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6"/>
  </p:notesMasterIdLst>
  <p:sldIdLst>
    <p:sldId id="256" r:id="rId2"/>
    <p:sldId id="257" r:id="rId3"/>
    <p:sldId id="258" r:id="rId4"/>
    <p:sldId id="334" r:id="rId5"/>
    <p:sldId id="259" r:id="rId6"/>
    <p:sldId id="335" r:id="rId7"/>
    <p:sldId id="260" r:id="rId8"/>
    <p:sldId id="336" r:id="rId9"/>
    <p:sldId id="261" r:id="rId10"/>
    <p:sldId id="337" r:id="rId11"/>
    <p:sldId id="262" r:id="rId12"/>
    <p:sldId id="263" r:id="rId13"/>
    <p:sldId id="264" r:id="rId14"/>
    <p:sldId id="265" r:id="rId15"/>
    <p:sldId id="266" r:id="rId16"/>
    <p:sldId id="338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339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340" r:id="rId33"/>
    <p:sldId id="281" r:id="rId34"/>
    <p:sldId id="282" r:id="rId35"/>
    <p:sldId id="341" r:id="rId36"/>
    <p:sldId id="283" r:id="rId37"/>
    <p:sldId id="342" r:id="rId38"/>
    <p:sldId id="284" r:id="rId39"/>
    <p:sldId id="343" r:id="rId40"/>
    <p:sldId id="285" r:id="rId41"/>
    <p:sldId id="286" r:id="rId42"/>
    <p:sldId id="344" r:id="rId43"/>
    <p:sldId id="287" r:id="rId44"/>
    <p:sldId id="288" r:id="rId45"/>
    <p:sldId id="345" r:id="rId46"/>
    <p:sldId id="289" r:id="rId47"/>
    <p:sldId id="290" r:id="rId48"/>
    <p:sldId id="346" r:id="rId49"/>
    <p:sldId id="291" r:id="rId50"/>
    <p:sldId id="347" r:id="rId51"/>
    <p:sldId id="361" r:id="rId52"/>
    <p:sldId id="292" r:id="rId53"/>
    <p:sldId id="348" r:id="rId54"/>
    <p:sldId id="293" r:id="rId55"/>
    <p:sldId id="349" r:id="rId56"/>
    <p:sldId id="294" r:id="rId57"/>
    <p:sldId id="295" r:id="rId58"/>
    <p:sldId id="350" r:id="rId59"/>
    <p:sldId id="296" r:id="rId60"/>
    <p:sldId id="351" r:id="rId61"/>
    <p:sldId id="298" r:id="rId62"/>
    <p:sldId id="299" r:id="rId63"/>
    <p:sldId id="300" r:id="rId64"/>
    <p:sldId id="301" r:id="rId65"/>
    <p:sldId id="302" r:id="rId66"/>
    <p:sldId id="303" r:id="rId67"/>
    <p:sldId id="352" r:id="rId68"/>
    <p:sldId id="304" r:id="rId69"/>
    <p:sldId id="305" r:id="rId70"/>
    <p:sldId id="306" r:id="rId71"/>
    <p:sldId id="353" r:id="rId72"/>
    <p:sldId id="307" r:id="rId73"/>
    <p:sldId id="308" r:id="rId74"/>
    <p:sldId id="309" r:id="rId75"/>
    <p:sldId id="310" r:id="rId76"/>
    <p:sldId id="354" r:id="rId77"/>
    <p:sldId id="311" r:id="rId78"/>
    <p:sldId id="355" r:id="rId79"/>
    <p:sldId id="312" r:id="rId80"/>
    <p:sldId id="313" r:id="rId81"/>
    <p:sldId id="314" r:id="rId82"/>
    <p:sldId id="315" r:id="rId83"/>
    <p:sldId id="316" r:id="rId84"/>
    <p:sldId id="317" r:id="rId85"/>
    <p:sldId id="318" r:id="rId86"/>
    <p:sldId id="359" r:id="rId87"/>
    <p:sldId id="319" r:id="rId88"/>
    <p:sldId id="360" r:id="rId89"/>
    <p:sldId id="320" r:id="rId90"/>
    <p:sldId id="356" r:id="rId91"/>
    <p:sldId id="321" r:id="rId92"/>
    <p:sldId id="357" r:id="rId93"/>
    <p:sldId id="322" r:id="rId94"/>
    <p:sldId id="323" r:id="rId95"/>
    <p:sldId id="324" r:id="rId96"/>
    <p:sldId id="325" r:id="rId97"/>
    <p:sldId id="326" r:id="rId98"/>
    <p:sldId id="327" r:id="rId99"/>
    <p:sldId id="328" r:id="rId100"/>
    <p:sldId id="358" r:id="rId101"/>
    <p:sldId id="329" r:id="rId102"/>
    <p:sldId id="330" r:id="rId103"/>
    <p:sldId id="331" r:id="rId104"/>
    <p:sldId id="332" r:id="rId10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presProps" Target="pres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heme" Target="theme/theme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96162-3937-4AD0-BAD3-5512B11C75C3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2FDD4-F267-40CA-BF5D-44D11538C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0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2FDD4-F267-40CA-BF5D-44D11538C9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7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CD64-33EC-49D5-8972-1EA328CA7180}" type="datetime1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6027C-A1C0-470D-BF7B-72429C9AD0BE}" type="datetime1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2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2F767-8E3E-4CAD-9A18-4500C328BEFD}" type="datetime1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9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3290-85A8-4F2E-9F48-E5DB9A3909C5}" type="datetime1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9EC5-2369-42F4-849F-A3636D25E83D}" type="datetime1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8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F990-F6CA-43F2-BAA6-7DEBA00453F5}" type="datetime1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9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68EA-3D4D-4468-BF22-74ADFF690868}" type="datetime1">
              <a:rPr lang="en-US" smtClean="0"/>
              <a:t>5/24/2019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1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0E714-2D03-450E-89B2-657EEBAF1D64}" type="datetime1">
              <a:rPr lang="en-US" smtClean="0"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2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4A16-1CA7-46A9-B960-88F5C6FBEB61}" type="datetime1">
              <a:rPr lang="en-US" smtClean="0"/>
              <a:t>5/24/2019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1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1CF-5873-44E9-9BD7-A1C8F624C55E}" type="datetime1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4920-9110-4A42-9638-D2FB310CBDFB}" type="datetime1">
              <a:rPr lang="en-US" smtClean="0"/>
              <a:t>5/24/2019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8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4A3A4-1B4A-4208-838C-EF905A9EA3A5}" type="datetime1">
              <a:rPr lang="en-US" smtClean="0"/>
              <a:t>5/24/2019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4742F-7EC2-4EC7-8EEB-D414C985D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3600" dirty="0"/>
              <a:t>ZNAČAJNE KORPORATIVNE TRANSAKCIJE </a:t>
            </a:r>
            <a:r>
              <a:rPr lang="sr-Latn-ME" sz="3600" dirty="0" smtClean="0"/>
              <a:t> </a:t>
            </a:r>
          </a:p>
          <a:p>
            <a:pPr lvl="0"/>
            <a:r>
              <a:rPr lang="sr-Latn-ME" sz="3600" dirty="0" smtClean="0"/>
              <a:t>Prof. Dr Halil Kalač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9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492771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strukture</a:t>
            </a:r>
            <a:r>
              <a:rPr lang="sr-Latn-ME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netransparentne</a:t>
            </a:r>
            <a:r>
              <a:rPr lang="en-US" dirty="0" smtClean="0"/>
              <a:t>, </a:t>
            </a:r>
            <a:r>
              <a:rPr lang="en-US" dirty="0" err="1" smtClean="0"/>
              <a:t>onemogućavajući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identifi</a:t>
            </a:r>
            <a:r>
              <a:rPr lang="sr-Latn-ME" dirty="0" smtClean="0"/>
              <a:t>kovanje</a:t>
            </a:r>
            <a:r>
              <a:rPr lang="en-US" dirty="0" smtClean="0"/>
              <a:t> </a:t>
            </a:r>
            <a:r>
              <a:rPr lang="en-US" dirty="0" err="1" smtClean="0"/>
              <a:t>povezanih</a:t>
            </a:r>
            <a:r>
              <a:rPr lang="sr-Latn-ME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u </a:t>
            </a:r>
            <a:r>
              <a:rPr lang="en-US" dirty="0" err="1" smtClean="0"/>
              <a:t>nekom</a:t>
            </a:r>
            <a:r>
              <a:rPr lang="en-US" dirty="0" smtClean="0"/>
              <a:t> </a:t>
            </a:r>
            <a:r>
              <a:rPr lang="en-US" dirty="0" err="1" smtClean="0"/>
              <a:t>pravnom</a:t>
            </a:r>
            <a:r>
              <a:rPr lang="en-US" dirty="0" smtClean="0"/>
              <a:t> </a:t>
            </a:r>
            <a:r>
              <a:rPr lang="en-US" dirty="0" err="1" smtClean="0"/>
              <a:t>poslu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međuvremenu</a:t>
            </a:r>
            <a:r>
              <a:rPr lang="en-US" dirty="0" smtClean="0"/>
              <a:t>, </a:t>
            </a:r>
            <a:r>
              <a:rPr lang="en-US" dirty="0" err="1" smtClean="0"/>
              <a:t>insajderi</a:t>
            </a:r>
            <a:r>
              <a:rPr lang="en-US" dirty="0" smtClean="0"/>
              <a:t> </a:t>
            </a:r>
            <a:r>
              <a:rPr lang="en-US" dirty="0" err="1" smtClean="0"/>
              <a:t>nastavljaju</a:t>
            </a:r>
            <a:r>
              <a:rPr lang="en-US" dirty="0" smtClean="0"/>
              <a:t> </a:t>
            </a:r>
            <a:r>
              <a:rPr lang="en-US" dirty="0" err="1" smtClean="0"/>
              <a:t>razvijati</a:t>
            </a:r>
            <a:r>
              <a:rPr lang="en-US" dirty="0" smtClean="0"/>
              <a:t> </a:t>
            </a:r>
            <a:r>
              <a:rPr lang="en-US" dirty="0" err="1" smtClean="0"/>
              <a:t>složene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sofisticirane</a:t>
            </a:r>
            <a:r>
              <a:rPr lang="en-US" dirty="0" smtClean="0"/>
              <a:t> </a:t>
            </a:r>
            <a:r>
              <a:rPr lang="en-US" dirty="0" err="1" smtClean="0"/>
              <a:t>tehnike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omogućavaju</a:t>
            </a:r>
            <a:r>
              <a:rPr lang="en-US" dirty="0" smtClean="0"/>
              <a:t> da </a:t>
            </a:r>
            <a:r>
              <a:rPr lang="en-US" dirty="0" err="1" smtClean="0"/>
              <a:t>izvlače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dobit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lične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je pod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okolnostima</a:t>
            </a:r>
            <a:r>
              <a:rPr lang="en-US" dirty="0" smtClean="0"/>
              <a:t> </a:t>
            </a:r>
            <a:r>
              <a:rPr lang="en-US" dirty="0" err="1" smtClean="0"/>
              <a:t>izrazito</a:t>
            </a:r>
            <a:r>
              <a:rPr lang="en-US" dirty="0" smtClean="0"/>
              <a:t> </a:t>
            </a:r>
            <a:r>
              <a:rPr lang="en-US" dirty="0" err="1" smtClean="0"/>
              <a:t>značajna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pl-PL" dirty="0" smtClean="0"/>
              <a:t>će detaljno biti </a:t>
            </a:r>
            <a:r>
              <a:rPr lang="pl-PL" dirty="0" smtClean="0"/>
              <a:t>obrađeno </a:t>
            </a:r>
            <a:r>
              <a:rPr lang="pl-PL" dirty="0" smtClean="0"/>
              <a:t>u ovom </a:t>
            </a:r>
            <a:r>
              <a:rPr lang="pl-PL" dirty="0" smtClean="0"/>
              <a:t>predavanju.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18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u </a:t>
            </a:r>
            <a:r>
              <a:rPr lang="en-US" dirty="0" err="1" smtClean="0"/>
              <a:t>otkrivanju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s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 </a:t>
            </a:r>
            <a:r>
              <a:rPr lang="en-US" dirty="0" err="1" smtClean="0"/>
              <a:t>važan</a:t>
            </a:r>
            <a:r>
              <a:rPr lang="en-US" dirty="0" smtClean="0"/>
              <a:t> </a:t>
            </a:r>
            <a:r>
              <a:rPr lang="en-US" dirty="0" err="1" smtClean="0"/>
              <a:t>aspekt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otkrivanje</a:t>
            </a:r>
            <a:r>
              <a:rPr lang="en-US" dirty="0" smtClean="0"/>
              <a:t> </a:t>
            </a:r>
            <a:r>
              <a:rPr lang="en-US" dirty="0" err="1" smtClean="0"/>
              <a:t>stvarnih</a:t>
            </a:r>
            <a:r>
              <a:rPr lang="en-US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identitet</a:t>
            </a:r>
            <a:r>
              <a:rPr lang="en-US" dirty="0" smtClean="0"/>
              <a:t> </a:t>
            </a:r>
            <a:r>
              <a:rPr lang="en-US" dirty="0" err="1" smtClean="0"/>
              <a:t>stvarnih</a:t>
            </a:r>
            <a:r>
              <a:rPr lang="en-US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prikriven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onda</a:t>
            </a:r>
            <a:r>
              <a:rPr lang="en-US" dirty="0" smtClean="0"/>
              <a:t> je </a:t>
            </a:r>
            <a:r>
              <a:rPr lang="en-US" dirty="0" err="1" smtClean="0"/>
              <a:t>teško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ne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nemoguće</a:t>
            </a:r>
            <a:r>
              <a:rPr lang="en-US" dirty="0" smtClean="0"/>
              <a:t>, </a:t>
            </a:r>
            <a:r>
              <a:rPr lang="en-US" dirty="0" err="1" smtClean="0"/>
              <a:t>utvrditi</a:t>
            </a:r>
            <a:r>
              <a:rPr lang="en-US" dirty="0" smtClean="0"/>
              <a:t> da li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u </a:t>
            </a:r>
            <a:r>
              <a:rPr lang="en-US" dirty="0" err="1" smtClean="0"/>
              <a:t>pravnom</a:t>
            </a:r>
            <a:r>
              <a:rPr lang="en-US" dirty="0" smtClean="0"/>
              <a:t> </a:t>
            </a:r>
            <a:r>
              <a:rPr lang="en-US" dirty="0" err="1" smtClean="0"/>
              <a:t>poslu</a:t>
            </a:r>
            <a:r>
              <a:rPr lang="en-US" dirty="0" smtClean="0"/>
              <a:t> </a:t>
            </a:r>
            <a:r>
              <a:rPr lang="en-US" dirty="0" err="1" smtClean="0"/>
              <a:t>povezane</a:t>
            </a:r>
            <a:r>
              <a:rPr lang="pl-PL" dirty="0" smtClean="0"/>
              <a:t>.</a:t>
            </a:r>
            <a:endParaRPr lang="pl-PL" dirty="0" smtClean="0"/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nezavisni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)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zahtijevati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imalaca</a:t>
            </a:r>
            <a:r>
              <a:rPr lang="en-US" dirty="0" smtClean="0"/>
              <a:t> 5%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običnih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da </a:t>
            </a:r>
            <a:r>
              <a:rPr lang="en-US" dirty="0" err="1" smtClean="0"/>
              <a:t>poštuju</a:t>
            </a:r>
            <a:r>
              <a:rPr lang="en-US" dirty="0" smtClean="0"/>
              <a:t> </a:t>
            </a:r>
            <a:r>
              <a:rPr lang="en-US" dirty="0" err="1" smtClean="0"/>
              <a:t>relevantne</a:t>
            </a:r>
            <a:r>
              <a:rPr lang="en-US" dirty="0" smtClean="0"/>
              <a:t> </a:t>
            </a:r>
            <a:r>
              <a:rPr lang="en-US" dirty="0" err="1" smtClean="0"/>
              <a:t>zahtjeve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u </a:t>
            </a:r>
            <a:r>
              <a:rPr lang="en-US" dirty="0" err="1" smtClean="0"/>
              <a:t>obavezi</a:t>
            </a:r>
            <a:r>
              <a:rPr lang="en-US" dirty="0" smtClean="0"/>
              <a:t> da u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godišnji</a:t>
            </a:r>
            <a:r>
              <a:rPr lang="en-US" dirty="0" smtClean="0"/>
              <a:t> </a:t>
            </a:r>
            <a:r>
              <a:rPr lang="en-US" dirty="0" err="1" smtClean="0"/>
              <a:t>izvještaj</a:t>
            </a:r>
            <a:r>
              <a:rPr lang="en-US" dirty="0" smtClean="0"/>
              <a:t> </a:t>
            </a:r>
            <a:r>
              <a:rPr lang="en-US" dirty="0" err="1" smtClean="0"/>
              <a:t>uključe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 </a:t>
            </a:r>
            <a:r>
              <a:rPr lang="pt-BR" dirty="0" smtClean="0"/>
              <a:t>o pravnim poslovima s povezanim licima:</a:t>
            </a:r>
          </a:p>
          <a:p>
            <a:pPr marL="457200" lvl="1" indent="0" algn="just">
              <a:buNone/>
            </a:pPr>
            <a:r>
              <a:rPr lang="en-US" sz="3300" dirty="0" smtClean="0"/>
              <a:t>• </a:t>
            </a:r>
            <a:r>
              <a:rPr lang="en-US" sz="3300" dirty="0" err="1" smtClean="0"/>
              <a:t>spisak</a:t>
            </a:r>
            <a:r>
              <a:rPr lang="en-US" sz="3300" dirty="0" smtClean="0"/>
              <a:t> </a:t>
            </a:r>
            <a:r>
              <a:rPr lang="en-US" sz="3300" dirty="0" err="1" smtClean="0"/>
              <a:t>pravnih</a:t>
            </a:r>
            <a:r>
              <a:rPr lang="en-US" sz="3300" dirty="0" smtClean="0"/>
              <a:t> </a:t>
            </a:r>
            <a:r>
              <a:rPr lang="en-US" sz="3300" dirty="0" err="1" smtClean="0"/>
              <a:t>poslova</a:t>
            </a:r>
            <a:r>
              <a:rPr lang="en-US" sz="3300" dirty="0" smtClean="0"/>
              <a:t> s </a:t>
            </a:r>
            <a:r>
              <a:rPr lang="en-US" sz="3300" dirty="0" err="1" smtClean="0"/>
              <a:t>povezanim</a:t>
            </a:r>
            <a:r>
              <a:rPr lang="en-US" sz="3300" dirty="0" smtClean="0"/>
              <a:t> </a:t>
            </a:r>
            <a:r>
              <a:rPr lang="en-US" sz="3300" dirty="0" err="1" smtClean="0"/>
              <a:t>licima</a:t>
            </a:r>
            <a:r>
              <a:rPr lang="en-US" sz="3300" dirty="0" smtClean="0"/>
              <a:t> </a:t>
            </a:r>
            <a:r>
              <a:rPr lang="en-US" sz="3300" dirty="0" err="1" smtClean="0"/>
              <a:t>koje</a:t>
            </a:r>
            <a:r>
              <a:rPr lang="en-US" sz="3300" dirty="0" smtClean="0"/>
              <a:t> je </a:t>
            </a:r>
            <a:r>
              <a:rPr lang="en-US" sz="3300" dirty="0" err="1" smtClean="0"/>
              <a:t>društvo</a:t>
            </a:r>
            <a:r>
              <a:rPr lang="en-US" sz="3300" dirty="0" smtClean="0"/>
              <a:t> </a:t>
            </a:r>
            <a:r>
              <a:rPr lang="en-US" sz="3300" dirty="0" err="1" smtClean="0"/>
              <a:t>zaključilo</a:t>
            </a:r>
            <a:r>
              <a:rPr lang="sr-Latn-ME" sz="3300" dirty="0" smtClean="0"/>
              <a:t> </a:t>
            </a:r>
            <a:r>
              <a:rPr lang="en-US" sz="3300" dirty="0" err="1" smtClean="0"/>
              <a:t>tokom</a:t>
            </a:r>
            <a:r>
              <a:rPr lang="en-US" sz="3300" dirty="0" smtClean="0"/>
              <a:t> </a:t>
            </a:r>
            <a:r>
              <a:rPr lang="en-US" sz="3300" dirty="0" err="1" smtClean="0"/>
              <a:t>izvještajne</a:t>
            </a:r>
            <a:r>
              <a:rPr lang="en-US" sz="3300" dirty="0" smtClean="0"/>
              <a:t> </a:t>
            </a:r>
            <a:r>
              <a:rPr lang="en-US" sz="3300" dirty="0" err="1" smtClean="0"/>
              <a:t>godine</a:t>
            </a:r>
            <a:r>
              <a:rPr lang="en-US" sz="3300" dirty="0" smtClean="0"/>
              <a:t>;</a:t>
            </a:r>
          </a:p>
          <a:p>
            <a:pPr marL="457200" lvl="1" indent="0" algn="just">
              <a:buNone/>
            </a:pPr>
            <a:r>
              <a:rPr lang="en-US" sz="3300" dirty="0" smtClean="0"/>
              <a:t>• </a:t>
            </a:r>
            <a:r>
              <a:rPr lang="en-US" sz="3300" dirty="0" err="1" smtClean="0"/>
              <a:t>značajnije</a:t>
            </a:r>
            <a:r>
              <a:rPr lang="en-US" sz="3300" dirty="0" smtClean="0"/>
              <a:t> </a:t>
            </a:r>
            <a:r>
              <a:rPr lang="en-US" sz="3300" dirty="0" err="1" smtClean="0"/>
              <a:t>uslove</a:t>
            </a:r>
            <a:r>
              <a:rPr lang="en-US" sz="3300" dirty="0" smtClean="0"/>
              <a:t> </a:t>
            </a:r>
            <a:r>
              <a:rPr lang="en-US" sz="3300" dirty="0" err="1" smtClean="0"/>
              <a:t>i</a:t>
            </a:r>
            <a:r>
              <a:rPr lang="en-US" sz="3300" dirty="0" smtClean="0"/>
              <a:t> </a:t>
            </a:r>
            <a:r>
              <a:rPr lang="en-US" sz="3300" dirty="0" err="1" smtClean="0"/>
              <a:t>odredbe</a:t>
            </a:r>
            <a:r>
              <a:rPr lang="en-US" sz="3300" dirty="0" smtClean="0"/>
              <a:t> </a:t>
            </a:r>
            <a:r>
              <a:rPr lang="en-US" sz="3300" dirty="0" err="1" smtClean="0"/>
              <a:t>svakog</a:t>
            </a:r>
            <a:r>
              <a:rPr lang="en-US" sz="3300" dirty="0" smtClean="0"/>
              <a:t> </a:t>
            </a:r>
            <a:r>
              <a:rPr lang="en-US" sz="3300" dirty="0" err="1" smtClean="0"/>
              <a:t>pravnog</a:t>
            </a:r>
            <a:r>
              <a:rPr lang="en-US" sz="3300" dirty="0" smtClean="0"/>
              <a:t> </a:t>
            </a:r>
            <a:r>
              <a:rPr lang="en-US" sz="3300" dirty="0" err="1" smtClean="0"/>
              <a:t>posla</a:t>
            </a:r>
            <a:r>
              <a:rPr lang="en-US" sz="3300" dirty="0" smtClean="0"/>
              <a:t> s </a:t>
            </a:r>
            <a:r>
              <a:rPr lang="en-US" sz="3300" dirty="0" err="1" smtClean="0"/>
              <a:t>povezanim</a:t>
            </a:r>
            <a:r>
              <a:rPr lang="en-US" sz="3300" dirty="0" smtClean="0"/>
              <a:t> </a:t>
            </a:r>
            <a:r>
              <a:rPr lang="en-US" sz="3300" dirty="0" err="1" smtClean="0"/>
              <a:t>licima</a:t>
            </a:r>
            <a:r>
              <a:rPr lang="en-US" sz="3300" dirty="0" smtClean="0"/>
              <a:t>; </a:t>
            </a:r>
            <a:r>
              <a:rPr lang="en-US" sz="3300" dirty="0" err="1" smtClean="0"/>
              <a:t>i</a:t>
            </a:r>
            <a:endParaRPr lang="en-US" sz="3300" dirty="0" smtClean="0"/>
          </a:p>
          <a:p>
            <a:pPr marL="457200" lvl="1" indent="0" algn="just">
              <a:buNone/>
            </a:pPr>
            <a:r>
              <a:rPr lang="en-US" sz="3300" dirty="0" smtClean="0"/>
              <a:t>• organ </a:t>
            </a:r>
            <a:r>
              <a:rPr lang="en-US" sz="3300" dirty="0" err="1" smtClean="0"/>
              <a:t>upravljanja</a:t>
            </a:r>
            <a:r>
              <a:rPr lang="en-US" sz="3300" dirty="0" smtClean="0"/>
              <a:t> </a:t>
            </a:r>
            <a:r>
              <a:rPr lang="en-US" sz="3300" dirty="0" err="1" smtClean="0"/>
              <a:t>koji</a:t>
            </a:r>
            <a:r>
              <a:rPr lang="en-US" sz="3300" dirty="0" smtClean="0"/>
              <a:t> je </a:t>
            </a:r>
            <a:r>
              <a:rPr lang="en-US" sz="3300" dirty="0" err="1" smtClean="0"/>
              <a:t>odobrio</a:t>
            </a:r>
            <a:r>
              <a:rPr lang="en-US" sz="3300" dirty="0" smtClean="0"/>
              <a:t> </a:t>
            </a:r>
            <a:r>
              <a:rPr lang="en-US" sz="3300" dirty="0" err="1" smtClean="0"/>
              <a:t>pravni</a:t>
            </a:r>
            <a:r>
              <a:rPr lang="en-US" sz="3300" dirty="0" smtClean="0"/>
              <a:t> </a:t>
            </a:r>
            <a:r>
              <a:rPr lang="en-US" sz="3300" dirty="0" err="1" smtClean="0"/>
              <a:t>posao</a:t>
            </a:r>
            <a:r>
              <a:rPr lang="en-US" sz="3300" dirty="0" smtClean="0"/>
              <a:t> s </a:t>
            </a:r>
            <a:r>
              <a:rPr lang="en-US" sz="3300" dirty="0" err="1" smtClean="0"/>
              <a:t>povezanim</a:t>
            </a:r>
            <a:r>
              <a:rPr lang="en-US" sz="3300" dirty="0" smtClean="0"/>
              <a:t> </a:t>
            </a:r>
            <a:r>
              <a:rPr lang="en-US" sz="3300" dirty="0" err="1" smtClean="0"/>
              <a:t>licima</a:t>
            </a:r>
            <a:r>
              <a:rPr lang="en-US" sz="3300" dirty="0" smtClean="0"/>
              <a:t>.</a:t>
            </a:r>
            <a:endParaRPr lang="en-US" sz="33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9138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Pored toga, </a:t>
            </a:r>
            <a:r>
              <a:rPr lang="en-US" dirty="0" err="1"/>
              <a:t>propisi</a:t>
            </a:r>
            <a:r>
              <a:rPr lang="en-US" dirty="0"/>
              <a:t> o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/>
              <a:t>papirima</a:t>
            </a:r>
            <a:r>
              <a:rPr lang="en-US" dirty="0"/>
              <a:t>/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en-US" dirty="0" err="1" smtClean="0"/>
              <a:t>naložiti</a:t>
            </a:r>
            <a:r>
              <a:rPr lang="en-US" dirty="0" smtClean="0"/>
              <a:t> </a:t>
            </a:r>
            <a:r>
              <a:rPr lang="en-US" dirty="0" err="1"/>
              <a:t>društvima</a:t>
            </a:r>
            <a:r>
              <a:rPr lang="en-US" dirty="0"/>
              <a:t> da </a:t>
            </a:r>
            <a:r>
              <a:rPr lang="en-US" dirty="0" err="1"/>
              <a:t>objavljuju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/>
              <a:t>licima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pl-PL" sz="3000" dirty="0"/>
              <a:t>• kopije zapisnika sa sjednice organa koji daje odobrenje, </a:t>
            </a:r>
            <a:r>
              <a:rPr lang="pl-PL" sz="3000" dirty="0" smtClean="0"/>
              <a:t>uključujući </a:t>
            </a:r>
            <a:r>
              <a:rPr lang="en-US" sz="3000" dirty="0" err="1" smtClean="0"/>
              <a:t>informacije</a:t>
            </a:r>
            <a:r>
              <a:rPr lang="en-US" sz="3000" dirty="0" smtClean="0"/>
              <a:t> </a:t>
            </a:r>
            <a:r>
              <a:rPr lang="en-US" sz="3000" dirty="0"/>
              <a:t>o </a:t>
            </a:r>
            <a:r>
              <a:rPr lang="en-US" sz="3000" dirty="0" err="1"/>
              <a:t>kvorumu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rezultatima</a:t>
            </a:r>
            <a:r>
              <a:rPr lang="en-US" sz="3000" dirty="0"/>
              <a:t> </a:t>
            </a:r>
            <a:r>
              <a:rPr lang="en-US" sz="3000" dirty="0" err="1"/>
              <a:t>glasanja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spisak</a:t>
            </a:r>
            <a:r>
              <a:rPr lang="en-US" sz="3000" dirty="0"/>
              <a:t> </a:t>
            </a:r>
            <a:r>
              <a:rPr lang="en-US" sz="3000" dirty="0" err="1"/>
              <a:t>lica</a:t>
            </a:r>
            <a:r>
              <a:rPr lang="en-US" sz="3000" dirty="0"/>
              <a:t> s </a:t>
            </a:r>
            <a:r>
              <a:rPr lang="en-US" sz="3000" dirty="0" err="1"/>
              <a:t>kojima</a:t>
            </a:r>
            <a:r>
              <a:rPr lang="en-US" sz="3000" dirty="0"/>
              <a:t> se </a:t>
            </a:r>
            <a:r>
              <a:rPr lang="en-US" sz="3000" dirty="0" err="1"/>
              <a:t>pravni</a:t>
            </a:r>
            <a:r>
              <a:rPr lang="en-US" sz="3000" dirty="0"/>
              <a:t> </a:t>
            </a:r>
            <a:r>
              <a:rPr lang="en-US" sz="3000" dirty="0" err="1"/>
              <a:t>poslovi</a:t>
            </a:r>
            <a:r>
              <a:rPr lang="en-US" sz="3000" dirty="0"/>
              <a:t> </a:t>
            </a:r>
            <a:r>
              <a:rPr lang="en-US" sz="3000" dirty="0" err="1"/>
              <a:t>mogu</a:t>
            </a:r>
            <a:r>
              <a:rPr lang="en-US" sz="3000" dirty="0"/>
              <a:t> </a:t>
            </a:r>
            <a:r>
              <a:rPr lang="en-US" sz="3000" dirty="0" err="1"/>
              <a:t>kvalificirati</a:t>
            </a:r>
            <a:r>
              <a:rPr lang="en-US" sz="3000" dirty="0"/>
              <a:t>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 smtClean="0"/>
              <a:t>pravni</a:t>
            </a:r>
            <a:r>
              <a:rPr lang="sr-Latn-ME" sz="3000" dirty="0" smtClean="0"/>
              <a:t> </a:t>
            </a:r>
            <a:r>
              <a:rPr lang="en-US" sz="3000" dirty="0" err="1" smtClean="0"/>
              <a:t>poslovi</a:t>
            </a:r>
            <a:r>
              <a:rPr lang="en-US" sz="3000" dirty="0" smtClean="0"/>
              <a:t> </a:t>
            </a:r>
            <a:r>
              <a:rPr lang="en-US" sz="3000" dirty="0"/>
              <a:t>s </a:t>
            </a:r>
            <a:r>
              <a:rPr lang="en-US" sz="3000" dirty="0" err="1"/>
              <a:t>povezanim</a:t>
            </a:r>
            <a:r>
              <a:rPr lang="en-US" sz="3000" dirty="0"/>
              <a:t> </a:t>
            </a:r>
            <a:r>
              <a:rPr lang="en-US" sz="3000" dirty="0" err="1"/>
              <a:t>licima</a:t>
            </a:r>
            <a:r>
              <a:rPr lang="en-US" sz="3000" dirty="0"/>
              <a:t>,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spisak</a:t>
            </a:r>
            <a:r>
              <a:rPr lang="en-US" sz="3000" dirty="0"/>
              <a:t> </a:t>
            </a:r>
            <a:r>
              <a:rPr lang="en-US" sz="3000" dirty="0" err="1"/>
              <a:t>onih</a:t>
            </a:r>
            <a:r>
              <a:rPr lang="en-US" sz="3000" dirty="0"/>
              <a:t> </a:t>
            </a:r>
            <a:r>
              <a:rPr lang="en-US" sz="3000" dirty="0" err="1"/>
              <a:t>lica</a:t>
            </a:r>
            <a:r>
              <a:rPr lang="en-US" sz="3000" dirty="0"/>
              <a:t> s </a:t>
            </a:r>
            <a:r>
              <a:rPr lang="en-US" sz="3000" dirty="0" err="1"/>
              <a:t>kojima</a:t>
            </a:r>
            <a:r>
              <a:rPr lang="en-US" sz="3000" dirty="0"/>
              <a:t> je </a:t>
            </a:r>
            <a:r>
              <a:rPr lang="en-US" sz="3000" dirty="0" err="1"/>
              <a:t>društvo</a:t>
            </a:r>
            <a:r>
              <a:rPr lang="en-US" sz="3000" dirty="0"/>
              <a:t> </a:t>
            </a:r>
            <a:r>
              <a:rPr lang="en-US" sz="3000" dirty="0" err="1" smtClean="0"/>
              <a:t>već</a:t>
            </a:r>
            <a:r>
              <a:rPr lang="sr-Latn-ME" sz="3000" dirty="0" smtClean="0"/>
              <a:t> </a:t>
            </a:r>
            <a:r>
              <a:rPr lang="en-US" sz="3000" dirty="0" err="1" smtClean="0"/>
              <a:t>odobrilo</a:t>
            </a:r>
            <a:r>
              <a:rPr lang="en-US" sz="3000" dirty="0" smtClean="0"/>
              <a:t> </a:t>
            </a:r>
            <a:r>
              <a:rPr lang="en-US" sz="3000" dirty="0" err="1"/>
              <a:t>transakcije</a:t>
            </a:r>
            <a:r>
              <a:rPr lang="en-US" sz="3000" dirty="0"/>
              <a:t>;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informacije</a:t>
            </a:r>
            <a:r>
              <a:rPr lang="en-US" sz="3000" dirty="0"/>
              <a:t> o </a:t>
            </a:r>
            <a:r>
              <a:rPr lang="en-US" sz="3000" dirty="0" err="1"/>
              <a:t>povezanim</a:t>
            </a:r>
            <a:r>
              <a:rPr lang="en-US" sz="3000" dirty="0"/>
              <a:t> </a:t>
            </a:r>
            <a:r>
              <a:rPr lang="en-US" sz="3000" dirty="0" err="1"/>
              <a:t>licima</a:t>
            </a:r>
            <a:r>
              <a:rPr lang="en-US" sz="3000" dirty="0"/>
              <a:t> </a:t>
            </a:r>
            <a:r>
              <a:rPr lang="en-US" sz="3000" dirty="0" err="1"/>
              <a:t>prije</a:t>
            </a:r>
            <a:r>
              <a:rPr lang="en-US" sz="3000" dirty="0"/>
              <a:t> </a:t>
            </a:r>
            <a:r>
              <a:rPr lang="en-US" sz="3000" dirty="0" err="1"/>
              <a:t>početka</a:t>
            </a:r>
            <a:r>
              <a:rPr lang="en-US" sz="3000" dirty="0"/>
              <a:t> </a:t>
            </a:r>
            <a:r>
              <a:rPr lang="en-US" sz="3000" dirty="0" err="1"/>
              <a:t>javnog</a:t>
            </a:r>
            <a:r>
              <a:rPr lang="en-US" sz="3000" dirty="0"/>
              <a:t> </a:t>
            </a:r>
            <a:r>
              <a:rPr lang="en-US" sz="3000" dirty="0" err="1"/>
              <a:t>upisa</a:t>
            </a:r>
            <a:r>
              <a:rPr lang="en-US" sz="3000" dirty="0"/>
              <a:t> u </a:t>
            </a:r>
            <a:r>
              <a:rPr lang="en-US" sz="3000" dirty="0" err="1" smtClean="0"/>
              <a:t>slučaju</a:t>
            </a:r>
            <a:r>
              <a:rPr lang="sr-Latn-ME" sz="3000" dirty="0" smtClean="0"/>
              <a:t> </a:t>
            </a:r>
            <a:r>
              <a:rPr lang="pl-PL" sz="3000" dirty="0" smtClean="0"/>
              <a:t>javnog </a:t>
            </a:r>
            <a:r>
              <a:rPr lang="pl-PL" sz="3000" dirty="0"/>
              <a:t>poziva za upis; i</a:t>
            </a:r>
          </a:p>
          <a:p>
            <a:pPr marL="457200" lvl="1" indent="0" algn="just">
              <a:buNone/>
            </a:pPr>
            <a:r>
              <a:rPr lang="en-US" sz="3000" dirty="0"/>
              <a:t>• </a:t>
            </a:r>
            <a:r>
              <a:rPr lang="en-US" sz="3000" dirty="0" err="1"/>
              <a:t>prospekt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tromjesečni</a:t>
            </a:r>
            <a:r>
              <a:rPr lang="en-US" sz="3000" dirty="0"/>
              <a:t> </a:t>
            </a:r>
            <a:r>
              <a:rPr lang="en-US" sz="3000" dirty="0" err="1"/>
              <a:t>izvještaji</a:t>
            </a:r>
            <a:r>
              <a:rPr lang="en-US" sz="3000" dirty="0"/>
              <a:t> </a:t>
            </a:r>
            <a:r>
              <a:rPr lang="en-US" sz="3000" dirty="0" err="1"/>
              <a:t>moraju</a:t>
            </a:r>
            <a:r>
              <a:rPr lang="en-US" sz="3000" dirty="0"/>
              <a:t> </a:t>
            </a:r>
            <a:r>
              <a:rPr lang="en-US" sz="3000" dirty="0" err="1"/>
              <a:t>osigurati</a:t>
            </a:r>
            <a:r>
              <a:rPr lang="en-US" sz="3000" dirty="0"/>
              <a:t> </a:t>
            </a:r>
            <a:r>
              <a:rPr lang="en-US" sz="3000" dirty="0" err="1"/>
              <a:t>informacije</a:t>
            </a:r>
            <a:r>
              <a:rPr lang="en-US" sz="3000" dirty="0"/>
              <a:t> o </a:t>
            </a:r>
            <a:r>
              <a:rPr lang="en-US" sz="3000" dirty="0" err="1" smtClean="0"/>
              <a:t>pravnim</a:t>
            </a:r>
            <a:r>
              <a:rPr lang="sr-Latn-ME" sz="3000" dirty="0" smtClean="0"/>
              <a:t> </a:t>
            </a:r>
            <a:r>
              <a:rPr lang="en-US" sz="3000" dirty="0" err="1" smtClean="0"/>
              <a:t>poslovima</a:t>
            </a:r>
            <a:r>
              <a:rPr lang="en-US" sz="3000" dirty="0" smtClean="0"/>
              <a:t> </a:t>
            </a:r>
            <a:r>
              <a:rPr lang="en-US" sz="3000" dirty="0"/>
              <a:t>s </a:t>
            </a:r>
            <a:r>
              <a:rPr lang="en-US" sz="3000" dirty="0" err="1"/>
              <a:t>povezanim</a:t>
            </a:r>
            <a:r>
              <a:rPr lang="en-US" sz="3000" dirty="0"/>
              <a:t> </a:t>
            </a:r>
            <a:r>
              <a:rPr lang="en-US" sz="3000" dirty="0" err="1"/>
              <a:t>licima</a:t>
            </a:r>
            <a:r>
              <a:rPr lang="en-US" sz="3000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kraju</a:t>
            </a:r>
            <a:r>
              <a:rPr lang="en-US" dirty="0"/>
              <a:t>,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uređuju</a:t>
            </a:r>
            <a:r>
              <a:rPr lang="en-US" dirty="0"/>
              <a:t> </a:t>
            </a:r>
            <a:r>
              <a:rPr lang="en-US" dirty="0" err="1"/>
              <a:t>računovodstvo</a:t>
            </a:r>
            <a:r>
              <a:rPr lang="en-US" dirty="0"/>
              <a:t> </a:t>
            </a:r>
            <a:r>
              <a:rPr lang="en-US" dirty="0" err="1"/>
              <a:t>nalažu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da </a:t>
            </a:r>
            <a:r>
              <a:rPr lang="en-US" dirty="0" err="1" smtClean="0"/>
              <a:t>objavljuju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poslovima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u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računovodstvenim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1112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Ništavnost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endParaRPr lang="en-US" dirty="0"/>
          </a:p>
          <a:p>
            <a:pPr algn="just"/>
            <a:r>
              <a:rPr lang="pl-PL" dirty="0"/>
              <a:t>Ništavan je pravni posao s povezanim licem koji nije odobren u skladu sa zakonom </a:t>
            </a:r>
            <a:r>
              <a:rPr lang="pl-PL" dirty="0" smtClean="0"/>
              <a:t>ili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pružen</a:t>
            </a:r>
            <a:r>
              <a:rPr lang="en-US" dirty="0"/>
              <a:t> </a:t>
            </a:r>
            <a:r>
              <a:rPr lang="en-US" dirty="0" err="1"/>
              <a:t>dokaz</a:t>
            </a:r>
            <a:r>
              <a:rPr lang="en-US" dirty="0"/>
              <a:t> da je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zaključenja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 smtClean="0"/>
              <a:t>vrijeme</a:t>
            </a:r>
            <a:r>
              <a:rPr lang="sr-Latn-ME" dirty="0" smtClean="0"/>
              <a:t> </a:t>
            </a:r>
            <a:r>
              <a:rPr lang="en-US" dirty="0" err="1" smtClean="0"/>
              <a:t>izvršenja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praksi</a:t>
            </a:r>
            <a:r>
              <a:rPr lang="en-US" dirty="0"/>
              <a:t>, </a:t>
            </a:r>
            <a:r>
              <a:rPr lang="en-US" dirty="0" err="1"/>
              <a:t>ništavnost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 u </a:t>
            </a:r>
            <a:r>
              <a:rPr lang="en-US" dirty="0" err="1"/>
              <a:t>parničnom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 smtClean="0"/>
              <a:t>pokrenulo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pt-BR" dirty="0"/>
              <a:t>Preporučuje se da se slijedi primjer nekih zapadnih jurisdikcija gdje društvo </a:t>
            </a:r>
            <a:r>
              <a:rPr lang="pt-BR" dirty="0" smtClean="0"/>
              <a:t>mora</a:t>
            </a:r>
            <a:r>
              <a:rPr lang="sr-Latn-ME" dirty="0" smtClean="0"/>
              <a:t> </a:t>
            </a:r>
            <a:r>
              <a:rPr lang="pl-PL" dirty="0" smtClean="0"/>
              <a:t>dokazati </a:t>
            </a:r>
            <a:r>
              <a:rPr lang="pl-PL" dirty="0"/>
              <a:t>da je partner u pravnom poslu znao ili je morao znati za nepravilnosti </a:t>
            </a:r>
            <a:r>
              <a:rPr lang="pl-PL" dirty="0" smtClean="0"/>
              <a:t>u </a:t>
            </a:r>
            <a:r>
              <a:rPr lang="en-US" dirty="0" err="1" smtClean="0"/>
              <a:t>davanju</a:t>
            </a:r>
            <a:r>
              <a:rPr lang="en-US" dirty="0" smtClean="0"/>
              <a:t> </a:t>
            </a:r>
            <a:r>
              <a:rPr lang="en-US" dirty="0" err="1"/>
              <a:t>odobrenja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9356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9246"/>
            <a:ext cx="10515600" cy="57777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7. Odgovornost za kršenje zakonske procedure</a:t>
            </a:r>
          </a:p>
          <a:p>
            <a:pPr algn="just"/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se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odgovornim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prouzrokovanu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zaključen</a:t>
            </a:r>
            <a:r>
              <a:rPr lang="en-US" dirty="0"/>
              <a:t> </a:t>
            </a:r>
            <a:r>
              <a:rPr lang="en-US" dirty="0" err="1"/>
              <a:t>protivno</a:t>
            </a:r>
            <a:r>
              <a:rPr lang="en-US" dirty="0"/>
              <a:t> </a:t>
            </a:r>
            <a:r>
              <a:rPr lang="en-US" dirty="0" err="1"/>
              <a:t>zakonskoj</a:t>
            </a:r>
            <a:r>
              <a:rPr lang="en-US" dirty="0"/>
              <a:t> </a:t>
            </a:r>
            <a:r>
              <a:rPr lang="en-US" dirty="0" err="1"/>
              <a:t>proceduri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sr-Latn-ME" dirty="0" smtClean="0"/>
              <a:t> </a:t>
            </a:r>
            <a:r>
              <a:rPr lang="pl-PL" dirty="0" smtClean="0"/>
              <a:t>odgovorno </a:t>
            </a:r>
            <a:r>
              <a:rPr lang="pl-PL" dirty="0"/>
              <a:t>za štetu, njihova odgovornost je solidarna.</a:t>
            </a:r>
          </a:p>
          <a:p>
            <a:pPr algn="just"/>
            <a:r>
              <a:rPr lang="en-US" dirty="0"/>
              <a:t>Pored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se:</a:t>
            </a:r>
          </a:p>
          <a:p>
            <a:pPr marL="457200" lvl="1" indent="0" algn="just">
              <a:buNone/>
            </a:pPr>
            <a:r>
              <a:rPr lang="en-US" sz="2800" dirty="0"/>
              <a:t>1.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/>
              <a:t>poslovi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je </a:t>
            </a:r>
            <a:r>
              <a:rPr lang="en-US" sz="2800" dirty="0" err="1"/>
              <a:t>izvršilo</a:t>
            </a:r>
            <a:r>
              <a:rPr lang="en-US" sz="2800" dirty="0"/>
              <a:t> to lice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svoj</a:t>
            </a:r>
            <a:r>
              <a:rPr lang="en-US" sz="2800" dirty="0"/>
              <a:t> </a:t>
            </a:r>
            <a:r>
              <a:rPr lang="en-US" sz="2800" dirty="0" err="1"/>
              <a:t>račun</a:t>
            </a:r>
            <a:r>
              <a:rPr lang="en-US" sz="2800" dirty="0"/>
              <a:t> </a:t>
            </a:r>
            <a:r>
              <a:rPr lang="en-US" sz="2800" dirty="0" err="1"/>
              <a:t>priznaju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 smtClean="0"/>
              <a:t>poslovi</a:t>
            </a:r>
            <a:r>
              <a:rPr lang="sr-Latn-ME" sz="2800" dirty="0" smtClean="0"/>
              <a:t> </a:t>
            </a:r>
            <a:r>
              <a:rPr lang="en-US" sz="2800" dirty="0" err="1" smtClean="0"/>
              <a:t>izvršeni</a:t>
            </a:r>
            <a:r>
              <a:rPr lang="en-US" sz="2800" dirty="0" smtClean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račun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2. </a:t>
            </a:r>
            <a:r>
              <a:rPr lang="en-US" sz="2800" dirty="0" err="1"/>
              <a:t>društvu</a:t>
            </a:r>
            <a:r>
              <a:rPr lang="en-US" sz="2800" dirty="0"/>
              <a:t> </a:t>
            </a:r>
            <a:r>
              <a:rPr lang="en-US" sz="2800" dirty="0" err="1"/>
              <a:t>preda</a:t>
            </a:r>
            <a:r>
              <a:rPr lang="en-US" sz="2800" dirty="0"/>
              <a:t> </a:t>
            </a:r>
            <a:r>
              <a:rPr lang="en-US" sz="2800" dirty="0" err="1"/>
              <a:t>novčani</a:t>
            </a:r>
            <a:r>
              <a:rPr lang="en-US" sz="2800" dirty="0"/>
              <a:t> </a:t>
            </a:r>
            <a:r>
              <a:rPr lang="en-US" sz="2800" dirty="0" err="1"/>
              <a:t>iznos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je </a:t>
            </a:r>
            <a:r>
              <a:rPr lang="en-US" sz="2800" dirty="0" err="1"/>
              <a:t>ostvaren</a:t>
            </a:r>
            <a:r>
              <a:rPr lang="en-US" sz="2800" dirty="0"/>
              <a:t> od </a:t>
            </a:r>
            <a:r>
              <a:rPr lang="en-US" sz="2800" dirty="0" err="1"/>
              <a:t>poslova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obavljeni</a:t>
            </a:r>
            <a:r>
              <a:rPr lang="en-US" sz="2800" dirty="0"/>
              <a:t> </a:t>
            </a:r>
            <a:r>
              <a:rPr lang="en-US" sz="2800" dirty="0" err="1" smtClean="0"/>
              <a:t>za</a:t>
            </a:r>
            <a:r>
              <a:rPr lang="sr-Latn-ME" sz="2800" dirty="0" smtClean="0"/>
              <a:t> </a:t>
            </a:r>
            <a:r>
              <a:rPr lang="en-US" sz="2800" dirty="0" err="1" smtClean="0"/>
              <a:t>račun</a:t>
            </a:r>
            <a:r>
              <a:rPr lang="en-US" sz="2800" dirty="0" smtClean="0"/>
              <a:t> </a:t>
            </a:r>
            <a:r>
              <a:rPr lang="en-US" sz="2800" dirty="0"/>
              <a:t>tog </a:t>
            </a:r>
            <a:r>
              <a:rPr lang="en-US" sz="2800" dirty="0" err="1"/>
              <a:t>lica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/>
              <a:t>sva</a:t>
            </a:r>
            <a:r>
              <a:rPr lang="en-US" sz="2800" dirty="0"/>
              <a:t> </a:t>
            </a:r>
            <a:r>
              <a:rPr lang="en-US" sz="2800" dirty="0" err="1"/>
              <a:t>potraživanja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</a:t>
            </a:r>
            <a:r>
              <a:rPr lang="en-US" sz="2800" dirty="0" err="1"/>
              <a:t>proizlaze</a:t>
            </a:r>
            <a:r>
              <a:rPr lang="en-US" sz="2800" dirty="0"/>
              <a:t> </a:t>
            </a:r>
            <a:r>
              <a:rPr lang="en-US" sz="2800" dirty="0" err="1"/>
              <a:t>iz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posla</a:t>
            </a:r>
            <a:r>
              <a:rPr lang="en-US" sz="2800" dirty="0"/>
              <a:t> </a:t>
            </a:r>
            <a:r>
              <a:rPr lang="en-US" sz="2800" dirty="0" err="1"/>
              <a:t>izvršenog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račun</a:t>
            </a:r>
            <a:r>
              <a:rPr lang="en-US" sz="2800" dirty="0"/>
              <a:t> tog </a:t>
            </a:r>
            <a:r>
              <a:rPr lang="en-US" sz="2800" dirty="0" err="1" smtClean="0"/>
              <a:t>lica</a:t>
            </a:r>
            <a:r>
              <a:rPr lang="sr-Latn-ME" sz="2800" dirty="0" smtClean="0"/>
              <a:t> </a:t>
            </a:r>
            <a:r>
              <a:rPr lang="en-US" sz="2800" dirty="0" err="1" smtClean="0"/>
              <a:t>ustupe</a:t>
            </a:r>
            <a:r>
              <a:rPr lang="en-US" sz="2800" dirty="0" smtClean="0"/>
              <a:t> </a:t>
            </a:r>
            <a:r>
              <a:rPr lang="en-US" sz="2800" dirty="0" err="1"/>
              <a:t>društvu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Ova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povrede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ostvariti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5%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pl-PL" dirty="0" smtClean="0"/>
              <a:t>društva</a:t>
            </a:r>
            <a:r>
              <a:rPr lang="pl-PL" dirty="0"/>
              <a:t>, u roku od 60 dana od dana saznanja za učinjenu povredu (subjektivni rok</a:t>
            </a:r>
            <a:r>
              <a:rPr lang="pl-PL" dirty="0" smtClean="0"/>
              <a:t>),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/>
              <a:t>tri </a:t>
            </a:r>
            <a:r>
              <a:rPr lang="en-US" dirty="0" err="1"/>
              <a:t>godine</a:t>
            </a:r>
            <a:r>
              <a:rPr lang="en-US" dirty="0"/>
              <a:t> od dana </a:t>
            </a:r>
            <a:r>
              <a:rPr lang="en-US" dirty="0" err="1"/>
              <a:t>učinjene</a:t>
            </a:r>
            <a:r>
              <a:rPr lang="en-US" dirty="0"/>
              <a:t> </a:t>
            </a:r>
            <a:r>
              <a:rPr lang="en-US" dirty="0" err="1"/>
              <a:t>povrede</a:t>
            </a:r>
            <a:r>
              <a:rPr lang="en-US" dirty="0"/>
              <a:t> (</a:t>
            </a:r>
            <a:r>
              <a:rPr lang="en-US" dirty="0" err="1"/>
              <a:t>objektivni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340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kodifi</a:t>
            </a:r>
            <a:r>
              <a:rPr lang="sr-Latn-ME" dirty="0" smtClean="0"/>
              <a:t>kovati </a:t>
            </a:r>
            <a:r>
              <a:rPr lang="en-US" dirty="0" smtClean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kodeksu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/>
              <a:t>važnije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kodifi</a:t>
            </a:r>
            <a:r>
              <a:rPr lang="sr-Latn-ME" dirty="0" smtClean="0"/>
              <a:t>kovati </a:t>
            </a:r>
            <a:r>
              <a:rPr lang="en-US" dirty="0" smtClean="0"/>
              <a:t> </a:t>
            </a:r>
            <a:r>
              <a:rPr lang="en-US" dirty="0" err="1"/>
              <a:t>dužnost</a:t>
            </a:r>
            <a:r>
              <a:rPr lang="en-US" dirty="0"/>
              <a:t> </a:t>
            </a:r>
            <a:r>
              <a:rPr lang="en-US" dirty="0" err="1"/>
              <a:t>pažnje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,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lični</a:t>
            </a:r>
            <a:r>
              <a:rPr lang="sr-Latn-ME" dirty="0" smtClean="0"/>
              <a:t> </a:t>
            </a:r>
            <a:r>
              <a:rPr lang="pl-PL" dirty="0" smtClean="0"/>
              <a:t>interes </a:t>
            </a:r>
            <a:r>
              <a:rPr lang="pl-PL" dirty="0"/>
              <a:t>u tom pravnom poslu a nisu ga otkrili</a:t>
            </a:r>
            <a:r>
              <a:rPr lang="pl-PL" dirty="0" smtClean="0"/>
              <a:t>.</a:t>
            </a:r>
          </a:p>
          <a:p>
            <a:r>
              <a:rPr lang="pl-PL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84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699" y="244699"/>
            <a:ext cx="11758411" cy="66037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/>
              <a:t/>
            </a:r>
            <a:br>
              <a:rPr lang="sr-Latn-ME" dirty="0"/>
            </a:br>
            <a:r>
              <a:rPr lang="it-IT" dirty="0" smtClean="0"/>
              <a:t>A</a:t>
            </a:r>
            <a:r>
              <a:rPr lang="sr-Latn-ME" dirty="0"/>
              <a:t> </a:t>
            </a:r>
            <a:r>
              <a:rPr lang="sr-Latn-ME" dirty="0" smtClean="0"/>
              <a:t>-</a:t>
            </a:r>
            <a:r>
              <a:rPr lang="it-IT" dirty="0" smtClean="0"/>
              <a:t> </a:t>
            </a:r>
            <a:r>
              <a:rPr lang="it-IT" dirty="0"/>
              <a:t>Vanredni pravni poslovi – sticanje i raspolaganje</a:t>
            </a:r>
            <a:r>
              <a:rPr lang="sr-Latn-ME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48761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 smtClean="0"/>
              <a:t>Definicija</a:t>
            </a:r>
            <a:r>
              <a:rPr lang="sr-Latn-ME" dirty="0" smtClean="0"/>
              <a:t> vanrednih pravnih poslova</a:t>
            </a:r>
            <a:endParaRPr lang="en-US" dirty="0"/>
          </a:p>
          <a:p>
            <a:pPr algn="just"/>
            <a:r>
              <a:rPr lang="en-US" dirty="0" err="1"/>
              <a:t>Vanredni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pod </a:t>
            </a:r>
            <a:r>
              <a:rPr lang="en-US" dirty="0" err="1"/>
              <a:t>nazivom</a:t>
            </a:r>
            <a:r>
              <a:rPr lang="en-US" dirty="0"/>
              <a:t> “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raspolaganje</a:t>
            </a:r>
            <a:r>
              <a:rPr lang="sr-Latn-ME" dirty="0" smtClean="0"/>
              <a:t> </a:t>
            </a:r>
            <a:r>
              <a:rPr lang="en-US" dirty="0" err="1" smtClean="0"/>
              <a:t>imovinom</a:t>
            </a:r>
            <a:r>
              <a:rPr lang="en-US" dirty="0" smtClean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”.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 smtClean="0"/>
              <a:t>kriterije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definiranje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vanredni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pojmova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znaka</a:t>
            </a:r>
            <a:r>
              <a:rPr lang="en-US" dirty="0"/>
              <a:t> </a:t>
            </a:r>
            <a:r>
              <a:rPr lang="en-US" dirty="0" err="1"/>
              <a:t>jednakosti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 smtClean="0"/>
              <a:t>vanredni</a:t>
            </a:r>
            <a:r>
              <a:rPr lang="sr-Latn-ME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obuhvaćeni</a:t>
            </a:r>
            <a:r>
              <a:rPr lang="en-US" dirty="0"/>
              <a:t> </a:t>
            </a:r>
            <a:r>
              <a:rPr lang="en-US" dirty="0" err="1"/>
              <a:t>konceptom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 smtClean="0"/>
              <a:t>velike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)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raspolaganje</a:t>
            </a:r>
            <a:r>
              <a:rPr lang="en-US" dirty="0" smtClean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ispunjava</a:t>
            </a:r>
            <a:r>
              <a:rPr lang="en-US" dirty="0"/>
              <a:t> </a:t>
            </a:r>
            <a:r>
              <a:rPr lang="en-US" dirty="0" err="1"/>
              <a:t>sljedeća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kriterija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05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a) Priroda pravnog posla i pojam imovine društva</a:t>
            </a:r>
          </a:p>
          <a:p>
            <a:pPr algn="just"/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načinom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, </a:t>
            </a:r>
            <a:r>
              <a:rPr lang="en-US" dirty="0" err="1"/>
              <a:t>zakup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razmjenu</a:t>
            </a:r>
            <a:r>
              <a:rPr lang="en-US" dirty="0"/>
              <a:t>, </a:t>
            </a:r>
            <a:r>
              <a:rPr lang="en-US" dirty="0" err="1"/>
              <a:t>zalog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hipoteku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nepokretnosti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pokretnu</a:t>
            </a:r>
            <a:r>
              <a:rPr lang="en-US" dirty="0" smtClean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industrijske</a:t>
            </a:r>
            <a:r>
              <a:rPr lang="en-US" dirty="0"/>
              <a:t> </a:t>
            </a:r>
            <a:r>
              <a:rPr lang="en-US" dirty="0" err="1"/>
              <a:t>svojine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pl-PL" dirty="0" smtClean="0"/>
              <a:t>akcije </a:t>
            </a:r>
            <a:r>
              <a:rPr lang="pl-PL" dirty="0"/>
              <a:t>i udjele u drugim društvima ili novac.</a:t>
            </a:r>
          </a:p>
          <a:p>
            <a:pPr marL="0" indent="0" algn="just">
              <a:buNone/>
            </a:pPr>
            <a:r>
              <a:rPr lang="en-US" dirty="0"/>
              <a:t>b)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transakcije</a:t>
            </a:r>
            <a:endParaRPr lang="en-US" dirty="0"/>
          </a:p>
          <a:p>
            <a:pPr algn="just"/>
            <a:r>
              <a:rPr lang="pl-PL" dirty="0"/>
              <a:t>Imovina koja je uključena u pravni posao mora u momentu </a:t>
            </a:r>
            <a:r>
              <a:rPr lang="pl-PL" dirty="0" smtClean="0"/>
              <a:t>donošenja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30%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iskazane </a:t>
            </a:r>
            <a:r>
              <a:rPr lang="pl-PL" dirty="0"/>
              <a:t>u posljednjem godišnjem bilasnu stanja.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74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endParaRPr lang="en-US" dirty="0"/>
          </a:p>
          <a:p>
            <a:pPr algn="just"/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/>
              <a:t>30%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posmatraju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jedan</a:t>
            </a:r>
            <a:r>
              <a:rPr lang="sr-Latn-ME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posao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da li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 smtClean="0"/>
              <a:t>jednom</a:t>
            </a:r>
            <a:r>
              <a:rPr lang="sr-Latn-ME" dirty="0" smtClean="0"/>
              <a:t> </a:t>
            </a:r>
            <a:r>
              <a:rPr lang="en-US" dirty="0" err="1" smtClean="0"/>
              <a:t>cjelinom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obuhvatati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svrhu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posla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it-IT" sz="2800" dirty="0"/>
              <a:t>• tržišne uslove pod kojima su pravni poslovi preduzeti;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predmet</a:t>
            </a:r>
            <a:r>
              <a:rPr lang="en-US" sz="2800" dirty="0"/>
              <a:t> </a:t>
            </a:r>
            <a:r>
              <a:rPr lang="en-US" sz="2800" dirty="0" err="1"/>
              <a:t>poslovanja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dužinu</a:t>
            </a:r>
            <a:r>
              <a:rPr lang="en-US" sz="2800" dirty="0"/>
              <a:t> </a:t>
            </a:r>
            <a:r>
              <a:rPr lang="en-US" sz="2800" dirty="0" err="1"/>
              <a:t>trajanja</a:t>
            </a:r>
            <a:r>
              <a:rPr lang="en-US" sz="2800" dirty="0"/>
              <a:t> </a:t>
            </a:r>
            <a:r>
              <a:rPr lang="en-US" sz="2800" dirty="0" err="1"/>
              <a:t>poslovnog</a:t>
            </a:r>
            <a:r>
              <a:rPr lang="en-US" sz="2800" dirty="0"/>
              <a:t> </a:t>
            </a:r>
            <a:r>
              <a:rPr lang="en-US" sz="2800" dirty="0" err="1"/>
              <a:t>odnosa</a:t>
            </a:r>
            <a:r>
              <a:rPr lang="en-US" sz="2800" dirty="0"/>
              <a:t>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njegovog</a:t>
            </a:r>
            <a:r>
              <a:rPr lang="en-US" sz="2800" dirty="0"/>
              <a:t> </a:t>
            </a:r>
            <a:r>
              <a:rPr lang="en-US" sz="2800" dirty="0" err="1"/>
              <a:t>partnera</a:t>
            </a:r>
            <a:r>
              <a:rPr lang="en-US" sz="2800" dirty="0"/>
              <a:t> </a:t>
            </a:r>
            <a:r>
              <a:rPr lang="en-US" sz="2800" dirty="0" smtClean="0"/>
              <a:t>u</a:t>
            </a:r>
            <a:r>
              <a:rPr lang="sr-Latn-ME" sz="2800" dirty="0" smtClean="0"/>
              <a:t> </a:t>
            </a:r>
            <a:r>
              <a:rPr lang="en-US" sz="2800" dirty="0" err="1" smtClean="0"/>
              <a:t>pravnom</a:t>
            </a:r>
            <a:r>
              <a:rPr lang="en-US" sz="2800" dirty="0" smtClean="0"/>
              <a:t> </a:t>
            </a:r>
            <a:r>
              <a:rPr lang="en-US" sz="2800" dirty="0" err="1"/>
              <a:t>poslu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78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kriteriji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endParaRPr lang="en-US" dirty="0"/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definirati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tretirati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 smtClean="0"/>
              <a:t>osnivački</a:t>
            </a:r>
            <a:r>
              <a:rPr lang="sr-Latn-ME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da se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s </a:t>
            </a:r>
            <a:r>
              <a:rPr lang="en-US" dirty="0" err="1"/>
              <a:t>manjim</a:t>
            </a:r>
            <a:r>
              <a:rPr lang="en-US" dirty="0"/>
              <a:t> </a:t>
            </a:r>
            <a:r>
              <a:rPr lang="en-US" dirty="0" err="1" smtClean="0"/>
              <a:t>procentom</a:t>
            </a:r>
            <a:r>
              <a:rPr lang="sr-Latn-ME" dirty="0" smtClean="0"/>
              <a:t> </a:t>
            </a:r>
            <a:r>
              <a:rPr lang="en-US" dirty="0" err="1" smtClean="0"/>
              <a:t>knjigovodstvene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vanrednim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poslom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sr-Latn-ME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izvjesne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zalozima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)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tretirati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vanredni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, </a:t>
            </a:r>
            <a:r>
              <a:rPr lang="en-US" dirty="0" smtClean="0"/>
              <a:t>bez</a:t>
            </a:r>
            <a:r>
              <a:rPr lang="sr-Latn-ME" dirty="0" smtClean="0"/>
              <a:t> </a:t>
            </a:r>
            <a:r>
              <a:rPr lang="en-US" dirty="0" err="1" smtClean="0"/>
              <a:t>obzira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promijeniti</a:t>
            </a:r>
            <a:r>
              <a:rPr lang="en-US" dirty="0"/>
              <a:t> </a:t>
            </a:r>
            <a:r>
              <a:rPr lang="en-US" dirty="0" err="1" smtClean="0"/>
              <a:t>zakonsku</a:t>
            </a:r>
            <a:r>
              <a:rPr lang="sr-Latn-ME" dirty="0" smtClean="0"/>
              <a:t> </a:t>
            </a:r>
            <a:r>
              <a:rPr lang="en-US" dirty="0" err="1" smtClean="0"/>
              <a:t>definiciju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u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ograničavanja</a:t>
            </a:r>
            <a:r>
              <a:rPr lang="en-US" dirty="0"/>
              <a:t> </a:t>
            </a:r>
            <a:r>
              <a:rPr lang="en-US" dirty="0" err="1"/>
              <a:t>vanrednih</a:t>
            </a:r>
            <a:r>
              <a:rPr lang="en-US" dirty="0"/>
              <a:t> </a:t>
            </a:r>
            <a:r>
              <a:rPr lang="en-US" dirty="0" err="1" smtClean="0"/>
              <a:t>pravnih</a:t>
            </a:r>
            <a:r>
              <a:rPr lang="sr-Latn-ME" dirty="0" smtClean="0"/>
              <a:t> </a:t>
            </a:r>
            <a:r>
              <a:rPr lang="en-US" dirty="0" err="1" smtClean="0"/>
              <a:t>poslova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uključuju</a:t>
            </a:r>
            <a:r>
              <a:rPr lang="en-US" dirty="0" smtClean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35% </a:t>
            </a:r>
            <a:r>
              <a:rPr lang="en-US" dirty="0" err="1"/>
              <a:t>knjigovodstvene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 smtClean="0"/>
              <a:t>imovine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sticanjima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raspolaganjima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15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 smtClean="0"/>
              <a:t>podl</a:t>
            </a:r>
            <a:r>
              <a:rPr lang="sr-Latn-ME" dirty="0" smtClean="0"/>
              <a:t>eći </a:t>
            </a:r>
            <a:r>
              <a:rPr lang="en-US" dirty="0" smtClean="0"/>
              <a:t> </a:t>
            </a:r>
            <a:r>
              <a:rPr lang="en-US" dirty="0" err="1"/>
              <a:t>posebnoj</a:t>
            </a:r>
            <a:r>
              <a:rPr lang="en-US" dirty="0"/>
              <a:t> </a:t>
            </a:r>
            <a:r>
              <a:rPr lang="en-US" dirty="0" err="1" smtClean="0"/>
              <a:t>proceduri</a:t>
            </a:r>
            <a:r>
              <a:rPr lang="sr-Latn-ME" dirty="0" smtClean="0"/>
              <a:t> </a:t>
            </a:r>
            <a:r>
              <a:rPr lang="en-US" dirty="0" err="1" smtClean="0"/>
              <a:t>propisanoj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daleko</a:t>
            </a:r>
            <a:r>
              <a:rPr lang="en-US" dirty="0"/>
              <a:t> </a:t>
            </a:r>
            <a:r>
              <a:rPr lang="en-US" dirty="0" err="1" smtClean="0"/>
              <a:t>ispod</a:t>
            </a:r>
            <a:r>
              <a:rPr lang="sr-Latn-ME" dirty="0" smtClean="0"/>
              <a:t> </a:t>
            </a:r>
            <a:r>
              <a:rPr lang="en-US" dirty="0" err="1" smtClean="0"/>
              <a:t>minimuma</a:t>
            </a:r>
            <a:r>
              <a:rPr lang="en-US" dirty="0" smtClean="0"/>
              <a:t> </a:t>
            </a:r>
            <a:r>
              <a:rPr lang="en-US" dirty="0"/>
              <a:t>od 30</a:t>
            </a:r>
            <a:r>
              <a:rPr lang="en-US" dirty="0" smtClean="0"/>
              <a:t>%.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naftne</a:t>
            </a:r>
            <a:r>
              <a:rPr lang="en-US" dirty="0"/>
              <a:t>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/>
              <a:t>znatna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bušenje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dimenzija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 smtClean="0"/>
              <a:t>takve</a:t>
            </a:r>
            <a:r>
              <a:rPr lang="sr-Latn-ME" dirty="0" smtClean="0"/>
              <a:t> </a:t>
            </a:r>
            <a:r>
              <a:rPr lang="en-US" dirty="0" err="1" smtClean="0"/>
              <a:t>strateške</a:t>
            </a:r>
            <a:r>
              <a:rPr lang="en-US" dirty="0" smtClean="0"/>
              <a:t> </a:t>
            </a:r>
            <a:r>
              <a:rPr lang="en-US" dirty="0" err="1"/>
              <a:t>važnosti</a:t>
            </a:r>
            <a:r>
              <a:rPr lang="en-US" dirty="0"/>
              <a:t> da 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sticanjem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sr-Latn-ME" dirty="0" smtClean="0"/>
              <a:t>r</a:t>
            </a:r>
            <a:r>
              <a:rPr lang="en-US" dirty="0" err="1" smtClean="0"/>
              <a:t>aspolaganjem</a:t>
            </a:r>
            <a:r>
              <a:rPr lang="en-US" dirty="0" smtClean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 smtClean="0"/>
              <a:t>velike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92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 smtClean="0"/>
              <a:t>propisuje</a:t>
            </a:r>
            <a:r>
              <a:rPr lang="en-US" dirty="0" smtClean="0"/>
              <a:t> </a:t>
            </a:r>
            <a:r>
              <a:rPr lang="en-US" dirty="0" err="1" smtClean="0"/>
              <a:t>minimalan</a:t>
            </a:r>
            <a:r>
              <a:rPr lang="en-US" dirty="0" smtClean="0"/>
              <a:t> standard </a:t>
            </a:r>
            <a:r>
              <a:rPr lang="en-US" dirty="0" err="1" smtClean="0"/>
              <a:t>ponašanja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izvjestan</a:t>
            </a:r>
            <a:r>
              <a:rPr lang="en-US" dirty="0" smtClean="0"/>
              <a:t> </a:t>
            </a:r>
            <a:r>
              <a:rPr lang="en-US" dirty="0" err="1" smtClean="0"/>
              <a:t>prostor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 smtClean="0"/>
              <a:t>interpretacije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toga </a:t>
            </a:r>
            <a:r>
              <a:rPr lang="en-US" dirty="0" err="1" smtClean="0"/>
              <a:t>šta</a:t>
            </a:r>
            <a:r>
              <a:rPr lang="en-US" dirty="0" smtClean="0"/>
              <a:t> se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imovinom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, a </a:t>
            </a:r>
            <a:r>
              <a:rPr lang="en-US" dirty="0" err="1" smtClean="0"/>
              <a:t>šta</a:t>
            </a:r>
            <a:r>
              <a:rPr lang="sr-Latn-ME" dirty="0" smtClean="0"/>
              <a:t> </a:t>
            </a:r>
            <a:r>
              <a:rPr lang="en-US" dirty="0" smtClean="0"/>
              <a:t>ne.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, dobra je </a:t>
            </a:r>
            <a:r>
              <a:rPr lang="en-US" dirty="0" err="1" smtClean="0"/>
              <a:t>praksa</a:t>
            </a:r>
            <a:r>
              <a:rPr lang="en-US" dirty="0" smtClean="0"/>
              <a:t> da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akti</a:t>
            </a:r>
            <a:r>
              <a:rPr lang="en-US" dirty="0" smtClean="0"/>
              <a:t> </a:t>
            </a:r>
            <a:r>
              <a:rPr lang="en-US" dirty="0" err="1" smtClean="0"/>
              <a:t>sadrže</a:t>
            </a:r>
            <a:r>
              <a:rPr lang="en-US" dirty="0" smtClean="0"/>
              <a:t> </a:t>
            </a:r>
            <a:r>
              <a:rPr lang="en-US" dirty="0" err="1" smtClean="0"/>
              <a:t>odredbe</a:t>
            </a:r>
            <a:r>
              <a:rPr lang="en-US" dirty="0" smtClean="0"/>
              <a:t> da se “</a:t>
            </a:r>
            <a:r>
              <a:rPr lang="en-US" dirty="0" err="1" smtClean="0"/>
              <a:t>transakcije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znatan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” </a:t>
            </a:r>
            <a:r>
              <a:rPr lang="en-US" dirty="0" err="1" smtClean="0"/>
              <a:t>tretiraju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vanredne</a:t>
            </a:r>
            <a:r>
              <a:rPr lang="en-US" dirty="0" smtClean="0"/>
              <a:t> (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 smtClean="0"/>
              <a:t>transakcija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zaključuju</a:t>
            </a:r>
            <a:r>
              <a:rPr lang="en-US" dirty="0" smtClean="0"/>
              <a:t> u </a:t>
            </a:r>
            <a:r>
              <a:rPr lang="en-US" dirty="0" err="1" smtClean="0"/>
              <a:t>redovnom</a:t>
            </a:r>
            <a:r>
              <a:rPr lang="en-US" dirty="0" smtClean="0"/>
              <a:t> </a:t>
            </a:r>
            <a:r>
              <a:rPr lang="en-US" dirty="0" err="1" smtClean="0"/>
              <a:t>toku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).</a:t>
            </a:r>
          </a:p>
          <a:p>
            <a:pPr algn="just"/>
            <a:r>
              <a:rPr lang="en-US" dirty="0" err="1" smtClean="0"/>
              <a:t>Takođe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preporučuje</a:t>
            </a:r>
            <a:r>
              <a:rPr lang="en-US" dirty="0" smtClean="0"/>
              <a:t> da se </a:t>
            </a:r>
            <a:r>
              <a:rPr lang="en-US" dirty="0" err="1" smtClean="0"/>
              <a:t>prodaja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zavisnog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kojom</a:t>
            </a:r>
            <a:r>
              <a:rPr lang="en-US" dirty="0" smtClean="0"/>
              <a:t> bi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izgubilo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većinski</a:t>
            </a:r>
            <a:r>
              <a:rPr lang="en-US" dirty="0" smtClean="0"/>
              <a:t> </a:t>
            </a:r>
            <a:r>
              <a:rPr lang="en-US" dirty="0" err="1" smtClean="0"/>
              <a:t>udio</a:t>
            </a:r>
            <a:r>
              <a:rPr lang="en-US" dirty="0" smtClean="0"/>
              <a:t>,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vanrednim</a:t>
            </a:r>
            <a:r>
              <a:rPr lang="en-US" dirty="0" smtClean="0"/>
              <a:t> </a:t>
            </a:r>
            <a:r>
              <a:rPr lang="en-US" dirty="0" err="1" smtClean="0"/>
              <a:t>pravnim</a:t>
            </a:r>
            <a:r>
              <a:rPr lang="en-US" dirty="0" smtClean="0"/>
              <a:t> </a:t>
            </a:r>
            <a:r>
              <a:rPr lang="en-US" dirty="0" err="1" smtClean="0"/>
              <a:t>poslom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52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/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u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transakciji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 smtClean="0"/>
              <a:t>zasebno</a:t>
            </a:r>
            <a:r>
              <a:rPr lang="sr-Latn-ME" dirty="0" smtClean="0"/>
              <a:t> </a:t>
            </a:r>
            <a:r>
              <a:rPr lang="en-US" dirty="0" err="1" smtClean="0"/>
              <a:t>primjenjivati</a:t>
            </a:r>
            <a:r>
              <a:rPr lang="en-US" dirty="0" smtClean="0"/>
              <a:t> </a:t>
            </a:r>
            <a:r>
              <a:rPr lang="en-US" dirty="0" err="1"/>
              <a:t>kriterije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sr-Latn-ME" dirty="0" smtClean="0"/>
              <a:t> </a:t>
            </a:r>
            <a:r>
              <a:rPr lang="en-US" dirty="0" err="1" smtClean="0"/>
              <a:t>znači</a:t>
            </a:r>
            <a:r>
              <a:rPr lang="en-US" dirty="0" smtClean="0"/>
              <a:t> </a:t>
            </a:r>
            <a:r>
              <a:rPr lang="en-US" dirty="0"/>
              <a:t>da bi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mogao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vanredan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50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Izuzeti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endParaRPr lang="en-US" dirty="0"/>
          </a:p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Pod </a:t>
            </a:r>
            <a:r>
              <a:rPr lang="en-US" dirty="0" err="1"/>
              <a:t>izvjesnim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slijediti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 smtClean="0"/>
              <a:t>odobravanja</a:t>
            </a:r>
            <a:r>
              <a:rPr lang="sr-Latn-ME" dirty="0" smtClean="0"/>
              <a:t> </a:t>
            </a:r>
            <a:r>
              <a:rPr lang="en-US" dirty="0" err="1" smtClean="0"/>
              <a:t>vanrednih</a:t>
            </a:r>
            <a:r>
              <a:rPr lang="en-US" dirty="0" smtClean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Izuzetak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vanredni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izvršen</a:t>
            </a:r>
            <a:r>
              <a:rPr lang="en-US" sz="2800" dirty="0"/>
              <a:t> od </a:t>
            </a:r>
            <a:r>
              <a:rPr lang="en-US" sz="2800" dirty="0" err="1"/>
              <a:t>strane</a:t>
            </a:r>
            <a:r>
              <a:rPr lang="en-US" sz="2800" dirty="0"/>
              <a:t> </a:t>
            </a:r>
            <a:r>
              <a:rPr lang="en-US" sz="2800" dirty="0" err="1"/>
              <a:t>jednočlanog</a:t>
            </a:r>
            <a:r>
              <a:rPr lang="en-US" sz="2800" dirty="0"/>
              <a:t> </a:t>
            </a:r>
            <a:r>
              <a:rPr lang="en-US" sz="2800" dirty="0" err="1"/>
              <a:t>akcionarskog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, a </a:t>
            </a:r>
            <a:r>
              <a:rPr lang="en-US" sz="2800" dirty="0" err="1"/>
              <a:t>akcionar</a:t>
            </a:r>
            <a:r>
              <a:rPr lang="en-US" sz="2800" dirty="0"/>
              <a:t> je u </a:t>
            </a:r>
            <a:r>
              <a:rPr lang="en-US" sz="2800" dirty="0" err="1" smtClean="0"/>
              <a:t>isto</a:t>
            </a:r>
            <a:r>
              <a:rPr lang="sr-Latn-ME" sz="2800" dirty="0" smtClean="0"/>
              <a:t> </a:t>
            </a:r>
            <a:r>
              <a:rPr lang="en-US" sz="2800" dirty="0" err="1" smtClean="0"/>
              <a:t>vreme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generalni</a:t>
            </a:r>
            <a:r>
              <a:rPr lang="en-US" sz="2800" dirty="0"/>
              <a:t> </a:t>
            </a:r>
            <a:r>
              <a:rPr lang="en-US" sz="2800" dirty="0" err="1"/>
              <a:t>direktor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istovremeno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/>
              <a:t>posao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povezanim</a:t>
            </a:r>
            <a:r>
              <a:rPr lang="en-US" sz="2800" dirty="0"/>
              <a:t> </a:t>
            </a:r>
            <a:r>
              <a:rPr lang="en-US" sz="2800" dirty="0" err="1"/>
              <a:t>licima</a:t>
            </a:r>
            <a:r>
              <a:rPr lang="en-US" sz="2800" dirty="0"/>
              <a:t>. </a:t>
            </a:r>
            <a:endParaRPr lang="sr-Latn-ME" sz="2800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/>
              <a:t>licima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57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Procjena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endParaRPr lang="en-US" dirty="0"/>
          </a:p>
          <a:p>
            <a:pPr algn="just"/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aspekt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da li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potpada</a:t>
            </a:r>
            <a:r>
              <a:rPr lang="en-US" dirty="0"/>
              <a:t> pod </a:t>
            </a:r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raspolaganja</a:t>
            </a:r>
            <a:r>
              <a:rPr lang="en-US" dirty="0" smtClean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procjena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 smtClean="0"/>
              <a:t>uključene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transakciju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se mora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ustanovilo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smtClean="0"/>
              <a:t>organ </a:t>
            </a:r>
            <a:r>
              <a:rPr lang="en-US" dirty="0"/>
              <a:t>u </a:t>
            </a:r>
            <a:r>
              <a:rPr lang="en-US" dirty="0" err="1"/>
              <a:t>društvu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zaključivanja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nadležan</a:t>
            </a:r>
            <a:r>
              <a:rPr lang="en-US" dirty="0"/>
              <a:t> da </a:t>
            </a:r>
            <a:r>
              <a:rPr lang="en-US" dirty="0" err="1"/>
              <a:t>procjenjuje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Pritom</a:t>
            </a:r>
            <a:r>
              <a:rPr lang="en-US" dirty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uporediti</a:t>
            </a:r>
            <a:r>
              <a:rPr lang="en-US" dirty="0"/>
              <a:t> </a:t>
            </a:r>
            <a:r>
              <a:rPr lang="en-US" dirty="0" err="1"/>
              <a:t>knjigovodstvenu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 smtClean="0"/>
              <a:t>uključena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s </a:t>
            </a:r>
            <a:r>
              <a:rPr lang="en-US" dirty="0" err="1"/>
              <a:t>knjigovodstvenom</a:t>
            </a:r>
            <a:r>
              <a:rPr lang="en-US" dirty="0"/>
              <a:t> </a:t>
            </a:r>
            <a:r>
              <a:rPr lang="en-US" dirty="0" err="1"/>
              <a:t>vrijednošću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cjeline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upoređivanje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da li 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prodaja</a:t>
            </a:r>
            <a:r>
              <a:rPr lang="pl-PL" dirty="0"/>
              <a:t>, što je ilustrirano u tabeli </a:t>
            </a:r>
            <a:r>
              <a:rPr lang="pl-PL" dirty="0" smtClean="0"/>
              <a:t>narednoj.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8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Uvod </a:t>
            </a:r>
          </a:p>
          <a:p>
            <a:pPr marL="0" indent="0">
              <a:buNone/>
            </a:pPr>
            <a:r>
              <a:rPr lang="sr-Latn-ME" dirty="0" smtClean="0"/>
              <a:t>A- Vanredni pravni poslovi- sticanje i raspolsganje imovinom</a:t>
            </a:r>
          </a:p>
          <a:p>
            <a:pPr marL="0" indent="0">
              <a:buNone/>
            </a:pPr>
            <a:r>
              <a:rPr lang="sr-Latn-ME" dirty="0" smtClean="0"/>
              <a:t>B – Sticanje i kontrola kapitala- preuzimanje dioničkog/akcionarskog društva</a:t>
            </a:r>
          </a:p>
          <a:p>
            <a:pPr marL="0" indent="0">
              <a:buNone/>
            </a:pPr>
            <a:r>
              <a:rPr lang="sr-Latn-ME" dirty="0" smtClean="0"/>
              <a:t>C – Pravni poslovi sa povezanim licima (sukob interesa)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6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6863" y="1171977"/>
            <a:ext cx="10074878" cy="458487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1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</a:t>
            </a:r>
            <a:r>
              <a:rPr lang="en-US" dirty="0" err="1" smtClean="0"/>
              <a:t>nezavisni</a:t>
            </a:r>
            <a:r>
              <a:rPr lang="sr-Latn-ME" dirty="0" smtClean="0"/>
              <a:t> </a:t>
            </a:r>
            <a:r>
              <a:rPr lang="en-US" dirty="0" err="1" smtClean="0"/>
              <a:t>procjenjivač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 smtClean="0"/>
              <a:t>imovinom</a:t>
            </a:r>
            <a:r>
              <a:rPr lang="sr-Latn-ME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</a:p>
          <a:p>
            <a:pPr algn="just"/>
            <a:r>
              <a:rPr lang="en-US" dirty="0" err="1" smtClean="0"/>
              <a:t>Redoslijed</a:t>
            </a:r>
            <a:r>
              <a:rPr lang="en-US" dirty="0" smtClean="0"/>
              <a:t> </a:t>
            </a:r>
            <a:r>
              <a:rPr lang="en-US" dirty="0" err="1"/>
              <a:t>koraka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slijediti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raspolaganja</a:t>
            </a:r>
            <a:r>
              <a:rPr lang="sr-Latn-ME" dirty="0" smtClean="0"/>
              <a:t> </a:t>
            </a:r>
            <a:r>
              <a:rPr lang="en-US" dirty="0" err="1" smtClean="0"/>
              <a:t>imovinom</a:t>
            </a:r>
            <a:r>
              <a:rPr lang="en-US" dirty="0" smtClean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rezimirani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tabeli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2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472" y="1184856"/>
            <a:ext cx="11379996" cy="473172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85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preporučuje</a:t>
            </a:r>
            <a:r>
              <a:rPr lang="en-US" dirty="0"/>
              <a:t> </a:t>
            </a:r>
            <a:r>
              <a:rPr lang="sr-Latn-ME" dirty="0" smtClean="0"/>
              <a:t>skupštini dioničara/akcionara  </a:t>
            </a:r>
            <a:r>
              <a:rPr lang="en-US" dirty="0" err="1" smtClean="0"/>
              <a:t>zaključenje</a:t>
            </a:r>
            <a:r>
              <a:rPr lang="en-US" dirty="0" smtClean="0"/>
              <a:t> </a:t>
            </a:r>
            <a:r>
              <a:rPr lang="en-US" dirty="0" err="1"/>
              <a:t>vanrednog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to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učiniti</a:t>
            </a:r>
            <a:r>
              <a:rPr lang="sr-Latn-ME" dirty="0" smtClean="0"/>
              <a:t> </a:t>
            </a:r>
            <a:r>
              <a:rPr lang="en-US" dirty="0" err="1" smtClean="0"/>
              <a:t>prostom</a:t>
            </a:r>
            <a:r>
              <a:rPr lang="en-US" dirty="0" smtClean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sjednici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ne </a:t>
            </a:r>
            <a:r>
              <a:rPr lang="en-US" dirty="0" err="1" smtClean="0"/>
              <a:t>zahtijevaju</a:t>
            </a:r>
            <a:r>
              <a:rPr lang="sr-Latn-ME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Nakon</a:t>
            </a:r>
            <a:r>
              <a:rPr lang="en-US" dirty="0"/>
              <a:t> toga,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obavještava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o </a:t>
            </a:r>
            <a:r>
              <a:rPr lang="en-US" dirty="0" err="1"/>
              <a:t>sazivanju</a:t>
            </a:r>
            <a:r>
              <a:rPr lang="en-US" dirty="0"/>
              <a:t> </a:t>
            </a:r>
            <a:r>
              <a:rPr lang="sr-Latn-ME" dirty="0" smtClean="0"/>
              <a:t>skupštine dioničara/akcionara </a:t>
            </a:r>
            <a:r>
              <a:rPr lang="en-US" dirty="0" err="1" smtClean="0"/>
              <a:t>najkasnije</a:t>
            </a:r>
            <a:r>
              <a:rPr lang="en-US" dirty="0" smtClean="0"/>
              <a:t> </a:t>
            </a:r>
            <a:r>
              <a:rPr lang="en-US" dirty="0"/>
              <a:t>30 dana </a:t>
            </a:r>
            <a:r>
              <a:rPr lang="en-US" dirty="0" err="1"/>
              <a:t>prije</a:t>
            </a:r>
            <a:r>
              <a:rPr lang="en-US" dirty="0"/>
              <a:t> dana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18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Obavještenje</a:t>
            </a:r>
            <a:r>
              <a:rPr lang="en-US" dirty="0" smtClean="0"/>
              <a:t> mora</a:t>
            </a:r>
            <a:r>
              <a:rPr lang="sr-Latn-ME" dirty="0" smtClean="0"/>
              <a:t> </a:t>
            </a:r>
            <a:r>
              <a:rPr lang="en-US" dirty="0" err="1" smtClean="0"/>
              <a:t>sadr</a:t>
            </a:r>
            <a:r>
              <a:rPr lang="sr-Latn-ME" dirty="0" smtClean="0"/>
              <a:t>ža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 </a:t>
            </a:r>
            <a:r>
              <a:rPr lang="en-US" dirty="0" err="1" smtClean="0"/>
              <a:t>minimalne</a:t>
            </a:r>
            <a:r>
              <a:rPr lang="en-US" dirty="0" smtClean="0"/>
              <a:t> </a:t>
            </a:r>
            <a:r>
              <a:rPr lang="en-US" dirty="0" err="1" smtClean="0"/>
              <a:t>elemente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sr-Latn-ME" dirty="0" err="1"/>
              <a:t>R</a:t>
            </a:r>
            <a:r>
              <a:rPr lang="en-US" dirty="0" err="1" smtClean="0"/>
              <a:t>azlog</a:t>
            </a:r>
            <a:r>
              <a:rPr lang="en-US" dirty="0" smtClean="0"/>
              <a:t> </a:t>
            </a:r>
            <a:r>
              <a:rPr lang="en-US" dirty="0" err="1" smtClean="0"/>
              <a:t>sazivanja</a:t>
            </a:r>
            <a:r>
              <a:rPr lang="en-US" dirty="0" smtClean="0"/>
              <a:t> </a:t>
            </a:r>
            <a:r>
              <a:rPr lang="sr-Latn-ME" dirty="0" smtClean="0"/>
              <a:t>skupštine dioničara/akcionara</a:t>
            </a:r>
            <a:r>
              <a:rPr lang="en-US" dirty="0" smtClean="0"/>
              <a:t>;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sr-Latn-ME" dirty="0" err="1"/>
              <a:t>I</a:t>
            </a:r>
            <a:r>
              <a:rPr lang="en-US" dirty="0" err="1" smtClean="0"/>
              <a:t>zvještaj</a:t>
            </a:r>
            <a:r>
              <a:rPr lang="en-US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sticanja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raspolaganja</a:t>
            </a:r>
            <a:r>
              <a:rPr lang="en-US" dirty="0" smtClean="0"/>
              <a:t> </a:t>
            </a:r>
            <a:r>
              <a:rPr lang="en-US" dirty="0" err="1" smtClean="0"/>
              <a:t>imovinom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3. </a:t>
            </a:r>
            <a:r>
              <a:rPr lang="sr-Latn-ME" dirty="0" err="1"/>
              <a:t>P</a:t>
            </a:r>
            <a:r>
              <a:rPr lang="en-US" dirty="0" err="1" smtClean="0"/>
              <a:t>reporuku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sticanjem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raspolaganjem</a:t>
            </a:r>
            <a:r>
              <a:rPr lang="sr-Latn-ME" dirty="0" smtClean="0"/>
              <a:t> </a:t>
            </a:r>
            <a:r>
              <a:rPr lang="en-US" dirty="0" err="1" smtClean="0"/>
              <a:t>imovinom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,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razloge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preporuke</a:t>
            </a:r>
            <a:r>
              <a:rPr lang="en-US" dirty="0" smtClean="0"/>
              <a:t>;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30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sr-Latn-ME" dirty="0" err="1"/>
              <a:t>O</a:t>
            </a:r>
            <a:r>
              <a:rPr lang="en-US" dirty="0" err="1" smtClean="0"/>
              <a:t>bavještenje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pravu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ne </a:t>
            </a:r>
            <a:r>
              <a:rPr lang="en-US" dirty="0" err="1"/>
              <a:t>prihvate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pravu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glasali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 smtClean="0"/>
              <a:t>uzdržali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glasanja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S</a:t>
            </a:r>
            <a:r>
              <a:rPr lang="sr-Latn-ME" dirty="0" smtClean="0"/>
              <a:t>kupština dioničara/akcionara </a:t>
            </a:r>
            <a:r>
              <a:rPr lang="en-US" dirty="0" smtClean="0"/>
              <a:t>mora </a:t>
            </a:r>
            <a:r>
              <a:rPr lang="en-US" dirty="0" err="1"/>
              <a:t>odlučiti</a:t>
            </a:r>
            <a:r>
              <a:rPr lang="en-US" dirty="0"/>
              <a:t> da li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raspolaganje</a:t>
            </a:r>
            <a:r>
              <a:rPr lang="en-US" dirty="0" smtClean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Odluka</a:t>
            </a:r>
            <a:r>
              <a:rPr lang="en-US" dirty="0"/>
              <a:t> se mora </a:t>
            </a:r>
            <a:r>
              <a:rPr lang="en-US" dirty="0" err="1"/>
              <a:t>usvojiti</a:t>
            </a:r>
            <a:r>
              <a:rPr lang="en-US" dirty="0"/>
              <a:t> </a:t>
            </a:r>
            <a:r>
              <a:rPr lang="en-US" dirty="0" err="1" smtClean="0"/>
              <a:t>kvalifi</a:t>
            </a:r>
            <a:r>
              <a:rPr lang="sr-Latn-ME" dirty="0" smtClean="0"/>
              <a:t>kovanom v</a:t>
            </a:r>
            <a:r>
              <a:rPr lang="en-US" dirty="0" err="1" smtClean="0"/>
              <a:t>ećinom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o tom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kvalifi</a:t>
            </a:r>
            <a:r>
              <a:rPr lang="sr-Latn-ME" dirty="0" smtClean="0"/>
              <a:t>kovanom </a:t>
            </a:r>
            <a:r>
              <a:rPr lang="en-US" dirty="0" err="1" smtClean="0"/>
              <a:t>većinom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se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mijenjaju</a:t>
            </a:r>
            <a:r>
              <a:rPr lang="en-US" dirty="0"/>
              <a:t> </a:t>
            </a:r>
            <a:r>
              <a:rPr lang="en-US" dirty="0" err="1" smtClean="0"/>
              <a:t>ovim</a:t>
            </a:r>
            <a:r>
              <a:rPr lang="sr-Latn-ME" dirty="0" smtClean="0"/>
              <a:t> </a:t>
            </a:r>
            <a:r>
              <a:rPr lang="en-US" dirty="0" err="1" smtClean="0"/>
              <a:t>poslom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40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preporučenom</a:t>
            </a:r>
            <a:r>
              <a:rPr lang="en-US" dirty="0"/>
              <a:t> </a:t>
            </a:r>
            <a:r>
              <a:rPr lang="en-US" dirty="0" err="1"/>
              <a:t>vanrednom</a:t>
            </a:r>
            <a:r>
              <a:rPr lang="en-US" dirty="0"/>
              <a:t>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poslu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 smtClean="0"/>
              <a:t>objelodaniti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pl-PL" sz="2800" dirty="0"/>
              <a:t>• strane koje učestvuju u pravnom poslu;</a:t>
            </a:r>
          </a:p>
          <a:p>
            <a:pPr marL="457200" lvl="1" indent="0" algn="just">
              <a:buNone/>
            </a:pPr>
            <a:r>
              <a:rPr lang="pl-PL" sz="2800" dirty="0"/>
              <a:t>• drugi korisnici pravnog posla (ako postoje);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cijena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posla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predmet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posla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svi</a:t>
            </a:r>
            <a:r>
              <a:rPr lang="en-US" sz="2800" dirty="0"/>
              <a:t> </a:t>
            </a:r>
            <a:r>
              <a:rPr lang="en-US" sz="2800" dirty="0" err="1"/>
              <a:t>drugi</a:t>
            </a:r>
            <a:r>
              <a:rPr lang="en-US" sz="2800" dirty="0"/>
              <a:t> </a:t>
            </a:r>
            <a:r>
              <a:rPr lang="en-US" sz="2800" dirty="0" err="1"/>
              <a:t>uslovi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odredbe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se </a:t>
            </a:r>
            <a:r>
              <a:rPr lang="en-US" sz="2800" dirty="0" err="1"/>
              <a:t>odnose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vanredni</a:t>
            </a:r>
            <a:r>
              <a:rPr lang="en-US" sz="2800" dirty="0"/>
              <a:t>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/>
              <a:t>posao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67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nesaglasnih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endParaRPr lang="en-US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ne </a:t>
            </a:r>
            <a:r>
              <a:rPr lang="en-US" dirty="0" err="1"/>
              <a:t>slaže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sticanjem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raspolaganjem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 smtClean="0"/>
              <a:t>velike</a:t>
            </a:r>
            <a:r>
              <a:rPr lang="sr-Latn-ME" dirty="0" smtClean="0"/>
              <a:t> </a:t>
            </a:r>
            <a:r>
              <a:rPr lang="pl-PL" dirty="0" smtClean="0"/>
              <a:t>vrijednosti</a:t>
            </a:r>
            <a:r>
              <a:rPr lang="pl-PL" dirty="0"/>
              <a:t>, a koje je izvršeno u skladu sa zakonom, on može:</a:t>
            </a:r>
          </a:p>
          <a:p>
            <a:pPr marL="0" indent="0" algn="just">
              <a:buNone/>
            </a:pPr>
            <a:r>
              <a:rPr lang="en-US" dirty="0" err="1" smtClean="0"/>
              <a:t>Prodati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endParaRPr lang="sr-Latn-ME" dirty="0" smtClean="0"/>
          </a:p>
          <a:p>
            <a:pPr algn="just"/>
            <a:r>
              <a:rPr lang="en-US" dirty="0" err="1" smtClean="0"/>
              <a:t>Praktično</a:t>
            </a:r>
            <a:r>
              <a:rPr lang="en-US" dirty="0"/>
              <a:t>, </a:t>
            </a:r>
            <a:r>
              <a:rPr lang="en-US" dirty="0" err="1"/>
              <a:t>ovo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likvidne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zainteresiranih</a:t>
            </a:r>
            <a:r>
              <a:rPr lang="en-US" dirty="0"/>
              <a:t>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pravičnoj</a:t>
            </a:r>
            <a:r>
              <a:rPr lang="en-US" dirty="0"/>
              <a:t> </a:t>
            </a:r>
            <a:r>
              <a:rPr lang="en-US" dirty="0" err="1"/>
              <a:t>cijeni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 err="1" smtClean="0"/>
              <a:t>Tražiti</a:t>
            </a:r>
            <a:r>
              <a:rPr lang="en-US" dirty="0" smtClean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djelimično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 smtClean="0"/>
              <a:t>cjelini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Nesaglasni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pl-PL" dirty="0" smtClean="0"/>
              <a:t>akcionari </a:t>
            </a:r>
            <a:r>
              <a:rPr lang="pl-PL" dirty="0"/>
              <a:t>na zakonom propisan način imaju pravo od društva tražiti </a:t>
            </a:r>
            <a:r>
              <a:rPr lang="pl-PL" dirty="0" smtClean="0"/>
              <a:t>otkup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tržišnoj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6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endParaRPr lang="en-US" dirty="0"/>
          </a:p>
          <a:p>
            <a:pPr algn="just"/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dioničko</a:t>
            </a:r>
            <a:r>
              <a:rPr lang="en-US" dirty="0"/>
              <a:t>/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 smtClean="0"/>
              <a:t>svim</a:t>
            </a:r>
            <a:r>
              <a:rPr lang="sr-Latn-ME" dirty="0" smtClean="0"/>
              <a:t> </a:t>
            </a:r>
            <a:r>
              <a:rPr lang="en-US" dirty="0" err="1" smtClean="0"/>
              <a:t>okolnostima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bitnije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 smtClean="0"/>
              <a:t>njegovih</a:t>
            </a:r>
            <a:r>
              <a:rPr lang="sr-Latn-ME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/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 (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r>
              <a:rPr lang="en-US" dirty="0"/>
              <a:t>),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općepoznatim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imovinom</a:t>
            </a:r>
            <a:r>
              <a:rPr lang="en-US" dirty="0"/>
              <a:t> </a:t>
            </a:r>
            <a:r>
              <a:rPr lang="en-US" dirty="0" err="1" smtClean="0"/>
              <a:t>velike</a:t>
            </a:r>
            <a:r>
              <a:rPr lang="sr-Latn-ME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događaj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općepoznat</a:t>
            </a:r>
            <a:r>
              <a:rPr lang="en-US" dirty="0"/>
              <a:t>, mora </a:t>
            </a:r>
            <a:r>
              <a:rPr lang="en-US" dirty="0" err="1"/>
              <a:t>objaviti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5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obavezna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uključiti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 smtClean="0"/>
              <a:t>vanrednim</a:t>
            </a:r>
            <a:r>
              <a:rPr lang="sr-Latn-ME" dirty="0" smtClean="0"/>
              <a:t> </a:t>
            </a:r>
            <a:r>
              <a:rPr lang="en-US" dirty="0" err="1" smtClean="0"/>
              <a:t>pravnim</a:t>
            </a:r>
            <a:r>
              <a:rPr lang="en-US" dirty="0" smtClean="0"/>
              <a:t> </a:t>
            </a:r>
            <a:r>
              <a:rPr lang="en-US" dirty="0" err="1"/>
              <a:t>poslovima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spisak</a:t>
            </a:r>
            <a:r>
              <a:rPr lang="en-US" sz="2800" dirty="0"/>
              <a:t> </a:t>
            </a:r>
            <a:r>
              <a:rPr lang="en-US" sz="2800" dirty="0" err="1"/>
              <a:t>svih</a:t>
            </a:r>
            <a:r>
              <a:rPr lang="en-US" sz="2800" dirty="0"/>
              <a:t> </a:t>
            </a:r>
            <a:r>
              <a:rPr lang="en-US" sz="2800" dirty="0" err="1"/>
              <a:t>vanrednih</a:t>
            </a:r>
            <a:r>
              <a:rPr lang="en-US" sz="2800" dirty="0"/>
              <a:t> </a:t>
            </a:r>
            <a:r>
              <a:rPr lang="en-US" sz="2800" dirty="0" err="1"/>
              <a:t>pravnih</a:t>
            </a:r>
            <a:r>
              <a:rPr lang="en-US" sz="2800" dirty="0"/>
              <a:t> </a:t>
            </a:r>
            <a:r>
              <a:rPr lang="en-US" sz="2800" dirty="0" err="1"/>
              <a:t>poslova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je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zaključilo</a:t>
            </a:r>
            <a:r>
              <a:rPr lang="en-US" sz="2800" dirty="0"/>
              <a:t> </a:t>
            </a:r>
            <a:r>
              <a:rPr lang="en-US" sz="2800" dirty="0" err="1"/>
              <a:t>tokom</a:t>
            </a:r>
            <a:r>
              <a:rPr lang="en-US" sz="2800" dirty="0"/>
              <a:t> </a:t>
            </a:r>
            <a:r>
              <a:rPr lang="en-US" sz="2800" dirty="0" err="1" smtClean="0"/>
              <a:t>fiskalne</a:t>
            </a:r>
            <a:r>
              <a:rPr lang="sr-Latn-ME" sz="2800" dirty="0" smtClean="0"/>
              <a:t> </a:t>
            </a:r>
            <a:r>
              <a:rPr lang="en-US" sz="2800" dirty="0" err="1" smtClean="0"/>
              <a:t>godine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spisak</a:t>
            </a:r>
            <a:r>
              <a:rPr lang="en-US" sz="2800" dirty="0"/>
              <a:t> </a:t>
            </a:r>
            <a:r>
              <a:rPr lang="en-US" sz="2800" dirty="0" err="1"/>
              <a:t>pravnih</a:t>
            </a:r>
            <a:r>
              <a:rPr lang="en-US" sz="2800" dirty="0"/>
              <a:t> </a:t>
            </a:r>
            <a:r>
              <a:rPr lang="en-US" sz="2800" dirty="0" err="1"/>
              <a:t>poslova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se </a:t>
            </a:r>
            <a:r>
              <a:rPr lang="en-US" sz="2800" dirty="0" err="1"/>
              <a:t>smatraju</a:t>
            </a:r>
            <a:r>
              <a:rPr lang="en-US" sz="2800" dirty="0"/>
              <a:t> </a:t>
            </a:r>
            <a:r>
              <a:rPr lang="en-US" sz="2800" dirty="0" err="1"/>
              <a:t>vanrednim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/>
              <a:t>definicije</a:t>
            </a:r>
            <a:r>
              <a:rPr lang="en-US" sz="2800" dirty="0"/>
              <a:t> </a:t>
            </a:r>
            <a:r>
              <a:rPr lang="en-US" sz="2800" dirty="0" smtClean="0"/>
              <a:t>u</a:t>
            </a:r>
            <a:r>
              <a:rPr lang="sr-Latn-ME" sz="2800" dirty="0" smtClean="0"/>
              <a:t> </a:t>
            </a:r>
            <a:r>
              <a:rPr lang="en-US" sz="2800" dirty="0" err="1" smtClean="0"/>
              <a:t>osnivačkom</a:t>
            </a:r>
            <a:r>
              <a:rPr lang="en-US" sz="2800" dirty="0" smtClean="0"/>
              <a:t> </a:t>
            </a:r>
            <a:r>
              <a:rPr lang="en-US" sz="2800" dirty="0" err="1"/>
              <a:t>aktu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ključne</a:t>
            </a:r>
            <a:r>
              <a:rPr lang="en-US" sz="2800" dirty="0"/>
              <a:t> </a:t>
            </a:r>
            <a:r>
              <a:rPr lang="en-US" sz="2800" dirty="0" err="1"/>
              <a:t>uslove</a:t>
            </a:r>
            <a:r>
              <a:rPr lang="en-US" sz="2800" dirty="0"/>
              <a:t> </a:t>
            </a:r>
            <a:r>
              <a:rPr lang="en-US" sz="2800" dirty="0" err="1"/>
              <a:t>svakog</a:t>
            </a:r>
            <a:r>
              <a:rPr lang="en-US" sz="2800" dirty="0"/>
              <a:t> </a:t>
            </a:r>
            <a:r>
              <a:rPr lang="en-US" sz="2800" dirty="0" err="1"/>
              <a:t>vanrednog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posla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0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Pitanja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5"/>
            <a:ext cx="10515600" cy="4863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Vanredni</a:t>
            </a:r>
            <a:r>
              <a:rPr lang="en-US" dirty="0" smtClean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 smtClean="0"/>
              <a:t>:</a:t>
            </a: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razumiju</a:t>
            </a:r>
            <a:r>
              <a:rPr lang="en-US" dirty="0"/>
              <a:t> </a:t>
            </a:r>
            <a:r>
              <a:rPr lang="en-US" dirty="0" err="1" smtClean="0"/>
              <a:t>pojam</a:t>
            </a:r>
            <a:r>
              <a:rPr lang="sr-Latn-ME" dirty="0" smtClean="0"/>
              <a:t> </a:t>
            </a:r>
            <a:r>
              <a:rPr lang="en-US" dirty="0" err="1" smtClean="0"/>
              <a:t>vanrednih</a:t>
            </a:r>
            <a:r>
              <a:rPr lang="en-US" dirty="0" smtClean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li pored </a:t>
            </a:r>
            <a:r>
              <a:rPr lang="en-US" dirty="0" err="1"/>
              <a:t>minimalnih</a:t>
            </a:r>
            <a:r>
              <a:rPr lang="en-US" dirty="0"/>
              <a:t> </a:t>
            </a:r>
            <a:r>
              <a:rPr lang="en-US" dirty="0" err="1" smtClean="0"/>
              <a:t>zakonskih</a:t>
            </a:r>
            <a:r>
              <a:rPr lang="sr-Latn-ME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kriterije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it-IT" dirty="0" smtClean="0"/>
              <a:t>pravne </a:t>
            </a:r>
            <a:r>
              <a:rPr lang="it-IT" dirty="0"/>
              <a:t>poslove koji se trebaju tretirati kao vanredni? </a:t>
            </a:r>
            <a:endParaRPr lang="sr-Latn-ME" dirty="0" smtClean="0"/>
          </a:p>
          <a:p>
            <a:pPr algn="just"/>
            <a:r>
              <a:rPr lang="it-IT" dirty="0" smtClean="0"/>
              <a:t>Da </a:t>
            </a:r>
            <a:r>
              <a:rPr lang="it-IT" dirty="0"/>
              <a:t>li </a:t>
            </a:r>
            <a:r>
              <a:rPr lang="it-IT" dirty="0" smtClean="0"/>
              <a:t>nadzorni/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pravi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vanrednih</a:t>
            </a:r>
            <a:r>
              <a:rPr lang="en-US" dirty="0"/>
              <a:t> </a:t>
            </a:r>
            <a:r>
              <a:rPr lang="en-US" dirty="0" err="1" smtClean="0"/>
              <a:t>pravnih</a:t>
            </a:r>
            <a:r>
              <a:rPr lang="sr-Latn-ME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vezuju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redovan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 smtClean="0"/>
              <a:t>poslovanja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950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</a:t>
            </a:r>
            <a:r>
              <a:rPr lang="sr-Latn-ME" dirty="0" smtClean="0"/>
              <a:t> - </a:t>
            </a:r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-</a:t>
            </a:r>
            <a:r>
              <a:rPr lang="sr-Latn-ME" dirty="0" smtClean="0"/>
              <a:t>učešća javnom ponudom i</a:t>
            </a:r>
            <a:r>
              <a:rPr lang="en-US" dirty="0" smtClean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kapital-učešća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je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 smtClean="0"/>
              <a:t>jedno</a:t>
            </a:r>
            <a:r>
              <a:rPr lang="sr-Latn-ME" dirty="0" smtClean="0"/>
              <a:t> </a:t>
            </a:r>
            <a:r>
              <a:rPr lang="en-US" dirty="0" smtClean="0"/>
              <a:t>lice </a:t>
            </a:r>
            <a:r>
              <a:rPr lang="en-US" dirty="0"/>
              <a:t>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)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namjerava</a:t>
            </a:r>
            <a:r>
              <a:rPr lang="en-US" dirty="0"/>
              <a:t> </a:t>
            </a:r>
            <a:r>
              <a:rPr lang="en-US" dirty="0" err="1"/>
              <a:t>steći</a:t>
            </a:r>
            <a:r>
              <a:rPr lang="en-US" dirty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drugog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pl-PL" dirty="0" smtClean="0"/>
              <a:t>akcionar </a:t>
            </a:r>
            <a:r>
              <a:rPr lang="pl-PL" dirty="0"/>
              <a:t>je lice koje djeluje samostalno ili s drugim licima (zajedničko djelovanje), te:</a:t>
            </a:r>
          </a:p>
          <a:p>
            <a:pPr marL="457200" lvl="1" indent="0" algn="just">
              <a:buNone/>
            </a:pPr>
            <a:r>
              <a:rPr lang="en-US" sz="2800" dirty="0"/>
              <a:t>1)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više</a:t>
            </a:r>
            <a:r>
              <a:rPr lang="en-US" sz="2800" dirty="0"/>
              <a:t> od 50%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s </a:t>
            </a:r>
            <a:r>
              <a:rPr lang="en-US" sz="2800" dirty="0" err="1"/>
              <a:t>pravom</a:t>
            </a:r>
            <a:r>
              <a:rPr lang="en-US" sz="2800" dirty="0"/>
              <a:t> </a:t>
            </a:r>
            <a:r>
              <a:rPr lang="en-US" sz="2800" dirty="0" err="1"/>
              <a:t>glasa</a:t>
            </a:r>
            <a:r>
              <a:rPr lang="en-US" sz="2800" dirty="0"/>
              <a:t> u </a:t>
            </a:r>
            <a:r>
              <a:rPr lang="en-US" sz="2800" dirty="0" err="1" smtClean="0"/>
              <a:t>dioničkom</a:t>
            </a:r>
            <a:r>
              <a:rPr lang="en-US" sz="2800" dirty="0" smtClean="0"/>
              <a:t>/</a:t>
            </a:r>
            <a:r>
              <a:rPr lang="en-US" sz="2800" dirty="0" err="1" smtClean="0"/>
              <a:t>akcionarskom</a:t>
            </a:r>
            <a:r>
              <a:rPr lang="sr-Latn-ME" sz="2800" dirty="0" smtClean="0"/>
              <a:t> </a:t>
            </a:r>
            <a:r>
              <a:rPr lang="en-US" sz="2800" dirty="0" err="1" smtClean="0"/>
              <a:t>društvu</a:t>
            </a:r>
            <a:r>
              <a:rPr lang="en-US" sz="2800" dirty="0"/>
              <a:t>, 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označava</a:t>
            </a:r>
            <a:r>
              <a:rPr lang="en-US" sz="2800" dirty="0"/>
              <a:t> </a:t>
            </a:r>
            <a:r>
              <a:rPr lang="en-US" sz="2800" dirty="0" err="1"/>
              <a:t>vlasništvo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glasa</a:t>
            </a:r>
            <a:r>
              <a:rPr lang="en-US" sz="2800" dirty="0"/>
              <a:t> s </a:t>
            </a:r>
            <a:r>
              <a:rPr lang="en-US" sz="2800" dirty="0" err="1"/>
              <a:t>više</a:t>
            </a:r>
            <a:r>
              <a:rPr lang="en-US" sz="2800" dirty="0"/>
              <a:t> od 50% </a:t>
            </a:r>
            <a:r>
              <a:rPr lang="en-US" sz="2800" dirty="0" err="1"/>
              <a:t>običnih</a:t>
            </a:r>
            <a:r>
              <a:rPr lang="en-US" sz="2800" dirty="0"/>
              <a:t> </a:t>
            </a:r>
            <a:r>
              <a:rPr lang="en-US" sz="2800" dirty="0" err="1" smtClean="0"/>
              <a:t>dionica</a:t>
            </a:r>
            <a:r>
              <a:rPr lang="en-US" sz="2800" dirty="0" smtClean="0"/>
              <a:t>/</a:t>
            </a:r>
            <a:r>
              <a:rPr lang="en-US" sz="2800" dirty="0" err="1" smtClean="0"/>
              <a:t>akcija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većinsko</a:t>
            </a:r>
            <a:r>
              <a:rPr lang="en-US" sz="2800" dirty="0"/>
              <a:t> </a:t>
            </a:r>
            <a:r>
              <a:rPr lang="en-US" sz="2800" dirty="0" err="1"/>
              <a:t>učešće</a:t>
            </a:r>
            <a:r>
              <a:rPr lang="en-US" sz="2800" dirty="0"/>
              <a:t>);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2) </a:t>
            </a:r>
            <a:r>
              <a:rPr lang="en-US" sz="2800" dirty="0" err="1" smtClean="0"/>
              <a:t>Kontroli</a:t>
            </a:r>
            <a:r>
              <a:rPr lang="sr-Latn-ME" sz="2800" dirty="0" smtClean="0"/>
              <a:t>še </a:t>
            </a:r>
            <a:r>
              <a:rPr lang="en-US" sz="2800" dirty="0" smtClean="0"/>
              <a:t> </a:t>
            </a:r>
            <a:r>
              <a:rPr lang="en-US" sz="2800" dirty="0" err="1"/>
              <a:t>upravljanje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vođenje</a:t>
            </a:r>
            <a:r>
              <a:rPr lang="en-US" sz="2800" dirty="0"/>
              <a:t> </a:t>
            </a:r>
            <a:r>
              <a:rPr lang="en-US" sz="2800" dirty="0" err="1"/>
              <a:t>poslova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druge</a:t>
            </a:r>
            <a:r>
              <a:rPr lang="en-US" sz="2800" dirty="0"/>
              <a:t> </a:t>
            </a:r>
            <a:r>
              <a:rPr lang="en-US" sz="2800" dirty="0" err="1"/>
              <a:t>načine</a:t>
            </a:r>
            <a:r>
              <a:rPr lang="en-US" sz="2800" dirty="0"/>
              <a:t> u </a:t>
            </a:r>
            <a:r>
              <a:rPr lang="en-US" sz="2800" dirty="0" err="1" smtClean="0"/>
              <a:t>svojstvu</a:t>
            </a:r>
            <a:r>
              <a:rPr lang="sr-Latn-ME" sz="2800" dirty="0" smtClean="0"/>
              <a:t> </a:t>
            </a:r>
            <a:r>
              <a:rPr lang="en-US" sz="2800" dirty="0" err="1" smtClean="0"/>
              <a:t>dioničara</a:t>
            </a:r>
            <a:r>
              <a:rPr lang="en-US" sz="2800" dirty="0" smtClean="0"/>
              <a:t>/</a:t>
            </a:r>
            <a:r>
              <a:rPr lang="en-US" sz="2800" dirty="0" err="1" smtClean="0"/>
              <a:t>akcionara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798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kapital-učešća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preuzimanje</a:t>
            </a:r>
            <a:r>
              <a:rPr lang="sr-Latn-ME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s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 smtClean="0"/>
              <a:t>jeste</a:t>
            </a:r>
            <a:r>
              <a:rPr lang="sr-Latn-ME" dirty="0" smtClean="0"/>
              <a:t> </a:t>
            </a:r>
            <a:r>
              <a:rPr lang="en-US" dirty="0" err="1" smtClean="0"/>
              <a:t>posebna</a:t>
            </a:r>
            <a:r>
              <a:rPr lang="en-US" dirty="0" smtClean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Uop</a:t>
            </a:r>
            <a:r>
              <a:rPr lang="sr-Latn-ME" dirty="0" smtClean="0"/>
              <a:t>šteno,</a:t>
            </a:r>
            <a:r>
              <a:rPr lang="en-US" dirty="0" smtClean="0"/>
              <a:t> </a:t>
            </a:r>
            <a:r>
              <a:rPr lang="en-US" dirty="0" err="1"/>
              <a:t>posmatrano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korporativne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historijski</a:t>
            </a:r>
            <a:r>
              <a:rPr lang="en-US" dirty="0"/>
              <a:t> </a:t>
            </a:r>
            <a:r>
              <a:rPr lang="en-US" dirty="0" err="1"/>
              <a:t>razvilo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četvrta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 smtClean="0"/>
              <a:t>trgovanje</a:t>
            </a:r>
            <a:r>
              <a:rPr lang="sr-Latn-ME" dirty="0" smtClean="0"/>
              <a:t> </a:t>
            </a:r>
            <a:r>
              <a:rPr lang="pl-PL" dirty="0" smtClean="0"/>
              <a:t>dioničkim/akcijskim </a:t>
            </a:r>
            <a:r>
              <a:rPr lang="pl-PL" dirty="0"/>
              <a:t>kapitalom obavlja u velikom obimu i koje dovodi do </a:t>
            </a:r>
            <a:r>
              <a:rPr lang="pl-PL" dirty="0" smtClean="0"/>
              <a:t>promjene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dioničkim</a:t>
            </a:r>
            <a:r>
              <a:rPr lang="en-US" dirty="0"/>
              <a:t>/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 smtClean="0"/>
              <a:t>kontrolni</a:t>
            </a:r>
            <a:r>
              <a:rPr lang="sr-Latn-ME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; </a:t>
            </a:r>
            <a:endParaRPr lang="sr-Latn-ME" dirty="0" smtClean="0"/>
          </a:p>
          <a:p>
            <a:pPr algn="just"/>
            <a:r>
              <a:rPr lang="sr-Latn-ME" dirty="0" smtClean="0"/>
              <a:t>O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smjenu</a:t>
            </a:r>
            <a:r>
              <a:rPr lang="en-US" dirty="0"/>
              <a:t> </a:t>
            </a:r>
            <a:r>
              <a:rPr lang="en-US" dirty="0" err="1" smtClean="0"/>
              <a:t>neefikasnih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volje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sinergijskih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en-US" dirty="0" err="1" smtClean="0"/>
              <a:t>društava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041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prijetnja</a:t>
            </a:r>
            <a:r>
              <a:rPr lang="en-US" dirty="0" smtClean="0"/>
              <a:t> </a:t>
            </a:r>
            <a:r>
              <a:rPr lang="en-US" dirty="0" err="1" smtClean="0"/>
              <a:t>preuzimanjem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en-US" dirty="0" smtClean="0"/>
              <a:t> </a:t>
            </a:r>
            <a:r>
              <a:rPr lang="en-US" dirty="0" err="1" smtClean="0"/>
              <a:t>onih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povjereno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društvom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Disciplin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toga,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korporativne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mnogi</a:t>
            </a:r>
            <a:r>
              <a:rPr lang="en-US" dirty="0" smtClean="0"/>
              <a:t> </a:t>
            </a:r>
            <a:r>
              <a:rPr lang="en-US" dirty="0" err="1" smtClean="0"/>
              <a:t>smatraju</a:t>
            </a:r>
            <a:r>
              <a:rPr lang="en-US" dirty="0" smtClean="0"/>
              <a:t> </a:t>
            </a:r>
            <a:r>
              <a:rPr lang="en-US" dirty="0" err="1" smtClean="0"/>
              <a:t>važnom</a:t>
            </a:r>
            <a:r>
              <a:rPr lang="en-US" dirty="0" smtClean="0"/>
              <a:t> </a:t>
            </a:r>
            <a:r>
              <a:rPr lang="en-US" dirty="0" err="1" smtClean="0"/>
              <a:t>komponentom</a:t>
            </a:r>
            <a:r>
              <a:rPr lang="en-US" dirty="0" smtClean="0"/>
              <a:t> – </a:t>
            </a:r>
            <a:r>
              <a:rPr lang="en-US" dirty="0" err="1" smtClean="0"/>
              <a:t>ako</a:t>
            </a:r>
            <a:r>
              <a:rPr lang="en-US" dirty="0" smtClean="0"/>
              <a:t> ne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preduslovom</a:t>
            </a:r>
            <a:r>
              <a:rPr lang="sr-Latn-ME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efikasnog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posljednjih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decenija</a:t>
            </a:r>
            <a:r>
              <a:rPr lang="en-US" dirty="0" smtClean="0"/>
              <a:t>,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 smtClean="0"/>
              <a:t>reguliranja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 smtClean="0"/>
              <a:t>postajalo</a:t>
            </a:r>
            <a:r>
              <a:rPr lang="en-US" dirty="0" smtClean="0"/>
              <a:t> je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važnije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EU,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 </a:t>
            </a:r>
            <a:r>
              <a:rPr lang="en-US" dirty="0" err="1" smtClean="0"/>
              <a:t>nedavno</a:t>
            </a:r>
            <a:r>
              <a:rPr lang="en-US" dirty="0" smtClean="0"/>
              <a:t> je </a:t>
            </a:r>
            <a:r>
              <a:rPr lang="en-US" dirty="0" err="1" smtClean="0"/>
              <a:t>usvojena</a:t>
            </a:r>
            <a:r>
              <a:rPr lang="en-US" dirty="0" smtClean="0"/>
              <a:t> </a:t>
            </a:r>
            <a:r>
              <a:rPr lang="en-US" dirty="0" err="1" smtClean="0"/>
              <a:t>Trinaesta</a:t>
            </a:r>
            <a:r>
              <a:rPr lang="en-US" dirty="0" smtClean="0"/>
              <a:t> </a:t>
            </a:r>
            <a:r>
              <a:rPr lang="en-US" dirty="0" err="1" smtClean="0"/>
              <a:t>direktiva</a:t>
            </a:r>
            <a:r>
              <a:rPr lang="en-US" dirty="0" smtClean="0"/>
              <a:t> o </a:t>
            </a:r>
            <a:r>
              <a:rPr lang="en-US" dirty="0" err="1" smtClean="0"/>
              <a:t>javnim</a:t>
            </a:r>
            <a:r>
              <a:rPr lang="en-US" dirty="0" smtClean="0"/>
              <a:t> </a:t>
            </a:r>
            <a:r>
              <a:rPr lang="en-US" dirty="0" err="1" smtClean="0"/>
              <a:t>ponudama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Ona </a:t>
            </a:r>
            <a:r>
              <a:rPr lang="en-US" dirty="0" err="1" smtClean="0"/>
              <a:t>ograničava</a:t>
            </a:r>
            <a:r>
              <a:rPr lang="en-US" dirty="0" smtClean="0"/>
              <a:t> </a:t>
            </a:r>
            <a:r>
              <a:rPr lang="en-US" dirty="0" err="1" smtClean="0"/>
              <a:t>primjenu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dionička</a:t>
            </a:r>
            <a:r>
              <a:rPr lang="en-US" dirty="0" smtClean="0"/>
              <a:t>/</a:t>
            </a:r>
            <a:r>
              <a:rPr lang="en-US" dirty="0" err="1" smtClean="0"/>
              <a:t>akcionarska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a </a:t>
            </a:r>
            <a:r>
              <a:rPr lang="en-US" dirty="0" err="1" smtClean="0"/>
              <a:t>odvojeno</a:t>
            </a:r>
            <a:r>
              <a:rPr lang="en-US" dirty="0" smtClean="0"/>
              <a:t> </a:t>
            </a:r>
            <a:r>
              <a:rPr lang="en-US" dirty="0" err="1" smtClean="0"/>
              <a:t>uređuje</a:t>
            </a:r>
            <a:r>
              <a:rPr lang="en-US" dirty="0" smtClean="0"/>
              <a:t> </a:t>
            </a:r>
            <a:r>
              <a:rPr lang="en-US" dirty="0" err="1" smtClean="0"/>
              <a:t>dobrovoljnu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obaveznu</a:t>
            </a:r>
            <a:r>
              <a:rPr lang="en-US" dirty="0" smtClean="0"/>
              <a:t> </a:t>
            </a:r>
            <a:r>
              <a:rPr lang="en-US" dirty="0" err="1" smtClean="0"/>
              <a:t>javnu</a:t>
            </a:r>
            <a:r>
              <a:rPr lang="en-US" dirty="0" smtClean="0"/>
              <a:t> </a:t>
            </a:r>
            <a:r>
              <a:rPr lang="en-US" dirty="0" err="1" smtClean="0"/>
              <a:t>ponudu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Dobrovoljna</a:t>
            </a:r>
            <a:r>
              <a:rPr lang="en-US" dirty="0" smtClean="0"/>
              <a:t> </a:t>
            </a:r>
            <a:r>
              <a:rPr lang="en-US" dirty="0" err="1" smtClean="0"/>
              <a:t>ponuda</a:t>
            </a:r>
            <a:r>
              <a:rPr lang="en-US" dirty="0" smtClean="0"/>
              <a:t> je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ciljnog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dovodi</a:t>
            </a:r>
            <a:r>
              <a:rPr lang="en-US" dirty="0" smtClean="0"/>
              <a:t> do </a:t>
            </a:r>
            <a:r>
              <a:rPr lang="en-US" dirty="0" err="1" smtClean="0"/>
              <a:t>promjene</a:t>
            </a:r>
            <a:r>
              <a:rPr lang="en-US" dirty="0" smtClean="0"/>
              <a:t> u </a:t>
            </a:r>
            <a:r>
              <a:rPr lang="en-US" dirty="0" err="1" smtClean="0"/>
              <a:t>kontroli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posebna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bave</a:t>
            </a:r>
            <a:r>
              <a:rPr lang="en-US" dirty="0" smtClean="0"/>
              <a:t> </a:t>
            </a:r>
            <a:r>
              <a:rPr lang="en-US" dirty="0" err="1" smtClean="0"/>
              <a:t>sadržinom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načinom</a:t>
            </a:r>
            <a:r>
              <a:rPr lang="en-US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 smtClean="0"/>
              <a:t>takvih</a:t>
            </a:r>
            <a:r>
              <a:rPr lang="en-US" dirty="0" smtClean="0"/>
              <a:t> </a:t>
            </a:r>
            <a:r>
              <a:rPr lang="en-US" dirty="0" err="1" smtClean="0"/>
              <a:t>ponuda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09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dovode</a:t>
            </a:r>
            <a:r>
              <a:rPr lang="en-US" dirty="0"/>
              <a:t> do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, </a:t>
            </a:r>
            <a:r>
              <a:rPr lang="en-US" dirty="0" err="1"/>
              <a:t>odlučivanja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uop</a:t>
            </a:r>
            <a:r>
              <a:rPr lang="sr-Latn-ME" dirty="0" smtClean="0"/>
              <a:t>št</a:t>
            </a:r>
            <a:r>
              <a:rPr lang="en-US" dirty="0" smtClean="0"/>
              <a:t>e</a:t>
            </a:r>
            <a:r>
              <a:rPr lang="en-US" dirty="0"/>
              <a:t>, </a:t>
            </a:r>
            <a:r>
              <a:rPr lang="en-US" dirty="0" err="1"/>
              <a:t>dovode</a:t>
            </a:r>
            <a:r>
              <a:rPr lang="en-US" dirty="0"/>
              <a:t> do </a:t>
            </a:r>
            <a:r>
              <a:rPr lang="en-US" dirty="0" err="1"/>
              <a:t>zamjene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visokih</a:t>
            </a:r>
            <a:r>
              <a:rPr lang="en-US" dirty="0"/>
              <a:t> </a:t>
            </a:r>
            <a:r>
              <a:rPr lang="en-US" dirty="0" err="1" smtClean="0"/>
              <a:t>rukovodilaca</a:t>
            </a:r>
            <a:r>
              <a:rPr lang="sr-Latn-ME" dirty="0" smtClean="0"/>
              <a:t> </a:t>
            </a:r>
            <a:r>
              <a:rPr lang="en-US" dirty="0" err="1" smtClean="0"/>
              <a:t>ciljnog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značajnih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je </a:t>
            </a:r>
            <a:r>
              <a:rPr lang="en-US" dirty="0" err="1" smtClean="0"/>
              <a:t>potencijalno</a:t>
            </a:r>
            <a:r>
              <a:rPr lang="sr-Latn-ME" dirty="0" smtClean="0"/>
              <a:t> </a:t>
            </a:r>
            <a:r>
              <a:rPr lang="en-US" dirty="0" err="1" smtClean="0"/>
              <a:t>bolje</a:t>
            </a:r>
            <a:r>
              <a:rPr lang="en-US" dirty="0" smtClean="0"/>
              <a:t> </a:t>
            </a:r>
            <a:r>
              <a:rPr lang="en-US" dirty="0" err="1"/>
              <a:t>korištenje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preuzetog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zloupotrebi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210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Do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sporazumnoj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preuzimanjem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spajanjem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dogovore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u tome </a:t>
            </a:r>
            <a:r>
              <a:rPr lang="en-US" dirty="0" err="1"/>
              <a:t>učestvuju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prijeći</a:t>
            </a:r>
            <a:r>
              <a:rPr lang="en-US" dirty="0"/>
              <a:t> u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ruke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neprijateljski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ciljnog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otpor</a:t>
            </a:r>
            <a:r>
              <a:rPr lang="en-US" dirty="0"/>
              <a:t> </a:t>
            </a:r>
            <a:r>
              <a:rPr lang="en-US" dirty="0" err="1" smtClean="0"/>
              <a:t>pokušaju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Negativne</a:t>
            </a:r>
            <a:r>
              <a:rPr lang="en-US" dirty="0" smtClean="0"/>
              <a:t> </a:t>
            </a:r>
            <a:r>
              <a:rPr lang="en-US" dirty="0" err="1"/>
              <a:t>implikacije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se ne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/>
              <a:t>zloupotrebe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u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koraka</a:t>
            </a:r>
            <a:r>
              <a:rPr lang="en-US" dirty="0"/>
              <a:t>, </a:t>
            </a:r>
            <a:r>
              <a:rPr lang="en-US" dirty="0" err="1" smtClean="0"/>
              <a:t>tokom</a:t>
            </a:r>
            <a:r>
              <a:rPr lang="sr-Latn-ME" dirty="0" smtClean="0"/>
              <a:t> </a:t>
            </a:r>
            <a:r>
              <a:rPr lang="en-US" dirty="0" err="1" smtClean="0"/>
              <a:t>kojih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sticalac</a:t>
            </a:r>
            <a:r>
              <a:rPr lang="en-US" dirty="0"/>
              <a:t>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grupama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s </a:t>
            </a:r>
            <a:r>
              <a:rPr lang="en-US" dirty="0" err="1"/>
              <a:t>kojima</a:t>
            </a:r>
            <a:r>
              <a:rPr lang="en-US" dirty="0"/>
              <a:t> bi se </a:t>
            </a:r>
            <a:r>
              <a:rPr lang="en-US" dirty="0" err="1"/>
              <a:t>manjinski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 smtClean="0"/>
              <a:t>suočiti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promjena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štetu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330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dobrovoljne</a:t>
            </a:r>
            <a:r>
              <a:rPr lang="en-US" dirty="0" smtClean="0"/>
              <a:t> </a:t>
            </a:r>
            <a:r>
              <a:rPr lang="en-US" dirty="0" err="1" smtClean="0"/>
              <a:t>promjene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,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se </a:t>
            </a:r>
            <a:r>
              <a:rPr lang="en-US" dirty="0" err="1" smtClean="0"/>
              <a:t>izjašnjavaju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izričito</a:t>
            </a:r>
            <a:r>
              <a:rPr lang="sr-Latn-ME" dirty="0" smtClean="0"/>
              <a:t> </a:t>
            </a:r>
            <a:r>
              <a:rPr lang="en-US" dirty="0" err="1" smtClean="0"/>
              <a:t>saglašavaju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posljedicama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neprijateljskih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,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izvršni</a:t>
            </a:r>
            <a:r>
              <a:rPr lang="en-US" dirty="0" smtClean="0"/>
              <a:t> </a:t>
            </a:r>
            <a:r>
              <a:rPr lang="en-US" dirty="0" err="1" smtClean="0"/>
              <a:t>rukovodioci</a:t>
            </a:r>
            <a:r>
              <a:rPr lang="en-US" dirty="0" smtClean="0"/>
              <a:t> </a:t>
            </a:r>
            <a:r>
              <a:rPr lang="en-US" dirty="0" err="1" smtClean="0"/>
              <a:t>uobičajeno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pruže</a:t>
            </a:r>
            <a:r>
              <a:rPr lang="en-US" dirty="0" smtClean="0"/>
              <a:t> </a:t>
            </a:r>
            <a:r>
              <a:rPr lang="en-US" dirty="0" err="1" smtClean="0"/>
              <a:t>otpor</a:t>
            </a:r>
            <a:r>
              <a:rPr lang="en-US" dirty="0" smtClean="0"/>
              <a:t> </a:t>
            </a:r>
            <a:r>
              <a:rPr lang="en-US" dirty="0" err="1" smtClean="0"/>
              <a:t>promjenama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povećavaju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to </a:t>
            </a:r>
            <a:r>
              <a:rPr lang="en-US" dirty="0" err="1" smtClean="0"/>
              <a:t>sukobljava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 smtClean="0"/>
              <a:t>njihovim</a:t>
            </a:r>
            <a:r>
              <a:rPr lang="en-US" dirty="0" smtClean="0"/>
              <a:t> </a:t>
            </a:r>
            <a:r>
              <a:rPr lang="en-US" dirty="0" err="1" smtClean="0"/>
              <a:t>ličnim</a:t>
            </a:r>
            <a:r>
              <a:rPr lang="en-US" dirty="0" smtClean="0"/>
              <a:t> </a:t>
            </a:r>
            <a:r>
              <a:rPr lang="en-US" dirty="0" err="1" smtClean="0"/>
              <a:t>interesima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Istovremeno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pokušaj</a:t>
            </a:r>
            <a:r>
              <a:rPr lang="en-US" dirty="0" smtClean="0"/>
              <a:t> </a:t>
            </a:r>
            <a:r>
              <a:rPr lang="en-US" dirty="0" err="1" smtClean="0"/>
              <a:t>neprijateljskog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err="1" smtClean="0"/>
              <a:t>uspije</a:t>
            </a:r>
            <a:r>
              <a:rPr lang="en-US" dirty="0" smtClean="0"/>
              <a:t>, </a:t>
            </a:r>
            <a:r>
              <a:rPr lang="en-US" dirty="0" err="1" smtClean="0"/>
              <a:t>manjinski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slagali</a:t>
            </a:r>
            <a:r>
              <a:rPr lang="en-US" dirty="0" smtClean="0"/>
              <a:t> s </a:t>
            </a:r>
            <a:r>
              <a:rPr lang="en-US" dirty="0" err="1" smtClean="0"/>
              <a:t>promjenom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naći</a:t>
            </a:r>
            <a:r>
              <a:rPr lang="en-US" dirty="0" smtClean="0"/>
              <a:t> u </a:t>
            </a:r>
            <a:r>
              <a:rPr lang="en-US" dirty="0" err="1" smtClean="0"/>
              <a:t>situaciji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izloženi</a:t>
            </a:r>
            <a:r>
              <a:rPr lang="en-US" dirty="0" smtClean="0"/>
              <a:t> </a:t>
            </a:r>
            <a:r>
              <a:rPr lang="en-US" dirty="0" err="1" smtClean="0"/>
              <a:t>riziku</a:t>
            </a:r>
            <a:r>
              <a:rPr lang="en-US" dirty="0" smtClean="0"/>
              <a:t> </a:t>
            </a:r>
            <a:r>
              <a:rPr lang="en-US" dirty="0" err="1" smtClean="0"/>
              <a:t>štetnih</a:t>
            </a:r>
            <a:r>
              <a:rPr lang="en-US" dirty="0" smtClean="0"/>
              <a:t> </a:t>
            </a:r>
            <a:r>
              <a:rPr lang="en-US" dirty="0" err="1" smtClean="0"/>
              <a:t>posljedica</a:t>
            </a:r>
            <a:r>
              <a:rPr lang="en-US" dirty="0" smtClean="0"/>
              <a:t> </a:t>
            </a:r>
            <a:r>
              <a:rPr lang="en-US" dirty="0" err="1" smtClean="0"/>
              <a:t>nastalih</a:t>
            </a:r>
            <a:r>
              <a:rPr lang="en-US" dirty="0" smtClean="0"/>
              <a:t> </a:t>
            </a:r>
            <a:r>
              <a:rPr lang="en-US" dirty="0" err="1" smtClean="0"/>
              <a:t>zloupotrebom</a:t>
            </a:r>
            <a:r>
              <a:rPr lang="sr-Latn-ME" dirty="0" smtClean="0"/>
              <a:t> </a:t>
            </a:r>
            <a:r>
              <a:rPr lang="en-US" dirty="0" err="1" smtClean="0"/>
              <a:t>položaja</a:t>
            </a:r>
            <a:r>
              <a:rPr lang="en-US" dirty="0" smtClean="0"/>
              <a:t> </a:t>
            </a:r>
            <a:r>
              <a:rPr lang="en-US" dirty="0" err="1" smtClean="0"/>
              <a:t>novog</a:t>
            </a:r>
            <a:r>
              <a:rPr lang="en-US" dirty="0" smtClean="0"/>
              <a:t> </a:t>
            </a:r>
            <a:r>
              <a:rPr lang="en-US" dirty="0" err="1" smtClean="0"/>
              <a:t>kontrolnog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015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sana </a:t>
            </a:r>
            <a:r>
              <a:rPr lang="en-US" dirty="0" err="1" smtClean="0"/>
              <a:t>zakonima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preuzimanju</a:t>
            </a:r>
            <a:r>
              <a:rPr lang="en-US" dirty="0"/>
              <a:t> </a:t>
            </a:r>
            <a:r>
              <a:rPr lang="en-US" dirty="0" err="1" smtClean="0"/>
              <a:t>dioničkih</a:t>
            </a:r>
            <a:r>
              <a:rPr lang="en-US" dirty="0" smtClean="0"/>
              <a:t>/</a:t>
            </a:r>
            <a:r>
              <a:rPr lang="en-US" dirty="0" err="1" smtClean="0"/>
              <a:t>akcionarskih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 (ZP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ZP RS</a:t>
            </a:r>
            <a:r>
              <a:rPr lang="en-US" dirty="0" smtClean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entitetski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 smtClean="0"/>
              <a:t>reguli</a:t>
            </a:r>
            <a:r>
              <a:rPr lang="sr-Latn-ME" dirty="0" smtClean="0"/>
              <a:t>šu </a:t>
            </a:r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/>
              <a:t>se </a:t>
            </a:r>
            <a:r>
              <a:rPr lang="en-US" dirty="0" err="1"/>
              <a:t>primjenjuju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entitetskom</a:t>
            </a:r>
            <a:r>
              <a:rPr lang="en-US" dirty="0" smtClean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sjedištem</a:t>
            </a:r>
            <a:r>
              <a:rPr lang="en-US" dirty="0"/>
              <a:t> u </a:t>
            </a:r>
            <a:r>
              <a:rPr lang="en-US" dirty="0" err="1" smtClean="0"/>
              <a:t>FBiH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smtClean="0"/>
              <a:t>RS.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primjena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je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indirektno</a:t>
            </a:r>
            <a:r>
              <a:rPr lang="sr-Latn-ME" dirty="0" smtClean="0"/>
              <a:t> </a:t>
            </a:r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prelazi</a:t>
            </a:r>
            <a:r>
              <a:rPr lang="en-US" dirty="0"/>
              <a:t> 30% od </a:t>
            </a:r>
            <a:r>
              <a:rPr lang="en-US" dirty="0" err="1" smtClean="0"/>
              <a:t>ukupnog</a:t>
            </a:r>
            <a:r>
              <a:rPr lang="sr-Latn-ME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u </a:t>
            </a:r>
            <a:r>
              <a:rPr lang="en-US" dirty="0" err="1" smtClean="0"/>
              <a:t>FBiH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25% od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 u </a:t>
            </a:r>
            <a:r>
              <a:rPr lang="en-US" dirty="0" smtClean="0"/>
              <a:t>RS.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484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FBiH</a:t>
            </a:r>
            <a:r>
              <a:rPr lang="en-US" dirty="0" smtClean="0"/>
              <a:t> ova </a:t>
            </a:r>
            <a:r>
              <a:rPr lang="en-US" dirty="0" err="1" smtClean="0"/>
              <a:t>obaveza</a:t>
            </a:r>
            <a:r>
              <a:rPr lang="en-US" dirty="0" smtClean="0"/>
              <a:t> je </a:t>
            </a:r>
            <a:r>
              <a:rPr lang="en-US" dirty="0" err="1" smtClean="0"/>
              <a:t>reguli</a:t>
            </a:r>
            <a:r>
              <a:rPr lang="sr-Latn-ME" dirty="0" smtClean="0"/>
              <a:t>sana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da </a:t>
            </a:r>
            <a:r>
              <a:rPr lang="en-US" dirty="0" err="1" smtClean="0"/>
              <a:t>fizičko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pravno</a:t>
            </a:r>
            <a:r>
              <a:rPr lang="en-US" dirty="0" smtClean="0"/>
              <a:t> lice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stekne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, </a:t>
            </a:r>
            <a:r>
              <a:rPr lang="en-US" dirty="0" err="1" smtClean="0"/>
              <a:t>zajedno</a:t>
            </a:r>
            <a:r>
              <a:rPr lang="en-US" dirty="0" smtClean="0"/>
              <a:t> s </a:t>
            </a:r>
            <a:r>
              <a:rPr lang="en-US" dirty="0" err="1" smtClean="0"/>
              <a:t>dionicama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, </a:t>
            </a:r>
            <a:r>
              <a:rPr lang="en-US" dirty="0" err="1" smtClean="0"/>
              <a:t>stekne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od 30% </a:t>
            </a:r>
            <a:r>
              <a:rPr lang="en-US" dirty="0" err="1" smtClean="0"/>
              <a:t>dionica</a:t>
            </a:r>
            <a:r>
              <a:rPr lang="sr-Latn-ME" dirty="0" smtClean="0"/>
              <a:t> </a:t>
            </a:r>
            <a:r>
              <a:rPr lang="pl-PL" dirty="0" smtClean="0"/>
              <a:t>s pravom glasa, obavezno je o sticanju, najkasnije u roku od osam dana od dana sticanja, </a:t>
            </a:r>
            <a:r>
              <a:rPr lang="en-US" dirty="0" err="1" smtClean="0"/>
              <a:t>obavijestiti</a:t>
            </a:r>
            <a:r>
              <a:rPr lang="en-US" dirty="0" smtClean="0"/>
              <a:t> </a:t>
            </a:r>
            <a:r>
              <a:rPr lang="en-US" dirty="0" err="1" smtClean="0"/>
              <a:t>Komisiju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lice </a:t>
            </a:r>
            <a:r>
              <a:rPr lang="en-US" dirty="0" err="1" smtClean="0"/>
              <a:t>dužno</a:t>
            </a:r>
            <a:r>
              <a:rPr lang="en-US" dirty="0" smtClean="0"/>
              <a:t> je </a:t>
            </a:r>
            <a:r>
              <a:rPr lang="en-US" dirty="0" err="1" smtClean="0"/>
              <a:t>podnijeti</a:t>
            </a:r>
            <a:r>
              <a:rPr lang="en-US" dirty="0" smtClean="0"/>
              <a:t> </a:t>
            </a:r>
            <a:r>
              <a:rPr lang="en-US" dirty="0" err="1" smtClean="0"/>
              <a:t>Komisiji</a:t>
            </a:r>
            <a:r>
              <a:rPr lang="en-US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odobrenje</a:t>
            </a:r>
            <a:r>
              <a:rPr lang="sr-Latn-ME" dirty="0" smtClean="0"/>
              <a:t> </a:t>
            </a:r>
            <a:r>
              <a:rPr lang="en-US" dirty="0" err="1" smtClean="0"/>
              <a:t>tenderske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 pod </a:t>
            </a:r>
            <a:r>
              <a:rPr lang="en-US" dirty="0" smtClean="0"/>
              <a:t>u</a:t>
            </a:r>
            <a:r>
              <a:rPr lang="sr-Latn-ME" dirty="0" smtClean="0"/>
              <a:t>slovima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određen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Lice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steklo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od 30% a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namjerava</a:t>
            </a:r>
            <a:r>
              <a:rPr lang="en-US" dirty="0" smtClean="0"/>
              <a:t> </a:t>
            </a:r>
            <a:r>
              <a:rPr lang="en-US" dirty="0" err="1" smtClean="0"/>
              <a:t>izvršiti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provođenja</a:t>
            </a:r>
            <a:r>
              <a:rPr lang="en-US" dirty="0"/>
              <a:t> </a:t>
            </a:r>
            <a:r>
              <a:rPr lang="en-US" dirty="0" err="1"/>
              <a:t>tenderske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sr-Latn-ME" dirty="0"/>
              <a:t> </a:t>
            </a:r>
            <a:r>
              <a:rPr lang="pl-PL" dirty="0"/>
              <a:t>u skladu sa zakonom. 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801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S </a:t>
            </a:r>
            <a:r>
              <a:rPr lang="pl-PL" dirty="0"/>
              <a:t>podnošenjem zahtjeva, za podnositelja nastaje </a:t>
            </a:r>
            <a:r>
              <a:rPr lang="pl-PL" dirty="0" smtClean="0"/>
              <a:t>obaveza</a:t>
            </a:r>
            <a:r>
              <a:rPr lang="en-US" dirty="0" err="1" smtClean="0"/>
              <a:t>provođenja</a:t>
            </a:r>
            <a:r>
              <a:rPr lang="en-US" dirty="0" smtClean="0"/>
              <a:t> </a:t>
            </a:r>
            <a:r>
              <a:rPr lang="en-US" dirty="0" err="1"/>
              <a:t>tenderske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pod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provedbi</a:t>
            </a:r>
            <a:r>
              <a:rPr lang="en-US" dirty="0" smtClean="0"/>
              <a:t> </a:t>
            </a:r>
            <a:r>
              <a:rPr lang="en-US" dirty="0" err="1"/>
              <a:t>tenderske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od 2/3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/>
              <a:t>je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daljnjeg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tendersku</a:t>
            </a:r>
            <a:r>
              <a:rPr lang="en-US" dirty="0"/>
              <a:t> </a:t>
            </a:r>
            <a:r>
              <a:rPr lang="en-US" dirty="0" err="1" smtClean="0"/>
              <a:t>ponudu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preuzimanje na način i po postupku iz </a:t>
            </a:r>
            <a:r>
              <a:rPr lang="pl-PL" dirty="0" smtClean="0"/>
              <a:t> zakona.</a:t>
            </a:r>
            <a:endParaRPr lang="pl-PL" dirty="0"/>
          </a:p>
          <a:p>
            <a:pPr algn="just"/>
            <a:r>
              <a:rPr lang="en-US" dirty="0" err="1"/>
              <a:t>Sticatelj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a)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broji</a:t>
            </a:r>
            <a:r>
              <a:rPr lang="en-US" dirty="0"/>
              <a:t> 40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od 40 </a:t>
            </a:r>
            <a:r>
              <a:rPr lang="en-US" dirty="0" err="1"/>
              <a:t>dioničara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00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b) </a:t>
            </a:r>
            <a:r>
              <a:rPr lang="en-US" dirty="0" err="1" smtClean="0"/>
              <a:t>stekne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</a:t>
            </a:r>
            <a:r>
              <a:rPr lang="en-US" dirty="0" err="1" smtClean="0"/>
              <a:t>nasljeđivanjem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c) </a:t>
            </a:r>
            <a:r>
              <a:rPr lang="en-US" dirty="0" err="1" smtClean="0"/>
              <a:t>stekne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</a:t>
            </a:r>
            <a:r>
              <a:rPr lang="en-US" dirty="0" err="1" smtClean="0"/>
              <a:t>diobom</a:t>
            </a:r>
            <a:r>
              <a:rPr lang="en-US" dirty="0" smtClean="0"/>
              <a:t> </a:t>
            </a:r>
            <a:r>
              <a:rPr lang="en-US" dirty="0" err="1" smtClean="0"/>
              <a:t>bračne</a:t>
            </a:r>
            <a:r>
              <a:rPr lang="en-US" dirty="0" smtClean="0"/>
              <a:t> </a:t>
            </a:r>
            <a:r>
              <a:rPr lang="en-US" dirty="0" err="1" smtClean="0"/>
              <a:t>stečevine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d) </a:t>
            </a:r>
            <a:r>
              <a:rPr lang="en-US" dirty="0" err="1" smtClean="0"/>
              <a:t>stekne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sr-Latn-ME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e) </a:t>
            </a:r>
            <a:r>
              <a:rPr lang="en-US" dirty="0" err="1" smtClean="0"/>
              <a:t>stekne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emisijom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zatvorene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, a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upisa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, ne </a:t>
            </a:r>
            <a:r>
              <a:rPr lang="en-US" dirty="0" err="1" smtClean="0"/>
              <a:t>računajući</a:t>
            </a:r>
            <a:r>
              <a:rPr lang="sr-Latn-ME" dirty="0" smtClean="0"/>
              <a:t> </a:t>
            </a:r>
            <a:r>
              <a:rPr lang="en-US" dirty="0" err="1" smtClean="0"/>
              <a:t>glasove</a:t>
            </a:r>
            <a:r>
              <a:rPr lang="en-US" dirty="0" smtClean="0"/>
              <a:t> </a:t>
            </a:r>
            <a:r>
              <a:rPr lang="en-US" dirty="0" err="1" smtClean="0"/>
              <a:t>sticatelja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 </a:t>
            </a:r>
            <a:r>
              <a:rPr lang="en-US" dirty="0" err="1" smtClean="0"/>
              <a:t>njim</a:t>
            </a:r>
            <a:r>
              <a:rPr lang="en-US" dirty="0" smtClean="0"/>
              <a:t> </a:t>
            </a:r>
            <a:r>
              <a:rPr lang="en-US" dirty="0" err="1" smtClean="0"/>
              <a:t>zajednički</a:t>
            </a:r>
            <a:r>
              <a:rPr lang="en-US" dirty="0" smtClean="0"/>
              <a:t> </a:t>
            </a:r>
            <a:r>
              <a:rPr lang="en-US" dirty="0" err="1" smtClean="0"/>
              <a:t>djeluju</a:t>
            </a:r>
            <a:r>
              <a:rPr lang="en-US" dirty="0" smtClean="0"/>
              <a:t>, </a:t>
            </a:r>
            <a:r>
              <a:rPr lang="en-US" dirty="0" err="1" smtClean="0"/>
              <a:t>odobri</a:t>
            </a:r>
            <a:r>
              <a:rPr lang="en-US" dirty="0" smtClean="0"/>
              <a:t> to </a:t>
            </a:r>
            <a:r>
              <a:rPr lang="en-US" dirty="0" err="1" smtClean="0"/>
              <a:t>sticanje</a:t>
            </a:r>
            <a:r>
              <a:rPr lang="en-US" dirty="0" smtClean="0"/>
              <a:t>,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čemu</a:t>
            </a:r>
            <a:r>
              <a:rPr lang="sr-Latn-ME" dirty="0" smtClean="0"/>
              <a:t> </a:t>
            </a:r>
            <a:r>
              <a:rPr lang="en-US" dirty="0" err="1" smtClean="0"/>
              <a:t>sticatelj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steći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od 30% od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 s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bez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 smtClean="0"/>
              <a:t>tenderske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3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Na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vodi</a:t>
            </a:r>
            <a:r>
              <a:rPr lang="en-US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da </a:t>
            </a:r>
            <a:r>
              <a:rPr lang="en-US" dirty="0" err="1" smtClean="0"/>
              <a:t>njegovi</a:t>
            </a:r>
            <a:r>
              <a:rPr lang="sr-Latn-ME" dirty="0" smtClean="0"/>
              <a:t> </a:t>
            </a:r>
            <a:r>
              <a:rPr lang="it-IT" dirty="0" smtClean="0"/>
              <a:t>članovi i dioničari/akcionari pravilno procijene i odobre</a:t>
            </a:r>
            <a:r>
              <a:rPr lang="sr-Latn-ME" dirty="0" smtClean="0"/>
              <a:t> </a:t>
            </a:r>
            <a:r>
              <a:rPr lang="en-US" dirty="0" err="1" smtClean="0"/>
              <a:t>vanredne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? </a:t>
            </a:r>
            <a:endParaRPr lang="sr-Latn-ME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Da li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angaž</a:t>
            </a:r>
            <a:r>
              <a:rPr lang="sr-Latn-ME" dirty="0" smtClean="0"/>
              <a:t>uje </a:t>
            </a:r>
            <a:r>
              <a:rPr lang="en-US" dirty="0" err="1" smtClean="0"/>
              <a:t>nezavisnog</a:t>
            </a:r>
            <a:r>
              <a:rPr lang="en-US" dirty="0" smtClean="0"/>
              <a:t> </a:t>
            </a:r>
            <a:r>
              <a:rPr lang="en-US" dirty="0" err="1" smtClean="0"/>
              <a:t>procjenjivača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određivanje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Koji </a:t>
            </a:r>
            <a:r>
              <a:rPr lang="en-US" dirty="0" err="1" smtClean="0"/>
              <a:t>koraci</a:t>
            </a:r>
            <a:r>
              <a:rPr lang="en-US" dirty="0" smtClean="0"/>
              <a:t> se </a:t>
            </a:r>
            <a:r>
              <a:rPr lang="en-US" dirty="0" err="1" smtClean="0"/>
              <a:t>preduzimaju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ne </a:t>
            </a:r>
            <a:r>
              <a:rPr lang="en-US" dirty="0" err="1" smtClean="0"/>
              <a:t>odobravaju</a:t>
            </a:r>
            <a:r>
              <a:rPr lang="en-US" dirty="0" smtClean="0"/>
              <a:t> </a:t>
            </a:r>
            <a:r>
              <a:rPr lang="en-US" dirty="0" err="1" smtClean="0"/>
              <a:t>vanredne</a:t>
            </a:r>
            <a:r>
              <a:rPr lang="en-US" dirty="0" smtClean="0"/>
              <a:t> </a:t>
            </a:r>
            <a:r>
              <a:rPr lang="en-US" dirty="0" err="1" smtClean="0"/>
              <a:t>pravne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pravilno</a:t>
            </a:r>
            <a:r>
              <a:rPr lang="en-US" dirty="0" smtClean="0"/>
              <a:t> </a:t>
            </a:r>
            <a:r>
              <a:rPr lang="en-US" dirty="0" err="1" smtClean="0"/>
              <a:t>objavljuje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o </a:t>
            </a:r>
            <a:r>
              <a:rPr lang="en-US" dirty="0" err="1" smtClean="0"/>
              <a:t>vanrednim</a:t>
            </a:r>
            <a:r>
              <a:rPr lang="sr-Latn-ME" dirty="0" smtClean="0"/>
              <a:t>  </a:t>
            </a:r>
            <a:r>
              <a:rPr lang="en-US" dirty="0" err="1" smtClean="0"/>
              <a:t>pravnim</a:t>
            </a:r>
            <a:r>
              <a:rPr lang="en-US" dirty="0" smtClean="0"/>
              <a:t> </a:t>
            </a:r>
            <a:r>
              <a:rPr lang="en-US" dirty="0" err="1" smtClean="0"/>
              <a:t>poslovima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797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f) </a:t>
            </a:r>
            <a:r>
              <a:rPr lang="en-US" dirty="0" err="1"/>
              <a:t>obavijesti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da </a:t>
            </a:r>
            <a:r>
              <a:rPr lang="en-US" dirty="0" err="1"/>
              <a:t>namjerava</a:t>
            </a:r>
            <a:r>
              <a:rPr lang="en-US" dirty="0"/>
              <a:t> </a:t>
            </a:r>
            <a:r>
              <a:rPr lang="en-US" dirty="0" err="1"/>
              <a:t>obaviti</a:t>
            </a:r>
            <a:r>
              <a:rPr lang="en-US" dirty="0"/>
              <a:t> </a:t>
            </a:r>
            <a:r>
              <a:rPr lang="en-US" dirty="0" err="1"/>
              <a:t>zaključeni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 smtClean="0"/>
              <a:t>terećenja</a:t>
            </a:r>
            <a:r>
              <a:rPr lang="sr-Latn-ME" dirty="0" smtClean="0"/>
              <a:t> </a:t>
            </a:r>
            <a:r>
              <a:rPr lang="pl-PL" dirty="0" smtClean="0"/>
              <a:t>nad </a:t>
            </a:r>
            <a:r>
              <a:rPr lang="pl-PL" dirty="0"/>
              <a:t>viškom dionica iznad propisanog iznosa na lice koje, u smislu </a:t>
            </a:r>
            <a:r>
              <a:rPr lang="pl-PL" dirty="0" smtClean="0"/>
              <a:t>odredbi </a:t>
            </a:r>
            <a:r>
              <a:rPr lang="pl-PL" dirty="0"/>
              <a:t>zakona</a:t>
            </a:r>
            <a:r>
              <a:rPr lang="pl-PL" dirty="0" smtClean="0"/>
              <a:t>, </a:t>
            </a:r>
            <a:r>
              <a:rPr lang="en-US" dirty="0" smtClean="0"/>
              <a:t>s </a:t>
            </a:r>
            <a:r>
              <a:rPr lang="en-US" dirty="0" err="1"/>
              <a:t>njim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vlasnički</a:t>
            </a:r>
            <a:r>
              <a:rPr lang="en-US" dirty="0"/>
              <a:t> </a:t>
            </a:r>
            <a:r>
              <a:rPr lang="en-US" dirty="0" err="1"/>
              <a:t>povezano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s </a:t>
            </a:r>
            <a:r>
              <a:rPr lang="en-US" dirty="0" err="1"/>
              <a:t>njim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djeluje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da </a:t>
            </a:r>
            <a:r>
              <a:rPr lang="en-US" dirty="0" err="1" smtClean="0"/>
              <a:t>vlasništvo</a:t>
            </a:r>
            <a:r>
              <a:rPr lang="sr-Latn-ME" dirty="0" smtClean="0"/>
              <a:t> </a:t>
            </a:r>
            <a:r>
              <a:rPr lang="pl-PL" dirty="0" smtClean="0"/>
              <a:t>nad </a:t>
            </a:r>
            <a:r>
              <a:rPr lang="pl-PL" dirty="0"/>
              <a:t>viškom dionica bude stvarno preneseno kod Registra u roku od 30 dana od </a:t>
            </a:r>
            <a:r>
              <a:rPr lang="pl-PL" dirty="0" smtClean="0"/>
              <a:t>dana </a:t>
            </a:r>
            <a:r>
              <a:rPr lang="en-US" dirty="0" err="1" smtClean="0"/>
              <a:t>sticanja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g)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stečajnog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stečajnom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h)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pripajanja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dionice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sr-Latn-ME" dirty="0" smtClean="0"/>
              <a:t>,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prenose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prestrukturiranja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supsidijarnih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612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</a:t>
            </a:r>
            <a:r>
              <a:rPr lang="pl-PL" dirty="0" smtClean="0"/>
              <a:t>RS </a:t>
            </a:r>
            <a:r>
              <a:rPr lang="pl-PL" dirty="0"/>
              <a:t>ova obaveza je regulisana na način da lice koje neposredno ili </a:t>
            </a:r>
            <a:r>
              <a:rPr lang="pl-PL" dirty="0" smtClean="0"/>
              <a:t>posredno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/>
              <a:t>zajedničkog</a:t>
            </a:r>
            <a:r>
              <a:rPr lang="en-US" dirty="0"/>
              <a:t> </a:t>
            </a:r>
            <a:r>
              <a:rPr lang="en-US" dirty="0" err="1"/>
              <a:t>djelovanja</a:t>
            </a:r>
            <a:r>
              <a:rPr lang="en-US" dirty="0"/>
              <a:t>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s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već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, </a:t>
            </a:r>
            <a:r>
              <a:rPr lang="en-US" dirty="0" err="1"/>
              <a:t>prelazi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od 25% od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obavezno</a:t>
            </a:r>
            <a:r>
              <a:rPr lang="en-US" dirty="0"/>
              <a:t> je da o </a:t>
            </a:r>
            <a:r>
              <a:rPr lang="en-US" dirty="0" err="1"/>
              <a:t>sticanju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obavijesti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,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hartije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S </a:t>
            </a:r>
            <a:r>
              <a:rPr lang="en-US" dirty="0" smtClean="0"/>
              <a:t> ( </a:t>
            </a:r>
            <a:r>
              <a:rPr lang="en-US" dirty="0" err="1"/>
              <a:t>berzu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javnost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objavi</a:t>
            </a:r>
            <a:r>
              <a:rPr lang="sr-Latn-ME" dirty="0" smtClean="0"/>
              <a:t> </a:t>
            </a:r>
            <a:r>
              <a:rPr lang="pl-PL" dirty="0" smtClean="0"/>
              <a:t>ponudu </a:t>
            </a:r>
            <a:r>
              <a:rPr lang="pl-PL" dirty="0"/>
              <a:t>za preuzimanje, pod uslovima i na način određen </a:t>
            </a:r>
            <a:r>
              <a:rPr lang="pl-PL" dirty="0" smtClean="0"/>
              <a:t>zakonom.</a:t>
            </a:r>
            <a:endParaRPr lang="pl-P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381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Lice koje je na osnovu ponude za preuzimanje steklo manje od 75% od ukupnog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s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,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daljnjeg</a:t>
            </a:r>
            <a:r>
              <a:rPr lang="en-US" dirty="0" smtClean="0"/>
              <a:t> </a:t>
            </a:r>
            <a:r>
              <a:rPr lang="en-US" dirty="0" err="1" smtClean="0"/>
              <a:t>sticanja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istog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, </a:t>
            </a:r>
            <a:r>
              <a:rPr lang="en-US" dirty="0" err="1" smtClean="0"/>
              <a:t>neposredno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posredno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zajedničkog</a:t>
            </a:r>
            <a:r>
              <a:rPr lang="en-US" dirty="0" smtClean="0"/>
              <a:t> </a:t>
            </a:r>
            <a:r>
              <a:rPr lang="en-US" dirty="0" err="1" smtClean="0"/>
              <a:t>djelovanja</a:t>
            </a:r>
            <a:r>
              <a:rPr lang="en-US" dirty="0" smtClean="0"/>
              <a:t>, </a:t>
            </a:r>
            <a:r>
              <a:rPr lang="en-US" dirty="0" err="1" smtClean="0"/>
              <a:t>obavezno</a:t>
            </a:r>
            <a:r>
              <a:rPr lang="en-US" dirty="0" smtClean="0"/>
              <a:t> je da</a:t>
            </a:r>
            <a:r>
              <a:rPr lang="sr-Latn-ME" dirty="0" smtClean="0"/>
              <a:t> </a:t>
            </a:r>
            <a:r>
              <a:rPr lang="pl-PL" dirty="0" smtClean="0"/>
              <a:t>objavi ponudu za preuzimanje.</a:t>
            </a:r>
          </a:p>
          <a:p>
            <a:pPr algn="just"/>
            <a:r>
              <a:rPr lang="pl-PL" dirty="0" smtClean="0"/>
              <a:t> Ako je lice koje je na osnovu ponude za preuzimanje </a:t>
            </a:r>
            <a:r>
              <a:rPr lang="en-US" dirty="0" err="1" smtClean="0"/>
              <a:t>steklo</a:t>
            </a:r>
            <a:r>
              <a:rPr lang="en-US" dirty="0" smtClean="0"/>
              <a:t> 75%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od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s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, a</a:t>
            </a:r>
            <a:r>
              <a:rPr lang="sr-Latn-ME" dirty="0" smtClean="0"/>
              <a:t> </a:t>
            </a:r>
            <a:r>
              <a:rPr lang="en-US" dirty="0" err="1" smtClean="0"/>
              <a:t>naknadno</a:t>
            </a:r>
            <a:r>
              <a:rPr lang="en-US" dirty="0" smtClean="0"/>
              <a:t> </a:t>
            </a:r>
            <a:r>
              <a:rPr lang="en-US" dirty="0" err="1" smtClean="0"/>
              <a:t>otuđilo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da </a:t>
            </a:r>
            <a:r>
              <a:rPr lang="en-US" dirty="0" err="1" smtClean="0"/>
              <a:t>ponovo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od 75% od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sr-Latn-ME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s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,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daljnjeg</a:t>
            </a:r>
            <a:r>
              <a:rPr lang="en-US" dirty="0" smtClean="0"/>
              <a:t> </a:t>
            </a:r>
            <a:r>
              <a:rPr lang="en-US" dirty="0" err="1" smtClean="0"/>
              <a:t>sticanja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r>
              <a:rPr lang="sr-Latn-ME" dirty="0" smtClean="0"/>
              <a:t> </a:t>
            </a:r>
            <a:r>
              <a:rPr lang="pl-PL" dirty="0" smtClean="0"/>
              <a:t>emitenta, obavezno je da objavi ponudu za </a:t>
            </a:r>
            <a:r>
              <a:rPr lang="pl-PL" dirty="0" smtClean="0"/>
              <a:t>preuzimanje.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943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Sticalac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da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⁹:</a:t>
            </a:r>
          </a:p>
          <a:p>
            <a:pPr marL="0" indent="0" algn="just">
              <a:buNone/>
            </a:pPr>
            <a:r>
              <a:rPr lang="en-US" dirty="0"/>
              <a:t>a)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nasljeđivanjem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b)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diobom</a:t>
            </a:r>
            <a:r>
              <a:rPr lang="en-US" dirty="0"/>
              <a:t> </a:t>
            </a:r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bračnih</a:t>
            </a:r>
            <a:r>
              <a:rPr lang="en-US" dirty="0"/>
              <a:t> </a:t>
            </a:r>
            <a:r>
              <a:rPr lang="en-US" dirty="0" err="1"/>
              <a:t>drugova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c)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poklonu</a:t>
            </a:r>
            <a:r>
              <a:rPr lang="en-US" dirty="0"/>
              <a:t> </a:t>
            </a:r>
            <a:r>
              <a:rPr lang="en-US" dirty="0" err="1"/>
              <a:t>zaključenog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roditelja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djece</a:t>
            </a:r>
            <a:r>
              <a:rPr lang="en-US" dirty="0"/>
              <a:t>, </a:t>
            </a:r>
            <a:r>
              <a:rPr lang="en-US" dirty="0" err="1"/>
              <a:t>poklonodavca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unuka</a:t>
            </a:r>
            <a:r>
              <a:rPr lang="en-US" dirty="0"/>
              <a:t>, </a:t>
            </a:r>
            <a:r>
              <a:rPr lang="en-US" dirty="0" err="1"/>
              <a:t>bračnih</a:t>
            </a:r>
            <a:r>
              <a:rPr lang="en-US" dirty="0"/>
              <a:t> </a:t>
            </a:r>
            <a:r>
              <a:rPr lang="en-US" dirty="0" err="1"/>
              <a:t>drugova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srodnika</a:t>
            </a:r>
            <a:r>
              <a:rPr lang="en-US" dirty="0"/>
              <a:t> u </a:t>
            </a:r>
            <a:r>
              <a:rPr lang="en-US" dirty="0" err="1"/>
              <a:t>pobočnoj</a:t>
            </a:r>
            <a:r>
              <a:rPr lang="en-US" dirty="0"/>
              <a:t> </a:t>
            </a:r>
            <a:r>
              <a:rPr lang="en-US" dirty="0" err="1" smtClean="0"/>
              <a:t>liniji</a:t>
            </a:r>
            <a:r>
              <a:rPr lang="sr-Latn-ME" dirty="0" smtClean="0"/>
              <a:t> </a:t>
            </a:r>
            <a:r>
              <a:rPr lang="en-US" dirty="0" err="1" smtClean="0"/>
              <a:t>zaključno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d)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 smtClean="0"/>
              <a:t>postupku</a:t>
            </a:r>
            <a:r>
              <a:rPr lang="sr-Latn-ME" dirty="0" smtClean="0"/>
              <a:t> </a:t>
            </a:r>
            <a:r>
              <a:rPr lang="en-US" dirty="0" err="1" smtClean="0"/>
              <a:t>privatne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, a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odobri</a:t>
            </a:r>
            <a:r>
              <a:rPr lang="en-US" dirty="0"/>
              <a:t> da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sticalac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steći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bez </a:t>
            </a:r>
            <a:r>
              <a:rPr lang="en-US" dirty="0" err="1" smtClean="0"/>
              <a:t>obaveze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bi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sticanjem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sticaoca</a:t>
            </a:r>
            <a:r>
              <a:rPr lang="en-US" dirty="0"/>
              <a:t> </a:t>
            </a: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826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e)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sticanjem</a:t>
            </a:r>
            <a:r>
              <a:rPr lang="en-US" dirty="0"/>
              <a:t> ne </a:t>
            </a:r>
            <a:r>
              <a:rPr lang="en-US" dirty="0" err="1" smtClean="0"/>
              <a:t>poveća</a:t>
            </a:r>
            <a:r>
              <a:rPr lang="sr-Latn-ME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f)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stečajnog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stečajnom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g)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 smtClean="0"/>
              <a:t>obezbijeđenog</a:t>
            </a:r>
            <a:r>
              <a:rPr lang="sr-Latn-ME" dirty="0" smtClean="0"/>
              <a:t> </a:t>
            </a:r>
            <a:r>
              <a:rPr lang="pl-PL" dirty="0" smtClean="0"/>
              <a:t>založnim </a:t>
            </a:r>
            <a:r>
              <a:rPr lang="pl-PL" dirty="0"/>
              <a:t>pravom pod uslovom da predmetne akcije proda u roku od godinu dana </a:t>
            </a:r>
            <a:r>
              <a:rPr lang="pl-PL" dirty="0" smtClean="0"/>
              <a:t>od</a:t>
            </a:r>
            <a:r>
              <a:rPr lang="en-US" dirty="0" smtClean="0"/>
              <a:t>dana </a:t>
            </a:r>
            <a:r>
              <a:rPr lang="en-US" dirty="0" err="1"/>
              <a:t>sticanja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h)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stekne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promjenom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organizovanja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859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j) </a:t>
            </a:r>
            <a:r>
              <a:rPr lang="en-US" dirty="0" err="1" smtClean="0"/>
              <a:t>stekne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</a:t>
            </a:r>
            <a:r>
              <a:rPr lang="en-US" dirty="0" err="1" smtClean="0"/>
              <a:t>kupovinom</a:t>
            </a:r>
            <a:r>
              <a:rPr lang="en-US" dirty="0" smtClean="0"/>
              <a:t> u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svojinske</a:t>
            </a:r>
            <a:r>
              <a:rPr lang="en-US" dirty="0" smtClean="0"/>
              <a:t> </a:t>
            </a:r>
            <a:r>
              <a:rPr lang="en-US" dirty="0" err="1" smtClean="0"/>
              <a:t>transformacije</a:t>
            </a:r>
            <a:r>
              <a:rPr lang="en-US" dirty="0" smtClean="0"/>
              <a:t>, pod</a:t>
            </a:r>
            <a:r>
              <a:rPr lang="sr-Latn-ME" dirty="0" smtClean="0"/>
              <a:t> </a:t>
            </a:r>
            <a:r>
              <a:rPr lang="en-US" dirty="0" err="1" smtClean="0"/>
              <a:t>uslovom</a:t>
            </a:r>
            <a:r>
              <a:rPr lang="en-US" dirty="0" smtClean="0"/>
              <a:t> da </a:t>
            </a:r>
            <a:r>
              <a:rPr lang="en-US" dirty="0" err="1" smtClean="0"/>
              <a:t>prethodno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sticao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posredstvom</a:t>
            </a:r>
            <a:r>
              <a:rPr lang="en-US" dirty="0" smtClean="0"/>
              <a:t> </a:t>
            </a:r>
            <a:r>
              <a:rPr lang="en-US" dirty="0" err="1" smtClean="0"/>
              <a:t>berze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zaključenjem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posla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k) stekne akcije emitenta, pod uslovom da je procenat od ukupnog broja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 s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u </a:t>
            </a:r>
            <a:r>
              <a:rPr lang="en-US" dirty="0" err="1" smtClean="0"/>
              <a:t>vlasništvu</a:t>
            </a:r>
            <a:r>
              <a:rPr lang="en-US" dirty="0" smtClean="0"/>
              <a:t> </a:t>
            </a:r>
            <a:r>
              <a:rPr lang="en-US" dirty="0" err="1" smtClean="0"/>
              <a:t>sticaoca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s </a:t>
            </a:r>
            <a:r>
              <a:rPr lang="en-US" dirty="0" err="1" smtClean="0"/>
              <a:t>kojima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pl-PL" dirty="0" smtClean="0"/>
              <a:t>zajednički djelovao u prethodnoj ponudi nepromijenjen u odnosu na procenat koji su ta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imala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završetka</a:t>
            </a:r>
            <a:r>
              <a:rPr lang="en-US" dirty="0" smtClean="0"/>
              <a:t> </a:t>
            </a:r>
            <a:r>
              <a:rPr lang="en-US" dirty="0" err="1" smtClean="0"/>
              <a:t>postupka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pod </a:t>
            </a:r>
            <a:r>
              <a:rPr lang="en-US" dirty="0" err="1" smtClean="0"/>
              <a:t>uslovom</a:t>
            </a:r>
            <a:r>
              <a:rPr lang="en-US" dirty="0" smtClean="0"/>
              <a:t> da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zajedničkog</a:t>
            </a:r>
            <a:r>
              <a:rPr lang="sr-Latn-ME" dirty="0" smtClean="0"/>
              <a:t> </a:t>
            </a:r>
            <a:r>
              <a:rPr lang="nn-NO" dirty="0" smtClean="0"/>
              <a:t>djelovanja i dalje postoji; i</a:t>
            </a:r>
          </a:p>
          <a:p>
            <a:pPr marL="0" indent="0" algn="just">
              <a:buNone/>
            </a:pPr>
            <a:r>
              <a:rPr lang="pl-PL" dirty="0" smtClean="0"/>
              <a:t>l) ako je to utvrđeno posebnim propisom ili je takvim propisom sticalac ograničen </a:t>
            </a:r>
            <a:r>
              <a:rPr lang="en-US" dirty="0" smtClean="0"/>
              <a:t>u </a:t>
            </a:r>
            <a:r>
              <a:rPr lang="en-US" dirty="0" err="1" smtClean="0"/>
              <a:t>sticanju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184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8"/>
            <a:ext cx="10515600" cy="5571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:</a:t>
            </a:r>
          </a:p>
          <a:p>
            <a:pPr algn="just"/>
            <a:r>
              <a:rPr lang="pl-PL" dirty="0"/>
              <a:t>Javne ponude za preuzimanje su danas od naročitog interesa za mnoga </a:t>
            </a:r>
            <a:r>
              <a:rPr lang="pl-PL" dirty="0" smtClean="0"/>
              <a:t>privredna </a:t>
            </a:r>
            <a:r>
              <a:rPr lang="en-US" dirty="0" err="1" smtClean="0"/>
              <a:t>društva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aktuelni</a:t>
            </a:r>
            <a:r>
              <a:rPr lang="en-US" dirty="0"/>
              <a:t> talas </a:t>
            </a:r>
            <a:r>
              <a:rPr lang="en-US" dirty="0" err="1"/>
              <a:t>integracija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dešava</a:t>
            </a:r>
            <a:r>
              <a:rPr lang="en-US" dirty="0"/>
              <a:t>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sektorima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Konkretnije</a:t>
            </a:r>
            <a:r>
              <a:rPr lang="en-US" dirty="0"/>
              <a:t>, </a:t>
            </a:r>
            <a:r>
              <a:rPr lang="en-US" dirty="0" err="1"/>
              <a:t>manja</a:t>
            </a:r>
            <a:r>
              <a:rPr lang="en-US" dirty="0"/>
              <a:t>, </a:t>
            </a:r>
            <a:r>
              <a:rPr lang="en-US" dirty="0" err="1"/>
              <a:t>uspješna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</a:t>
            </a:r>
            <a:r>
              <a:rPr lang="en-US" dirty="0"/>
              <a:t> (</a:t>
            </a:r>
            <a:r>
              <a:rPr lang="en-US" dirty="0" err="1"/>
              <a:t>manjinski</a:t>
            </a:r>
            <a:r>
              <a:rPr lang="en-US" dirty="0"/>
              <a:t>)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err="1" smtClean="0"/>
              <a:t>postaju</a:t>
            </a:r>
            <a:r>
              <a:rPr lang="en-US" dirty="0" smtClean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zloupotreba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neprijateljskih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se ne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tipičnih</a:t>
            </a:r>
            <a:r>
              <a:rPr lang="en-US" dirty="0"/>
              <a:t> </a:t>
            </a:r>
            <a:r>
              <a:rPr lang="en-US" dirty="0" err="1" smtClean="0"/>
              <a:t>tržišnih</a:t>
            </a:r>
            <a:r>
              <a:rPr lang="sr-Latn-ME" dirty="0" smtClean="0"/>
              <a:t> </a:t>
            </a:r>
            <a:r>
              <a:rPr lang="en-US" dirty="0" err="1" smtClean="0"/>
              <a:t>mehanizama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davanjem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),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prodaje</a:t>
            </a:r>
            <a:r>
              <a:rPr lang="sr-Latn-ME" dirty="0" smtClean="0"/>
              <a:t> </a:t>
            </a:r>
            <a:r>
              <a:rPr lang="en-US" dirty="0" err="1" smtClean="0"/>
              <a:t>paketa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Štaviše</a:t>
            </a:r>
            <a:r>
              <a:rPr lang="en-US" dirty="0"/>
              <a:t>,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/>
              <a:t>izvjesne</a:t>
            </a:r>
            <a:r>
              <a:rPr lang="en-US" dirty="0"/>
              <a:t> </a:t>
            </a:r>
            <a:r>
              <a:rPr lang="en-US" dirty="0" err="1"/>
              <a:t>nezakonite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da se </a:t>
            </a:r>
            <a:r>
              <a:rPr lang="en-US" dirty="0" err="1" smtClean="0"/>
              <a:t>ponište</a:t>
            </a:r>
            <a:r>
              <a:rPr lang="sr-Latn-ME" dirty="0" smtClean="0"/>
              <a:t> </a:t>
            </a:r>
            <a:r>
              <a:rPr lang="en-US" dirty="0" err="1" smtClean="0"/>
              <a:t>rezultati</a:t>
            </a:r>
            <a:r>
              <a:rPr lang="en-US" dirty="0" smtClean="0"/>
              <a:t> </a:t>
            </a:r>
            <a:r>
              <a:rPr lang="en-US" dirty="0" err="1"/>
              <a:t>privatizacije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zaobišla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javnom</a:t>
            </a:r>
            <a:r>
              <a:rPr lang="sr-Latn-ME" dirty="0" smtClean="0"/>
              <a:t> </a:t>
            </a:r>
            <a:r>
              <a:rPr lang="en-US" dirty="0" err="1" smtClean="0"/>
              <a:t>ponudom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sumnjive</a:t>
            </a:r>
            <a:r>
              <a:rPr lang="en-US" dirty="0"/>
              <a:t> </a:t>
            </a:r>
            <a:r>
              <a:rPr lang="en-US" dirty="0" err="1"/>
              <a:t>parnice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paraliziraju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dovode</a:t>
            </a:r>
            <a:r>
              <a:rPr lang="en-US" dirty="0"/>
              <a:t> do </a:t>
            </a:r>
            <a:r>
              <a:rPr lang="en-US" dirty="0" err="1" smtClean="0"/>
              <a:t>ivice</a:t>
            </a:r>
            <a:r>
              <a:rPr lang="sr-Latn-ME" dirty="0" smtClean="0"/>
              <a:t> </a:t>
            </a:r>
            <a:r>
              <a:rPr lang="pl-PL" dirty="0" smtClean="0"/>
              <a:t>stečaja.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Pod ovim okolnostima, uloga sudskih organa, KVP/KHOV i drugih organa </a:t>
            </a:r>
            <a:r>
              <a:rPr lang="pl-PL" dirty="0" smtClean="0"/>
              <a:t>za </a:t>
            </a:r>
            <a:r>
              <a:rPr lang="en-US" dirty="0" err="1" smtClean="0"/>
              <a:t>sprovođenje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u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048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Opći</a:t>
            </a:r>
            <a:r>
              <a:rPr lang="en-US" dirty="0"/>
              <a:t> </a:t>
            </a:r>
            <a:r>
              <a:rPr lang="en-US" dirty="0" err="1"/>
              <a:t>principi</a:t>
            </a:r>
            <a:endParaRPr lang="en-US" dirty="0"/>
          </a:p>
          <a:p>
            <a:pPr marL="0" indent="0" algn="just">
              <a:buNone/>
            </a:pPr>
            <a:r>
              <a:rPr lang="it-IT" dirty="0"/>
              <a:t>Opći principi prava preuzimanja su:</a:t>
            </a:r>
          </a:p>
          <a:p>
            <a:pPr marL="0" indent="0" algn="just">
              <a:buNone/>
            </a:pPr>
            <a:r>
              <a:rPr lang="en-US" dirty="0"/>
              <a:t>(1)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ciljnog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ravnopravan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u </a:t>
            </a:r>
            <a:r>
              <a:rPr lang="en-US" dirty="0" err="1" smtClean="0"/>
              <a:t>postupku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(2) </a:t>
            </a:r>
            <a:r>
              <a:rPr lang="en-US" dirty="0" err="1"/>
              <a:t>manjinski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pod </a:t>
            </a:r>
            <a:r>
              <a:rPr lang="en-US" dirty="0" err="1"/>
              <a:t>istim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većinski</a:t>
            </a:r>
            <a:r>
              <a:rPr lang="sr-Latn-ME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ponuđaču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(3)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ciljnog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ispravno</a:t>
            </a:r>
            <a:r>
              <a:rPr lang="en-US" dirty="0"/>
              <a:t> </a:t>
            </a:r>
            <a:r>
              <a:rPr lang="en-US" dirty="0" err="1"/>
              <a:t>ocijeniti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njenom</a:t>
            </a:r>
            <a:r>
              <a:rPr lang="en-US" dirty="0" smtClean="0"/>
              <a:t> </a:t>
            </a:r>
            <a:r>
              <a:rPr lang="en-US" dirty="0" err="1"/>
              <a:t>prihvatanju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neprihvatanju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153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(4)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ciljnog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postupati</a:t>
            </a:r>
            <a:r>
              <a:rPr lang="en-US" dirty="0" smtClean="0"/>
              <a:t> u </a:t>
            </a:r>
            <a:r>
              <a:rPr lang="en-US" dirty="0" err="1" smtClean="0"/>
              <a:t>najboljem</a:t>
            </a:r>
            <a:r>
              <a:rPr lang="en-US" dirty="0" smtClean="0"/>
              <a:t> </a:t>
            </a:r>
            <a:r>
              <a:rPr lang="en-US" dirty="0" err="1" smtClean="0"/>
              <a:t>interesu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ciljnog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(5) </a:t>
            </a:r>
            <a:r>
              <a:rPr lang="en-US" dirty="0" err="1" smtClean="0"/>
              <a:t>ciljno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ne </a:t>
            </a:r>
            <a:r>
              <a:rPr lang="en-US" dirty="0" err="1" smtClean="0"/>
              <a:t>smije</a:t>
            </a:r>
            <a:r>
              <a:rPr lang="en-US" dirty="0" smtClean="0"/>
              <a:t> </a:t>
            </a:r>
            <a:r>
              <a:rPr lang="en-US" dirty="0" err="1" smtClean="0"/>
              <a:t>javnom</a:t>
            </a:r>
            <a:r>
              <a:rPr lang="en-US" dirty="0" smtClean="0"/>
              <a:t> </a:t>
            </a:r>
            <a:r>
              <a:rPr lang="en-US" dirty="0" err="1" smtClean="0"/>
              <a:t>ponudom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spriječeno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obavljanju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duže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to </a:t>
            </a:r>
            <a:r>
              <a:rPr lang="en-US" dirty="0" err="1" smtClean="0"/>
              <a:t>opravdano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(6) </a:t>
            </a:r>
            <a:r>
              <a:rPr lang="en-US" dirty="0" err="1" smtClean="0"/>
              <a:t>ponuđač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učestvuju</a:t>
            </a:r>
            <a:r>
              <a:rPr lang="en-US" dirty="0" smtClean="0"/>
              <a:t> u </a:t>
            </a:r>
            <a:r>
              <a:rPr lang="en-US" dirty="0" err="1" smtClean="0"/>
              <a:t>postupku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ne </a:t>
            </a:r>
            <a:r>
              <a:rPr lang="en-US" dirty="0" err="1" smtClean="0"/>
              <a:t>smiju</a:t>
            </a:r>
            <a:r>
              <a:rPr lang="sr-Latn-ME" dirty="0" smtClean="0"/>
              <a:t> </a:t>
            </a:r>
            <a:r>
              <a:rPr lang="en-US" dirty="0" err="1" smtClean="0"/>
              <a:t>stvarati</a:t>
            </a:r>
            <a:r>
              <a:rPr lang="en-US" dirty="0" smtClean="0"/>
              <a:t> </a:t>
            </a:r>
            <a:r>
              <a:rPr lang="en-US" dirty="0" err="1" smtClean="0"/>
              <a:t>lažna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ciljnog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bi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posljedicu</a:t>
            </a:r>
            <a:r>
              <a:rPr lang="sr-Latn-ME" dirty="0" smtClean="0"/>
              <a:t> </a:t>
            </a:r>
            <a:r>
              <a:rPr lang="en-US" dirty="0" err="1" smtClean="0"/>
              <a:t>imala</a:t>
            </a:r>
            <a:r>
              <a:rPr lang="en-US" dirty="0" smtClean="0"/>
              <a:t> </a:t>
            </a:r>
            <a:r>
              <a:rPr lang="en-US" dirty="0" err="1" smtClean="0"/>
              <a:t>vještačko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cijena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ciljnog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poremećaj</a:t>
            </a:r>
            <a:r>
              <a:rPr lang="en-US" dirty="0" smtClean="0"/>
              <a:t> </a:t>
            </a:r>
            <a:r>
              <a:rPr lang="en-US" dirty="0" err="1" smtClean="0"/>
              <a:t>normalnog</a:t>
            </a:r>
            <a:r>
              <a:rPr lang="en-US" dirty="0" smtClean="0"/>
              <a:t> </a:t>
            </a:r>
            <a:r>
              <a:rPr lang="en-US" dirty="0" err="1" smtClean="0"/>
              <a:t>funkcioniranja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116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–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djeluju</a:t>
            </a:r>
            <a:endParaRPr lang="en-US" dirty="0"/>
          </a:p>
          <a:p>
            <a:pPr algn="just"/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je </a:t>
            </a:r>
            <a:r>
              <a:rPr lang="en-US" dirty="0" err="1"/>
              <a:t>važan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sabiraju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utvrđuje</a:t>
            </a:r>
            <a:r>
              <a:rPr lang="en-US" dirty="0"/>
              <a:t> da li je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 smtClean="0"/>
              <a:t>posao</a:t>
            </a:r>
            <a:r>
              <a:rPr lang="sr-Latn-ME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Povezano</a:t>
            </a:r>
            <a:r>
              <a:rPr lang="en-US" dirty="0" smtClean="0"/>
              <a:t> </a:t>
            </a:r>
            <a:r>
              <a:rPr lang="en-US" dirty="0"/>
              <a:t>lice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uopćeno</a:t>
            </a:r>
            <a:r>
              <a:rPr lang="en-US" dirty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pravno</a:t>
            </a:r>
            <a:r>
              <a:rPr lang="en-US" dirty="0" smtClean="0"/>
              <a:t> </a:t>
            </a:r>
            <a:r>
              <a:rPr lang="en-US" dirty="0"/>
              <a:t>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fizičkog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bavi</a:t>
            </a:r>
            <a:r>
              <a:rPr lang="en-US" dirty="0" smtClean="0"/>
              <a:t> </a:t>
            </a:r>
            <a:r>
              <a:rPr lang="en-US" dirty="0" err="1"/>
              <a:t>preduzetničkom</a:t>
            </a:r>
            <a:r>
              <a:rPr lang="en-US" dirty="0"/>
              <a:t> </a:t>
            </a:r>
            <a:r>
              <a:rPr lang="en-US" dirty="0" err="1"/>
              <a:t>djelatnošću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djeluju</a:t>
            </a:r>
            <a:r>
              <a:rPr lang="en-US" dirty="0"/>
              <a:t> </a:t>
            </a:r>
            <a:r>
              <a:rPr lang="en-US" dirty="0" err="1" smtClean="0"/>
              <a:t>zajednički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a)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supružnici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krvnom</a:t>
            </a:r>
            <a:r>
              <a:rPr lang="en-US" dirty="0"/>
              <a:t> </a:t>
            </a:r>
            <a:r>
              <a:rPr lang="en-US" dirty="0" err="1"/>
              <a:t>srodstvu</a:t>
            </a:r>
            <a:r>
              <a:rPr lang="en-US" dirty="0"/>
              <a:t> u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, a u </a:t>
            </a:r>
            <a:r>
              <a:rPr lang="en-US" dirty="0" err="1"/>
              <a:t>pobočnoj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 </a:t>
            </a:r>
            <a:r>
              <a:rPr lang="en-US" dirty="0" err="1" smtClean="0"/>
              <a:t>prvog</a:t>
            </a:r>
            <a:r>
              <a:rPr lang="en-US" dirty="0" smtClean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srodstva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50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kapital-učešća</a:t>
            </a:r>
            <a:r>
              <a:rPr lang="en-US" dirty="0"/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Da li je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ikada</a:t>
            </a:r>
            <a:r>
              <a:rPr lang="en-US" dirty="0"/>
              <a:t> </a:t>
            </a:r>
            <a:r>
              <a:rPr lang="en-US" dirty="0" err="1"/>
              <a:t>učestvovalo</a:t>
            </a:r>
            <a:r>
              <a:rPr lang="en-US" dirty="0"/>
              <a:t> u </a:t>
            </a:r>
            <a:r>
              <a:rPr lang="en-US" dirty="0" err="1"/>
              <a:t>preuzimanju</a:t>
            </a:r>
            <a:r>
              <a:rPr lang="en-US" dirty="0"/>
              <a:t> </a:t>
            </a:r>
            <a:r>
              <a:rPr lang="en-US" dirty="0" err="1" smtClean="0"/>
              <a:t>kontrolnog</a:t>
            </a:r>
            <a:r>
              <a:rPr lang="sr-Latn-ME" dirty="0" smtClean="0"/>
              <a:t> </a:t>
            </a:r>
            <a:r>
              <a:rPr lang="en-US" dirty="0" err="1" smtClean="0"/>
              <a:t>kapital-učešća</a:t>
            </a:r>
            <a:r>
              <a:rPr lang="en-US" dirty="0"/>
              <a:t>? </a:t>
            </a:r>
            <a:endParaRPr lang="sr-Latn-ME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osigurava</a:t>
            </a:r>
            <a:r>
              <a:rPr lang="sr-Latn-ME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manjinskih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u </a:t>
            </a:r>
            <a:r>
              <a:rPr lang="en-US" dirty="0" err="1" smtClean="0"/>
              <a:t>postupku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 </a:t>
            </a:r>
            <a:r>
              <a:rPr lang="en-US" dirty="0" err="1"/>
              <a:t>kontrole</a:t>
            </a:r>
            <a:r>
              <a:rPr lang="en-US" dirty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preduzima</a:t>
            </a:r>
            <a:r>
              <a:rPr lang="en-US" dirty="0"/>
              <a:t> </a:t>
            </a:r>
            <a:r>
              <a:rPr lang="en-US" dirty="0" err="1"/>
              <a:t>adekvatne</a:t>
            </a:r>
            <a:r>
              <a:rPr lang="en-US" dirty="0"/>
              <a:t> </a:t>
            </a:r>
            <a:r>
              <a:rPr lang="en-US" dirty="0" err="1"/>
              <a:t>mjere</a:t>
            </a:r>
            <a:r>
              <a:rPr lang="en-US" dirty="0"/>
              <a:t> da </a:t>
            </a:r>
            <a:r>
              <a:rPr lang="en-US" dirty="0" err="1" smtClean="0"/>
              <a:t>informi</a:t>
            </a:r>
            <a:r>
              <a:rPr lang="sr-Latn-ME" dirty="0" smtClean="0"/>
              <a:t>še  </a:t>
            </a:r>
            <a:r>
              <a:rPr lang="it-IT" dirty="0" smtClean="0"/>
              <a:t>dioničare/akcionare </a:t>
            </a:r>
            <a:r>
              <a:rPr lang="it-IT" dirty="0"/>
              <a:t>o prednostima i manama </a:t>
            </a:r>
            <a:r>
              <a:rPr lang="it-IT" dirty="0" smtClean="0"/>
              <a:t>uspješnog</a:t>
            </a:r>
            <a:r>
              <a:rPr lang="sr-Latn-ME" dirty="0" smtClean="0"/>
              <a:t> </a:t>
            </a:r>
            <a:r>
              <a:rPr lang="en-US" dirty="0" err="1" smtClean="0"/>
              <a:t>preuzimanja</a:t>
            </a:r>
            <a:r>
              <a:rPr lang="en-US" dirty="0" smtClean="0"/>
              <a:t>?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519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b) ako jedno od njih direktno i/ili indirektno </a:t>
            </a:r>
            <a:r>
              <a:rPr lang="pl-PL" dirty="0" smtClean="0"/>
              <a:t>kontroliše  </a:t>
            </a:r>
            <a:r>
              <a:rPr lang="pl-PL" dirty="0" smtClean="0"/>
              <a:t>drugo lice ili druga lica;</a:t>
            </a:r>
          </a:p>
          <a:p>
            <a:pPr marL="0" indent="0" algn="just">
              <a:buNone/>
            </a:pPr>
            <a:r>
              <a:rPr lang="en-US" dirty="0" smtClean="0"/>
              <a:t>c)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sva</a:t>
            </a:r>
            <a:r>
              <a:rPr lang="en-US" dirty="0" smtClean="0"/>
              <a:t> ta </a:t>
            </a:r>
            <a:r>
              <a:rPr lang="en-US" dirty="0" err="1" smtClean="0"/>
              <a:t>lica</a:t>
            </a:r>
            <a:r>
              <a:rPr lang="en-US" dirty="0" smtClean="0"/>
              <a:t> pod </a:t>
            </a:r>
            <a:r>
              <a:rPr lang="en-US" dirty="0" err="1" smtClean="0"/>
              <a:t>kontrolom</a:t>
            </a:r>
            <a:r>
              <a:rPr lang="en-US" dirty="0" smtClean="0"/>
              <a:t> </a:t>
            </a:r>
            <a:r>
              <a:rPr lang="en-US" dirty="0" err="1" smtClean="0"/>
              <a:t>trećeg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treća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pod </a:t>
            </a:r>
            <a:r>
              <a:rPr lang="en-US" dirty="0" err="1" smtClean="0"/>
              <a:t>kontrolom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 smtClean="0"/>
              <a:t>grupacije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 smtClean="0"/>
              <a:t>osnivanja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d)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sklopila</a:t>
            </a:r>
            <a:r>
              <a:rPr lang="en-US" dirty="0" smtClean="0"/>
              <a:t> </a:t>
            </a:r>
            <a:r>
              <a:rPr lang="en-US" dirty="0" err="1" smtClean="0"/>
              <a:t>ugovor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sporazumjela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je </a:t>
            </a:r>
            <a:r>
              <a:rPr lang="en-US" dirty="0" err="1" smtClean="0"/>
              <a:t>jedno</a:t>
            </a:r>
            <a:r>
              <a:rPr lang="en-US" dirty="0" smtClean="0"/>
              <a:t> </a:t>
            </a:r>
            <a:r>
              <a:rPr lang="en-US" dirty="0" err="1" smtClean="0"/>
              <a:t>ponudilo</a:t>
            </a:r>
            <a:r>
              <a:rPr lang="en-US" dirty="0" smtClean="0"/>
              <a:t> a</a:t>
            </a:r>
            <a:r>
              <a:rPr lang="sr-Latn-ME" dirty="0" smtClean="0"/>
              <a:t> </a:t>
            </a:r>
            <a:r>
              <a:rPr lang="en-US" dirty="0" err="1" smtClean="0"/>
              <a:t>drugo</a:t>
            </a:r>
            <a:r>
              <a:rPr lang="en-US" dirty="0" smtClean="0"/>
              <a:t> </a:t>
            </a:r>
            <a:r>
              <a:rPr lang="en-US" dirty="0" err="1" smtClean="0"/>
              <a:t>prihvatilo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da </a:t>
            </a:r>
            <a:r>
              <a:rPr lang="en-US" dirty="0" err="1" smtClean="0"/>
              <a:t>zajednički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usaglašeno</a:t>
            </a:r>
            <a:r>
              <a:rPr lang="en-US" dirty="0" smtClean="0"/>
              <a:t> </a:t>
            </a:r>
            <a:r>
              <a:rPr lang="en-US" dirty="0" err="1" smtClean="0"/>
              <a:t>djeluju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emitentu</a:t>
            </a:r>
            <a:r>
              <a:rPr lang="en-US" dirty="0" smtClean="0"/>
              <a:t>;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316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491483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e)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sporazumjela</a:t>
            </a:r>
            <a:r>
              <a:rPr lang="en-US" dirty="0"/>
              <a:t> da </a:t>
            </a:r>
            <a:r>
              <a:rPr lang="en-US" dirty="0" err="1"/>
              <a:t>usklađeno</a:t>
            </a:r>
            <a:r>
              <a:rPr lang="en-US" dirty="0"/>
              <a:t> </a:t>
            </a:r>
            <a:r>
              <a:rPr lang="en-US" dirty="0" err="1"/>
              <a:t>djeluju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ostvarivanjem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sr-Latn-ME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emitentu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f)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30% </a:t>
            </a:r>
            <a:r>
              <a:rPr lang="en-US" dirty="0" err="1"/>
              <a:t>dionica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izvrše</a:t>
            </a:r>
            <a:r>
              <a:rPr lang="en-US" dirty="0"/>
              <a:t> </a:t>
            </a:r>
            <a:r>
              <a:rPr lang="en-US" dirty="0" err="1"/>
              <a:t>organizirano</a:t>
            </a:r>
            <a:r>
              <a:rPr lang="en-US" dirty="0"/>
              <a:t>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zastupanje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pl-PL" dirty="0"/>
              <a:t>g) ako jedno lice nastupa za račun drugog lica, osim ako nastupa kao </a:t>
            </a:r>
            <a:r>
              <a:rPr lang="pl-PL" dirty="0" smtClean="0"/>
              <a:t>profesionalni </a:t>
            </a:r>
            <a:r>
              <a:rPr lang="en-US" dirty="0" err="1"/>
              <a:t>posrednik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uređenom</a:t>
            </a:r>
            <a:r>
              <a:rPr lang="en-US" dirty="0"/>
              <a:t> 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202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h</a:t>
            </a:r>
            <a:r>
              <a:rPr lang="pl-PL" dirty="0"/>
              <a:t>) ako jedno od njih drži dionice za račun drugog lica.</a:t>
            </a:r>
          </a:p>
          <a:p>
            <a:pPr algn="just"/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također</a:t>
            </a:r>
            <a:r>
              <a:rPr lang="en-US" dirty="0"/>
              <a:t> da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 smtClean="0"/>
              <a:t>kontroli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ako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it-IT" sz="2800" dirty="0"/>
              <a:t>a) direktno i/ili indirektno ima 30% i više dionica i/ili udjela;</a:t>
            </a:r>
          </a:p>
          <a:p>
            <a:pPr marL="457200" lvl="1" indent="0" algn="just">
              <a:buNone/>
            </a:pPr>
            <a:r>
              <a:rPr lang="en-US" sz="2800" dirty="0"/>
              <a:t>b)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pravo</a:t>
            </a:r>
            <a:r>
              <a:rPr lang="en-US" sz="2800" dirty="0"/>
              <a:t> </a:t>
            </a:r>
            <a:r>
              <a:rPr lang="en-US" sz="2800" dirty="0" err="1"/>
              <a:t>upravljanja</a:t>
            </a:r>
            <a:r>
              <a:rPr lang="en-US" sz="2800" dirty="0"/>
              <a:t> </a:t>
            </a:r>
            <a:r>
              <a:rPr lang="en-US" sz="2800" dirty="0" err="1"/>
              <a:t>poslovnim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finansijskim</a:t>
            </a:r>
            <a:r>
              <a:rPr lang="en-US" sz="2800" dirty="0"/>
              <a:t> </a:t>
            </a:r>
            <a:r>
              <a:rPr lang="en-US" sz="2800" dirty="0" err="1"/>
              <a:t>politikama</a:t>
            </a:r>
            <a:r>
              <a:rPr lang="en-US" sz="2800" dirty="0"/>
              <a:t> </a:t>
            </a:r>
            <a:r>
              <a:rPr lang="en-US" sz="2800" dirty="0" err="1" smtClean="0"/>
              <a:t>emitenta</a:t>
            </a:r>
            <a:r>
              <a:rPr lang="sr-Latn-ME" sz="2800" dirty="0" smtClean="0"/>
              <a:t> </a:t>
            </a:r>
            <a:r>
              <a:rPr lang="pl-PL" sz="2800" dirty="0" smtClean="0"/>
              <a:t>na </a:t>
            </a:r>
            <a:r>
              <a:rPr lang="pl-PL" sz="2800" dirty="0"/>
              <a:t>osnovu ovlaštenja iz statuta, sporazuma, kao i na osnovu ugovora </a:t>
            </a:r>
            <a:r>
              <a:rPr lang="pl-PL" sz="2800" dirty="0" smtClean="0"/>
              <a:t>o</a:t>
            </a:r>
            <a:endParaRPr lang="pl-PL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259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upravljanju</a:t>
            </a:r>
            <a:r>
              <a:rPr lang="en-US" dirty="0" smtClean="0"/>
              <a:t> </a:t>
            </a:r>
            <a:r>
              <a:rPr lang="en-US" dirty="0" err="1" smtClean="0"/>
              <a:t>zaključenog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odredbama</a:t>
            </a:r>
            <a:r>
              <a:rPr lang="en-US" dirty="0" smtClean="0"/>
              <a:t> </a:t>
            </a:r>
            <a:r>
              <a:rPr lang="en-US" dirty="0" err="1" smtClean="0"/>
              <a:t>posebnog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se </a:t>
            </a:r>
            <a:r>
              <a:rPr lang="en-US" dirty="0" err="1" smtClean="0"/>
              <a:t>uređuju</a:t>
            </a:r>
            <a:r>
              <a:rPr lang="sr-Latn-ME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osnivanja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fondovima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uzajamnim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investicionim</a:t>
            </a:r>
            <a:r>
              <a:rPr lang="en-US" dirty="0" smtClean="0"/>
              <a:t> </a:t>
            </a:r>
            <a:r>
              <a:rPr lang="en-US" dirty="0" err="1" smtClean="0"/>
              <a:t>fondovima</a:t>
            </a:r>
            <a:r>
              <a:rPr lang="en-US" dirty="0" smtClean="0"/>
              <a:t>,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privatizacijskim</a:t>
            </a:r>
            <a:r>
              <a:rPr lang="sr-Latn-ME" dirty="0" smtClean="0"/>
              <a:t> </a:t>
            </a:r>
            <a:r>
              <a:rPr lang="en-US" dirty="0" err="1" smtClean="0"/>
              <a:t>investicionim</a:t>
            </a:r>
            <a:r>
              <a:rPr lang="en-US" dirty="0" smtClean="0"/>
              <a:t> </a:t>
            </a:r>
            <a:r>
              <a:rPr lang="en-US" dirty="0" err="1" smtClean="0"/>
              <a:t>fondovima</a:t>
            </a:r>
            <a:r>
              <a:rPr lang="en-US" dirty="0" smtClean="0"/>
              <a:t>, </a:t>
            </a:r>
            <a:r>
              <a:rPr lang="en-US" dirty="0" err="1" smtClean="0"/>
              <a:t>fondova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osnivaju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posluju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posrednici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pl-PL" dirty="0" smtClean="0"/>
              <a:t>realizaciji potraživanja građana u postupku privatizacije; i</a:t>
            </a:r>
          </a:p>
          <a:p>
            <a:pPr algn="just"/>
            <a:r>
              <a:rPr lang="en-US" dirty="0" smtClean="0"/>
              <a:t>c)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indirektno</a:t>
            </a:r>
            <a:r>
              <a:rPr lang="en-US" dirty="0" smtClean="0"/>
              <a:t> </a:t>
            </a:r>
            <a:r>
              <a:rPr lang="en-US" dirty="0" err="1" smtClean="0"/>
              <a:t>preovladavajući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vođenje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donošenje</a:t>
            </a:r>
            <a:r>
              <a:rPr lang="en-US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933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O </a:t>
            </a:r>
            <a:r>
              <a:rPr lang="en-US" dirty="0" err="1"/>
              <a:t>zajedničkom</a:t>
            </a:r>
            <a:r>
              <a:rPr lang="en-US" dirty="0"/>
              <a:t> </a:t>
            </a:r>
            <a:r>
              <a:rPr lang="en-US" dirty="0" err="1"/>
              <a:t>djelovanju</a:t>
            </a:r>
            <a:r>
              <a:rPr lang="en-US" dirty="0"/>
              <a:t>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sticatelji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obavezu</a:t>
            </a:r>
            <a:r>
              <a:rPr lang="sr-Latn-ME" dirty="0" smtClean="0"/>
              <a:t> </a:t>
            </a:r>
            <a:r>
              <a:rPr lang="en-US" dirty="0" err="1" smtClean="0"/>
              <a:t>informi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Komisiju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U </a:t>
            </a:r>
            <a:r>
              <a:rPr lang="pl-PL" dirty="0" smtClean="0"/>
              <a:t>RS </a:t>
            </a:r>
            <a:r>
              <a:rPr lang="pl-PL" dirty="0"/>
              <a:t>fizička i pravna lica djeluju </a:t>
            </a:r>
            <a:r>
              <a:rPr lang="pl-PL" dirty="0" smtClean="0"/>
              <a:t>zajednički:</a:t>
            </a:r>
            <a:endParaRPr lang="pl-PL" dirty="0"/>
          </a:p>
          <a:p>
            <a:pPr marL="457200" lvl="1" indent="0" algn="just">
              <a:buNone/>
            </a:pPr>
            <a:r>
              <a:rPr lang="en-US" sz="2800" dirty="0"/>
              <a:t>a) 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se </a:t>
            </a:r>
            <a:r>
              <a:rPr lang="en-US" sz="2800" dirty="0" err="1"/>
              <a:t>pisano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usmeno</a:t>
            </a:r>
            <a:r>
              <a:rPr lang="en-US" sz="2800" dirty="0"/>
              <a:t> </a:t>
            </a:r>
            <a:r>
              <a:rPr lang="en-US" sz="2800" dirty="0" err="1"/>
              <a:t>sporazumjeli</a:t>
            </a:r>
            <a:r>
              <a:rPr lang="en-US" sz="2800" dirty="0"/>
              <a:t> da </a:t>
            </a:r>
            <a:r>
              <a:rPr lang="en-US" sz="2800" dirty="0" err="1"/>
              <a:t>zajednički</a:t>
            </a:r>
            <a:r>
              <a:rPr lang="en-US" sz="2800" dirty="0"/>
              <a:t> </a:t>
            </a:r>
            <a:r>
              <a:rPr lang="en-US" sz="2800" dirty="0" err="1"/>
              <a:t>djeluju</a:t>
            </a:r>
            <a:r>
              <a:rPr lang="en-US" sz="2800" dirty="0"/>
              <a:t> u </a:t>
            </a:r>
            <a:r>
              <a:rPr lang="en-US" sz="2800" dirty="0" err="1"/>
              <a:t>vezi</a:t>
            </a:r>
            <a:r>
              <a:rPr lang="en-US" sz="2800" dirty="0"/>
              <a:t> </a:t>
            </a:r>
            <a:r>
              <a:rPr lang="en-US" sz="2800" dirty="0" err="1" smtClean="0"/>
              <a:t>sa</a:t>
            </a:r>
            <a:r>
              <a:rPr lang="sr-Latn-ME" sz="2800" dirty="0" smtClean="0"/>
              <a:t> </a:t>
            </a:r>
            <a:r>
              <a:rPr lang="en-US" sz="2800" dirty="0" err="1" smtClean="0"/>
              <a:t>sticanjem</a:t>
            </a:r>
            <a:r>
              <a:rPr lang="en-US" sz="2800" dirty="0" smtClean="0"/>
              <a:t> </a:t>
            </a:r>
            <a:r>
              <a:rPr lang="en-US" sz="2800" dirty="0" err="1"/>
              <a:t>akcija</a:t>
            </a:r>
            <a:r>
              <a:rPr lang="en-US" sz="2800" dirty="0"/>
              <a:t> </a:t>
            </a:r>
            <a:r>
              <a:rPr lang="en-US" sz="2800" dirty="0" err="1"/>
              <a:t>emitenta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u </a:t>
            </a:r>
            <a:r>
              <a:rPr lang="en-US" sz="2800" dirty="0" err="1"/>
              <a:t>vezi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ostvarivanjem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glasa</a:t>
            </a:r>
            <a:r>
              <a:rPr lang="en-US" sz="2800" dirty="0"/>
              <a:t> </a:t>
            </a:r>
            <a:r>
              <a:rPr lang="en-US" sz="2800" dirty="0" err="1"/>
              <a:t>prema</a:t>
            </a:r>
            <a:r>
              <a:rPr lang="en-US" sz="2800" dirty="0"/>
              <a:t> </a:t>
            </a:r>
            <a:r>
              <a:rPr lang="en-US" sz="2800" dirty="0" err="1"/>
              <a:t>emitentu</a:t>
            </a:r>
            <a:r>
              <a:rPr lang="en-US" sz="2800" dirty="0" smtClean="0"/>
              <a:t>;</a:t>
            </a:r>
            <a:r>
              <a:rPr lang="sr-Latn-ME" sz="2800" dirty="0" smtClean="0"/>
              <a:t> </a:t>
            </a:r>
            <a:r>
              <a:rPr lang="en-US" sz="2800" dirty="0" err="1" smtClean="0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pl-PL" sz="2800" dirty="0"/>
              <a:t>b) ako jedno od njih drži akcije za račun drugog</a:t>
            </a:r>
            <a:r>
              <a:rPr lang="pl-PL" sz="2800" dirty="0" smtClean="0"/>
              <a:t>.</a:t>
            </a:r>
            <a:endParaRPr lang="pl-PL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493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fizička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djeluju</a:t>
            </a:r>
            <a:r>
              <a:rPr lang="en-US" dirty="0" smtClean="0"/>
              <a:t> </a:t>
            </a:r>
            <a:r>
              <a:rPr lang="en-US" dirty="0" err="1" smtClean="0"/>
              <a:t>zajednički</a:t>
            </a:r>
            <a:r>
              <a:rPr lang="en-US" dirty="0" smtClean="0"/>
              <a:t>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en-US" dirty="0" smtClean="0"/>
              <a:t> od </a:t>
            </a:r>
            <a:r>
              <a:rPr lang="en-US" dirty="0" err="1" smtClean="0"/>
              <a:t>njih</a:t>
            </a:r>
            <a:r>
              <a:rPr lang="sr-Latn-ME" dirty="0" smtClean="0"/>
              <a:t> </a:t>
            </a:r>
            <a:r>
              <a:rPr lang="pl-PL" dirty="0" smtClean="0"/>
              <a:t>direktno ili indirektno kontroliše drugo lice, odnosno druga pravna lica.</a:t>
            </a:r>
          </a:p>
          <a:p>
            <a:pPr algn="just"/>
            <a:r>
              <a:rPr lang="it-IT" dirty="0" smtClean="0"/>
              <a:t>Smatra se da fizičko ili pravno lice kontroliše pravno lice ako:</a:t>
            </a:r>
          </a:p>
          <a:p>
            <a:pPr marL="457200" lvl="1" indent="0" algn="just">
              <a:buNone/>
            </a:pPr>
            <a:r>
              <a:rPr lang="en-US" sz="2800" dirty="0" smtClean="0"/>
              <a:t>a) </a:t>
            </a:r>
            <a:r>
              <a:rPr lang="en-US" sz="2800" dirty="0" err="1" smtClean="0"/>
              <a:t>posjeduje</a:t>
            </a:r>
            <a:r>
              <a:rPr lang="en-US" sz="2800" dirty="0" smtClean="0"/>
              <a:t> </a:t>
            </a:r>
            <a:r>
              <a:rPr lang="en-US" sz="2800" dirty="0" err="1" smtClean="0"/>
              <a:t>direktno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indirektno</a:t>
            </a:r>
            <a:r>
              <a:rPr lang="en-US" sz="2800" dirty="0" smtClean="0"/>
              <a:t> 25%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više</a:t>
            </a:r>
            <a:r>
              <a:rPr lang="en-US" sz="2800" dirty="0" smtClean="0"/>
              <a:t> </a:t>
            </a:r>
            <a:r>
              <a:rPr lang="en-US" sz="2800" dirty="0" err="1" smtClean="0"/>
              <a:t>akcija</a:t>
            </a:r>
            <a:r>
              <a:rPr lang="en-US" sz="2800" dirty="0" smtClean="0"/>
              <a:t> s </a:t>
            </a:r>
            <a:r>
              <a:rPr lang="en-US" sz="2800" dirty="0" err="1" smtClean="0"/>
              <a:t>pravom</a:t>
            </a:r>
            <a:r>
              <a:rPr lang="en-US" sz="2800" dirty="0" smtClean="0"/>
              <a:t> </a:t>
            </a:r>
            <a:r>
              <a:rPr lang="en-US" sz="2800" dirty="0" err="1" smtClean="0"/>
              <a:t>glasa</a:t>
            </a:r>
            <a:r>
              <a:rPr lang="en-US" sz="2800" dirty="0" smtClean="0"/>
              <a:t>, </a:t>
            </a:r>
            <a:r>
              <a:rPr lang="en-US" sz="2800" dirty="0" err="1" smtClean="0"/>
              <a:t>odnosno</a:t>
            </a:r>
            <a:r>
              <a:rPr lang="sr-Latn-ME" sz="2800" dirty="0" smtClean="0"/>
              <a:t> </a:t>
            </a:r>
            <a:r>
              <a:rPr lang="pl-PL" sz="2800" dirty="0" smtClean="0"/>
              <a:t>udjela u osnovnom kapitalu pravnog lica; i</a:t>
            </a:r>
          </a:p>
          <a:p>
            <a:pPr marL="457200" lvl="1" indent="0" algn="just">
              <a:buNone/>
            </a:pPr>
            <a:r>
              <a:rPr lang="en-US" sz="2800" dirty="0" smtClean="0"/>
              <a:t>b) </a:t>
            </a:r>
            <a:r>
              <a:rPr lang="en-US" sz="2800" dirty="0" err="1" smtClean="0"/>
              <a:t>ima</a:t>
            </a:r>
            <a:r>
              <a:rPr lang="en-US" sz="2800" dirty="0" smtClean="0"/>
              <a:t> </a:t>
            </a:r>
            <a:r>
              <a:rPr lang="en-US" sz="2800" dirty="0" err="1" smtClean="0"/>
              <a:t>pravo</a:t>
            </a:r>
            <a:r>
              <a:rPr lang="en-US" sz="2800" dirty="0" smtClean="0"/>
              <a:t> </a:t>
            </a:r>
            <a:r>
              <a:rPr lang="en-US" sz="2800" dirty="0" err="1" smtClean="0"/>
              <a:t>upravljanja</a:t>
            </a:r>
            <a:r>
              <a:rPr lang="en-US" sz="2800" dirty="0" smtClean="0"/>
              <a:t> </a:t>
            </a:r>
            <a:r>
              <a:rPr lang="en-US" sz="2800" dirty="0" err="1" smtClean="0"/>
              <a:t>poslovnom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finansijskom</a:t>
            </a:r>
            <a:r>
              <a:rPr lang="en-US" sz="2800" dirty="0" smtClean="0"/>
              <a:t> </a:t>
            </a:r>
            <a:r>
              <a:rPr lang="en-US" sz="2800" dirty="0" err="1" smtClean="0"/>
              <a:t>politikom</a:t>
            </a:r>
            <a:r>
              <a:rPr lang="en-US" sz="2800" dirty="0" smtClean="0"/>
              <a:t> </a:t>
            </a:r>
            <a:r>
              <a:rPr lang="en-US" sz="2800" dirty="0" err="1" smtClean="0"/>
              <a:t>pravnog</a:t>
            </a:r>
            <a:r>
              <a:rPr lang="en-US" sz="2800" dirty="0" smtClean="0"/>
              <a:t> </a:t>
            </a:r>
            <a:r>
              <a:rPr lang="en-US" sz="2800" dirty="0" err="1" smtClean="0"/>
              <a:t>lica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sr-Latn-ME" sz="2800" dirty="0" smtClean="0"/>
              <a:t> </a:t>
            </a:r>
            <a:r>
              <a:rPr lang="en-US" sz="2800" dirty="0" err="1" smtClean="0"/>
              <a:t>osnovu</a:t>
            </a:r>
            <a:r>
              <a:rPr lang="en-US" sz="2800" dirty="0" smtClean="0"/>
              <a:t> </a:t>
            </a:r>
            <a:r>
              <a:rPr lang="en-US" sz="2800" dirty="0" err="1" smtClean="0"/>
              <a:t>ovlašćenja</a:t>
            </a:r>
            <a:r>
              <a:rPr lang="en-US" sz="2800" dirty="0" smtClean="0"/>
              <a:t> </a:t>
            </a:r>
            <a:r>
              <a:rPr lang="en-US" sz="2800" dirty="0" err="1" smtClean="0"/>
              <a:t>iz</a:t>
            </a:r>
            <a:r>
              <a:rPr lang="en-US" sz="2800" dirty="0" smtClean="0"/>
              <a:t> </a:t>
            </a:r>
            <a:r>
              <a:rPr lang="en-US" sz="2800" dirty="0" err="1" smtClean="0"/>
              <a:t>sporazuma</a:t>
            </a:r>
            <a:r>
              <a:rPr lang="en-US" sz="2800" dirty="0" smtClean="0"/>
              <a:t>.</a:t>
            </a:r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635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zajedničkim</a:t>
            </a:r>
            <a:r>
              <a:rPr lang="en-US" dirty="0"/>
              <a:t> </a:t>
            </a:r>
            <a:r>
              <a:rPr lang="en-US" dirty="0" err="1"/>
              <a:t>djelovanjem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smtClean="0"/>
              <a:t>lice</a:t>
            </a:r>
            <a:r>
              <a:rPr lang="sr-Latn-ME" dirty="0" smtClean="0"/>
              <a:t> </a:t>
            </a:r>
            <a:r>
              <a:rPr lang="pl-PL" dirty="0" smtClean="0"/>
              <a:t>član </a:t>
            </a:r>
            <a:r>
              <a:rPr lang="pl-PL" dirty="0"/>
              <a:t>upravnih i nadzornih organa pravnog lica, odnosno ako je zaposlen, </a:t>
            </a:r>
            <a:r>
              <a:rPr lang="pl-PL" dirty="0" smtClean="0"/>
              <a:t>profesionalno </a:t>
            </a:r>
            <a:r>
              <a:rPr lang="en-US" dirty="0" err="1" smtClean="0"/>
              <a:t>angažovan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mu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 smtClean="0"/>
              <a:t>informacijama</a:t>
            </a:r>
            <a:r>
              <a:rPr lang="sr-Latn-ME" dirty="0" smtClean="0"/>
              <a:t> </a:t>
            </a:r>
            <a:r>
              <a:rPr lang="en-US" dirty="0" smtClean="0"/>
              <a:t>interne </a:t>
            </a:r>
            <a:r>
              <a:rPr lang="en-US" dirty="0" err="1"/>
              <a:t>prirode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djeluju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pod </a:t>
            </a:r>
            <a:r>
              <a:rPr lang="en-US" dirty="0" err="1"/>
              <a:t>kontrolom</a:t>
            </a:r>
            <a:r>
              <a:rPr lang="en-US" dirty="0"/>
              <a:t> </a:t>
            </a:r>
            <a:r>
              <a:rPr lang="en-US" dirty="0" err="1"/>
              <a:t>trećeg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treća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 pod </a:t>
            </a:r>
            <a:r>
              <a:rPr lang="en-US" dirty="0" err="1"/>
              <a:t>kontrolom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grupacije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sticanja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djeluju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25%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u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925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Smatra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da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djeluju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bračni</a:t>
            </a:r>
            <a:r>
              <a:rPr lang="en-US" dirty="0"/>
              <a:t> </a:t>
            </a:r>
            <a:r>
              <a:rPr lang="en-US" dirty="0" err="1"/>
              <a:t>drugovi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krvnom</a:t>
            </a:r>
            <a:r>
              <a:rPr lang="en-US" dirty="0"/>
              <a:t> </a:t>
            </a:r>
            <a:r>
              <a:rPr lang="en-US" dirty="0" err="1"/>
              <a:t>srodstvu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prvoj</a:t>
            </a:r>
            <a:r>
              <a:rPr lang="en-US" dirty="0" smtClean="0"/>
              <a:t> </a:t>
            </a:r>
            <a:r>
              <a:rPr lang="en-US" dirty="0" err="1"/>
              <a:t>liniji</a:t>
            </a:r>
            <a:r>
              <a:rPr lang="en-US" dirty="0"/>
              <a:t>, a u </a:t>
            </a:r>
            <a:r>
              <a:rPr lang="en-US" dirty="0" err="1"/>
              <a:t>pobočnoj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 do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zaključno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Fizičko</a:t>
            </a:r>
            <a:r>
              <a:rPr lang="en-US" dirty="0" smtClean="0"/>
              <a:t> </a:t>
            </a:r>
            <a:r>
              <a:rPr lang="en-US" dirty="0"/>
              <a:t>lice </a:t>
            </a:r>
            <a:r>
              <a:rPr lang="en-US" dirty="0" err="1"/>
              <a:t>djeluje</a:t>
            </a:r>
            <a:r>
              <a:rPr lang="en-US" dirty="0"/>
              <a:t> </a:t>
            </a:r>
            <a:r>
              <a:rPr lang="en-US" dirty="0" err="1" smtClean="0"/>
              <a:t>zajednički</a:t>
            </a:r>
            <a:r>
              <a:rPr lang="sr-Latn-ME" dirty="0" smtClean="0"/>
              <a:t> </a:t>
            </a:r>
            <a:r>
              <a:rPr lang="pl-PL" dirty="0" smtClean="0"/>
              <a:t>s </a:t>
            </a:r>
            <a:r>
              <a:rPr lang="pl-PL" dirty="0"/>
              <a:t>pravnim licem ako je ono u odnosu s fizičkim licem koje posjeduje 50% ili više </a:t>
            </a:r>
            <a:r>
              <a:rPr lang="pl-PL" dirty="0" smtClean="0"/>
              <a:t>akcija </a:t>
            </a:r>
            <a:r>
              <a:rPr lang="en-US" dirty="0" smtClean="0"/>
              <a:t>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u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Pravna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 smtClean="0"/>
              <a:t>djeluju</a:t>
            </a:r>
            <a:r>
              <a:rPr lang="sr-Latn-ME" dirty="0" smtClean="0"/>
              <a:t> </a:t>
            </a:r>
            <a:r>
              <a:rPr lang="pl-PL" dirty="0" smtClean="0"/>
              <a:t>zajednički </a:t>
            </a:r>
            <a:r>
              <a:rPr lang="pl-PL" dirty="0"/>
              <a:t>i u slučaju kada lica koja po ovom zakonu djeluju zajednički, posjeduju 25</a:t>
            </a:r>
            <a:r>
              <a:rPr lang="pl-PL" dirty="0" smtClean="0"/>
              <a:t>%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udjela</a:t>
            </a:r>
            <a:r>
              <a:rPr lang="en-US" dirty="0"/>
              <a:t> u </a:t>
            </a:r>
            <a:r>
              <a:rPr lang="en-US" dirty="0" err="1"/>
              <a:t>osnovnom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613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/>
          <a:lstStyle/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zajedničkog</a:t>
            </a:r>
            <a:r>
              <a:rPr lang="en-US" dirty="0" smtClean="0"/>
              <a:t> </a:t>
            </a:r>
            <a:r>
              <a:rPr lang="en-US" dirty="0" err="1" smtClean="0"/>
              <a:t>djelovanja</a:t>
            </a:r>
            <a:r>
              <a:rPr lang="en-US" dirty="0" smtClean="0"/>
              <a:t>, </a:t>
            </a:r>
            <a:r>
              <a:rPr lang="en-US" dirty="0" err="1" smtClean="0"/>
              <a:t>sabiraju</a:t>
            </a:r>
            <a:r>
              <a:rPr lang="en-US" dirty="0" smtClean="0"/>
              <a:t> se </a:t>
            </a:r>
            <a:r>
              <a:rPr lang="en-US" dirty="0" err="1" smtClean="0"/>
              <a:t>glasovi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zajednički</a:t>
            </a:r>
            <a:r>
              <a:rPr lang="en-US" dirty="0" smtClean="0"/>
              <a:t> </a:t>
            </a:r>
            <a:r>
              <a:rPr lang="en-US" dirty="0" err="1" smtClean="0"/>
              <a:t>djeluju</a:t>
            </a:r>
            <a:r>
              <a:rPr lang="en-US" dirty="0" smtClean="0"/>
              <a:t>.</a:t>
            </a:r>
          </a:p>
          <a:p>
            <a:pPr algn="just"/>
            <a:r>
              <a:rPr lang="pt-BR" dirty="0" smtClean="0"/>
              <a:t>Sljedeća lica smatraju se licima povezanim s fizičkim licem: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bračni</a:t>
            </a:r>
            <a:r>
              <a:rPr lang="en-US" sz="2800" dirty="0" smtClean="0"/>
              <a:t> drug;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roditelji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potomci</a:t>
            </a:r>
            <a:r>
              <a:rPr lang="en-US" sz="2800" dirty="0" smtClean="0"/>
              <a:t>;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usvojilac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usvojenik</a:t>
            </a:r>
            <a:r>
              <a:rPr lang="en-US" sz="2800" dirty="0" smtClean="0"/>
              <a:t>;</a:t>
            </a:r>
          </a:p>
          <a:p>
            <a:pPr marL="457200" lvl="1" indent="0" algn="just">
              <a:buNone/>
            </a:pPr>
            <a:r>
              <a:rPr lang="pl-PL" sz="2800" dirty="0" smtClean="0"/>
              <a:t>• staralac, lice pod starateljstvom i potomci tog lica; i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pobočni</a:t>
            </a:r>
            <a:r>
              <a:rPr lang="en-US" sz="2800" dirty="0" smtClean="0"/>
              <a:t> </a:t>
            </a:r>
            <a:r>
              <a:rPr lang="en-US" sz="2800" dirty="0" err="1" smtClean="0"/>
              <a:t>srodnici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srodnici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tazbini</a:t>
            </a:r>
            <a:r>
              <a:rPr lang="en-US" sz="2800" dirty="0" smtClean="0"/>
              <a:t> do </a:t>
            </a:r>
            <a:r>
              <a:rPr lang="en-US" sz="2800" dirty="0" err="1" smtClean="0"/>
              <a:t>trećeg</a:t>
            </a:r>
            <a:r>
              <a:rPr lang="en-US" sz="2800" dirty="0" smtClean="0"/>
              <a:t> </a:t>
            </a:r>
            <a:r>
              <a:rPr lang="en-US" sz="2800" dirty="0" err="1" smtClean="0"/>
              <a:t>stepena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416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Obavezna</a:t>
            </a:r>
            <a:r>
              <a:rPr lang="en-US" dirty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endParaRPr lang="en-US" dirty="0"/>
          </a:p>
          <a:p>
            <a:pPr marL="0" indent="0" algn="just">
              <a:buNone/>
            </a:pPr>
            <a:r>
              <a:rPr lang="pl-PL" dirty="0"/>
              <a:t>a) Situacija koja dovodi do obavezne ponude</a:t>
            </a:r>
          </a:p>
          <a:p>
            <a:pPr algn="just"/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vlastitog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sticanja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 </a:t>
            </a:r>
            <a:r>
              <a:rPr lang="en-US" dirty="0" err="1"/>
              <a:t>njim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djeluju</a:t>
            </a:r>
            <a:r>
              <a:rPr lang="en-US" dirty="0"/>
              <a:t>, </a:t>
            </a:r>
            <a:r>
              <a:rPr lang="en-US" dirty="0" err="1"/>
              <a:t>posjeduje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ciljnog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/>
              <a:t>mu,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dodaju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postojećim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tog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dionicama</a:t>
            </a:r>
            <a:r>
              <a:rPr lang="en-US" dirty="0" smtClean="0"/>
              <a:t>/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djeluju</a:t>
            </a:r>
            <a:r>
              <a:rPr lang="en-US" dirty="0"/>
              <a:t> s </a:t>
            </a:r>
            <a:r>
              <a:rPr lang="en-US" dirty="0" err="1"/>
              <a:t>njim</a:t>
            </a:r>
            <a:r>
              <a:rPr lang="en-US" dirty="0"/>
              <a:t>,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posredno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 smtClean="0"/>
              <a:t>određeni</a:t>
            </a:r>
            <a:r>
              <a:rPr lang="sr-Latn-ME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tom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prenoseći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tim</a:t>
            </a:r>
            <a:r>
              <a:rPr lang="sr-Latn-ME" dirty="0" smtClean="0"/>
              <a:t> </a:t>
            </a:r>
            <a:r>
              <a:rPr lang="en-US" dirty="0" err="1" smtClean="0"/>
              <a:t>društvom</a:t>
            </a:r>
            <a:r>
              <a:rPr lang="en-US" dirty="0"/>
              <a:t>, to lice je </a:t>
            </a:r>
            <a:r>
              <a:rPr lang="en-US" dirty="0" err="1"/>
              <a:t>obavezno</a:t>
            </a:r>
            <a:r>
              <a:rPr lang="en-US" dirty="0"/>
              <a:t> da </a:t>
            </a:r>
            <a:r>
              <a:rPr lang="en-US" dirty="0" err="1"/>
              <a:t>učini</a:t>
            </a:r>
            <a:r>
              <a:rPr lang="en-US" dirty="0"/>
              <a:t> </a:t>
            </a:r>
            <a:r>
              <a:rPr lang="en-US" dirty="0" err="1"/>
              <a:t>javnu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 smtClean="0"/>
              <a:t>manjinskih</a:t>
            </a:r>
            <a:r>
              <a:rPr lang="sr-Latn-ME" dirty="0" smtClean="0"/>
              <a:t> </a:t>
            </a:r>
            <a:r>
              <a:rPr lang="pt-BR" dirty="0" smtClean="0"/>
              <a:t>dioničara/akcionara </a:t>
            </a:r>
            <a:r>
              <a:rPr lang="pt-BR" dirty="0"/>
              <a:t>tog društva</a:t>
            </a:r>
            <a:r>
              <a:rPr lang="pt-BR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0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Da li je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preduzeo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sr-Latn-ME" dirty="0" smtClean="0"/>
              <a:t> </a:t>
            </a:r>
            <a:r>
              <a:rPr lang="pl-PL" dirty="0" smtClean="0"/>
              <a:t>mjere odbrane od preuzimanja, a ako jeste, zašto je to učinio?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vodi</a:t>
            </a:r>
            <a:r>
              <a:rPr lang="en-US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o </a:t>
            </a:r>
            <a:r>
              <a:rPr lang="en-US" dirty="0" err="1" smtClean="0"/>
              <a:t>obavezi</a:t>
            </a:r>
            <a:r>
              <a:rPr lang="en-US" dirty="0" smtClean="0"/>
              <a:t> </a:t>
            </a:r>
            <a:r>
              <a:rPr lang="en-US" dirty="0" err="1" smtClean="0"/>
              <a:t>kontrolnog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da </a:t>
            </a:r>
            <a:r>
              <a:rPr lang="en-US" dirty="0" err="1" smtClean="0"/>
              <a:t>uputi</a:t>
            </a:r>
            <a:r>
              <a:rPr lang="en-US" dirty="0" smtClean="0"/>
              <a:t> </a:t>
            </a:r>
            <a:r>
              <a:rPr lang="en-US" dirty="0" err="1" smtClean="0"/>
              <a:t>obaveznu</a:t>
            </a:r>
            <a:r>
              <a:rPr lang="en-US" dirty="0" smtClean="0"/>
              <a:t> </a:t>
            </a:r>
            <a:r>
              <a:rPr lang="en-US" dirty="0" err="1" smtClean="0"/>
              <a:t>javnu</a:t>
            </a:r>
            <a:r>
              <a:rPr lang="en-US" dirty="0" smtClean="0"/>
              <a:t> </a:t>
            </a:r>
            <a:r>
              <a:rPr lang="en-US" dirty="0" err="1" smtClean="0"/>
              <a:t>ponudu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sr-Latn-ME" dirty="0" smtClean="0"/>
              <a:t> </a:t>
            </a:r>
            <a:r>
              <a:rPr lang="en-US" dirty="0" err="1" smtClean="0"/>
              <a:t>ostalim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ciljnog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pravičnoj</a:t>
            </a:r>
            <a:r>
              <a:rPr lang="sr-Latn-ME" dirty="0" smtClean="0"/>
              <a:t> </a:t>
            </a:r>
            <a:r>
              <a:rPr lang="en-US" dirty="0" err="1" smtClean="0"/>
              <a:t>cijeni</a:t>
            </a:r>
            <a:r>
              <a:rPr lang="en-US" dirty="0" smtClean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 smtClean="0"/>
              <a:t> U čemu je razlika između prinudne kupovine i prinudne prodaje?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Koji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sprovođenje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694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 Ova ponuda se naziva “obavezna javna ponuda”.</a:t>
            </a:r>
          </a:p>
          <a:p>
            <a:pPr algn="just"/>
            <a:r>
              <a:rPr lang="es-ES" dirty="0" smtClean="0"/>
              <a:t>U </a:t>
            </a:r>
            <a:r>
              <a:rPr lang="es-ES" dirty="0" err="1" smtClean="0"/>
              <a:t>BiH</a:t>
            </a:r>
            <a:r>
              <a:rPr lang="es-ES" dirty="0" smtClean="0"/>
              <a:t> se </a:t>
            </a:r>
            <a:r>
              <a:rPr lang="es-ES" dirty="0" err="1" smtClean="0"/>
              <a:t>pravilo</a:t>
            </a:r>
            <a:r>
              <a:rPr lang="es-ES" dirty="0" smtClean="0"/>
              <a:t> o </a:t>
            </a:r>
            <a:r>
              <a:rPr lang="es-ES" dirty="0" err="1" smtClean="0"/>
              <a:t>obaveznoj</a:t>
            </a:r>
            <a:r>
              <a:rPr lang="es-ES" dirty="0" smtClean="0"/>
              <a:t> </a:t>
            </a:r>
            <a:r>
              <a:rPr lang="es-ES" dirty="0" err="1" smtClean="0"/>
              <a:t>javnoj</a:t>
            </a:r>
            <a:r>
              <a:rPr lang="es-ES" dirty="0" smtClean="0"/>
              <a:t> </a:t>
            </a:r>
            <a:r>
              <a:rPr lang="es-ES" dirty="0" err="1" smtClean="0"/>
              <a:t>ponudi</a:t>
            </a:r>
            <a:r>
              <a:rPr lang="es-ES" dirty="0" smtClean="0"/>
              <a:t> </a:t>
            </a:r>
            <a:r>
              <a:rPr lang="es-ES" dirty="0" err="1" smtClean="0"/>
              <a:t>primjenjuje</a:t>
            </a:r>
            <a:r>
              <a:rPr lang="es-ES" dirty="0" smtClean="0"/>
              <a:t> u </a:t>
            </a:r>
            <a:r>
              <a:rPr lang="es-ES" dirty="0" err="1" smtClean="0"/>
              <a:t>trima</a:t>
            </a:r>
            <a:r>
              <a:rPr lang="es-ES" dirty="0" smtClean="0"/>
              <a:t> </a:t>
            </a:r>
            <a:r>
              <a:rPr lang="es-ES" dirty="0" err="1" smtClean="0"/>
              <a:t>situacijama</a:t>
            </a:r>
            <a:r>
              <a:rPr lang="es-E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1) </a:t>
            </a:r>
            <a:r>
              <a:rPr lang="en-US" dirty="0" err="1" smtClean="0"/>
              <a:t>kada</a:t>
            </a:r>
            <a:r>
              <a:rPr lang="en-US" dirty="0" smtClean="0"/>
              <a:t> lice (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 </a:t>
            </a:r>
            <a:r>
              <a:rPr lang="en-US" dirty="0" err="1" smtClean="0"/>
              <a:t>povezanih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) </a:t>
            </a:r>
            <a:r>
              <a:rPr lang="en-US" dirty="0" err="1" smtClean="0"/>
              <a:t>stekne</a:t>
            </a:r>
            <a:r>
              <a:rPr lang="en-US" dirty="0" smtClean="0"/>
              <a:t> </a:t>
            </a:r>
            <a:r>
              <a:rPr lang="en-US" dirty="0" err="1" smtClean="0"/>
              <a:t>obične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ciljnog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pl-PL" dirty="0" smtClean="0"/>
              <a:t>koje prelaze 30% u FBiH i </a:t>
            </a:r>
            <a:r>
              <a:rPr lang="pl-PL" dirty="0" smtClean="0"/>
              <a:t>25</a:t>
            </a:r>
            <a:r>
              <a:rPr lang="pl-PL" dirty="0" smtClean="0"/>
              <a:t>% u RS-u običnih dionica/akcija;</a:t>
            </a:r>
          </a:p>
          <a:p>
            <a:pPr marL="0" indent="0" algn="just">
              <a:buNone/>
            </a:pPr>
            <a:r>
              <a:rPr lang="pl-PL" dirty="0" smtClean="0"/>
              <a:t>2) kada lice (ili grupa povezanih lica) koje je ponudom za preuzimanje steklo </a:t>
            </a:r>
            <a:r>
              <a:rPr lang="en-US" dirty="0" err="1" smtClean="0"/>
              <a:t>manje</a:t>
            </a:r>
            <a:r>
              <a:rPr lang="en-US" dirty="0" smtClean="0"/>
              <a:t> od 75% </a:t>
            </a:r>
            <a:r>
              <a:rPr lang="en-US" dirty="0" err="1" smtClean="0"/>
              <a:t>običnih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stiče</a:t>
            </a:r>
            <a:r>
              <a:rPr lang="en-US" dirty="0" smtClean="0"/>
              <a:t> </a:t>
            </a:r>
            <a:r>
              <a:rPr lang="en-US" dirty="0" err="1" smtClean="0"/>
              <a:t>dodatne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tog </a:t>
            </a:r>
            <a:r>
              <a:rPr lang="en-US" dirty="0" err="1" smtClean="0"/>
              <a:t>društva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kada</a:t>
            </a:r>
            <a:r>
              <a:rPr lang="en-US" dirty="0" smtClean="0"/>
              <a:t> lice (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 </a:t>
            </a:r>
            <a:r>
              <a:rPr lang="en-US" dirty="0" err="1" smtClean="0"/>
              <a:t>povezanih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)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javne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r>
              <a:rPr lang="sr-Latn-ME" dirty="0" smtClean="0"/>
              <a:t> </a:t>
            </a:r>
            <a:r>
              <a:rPr lang="en-US" dirty="0" err="1" smtClean="0"/>
              <a:t>stekne</a:t>
            </a:r>
            <a:r>
              <a:rPr lang="en-US" dirty="0" smtClean="0"/>
              <a:t> 75%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običnih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;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/>
              <a:t>Kada</a:t>
            </a:r>
            <a:r>
              <a:rPr lang="en-US" dirty="0"/>
              <a:t> lice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) </a:t>
            </a:r>
            <a:r>
              <a:rPr lang="en-US" dirty="0" err="1"/>
              <a:t>dostigne</a:t>
            </a:r>
            <a:r>
              <a:rPr lang="en-US" dirty="0"/>
              <a:t> minimum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inicira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sr-Latn-ME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, o </a:t>
            </a:r>
            <a:r>
              <a:rPr lang="en-US" dirty="0" err="1"/>
              <a:t>sticanju</a:t>
            </a:r>
            <a:r>
              <a:rPr lang="en-US" dirty="0"/>
              <a:t> se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KVP/KHOV,</a:t>
            </a:r>
            <a:r>
              <a:rPr lang="sr-Latn-ME" dirty="0"/>
              <a:t> </a:t>
            </a:r>
            <a:r>
              <a:rPr lang="en-US" dirty="0" err="1"/>
              <a:t>organizacijski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dionicama</a:t>
            </a:r>
            <a:r>
              <a:rPr lang="en-US" dirty="0"/>
              <a:t>/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ciljnog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ciljno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488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b) </a:t>
            </a:r>
            <a:r>
              <a:rPr lang="en-US" b="1" dirty="0" err="1"/>
              <a:t>Ponuđena</a:t>
            </a:r>
            <a:r>
              <a:rPr lang="en-US" b="1" dirty="0"/>
              <a:t> </a:t>
            </a:r>
            <a:r>
              <a:rPr lang="en-US" b="1" dirty="0" err="1"/>
              <a:t>cijena</a:t>
            </a:r>
            <a:endParaRPr lang="en-US" b="1" dirty="0"/>
          </a:p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takozvanu</a:t>
            </a:r>
            <a:r>
              <a:rPr lang="en-US" dirty="0"/>
              <a:t> </a:t>
            </a:r>
            <a:r>
              <a:rPr lang="en-US" dirty="0" err="1"/>
              <a:t>kontrolnu</a:t>
            </a:r>
            <a:r>
              <a:rPr lang="en-US" dirty="0"/>
              <a:t> </a:t>
            </a:r>
            <a:r>
              <a:rPr lang="en-US" dirty="0" err="1"/>
              <a:t>premiju</a:t>
            </a:r>
            <a:r>
              <a:rPr lang="en-US" dirty="0"/>
              <a:t>,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 smtClean="0"/>
              <a:t>sticalac</a:t>
            </a:r>
            <a:r>
              <a:rPr lang="sr-Latn-ME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mišljenjima</a:t>
            </a:r>
            <a:r>
              <a:rPr lang="en-US" dirty="0"/>
              <a:t>, </a:t>
            </a:r>
            <a:r>
              <a:rPr lang="en-US" dirty="0" err="1" smtClean="0"/>
              <a:t>ravnopravan</a:t>
            </a:r>
            <a:r>
              <a:rPr lang="sr-Latn-ME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err="1"/>
              <a:t>dijeljenja</a:t>
            </a:r>
            <a:r>
              <a:rPr lang="en-US" dirty="0"/>
              <a:t> </a:t>
            </a:r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Otuda</a:t>
            </a:r>
            <a:r>
              <a:rPr lang="sr-Latn-ME" dirty="0" smtClean="0"/>
              <a:t> </a:t>
            </a:r>
            <a:r>
              <a:rPr lang="en-US" dirty="0" err="1" smtClean="0"/>
              <a:t>Gradski</a:t>
            </a:r>
            <a:r>
              <a:rPr lang="en-US" dirty="0" smtClean="0"/>
              <a:t> </a:t>
            </a:r>
            <a:r>
              <a:rPr lang="en-US" dirty="0" err="1"/>
              <a:t>kodeks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Britanije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Trinaesta</a:t>
            </a:r>
            <a:r>
              <a:rPr lang="en-US" dirty="0"/>
              <a:t> </a:t>
            </a:r>
            <a:r>
              <a:rPr lang="en-US" dirty="0" err="1"/>
              <a:t>direktiva</a:t>
            </a:r>
            <a:r>
              <a:rPr lang="en-US" dirty="0"/>
              <a:t> EU </a:t>
            </a:r>
            <a:r>
              <a:rPr lang="en-US" dirty="0" err="1" smtClean="0"/>
              <a:t>zahtijevaju</a:t>
            </a:r>
            <a:r>
              <a:rPr lang="sr-Latn-ME" dirty="0" smtClean="0"/>
              <a:t> </a:t>
            </a:r>
            <a:r>
              <a:rPr lang="pl-PL" dirty="0" smtClean="0"/>
              <a:t>da </a:t>
            </a:r>
            <a:r>
              <a:rPr lang="pl-PL" dirty="0"/>
              <a:t>obavezna ponuda bude jednaka najvišoj cijeni koja je plaćena u toku </a:t>
            </a:r>
            <a:r>
              <a:rPr lang="pl-PL" dirty="0" smtClean="0"/>
              <a:t>sticanja </a:t>
            </a:r>
            <a:r>
              <a:rPr lang="en-US" dirty="0" err="1" smtClean="0"/>
              <a:t>kontrole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341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Dobrovoljna</a:t>
            </a:r>
            <a:r>
              <a:rPr lang="en-US" dirty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endParaRPr lang="en-US" dirty="0"/>
          </a:p>
          <a:p>
            <a:pPr algn="just"/>
            <a:r>
              <a:rPr lang="en-US" dirty="0" err="1"/>
              <a:t>Dobrovoljnu</a:t>
            </a:r>
            <a:r>
              <a:rPr lang="en-US" dirty="0"/>
              <a:t> </a:t>
            </a:r>
            <a:r>
              <a:rPr lang="en-US" dirty="0" err="1"/>
              <a:t>javnu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pravno</a:t>
            </a:r>
            <a:r>
              <a:rPr lang="sr-Latn-ME" dirty="0" smtClean="0"/>
              <a:t> </a:t>
            </a:r>
            <a:r>
              <a:rPr lang="en-US" dirty="0" smtClean="0"/>
              <a:t>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steći</a:t>
            </a:r>
            <a:r>
              <a:rPr lang="en-US" dirty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ciljnom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već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30% u </a:t>
            </a:r>
            <a:r>
              <a:rPr lang="en-US" sz="2800" dirty="0" err="1"/>
              <a:t>FBiH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25% u </a:t>
            </a:r>
            <a:r>
              <a:rPr lang="en-US" sz="2800" dirty="0" smtClean="0"/>
              <a:t>RS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s </a:t>
            </a:r>
            <a:r>
              <a:rPr lang="en-US" sz="2800" dirty="0" err="1"/>
              <a:t>pravom</a:t>
            </a:r>
            <a:r>
              <a:rPr lang="en-US" sz="2800" dirty="0"/>
              <a:t> </a:t>
            </a:r>
            <a:r>
              <a:rPr lang="en-US" sz="2800" dirty="0" err="1"/>
              <a:t>glasa</a:t>
            </a:r>
            <a:r>
              <a:rPr lang="en-US" sz="2800" dirty="0"/>
              <a:t> </a:t>
            </a:r>
            <a:r>
              <a:rPr lang="en-US" sz="2800" dirty="0" err="1" smtClean="0"/>
              <a:t>ciljnog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društva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obavezu</a:t>
            </a:r>
            <a:r>
              <a:rPr lang="en-US" sz="2800" dirty="0"/>
              <a:t> </a:t>
            </a:r>
            <a:r>
              <a:rPr lang="en-US" sz="2800" dirty="0" err="1"/>
              <a:t>uputiti</a:t>
            </a:r>
            <a:r>
              <a:rPr lang="en-US" sz="2800" dirty="0"/>
              <a:t> </a:t>
            </a:r>
            <a:r>
              <a:rPr lang="en-US" sz="2800" dirty="0" err="1"/>
              <a:t>obaveznu</a:t>
            </a:r>
            <a:r>
              <a:rPr lang="en-US" sz="2800" dirty="0"/>
              <a:t> </a:t>
            </a:r>
            <a:r>
              <a:rPr lang="en-US" sz="2800" dirty="0" err="1"/>
              <a:t>javnu</a:t>
            </a:r>
            <a:r>
              <a:rPr lang="en-US" sz="2800" dirty="0"/>
              <a:t> </a:t>
            </a:r>
            <a:r>
              <a:rPr lang="en-US" sz="2800" dirty="0" err="1"/>
              <a:t>ponudu</a:t>
            </a:r>
            <a:r>
              <a:rPr lang="en-US" sz="2800" dirty="0"/>
              <a:t>.</a:t>
            </a:r>
          </a:p>
          <a:p>
            <a:pPr algn="just"/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uputiti</a:t>
            </a:r>
            <a:r>
              <a:rPr lang="en-US" dirty="0"/>
              <a:t> </a:t>
            </a:r>
            <a:r>
              <a:rPr lang="en-US" dirty="0" err="1"/>
              <a:t>dobrovoljnu</a:t>
            </a:r>
            <a:r>
              <a:rPr lang="en-US" dirty="0"/>
              <a:t> </a:t>
            </a:r>
            <a:r>
              <a:rPr lang="en-US" dirty="0" err="1"/>
              <a:t>javnu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en-US" dirty="0" err="1"/>
              <a:t>namjeri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ciljnog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772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Prinudna</a:t>
            </a:r>
            <a:r>
              <a:rPr lang="en-US" dirty="0"/>
              <a:t>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prinudna</a:t>
            </a:r>
            <a:r>
              <a:rPr lang="en-US" dirty="0"/>
              <a:t> </a:t>
            </a:r>
            <a:r>
              <a:rPr lang="en-US" dirty="0" err="1"/>
              <a:t>prodaja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Pored </a:t>
            </a:r>
            <a:r>
              <a:rPr lang="en-US" dirty="0" err="1"/>
              <a:t>pravila</a:t>
            </a:r>
            <a:r>
              <a:rPr lang="en-US" dirty="0"/>
              <a:t> o </a:t>
            </a:r>
            <a:r>
              <a:rPr lang="en-US" dirty="0" err="1"/>
              <a:t>obaveznoj</a:t>
            </a:r>
            <a:r>
              <a:rPr lang="en-US" dirty="0"/>
              <a:t> </a:t>
            </a:r>
            <a:r>
              <a:rPr lang="en-US" dirty="0" err="1"/>
              <a:t>javnoj</a:t>
            </a:r>
            <a:r>
              <a:rPr lang="en-US" dirty="0"/>
              <a:t> </a:t>
            </a:r>
            <a:r>
              <a:rPr lang="en-US" dirty="0" err="1"/>
              <a:t>ponudi</a:t>
            </a:r>
            <a:r>
              <a:rPr lang="en-US" dirty="0"/>
              <a:t>, </a:t>
            </a:r>
            <a:r>
              <a:rPr lang="en-US" dirty="0" err="1"/>
              <a:t>uporedna</a:t>
            </a:r>
            <a:r>
              <a:rPr lang="en-US" dirty="0"/>
              <a:t> </a:t>
            </a:r>
            <a:r>
              <a:rPr lang="en-US" dirty="0" err="1"/>
              <a:t>moderna</a:t>
            </a:r>
            <a:r>
              <a:rPr lang="en-US" dirty="0"/>
              <a:t> </a:t>
            </a:r>
            <a:r>
              <a:rPr lang="en-US" dirty="0" err="1" smtClean="0"/>
              <a:t>zakonodavstva</a:t>
            </a:r>
            <a:r>
              <a:rPr lang="sr-Latn-ME" dirty="0" smtClean="0"/>
              <a:t> </a:t>
            </a:r>
            <a:r>
              <a:rPr lang="en-US" dirty="0" err="1" smtClean="0"/>
              <a:t>predviđaju</a:t>
            </a:r>
            <a:r>
              <a:rPr lang="en-US" dirty="0" smtClean="0"/>
              <a:t> </a:t>
            </a:r>
            <a:r>
              <a:rPr lang="en-US" dirty="0" err="1"/>
              <a:t>dopunski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– </a:t>
            </a:r>
            <a:r>
              <a:rPr lang="en-US" dirty="0" err="1"/>
              <a:t>prinudnu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Prinudna</a:t>
            </a:r>
            <a:r>
              <a:rPr lang="sr-Latn-ME" dirty="0" smtClean="0"/>
              <a:t> </a:t>
            </a:r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manjinskim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err="1"/>
              <a:t>prinude</a:t>
            </a:r>
            <a:r>
              <a:rPr lang="en-US" dirty="0"/>
              <a:t> </a:t>
            </a:r>
            <a:r>
              <a:rPr lang="en-US" dirty="0" err="1" smtClean="0"/>
              <a:t>kontrolne</a:t>
            </a:r>
            <a:r>
              <a:rPr lang="sr-Latn-ME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obično</a:t>
            </a:r>
            <a:r>
              <a:rPr lang="en-US" dirty="0"/>
              <a:t> one </a:t>
            </a:r>
            <a:r>
              <a:rPr lang="en-US" dirty="0" err="1"/>
              <a:t>sa</a:t>
            </a:r>
            <a:r>
              <a:rPr lang="en-US" dirty="0"/>
              <a:t> 90–95%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) da </a:t>
            </a:r>
            <a:r>
              <a:rPr lang="en-US" dirty="0" err="1"/>
              <a:t>kupe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njihove</a:t>
            </a:r>
            <a:r>
              <a:rPr lang="sr-Latn-ME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Prinudna</a:t>
            </a:r>
            <a:r>
              <a:rPr lang="en-US" dirty="0" smtClean="0"/>
              <a:t>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pandan</a:t>
            </a:r>
            <a:r>
              <a:rPr lang="en-US" dirty="0"/>
              <a:t> u </a:t>
            </a:r>
            <a:r>
              <a:rPr lang="en-US" dirty="0" err="1"/>
              <a:t>odgovarajućem</a:t>
            </a:r>
            <a:r>
              <a:rPr lang="en-US" dirty="0"/>
              <a:t> </a:t>
            </a:r>
            <a:r>
              <a:rPr lang="en-US" dirty="0" err="1"/>
              <a:t>pravu</a:t>
            </a:r>
            <a:r>
              <a:rPr lang="en-US" dirty="0"/>
              <a:t> </a:t>
            </a:r>
            <a:r>
              <a:rPr lang="en-US" dirty="0" err="1" smtClean="0"/>
              <a:t>kontrolnog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prinudi</a:t>
            </a:r>
            <a:r>
              <a:rPr lang="en-US" dirty="0"/>
              <a:t>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izlazak</a:t>
            </a:r>
            <a:r>
              <a:rPr lang="en-US" dirty="0"/>
              <a:t>,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istiskivanja</a:t>
            </a:r>
            <a:r>
              <a:rPr lang="sr-Latn-ME" dirty="0" smtClean="0"/>
              <a:t> </a:t>
            </a:r>
            <a:r>
              <a:rPr lang="en-US" dirty="0" err="1" smtClean="0"/>
              <a:t>manjinskih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90–95%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3345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a) </a:t>
            </a:r>
            <a:r>
              <a:rPr lang="en-US" b="1" dirty="0" err="1"/>
              <a:t>Prinudna</a:t>
            </a:r>
            <a:r>
              <a:rPr lang="en-US" b="1" dirty="0"/>
              <a:t> </a:t>
            </a:r>
            <a:r>
              <a:rPr lang="en-US" b="1" dirty="0" err="1"/>
              <a:t>prodaja</a:t>
            </a:r>
            <a:r>
              <a:rPr lang="en-US" b="1" dirty="0"/>
              <a:t> (</a:t>
            </a:r>
            <a:r>
              <a:rPr lang="en-US" b="1" dirty="0" err="1"/>
              <a:t>pravo</a:t>
            </a:r>
            <a:r>
              <a:rPr lang="en-US" b="1" dirty="0"/>
              <a:t> </a:t>
            </a:r>
            <a:r>
              <a:rPr lang="en-US" b="1" dirty="0" err="1"/>
              <a:t>istiskivanja</a:t>
            </a:r>
            <a:r>
              <a:rPr lang="en-US" b="1" dirty="0"/>
              <a:t>)</a:t>
            </a:r>
          </a:p>
          <a:p>
            <a:pPr algn="just"/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istiskivanja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većinskog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društvu</a:t>
            </a:r>
            <a:r>
              <a:rPr lang="en-US" dirty="0"/>
              <a:t> da </a:t>
            </a:r>
            <a:r>
              <a:rPr lang="en-US" dirty="0" err="1"/>
              <a:t>prinudi</a:t>
            </a:r>
            <a:r>
              <a:rPr lang="en-US" dirty="0"/>
              <a:t> </a:t>
            </a:r>
            <a:r>
              <a:rPr lang="en-US" dirty="0" err="1"/>
              <a:t>manjinske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da mu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b="1" dirty="0"/>
              <a:t>b) </a:t>
            </a:r>
            <a:r>
              <a:rPr lang="en-US" b="1" dirty="0" err="1"/>
              <a:t>Prinudna</a:t>
            </a:r>
            <a:r>
              <a:rPr lang="en-US" b="1" dirty="0"/>
              <a:t> </a:t>
            </a:r>
            <a:r>
              <a:rPr lang="en-US" b="1" dirty="0" err="1"/>
              <a:t>kupovina</a:t>
            </a:r>
            <a:endParaRPr lang="en-US" b="1" dirty="0"/>
          </a:p>
          <a:p>
            <a:pPr algn="just"/>
            <a:r>
              <a:rPr lang="en-US" dirty="0" err="1"/>
              <a:t>Prinudna</a:t>
            </a:r>
            <a:r>
              <a:rPr lang="en-US" dirty="0"/>
              <a:t> </a:t>
            </a:r>
            <a:r>
              <a:rPr lang="en-US" dirty="0" err="1"/>
              <a:t>kupovina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manjinskog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sr-Latn-ME" dirty="0"/>
              <a:t> </a:t>
            </a:r>
            <a:r>
              <a:rPr lang="en-US" dirty="0"/>
              <a:t>da </a:t>
            </a:r>
            <a:r>
              <a:rPr lang="en-US" dirty="0" err="1"/>
              <a:t>prinudi</a:t>
            </a:r>
            <a:r>
              <a:rPr lang="en-US" dirty="0"/>
              <a:t> </a:t>
            </a:r>
            <a:r>
              <a:rPr lang="en-US" dirty="0" err="1"/>
              <a:t>većinskog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/>
              <a:t>kupi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Ovo</a:t>
            </a:r>
            <a:r>
              <a:rPr lang="sr-Latn-ME" dirty="0"/>
              <a:t> </a:t>
            </a:r>
            <a:r>
              <a:rPr lang="en-US" dirty="0" err="1"/>
              <a:t>pravo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pandanom</a:t>
            </a:r>
            <a:r>
              <a:rPr lang="en-US" dirty="0"/>
              <a:t> </a:t>
            </a:r>
            <a:r>
              <a:rPr lang="en-US" dirty="0" err="1"/>
              <a:t>pravu</a:t>
            </a:r>
            <a:r>
              <a:rPr lang="en-US" dirty="0"/>
              <a:t> </a:t>
            </a:r>
            <a:r>
              <a:rPr lang="en-US" dirty="0" err="1"/>
              <a:t>istiskivanja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dato</a:t>
            </a:r>
            <a:r>
              <a:rPr lang="en-US" dirty="0"/>
              <a:t> </a:t>
            </a:r>
            <a:r>
              <a:rPr lang="en-US" dirty="0" err="1"/>
              <a:t>većinskim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608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6</a:t>
            </a:r>
            <a:r>
              <a:rPr lang="pl-PL" dirty="0"/>
              <a:t>. Mjere odbrane od preuzimanja kontrole</a:t>
            </a:r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legitimni</a:t>
            </a:r>
            <a:r>
              <a:rPr lang="en-US" dirty="0"/>
              <a:t>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protivljenje</a:t>
            </a:r>
            <a:r>
              <a:rPr lang="en-US" dirty="0"/>
              <a:t> </a:t>
            </a:r>
            <a:r>
              <a:rPr lang="en-US" dirty="0" err="1"/>
              <a:t>preuzimanju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Potencijalni</a:t>
            </a:r>
            <a:r>
              <a:rPr lang="en-US" dirty="0"/>
              <a:t> </a:t>
            </a:r>
            <a:r>
              <a:rPr lang="en-US" dirty="0" err="1" smtClean="0"/>
              <a:t>sticaoci</a:t>
            </a:r>
            <a:r>
              <a:rPr lang="sr-Latn-ME" dirty="0" smtClean="0"/>
              <a:t> </a:t>
            </a:r>
            <a:r>
              <a:rPr lang="en-US" dirty="0" err="1" smtClean="0"/>
              <a:t>možda</a:t>
            </a:r>
            <a:r>
              <a:rPr lang="en-US" dirty="0" smtClean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vjerodostojne</a:t>
            </a:r>
            <a:r>
              <a:rPr lang="en-US" dirty="0"/>
              <a:t> </a:t>
            </a:r>
            <a:r>
              <a:rPr lang="en-US" dirty="0" err="1"/>
              <a:t>planove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je </a:t>
            </a:r>
            <a:r>
              <a:rPr lang="en-US" dirty="0" err="1"/>
              <a:t>ponuđena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preniska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činjenica</a:t>
            </a:r>
            <a:r>
              <a:rPr lang="en-US" dirty="0"/>
              <a:t> je da se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 smtClean="0"/>
              <a:t>rukovodioci</a:t>
            </a:r>
            <a:r>
              <a:rPr lang="sr-Latn-ME" dirty="0" smtClean="0"/>
              <a:t> </a:t>
            </a:r>
            <a:r>
              <a:rPr lang="it-IT" dirty="0" smtClean="0"/>
              <a:t>često </a:t>
            </a:r>
            <a:r>
              <a:rPr lang="it-IT" dirty="0"/>
              <a:t>protive preuzimanjima iz straha da će izgubiti posao.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814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Vodeći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slijediti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usvajaju</a:t>
            </a:r>
            <a:r>
              <a:rPr lang="en-US" dirty="0" smtClean="0"/>
              <a:t>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odbrane</a:t>
            </a:r>
            <a:r>
              <a:rPr lang="en-US" dirty="0"/>
              <a:t> od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odbrane</a:t>
            </a:r>
            <a:r>
              <a:rPr lang="en-US" dirty="0"/>
              <a:t> od </a:t>
            </a:r>
            <a:r>
              <a:rPr lang="en-US" dirty="0" err="1"/>
              <a:t>preuzimanja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stoje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raspolaganju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Primjena</a:t>
            </a:r>
            <a:r>
              <a:rPr lang="en-US" dirty="0" smtClean="0"/>
              <a:t> </a:t>
            </a:r>
            <a:r>
              <a:rPr lang="en-US" dirty="0" err="1"/>
              <a:t>mjera</a:t>
            </a:r>
            <a:r>
              <a:rPr lang="en-US" dirty="0"/>
              <a:t> </a:t>
            </a:r>
            <a:r>
              <a:rPr lang="en-US" dirty="0" err="1"/>
              <a:t>odbrane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 smtClean="0"/>
              <a:t>nacionalnog</a:t>
            </a:r>
            <a:r>
              <a:rPr lang="sr-Latn-ME" dirty="0" smtClean="0"/>
              <a:t> </a:t>
            </a:r>
            <a:r>
              <a:rPr lang="en-US" dirty="0" err="1" smtClean="0"/>
              <a:t>zakonodavstva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stavova</a:t>
            </a:r>
            <a:r>
              <a:rPr lang="en-US" dirty="0"/>
              <a:t> </a:t>
            </a:r>
            <a:r>
              <a:rPr lang="en-US" dirty="0" err="1"/>
              <a:t>sudske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Defanzivne</a:t>
            </a:r>
            <a:r>
              <a:rPr lang="en-US" dirty="0"/>
              <a:t>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prethodne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usvojene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pokretanja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naknadne</a:t>
            </a:r>
            <a:r>
              <a:rPr lang="en-US" dirty="0"/>
              <a:t> (</a:t>
            </a:r>
            <a:r>
              <a:rPr lang="en-US" dirty="0" err="1"/>
              <a:t>usvojene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 smtClean="0"/>
              <a:t>trajanja</a:t>
            </a:r>
            <a:r>
              <a:rPr lang="sr-Latn-ME" dirty="0" smtClean="0"/>
              <a:t> </a:t>
            </a:r>
            <a:r>
              <a:rPr lang="en-US" dirty="0" err="1" smtClean="0"/>
              <a:t>postupka</a:t>
            </a:r>
            <a:r>
              <a:rPr lang="en-US" dirty="0" smtClean="0"/>
              <a:t> </a:t>
            </a:r>
            <a:r>
              <a:rPr lang="en-US" dirty="0" err="1"/>
              <a:t>preuzimanja</a:t>
            </a:r>
            <a:r>
              <a:rPr lang="en-US" dirty="0"/>
              <a:t>).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529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Neke</a:t>
            </a:r>
            <a:r>
              <a:rPr lang="en-US" dirty="0" smtClean="0"/>
              <a:t> od </a:t>
            </a:r>
            <a:r>
              <a:rPr lang="en-US" dirty="0" err="1" smtClean="0"/>
              <a:t>najpoznatijih</a:t>
            </a:r>
            <a:r>
              <a:rPr lang="en-US" dirty="0" smtClean="0"/>
              <a:t> </a:t>
            </a:r>
            <a:r>
              <a:rPr lang="en-US" dirty="0" err="1" smtClean="0"/>
              <a:t>mjera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“</a:t>
            </a:r>
            <a:r>
              <a:rPr lang="en-US" dirty="0" err="1" smtClean="0"/>
              <a:t>otrovne</a:t>
            </a:r>
            <a:r>
              <a:rPr lang="en-US" dirty="0" smtClean="0"/>
              <a:t> </a:t>
            </a:r>
            <a:r>
              <a:rPr lang="en-US" dirty="0" err="1" smtClean="0"/>
              <a:t>pilule</a:t>
            </a:r>
            <a:r>
              <a:rPr lang="en-US" dirty="0" smtClean="0"/>
              <a:t>”, “</a:t>
            </a:r>
            <a:r>
              <a:rPr lang="en-US" dirty="0" err="1" smtClean="0"/>
              <a:t>prodaja</a:t>
            </a:r>
            <a:r>
              <a:rPr lang="sr-Latn-ME" dirty="0" smtClean="0"/>
              <a:t> </a:t>
            </a:r>
            <a:r>
              <a:rPr lang="en-US" dirty="0" err="1" smtClean="0"/>
              <a:t>krunskog</a:t>
            </a:r>
            <a:r>
              <a:rPr lang="en-US" dirty="0" smtClean="0"/>
              <a:t> </a:t>
            </a:r>
            <a:r>
              <a:rPr lang="en-US" dirty="0" err="1" smtClean="0"/>
              <a:t>dragulja</a:t>
            </a:r>
            <a:r>
              <a:rPr lang="en-US" dirty="0" smtClean="0"/>
              <a:t>”, “</a:t>
            </a:r>
            <a:r>
              <a:rPr lang="en-US" dirty="0" err="1" smtClean="0"/>
              <a:t>zlatni</a:t>
            </a:r>
            <a:r>
              <a:rPr lang="en-US" dirty="0" smtClean="0"/>
              <a:t> </a:t>
            </a:r>
            <a:r>
              <a:rPr lang="en-US" dirty="0" err="1" smtClean="0"/>
              <a:t>padobrani</a:t>
            </a:r>
            <a:r>
              <a:rPr lang="en-US" dirty="0" smtClean="0"/>
              <a:t>”, “greenmail”, “lock-up” </a:t>
            </a:r>
            <a:r>
              <a:rPr lang="en-US" dirty="0" err="1" smtClean="0"/>
              <a:t>sporazumi</a:t>
            </a:r>
            <a:r>
              <a:rPr lang="en-US" dirty="0" smtClean="0"/>
              <a:t>, “</a:t>
            </a:r>
            <a:r>
              <a:rPr lang="en-US" dirty="0" err="1" smtClean="0"/>
              <a:t>pac</a:t>
            </a:r>
            <a:r>
              <a:rPr lang="en-US" dirty="0" smtClean="0"/>
              <a:t>-man”</a:t>
            </a:r>
            <a:r>
              <a:rPr lang="sr-Latn-ME" dirty="0" smtClean="0"/>
              <a:t> </a:t>
            </a:r>
            <a:r>
              <a:rPr lang="en-US" dirty="0" err="1" smtClean="0"/>
              <a:t>odbrana</a:t>
            </a:r>
            <a:r>
              <a:rPr lang="en-US" dirty="0" smtClean="0"/>
              <a:t>, </a:t>
            </a:r>
            <a:r>
              <a:rPr lang="en-US" dirty="0" err="1" smtClean="0"/>
              <a:t>prodaja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“</a:t>
            </a:r>
            <a:r>
              <a:rPr lang="en-US" dirty="0" err="1" smtClean="0"/>
              <a:t>bijelom</a:t>
            </a:r>
            <a:r>
              <a:rPr lang="en-US" dirty="0" smtClean="0"/>
              <a:t> </a:t>
            </a:r>
            <a:r>
              <a:rPr lang="en-US" dirty="0" err="1" smtClean="0"/>
              <a:t>štitonoši</a:t>
            </a:r>
            <a:r>
              <a:rPr lang="en-US" dirty="0" smtClean="0"/>
              <a:t>”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odbrana</a:t>
            </a:r>
            <a:r>
              <a:rPr lang="en-US" dirty="0" smtClean="0"/>
              <a:t> </a:t>
            </a:r>
            <a:r>
              <a:rPr lang="en-US" dirty="0" err="1" smtClean="0"/>
              <a:t>pronalaženjem</a:t>
            </a:r>
            <a:r>
              <a:rPr lang="en-US" dirty="0" smtClean="0"/>
              <a:t> “</a:t>
            </a:r>
            <a:r>
              <a:rPr lang="en-US" dirty="0" err="1" smtClean="0"/>
              <a:t>bijelog</a:t>
            </a:r>
            <a:r>
              <a:rPr lang="sr-Latn-ME" dirty="0" smtClean="0"/>
              <a:t> </a:t>
            </a:r>
            <a:r>
              <a:rPr lang="en-US" dirty="0" err="1" smtClean="0"/>
              <a:t>viteza</a:t>
            </a:r>
            <a:r>
              <a:rPr lang="en-US" dirty="0" smtClean="0"/>
              <a:t>”. 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ne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izdavati</a:t>
            </a:r>
            <a:r>
              <a:rPr lang="en-US" dirty="0" smtClean="0"/>
              <a:t> </a:t>
            </a:r>
            <a:r>
              <a:rPr lang="en-US" dirty="0" err="1" smtClean="0"/>
              <a:t>dodatne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, </a:t>
            </a:r>
            <a:r>
              <a:rPr lang="en-US" dirty="0" err="1" smtClean="0"/>
              <a:t>zamjenjive</a:t>
            </a:r>
            <a:r>
              <a:rPr lang="en-US" dirty="0" smtClean="0"/>
              <a:t> </a:t>
            </a:r>
            <a:r>
              <a:rPr lang="en-US" dirty="0" err="1" smtClean="0"/>
              <a:t>vrijednosne</a:t>
            </a:r>
            <a:r>
              <a:rPr lang="sr-Latn-ME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vrijednosne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/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imaocima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da </a:t>
            </a:r>
            <a:r>
              <a:rPr lang="en-US" dirty="0" err="1" smtClean="0"/>
              <a:t>kupe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trajanja</a:t>
            </a:r>
            <a:r>
              <a:rPr lang="en-US" dirty="0" smtClean="0"/>
              <a:t> </a:t>
            </a:r>
            <a:r>
              <a:rPr lang="en-US" dirty="0" err="1" smtClean="0"/>
              <a:t>postupka</a:t>
            </a:r>
            <a:r>
              <a:rPr lang="en-US" dirty="0" smtClean="0"/>
              <a:t> </a:t>
            </a:r>
            <a:r>
              <a:rPr lang="en-US" dirty="0" err="1" smtClean="0"/>
              <a:t>preuzimanja</a:t>
            </a:r>
            <a:r>
              <a:rPr lang="sr-Latn-ME" dirty="0" smtClean="0"/>
              <a:t> </a:t>
            </a:r>
            <a:r>
              <a:rPr lang="en-US" dirty="0" err="1" smtClean="0"/>
              <a:t>kontrolnog</a:t>
            </a:r>
            <a:r>
              <a:rPr lang="en-US" dirty="0" smtClean="0"/>
              <a:t> </a:t>
            </a:r>
            <a:r>
              <a:rPr lang="en-US" dirty="0" err="1" smtClean="0"/>
              <a:t>paketa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(</a:t>
            </a:r>
            <a:r>
              <a:rPr lang="en-US" dirty="0" err="1" smtClean="0"/>
              <a:t>čak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to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 smtClean="0"/>
              <a:t>odobreno</a:t>
            </a:r>
            <a:r>
              <a:rPr lang="en-US" dirty="0" smtClean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).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219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je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prihvatilo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/>
              <a:t>neutralnosti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/>
              <a:t>, od </a:t>
            </a:r>
            <a:r>
              <a:rPr lang="en-US" dirty="0" err="1" smtClean="0"/>
              <a:t>trenutka</a:t>
            </a:r>
            <a:r>
              <a:rPr lang="sr-Latn-ME" dirty="0" smtClean="0"/>
              <a:t> </a:t>
            </a:r>
            <a:r>
              <a:rPr lang="en-US" dirty="0" err="1" smtClean="0"/>
              <a:t>objavljivanja</a:t>
            </a:r>
            <a:r>
              <a:rPr lang="en-US" dirty="0" smtClean="0"/>
              <a:t> </a:t>
            </a:r>
            <a:r>
              <a:rPr lang="en-US" dirty="0" err="1"/>
              <a:t>obavještenja</a:t>
            </a:r>
            <a:r>
              <a:rPr lang="en-US" dirty="0"/>
              <a:t> o </a:t>
            </a:r>
            <a:r>
              <a:rPr lang="en-US" dirty="0" err="1"/>
              <a:t>namjeri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do </a:t>
            </a:r>
            <a:r>
              <a:rPr lang="en-US" dirty="0" err="1"/>
              <a:t>okončanja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ciljnog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preduzeti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prethodnu</a:t>
            </a:r>
            <a:r>
              <a:rPr lang="en-US" dirty="0" smtClean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sr-Latn-ME" dirty="0" smtClean="0"/>
              <a:t>skupštine dioničara/akcionara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sr-Latn-ME" dirty="0" err="1"/>
              <a:t>P</a:t>
            </a:r>
            <a:r>
              <a:rPr lang="en-US" dirty="0" err="1" smtClean="0"/>
              <a:t>ovećanje</a:t>
            </a:r>
            <a:r>
              <a:rPr lang="en-US" dirty="0" smtClean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sr-Latn-ME" dirty="0" err="1"/>
              <a:t>P</a:t>
            </a:r>
            <a:r>
              <a:rPr lang="en-US" dirty="0" err="1" smtClean="0"/>
              <a:t>reduzimanje</a:t>
            </a:r>
            <a:r>
              <a:rPr lang="en-US" dirty="0" smtClean="0"/>
              <a:t> </a:t>
            </a:r>
            <a:r>
              <a:rPr lang="en-US" dirty="0" err="1"/>
              <a:t>vanrednih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sr-Latn-ME" dirty="0" err="1"/>
              <a:t>Z</a:t>
            </a:r>
            <a:r>
              <a:rPr lang="en-US" dirty="0" err="1" smtClean="0"/>
              <a:t>aključivanje</a:t>
            </a:r>
            <a:r>
              <a:rPr lang="en-US" dirty="0" smtClean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promijenili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en-US" dirty="0" err="1" smtClean="0"/>
              <a:t>ciljnog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539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sr-Latn-ME" dirty="0" err="1"/>
              <a:t>S</a:t>
            </a:r>
            <a:r>
              <a:rPr lang="en-US" dirty="0" err="1" smtClean="0"/>
              <a:t>ticanje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otuđivanje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5. </a:t>
            </a:r>
            <a:r>
              <a:rPr lang="sr-Latn-ME" dirty="0" err="1"/>
              <a:t>O</a:t>
            </a:r>
            <a:r>
              <a:rPr lang="en-US" dirty="0" err="1" smtClean="0"/>
              <a:t>bjavljivanje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konkurentsku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t-BR" dirty="0"/>
              <a:t>7. Posljedice kršenja pravila postupka</a:t>
            </a:r>
          </a:p>
          <a:p>
            <a:pPr algn="just"/>
            <a:r>
              <a:rPr lang="en-US" dirty="0" err="1"/>
              <a:t>Sticalac</a:t>
            </a:r>
            <a:r>
              <a:rPr lang="en-US" dirty="0"/>
              <a:t>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glasati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stečene</a:t>
            </a:r>
            <a:r>
              <a:rPr lang="en-US" dirty="0"/>
              <a:t> </a:t>
            </a:r>
            <a:r>
              <a:rPr lang="en-US" dirty="0" err="1"/>
              <a:t>suprotno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sticalac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stečene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zakonit</a:t>
            </a:r>
            <a:r>
              <a:rPr lang="sr-Latn-ME" dirty="0" smtClean="0"/>
              <a:t> </a:t>
            </a:r>
            <a:r>
              <a:rPr lang="en-US" dirty="0" err="1" smtClean="0"/>
              <a:t>način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6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Pravni poslovi s povezanim licima: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da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 smtClean="0"/>
              <a:t>lica</a:t>
            </a:r>
            <a:r>
              <a:rPr lang="sr-Latn-ME" dirty="0" smtClean="0"/>
              <a:t> </a:t>
            </a:r>
            <a:r>
              <a:rPr lang="en-US" dirty="0" err="1" smtClean="0"/>
              <a:t>pravilno</a:t>
            </a:r>
            <a:r>
              <a:rPr lang="en-US" dirty="0" smtClean="0"/>
              <a:t> </a:t>
            </a:r>
            <a:r>
              <a:rPr lang="en-US" dirty="0" err="1"/>
              <a:t>objelodanjuju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 smtClean="0"/>
              <a:t>poslovima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društvom</a:t>
            </a:r>
            <a:r>
              <a:rPr lang="en-US" dirty="0"/>
              <a:t>? </a:t>
            </a:r>
            <a:endParaRPr lang="sr-Latn-ME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Da </a:t>
            </a:r>
            <a:r>
              <a:rPr lang="en-US" dirty="0"/>
              <a:t>li se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uzdržavaju</a:t>
            </a:r>
            <a:r>
              <a:rPr lang="en-US" dirty="0"/>
              <a:t> od </a:t>
            </a:r>
            <a:r>
              <a:rPr lang="en-US" dirty="0" err="1" smtClean="0"/>
              <a:t>učestvovanja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raspravi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glasanju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tog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 smtClean="0"/>
              <a:t>pošt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zakonskih</a:t>
            </a:r>
            <a:r>
              <a:rPr lang="sr-Latn-ME" dirty="0" smtClean="0"/>
              <a:t> </a:t>
            </a:r>
            <a:r>
              <a:rPr lang="en-US" dirty="0" err="1" smtClean="0"/>
              <a:t>uslova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s </a:t>
            </a:r>
            <a:r>
              <a:rPr lang="en-US" dirty="0" err="1" smtClean="0"/>
              <a:t>povezanim</a:t>
            </a:r>
            <a:r>
              <a:rPr lang="sr-Latn-ME" dirty="0" smtClean="0"/>
              <a:t> </a:t>
            </a:r>
            <a:r>
              <a:rPr lang="en-US" dirty="0" err="1" smtClean="0"/>
              <a:t>licima</a:t>
            </a:r>
            <a:r>
              <a:rPr lang="en-US" dirty="0"/>
              <a:t>?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9613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</a:t>
            </a:r>
            <a:r>
              <a:rPr lang="sr-Latn-ME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(</a:t>
            </a:r>
            <a:r>
              <a:rPr lang="en-US" dirty="0" err="1"/>
              <a:t>sukob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poslovi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insajdere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direktore</a:t>
            </a:r>
            <a:r>
              <a:rPr lang="en-US" dirty="0"/>
              <a:t>,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njima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legitimnu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pl-PL" dirty="0" smtClean="0"/>
              <a:t>povoljni </a:t>
            </a:r>
            <a:r>
              <a:rPr lang="pl-PL" dirty="0"/>
              <a:t>za društvo. </a:t>
            </a:r>
            <a:endParaRPr lang="pl-PL" dirty="0" smtClean="0"/>
          </a:p>
          <a:p>
            <a:pPr algn="just"/>
            <a:r>
              <a:rPr lang="pl-PL" dirty="0" smtClean="0"/>
              <a:t>Bez </a:t>
            </a:r>
            <a:r>
              <a:rPr lang="pl-PL" dirty="0"/>
              <a:t>obzira na to, pravni poslovi s povezanim licima se </a:t>
            </a:r>
            <a:r>
              <a:rPr lang="pl-PL" dirty="0" smtClean="0"/>
              <a:t>lako </a:t>
            </a:r>
            <a:r>
              <a:rPr lang="en-US" dirty="0" err="1" smtClean="0"/>
              <a:t>zloupotrebljavaju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naročite</a:t>
            </a:r>
            <a:r>
              <a:rPr lang="en-US" dirty="0"/>
              <a:t> </a:t>
            </a:r>
            <a:r>
              <a:rPr lang="en-US" dirty="0" err="1"/>
              <a:t>pažnje</a:t>
            </a:r>
            <a:r>
              <a:rPr lang="en-US" dirty="0"/>
              <a:t> </a:t>
            </a:r>
            <a:r>
              <a:rPr lang="en-US" dirty="0" err="1"/>
              <a:t>zakonodavca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 smtClean="0"/>
              <a:t>korporativnog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177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 smtClean="0"/>
              <a:t>propisuje</a:t>
            </a:r>
            <a:r>
              <a:rPr lang="en-US" dirty="0" smtClean="0"/>
              <a:t> </a:t>
            </a:r>
            <a:r>
              <a:rPr lang="en-US" dirty="0" err="1" smtClean="0"/>
              <a:t>detaljan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bi </a:t>
            </a:r>
            <a:r>
              <a:rPr lang="en-US" dirty="0" err="1" smtClean="0"/>
              <a:t>trebao</a:t>
            </a:r>
            <a:r>
              <a:rPr lang="en-US" dirty="0" smtClean="0"/>
              <a:t> </a:t>
            </a:r>
            <a:r>
              <a:rPr lang="en-US" dirty="0" err="1" smtClean="0"/>
              <a:t>odvratiti</a:t>
            </a:r>
            <a:r>
              <a:rPr lang="sr-Latn-ME" dirty="0" smtClean="0"/>
              <a:t> </a:t>
            </a:r>
            <a:r>
              <a:rPr lang="en-US" dirty="0" err="1" smtClean="0"/>
              <a:t>insajdere</a:t>
            </a:r>
            <a:r>
              <a:rPr lang="en-US" dirty="0" smtClean="0"/>
              <a:t> od </a:t>
            </a:r>
            <a:r>
              <a:rPr lang="en-US" dirty="0" err="1" smtClean="0"/>
              <a:t>zaključivanja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s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se </a:t>
            </a:r>
            <a:r>
              <a:rPr lang="en-US" dirty="0" err="1" smtClean="0"/>
              <a:t>osigura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posao</a:t>
            </a:r>
            <a:r>
              <a:rPr lang="en-US" dirty="0" smtClean="0"/>
              <a:t> s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povoljan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poslovi</a:t>
            </a:r>
            <a:r>
              <a:rPr lang="en-US" dirty="0" smtClean="0"/>
              <a:t> s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 se ne </a:t>
            </a:r>
            <a:r>
              <a:rPr lang="en-US" dirty="0" err="1" smtClean="0"/>
              <a:t>zaključuju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izvršnih</a:t>
            </a:r>
            <a:r>
              <a:rPr lang="en-US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velikih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važnije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(holding </a:t>
            </a:r>
            <a:r>
              <a:rPr lang="en-US" dirty="0" err="1" smtClean="0"/>
              <a:t>struktura</a:t>
            </a:r>
            <a:r>
              <a:rPr lang="en-US" dirty="0" smtClean="0"/>
              <a:t>), </a:t>
            </a:r>
            <a:r>
              <a:rPr lang="en-US" dirty="0" err="1" smtClean="0"/>
              <a:t>gdje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česti</a:t>
            </a:r>
            <a:r>
              <a:rPr lang="en-US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poslovi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matičnog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zavisnih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906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 smtClean="0"/>
              <a:t>Definicija</a:t>
            </a:r>
            <a:r>
              <a:rPr lang="sr-Latn-ME" dirty="0" smtClean="0"/>
              <a:t> pravnog posla s povezanim licima</a:t>
            </a:r>
            <a:endParaRPr lang="en-US" dirty="0"/>
          </a:p>
          <a:p>
            <a:pPr algn="just"/>
            <a:r>
              <a:rPr lang="en-US" dirty="0"/>
              <a:t>Da bi se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smatrao</a:t>
            </a:r>
            <a:r>
              <a:rPr lang="en-US" dirty="0"/>
              <a:t> </a:t>
            </a:r>
            <a:r>
              <a:rPr lang="en-US" dirty="0" err="1"/>
              <a:t>poslom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 smtClean="0"/>
              <a:t>učestvujuće</a:t>
            </a:r>
            <a:r>
              <a:rPr lang="sr-Latn-ME" dirty="0" smtClean="0"/>
              <a:t> </a:t>
            </a:r>
            <a:r>
              <a:rPr lang="it-IT" dirty="0" smtClean="0"/>
              <a:t>društvo </a:t>
            </a:r>
            <a:r>
              <a:rPr lang="it-IT" dirty="0"/>
              <a:t>treba provjeriti da li su ispunjena dva uslova.</a:t>
            </a:r>
          </a:p>
          <a:p>
            <a:pPr marL="0" indent="0" algn="just">
              <a:buNone/>
            </a:pPr>
            <a:r>
              <a:rPr lang="en-US" dirty="0"/>
              <a:t>a) </a:t>
            </a:r>
            <a:r>
              <a:rPr lang="en-US" dirty="0" err="1"/>
              <a:t>Potencijalno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–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pl-PL" dirty="0" smtClean="0"/>
              <a:t>nekom </a:t>
            </a:r>
            <a:r>
              <a:rPr lang="pl-PL" dirty="0"/>
              <a:t>društvu i povezana lica</a:t>
            </a:r>
          </a:p>
          <a:p>
            <a:pPr algn="just"/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sati 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 smtClean="0"/>
              <a:t>nekom</a:t>
            </a:r>
            <a:r>
              <a:rPr lang="sr-Latn-ME" dirty="0" smtClean="0"/>
              <a:t> </a:t>
            </a:r>
            <a:r>
              <a:rPr lang="pl-PL" dirty="0" smtClean="0"/>
              <a:t>pravnom </a:t>
            </a:r>
            <a:r>
              <a:rPr lang="pl-PL" dirty="0"/>
              <a:t>poslu. </a:t>
            </a:r>
            <a:endParaRPr lang="pl-PL" dirty="0" smtClean="0"/>
          </a:p>
          <a:p>
            <a:pPr algn="just"/>
            <a:r>
              <a:rPr lang="pl-PL" dirty="0" smtClean="0"/>
              <a:t>Takva </a:t>
            </a:r>
            <a:r>
              <a:rPr lang="pl-PL" dirty="0"/>
              <a:t>lica su prikazana na slici </a:t>
            </a:r>
            <a:r>
              <a:rPr lang="pl-PL" dirty="0" smtClean="0"/>
              <a:t>narednoj.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2269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121" y="1249251"/>
            <a:ext cx="9457016" cy="452048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547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Pored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se </a:t>
            </a:r>
            <a:r>
              <a:rPr lang="en-US" dirty="0" err="1" smtClean="0"/>
              <a:t>smatraju</a:t>
            </a:r>
            <a:r>
              <a:rPr lang="sr-Latn-ME" dirty="0" smtClean="0"/>
              <a:t> </a:t>
            </a:r>
            <a:r>
              <a:rPr lang="it-IT" dirty="0" smtClean="0"/>
              <a:t>i </a:t>
            </a:r>
            <a:r>
              <a:rPr lang="it-IT" dirty="0"/>
              <a:t>članovi njihovih porodica. </a:t>
            </a:r>
            <a:endParaRPr lang="sr-Latn-ME" dirty="0" smtClean="0"/>
          </a:p>
          <a:p>
            <a:pPr algn="just"/>
            <a:r>
              <a:rPr lang="it-IT" dirty="0" smtClean="0"/>
              <a:t>Pod </a:t>
            </a:r>
            <a:r>
              <a:rPr lang="it-IT" dirty="0"/>
              <a:t>članovima porodice lica koje ima dužnosti </a:t>
            </a:r>
            <a:r>
              <a:rPr lang="it-IT" dirty="0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smatraju</a:t>
            </a:r>
            <a:r>
              <a:rPr lang="en-US" dirty="0"/>
              <a:t> se: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njegov</a:t>
            </a:r>
            <a:r>
              <a:rPr lang="en-US" sz="2800" dirty="0"/>
              <a:t> </a:t>
            </a:r>
            <a:r>
              <a:rPr lang="en-US" sz="2800" dirty="0" err="1"/>
              <a:t>bračni</a:t>
            </a:r>
            <a:r>
              <a:rPr lang="en-US" sz="2800" dirty="0"/>
              <a:t> drug </a:t>
            </a:r>
            <a:r>
              <a:rPr lang="en-US" sz="2800" dirty="0" err="1"/>
              <a:t>i</a:t>
            </a:r>
            <a:r>
              <a:rPr lang="en-US" sz="2800" dirty="0"/>
              <a:t>/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roditelji</a:t>
            </a:r>
            <a:r>
              <a:rPr lang="en-US" sz="2800" dirty="0"/>
              <a:t>, brat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sestra</a:t>
            </a:r>
            <a:r>
              <a:rPr lang="en-US" sz="2800" dirty="0"/>
              <a:t> </a:t>
            </a:r>
            <a:r>
              <a:rPr lang="en-US" sz="2800" dirty="0" err="1"/>
              <a:t>bračnog</a:t>
            </a:r>
            <a:r>
              <a:rPr lang="en-US" sz="2800" dirty="0"/>
              <a:t> </a:t>
            </a:r>
            <a:r>
              <a:rPr lang="en-US" sz="2800" dirty="0" err="1"/>
              <a:t>druga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njegovo</a:t>
            </a:r>
            <a:r>
              <a:rPr lang="en-US" sz="2800" dirty="0"/>
              <a:t> </a:t>
            </a:r>
            <a:r>
              <a:rPr lang="en-US" sz="2800" dirty="0" err="1"/>
              <a:t>dijete</a:t>
            </a:r>
            <a:r>
              <a:rPr lang="en-US" sz="2800" dirty="0"/>
              <a:t>, </a:t>
            </a:r>
            <a:r>
              <a:rPr lang="en-US" sz="2800" dirty="0" err="1"/>
              <a:t>roditelji</a:t>
            </a:r>
            <a:r>
              <a:rPr lang="en-US" sz="2800" dirty="0"/>
              <a:t>, brat, </a:t>
            </a:r>
            <a:r>
              <a:rPr lang="en-US" sz="2800" dirty="0" err="1"/>
              <a:t>sestra</a:t>
            </a:r>
            <a:r>
              <a:rPr lang="en-US" sz="2800" dirty="0"/>
              <a:t>, </a:t>
            </a:r>
            <a:r>
              <a:rPr lang="en-US" sz="2800" dirty="0" err="1"/>
              <a:t>unuk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bračni</a:t>
            </a:r>
            <a:r>
              <a:rPr lang="en-US" sz="2800" dirty="0"/>
              <a:t> drug </a:t>
            </a:r>
            <a:r>
              <a:rPr lang="en-US" sz="2800" dirty="0" err="1"/>
              <a:t>bilo</a:t>
            </a:r>
            <a:r>
              <a:rPr lang="en-US" sz="2800" dirty="0"/>
              <a:t> </a:t>
            </a:r>
            <a:r>
              <a:rPr lang="en-US" sz="2800" dirty="0" err="1"/>
              <a:t>kojeg</a:t>
            </a:r>
            <a:r>
              <a:rPr lang="en-US" sz="2800" dirty="0"/>
              <a:t> od </a:t>
            </a:r>
            <a:r>
              <a:rPr lang="en-US" sz="2800" dirty="0" err="1" smtClean="0"/>
              <a:t>ovih</a:t>
            </a:r>
            <a:r>
              <a:rPr lang="sr-Latn-ME" sz="2800" dirty="0" smtClean="0"/>
              <a:t> </a:t>
            </a:r>
            <a:r>
              <a:rPr lang="en-US" sz="2800" dirty="0" err="1" smtClean="0"/>
              <a:t>lica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njegov</a:t>
            </a:r>
            <a:r>
              <a:rPr lang="en-US" sz="2800" dirty="0"/>
              <a:t> </a:t>
            </a:r>
            <a:r>
              <a:rPr lang="en-US" sz="2800" dirty="0" err="1"/>
              <a:t>krvni</a:t>
            </a:r>
            <a:r>
              <a:rPr lang="en-US" sz="2800" dirty="0"/>
              <a:t> </a:t>
            </a:r>
            <a:r>
              <a:rPr lang="en-US" sz="2800" dirty="0" err="1"/>
              <a:t>srodnik</a:t>
            </a:r>
            <a:r>
              <a:rPr lang="en-US" sz="2800" dirty="0"/>
              <a:t> u </a:t>
            </a:r>
            <a:r>
              <a:rPr lang="en-US" sz="2800" dirty="0" err="1"/>
              <a:t>prvoj</a:t>
            </a:r>
            <a:r>
              <a:rPr lang="en-US" sz="2800" dirty="0"/>
              <a:t> </a:t>
            </a:r>
            <a:r>
              <a:rPr lang="en-US" sz="2800" dirty="0" err="1"/>
              <a:t>liniji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pobočni</a:t>
            </a:r>
            <a:r>
              <a:rPr lang="en-US" sz="2800" dirty="0"/>
              <a:t> </a:t>
            </a:r>
            <a:r>
              <a:rPr lang="en-US" sz="2800" dirty="0" err="1"/>
              <a:t>srodnici</a:t>
            </a:r>
            <a:r>
              <a:rPr lang="en-US" sz="2800" dirty="0"/>
              <a:t> do </a:t>
            </a:r>
            <a:r>
              <a:rPr lang="en-US" sz="2800" dirty="0" err="1"/>
              <a:t>drugog</a:t>
            </a:r>
            <a:r>
              <a:rPr lang="en-US" sz="2800" dirty="0"/>
              <a:t> </a:t>
            </a:r>
            <a:r>
              <a:rPr lang="en-US" sz="2800" dirty="0" err="1" smtClean="0"/>
              <a:t>stepena</a:t>
            </a:r>
            <a:r>
              <a:rPr lang="sr-Latn-ME" sz="2800" dirty="0" smtClean="0"/>
              <a:t> </a:t>
            </a:r>
            <a:r>
              <a:rPr lang="en-US" sz="2800" dirty="0" err="1" smtClean="0"/>
              <a:t>srodstva</a:t>
            </a:r>
            <a:r>
              <a:rPr lang="en-US" sz="2800" dirty="0"/>
              <a:t>, </a:t>
            </a:r>
            <a:r>
              <a:rPr lang="en-US" sz="2800" dirty="0" err="1"/>
              <a:t>usvojilac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usvojenik</a:t>
            </a:r>
            <a:r>
              <a:rPr lang="en-US" sz="2800" dirty="0"/>
              <a:t>,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srodnici</a:t>
            </a:r>
            <a:r>
              <a:rPr lang="en-US" sz="2800" dirty="0"/>
              <a:t>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tazbini</a:t>
            </a:r>
            <a:r>
              <a:rPr lang="en-US" sz="2800" dirty="0"/>
              <a:t> do </a:t>
            </a:r>
            <a:r>
              <a:rPr lang="en-US" sz="2800" dirty="0" err="1"/>
              <a:t>prvog</a:t>
            </a:r>
            <a:r>
              <a:rPr lang="en-US" sz="2800" dirty="0"/>
              <a:t> </a:t>
            </a:r>
            <a:r>
              <a:rPr lang="en-US" sz="2800" dirty="0" err="1"/>
              <a:t>stepena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pl-PL" sz="2800" dirty="0"/>
              <a:t>• druga lica koja s tim licem žive u zajedničkom domaćinstvu.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742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 smtClean="0"/>
              <a:t>defini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ne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rukovodioce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kontrolnim</a:t>
            </a:r>
            <a:r>
              <a:rPr lang="en-US" dirty="0"/>
              <a:t> </a:t>
            </a:r>
            <a:r>
              <a:rPr lang="en-US" dirty="0" err="1"/>
              <a:t>položajima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definicijom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obuhvaćeni</a:t>
            </a:r>
            <a:r>
              <a:rPr lang="en-US" dirty="0"/>
              <a:t> </a:t>
            </a:r>
            <a:r>
              <a:rPr lang="en-US" dirty="0" err="1"/>
              <a:t>zamjenici</a:t>
            </a:r>
            <a:r>
              <a:rPr lang="en-US" dirty="0"/>
              <a:t> </a:t>
            </a:r>
            <a:r>
              <a:rPr lang="en-US" dirty="0" err="1" smtClean="0"/>
              <a:t>generalnog</a:t>
            </a:r>
            <a:r>
              <a:rPr lang="sr-Latn-ME" dirty="0" smtClean="0"/>
              <a:t> </a:t>
            </a:r>
            <a:r>
              <a:rPr lang="en-US" dirty="0" err="1" smtClean="0"/>
              <a:t>direktora</a:t>
            </a:r>
            <a:r>
              <a:rPr lang="en-US" dirty="0"/>
              <a:t>, </a:t>
            </a:r>
            <a:r>
              <a:rPr lang="en-US" dirty="0" err="1"/>
              <a:t>šefovi</a:t>
            </a:r>
            <a:r>
              <a:rPr lang="en-US" dirty="0"/>
              <a:t> </a:t>
            </a:r>
            <a:r>
              <a:rPr lang="en-US" dirty="0" err="1"/>
              <a:t>računovodstva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 </a:t>
            </a:r>
            <a:r>
              <a:rPr lang="en-US" dirty="0" err="1"/>
              <a:t>predstavništava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filijala</a:t>
            </a:r>
            <a:r>
              <a:rPr lang="en-US" dirty="0"/>
              <a:t>, </a:t>
            </a:r>
            <a:r>
              <a:rPr lang="en-US" dirty="0" err="1" smtClean="0"/>
              <a:t>ukoliko</a:t>
            </a:r>
            <a:r>
              <a:rPr lang="sr-Latn-ME" dirty="0" smtClean="0"/>
              <a:t>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sjede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upravi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zastupnici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 smtClean="0"/>
              <a:t>slijediti</a:t>
            </a:r>
            <a:r>
              <a:rPr lang="sr-Latn-ME" dirty="0" smtClean="0"/>
              <a:t> </a:t>
            </a:r>
            <a:r>
              <a:rPr lang="en-US" dirty="0" err="1" smtClean="0"/>
              <a:t>dobru</a:t>
            </a:r>
            <a:r>
              <a:rPr lang="en-US" dirty="0" smtClean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proširiti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potencijalno</a:t>
            </a:r>
            <a:r>
              <a:rPr lang="en-US" dirty="0"/>
              <a:t> </a:t>
            </a:r>
            <a:r>
              <a:rPr lang="en-US" dirty="0" err="1" smtClean="0"/>
              <a:t>povezanih</a:t>
            </a:r>
            <a:r>
              <a:rPr lang="sr-Latn-ME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49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OECD-ovi principi korporativnog upravljanja daju opću definiciju povezanih lica,</a:t>
            </a:r>
            <a:r>
              <a:rPr lang="sr-Latn-ME" dirty="0" smtClean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pod </a:t>
            </a:r>
            <a:r>
              <a:rPr lang="en-US" dirty="0" err="1" smtClean="0"/>
              <a:t>zajedničkom</a:t>
            </a:r>
            <a:r>
              <a:rPr lang="en-US" dirty="0" smtClean="0"/>
              <a:t> </a:t>
            </a:r>
            <a:r>
              <a:rPr lang="en-US" dirty="0" err="1" smtClean="0"/>
              <a:t>kontrolom</a:t>
            </a:r>
            <a:r>
              <a:rPr lang="en-US" dirty="0" smtClean="0"/>
              <a:t>, </a:t>
            </a:r>
            <a:r>
              <a:rPr lang="en-US" dirty="0" err="1" smtClean="0"/>
              <a:t>značajne</a:t>
            </a:r>
            <a:r>
              <a:rPr lang="en-US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porodica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partnere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ključno</a:t>
            </a:r>
            <a:r>
              <a:rPr lang="en-US" dirty="0" smtClean="0"/>
              <a:t> </a:t>
            </a:r>
            <a:r>
              <a:rPr lang="en-US" dirty="0" err="1" smtClean="0"/>
              <a:t>osoblje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n-US" dirty="0" err="1" smtClean="0"/>
              <a:t>Međunarodni</a:t>
            </a:r>
            <a:r>
              <a:rPr lang="en-US" dirty="0" smtClean="0"/>
              <a:t> </a:t>
            </a:r>
            <a:r>
              <a:rPr lang="en-US" dirty="0" err="1" smtClean="0"/>
              <a:t>računovodstveni</a:t>
            </a:r>
            <a:r>
              <a:rPr lang="en-US" dirty="0" smtClean="0"/>
              <a:t> standard (MRS) </a:t>
            </a:r>
            <a:r>
              <a:rPr lang="en-US" dirty="0" err="1" smtClean="0"/>
              <a:t>broj</a:t>
            </a:r>
            <a:r>
              <a:rPr lang="en-US" dirty="0" smtClean="0"/>
              <a:t> 24.9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 smtClean="0"/>
              <a:t>detaljniju</a:t>
            </a:r>
            <a:r>
              <a:rPr lang="en-US" dirty="0" smtClean="0"/>
              <a:t> </a:t>
            </a:r>
            <a:r>
              <a:rPr lang="en-US" dirty="0" err="1" smtClean="0"/>
              <a:t>definiciju</a:t>
            </a:r>
            <a:r>
              <a:rPr lang="en-US" dirty="0" smtClean="0"/>
              <a:t>, pa</a:t>
            </a:r>
            <a:r>
              <a:rPr lang="sr-Latn-ME" dirty="0" smtClean="0"/>
              <a:t> </a:t>
            </a:r>
            <a:r>
              <a:rPr lang="pl-PL" dirty="0" smtClean="0"/>
              <a:t>se tako lica smatraju povezanima ako jedno lice ima sposobnost da kontrolira drugo </a:t>
            </a:r>
            <a:r>
              <a:rPr lang="en-US" dirty="0" smtClean="0"/>
              <a:t>lice </a:t>
            </a:r>
            <a:r>
              <a:rPr lang="en-US" dirty="0" err="1" smtClean="0"/>
              <a:t>ili</a:t>
            </a:r>
            <a:r>
              <a:rPr lang="en-US" dirty="0" smtClean="0"/>
              <a:t> da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zajedničku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licem</a:t>
            </a:r>
            <a:r>
              <a:rPr lang="en-US" dirty="0" smtClean="0"/>
              <a:t> u </a:t>
            </a:r>
            <a:r>
              <a:rPr lang="en-US" dirty="0" err="1" smtClean="0"/>
              <a:t>donošenju</a:t>
            </a:r>
            <a:r>
              <a:rPr lang="sr-Latn-ME" dirty="0" smtClean="0"/>
              <a:t> </a:t>
            </a:r>
            <a:r>
              <a:rPr lang="pl-PL" dirty="0" smtClean="0"/>
              <a:t>finansijskih i operativnih </a:t>
            </a:r>
            <a:r>
              <a:rPr lang="pl-PL" dirty="0" smtClean="0"/>
              <a:t>odluka. </a:t>
            </a:r>
            <a:endParaRPr lang="pl-PL" dirty="0" smtClean="0"/>
          </a:p>
          <a:p>
            <a:pPr algn="just"/>
            <a:r>
              <a:rPr lang="pl-PL" dirty="0" smtClean="0"/>
              <a:t>Lice je povezano s nekim društvom: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5890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1. </a:t>
            </a:r>
            <a:r>
              <a:rPr lang="pl-PL" dirty="0" smtClean="0"/>
              <a:t>Ako </a:t>
            </a:r>
            <a:r>
              <a:rPr lang="pl-PL" dirty="0"/>
              <a:t>to lice neposredno ili posredno, preko jednog ili više posrednika:</a:t>
            </a:r>
          </a:p>
          <a:p>
            <a:pPr marL="457200" lvl="1" indent="0" algn="just">
              <a:buNone/>
            </a:pPr>
            <a:r>
              <a:rPr lang="pl-PL" sz="2800" dirty="0"/>
              <a:t>• kontrolira to društvo, ili je </a:t>
            </a:r>
            <a:r>
              <a:rPr lang="pl-PL" sz="2800" dirty="0" smtClean="0"/>
              <a:t>kontrolisano  </a:t>
            </a:r>
            <a:r>
              <a:rPr lang="pl-PL" sz="2800" dirty="0"/>
              <a:t>od njega ili je pod zajedničkom </a:t>
            </a:r>
            <a:r>
              <a:rPr lang="pl-PL" sz="2800" dirty="0" smtClean="0"/>
              <a:t>kontrolom </a:t>
            </a:r>
            <a:r>
              <a:rPr lang="sv-SE" sz="2800" dirty="0" smtClean="0"/>
              <a:t>s </a:t>
            </a:r>
            <a:r>
              <a:rPr lang="sv-SE" sz="2800" dirty="0"/>
              <a:t>njim (ovo obuhvata matična društva, zavisna društva i </a:t>
            </a:r>
            <a:r>
              <a:rPr lang="sv-SE" sz="2800" dirty="0" smtClean="0"/>
              <a:t>sestrinska</a:t>
            </a:r>
            <a:r>
              <a:rPr lang="sr-Latn-ME" sz="2800" dirty="0" smtClean="0"/>
              <a:t> </a:t>
            </a:r>
            <a:r>
              <a:rPr lang="en-US" sz="2800" dirty="0" err="1" smtClean="0"/>
              <a:t>zavisna</a:t>
            </a:r>
            <a:r>
              <a:rPr lang="en-US" sz="2800" dirty="0" smtClean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);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interes</a:t>
            </a:r>
            <a:r>
              <a:rPr lang="en-US" sz="2800" dirty="0"/>
              <a:t> u </a:t>
            </a:r>
            <a:r>
              <a:rPr lang="en-US" sz="2800" dirty="0" err="1"/>
              <a:t>društvu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mu </a:t>
            </a:r>
            <a:r>
              <a:rPr lang="en-US" sz="2800" dirty="0" err="1"/>
              <a:t>daje</a:t>
            </a:r>
            <a:r>
              <a:rPr lang="en-US" sz="2800" dirty="0"/>
              <a:t> </a:t>
            </a:r>
            <a:r>
              <a:rPr lang="en-US" sz="2800" dirty="0" err="1"/>
              <a:t>značajan</a:t>
            </a:r>
            <a:r>
              <a:rPr lang="en-US" sz="2800" dirty="0"/>
              <a:t> </a:t>
            </a:r>
            <a:r>
              <a:rPr lang="en-US" sz="2800" dirty="0" err="1"/>
              <a:t>uticaj</a:t>
            </a:r>
            <a:r>
              <a:rPr lang="en-US" sz="2800" dirty="0"/>
              <a:t> </a:t>
            </a:r>
            <a:r>
              <a:rPr lang="en-US" sz="2800" dirty="0" err="1"/>
              <a:t>nad</a:t>
            </a:r>
            <a:r>
              <a:rPr lang="en-US" sz="2800" dirty="0"/>
              <a:t> </a:t>
            </a:r>
            <a:r>
              <a:rPr lang="en-US" sz="2800" dirty="0" err="1"/>
              <a:t>tim</a:t>
            </a:r>
            <a:r>
              <a:rPr lang="en-US" sz="2800" dirty="0"/>
              <a:t> </a:t>
            </a:r>
            <a:r>
              <a:rPr lang="en-US" sz="2800" dirty="0" err="1"/>
              <a:t>društvom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pl-PL" sz="2800" dirty="0"/>
              <a:t>• ima zajedničku kontrolu nad tim društvom;</a:t>
            </a:r>
          </a:p>
          <a:p>
            <a:pPr marL="0" indent="0" algn="just">
              <a:buNone/>
            </a:pPr>
            <a:r>
              <a:rPr lang="pl-PL" dirty="0"/>
              <a:t>2. </a:t>
            </a:r>
            <a:r>
              <a:rPr lang="pl-PL" dirty="0" smtClean="0"/>
              <a:t>Ako </a:t>
            </a:r>
            <a:r>
              <a:rPr lang="pl-PL" dirty="0"/>
              <a:t>se smatra saradnikom (što je </a:t>
            </a:r>
            <a:r>
              <a:rPr lang="pl-PL" dirty="0" smtClean="0"/>
              <a:t>definisano  </a:t>
            </a:r>
            <a:r>
              <a:rPr lang="pl-PL" dirty="0"/>
              <a:t>u MRS 28, Ulaganja u saradnike</a:t>
            </a:r>
            <a:r>
              <a:rPr lang="pl-PL" dirty="0" smtClean="0"/>
              <a:t>) </a:t>
            </a:r>
            <a:r>
              <a:rPr lang="en-US" dirty="0" smtClean="0"/>
              <a:t>tog </a:t>
            </a:r>
            <a:r>
              <a:rPr lang="en-US" dirty="0" err="1"/>
              <a:t>društva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1558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3. </a:t>
            </a:r>
            <a:r>
              <a:rPr lang="sr-Latn-ME" dirty="0" err="1"/>
              <a:t>A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 smtClean="0"/>
              <a:t>učestvuje</a:t>
            </a:r>
            <a:r>
              <a:rPr lang="en-US" dirty="0" smtClean="0"/>
              <a:t> u </a:t>
            </a:r>
            <a:r>
              <a:rPr lang="en-US" dirty="0" err="1" smtClean="0"/>
              <a:t>zajedničkom</a:t>
            </a:r>
            <a:r>
              <a:rPr lang="en-US" dirty="0" smtClean="0"/>
              <a:t> </a:t>
            </a:r>
            <a:r>
              <a:rPr lang="en-US" dirty="0" err="1" smtClean="0"/>
              <a:t>poduhvatu</a:t>
            </a:r>
            <a:r>
              <a:rPr lang="en-US" dirty="0" smtClean="0"/>
              <a:t> u </a:t>
            </a:r>
            <a:r>
              <a:rPr lang="en-US" dirty="0" err="1" smtClean="0"/>
              <a:t>kojem</a:t>
            </a:r>
            <a:r>
              <a:rPr lang="en-US" dirty="0" smtClean="0"/>
              <a:t> je to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učesnik</a:t>
            </a:r>
            <a:r>
              <a:rPr lang="en-US" dirty="0" smtClean="0"/>
              <a:t> (</a:t>
            </a:r>
            <a:r>
              <a:rPr lang="en-US" dirty="0" err="1" smtClean="0"/>
              <a:t>vidjeti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r>
              <a:rPr lang="pl-PL" dirty="0" smtClean="0"/>
              <a:t>MRS </a:t>
            </a:r>
            <a:r>
              <a:rPr lang="pl-PL" dirty="0" smtClean="0"/>
              <a:t>31, Interesi u zajedničkim poduhvatima);</a:t>
            </a:r>
          </a:p>
          <a:p>
            <a:pPr marL="0" indent="0" algn="just">
              <a:buNone/>
            </a:pPr>
            <a:r>
              <a:rPr lang="en-US" dirty="0" smtClean="0"/>
              <a:t>4. </a:t>
            </a:r>
            <a:r>
              <a:rPr lang="sr-Latn-ME" dirty="0" err="1"/>
              <a:t>A</a:t>
            </a:r>
            <a:r>
              <a:rPr lang="en-US" dirty="0" err="1" smtClean="0"/>
              <a:t>ko</a:t>
            </a:r>
            <a:r>
              <a:rPr lang="en-US" dirty="0" smtClean="0"/>
              <a:t> je </a:t>
            </a:r>
            <a:r>
              <a:rPr lang="en-US" dirty="0" err="1" smtClean="0"/>
              <a:t>član</a:t>
            </a:r>
            <a:r>
              <a:rPr lang="en-US" dirty="0" smtClean="0"/>
              <a:t> </a:t>
            </a:r>
            <a:r>
              <a:rPr lang="en-US" dirty="0" err="1" smtClean="0"/>
              <a:t>ključnog</a:t>
            </a:r>
            <a:r>
              <a:rPr lang="en-US" dirty="0" smtClean="0"/>
              <a:t> </a:t>
            </a:r>
            <a:r>
              <a:rPr lang="en-US" dirty="0" err="1" smtClean="0"/>
              <a:t>osoblja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njegovog</a:t>
            </a:r>
            <a:r>
              <a:rPr lang="en-US" dirty="0" smtClean="0"/>
              <a:t> </a:t>
            </a:r>
            <a:r>
              <a:rPr lang="en-US" dirty="0" err="1" smtClean="0"/>
              <a:t>matičnog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5. </a:t>
            </a:r>
            <a:r>
              <a:rPr lang="sr-Latn-ME" dirty="0" err="1"/>
              <a:t>A</a:t>
            </a:r>
            <a:r>
              <a:rPr lang="en-US" dirty="0" err="1" smtClean="0"/>
              <a:t>ko</a:t>
            </a:r>
            <a:r>
              <a:rPr lang="en-US" dirty="0" smtClean="0"/>
              <a:t> je </a:t>
            </a:r>
            <a:r>
              <a:rPr lang="en-US" dirty="0" err="1" smtClean="0"/>
              <a:t>blizak</a:t>
            </a:r>
            <a:r>
              <a:rPr lang="en-US" dirty="0" smtClean="0"/>
              <a:t> </a:t>
            </a:r>
            <a:r>
              <a:rPr lang="en-US" dirty="0" err="1" smtClean="0"/>
              <a:t>član</a:t>
            </a:r>
            <a:r>
              <a:rPr lang="en-US" dirty="0" smtClean="0"/>
              <a:t> </a:t>
            </a:r>
            <a:r>
              <a:rPr lang="en-US" dirty="0" err="1" smtClean="0"/>
              <a:t>porodice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kojeg</a:t>
            </a:r>
            <a:r>
              <a:rPr lang="en-US" dirty="0" smtClean="0"/>
              <a:t> </a:t>
            </a:r>
            <a:r>
              <a:rPr lang="en-US" dirty="0" err="1" smtClean="0"/>
              <a:t>fizičkog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spomenutog</a:t>
            </a:r>
            <a:r>
              <a:rPr lang="en-US" dirty="0" smtClean="0"/>
              <a:t> pod 1. </a:t>
            </a:r>
            <a:r>
              <a:rPr lang="en-US" dirty="0" err="1" smtClean="0"/>
              <a:t>ili</a:t>
            </a:r>
            <a:r>
              <a:rPr lang="en-US" dirty="0" smtClean="0"/>
              <a:t> 4.;</a:t>
            </a:r>
          </a:p>
          <a:p>
            <a:pPr marL="0" indent="0" algn="just">
              <a:buNone/>
            </a:pPr>
            <a:r>
              <a:rPr lang="pl-PL" dirty="0" smtClean="0"/>
              <a:t>6. Ako je društvo koje neposredno ili posredno </a:t>
            </a:r>
            <a:r>
              <a:rPr lang="pl-PL" dirty="0" smtClean="0"/>
              <a:t>kontroliše, </a:t>
            </a:r>
            <a:r>
              <a:rPr lang="pl-PL" dirty="0" smtClean="0"/>
              <a:t>zajednički </a:t>
            </a:r>
            <a:r>
              <a:rPr lang="pl-PL" dirty="0" smtClean="0"/>
              <a:t>kontroliše, </a:t>
            </a:r>
            <a:r>
              <a:rPr lang="pl-PL" dirty="0" smtClean="0"/>
              <a:t>ili nad kojim ima značajan uticaj bilo koje fizičko lice spomenuto pod 4. ili 5., ili za koje je znatna glasačka moć u tom društvu u rukama tog lica; ili </a:t>
            </a:r>
            <a:r>
              <a:rPr lang="en-US" dirty="0" smtClean="0"/>
              <a:t>7.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usvojen</a:t>
            </a:r>
            <a:r>
              <a:rPr lang="en-US" dirty="0" smtClean="0"/>
              <a:t> plan </a:t>
            </a:r>
            <a:r>
              <a:rPr lang="en-US" dirty="0" err="1" smtClean="0"/>
              <a:t>naknada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okončanju</a:t>
            </a:r>
            <a:r>
              <a:rPr lang="en-US" dirty="0" smtClean="0"/>
              <a:t> </a:t>
            </a:r>
            <a:r>
              <a:rPr lang="en-US" dirty="0" err="1" smtClean="0"/>
              <a:t>radnog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u </a:t>
            </a:r>
            <a:r>
              <a:rPr lang="en-US" dirty="0" err="1" smtClean="0"/>
              <a:t>korist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sr-Latn-ME" dirty="0" smtClean="0"/>
              <a:t> </a:t>
            </a:r>
            <a:r>
              <a:rPr lang="en-US" dirty="0" smtClean="0"/>
              <a:t>tog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kojeg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povezano</a:t>
            </a:r>
            <a:r>
              <a:rPr lang="en-US" dirty="0" smtClean="0"/>
              <a:t> lice tog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159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r>
              <a:rPr lang="en-US" dirty="0" err="1"/>
              <a:t>Istovremeno</a:t>
            </a:r>
            <a:r>
              <a:rPr lang="en-US" dirty="0"/>
              <a:t>, MRS 24.11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se ne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povezanim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dva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 </a:t>
            </a:r>
            <a:r>
              <a:rPr lang="en-US" sz="2800" dirty="0" err="1"/>
              <a:t>samo</a:t>
            </a:r>
            <a:r>
              <a:rPr lang="en-US" sz="2800" dirty="0"/>
              <a:t> </a:t>
            </a:r>
            <a:r>
              <a:rPr lang="en-US" sz="2800" dirty="0" err="1"/>
              <a:t>zato</a:t>
            </a:r>
            <a:r>
              <a:rPr lang="en-US" sz="2800" dirty="0"/>
              <a:t> 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imaju</a:t>
            </a:r>
            <a:r>
              <a:rPr lang="en-US" sz="2800" dirty="0"/>
              <a:t> </a:t>
            </a:r>
            <a:r>
              <a:rPr lang="en-US" sz="2800" dirty="0" err="1"/>
              <a:t>zajedničkog</a:t>
            </a:r>
            <a:r>
              <a:rPr lang="en-US" sz="2800" dirty="0"/>
              <a:t> </a:t>
            </a:r>
            <a:r>
              <a:rPr lang="en-US" sz="2800" dirty="0" err="1"/>
              <a:t>člana</a:t>
            </a:r>
            <a:r>
              <a:rPr lang="en-US" sz="2800" dirty="0"/>
              <a:t> </a:t>
            </a:r>
            <a:r>
              <a:rPr lang="en-US" sz="2800" dirty="0" err="1" smtClean="0"/>
              <a:t>nadzornog</a:t>
            </a:r>
            <a:r>
              <a:rPr lang="en-US" sz="2800" dirty="0" smtClean="0"/>
              <a:t>/</a:t>
            </a:r>
            <a:r>
              <a:rPr lang="en-US" sz="2800" dirty="0" err="1" smtClean="0"/>
              <a:t>upravnog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odbora</a:t>
            </a:r>
            <a:r>
              <a:rPr lang="en-US" sz="2800" dirty="0" smtClean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ključnog</a:t>
            </a:r>
            <a:r>
              <a:rPr lang="en-US" sz="2800" dirty="0"/>
              <a:t> </a:t>
            </a:r>
            <a:r>
              <a:rPr lang="en-US" sz="2800" dirty="0" err="1"/>
              <a:t>rukovodioca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pl-PL" sz="2800" dirty="0"/>
              <a:t>• dva učesnika koji dijele zajedničku kontrolu nad zajedničkim poduhvatom;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lica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</a:t>
            </a:r>
            <a:r>
              <a:rPr lang="en-US" sz="2800" dirty="0" err="1"/>
              <a:t>osiguravaju</a:t>
            </a:r>
            <a:r>
              <a:rPr lang="en-US" sz="2800" dirty="0"/>
              <a:t> </a:t>
            </a:r>
            <a:r>
              <a:rPr lang="en-US" sz="2800" dirty="0" err="1"/>
              <a:t>finansiranje</a:t>
            </a:r>
            <a:r>
              <a:rPr lang="en-US" sz="2800" dirty="0"/>
              <a:t>, </a:t>
            </a:r>
            <a:r>
              <a:rPr lang="en-US" sz="2800" dirty="0" err="1"/>
              <a:t>sindikati</a:t>
            </a:r>
            <a:r>
              <a:rPr lang="en-US" sz="2800" dirty="0"/>
              <a:t>, </a:t>
            </a:r>
            <a:r>
              <a:rPr lang="en-US" sz="2800" dirty="0" err="1"/>
              <a:t>javna</a:t>
            </a:r>
            <a:r>
              <a:rPr lang="en-US" sz="2800" dirty="0"/>
              <a:t> </a:t>
            </a:r>
            <a:r>
              <a:rPr lang="en-US" sz="2800" dirty="0" err="1"/>
              <a:t>komunalna</a:t>
            </a:r>
            <a:r>
              <a:rPr lang="en-US" sz="2800" dirty="0"/>
              <a:t> </a:t>
            </a:r>
            <a:r>
              <a:rPr lang="en-US" sz="2800" dirty="0" err="1"/>
              <a:t>preduzeća</a:t>
            </a:r>
            <a:r>
              <a:rPr lang="en-US" sz="2800" dirty="0"/>
              <a:t>, </a:t>
            </a:r>
            <a:r>
              <a:rPr lang="en-US" sz="2800" dirty="0" err="1" smtClean="0"/>
              <a:t>ministarstva</a:t>
            </a:r>
            <a:r>
              <a:rPr lang="sr-Latn-ME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/>
              <a:t>agencije</a:t>
            </a:r>
            <a:r>
              <a:rPr lang="en-US" sz="2800" dirty="0"/>
              <a:t> </a:t>
            </a:r>
            <a:r>
              <a:rPr lang="en-US" sz="2800" dirty="0" err="1"/>
              <a:t>tokom</a:t>
            </a:r>
            <a:r>
              <a:rPr lang="en-US" sz="2800" dirty="0"/>
              <a:t> </a:t>
            </a:r>
            <a:r>
              <a:rPr lang="en-US" sz="2800" dirty="0" err="1"/>
              <a:t>svog</a:t>
            </a:r>
            <a:r>
              <a:rPr lang="en-US" sz="2800" dirty="0"/>
              <a:t> </a:t>
            </a:r>
            <a:r>
              <a:rPr lang="en-US" sz="2800" dirty="0" err="1"/>
              <a:t>uobičajenog</a:t>
            </a:r>
            <a:r>
              <a:rPr lang="en-US" sz="2800" dirty="0"/>
              <a:t> </a:t>
            </a:r>
            <a:r>
              <a:rPr lang="en-US" sz="2800" dirty="0" err="1"/>
              <a:t>poslovanja</a:t>
            </a:r>
            <a:r>
              <a:rPr lang="en-US" sz="2800" dirty="0"/>
              <a:t> s </a:t>
            </a:r>
            <a:r>
              <a:rPr lang="en-US" sz="2800" dirty="0" err="1"/>
              <a:t>društvom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pojedinačni</a:t>
            </a:r>
            <a:r>
              <a:rPr lang="en-US" sz="2800" dirty="0"/>
              <a:t> </a:t>
            </a:r>
            <a:r>
              <a:rPr lang="en-US" sz="2800" dirty="0" err="1"/>
              <a:t>kupac</a:t>
            </a:r>
            <a:r>
              <a:rPr lang="en-US" sz="2800" dirty="0"/>
              <a:t>, </a:t>
            </a:r>
            <a:r>
              <a:rPr lang="en-US" sz="2800" dirty="0" err="1"/>
              <a:t>dobavljač</a:t>
            </a:r>
            <a:r>
              <a:rPr lang="en-US" sz="2800" dirty="0"/>
              <a:t>, </a:t>
            </a:r>
            <a:r>
              <a:rPr lang="en-US" sz="2800" dirty="0" err="1"/>
              <a:t>davalac</a:t>
            </a:r>
            <a:r>
              <a:rPr lang="en-US" sz="2800" dirty="0"/>
              <a:t> </a:t>
            </a:r>
            <a:r>
              <a:rPr lang="en-US" sz="2800" dirty="0" err="1"/>
              <a:t>franšize</a:t>
            </a:r>
            <a:r>
              <a:rPr lang="en-US" sz="2800" dirty="0"/>
              <a:t>, distributer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 smtClean="0"/>
              <a:t>generalni</a:t>
            </a:r>
            <a:r>
              <a:rPr lang="sr-Latn-ME" sz="2800" dirty="0" smtClean="0"/>
              <a:t> </a:t>
            </a:r>
            <a:r>
              <a:rPr lang="en-US" sz="2800" dirty="0" err="1" smtClean="0"/>
              <a:t>zastupnik</a:t>
            </a:r>
            <a:r>
              <a:rPr lang="en-US" sz="2800" dirty="0" smtClean="0"/>
              <a:t> </a:t>
            </a:r>
            <a:r>
              <a:rPr lang="en-US" sz="2800" dirty="0"/>
              <a:t>s </a:t>
            </a:r>
            <a:r>
              <a:rPr lang="en-US" sz="2800" dirty="0" err="1"/>
              <a:t>kojim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obavlja</a:t>
            </a:r>
            <a:r>
              <a:rPr lang="en-US" sz="2800" dirty="0"/>
              <a:t> </a:t>
            </a:r>
            <a:r>
              <a:rPr lang="en-US" sz="2800" dirty="0" err="1"/>
              <a:t>značajan</a:t>
            </a:r>
            <a:r>
              <a:rPr lang="en-US" sz="2800" dirty="0"/>
              <a:t> </a:t>
            </a:r>
            <a:r>
              <a:rPr lang="en-US" sz="2800" dirty="0" err="1"/>
              <a:t>obim</a:t>
            </a:r>
            <a:r>
              <a:rPr lang="en-US" sz="2800" dirty="0"/>
              <a:t> </a:t>
            </a:r>
            <a:r>
              <a:rPr lang="en-US" sz="2800" dirty="0" err="1"/>
              <a:t>poslova</a:t>
            </a:r>
            <a:r>
              <a:rPr lang="en-US" sz="2800" dirty="0"/>
              <a:t> </a:t>
            </a:r>
            <a:r>
              <a:rPr lang="en-US" sz="2800" dirty="0" err="1"/>
              <a:t>samo</a:t>
            </a:r>
            <a:r>
              <a:rPr lang="en-US" sz="2800" dirty="0"/>
              <a:t> </a:t>
            </a:r>
            <a:r>
              <a:rPr lang="en-US" sz="2800" dirty="0" err="1" smtClean="0"/>
              <a:t>zbog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rezultirajuće</a:t>
            </a:r>
            <a:r>
              <a:rPr lang="en-US" sz="2800" dirty="0" smtClean="0"/>
              <a:t> </a:t>
            </a:r>
            <a:r>
              <a:rPr lang="en-US" sz="2800" dirty="0" err="1"/>
              <a:t>ekonomske</a:t>
            </a:r>
            <a:r>
              <a:rPr lang="en-US" sz="2800" dirty="0"/>
              <a:t> </a:t>
            </a:r>
            <a:r>
              <a:rPr lang="en-US" sz="2800" dirty="0" err="1"/>
              <a:t>zavisnosti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1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algn="just"/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pl-PL" dirty="0" smtClean="0"/>
              <a:t>u odobravanju pravnih poslova s povezanim licima?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 Da li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preduzima</a:t>
            </a:r>
            <a:r>
              <a:rPr lang="en-US" dirty="0" smtClean="0"/>
              <a:t> </a:t>
            </a:r>
            <a:r>
              <a:rPr lang="en-US" dirty="0" err="1" smtClean="0"/>
              <a:t>adekvatne</a:t>
            </a:r>
            <a:r>
              <a:rPr lang="en-US" dirty="0" smtClean="0"/>
              <a:t> </a:t>
            </a:r>
            <a:r>
              <a:rPr lang="en-US" dirty="0" err="1" smtClean="0"/>
              <a:t>mjere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objavljivanje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o </a:t>
            </a:r>
            <a:r>
              <a:rPr lang="en-US" dirty="0" err="1" smtClean="0"/>
              <a:t>pravnim</a:t>
            </a:r>
            <a:r>
              <a:rPr lang="en-US" dirty="0" smtClean="0"/>
              <a:t> </a:t>
            </a:r>
            <a:r>
              <a:rPr lang="en-US" dirty="0" err="1" smtClean="0"/>
              <a:t>poslovima</a:t>
            </a:r>
            <a:r>
              <a:rPr lang="en-US" dirty="0" smtClean="0"/>
              <a:t> s </a:t>
            </a:r>
            <a:r>
              <a:rPr lang="en-US" dirty="0" err="1" smtClean="0"/>
              <a:t>povezanim</a:t>
            </a:r>
            <a:r>
              <a:rPr lang="sr-Latn-ME" dirty="0" smtClean="0"/>
              <a:t> </a:t>
            </a:r>
            <a:r>
              <a:rPr lang="pt-BR" dirty="0" smtClean="0"/>
              <a:t>licima i o povezanim licima?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/>
              <a:t> Da li su svi članovi nadzornog/upravnog odbora upoznati sa</a:t>
            </a:r>
            <a:r>
              <a:rPr lang="sr-Latn-ME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obavezama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odgovornostima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s </a:t>
            </a:r>
            <a:r>
              <a:rPr lang="en-US" dirty="0" err="1" smtClean="0"/>
              <a:t>odobravanjem</a:t>
            </a:r>
            <a:r>
              <a:rPr lang="sr-Latn-ME" dirty="0" smtClean="0"/>
              <a:t> </a:t>
            </a:r>
            <a:r>
              <a:rPr lang="pt-BR" dirty="0" smtClean="0"/>
              <a:t>pravnih poslova s povezanim licima?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4096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913"/>
            <a:ext cx="10515600" cy="5636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b) </a:t>
            </a:r>
            <a:r>
              <a:rPr lang="en-US" b="1" dirty="0" err="1"/>
              <a:t>Povezana</a:t>
            </a:r>
            <a:r>
              <a:rPr lang="en-US" b="1" dirty="0"/>
              <a:t> </a:t>
            </a:r>
            <a:r>
              <a:rPr lang="en-US" b="1" dirty="0" err="1"/>
              <a:t>lica</a:t>
            </a:r>
            <a:r>
              <a:rPr lang="en-US" b="1" dirty="0"/>
              <a:t> </a:t>
            </a:r>
            <a:r>
              <a:rPr lang="en-US" b="1" dirty="0" err="1"/>
              <a:t>učestvuju</a:t>
            </a:r>
            <a:r>
              <a:rPr lang="en-US" b="1" dirty="0"/>
              <a:t> u </a:t>
            </a:r>
            <a:r>
              <a:rPr lang="en-US" b="1" dirty="0" err="1"/>
              <a:t>pravnom</a:t>
            </a:r>
            <a:r>
              <a:rPr lang="en-US" b="1" dirty="0"/>
              <a:t> </a:t>
            </a:r>
            <a:r>
              <a:rPr lang="en-US" b="1" dirty="0" err="1"/>
              <a:t>poslu</a:t>
            </a:r>
            <a:endParaRPr lang="en-US" b="1" dirty="0"/>
          </a:p>
          <a:p>
            <a:pPr algn="just"/>
            <a:r>
              <a:rPr lang="pt-BR" dirty="0"/>
              <a:t>Za potrebe </a:t>
            </a:r>
            <a:r>
              <a:rPr lang="pt-BR" dirty="0" smtClean="0"/>
              <a:t>defini</a:t>
            </a:r>
            <a:r>
              <a:rPr lang="sr-Latn-ME" dirty="0" smtClean="0"/>
              <a:t>sanja </a:t>
            </a:r>
            <a:r>
              <a:rPr lang="pt-BR" dirty="0" smtClean="0"/>
              <a:t> </a:t>
            </a:r>
            <a:r>
              <a:rPr lang="pt-BR" dirty="0"/>
              <a:t>pravnog lica s povezanim licima, lica navedena </a:t>
            </a:r>
            <a:r>
              <a:rPr lang="pt-BR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prethodnom</a:t>
            </a:r>
            <a:r>
              <a:rPr lang="en-US" dirty="0" smtClean="0"/>
              <a:t> </a:t>
            </a:r>
            <a:r>
              <a:rPr lang="en-US" dirty="0" err="1"/>
              <a:t>odjeljku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poslu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od </a:t>
            </a:r>
            <a:r>
              <a:rPr lang="en-US" dirty="0" err="1" smtClean="0"/>
              <a:t>sljedećih</a:t>
            </a:r>
            <a:r>
              <a:rPr lang="sr-Latn-ME" dirty="0" smtClean="0"/>
              <a:t> </a:t>
            </a:r>
            <a:r>
              <a:rPr lang="en-US" dirty="0" err="1" smtClean="0"/>
              <a:t>svojstava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pl-PL" sz="2800" dirty="0"/>
              <a:t>• lice je ugovorna strana u pravnom poslu s društvom;</a:t>
            </a:r>
          </a:p>
          <a:p>
            <a:pPr marL="457200" lvl="1" indent="0" algn="just">
              <a:buNone/>
            </a:pPr>
            <a:r>
              <a:rPr lang="en-US" sz="2800" dirty="0"/>
              <a:t>• lice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finansijski</a:t>
            </a:r>
            <a:r>
              <a:rPr lang="en-US" sz="2800" dirty="0"/>
              <a:t> </a:t>
            </a:r>
            <a:r>
              <a:rPr lang="en-US" sz="2800" dirty="0" err="1"/>
              <a:t>odnos</a:t>
            </a:r>
            <a:r>
              <a:rPr lang="en-US" sz="2800" dirty="0"/>
              <a:t> s </a:t>
            </a:r>
            <a:r>
              <a:rPr lang="en-US" sz="2800" dirty="0" err="1"/>
              <a:t>licem</a:t>
            </a:r>
            <a:r>
              <a:rPr lang="en-US" sz="2800" dirty="0"/>
              <a:t> </a:t>
            </a:r>
            <a:r>
              <a:rPr lang="en-US" sz="2800" dirty="0" err="1"/>
              <a:t>iz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posla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zaključuje</a:t>
            </a:r>
            <a:r>
              <a:rPr lang="en-US" sz="2800" dirty="0"/>
              <a:t> </a:t>
            </a:r>
            <a:r>
              <a:rPr lang="en-US" sz="2800" dirty="0" err="1" smtClean="0"/>
              <a:t>ugovor</a:t>
            </a:r>
            <a:r>
              <a:rPr lang="sr-Latn-ME" sz="2800" dirty="0" smtClean="0"/>
              <a:t> </a:t>
            </a:r>
            <a:r>
              <a:rPr lang="en-US" sz="2800" dirty="0" smtClean="0"/>
              <a:t>s </a:t>
            </a:r>
            <a:r>
              <a:rPr lang="en-US" sz="2800" dirty="0" err="1"/>
              <a:t>društvom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interese</a:t>
            </a:r>
            <a:r>
              <a:rPr lang="en-US" sz="2800" dirty="0"/>
              <a:t> u tom </a:t>
            </a:r>
            <a:r>
              <a:rPr lang="en-US" sz="2800" dirty="0" err="1"/>
              <a:t>poslu</a:t>
            </a:r>
            <a:r>
              <a:rPr lang="en-US" sz="2800" dirty="0"/>
              <a:t>,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/>
              <a:t>kojih</a:t>
            </a:r>
            <a:r>
              <a:rPr lang="en-US" sz="2800" dirty="0"/>
              <a:t> </a:t>
            </a:r>
            <a:r>
              <a:rPr lang="en-US" sz="2800" dirty="0" smtClean="0"/>
              <a:t>se</a:t>
            </a:r>
            <a:r>
              <a:rPr lang="sr-Latn-ME" sz="2800" dirty="0" smtClean="0"/>
              <a:t> </a:t>
            </a:r>
            <a:r>
              <a:rPr lang="en-US" sz="2800" dirty="0" err="1" smtClean="0"/>
              <a:t>razumno</a:t>
            </a:r>
            <a:r>
              <a:rPr lang="en-US" sz="2800" dirty="0" smtClean="0"/>
              <a:t> 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en-US" sz="2800" dirty="0" err="1"/>
              <a:t>očekivati</a:t>
            </a:r>
            <a:r>
              <a:rPr lang="en-US" sz="2800" dirty="0"/>
              <a:t> da </a:t>
            </a:r>
            <a:r>
              <a:rPr lang="en-US" sz="2800" dirty="0" err="1"/>
              <a:t>će</a:t>
            </a:r>
            <a:r>
              <a:rPr lang="en-US" sz="2800" dirty="0"/>
              <a:t> </a:t>
            </a:r>
            <a:r>
              <a:rPr lang="en-US" sz="2800" dirty="0" err="1"/>
              <a:t>uticati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njegovo</a:t>
            </a:r>
            <a:r>
              <a:rPr lang="en-US" sz="2800" dirty="0"/>
              <a:t> </a:t>
            </a:r>
            <a:r>
              <a:rPr lang="en-US" sz="2800" dirty="0" err="1"/>
              <a:t>postupanje</a:t>
            </a:r>
            <a:r>
              <a:rPr lang="en-US" sz="2800" dirty="0"/>
              <a:t> </a:t>
            </a:r>
            <a:r>
              <a:rPr lang="en-US" sz="2800" dirty="0" err="1" smtClean="0"/>
              <a:t>suprotno</a:t>
            </a:r>
            <a:r>
              <a:rPr lang="sr-Latn-ME" sz="2800" dirty="0" smtClean="0"/>
              <a:t> </a:t>
            </a:r>
            <a:r>
              <a:rPr lang="en-US" sz="2800" dirty="0" err="1" smtClean="0"/>
              <a:t>interesima</a:t>
            </a:r>
            <a:r>
              <a:rPr lang="en-US" sz="2800" dirty="0" smtClean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pl-PL" sz="2800" dirty="0"/>
              <a:t>• lice je pod kontrolnim uticajem strane iz pravnog posla ili lica koje </a:t>
            </a:r>
            <a:r>
              <a:rPr lang="pl-PL" sz="2800" dirty="0" smtClean="0"/>
              <a:t>ima </a:t>
            </a:r>
            <a:r>
              <a:rPr lang="en-US" sz="2800" dirty="0" err="1" smtClean="0"/>
              <a:t>finansijski</a:t>
            </a:r>
            <a:r>
              <a:rPr lang="en-US" sz="2800" dirty="0" smtClean="0"/>
              <a:t> </a:t>
            </a:r>
            <a:r>
              <a:rPr lang="en-US" sz="2800" dirty="0" err="1"/>
              <a:t>interes</a:t>
            </a:r>
            <a:r>
              <a:rPr lang="en-US" sz="2800" dirty="0"/>
              <a:t> u </a:t>
            </a:r>
            <a:r>
              <a:rPr lang="en-US" sz="2800" dirty="0" err="1"/>
              <a:t>pravnom</a:t>
            </a:r>
            <a:r>
              <a:rPr lang="en-US" sz="2800" dirty="0"/>
              <a:t> </a:t>
            </a:r>
            <a:r>
              <a:rPr lang="en-US" sz="2800" dirty="0" err="1"/>
              <a:t>poslu</a:t>
            </a:r>
            <a:r>
              <a:rPr lang="en-US" sz="2800" dirty="0"/>
              <a:t>, </a:t>
            </a:r>
            <a:r>
              <a:rPr lang="en-US" sz="2800" dirty="0" err="1"/>
              <a:t>tako</a:t>
            </a:r>
            <a:r>
              <a:rPr lang="en-US" sz="2800" dirty="0"/>
              <a:t> da se </a:t>
            </a:r>
            <a:r>
              <a:rPr lang="en-US" sz="2800" dirty="0" err="1"/>
              <a:t>osnovano</a:t>
            </a:r>
            <a:r>
              <a:rPr lang="en-US" sz="2800" dirty="0"/>
              <a:t> 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en-US" sz="2800" dirty="0" err="1"/>
              <a:t>očekivati</a:t>
            </a:r>
            <a:r>
              <a:rPr lang="en-US" sz="2800" dirty="0"/>
              <a:t> </a:t>
            </a:r>
            <a:r>
              <a:rPr lang="en-US" sz="2800" dirty="0" smtClean="0"/>
              <a:t>da</a:t>
            </a:r>
            <a:r>
              <a:rPr lang="sr-Latn-ME" sz="2800" dirty="0" smtClean="0"/>
              <a:t> </a:t>
            </a:r>
            <a:r>
              <a:rPr lang="pt-BR" sz="2800" dirty="0" smtClean="0"/>
              <a:t>utiču </a:t>
            </a:r>
            <a:r>
              <a:rPr lang="pt-BR" sz="2800" dirty="0"/>
              <a:t>na njegovo postupanje suprotno interesima društva.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139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Primjer</a:t>
            </a:r>
            <a:r>
              <a:rPr lang="en-US" dirty="0" smtClean="0"/>
              <a:t>:</a:t>
            </a:r>
            <a:endParaRPr lang="en-US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X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s </a:t>
            </a:r>
            <a:r>
              <a:rPr lang="en-US" dirty="0" err="1"/>
              <a:t>društvom</a:t>
            </a:r>
            <a:r>
              <a:rPr lang="en-US" dirty="0"/>
              <a:t> Y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društvo</a:t>
            </a:r>
            <a:r>
              <a:rPr lang="en-US" dirty="0"/>
              <a:t> Y </a:t>
            </a:r>
            <a:r>
              <a:rPr lang="en-US" dirty="0" err="1"/>
              <a:t>obavezuje</a:t>
            </a:r>
            <a:r>
              <a:rPr lang="en-US" dirty="0"/>
              <a:t> da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prodavati</a:t>
            </a:r>
            <a:r>
              <a:rPr lang="en-US" dirty="0" smtClean="0"/>
              <a:t>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X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interneta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je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X, a </a:t>
            </a:r>
            <a:r>
              <a:rPr lang="en-US" dirty="0" err="1"/>
              <a:t>također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Z,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dobijati</a:t>
            </a:r>
            <a:r>
              <a:rPr lang="en-US" dirty="0"/>
              <a:t> </a:t>
            </a:r>
            <a:r>
              <a:rPr lang="en-US" dirty="0" err="1" smtClean="0"/>
              <a:t>poseban</a:t>
            </a:r>
            <a:r>
              <a:rPr lang="sr-Latn-ME" dirty="0" smtClean="0"/>
              <a:t> </a:t>
            </a:r>
            <a:r>
              <a:rPr lang="en-US" dirty="0" err="1" smtClean="0"/>
              <a:t>popust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Y,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Z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zaključi</a:t>
            </a:r>
            <a:r>
              <a:rPr lang="en-US" dirty="0"/>
              <a:t> </a:t>
            </a:r>
            <a:r>
              <a:rPr lang="en-US" dirty="0" err="1" smtClean="0"/>
              <a:t>ugovor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X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Y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tom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poslu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X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Y </a:t>
            </a:r>
            <a:r>
              <a:rPr lang="en-US" dirty="0" smtClean="0"/>
              <a:t>lice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licem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pravni</a:t>
            </a:r>
            <a:r>
              <a:rPr lang="sr-Latn-ME" dirty="0" smtClean="0"/>
              <a:t> </a:t>
            </a:r>
            <a:r>
              <a:rPr lang="en-US" dirty="0" err="1" smtClean="0"/>
              <a:t>posao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licem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X </a:t>
            </a:r>
            <a:r>
              <a:rPr lang="en-US" dirty="0" err="1"/>
              <a:t>i</a:t>
            </a:r>
            <a:r>
              <a:rPr lang="en-US" dirty="0"/>
              <a:t> bit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odobrenja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Istovremeno, to nije pravni posao s povezanim licem za društvo Y.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2684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/>
          <a:lstStyle/>
          <a:p>
            <a:pPr algn="just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ilustrirano</a:t>
            </a:r>
            <a:r>
              <a:rPr lang="en-US" dirty="0"/>
              <a:t> u </a:t>
            </a:r>
            <a:r>
              <a:rPr lang="sr-Latn-ME" dirty="0" smtClean="0"/>
              <a:t>prethodnom Primjeru</a:t>
            </a:r>
            <a:r>
              <a:rPr lang="en-US" dirty="0" smtClean="0"/>
              <a:t>,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zapaziti</a:t>
            </a:r>
            <a:r>
              <a:rPr lang="en-US" dirty="0"/>
              <a:t> da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 smtClean="0"/>
              <a:t>posao</a:t>
            </a:r>
            <a:r>
              <a:rPr lang="sr-Latn-ME" dirty="0" smtClean="0"/>
              <a:t> </a:t>
            </a:r>
            <a:r>
              <a:rPr lang="pl-PL" dirty="0" smtClean="0"/>
              <a:t>može </a:t>
            </a:r>
            <a:r>
              <a:rPr lang="pl-PL" dirty="0"/>
              <a:t>biti pravni posao s povezanim licima za jedno društvo, a da ne bude za drugo.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/>
              <a:t>opisuje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postojati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govorilo</a:t>
            </a:r>
            <a:r>
              <a:rPr lang="en-US" dirty="0"/>
              <a:t> o </a:t>
            </a:r>
            <a:r>
              <a:rPr lang="en-US" dirty="0" err="1"/>
              <a:t>sukobu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0188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8193" y="636287"/>
            <a:ext cx="8525814" cy="585587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7684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Da bi se </a:t>
            </a:r>
            <a:r>
              <a:rPr lang="en-US" dirty="0" err="1"/>
              <a:t>utvrdilo</a:t>
            </a:r>
            <a:r>
              <a:rPr lang="en-US" dirty="0"/>
              <a:t> da li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sukoba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/>
              <a:t>, </a:t>
            </a:r>
            <a:r>
              <a:rPr lang="en-US" dirty="0" err="1"/>
              <a:t>potrebno</a:t>
            </a:r>
            <a:r>
              <a:rPr lang="en-US" dirty="0"/>
              <a:t> je da </a:t>
            </a:r>
            <a:r>
              <a:rPr lang="en-US" dirty="0" err="1"/>
              <a:t>zainteresirano</a:t>
            </a:r>
            <a:r>
              <a:rPr lang="en-US" dirty="0"/>
              <a:t> lice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lijeve</a:t>
            </a:r>
            <a:r>
              <a:rPr lang="en-US" dirty="0"/>
              <a:t> </a:t>
            </a:r>
            <a:r>
              <a:rPr lang="en-US" dirty="0" err="1"/>
              <a:t>kolone</a:t>
            </a:r>
            <a:r>
              <a:rPr lang="en-US" dirty="0"/>
              <a:t> </a:t>
            </a:r>
            <a:r>
              <a:rPr lang="sr-Latn-ME" dirty="0" smtClean="0"/>
              <a:t>prethodne </a:t>
            </a:r>
            <a:r>
              <a:rPr lang="en-US" dirty="0" err="1" smtClean="0"/>
              <a:t>slike</a:t>
            </a:r>
            <a:r>
              <a:rPr lang="en-US" dirty="0" smtClean="0"/>
              <a:t>  </a:t>
            </a:r>
            <a:r>
              <a:rPr lang="en-US" dirty="0" err="1"/>
              <a:t>učestvuje</a:t>
            </a:r>
            <a:r>
              <a:rPr lang="en-US" dirty="0"/>
              <a:t> u </a:t>
            </a:r>
            <a:r>
              <a:rPr lang="en-US" dirty="0" err="1" smtClean="0"/>
              <a:t>pravnom</a:t>
            </a:r>
            <a:r>
              <a:rPr lang="sr-Latn-ME" dirty="0" smtClean="0"/>
              <a:t> </a:t>
            </a:r>
            <a:r>
              <a:rPr lang="en-US" dirty="0" err="1" smtClean="0"/>
              <a:t>poslu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naveden</a:t>
            </a:r>
            <a:r>
              <a:rPr lang="en-US" dirty="0"/>
              <a:t> u </a:t>
            </a:r>
            <a:r>
              <a:rPr lang="en-US" dirty="0" err="1"/>
              <a:t>desnoj</a:t>
            </a:r>
            <a:r>
              <a:rPr lang="en-US" dirty="0"/>
              <a:t> </a:t>
            </a:r>
            <a:r>
              <a:rPr lang="en-US" dirty="0" err="1"/>
              <a:t>koloni</a:t>
            </a:r>
            <a:r>
              <a:rPr lang="en-US" dirty="0"/>
              <a:t> </a:t>
            </a:r>
            <a:r>
              <a:rPr lang="en-US" dirty="0" err="1" smtClean="0"/>
              <a:t>slike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3. U </a:t>
            </a:r>
            <a:r>
              <a:rPr lang="en-US" dirty="0" err="1"/>
              <a:t>praksi</a:t>
            </a:r>
            <a:r>
              <a:rPr lang="en-US" dirty="0"/>
              <a:t>, 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napraviti</a:t>
            </a:r>
            <a:r>
              <a:rPr lang="en-US" dirty="0" smtClean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potencijalno</a:t>
            </a:r>
            <a:r>
              <a:rPr lang="en-US" dirty="0"/>
              <a:t> </a:t>
            </a:r>
            <a:r>
              <a:rPr lang="en-US" dirty="0" err="1"/>
              <a:t>zainteresiranih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provjeravati</a:t>
            </a:r>
            <a:r>
              <a:rPr lang="en-US" dirty="0"/>
              <a:t> da li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(1–6 </a:t>
            </a:r>
            <a:r>
              <a:rPr lang="en-US" dirty="0" err="1"/>
              <a:t>lijeve</a:t>
            </a:r>
            <a:r>
              <a:rPr lang="en-US" dirty="0"/>
              <a:t> </a:t>
            </a:r>
            <a:r>
              <a:rPr lang="en-US" dirty="0" err="1"/>
              <a:t>kolone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s </a:t>
            </a:r>
            <a:r>
              <a:rPr lang="en-US" dirty="0" err="1"/>
              <a:t>njima</a:t>
            </a:r>
            <a:r>
              <a:rPr lang="en-US" dirty="0"/>
              <a:t> (7 </a:t>
            </a:r>
            <a:r>
              <a:rPr lang="en-US" dirty="0" err="1"/>
              <a:t>lijeve</a:t>
            </a:r>
            <a:r>
              <a:rPr lang="en-US" dirty="0"/>
              <a:t> </a:t>
            </a:r>
            <a:r>
              <a:rPr lang="en-US" dirty="0" err="1"/>
              <a:t>kolone</a:t>
            </a:r>
            <a:r>
              <a:rPr lang="en-US" dirty="0"/>
              <a:t>) </a:t>
            </a:r>
            <a:r>
              <a:rPr lang="en-US" dirty="0" err="1"/>
              <a:t>učestvuje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pravnom </a:t>
            </a:r>
            <a:r>
              <a:rPr lang="pl-PL" dirty="0"/>
              <a:t>poslu koji društvo obavlja, a koje je spomenuto pod A–C desne kolone.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0789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česti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err="1" smtClean="0"/>
              <a:t>matično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– </a:t>
            </a:r>
            <a:r>
              <a:rPr lang="en-US" dirty="0" err="1"/>
              <a:t>zavisno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dominira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rizik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matično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zavisno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, ne </a:t>
            </a:r>
            <a:r>
              <a:rPr lang="en-US" dirty="0" err="1" smtClean="0"/>
              <a:t>vodeći</a:t>
            </a:r>
            <a:r>
              <a:rPr lang="sr-Latn-ME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dugoročnoj</a:t>
            </a:r>
            <a:r>
              <a:rPr lang="en-US" dirty="0"/>
              <a:t> </a:t>
            </a:r>
            <a:r>
              <a:rPr lang="en-US" dirty="0" err="1"/>
              <a:t>finansijskoj</a:t>
            </a:r>
            <a:r>
              <a:rPr lang="en-US" dirty="0"/>
              <a:t> </a:t>
            </a:r>
            <a:r>
              <a:rPr lang="en-US" dirty="0" err="1"/>
              <a:t>održivosti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, </a:t>
            </a:r>
            <a:r>
              <a:rPr lang="en-US" dirty="0" err="1" smtClean="0"/>
              <a:t>povjerioci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matičnog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se </a:t>
            </a:r>
            <a:r>
              <a:rPr lang="en-US" dirty="0" err="1"/>
              <a:t>izlažu</a:t>
            </a:r>
            <a:r>
              <a:rPr lang="en-US" dirty="0"/>
              <a:t> </a:t>
            </a:r>
            <a:r>
              <a:rPr lang="en-US" dirty="0" err="1"/>
              <a:t>riziku</a:t>
            </a:r>
            <a:r>
              <a:rPr lang="en-US" dirty="0"/>
              <a:t> – </a:t>
            </a:r>
            <a:r>
              <a:rPr lang="en-US" dirty="0" err="1"/>
              <a:t>često</a:t>
            </a:r>
            <a:r>
              <a:rPr lang="en-US" dirty="0"/>
              <a:t> bez </a:t>
            </a:r>
            <a:r>
              <a:rPr lang="en-US" dirty="0" err="1" smtClean="0"/>
              <a:t>njihovog</a:t>
            </a:r>
            <a:r>
              <a:rPr lang="sr-Latn-ME" dirty="0" smtClean="0"/>
              <a:t> </a:t>
            </a:r>
            <a:r>
              <a:rPr lang="en-US" dirty="0" err="1" smtClean="0"/>
              <a:t>znanja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4489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povjerioce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očigledan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rizik</a:t>
            </a:r>
            <a:r>
              <a:rPr lang="sr-Latn-ME" dirty="0"/>
              <a:t> </a:t>
            </a:r>
            <a:r>
              <a:rPr lang="en-US" dirty="0"/>
              <a:t>je </a:t>
            </a:r>
            <a:r>
              <a:rPr lang="en-US" dirty="0" err="1"/>
              <a:t>prisutan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matičnog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insolventnost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sr-Latn-ME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nanijeti</a:t>
            </a:r>
            <a:r>
              <a:rPr lang="en-US" dirty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matičnom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izlažu</a:t>
            </a:r>
            <a:r>
              <a:rPr lang="en-US" dirty="0"/>
              <a:t> </a:t>
            </a:r>
            <a:r>
              <a:rPr lang="en-US" dirty="0" err="1"/>
              <a:t>riziku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je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slabiji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S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zavisnog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od 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sr-Latn-ME" dirty="0"/>
              <a:t> </a:t>
            </a:r>
            <a:r>
              <a:rPr lang="en-US" dirty="0" err="1"/>
              <a:t>matičnog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doprinositi</a:t>
            </a:r>
            <a:r>
              <a:rPr lang="en-US" dirty="0"/>
              <a:t> </a:t>
            </a:r>
            <a:r>
              <a:rPr lang="en-US" dirty="0" err="1"/>
              <a:t>dobrobiti</a:t>
            </a:r>
            <a:r>
              <a:rPr lang="sr-Latn-ME" dirty="0"/>
              <a:t> </a:t>
            </a:r>
            <a:r>
              <a:rPr lang="en-US" dirty="0" err="1"/>
              <a:t>matičnog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vlastitu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4408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Izuzeti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Uporedna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izuzetaka</a:t>
            </a:r>
            <a:r>
              <a:rPr lang="en-US" dirty="0"/>
              <a:t> je </a:t>
            </a:r>
            <a:r>
              <a:rPr lang="en-US" dirty="0" err="1"/>
              <a:t>širi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/>
              <a:t>posao</a:t>
            </a:r>
            <a:r>
              <a:rPr lang="en-US" sz="2800" dirty="0"/>
              <a:t> </a:t>
            </a:r>
            <a:r>
              <a:rPr lang="en-US" sz="2800" dirty="0" err="1"/>
              <a:t>zaključuje</a:t>
            </a:r>
            <a:r>
              <a:rPr lang="en-US" sz="2800" dirty="0"/>
              <a:t> </a:t>
            </a:r>
            <a:r>
              <a:rPr lang="en-US" sz="2800" dirty="0" err="1"/>
              <a:t>društvo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samo</a:t>
            </a:r>
            <a:r>
              <a:rPr lang="en-US" sz="2800" dirty="0"/>
              <a:t> </a:t>
            </a:r>
            <a:r>
              <a:rPr lang="en-US" sz="2800" dirty="0" err="1"/>
              <a:t>jednog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 smtClean="0"/>
              <a:t>,</a:t>
            </a:r>
            <a:r>
              <a:rPr lang="sr-Latn-ME" sz="2800" dirty="0" smtClean="0"/>
              <a:t> </a:t>
            </a:r>
            <a:r>
              <a:rPr lang="en-US" sz="2800" dirty="0" err="1" smtClean="0"/>
              <a:t>koji</a:t>
            </a:r>
            <a:r>
              <a:rPr lang="en-US" sz="2800" dirty="0" smtClean="0"/>
              <a:t> </a:t>
            </a:r>
            <a:r>
              <a:rPr lang="en-US" sz="2800" dirty="0"/>
              <a:t>je </a:t>
            </a:r>
            <a:r>
              <a:rPr lang="en-US" sz="2800" dirty="0" err="1"/>
              <a:t>istovremeno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generalni</a:t>
            </a:r>
            <a:r>
              <a:rPr lang="en-US" sz="2800" dirty="0"/>
              <a:t> </a:t>
            </a:r>
            <a:r>
              <a:rPr lang="en-US" sz="2800" dirty="0" err="1"/>
              <a:t>direktor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it-IT" sz="2800" dirty="0"/>
              <a:t>• Svi dioničari/akcionari su povezana lica u pravnom poslu;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/>
              <a:t>posao</a:t>
            </a:r>
            <a:r>
              <a:rPr lang="en-US" sz="2800" dirty="0"/>
              <a:t> je </a:t>
            </a:r>
            <a:r>
              <a:rPr lang="en-US" sz="2800" dirty="0" err="1"/>
              <a:t>vršenje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prečeg</a:t>
            </a:r>
            <a:r>
              <a:rPr lang="en-US" sz="2800" dirty="0"/>
              <a:t> </a:t>
            </a:r>
            <a:r>
              <a:rPr lang="en-US" sz="2800" dirty="0" err="1"/>
              <a:t>upisa</a:t>
            </a:r>
            <a:r>
              <a:rPr lang="en-US" sz="2800" dirty="0"/>
              <a:t> od </a:t>
            </a:r>
            <a:r>
              <a:rPr lang="en-US" sz="2800" dirty="0" err="1"/>
              <a:t>strane</a:t>
            </a:r>
            <a:r>
              <a:rPr lang="en-US" sz="2800" dirty="0"/>
              <a:t> </a:t>
            </a:r>
            <a:r>
              <a:rPr lang="en-US" sz="2800" dirty="0" err="1"/>
              <a:t>dioničara</a:t>
            </a:r>
            <a:r>
              <a:rPr lang="en-US" sz="2800" dirty="0"/>
              <a:t>/</a:t>
            </a:r>
            <a:r>
              <a:rPr lang="en-US" sz="2800" dirty="0" err="1"/>
              <a:t>akcionara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2963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2800" dirty="0" err="1"/>
              <a:t>Uslovi</a:t>
            </a:r>
            <a:r>
              <a:rPr lang="en-US" sz="2800" dirty="0"/>
              <a:t> pod </a:t>
            </a:r>
            <a:r>
              <a:rPr lang="en-US" sz="2800" dirty="0" err="1"/>
              <a:t>kojima</a:t>
            </a:r>
            <a:r>
              <a:rPr lang="en-US" sz="2800" dirty="0"/>
              <a:t> se </a:t>
            </a:r>
            <a:r>
              <a:rPr lang="en-US" sz="2800" dirty="0" err="1"/>
              <a:t>zaključuje</a:t>
            </a:r>
            <a:r>
              <a:rPr lang="en-US" sz="2800" dirty="0"/>
              <a:t>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/>
              <a:t>posao</a:t>
            </a:r>
            <a:r>
              <a:rPr lang="en-US" sz="2800" dirty="0"/>
              <a:t> u </a:t>
            </a:r>
            <a:r>
              <a:rPr lang="en-US" sz="2800" dirty="0" err="1"/>
              <a:t>značajnoj</a:t>
            </a:r>
            <a:r>
              <a:rPr lang="en-US" sz="2800" dirty="0"/>
              <a:t> </a:t>
            </a:r>
            <a:r>
              <a:rPr lang="en-US" sz="2800" dirty="0" err="1"/>
              <a:t>mjeri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slični</a:t>
            </a:r>
            <a:r>
              <a:rPr lang="sr-Latn-ME" sz="2800" dirty="0"/>
              <a:t> </a:t>
            </a:r>
            <a:r>
              <a:rPr lang="pl-PL" sz="2800" dirty="0"/>
              <a:t>ranijim pravnim poslovima s licem prije no što je takvo lice postalo </a:t>
            </a:r>
            <a:r>
              <a:rPr lang="en-US" sz="2800" dirty="0" err="1"/>
              <a:t>povezano</a:t>
            </a:r>
            <a:r>
              <a:rPr lang="en-US" sz="2800" dirty="0"/>
              <a:t> lice;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/>
              <a:t>posao</a:t>
            </a:r>
            <a:r>
              <a:rPr lang="en-US" sz="2800" dirty="0"/>
              <a:t> je </a:t>
            </a:r>
            <a:r>
              <a:rPr lang="en-US" sz="2800" dirty="0" err="1"/>
              <a:t>sticanje</a:t>
            </a:r>
            <a:r>
              <a:rPr lang="en-US" sz="2800" dirty="0"/>
              <a:t> </a:t>
            </a:r>
            <a:r>
              <a:rPr lang="en-US" sz="2800" dirty="0" err="1"/>
              <a:t>vlastitih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otkup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; 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/>
              <a:t>posao</a:t>
            </a:r>
            <a:r>
              <a:rPr lang="en-US" sz="2800" dirty="0"/>
              <a:t> je </a:t>
            </a:r>
            <a:r>
              <a:rPr lang="en-US" sz="2800" dirty="0" err="1"/>
              <a:t>reorganizacija</a:t>
            </a:r>
            <a:r>
              <a:rPr lang="en-US" sz="2800" dirty="0"/>
              <a:t> </a:t>
            </a:r>
            <a:r>
              <a:rPr lang="en-US" sz="2800" dirty="0" err="1"/>
              <a:t>putem</a:t>
            </a:r>
            <a:r>
              <a:rPr lang="en-US" sz="2800" dirty="0"/>
              <a:t> </a:t>
            </a:r>
            <a:r>
              <a:rPr lang="en-US" sz="2800" dirty="0" err="1"/>
              <a:t>spajanja</a:t>
            </a:r>
            <a:r>
              <a:rPr lang="en-US" sz="2800" dirty="0"/>
              <a:t>, a </a:t>
            </a:r>
            <a:r>
              <a:rPr lang="en-US" sz="2800" dirty="0" err="1"/>
              <a:t>drugi</a:t>
            </a:r>
            <a:r>
              <a:rPr lang="en-US" sz="2800" dirty="0"/>
              <a:t> </a:t>
            </a:r>
            <a:r>
              <a:rPr lang="en-US" sz="2800" dirty="0" err="1"/>
              <a:t>entitet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učestvuje</a:t>
            </a:r>
            <a:r>
              <a:rPr lang="sr-Latn-ME" sz="2800" dirty="0"/>
              <a:t> </a:t>
            </a:r>
            <a:r>
              <a:rPr lang="en-US" sz="2800" dirty="0"/>
              <a:t>u </a:t>
            </a:r>
            <a:r>
              <a:rPr lang="en-US" sz="2800" dirty="0" err="1"/>
              <a:t>spajanju</a:t>
            </a:r>
            <a:r>
              <a:rPr lang="en-US" sz="2800" dirty="0"/>
              <a:t> </a:t>
            </a:r>
            <a:r>
              <a:rPr lang="en-US" sz="2800" dirty="0" err="1"/>
              <a:t>posjeduje</a:t>
            </a:r>
            <a:r>
              <a:rPr lang="en-US" sz="2800" dirty="0"/>
              <a:t> </a:t>
            </a:r>
            <a:r>
              <a:rPr lang="en-US" sz="2800" dirty="0" err="1"/>
              <a:t>više</a:t>
            </a:r>
            <a:r>
              <a:rPr lang="en-US" sz="2800" dirty="0"/>
              <a:t> od 75%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s </a:t>
            </a:r>
            <a:r>
              <a:rPr lang="en-US" sz="2800" dirty="0" err="1"/>
              <a:t>pravom</a:t>
            </a:r>
            <a:r>
              <a:rPr lang="en-US" sz="2800" dirty="0"/>
              <a:t> </a:t>
            </a:r>
            <a:r>
              <a:rPr lang="en-US" sz="2800" dirty="0" err="1"/>
              <a:t>glasa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sr-Latn-ME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se </a:t>
            </a:r>
            <a:r>
              <a:rPr lang="en-US" sz="2800" dirty="0" err="1"/>
              <a:t>reorganizira</a:t>
            </a:r>
            <a:r>
              <a:rPr lang="en-US" sz="2800" dirty="0"/>
              <a:t>.</a:t>
            </a:r>
            <a:endParaRPr lang="sr-Latn-ME" sz="2800" dirty="0"/>
          </a:p>
          <a:p>
            <a:pPr algn="just"/>
            <a:r>
              <a:rPr lang="sr-Latn-ME" dirty="0"/>
              <a:t> </a:t>
            </a:r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statutu</a:t>
            </a:r>
            <a:r>
              <a:rPr lang="en-US" dirty="0"/>
              <a:t> </a:t>
            </a:r>
            <a:r>
              <a:rPr lang="en-US" dirty="0" err="1"/>
              <a:t>utvrdi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,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obavljanja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o </a:t>
            </a:r>
            <a:r>
              <a:rPr lang="en-US" dirty="0" err="1"/>
              <a:t>sukobu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7031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endParaRPr lang="en-US" dirty="0"/>
          </a:p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načini</a:t>
            </a:r>
            <a:r>
              <a:rPr lang="en-US" dirty="0"/>
              <a:t> </a:t>
            </a:r>
            <a:r>
              <a:rPr lang="en-US" dirty="0" err="1"/>
              <a:t>reguliranja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Zabrane</a:t>
            </a:r>
            <a:r>
              <a:rPr lang="sr-Latn-ME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,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 smtClean="0"/>
              <a:t>kompanijama</a:t>
            </a:r>
            <a:r>
              <a:rPr lang="sr-Latn-ME" dirty="0" smtClean="0"/>
              <a:t> </a:t>
            </a:r>
            <a:r>
              <a:rPr lang="en-US" dirty="0" err="1" smtClean="0"/>
              <a:t>zabranjuje</a:t>
            </a:r>
            <a:r>
              <a:rPr lang="en-US" dirty="0" smtClean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zaključuju</a:t>
            </a:r>
            <a:r>
              <a:rPr lang="en-US" dirty="0"/>
              <a:t> </a:t>
            </a:r>
            <a:r>
              <a:rPr lang="en-US" dirty="0" err="1"/>
              <a:t>izvjesne</a:t>
            </a:r>
            <a:r>
              <a:rPr lang="en-US" dirty="0"/>
              <a:t> </a:t>
            </a:r>
            <a:r>
              <a:rPr lang="en-US" dirty="0" err="1" smtClean="0"/>
              <a:t>pravne</a:t>
            </a:r>
            <a:r>
              <a:rPr lang="sr-Latn-ME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štetnim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dotično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Prednost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 smtClean="0"/>
              <a:t>pristupa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jasna</a:t>
            </a:r>
            <a:r>
              <a:rPr lang="en-US" dirty="0"/>
              <a:t>: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znaju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granice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sofisticiranih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zabrana</a:t>
            </a:r>
            <a:r>
              <a:rPr lang="en-US" dirty="0"/>
              <a:t> </a:t>
            </a:r>
            <a:r>
              <a:rPr lang="en-US" dirty="0" err="1"/>
              <a:t>zaobiđe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28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Uvod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zaštićeni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vanredne</a:t>
            </a:r>
            <a:r>
              <a:rPr lang="en-US" dirty="0"/>
              <a:t> </a:t>
            </a:r>
            <a:r>
              <a:rPr lang="en-US" dirty="0" err="1" smtClean="0"/>
              <a:t>pravne</a:t>
            </a:r>
            <a:r>
              <a:rPr lang="sr-Latn-ME" dirty="0" smtClean="0"/>
              <a:t> </a:t>
            </a:r>
            <a:r>
              <a:rPr lang="en-US" dirty="0" err="1" smtClean="0"/>
              <a:t>poslove</a:t>
            </a:r>
            <a:r>
              <a:rPr lang="en-US" dirty="0"/>
              <a:t>, </a:t>
            </a:r>
            <a:r>
              <a:rPr lang="en-US" dirty="0" err="1"/>
              <a:t>učestvuje</a:t>
            </a:r>
            <a:r>
              <a:rPr lang="en-US" dirty="0"/>
              <a:t> u </a:t>
            </a:r>
            <a:r>
              <a:rPr lang="en-US" dirty="0" err="1"/>
              <a:t>preuzimanjima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/>
              <a:t>licima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/>
              <a:t>zaštita</a:t>
            </a:r>
            <a:r>
              <a:rPr lang="en-US" dirty="0"/>
              <a:t> je </a:t>
            </a:r>
            <a:r>
              <a:rPr lang="en-US" dirty="0" err="1"/>
              <a:t>suštinski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 smtClean="0"/>
              <a:t>transakcije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imovinska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pored toga,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ovih</a:t>
            </a:r>
            <a:r>
              <a:rPr lang="sr-Latn-ME" dirty="0" smtClean="0"/>
              <a:t>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česte</a:t>
            </a:r>
            <a:r>
              <a:rPr lang="en-US" dirty="0"/>
              <a:t> </a:t>
            </a:r>
            <a:r>
              <a:rPr lang="en-US" dirty="0" err="1"/>
              <a:t>zloupotrebe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777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Mana je </a:t>
            </a:r>
            <a:r>
              <a:rPr lang="en-US" dirty="0" err="1" smtClean="0"/>
              <a:t>nedostatak</a:t>
            </a:r>
            <a:r>
              <a:rPr lang="en-US" dirty="0" smtClean="0"/>
              <a:t> </a:t>
            </a:r>
            <a:r>
              <a:rPr lang="en-US" dirty="0" err="1" smtClean="0"/>
              <a:t>fleksibilnosti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:</a:t>
            </a:r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 smtClean="0"/>
              <a:t>izričitu</a:t>
            </a:r>
            <a:r>
              <a:rPr lang="en-US" dirty="0" smtClean="0"/>
              <a:t> </a:t>
            </a:r>
            <a:r>
              <a:rPr lang="en-US" dirty="0" err="1" smtClean="0"/>
              <a:t>zabranu</a:t>
            </a:r>
            <a:r>
              <a:rPr lang="en-US" dirty="0" smtClean="0"/>
              <a:t>, </a:t>
            </a:r>
            <a:r>
              <a:rPr lang="en-US" dirty="0" err="1" smtClean="0"/>
              <a:t>onda</a:t>
            </a:r>
            <a:r>
              <a:rPr lang="en-US" dirty="0" smtClean="0"/>
              <a:t> se ne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zaključiti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korisni</a:t>
            </a:r>
            <a:r>
              <a:rPr lang="sr-Latn-ME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poslovi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toga,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činiti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napore</a:t>
            </a:r>
            <a:r>
              <a:rPr lang="en-US" dirty="0" smtClean="0"/>
              <a:t> da </a:t>
            </a:r>
            <a:r>
              <a:rPr lang="en-US" dirty="0" err="1" smtClean="0"/>
              <a:t>zaobiđu</a:t>
            </a:r>
            <a:r>
              <a:rPr lang="en-US" dirty="0" smtClean="0"/>
              <a:t> to </a:t>
            </a:r>
            <a:r>
              <a:rPr lang="en-US" dirty="0" err="1" smtClean="0"/>
              <a:t>pravilo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nekim</a:t>
            </a:r>
            <a:r>
              <a:rPr lang="en-US" dirty="0" smtClean="0"/>
              <a:t> </a:t>
            </a:r>
            <a:r>
              <a:rPr lang="en-US" dirty="0" err="1" smtClean="0"/>
              <a:t>pravnim</a:t>
            </a:r>
            <a:r>
              <a:rPr lang="en-US" dirty="0" smtClean="0"/>
              <a:t> </a:t>
            </a:r>
            <a:r>
              <a:rPr lang="en-US" dirty="0" err="1" smtClean="0"/>
              <a:t>sistemima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je </a:t>
            </a:r>
            <a:r>
              <a:rPr lang="en-US" dirty="0" err="1" smtClean="0"/>
              <a:t>poziva</a:t>
            </a:r>
            <a:r>
              <a:rPr lang="en-US" dirty="0" smtClean="0"/>
              <a:t> da se </a:t>
            </a:r>
            <a:r>
              <a:rPr lang="en-US" dirty="0" err="1" smtClean="0"/>
              <a:t>promijeni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se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kriteriji</a:t>
            </a:r>
            <a:r>
              <a:rPr lang="en-US" dirty="0" smtClean="0"/>
              <a:t> </a:t>
            </a:r>
            <a:r>
              <a:rPr lang="en-US" dirty="0" err="1" smtClean="0"/>
              <a:t>pravičnosti</a:t>
            </a:r>
            <a:r>
              <a:rPr lang="en-US" dirty="0" smtClean="0"/>
              <a:t>: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postojati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da se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posao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sukoba</a:t>
            </a:r>
            <a:r>
              <a:rPr lang="sr-Latn-ME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ospori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nepravičnosti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barem</a:t>
            </a:r>
            <a:r>
              <a:rPr lang="en-US" dirty="0" smtClean="0"/>
              <a:t> </a:t>
            </a:r>
            <a:r>
              <a:rPr lang="en-US" dirty="0" err="1" smtClean="0"/>
              <a:t>značajne</a:t>
            </a:r>
            <a:r>
              <a:rPr lang="en-US" dirty="0" smtClean="0"/>
              <a:t> </a:t>
            </a:r>
            <a:r>
              <a:rPr lang="en-US" dirty="0" err="1" smtClean="0"/>
              <a:t>nepravičnosti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se </a:t>
            </a:r>
            <a:r>
              <a:rPr lang="en-US" dirty="0" err="1" smtClean="0"/>
              <a:t>javlja</a:t>
            </a:r>
            <a:r>
              <a:rPr lang="en-US" dirty="0" smtClean="0"/>
              <a:t> u </a:t>
            </a:r>
            <a:r>
              <a:rPr lang="en-US" dirty="0" err="1" smtClean="0"/>
              <a:t>zakonima</a:t>
            </a:r>
            <a:r>
              <a:rPr lang="en-US" dirty="0" smtClean="0"/>
              <a:t> SAD-a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Velikoj</a:t>
            </a:r>
            <a:r>
              <a:rPr lang="en-US" dirty="0" smtClean="0"/>
              <a:t> </a:t>
            </a:r>
            <a:r>
              <a:rPr lang="en-US" dirty="0" err="1" smtClean="0"/>
              <a:t>Britaniji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5998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Pravni posao s povezanim licima u BiH mora odobriti </a:t>
            </a:r>
            <a:r>
              <a:rPr lang="pl-PL" dirty="0" smtClean="0"/>
              <a:t>nadzorni/upravni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sr-Latn-ME" dirty="0" smtClean="0"/>
              <a:t>skupština dioničara/akcionara</a:t>
            </a:r>
            <a:r>
              <a:rPr lang="en-US" dirty="0" smtClean="0"/>
              <a:t>, </a:t>
            </a:r>
            <a:r>
              <a:rPr lang="en-US" dirty="0" err="1"/>
              <a:t>ukoliko</a:t>
            </a:r>
            <a:r>
              <a:rPr lang="en-US" dirty="0"/>
              <a:t> se ne </a:t>
            </a:r>
            <a:r>
              <a:rPr lang="en-US" dirty="0" err="1"/>
              <a:t>primjenjuje</a:t>
            </a:r>
            <a:r>
              <a:rPr lang="en-US" dirty="0"/>
              <a:t> gore </a:t>
            </a:r>
            <a:r>
              <a:rPr lang="en-US" dirty="0" err="1"/>
              <a:t>spomenuti</a:t>
            </a:r>
            <a:r>
              <a:rPr lang="en-US" dirty="0"/>
              <a:t> </a:t>
            </a:r>
            <a:r>
              <a:rPr lang="en-US" dirty="0" err="1"/>
              <a:t>izuzetak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b="1" dirty="0"/>
              <a:t>a) Odobrenje od strane nadzornog/upravnog odbora</a:t>
            </a:r>
          </a:p>
          <a:p>
            <a:pPr algn="just"/>
            <a:r>
              <a:rPr lang="en-US" dirty="0" err="1"/>
              <a:t>Neće</a:t>
            </a:r>
            <a:r>
              <a:rPr lang="en-US" dirty="0"/>
              <a:t> se </a:t>
            </a:r>
            <a:r>
              <a:rPr lang="en-US" dirty="0" err="1"/>
              <a:t>smatrati</a:t>
            </a:r>
            <a:r>
              <a:rPr lang="en-US" dirty="0"/>
              <a:t> da je lice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zaključilo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s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 smtClean="0"/>
              <a:t>društvom</a:t>
            </a:r>
            <a:r>
              <a:rPr lang="sr-Latn-ME" dirty="0" smtClean="0"/>
              <a:t> </a:t>
            </a:r>
            <a:r>
              <a:rPr lang="en-US" dirty="0" err="1" smtClean="0"/>
              <a:t>prekršilo</a:t>
            </a:r>
            <a:r>
              <a:rPr lang="en-US" dirty="0" smtClean="0"/>
              <a:t> </a:t>
            </a:r>
            <a:r>
              <a:rPr lang="en-US" dirty="0" err="1"/>
              <a:t>spomenutu</a:t>
            </a:r>
            <a:r>
              <a:rPr lang="en-US" dirty="0"/>
              <a:t> </a:t>
            </a:r>
            <a:r>
              <a:rPr lang="en-US" dirty="0" err="1"/>
              <a:t>klauzulu</a:t>
            </a:r>
            <a:r>
              <a:rPr lang="en-US" dirty="0"/>
              <a:t> o </a:t>
            </a:r>
            <a:r>
              <a:rPr lang="en-US" dirty="0" err="1"/>
              <a:t>sukobu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ono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odgovorno</a:t>
            </a:r>
            <a:r>
              <a:rPr lang="en-US" dirty="0"/>
              <a:t> </a:t>
            </a:r>
            <a:r>
              <a:rPr lang="en-US" dirty="0" err="1" smtClean="0"/>
              <a:t>ni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kakvu štetu koja nastane kao rezultat sukoba interesa, ako je taj pravni </a:t>
            </a:r>
            <a:r>
              <a:rPr lang="pl-PL" dirty="0" smtClean="0"/>
              <a:t>posao </a:t>
            </a:r>
            <a:r>
              <a:rPr lang="en-US" dirty="0" err="1" smtClean="0"/>
              <a:t>odobren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vjeri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u tom </a:t>
            </a:r>
            <a:r>
              <a:rPr lang="en-US" dirty="0" err="1"/>
              <a:t>poslu</a:t>
            </a:r>
            <a:r>
              <a:rPr lang="en-US" dirty="0"/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3239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487619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To </a:t>
            </a:r>
            <a:r>
              <a:rPr lang="en-US" dirty="0" err="1" smtClean="0"/>
              <a:t>znači</a:t>
            </a:r>
            <a:r>
              <a:rPr lang="en-US" dirty="0" smtClean="0"/>
              <a:t> da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povezana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:</a:t>
            </a:r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obavijestiti</a:t>
            </a:r>
            <a:r>
              <a:rPr lang="en-US" sz="2800" dirty="0" smtClean="0"/>
              <a:t> </a:t>
            </a:r>
            <a:r>
              <a:rPr lang="en-US" sz="2800" dirty="0" err="1" smtClean="0"/>
              <a:t>nadzorni</a:t>
            </a:r>
            <a:r>
              <a:rPr lang="en-US" sz="2800" dirty="0" smtClean="0"/>
              <a:t>/</a:t>
            </a:r>
            <a:r>
              <a:rPr lang="en-US" sz="2800" dirty="0" err="1" smtClean="0"/>
              <a:t>upravni</a:t>
            </a:r>
            <a:r>
              <a:rPr lang="en-US" sz="2800" dirty="0" smtClean="0"/>
              <a:t> </a:t>
            </a:r>
            <a:r>
              <a:rPr lang="en-US" sz="2800" dirty="0" err="1" smtClean="0"/>
              <a:t>odbor</a:t>
            </a:r>
            <a:r>
              <a:rPr lang="en-US" sz="2800" dirty="0" smtClean="0"/>
              <a:t> o </a:t>
            </a:r>
            <a:r>
              <a:rPr lang="en-US" sz="2800" dirty="0" err="1" smtClean="0"/>
              <a:t>svom</a:t>
            </a:r>
            <a:r>
              <a:rPr lang="en-US" sz="2800" dirty="0" smtClean="0"/>
              <a:t> </a:t>
            </a:r>
            <a:r>
              <a:rPr lang="en-US" sz="2800" dirty="0" err="1" smtClean="0"/>
              <a:t>interesu</a:t>
            </a:r>
            <a:r>
              <a:rPr lang="en-US" sz="2800" dirty="0" smtClean="0"/>
              <a:t> u </a:t>
            </a:r>
            <a:r>
              <a:rPr lang="en-US" sz="2800" dirty="0" err="1" smtClean="0"/>
              <a:t>pravnom</a:t>
            </a:r>
            <a:r>
              <a:rPr lang="en-US" sz="2800" dirty="0" smtClean="0"/>
              <a:t> </a:t>
            </a:r>
            <a:r>
              <a:rPr lang="en-US" sz="2800" dirty="0" err="1" smtClean="0"/>
              <a:t>poslu</a:t>
            </a:r>
            <a:r>
              <a:rPr lang="en-US" sz="2800" dirty="0" smtClean="0"/>
              <a:t>; </a:t>
            </a:r>
            <a:r>
              <a:rPr lang="en-US" sz="2800" dirty="0" err="1" smtClean="0"/>
              <a:t>i</a:t>
            </a:r>
            <a:endParaRPr lang="en-US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uzdržati</a:t>
            </a:r>
            <a:r>
              <a:rPr lang="en-US" sz="2800" dirty="0" smtClean="0"/>
              <a:t> se od </a:t>
            </a:r>
            <a:r>
              <a:rPr lang="en-US" sz="2800" dirty="0" err="1" smtClean="0"/>
              <a:t>učešća</a:t>
            </a:r>
            <a:r>
              <a:rPr lang="en-US" sz="2800" dirty="0" smtClean="0"/>
              <a:t> u </a:t>
            </a:r>
            <a:r>
              <a:rPr lang="en-US" sz="2800" dirty="0" err="1" smtClean="0"/>
              <a:t>raspravi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odlučivanju</a:t>
            </a:r>
            <a:r>
              <a:rPr lang="en-US" sz="2800" dirty="0" smtClean="0"/>
              <a:t> </a:t>
            </a:r>
            <a:r>
              <a:rPr lang="en-US" sz="2800" dirty="0" err="1" smtClean="0"/>
              <a:t>nadzornog</a:t>
            </a:r>
            <a:r>
              <a:rPr lang="en-US" sz="2800" dirty="0" smtClean="0"/>
              <a:t>/</a:t>
            </a:r>
            <a:r>
              <a:rPr lang="en-US" sz="2800" dirty="0" err="1" smtClean="0"/>
              <a:t>upravnog</a:t>
            </a:r>
            <a:r>
              <a:rPr lang="en-US" sz="2800" dirty="0" smtClean="0"/>
              <a:t> </a:t>
            </a:r>
            <a:r>
              <a:rPr lang="en-US" sz="2800" dirty="0" err="1" smtClean="0"/>
              <a:t>odbora</a:t>
            </a:r>
            <a:r>
              <a:rPr lang="sr-Latn-ME" sz="2800" dirty="0" smtClean="0"/>
              <a:t> </a:t>
            </a:r>
            <a:r>
              <a:rPr lang="pl-PL" sz="2800" dirty="0" smtClean="0"/>
              <a:t>o bilo kojem pitanju koje je u vezi s pravnim poslom iz sukoba interesa.</a:t>
            </a:r>
          </a:p>
          <a:p>
            <a:pPr algn="just"/>
            <a:r>
              <a:rPr lang="en-US" dirty="0" err="1" smtClean="0"/>
              <a:t>Zainteresirani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se ne </a:t>
            </a:r>
            <a:r>
              <a:rPr lang="en-US" dirty="0" err="1" smtClean="0"/>
              <a:t>broje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kvorum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Čak</a:t>
            </a:r>
            <a:r>
              <a:rPr lang="en-US" dirty="0" smtClean="0"/>
              <a:t> se </a:t>
            </a:r>
            <a:r>
              <a:rPr lang="en-US" dirty="0" err="1" smtClean="0"/>
              <a:t>preporučuje</a:t>
            </a:r>
            <a:r>
              <a:rPr lang="en-US" dirty="0" smtClean="0"/>
              <a:t> da </a:t>
            </a:r>
            <a:r>
              <a:rPr lang="en-US" dirty="0" err="1" smtClean="0"/>
              <a:t>ovi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ne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prisustvovati</a:t>
            </a:r>
            <a:r>
              <a:rPr lang="en-US" dirty="0" smtClean="0"/>
              <a:t> </a:t>
            </a:r>
            <a:r>
              <a:rPr lang="en-US" dirty="0" err="1" smtClean="0"/>
              <a:t>sjednici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111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Predsjednik nadzornog/upravnog odbora mora u kratkom roku </a:t>
            </a:r>
            <a:r>
              <a:rPr lang="pl-PL" dirty="0" smtClean="0"/>
              <a:t>sazvati </a:t>
            </a:r>
            <a:r>
              <a:rPr lang="en-US" dirty="0" err="1" smtClean="0"/>
              <a:t>sjednicu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odbijanju</a:t>
            </a:r>
            <a:r>
              <a:rPr lang="sr-Latn-ME" dirty="0" smtClean="0"/>
              <a:t> </a:t>
            </a:r>
            <a:r>
              <a:rPr lang="en-US" dirty="0" err="1" smtClean="0"/>
              <a:t>odobrenja</a:t>
            </a:r>
            <a:r>
              <a:rPr lang="en-US" dirty="0" smtClean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sukob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Odobrenje</a:t>
            </a:r>
            <a:r>
              <a:rPr lang="en-US" dirty="0"/>
              <a:t> je </a:t>
            </a:r>
            <a:r>
              <a:rPr lang="en-US" dirty="0" err="1"/>
              <a:t>punovažno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otkriju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/>
              <a:t>povezane</a:t>
            </a:r>
            <a:r>
              <a:rPr lang="en-US" dirty="0"/>
              <a:t> s </a:t>
            </a:r>
            <a:r>
              <a:rPr lang="en-US" dirty="0" err="1" smtClean="0"/>
              <a:t>ličnim</a:t>
            </a:r>
            <a:r>
              <a:rPr lang="sr-Latn-ME" dirty="0" smtClean="0"/>
              <a:t> </a:t>
            </a:r>
            <a:r>
              <a:rPr lang="en-US" dirty="0" err="1" smtClean="0"/>
              <a:t>interesom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,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pravnom</a:t>
            </a:r>
            <a:r>
              <a:rPr lang="sr-Latn-ME" dirty="0" smtClean="0"/>
              <a:t> </a:t>
            </a:r>
            <a:r>
              <a:rPr lang="en-US" dirty="0" err="1" smtClean="0"/>
              <a:t>poslu</a:t>
            </a:r>
            <a:r>
              <a:rPr lang="en-US" dirty="0" smtClean="0"/>
              <a:t> </a:t>
            </a:r>
            <a:r>
              <a:rPr lang="en-US" dirty="0" err="1"/>
              <a:t>obavještava</a:t>
            </a:r>
            <a:r>
              <a:rPr lang="en-US" dirty="0"/>
              <a:t> se </a:t>
            </a:r>
            <a:r>
              <a:rPr lang="sr-Latn-ME" dirty="0" smtClean="0"/>
              <a:t>skupština dioničara/akcionara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narednoj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izvještaju</a:t>
            </a:r>
            <a:r>
              <a:rPr lang="en-US" dirty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istaknuti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 tom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glasali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3355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b) Odobrenje od </a:t>
            </a:r>
            <a:r>
              <a:rPr lang="pl-PL" b="1" dirty="0" smtClean="0"/>
              <a:t>strane skupštine dioničara/akcionara </a:t>
            </a:r>
            <a:endParaRPr lang="pl-PL" b="1" dirty="0"/>
          </a:p>
          <a:p>
            <a:pPr algn="just"/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broj</a:t>
            </a:r>
            <a:r>
              <a:rPr lang="en-US" dirty="0"/>
              <a:t> “</a:t>
            </a:r>
            <a:r>
              <a:rPr lang="en-US" dirty="0" err="1"/>
              <a:t>nezainteresiranih</a:t>
            </a:r>
            <a:r>
              <a:rPr lang="en-US" dirty="0"/>
              <a:t>”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nedovoljan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postizanje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većinu</a:t>
            </a:r>
            <a:r>
              <a:rPr lang="en-US" dirty="0"/>
              <a:t> “</a:t>
            </a:r>
            <a:r>
              <a:rPr lang="en-US" dirty="0" err="1"/>
              <a:t>nezainteresiranih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),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sr-Latn-ME" dirty="0" smtClean="0"/>
              <a:t>skupština dioničara/akcionara.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potrebna</a:t>
            </a:r>
            <a:r>
              <a:rPr lang="en-US" dirty="0"/>
              <a:t> je </a:t>
            </a:r>
            <a:r>
              <a:rPr lang="en-US" dirty="0" err="1"/>
              <a:t>prosta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 smtClean="0"/>
              <a:t>glasova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skupštini dioničara/akcionara </a:t>
            </a:r>
            <a:r>
              <a:rPr lang="en-US" dirty="0" smtClean="0"/>
              <a:t>(</a:t>
            </a:r>
            <a:r>
              <a:rPr lang="en-US" dirty="0" err="1"/>
              <a:t>isključujući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lični</a:t>
            </a:r>
            <a:r>
              <a:rPr lang="sr-Latn-ME" dirty="0" smtClean="0"/>
              <a:t> </a:t>
            </a:r>
            <a:r>
              <a:rPr lang="en-US" dirty="0" err="1" smtClean="0"/>
              <a:t>interes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odobrenje</a:t>
            </a:r>
            <a:r>
              <a:rPr lang="en-US" dirty="0"/>
              <a:t> je </a:t>
            </a:r>
            <a:r>
              <a:rPr lang="en-US" dirty="0" err="1"/>
              <a:t>punovažno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otkriju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 smtClean="0"/>
              <a:t>činjenice</a:t>
            </a:r>
            <a:r>
              <a:rPr lang="sr-Latn-ME" dirty="0" smtClean="0"/>
              <a:t> </a:t>
            </a:r>
            <a:r>
              <a:rPr lang="en-US" dirty="0" err="1" smtClean="0"/>
              <a:t>povezane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ličnim</a:t>
            </a:r>
            <a:r>
              <a:rPr lang="en-US" dirty="0"/>
              <a:t> </a:t>
            </a:r>
            <a:r>
              <a:rPr lang="en-US" dirty="0" err="1"/>
              <a:t>interesom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8902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5156"/>
            <a:ext cx="10515600" cy="56618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Primjer</a:t>
            </a:r>
            <a:r>
              <a:rPr lang="en-US" dirty="0" smtClean="0"/>
              <a:t> </a:t>
            </a:r>
            <a:r>
              <a:rPr lang="sr-Latn-ME" dirty="0"/>
              <a:t>1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2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sr-Latn-ME" dirty="0"/>
              <a:t>1</a:t>
            </a:r>
            <a:r>
              <a:rPr lang="en-US" dirty="0" smtClean="0"/>
              <a:t>. </a:t>
            </a:r>
            <a:r>
              <a:rPr lang="en-US" dirty="0" err="1"/>
              <a:t>Jedini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B je brat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A je </a:t>
            </a:r>
            <a:r>
              <a:rPr lang="en-US" dirty="0" err="1"/>
              <a:t>prodalo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sr-Latn-ME" dirty="0" smtClean="0"/>
              <a:t> </a:t>
            </a:r>
            <a:r>
              <a:rPr lang="pl-PL" dirty="0" smtClean="0"/>
              <a:t>po </a:t>
            </a:r>
            <a:r>
              <a:rPr lang="pl-PL" dirty="0"/>
              <a:t>cijeni koja je ispod tržišne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To je za društvo A pravni posao s </a:t>
            </a:r>
            <a:r>
              <a:rPr lang="pl-PL" dirty="0" smtClean="0"/>
              <a:t>povezanim licem.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Predsjednik društva A je lice koje je u sukobu interesa s društvom </a:t>
            </a:r>
            <a:r>
              <a:rPr lang="pl-PL" dirty="0" smtClean="0"/>
              <a:t>i </a:t>
            </a:r>
            <a:r>
              <a:rPr lang="en-US" dirty="0" smtClean="0"/>
              <a:t>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u </a:t>
            </a:r>
            <a:r>
              <a:rPr lang="en-US" dirty="0" err="1"/>
              <a:t>odlučivanju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sr-Latn-ME" dirty="0"/>
              <a:t>2</a:t>
            </a:r>
            <a:r>
              <a:rPr lang="en-US" dirty="0" smtClean="0"/>
              <a:t>. </a:t>
            </a:r>
            <a:r>
              <a:rPr lang="en-US" dirty="0" err="1"/>
              <a:t>Društvo</a:t>
            </a:r>
            <a:r>
              <a:rPr lang="en-US" dirty="0"/>
              <a:t> A </a:t>
            </a:r>
            <a:r>
              <a:rPr lang="en-US" dirty="0" err="1"/>
              <a:t>prenijelo</a:t>
            </a:r>
            <a:r>
              <a:rPr lang="en-US" dirty="0"/>
              <a:t> je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C,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A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B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: </a:t>
            </a:r>
            <a:r>
              <a:rPr lang="en-US" dirty="0" err="1"/>
              <a:t>društvo</a:t>
            </a:r>
            <a:r>
              <a:rPr lang="en-US" dirty="0"/>
              <a:t> A </a:t>
            </a:r>
            <a:r>
              <a:rPr lang="en-US" dirty="0" err="1"/>
              <a:t>dobija</a:t>
            </a:r>
            <a:r>
              <a:rPr lang="en-US" dirty="0"/>
              <a:t> 55%, a </a:t>
            </a:r>
            <a:r>
              <a:rPr lang="en-US" dirty="0" err="1"/>
              <a:t>društvo</a:t>
            </a:r>
            <a:r>
              <a:rPr lang="en-US" dirty="0"/>
              <a:t> B </a:t>
            </a:r>
            <a:r>
              <a:rPr lang="en-US" dirty="0" err="1" smtClean="0"/>
              <a:t>dobija</a:t>
            </a:r>
            <a:r>
              <a:rPr lang="sr-Latn-ME" dirty="0" smtClean="0"/>
              <a:t> </a:t>
            </a:r>
            <a:r>
              <a:rPr lang="en-US" dirty="0" smtClean="0"/>
              <a:t>45</a:t>
            </a:r>
            <a:r>
              <a:rPr lang="en-US" dirty="0"/>
              <a:t>% bez </a:t>
            </a:r>
            <a:r>
              <a:rPr lang="en-US" dirty="0" err="1"/>
              <a:t>naknade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Rukovodioci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A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B.</a:t>
            </a:r>
          </a:p>
          <a:p>
            <a:pPr algn="just"/>
            <a:r>
              <a:rPr lang="en-US" dirty="0" err="1"/>
              <a:t>Godinu</a:t>
            </a:r>
            <a:r>
              <a:rPr lang="en-US" dirty="0"/>
              <a:t> dana </a:t>
            </a:r>
            <a:r>
              <a:rPr lang="en-US" dirty="0" err="1"/>
              <a:t>kasnije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A je </a:t>
            </a:r>
            <a:r>
              <a:rPr lang="en-US" dirty="0" err="1"/>
              <a:t>društvu</a:t>
            </a:r>
            <a:r>
              <a:rPr lang="en-US" dirty="0"/>
              <a:t> B </a:t>
            </a:r>
            <a:r>
              <a:rPr lang="en-US" dirty="0" err="1"/>
              <a:t>prodalo</a:t>
            </a:r>
            <a:r>
              <a:rPr lang="en-US" dirty="0"/>
              <a:t> 38%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 smtClean="0"/>
              <a:t>društvu</a:t>
            </a:r>
            <a:r>
              <a:rPr lang="sr-Latn-ME" dirty="0" smtClean="0"/>
              <a:t> </a:t>
            </a:r>
            <a:r>
              <a:rPr lang="en-US" dirty="0" smtClean="0"/>
              <a:t>C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ukupnu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od 2.000 USD.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stvarnosti</a:t>
            </a:r>
            <a:r>
              <a:rPr lang="en-US" dirty="0"/>
              <a:t>,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vrijedile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smtClean="0"/>
              <a:t>600</a:t>
            </a:r>
            <a:r>
              <a:rPr lang="sr-Latn-ME" dirty="0" smtClean="0"/>
              <a:t> </a:t>
            </a:r>
            <a:r>
              <a:rPr lang="en-US" dirty="0" err="1" smtClean="0"/>
              <a:t>miliona</a:t>
            </a:r>
            <a:r>
              <a:rPr lang="en-US" dirty="0" smtClean="0"/>
              <a:t> </a:t>
            </a:r>
            <a:r>
              <a:rPr lang="en-US" dirty="0"/>
              <a:t>USD.</a:t>
            </a:r>
          </a:p>
          <a:p>
            <a:pPr algn="just"/>
            <a:r>
              <a:rPr lang="pl-PL" dirty="0"/>
              <a:t>Prodaja udjela od 38% u društvu C od strane društva A društvu B jeste pravni posao </a:t>
            </a:r>
            <a:r>
              <a:rPr lang="pl-PL" dirty="0" smtClean="0"/>
              <a:t>s </a:t>
            </a:r>
            <a:r>
              <a:rPr lang="en-US" dirty="0" err="1" smtClean="0"/>
              <a:t>povezanim</a:t>
            </a:r>
            <a:r>
              <a:rPr lang="en-US" dirty="0" smtClean="0"/>
              <a:t> </a:t>
            </a:r>
            <a:r>
              <a:rPr lang="en-US" dirty="0" err="1"/>
              <a:t>licima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rukovodioci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A ne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u </a:t>
            </a:r>
            <a:r>
              <a:rPr lang="en-US" dirty="0" err="1"/>
              <a:t>odlučivanju</a:t>
            </a:r>
            <a:r>
              <a:rPr lang="en-US" dirty="0"/>
              <a:t> o </a:t>
            </a:r>
            <a:r>
              <a:rPr lang="en-US" dirty="0" err="1" smtClean="0"/>
              <a:t>odobravanju</a:t>
            </a:r>
            <a:r>
              <a:rPr lang="sr-Latn-ME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8779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c) Obavezne informacije za odluku da se odobre transakcije </a:t>
            </a:r>
            <a:r>
              <a:rPr lang="pl-PL" b="1" dirty="0" smtClean="0"/>
              <a:t>s </a:t>
            </a:r>
            <a:r>
              <a:rPr lang="en-US" b="1" dirty="0" err="1" smtClean="0"/>
              <a:t>povezanim</a:t>
            </a:r>
            <a:r>
              <a:rPr lang="en-US" b="1" dirty="0" smtClean="0"/>
              <a:t> </a:t>
            </a:r>
            <a:r>
              <a:rPr lang="en-US" b="1" dirty="0" err="1"/>
              <a:t>licima</a:t>
            </a:r>
            <a:endParaRPr lang="en-US" b="1" dirty="0"/>
          </a:p>
          <a:p>
            <a:pPr marL="0" indent="0" algn="just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tijelo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mora </a:t>
            </a:r>
            <a:r>
              <a:rPr lang="en-US" dirty="0" err="1" smtClean="0"/>
              <a:t>sadržati</a:t>
            </a:r>
            <a:r>
              <a:rPr lang="en-US" dirty="0" smtClean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457200" lvl="1" indent="0" algn="just">
              <a:buNone/>
            </a:pPr>
            <a:r>
              <a:rPr lang="pl-PL" sz="2800" dirty="0"/>
              <a:t>• stranama koje učestvuju u pravnom poslu;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drugim</a:t>
            </a:r>
            <a:r>
              <a:rPr lang="en-US" sz="2800" dirty="0"/>
              <a:t> </a:t>
            </a:r>
            <a:r>
              <a:rPr lang="en-US" sz="2800" dirty="0" err="1"/>
              <a:t>korisnicima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posla</a:t>
            </a:r>
            <a:r>
              <a:rPr lang="en-US" sz="2800" dirty="0"/>
              <a:t> (</a:t>
            </a:r>
            <a:r>
              <a:rPr lang="en-US" sz="2800" dirty="0" err="1"/>
              <a:t>ako</a:t>
            </a:r>
            <a:r>
              <a:rPr lang="en-US" sz="2800" dirty="0"/>
              <a:t> </a:t>
            </a:r>
            <a:r>
              <a:rPr lang="en-US" sz="2800" dirty="0" err="1"/>
              <a:t>ih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);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vrijednostima</a:t>
            </a:r>
            <a:r>
              <a:rPr lang="en-US" sz="2800" dirty="0"/>
              <a:t> </a:t>
            </a:r>
            <a:r>
              <a:rPr lang="en-US" sz="2800" dirty="0" err="1"/>
              <a:t>pravnog</a:t>
            </a:r>
            <a:r>
              <a:rPr lang="en-US" sz="2800" dirty="0"/>
              <a:t> </a:t>
            </a:r>
            <a:r>
              <a:rPr lang="en-US" sz="2800" dirty="0" err="1"/>
              <a:t>posla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imovini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uslugama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uključene</a:t>
            </a:r>
            <a:r>
              <a:rPr lang="en-US" sz="2800" dirty="0"/>
              <a:t> u </a:t>
            </a:r>
            <a:r>
              <a:rPr lang="en-US" sz="2800" dirty="0" err="1"/>
              <a:t>taj</a:t>
            </a:r>
            <a:r>
              <a:rPr lang="en-US" sz="2800" dirty="0"/>
              <a:t> </a:t>
            </a:r>
            <a:r>
              <a:rPr lang="en-US" sz="2800" dirty="0" err="1"/>
              <a:t>pravni</a:t>
            </a:r>
            <a:r>
              <a:rPr lang="en-US" sz="2800" dirty="0"/>
              <a:t> </a:t>
            </a:r>
            <a:r>
              <a:rPr lang="en-US" sz="2800" dirty="0" err="1"/>
              <a:t>posao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pl-PL" sz="2800" dirty="0"/>
              <a:t>• svim drugim značajnim uslovima i odredbama koje se odnose na </a:t>
            </a:r>
            <a:r>
              <a:rPr lang="pl-PL" sz="2800" dirty="0" smtClean="0"/>
              <a:t>pravni </a:t>
            </a:r>
            <a:r>
              <a:rPr lang="en-US" sz="2800" dirty="0" err="1" smtClean="0"/>
              <a:t>posao</a:t>
            </a:r>
            <a:r>
              <a:rPr lang="en-US" sz="28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5843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 smtClean="0"/>
              <a:t>Identifi</a:t>
            </a:r>
            <a:r>
              <a:rPr lang="sr-Latn-ME" dirty="0" smtClean="0"/>
              <a:t>kovanje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endParaRPr lang="en-US" dirty="0"/>
          </a:p>
          <a:p>
            <a:pPr algn="just"/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odobren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 smtClean="0"/>
              <a:t>nego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zaključi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u </a:t>
            </a:r>
            <a:r>
              <a:rPr lang="en-US" dirty="0" err="1"/>
              <a:t>praksi</a:t>
            </a:r>
            <a:r>
              <a:rPr lang="en-US" dirty="0"/>
              <a:t> ne </a:t>
            </a:r>
            <a:r>
              <a:rPr lang="en-US" dirty="0" err="1"/>
              <a:t>slijede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razlozi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činjenicu</a:t>
            </a:r>
            <a:r>
              <a:rPr lang="en-US" dirty="0"/>
              <a:t> da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možda</a:t>
            </a:r>
            <a:r>
              <a:rPr lang="en-US" dirty="0"/>
              <a:t> ne </a:t>
            </a:r>
            <a:r>
              <a:rPr lang="en-US" dirty="0" err="1"/>
              <a:t>znaju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da li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 smtClean="0"/>
              <a:t>povezana</a:t>
            </a:r>
            <a:r>
              <a:rPr lang="sr-Latn-ME" dirty="0" smtClean="0"/>
              <a:t> </a:t>
            </a:r>
            <a:r>
              <a:rPr lang="en-US" dirty="0" err="1" smtClean="0"/>
              <a:t>lica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insajderi</a:t>
            </a:r>
            <a:r>
              <a:rPr lang="en-US" dirty="0"/>
              <a:t> </a:t>
            </a:r>
            <a:r>
              <a:rPr lang="en-US" dirty="0" err="1"/>
              <a:t>prikrili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povezanost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takvim</a:t>
            </a:r>
            <a:r>
              <a:rPr lang="sr-Latn-ME" dirty="0" smtClean="0"/>
              <a:t> </a:t>
            </a:r>
            <a:r>
              <a:rPr lang="en-US" dirty="0" err="1" smtClean="0"/>
              <a:t>slučajevima</a:t>
            </a:r>
            <a:r>
              <a:rPr lang="en-US" dirty="0"/>
              <a:t>, </a:t>
            </a:r>
            <a:r>
              <a:rPr lang="en-US" dirty="0" err="1"/>
              <a:t>neizvršni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igraju</a:t>
            </a:r>
            <a:r>
              <a:rPr lang="sr-Latn-ME" dirty="0" smtClean="0"/>
              <a:t> </a:t>
            </a:r>
            <a:r>
              <a:rPr lang="en-US" dirty="0" err="1" smtClean="0"/>
              <a:t>vodeću</a:t>
            </a:r>
            <a:r>
              <a:rPr lang="en-US" dirty="0" smtClean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identificiranju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otkrivanju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Pravljenje</a:t>
            </a:r>
            <a:r>
              <a:rPr lang="en-US" dirty="0"/>
              <a:t> </a:t>
            </a:r>
            <a:r>
              <a:rPr lang="en-US" dirty="0" err="1"/>
              <a:t>spiska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poslu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je </a:t>
            </a:r>
            <a:r>
              <a:rPr lang="en-US" dirty="0" err="1" smtClean="0"/>
              <a:t>jedan</a:t>
            </a:r>
            <a:r>
              <a:rPr lang="sr-Latn-ME" dirty="0" smtClean="0"/>
              <a:t> </a:t>
            </a:r>
            <a:r>
              <a:rPr lang="en-US" dirty="0" err="1" smtClean="0"/>
              <a:t>aspekt</a:t>
            </a:r>
            <a:r>
              <a:rPr lang="en-US" dirty="0"/>
              <a:t>,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sprovođenje</a:t>
            </a:r>
            <a:r>
              <a:rPr lang="en-US" dirty="0"/>
              <a:t> </a:t>
            </a:r>
            <a:r>
              <a:rPr lang="en-US" dirty="0" err="1"/>
              <a:t>otežava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je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dalje</a:t>
            </a:r>
            <a:r>
              <a:rPr lang="sr-Latn-ME" dirty="0" smtClean="0"/>
              <a:t> </a:t>
            </a:r>
            <a:r>
              <a:rPr lang="en-US" dirty="0" err="1" smtClean="0"/>
              <a:t>netransparentna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je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Zaista</a:t>
            </a:r>
            <a:r>
              <a:rPr lang="en-US" dirty="0"/>
              <a:t>, </a:t>
            </a:r>
            <a:r>
              <a:rPr lang="en-US" dirty="0" err="1" smtClean="0"/>
              <a:t>iako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priroda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identificirati</a:t>
            </a:r>
            <a:r>
              <a:rPr lang="en-US" dirty="0"/>
              <a:t>,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strukturirane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komplicirane</a:t>
            </a:r>
            <a:r>
              <a:rPr lang="en-US" dirty="0"/>
              <a:t> off-shore</a:t>
            </a:r>
            <a:r>
              <a:rPr lang="en-US" i="1" dirty="0"/>
              <a:t> </a:t>
            </a:r>
            <a:r>
              <a:rPr lang="en-US" dirty="0" err="1"/>
              <a:t>kombinacije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8135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Sastav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 smtClean="0"/>
              <a:t>uspjeh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identifi</a:t>
            </a:r>
            <a:r>
              <a:rPr lang="sr-Latn-ME" dirty="0" smtClean="0"/>
              <a:t>kovanju </a:t>
            </a:r>
            <a:r>
              <a:rPr lang="en-US" dirty="0" smtClean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ključnu</a:t>
            </a:r>
            <a:r>
              <a:rPr lang="en-US" dirty="0" smtClean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sigurno</a:t>
            </a:r>
            <a:r>
              <a:rPr lang="en-US" dirty="0"/>
              <a:t> </a:t>
            </a:r>
            <a:r>
              <a:rPr lang="en-US" dirty="0" err="1"/>
              <a:t>igrati</a:t>
            </a:r>
            <a:r>
              <a:rPr lang="en-US" dirty="0"/>
              <a:t> </a:t>
            </a:r>
            <a:r>
              <a:rPr lang="en-US" dirty="0" err="1"/>
              <a:t>neizvršni</a:t>
            </a:r>
            <a:r>
              <a:rPr lang="en-US" dirty="0"/>
              <a:t>,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Ključnu</a:t>
            </a:r>
            <a:r>
              <a:rPr lang="en-US" dirty="0"/>
              <a:t> </a:t>
            </a:r>
            <a:r>
              <a:rPr lang="en-US" dirty="0" err="1"/>
              <a:t>sporednu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, a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komisija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da </a:t>
            </a:r>
            <a:r>
              <a:rPr lang="en-US" dirty="0" err="1"/>
              <a:t>eksterni</a:t>
            </a:r>
            <a:r>
              <a:rPr lang="en-US" dirty="0"/>
              <a:t>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cjelokupan</a:t>
            </a:r>
            <a:r>
              <a:rPr lang="en-US" dirty="0"/>
              <a:t> </a:t>
            </a:r>
            <a:r>
              <a:rPr lang="en-US" dirty="0" err="1" smtClean="0"/>
              <a:t>spektar</a:t>
            </a:r>
            <a:r>
              <a:rPr lang="sr-Latn-ME" dirty="0" smtClean="0"/>
              <a:t> </a:t>
            </a:r>
            <a:r>
              <a:rPr lang="en-US" dirty="0" err="1" smtClean="0"/>
              <a:t>revizorskih</a:t>
            </a:r>
            <a:r>
              <a:rPr lang="en-US" dirty="0" smtClean="0"/>
              <a:t> </a:t>
            </a:r>
            <a:r>
              <a:rPr lang="en-US" dirty="0" err="1"/>
              <a:t>postupaka</a:t>
            </a:r>
            <a:r>
              <a:rPr lang="en-US" dirty="0"/>
              <a:t> da </a:t>
            </a:r>
            <a:r>
              <a:rPr lang="en-US" dirty="0" err="1"/>
              <a:t>procjenjuje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u </a:t>
            </a:r>
            <a:r>
              <a:rPr lang="en-US" dirty="0" err="1"/>
              <a:t>vlastitu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Izvještaj</a:t>
            </a:r>
            <a:r>
              <a:rPr lang="en-US" dirty="0" smtClean="0"/>
              <a:t> </a:t>
            </a:r>
            <a:r>
              <a:rPr lang="en-US" dirty="0" err="1"/>
              <a:t>Američkog</a:t>
            </a:r>
            <a:r>
              <a:rPr lang="en-US" dirty="0"/>
              <a:t> </a:t>
            </a:r>
            <a:r>
              <a:rPr lang="en-US" dirty="0" err="1"/>
              <a:t>instituta</a:t>
            </a:r>
            <a:r>
              <a:rPr lang="en-US" dirty="0"/>
              <a:t> </a:t>
            </a:r>
            <a:r>
              <a:rPr lang="en-US" dirty="0" err="1"/>
              <a:t>ovlaštenih</a:t>
            </a:r>
            <a:r>
              <a:rPr lang="en-US" dirty="0"/>
              <a:t> </a:t>
            </a:r>
            <a:r>
              <a:rPr lang="en-US" dirty="0" err="1"/>
              <a:t>računovođa</a:t>
            </a:r>
            <a:r>
              <a:rPr lang="en-US" dirty="0"/>
              <a:t> (AICPA) o </a:t>
            </a:r>
            <a:r>
              <a:rPr lang="en-US" dirty="0" err="1"/>
              <a:t>Standardu</a:t>
            </a:r>
            <a:r>
              <a:rPr lang="en-US" dirty="0"/>
              <a:t> </a:t>
            </a:r>
            <a:r>
              <a:rPr lang="en-US" dirty="0" err="1"/>
              <a:t>revizije</a:t>
            </a:r>
            <a:r>
              <a:rPr lang="en-US" dirty="0"/>
              <a:t> br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smtClean="0"/>
              <a:t>45</a:t>
            </a:r>
            <a:r>
              <a:rPr lang="en-US" dirty="0"/>
              <a:t>, AU Sec. 334 (2001) </a:t>
            </a:r>
            <a:r>
              <a:rPr lang="en-US" dirty="0" err="1"/>
              <a:t>izlaže</a:t>
            </a:r>
            <a:r>
              <a:rPr lang="en-US" dirty="0"/>
              <a:t> </a:t>
            </a:r>
            <a:r>
              <a:rPr lang="en-US" dirty="0" err="1"/>
              <a:t>kriterije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identificiranje</a:t>
            </a:r>
            <a:r>
              <a:rPr lang="en-US" dirty="0"/>
              <a:t> </a:t>
            </a:r>
            <a:r>
              <a:rPr lang="en-US" dirty="0" err="1"/>
              <a:t>značajnih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beskamatne</a:t>
            </a:r>
            <a:r>
              <a:rPr lang="en-US" dirty="0"/>
              <a:t> </a:t>
            </a:r>
            <a:r>
              <a:rPr lang="en-US" dirty="0" err="1"/>
              <a:t>pozajmice</a:t>
            </a:r>
            <a:r>
              <a:rPr lang="en-US" dirty="0"/>
              <a:t>,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odstupa</a:t>
            </a:r>
            <a:r>
              <a:rPr lang="en-US" dirty="0"/>
              <a:t> od </a:t>
            </a:r>
            <a:r>
              <a:rPr lang="en-US" dirty="0" err="1"/>
              <a:t>procijenjene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poslovi</a:t>
            </a:r>
            <a:r>
              <a:rPr lang="en-US" dirty="0"/>
              <a:t> u </a:t>
            </a:r>
            <a:r>
              <a:rPr lang="en-US" dirty="0" err="1"/>
              <a:t>naturi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bez </a:t>
            </a:r>
            <a:r>
              <a:rPr lang="en-US" dirty="0" err="1"/>
              <a:t>preciziranih</a:t>
            </a:r>
            <a:r>
              <a:rPr lang="en-US" dirty="0"/>
              <a:t> </a:t>
            </a:r>
            <a:r>
              <a:rPr lang="en-US" dirty="0" err="1"/>
              <a:t>rokova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0129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endParaRPr lang="en-US" dirty="0"/>
          </a:p>
          <a:p>
            <a:r>
              <a:rPr lang="sr-Latn-ME" dirty="0" smtClean="0"/>
              <a:t>Dobr</a:t>
            </a:r>
            <a:r>
              <a:rPr lang="en-US" dirty="0" smtClean="0"/>
              <a:t>a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pl-PL" dirty="0"/>
              <a:t>Kompanijski zakoni mnogih zemalja zahtijevaju da lica koja su potencijalna </a:t>
            </a:r>
            <a:r>
              <a:rPr lang="pl-PL" dirty="0" smtClean="0"/>
              <a:t>povezana lica </a:t>
            </a:r>
            <a:r>
              <a:rPr lang="pl-PL" dirty="0"/>
              <a:t>u nadzornom/upravnom odboru, komisiji za reviziju, internom organu nadzora </a:t>
            </a:r>
            <a:r>
              <a:rPr lang="pl-PL" dirty="0" smtClean="0"/>
              <a:t>i </a:t>
            </a:r>
            <a:r>
              <a:rPr lang="en-US" dirty="0" err="1" smtClean="0"/>
              <a:t>eksternom</a:t>
            </a:r>
            <a:r>
              <a:rPr lang="en-US" dirty="0" smtClean="0"/>
              <a:t> </a:t>
            </a:r>
            <a:r>
              <a:rPr lang="en-US" dirty="0" err="1"/>
              <a:t>revizoru</a:t>
            </a:r>
            <a:r>
              <a:rPr lang="en-US" dirty="0"/>
              <a:t> </a:t>
            </a:r>
            <a:r>
              <a:rPr lang="en-US" dirty="0" err="1"/>
              <a:t>otkrivaju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457200" lvl="1" indent="0" algn="just">
              <a:buNone/>
            </a:pPr>
            <a:r>
              <a:rPr lang="pl-PL" sz="2800" dirty="0"/>
              <a:t>• pravnim licima u kojima oni, samostalno ili zajedno s drugim </a:t>
            </a:r>
            <a:r>
              <a:rPr lang="pl-PL" sz="2800" dirty="0" smtClean="0"/>
              <a:t>bliskim </a:t>
            </a:r>
            <a:r>
              <a:rPr lang="en-US" sz="2800" dirty="0" err="1" smtClean="0"/>
              <a:t>licima</a:t>
            </a:r>
            <a:r>
              <a:rPr lang="en-US" sz="2800" dirty="0"/>
              <a:t>, </a:t>
            </a:r>
            <a:r>
              <a:rPr lang="en-US" sz="2800" dirty="0" err="1"/>
              <a:t>posjeduju</a:t>
            </a:r>
            <a:r>
              <a:rPr lang="en-US" sz="2800" dirty="0"/>
              <a:t> </a:t>
            </a:r>
            <a:r>
              <a:rPr lang="en-US" sz="2800" dirty="0" err="1"/>
              <a:t>izvjestan</a:t>
            </a:r>
            <a:r>
              <a:rPr lang="en-US" sz="2800" dirty="0"/>
              <a:t> </a:t>
            </a:r>
            <a:r>
              <a:rPr lang="en-US" sz="2800" dirty="0" err="1"/>
              <a:t>procenat</a:t>
            </a:r>
            <a:r>
              <a:rPr lang="en-US" sz="2800" dirty="0"/>
              <a:t> </a:t>
            </a:r>
            <a:r>
              <a:rPr lang="en-US" sz="2800" dirty="0" err="1"/>
              <a:t>dionica</a:t>
            </a:r>
            <a:r>
              <a:rPr lang="en-US" sz="2800" dirty="0"/>
              <a:t>/</a:t>
            </a:r>
            <a:r>
              <a:rPr lang="en-US" sz="2800" dirty="0" err="1"/>
              <a:t>akcija</a:t>
            </a:r>
            <a:r>
              <a:rPr lang="en-US" sz="2800" dirty="0"/>
              <a:t> s </a:t>
            </a:r>
            <a:r>
              <a:rPr lang="en-US" sz="2800" dirty="0" err="1"/>
              <a:t>pravom</a:t>
            </a:r>
            <a:r>
              <a:rPr lang="en-US" sz="2800" dirty="0"/>
              <a:t> </a:t>
            </a:r>
            <a:r>
              <a:rPr lang="en-US" sz="2800" dirty="0" err="1"/>
              <a:t>glasa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pravnim</a:t>
            </a:r>
            <a:r>
              <a:rPr lang="en-US" sz="2800" dirty="0"/>
              <a:t> </a:t>
            </a:r>
            <a:r>
              <a:rPr lang="en-US" sz="2800" dirty="0" err="1"/>
              <a:t>licima</a:t>
            </a:r>
            <a:r>
              <a:rPr lang="en-US" sz="2800" dirty="0"/>
              <a:t> u </a:t>
            </a:r>
            <a:r>
              <a:rPr lang="en-US" sz="2800" dirty="0" err="1"/>
              <a:t>kojima</a:t>
            </a:r>
            <a:r>
              <a:rPr lang="en-US" sz="2800" dirty="0"/>
              <a:t> </a:t>
            </a:r>
            <a:r>
              <a:rPr lang="en-US" sz="2800" dirty="0" err="1"/>
              <a:t>imaju</a:t>
            </a:r>
            <a:r>
              <a:rPr lang="en-US" sz="2800" dirty="0"/>
              <a:t> </a:t>
            </a:r>
            <a:r>
              <a:rPr lang="en-US" sz="2800" dirty="0" err="1"/>
              <a:t>rukovodeće</a:t>
            </a:r>
            <a:r>
              <a:rPr lang="en-US" sz="2800" dirty="0"/>
              <a:t> </a:t>
            </a:r>
            <a:r>
              <a:rPr lang="en-US" sz="2800" dirty="0" err="1"/>
              <a:t>položaje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pl-PL" sz="2800" dirty="0"/>
              <a:t>• predstojećim ili planiranim pravnim poslovima u kojima se oni </a:t>
            </a:r>
            <a:r>
              <a:rPr lang="pl-PL" sz="2800" dirty="0" smtClean="0"/>
              <a:t>mogu </a:t>
            </a:r>
            <a:r>
              <a:rPr lang="en-US" sz="2800" dirty="0" err="1" smtClean="0"/>
              <a:t>smatrati</a:t>
            </a:r>
            <a:r>
              <a:rPr lang="en-US" sz="2800" dirty="0" smtClean="0"/>
              <a:t> </a:t>
            </a:r>
            <a:r>
              <a:rPr lang="en-US" sz="2800" dirty="0" err="1"/>
              <a:t>povezanim</a:t>
            </a:r>
            <a:r>
              <a:rPr lang="en-US" sz="2800" dirty="0"/>
              <a:t> </a:t>
            </a:r>
            <a:r>
              <a:rPr lang="en-US" sz="2800" dirty="0" err="1"/>
              <a:t>licem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4742F-7EC2-4EC7-8EEB-D414C985DAA6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0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8850</Words>
  <Application>Microsoft Office PowerPoint</Application>
  <PresentationFormat>Widescreen</PresentationFormat>
  <Paragraphs>559</Paragraphs>
  <Slides>104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09" baseType="lpstr">
      <vt:lpstr>Arial</vt:lpstr>
      <vt:lpstr>Calibri</vt:lpstr>
      <vt:lpstr>Calibri Light</vt:lpstr>
      <vt:lpstr>Wingdings</vt:lpstr>
      <vt:lpstr>Office Theme</vt:lpstr>
      <vt:lpstr>KORPORATIVNO UPRAVLJANJE</vt:lpstr>
      <vt:lpstr>Sadržaj </vt:lpstr>
      <vt:lpstr>Pitanja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Uvod </vt:lpstr>
      <vt:lpstr>PowerPoint Presentation</vt:lpstr>
      <vt:lpstr>  A - Vanredni pravni poslovi – sticanje i raspolaganje imovinom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 - Sticanje kontrolnog kapital-učešća javnom ponudom i preuzimanje dioničkog/akcionarskog društva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 - Pravni poslovi s povezanim licima (sukob interesa)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52</cp:revision>
  <dcterms:created xsi:type="dcterms:W3CDTF">2019-05-16T11:53:19Z</dcterms:created>
  <dcterms:modified xsi:type="dcterms:W3CDTF">2019-05-24T13:56:48Z</dcterms:modified>
</cp:coreProperties>
</file>