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37" r:id="rId50"/>
    <p:sldId id="338" r:id="rId51"/>
    <p:sldId id="339" r:id="rId52"/>
    <p:sldId id="340" r:id="rId53"/>
    <p:sldId id="341" r:id="rId54"/>
    <p:sldId id="342" r:id="rId55"/>
    <p:sldId id="343" r:id="rId56"/>
    <p:sldId id="344" r:id="rId57"/>
    <p:sldId id="345" r:id="rId58"/>
    <p:sldId id="367" r:id="rId59"/>
    <p:sldId id="346" r:id="rId60"/>
    <p:sldId id="347" r:id="rId61"/>
    <p:sldId id="365" r:id="rId62"/>
    <p:sldId id="366" r:id="rId63"/>
    <p:sldId id="348" r:id="rId64"/>
    <p:sldId id="349" r:id="rId65"/>
    <p:sldId id="350" r:id="rId66"/>
    <p:sldId id="351" r:id="rId67"/>
    <p:sldId id="352" r:id="rId68"/>
    <p:sldId id="353" r:id="rId69"/>
    <p:sldId id="354" r:id="rId70"/>
    <p:sldId id="355" r:id="rId71"/>
    <p:sldId id="356" r:id="rId72"/>
    <p:sldId id="357" r:id="rId73"/>
    <p:sldId id="327" r:id="rId74"/>
    <p:sldId id="358" r:id="rId75"/>
    <p:sldId id="359" r:id="rId76"/>
    <p:sldId id="360" r:id="rId77"/>
    <p:sldId id="368" r:id="rId78"/>
    <p:sldId id="362" r:id="rId79"/>
    <p:sldId id="363" r:id="rId80"/>
    <p:sldId id="364" r:id="rId8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17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86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23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11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54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26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6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0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8FEA4-B69C-4DB8-9D7E-6CFE80677A9E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8D9F2-2EFF-49F3-B273-50C118BC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13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8FEA4-B69C-4DB8-9D7E-6CFE80677A9E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8D9F2-2EFF-49F3-B273-50C118BC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9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PRAVO FINANSIJSKIH INSTITUCIJA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sr-Latn-ME" sz="3600" dirty="0"/>
              <a:t>FINANSIJSKI INSTRUMENTI  NA FINANSIJSKOM </a:t>
            </a:r>
            <a:r>
              <a:rPr lang="sr-Latn-ME" sz="3600" dirty="0" smtClean="0"/>
              <a:t>TRŽIŠTU</a:t>
            </a:r>
          </a:p>
          <a:p>
            <a:pPr lvl="0"/>
            <a:r>
              <a:rPr lang="sr-Latn-ME" sz="3600" dirty="0" smtClean="0"/>
              <a:t>Prof. Dr Halil Kalač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9394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4248"/>
            <a:ext cx="10515600" cy="5352715"/>
          </a:xfrm>
        </p:spPr>
        <p:txBody>
          <a:bodyPr>
            <a:normAutofit/>
          </a:bodyPr>
          <a:lstStyle/>
          <a:p>
            <a:pPr algn="just"/>
            <a:r>
              <a:rPr lang="pl-PL" dirty="0" smtClean="0"/>
              <a:t>Mogu </a:t>
            </a:r>
            <a:r>
              <a:rPr lang="pl-PL" dirty="0"/>
              <a:t>biti i iznad </a:t>
            </a:r>
            <a:r>
              <a:rPr lang="pl-PL" dirty="0" smtClean="0"/>
              <a:t>navedenog </a:t>
            </a:r>
            <a:r>
              <a:rPr lang="en-US" dirty="0" err="1" smtClean="0"/>
              <a:t>roka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posebnu</a:t>
            </a:r>
            <a:r>
              <a:rPr lang="en-US" dirty="0"/>
              <a:t> </a:t>
            </a:r>
            <a:r>
              <a:rPr lang="en-US" dirty="0" err="1"/>
              <a:t>registarciju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dodatne</a:t>
            </a:r>
            <a:r>
              <a:rPr lang="en-US" dirty="0"/>
              <a:t> </a:t>
            </a:r>
            <a:r>
              <a:rPr lang="en-US" dirty="0" err="1"/>
              <a:t>troškove</a:t>
            </a:r>
            <a:r>
              <a:rPr lang="en-US" dirty="0"/>
              <a:t> </a:t>
            </a:r>
            <a:r>
              <a:rPr lang="en-US" dirty="0" err="1"/>
              <a:t>nadzora</a:t>
            </a:r>
            <a:r>
              <a:rPr lang="en-US" dirty="0"/>
              <a:t> </a:t>
            </a:r>
            <a:r>
              <a:rPr lang="en-US" dirty="0" err="1" smtClean="0"/>
              <a:t>nadležnih</a:t>
            </a:r>
            <a:r>
              <a:rPr lang="sr-Latn-ME" dirty="0" smtClean="0"/>
              <a:t> </a:t>
            </a:r>
            <a:r>
              <a:rPr lang="en-US" dirty="0" err="1" smtClean="0"/>
              <a:t>institucija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Prvoklasne</a:t>
            </a:r>
            <a:r>
              <a:rPr lang="en-US" dirty="0" smtClean="0"/>
              <a:t> </a:t>
            </a:r>
            <a:r>
              <a:rPr lang="en-US" dirty="0" err="1"/>
              <a:t>komercijalne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 smtClean="0"/>
              <a:t>kompanije</a:t>
            </a:r>
            <a:r>
              <a:rPr lang="sr-Latn-ME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prvorazrednim</a:t>
            </a:r>
            <a:r>
              <a:rPr lang="en-US" dirty="0"/>
              <a:t> </a:t>
            </a:r>
            <a:r>
              <a:rPr lang="en-US" dirty="0" err="1"/>
              <a:t>poslovnim</a:t>
            </a:r>
            <a:r>
              <a:rPr lang="en-US" dirty="0"/>
              <a:t> </a:t>
            </a:r>
            <a:r>
              <a:rPr lang="en-US" dirty="0" err="1"/>
              <a:t>preformansama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/>
              <a:t>izdaju</a:t>
            </a:r>
            <a:r>
              <a:rPr lang="en-US" dirty="0"/>
              <a:t> u </a:t>
            </a:r>
            <a:r>
              <a:rPr lang="en-US" dirty="0" err="1"/>
              <a:t>prvom</a:t>
            </a:r>
            <a:r>
              <a:rPr lang="en-US" dirty="0"/>
              <a:t> </a:t>
            </a:r>
            <a:r>
              <a:rPr lang="en-US" dirty="0" err="1"/>
              <a:t>redu</a:t>
            </a:r>
            <a:r>
              <a:rPr lang="en-US" dirty="0"/>
              <a:t> </a:t>
            </a:r>
            <a:r>
              <a:rPr lang="en-US" dirty="0" err="1" smtClean="0"/>
              <a:t>depozitne</a:t>
            </a:r>
            <a:r>
              <a:rPr lang="sr-Latn-ME" dirty="0" smtClean="0"/>
              <a:t> </a:t>
            </a:r>
            <a:r>
              <a:rPr lang="en-US" dirty="0" err="1" smtClean="0"/>
              <a:t>certifikate</a:t>
            </a:r>
            <a:r>
              <a:rPr lang="en-US" dirty="0" smtClean="0"/>
              <a:t> </a:t>
            </a:r>
            <a:r>
              <a:rPr lang="en-US" dirty="0"/>
              <a:t>(CDs),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zastupljenosti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dolaze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drugo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 err="1"/>
              <a:t>iza</a:t>
            </a:r>
            <a:r>
              <a:rPr lang="en-US" dirty="0"/>
              <a:t> </a:t>
            </a:r>
            <a:r>
              <a:rPr lang="en-US" dirty="0" err="1"/>
              <a:t>blagajničkih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/>
              <a:t>kratkoročni</a:t>
            </a:r>
            <a:r>
              <a:rPr lang="en-US" dirty="0"/>
              <a:t> </a:t>
            </a:r>
            <a:r>
              <a:rPr lang="en-US" dirty="0" err="1" smtClean="0"/>
              <a:t>komercijalni</a:t>
            </a:r>
            <a:r>
              <a:rPr lang="sr-Latn-ME" dirty="0" smtClean="0"/>
              <a:t> </a:t>
            </a:r>
            <a:r>
              <a:rPr lang="it-IT" dirty="0" smtClean="0"/>
              <a:t>papiri </a:t>
            </a:r>
            <a:r>
              <a:rPr lang="it-IT" dirty="0"/>
              <a:t>su perfektno utživi, supstitubilni i sa vrlo sličnim stopama prinosa. </a:t>
            </a:r>
            <a:endParaRPr lang="sr-Latn-ME" dirty="0" smtClean="0"/>
          </a:p>
          <a:p>
            <a:pPr algn="just"/>
            <a:r>
              <a:rPr lang="it-IT" dirty="0" smtClean="0"/>
              <a:t>Investitori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vlasnici</a:t>
            </a:r>
            <a:r>
              <a:rPr lang="en-US" dirty="0"/>
              <a:t> (</a:t>
            </a:r>
            <a:r>
              <a:rPr lang="en-US" dirty="0" err="1"/>
              <a:t>kupci</a:t>
            </a:r>
            <a:r>
              <a:rPr lang="en-US" dirty="0"/>
              <a:t>)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privučeni</a:t>
            </a:r>
            <a:r>
              <a:rPr lang="en-US" dirty="0"/>
              <a:t> </a:t>
            </a:r>
            <a:r>
              <a:rPr lang="en-US" dirty="0" err="1"/>
              <a:t>atraktivnošću</a:t>
            </a:r>
            <a:r>
              <a:rPr lang="en-US" dirty="0"/>
              <a:t>, </a:t>
            </a:r>
            <a:r>
              <a:rPr lang="en-US" dirty="0" err="1"/>
              <a:t>sigurnošću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likvidnošću</a:t>
            </a:r>
            <a:r>
              <a:rPr lang="sr-Latn-ME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/>
              <a:t>instrumenata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387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ećem</a:t>
            </a:r>
            <a:r>
              <a:rPr lang="en-US" dirty="0" smtClean="0"/>
              <a:t>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 smtClean="0"/>
              <a:t>godine</a:t>
            </a:r>
            <a:r>
              <a:rPr lang="sr-Latn-ME" dirty="0" smtClean="0"/>
              <a:t> </a:t>
            </a:r>
            <a:r>
              <a:rPr lang="en-US" dirty="0" smtClean="0"/>
              <a:t>dana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visokim</a:t>
            </a:r>
            <a:r>
              <a:rPr lang="en-US" dirty="0"/>
              <a:t> </a:t>
            </a:r>
            <a:r>
              <a:rPr lang="en-US" dirty="0" err="1"/>
              <a:t>stepenom</a:t>
            </a:r>
            <a:r>
              <a:rPr lang="en-US" dirty="0"/>
              <a:t> </a:t>
            </a:r>
            <a:r>
              <a:rPr lang="en-US" dirty="0" err="1"/>
              <a:t>transferibilnosti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Reč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kapitalnim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mobilišu</a:t>
            </a:r>
            <a:r>
              <a:rPr lang="en-US" dirty="0"/>
              <a:t> </a:t>
            </a:r>
            <a:r>
              <a:rPr lang="en-US" dirty="0" err="1" smtClean="0"/>
              <a:t>kvalitetne</a:t>
            </a:r>
            <a:r>
              <a:rPr lang="sr-Latn-ME" dirty="0" smtClean="0"/>
              <a:t> </a:t>
            </a:r>
            <a:r>
              <a:rPr lang="en-US" dirty="0" err="1" smtClean="0"/>
              <a:t>akumulativne</a:t>
            </a:r>
            <a:r>
              <a:rPr lang="en-US" dirty="0" smtClean="0"/>
              <a:t> </a:t>
            </a:r>
            <a:r>
              <a:rPr lang="en-US" dirty="0" err="1"/>
              <a:t>resurse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finansiranje</a:t>
            </a:r>
            <a:r>
              <a:rPr lang="en-US" dirty="0"/>
              <a:t> </a:t>
            </a:r>
            <a:r>
              <a:rPr lang="en-US" dirty="0" err="1"/>
              <a:t>razvojnih</a:t>
            </a:r>
            <a:r>
              <a:rPr lang="en-US" dirty="0"/>
              <a:t> 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projekata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sr-Latn-ME" dirty="0" smtClean="0"/>
              <a:t> </a:t>
            </a:r>
            <a:r>
              <a:rPr lang="en-US" dirty="0" err="1" smtClean="0"/>
              <a:t>obaveze</a:t>
            </a:r>
            <a:r>
              <a:rPr lang="en-US" dirty="0" smtClean="0"/>
              <a:t> </a:t>
            </a:r>
            <a:r>
              <a:rPr lang="en-US" dirty="0" err="1"/>
              <a:t>treba</a:t>
            </a:r>
            <a:r>
              <a:rPr lang="en-US" dirty="0"/>
              <a:t> da se </a:t>
            </a:r>
            <a:r>
              <a:rPr lang="en-US" dirty="0" err="1"/>
              <a:t>isplaćuju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očekivanog</a:t>
            </a:r>
            <a:r>
              <a:rPr lang="en-US" dirty="0"/>
              <a:t>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profita</a:t>
            </a:r>
            <a:r>
              <a:rPr lang="en-US" dirty="0"/>
              <a:t>,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 smtClean="0"/>
              <a:t>čega</a:t>
            </a:r>
            <a:r>
              <a:rPr lang="sr-Latn-ME" dirty="0" smtClean="0"/>
              <a:t> </a:t>
            </a:r>
            <a:r>
              <a:rPr lang="en-US" dirty="0" err="1" smtClean="0"/>
              <a:t>finansirani</a:t>
            </a:r>
            <a:r>
              <a:rPr lang="en-US" dirty="0" smtClean="0"/>
              <a:t> </a:t>
            </a:r>
            <a:r>
              <a:rPr lang="en-US" dirty="0" err="1"/>
              <a:t>projekti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ekonomski</a:t>
            </a:r>
            <a:r>
              <a:rPr lang="en-US" dirty="0"/>
              <a:t> </a:t>
            </a:r>
            <a:r>
              <a:rPr lang="en-US" dirty="0" smtClean="0"/>
              <a:t>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reč</a:t>
            </a:r>
            <a:r>
              <a:rPr lang="en-US" dirty="0"/>
              <a:t> o </a:t>
            </a:r>
            <a:r>
              <a:rPr lang="en-US" dirty="0" err="1"/>
              <a:t>obveznicama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projektima</a:t>
            </a:r>
            <a:r>
              <a:rPr lang="en-US" dirty="0" smtClean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, </a:t>
            </a:r>
            <a:r>
              <a:rPr lang="en-US" dirty="0" err="1"/>
              <a:t>tada</a:t>
            </a:r>
            <a:r>
              <a:rPr lang="en-US" dirty="0"/>
              <a:t> se </a:t>
            </a:r>
            <a:r>
              <a:rPr lang="en-US" dirty="0" err="1"/>
              <a:t>kamatne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plaćaju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poreskih</a:t>
            </a:r>
            <a:r>
              <a:rPr lang="en-US" dirty="0"/>
              <a:t> </a:t>
            </a:r>
            <a:r>
              <a:rPr lang="en-US" dirty="0" err="1"/>
              <a:t>prihoda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se </a:t>
            </a:r>
            <a:r>
              <a:rPr lang="en-US" dirty="0" err="1"/>
              <a:t>izdaju</a:t>
            </a:r>
            <a:r>
              <a:rPr lang="en-US" dirty="0"/>
              <a:t> u </a:t>
            </a:r>
            <a:r>
              <a:rPr lang="en-US" dirty="0" err="1"/>
              <a:t>denominacijama</a:t>
            </a:r>
            <a:r>
              <a:rPr lang="en-US" dirty="0"/>
              <a:t> od </a:t>
            </a:r>
            <a:r>
              <a:rPr lang="en-US" dirty="0" smtClean="0"/>
              <a:t>1</a:t>
            </a:r>
            <a:r>
              <a:rPr lang="sr-Latn-ME" dirty="0" smtClean="0"/>
              <a:t>.</a:t>
            </a:r>
            <a:r>
              <a:rPr lang="en-US" dirty="0" smtClean="0"/>
              <a:t>000 </a:t>
            </a:r>
            <a:r>
              <a:rPr lang="en-US" dirty="0" err="1"/>
              <a:t>dolara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se, </a:t>
            </a:r>
            <a:r>
              <a:rPr lang="en-US" dirty="0" err="1" smtClean="0"/>
              <a:t>najčešće</a:t>
            </a:r>
            <a:r>
              <a:rPr lang="sr-Latn-ME" dirty="0" smtClean="0"/>
              <a:t> </a:t>
            </a:r>
            <a:r>
              <a:rPr lang="pl-PL" dirty="0" smtClean="0"/>
              <a:t>prodaju </a:t>
            </a:r>
            <a:r>
              <a:rPr lang="pl-PL" dirty="0"/>
              <a:t>u blokovima od 100.000 dolara. </a:t>
            </a:r>
            <a:endParaRPr lang="pl-PL" dirty="0" smtClean="0"/>
          </a:p>
          <a:p>
            <a:pPr algn="just"/>
            <a:r>
              <a:rPr lang="pl-PL" dirty="0" smtClean="0"/>
              <a:t>Primarna </a:t>
            </a:r>
            <a:r>
              <a:rPr lang="pl-PL" dirty="0"/>
              <a:t>prodaja obveznica </a:t>
            </a:r>
            <a:r>
              <a:rPr lang="pl-PL" dirty="0" smtClean="0"/>
              <a:t>preduzeća </a:t>
            </a:r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/>
              <a:t>ide 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specijalnih</a:t>
            </a:r>
            <a:r>
              <a:rPr lang="en-US" dirty="0"/>
              <a:t> </a:t>
            </a:r>
            <a:r>
              <a:rPr lang="en-US" dirty="0" err="1"/>
              <a:t>investicionih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banka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 smtClean="0"/>
              <a:t>govori</a:t>
            </a:r>
            <a:r>
              <a:rPr lang="sr-Latn-ME" dirty="0" smtClean="0"/>
              <a:t> </a:t>
            </a:r>
            <a:r>
              <a:rPr lang="en-US" dirty="0" smtClean="0"/>
              <a:t>o </a:t>
            </a:r>
            <a:r>
              <a:rPr lang="en-US" dirty="0" err="1"/>
              <a:t>javnoj</a:t>
            </a:r>
            <a:r>
              <a:rPr lang="en-US" dirty="0"/>
              <a:t> </a:t>
            </a:r>
            <a:r>
              <a:rPr lang="en-US" dirty="0" err="1"/>
              <a:t>ponudi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prodaji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1057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5650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mora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registrovana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kontrolisana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nadležnih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Krupni</a:t>
            </a:r>
            <a:r>
              <a:rPr lang="en-US" dirty="0" smtClean="0"/>
              <a:t> </a:t>
            </a:r>
            <a:r>
              <a:rPr lang="en-US" dirty="0" err="1"/>
              <a:t>apsorber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it-IT" dirty="0" smtClean="0"/>
              <a:t>penzioni </a:t>
            </a:r>
            <a:r>
              <a:rPr lang="it-IT" dirty="0"/>
              <a:t>fondovi, osiguravajuće ustanove, banke i stanovništvo</a:t>
            </a:r>
            <a:r>
              <a:rPr lang="it-IT" dirty="0" smtClean="0"/>
              <a:t>.</a:t>
            </a:r>
            <a:endParaRPr lang="it-IT" dirty="0"/>
          </a:p>
          <a:p>
            <a:pPr algn="just"/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onice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akcije</a:t>
            </a:r>
            <a:r>
              <a:rPr lang="en-US" dirty="0"/>
              <a:t>)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vlasničke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razliku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dužničke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Prve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pojavljuju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(“</a:t>
            </a:r>
            <a:r>
              <a:rPr lang="en-US" dirty="0" smtClean="0"/>
              <a:t>stock</a:t>
            </a:r>
            <a:r>
              <a:rPr lang="sr-Latn-ME" dirty="0" smtClean="0"/>
              <a:t> </a:t>
            </a:r>
            <a:r>
              <a:rPr lang="en-US" dirty="0" smtClean="0"/>
              <a:t>market</a:t>
            </a:r>
            <a:r>
              <a:rPr lang="en-US" dirty="0"/>
              <a:t>”), </a:t>
            </a:r>
            <a:r>
              <a:rPr lang="en-US" dirty="0" err="1"/>
              <a:t>dok</a:t>
            </a:r>
            <a:r>
              <a:rPr lang="en-US" dirty="0"/>
              <a:t> se </a:t>
            </a:r>
            <a:r>
              <a:rPr lang="en-US" dirty="0" err="1"/>
              <a:t>kupoprodaja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obavlja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(“bond market”).</a:t>
            </a:r>
          </a:p>
          <a:p>
            <a:pPr algn="just"/>
            <a:r>
              <a:rPr lang="en-US" dirty="0"/>
              <a:t>Oba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sastavni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elovi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specifičnim</a:t>
            </a:r>
            <a:r>
              <a:rPr lang="en-US" dirty="0"/>
              <a:t> </a:t>
            </a:r>
            <a:r>
              <a:rPr lang="en-US" dirty="0" err="1"/>
              <a:t>karakteristikama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onice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svojinska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o </a:t>
            </a:r>
            <a:r>
              <a:rPr lang="en-US" dirty="0" err="1"/>
              <a:t>učešćima</a:t>
            </a:r>
            <a:r>
              <a:rPr lang="en-US" dirty="0"/>
              <a:t> u </a:t>
            </a:r>
            <a:r>
              <a:rPr lang="en-US" dirty="0" err="1"/>
              <a:t>kapitalu</a:t>
            </a:r>
            <a:r>
              <a:rPr lang="en-US" dirty="0"/>
              <a:t> 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 smtClean="0"/>
              <a:t>predstavlja</a:t>
            </a:r>
            <a:r>
              <a:rPr lang="sr-Latn-ME" dirty="0" smtClean="0"/>
              <a:t> </a:t>
            </a:r>
            <a:r>
              <a:rPr lang="en-US" dirty="0" err="1" smtClean="0"/>
              <a:t>vlastita</a:t>
            </a:r>
            <a:r>
              <a:rPr lang="en-US" dirty="0" smtClean="0"/>
              <a:t> </a:t>
            </a:r>
            <a:r>
              <a:rPr lang="en-US" dirty="0" err="1"/>
              <a:t>sredstva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je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obimu</a:t>
            </a:r>
            <a:r>
              <a:rPr lang="en-US" dirty="0"/>
              <a:t> </a:t>
            </a:r>
            <a:r>
              <a:rPr lang="en-US" dirty="0" err="1" smtClean="0"/>
              <a:t>iznad</a:t>
            </a:r>
            <a:r>
              <a:rPr lang="sr-Latn-ME" dirty="0" smtClean="0"/>
              <a:t> </a:t>
            </a:r>
            <a:r>
              <a:rPr lang="en-US" dirty="0" err="1" smtClean="0"/>
              <a:t>formiranih</a:t>
            </a:r>
            <a:r>
              <a:rPr lang="en-US" dirty="0" smtClean="0"/>
              <a:t> </a:t>
            </a:r>
            <a:r>
              <a:rPr lang="en-US" dirty="0" err="1"/>
              <a:t>obaveza</a:t>
            </a:r>
            <a:r>
              <a:rPr lang="en-US" dirty="0"/>
              <a:t> (</a:t>
            </a:r>
            <a:r>
              <a:rPr lang="en-US" dirty="0" err="1"/>
              <a:t>pasive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881285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3376"/>
            <a:ext cx="10515600" cy="5383587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reprezentuju</a:t>
            </a:r>
            <a:r>
              <a:rPr lang="en-US" dirty="0"/>
              <a:t> </a:t>
            </a:r>
            <a:r>
              <a:rPr lang="en-US" dirty="0" err="1"/>
              <a:t>trajna</a:t>
            </a:r>
            <a:r>
              <a:rPr lang="en-US" dirty="0"/>
              <a:t> </a:t>
            </a:r>
            <a:r>
              <a:rPr lang="en-US" dirty="0" err="1"/>
              <a:t>investiciona</a:t>
            </a:r>
            <a:r>
              <a:rPr lang="en-US" dirty="0"/>
              <a:t> </a:t>
            </a:r>
            <a:r>
              <a:rPr lang="en-US" dirty="0" err="1"/>
              <a:t>ulaganja</a:t>
            </a:r>
            <a:r>
              <a:rPr lang="en-US" dirty="0"/>
              <a:t> </a:t>
            </a:r>
            <a:r>
              <a:rPr lang="en-US" dirty="0" err="1" smtClean="0"/>
              <a:t>štediše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omogućavaju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dugoročnih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 u </a:t>
            </a:r>
            <a:r>
              <a:rPr lang="en-US" dirty="0" err="1"/>
              <a:t>preduzećima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istovremeno</a:t>
            </a:r>
            <a:r>
              <a:rPr lang="en-US" dirty="0" smtClean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transfera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eđuju</a:t>
            </a:r>
            <a:r>
              <a:rPr lang="en-US" dirty="0" smtClean="0"/>
              <a:t> </a:t>
            </a:r>
            <a:r>
              <a:rPr lang="en-US" dirty="0" err="1" smtClean="0"/>
              <a:t>likvidnost</a:t>
            </a:r>
            <a:r>
              <a:rPr lang="sr-Latn-ME" dirty="0" smtClean="0"/>
              <a:t> </a:t>
            </a:r>
            <a:r>
              <a:rPr lang="en-US" dirty="0" err="1" smtClean="0"/>
              <a:t>vlasnicima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Sa </a:t>
            </a:r>
            <a:r>
              <a:rPr lang="en-US" dirty="0" err="1"/>
              <a:t>aspekata</a:t>
            </a:r>
            <a:r>
              <a:rPr lang="en-US" dirty="0"/>
              <a:t> </a:t>
            </a:r>
            <a:r>
              <a:rPr lang="en-US" dirty="0" err="1"/>
              <a:t>individualnih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prilično</a:t>
            </a:r>
            <a:r>
              <a:rPr lang="en-US" dirty="0"/>
              <a:t> </a:t>
            </a:r>
            <a:r>
              <a:rPr lang="en-US" dirty="0" err="1" smtClean="0"/>
              <a:t>rizične</a:t>
            </a:r>
            <a:r>
              <a:rPr lang="sr-Latn-ME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buduće</a:t>
            </a:r>
            <a:r>
              <a:rPr lang="en-US" dirty="0"/>
              <a:t> da </a:t>
            </a:r>
            <a:r>
              <a:rPr lang="en-US" dirty="0" err="1"/>
              <a:t>obezbeđuju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uslovna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u </a:t>
            </a:r>
            <a:r>
              <a:rPr lang="en-US" dirty="0" err="1" smtClean="0"/>
              <a:t>raspod</a:t>
            </a:r>
            <a:r>
              <a:rPr lang="sr-Latn-ME" dirty="0" smtClean="0"/>
              <a:t>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 smtClean="0"/>
              <a:t>neto</a:t>
            </a:r>
            <a:r>
              <a:rPr lang="sr-Latn-ME" dirty="0" smtClean="0"/>
              <a:t> </a:t>
            </a:r>
            <a:r>
              <a:rPr lang="en-US" dirty="0" err="1" smtClean="0"/>
              <a:t>dobiti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eventualno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 </a:t>
            </a:r>
            <a:r>
              <a:rPr lang="en-US" dirty="0" err="1" smtClean="0"/>
              <a:t>preduzeća</a:t>
            </a:r>
            <a:r>
              <a:rPr lang="sr-Latn-ME" dirty="0" smtClean="0"/>
              <a:t>.</a:t>
            </a:r>
          </a:p>
          <a:p>
            <a:pPr algn="just"/>
            <a:r>
              <a:rPr lang="sr-Latn-ME" dirty="0" smtClean="0"/>
              <a:t>O</a:t>
            </a:r>
            <a:r>
              <a:rPr lang="en-US" dirty="0" err="1" smtClean="0"/>
              <a:t>vo</a:t>
            </a:r>
            <a:r>
              <a:rPr lang="en-US" dirty="0" smtClean="0"/>
              <a:t> </a:t>
            </a:r>
            <a:r>
              <a:rPr lang="sr-Latn-ME" dirty="0" smtClean="0"/>
              <a:t>je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/>
              <a:t>toga,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hartijama</a:t>
            </a:r>
            <a:r>
              <a:rPr lang="en-US" dirty="0"/>
              <a:t> </a:t>
            </a:r>
            <a:r>
              <a:rPr lang="sr-Latn-ME" dirty="0" smtClean="0"/>
              <a:t> i</a:t>
            </a:r>
            <a:r>
              <a:rPr lang="en-US" dirty="0" err="1" smtClean="0"/>
              <a:t>nstalirana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ostvaraju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 smtClean="0"/>
              <a:t>formiran</a:t>
            </a:r>
            <a:r>
              <a:rPr lang="sr-Latn-ME" dirty="0" smtClean="0"/>
              <a:t>a</a:t>
            </a:r>
            <a:r>
              <a:rPr lang="en-US" dirty="0" smtClean="0"/>
              <a:t>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 smtClean="0"/>
              <a:t>rasformiranja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</a:t>
            </a:r>
            <a:r>
              <a:rPr lang="en-US" dirty="0" err="1"/>
              <a:t>akcionari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računati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/>
              <a:t>aktive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preostane</a:t>
            </a:r>
            <a:r>
              <a:rPr lang="en-US" dirty="0"/>
              <a:t> </a:t>
            </a:r>
            <a:r>
              <a:rPr lang="en-US" dirty="0" err="1" smtClean="0"/>
              <a:t>imovine</a:t>
            </a:r>
            <a:r>
              <a:rPr lang="sr-Latn-ME" dirty="0" smtClean="0"/>
              <a:t>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/>
              <a:t>podmirenja</a:t>
            </a:r>
            <a:r>
              <a:rPr lang="en-US" dirty="0"/>
              <a:t> </a:t>
            </a:r>
            <a:r>
              <a:rPr lang="en-US" dirty="0" err="1"/>
              <a:t>prečih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58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85611"/>
            <a:ext cx="10515600" cy="539135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vlasnicima</a:t>
            </a:r>
            <a:r>
              <a:rPr lang="en-US" dirty="0"/>
              <a:t> </a:t>
            </a:r>
            <a:r>
              <a:rPr lang="en-US" dirty="0" err="1"/>
              <a:t>bezuslovna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fiksni</a:t>
            </a:r>
            <a:r>
              <a:rPr lang="en-US" dirty="0"/>
              <a:t> </a:t>
            </a:r>
            <a:r>
              <a:rPr lang="en-US" dirty="0" err="1" smtClean="0"/>
              <a:t>prinos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povraćaj</a:t>
            </a:r>
            <a:r>
              <a:rPr lang="en-US" dirty="0" smtClean="0"/>
              <a:t> </a:t>
            </a:r>
            <a:r>
              <a:rPr lang="en-US" dirty="0" err="1"/>
              <a:t>uloženih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ećem</a:t>
            </a:r>
            <a:r>
              <a:rPr lang="en-US" dirty="0"/>
              <a:t>, </a:t>
            </a:r>
            <a:r>
              <a:rPr lang="en-US" dirty="0" err="1"/>
              <a:t>dotle</a:t>
            </a:r>
            <a:r>
              <a:rPr lang="en-US" dirty="0"/>
              <a:t>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j</a:t>
            </a:r>
            <a:r>
              <a:rPr lang="en-US" dirty="0" err="1" smtClean="0"/>
              <a:t>eđuju</a:t>
            </a:r>
            <a:r>
              <a:rPr lang="en-US" dirty="0" smtClean="0"/>
              <a:t> </a:t>
            </a:r>
            <a:r>
              <a:rPr lang="en-US" dirty="0" err="1" smtClean="0"/>
              <a:t>rezidualna</a:t>
            </a:r>
            <a:r>
              <a:rPr lang="sr-Latn-ME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imovinu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gvozdenim</a:t>
            </a:r>
            <a:r>
              <a:rPr lang="en-US" dirty="0"/>
              <a:t> </a:t>
            </a:r>
            <a:r>
              <a:rPr lang="en-US" dirty="0" err="1"/>
              <a:t>zakonima</a:t>
            </a:r>
            <a:r>
              <a:rPr lang="en-US" dirty="0"/>
              <a:t> </a:t>
            </a:r>
            <a:r>
              <a:rPr lang="en-US" dirty="0" err="1"/>
              <a:t>pravnih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 smtClean="0"/>
              <a:t>sistema</a:t>
            </a:r>
            <a:r>
              <a:rPr lang="sr-Latn-ME" dirty="0" smtClean="0"/>
              <a:t> </a:t>
            </a:r>
            <a:r>
              <a:rPr lang="pl-PL" dirty="0" smtClean="0"/>
              <a:t>drugi </a:t>
            </a:r>
            <a:r>
              <a:rPr lang="pl-PL" dirty="0"/>
              <a:t>imaju prioritet u </a:t>
            </a:r>
            <a:r>
              <a:rPr lang="pl-PL" dirty="0" smtClean="0"/>
              <a:t>redoslijedu </a:t>
            </a:r>
            <a:r>
              <a:rPr lang="pl-PL" dirty="0"/>
              <a:t>plaćanja u odnosu na obaveze prema akcionarima.</a:t>
            </a:r>
          </a:p>
          <a:p>
            <a:pPr algn="just"/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motivacija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ulaganje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u </a:t>
            </a:r>
            <a:r>
              <a:rPr lang="en-US" dirty="0" err="1"/>
              <a:t>kupovinu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u </a:t>
            </a:r>
            <a:r>
              <a:rPr lang="en-US" dirty="0" err="1" smtClean="0"/>
              <a:t>ogućnostima</a:t>
            </a:r>
            <a:r>
              <a:rPr lang="sr-Latn-ME" dirty="0" smtClean="0"/>
              <a:t> </a:t>
            </a:r>
            <a:r>
              <a:rPr lang="it-IT" dirty="0" smtClean="0"/>
              <a:t>raspod</a:t>
            </a:r>
            <a:r>
              <a:rPr lang="sr-Latn-ME" dirty="0" smtClean="0"/>
              <a:t>j</a:t>
            </a:r>
            <a:r>
              <a:rPr lang="it-IT" dirty="0" smtClean="0"/>
              <a:t>ele </a:t>
            </a:r>
            <a:r>
              <a:rPr lang="it-IT" dirty="0"/>
              <a:t>povećanog obima dobiti u uslovima rasta profitabilnosti preduzeća </a:t>
            </a:r>
            <a:r>
              <a:rPr lang="it-IT" dirty="0" smtClean="0"/>
              <a:t>i/ili</a:t>
            </a:r>
            <a:r>
              <a:rPr lang="sr-Latn-ME" dirty="0" smtClean="0"/>
              <a:t> </a:t>
            </a:r>
            <a:r>
              <a:rPr lang="en-US" dirty="0" err="1" smtClean="0"/>
              <a:t>sticanja</a:t>
            </a:r>
            <a:r>
              <a:rPr lang="en-US" dirty="0" smtClean="0"/>
              <a:t> </a:t>
            </a:r>
            <a:r>
              <a:rPr lang="en-US" dirty="0" err="1"/>
              <a:t>većeg</a:t>
            </a:r>
            <a:r>
              <a:rPr lang="en-US" dirty="0"/>
              <a:t>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dobrih</a:t>
            </a:r>
            <a:r>
              <a:rPr lang="en-US" dirty="0"/>
              <a:t> </a:t>
            </a:r>
            <a:r>
              <a:rPr lang="en-US" dirty="0" err="1"/>
              <a:t>performansi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uslovima</a:t>
            </a:r>
            <a:r>
              <a:rPr lang="sr-Latn-ME" dirty="0" smtClean="0"/>
              <a:t> </a:t>
            </a:r>
            <a:r>
              <a:rPr lang="en-US" dirty="0" err="1" smtClean="0"/>
              <a:t>visok</a:t>
            </a:r>
            <a:r>
              <a:rPr lang="sr-Latn-ME" dirty="0" smtClean="0"/>
              <a:t>og</a:t>
            </a:r>
            <a:r>
              <a:rPr lang="en-US" dirty="0" smtClean="0"/>
              <a:t> </a:t>
            </a:r>
            <a:r>
              <a:rPr lang="en-US" dirty="0" err="1"/>
              <a:t>stopen</a:t>
            </a:r>
            <a:r>
              <a:rPr lang="en-US" dirty="0"/>
              <a:t> </a:t>
            </a:r>
            <a:r>
              <a:rPr lang="en-US" dirty="0" err="1"/>
              <a:t>rentabiliteta</a:t>
            </a:r>
            <a:r>
              <a:rPr lang="en-US" dirty="0"/>
              <a:t> </a:t>
            </a:r>
            <a:r>
              <a:rPr lang="en-US" dirty="0" err="1"/>
              <a:t>deoničari</a:t>
            </a:r>
            <a:r>
              <a:rPr lang="en-US" dirty="0"/>
              <a:t> </a:t>
            </a:r>
            <a:r>
              <a:rPr lang="en-US" dirty="0" err="1"/>
              <a:t>stiču</a:t>
            </a:r>
            <a:r>
              <a:rPr lang="en-US" dirty="0"/>
              <a:t> </a:t>
            </a:r>
            <a:r>
              <a:rPr lang="en-US" dirty="0" err="1"/>
              <a:t>povećane</a:t>
            </a:r>
            <a:r>
              <a:rPr lang="en-US" dirty="0"/>
              <a:t> </a:t>
            </a:r>
            <a:r>
              <a:rPr lang="en-US" dirty="0" err="1" smtClean="0"/>
              <a:t>prinose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sr-Latn-ME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/>
              <a:t>povećane</a:t>
            </a:r>
            <a:r>
              <a:rPr lang="en-US" dirty="0"/>
              <a:t> </a:t>
            </a:r>
            <a:r>
              <a:rPr lang="en-US" dirty="0" err="1"/>
              <a:t>obima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101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ne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takve</a:t>
            </a:r>
            <a:r>
              <a:rPr lang="en-US" dirty="0"/>
              <a:t> </a:t>
            </a:r>
            <a:r>
              <a:rPr lang="en-US" dirty="0" err="1"/>
              <a:t>mogućnosti</a:t>
            </a:r>
            <a:r>
              <a:rPr lang="en-US" dirty="0"/>
              <a:t> </a:t>
            </a:r>
            <a:r>
              <a:rPr lang="en-US" dirty="0" err="1"/>
              <a:t>usled</a:t>
            </a:r>
            <a:r>
              <a:rPr lang="sr-Latn-ME" dirty="0"/>
              <a:t> </a:t>
            </a:r>
            <a:r>
              <a:rPr lang="en-US" dirty="0" err="1"/>
              <a:t>fiksnih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</a:t>
            </a:r>
            <a:endParaRPr lang="pl-PL" dirty="0" smtClean="0"/>
          </a:p>
          <a:p>
            <a:pPr algn="just"/>
            <a:r>
              <a:rPr lang="pl-PL" dirty="0" smtClean="0"/>
              <a:t>Dionice </a:t>
            </a:r>
            <a:r>
              <a:rPr lang="pl-PL" dirty="0"/>
              <a:t>nose znatno veće margine razlika u odnosu na obveznice investitora.</a:t>
            </a:r>
          </a:p>
          <a:p>
            <a:pPr algn="just"/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dvostruki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en-US" dirty="0"/>
              <a:t>: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 smtClean="0"/>
              <a:t>neplaćanja</a:t>
            </a:r>
            <a:r>
              <a:rPr lang="en-US" dirty="0" smtClean="0"/>
              <a:t> </a:t>
            </a:r>
            <a:r>
              <a:rPr lang="en-US" dirty="0" err="1"/>
              <a:t>dividendi</a:t>
            </a:r>
            <a:r>
              <a:rPr lang="en-US" dirty="0"/>
              <a:t> (</a:t>
            </a:r>
            <a:r>
              <a:rPr lang="en-US" dirty="0" err="1"/>
              <a:t>prinosa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kapitalni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nepredviđenog</a:t>
            </a:r>
            <a:r>
              <a:rPr lang="en-US" dirty="0"/>
              <a:t> </a:t>
            </a:r>
            <a:r>
              <a:rPr lang="en-US" dirty="0" err="1"/>
              <a:t>smanjivanja</a:t>
            </a:r>
            <a:r>
              <a:rPr lang="en-US" dirty="0"/>
              <a:t> </a:t>
            </a:r>
            <a:r>
              <a:rPr lang="en-US" dirty="0" err="1"/>
              <a:t>dividendnih</a:t>
            </a:r>
            <a:r>
              <a:rPr lang="en-US" dirty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bankrotstva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Iskustva</a:t>
            </a:r>
            <a:r>
              <a:rPr lang="en-US" dirty="0" smtClean="0"/>
              <a:t> </a:t>
            </a:r>
            <a:r>
              <a:rPr lang="en-US" dirty="0" err="1"/>
              <a:t>pokazuju</a:t>
            </a:r>
            <a:r>
              <a:rPr lang="en-US" dirty="0"/>
              <a:t> da 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teško</a:t>
            </a:r>
            <a:r>
              <a:rPr lang="en-US" dirty="0"/>
              <a:t> </a:t>
            </a:r>
            <a:r>
              <a:rPr lang="en-US" dirty="0" err="1" smtClean="0"/>
              <a:t>procenjivati</a:t>
            </a:r>
            <a:r>
              <a:rPr lang="sr-Latn-ME" dirty="0" smtClean="0"/>
              <a:t> </a:t>
            </a:r>
            <a:r>
              <a:rPr lang="en-US" dirty="0" err="1" smtClean="0"/>
              <a:t>linije</a:t>
            </a:r>
            <a:r>
              <a:rPr lang="en-US" dirty="0" smtClean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,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je </a:t>
            </a:r>
            <a:r>
              <a:rPr lang="en-US" dirty="0" err="1"/>
              <a:t>dividendni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ozbiljan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pl-PL" dirty="0" smtClean="0"/>
              <a:t>akcije </a:t>
            </a:r>
            <a:r>
              <a:rPr lang="pl-PL" dirty="0"/>
              <a:t>znatno rizičnije hartije od </a:t>
            </a:r>
            <a:r>
              <a:rPr lang="pl-PL" dirty="0" smtClean="0"/>
              <a:t>vrijednosti </a:t>
            </a:r>
            <a:r>
              <a:rPr lang="pl-PL" dirty="0"/>
              <a:t>u odnosu na obveznice. </a:t>
            </a:r>
            <a:endParaRPr lang="pl-PL" dirty="0" smtClean="0"/>
          </a:p>
          <a:p>
            <a:pPr algn="just"/>
            <a:r>
              <a:rPr lang="pl-PL" dirty="0" smtClean="0"/>
              <a:t>Vlada pravilo </a:t>
            </a:r>
            <a:r>
              <a:rPr lang="en-US" dirty="0" smtClean="0"/>
              <a:t>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kupci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kategorije</a:t>
            </a:r>
            <a:r>
              <a:rPr lang="en-US" dirty="0"/>
              <a:t> </a:t>
            </a:r>
            <a:r>
              <a:rPr lang="en-US" dirty="0" err="1"/>
              <a:t>rizičnih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Kapitalni</a:t>
            </a:r>
            <a:r>
              <a:rPr lang="en-US" dirty="0" smtClean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nastaje</a:t>
            </a:r>
            <a:r>
              <a:rPr lang="en-US" dirty="0"/>
              <a:t> u </a:t>
            </a:r>
            <a:r>
              <a:rPr lang="en-US" dirty="0" err="1" smtClean="0"/>
              <a:t>uslovima</a:t>
            </a:r>
            <a:r>
              <a:rPr lang="sr-Latn-ME" dirty="0" smtClean="0"/>
              <a:t> </a:t>
            </a:r>
            <a:r>
              <a:rPr lang="en-US" dirty="0" err="1" smtClean="0"/>
              <a:t>rapidnog</a:t>
            </a:r>
            <a:r>
              <a:rPr lang="en-US" dirty="0" smtClean="0"/>
              <a:t> </a:t>
            </a:r>
            <a:r>
              <a:rPr lang="en-US" dirty="0" err="1"/>
              <a:t>opadanja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 smtClean="0"/>
              <a:t>likvidacije</a:t>
            </a:r>
            <a:r>
              <a:rPr lang="sr-Latn-ME" dirty="0" smtClean="0"/>
              <a:t> </a:t>
            </a:r>
            <a:r>
              <a:rPr lang="en-US" dirty="0" err="1" smtClean="0"/>
              <a:t>akcionarskog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43555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0271"/>
            <a:ext cx="10515600" cy="5356692"/>
          </a:xfrm>
        </p:spPr>
        <p:txBody>
          <a:bodyPr>
            <a:normAutofit fontScale="92500"/>
          </a:bodyPr>
          <a:lstStyle/>
          <a:p>
            <a:pPr algn="just"/>
            <a:r>
              <a:rPr lang="pt-BR" dirty="0"/>
              <a:t>Akcionarski mehanizmi finansiranja i investiranja omogućavaju </a:t>
            </a:r>
            <a:r>
              <a:rPr lang="pt-BR" dirty="0" smtClean="0"/>
              <a:t>suptilno</a:t>
            </a:r>
            <a:r>
              <a:rPr lang="sr-Latn-ME" dirty="0" smtClean="0"/>
              <a:t> </a:t>
            </a:r>
            <a:r>
              <a:rPr lang="pt-BR" dirty="0" smtClean="0"/>
              <a:t>povezivanje </a:t>
            </a:r>
            <a:r>
              <a:rPr lang="pt-BR" dirty="0"/>
              <a:t>rada i kapitala, </a:t>
            </a:r>
            <a:r>
              <a:rPr lang="pt-BR" dirty="0" smtClean="0"/>
              <a:t>pod</a:t>
            </a:r>
            <a:r>
              <a:rPr lang="sr-Latn-ME" dirty="0" smtClean="0"/>
              <a:t>j</a:t>
            </a:r>
            <a:r>
              <a:rPr lang="pt-BR" dirty="0" smtClean="0"/>
              <a:t>elu </a:t>
            </a:r>
            <a:r>
              <a:rPr lang="pt-BR" dirty="0"/>
              <a:t>vlasništva imovine preduzeća </a:t>
            </a:r>
            <a:r>
              <a:rPr lang="pt-BR" dirty="0" smtClean="0"/>
              <a:t>na</a:t>
            </a:r>
            <a:r>
              <a:rPr lang="sr-Latn-ME" dirty="0" smtClean="0"/>
              <a:t> </a:t>
            </a:r>
            <a:r>
              <a:rPr lang="pt-BR" dirty="0" smtClean="0"/>
              <a:t>mnoštvo</a:t>
            </a:r>
            <a:r>
              <a:rPr lang="sr-Latn-ME" dirty="0" smtClean="0"/>
              <a:t> </a:t>
            </a:r>
            <a:r>
              <a:rPr lang="en-US" dirty="0" err="1" smtClean="0"/>
              <a:t>subjekata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egzaktno</a:t>
            </a:r>
            <a:r>
              <a:rPr lang="en-US" dirty="0"/>
              <a:t> </a:t>
            </a:r>
            <a:r>
              <a:rPr lang="en-US" dirty="0" err="1"/>
              <a:t>vezivanje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uloženih</a:t>
            </a:r>
            <a:r>
              <a:rPr lang="en-US" dirty="0"/>
              <a:t> </a:t>
            </a:r>
            <a:r>
              <a:rPr lang="en-US" dirty="0" err="1"/>
              <a:t>sredstava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 smtClean="0"/>
              <a:t>obim</a:t>
            </a:r>
            <a:r>
              <a:rPr lang="sr-Latn-ME" dirty="0" smtClean="0"/>
              <a:t> </a:t>
            </a:r>
            <a:r>
              <a:rPr lang="en-US" dirty="0" err="1" smtClean="0"/>
              <a:t>uloženih</a:t>
            </a:r>
            <a:r>
              <a:rPr lang="en-US" dirty="0" smtClean="0"/>
              <a:t> </a:t>
            </a:r>
            <a:r>
              <a:rPr lang="en-US" dirty="0" err="1"/>
              <a:t>sredstava</a:t>
            </a:r>
            <a:r>
              <a:rPr lang="en-US" dirty="0"/>
              <a:t> </a:t>
            </a:r>
            <a:r>
              <a:rPr lang="en-US" dirty="0" err="1"/>
              <a:t>nosi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 smtClean="0"/>
              <a:t>zadovoljavajuće</a:t>
            </a:r>
            <a:r>
              <a:rPr lang="sr-Latn-ME" dirty="0" smtClean="0"/>
              <a:t> </a:t>
            </a:r>
            <a:r>
              <a:rPr lang="en-US" dirty="0" err="1" smtClean="0"/>
              <a:t>rentabilnosti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Ostvaruje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suptilna</a:t>
            </a:r>
            <a:r>
              <a:rPr lang="en-US" dirty="0"/>
              <a:t> </a:t>
            </a:r>
            <a:r>
              <a:rPr lang="en-US" dirty="0" err="1"/>
              <a:t>difuzija</a:t>
            </a:r>
            <a:r>
              <a:rPr lang="en-US" dirty="0"/>
              <a:t> </a:t>
            </a:r>
            <a:r>
              <a:rPr lang="en-US" dirty="0" err="1"/>
              <a:t>vlasništva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participacije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prinosima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Institucionalizuje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obrazac</a:t>
            </a:r>
            <a:r>
              <a:rPr lang="en-US" dirty="0"/>
              <a:t> </a:t>
            </a:r>
            <a:r>
              <a:rPr lang="en-US" dirty="0" err="1" smtClean="0"/>
              <a:t>ograničenog</a:t>
            </a:r>
            <a:r>
              <a:rPr lang="sr-Latn-ME" dirty="0" smtClean="0"/>
              <a:t> </a:t>
            </a:r>
            <a:r>
              <a:rPr lang="en-US" dirty="0" err="1" smtClean="0"/>
              <a:t>obima</a:t>
            </a:r>
            <a:r>
              <a:rPr lang="en-US" dirty="0" smtClean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oničara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olakšano</a:t>
            </a:r>
            <a:r>
              <a:rPr lang="en-US" dirty="0"/>
              <a:t> </a:t>
            </a:r>
            <a:r>
              <a:rPr lang="en-US" dirty="0" err="1"/>
              <a:t>apsorbovanje</a:t>
            </a:r>
            <a:r>
              <a:rPr lang="en-US" dirty="0"/>
              <a:t> </a:t>
            </a:r>
            <a:r>
              <a:rPr lang="en-US" dirty="0" err="1"/>
              <a:t>gubitaka</a:t>
            </a:r>
            <a:r>
              <a:rPr lang="en-US" dirty="0"/>
              <a:t> u </a:t>
            </a:r>
            <a:r>
              <a:rPr lang="en-US" dirty="0" err="1" smtClean="0"/>
              <a:t>uslovima</a:t>
            </a:r>
            <a:r>
              <a:rPr lang="sr-Latn-ME" dirty="0" smtClean="0"/>
              <a:t> </a:t>
            </a:r>
            <a:r>
              <a:rPr lang="en-US" dirty="0" err="1" smtClean="0"/>
              <a:t>likvidacije</a:t>
            </a:r>
            <a:r>
              <a:rPr lang="en-US" dirty="0" smtClean="0"/>
              <a:t> </a:t>
            </a:r>
            <a:r>
              <a:rPr lang="en-US" dirty="0" err="1"/>
              <a:t>korporacijskog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Najširi</a:t>
            </a:r>
            <a:r>
              <a:rPr lang="en-US" dirty="0" smtClean="0"/>
              <a:t> </a:t>
            </a:r>
            <a:r>
              <a:rPr lang="en-US" dirty="0" err="1"/>
              <a:t>krugovi</a:t>
            </a:r>
            <a:r>
              <a:rPr lang="en-US" dirty="0"/>
              <a:t> </a:t>
            </a:r>
            <a:r>
              <a:rPr lang="en-US" dirty="0" err="1"/>
              <a:t>štediša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postati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oničari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 smtClean="0"/>
              <a:t>ravnom</a:t>
            </a:r>
            <a:r>
              <a:rPr lang="sr-Latn-ME" dirty="0" smtClean="0"/>
              <a:t>j</a:t>
            </a:r>
            <a:r>
              <a:rPr lang="en-US" dirty="0" err="1" smtClean="0"/>
              <a:t>erno</a:t>
            </a:r>
            <a:r>
              <a:rPr lang="en-US" dirty="0" smtClean="0"/>
              <a:t> </a:t>
            </a:r>
            <a:r>
              <a:rPr lang="en-US" dirty="0" err="1"/>
              <a:t>učestvuju</a:t>
            </a:r>
            <a:r>
              <a:rPr lang="en-US" dirty="0"/>
              <a:t> u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obi </a:t>
            </a:r>
            <a:r>
              <a:rPr lang="en-US" dirty="0" err="1"/>
              <a:t>neto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određenim</a:t>
            </a:r>
            <a:r>
              <a:rPr lang="sr-Latn-ME" dirty="0"/>
              <a:t> </a:t>
            </a:r>
            <a:r>
              <a:rPr lang="en-US" dirty="0" err="1"/>
              <a:t>oblicima</a:t>
            </a:r>
            <a:r>
              <a:rPr lang="en-US" dirty="0"/>
              <a:t> </a:t>
            </a:r>
            <a:r>
              <a:rPr lang="en-US" dirty="0" err="1"/>
              <a:t>akcionarstva</a:t>
            </a:r>
            <a:r>
              <a:rPr lang="en-US" dirty="0"/>
              <a:t> u </a:t>
            </a:r>
            <a:r>
              <a:rPr lang="en-US" dirty="0" err="1"/>
              <a:t>upravljanju</a:t>
            </a:r>
            <a:r>
              <a:rPr lang="en-US" dirty="0"/>
              <a:t> </a:t>
            </a:r>
            <a:r>
              <a:rPr lang="en-US" dirty="0" err="1"/>
              <a:t>preduzećem</a:t>
            </a:r>
            <a:r>
              <a:rPr lang="en-US" dirty="0"/>
              <a:t>.</a:t>
            </a:r>
            <a:endParaRPr lang="sr-Latn-M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565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Svako</a:t>
            </a:r>
            <a:r>
              <a:rPr lang="en-US" dirty="0" smtClean="0"/>
              <a:t> </a:t>
            </a:r>
            <a:r>
              <a:rPr lang="en-US" dirty="0" err="1"/>
              <a:t>akcionarsko</a:t>
            </a:r>
            <a:r>
              <a:rPr lang="en-US" dirty="0"/>
              <a:t> </a:t>
            </a:r>
            <a:r>
              <a:rPr lang="en-US" dirty="0" err="1"/>
              <a:t>preduzeće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vlasništvo</a:t>
            </a:r>
            <a:r>
              <a:rPr lang="en-US" dirty="0" smtClean="0"/>
              <a:t> </a:t>
            </a:r>
            <a:r>
              <a:rPr lang="en-US" dirty="0" err="1"/>
              <a:t>akcionarskog</a:t>
            </a:r>
            <a:r>
              <a:rPr lang="en-US" dirty="0"/>
              <a:t> </a:t>
            </a:r>
            <a:r>
              <a:rPr lang="en-US" dirty="0" err="1"/>
              <a:t>društva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pravnog</a:t>
            </a:r>
            <a:r>
              <a:rPr lang="en-US" dirty="0"/>
              <a:t> </a:t>
            </a:r>
            <a:r>
              <a:rPr lang="en-US" dirty="0" err="1"/>
              <a:t>lica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razvijenim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 smtClean="0"/>
              <a:t>postoji</a:t>
            </a:r>
            <a:r>
              <a:rPr lang="sr-Latn-ME" dirty="0" smtClean="0"/>
              <a:t> </a:t>
            </a:r>
            <a:r>
              <a:rPr lang="pl-PL" dirty="0" smtClean="0"/>
              <a:t>stalno </a:t>
            </a:r>
            <a:r>
              <a:rPr lang="pl-PL" dirty="0" smtClean="0"/>
              <a:t>odmjeravanje </a:t>
            </a:r>
            <a:r>
              <a:rPr lang="pl-PL" dirty="0"/>
              <a:t>prednosti i nedostatka (rizika) ulaganja u akcije i obveznice</a:t>
            </a:r>
            <a:r>
              <a:rPr lang="pl-PL" dirty="0" smtClean="0"/>
              <a:t>, </a:t>
            </a:r>
            <a:r>
              <a:rPr lang="en-US" dirty="0" err="1" smtClean="0"/>
              <a:t>neprekidno</a:t>
            </a:r>
            <a:r>
              <a:rPr lang="en-US" dirty="0" smtClean="0"/>
              <a:t> </a:t>
            </a:r>
            <a:r>
              <a:rPr lang="en-US" dirty="0" err="1" smtClean="0"/>
              <a:t>posp</a:t>
            </a:r>
            <a:r>
              <a:rPr lang="sr-Latn-ME" dirty="0" smtClean="0"/>
              <a:t>j</a:t>
            </a:r>
            <a:r>
              <a:rPr lang="en-US" dirty="0" err="1" smtClean="0"/>
              <a:t>ešivanje</a:t>
            </a:r>
            <a:r>
              <a:rPr lang="en-US" dirty="0" smtClean="0"/>
              <a:t> </a:t>
            </a:r>
            <a:r>
              <a:rPr lang="en-US" dirty="0" err="1"/>
              <a:t>kompetitivnosti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 smtClean="0"/>
              <a:t>novije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eme</a:t>
            </a:r>
            <a:r>
              <a:rPr lang="en-US" dirty="0" smtClean="0"/>
              <a:t> prim</a:t>
            </a:r>
            <a:r>
              <a:rPr lang="sr-Latn-ME" dirty="0" smtClean="0"/>
              <a:t>j</a:t>
            </a:r>
            <a:r>
              <a:rPr lang="en-US" dirty="0" err="1" smtClean="0"/>
              <a:t>etno</a:t>
            </a:r>
            <a:r>
              <a:rPr lang="en-US" dirty="0" smtClean="0"/>
              <a:t> </a:t>
            </a:r>
            <a:r>
              <a:rPr lang="en-US" dirty="0" err="1"/>
              <a:t>konvergiranje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/>
              <a:t>instrumenta</a:t>
            </a:r>
            <a:r>
              <a:rPr lang="en-US" dirty="0"/>
              <a:t> </a:t>
            </a:r>
            <a:r>
              <a:rPr lang="en-US" dirty="0" err="1"/>
              <a:t>kapitalnog</a:t>
            </a:r>
            <a:r>
              <a:rPr lang="en-US" dirty="0"/>
              <a:t> </a:t>
            </a:r>
            <a:r>
              <a:rPr lang="en-US" dirty="0" err="1" smtClean="0"/>
              <a:t>investiranja</a:t>
            </a:r>
            <a:r>
              <a:rPr lang="sr-Latn-ME" dirty="0" smtClean="0"/>
              <a:t> </a:t>
            </a:r>
            <a:r>
              <a:rPr lang="en-US" dirty="0" err="1" smtClean="0"/>
              <a:t>subjekata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Teorijska</a:t>
            </a:r>
            <a:r>
              <a:rPr lang="en-US" dirty="0" smtClean="0"/>
              <a:t> </a:t>
            </a:r>
            <a:r>
              <a:rPr lang="en-US" dirty="0" err="1"/>
              <a:t>saznanja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stogodišnja</a:t>
            </a:r>
            <a:r>
              <a:rPr lang="en-US" dirty="0"/>
              <a:t> </a:t>
            </a:r>
            <a:r>
              <a:rPr lang="en-US" dirty="0" err="1"/>
              <a:t>iskustva</a:t>
            </a:r>
            <a:r>
              <a:rPr lang="en-US" dirty="0"/>
              <a:t> </a:t>
            </a:r>
            <a:r>
              <a:rPr lang="en-US" dirty="0" err="1"/>
              <a:t>razvijenih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 smtClean="0"/>
              <a:t>ukazuje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racionalnost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dobro </a:t>
            </a:r>
            <a:r>
              <a:rPr lang="en-US" dirty="0" err="1"/>
              <a:t>razvijenih</a:t>
            </a:r>
            <a:r>
              <a:rPr lang="en-US" dirty="0"/>
              <a:t> </a:t>
            </a:r>
            <a:r>
              <a:rPr lang="en-US" dirty="0" err="1" smtClean="0"/>
              <a:t>tržišta</a:t>
            </a:r>
            <a:r>
              <a:rPr lang="sr-Latn-ME" dirty="0" smtClean="0"/>
              <a:t> </a:t>
            </a:r>
            <a:r>
              <a:rPr lang="en-US" dirty="0" err="1" smtClean="0"/>
              <a:t>bankarskih</a:t>
            </a:r>
            <a:r>
              <a:rPr lang="en-US" dirty="0" smtClean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izgrađenih</a:t>
            </a:r>
            <a:r>
              <a:rPr lang="en-US" dirty="0"/>
              <a:t> </a:t>
            </a:r>
            <a:r>
              <a:rPr lang="en-US" dirty="0" err="1" smtClean="0"/>
              <a:t>nadzornih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kontrolnih</a:t>
            </a:r>
            <a:r>
              <a:rPr lang="en-US" dirty="0"/>
              <a:t>) </a:t>
            </a:r>
            <a:r>
              <a:rPr lang="en-US" dirty="0" err="1"/>
              <a:t>ustanova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veoma</a:t>
            </a:r>
            <a:r>
              <a:rPr lang="en-US" dirty="0"/>
              <a:t>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iskustvo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uvođenja</a:t>
            </a:r>
            <a:r>
              <a:rPr lang="en-US" dirty="0" smtClean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/>
              <a:t>oblika</a:t>
            </a:r>
            <a:r>
              <a:rPr lang="en-US" dirty="0"/>
              <a:t> </a:t>
            </a:r>
            <a:r>
              <a:rPr lang="en-US" dirty="0" err="1"/>
              <a:t>akcionarstva</a:t>
            </a:r>
            <a:r>
              <a:rPr lang="en-US" dirty="0"/>
              <a:t> u </a:t>
            </a:r>
            <a:r>
              <a:rPr lang="en-US" dirty="0" smtClean="0"/>
              <a:t> </a:t>
            </a:r>
            <a:r>
              <a:rPr lang="en-US" dirty="0" err="1" smtClean="0"/>
              <a:t>privredi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421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87910"/>
          </a:xfrm>
        </p:spPr>
        <p:txBody>
          <a:bodyPr>
            <a:normAutofit fontScale="90000"/>
          </a:bodyPr>
          <a:lstStyle/>
          <a:p>
            <a:r>
              <a:rPr lang="sr-Latn-ME" sz="4000" dirty="0" smtClean="0">
                <a:latin typeface="+mn-lt"/>
              </a:rPr>
              <a:t/>
            </a:r>
            <a:br>
              <a:rPr lang="sr-Latn-ME" sz="4000" dirty="0" smtClean="0">
                <a:latin typeface="+mn-lt"/>
              </a:rPr>
            </a:br>
            <a:r>
              <a:rPr lang="sr-Latn-ME" sz="4000" dirty="0" smtClean="0">
                <a:latin typeface="+mn-lt"/>
              </a:rPr>
              <a:t>2</a:t>
            </a:r>
            <a:r>
              <a:rPr lang="sr-Latn-ME" sz="4000" dirty="0" smtClean="0">
                <a:latin typeface="+mn-lt"/>
              </a:rPr>
              <a:t>. </a:t>
            </a:r>
            <a:r>
              <a:rPr lang="en-US" sz="4000" dirty="0" smtClean="0">
                <a:latin typeface="+mn-lt"/>
              </a:rPr>
              <a:t>PRINOSI I C</a:t>
            </a:r>
            <a:r>
              <a:rPr lang="sr-Latn-ME" sz="4000" dirty="0" smtClean="0">
                <a:latin typeface="+mn-lt"/>
              </a:rPr>
              <a:t>IJ</a:t>
            </a:r>
            <a:r>
              <a:rPr lang="en-US" sz="4000" dirty="0" smtClean="0">
                <a:latin typeface="+mn-lt"/>
              </a:rPr>
              <a:t>ENE HARTIJA OD VR</a:t>
            </a:r>
            <a:r>
              <a:rPr lang="sr-Latn-ME" sz="4000" dirty="0" smtClean="0">
                <a:latin typeface="+mn-lt"/>
              </a:rPr>
              <a:t>IJ</a:t>
            </a:r>
            <a:r>
              <a:rPr lang="en-US" sz="4000" dirty="0" smtClean="0">
                <a:latin typeface="+mn-lt"/>
              </a:rPr>
              <a:t>EDNOSTI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2659"/>
            <a:ext cx="10515600" cy="507430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se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iskazati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načina</a:t>
            </a:r>
            <a:r>
              <a:rPr lang="en-US" dirty="0"/>
              <a:t>: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en-US" dirty="0" err="1" smtClean="0"/>
              <a:t>kupona</a:t>
            </a:r>
            <a:r>
              <a:rPr lang="en-US" dirty="0" smtClean="0"/>
              <a:t> </a:t>
            </a:r>
            <a:r>
              <a:rPr lang="en-US" dirty="0"/>
              <a:t>(coupon rate),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tekući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Prva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jednoj</a:t>
            </a:r>
            <a:r>
              <a:rPr lang="en-US" dirty="0"/>
              <a:t> </a:t>
            </a:r>
            <a:r>
              <a:rPr lang="en-US" dirty="0" err="1"/>
              <a:t>denominovanoj</a:t>
            </a:r>
            <a:r>
              <a:rPr lang="en-US" dirty="0"/>
              <a:t> </a:t>
            </a:r>
            <a:r>
              <a:rPr lang="en-US" dirty="0" err="1"/>
              <a:t>obveznici</a:t>
            </a:r>
            <a:r>
              <a:rPr lang="en-US" dirty="0"/>
              <a:t> (“par </a:t>
            </a:r>
            <a:r>
              <a:rPr lang="en-US" dirty="0" err="1"/>
              <a:t>vaule</a:t>
            </a:r>
            <a:r>
              <a:rPr lang="en-US" dirty="0" smtClean="0"/>
              <a:t>”).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denominovane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1.000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, </a:t>
            </a:r>
            <a:r>
              <a:rPr lang="en-US" dirty="0" err="1"/>
              <a:t>ugovorena</a:t>
            </a:r>
            <a:r>
              <a:rPr lang="en-US" dirty="0"/>
              <a:t>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/>
              <a:t>5%,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godišnji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holdera</a:t>
            </a:r>
            <a:r>
              <a:rPr lang="en-US" dirty="0"/>
              <a:t> </a:t>
            </a:r>
            <a:r>
              <a:rPr lang="en-US" dirty="0" err="1"/>
              <a:t>iznositi</a:t>
            </a:r>
            <a:r>
              <a:rPr lang="en-US" dirty="0"/>
              <a:t> 50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Tekući</a:t>
            </a:r>
            <a:r>
              <a:rPr lang="sr-Latn-ME" dirty="0" smtClean="0"/>
              <a:t> </a:t>
            </a:r>
            <a:r>
              <a:rPr lang="en-US" dirty="0" err="1" smtClean="0"/>
              <a:t>prinos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ije</a:t>
            </a:r>
            <a:r>
              <a:rPr lang="en-US" dirty="0" err="1" smtClean="0"/>
              <a:t>ljenjem</a:t>
            </a:r>
            <a:r>
              <a:rPr lang="en-US" dirty="0" smtClean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denominovane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indeksom</a:t>
            </a:r>
            <a:r>
              <a:rPr lang="en-US" dirty="0"/>
              <a:t> </a:t>
            </a:r>
            <a:r>
              <a:rPr lang="en-US" dirty="0" err="1" smtClean="0"/>
              <a:t>tržišnih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Egzaktni</a:t>
            </a:r>
            <a:r>
              <a:rPr lang="en-US" dirty="0" smtClean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koncepta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berzi</a:t>
            </a:r>
            <a:r>
              <a:rPr lang="en-US" dirty="0"/>
              <a:t> </a:t>
            </a:r>
            <a:r>
              <a:rPr lang="en-US" dirty="0" err="1"/>
              <a:t>koncepata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smatra</a:t>
            </a:r>
            <a:r>
              <a:rPr lang="en-US" dirty="0"/>
              <a:t> </a:t>
            </a:r>
            <a:r>
              <a:rPr lang="en-US" dirty="0" err="1"/>
              <a:t>najboljim</a:t>
            </a:r>
            <a:r>
              <a:rPr lang="en-US" dirty="0"/>
              <a:t> </a:t>
            </a:r>
            <a:r>
              <a:rPr lang="en-US" dirty="0" err="1"/>
              <a:t>indikatorom</a:t>
            </a:r>
            <a:r>
              <a:rPr lang="en-US" dirty="0"/>
              <a:t> </a:t>
            </a:r>
            <a:r>
              <a:rPr lang="en-US" dirty="0" err="1" smtClean="0"/>
              <a:t>prihvatljivosti</a:t>
            </a:r>
            <a:r>
              <a:rPr lang="sr-Latn-ME" dirty="0" smtClean="0"/>
              <a:t> </a:t>
            </a:r>
            <a:r>
              <a:rPr lang="en-US" dirty="0" err="1" smtClean="0"/>
              <a:t>investicija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fiksnim</a:t>
            </a:r>
            <a:r>
              <a:rPr lang="en-US" dirty="0"/>
              <a:t> </a:t>
            </a:r>
            <a:r>
              <a:rPr lang="en-US" dirty="0" err="1"/>
              <a:t>prihodima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Prinos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 smtClean="0"/>
              <a:t>inverzne</a:t>
            </a:r>
            <a:r>
              <a:rPr lang="sr-Latn-ME" dirty="0" smtClean="0"/>
              <a:t> </a:t>
            </a:r>
            <a:r>
              <a:rPr lang="en-US" dirty="0" err="1" smtClean="0"/>
              <a:t>kategorije</a:t>
            </a:r>
            <a:r>
              <a:rPr lang="en-US" dirty="0"/>
              <a:t>: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niže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obrnuto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1177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7506"/>
            <a:ext cx="10515600" cy="52894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Kada</a:t>
            </a:r>
            <a:r>
              <a:rPr lang="sr-Latn-ME" dirty="0" smtClean="0"/>
              <a:t> </a:t>
            </a:r>
            <a:r>
              <a:rPr lang="en-US" dirty="0" err="1" smtClean="0"/>
              <a:t>nastupi</a:t>
            </a:r>
            <a:r>
              <a:rPr lang="en-US" dirty="0" smtClean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povećanja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 smtClean="0"/>
              <a:t>usl</a:t>
            </a:r>
            <a:r>
              <a:rPr lang="sr-Latn-ME" dirty="0" smtClean="0"/>
              <a:t>ij</a:t>
            </a:r>
            <a:r>
              <a:rPr lang="en-US" dirty="0" err="1" smtClean="0"/>
              <a:t>ediće</a:t>
            </a:r>
            <a:r>
              <a:rPr lang="en-US" dirty="0" smtClean="0"/>
              <a:t> </a:t>
            </a:r>
            <a:r>
              <a:rPr lang="en-US" dirty="0"/>
              <a:t>pad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smanjivanje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Osnovni</a:t>
            </a:r>
            <a:r>
              <a:rPr lang="sr-Latn-ME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/>
              <a:t>investiranja</a:t>
            </a:r>
            <a:r>
              <a:rPr lang="en-US" dirty="0"/>
              <a:t> u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nastaje</a:t>
            </a:r>
            <a:r>
              <a:rPr lang="en-US" dirty="0"/>
              <a:t> </a:t>
            </a:r>
            <a:r>
              <a:rPr lang="en-US" dirty="0" err="1" smtClean="0"/>
              <a:t>usl</a:t>
            </a:r>
            <a:r>
              <a:rPr lang="sr-Latn-ME" dirty="0" smtClean="0"/>
              <a:t>ij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/>
              <a:t>divergentnog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kamata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nesigurnosti</a:t>
            </a:r>
            <a:r>
              <a:rPr lang="en-US" dirty="0"/>
              <a:t> </a:t>
            </a:r>
            <a:r>
              <a:rPr lang="en-US" dirty="0" smtClean="0"/>
              <a:t>proc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budućeg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Tipična</a:t>
            </a:r>
            <a:r>
              <a:rPr lang="en-US" dirty="0" smtClean="0"/>
              <a:t> </a:t>
            </a:r>
            <a:r>
              <a:rPr lang="en-US" dirty="0" err="1"/>
              <a:t>obaveza</a:t>
            </a:r>
            <a:r>
              <a:rPr lang="en-US" dirty="0"/>
              <a:t> </a:t>
            </a:r>
            <a:r>
              <a:rPr lang="en-US" dirty="0" err="1" smtClean="0"/>
              <a:t>sadrži</a:t>
            </a:r>
            <a:r>
              <a:rPr lang="sr-Latn-ME" dirty="0" smtClean="0"/>
              <a:t> </a:t>
            </a:r>
            <a:r>
              <a:rPr lang="en-US" dirty="0" smtClean="0"/>
              <a:t>tri </a:t>
            </a:r>
            <a:r>
              <a:rPr lang="en-US" dirty="0" err="1"/>
              <a:t>bitna</a:t>
            </a:r>
            <a:r>
              <a:rPr lang="en-US" dirty="0"/>
              <a:t> </a:t>
            </a:r>
            <a:r>
              <a:rPr lang="en-US" dirty="0" err="1"/>
              <a:t>elementa</a:t>
            </a:r>
            <a:r>
              <a:rPr lang="en-US" dirty="0"/>
              <a:t>: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/>
              <a:t>(“face of par </a:t>
            </a:r>
            <a:r>
              <a:rPr lang="en-US" dirty="0" err="1"/>
              <a:t>vaule</a:t>
            </a:r>
            <a:r>
              <a:rPr lang="en-US" dirty="0"/>
              <a:t>”),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 smtClean="0"/>
              <a:t>otkup</a:t>
            </a:r>
            <a:r>
              <a:rPr lang="sr-Latn-ME" dirty="0" smtClean="0"/>
              <a:t> </a:t>
            </a:r>
            <a:r>
              <a:rPr lang="en-US" dirty="0" smtClean="0"/>
              <a:t>(“</a:t>
            </a:r>
            <a:r>
              <a:rPr lang="en-US" dirty="0"/>
              <a:t>maturity of redemption date”)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denominovane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(“</a:t>
            </a:r>
            <a:r>
              <a:rPr lang="en-US" dirty="0" smtClean="0"/>
              <a:t>coupon</a:t>
            </a:r>
            <a:r>
              <a:rPr lang="sr-Latn-ME" dirty="0" smtClean="0"/>
              <a:t> </a:t>
            </a:r>
            <a:r>
              <a:rPr lang="en-US" dirty="0" smtClean="0"/>
              <a:t>rate</a:t>
            </a:r>
            <a:r>
              <a:rPr lang="en-US" dirty="0"/>
              <a:t>”). </a:t>
            </a:r>
            <a:endParaRPr lang="sr-Latn-ME" dirty="0" smtClean="0"/>
          </a:p>
          <a:p>
            <a:pPr algn="just"/>
            <a:r>
              <a:rPr lang="en-US" dirty="0" err="1" smtClean="0"/>
              <a:t>Izdavaoci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(</a:t>
            </a:r>
            <a:r>
              <a:rPr lang="en-US" dirty="0" err="1"/>
              <a:t>debitori</a:t>
            </a:r>
            <a:r>
              <a:rPr lang="en-US" dirty="0"/>
              <a:t>)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jednakih</a:t>
            </a:r>
            <a:r>
              <a:rPr lang="en-US" dirty="0"/>
              <a:t> </a:t>
            </a:r>
            <a:r>
              <a:rPr lang="en-US" dirty="0" err="1" smtClean="0"/>
              <a:t>kamatnih</a:t>
            </a:r>
            <a:r>
              <a:rPr lang="sr-Latn-ME" dirty="0" smtClean="0"/>
              <a:t> </a:t>
            </a:r>
            <a:r>
              <a:rPr lang="pl-PL" dirty="0" smtClean="0"/>
              <a:t>iznosa </a:t>
            </a:r>
            <a:r>
              <a:rPr lang="pl-PL" dirty="0"/>
              <a:t>i otkupa obveznice u roku </a:t>
            </a:r>
            <a:r>
              <a:rPr lang="pl-PL" dirty="0" smtClean="0"/>
              <a:t>dospijeća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Za </a:t>
            </a:r>
            <a:r>
              <a:rPr lang="pl-PL" dirty="0"/>
              <a:t>holdere je bitna totalna stopa prinosa</a:t>
            </a:r>
            <a:r>
              <a:rPr lang="pl-PL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pokazatelj</a:t>
            </a:r>
            <a:r>
              <a:rPr lang="en-US" dirty="0"/>
              <a:t> </a:t>
            </a:r>
            <a:r>
              <a:rPr lang="en-US" dirty="0" err="1"/>
              <a:t>investicionog</a:t>
            </a:r>
            <a:r>
              <a:rPr lang="en-US" dirty="0"/>
              <a:t> </a:t>
            </a:r>
            <a:r>
              <a:rPr lang="en-US" dirty="0" err="1"/>
              <a:t>oportuniteta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je </a:t>
            </a:r>
            <a:r>
              <a:rPr lang="en-US" dirty="0" err="1"/>
              <a:t>bitna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sr-Latn-ME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spremnost</a:t>
            </a:r>
            <a:r>
              <a:rPr lang="en-US" dirty="0"/>
              <a:t> </a:t>
            </a:r>
            <a:r>
              <a:rPr lang="en-US" dirty="0" err="1"/>
              <a:t>subjekta</a:t>
            </a:r>
            <a:r>
              <a:rPr lang="en-US" dirty="0"/>
              <a:t> da plate </a:t>
            </a:r>
            <a:r>
              <a:rPr lang="en-US" dirty="0" err="1"/>
              <a:t>određenu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.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181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Sadržaj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sr-Latn-ME" dirty="0" smtClean="0"/>
              <a:t>KLASIFAKACIJA HARTIJA OD VRIJEDNOSTI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PRINOSI I CIJENE HARTIJA OD VRIJEDNOSTI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RIZICI HARTIJA OD VRIJEDNOSTI</a:t>
            </a:r>
          </a:p>
          <a:p>
            <a:pPr marL="514350" indent="-514350">
              <a:buAutoNum type="arabicPeriod"/>
            </a:pPr>
            <a:r>
              <a:rPr lang="sr-Latn-ME" dirty="0" smtClean="0"/>
              <a:t>PLASMANI BANAKA U HARTIJE OD VRIJEDNOSTI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4.1. HOV KOJE ULAZE U SASTAV INVESTICIONOG PORTFOLIJA BANAKA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4.2. TIPOVI RIZIKA INVESTICIONOG PORTFOLIJA BANAKA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4.3. KAMATNE STOPE I CIJENE OBVEZNICA</a:t>
            </a:r>
          </a:p>
          <a:p>
            <a:pPr marL="0" indent="0">
              <a:buNone/>
            </a:pPr>
            <a:r>
              <a:rPr lang="sr-Latn-ME" dirty="0"/>
              <a:t>	</a:t>
            </a:r>
            <a:r>
              <a:rPr lang="sr-Latn-ME" dirty="0" smtClean="0"/>
              <a:t>4.4. KAMATNE STOPE I ROČNOST OBVEZNICA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422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72353"/>
            <a:ext cx="10515600" cy="550461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Međuzavisnost</a:t>
            </a:r>
            <a:r>
              <a:rPr lang="en-US" dirty="0"/>
              <a:t> </a:t>
            </a:r>
            <a:r>
              <a:rPr lang="en-US" dirty="0" err="1"/>
              <a:t>kretanja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 smtClean="0"/>
              <a:t>ilustrovati</a:t>
            </a:r>
            <a:r>
              <a:rPr lang="sr-Latn-ME" dirty="0" smtClean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edećim</a:t>
            </a:r>
            <a:r>
              <a:rPr lang="en-US" dirty="0" smtClean="0"/>
              <a:t> prim</a:t>
            </a:r>
            <a:r>
              <a:rPr lang="sr-Latn-ME" dirty="0" smtClean="0"/>
              <a:t>j</a:t>
            </a:r>
            <a:r>
              <a:rPr lang="en-US" dirty="0" err="1" smtClean="0"/>
              <a:t>erom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Određeno</a:t>
            </a:r>
            <a:r>
              <a:rPr lang="en-US" dirty="0" smtClean="0"/>
              <a:t> </a:t>
            </a:r>
            <a:r>
              <a:rPr lang="en-US" dirty="0" err="1"/>
              <a:t>preduzeće</a:t>
            </a:r>
            <a:r>
              <a:rPr lang="en-US" dirty="0"/>
              <a:t> je </a:t>
            </a:r>
            <a:r>
              <a:rPr lang="en-US" dirty="0" err="1"/>
              <a:t>izdalo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nominalnom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ednošću</a:t>
            </a:r>
            <a:r>
              <a:rPr lang="en-US" dirty="0" smtClean="0"/>
              <a:t> </a:t>
            </a:r>
            <a:r>
              <a:rPr lang="en-US" dirty="0"/>
              <a:t>od 1.000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, </a:t>
            </a:r>
            <a:r>
              <a:rPr lang="en-US" dirty="0" err="1"/>
              <a:t>stopom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od 10%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ećem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godine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Godišnje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biće</a:t>
            </a:r>
            <a:r>
              <a:rPr lang="en-US" dirty="0"/>
              <a:t> 100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finalno</a:t>
            </a:r>
            <a:r>
              <a:rPr lang="en-US" dirty="0" smtClean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jednako</a:t>
            </a:r>
            <a:r>
              <a:rPr lang="en-US" dirty="0"/>
              <a:t> </a:t>
            </a:r>
            <a:r>
              <a:rPr lang="en-US" dirty="0" err="1"/>
              <a:t>nominalnoj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Ravnotežna</a:t>
            </a:r>
            <a:r>
              <a:rPr lang="en-US" dirty="0"/>
              <a:t>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sr-Latn-ME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/>
              <a:t>dobija</a:t>
            </a:r>
            <a:r>
              <a:rPr lang="en-US" dirty="0"/>
              <a:t> se </a:t>
            </a:r>
            <a:r>
              <a:rPr lang="en-US" dirty="0" err="1"/>
              <a:t>metodom</a:t>
            </a:r>
            <a:r>
              <a:rPr lang="en-US" dirty="0"/>
              <a:t> </a:t>
            </a:r>
            <a:r>
              <a:rPr lang="en-US" dirty="0" err="1"/>
              <a:t>sadašnje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korišćenjem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 smtClean="0"/>
              <a:t>kamatne</a:t>
            </a:r>
            <a:r>
              <a:rPr lang="sr-Latn-ME" dirty="0" smtClean="0"/>
              <a:t> </a:t>
            </a:r>
            <a:r>
              <a:rPr lang="en-US" dirty="0" smtClean="0"/>
              <a:t>stope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odstupati</a:t>
            </a:r>
            <a:r>
              <a:rPr lang="en-US" dirty="0"/>
              <a:t> od </a:t>
            </a:r>
            <a:r>
              <a:rPr lang="en-US" dirty="0" err="1"/>
              <a:t>ugovorene</a:t>
            </a:r>
            <a:r>
              <a:rPr lang="en-US" dirty="0"/>
              <a:t> stope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u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pravca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Ravnotežna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biće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edećom</a:t>
            </a:r>
            <a:r>
              <a:rPr lang="en-US" dirty="0" smtClean="0"/>
              <a:t> </a:t>
            </a:r>
            <a:r>
              <a:rPr lang="en-US" dirty="0" err="1"/>
              <a:t>relacijom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nn-NO" dirty="0"/>
              <a:t>PV B = 100/(1 + i) + 100/(1 + i</a:t>
            </a:r>
            <a:r>
              <a:rPr lang="nn-NO" dirty="0" smtClean="0"/>
              <a:t>)</a:t>
            </a:r>
            <a:r>
              <a:rPr lang="nn-NO" b="1" dirty="0" smtClean="0"/>
              <a:t> </a:t>
            </a:r>
            <a:r>
              <a:rPr lang="nn-NO" dirty="0"/>
              <a:t>+ 1000/(1+ i</a:t>
            </a:r>
            <a:r>
              <a:rPr lang="nn-NO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164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Prva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člana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desnoj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</a:t>
            </a:r>
            <a:r>
              <a:rPr lang="en-US" dirty="0" err="1"/>
              <a:t>relacije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sadašnju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sr-Latn-ME" dirty="0" smtClean="0"/>
              <a:t> </a:t>
            </a:r>
            <a:r>
              <a:rPr lang="en-US" dirty="0" err="1" smtClean="0"/>
              <a:t>prinosa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poslednji</a:t>
            </a:r>
            <a:r>
              <a:rPr lang="en-US" dirty="0"/>
              <a:t> </a:t>
            </a:r>
            <a:r>
              <a:rPr lang="en-US" dirty="0" err="1"/>
              <a:t>član</a:t>
            </a:r>
            <a:r>
              <a:rPr lang="en-US" dirty="0"/>
              <a:t> </a:t>
            </a:r>
            <a:r>
              <a:rPr lang="en-US" dirty="0" err="1"/>
              <a:t>sadašnju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finalnog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otkupa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Pokazuje</a:t>
            </a:r>
            <a:r>
              <a:rPr lang="en-US" dirty="0"/>
              <a:t> se da </a:t>
            </a:r>
            <a:r>
              <a:rPr lang="en-US" dirty="0" err="1"/>
              <a:t>će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jednakosti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ugovorene</a:t>
            </a:r>
            <a:r>
              <a:rPr lang="en-US" dirty="0"/>
              <a:t> (</a:t>
            </a:r>
            <a:r>
              <a:rPr lang="en-US" dirty="0" err="1"/>
              <a:t>kuponske</a:t>
            </a:r>
            <a:r>
              <a:rPr lang="en-US" dirty="0"/>
              <a:t>) </a:t>
            </a:r>
            <a:r>
              <a:rPr lang="en-US" dirty="0" err="1" smtClean="0"/>
              <a:t>kamatne</a:t>
            </a:r>
            <a:r>
              <a:rPr lang="sr-Latn-ME" dirty="0" smtClean="0"/>
              <a:t> </a:t>
            </a:r>
            <a:r>
              <a:rPr lang="en-US" dirty="0" smtClean="0"/>
              <a:t>stope </a:t>
            </a:r>
            <a:r>
              <a:rPr lang="en-US" dirty="0" err="1"/>
              <a:t>sadašnja</a:t>
            </a:r>
            <a:r>
              <a:rPr lang="en-US" dirty="0"/>
              <a:t> </a:t>
            </a:r>
            <a:r>
              <a:rPr lang="en-US" dirty="0" err="1"/>
              <a:t>vrednost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istovremeno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nominalnom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ednošću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1</a:t>
            </a:r>
            <a:r>
              <a:rPr lang="sr-Latn-ME" dirty="0" smtClean="0"/>
              <a:t>.</a:t>
            </a:r>
            <a:r>
              <a:rPr lang="en-US" dirty="0" smtClean="0"/>
              <a:t>000</a:t>
            </a:r>
            <a:r>
              <a:rPr lang="sr-Latn-ME" dirty="0" smtClean="0"/>
              <a:t> </a:t>
            </a:r>
            <a:r>
              <a:rPr lang="en-US" dirty="0" err="1" smtClean="0"/>
              <a:t>novčanih</a:t>
            </a:r>
            <a:r>
              <a:rPr lang="en-US" dirty="0" smtClean="0"/>
              <a:t> </a:t>
            </a:r>
            <a:r>
              <a:rPr lang="en-US" dirty="0" err="1"/>
              <a:t>jedinica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biće</a:t>
            </a:r>
            <a:r>
              <a:rPr lang="en-US" dirty="0"/>
              <a:t> </a:t>
            </a:r>
            <a:r>
              <a:rPr lang="en-US" dirty="0" err="1"/>
              <a:t>ravna</a:t>
            </a:r>
            <a:r>
              <a:rPr lang="en-US" dirty="0"/>
              <a:t> </a:t>
            </a:r>
            <a:r>
              <a:rPr lang="en-US" dirty="0" err="1"/>
              <a:t>nominalnoj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njena</a:t>
            </a:r>
            <a:r>
              <a:rPr lang="sr-Latn-ME" dirty="0" smtClean="0"/>
              <a:t> </a:t>
            </a:r>
            <a:r>
              <a:rPr lang="en-US" dirty="0" err="1"/>
              <a:t>realizacija</a:t>
            </a:r>
            <a:r>
              <a:rPr lang="en-US" dirty="0"/>
              <a:t> </a:t>
            </a:r>
            <a:r>
              <a:rPr lang="en-US" dirty="0" err="1"/>
              <a:t>biće</a:t>
            </a:r>
            <a:r>
              <a:rPr lang="en-US" dirty="0"/>
              <a:t> “at par” </a:t>
            </a:r>
            <a:r>
              <a:rPr lang="en-US" dirty="0" err="1"/>
              <a:t>ili</a:t>
            </a:r>
            <a:r>
              <a:rPr lang="en-US" dirty="0"/>
              <a:t> “face value”. </a:t>
            </a:r>
            <a:endParaRPr lang="sr-Latn-M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616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smtClean="0"/>
              <a:t>12</a:t>
            </a:r>
            <a:r>
              <a:rPr lang="en-US" dirty="0"/>
              <a:t>%, </a:t>
            </a:r>
            <a:r>
              <a:rPr lang="en-US" dirty="0" err="1"/>
              <a:t>sadašnja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pašće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svega</a:t>
            </a:r>
            <a:r>
              <a:rPr lang="en-US" dirty="0"/>
              <a:t> 966,20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 smtClean="0"/>
              <a:t>će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faktički</a:t>
            </a:r>
            <a:r>
              <a:rPr lang="en-US" dirty="0"/>
              <a:t>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odnosno</a:t>
            </a:r>
            <a:r>
              <a:rPr lang="en-US" dirty="0"/>
              <a:t> “below par”. </a:t>
            </a:r>
            <a:endParaRPr lang="sr-Latn-ME" dirty="0" smtClean="0"/>
          </a:p>
          <a:p>
            <a:pPr algn="just"/>
            <a:r>
              <a:rPr lang="en-US" dirty="0" err="1" smtClean="0"/>
              <a:t>Depresirana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 smtClean="0"/>
              <a:t>nastaće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smanjenih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(</a:t>
            </a:r>
            <a:r>
              <a:rPr lang="en-US" dirty="0" err="1"/>
              <a:t>holdera</a:t>
            </a:r>
            <a:r>
              <a:rPr lang="en-US" dirty="0"/>
              <a:t>)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većih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 smtClean="0"/>
              <a:t>kamatnih</a:t>
            </a:r>
            <a:r>
              <a:rPr lang="sr-Latn-ME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fiksnoj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kupona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Da </a:t>
            </a:r>
            <a:r>
              <a:rPr lang="en-US" dirty="0"/>
              <a:t>bi se </a:t>
            </a:r>
            <a:r>
              <a:rPr lang="en-US" dirty="0" err="1"/>
              <a:t>isplatilo</a:t>
            </a:r>
            <a:r>
              <a:rPr lang="en-US" dirty="0"/>
              <a:t> </a:t>
            </a:r>
            <a:r>
              <a:rPr lang="en-US" dirty="0" err="1"/>
              <a:t>investiranje</a:t>
            </a:r>
            <a:r>
              <a:rPr lang="en-US" dirty="0"/>
              <a:t> u </a:t>
            </a:r>
            <a:r>
              <a:rPr lang="en-US" dirty="0" err="1" smtClean="0"/>
              <a:t>takve</a:t>
            </a:r>
            <a:r>
              <a:rPr lang="sr-Latn-ME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/>
              <a:t>neophodno</a:t>
            </a:r>
            <a:r>
              <a:rPr lang="en-US" dirty="0"/>
              <a:t> je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nivoa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ponovo</a:t>
            </a:r>
            <a:r>
              <a:rPr lang="en-US" dirty="0"/>
              <a:t> </a:t>
            </a:r>
            <a:r>
              <a:rPr lang="en-US" dirty="0" err="1" smtClean="0"/>
              <a:t>izjednačava</a:t>
            </a:r>
            <a:r>
              <a:rPr lang="sr-Latn-ME" dirty="0" smtClean="0"/>
              <a:t> </a:t>
            </a:r>
            <a:r>
              <a:rPr lang="en-US" dirty="0" err="1" smtClean="0"/>
              <a:t>alternativne</a:t>
            </a:r>
            <a:r>
              <a:rPr lang="en-US" dirty="0" smtClean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prinose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9590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0235"/>
            <a:ext cx="10515600" cy="49667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izražavaju</a:t>
            </a:r>
            <a:r>
              <a:rPr lang="en-US" dirty="0"/>
              <a:t> u </a:t>
            </a:r>
            <a:r>
              <a:rPr lang="en-US" dirty="0" err="1"/>
              <a:t>procentima</a:t>
            </a:r>
            <a:r>
              <a:rPr lang="en-US" dirty="0"/>
              <a:t> od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Tako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/>
              <a:t>navede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obveznicu</a:t>
            </a:r>
            <a:r>
              <a:rPr lang="en-US" dirty="0"/>
              <a:t> </a:t>
            </a:r>
            <a:r>
              <a:rPr lang="en-US" dirty="0" err="1"/>
              <a:t>procenat</a:t>
            </a:r>
            <a:r>
              <a:rPr lang="en-US" dirty="0"/>
              <a:t> od 95,55%, to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značiti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sr-Latn-ME" dirty="0" smtClean="0"/>
              <a:t> o</a:t>
            </a:r>
            <a:r>
              <a:rPr lang="en-US" dirty="0" err="1" smtClean="0"/>
              <a:t>bveznica</a:t>
            </a:r>
            <a:r>
              <a:rPr lang="sr-Latn-ME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/>
              <a:t>nominalnom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ednošću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smtClean="0"/>
              <a:t>1</a:t>
            </a:r>
            <a:r>
              <a:rPr lang="sr-Latn-ME" dirty="0" smtClean="0"/>
              <a:t>.</a:t>
            </a:r>
            <a:r>
              <a:rPr lang="en-US" dirty="0" smtClean="0"/>
              <a:t>000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</a:t>
            </a:r>
            <a:r>
              <a:rPr lang="en-US" dirty="0" err="1"/>
              <a:t>imati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smtClean="0"/>
              <a:t>955.50</a:t>
            </a:r>
            <a:r>
              <a:rPr lang="sr-Latn-ME" dirty="0" smtClean="0"/>
              <a:t> </a:t>
            </a:r>
            <a:r>
              <a:rPr lang="en-US" dirty="0" err="1" smtClean="0"/>
              <a:t>novčanih</a:t>
            </a:r>
            <a:r>
              <a:rPr lang="en-US" dirty="0" smtClean="0"/>
              <a:t> </a:t>
            </a:r>
            <a:r>
              <a:rPr lang="en-US" dirty="0" err="1"/>
              <a:t>jedinica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Kupovina</a:t>
            </a:r>
            <a:r>
              <a:rPr lang="en-US" dirty="0" smtClean="0"/>
              <a:t> </a:t>
            </a:r>
            <a:r>
              <a:rPr lang="en-US" dirty="0" err="1"/>
              <a:t>takvih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100 </a:t>
            </a:r>
            <a:r>
              <a:rPr lang="en-US" dirty="0" err="1"/>
              <a:t>procentnom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ednošću</a:t>
            </a:r>
            <a:r>
              <a:rPr lang="en-US" dirty="0" smtClean="0"/>
              <a:t> </a:t>
            </a:r>
            <a:r>
              <a:rPr lang="en-US" dirty="0"/>
              <a:t>“</a:t>
            </a:r>
            <a:r>
              <a:rPr lang="en-US" dirty="0" smtClean="0"/>
              <a:t>par</a:t>
            </a:r>
            <a:r>
              <a:rPr lang="sr-Latn-ME" dirty="0" smtClean="0"/>
              <a:t> </a:t>
            </a:r>
            <a:r>
              <a:rPr lang="en-US" dirty="0" smtClean="0"/>
              <a:t>value</a:t>
            </a:r>
            <a:r>
              <a:rPr lang="en-US" dirty="0"/>
              <a:t>”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tržišnu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/>
              <a:t>ravnu</a:t>
            </a:r>
            <a:r>
              <a:rPr lang="en-US" dirty="0"/>
              <a:t> </a:t>
            </a:r>
            <a:r>
              <a:rPr lang="en-US" dirty="0" err="1"/>
              <a:t>nominalnoj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/>
              <a:t>druge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smtClean="0"/>
              <a:t>pros</a:t>
            </a:r>
            <a:r>
              <a:rPr lang="sr-Latn-ME" dirty="0" smtClean="0"/>
              <a:t>j</a:t>
            </a:r>
            <a:r>
              <a:rPr lang="en-US" dirty="0" err="1" smtClean="0"/>
              <a:t>ečne</a:t>
            </a:r>
            <a:r>
              <a:rPr lang="en-US" dirty="0" smtClean="0"/>
              <a:t> </a:t>
            </a:r>
            <a:r>
              <a:rPr lang="en-US" dirty="0"/>
              <a:t>stope </a:t>
            </a:r>
            <a:r>
              <a:rPr lang="en-US" dirty="0" err="1"/>
              <a:t>prinosa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nominalno</a:t>
            </a:r>
            <a:r>
              <a:rPr lang="en-US" dirty="0"/>
              <a:t> </a:t>
            </a:r>
            <a:r>
              <a:rPr lang="en-US" dirty="0" err="1"/>
              <a:t>utvrđene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ostali</a:t>
            </a:r>
            <a:r>
              <a:rPr lang="en-US" dirty="0"/>
              <a:t> </a:t>
            </a:r>
            <a:r>
              <a:rPr lang="en-US" dirty="0" err="1"/>
              <a:t>subjekti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koristiti</a:t>
            </a:r>
            <a:r>
              <a:rPr lang="en-US" dirty="0"/>
              <a:t> </a:t>
            </a:r>
            <a:r>
              <a:rPr lang="en-US" dirty="0" err="1"/>
              <a:t>specijalne</a:t>
            </a:r>
            <a:r>
              <a:rPr lang="en-US" dirty="0"/>
              <a:t> </a:t>
            </a:r>
            <a:r>
              <a:rPr lang="en-US" dirty="0" err="1"/>
              <a:t>tabelarne</a:t>
            </a:r>
            <a:r>
              <a:rPr lang="en-US" dirty="0"/>
              <a:t> </a:t>
            </a:r>
            <a:r>
              <a:rPr lang="en-US" dirty="0" err="1"/>
              <a:t>preglede</a:t>
            </a:r>
            <a:r>
              <a:rPr lang="en-US" dirty="0"/>
              <a:t> </a:t>
            </a:r>
            <a:r>
              <a:rPr lang="en-US" dirty="0" err="1" smtClean="0"/>
              <a:t>povezanosti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faktičkih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/>
              <a:t>razlike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sr-Latn-ME" dirty="0" smtClean="0"/>
              <a:t> s</a:t>
            </a:r>
            <a:r>
              <a:rPr lang="en-US" dirty="0" smtClean="0"/>
              <a:t>tope</a:t>
            </a:r>
            <a:r>
              <a:rPr lang="sr-Latn-ME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naznačene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obveznici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faktički</a:t>
            </a:r>
            <a:r>
              <a:rPr lang="en-US" dirty="0"/>
              <a:t> stope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sagledava</a:t>
            </a:r>
            <a:r>
              <a:rPr lang="en-US" dirty="0"/>
              <a:t> se </a:t>
            </a:r>
            <a:r>
              <a:rPr lang="en-US" dirty="0" err="1" smtClean="0"/>
              <a:t>oportunost</a:t>
            </a:r>
            <a:r>
              <a:rPr lang="sr-Latn-ME" dirty="0" smtClean="0"/>
              <a:t> </a:t>
            </a:r>
            <a:r>
              <a:rPr lang="en-US" dirty="0" err="1" smtClean="0"/>
              <a:t>investiranja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3683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54741"/>
            <a:ext cx="10515600" cy="5222222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Generalna</a:t>
            </a:r>
            <a:r>
              <a:rPr lang="en-US" dirty="0"/>
              <a:t> </a:t>
            </a:r>
            <a:r>
              <a:rPr lang="en-US" dirty="0" err="1"/>
              <a:t>odlika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od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da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 smtClean="0"/>
              <a:t>razlikovati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fiksirane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njihovom</a:t>
            </a:r>
            <a:r>
              <a:rPr lang="en-US" dirty="0"/>
              <a:t> </a:t>
            </a:r>
            <a:r>
              <a:rPr lang="en-US" dirty="0" err="1"/>
              <a:t>izdavanju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Realizacija</a:t>
            </a:r>
            <a:r>
              <a:rPr lang="en-US" dirty="0" smtClean="0"/>
              <a:t> </a:t>
            </a:r>
            <a:r>
              <a:rPr lang="en-US" dirty="0" err="1"/>
              <a:t>efektivnih</a:t>
            </a:r>
            <a:r>
              <a:rPr lang="en-US" dirty="0"/>
              <a:t> </a:t>
            </a:r>
            <a:r>
              <a:rPr lang="en-US" dirty="0" err="1" smtClean="0"/>
              <a:t>prinosa</a:t>
            </a:r>
            <a:r>
              <a:rPr lang="sr-Latn-ME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tranzitnom</a:t>
            </a:r>
            <a:r>
              <a:rPr lang="en-US" dirty="0"/>
              <a:t> </a:t>
            </a:r>
            <a:r>
              <a:rPr lang="en-US" dirty="0" err="1"/>
              <a:t>periodu</a:t>
            </a:r>
            <a:r>
              <a:rPr lang="en-US" dirty="0"/>
              <a:t> je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smtClean="0"/>
              <a:t>RET</a:t>
            </a:r>
            <a:r>
              <a:rPr lang="sr-Latn-ME" dirty="0" smtClean="0"/>
              <a:t> </a:t>
            </a:r>
            <a:r>
              <a:rPr lang="en-US" dirty="0" smtClean="0"/>
              <a:t>=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/>
              <a:t>C+Pt+1-Pt)/Pt</a:t>
            </a:r>
          </a:p>
          <a:p>
            <a:pPr marL="0" indent="0" algn="just">
              <a:buNone/>
            </a:pPr>
            <a:r>
              <a:rPr lang="en-US" dirty="0" err="1" smtClean="0"/>
              <a:t>Gd</a:t>
            </a:r>
            <a:r>
              <a:rPr lang="sr-Latn-ME" dirty="0" smtClean="0"/>
              <a:t>j</a:t>
            </a:r>
            <a:r>
              <a:rPr lang="en-US" dirty="0" smtClean="0"/>
              <a:t>e </a:t>
            </a:r>
            <a:r>
              <a:rPr lang="en-US" dirty="0"/>
              <a:t>je :</a:t>
            </a:r>
          </a:p>
          <a:p>
            <a:pPr marL="0" indent="0" algn="just">
              <a:buNone/>
            </a:pPr>
            <a:r>
              <a:rPr lang="en-US" dirty="0"/>
              <a:t>RET -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držanja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od t do t +</a:t>
            </a:r>
            <a:r>
              <a:rPr lang="en-US" dirty="0" smtClean="0"/>
              <a:t>1</a:t>
            </a:r>
            <a:r>
              <a:rPr lang="sr-Latn-ME" dirty="0" smtClean="0"/>
              <a:t> </a:t>
            </a:r>
          </a:p>
          <a:p>
            <a:pPr marL="0" indent="0" algn="just">
              <a:buNone/>
            </a:pPr>
            <a:r>
              <a:rPr lang="en-US" dirty="0" smtClean="0"/>
              <a:t>Pt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t</a:t>
            </a:r>
          </a:p>
          <a:p>
            <a:pPr marL="0" indent="0" algn="just">
              <a:buNone/>
            </a:pPr>
            <a:r>
              <a:rPr lang="en-US" dirty="0"/>
              <a:t>Pt+1 -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t +1</a:t>
            </a:r>
          </a:p>
          <a:p>
            <a:pPr marL="0" indent="0" algn="just">
              <a:buNone/>
            </a:pPr>
            <a:r>
              <a:rPr lang="en-US" dirty="0"/>
              <a:t>C -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kupona</a:t>
            </a:r>
            <a:r>
              <a:rPr lang="en-US" dirty="0"/>
              <a:t> </a:t>
            </a:r>
            <a:r>
              <a:rPr lang="en-US" dirty="0" err="1"/>
              <a:t>obveznice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1374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5765"/>
            <a:ext cx="10515600" cy="510119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Gornja relacija pokazuje oportunitet ulaganja u obveznice u </a:t>
            </a:r>
            <a:r>
              <a:rPr lang="pl-PL" dirty="0" smtClean="0"/>
              <a:t>tranzitnim </a:t>
            </a:r>
            <a:r>
              <a:rPr lang="en-US" dirty="0" err="1" smtClean="0"/>
              <a:t>periodima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sr-Latn-ME" dirty="0" smtClean="0"/>
              <a:t>U</a:t>
            </a:r>
            <a:r>
              <a:rPr lang="en-US" dirty="0" smtClean="0"/>
              <a:t> period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/>
              <a:t>t se </a:t>
            </a:r>
            <a:r>
              <a:rPr lang="en-US" dirty="0" err="1" smtClean="0"/>
              <a:t>kupuju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u </a:t>
            </a:r>
            <a:r>
              <a:rPr lang="en-US" dirty="0" err="1"/>
              <a:t>periodu</a:t>
            </a:r>
            <a:r>
              <a:rPr lang="en-US" dirty="0"/>
              <a:t> t +1 </a:t>
            </a:r>
            <a:r>
              <a:rPr lang="en-US" dirty="0" err="1"/>
              <a:t>prodaju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osnovu</a:t>
            </a:r>
            <a:r>
              <a:rPr lang="sr-Latn-ME" dirty="0" smtClean="0"/>
              <a:t> </a:t>
            </a:r>
            <a:r>
              <a:rPr lang="en-US" dirty="0" err="1" smtClean="0"/>
              <a:t>čega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sagledava</a:t>
            </a:r>
            <a:r>
              <a:rPr lang="en-US" dirty="0"/>
              <a:t> 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efekat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prinose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Gornja</a:t>
            </a:r>
            <a:r>
              <a:rPr lang="en-US" dirty="0" smtClean="0"/>
              <a:t> </a:t>
            </a:r>
            <a:r>
              <a:rPr lang="en-US" dirty="0" err="1"/>
              <a:t>relacija</a:t>
            </a:r>
            <a:r>
              <a:rPr lang="en-US" dirty="0"/>
              <a:t> se </a:t>
            </a:r>
            <a:r>
              <a:rPr lang="en-US" dirty="0" err="1" smtClean="0"/>
              <a:t>često</a:t>
            </a:r>
            <a:r>
              <a:rPr lang="sr-Latn-ME" dirty="0" smtClean="0"/>
              <a:t> </a:t>
            </a:r>
            <a:r>
              <a:rPr lang="en-US" dirty="0" err="1" smtClean="0"/>
              <a:t>prikazuje</a:t>
            </a:r>
            <a:r>
              <a:rPr lang="en-US" dirty="0" smtClean="0"/>
              <a:t> </a:t>
            </a:r>
            <a:r>
              <a:rPr lang="en-US" dirty="0" err="1"/>
              <a:t>dualno</a:t>
            </a:r>
            <a:r>
              <a:rPr lang="en-US" dirty="0"/>
              <a:t>;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tekućeg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tekućeg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donosa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kupona</a:t>
            </a:r>
            <a:r>
              <a:rPr lang="en-US" dirty="0"/>
              <a:t> (C) </a:t>
            </a:r>
            <a:r>
              <a:rPr lang="en-US" dirty="0" err="1" smtClean="0"/>
              <a:t>prema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kupljene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(Pt):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kapitalne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gubitak</a:t>
            </a:r>
            <a:r>
              <a:rPr lang="en-US" dirty="0"/>
              <a:t>) </a:t>
            </a:r>
            <a:r>
              <a:rPr lang="en-US" dirty="0" err="1"/>
              <a:t>dobija</a:t>
            </a:r>
            <a:r>
              <a:rPr lang="en-US" dirty="0"/>
              <a:t> se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 smtClean="0"/>
              <a:t>odnosa</a:t>
            </a:r>
            <a:r>
              <a:rPr lang="sr-Latn-ME" dirty="0" smtClean="0"/>
              <a:t> </a:t>
            </a:r>
            <a:r>
              <a:rPr lang="en-US" dirty="0" err="1" smtClean="0"/>
              <a:t>varijacija</a:t>
            </a:r>
            <a:r>
              <a:rPr lang="en-US" dirty="0" smtClean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/>
              <a:t>inicijalnim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en-US" dirty="0" smtClean="0"/>
              <a:t>g</a:t>
            </a:r>
            <a:r>
              <a:rPr lang="sr-Latn-ME" dirty="0" smtClean="0"/>
              <a:t> </a:t>
            </a:r>
            <a:r>
              <a:rPr lang="en-US" dirty="0" smtClean="0"/>
              <a:t> =</a:t>
            </a:r>
            <a:r>
              <a:rPr lang="sr-Latn-ME" dirty="0" smtClean="0"/>
              <a:t> </a:t>
            </a:r>
            <a:r>
              <a:rPr lang="en-US" dirty="0" smtClean="0"/>
              <a:t> </a:t>
            </a:r>
            <a:r>
              <a:rPr lang="en-US" dirty="0" err="1"/>
              <a:t>Pt+l</a:t>
            </a:r>
            <a:r>
              <a:rPr lang="en-US" dirty="0"/>
              <a:t> – Pt/Pt</a:t>
            </a:r>
          </a:p>
          <a:p>
            <a:pPr algn="just"/>
            <a:r>
              <a:rPr lang="sv-SE" dirty="0"/>
              <a:t>Usled toga se relacija RET može iskazati i na </a:t>
            </a:r>
            <a:r>
              <a:rPr lang="sv-SE" dirty="0" smtClean="0"/>
              <a:t>sl</a:t>
            </a:r>
            <a:r>
              <a:rPr lang="sr-Latn-ME" dirty="0" smtClean="0"/>
              <a:t>ij</a:t>
            </a:r>
            <a:r>
              <a:rPr lang="sv-SE" dirty="0" smtClean="0"/>
              <a:t>edeći </a:t>
            </a:r>
            <a:r>
              <a:rPr lang="sv-SE" dirty="0"/>
              <a:t>način:</a:t>
            </a:r>
          </a:p>
          <a:p>
            <a:pPr marL="0" indent="0" algn="just">
              <a:buNone/>
            </a:pPr>
            <a:r>
              <a:rPr lang="en-US" dirty="0"/>
              <a:t>RET = </a:t>
            </a:r>
            <a:r>
              <a:rPr lang="en-US" dirty="0" err="1"/>
              <a:t>ic</a:t>
            </a:r>
            <a:r>
              <a:rPr lang="en-US" dirty="0"/>
              <a:t> + g</a:t>
            </a:r>
          </a:p>
        </p:txBody>
      </p:sp>
    </p:spTree>
    <p:extLst>
      <p:ext uri="{BB962C8B-B14F-4D97-AF65-F5344CB8AC3E}">
        <p14:creationId xmlns:p14="http://schemas.microsoft.com/office/powerpoint/2010/main" val="709461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</a:t>
            </a:r>
            <a:r>
              <a:rPr lang="en-US" dirty="0" err="1"/>
              <a:t>ic</a:t>
            </a:r>
            <a:r>
              <a:rPr lang="en-US" dirty="0"/>
              <a:t> </a:t>
            </a:r>
            <a:r>
              <a:rPr lang="en-US" dirty="0" err="1"/>
              <a:t>pokazuje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tekućeg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(“current yield”), a g </a:t>
            </a:r>
            <a:r>
              <a:rPr lang="en-US" dirty="0" err="1" smtClean="0"/>
              <a:t>stopa</a:t>
            </a:r>
            <a:r>
              <a:rPr lang="sr-Latn-ME" dirty="0" smtClean="0"/>
              <a:t> </a:t>
            </a:r>
            <a:r>
              <a:rPr lang="en-US" dirty="0" err="1" smtClean="0"/>
              <a:t>kapitalne</a:t>
            </a:r>
            <a:r>
              <a:rPr lang="en-US" dirty="0" smtClean="0"/>
              <a:t>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gubitka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Ukupan</a:t>
            </a:r>
            <a:r>
              <a:rPr lang="en-US" dirty="0" smtClean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investicija</a:t>
            </a:r>
            <a:r>
              <a:rPr lang="en-US" dirty="0"/>
              <a:t> u </a:t>
            </a:r>
            <a:r>
              <a:rPr lang="en-US" dirty="0" err="1"/>
              <a:t>obveznice</a:t>
            </a:r>
            <a:r>
              <a:rPr lang="en-US" dirty="0"/>
              <a:t> je </a:t>
            </a:r>
            <a:r>
              <a:rPr lang="en-US" dirty="0" err="1" smtClean="0"/>
              <a:t>determinisan</a:t>
            </a:r>
            <a:r>
              <a:rPr lang="sr-Latn-ME" dirty="0" smtClean="0"/>
              <a:t> </a:t>
            </a:r>
            <a:r>
              <a:rPr lang="en-US" dirty="0" err="1" smtClean="0"/>
              <a:t>odnosima</a:t>
            </a:r>
            <a:r>
              <a:rPr lang="en-US" dirty="0" smtClean="0"/>
              <a:t> </a:t>
            </a:r>
            <a:r>
              <a:rPr lang="en-US" dirty="0" err="1"/>
              <a:t>fiksiranih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kamata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fluktuacijama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err="1"/>
              <a:t>prema</a:t>
            </a:r>
            <a:r>
              <a:rPr lang="en-US" dirty="0"/>
              <a:t> </a:t>
            </a:r>
            <a:r>
              <a:rPr lang="en-US" dirty="0" err="1" smtClean="0"/>
              <a:t>nominalnim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sagledavanja</a:t>
            </a:r>
            <a:r>
              <a:rPr lang="en-US" dirty="0"/>
              <a:t> </a:t>
            </a:r>
            <a:r>
              <a:rPr lang="en-US" dirty="0" err="1"/>
              <a:t>osetljivih</a:t>
            </a:r>
            <a:r>
              <a:rPr lang="en-US" dirty="0"/>
              <a:t> </a:t>
            </a:r>
            <a:r>
              <a:rPr lang="en-US" dirty="0" err="1"/>
              <a:t>relacija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prinosa</a:t>
            </a:r>
            <a:r>
              <a:rPr lang="sr-Latn-ME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/>
              <a:t>zaključuje</a:t>
            </a:r>
            <a:r>
              <a:rPr lang="en-US" dirty="0"/>
              <a:t> se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</a:t>
            </a:r>
            <a:r>
              <a:rPr lang="en-US" dirty="0" err="1"/>
              <a:t>varijabilne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oscilatorne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dugoročnih</a:t>
            </a:r>
            <a:r>
              <a:rPr lang="sr-Latn-ME" dirty="0" smtClean="0"/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Prinos</a:t>
            </a:r>
            <a:r>
              <a:rPr lang="en-US" dirty="0" smtClean="0"/>
              <a:t> </a:t>
            </a:r>
            <a:r>
              <a:rPr lang="en-US" dirty="0" err="1"/>
              <a:t>izjednačena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inicijalnim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/>
              <a:t>očekivati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čije</a:t>
            </a:r>
            <a:r>
              <a:rPr lang="en-US" dirty="0"/>
              <a:t> se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eće</a:t>
            </a:r>
            <a:r>
              <a:rPr lang="en-US" dirty="0" smtClean="0"/>
              <a:t> </a:t>
            </a:r>
            <a:r>
              <a:rPr lang="en-US" dirty="0" err="1"/>
              <a:t>izjednačava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periodom</a:t>
            </a:r>
            <a:r>
              <a:rPr lang="en-US" dirty="0"/>
              <a:t> </a:t>
            </a:r>
            <a:r>
              <a:rPr lang="en-US" dirty="0" err="1"/>
              <a:t>držanja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37929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83341"/>
            <a:ext cx="10515600" cy="4993622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Porast</a:t>
            </a:r>
            <a:r>
              <a:rPr lang="en-US" dirty="0" smtClean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obara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dovodi</a:t>
            </a:r>
            <a:r>
              <a:rPr lang="en-US" dirty="0"/>
              <a:t> do </a:t>
            </a:r>
            <a:r>
              <a:rPr lang="en-US" dirty="0" err="1"/>
              <a:t>gubitka</a:t>
            </a:r>
            <a:r>
              <a:rPr lang="en-US" dirty="0"/>
              <a:t>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s-ES" dirty="0" err="1" smtClean="0"/>
              <a:t>investicija</a:t>
            </a:r>
            <a:r>
              <a:rPr lang="es-ES" dirty="0" smtClean="0"/>
              <a:t> </a:t>
            </a:r>
            <a:r>
              <a:rPr lang="es-ES" dirty="0"/>
              <a:t>u </a:t>
            </a:r>
            <a:r>
              <a:rPr lang="es-ES" dirty="0" err="1"/>
              <a:t>obveznice</a:t>
            </a:r>
            <a:r>
              <a:rPr lang="es-ES" dirty="0"/>
              <a:t> </a:t>
            </a:r>
            <a:r>
              <a:rPr lang="es-ES" dirty="0" err="1"/>
              <a:t>sa</a:t>
            </a:r>
            <a:r>
              <a:rPr lang="es-ES" dirty="0"/>
              <a:t> </a:t>
            </a:r>
            <a:r>
              <a:rPr lang="es-ES" dirty="0" err="1" smtClean="0"/>
              <a:t>dosp</a:t>
            </a:r>
            <a:r>
              <a:rPr lang="sr-Latn-ME" dirty="0" smtClean="0"/>
              <a:t>ij</a:t>
            </a:r>
            <a:r>
              <a:rPr lang="es-ES" dirty="0" err="1" smtClean="0"/>
              <a:t>ećem</a:t>
            </a:r>
            <a:r>
              <a:rPr lang="es-ES" dirty="0" smtClean="0"/>
              <a:t> </a:t>
            </a:r>
            <a:r>
              <a:rPr lang="es-ES" dirty="0" err="1"/>
              <a:t>iznad</a:t>
            </a:r>
            <a:r>
              <a:rPr lang="es-ES" dirty="0"/>
              <a:t> </a:t>
            </a:r>
            <a:r>
              <a:rPr lang="es-ES" dirty="0" err="1"/>
              <a:t>perioda</a:t>
            </a:r>
            <a:r>
              <a:rPr lang="es-ES" dirty="0"/>
              <a:t> </a:t>
            </a:r>
            <a:r>
              <a:rPr lang="es-ES" dirty="0" err="1" smtClean="0"/>
              <a:t>držanja</a:t>
            </a:r>
            <a:r>
              <a:rPr lang="es-ES" dirty="0" smtClean="0"/>
              <a:t>.</a:t>
            </a:r>
            <a:endParaRPr lang="es-ES" b="1" dirty="0"/>
          </a:p>
          <a:p>
            <a:pPr algn="just"/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utvrđuje</a:t>
            </a:r>
            <a:r>
              <a:rPr lang="en-US" dirty="0"/>
              <a:t> se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pt-BR" dirty="0" smtClean="0"/>
              <a:t>akcije </a:t>
            </a:r>
            <a:r>
              <a:rPr lang="pt-BR" dirty="0"/>
              <a:t>nose u formi dividendi, s tim što akcije nemaju rokove </a:t>
            </a:r>
            <a:r>
              <a:rPr lang="pt-BR" dirty="0" smtClean="0"/>
              <a:t>dosp</a:t>
            </a:r>
            <a:r>
              <a:rPr lang="sr-Latn-ME" dirty="0" smtClean="0"/>
              <a:t>ij</a:t>
            </a:r>
            <a:r>
              <a:rPr lang="pt-BR" dirty="0" smtClean="0"/>
              <a:t>evanja </a:t>
            </a:r>
            <a:r>
              <a:rPr lang="pt-BR" dirty="0"/>
              <a:t>i što </a:t>
            </a:r>
            <a:r>
              <a:rPr lang="pt-BR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dividende</a:t>
            </a:r>
            <a:r>
              <a:rPr lang="en-US" dirty="0" smtClean="0"/>
              <a:t> </a:t>
            </a:r>
            <a:r>
              <a:rPr lang="en-US" dirty="0" err="1"/>
              <a:t>isplaćuju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u </a:t>
            </a:r>
            <a:r>
              <a:rPr lang="en-US" dirty="0" err="1"/>
              <a:t>slučaju</a:t>
            </a:r>
            <a:r>
              <a:rPr lang="en-US" dirty="0"/>
              <a:t> </a:t>
            </a:r>
            <a:r>
              <a:rPr lang="en-US" dirty="0" err="1"/>
              <a:t>ostvarene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“</a:t>
            </a:r>
            <a:r>
              <a:rPr lang="en-US" dirty="0" err="1"/>
              <a:t>Postoje</a:t>
            </a:r>
            <a:r>
              <a:rPr lang="en-US" dirty="0"/>
              <a:t> tri </a:t>
            </a:r>
            <a:r>
              <a:rPr lang="en-US" dirty="0" err="1"/>
              <a:t>osnovna</a:t>
            </a:r>
            <a:r>
              <a:rPr lang="en-US" dirty="0"/>
              <a:t> </a:t>
            </a:r>
            <a:r>
              <a:rPr lang="en-US" dirty="0" err="1" smtClean="0"/>
              <a:t>oblika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: a) </a:t>
            </a:r>
            <a:r>
              <a:rPr lang="en-US" dirty="0" err="1"/>
              <a:t>nominalna</a:t>
            </a:r>
            <a:r>
              <a:rPr lang="en-US" dirty="0"/>
              <a:t>, b) </a:t>
            </a:r>
            <a:r>
              <a:rPr lang="en-US" dirty="0" err="1"/>
              <a:t>bilansna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c)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kursna</a:t>
            </a:r>
            <a:r>
              <a:rPr lang="en-US" dirty="0"/>
              <a:t> (“intrinsic value”).</a:t>
            </a:r>
          </a:p>
          <a:p>
            <a:pPr algn="just"/>
            <a:r>
              <a:rPr lang="pl-PL" dirty="0"/>
              <a:t>Nominalna </a:t>
            </a:r>
            <a:r>
              <a:rPr lang="pl-PL" dirty="0" smtClean="0"/>
              <a:t>vrijednost </a:t>
            </a:r>
            <a:r>
              <a:rPr lang="pl-PL" dirty="0"/>
              <a:t>je zakonom utvrđena ili pak na osnovu </a:t>
            </a:r>
            <a:r>
              <a:rPr lang="pl-PL" dirty="0" smtClean="0"/>
              <a:t>podjele </a:t>
            </a:r>
            <a:r>
              <a:rPr lang="pl-PL" dirty="0" smtClean="0"/>
              <a:t>početnog akcionog </a:t>
            </a:r>
            <a:r>
              <a:rPr lang="pl-PL" dirty="0"/>
              <a:t>kapitala na odgovarajući broj akcija.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3962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5082"/>
            <a:ext cx="10515600" cy="5181881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U Nemačkoj je zakonom </a:t>
            </a:r>
            <a:r>
              <a:rPr lang="pl-PL" dirty="0" smtClean="0"/>
              <a:t>određena najmanja </a:t>
            </a:r>
            <a:r>
              <a:rPr lang="pl-PL" dirty="0" smtClean="0"/>
              <a:t>vrijednost </a:t>
            </a:r>
            <a:r>
              <a:rPr lang="pl-PL" dirty="0"/>
              <a:t>od 50 maraka, dok se u anglosaksonskim zemljama </a:t>
            </a:r>
            <a:r>
              <a:rPr lang="pl-PL" dirty="0" smtClean="0"/>
              <a:t>nominalna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utvrđuje</a:t>
            </a:r>
            <a:r>
              <a:rPr lang="en-US" dirty="0"/>
              <a:t> </a:t>
            </a:r>
            <a:r>
              <a:rPr lang="en-US" dirty="0" smtClean="0"/>
              <a:t>pod</a:t>
            </a:r>
            <a:r>
              <a:rPr lang="sr-Latn-ME" dirty="0" smtClean="0"/>
              <a:t>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/>
              <a:t>početnog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Bilansna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dobija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bazi</a:t>
            </a:r>
            <a:r>
              <a:rPr lang="sr-Latn-ME" dirty="0" smtClean="0"/>
              <a:t> </a:t>
            </a:r>
            <a:r>
              <a:rPr lang="en-US" dirty="0" err="1" smtClean="0"/>
              <a:t>dodavanja</a:t>
            </a:r>
            <a:r>
              <a:rPr lang="en-US" dirty="0" smtClean="0"/>
              <a:t> </a:t>
            </a:r>
            <a:r>
              <a:rPr lang="en-US" dirty="0" err="1"/>
              <a:t>nominalnoj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proporcije</a:t>
            </a:r>
            <a:r>
              <a:rPr lang="en-US" dirty="0"/>
              <a:t> </a:t>
            </a:r>
            <a:r>
              <a:rPr lang="en-US" dirty="0" err="1"/>
              <a:t>rezervnih</a:t>
            </a:r>
            <a:r>
              <a:rPr lang="en-US" dirty="0"/>
              <a:t> </a:t>
            </a:r>
            <a:r>
              <a:rPr lang="en-US" dirty="0" err="1" smtClean="0"/>
              <a:t>fondova</a:t>
            </a:r>
            <a:r>
              <a:rPr lang="sr-Latn-ME" dirty="0" smtClean="0"/>
              <a:t> </a:t>
            </a:r>
            <a:r>
              <a:rPr lang="en-US" dirty="0" err="1" smtClean="0"/>
              <a:t>preduzeća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Većina</a:t>
            </a:r>
            <a:r>
              <a:rPr lang="en-US" dirty="0" smtClean="0"/>
              <a:t> </a:t>
            </a:r>
            <a:r>
              <a:rPr lang="en-US" dirty="0" err="1"/>
              <a:t>akcionarskih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kapital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rezervne</a:t>
            </a:r>
            <a:r>
              <a:rPr lang="sr-Latn-ME" dirty="0" smtClean="0"/>
              <a:t> </a:t>
            </a:r>
            <a:r>
              <a:rPr lang="en-US" dirty="0" err="1" smtClean="0"/>
              <a:t>fondove</a:t>
            </a:r>
            <a:r>
              <a:rPr lang="en-US" dirty="0"/>
              <a:t>: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rezervnih</a:t>
            </a:r>
            <a:r>
              <a:rPr lang="en-US" dirty="0"/>
              <a:t> </a:t>
            </a:r>
            <a:r>
              <a:rPr lang="en-US" dirty="0" err="1"/>
              <a:t>fondova</a:t>
            </a:r>
            <a:r>
              <a:rPr lang="en-US" dirty="0"/>
              <a:t> </a:t>
            </a:r>
            <a:r>
              <a:rPr lang="en-US" dirty="0" err="1"/>
              <a:t>dostigne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tad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err="1" smtClean="0"/>
              <a:t>bilansna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dvostruko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od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Širi</a:t>
            </a:r>
            <a:r>
              <a:rPr lang="en-US" dirty="0" smtClean="0"/>
              <a:t> </a:t>
            </a:r>
            <a:r>
              <a:rPr lang="en-US" dirty="0" err="1" smtClean="0"/>
              <a:t>pristup</a:t>
            </a:r>
            <a:r>
              <a:rPr lang="sr-Latn-ME" dirty="0" smtClean="0"/>
              <a:t> </a:t>
            </a:r>
            <a:r>
              <a:rPr lang="en-US" dirty="0" err="1" smtClean="0"/>
              <a:t>uključuje</a:t>
            </a:r>
            <a:r>
              <a:rPr lang="en-US" dirty="0" smtClean="0"/>
              <a:t> </a:t>
            </a:r>
            <a:r>
              <a:rPr lang="en-US" dirty="0" err="1"/>
              <a:t>ukupna</a:t>
            </a:r>
            <a:r>
              <a:rPr lang="en-US" dirty="0"/>
              <a:t> </a:t>
            </a:r>
            <a:r>
              <a:rPr lang="en-US" dirty="0" err="1"/>
              <a:t>sopstvena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(</a:t>
            </a:r>
            <a:r>
              <a:rPr lang="en-US" dirty="0" err="1" smtClean="0"/>
              <a:t>osno</a:t>
            </a:r>
            <a:r>
              <a:rPr lang="sr-Latn-ME" dirty="0" smtClean="0"/>
              <a:t>v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/>
              <a:t>kapital</a:t>
            </a:r>
            <a:r>
              <a:rPr lang="en-US" dirty="0"/>
              <a:t> + </a:t>
            </a:r>
            <a:r>
              <a:rPr lang="en-US" dirty="0" err="1"/>
              <a:t>rezervni</a:t>
            </a:r>
            <a:r>
              <a:rPr lang="en-US" dirty="0"/>
              <a:t> fond </a:t>
            </a:r>
            <a:r>
              <a:rPr lang="en-US" dirty="0" smtClean="0"/>
              <a:t>+</a:t>
            </a:r>
            <a:r>
              <a:rPr lang="sr-Latn-ME" dirty="0" smtClean="0"/>
              <a:t> </a:t>
            </a:r>
            <a:r>
              <a:rPr lang="en-US" dirty="0" err="1" smtClean="0"/>
              <a:t>neraspodeljeni</a:t>
            </a:r>
            <a:r>
              <a:rPr lang="en-US" dirty="0" smtClean="0"/>
              <a:t> </a:t>
            </a:r>
            <a:r>
              <a:rPr lang="en-US" dirty="0"/>
              <a:t>profit + </a:t>
            </a:r>
            <a:r>
              <a:rPr lang="en-US" dirty="0" err="1"/>
              <a:t>ostala</a:t>
            </a:r>
            <a:r>
              <a:rPr lang="en-US" dirty="0"/>
              <a:t> </a:t>
            </a:r>
            <a:r>
              <a:rPr lang="en-US" dirty="0" err="1"/>
              <a:t>sopstvena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eli</a:t>
            </a:r>
            <a:r>
              <a:rPr lang="en-US" dirty="0" smtClean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ukupnim</a:t>
            </a:r>
            <a:r>
              <a:rPr lang="en-US" dirty="0"/>
              <a:t> </a:t>
            </a:r>
            <a:r>
              <a:rPr lang="en-US" dirty="0" err="1"/>
              <a:t>brojem</a:t>
            </a:r>
            <a:r>
              <a:rPr lang="en-US" dirty="0"/>
              <a:t> 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it-IT" dirty="0" smtClean="0"/>
              <a:t>da </a:t>
            </a:r>
            <a:r>
              <a:rPr lang="it-IT" dirty="0"/>
              <a:t>bi se dobila njihova bilansna </a:t>
            </a:r>
            <a:r>
              <a:rPr lang="it-IT" dirty="0" smtClean="0"/>
              <a:t>vr</a:t>
            </a:r>
            <a:r>
              <a:rPr lang="sr-Latn-ME" dirty="0" smtClean="0"/>
              <a:t>ij</a:t>
            </a:r>
            <a:r>
              <a:rPr lang="it-IT" dirty="0" smtClean="0"/>
              <a:t>ednost</a:t>
            </a:r>
            <a:r>
              <a:rPr lang="it-IT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9103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Najvažnija je tržišna “odnosno kursna </a:t>
            </a:r>
            <a:r>
              <a:rPr lang="pl-PL" dirty="0" smtClean="0"/>
              <a:t>vrijednost </a:t>
            </a:r>
            <a:r>
              <a:rPr lang="pl-PL" dirty="0"/>
              <a:t>akcija, koja se dobija </a:t>
            </a:r>
            <a:r>
              <a:rPr lang="pl-PL" dirty="0" smtClean="0"/>
              <a:t>na </a:t>
            </a:r>
            <a:r>
              <a:rPr lang="it-IT" dirty="0" smtClean="0"/>
              <a:t>bazi </a:t>
            </a:r>
            <a:r>
              <a:rPr lang="it-IT" dirty="0"/>
              <a:t>sadašnje </a:t>
            </a:r>
            <a:r>
              <a:rPr lang="it-IT" dirty="0" smtClean="0"/>
              <a:t>vr</a:t>
            </a:r>
            <a:r>
              <a:rPr lang="sr-Latn-ME" dirty="0" smtClean="0"/>
              <a:t>ij</a:t>
            </a:r>
            <a:r>
              <a:rPr lang="it-IT" dirty="0" smtClean="0"/>
              <a:t>ednosti </a:t>
            </a:r>
            <a:r>
              <a:rPr lang="it-IT" dirty="0"/>
              <a:t>anticipiranih prinosa (dividendi). </a:t>
            </a:r>
            <a:endParaRPr lang="sr-Latn-ME" dirty="0" smtClean="0"/>
          </a:p>
          <a:p>
            <a:pPr algn="just"/>
            <a:r>
              <a:rPr lang="it-IT" dirty="0" smtClean="0"/>
              <a:t>Ova </a:t>
            </a:r>
            <a:r>
              <a:rPr lang="it-IT" dirty="0" smtClean="0"/>
              <a:t>vr</a:t>
            </a:r>
            <a:r>
              <a:rPr lang="sr-Latn-ME" dirty="0" smtClean="0"/>
              <a:t>ij</a:t>
            </a:r>
            <a:r>
              <a:rPr lang="it-IT" dirty="0" smtClean="0"/>
              <a:t>ednost </a:t>
            </a:r>
            <a:r>
              <a:rPr lang="it-IT" dirty="0"/>
              <a:t>se </a:t>
            </a:r>
            <a:r>
              <a:rPr lang="it-IT" dirty="0" smtClean="0"/>
              <a:t>smatra</a:t>
            </a:r>
            <a:r>
              <a:rPr lang="sr-Latn-ME" dirty="0" smtClean="0"/>
              <a:t> </a:t>
            </a:r>
            <a:r>
              <a:rPr lang="en-US" dirty="0" err="1" smtClean="0"/>
              <a:t>fundamentalnom</a:t>
            </a:r>
            <a:r>
              <a:rPr lang="en-US" dirty="0"/>
              <a:t>”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unutrašnjom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</a:t>
            </a:r>
            <a:r>
              <a:rPr lang="en-US" dirty="0" err="1"/>
              <a:t>ukazuje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razm</a:t>
            </a:r>
            <a:r>
              <a:rPr lang="sr-Latn-ME" dirty="0" smtClean="0"/>
              <a:t>j</a:t>
            </a:r>
            <a:r>
              <a:rPr lang="en-US" dirty="0" smtClean="0"/>
              <a:t>ere </a:t>
            </a:r>
            <a:r>
              <a:rPr lang="en-US" dirty="0" err="1"/>
              <a:t>korisnosti</a:t>
            </a:r>
            <a:r>
              <a:rPr lang="en-US" dirty="0"/>
              <a:t> </a:t>
            </a:r>
            <a:r>
              <a:rPr lang="en-US" dirty="0" err="1" smtClean="0"/>
              <a:t>akcija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Aktiva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ne </a:t>
            </a:r>
            <a:r>
              <a:rPr lang="en-US" dirty="0" err="1"/>
              <a:t>nosi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tržišnu</a:t>
            </a:r>
            <a:r>
              <a:rPr lang="en-US" dirty="0"/>
              <a:t> “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 smtClean="0"/>
              <a:t>unutrašnju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Kapital</a:t>
            </a:r>
            <a:r>
              <a:rPr lang="en-US" dirty="0" smtClean="0"/>
              <a:t> </a:t>
            </a:r>
            <a:r>
              <a:rPr lang="en-US" dirty="0" err="1"/>
              <a:t>uložen</a:t>
            </a:r>
            <a:r>
              <a:rPr lang="en-US" dirty="0"/>
              <a:t> u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ne </a:t>
            </a:r>
            <a:r>
              <a:rPr lang="en-US" dirty="0" err="1"/>
              <a:t>donose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(</a:t>
            </a:r>
            <a:r>
              <a:rPr lang="en-US" dirty="0" err="1"/>
              <a:t>dividendu</a:t>
            </a:r>
            <a:r>
              <a:rPr lang="en-US" dirty="0"/>
              <a:t>) ne bi </a:t>
            </a:r>
            <a:r>
              <a:rPr lang="en-US" dirty="0" err="1" smtClean="0"/>
              <a:t>imao</a:t>
            </a:r>
            <a:r>
              <a:rPr lang="sr-Latn-ME" dirty="0" smtClean="0"/>
              <a:t> </a:t>
            </a:r>
            <a:r>
              <a:rPr lang="en-US" dirty="0" err="1" smtClean="0"/>
              <a:t>nikakvu</a:t>
            </a:r>
            <a:r>
              <a:rPr lang="en-US" dirty="0" smtClean="0"/>
              <a:t> </a:t>
            </a:r>
            <a:r>
              <a:rPr lang="en-US" dirty="0" err="1"/>
              <a:t>tržišnu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/>
              <a:t>ovom</a:t>
            </a:r>
            <a:r>
              <a:rPr lang="en-US" dirty="0"/>
              <a:t> </a:t>
            </a:r>
            <a:r>
              <a:rPr lang="en-US" dirty="0" err="1"/>
              <a:t>konceptu</a:t>
            </a:r>
            <a:r>
              <a:rPr lang="en-US" dirty="0"/>
              <a:t> </a:t>
            </a:r>
            <a:r>
              <a:rPr lang="en-US" dirty="0" err="1"/>
              <a:t>ukazuje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</a:t>
            </a:r>
            <a:r>
              <a:rPr lang="en-US" dirty="0" err="1" smtClean="0"/>
              <a:t>između</a:t>
            </a:r>
            <a:r>
              <a:rPr lang="sr-Latn-ME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špekulanata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u </a:t>
            </a:r>
            <a:r>
              <a:rPr lang="en-US" dirty="0" err="1"/>
              <a:t>aktive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sticanja</a:t>
            </a:r>
            <a:r>
              <a:rPr lang="en-US" dirty="0"/>
              <a:t> </a:t>
            </a:r>
            <a:r>
              <a:rPr lang="en-US" dirty="0" err="1"/>
              <a:t>određenih</a:t>
            </a:r>
            <a:r>
              <a:rPr lang="en-US" dirty="0"/>
              <a:t> </a:t>
            </a:r>
            <a:r>
              <a:rPr lang="en-US" dirty="0" err="1" smtClean="0"/>
              <a:t>koristi</a:t>
            </a:r>
            <a:r>
              <a:rPr lang="sr-Latn-ME" dirty="0" smtClean="0"/>
              <a:t> </a:t>
            </a:r>
            <a:r>
              <a:rPr lang="pl-PL" dirty="0" smtClean="0"/>
              <a:t>ili </a:t>
            </a:r>
            <a:r>
              <a:rPr lang="pl-PL" dirty="0"/>
              <a:t>prinosa.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449485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1663"/>
          </a:xfrm>
        </p:spPr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1. </a:t>
            </a:r>
            <a:r>
              <a:rPr lang="en-US" sz="3600" dirty="0" smtClean="0">
                <a:latin typeface="+mn-lt"/>
              </a:rPr>
              <a:t>KLASIFIKACIJA HARTIJA OD VR</a:t>
            </a:r>
            <a:r>
              <a:rPr lang="sr-Latn-ME" sz="3600" dirty="0" smtClean="0">
                <a:latin typeface="+mn-lt"/>
              </a:rPr>
              <a:t>IJ</a:t>
            </a:r>
            <a:r>
              <a:rPr lang="en-US" sz="3600" dirty="0" smtClean="0">
                <a:latin typeface="+mn-lt"/>
              </a:rPr>
              <a:t>EDNOSTI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6788"/>
            <a:ext cx="10515600" cy="4980175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U </a:t>
            </a:r>
            <a:r>
              <a:rPr lang="pl-PL" dirty="0"/>
              <a:t>elementarnoj klasifikaciji hartija od </a:t>
            </a:r>
            <a:r>
              <a:rPr lang="pl-PL" dirty="0" smtClean="0"/>
              <a:t>vrijednosti </a:t>
            </a:r>
            <a:r>
              <a:rPr lang="pl-PL" dirty="0"/>
              <a:t>poznata je </a:t>
            </a:r>
            <a:r>
              <a:rPr lang="pl-PL" dirty="0" smtClean="0"/>
              <a:t>njihova sistematizacija </a:t>
            </a:r>
            <a:r>
              <a:rPr lang="pl-PL" dirty="0"/>
              <a:t>na </a:t>
            </a:r>
            <a:r>
              <a:rPr lang="pl-PL" dirty="0" smtClean="0"/>
              <a:t>kreditne </a:t>
            </a:r>
            <a:r>
              <a:rPr lang="pl-PL" dirty="0"/>
              <a:t>hartije od </a:t>
            </a:r>
            <a:r>
              <a:rPr lang="pl-PL" dirty="0" smtClean="0"/>
              <a:t>vrijednosti </a:t>
            </a:r>
            <a:r>
              <a:rPr lang="pl-PL" dirty="0"/>
              <a:t>i na transferabilne hartije </a:t>
            </a:r>
            <a:r>
              <a:rPr lang="pl-PL" dirty="0" smtClean="0"/>
              <a:t>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“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/>
              <a:t>se u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grupe</a:t>
            </a:r>
            <a:r>
              <a:rPr lang="en-US" dirty="0"/>
              <a:t>: </a:t>
            </a:r>
            <a:r>
              <a:rPr lang="en-US" dirty="0" err="1"/>
              <a:t>netransferabilne</a:t>
            </a:r>
            <a:r>
              <a:rPr lang="en-US" dirty="0"/>
              <a:t> (“</a:t>
            </a:r>
            <a:r>
              <a:rPr lang="en-US" dirty="0" smtClean="0"/>
              <a:t>non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/>
              <a:t>negotianble</a:t>
            </a:r>
            <a:r>
              <a:rPr lang="en-US" dirty="0"/>
              <a:t>”)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transferabilne</a:t>
            </a:r>
            <a:r>
              <a:rPr lang="en-US" dirty="0"/>
              <a:t> (“negotiable</a:t>
            </a:r>
            <a:r>
              <a:rPr lang="en-US" dirty="0" smtClean="0"/>
              <a:t>”).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Prva </a:t>
            </a:r>
            <a:r>
              <a:rPr lang="en-US" dirty="0" err="1"/>
              <a:t>uhartija</a:t>
            </a:r>
            <a:r>
              <a:rPr lang="en-US" dirty="0"/>
              <a:t> je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značajna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pl-PL" dirty="0" smtClean="0"/>
              <a:t>odnosi </a:t>
            </a:r>
            <a:r>
              <a:rPr lang="pl-PL" dirty="0"/>
              <a:t>se na uspostavljanje bilaterarnih kreditnih odnosa po osnovama kupoprodaje</a:t>
            </a:r>
            <a:r>
              <a:rPr lang="pl-PL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/>
              <a:t>robe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Reprezentativna</a:t>
            </a:r>
            <a:r>
              <a:rPr lang="en-US" dirty="0"/>
              <a:t> </a:t>
            </a:r>
            <a:r>
              <a:rPr lang="en-US" dirty="0" err="1"/>
              <a:t>kreditna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takvog</a:t>
            </a:r>
            <a:r>
              <a:rPr lang="en-US" dirty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 smtClean="0"/>
              <a:t>odnosa</a:t>
            </a:r>
            <a:r>
              <a:rPr lang="sr-Latn-ME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/>
              <a:t>se u </a:t>
            </a:r>
            <a:r>
              <a:rPr lang="en-US" dirty="0" err="1"/>
              <a:t>toku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evanja</a:t>
            </a:r>
            <a:r>
              <a:rPr lang="en-US" dirty="0" smtClean="0"/>
              <a:t> </a:t>
            </a:r>
            <a:r>
              <a:rPr lang="en-US" dirty="0" err="1"/>
              <a:t>preneti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drugog</a:t>
            </a:r>
            <a:r>
              <a:rPr lang="en-US" dirty="0"/>
              <a:t> </a:t>
            </a:r>
            <a:r>
              <a:rPr lang="en-US" dirty="0" err="1"/>
              <a:t>poslovnog</a:t>
            </a:r>
            <a:r>
              <a:rPr lang="en-US" dirty="0"/>
              <a:t> </a:t>
            </a:r>
            <a:r>
              <a:rPr lang="en-US" dirty="0" err="1"/>
              <a:t>subjekta</a:t>
            </a:r>
            <a:r>
              <a:rPr lang="en-US" dirty="0"/>
              <a:t>,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 smtClean="0"/>
              <a:t>čega</a:t>
            </a:r>
            <a:r>
              <a:rPr lang="sr-Latn-ME" dirty="0" smtClean="0"/>
              <a:t> </a:t>
            </a:r>
            <a:r>
              <a:rPr lang="en-US" dirty="0" smtClean="0"/>
              <a:t>je </a:t>
            </a:r>
            <a:r>
              <a:rPr lang="en-US" dirty="0" err="1"/>
              <a:t>transakcija</a:t>
            </a:r>
            <a:r>
              <a:rPr lang="en-US" dirty="0"/>
              <a:t> </a:t>
            </a:r>
            <a:r>
              <a:rPr lang="en-US" dirty="0" err="1"/>
              <a:t>pokrivena</a:t>
            </a:r>
            <a:r>
              <a:rPr lang="en-US" dirty="0"/>
              <a:t> </a:t>
            </a:r>
            <a:r>
              <a:rPr lang="en-US" dirty="0" err="1"/>
              <a:t>regulativnim</a:t>
            </a:r>
            <a:r>
              <a:rPr lang="en-US" dirty="0"/>
              <a:t> </a:t>
            </a:r>
            <a:r>
              <a:rPr lang="en-US" dirty="0" err="1"/>
              <a:t>odredbama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u </a:t>
            </a:r>
            <a:r>
              <a:rPr lang="en-US" dirty="0" err="1"/>
              <a:t>kupoprodaji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900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79929"/>
            <a:ext cx="10515600" cy="5397034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Špekulanti ulažu u one aktive koje se mogu u kratkom roku prodati na </a:t>
            </a:r>
            <a:r>
              <a:rPr lang="en-US" dirty="0" err="1"/>
              <a:t>tržištu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profita</a:t>
            </a:r>
            <a:r>
              <a:rPr lang="en-US" dirty="0"/>
              <a:t>).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ulažu</a:t>
            </a:r>
            <a:r>
              <a:rPr lang="en-US" dirty="0"/>
              <a:t> u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aktive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špekulanti</a:t>
            </a:r>
            <a:r>
              <a:rPr lang="sr-Latn-ME" dirty="0"/>
              <a:t> </a:t>
            </a:r>
            <a:r>
              <a:rPr lang="pl-PL" dirty="0"/>
              <a:t>kupuju aktive sa izgledima na brze prodaje.</a:t>
            </a:r>
            <a:endParaRPr lang="en-US" dirty="0"/>
          </a:p>
          <a:p>
            <a:pPr algn="just"/>
            <a:r>
              <a:rPr lang="pl-PL" dirty="0" smtClean="0"/>
              <a:t>Najveći </a:t>
            </a:r>
            <a:r>
              <a:rPr lang="pl-PL" dirty="0"/>
              <a:t>broj akcionara je </a:t>
            </a:r>
            <a:r>
              <a:rPr lang="pl-PL" dirty="0" smtClean="0"/>
              <a:t>zainteresovan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visinu</a:t>
            </a:r>
            <a:r>
              <a:rPr lang="en-US" dirty="0"/>
              <a:t> </a:t>
            </a:r>
            <a:r>
              <a:rPr lang="en-US" dirty="0" err="1"/>
              <a:t>tekućih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anticipiranih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relevantne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inverzna</a:t>
            </a:r>
            <a:r>
              <a:rPr lang="en-US" dirty="0"/>
              <a:t> </a:t>
            </a:r>
            <a:r>
              <a:rPr lang="en-US" dirty="0" err="1"/>
              <a:t>povezanost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/>
              <a:t>) </a:t>
            </a:r>
            <a:r>
              <a:rPr lang="en-US" dirty="0" err="1"/>
              <a:t>akcije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smtClean="0"/>
              <a:t>stope </a:t>
            </a:r>
            <a:r>
              <a:rPr lang="en-US" dirty="0" err="1"/>
              <a:t>prinosa</a:t>
            </a:r>
            <a:r>
              <a:rPr lang="en-US" dirty="0"/>
              <a:t> (</a:t>
            </a:r>
            <a:r>
              <a:rPr lang="en-US" dirty="0" err="1"/>
              <a:t>dividendi</a:t>
            </a:r>
            <a:r>
              <a:rPr lang="en-US" dirty="0"/>
              <a:t>),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err="1"/>
              <a:t>čega</a:t>
            </a:r>
            <a:r>
              <a:rPr lang="en-US" dirty="0"/>
              <a:t> je </a:t>
            </a:r>
            <a:r>
              <a:rPr lang="en-US" dirty="0" err="1"/>
              <a:t>važno</a:t>
            </a:r>
            <a:r>
              <a:rPr lang="en-US" dirty="0"/>
              <a:t> </a:t>
            </a:r>
            <a:r>
              <a:rPr lang="en-US" dirty="0" err="1"/>
              <a:t>utvrditi</a:t>
            </a:r>
            <a:r>
              <a:rPr lang="en-US" dirty="0"/>
              <a:t> </a:t>
            </a:r>
            <a:r>
              <a:rPr lang="en-US" dirty="0" err="1"/>
              <a:t>funkcionalnu</a:t>
            </a:r>
            <a:r>
              <a:rPr lang="en-US" dirty="0"/>
              <a:t> </a:t>
            </a:r>
            <a:r>
              <a:rPr lang="en-US" dirty="0" err="1" smtClean="0"/>
              <a:t>determinisanost</a:t>
            </a:r>
            <a:r>
              <a:rPr lang="sr-Latn-ME" dirty="0" smtClean="0"/>
              <a:t> </a:t>
            </a:r>
            <a:r>
              <a:rPr lang="pl-PL" dirty="0" smtClean="0"/>
              <a:t>cijene </a:t>
            </a:r>
            <a:r>
              <a:rPr lang="pl-PL" dirty="0"/>
              <a:t>akcija. </a:t>
            </a:r>
            <a:endParaRPr lang="pl-PL" dirty="0" smtClean="0"/>
          </a:p>
          <a:p>
            <a:pPr algn="just"/>
            <a:r>
              <a:rPr lang="pl-PL" dirty="0" smtClean="0"/>
              <a:t>Osnovna </a:t>
            </a:r>
            <a:r>
              <a:rPr lang="pl-PL" dirty="0"/>
              <a:t>relacija koja pokazuje formiranje </a:t>
            </a:r>
            <a:r>
              <a:rPr lang="pl-PL" dirty="0" smtClean="0"/>
              <a:t>cijena </a:t>
            </a:r>
            <a:r>
              <a:rPr lang="pl-PL" dirty="0"/>
              <a:t>akcija je </a:t>
            </a:r>
            <a:r>
              <a:rPr lang="pl-PL" dirty="0" smtClean="0"/>
              <a:t>slijedeća</a:t>
            </a:r>
            <a:r>
              <a:rPr lang="pl-PL" dirty="0"/>
              <a:t>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1575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5174" y="2421228"/>
            <a:ext cx="7774879" cy="232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5568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definitivnim</a:t>
            </a:r>
            <a:r>
              <a:rPr lang="en-US" dirty="0"/>
              <a:t> </a:t>
            </a:r>
            <a:r>
              <a:rPr lang="en-US" dirty="0" err="1"/>
              <a:t>fiksnim</a:t>
            </a:r>
            <a:r>
              <a:rPr lang="en-US" dirty="0"/>
              <a:t> </a:t>
            </a:r>
            <a:r>
              <a:rPr lang="en-US" dirty="0" err="1"/>
              <a:t>prinosima</a:t>
            </a:r>
            <a:r>
              <a:rPr lang="en-US" dirty="0"/>
              <a:t> </a:t>
            </a:r>
            <a:r>
              <a:rPr lang="en-US" dirty="0" err="1"/>
              <a:t>biće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 smtClean="0"/>
              <a:t>odnosima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ponuđenih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anticipirane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željene</a:t>
            </a:r>
            <a:r>
              <a:rPr lang="en-US" dirty="0"/>
              <a:t> stope </a:t>
            </a:r>
            <a:r>
              <a:rPr lang="en-US" dirty="0" err="1" smtClean="0"/>
              <a:t>prinosa</a:t>
            </a:r>
            <a:r>
              <a:rPr lang="sr-Latn-ME" dirty="0" smtClean="0"/>
              <a:t> </a:t>
            </a:r>
            <a:r>
              <a:rPr lang="it-IT" dirty="0" smtClean="0"/>
              <a:t>investitora</a:t>
            </a:r>
            <a:r>
              <a:rPr lang="it-IT" dirty="0"/>
              <a:t>. </a:t>
            </a:r>
            <a:endParaRPr lang="sr-Latn-ME" dirty="0" smtClean="0"/>
          </a:p>
          <a:p>
            <a:pPr algn="just"/>
            <a:r>
              <a:rPr lang="it-IT" dirty="0" smtClean="0"/>
              <a:t>Ako </a:t>
            </a:r>
            <a:r>
              <a:rPr lang="it-IT" dirty="0"/>
              <a:t>je ponuđeni iznos dividende po </a:t>
            </a:r>
            <a:r>
              <a:rPr lang="it-IT" dirty="0" smtClean="0"/>
              <a:t>d</a:t>
            </a:r>
            <a:r>
              <a:rPr lang="sr-Latn-ME" dirty="0" smtClean="0"/>
              <a:t>i</a:t>
            </a:r>
            <a:r>
              <a:rPr lang="it-IT" dirty="0" smtClean="0"/>
              <a:t>onici </a:t>
            </a:r>
            <a:r>
              <a:rPr lang="it-IT" dirty="0"/>
              <a:t>5 novčanih jedinica </a:t>
            </a:r>
            <a:r>
              <a:rPr lang="it-IT" dirty="0" smtClean="0"/>
              <a:t>a</a:t>
            </a:r>
            <a:r>
              <a:rPr lang="sr-Latn-ME" dirty="0" smtClean="0"/>
              <a:t> </a:t>
            </a:r>
            <a:r>
              <a:rPr lang="it-IT" dirty="0" smtClean="0"/>
              <a:t>anticipirana </a:t>
            </a:r>
            <a:r>
              <a:rPr lang="it-IT" dirty="0"/>
              <a:t>stopa prinosa investitora 10%, tada će </a:t>
            </a:r>
            <a:r>
              <a:rPr lang="it-IT" dirty="0" smtClean="0"/>
              <a:t>c</a:t>
            </a:r>
            <a:r>
              <a:rPr lang="sr-Latn-ME" dirty="0" smtClean="0"/>
              <a:t>ij</a:t>
            </a:r>
            <a:r>
              <a:rPr lang="it-IT" dirty="0" smtClean="0"/>
              <a:t>ena d</a:t>
            </a:r>
            <a:r>
              <a:rPr lang="sr-Latn-ME" dirty="0" smtClean="0"/>
              <a:t>i</a:t>
            </a:r>
            <a:r>
              <a:rPr lang="it-IT" dirty="0" smtClean="0"/>
              <a:t>onice </a:t>
            </a:r>
            <a:r>
              <a:rPr lang="it-IT" dirty="0"/>
              <a:t>biti:</a:t>
            </a:r>
          </a:p>
          <a:p>
            <a:pPr marL="0" indent="0">
              <a:buNone/>
            </a:pPr>
            <a:r>
              <a:rPr lang="en-US" dirty="0"/>
              <a:t>P= D/r = 5/0,10 = 50</a:t>
            </a:r>
          </a:p>
        </p:txBody>
      </p:sp>
    </p:spTree>
    <p:extLst>
      <p:ext uri="{BB962C8B-B14F-4D97-AF65-F5344CB8AC3E}">
        <p14:creationId xmlns:p14="http://schemas.microsoft.com/office/powerpoint/2010/main" val="29046309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6106"/>
            <a:ext cx="10515600" cy="5060857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Fundamentalna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unutrašnja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 smtClean="0"/>
              <a:t>biti</a:t>
            </a:r>
            <a:r>
              <a:rPr lang="sr-Latn-ME" dirty="0" smtClean="0"/>
              <a:t> </a:t>
            </a:r>
            <a:r>
              <a:rPr lang="en-US" dirty="0" err="1" smtClean="0"/>
              <a:t>identične</a:t>
            </a:r>
            <a:r>
              <a:rPr lang="en-US" dirty="0" smtClean="0"/>
              <a:t>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različite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/>
              <a:t>Na </a:t>
            </a:r>
            <a:r>
              <a:rPr lang="en-US" dirty="0" err="1"/>
              <a:t>dugi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bi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bile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fundamentalnih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kratke</a:t>
            </a:r>
            <a:r>
              <a:rPr lang="en-US" dirty="0"/>
              <a:t> </a:t>
            </a:r>
            <a:r>
              <a:rPr lang="en-US" dirty="0" err="1"/>
              <a:t>rokove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 </a:t>
            </a:r>
            <a:r>
              <a:rPr lang="en-US" dirty="0" err="1"/>
              <a:t>oscilacije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usled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j</a:t>
            </a:r>
            <a:r>
              <a:rPr lang="en-US" dirty="0" err="1" smtClean="0"/>
              <a:t>elovanja</a:t>
            </a:r>
            <a:r>
              <a:rPr lang="en-US" dirty="0" smtClean="0"/>
              <a:t> </a:t>
            </a:r>
            <a:r>
              <a:rPr lang="en-US" dirty="0" err="1"/>
              <a:t>mnogih</a:t>
            </a:r>
            <a:r>
              <a:rPr lang="en-US" dirty="0"/>
              <a:t> </a:t>
            </a:r>
            <a:r>
              <a:rPr lang="en-US" dirty="0" err="1"/>
              <a:t>tržišnih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finansijskih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psiholoških</a:t>
            </a:r>
            <a:r>
              <a:rPr lang="en-US" dirty="0"/>
              <a:t> </a:t>
            </a:r>
            <a:r>
              <a:rPr lang="en-US" dirty="0" err="1"/>
              <a:t>momenata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tržišnu</a:t>
            </a:r>
            <a:r>
              <a:rPr lang="en-US" dirty="0"/>
              <a:t> </a:t>
            </a:r>
            <a:r>
              <a:rPr lang="en-US" dirty="0" err="1" smtClean="0"/>
              <a:t>evaluaciju</a:t>
            </a:r>
            <a:r>
              <a:rPr lang="sr-Latn-ME" dirty="0" smtClean="0"/>
              <a:t> </a:t>
            </a:r>
            <a:r>
              <a:rPr lang="en-US" dirty="0" err="1" smtClean="0"/>
              <a:t>akcija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je </a:t>
            </a:r>
            <a:r>
              <a:rPr lang="en-US" dirty="0" err="1"/>
              <a:t>fundamentalna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evaluacijom</a:t>
            </a:r>
            <a:r>
              <a:rPr lang="en-US" dirty="0"/>
              <a:t> </a:t>
            </a:r>
            <a:r>
              <a:rPr lang="en-US" dirty="0" err="1"/>
              <a:t>samih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Ovaj</a:t>
            </a:r>
            <a:r>
              <a:rPr lang="sr-Latn-ME" dirty="0" smtClean="0"/>
              <a:t> </a:t>
            </a:r>
            <a:r>
              <a:rPr lang="en-US" dirty="0" err="1" smtClean="0"/>
              <a:t>parametar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određen</a:t>
            </a:r>
            <a:r>
              <a:rPr lang="en-US" dirty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edećim</a:t>
            </a:r>
            <a:r>
              <a:rPr lang="en-US" dirty="0" smtClean="0"/>
              <a:t> </a:t>
            </a:r>
            <a:r>
              <a:rPr lang="en-US" dirty="0" err="1"/>
              <a:t>faktorima</a:t>
            </a:r>
            <a:r>
              <a:rPr lang="en-US" dirty="0"/>
              <a:t>: </a:t>
            </a:r>
            <a:r>
              <a:rPr lang="en-US" dirty="0" err="1"/>
              <a:t>likvidnošću</a:t>
            </a:r>
            <a:r>
              <a:rPr lang="en-US" dirty="0"/>
              <a:t>, </a:t>
            </a:r>
            <a:r>
              <a:rPr lang="en-US" dirty="0" err="1"/>
              <a:t>transakcionim</a:t>
            </a:r>
            <a:r>
              <a:rPr lang="en-US" dirty="0"/>
              <a:t> </a:t>
            </a:r>
            <a:r>
              <a:rPr lang="en-US" dirty="0" err="1"/>
              <a:t>troškovima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obom</a:t>
            </a:r>
            <a:r>
              <a:rPr lang="en-US" dirty="0"/>
              <a:t>, </a:t>
            </a:r>
            <a:r>
              <a:rPr lang="en-US" dirty="0" err="1"/>
              <a:t>porezima</a:t>
            </a:r>
            <a:r>
              <a:rPr lang="en-US" dirty="0"/>
              <a:t>, </a:t>
            </a:r>
            <a:r>
              <a:rPr lang="en-US" dirty="0" err="1"/>
              <a:t>neplaćanjima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kamatnim</a:t>
            </a:r>
            <a:r>
              <a:rPr lang="en-US" dirty="0"/>
              <a:t> </a:t>
            </a:r>
            <a:r>
              <a:rPr lang="en-US" dirty="0" err="1"/>
              <a:t>rizicima</a:t>
            </a:r>
            <a:r>
              <a:rPr lang="en-US" dirty="0"/>
              <a:t> </a:t>
            </a:r>
            <a:r>
              <a:rPr lang="en-US" dirty="0" err="1"/>
              <a:t>uloženog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veća</a:t>
            </a:r>
            <a:r>
              <a:rPr lang="en-US" dirty="0"/>
              <a:t> </a:t>
            </a:r>
            <a:r>
              <a:rPr lang="en-US" dirty="0" err="1"/>
              <a:t>zaštićenost</a:t>
            </a:r>
            <a:r>
              <a:rPr lang="en-US" dirty="0"/>
              <a:t> </a:t>
            </a:r>
            <a:r>
              <a:rPr lang="en-US" dirty="0" err="1"/>
              <a:t>dividendi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odgovarajući</a:t>
            </a:r>
            <a:r>
              <a:rPr lang="en-US" dirty="0"/>
              <a:t> </a:t>
            </a:r>
            <a:r>
              <a:rPr lang="en-US" dirty="0" err="1" smtClean="0"/>
              <a:t>uticaj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56458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Kotiranje</a:t>
            </a:r>
            <a:r>
              <a:rPr lang="en-US" dirty="0"/>
              <a:t> (price quotation, price quote)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tržišno</a:t>
            </a:r>
            <a:r>
              <a:rPr lang="en-US" dirty="0"/>
              <a:t> </a:t>
            </a:r>
            <a:r>
              <a:rPr lang="en-US" dirty="0" err="1"/>
              <a:t>registrovanje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sr-Latn-ME" dirty="0" smtClean="0"/>
              <a:t> </a:t>
            </a:r>
            <a:r>
              <a:rPr lang="es-ES" dirty="0" err="1" smtClean="0"/>
              <a:t>čiju</a:t>
            </a:r>
            <a:r>
              <a:rPr lang="es-ES" dirty="0" smtClean="0"/>
              <a:t> </a:t>
            </a:r>
            <a:r>
              <a:rPr lang="es-ES" dirty="0" err="1"/>
              <a:t>najširu</a:t>
            </a:r>
            <a:r>
              <a:rPr lang="es-ES" dirty="0"/>
              <a:t> </a:t>
            </a:r>
            <a:r>
              <a:rPr lang="es-ES" dirty="0" err="1"/>
              <a:t>listu</a:t>
            </a:r>
            <a:r>
              <a:rPr lang="es-ES" dirty="0"/>
              <a:t> </a:t>
            </a:r>
            <a:r>
              <a:rPr lang="es-ES" dirty="0" err="1" smtClean="0"/>
              <a:t>prezent</a:t>
            </a:r>
            <a:r>
              <a:rPr lang="sr-Latn-ME" dirty="0" smtClean="0"/>
              <a:t>ovanja daje</a:t>
            </a:r>
            <a:r>
              <a:rPr lang="es-ES" dirty="0" smtClean="0"/>
              <a:t> </a:t>
            </a:r>
            <a:r>
              <a:rPr lang="es-ES" dirty="0"/>
              <a:t>New York Stock Exchange. </a:t>
            </a:r>
            <a:endParaRPr lang="sr-Latn-ME" dirty="0" smtClean="0"/>
          </a:p>
          <a:p>
            <a:pPr algn="just"/>
            <a:r>
              <a:rPr lang="es-ES" dirty="0" smtClean="0"/>
              <a:t>U </a:t>
            </a:r>
            <a:r>
              <a:rPr lang="es-ES" dirty="0" err="1"/>
              <a:t>pitanju</a:t>
            </a:r>
            <a:r>
              <a:rPr lang="es-ES" dirty="0"/>
              <a:t> su </a:t>
            </a:r>
            <a:r>
              <a:rPr lang="es-ES" dirty="0" smtClean="0"/>
              <a:t>dv</a:t>
            </a:r>
            <a:r>
              <a:rPr lang="sr-Latn-ME" dirty="0" smtClean="0"/>
              <a:t>ij</a:t>
            </a:r>
            <a:r>
              <a:rPr lang="es-ES" dirty="0" smtClean="0"/>
              <a:t>e </a:t>
            </a:r>
            <a:r>
              <a:rPr lang="es-ES" dirty="0" err="1" smtClean="0"/>
              <a:t>serije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to: </a:t>
            </a:r>
            <a:r>
              <a:rPr lang="en-US" dirty="0" err="1"/>
              <a:t>serija</a:t>
            </a:r>
            <a:r>
              <a:rPr lang="en-US" dirty="0"/>
              <a:t> </a:t>
            </a:r>
            <a:r>
              <a:rPr lang="en-US" dirty="0" err="1"/>
              <a:t>ponuđenih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traženih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/>
              <a:t>(bid - asked prices 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serija</a:t>
            </a:r>
            <a:r>
              <a:rPr lang="sr-Latn-ME" dirty="0" smtClean="0"/>
              <a:t> </a:t>
            </a:r>
            <a:r>
              <a:rPr lang="en-US" dirty="0" err="1" smtClean="0"/>
              <a:t>zaključenih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colsin</a:t>
            </a:r>
            <a:r>
              <a:rPr lang="en-US" dirty="0"/>
              <a:t> prices). </a:t>
            </a:r>
            <a:endParaRPr lang="sr-Latn-ME" dirty="0" smtClean="0"/>
          </a:p>
          <a:p>
            <a:pPr algn="just"/>
            <a:r>
              <a:rPr lang="en-US" dirty="0" smtClean="0"/>
              <a:t>“</a:t>
            </a:r>
            <a:r>
              <a:rPr lang="en-US" dirty="0"/>
              <a:t>Bid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označavaju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</a:t>
            </a:r>
            <a:r>
              <a:rPr lang="en-US" dirty="0" err="1" smtClean="0"/>
              <a:t>investitori</a:t>
            </a:r>
            <a:r>
              <a:rPr lang="sr-Latn-ME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/>
              <a:t>prodavati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onice</a:t>
            </a:r>
            <a:r>
              <a:rPr lang="sr-Latn-ME" dirty="0" smtClean="0"/>
              <a:t>,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tražene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su</a:t>
            </a:r>
            <a:r>
              <a:rPr lang="en-US" dirty="0"/>
              <a:t> one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one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kupiti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onice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Performansnost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en-US" dirty="0" smtClean="0"/>
              <a:t> 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specijalnim</a:t>
            </a:r>
            <a:r>
              <a:rPr lang="en-US" dirty="0"/>
              <a:t> </a:t>
            </a:r>
            <a:r>
              <a:rPr lang="en-US" dirty="0" err="1"/>
              <a:t>indeksom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Najpoznatiji</a:t>
            </a:r>
            <a:r>
              <a:rPr lang="en-US" dirty="0" smtClean="0"/>
              <a:t> </a:t>
            </a:r>
            <a:r>
              <a:rPr lang="en-US" dirty="0" err="1" smtClean="0"/>
              <a:t>tržišni</a:t>
            </a:r>
            <a:r>
              <a:rPr lang="sr-Latn-ME" dirty="0" smtClean="0"/>
              <a:t> </a:t>
            </a:r>
            <a:r>
              <a:rPr lang="en-US" dirty="0" err="1" smtClean="0"/>
              <a:t>indikator</a:t>
            </a:r>
            <a:r>
              <a:rPr lang="en-US" dirty="0" smtClean="0"/>
              <a:t> </a:t>
            </a:r>
            <a:r>
              <a:rPr lang="en-US" dirty="0" err="1"/>
              <a:t>persformansnosti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jeste</a:t>
            </a:r>
            <a:r>
              <a:rPr lang="en-US" dirty="0"/>
              <a:t> Dow Jones,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indikatore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smtClean="0"/>
              <a:t>30</a:t>
            </a:r>
            <a:r>
              <a:rPr lang="sr-Latn-ME" dirty="0" smtClean="0"/>
              <a:t> </a:t>
            </a:r>
            <a:r>
              <a:rPr lang="en-US" dirty="0" err="1" smtClean="0"/>
              <a:t>najvećih</a:t>
            </a:r>
            <a:r>
              <a:rPr lang="en-US" dirty="0" smtClean="0"/>
              <a:t> </a:t>
            </a:r>
            <a:r>
              <a:rPr lang="en-US" dirty="0" err="1"/>
              <a:t>korporacija</a:t>
            </a:r>
            <a:r>
              <a:rPr lang="en-US" dirty="0"/>
              <a:t> SDA.</a:t>
            </a:r>
          </a:p>
        </p:txBody>
      </p:sp>
    </p:spTree>
    <p:extLst>
      <p:ext uri="{BB962C8B-B14F-4D97-AF65-F5344CB8AC3E}">
        <p14:creationId xmlns:p14="http://schemas.microsoft.com/office/powerpoint/2010/main" val="33222446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17431"/>
            <a:ext cx="10515600" cy="515953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reprezentativniji</a:t>
            </a:r>
            <a:r>
              <a:rPr lang="en-US" dirty="0"/>
              <a:t> </a:t>
            </a:r>
            <a:r>
              <a:rPr lang="en-US" dirty="0" err="1"/>
              <a:t>tržišni</a:t>
            </a:r>
            <a:r>
              <a:rPr lang="en-US" dirty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 smtClean="0"/>
              <a:t>institucije</a:t>
            </a:r>
            <a:r>
              <a:rPr lang="sr-Latn-ME" dirty="0" smtClean="0"/>
              <a:t> </a:t>
            </a:r>
            <a:r>
              <a:rPr lang="en-US" dirty="0" smtClean="0"/>
              <a:t>Standard </a:t>
            </a:r>
            <a:r>
              <a:rPr lang="en-US" dirty="0"/>
              <a:t>and Poor’s, pod </a:t>
            </a:r>
            <a:r>
              <a:rPr lang="en-US" dirty="0" err="1"/>
              <a:t>nazivom</a:t>
            </a:r>
            <a:r>
              <a:rPr lang="en-US" dirty="0"/>
              <a:t> index 500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kompozitni</a:t>
            </a:r>
            <a:r>
              <a:rPr lang="en-US" dirty="0"/>
              <a:t> </a:t>
            </a:r>
            <a:r>
              <a:rPr lang="en-US" dirty="0" err="1"/>
              <a:t>indeks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respektivnim</a:t>
            </a:r>
            <a:r>
              <a:rPr lang="en-US" dirty="0"/>
              <a:t> </a:t>
            </a:r>
            <a:r>
              <a:rPr lang="en-US" dirty="0" err="1"/>
              <a:t>berzama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zajednički</a:t>
            </a:r>
            <a:r>
              <a:rPr lang="en-US" dirty="0"/>
              <a:t> </a:t>
            </a:r>
            <a:r>
              <a:rPr lang="en-US" dirty="0" err="1"/>
              <a:t>najveće</a:t>
            </a:r>
            <a:r>
              <a:rPr lang="en-US" dirty="0"/>
              <a:t>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sv</a:t>
            </a:r>
            <a:r>
              <a:rPr lang="sr-Latn-ME" dirty="0" smtClean="0"/>
              <a:t>j</a:t>
            </a:r>
            <a:r>
              <a:rPr lang="en-US" dirty="0" err="1" smtClean="0"/>
              <a:t>etske</a:t>
            </a:r>
            <a:r>
              <a:rPr lang="sr-Latn-ME" dirty="0" smtClean="0"/>
              <a:t> </a:t>
            </a:r>
            <a:r>
              <a:rPr lang="en-US" dirty="0" err="1" smtClean="0"/>
              <a:t>institucije</a:t>
            </a:r>
            <a:r>
              <a:rPr lang="en-US" dirty="0" smtClean="0"/>
              <a:t> </a:t>
            </a:r>
            <a:r>
              <a:rPr lang="en-US" dirty="0" err="1"/>
              <a:t>tržišta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: NYSE (New York Stock Exchange) </a:t>
            </a:r>
            <a:r>
              <a:rPr lang="en-US" dirty="0" err="1"/>
              <a:t>i</a:t>
            </a:r>
            <a:r>
              <a:rPr lang="en-US" dirty="0"/>
              <a:t> ASM (</a:t>
            </a:r>
            <a:r>
              <a:rPr lang="en-US" dirty="0" smtClean="0"/>
              <a:t>American</a:t>
            </a:r>
            <a:r>
              <a:rPr lang="sr-Latn-ME" dirty="0" smtClean="0"/>
              <a:t> </a:t>
            </a:r>
            <a:r>
              <a:rPr lang="en-US" dirty="0" smtClean="0"/>
              <a:t>Stock </a:t>
            </a:r>
            <a:r>
              <a:rPr lang="en-US" dirty="0"/>
              <a:t>Exchange Market). </a:t>
            </a:r>
            <a:endParaRPr lang="sr-Latn-ME" dirty="0" smtClean="0"/>
          </a:p>
          <a:p>
            <a:pPr algn="just"/>
            <a:r>
              <a:rPr lang="en-US" dirty="0" err="1" smtClean="0"/>
              <a:t>Evaluacija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akcija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 </a:t>
            </a:r>
            <a:r>
              <a:rPr lang="en-US" dirty="0" err="1" smtClean="0"/>
              <a:t>baziraće</a:t>
            </a:r>
            <a:r>
              <a:rPr lang="sr-Latn-ME" dirty="0" smtClean="0"/>
              <a:t> </a:t>
            </a:r>
            <a:r>
              <a:rPr lang="pt-BR" dirty="0" smtClean="0"/>
              <a:t>se </a:t>
            </a:r>
            <a:r>
              <a:rPr lang="pt-BR" dirty="0"/>
              <a:t>na: a) očekivanim prinosima </a:t>
            </a:r>
            <a:r>
              <a:rPr lang="pt-BR" dirty="0" smtClean="0"/>
              <a:t>d</a:t>
            </a:r>
            <a:r>
              <a:rPr lang="sr-Latn-ME" dirty="0" smtClean="0"/>
              <a:t>i</a:t>
            </a:r>
            <a:r>
              <a:rPr lang="pt-BR" dirty="0" smtClean="0"/>
              <a:t>onica </a:t>
            </a:r>
            <a:r>
              <a:rPr lang="pt-BR" dirty="0"/>
              <a:t>u bilo kome periodu posmatranja ; b</a:t>
            </a:r>
            <a:r>
              <a:rPr lang="pt-BR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očekivanoj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 </a:t>
            </a:r>
            <a:r>
              <a:rPr lang="en-US" dirty="0" err="1"/>
              <a:t>relevantnog</a:t>
            </a:r>
            <a:r>
              <a:rPr lang="en-US" dirty="0"/>
              <a:t> </a:t>
            </a:r>
            <a:r>
              <a:rPr lang="en-US" dirty="0" err="1"/>
              <a:t>perioda</a:t>
            </a:r>
            <a:r>
              <a:rPr lang="en-US" dirty="0"/>
              <a:t>; c) </a:t>
            </a:r>
            <a:r>
              <a:rPr lang="en-US" dirty="0" err="1"/>
              <a:t>odgovarajućoj</a:t>
            </a:r>
            <a:r>
              <a:rPr lang="en-US" dirty="0"/>
              <a:t> </a:t>
            </a:r>
            <a:r>
              <a:rPr lang="en-US" dirty="0" err="1"/>
              <a:t>diskontnoj</a:t>
            </a:r>
            <a:r>
              <a:rPr lang="en-US" dirty="0"/>
              <a:t> </a:t>
            </a:r>
            <a:r>
              <a:rPr lang="en-US" dirty="0" err="1"/>
              <a:t>stopi</a:t>
            </a:r>
            <a:r>
              <a:rPr lang="en-US" dirty="0"/>
              <a:t>, </a:t>
            </a:r>
            <a:r>
              <a:rPr lang="en-US" dirty="0" err="1" smtClean="0"/>
              <a:t>koja</a:t>
            </a:r>
            <a:r>
              <a:rPr lang="sr-Latn-ME" dirty="0" smtClean="0"/>
              <a:t> </a:t>
            </a:r>
            <a:r>
              <a:rPr lang="en-US" dirty="0" err="1" smtClean="0"/>
              <a:t>sintetizuje</a:t>
            </a:r>
            <a:r>
              <a:rPr lang="en-US" dirty="0" smtClean="0"/>
              <a:t> </a:t>
            </a:r>
            <a:r>
              <a:rPr lang="en-US" dirty="0" err="1"/>
              <a:t>mreže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prinosi</a:t>
            </a:r>
            <a:r>
              <a:rPr lang="en-US" dirty="0"/>
              <a:t> </a:t>
            </a:r>
            <a:r>
              <a:rPr lang="en-US" dirty="0" err="1"/>
              <a:t>akcija</a:t>
            </a:r>
            <a:r>
              <a:rPr lang="en-US" dirty="0"/>
              <a:t> </a:t>
            </a:r>
            <a:r>
              <a:rPr lang="en-US" dirty="0" err="1" smtClean="0"/>
              <a:t>formiraće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/>
              <a:t>u </a:t>
            </a:r>
            <a:r>
              <a:rPr lang="en-US" dirty="0" smtClean="0"/>
              <a:t>t</a:t>
            </a:r>
            <a:r>
              <a:rPr lang="sr-Latn-ME" dirty="0" smtClean="0"/>
              <a:t>ij</a:t>
            </a:r>
            <a:r>
              <a:rPr lang="en-US" dirty="0" err="1" smtClean="0"/>
              <a:t>esnoj</a:t>
            </a:r>
            <a:r>
              <a:rPr lang="en-US" dirty="0" smtClean="0"/>
              <a:t> </a:t>
            </a:r>
            <a:r>
              <a:rPr lang="en-US" dirty="0" err="1"/>
              <a:t>korelaciji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odgovorajućim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prinosima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9932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Bitni</a:t>
            </a:r>
            <a:r>
              <a:rPr lang="en-US" dirty="0"/>
              <a:t> </a:t>
            </a:r>
            <a:r>
              <a:rPr lang="en-US" dirty="0" err="1"/>
              <a:t>institucionalni</a:t>
            </a:r>
            <a:r>
              <a:rPr lang="en-US" dirty="0"/>
              <a:t> </a:t>
            </a:r>
            <a:r>
              <a:rPr lang="en-US" dirty="0" err="1"/>
              <a:t>elemetni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c</a:t>
            </a:r>
            <a:r>
              <a:rPr lang="sr-Latn-ME" dirty="0"/>
              <a:t>ij</a:t>
            </a:r>
            <a:r>
              <a:rPr lang="en-US" dirty="0" err="1"/>
              <a:t>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d</a:t>
            </a:r>
            <a:r>
              <a:rPr lang="sr-Latn-ME" dirty="0"/>
              <a:t>i</a:t>
            </a:r>
            <a:r>
              <a:rPr lang="en-US" dirty="0" err="1"/>
              <a:t>onica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sr-Latn-ME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mreže</a:t>
            </a:r>
            <a:r>
              <a:rPr lang="en-US" dirty="0"/>
              <a:t> </a:t>
            </a:r>
            <a:r>
              <a:rPr lang="en-US" dirty="0" err="1"/>
              <a:t>institucionalnih</a:t>
            </a:r>
            <a:r>
              <a:rPr lang="en-US" dirty="0"/>
              <a:t> </a:t>
            </a:r>
            <a:r>
              <a:rPr lang="en-US" dirty="0" err="1"/>
              <a:t>štediša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investitora</a:t>
            </a:r>
            <a:r>
              <a:rPr lang="en-US" dirty="0"/>
              <a:t>,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berze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,</a:t>
            </a:r>
            <a:r>
              <a:rPr lang="sr-Latn-ME" dirty="0"/>
              <a:t> </a:t>
            </a:r>
            <a:r>
              <a:rPr lang="en-US" dirty="0"/>
              <a:t>nova </a:t>
            </a:r>
            <a:r>
              <a:rPr lang="en-US" dirty="0" err="1"/>
              <a:t>tehnologija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</a:t>
            </a:r>
          </a:p>
          <a:p>
            <a:pPr algn="just"/>
            <a:r>
              <a:rPr lang="en-US" dirty="0" err="1" smtClean="0"/>
              <a:t>Određeni</a:t>
            </a:r>
            <a:r>
              <a:rPr lang="en-US" dirty="0" smtClean="0"/>
              <a:t> </a:t>
            </a:r>
            <a:r>
              <a:rPr lang="en-US" dirty="0" err="1"/>
              <a:t>oticaj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dugoročni</a:t>
            </a:r>
            <a:r>
              <a:rPr lang="en-US" dirty="0"/>
              <a:t> </a:t>
            </a:r>
            <a:r>
              <a:rPr lang="en-US" dirty="0" err="1"/>
              <a:t>trendovi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sr-Latn-ME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smtClean="0"/>
              <a:t>d</a:t>
            </a:r>
            <a:r>
              <a:rPr lang="sr-Latn-ME" dirty="0" smtClean="0"/>
              <a:t>ij</a:t>
            </a:r>
            <a:r>
              <a:rPr lang="en-US" dirty="0" err="1" smtClean="0"/>
              <a:t>elom</a:t>
            </a:r>
            <a:r>
              <a:rPr lang="en-US" dirty="0" smtClean="0"/>
              <a:t> </a:t>
            </a:r>
            <a:r>
              <a:rPr lang="en-US" dirty="0" err="1"/>
              <a:t>pretače</a:t>
            </a:r>
            <a:r>
              <a:rPr lang="en-US" dirty="0"/>
              <a:t> u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/>
              <a:t>aktuelnih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Dugotrajni</a:t>
            </a:r>
            <a:r>
              <a:rPr lang="sr-Latn-ME" dirty="0" smtClean="0"/>
              <a:t> </a:t>
            </a:r>
            <a:r>
              <a:rPr lang="en-US" dirty="0" err="1" smtClean="0"/>
              <a:t>inflacioni</a:t>
            </a:r>
            <a:r>
              <a:rPr lang="en-US" dirty="0" smtClean="0"/>
              <a:t> </a:t>
            </a:r>
            <a:r>
              <a:rPr lang="en-US" dirty="0" err="1"/>
              <a:t>ciklusi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povećavati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u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 smtClean="0"/>
              <a:t>postaju</a:t>
            </a:r>
            <a:r>
              <a:rPr lang="sr-Latn-ME" dirty="0" smtClean="0"/>
              <a:t> </a:t>
            </a:r>
            <a:r>
              <a:rPr lang="en-US" dirty="0" err="1" smtClean="0"/>
              <a:t>privlačnija</a:t>
            </a:r>
            <a:r>
              <a:rPr lang="en-US" dirty="0" smtClean="0"/>
              <a:t> </a:t>
            </a:r>
            <a:r>
              <a:rPr lang="en-US" dirty="0" err="1"/>
              <a:t>aktiva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Drastična</a:t>
            </a:r>
            <a:r>
              <a:rPr lang="en-US" dirty="0" smtClean="0"/>
              <a:t> </a:t>
            </a:r>
            <a:r>
              <a:rPr lang="en-US" dirty="0" err="1"/>
              <a:t>smanjena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/>
              <a:t>dubljih</a:t>
            </a:r>
            <a:r>
              <a:rPr lang="en-US" dirty="0"/>
              <a:t> </a:t>
            </a:r>
            <a:r>
              <a:rPr lang="en-US" dirty="0" err="1"/>
              <a:t>ekonomskih</a:t>
            </a:r>
            <a:r>
              <a:rPr lang="en-US" dirty="0"/>
              <a:t> </a:t>
            </a:r>
            <a:r>
              <a:rPr lang="en-US" dirty="0" err="1"/>
              <a:t>kriza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finansijskih</a:t>
            </a:r>
            <a:r>
              <a:rPr lang="en-US" dirty="0"/>
              <a:t> </a:t>
            </a:r>
            <a:r>
              <a:rPr lang="en-US" dirty="0" err="1"/>
              <a:t>potresa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formiranje</a:t>
            </a:r>
            <a:r>
              <a:rPr lang="en-US" dirty="0"/>
              <a:t> </a:t>
            </a:r>
            <a:r>
              <a:rPr lang="en-US" dirty="0" err="1" smtClean="0"/>
              <a:t>jakih</a:t>
            </a:r>
            <a:r>
              <a:rPr lang="sr-Latn-ME" dirty="0" smtClean="0"/>
              <a:t> </a:t>
            </a:r>
            <a:r>
              <a:rPr lang="en-US" dirty="0" err="1" smtClean="0"/>
              <a:t>špekulantskih</a:t>
            </a:r>
            <a:r>
              <a:rPr lang="en-US" dirty="0" smtClean="0"/>
              <a:t> </a:t>
            </a:r>
            <a:r>
              <a:rPr lang="en-US" dirty="0" err="1"/>
              <a:t>operacija</a:t>
            </a:r>
            <a:r>
              <a:rPr lang="en-US" dirty="0"/>
              <a:t> u </a:t>
            </a:r>
            <a:r>
              <a:rPr lang="en-US" dirty="0" err="1"/>
              <a:t>uslovima</a:t>
            </a:r>
            <a:r>
              <a:rPr lang="en-US" dirty="0"/>
              <a:t> </a:t>
            </a:r>
            <a:r>
              <a:rPr lang="en-US" dirty="0" err="1"/>
              <a:t>najave</a:t>
            </a:r>
            <a:r>
              <a:rPr lang="en-US" dirty="0"/>
              <a:t> </a:t>
            </a:r>
            <a:r>
              <a:rPr lang="en-US" dirty="0" err="1"/>
              <a:t>mogućnih</a:t>
            </a:r>
            <a:r>
              <a:rPr lang="en-US" dirty="0"/>
              <a:t> </a:t>
            </a:r>
            <a:r>
              <a:rPr lang="en-US" dirty="0" err="1"/>
              <a:t>kriznih</a:t>
            </a:r>
            <a:r>
              <a:rPr lang="en-US" dirty="0"/>
              <a:t> </a:t>
            </a:r>
            <a:r>
              <a:rPr lang="en-US" dirty="0" err="1"/>
              <a:t>tendencija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19694505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53035"/>
            <a:ext cx="10515600" cy="542392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Dugoročni</a:t>
            </a:r>
            <a:r>
              <a:rPr lang="sr-Latn-ME" dirty="0"/>
              <a:t> </a:t>
            </a:r>
            <a:r>
              <a:rPr lang="en-US" dirty="0" err="1"/>
              <a:t>trendovi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c</a:t>
            </a:r>
            <a:r>
              <a:rPr lang="sr-Latn-ME" dirty="0"/>
              <a:t>ij</a:t>
            </a:r>
            <a:r>
              <a:rPr lang="en-US" dirty="0" err="1"/>
              <a:t>ena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ipak</a:t>
            </a:r>
            <a:r>
              <a:rPr lang="en-US" dirty="0"/>
              <a:t> </a:t>
            </a:r>
            <a:r>
              <a:rPr lang="en-US" dirty="0" err="1"/>
              <a:t>znatno</a:t>
            </a:r>
            <a:r>
              <a:rPr lang="en-US" dirty="0"/>
              <a:t> </a:t>
            </a:r>
            <a:r>
              <a:rPr lang="en-US" dirty="0" err="1"/>
              <a:t>stabilniji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određeni</a:t>
            </a:r>
            <a:r>
              <a:rPr lang="en-US" dirty="0"/>
              <a:t> u </a:t>
            </a:r>
            <a:r>
              <a:rPr lang="en-US" dirty="0" err="1"/>
              <a:t>sl</a:t>
            </a:r>
            <a:r>
              <a:rPr lang="sr-Latn-ME" dirty="0"/>
              <a:t>ij</a:t>
            </a:r>
            <a:r>
              <a:rPr lang="en-US" dirty="0" err="1"/>
              <a:t>edećim</a:t>
            </a:r>
            <a:r>
              <a:rPr lang="en-US" dirty="0"/>
              <a:t> </a:t>
            </a:r>
            <a:r>
              <a:rPr lang="en-US" dirty="0" err="1"/>
              <a:t>osnovnim</a:t>
            </a:r>
            <a:r>
              <a:rPr lang="sr-Latn-ME" dirty="0"/>
              <a:t> </a:t>
            </a:r>
            <a:r>
              <a:rPr lang="en-US" dirty="0" err="1"/>
              <a:t>faktorima</a:t>
            </a:r>
            <a:r>
              <a:rPr lang="en-US" dirty="0"/>
              <a:t>: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realnog</a:t>
            </a:r>
            <a:r>
              <a:rPr lang="en-US" dirty="0"/>
              <a:t> </a:t>
            </a:r>
            <a:r>
              <a:rPr lang="en-US" dirty="0" err="1"/>
              <a:t>društvenog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,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dobiti</a:t>
            </a:r>
            <a:r>
              <a:rPr lang="en-US" dirty="0"/>
              <a:t> (</a:t>
            </a:r>
            <a:r>
              <a:rPr lang="en-US" dirty="0" err="1"/>
              <a:t>profita</a:t>
            </a:r>
            <a:r>
              <a:rPr lang="en-US" dirty="0"/>
              <a:t>) </a:t>
            </a:r>
            <a:r>
              <a:rPr lang="en-US" dirty="0" err="1"/>
              <a:t>prema</a:t>
            </a:r>
            <a:r>
              <a:rPr lang="sr-Latn-ME" dirty="0"/>
              <a:t> </a:t>
            </a:r>
            <a:r>
              <a:rPr lang="en-US" dirty="0" err="1"/>
              <a:t>nominalnom</a:t>
            </a:r>
            <a:r>
              <a:rPr lang="en-US" dirty="0"/>
              <a:t> </a:t>
            </a:r>
            <a:r>
              <a:rPr lang="en-US" dirty="0" err="1"/>
              <a:t>društvenom</a:t>
            </a:r>
            <a:r>
              <a:rPr lang="en-US" dirty="0"/>
              <a:t> </a:t>
            </a:r>
            <a:r>
              <a:rPr lang="en-US" dirty="0" err="1"/>
              <a:t>proizvodu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inflacije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Dugoročni</a:t>
            </a:r>
            <a:r>
              <a:rPr lang="en-US" dirty="0" smtClean="0"/>
              <a:t> </a:t>
            </a:r>
            <a:r>
              <a:rPr lang="en-US" dirty="0" err="1"/>
              <a:t>trendovi</a:t>
            </a:r>
            <a:r>
              <a:rPr lang="en-US" dirty="0"/>
              <a:t> </a:t>
            </a:r>
            <a:r>
              <a:rPr lang="en-US" dirty="0" err="1" smtClean="0"/>
              <a:t>formiranja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ekonomijama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važne</a:t>
            </a:r>
            <a:r>
              <a:rPr lang="en-US" dirty="0"/>
              <a:t> </a:t>
            </a:r>
            <a:r>
              <a:rPr lang="en-US" dirty="0" err="1"/>
              <a:t>faktore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indikatore</a:t>
            </a:r>
            <a:r>
              <a:rPr lang="sr-Latn-ME" dirty="0" smtClean="0"/>
              <a:t> </a:t>
            </a:r>
            <a:r>
              <a:rPr lang="en-US" dirty="0" err="1" smtClean="0"/>
              <a:t>formiranja</a:t>
            </a:r>
            <a:r>
              <a:rPr lang="en-US" dirty="0" smtClean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inflacija</a:t>
            </a:r>
            <a:r>
              <a:rPr lang="en-US" dirty="0"/>
              <a:t>, </a:t>
            </a:r>
            <a:r>
              <a:rPr lang="en-US" dirty="0" err="1"/>
              <a:t>ekonomskog</a:t>
            </a:r>
            <a:r>
              <a:rPr lang="en-US" dirty="0"/>
              <a:t>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povećavanja</a:t>
            </a:r>
            <a:r>
              <a:rPr lang="en-US" dirty="0"/>
              <a:t> </a:t>
            </a:r>
            <a:r>
              <a:rPr lang="en-US" dirty="0" err="1"/>
              <a:t>realnog</a:t>
            </a:r>
            <a:r>
              <a:rPr lang="en-US" dirty="0"/>
              <a:t> </a:t>
            </a:r>
            <a:r>
              <a:rPr lang="en-US" dirty="0" err="1"/>
              <a:t>bogatstva</a:t>
            </a:r>
            <a:r>
              <a:rPr lang="en-US" dirty="0" smtClean="0"/>
              <a:t>”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kapitala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Kao </a:t>
            </a:r>
            <a:r>
              <a:rPr lang="en-US" dirty="0" err="1"/>
              <a:t>važni</a:t>
            </a:r>
            <a:r>
              <a:rPr lang="en-US" dirty="0"/>
              <a:t> </a:t>
            </a:r>
            <a:r>
              <a:rPr lang="en-US" dirty="0" err="1"/>
              <a:t>kratkoročni</a:t>
            </a:r>
            <a:r>
              <a:rPr lang="en-US" dirty="0"/>
              <a:t> </a:t>
            </a:r>
            <a:r>
              <a:rPr lang="en-US" dirty="0" err="1"/>
              <a:t>momenti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d</a:t>
            </a:r>
            <a:r>
              <a:rPr lang="sr-Latn-ME" dirty="0" smtClean="0"/>
              <a:t>i</a:t>
            </a:r>
            <a:r>
              <a:rPr lang="en-US" dirty="0" err="1" smtClean="0"/>
              <a:t>onica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 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,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, </a:t>
            </a:r>
            <a:r>
              <a:rPr lang="en-US" dirty="0" err="1"/>
              <a:t>efikasnost</a:t>
            </a:r>
            <a:r>
              <a:rPr lang="en-US" dirty="0"/>
              <a:t> </a:t>
            </a:r>
            <a:r>
              <a:rPr lang="en-US" dirty="0" err="1" smtClean="0"/>
              <a:t>tržišnih</a:t>
            </a:r>
            <a:r>
              <a:rPr lang="sr-Latn-ME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pov</a:t>
            </a:r>
            <a:r>
              <a:rPr lang="sr-Latn-ME" dirty="0" smtClean="0"/>
              <a:t>j</a:t>
            </a:r>
            <a:r>
              <a:rPr lang="en-US" dirty="0" err="1" smtClean="0"/>
              <a:t>erenje</a:t>
            </a:r>
            <a:r>
              <a:rPr lang="en-US" dirty="0" smtClean="0"/>
              <a:t> </a:t>
            </a:r>
            <a:r>
              <a:rPr lang="en-US" dirty="0" err="1"/>
              <a:t>investitora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Diskontni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</a:t>
            </a:r>
            <a:r>
              <a:rPr lang="en-US" dirty="0" smtClean="0"/>
              <a:t> </a:t>
            </a:r>
            <a:r>
              <a:rPr lang="en-US" dirty="0" err="1"/>
              <a:t>papiri</a:t>
            </a:r>
            <a:r>
              <a:rPr lang="en-US" dirty="0"/>
              <a:t> se u </a:t>
            </a:r>
            <a:r>
              <a:rPr lang="en-US" dirty="0" err="1"/>
              <a:t>pogledu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razlikuju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pl-PL" dirty="0" smtClean="0"/>
              <a:t>odnosu </a:t>
            </a:r>
            <a:r>
              <a:rPr lang="pl-PL" dirty="0"/>
              <a:t>na finansijske instrumente tržišta kapitala (obveznice i </a:t>
            </a:r>
            <a:r>
              <a:rPr lang="pl-PL" dirty="0" smtClean="0"/>
              <a:t>dionice</a:t>
            </a:r>
            <a:r>
              <a:rPr lang="pl-PL" dirty="0"/>
              <a:t>).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8805205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27847"/>
            <a:ext cx="10515600" cy="5249116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U diskontne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ubrajaju</a:t>
            </a:r>
            <a:r>
              <a:rPr lang="en-US" dirty="0"/>
              <a:t> se </a:t>
            </a:r>
            <a:r>
              <a:rPr lang="en-US" dirty="0" err="1"/>
              <a:t>pr</a:t>
            </a:r>
            <a:r>
              <a:rPr lang="sr-Latn-ME" dirty="0"/>
              <a:t>ij</a:t>
            </a:r>
            <a:r>
              <a:rPr lang="en-US" dirty="0"/>
              <a:t>e </a:t>
            </a:r>
            <a:r>
              <a:rPr lang="en-US" dirty="0" err="1"/>
              <a:t>svega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(“</a:t>
            </a:r>
            <a:r>
              <a:rPr lang="en-US" dirty="0" smtClean="0"/>
              <a:t>treasury</a:t>
            </a:r>
            <a:r>
              <a:rPr lang="sr-Latn-ME" dirty="0" smtClean="0"/>
              <a:t> </a:t>
            </a:r>
            <a:r>
              <a:rPr lang="en-US" dirty="0" smtClean="0"/>
              <a:t>bills</a:t>
            </a:r>
            <a:r>
              <a:rPr lang="en-US" dirty="0"/>
              <a:t>”)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robne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 smtClean="0"/>
              <a:t> </a:t>
            </a:r>
            <a:r>
              <a:rPr lang="en-US" dirty="0" err="1"/>
              <a:t>preduzeća</a:t>
            </a:r>
            <a:r>
              <a:rPr lang="en-US" dirty="0"/>
              <a:t>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osnovnim</a:t>
            </a:r>
            <a:r>
              <a:rPr lang="en-US" dirty="0"/>
              <a:t> </a:t>
            </a:r>
            <a:r>
              <a:rPr lang="en-US" dirty="0" err="1"/>
              <a:t>karakteristikama</a:t>
            </a:r>
            <a:r>
              <a:rPr lang="en-US" dirty="0"/>
              <a:t> </a:t>
            </a:r>
            <a:r>
              <a:rPr lang="en-US" dirty="0" err="1"/>
              <a:t>kratkih</a:t>
            </a:r>
            <a:r>
              <a:rPr lang="en-US" dirty="0"/>
              <a:t> </a:t>
            </a:r>
            <a:r>
              <a:rPr lang="en-US" dirty="0" err="1" smtClean="0"/>
              <a:t>rokova</a:t>
            </a:r>
            <a:r>
              <a:rPr lang="sr-Latn-ME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/>
              <a:t>, </a:t>
            </a:r>
            <a:r>
              <a:rPr lang="en-US" dirty="0" err="1"/>
              <a:t>visokog</a:t>
            </a:r>
            <a:r>
              <a:rPr lang="en-US" dirty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utrživosti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likvidnosti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 smtClean="0"/>
              <a:t>Usl</a:t>
            </a:r>
            <a:r>
              <a:rPr lang="sr-Latn-ME" dirty="0" smtClean="0"/>
              <a:t>ij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/>
              <a:t>toga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 </a:t>
            </a:r>
            <a:r>
              <a:rPr lang="en-US" dirty="0" err="1" smtClean="0"/>
              <a:t>rado</a:t>
            </a:r>
            <a:r>
              <a:rPr lang="sr-Latn-ME" dirty="0" smtClean="0"/>
              <a:t> </a:t>
            </a:r>
            <a:r>
              <a:rPr lang="en-US" dirty="0" err="1" smtClean="0"/>
              <a:t>ulažu</a:t>
            </a:r>
            <a:r>
              <a:rPr lang="en-US" dirty="0" smtClean="0"/>
              <a:t> </a:t>
            </a:r>
            <a:r>
              <a:rPr lang="en-US" dirty="0" err="1"/>
              <a:t>slobodna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u </a:t>
            </a:r>
            <a:r>
              <a:rPr lang="en-US" dirty="0" err="1"/>
              <a:t>portfelje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, </a:t>
            </a:r>
            <a:r>
              <a:rPr lang="en-US" dirty="0" err="1"/>
              <a:t>posebno</a:t>
            </a:r>
            <a:r>
              <a:rPr lang="en-US" dirty="0"/>
              <a:t> u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smtClean="0"/>
              <a:t>nose</a:t>
            </a:r>
            <a:r>
              <a:rPr lang="sr-Latn-ME" dirty="0" smtClean="0"/>
              <a:t> </a:t>
            </a:r>
            <a:r>
              <a:rPr lang="en-US" dirty="0" err="1" smtClean="0"/>
              <a:t>zavidan</a:t>
            </a:r>
            <a:r>
              <a:rPr lang="en-US" dirty="0" smtClean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pouzdanosti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transferibilnosti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rokove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sr-Latn-ME" dirty="0" smtClean="0"/>
              <a:t> </a:t>
            </a:r>
            <a:r>
              <a:rPr lang="pl-PL" dirty="0" smtClean="0"/>
              <a:t>od </a:t>
            </a:r>
            <a:r>
              <a:rPr lang="pl-PL" dirty="0"/>
              <a:t>3-12 </a:t>
            </a:r>
            <a:r>
              <a:rPr lang="pl-PL" dirty="0" smtClean="0"/>
              <a:t>mjeseci</a:t>
            </a:r>
            <a:r>
              <a:rPr lang="pl-PL" dirty="0"/>
              <a:t>, a privredne </a:t>
            </a:r>
            <a:r>
              <a:rPr lang="pl-PL" dirty="0" smtClean="0"/>
              <a:t>mjenice </a:t>
            </a:r>
            <a:r>
              <a:rPr lang="pl-PL" dirty="0"/>
              <a:t>do 90 dana. </a:t>
            </a:r>
            <a:endParaRPr lang="pl-PL" dirty="0" smtClean="0"/>
          </a:p>
          <a:p>
            <a:pPr algn="just"/>
            <a:r>
              <a:rPr lang="pl-PL" dirty="0" smtClean="0"/>
              <a:t>Na </a:t>
            </a:r>
            <a:r>
              <a:rPr lang="pl-PL" dirty="0"/>
              <a:t>sekudarnom finansijskom </a:t>
            </a:r>
            <a:r>
              <a:rPr lang="pl-PL" dirty="0" smtClean="0"/>
              <a:t>tržištu </a:t>
            </a:r>
            <a:r>
              <a:rPr lang="en-US" dirty="0" err="1" smtClean="0"/>
              <a:t>kruži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okvir</a:t>
            </a:r>
            <a:r>
              <a:rPr lang="sr-Latn-ME" dirty="0" smtClean="0"/>
              <a:t>u</a:t>
            </a:r>
            <a:r>
              <a:rPr lang="en-US" dirty="0" smtClean="0"/>
              <a:t> </a:t>
            </a:r>
            <a:r>
              <a:rPr lang="en-US" dirty="0" err="1"/>
              <a:t>razvijenih</a:t>
            </a:r>
            <a:r>
              <a:rPr lang="en-US" dirty="0"/>
              <a:t> </a:t>
            </a:r>
            <a:r>
              <a:rPr lang="en-US" dirty="0" err="1"/>
              <a:t>zemalja</a:t>
            </a:r>
            <a:r>
              <a:rPr lang="en-US" dirty="0"/>
              <a:t> </a:t>
            </a:r>
            <a:r>
              <a:rPr lang="en-US" dirty="0" err="1"/>
              <a:t>masivan</a:t>
            </a:r>
            <a:r>
              <a:rPr lang="en-US" dirty="0"/>
              <a:t> </a:t>
            </a:r>
            <a:r>
              <a:rPr lang="en-US" dirty="0" err="1"/>
              <a:t>obim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tipa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40262497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12694"/>
            <a:ext cx="10515600" cy="5464269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U</a:t>
            </a:r>
            <a:r>
              <a:rPr lang="sr-Latn-ME" dirty="0"/>
              <a:t> </a:t>
            </a:r>
            <a:r>
              <a:rPr lang="en-US" dirty="0"/>
              <a:t>SAD u V</a:t>
            </a:r>
            <a:r>
              <a:rPr lang="en-US" dirty="0" smtClean="0"/>
              <a:t>.</a:t>
            </a:r>
            <a:r>
              <a:rPr lang="sr-Latn-ME" dirty="0" smtClean="0"/>
              <a:t> </a:t>
            </a:r>
            <a:r>
              <a:rPr lang="en-US" dirty="0" err="1" smtClean="0"/>
              <a:t>Britaniji</a:t>
            </a:r>
            <a:r>
              <a:rPr lang="en-US" dirty="0" smtClean="0"/>
              <a:t> </a:t>
            </a:r>
            <a:r>
              <a:rPr lang="en-US" dirty="0" err="1"/>
              <a:t>dominiraju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(</a:t>
            </a:r>
            <a:r>
              <a:rPr lang="en-US" dirty="0" err="1"/>
              <a:t>obveznice</a:t>
            </a:r>
            <a:r>
              <a:rPr lang="en-US" dirty="0"/>
              <a:t>, </a:t>
            </a:r>
            <a:r>
              <a:rPr lang="en-US" dirty="0" err="1"/>
              <a:t>računi</a:t>
            </a:r>
            <a:r>
              <a:rPr lang="en-US" dirty="0"/>
              <a:t>), </a:t>
            </a:r>
            <a:r>
              <a:rPr lang="en-US" dirty="0" err="1"/>
              <a:t>dok</a:t>
            </a:r>
            <a:r>
              <a:rPr lang="sr-Latn-ME" dirty="0"/>
              <a:t> </a:t>
            </a:r>
            <a:r>
              <a:rPr lang="en-US" dirty="0"/>
              <a:t>u </a:t>
            </a:r>
            <a:r>
              <a:rPr lang="en-US" dirty="0" err="1"/>
              <a:t>zemljama</a:t>
            </a:r>
            <a:r>
              <a:rPr lang="en-US" dirty="0"/>
              <a:t> </a:t>
            </a:r>
            <a:r>
              <a:rPr lang="en-US" dirty="0" err="1"/>
              <a:t>kontinentalne</a:t>
            </a:r>
            <a:r>
              <a:rPr lang="en-US" dirty="0"/>
              <a:t> </a:t>
            </a:r>
            <a:r>
              <a:rPr lang="en-US" dirty="0" err="1"/>
              <a:t>Zapadne</a:t>
            </a:r>
            <a:r>
              <a:rPr lang="en-US" dirty="0"/>
              <a:t> </a:t>
            </a:r>
            <a:r>
              <a:rPr lang="en-US" dirty="0" err="1"/>
              <a:t>Evrope</a:t>
            </a:r>
            <a:r>
              <a:rPr lang="en-US" dirty="0"/>
              <a:t> </a:t>
            </a:r>
            <a:r>
              <a:rPr lang="en-US" dirty="0" err="1"/>
              <a:t>preovlađuju</a:t>
            </a:r>
            <a:r>
              <a:rPr lang="en-US" dirty="0"/>
              <a:t> m</a:t>
            </a:r>
            <a:r>
              <a:rPr lang="sr-Latn-ME" dirty="0"/>
              <a:t>j</a:t>
            </a:r>
            <a:r>
              <a:rPr lang="en-US" dirty="0" err="1"/>
              <a:t>enice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robnog</a:t>
            </a:r>
            <a:r>
              <a:rPr lang="en-US" dirty="0"/>
              <a:t> </a:t>
            </a:r>
            <a:r>
              <a:rPr lang="en-US" dirty="0" err="1"/>
              <a:t>prometa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Stope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centralno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esto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 smtClean="0"/>
              <a:t>determinisanju</a:t>
            </a:r>
            <a:r>
              <a:rPr lang="sr-Latn-ME" dirty="0" smtClean="0"/>
              <a:t> </a:t>
            </a:r>
            <a:r>
              <a:rPr lang="en-US" dirty="0" err="1" smtClean="0"/>
              <a:t>trendova</a:t>
            </a:r>
            <a:r>
              <a:rPr lang="en-US" dirty="0" smtClean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novčanim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se </a:t>
            </a:r>
            <a:r>
              <a:rPr lang="en-US" dirty="0" err="1"/>
              <a:t>objašnjava</a:t>
            </a:r>
            <a:r>
              <a:rPr lang="en-US" dirty="0"/>
              <a:t> </a:t>
            </a:r>
            <a:r>
              <a:rPr lang="en-US" dirty="0" err="1" smtClean="0"/>
              <a:t>pivoklasnim</a:t>
            </a:r>
            <a:r>
              <a:rPr lang="sr-Latn-ME" dirty="0" smtClean="0"/>
              <a:t> </a:t>
            </a:r>
            <a:r>
              <a:rPr lang="en-US" dirty="0" err="1" smtClean="0"/>
              <a:t>kvalitetom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kvantitativnim</a:t>
            </a:r>
            <a:r>
              <a:rPr lang="en-US" dirty="0"/>
              <a:t> </a:t>
            </a:r>
            <a:r>
              <a:rPr lang="en-US" dirty="0" err="1"/>
              <a:t>ponderom</a:t>
            </a:r>
            <a:r>
              <a:rPr lang="en-US" dirty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papira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formiraju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tzv</a:t>
            </a:r>
            <a:r>
              <a:rPr lang="en-US" dirty="0"/>
              <a:t>. </a:t>
            </a:r>
            <a:r>
              <a:rPr lang="en-US" dirty="0" err="1"/>
              <a:t>umanjenoj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, </a:t>
            </a:r>
            <a:r>
              <a:rPr lang="en-US" dirty="0" err="1" smtClean="0"/>
              <a:t>usl</a:t>
            </a:r>
            <a:r>
              <a:rPr lang="sr-Latn-ME" dirty="0" smtClean="0"/>
              <a:t>ij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/>
              <a:t>čega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nazivaju</a:t>
            </a:r>
            <a:r>
              <a:rPr lang="en-US" dirty="0"/>
              <a:t> </a:t>
            </a:r>
            <a:r>
              <a:rPr lang="en-US" dirty="0" err="1"/>
              <a:t>diskontnim</a:t>
            </a:r>
            <a:r>
              <a:rPr lang="en-US" dirty="0"/>
              <a:t> </a:t>
            </a:r>
            <a:r>
              <a:rPr lang="en-US" dirty="0" err="1" smtClean="0"/>
              <a:t>finansijskim</a:t>
            </a:r>
            <a:r>
              <a:rPr lang="sr-Latn-ME" dirty="0" smtClean="0"/>
              <a:t> </a:t>
            </a:r>
            <a:r>
              <a:rPr lang="en-US" dirty="0" err="1" smtClean="0"/>
              <a:t>instrumentima</a:t>
            </a:r>
            <a:r>
              <a:rPr lang="en-US" dirty="0"/>
              <a:t>, a </a:t>
            </a:r>
            <a:r>
              <a:rPr lang="en-US" dirty="0" err="1"/>
              <a:t>kamatni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je </a:t>
            </a:r>
            <a:r>
              <a:rPr lang="en-US" dirty="0" err="1"/>
              <a:t>inplicitno</a:t>
            </a:r>
            <a:r>
              <a:rPr lang="en-US" dirty="0"/>
              <a:t> </a:t>
            </a:r>
            <a:r>
              <a:rPr lang="en-US" dirty="0" err="1"/>
              <a:t>izražen</a:t>
            </a:r>
            <a:r>
              <a:rPr lang="en-US" dirty="0"/>
              <a:t> u </a:t>
            </a:r>
            <a:r>
              <a:rPr lang="en-US" dirty="0" err="1"/>
              <a:t>razlici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niže</a:t>
            </a:r>
            <a:r>
              <a:rPr lang="en-US" dirty="0"/>
              <a:t> </a:t>
            </a:r>
            <a:r>
              <a:rPr lang="en-US" dirty="0" err="1" smtClean="0"/>
              <a:t>kupovne</a:t>
            </a:r>
            <a:r>
              <a:rPr lang="sr-Latn-ME" dirty="0" smtClean="0"/>
              <a:t> </a:t>
            </a:r>
            <a:r>
              <a:rPr lang="pl-PL" dirty="0" smtClean="0"/>
              <a:t>cijene </a:t>
            </a:r>
            <a:r>
              <a:rPr lang="pl-PL" dirty="0"/>
              <a:t>i više otkupne </a:t>
            </a:r>
            <a:r>
              <a:rPr lang="pl-PL" dirty="0" smtClean="0"/>
              <a:t>cijene </a:t>
            </a:r>
            <a:r>
              <a:rPr lang="pl-PL" dirty="0"/>
              <a:t>o roku </a:t>
            </a:r>
            <a:r>
              <a:rPr lang="pl-PL" dirty="0" smtClean="0"/>
              <a:t>dospijeća</a:t>
            </a:r>
            <a:r>
              <a:rPr lang="pl-PL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719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47165"/>
            <a:ext cx="10515600" cy="5329798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Osnovni</a:t>
            </a:r>
            <a:r>
              <a:rPr lang="sr-Latn-ME" dirty="0"/>
              <a:t> </a:t>
            </a:r>
            <a:r>
              <a:rPr lang="en-US" dirty="0" err="1"/>
              <a:t>uslovi</a:t>
            </a:r>
            <a:r>
              <a:rPr lang="en-US" dirty="0"/>
              <a:t> </a:t>
            </a:r>
            <a:r>
              <a:rPr lang="en-US" dirty="0" err="1"/>
              <a:t>ugovora</a:t>
            </a:r>
            <a:r>
              <a:rPr lang="en-US" dirty="0"/>
              <a:t> </a:t>
            </a:r>
            <a:r>
              <a:rPr lang="en-US" dirty="0" err="1"/>
              <a:t>diktiraju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bilateralne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transakcije</a:t>
            </a:r>
            <a:r>
              <a:rPr lang="en-US" dirty="0"/>
              <a:t>.</a:t>
            </a:r>
          </a:p>
          <a:p>
            <a:pPr algn="just"/>
            <a:r>
              <a:rPr lang="en-US" dirty="0" err="1" smtClean="0"/>
              <a:t>Transferibilni</a:t>
            </a:r>
            <a:r>
              <a:rPr lang="sr-Latn-ME" dirty="0" smtClean="0"/>
              <a:t> </a:t>
            </a:r>
            <a:r>
              <a:rPr lang="en-US" dirty="0" err="1" smtClean="0"/>
              <a:t>kreeditni</a:t>
            </a:r>
            <a:r>
              <a:rPr lang="en-US" dirty="0" smtClean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bezuslovne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otuda</a:t>
            </a:r>
            <a:r>
              <a:rPr lang="en-US" dirty="0"/>
              <a:t> </a:t>
            </a:r>
            <a:r>
              <a:rPr lang="en-US" dirty="0" err="1"/>
              <a:t>univerzalne</a:t>
            </a:r>
            <a:r>
              <a:rPr lang="en-US" dirty="0"/>
              <a:t> </a:t>
            </a:r>
            <a:r>
              <a:rPr lang="en-US" dirty="0" err="1"/>
              <a:t>kreditne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debitori</a:t>
            </a:r>
            <a:r>
              <a:rPr lang="en-US" dirty="0"/>
              <a:t> </a:t>
            </a:r>
            <a:r>
              <a:rPr lang="en-US" dirty="0" err="1"/>
              <a:t>prihvataju</a:t>
            </a:r>
            <a:r>
              <a:rPr lang="en-US" dirty="0"/>
              <a:t> </a:t>
            </a:r>
            <a:r>
              <a:rPr lang="en-US" dirty="0" err="1"/>
              <a:t>apsolutnu</a:t>
            </a:r>
            <a:r>
              <a:rPr lang="en-US" dirty="0"/>
              <a:t> </a:t>
            </a:r>
            <a:r>
              <a:rPr lang="en-US" dirty="0" err="1"/>
              <a:t>obavezu</a:t>
            </a:r>
            <a:r>
              <a:rPr lang="en-US" dirty="0"/>
              <a:t> </a:t>
            </a:r>
            <a:r>
              <a:rPr lang="en-US" dirty="0" err="1"/>
              <a:t>plaćanja</a:t>
            </a:r>
            <a:r>
              <a:rPr lang="en-US" dirty="0"/>
              <a:t> </a:t>
            </a:r>
            <a:r>
              <a:rPr lang="en-US" dirty="0" err="1"/>
              <a:t>duga</a:t>
            </a:r>
            <a:r>
              <a:rPr lang="en-US" dirty="0"/>
              <a:t> u </a:t>
            </a:r>
            <a:r>
              <a:rPr lang="en-US" dirty="0" err="1" smtClean="0"/>
              <a:t>ugovorenom</a:t>
            </a:r>
            <a:r>
              <a:rPr lang="sr-Latn-ME" dirty="0" smtClean="0"/>
              <a:t> </a:t>
            </a:r>
            <a:r>
              <a:rPr lang="en-US" dirty="0" err="1" smtClean="0"/>
              <a:t>roku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Imaoci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legalnoj</a:t>
            </a:r>
            <a:r>
              <a:rPr lang="en-US" dirty="0"/>
              <a:t> </a:t>
            </a:r>
            <a:r>
              <a:rPr lang="en-US" dirty="0" err="1"/>
              <a:t>osnovi</a:t>
            </a:r>
            <a:r>
              <a:rPr lang="en-US" dirty="0"/>
              <a:t> </a:t>
            </a:r>
            <a:r>
              <a:rPr lang="en-US" dirty="0" err="1"/>
              <a:t>zadržavaju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bezuslovne</a:t>
            </a:r>
            <a:r>
              <a:rPr lang="en-US" dirty="0"/>
              <a:t> </a:t>
            </a:r>
            <a:r>
              <a:rPr lang="en-US" dirty="0" err="1"/>
              <a:t>naplate</a:t>
            </a:r>
            <a:r>
              <a:rPr lang="en-US" dirty="0"/>
              <a:t> </a:t>
            </a:r>
            <a:r>
              <a:rPr lang="en-US" dirty="0" err="1" smtClean="0"/>
              <a:t>punog</a:t>
            </a:r>
            <a:r>
              <a:rPr lang="sr-Latn-ME" dirty="0" smtClean="0"/>
              <a:t> </a:t>
            </a:r>
            <a:r>
              <a:rPr lang="en-US" dirty="0" err="1" smtClean="0"/>
              <a:t>iznosa</a:t>
            </a:r>
            <a:r>
              <a:rPr lang="en-US" dirty="0" smtClean="0"/>
              <a:t> </a:t>
            </a:r>
            <a:r>
              <a:rPr lang="en-US" dirty="0" err="1"/>
              <a:t>kreditnog</a:t>
            </a:r>
            <a:r>
              <a:rPr lang="en-US" dirty="0"/>
              <a:t> </a:t>
            </a:r>
            <a:r>
              <a:rPr lang="en-US" dirty="0" err="1"/>
              <a:t>potraživanja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Univerzalnost</a:t>
            </a:r>
            <a:r>
              <a:rPr lang="en-US" dirty="0"/>
              <a:t>,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err="1"/>
              <a:t>transferibilnost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bezuslovnost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obezb</a:t>
            </a:r>
            <a:r>
              <a:rPr lang="sr-Latn-ME" dirty="0" smtClean="0"/>
              <a:t>ij</a:t>
            </a:r>
            <a:r>
              <a:rPr lang="en-US" dirty="0" err="1" smtClean="0"/>
              <a:t>edili</a:t>
            </a:r>
            <a:r>
              <a:rPr lang="en-US" dirty="0" smtClean="0"/>
              <a:t> </a:t>
            </a:r>
            <a:r>
              <a:rPr lang="en-US" dirty="0" err="1"/>
              <a:t>ovim</a:t>
            </a:r>
            <a:r>
              <a:rPr lang="en-US" dirty="0"/>
              <a:t> </a:t>
            </a:r>
            <a:r>
              <a:rPr lang="en-US" dirty="0" err="1"/>
              <a:t>hartijama</a:t>
            </a:r>
            <a:r>
              <a:rPr lang="en-US" dirty="0"/>
              <a:t> </a:t>
            </a:r>
            <a:r>
              <a:rPr lang="en-US" dirty="0" err="1"/>
              <a:t>najširu</a:t>
            </a:r>
            <a:r>
              <a:rPr lang="en-US" dirty="0"/>
              <a:t> </a:t>
            </a:r>
            <a:r>
              <a:rPr lang="en-US" dirty="0" err="1"/>
              <a:t>ulogu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finansijskim</a:t>
            </a:r>
            <a:r>
              <a:rPr lang="en-US" dirty="0"/>
              <a:t> </a:t>
            </a:r>
            <a:r>
              <a:rPr lang="en-US" dirty="0" err="1"/>
              <a:t>tržištima</a:t>
            </a:r>
            <a:r>
              <a:rPr lang="en-US" dirty="0"/>
              <a:t> </a:t>
            </a:r>
            <a:r>
              <a:rPr lang="en-US" dirty="0" err="1" smtClean="0"/>
              <a:t>razvijenijih</a:t>
            </a:r>
            <a:r>
              <a:rPr lang="sr-Latn-ME" dirty="0" smtClean="0"/>
              <a:t> </a:t>
            </a:r>
            <a:r>
              <a:rPr lang="en-US" dirty="0" err="1" smtClean="0"/>
              <a:t>zemalja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444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18565"/>
            <a:ext cx="10515600" cy="5558398"/>
          </a:xfrm>
        </p:spPr>
        <p:txBody>
          <a:bodyPr>
            <a:normAutofit/>
          </a:bodyPr>
          <a:lstStyle/>
          <a:p>
            <a:pPr algn="just"/>
            <a:endParaRPr lang="sr-Latn-ME" dirty="0" smtClean="0"/>
          </a:p>
          <a:p>
            <a:pPr algn="just"/>
            <a:r>
              <a:rPr lang="nb-NO" dirty="0" smtClean="0"/>
              <a:t>Ukoliko </a:t>
            </a:r>
            <a:r>
              <a:rPr lang="nb-NO" dirty="0"/>
              <a:t>banke (holderi) preprodaju </a:t>
            </a:r>
            <a:r>
              <a:rPr lang="nb-NO" dirty="0" smtClean="0"/>
              <a:t>diskontne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en-US" dirty="0" smtClean="0"/>
              <a:t> </a:t>
            </a:r>
            <a:r>
              <a:rPr lang="en-US" dirty="0" err="1"/>
              <a:t>papire</a:t>
            </a:r>
            <a:r>
              <a:rPr lang="en-US" dirty="0"/>
              <a:t> 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ugovorenog</a:t>
            </a:r>
            <a:r>
              <a:rPr lang="en-US" dirty="0"/>
              <a:t> </a:t>
            </a:r>
            <a:r>
              <a:rPr lang="en-US" dirty="0" err="1"/>
              <a:t>roka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formirati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kupovne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otkupne</a:t>
            </a:r>
            <a:r>
              <a:rPr lang="en-US" dirty="0"/>
              <a:t> (</a:t>
            </a:r>
            <a:r>
              <a:rPr lang="en-US" dirty="0" err="1"/>
              <a:t>nominalne</a:t>
            </a:r>
            <a:r>
              <a:rPr lang="en-US" dirty="0"/>
              <a:t>)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normalnim</a:t>
            </a:r>
            <a:r>
              <a:rPr lang="en-US" dirty="0"/>
              <a:t> </a:t>
            </a:r>
            <a:r>
              <a:rPr lang="en-US" dirty="0" err="1"/>
              <a:t>tržišnim</a:t>
            </a:r>
            <a:r>
              <a:rPr lang="en-US" dirty="0"/>
              <a:t> </a:t>
            </a:r>
            <a:r>
              <a:rPr lang="en-US" dirty="0" err="1"/>
              <a:t>uslovima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Svaka</a:t>
            </a:r>
            <a:r>
              <a:rPr lang="sr-Latn-ME" dirty="0" smtClean="0"/>
              <a:t> </a:t>
            </a:r>
            <a:r>
              <a:rPr lang="en-US" dirty="0" smtClean="0"/>
              <a:t>nova </a:t>
            </a:r>
            <a:r>
              <a:rPr lang="en-US" dirty="0" err="1"/>
              <a:t>prodajna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formiraće</a:t>
            </a:r>
            <a:r>
              <a:rPr lang="en-US" dirty="0"/>
              <a:t> se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prethodne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/>
              <a:t>, a </a:t>
            </a:r>
            <a:r>
              <a:rPr lang="en-US" dirty="0" err="1"/>
              <a:t>smanjivaće</a:t>
            </a:r>
            <a:r>
              <a:rPr lang="en-US" dirty="0"/>
              <a:t> se </a:t>
            </a:r>
            <a:r>
              <a:rPr lang="en-US" dirty="0" err="1" smtClean="0"/>
              <a:t>nivo</a:t>
            </a:r>
            <a:r>
              <a:rPr lang="sr-Latn-ME" dirty="0" smtClean="0"/>
              <a:t> </a:t>
            </a:r>
            <a:r>
              <a:rPr lang="en-US" dirty="0" err="1" smtClean="0"/>
              <a:t>kamatnog</a:t>
            </a:r>
            <a:r>
              <a:rPr lang="en-US" dirty="0" smtClean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svakog</a:t>
            </a:r>
            <a:r>
              <a:rPr lang="en-US" dirty="0"/>
              <a:t> </a:t>
            </a:r>
            <a:r>
              <a:rPr lang="en-US" dirty="0" err="1"/>
              <a:t>novnog</a:t>
            </a:r>
            <a:r>
              <a:rPr lang="en-US" dirty="0"/>
              <a:t> </a:t>
            </a:r>
            <a:r>
              <a:rPr lang="en-US" dirty="0" err="1"/>
              <a:t>holdera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formirati</a:t>
            </a:r>
            <a:r>
              <a:rPr lang="en-US" dirty="0"/>
              <a:t> </a:t>
            </a:r>
            <a:r>
              <a:rPr lang="en-US" dirty="0" err="1"/>
              <a:t>različita</a:t>
            </a:r>
            <a:r>
              <a:rPr lang="en-US" dirty="0"/>
              <a:t> </a:t>
            </a:r>
            <a:r>
              <a:rPr lang="en-US" dirty="0" err="1" smtClean="0"/>
              <a:t>struktura</a:t>
            </a:r>
            <a:r>
              <a:rPr lang="sr-Latn-ME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u </a:t>
            </a:r>
            <a:r>
              <a:rPr lang="en-US" dirty="0" err="1"/>
              <a:t>skladu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protekom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/>
              <a:t>, </a:t>
            </a:r>
            <a:r>
              <a:rPr lang="en-US" dirty="0" err="1" smtClean="0"/>
              <a:t>što</a:t>
            </a:r>
            <a:r>
              <a:rPr lang="sr-Latn-ME" dirty="0" smtClean="0"/>
              <a:t> </a:t>
            </a:r>
            <a:r>
              <a:rPr lang="it-IT" dirty="0" smtClean="0"/>
              <a:t>će </a:t>
            </a:r>
            <a:r>
              <a:rPr lang="it-IT" dirty="0"/>
              <a:t>odrediti stope prinosa različitih holdera papira (investitora).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54304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v-SE" dirty="0" smtClean="0"/>
              <a:t>C</a:t>
            </a:r>
            <a:r>
              <a:rPr lang="sr-Latn-ME" dirty="0" smtClean="0"/>
              <a:t>ij</a:t>
            </a:r>
            <a:r>
              <a:rPr lang="sv-SE" dirty="0" smtClean="0"/>
              <a:t>ena </a:t>
            </a:r>
            <a:r>
              <a:rPr lang="sv-SE" dirty="0"/>
              <a:t>i prinosi diskontnih </a:t>
            </a:r>
            <a:r>
              <a:rPr lang="sv-SE" dirty="0" smtClean="0"/>
              <a:t>vr</a:t>
            </a:r>
            <a:r>
              <a:rPr lang="sr-Latn-ME" dirty="0" smtClean="0"/>
              <a:t>ij</a:t>
            </a:r>
            <a:r>
              <a:rPr lang="sv-SE" dirty="0" smtClean="0"/>
              <a:t>ednosnih </a:t>
            </a:r>
            <a:r>
              <a:rPr lang="sv-SE" dirty="0"/>
              <a:t>hartija izračunavaju se na bazi </a:t>
            </a:r>
            <a:r>
              <a:rPr lang="sv-SE" dirty="0" smtClean="0"/>
              <a:t>sl</a:t>
            </a:r>
            <a:r>
              <a:rPr lang="sr-Latn-ME" dirty="0" smtClean="0"/>
              <a:t>ij</a:t>
            </a:r>
            <a:r>
              <a:rPr lang="sv-SE" dirty="0" smtClean="0"/>
              <a:t>edećih</a:t>
            </a:r>
            <a:r>
              <a:rPr lang="sr-Latn-ME" dirty="0" smtClean="0"/>
              <a:t> </a:t>
            </a:r>
            <a:r>
              <a:rPr lang="en-US" dirty="0" err="1" smtClean="0"/>
              <a:t>varijabli</a:t>
            </a:r>
            <a:r>
              <a:rPr lang="en-US" dirty="0"/>
              <a:t>:</a:t>
            </a:r>
          </a:p>
          <a:p>
            <a:pPr marL="0" indent="0" algn="just">
              <a:buNone/>
            </a:pPr>
            <a:r>
              <a:rPr lang="pl-PL" dirty="0"/>
              <a:t>V - </a:t>
            </a:r>
            <a:r>
              <a:rPr lang="pl-PL" dirty="0" smtClean="0"/>
              <a:t>vrijednost </a:t>
            </a:r>
            <a:r>
              <a:rPr lang="pl-PL" dirty="0"/>
              <a:t>na dan </a:t>
            </a:r>
            <a:r>
              <a:rPr lang="pl-PL" dirty="0" smtClean="0"/>
              <a:t>dospijeća </a:t>
            </a:r>
            <a:r>
              <a:rPr lang="pl-PL" dirty="0"/>
              <a:t>(“par value” ili nominalna )</a:t>
            </a:r>
          </a:p>
          <a:p>
            <a:pPr marL="0" indent="0" algn="just">
              <a:buNone/>
            </a:pPr>
            <a:r>
              <a:rPr lang="pt-BR" dirty="0"/>
              <a:t>n - broj dana do </a:t>
            </a:r>
            <a:r>
              <a:rPr lang="pt-BR" dirty="0" smtClean="0"/>
              <a:t>dosp</a:t>
            </a:r>
            <a:r>
              <a:rPr lang="sr-Latn-ME" dirty="0" smtClean="0"/>
              <a:t>ij</a:t>
            </a:r>
            <a:r>
              <a:rPr lang="pt-BR" dirty="0" smtClean="0"/>
              <a:t>eća </a:t>
            </a:r>
            <a:r>
              <a:rPr lang="pt-BR" dirty="0"/>
              <a:t>hartije</a:t>
            </a:r>
          </a:p>
          <a:p>
            <a:pPr marL="0" indent="0" algn="just">
              <a:buNone/>
            </a:pPr>
            <a:r>
              <a:rPr lang="pl-PL" dirty="0"/>
              <a:t>d - bazični diskontni prinos u procentnim poenima</a:t>
            </a:r>
          </a:p>
          <a:p>
            <a:pPr marL="0" indent="0" algn="just">
              <a:buNone/>
            </a:pPr>
            <a:r>
              <a:rPr lang="pl-PL" dirty="0"/>
              <a:t>D - diskontni iznos u novčanim jedinicama</a:t>
            </a:r>
          </a:p>
          <a:p>
            <a:pPr marL="0" indent="0" algn="just">
              <a:buNone/>
            </a:pPr>
            <a:r>
              <a:rPr lang="en-US" dirty="0"/>
              <a:t>P - </a:t>
            </a:r>
            <a:r>
              <a:rPr lang="en-US" dirty="0" err="1"/>
              <a:t>tržišna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endParaRPr lang="en-US" dirty="0"/>
          </a:p>
          <a:p>
            <a:pPr marL="0" indent="0" algn="just">
              <a:buNone/>
            </a:pPr>
            <a:r>
              <a:rPr lang="it-IT" dirty="0"/>
              <a:t>i - stopa prinosa holdera (investicioni prinos).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4267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Nominalna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iskazuje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apoenska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, a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obračuna</a:t>
            </a:r>
            <a:r>
              <a:rPr lang="en-US" dirty="0" smtClean="0"/>
              <a:t> </a:t>
            </a:r>
            <a:r>
              <a:rPr lang="en-US" dirty="0" err="1"/>
              <a:t>najčešće</a:t>
            </a:r>
            <a:r>
              <a:rPr lang="en-US" dirty="0"/>
              <a:t> se </a:t>
            </a:r>
            <a:r>
              <a:rPr lang="en-US" dirty="0" err="1"/>
              <a:t>koristi</a:t>
            </a:r>
            <a:r>
              <a:rPr lang="en-US" dirty="0"/>
              <a:t> </a:t>
            </a:r>
            <a:r>
              <a:rPr lang="en-US" dirty="0" err="1"/>
              <a:t>bazična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brojkom</a:t>
            </a:r>
            <a:r>
              <a:rPr lang="en-US" dirty="0"/>
              <a:t> 100 </a:t>
            </a:r>
            <a:r>
              <a:rPr lang="en-US" dirty="0" err="1"/>
              <a:t>novčanih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/>
              <a:t>Stopa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holdera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papira</a:t>
            </a:r>
            <a:r>
              <a:rPr lang="en-US" dirty="0"/>
              <a:t> </a:t>
            </a:r>
            <a:r>
              <a:rPr lang="en-US" dirty="0" err="1"/>
              <a:t>dobija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 smtClean="0"/>
              <a:t>odnosno</a:t>
            </a:r>
            <a:r>
              <a:rPr lang="sr-Latn-ME" dirty="0" smtClean="0"/>
              <a:t> </a:t>
            </a:r>
            <a:r>
              <a:rPr lang="en-US" dirty="0" err="1" smtClean="0"/>
              <a:t>diskontnog</a:t>
            </a:r>
            <a:r>
              <a:rPr lang="en-US" dirty="0" smtClean="0"/>
              <a:t> </a:t>
            </a:r>
            <a:r>
              <a:rPr lang="en-US" dirty="0" err="1"/>
              <a:t>iznosa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tržišne</a:t>
            </a:r>
            <a:r>
              <a:rPr lang="en-US" dirty="0"/>
              <a:t> (</a:t>
            </a:r>
            <a:r>
              <a:rPr lang="en-US" dirty="0" err="1"/>
              <a:t>kupovne</a:t>
            </a:r>
            <a:r>
              <a:rPr lang="en-US" dirty="0"/>
              <a:t>)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hartije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 smtClean="0"/>
              <a:t>portfelje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 smtClean="0"/>
              <a:t>uv</a:t>
            </a:r>
            <a:r>
              <a:rPr lang="sr-Latn-ME" dirty="0" smtClean="0"/>
              <a:t>ij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veća</a:t>
            </a:r>
            <a:r>
              <a:rPr lang="en-US" dirty="0"/>
              <a:t> od </a:t>
            </a:r>
            <a:r>
              <a:rPr lang="en-US" dirty="0" err="1"/>
              <a:t>bazične</a:t>
            </a:r>
            <a:r>
              <a:rPr lang="en-US" dirty="0"/>
              <a:t> </a:t>
            </a:r>
            <a:r>
              <a:rPr lang="en-US" dirty="0" err="1"/>
              <a:t>diskontne</a:t>
            </a:r>
            <a:r>
              <a:rPr lang="en-US" dirty="0"/>
              <a:t> stope,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rezultat</a:t>
            </a:r>
            <a:r>
              <a:rPr lang="en-US" dirty="0"/>
              <a:t> </a:t>
            </a:r>
            <a:r>
              <a:rPr lang="en-US" dirty="0" err="1" smtClean="0"/>
              <a:t>niže</a:t>
            </a:r>
            <a:r>
              <a:rPr lang="sr-Latn-ME" dirty="0" smtClean="0"/>
              <a:t> </a:t>
            </a:r>
            <a:r>
              <a:rPr lang="pl-PL" dirty="0" smtClean="0"/>
              <a:t>tržišne </a:t>
            </a:r>
            <a:r>
              <a:rPr lang="pl-PL" dirty="0" smtClean="0"/>
              <a:t>cijene </a:t>
            </a:r>
            <a:r>
              <a:rPr lang="pl-PL" dirty="0"/>
              <a:t>u odnosu na </a:t>
            </a:r>
            <a:r>
              <a:rPr lang="pl-PL" dirty="0" smtClean="0"/>
              <a:t>vrijednost </a:t>
            </a:r>
            <a:r>
              <a:rPr lang="pl-PL" dirty="0"/>
              <a:t>hartija. </a:t>
            </a:r>
            <a:endParaRPr lang="pl-PL" dirty="0" smtClean="0"/>
          </a:p>
          <a:p>
            <a:pPr algn="just"/>
            <a:r>
              <a:rPr lang="pl-PL" dirty="0" smtClean="0"/>
              <a:t>Jednim </a:t>
            </a:r>
            <a:r>
              <a:rPr lang="pl-PL" dirty="0" smtClean="0"/>
              <a:t>dijelom </a:t>
            </a:r>
            <a:r>
              <a:rPr lang="pl-PL" dirty="0"/>
              <a:t>je veća stopa prinosa </a:t>
            </a:r>
            <a:r>
              <a:rPr lang="pl-PL" dirty="0" smtClean="0"/>
              <a:t>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diskontnu</a:t>
            </a:r>
            <a:r>
              <a:rPr lang="en-US" dirty="0"/>
              <a:t> </a:t>
            </a:r>
            <a:r>
              <a:rPr lang="en-US" dirty="0" err="1"/>
              <a:t>određena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uobičajenom</a:t>
            </a:r>
            <a:r>
              <a:rPr lang="en-US" dirty="0"/>
              <a:t> </a:t>
            </a:r>
            <a:r>
              <a:rPr lang="en-US" dirty="0" err="1"/>
              <a:t>praksom</a:t>
            </a:r>
            <a:r>
              <a:rPr lang="en-US" dirty="0"/>
              <a:t> </a:t>
            </a:r>
            <a:r>
              <a:rPr lang="en-US" dirty="0" err="1"/>
              <a:t>korišćenja</a:t>
            </a:r>
            <a:r>
              <a:rPr lang="en-US" dirty="0"/>
              <a:t> </a:t>
            </a:r>
            <a:r>
              <a:rPr lang="en-US" dirty="0" err="1"/>
              <a:t>godišnje</a:t>
            </a:r>
            <a:r>
              <a:rPr lang="en-US" dirty="0"/>
              <a:t> </a:t>
            </a:r>
            <a:r>
              <a:rPr lang="en-US" dirty="0" err="1" smtClean="0"/>
              <a:t>osnovice</a:t>
            </a:r>
            <a:r>
              <a:rPr lang="sr-Latn-ME" dirty="0" smtClean="0"/>
              <a:t> </a:t>
            </a:r>
            <a:r>
              <a:rPr lang="en-US" dirty="0" smtClean="0"/>
              <a:t>od </a:t>
            </a:r>
            <a:r>
              <a:rPr lang="en-US" dirty="0"/>
              <a:t>365 dana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9759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Na </a:t>
            </a:r>
            <a:r>
              <a:rPr lang="en-US" dirty="0" err="1"/>
              <a:t>sekundarnom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/>
              <a:t>pod </a:t>
            </a:r>
            <a:r>
              <a:rPr lang="en-US" dirty="0" err="1"/>
              <a:t>uticajem</a:t>
            </a:r>
            <a:r>
              <a:rPr lang="en-US" dirty="0"/>
              <a:t> </a:t>
            </a:r>
            <a:r>
              <a:rPr lang="en-US" dirty="0" err="1"/>
              <a:t>odnosa</a:t>
            </a:r>
            <a:r>
              <a:rPr lang="en-US" dirty="0"/>
              <a:t> </a:t>
            </a:r>
            <a:r>
              <a:rPr lang="en-US" dirty="0" err="1"/>
              <a:t>između</a:t>
            </a:r>
            <a:r>
              <a:rPr lang="en-US" dirty="0"/>
              <a:t> </a:t>
            </a:r>
            <a:r>
              <a:rPr lang="en-US" dirty="0" err="1"/>
              <a:t>ponuda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potražnje</a:t>
            </a:r>
            <a:r>
              <a:rPr lang="en-US" dirty="0"/>
              <a:t>,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 smtClean="0"/>
              <a:t>organizovanosti</a:t>
            </a:r>
            <a:r>
              <a:rPr lang="sr-Latn-ME" dirty="0" smtClean="0"/>
              <a:t> </a:t>
            </a:r>
            <a:r>
              <a:rPr lang="en-US" dirty="0" err="1" smtClean="0"/>
              <a:t>tržišta</a:t>
            </a:r>
            <a:r>
              <a:rPr lang="en-US" dirty="0"/>
              <a:t>, </a:t>
            </a:r>
            <a:r>
              <a:rPr lang="en-US" dirty="0" err="1"/>
              <a:t>poslovnih</a:t>
            </a:r>
            <a:r>
              <a:rPr lang="en-US" dirty="0"/>
              <a:t> </a:t>
            </a:r>
            <a:r>
              <a:rPr lang="en-US" dirty="0" err="1"/>
              <a:t>motivacija</a:t>
            </a:r>
            <a:r>
              <a:rPr lang="en-US" dirty="0"/>
              <a:t> </a:t>
            </a:r>
            <a:r>
              <a:rPr lang="en-US" dirty="0" err="1"/>
              <a:t>posrednika</a:t>
            </a:r>
            <a:r>
              <a:rPr lang="en-US" dirty="0"/>
              <a:t> (</a:t>
            </a:r>
            <a:r>
              <a:rPr lang="en-US" dirty="0" err="1"/>
              <a:t>dilera</a:t>
            </a:r>
            <a:r>
              <a:rPr lang="en-US" dirty="0"/>
              <a:t>), </a:t>
            </a:r>
            <a:r>
              <a:rPr lang="en-US" dirty="0" err="1"/>
              <a:t>kompetitivnosti</a:t>
            </a:r>
            <a:r>
              <a:rPr lang="en-US" dirty="0"/>
              <a:t> </a:t>
            </a:r>
            <a:r>
              <a:rPr lang="en-US" dirty="0" err="1"/>
              <a:t>subjekata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sl. </a:t>
            </a:r>
            <a:endParaRPr lang="sr-Latn-ME" dirty="0" smtClean="0"/>
          </a:p>
          <a:p>
            <a:pPr algn="just"/>
            <a:r>
              <a:rPr lang="en-US" dirty="0" err="1" smtClean="0"/>
              <a:t>Razlike</a:t>
            </a:r>
            <a:r>
              <a:rPr lang="en-US" dirty="0" smtClean="0"/>
              <a:t> </a:t>
            </a:r>
            <a:r>
              <a:rPr lang="en-US" dirty="0" err="1" smtClean="0"/>
              <a:t>izme</a:t>
            </a:r>
            <a:r>
              <a:rPr lang="sr-Latn-ME" dirty="0" smtClean="0"/>
              <a:t>đ</a:t>
            </a:r>
            <a:r>
              <a:rPr lang="en-US" dirty="0" smtClean="0"/>
              <a:t>u </a:t>
            </a:r>
            <a:r>
              <a:rPr lang="en-US" dirty="0" err="1"/>
              <a:t>ponuđenih</a:t>
            </a:r>
            <a:r>
              <a:rPr lang="en-US" dirty="0"/>
              <a:t> (“bid”)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traženih</a:t>
            </a:r>
            <a:r>
              <a:rPr lang="en-US" dirty="0"/>
              <a:t> (“asked”)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naziva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maržom</a:t>
            </a:r>
            <a:r>
              <a:rPr lang="en-US" dirty="0" smtClean="0"/>
              <a:t> </a:t>
            </a:r>
            <a:r>
              <a:rPr lang="en-US" dirty="0"/>
              <a:t>(“spread”),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bruto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trgovaca</a:t>
            </a:r>
            <a:r>
              <a:rPr lang="en-US" dirty="0"/>
              <a:t> (</a:t>
            </a:r>
            <a:r>
              <a:rPr lang="en-US" dirty="0" err="1"/>
              <a:t>dilera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/>
              <a:t>veći</a:t>
            </a:r>
            <a:r>
              <a:rPr lang="en-US" dirty="0"/>
              <a:t> </a:t>
            </a:r>
            <a:r>
              <a:rPr lang="en-US" dirty="0" err="1" smtClean="0"/>
              <a:t>stepen</a:t>
            </a:r>
            <a:r>
              <a:rPr lang="sr-Latn-ME" dirty="0" smtClean="0"/>
              <a:t> </a:t>
            </a:r>
            <a:r>
              <a:rPr lang="en-US" dirty="0" err="1" smtClean="0"/>
              <a:t>kompetitivnosti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kraći</a:t>
            </a:r>
            <a:r>
              <a:rPr lang="en-US" dirty="0"/>
              <a:t> </a:t>
            </a:r>
            <a:r>
              <a:rPr lang="en-US" dirty="0" err="1"/>
              <a:t>rokovi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to je </a:t>
            </a:r>
            <a:r>
              <a:rPr lang="en-US" dirty="0" err="1"/>
              <a:t>niža</a:t>
            </a:r>
            <a:r>
              <a:rPr lang="en-US" dirty="0"/>
              <a:t> </a:t>
            </a:r>
            <a:r>
              <a:rPr lang="en-US" dirty="0" err="1"/>
              <a:t>margina</a:t>
            </a:r>
            <a:r>
              <a:rPr lang="en-US" dirty="0"/>
              <a:t> </a:t>
            </a:r>
            <a:r>
              <a:rPr lang="en-US" dirty="0" err="1"/>
              <a:t>dobit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pl-PL" dirty="0" smtClean="0"/>
              <a:t>transakcijama</a:t>
            </a:r>
            <a:r>
              <a:rPr lang="pl-PL" dirty="0"/>
              <a:t>. 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18337992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3. </a:t>
            </a:r>
            <a:r>
              <a:rPr lang="en-US" sz="3600" dirty="0" smtClean="0">
                <a:latin typeface="+mn-lt"/>
              </a:rPr>
              <a:t>RIZIK HARTIJA OD VR</a:t>
            </a:r>
            <a:r>
              <a:rPr lang="sr-Latn-ME" sz="3600" dirty="0" smtClean="0">
                <a:latin typeface="+mn-lt"/>
              </a:rPr>
              <a:t>IJ</a:t>
            </a:r>
            <a:r>
              <a:rPr lang="en-US" sz="3600" dirty="0" smtClean="0">
                <a:latin typeface="+mn-lt"/>
              </a:rPr>
              <a:t>EDNOSTI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/>
              <a:t>Ulaganja </a:t>
            </a:r>
            <a:r>
              <a:rPr lang="pl-PL" dirty="0"/>
              <a:t>u hartije od </a:t>
            </a:r>
            <a:r>
              <a:rPr lang="pl-PL" dirty="0" smtClean="0"/>
              <a:t>vrijednosti </a:t>
            </a:r>
            <a:r>
              <a:rPr lang="pl-PL" dirty="0"/>
              <a:t>po definiciji </a:t>
            </a:r>
            <a:r>
              <a:rPr lang="pl-PL" dirty="0" smtClean="0"/>
              <a:t>podrazumijevaju </a:t>
            </a:r>
            <a:r>
              <a:rPr lang="pl-PL" dirty="0"/>
              <a:t>rizik </a:t>
            </a:r>
            <a:r>
              <a:rPr lang="pl-PL" dirty="0" smtClean="0"/>
              <a:t>kao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erljivu</a:t>
            </a:r>
            <a:r>
              <a:rPr lang="en-US" dirty="0" smtClean="0"/>
              <a:t> v</a:t>
            </a:r>
            <a:r>
              <a:rPr lang="sr-Latn-ME" dirty="0" smtClean="0"/>
              <a:t>j</a:t>
            </a:r>
            <a:r>
              <a:rPr lang="en-US" dirty="0" err="1" smtClean="0"/>
              <a:t>erovatnoću</a:t>
            </a:r>
            <a:r>
              <a:rPr lang="en-US" dirty="0" smtClean="0"/>
              <a:t> </a:t>
            </a:r>
            <a:r>
              <a:rPr lang="en-US" dirty="0" err="1"/>
              <a:t>ostvarivanja</a:t>
            </a:r>
            <a:r>
              <a:rPr lang="en-US" dirty="0"/>
              <a:t> </a:t>
            </a:r>
            <a:r>
              <a:rPr lang="en-US" dirty="0" err="1"/>
              <a:t>dobitka</a:t>
            </a:r>
            <a:r>
              <a:rPr lang="en-US" dirty="0"/>
              <a:t>/</a:t>
            </a:r>
            <a:r>
              <a:rPr lang="en-US" dirty="0" err="1"/>
              <a:t>gubitka</a:t>
            </a:r>
            <a:r>
              <a:rPr lang="en-US" dirty="0"/>
              <a:t> u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držanja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sv-SE" dirty="0" smtClean="0"/>
              <a:t>vr</a:t>
            </a:r>
            <a:r>
              <a:rPr lang="sr-Latn-ME" dirty="0" smtClean="0"/>
              <a:t>ij</a:t>
            </a:r>
            <a:r>
              <a:rPr lang="sv-SE" dirty="0" smtClean="0"/>
              <a:t>ednosti</a:t>
            </a:r>
            <a:r>
              <a:rPr lang="sv-SE" dirty="0"/>
              <a:t>. </a:t>
            </a:r>
            <a:endParaRPr lang="sr-Latn-ME" dirty="0" smtClean="0"/>
          </a:p>
          <a:p>
            <a:pPr algn="just"/>
            <a:r>
              <a:rPr lang="sv-SE" dirty="0" smtClean="0"/>
              <a:t>U </a:t>
            </a:r>
            <a:r>
              <a:rPr lang="sv-SE" dirty="0"/>
              <a:t>principu, rizik se javlja ili u vidu nesistematskog rizika (</a:t>
            </a:r>
            <a:r>
              <a:rPr lang="sv-SE" dirty="0" smtClean="0"/>
              <a:t>unsystematic</a:t>
            </a:r>
            <a:r>
              <a:rPr lang="sr-Latn-ME" dirty="0" smtClean="0"/>
              <a:t> </a:t>
            </a:r>
            <a:r>
              <a:rPr lang="en-US" dirty="0" smtClean="0"/>
              <a:t>risk</a:t>
            </a:r>
            <a:r>
              <a:rPr lang="en-US" dirty="0"/>
              <a:t>),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minimizira</a:t>
            </a:r>
            <a:r>
              <a:rPr lang="en-US" dirty="0"/>
              <a:t> </a:t>
            </a:r>
            <a:r>
              <a:rPr lang="en-US" dirty="0" err="1"/>
              <a:t>divesifikacijom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 smtClean="0"/>
              <a:t>vidu</a:t>
            </a:r>
            <a:r>
              <a:rPr lang="sr-Latn-ME" dirty="0" smtClean="0"/>
              <a:t> </a:t>
            </a:r>
            <a:r>
              <a:rPr lang="en-US" dirty="0" err="1" smtClean="0"/>
              <a:t>tržišnog</a:t>
            </a:r>
            <a:r>
              <a:rPr lang="en-US" dirty="0" smtClean="0"/>
              <a:t> </a:t>
            </a:r>
            <a:r>
              <a:rPr lang="en-US" dirty="0" err="1"/>
              <a:t>rizika</a:t>
            </a:r>
            <a:r>
              <a:rPr lang="en-US" dirty="0"/>
              <a:t> (market risk), </a:t>
            </a:r>
            <a:r>
              <a:rPr lang="en-US" dirty="0" err="1"/>
              <a:t>koji</a:t>
            </a:r>
            <a:r>
              <a:rPr lang="en-US" dirty="0"/>
              <a:t> se ne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 smtClean="0"/>
              <a:t>izb</a:t>
            </a:r>
            <a:r>
              <a:rPr lang="sr-Latn-ME" dirty="0" smtClean="0"/>
              <a:t>j</a:t>
            </a:r>
            <a:r>
              <a:rPr lang="en-US" dirty="0" err="1" smtClean="0"/>
              <a:t>eći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posl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diversifikacije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93455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U tom </a:t>
            </a:r>
            <a:r>
              <a:rPr lang="en-US" dirty="0" err="1"/>
              <a:t>kontekstu</a:t>
            </a:r>
            <a:r>
              <a:rPr lang="en-US" dirty="0"/>
              <a:t>, </a:t>
            </a:r>
            <a:r>
              <a:rPr lang="en-US" dirty="0" err="1"/>
              <a:t>pribegavanje</a:t>
            </a:r>
            <a:r>
              <a:rPr lang="en-US" dirty="0"/>
              <a:t> </a:t>
            </a:r>
            <a:r>
              <a:rPr lang="en-US" dirty="0" err="1"/>
              <a:t>formiranju</a:t>
            </a:r>
            <a:r>
              <a:rPr lang="en-US" dirty="0"/>
              <a:t> </a:t>
            </a:r>
            <a:r>
              <a:rPr lang="en-US" dirty="0" err="1"/>
              <a:t>portfolija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 smtClean="0"/>
              <a:t>minimiziranja</a:t>
            </a:r>
            <a:r>
              <a:rPr lang="sr-Latn-ME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/>
              <a:t>difersifikacijom</a:t>
            </a:r>
            <a:r>
              <a:rPr lang="en-US" dirty="0"/>
              <a:t> </a:t>
            </a:r>
            <a:r>
              <a:rPr lang="en-US" dirty="0" err="1"/>
              <a:t>plasmana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Investitori</a:t>
            </a:r>
            <a:r>
              <a:rPr lang="en-US" dirty="0" smtClean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kombinuju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 </a:t>
            </a:r>
            <a:r>
              <a:rPr lang="en-US" dirty="0" smtClean="0"/>
              <a:t>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formiranja</a:t>
            </a:r>
            <a:r>
              <a:rPr lang="en-US" dirty="0"/>
              <a:t> </a:t>
            </a:r>
            <a:r>
              <a:rPr lang="en-US" dirty="0" err="1"/>
              <a:t>diversifikovanog</a:t>
            </a:r>
            <a:r>
              <a:rPr lang="en-US" dirty="0"/>
              <a:t> </a:t>
            </a:r>
            <a:r>
              <a:rPr lang="en-US" dirty="0" err="1"/>
              <a:t>portfolia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maksimalnim</a:t>
            </a:r>
            <a:r>
              <a:rPr lang="en-US" dirty="0"/>
              <a:t> </a:t>
            </a:r>
            <a:r>
              <a:rPr lang="en-US" dirty="0" err="1"/>
              <a:t>prinosom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 smtClean="0"/>
              <a:t>nivo</a:t>
            </a:r>
            <a:r>
              <a:rPr lang="sr-Latn-ME" dirty="0" smtClean="0"/>
              <a:t> </a:t>
            </a:r>
            <a:r>
              <a:rPr lang="en-US" dirty="0" err="1" smtClean="0"/>
              <a:t>rizika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Beta </a:t>
            </a:r>
            <a:r>
              <a:rPr lang="en-US" dirty="0" err="1"/>
              <a:t>koeficijent</a:t>
            </a:r>
            <a:r>
              <a:rPr lang="en-US" dirty="0"/>
              <a:t>, u tom </a:t>
            </a:r>
            <a:r>
              <a:rPr lang="en-US" dirty="0" err="1"/>
              <a:t>kontekstu</a:t>
            </a:r>
            <a:r>
              <a:rPr lang="en-US" dirty="0"/>
              <a:t>,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</a:t>
            </a:r>
            <a:r>
              <a:rPr lang="en-US" dirty="0" smtClean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otstupanje</a:t>
            </a:r>
            <a:r>
              <a:rPr lang="en-US" dirty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tržišni</a:t>
            </a:r>
            <a:r>
              <a:rPr lang="en-US" dirty="0"/>
              <a:t> </a:t>
            </a:r>
            <a:r>
              <a:rPr lang="en-US" dirty="0" smtClean="0"/>
              <a:t>pros</a:t>
            </a:r>
            <a:r>
              <a:rPr lang="sr-Latn-ME" dirty="0" smtClean="0"/>
              <a:t>j</a:t>
            </a: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relativnu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eru</a:t>
            </a:r>
            <a:r>
              <a:rPr lang="en-US" dirty="0" smtClean="0"/>
              <a:t> </a:t>
            </a:r>
            <a:r>
              <a:rPr lang="en-US" dirty="0" err="1"/>
              <a:t>osetljivosti</a:t>
            </a:r>
            <a:r>
              <a:rPr lang="en-US" dirty="0"/>
              <a:t> </a:t>
            </a:r>
            <a:r>
              <a:rPr lang="en-US" dirty="0" err="1" smtClean="0"/>
              <a:t>prinosa</a:t>
            </a:r>
            <a:r>
              <a:rPr lang="sr-Latn-ME" dirty="0" smtClean="0"/>
              <a:t> </a:t>
            </a:r>
            <a:r>
              <a:rPr lang="en-US" dirty="0" err="1" smtClean="0"/>
              <a:t>aktiva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/>
              <a:t>u </a:t>
            </a:r>
            <a:r>
              <a:rPr lang="en-US" dirty="0" err="1"/>
              <a:t>prinosu</a:t>
            </a:r>
            <a:r>
              <a:rPr lang="en-US" dirty="0"/>
              <a:t> </a:t>
            </a:r>
            <a:r>
              <a:rPr lang="en-US" dirty="0" err="1"/>
              <a:t>tržišnog</a:t>
            </a:r>
            <a:r>
              <a:rPr lang="en-US" dirty="0"/>
              <a:t> </a:t>
            </a:r>
            <a:r>
              <a:rPr lang="en-US" dirty="0" err="1"/>
              <a:t>portfolia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vlasnike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veoma</a:t>
            </a:r>
            <a:r>
              <a:rPr lang="en-US" dirty="0"/>
              <a:t> je </a:t>
            </a:r>
            <a:r>
              <a:rPr lang="en-US" dirty="0" err="1"/>
              <a:t>važno</a:t>
            </a:r>
            <a:r>
              <a:rPr lang="en-US" dirty="0"/>
              <a:t> da se </a:t>
            </a:r>
            <a:r>
              <a:rPr lang="en-US" dirty="0" err="1"/>
              <a:t>smanji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se ne</a:t>
            </a:r>
            <a:r>
              <a:rPr lang="sr-Latn-ME" dirty="0"/>
              <a:t> </a:t>
            </a:r>
            <a:r>
              <a:rPr lang="en-US" dirty="0" err="1"/>
              <a:t>smanji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. </a:t>
            </a:r>
            <a:endParaRPr lang="sr-Latn-M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8355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2"/>
            <a:ext cx="10515600" cy="528832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Redukcija</a:t>
            </a:r>
            <a:r>
              <a:rPr lang="en-US" dirty="0" smtClean="0"/>
              <a:t> </a:t>
            </a:r>
            <a:r>
              <a:rPr lang="en-US" dirty="0" err="1"/>
              <a:t>stepena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svota</a:t>
            </a:r>
            <a:r>
              <a:rPr lang="en-US" dirty="0"/>
              <a:t> se </a:t>
            </a:r>
            <a:r>
              <a:rPr lang="en-US" dirty="0" err="1"/>
              <a:t>obalja</a:t>
            </a:r>
            <a:r>
              <a:rPr lang="en-US" dirty="0"/>
              <a:t> </a:t>
            </a:r>
            <a:r>
              <a:rPr lang="en-US" dirty="0" err="1"/>
              <a:t>pomoću</a:t>
            </a:r>
            <a:r>
              <a:rPr lang="en-US" dirty="0"/>
              <a:t> </a:t>
            </a:r>
            <a:r>
              <a:rPr lang="en-US" dirty="0" err="1"/>
              <a:t>poolinga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hed</a:t>
            </a:r>
            <a:r>
              <a:rPr lang="sr-Latn-ME" dirty="0" smtClean="0"/>
              <a:t>z</a:t>
            </a:r>
            <a:r>
              <a:rPr lang="en-US" dirty="0" err="1" smtClean="0"/>
              <a:t>inga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Pooling (</a:t>
            </a:r>
            <a:r>
              <a:rPr lang="en-US" dirty="0" err="1"/>
              <a:t>udruživanje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hed</a:t>
            </a:r>
            <a:r>
              <a:rPr lang="sr-Latn-ME" dirty="0" smtClean="0"/>
              <a:t>ž</a:t>
            </a:r>
            <a:r>
              <a:rPr lang="en-US" dirty="0" err="1" smtClean="0"/>
              <a:t>ing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pokrivanje</a:t>
            </a:r>
            <a:r>
              <a:rPr lang="en-US" dirty="0"/>
              <a:t>) </a:t>
            </a:r>
            <a:r>
              <a:rPr lang="en-US" dirty="0" err="1"/>
              <a:t>jesu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minimiziranje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udružuju</a:t>
            </a:r>
            <a:r>
              <a:rPr lang="en-US" dirty="0"/>
              <a:t> </a:t>
            </a:r>
            <a:r>
              <a:rPr lang="en-US" dirty="0" err="1"/>
              <a:t>svoj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da bi </a:t>
            </a:r>
            <a:r>
              <a:rPr lang="en-US" dirty="0" err="1"/>
              <a:t>osiguravajuće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investiment</a:t>
            </a:r>
            <a:r>
              <a:rPr lang="sr-Latn-ME" dirty="0" smtClean="0"/>
              <a:t> </a:t>
            </a:r>
            <a:r>
              <a:rPr lang="en-US" dirty="0" err="1" smtClean="0"/>
              <a:t>trasts-ovi</a:t>
            </a:r>
            <a:r>
              <a:rPr lang="en-US" dirty="0" smtClean="0"/>
              <a:t> </a:t>
            </a:r>
            <a:r>
              <a:rPr lang="en-US" dirty="0" err="1"/>
              <a:t>pojedinačno</a:t>
            </a:r>
            <a:r>
              <a:rPr lang="en-US" dirty="0"/>
              <a:t> </a:t>
            </a:r>
            <a:r>
              <a:rPr lang="en-US" dirty="0" err="1"/>
              <a:t>snosili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“</a:t>
            </a:r>
            <a:r>
              <a:rPr lang="en-US" dirty="0" err="1"/>
              <a:t>Kombinacija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koju</a:t>
            </a:r>
            <a:r>
              <a:rPr lang="sr-Latn-ME" dirty="0" smtClean="0"/>
              <a:t> </a:t>
            </a:r>
            <a:r>
              <a:rPr lang="en-US" dirty="0" err="1" smtClean="0"/>
              <a:t>investitor</a:t>
            </a:r>
            <a:r>
              <a:rPr lang="en-US" dirty="0" smtClean="0"/>
              <a:t> </a:t>
            </a:r>
            <a:r>
              <a:rPr lang="en-US" dirty="0" err="1"/>
              <a:t>ima</a:t>
            </a:r>
            <a:r>
              <a:rPr lang="en-US" dirty="0"/>
              <a:t> 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portfoliu</a:t>
            </a:r>
            <a:r>
              <a:rPr lang="en-US" dirty="0"/>
              <a:t>, </a:t>
            </a:r>
            <a:r>
              <a:rPr lang="en-US" dirty="0" err="1"/>
              <a:t>biće</a:t>
            </a:r>
            <a:r>
              <a:rPr lang="en-US" dirty="0"/>
              <a:t> </a:t>
            </a:r>
            <a:r>
              <a:rPr lang="en-US" dirty="0" err="1"/>
              <a:t>isplativa</a:t>
            </a:r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</a:t>
            </a:r>
            <a:r>
              <a:rPr lang="en-US" dirty="0" err="1"/>
              <a:t>ukupni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smanjen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tako</a:t>
            </a:r>
            <a:r>
              <a:rPr lang="en-US" dirty="0" smtClean="0"/>
              <a:t> </a:t>
            </a:r>
            <a:r>
              <a:rPr lang="en-US" dirty="0"/>
              <a:t>da </a:t>
            </a:r>
            <a:r>
              <a:rPr lang="en-US" dirty="0" err="1"/>
              <a:t>bude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od </a:t>
            </a:r>
            <a:r>
              <a:rPr lang="en-US" dirty="0" err="1"/>
              <a:t>prosečnog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sastoji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Ovaj</a:t>
            </a:r>
            <a:r>
              <a:rPr lang="en-US" dirty="0" smtClean="0"/>
              <a:t> </a:t>
            </a:r>
            <a:r>
              <a:rPr lang="en-US" dirty="0" err="1" smtClean="0"/>
              <a:t>metod</a:t>
            </a:r>
            <a:r>
              <a:rPr lang="sr-Latn-ME" dirty="0" smtClean="0"/>
              <a:t> </a:t>
            </a:r>
            <a:r>
              <a:rPr lang="en-US" dirty="0" err="1" smtClean="0"/>
              <a:t>umanjenja</a:t>
            </a:r>
            <a:r>
              <a:rPr lang="en-US" dirty="0" smtClean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investiranjem</a:t>
            </a:r>
            <a:r>
              <a:rPr lang="en-US" dirty="0"/>
              <a:t> u </a:t>
            </a:r>
            <a:r>
              <a:rPr lang="en-US" dirty="0" err="1"/>
              <a:t>različite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je </a:t>
            </a:r>
            <a:r>
              <a:rPr lang="en-US" dirty="0" err="1"/>
              <a:t>diversifikacija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osnova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smtClean="0"/>
              <a:t>portfolio </a:t>
            </a:r>
            <a:r>
              <a:rPr lang="en-US" dirty="0" err="1" smtClean="0"/>
              <a:t>teorije</a:t>
            </a:r>
            <a:r>
              <a:rPr lang="en-US" dirty="0" smtClean="0"/>
              <a:t>.</a:t>
            </a:r>
            <a:r>
              <a:rPr lang="en-US" b="1" dirty="0" smtClean="0"/>
              <a:t> </a:t>
            </a:r>
            <a:endParaRPr lang="sr-Latn-ME" b="1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poolinga</a:t>
            </a:r>
            <a:r>
              <a:rPr lang="en-US" dirty="0"/>
              <a:t>, </a:t>
            </a:r>
            <a:r>
              <a:rPr lang="en-US" dirty="0" smtClean="0"/>
              <a:t>he</a:t>
            </a:r>
            <a:r>
              <a:rPr lang="sr-Latn-ME" dirty="0" smtClean="0"/>
              <a:t>dž</a:t>
            </a:r>
            <a:r>
              <a:rPr lang="en-US" dirty="0" err="1" smtClean="0"/>
              <a:t>ing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odnosi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smanjenje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odnose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specifične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(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uključuju</a:t>
            </a:r>
            <a:r>
              <a:rPr lang="en-US" dirty="0"/>
              <a:t>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 smtClean="0"/>
              <a:t>snose</a:t>
            </a:r>
            <a:r>
              <a:rPr lang="sr-Latn-ME" dirty="0" smtClean="0"/>
              <a:t> </a:t>
            </a:r>
            <a:r>
              <a:rPr lang="en-US" dirty="0" err="1" smtClean="0"/>
              <a:t>apsolutno</a:t>
            </a:r>
            <a:r>
              <a:rPr lang="en-US" dirty="0" smtClean="0"/>
              <a:t> </a:t>
            </a:r>
            <a:r>
              <a:rPr lang="en-US" dirty="0" err="1"/>
              <a:t>suprotne</a:t>
            </a:r>
            <a:r>
              <a:rPr lang="en-US" dirty="0"/>
              <a:t> </a:t>
            </a:r>
            <a:r>
              <a:rPr lang="en-US" dirty="0" err="1"/>
              <a:t>rizike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0829885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err="1"/>
              <a:t>Rizici</a:t>
            </a:r>
            <a:r>
              <a:rPr lang="en-US" dirty="0"/>
              <a:t> (</a:t>
            </a:r>
            <a:r>
              <a:rPr lang="en-US" dirty="0" err="1"/>
              <a:t>npr</a:t>
            </a:r>
            <a:r>
              <a:rPr lang="en-US" dirty="0"/>
              <a:t>.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/>
              <a:t>deviznog</a:t>
            </a:r>
            <a:r>
              <a:rPr lang="en-US" dirty="0"/>
              <a:t> </a:t>
            </a:r>
            <a:r>
              <a:rPr lang="en-US" dirty="0" err="1"/>
              <a:t>kursa</a:t>
            </a:r>
            <a:r>
              <a:rPr lang="en-US" dirty="0"/>
              <a:t>) se </a:t>
            </a:r>
            <a:r>
              <a:rPr lang="en-US" dirty="0" err="1" smtClean="0"/>
              <a:t>hed</a:t>
            </a:r>
            <a:r>
              <a:rPr lang="sr-Latn-ME" dirty="0" smtClean="0"/>
              <a:t>ž</a:t>
            </a:r>
            <a:r>
              <a:rPr lang="en-US" dirty="0" err="1" smtClean="0"/>
              <a:t>izuju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tržišti</a:t>
            </a:r>
            <a:r>
              <a:rPr lang="sr-Latn-ME" dirty="0" smtClean="0"/>
              <a:t>m</a:t>
            </a:r>
            <a:r>
              <a:rPr lang="en-US" dirty="0" smtClean="0"/>
              <a:t>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evaju</a:t>
            </a:r>
            <a:r>
              <a:rPr lang="en-US" dirty="0" smtClean="0"/>
              <a:t> </a:t>
            </a:r>
            <a:r>
              <a:rPr lang="en-US" dirty="0" err="1"/>
              <a:t>postojanje</a:t>
            </a:r>
            <a:r>
              <a:rPr lang="en-US" dirty="0"/>
              <a:t> </a:t>
            </a:r>
            <a:r>
              <a:rPr lang="en-US" dirty="0" err="1"/>
              <a:t>špekulanata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Špekulanti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 smtClean="0"/>
              <a:t>rizik</a:t>
            </a:r>
            <a:r>
              <a:rPr lang="sr-Latn-ME" dirty="0" smtClean="0"/>
              <a:t> </a:t>
            </a:r>
            <a:r>
              <a:rPr lang="en-US" dirty="0" err="1" smtClean="0"/>
              <a:t>hed</a:t>
            </a:r>
            <a:r>
              <a:rPr lang="sr-Latn-ME" dirty="0" smtClean="0"/>
              <a:t>ž</a:t>
            </a:r>
            <a:r>
              <a:rPr lang="en-US" dirty="0" err="1" smtClean="0"/>
              <a:t>uju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prevaljuju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investitore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spremni</a:t>
            </a:r>
            <a:r>
              <a:rPr lang="en-US" dirty="0"/>
              <a:t> da </a:t>
            </a:r>
            <a:r>
              <a:rPr lang="en-US" dirty="0" err="1"/>
              <a:t>prihvate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To </a:t>
            </a:r>
            <a:r>
              <a:rPr lang="en-US" dirty="0"/>
              <a:t>je </a:t>
            </a:r>
            <a:r>
              <a:rPr lang="en-US" dirty="0" err="1" smtClean="0"/>
              <a:t>uslovilo</a:t>
            </a:r>
            <a:r>
              <a:rPr lang="sr-Latn-ME" dirty="0" smtClean="0"/>
              <a:t> </a:t>
            </a:r>
            <a:r>
              <a:rPr lang="en-US" dirty="0" err="1" smtClean="0"/>
              <a:t>diversifikaciju</a:t>
            </a:r>
            <a:r>
              <a:rPr lang="en-US" dirty="0" smtClean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redukciju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od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deviznog</a:t>
            </a:r>
            <a:r>
              <a:rPr lang="en-US" dirty="0"/>
              <a:t> </a:t>
            </a:r>
            <a:r>
              <a:rPr lang="en-US" dirty="0" err="1"/>
              <a:t>kursa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</a:t>
            </a:r>
            <a:r>
              <a:rPr lang="en-US" dirty="0"/>
              <a:t>stope,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(1) spot </a:t>
            </a:r>
            <a:r>
              <a:rPr lang="en-US" dirty="0" err="1"/>
              <a:t>ugovora</a:t>
            </a:r>
            <a:r>
              <a:rPr lang="en-US" dirty="0"/>
              <a:t>, (2) </a:t>
            </a:r>
            <a:r>
              <a:rPr lang="en-US" dirty="0" err="1"/>
              <a:t>terminski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(forward contracts</a:t>
            </a:r>
            <a:r>
              <a:rPr lang="en-US" dirty="0" smtClean="0"/>
              <a:t>),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/>
              <a:t>3) swaps, (4) futures </a:t>
            </a:r>
            <a:r>
              <a:rPr lang="en-US" dirty="0" err="1"/>
              <a:t>i</a:t>
            </a:r>
            <a:r>
              <a:rPr lang="en-US" dirty="0"/>
              <a:t> (5) options. </a:t>
            </a:r>
            <a:endParaRPr lang="sr-Latn-ME" dirty="0" smtClean="0"/>
          </a:p>
          <a:p>
            <a:pPr algn="just"/>
            <a:r>
              <a:rPr lang="en-US" dirty="0" smtClean="0"/>
              <a:t>Spot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kojim</a:t>
            </a:r>
            <a:r>
              <a:rPr lang="en-US" dirty="0"/>
              <a:t> se </a:t>
            </a:r>
            <a:r>
              <a:rPr lang="en-US" dirty="0" err="1" smtClean="0"/>
              <a:t>daje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/>
              <a:t>uzima</a:t>
            </a:r>
            <a:r>
              <a:rPr lang="en-US" dirty="0"/>
              <a:t> </a:t>
            </a:r>
            <a:r>
              <a:rPr lang="en-US" dirty="0" err="1"/>
              <a:t>kredit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ugovoreni</a:t>
            </a:r>
            <a:r>
              <a:rPr lang="en-US" dirty="0"/>
              <a:t> </a:t>
            </a:r>
            <a:r>
              <a:rPr lang="en-US" dirty="0" err="1"/>
              <a:t>iznos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unapred</a:t>
            </a:r>
            <a:r>
              <a:rPr lang="en-US" dirty="0"/>
              <a:t> </a:t>
            </a:r>
            <a:r>
              <a:rPr lang="en-US" dirty="0" err="1"/>
              <a:t>ugovorenom</a:t>
            </a:r>
            <a:r>
              <a:rPr lang="en-US" dirty="0"/>
              <a:t> </a:t>
            </a:r>
            <a:r>
              <a:rPr lang="en-US" dirty="0" err="1"/>
              <a:t>kamatnom</a:t>
            </a:r>
            <a:r>
              <a:rPr lang="en-US" dirty="0"/>
              <a:t> </a:t>
            </a:r>
            <a:r>
              <a:rPr lang="en-US" dirty="0" err="1"/>
              <a:t>stopom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</a:t>
            </a:r>
            <a:r>
              <a:rPr lang="sr-Latn-ME" dirty="0" smtClean="0"/>
              <a:t> </a:t>
            </a:r>
            <a:r>
              <a:rPr lang="en-US" dirty="0" err="1" smtClean="0"/>
              <a:t>fiksni</a:t>
            </a:r>
            <a:r>
              <a:rPr lang="en-US" dirty="0" smtClean="0"/>
              <a:t> </a:t>
            </a:r>
            <a:r>
              <a:rPr lang="en-US" dirty="0" err="1"/>
              <a:t>rok</a:t>
            </a:r>
            <a:r>
              <a:rPr lang="en-US" dirty="0"/>
              <a:t> (</a:t>
            </a:r>
            <a:r>
              <a:rPr lang="en-US" dirty="0" err="1"/>
              <a:t>preko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Terminske</a:t>
            </a:r>
            <a:r>
              <a:rPr lang="en-US" dirty="0" smtClean="0"/>
              <a:t> </a:t>
            </a:r>
            <a:r>
              <a:rPr lang="en-US" dirty="0" err="1"/>
              <a:t>ugovore</a:t>
            </a:r>
            <a:r>
              <a:rPr lang="en-US" dirty="0"/>
              <a:t> </a:t>
            </a:r>
            <a:r>
              <a:rPr lang="en-US" dirty="0" err="1"/>
              <a:t>zaključuju</a:t>
            </a:r>
            <a:r>
              <a:rPr lang="en-US" dirty="0"/>
              <a:t> </a:t>
            </a:r>
            <a:r>
              <a:rPr lang="en-US" dirty="0" err="1"/>
              <a:t>ugovorne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smtClean="0"/>
              <a:t>od</a:t>
            </a:r>
            <a:r>
              <a:rPr lang="sr-Latn-ME" dirty="0" smtClean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/>
              <a:t>kamatne</a:t>
            </a:r>
            <a:r>
              <a:rPr lang="en-US" dirty="0"/>
              <a:t> stope, </a:t>
            </a:r>
            <a:r>
              <a:rPr lang="en-US" dirty="0" err="1"/>
              <a:t>pošto</a:t>
            </a:r>
            <a:r>
              <a:rPr lang="en-US" dirty="0"/>
              <a:t> se </a:t>
            </a:r>
            <a:r>
              <a:rPr lang="en-US" dirty="0" err="1"/>
              <a:t>ugovara</a:t>
            </a:r>
            <a:r>
              <a:rPr lang="en-US" dirty="0"/>
              <a:t> </a:t>
            </a:r>
            <a:r>
              <a:rPr lang="en-US" dirty="0" err="1"/>
              <a:t>davanje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korišćenje</a:t>
            </a:r>
            <a:r>
              <a:rPr lang="en-US" dirty="0"/>
              <a:t> </a:t>
            </a:r>
            <a:r>
              <a:rPr lang="en-US" dirty="0" err="1"/>
              <a:t>kredita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sr-Latn-ME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/>
              <a:t>početi</a:t>
            </a:r>
            <a:r>
              <a:rPr lang="en-US" dirty="0"/>
              <a:t> da </a:t>
            </a:r>
            <a:r>
              <a:rPr lang="en-US" dirty="0" err="1"/>
              <a:t>teče</a:t>
            </a:r>
            <a:r>
              <a:rPr lang="en-US" dirty="0"/>
              <a:t> </a:t>
            </a:r>
            <a:r>
              <a:rPr lang="en-US" dirty="0" err="1"/>
              <a:t>jednog</a:t>
            </a:r>
            <a:r>
              <a:rPr lang="en-US" dirty="0"/>
              <a:t> </a:t>
            </a:r>
            <a:r>
              <a:rPr lang="en-US" dirty="0" err="1"/>
              <a:t>fiksiranog</a:t>
            </a:r>
            <a:r>
              <a:rPr lang="en-US" dirty="0"/>
              <a:t> </a:t>
            </a:r>
            <a:r>
              <a:rPr lang="en-US" dirty="0" err="1"/>
              <a:t>budućeg</a:t>
            </a:r>
            <a:r>
              <a:rPr lang="en-US" dirty="0"/>
              <a:t> dana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fiksnom</a:t>
            </a:r>
            <a:r>
              <a:rPr lang="en-US" dirty="0"/>
              <a:t> </a:t>
            </a:r>
            <a:r>
              <a:rPr lang="en-US" dirty="0" err="1"/>
              <a:t>kamatnom</a:t>
            </a:r>
            <a:r>
              <a:rPr lang="en-US" dirty="0"/>
              <a:t> </a:t>
            </a:r>
            <a:r>
              <a:rPr lang="en-US" dirty="0" err="1" smtClean="0"/>
              <a:t>stopom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ugovorenim</a:t>
            </a:r>
            <a:r>
              <a:rPr lang="en-US" dirty="0"/>
              <a:t> </a:t>
            </a:r>
            <a:r>
              <a:rPr lang="en-US" dirty="0" err="1"/>
              <a:t>rokom</a:t>
            </a:r>
            <a:r>
              <a:rPr lang="en-US" dirty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9478411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Swop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predstvalja</a:t>
            </a:r>
            <a:r>
              <a:rPr lang="en-US" dirty="0"/>
              <a:t> </a:t>
            </a:r>
            <a:r>
              <a:rPr lang="en-US" dirty="0" err="1"/>
              <a:t>sporazum</a:t>
            </a:r>
            <a:r>
              <a:rPr lang="en-US" dirty="0"/>
              <a:t> dv</a:t>
            </a:r>
            <a:r>
              <a:rPr lang="sr-Latn-ME" dirty="0"/>
              <a:t>ij</a:t>
            </a:r>
            <a:r>
              <a:rPr lang="en-US" dirty="0"/>
              <a:t>e </a:t>
            </a:r>
            <a:r>
              <a:rPr lang="en-US" dirty="0" err="1"/>
              <a:t>strane</a:t>
            </a:r>
            <a:r>
              <a:rPr lang="en-US" dirty="0"/>
              <a:t> da </a:t>
            </a:r>
            <a:r>
              <a:rPr lang="en-US" dirty="0" err="1"/>
              <a:t>razm</a:t>
            </a:r>
            <a:r>
              <a:rPr lang="sr-Latn-ME" dirty="0"/>
              <a:t>j</a:t>
            </a:r>
            <a:r>
              <a:rPr lang="en-US" dirty="0" err="1"/>
              <a:t>ene</a:t>
            </a:r>
            <a:r>
              <a:rPr lang="sr-Latn-ME" dirty="0"/>
              <a:t> </a:t>
            </a:r>
            <a:r>
              <a:rPr lang="en-US" dirty="0"/>
              <a:t>cash flows u </a:t>
            </a:r>
            <a:r>
              <a:rPr lang="en-US" dirty="0" err="1"/>
              <a:t>određenom</a:t>
            </a:r>
            <a:r>
              <a:rPr lang="en-US" dirty="0"/>
              <a:t> </a:t>
            </a:r>
            <a:r>
              <a:rPr lang="en-US" dirty="0" err="1"/>
              <a:t>roku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Kamatne</a:t>
            </a:r>
            <a:r>
              <a:rPr lang="en-US" dirty="0" smtClean="0"/>
              <a:t> </a:t>
            </a:r>
            <a:r>
              <a:rPr lang="en-US" dirty="0"/>
              <a:t>stope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najčešći</a:t>
            </a:r>
            <a:r>
              <a:rPr lang="en-US" dirty="0"/>
              <a:t> swap. </a:t>
            </a:r>
            <a:endParaRPr lang="sr-Latn-ME" dirty="0" smtClean="0"/>
          </a:p>
          <a:p>
            <a:pPr algn="just"/>
            <a:r>
              <a:rPr lang="en-US" dirty="0" smtClean="0"/>
              <a:t>Futures </a:t>
            </a:r>
            <a:r>
              <a:rPr lang="en-US" dirty="0" err="1"/>
              <a:t>ugovori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sr-Latn-ME" dirty="0" smtClean="0"/>
              <a:t> </a:t>
            </a:r>
            <a:r>
              <a:rPr lang="en-US" dirty="0" err="1" smtClean="0"/>
              <a:t>osnovi</a:t>
            </a:r>
            <a:r>
              <a:rPr lang="en-US" dirty="0" smtClean="0"/>
              <a:t> </a:t>
            </a:r>
            <a:r>
              <a:rPr lang="en-US" dirty="0" err="1"/>
              <a:t>tangiraju</a:t>
            </a:r>
            <a:r>
              <a:rPr lang="en-US" dirty="0"/>
              <a:t> </a:t>
            </a:r>
            <a:r>
              <a:rPr lang="en-US" dirty="0" err="1"/>
              <a:t>izvršenje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 u </a:t>
            </a:r>
            <a:r>
              <a:rPr lang="en-US" dirty="0" err="1"/>
              <a:t>budućnosti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en-US" dirty="0"/>
              <a:t> </a:t>
            </a:r>
            <a:r>
              <a:rPr lang="en-US" dirty="0" err="1"/>
              <a:t>neispunjenja</a:t>
            </a:r>
            <a:r>
              <a:rPr lang="en-US" dirty="0"/>
              <a:t> </a:t>
            </a:r>
            <a:r>
              <a:rPr lang="en-US" dirty="0" err="1" smtClean="0"/>
              <a:t>obaveza</a:t>
            </a:r>
            <a:r>
              <a:rPr lang="sr-Latn-ME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/>
              <a:t>stranaka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suštini</a:t>
            </a:r>
            <a:r>
              <a:rPr lang="en-US" dirty="0"/>
              <a:t>, </a:t>
            </a:r>
            <a:r>
              <a:rPr lang="en-US" dirty="0" err="1"/>
              <a:t>fjučers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sporazum</a:t>
            </a:r>
            <a:r>
              <a:rPr lang="en-US" dirty="0"/>
              <a:t> u </a:t>
            </a:r>
            <a:r>
              <a:rPr lang="en-US" dirty="0" err="1" smtClean="0"/>
              <a:t>kupovini</a:t>
            </a:r>
            <a:r>
              <a:rPr lang="sr-Latn-ME" dirty="0" smtClean="0"/>
              <a:t> </a:t>
            </a:r>
            <a:r>
              <a:rPr lang="en-US" dirty="0" smtClean="0"/>
              <a:t>(</a:t>
            </a:r>
            <a:r>
              <a:rPr lang="en-US" dirty="0" err="1"/>
              <a:t>prodaji</a:t>
            </a:r>
            <a:r>
              <a:rPr lang="en-US" dirty="0"/>
              <a:t>) </a:t>
            </a:r>
            <a:r>
              <a:rPr lang="en-US" dirty="0" err="1"/>
              <a:t>standardizovanog</a:t>
            </a:r>
            <a:r>
              <a:rPr lang="en-US" dirty="0"/>
              <a:t> </a:t>
            </a:r>
            <a:r>
              <a:rPr lang="en-US" dirty="0" err="1"/>
              <a:t>iznosa</a:t>
            </a:r>
            <a:r>
              <a:rPr lang="en-US" dirty="0"/>
              <a:t>,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ostvariti</a:t>
            </a:r>
            <a:r>
              <a:rPr lang="en-US" dirty="0"/>
              <a:t> </a:t>
            </a:r>
            <a:r>
              <a:rPr lang="en-US" dirty="0" err="1"/>
              <a:t>fiksnog</a:t>
            </a:r>
            <a:r>
              <a:rPr lang="en-US" dirty="0"/>
              <a:t> dana pod </a:t>
            </a:r>
            <a:r>
              <a:rPr lang="en-US" dirty="0" err="1" smtClean="0"/>
              <a:t>ugovorenim</a:t>
            </a:r>
            <a:r>
              <a:rPr lang="sr-Latn-ME" dirty="0" smtClean="0"/>
              <a:t> </a:t>
            </a:r>
            <a:r>
              <a:rPr lang="en-US" dirty="0" err="1" smtClean="0"/>
              <a:t>uslovima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Konačno</a:t>
            </a:r>
            <a:r>
              <a:rPr lang="en-US" dirty="0"/>
              <a:t>, </a:t>
            </a:r>
            <a:r>
              <a:rPr lang="en-US" dirty="0" err="1"/>
              <a:t>opcioni</a:t>
            </a:r>
            <a:r>
              <a:rPr lang="en-US" dirty="0"/>
              <a:t> </a:t>
            </a:r>
            <a:r>
              <a:rPr lang="en-US" dirty="0" err="1"/>
              <a:t>ugovor</a:t>
            </a:r>
            <a:r>
              <a:rPr lang="en-US" dirty="0"/>
              <a:t> </a:t>
            </a:r>
            <a:r>
              <a:rPr lang="en-US" dirty="0" err="1"/>
              <a:t>daje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ugovornoj</a:t>
            </a:r>
            <a:r>
              <a:rPr lang="en-US" dirty="0"/>
              <a:t> </a:t>
            </a:r>
            <a:r>
              <a:rPr lang="en-US" dirty="0" err="1"/>
              <a:t>strani</a:t>
            </a:r>
            <a:r>
              <a:rPr lang="en-US" dirty="0"/>
              <a:t> da </a:t>
            </a:r>
            <a:r>
              <a:rPr lang="en-US" dirty="0" err="1" smtClean="0"/>
              <a:t>određenog</a:t>
            </a:r>
            <a:r>
              <a:rPr lang="sr-Latn-ME" dirty="0" smtClean="0"/>
              <a:t> </a:t>
            </a:r>
            <a:r>
              <a:rPr lang="pl-PL" dirty="0" smtClean="0"/>
              <a:t>dana </a:t>
            </a:r>
            <a:r>
              <a:rPr lang="pl-PL" dirty="0"/>
              <a:t>u budućnosti kupi (proda) standardizovanu robu po ugovornoj </a:t>
            </a:r>
            <a:r>
              <a:rPr lang="pl-PL" dirty="0" smtClean="0"/>
              <a:t>cijeni</a:t>
            </a:r>
            <a:r>
              <a:rPr lang="pl-PL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3036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 smtClean="0">
                <a:latin typeface="+mn-lt"/>
              </a:rPr>
              <a:t>4. PLASMANI BANAKA U HARTIJE OD VRIJEDNOSTI 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najveći</a:t>
            </a:r>
            <a:r>
              <a:rPr lang="en-US" dirty="0" smtClean="0"/>
              <a:t> </a:t>
            </a:r>
            <a:r>
              <a:rPr lang="en-US" dirty="0" smtClean="0"/>
              <a:t>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err="1" smtClean="0"/>
              <a:t>kreditnog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 </a:t>
            </a:r>
            <a:r>
              <a:rPr lang="en-US" dirty="0" err="1" smtClean="0"/>
              <a:t>ulažu</a:t>
            </a:r>
            <a:r>
              <a:rPr lang="en-US" dirty="0" smtClean="0"/>
              <a:t> u </a:t>
            </a:r>
            <a:r>
              <a:rPr lang="en-US" dirty="0" err="1" smtClean="0"/>
              <a:t>kreditne</a:t>
            </a:r>
            <a:r>
              <a:rPr lang="en-US" dirty="0" smtClean="0"/>
              <a:t> </a:t>
            </a:r>
            <a:r>
              <a:rPr lang="en-US" dirty="0" err="1" smtClean="0"/>
              <a:t>plasmane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kupovinu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Ulaganjem</a:t>
            </a:r>
            <a:r>
              <a:rPr lang="en-US" dirty="0" smtClean="0"/>
              <a:t> u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smtClean="0"/>
              <a:t>one </a:t>
            </a:r>
            <a:r>
              <a:rPr lang="en-US" dirty="0" err="1" smtClean="0"/>
              <a:t>formiraju</a:t>
            </a:r>
            <a:r>
              <a:rPr lang="en-US" dirty="0" smtClean="0"/>
              <a:t> </a:t>
            </a:r>
            <a:r>
              <a:rPr lang="en-US" dirty="0" err="1" smtClean="0"/>
              <a:t>investicioni</a:t>
            </a:r>
            <a:r>
              <a:rPr lang="en-US" dirty="0" smtClean="0"/>
              <a:t> portfolio.</a:t>
            </a:r>
            <a:endParaRPr lang="sr-Latn-ME" dirty="0" smtClean="0"/>
          </a:p>
          <a:p>
            <a:pPr algn="just"/>
            <a:r>
              <a:rPr lang="en-US" dirty="0" smtClean="0"/>
              <a:t> Portfolio </a:t>
            </a:r>
            <a:r>
              <a:rPr lang="en-US" dirty="0" err="1" smtClean="0"/>
              <a:t>menadžeri</a:t>
            </a:r>
            <a:r>
              <a:rPr lang="en-US" dirty="0" smtClean="0"/>
              <a:t> u </a:t>
            </a:r>
            <a:r>
              <a:rPr lang="en-US" dirty="0" err="1" smtClean="0"/>
              <a:t>skladu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poslovnom</a:t>
            </a:r>
            <a:r>
              <a:rPr lang="en-US" dirty="0" smtClean="0"/>
              <a:t> </a:t>
            </a:r>
            <a:r>
              <a:rPr lang="en-US" dirty="0" err="1" smtClean="0"/>
              <a:t>politikom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, </a:t>
            </a:r>
            <a:r>
              <a:rPr lang="en-US" dirty="0" err="1" smtClean="0"/>
              <a:t>donose</a:t>
            </a:r>
            <a:r>
              <a:rPr lang="en-US" dirty="0" smtClean="0"/>
              <a:t> </a:t>
            </a:r>
            <a:r>
              <a:rPr lang="en-US" dirty="0" err="1" smtClean="0"/>
              <a:t>odluke</a:t>
            </a:r>
            <a:r>
              <a:rPr lang="en-US" dirty="0" smtClean="0"/>
              <a:t> o </a:t>
            </a:r>
            <a:r>
              <a:rPr lang="en-US" dirty="0" err="1" smtClean="0"/>
              <a:t>proporciji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 u </a:t>
            </a:r>
            <a:r>
              <a:rPr lang="en-US" dirty="0" err="1" smtClean="0"/>
              <a:t>kredite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Po </a:t>
            </a:r>
            <a:r>
              <a:rPr lang="en-US" dirty="0" err="1" smtClean="0"/>
              <a:t>pravilu</a:t>
            </a:r>
            <a:r>
              <a:rPr lang="en-US" dirty="0" smtClean="0"/>
              <a:t>, u </a:t>
            </a:r>
            <a:r>
              <a:rPr lang="en-US" dirty="0" err="1" smtClean="0"/>
              <a:t>ukupnim</a:t>
            </a:r>
            <a:r>
              <a:rPr lang="en-US" dirty="0" smtClean="0"/>
              <a:t> </a:t>
            </a:r>
            <a:r>
              <a:rPr lang="en-US" dirty="0" err="1" smtClean="0"/>
              <a:t>plasmanima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krediti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 err="1" smtClean="0"/>
              <a:t>ud</a:t>
            </a:r>
            <a:r>
              <a:rPr lang="sr-Latn-ME" dirty="0" smtClean="0"/>
              <a:t>i</a:t>
            </a:r>
            <a:r>
              <a:rPr lang="en-US" dirty="0" smtClean="0"/>
              <a:t>o </a:t>
            </a:r>
            <a:r>
              <a:rPr lang="en-US" dirty="0" smtClean="0"/>
              <a:t>od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je </a:t>
            </a:r>
            <a:r>
              <a:rPr lang="en-US" dirty="0" err="1" smtClean="0"/>
              <a:t>prvenstveno</a:t>
            </a:r>
            <a:r>
              <a:rPr lang="en-US" dirty="0" smtClean="0"/>
              <a:t> </a:t>
            </a:r>
            <a:r>
              <a:rPr lang="en-US" dirty="0" err="1" smtClean="0"/>
              <a:t>posledica</a:t>
            </a:r>
            <a:r>
              <a:rPr lang="en-US" dirty="0" smtClean="0"/>
              <a:t> </a:t>
            </a:r>
            <a:r>
              <a:rPr lang="en-US" dirty="0" err="1" smtClean="0"/>
              <a:t>činjenica</a:t>
            </a:r>
            <a:r>
              <a:rPr lang="en-US" dirty="0" smtClean="0"/>
              <a:t> da </a:t>
            </a:r>
            <a:r>
              <a:rPr lang="en-US" dirty="0" err="1" smtClean="0"/>
              <a:t>krediti</a:t>
            </a:r>
            <a:r>
              <a:rPr lang="en-US" dirty="0" smtClean="0"/>
              <a:t> nose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3065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8906"/>
            <a:ext cx="10515600" cy="5518057"/>
          </a:xfrm>
        </p:spPr>
        <p:txBody>
          <a:bodyPr>
            <a:normAutofit/>
          </a:bodyPr>
          <a:lstStyle/>
          <a:p>
            <a:pPr algn="just"/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strukturi</a:t>
            </a:r>
            <a:r>
              <a:rPr lang="en-US" dirty="0"/>
              <a:t> </a:t>
            </a:r>
            <a:r>
              <a:rPr lang="en-US" dirty="0" err="1"/>
              <a:t>transferibilnih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kreiraju</a:t>
            </a:r>
            <a:r>
              <a:rPr lang="en-US" dirty="0"/>
              <a:t> </a:t>
            </a:r>
            <a:r>
              <a:rPr lang="en-US" dirty="0" err="1"/>
              <a:t>državni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privatni</a:t>
            </a:r>
            <a:r>
              <a:rPr lang="en-US" dirty="0" smtClean="0"/>
              <a:t> </a:t>
            </a:r>
            <a:r>
              <a:rPr lang="en-US" dirty="0" err="1"/>
              <a:t>sektori</a:t>
            </a:r>
            <a:r>
              <a:rPr lang="en-US" dirty="0"/>
              <a:t>, </a:t>
            </a:r>
            <a:r>
              <a:rPr lang="en-US" dirty="0" err="1"/>
              <a:t>prepoznatljive</a:t>
            </a:r>
            <a:r>
              <a:rPr lang="en-US" dirty="0"/>
              <a:t> </a:t>
            </a:r>
            <a:r>
              <a:rPr lang="en-US" dirty="0" err="1" smtClean="0"/>
              <a:t>su</a:t>
            </a:r>
            <a:r>
              <a:rPr lang="sr-Latn-ME" dirty="0" smtClean="0"/>
              <a:t>:</a:t>
            </a:r>
            <a:r>
              <a:rPr lang="en-US" dirty="0" smtClean="0"/>
              <a:t> </a:t>
            </a:r>
            <a:r>
              <a:rPr lang="en-US" dirty="0"/>
              <a:t>(1)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blagajne</a:t>
            </a:r>
            <a:r>
              <a:rPr lang="en-US" dirty="0"/>
              <a:t> (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bilans</a:t>
            </a:r>
            <a:r>
              <a:rPr lang="en-US" dirty="0"/>
              <a:t> </a:t>
            </a:r>
            <a:r>
              <a:rPr lang="en-US" dirty="0" err="1" smtClean="0"/>
              <a:t>sa</a:t>
            </a:r>
            <a:r>
              <a:rPr lang="sr-Latn-ME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ećem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godine</a:t>
            </a:r>
            <a:r>
              <a:rPr lang="en-US" dirty="0"/>
              <a:t> dana,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notes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ećem</a:t>
            </a:r>
            <a:r>
              <a:rPr lang="en-US" dirty="0" smtClean="0"/>
              <a:t> </a:t>
            </a:r>
            <a:r>
              <a:rPr lang="en-US" dirty="0"/>
              <a:t>od 1-10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/>
              <a:t>bonds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ećem</a:t>
            </a:r>
            <a:r>
              <a:rPr lang="en-US" dirty="0" smtClean="0"/>
              <a:t> </a:t>
            </a:r>
            <a:r>
              <a:rPr lang="en-US" dirty="0"/>
              <a:t>od </a:t>
            </a:r>
            <a:r>
              <a:rPr lang="en-US" dirty="0" err="1"/>
              <a:t>preko</a:t>
            </a:r>
            <a:r>
              <a:rPr lang="en-US" dirty="0"/>
              <a:t> 5 </a:t>
            </a:r>
            <a:r>
              <a:rPr lang="en-US" dirty="0" err="1"/>
              <a:t>godina</a:t>
            </a:r>
            <a:r>
              <a:rPr lang="en-US" dirty="0"/>
              <a:t>), (2)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federalne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 (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certifikati</a:t>
            </a:r>
            <a:r>
              <a:rPr lang="en-US" dirty="0"/>
              <a:t>), (3)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(</a:t>
            </a:r>
            <a:r>
              <a:rPr lang="en-US" dirty="0" err="1"/>
              <a:t>serijalne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 smtClean="0"/>
              <a:t>)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(4)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 (</a:t>
            </a:r>
            <a:r>
              <a:rPr lang="en-US" dirty="0" err="1"/>
              <a:t>komercionalni</a:t>
            </a:r>
            <a:r>
              <a:rPr lang="en-US" dirty="0"/>
              <a:t> </a:t>
            </a:r>
            <a:r>
              <a:rPr lang="en-US" dirty="0" err="1"/>
              <a:t>papiri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err="1"/>
              <a:t>Blagajničke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 smtClean="0"/>
              <a:t> </a:t>
            </a:r>
            <a:r>
              <a:rPr lang="en-US" dirty="0"/>
              <a:t>(“treasury bills”)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papire</a:t>
            </a:r>
            <a:r>
              <a:rPr lang="sr-Latn-ME" dirty="0"/>
              <a:t> </a:t>
            </a:r>
            <a:r>
              <a:rPr lang="en-US" dirty="0" err="1"/>
              <a:t>državnog</a:t>
            </a:r>
            <a:r>
              <a:rPr lang="en-US" dirty="0"/>
              <a:t> </a:t>
            </a:r>
            <a:r>
              <a:rPr lang="en-US" dirty="0" err="1"/>
              <a:t>trezora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najvišim</a:t>
            </a:r>
            <a:r>
              <a:rPr lang="en-US" dirty="0"/>
              <a:t> </a:t>
            </a:r>
            <a:r>
              <a:rPr lang="en-US" dirty="0" err="1"/>
              <a:t>stepenom</a:t>
            </a:r>
            <a:r>
              <a:rPr lang="en-US" dirty="0"/>
              <a:t> </a:t>
            </a:r>
            <a:r>
              <a:rPr lang="en-US" dirty="0" err="1"/>
              <a:t>garantovanja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minimalnim</a:t>
            </a:r>
            <a:r>
              <a:rPr lang="en-US" dirty="0"/>
              <a:t> </a:t>
            </a:r>
            <a:r>
              <a:rPr lang="en-US" dirty="0" err="1"/>
              <a:t>donjim</a:t>
            </a:r>
            <a:r>
              <a:rPr lang="en-US" dirty="0"/>
              <a:t> </a:t>
            </a:r>
            <a:r>
              <a:rPr lang="en-US" dirty="0" err="1"/>
              <a:t>iznosima</a:t>
            </a:r>
            <a:r>
              <a:rPr lang="sr-Latn-ME" dirty="0"/>
              <a:t> </a:t>
            </a:r>
            <a:r>
              <a:rPr lang="en-US" dirty="0" err="1"/>
              <a:t>nominalne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(SAD : 10.000 </a:t>
            </a:r>
            <a:r>
              <a:rPr lang="en-US" dirty="0" err="1"/>
              <a:t>dolara</a:t>
            </a:r>
            <a:r>
              <a:rPr lang="en-US" dirty="0"/>
              <a:t>). </a:t>
            </a:r>
            <a:endParaRPr lang="sr-Latn-ME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8213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Plasmani</a:t>
            </a:r>
            <a:r>
              <a:rPr lang="en-US" dirty="0" smtClean="0"/>
              <a:t> u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raznim</a:t>
            </a:r>
            <a:r>
              <a:rPr lang="en-US" dirty="0" smtClean="0"/>
              <a:t> </a:t>
            </a:r>
            <a:r>
              <a:rPr lang="en-US" dirty="0" err="1" smtClean="0"/>
              <a:t>osnovama</a:t>
            </a:r>
            <a:r>
              <a:rPr lang="en-US" dirty="0" smtClean="0"/>
              <a:t> </a:t>
            </a:r>
            <a:r>
              <a:rPr lang="en-US" dirty="0" err="1" smtClean="0"/>
              <a:t>razlikuju</a:t>
            </a:r>
            <a:r>
              <a:rPr lang="en-US" dirty="0" smtClean="0"/>
              <a:t> od </a:t>
            </a:r>
            <a:r>
              <a:rPr lang="en-US" dirty="0" err="1" smtClean="0"/>
              <a:t>kreditnih</a:t>
            </a:r>
            <a:r>
              <a:rPr lang="en-US" dirty="0" smtClean="0"/>
              <a:t> </a:t>
            </a:r>
            <a:r>
              <a:rPr lang="en-US" dirty="0" err="1" smtClean="0"/>
              <a:t>plasmana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Prvo</a:t>
            </a:r>
            <a:r>
              <a:rPr lang="en-US" dirty="0" smtClean="0"/>
              <a:t>, </a:t>
            </a:r>
            <a:r>
              <a:rPr lang="en-US" dirty="0" err="1" smtClean="0"/>
              <a:t>krediti</a:t>
            </a:r>
            <a:r>
              <a:rPr lang="en-US" dirty="0" smtClean="0"/>
              <a:t> se </a:t>
            </a:r>
            <a:r>
              <a:rPr lang="en-US" dirty="0" err="1" smtClean="0"/>
              <a:t>odobravaju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zahtev</a:t>
            </a:r>
            <a:r>
              <a:rPr lang="en-US" dirty="0" smtClean="0"/>
              <a:t> </a:t>
            </a:r>
            <a:r>
              <a:rPr lang="en-US" dirty="0" err="1" smtClean="0"/>
              <a:t>korisnika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se </a:t>
            </a:r>
            <a:r>
              <a:rPr lang="en-US" dirty="0" err="1" smtClean="0"/>
              <a:t>kupovina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odvija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inicijativu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 (u </a:t>
            </a:r>
            <a:r>
              <a:rPr lang="en-US" dirty="0" err="1" smtClean="0"/>
              <a:t>ovom</a:t>
            </a:r>
            <a:r>
              <a:rPr lang="en-US" dirty="0" smtClean="0"/>
              <a:t>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dužih</a:t>
            </a:r>
            <a:r>
              <a:rPr lang="en-US" dirty="0" smtClean="0"/>
              <a:t> </a:t>
            </a:r>
            <a:r>
              <a:rPr lang="en-US" dirty="0" err="1" smtClean="0"/>
              <a:t>rokova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korisnicima</a:t>
            </a:r>
            <a:r>
              <a:rPr lang="en-US" dirty="0" smtClean="0"/>
              <a:t> </a:t>
            </a:r>
            <a:r>
              <a:rPr lang="en-US" dirty="0" err="1" smtClean="0"/>
              <a:t>kredita</a:t>
            </a:r>
            <a:r>
              <a:rPr lang="en-US" dirty="0" smtClean="0"/>
              <a:t> </a:t>
            </a:r>
            <a:r>
              <a:rPr lang="en-US" dirty="0" err="1" smtClean="0"/>
              <a:t>izgrađuju</a:t>
            </a:r>
            <a:r>
              <a:rPr lang="en-US" dirty="0" smtClean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 vid </a:t>
            </a:r>
            <a:r>
              <a:rPr lang="en-US" dirty="0" err="1" smtClean="0"/>
              <a:t>ličnog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partnerskog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 u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nemaju</a:t>
            </a:r>
            <a:r>
              <a:rPr lang="en-US" dirty="0" smtClean="0"/>
              <a:t> </a:t>
            </a:r>
            <a:r>
              <a:rPr lang="en-US" dirty="0" err="1" smtClean="0"/>
              <a:t>personalni</a:t>
            </a:r>
            <a:r>
              <a:rPr lang="en-US" dirty="0" smtClean="0"/>
              <a:t> </a:t>
            </a:r>
            <a:r>
              <a:rPr lang="en-US" dirty="0" err="1" smtClean="0"/>
              <a:t>karakter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Pored toga,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krediti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nelikvidnu</a:t>
            </a:r>
            <a:r>
              <a:rPr lang="en-US" dirty="0" smtClean="0"/>
              <a:t> </a:t>
            </a:r>
            <a:r>
              <a:rPr lang="en-US" dirty="0" err="1" smtClean="0"/>
              <a:t>aktivu</a:t>
            </a:r>
            <a:r>
              <a:rPr lang="en-US" dirty="0" smtClean="0"/>
              <a:t>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pretežno</a:t>
            </a:r>
            <a:r>
              <a:rPr lang="en-US" dirty="0" smtClean="0"/>
              <a:t> </a:t>
            </a:r>
            <a:r>
              <a:rPr lang="en-US" dirty="0" err="1" smtClean="0"/>
              <a:t>drže</a:t>
            </a:r>
            <a:r>
              <a:rPr lang="en-US" dirty="0" smtClean="0"/>
              <a:t> do </a:t>
            </a:r>
            <a:r>
              <a:rPr lang="en-US" dirty="0" err="1" smtClean="0"/>
              <a:t>roka</a:t>
            </a:r>
            <a:r>
              <a:rPr lang="en-US" dirty="0" smtClean="0"/>
              <a:t> </a:t>
            </a:r>
            <a:r>
              <a:rPr lang="en-US" dirty="0" err="1" smtClean="0"/>
              <a:t>dospeća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en-US" dirty="0" smtClean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</a:t>
            </a:r>
            <a:r>
              <a:rPr lang="en-US" dirty="0" err="1" smtClean="0"/>
              <a:t>prodaju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sekundarnom</a:t>
            </a:r>
            <a:r>
              <a:rPr lang="en-US" dirty="0" smtClean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u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 smtClean="0"/>
              <a:t>trenutku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Ovo</a:t>
            </a:r>
            <a:r>
              <a:rPr lang="en-US" dirty="0" smtClean="0"/>
              <a:t> </a:t>
            </a:r>
            <a:r>
              <a:rPr lang="en-US" dirty="0" err="1" smtClean="0"/>
              <a:t>posebno</a:t>
            </a:r>
            <a:r>
              <a:rPr lang="en-US" dirty="0" smtClean="0"/>
              <a:t> </a:t>
            </a:r>
            <a:r>
              <a:rPr lang="en-US" dirty="0" err="1" smtClean="0"/>
              <a:t>važi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ednosne</a:t>
            </a:r>
            <a:r>
              <a:rPr lang="en-US" dirty="0" smtClean="0"/>
              <a:t> </a:t>
            </a:r>
            <a:r>
              <a:rPr lang="en-US" dirty="0" err="1" smtClean="0"/>
              <a:t>papire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duboko</a:t>
            </a:r>
            <a:r>
              <a:rPr lang="en-US" dirty="0" smtClean="0"/>
              <a:t> </a:t>
            </a:r>
            <a:r>
              <a:rPr lang="en-US" dirty="0" err="1" smtClean="0"/>
              <a:t>sekundarno</a:t>
            </a:r>
            <a:r>
              <a:rPr lang="en-US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41037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ciljevi</a:t>
            </a:r>
            <a:r>
              <a:rPr lang="en-US" dirty="0" smtClean="0"/>
              <a:t> </a:t>
            </a:r>
            <a:r>
              <a:rPr lang="en-US" dirty="0" err="1" smtClean="0"/>
              <a:t>ulaganja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u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</a:p>
          <a:p>
            <a:pPr lvl="1" algn="just"/>
            <a:r>
              <a:rPr lang="en-US" sz="3000" dirty="0" err="1" smtClean="0"/>
              <a:t>obezb</a:t>
            </a:r>
            <a:r>
              <a:rPr lang="sr-Latn-ME" sz="3000" dirty="0" smtClean="0"/>
              <a:t>j</a:t>
            </a:r>
            <a:r>
              <a:rPr lang="en-US" sz="3000" dirty="0" err="1" smtClean="0"/>
              <a:t>eđivanje</a:t>
            </a:r>
            <a:r>
              <a:rPr lang="en-US" sz="3000" dirty="0" smtClean="0"/>
              <a:t> </a:t>
            </a:r>
            <a:r>
              <a:rPr lang="en-US" sz="3000" dirty="0" err="1" smtClean="0"/>
              <a:t>likvidnosti</a:t>
            </a:r>
            <a:r>
              <a:rPr lang="en-US" sz="3000" dirty="0" smtClean="0"/>
              <a:t>, </a:t>
            </a:r>
          </a:p>
          <a:p>
            <a:pPr lvl="1" algn="just"/>
            <a:r>
              <a:rPr lang="en-US" sz="3000" dirty="0" err="1" smtClean="0"/>
              <a:t>generisanje</a:t>
            </a:r>
            <a:r>
              <a:rPr lang="en-US" sz="3000" dirty="0" smtClean="0"/>
              <a:t> </a:t>
            </a:r>
            <a:r>
              <a:rPr lang="en-US" sz="3000" dirty="0" err="1" smtClean="0"/>
              <a:t>prinosa</a:t>
            </a:r>
            <a:r>
              <a:rPr lang="en-US" sz="3000" dirty="0" smtClean="0"/>
              <a:t>,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</a:p>
          <a:p>
            <a:pPr lvl="1" algn="just"/>
            <a:r>
              <a:rPr lang="en-US" sz="3000" dirty="0" smtClean="0"/>
              <a:t> </a:t>
            </a:r>
            <a:r>
              <a:rPr lang="en-US" sz="3000" dirty="0" err="1" smtClean="0"/>
              <a:t>kontrola</a:t>
            </a:r>
            <a:r>
              <a:rPr lang="en-US" sz="3000" dirty="0" smtClean="0"/>
              <a:t> </a:t>
            </a:r>
            <a:r>
              <a:rPr lang="en-US" sz="3000" dirty="0" err="1" smtClean="0"/>
              <a:t>kamatnog</a:t>
            </a:r>
            <a:r>
              <a:rPr lang="en-US" sz="3000" dirty="0" smtClean="0"/>
              <a:t> </a:t>
            </a:r>
            <a:r>
              <a:rPr lang="en-US" sz="3000" dirty="0" err="1" smtClean="0"/>
              <a:t>rizika</a:t>
            </a:r>
            <a:r>
              <a:rPr lang="en-US" sz="3000" dirty="0" smtClean="0"/>
              <a:t>. </a:t>
            </a:r>
          </a:p>
          <a:p>
            <a:pPr algn="just"/>
            <a:r>
              <a:rPr lang="en-US" dirty="0" err="1" smtClean="0"/>
              <a:t>Primarne</a:t>
            </a:r>
            <a:r>
              <a:rPr lang="en-US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čine</a:t>
            </a:r>
            <a:r>
              <a:rPr lang="en-US" dirty="0" smtClean="0"/>
              <a:t> </a:t>
            </a:r>
            <a:r>
              <a:rPr lang="en-US" dirty="0" err="1" smtClean="0"/>
              <a:t>transakcioni</a:t>
            </a:r>
            <a:r>
              <a:rPr lang="en-US" dirty="0" smtClean="0"/>
              <a:t> </a:t>
            </a:r>
            <a:r>
              <a:rPr lang="en-US" dirty="0" err="1" smtClean="0"/>
              <a:t>depoziti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računima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Primarne</a:t>
            </a:r>
            <a:r>
              <a:rPr lang="en-US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 </a:t>
            </a:r>
            <a:r>
              <a:rPr lang="en-US" dirty="0" err="1" smtClean="0"/>
              <a:t>često</a:t>
            </a:r>
            <a:r>
              <a:rPr lang="en-US" dirty="0" smtClean="0"/>
              <a:t> ne nose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,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čega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teže</a:t>
            </a:r>
            <a:r>
              <a:rPr lang="en-US" dirty="0" smtClean="0"/>
              <a:t> da </a:t>
            </a:r>
            <a:r>
              <a:rPr lang="en-US" dirty="0" err="1" smtClean="0"/>
              <a:t>kupovinom</a:t>
            </a:r>
            <a:r>
              <a:rPr lang="en-US" dirty="0" smtClean="0"/>
              <a:t> </a:t>
            </a:r>
            <a:r>
              <a:rPr lang="en-US" dirty="0" err="1" smtClean="0"/>
              <a:t>visokokvalitetnih</a:t>
            </a:r>
            <a:r>
              <a:rPr lang="en-US" dirty="0" smtClean="0"/>
              <a:t> (</a:t>
            </a:r>
            <a:r>
              <a:rPr lang="en-US" dirty="0" err="1" smtClean="0"/>
              <a:t>državnih</a:t>
            </a:r>
            <a:r>
              <a:rPr lang="en-US" dirty="0" smtClean="0"/>
              <a:t>) </a:t>
            </a:r>
            <a:r>
              <a:rPr lang="en-US" dirty="0" err="1" smtClean="0"/>
              <a:t>kratkoročnih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formiraju</a:t>
            </a:r>
            <a:r>
              <a:rPr lang="en-US" dirty="0" smtClean="0"/>
              <a:t> </a:t>
            </a:r>
            <a:r>
              <a:rPr lang="en-US" dirty="0" err="1" smtClean="0"/>
              <a:t>sekundarne</a:t>
            </a:r>
            <a:r>
              <a:rPr lang="en-US" dirty="0" smtClean="0"/>
              <a:t> </a:t>
            </a:r>
            <a:r>
              <a:rPr lang="en-US" dirty="0" err="1" smtClean="0"/>
              <a:t>rezerve</a:t>
            </a:r>
            <a:r>
              <a:rPr lang="en-US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visokokvalitetne</a:t>
            </a:r>
            <a:r>
              <a:rPr lang="en-US" dirty="0" smtClean="0"/>
              <a:t>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duboko</a:t>
            </a:r>
            <a:r>
              <a:rPr lang="en-US" dirty="0" smtClean="0"/>
              <a:t> </a:t>
            </a:r>
            <a:r>
              <a:rPr lang="en-US" dirty="0" err="1" smtClean="0"/>
              <a:t>sekundarno</a:t>
            </a:r>
            <a:r>
              <a:rPr lang="en-US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, </a:t>
            </a:r>
            <a:r>
              <a:rPr lang="en-US" dirty="0" err="1" smtClean="0"/>
              <a:t>tako</a:t>
            </a:r>
            <a:r>
              <a:rPr lang="en-US" dirty="0" smtClean="0"/>
              <a:t> da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mogućnost</a:t>
            </a:r>
            <a:r>
              <a:rPr lang="en-US" dirty="0" smtClean="0"/>
              <a:t> da </a:t>
            </a:r>
            <a:r>
              <a:rPr lang="en-US" dirty="0" err="1" smtClean="0"/>
              <a:t>ih</a:t>
            </a:r>
            <a:r>
              <a:rPr lang="en-US" dirty="0" smtClean="0"/>
              <a:t> u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 smtClean="0"/>
              <a:t>trenutku</a:t>
            </a:r>
            <a:r>
              <a:rPr lang="en-US" dirty="0" smtClean="0"/>
              <a:t> </a:t>
            </a:r>
            <a:r>
              <a:rPr lang="en-US" dirty="0" err="1" smtClean="0"/>
              <a:t>prodaju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održe</a:t>
            </a:r>
            <a:r>
              <a:rPr lang="en-US" dirty="0" smtClean="0"/>
              <a:t> </a:t>
            </a:r>
            <a:r>
              <a:rPr lang="en-US" dirty="0" err="1" smtClean="0"/>
              <a:t>likvidnost</a:t>
            </a:r>
            <a:r>
              <a:rPr lang="en-US" dirty="0" smtClean="0"/>
              <a:t> 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iznenadnih</a:t>
            </a:r>
            <a:r>
              <a:rPr lang="en-US" dirty="0" smtClean="0"/>
              <a:t> </a:t>
            </a:r>
            <a:r>
              <a:rPr lang="en-US" dirty="0" err="1" smtClean="0"/>
              <a:t>odliva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2508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Prednost</a:t>
            </a:r>
            <a:r>
              <a:rPr lang="en-US" dirty="0" smtClean="0"/>
              <a:t> </a:t>
            </a:r>
            <a:r>
              <a:rPr lang="en-US" dirty="0" err="1" smtClean="0"/>
              <a:t>držanja</a:t>
            </a:r>
            <a:r>
              <a:rPr lang="en-US" dirty="0" smtClean="0"/>
              <a:t> </a:t>
            </a:r>
            <a:r>
              <a:rPr lang="en-US" dirty="0" err="1" smtClean="0"/>
              <a:t>sekundarnih</a:t>
            </a:r>
            <a:r>
              <a:rPr lang="en-US" dirty="0" smtClean="0"/>
              <a:t> </a:t>
            </a:r>
            <a:r>
              <a:rPr lang="en-US" dirty="0" err="1" smtClean="0"/>
              <a:t>rezervi</a:t>
            </a:r>
            <a:r>
              <a:rPr lang="en-US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 je u tome </a:t>
            </a:r>
            <a:r>
              <a:rPr lang="en-US" dirty="0" err="1" smtClean="0"/>
              <a:t>što</a:t>
            </a:r>
            <a:r>
              <a:rPr lang="en-US" dirty="0" smtClean="0"/>
              <a:t> one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razliku</a:t>
            </a:r>
            <a:r>
              <a:rPr lang="en-US" dirty="0" smtClean="0"/>
              <a:t> od </a:t>
            </a:r>
            <a:r>
              <a:rPr lang="en-US" dirty="0" err="1" smtClean="0"/>
              <a:t>primarnih</a:t>
            </a:r>
            <a:r>
              <a:rPr lang="en-US" dirty="0" smtClean="0"/>
              <a:t> </a:t>
            </a:r>
            <a:r>
              <a:rPr lang="en-US" dirty="0" err="1" smtClean="0"/>
              <a:t>rezervi</a:t>
            </a:r>
            <a:r>
              <a:rPr lang="en-US" dirty="0" smtClean="0"/>
              <a:t> </a:t>
            </a:r>
            <a:r>
              <a:rPr lang="en-US" dirty="0" err="1" smtClean="0"/>
              <a:t>stvaraju</a:t>
            </a:r>
            <a:r>
              <a:rPr lang="en-US" dirty="0" smtClean="0"/>
              <a:t> </a:t>
            </a:r>
            <a:r>
              <a:rPr lang="en-US" dirty="0" err="1" smtClean="0"/>
              <a:t>kamatni</a:t>
            </a:r>
            <a:r>
              <a:rPr lang="en-US" dirty="0" smtClean="0"/>
              <a:t> </a:t>
            </a:r>
            <a:r>
              <a:rPr lang="en-US" dirty="0" err="1" smtClean="0"/>
              <a:t>dohodak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kupuju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pretežno</a:t>
            </a:r>
            <a:r>
              <a:rPr lang="en-US" dirty="0" smtClean="0"/>
              <a:t> u </a:t>
            </a:r>
            <a:r>
              <a:rPr lang="en-US" dirty="0" err="1" smtClean="0"/>
              <a:t>svrhu</a:t>
            </a:r>
            <a:r>
              <a:rPr lang="en-US" dirty="0" smtClean="0"/>
              <a:t> </a:t>
            </a:r>
            <a:r>
              <a:rPr lang="en-US" dirty="0" err="1" smtClean="0"/>
              <a:t>generisanja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, </a:t>
            </a:r>
            <a:r>
              <a:rPr lang="en-US" dirty="0" err="1" smtClean="0"/>
              <a:t>najčešće</a:t>
            </a:r>
            <a:r>
              <a:rPr lang="en-US" dirty="0" smtClean="0"/>
              <a:t> se </a:t>
            </a:r>
            <a:r>
              <a:rPr lang="en-US" dirty="0" err="1" smtClean="0"/>
              <a:t>opred</a:t>
            </a:r>
            <a:r>
              <a:rPr lang="sr-Latn-ME" dirty="0" smtClean="0"/>
              <a:t>j</a:t>
            </a:r>
            <a:r>
              <a:rPr lang="en-US" dirty="0" err="1" smtClean="0"/>
              <a:t>eljuju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srednjeročne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se </a:t>
            </a:r>
            <a:r>
              <a:rPr lang="en-US" dirty="0" err="1" smtClean="0"/>
              <a:t>takođe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prodati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, s </a:t>
            </a:r>
            <a:r>
              <a:rPr lang="en-US" dirty="0" err="1" smtClean="0"/>
              <a:t>tim</a:t>
            </a:r>
            <a:r>
              <a:rPr lang="en-US" dirty="0" smtClean="0"/>
              <a:t> da je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en-US" dirty="0" err="1" smtClean="0"/>
              <a:t>dubina</a:t>
            </a:r>
            <a:r>
              <a:rPr lang="en-US" dirty="0" smtClean="0"/>
              <a:t> </a:t>
            </a:r>
            <a:r>
              <a:rPr lang="en-US" dirty="0" err="1" smtClean="0"/>
              <a:t>sekundarnog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manja</a:t>
            </a:r>
            <a:r>
              <a:rPr lang="en-US" dirty="0" smtClean="0"/>
              <a:t>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kraju</a:t>
            </a:r>
            <a:r>
              <a:rPr lang="en-US" dirty="0" smtClean="0"/>
              <a:t>, </a:t>
            </a:r>
            <a:r>
              <a:rPr lang="en-US" dirty="0" err="1" smtClean="0"/>
              <a:t>važno</a:t>
            </a:r>
            <a:r>
              <a:rPr lang="en-US" dirty="0" smtClean="0"/>
              <a:t> je </a:t>
            </a:r>
            <a:r>
              <a:rPr lang="en-US" dirty="0" err="1" smtClean="0"/>
              <a:t>istaći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to da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oblike</a:t>
            </a:r>
            <a:r>
              <a:rPr lang="en-US" dirty="0" smtClean="0"/>
              <a:t> </a:t>
            </a:r>
            <a:r>
              <a:rPr lang="en-US" dirty="0" err="1" smtClean="0"/>
              <a:t>dužničkih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</a:t>
            </a:r>
            <a:r>
              <a:rPr lang="en-US" dirty="0" err="1" smtClean="0"/>
              <a:t>koriste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regulisanje</a:t>
            </a:r>
            <a:r>
              <a:rPr lang="en-US" dirty="0" smtClean="0"/>
              <a:t> </a:t>
            </a:r>
            <a:r>
              <a:rPr lang="en-US" dirty="0" err="1" smtClean="0"/>
              <a:t>izloženosti</a:t>
            </a:r>
            <a:r>
              <a:rPr lang="en-US" dirty="0" smtClean="0"/>
              <a:t> </a:t>
            </a:r>
            <a:r>
              <a:rPr lang="en-US" dirty="0" err="1" smtClean="0"/>
              <a:t>kamatnom</a:t>
            </a:r>
            <a:r>
              <a:rPr lang="en-US" dirty="0" smtClean="0"/>
              <a:t> </a:t>
            </a:r>
            <a:r>
              <a:rPr lang="en-US" dirty="0" err="1" smtClean="0"/>
              <a:t>riziku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2421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4</a:t>
            </a:r>
            <a:r>
              <a:rPr lang="en-US" sz="3600" dirty="0" smtClean="0">
                <a:latin typeface="+mn-lt"/>
              </a:rPr>
              <a:t>.1. HARTIJE OD VR</a:t>
            </a:r>
            <a:r>
              <a:rPr lang="sr-Latn-ME" sz="3600" dirty="0" smtClean="0">
                <a:latin typeface="+mn-lt"/>
              </a:rPr>
              <a:t>IJ</a:t>
            </a:r>
            <a:r>
              <a:rPr lang="en-US" sz="3600" dirty="0" smtClean="0">
                <a:latin typeface="+mn-lt"/>
              </a:rPr>
              <a:t>EDNOSTI KOJE ULAZE U SASTAV INVESTICIONOG PORTFOLIA BANAKA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vrednosti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najčešće</a:t>
            </a:r>
            <a:r>
              <a:rPr lang="en-US" dirty="0" smtClean="0"/>
              <a:t> </a:t>
            </a:r>
            <a:r>
              <a:rPr lang="en-US" dirty="0" err="1" smtClean="0"/>
              <a:t>drže</a:t>
            </a:r>
            <a:r>
              <a:rPr lang="en-US" dirty="0" smtClean="0"/>
              <a:t> u </a:t>
            </a:r>
            <a:r>
              <a:rPr lang="en-US" dirty="0" err="1" smtClean="0"/>
              <a:t>investicionom</a:t>
            </a:r>
            <a:r>
              <a:rPr lang="en-US" dirty="0" smtClean="0"/>
              <a:t> </a:t>
            </a:r>
            <a:r>
              <a:rPr lang="en-US" dirty="0" err="1" smtClean="0"/>
              <a:t>portfoliu</a:t>
            </a:r>
            <a:r>
              <a:rPr lang="en-US" dirty="0" smtClean="0"/>
              <a:t> se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smtClean="0"/>
              <a:t>pod</a:t>
            </a:r>
            <a:r>
              <a:rPr lang="sr-Latn-ME" dirty="0" smtClean="0"/>
              <a:t>ij</a:t>
            </a:r>
            <a:r>
              <a:rPr lang="en-US" dirty="0" err="1" smtClean="0"/>
              <a:t>eliti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 smtClean="0"/>
              <a:t>kriterijuma</a:t>
            </a:r>
            <a:r>
              <a:rPr lang="en-US" dirty="0" smtClean="0"/>
              <a:t>: </a:t>
            </a:r>
          </a:p>
          <a:p>
            <a:pPr marL="0" indent="0" algn="just">
              <a:buNone/>
            </a:pPr>
            <a:r>
              <a:rPr lang="en-US" dirty="0" smtClean="0"/>
              <a:t>1)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vrsti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: </a:t>
            </a:r>
          </a:p>
          <a:p>
            <a:pPr lvl="1" algn="just"/>
            <a:r>
              <a:rPr lang="en-US" dirty="0" smtClean="0"/>
              <a:t> </a:t>
            </a:r>
            <a:r>
              <a:rPr lang="en-US" sz="2800" dirty="0" err="1" smtClean="0"/>
              <a:t>akcije</a:t>
            </a:r>
            <a:r>
              <a:rPr lang="en-US" sz="2800" dirty="0" smtClean="0"/>
              <a:t>- </a:t>
            </a:r>
            <a:r>
              <a:rPr lang="en-US" sz="2800" dirty="0" err="1" smtClean="0"/>
              <a:t>vlasničke</a:t>
            </a:r>
            <a:r>
              <a:rPr lang="en-US" sz="2800" dirty="0" smtClean="0"/>
              <a:t> </a:t>
            </a:r>
            <a:r>
              <a:rPr lang="en-US" sz="2800" dirty="0" err="1" smtClean="0"/>
              <a:t>hartije</a:t>
            </a:r>
            <a:r>
              <a:rPr lang="en-US" sz="2800" dirty="0" smtClean="0"/>
              <a:t> od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</a:t>
            </a:r>
            <a:r>
              <a:rPr lang="en-US" sz="2800" dirty="0" smtClean="0"/>
              <a:t>, </a:t>
            </a:r>
          </a:p>
          <a:p>
            <a:pPr lvl="1" algn="just"/>
            <a:r>
              <a:rPr lang="en-US" sz="2800" dirty="0" smtClean="0"/>
              <a:t> </a:t>
            </a:r>
            <a:r>
              <a:rPr lang="en-US" sz="2800" dirty="0" err="1" smtClean="0"/>
              <a:t>obveznice</a:t>
            </a:r>
            <a:r>
              <a:rPr lang="en-US" sz="2800" dirty="0" smtClean="0"/>
              <a:t>- </a:t>
            </a:r>
            <a:r>
              <a:rPr lang="en-US" sz="2800" dirty="0" err="1" smtClean="0"/>
              <a:t>dužničke</a:t>
            </a:r>
            <a:r>
              <a:rPr lang="en-US" sz="2800" dirty="0" smtClean="0"/>
              <a:t> </a:t>
            </a:r>
            <a:r>
              <a:rPr lang="en-US" sz="2800" dirty="0" err="1" smtClean="0"/>
              <a:t>hartije</a:t>
            </a:r>
            <a:r>
              <a:rPr lang="en-US" sz="2800" dirty="0" smtClean="0"/>
              <a:t> od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50582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n-US" sz="11200" dirty="0" err="1" smtClean="0"/>
              <a:t>Prema</a:t>
            </a:r>
            <a:r>
              <a:rPr lang="en-US" sz="11200" dirty="0" smtClean="0"/>
              <a:t> </a:t>
            </a:r>
            <a:r>
              <a:rPr lang="en-US" sz="11200" dirty="0" err="1" smtClean="0"/>
              <a:t>roku</a:t>
            </a:r>
            <a:r>
              <a:rPr lang="en-US" sz="11200" dirty="0" smtClean="0"/>
              <a:t> </a:t>
            </a:r>
            <a:r>
              <a:rPr lang="en-US" sz="11200" dirty="0" err="1" smtClean="0"/>
              <a:t>dosp</a:t>
            </a:r>
            <a:r>
              <a:rPr lang="sr-Latn-ME" sz="11200" dirty="0" smtClean="0"/>
              <a:t>ij</a:t>
            </a:r>
            <a:r>
              <a:rPr lang="en-US" sz="11200" dirty="0" err="1" smtClean="0"/>
              <a:t>eća</a:t>
            </a:r>
            <a:r>
              <a:rPr lang="en-US" sz="11200" dirty="0" smtClean="0"/>
              <a:t>: </a:t>
            </a:r>
          </a:p>
          <a:p>
            <a:pPr lvl="1" algn="just"/>
            <a:r>
              <a:rPr lang="en-US" sz="10800" dirty="0" smtClean="0"/>
              <a:t> </a:t>
            </a:r>
            <a:r>
              <a:rPr lang="en-US" sz="10800" dirty="0" err="1" smtClean="0"/>
              <a:t>kratkoročne</a:t>
            </a:r>
            <a:r>
              <a:rPr lang="sr-Latn-ME" sz="10800" dirty="0" smtClean="0"/>
              <a:t>  </a:t>
            </a:r>
            <a:r>
              <a:rPr lang="en-US" sz="10800" dirty="0" smtClean="0"/>
              <a:t>- </a:t>
            </a:r>
            <a:r>
              <a:rPr lang="en-US" sz="10800" dirty="0" smtClean="0"/>
              <a:t>do 1 </a:t>
            </a:r>
            <a:r>
              <a:rPr lang="en-US" sz="10800" dirty="0" err="1" smtClean="0"/>
              <a:t>godine</a:t>
            </a:r>
            <a:r>
              <a:rPr lang="en-US" sz="10800" dirty="0" smtClean="0"/>
              <a:t>, </a:t>
            </a:r>
          </a:p>
          <a:p>
            <a:pPr lvl="1" algn="just"/>
            <a:r>
              <a:rPr lang="en-US" sz="10800" dirty="0" smtClean="0"/>
              <a:t> </a:t>
            </a:r>
            <a:r>
              <a:rPr lang="en-US" sz="10800" dirty="0" err="1" smtClean="0"/>
              <a:t>srednjeročne</a:t>
            </a:r>
            <a:r>
              <a:rPr lang="sr-Latn-ME" sz="10800" dirty="0" smtClean="0"/>
              <a:t> </a:t>
            </a:r>
            <a:r>
              <a:rPr lang="en-US" sz="10800" dirty="0" smtClean="0"/>
              <a:t>- </a:t>
            </a:r>
            <a:r>
              <a:rPr lang="en-US" sz="10800" dirty="0" smtClean="0"/>
              <a:t>od 1 do 10 </a:t>
            </a:r>
            <a:r>
              <a:rPr lang="en-US" sz="10800" dirty="0" err="1" smtClean="0"/>
              <a:t>godina</a:t>
            </a:r>
            <a:r>
              <a:rPr lang="en-US" sz="10800" dirty="0" smtClean="0"/>
              <a:t>, </a:t>
            </a:r>
          </a:p>
          <a:p>
            <a:pPr lvl="1" algn="just"/>
            <a:r>
              <a:rPr lang="en-US" sz="10800" dirty="0" smtClean="0"/>
              <a:t> </a:t>
            </a:r>
            <a:r>
              <a:rPr lang="en-US" sz="10800" dirty="0" err="1" smtClean="0"/>
              <a:t>dugoročne</a:t>
            </a:r>
            <a:r>
              <a:rPr lang="sr-Latn-ME" sz="10800" dirty="0" smtClean="0"/>
              <a:t> </a:t>
            </a:r>
            <a:r>
              <a:rPr lang="en-US" sz="10800" dirty="0" smtClean="0"/>
              <a:t>- </a:t>
            </a:r>
            <a:r>
              <a:rPr lang="en-US" sz="10800" dirty="0" err="1" smtClean="0"/>
              <a:t>preko</a:t>
            </a:r>
            <a:r>
              <a:rPr lang="en-US" sz="10800" dirty="0" smtClean="0"/>
              <a:t> 10 </a:t>
            </a:r>
            <a:r>
              <a:rPr lang="en-US" sz="10800" dirty="0" err="1" smtClean="0"/>
              <a:t>godina</a:t>
            </a:r>
            <a:r>
              <a:rPr lang="en-US" sz="10800" dirty="0" smtClean="0"/>
              <a:t>. </a:t>
            </a:r>
          </a:p>
          <a:p>
            <a:pPr marL="0" indent="0" algn="just">
              <a:buNone/>
            </a:pPr>
            <a:r>
              <a:rPr lang="en-US" sz="11200" dirty="0" smtClean="0"/>
              <a:t>3) </a:t>
            </a:r>
            <a:r>
              <a:rPr lang="en-US" sz="11200" dirty="0" err="1" smtClean="0"/>
              <a:t>Prema</a:t>
            </a:r>
            <a:r>
              <a:rPr lang="en-US" sz="11200" dirty="0" smtClean="0"/>
              <a:t> </a:t>
            </a:r>
            <a:r>
              <a:rPr lang="en-US" sz="11200" dirty="0" err="1" smtClean="0"/>
              <a:t>emitentu</a:t>
            </a:r>
            <a:r>
              <a:rPr lang="en-US" sz="11200" dirty="0" smtClean="0"/>
              <a:t>: </a:t>
            </a:r>
          </a:p>
          <a:p>
            <a:pPr lvl="1" algn="just"/>
            <a:r>
              <a:rPr lang="en-US" sz="10800" dirty="0" err="1" smtClean="0"/>
              <a:t>Državne</a:t>
            </a:r>
            <a:r>
              <a:rPr lang="sr-Latn-ME" sz="10800" dirty="0" smtClean="0"/>
              <a:t> </a:t>
            </a:r>
            <a:r>
              <a:rPr lang="en-US" sz="10800" dirty="0" smtClean="0"/>
              <a:t>- </a:t>
            </a:r>
            <a:r>
              <a:rPr lang="en-US" sz="10800" dirty="0" err="1" smtClean="0"/>
              <a:t>emitovane</a:t>
            </a:r>
            <a:r>
              <a:rPr lang="en-US" sz="10800" dirty="0" smtClean="0"/>
              <a:t> od </a:t>
            </a:r>
            <a:r>
              <a:rPr lang="en-US" sz="10800" dirty="0" err="1" smtClean="0"/>
              <a:t>strane</a:t>
            </a:r>
            <a:r>
              <a:rPr lang="en-US" sz="10800" dirty="0" smtClean="0"/>
              <a:t> </a:t>
            </a:r>
            <a:r>
              <a:rPr lang="en-US" sz="10800" dirty="0" err="1" smtClean="0"/>
              <a:t>države</a:t>
            </a:r>
            <a:r>
              <a:rPr lang="en-US" sz="10800" dirty="0" smtClean="0"/>
              <a:t>, </a:t>
            </a:r>
          </a:p>
          <a:p>
            <a:pPr lvl="1" algn="just"/>
            <a:r>
              <a:rPr lang="en-US" sz="10800" dirty="0" smtClean="0"/>
              <a:t> </a:t>
            </a:r>
            <a:r>
              <a:rPr lang="en-US" sz="10800" dirty="0" err="1" smtClean="0"/>
              <a:t>municipalne</a:t>
            </a:r>
            <a:r>
              <a:rPr lang="sr-Latn-ME" sz="10800" dirty="0" smtClean="0"/>
              <a:t> </a:t>
            </a:r>
            <a:r>
              <a:rPr lang="en-US" sz="10800" dirty="0" smtClean="0"/>
              <a:t>- </a:t>
            </a:r>
            <a:r>
              <a:rPr lang="en-US" sz="10800" dirty="0" err="1" smtClean="0"/>
              <a:t>emitovane</a:t>
            </a:r>
            <a:r>
              <a:rPr lang="en-US" sz="10800" dirty="0" smtClean="0"/>
              <a:t> od </a:t>
            </a:r>
            <a:r>
              <a:rPr lang="en-US" sz="10800" dirty="0" err="1" smtClean="0"/>
              <a:t>strane</a:t>
            </a:r>
            <a:r>
              <a:rPr lang="en-US" sz="10800" dirty="0" smtClean="0"/>
              <a:t> </a:t>
            </a:r>
            <a:r>
              <a:rPr lang="en-US" sz="10800" dirty="0" err="1" smtClean="0"/>
              <a:t>lokalnih</a:t>
            </a:r>
            <a:r>
              <a:rPr lang="en-US" sz="10800" dirty="0" smtClean="0"/>
              <a:t> </a:t>
            </a:r>
            <a:r>
              <a:rPr lang="en-US" sz="10800" dirty="0" err="1" smtClean="0"/>
              <a:t>vlasti</a:t>
            </a:r>
            <a:r>
              <a:rPr lang="en-US" sz="10800" dirty="0" smtClean="0"/>
              <a:t>, </a:t>
            </a:r>
          </a:p>
          <a:p>
            <a:pPr lvl="1" algn="just"/>
            <a:r>
              <a:rPr lang="en-US" sz="10800" dirty="0" smtClean="0"/>
              <a:t> </a:t>
            </a:r>
            <a:r>
              <a:rPr lang="en-US" sz="10800" dirty="0" err="1" smtClean="0"/>
              <a:t>korporativne</a:t>
            </a:r>
            <a:r>
              <a:rPr lang="sr-Latn-ME" sz="10800" dirty="0" smtClean="0"/>
              <a:t> </a:t>
            </a:r>
            <a:r>
              <a:rPr lang="en-US" sz="10800" dirty="0" smtClean="0"/>
              <a:t>- </a:t>
            </a:r>
            <a:r>
              <a:rPr lang="en-US" sz="10800" dirty="0" err="1" smtClean="0"/>
              <a:t>emitovane</a:t>
            </a:r>
            <a:r>
              <a:rPr lang="en-US" sz="10800" dirty="0" smtClean="0"/>
              <a:t> od </a:t>
            </a:r>
            <a:r>
              <a:rPr lang="en-US" sz="10800" dirty="0" err="1" smtClean="0"/>
              <a:t>strane</a:t>
            </a:r>
            <a:r>
              <a:rPr lang="en-US" sz="10800" dirty="0" smtClean="0"/>
              <a:t> </a:t>
            </a:r>
            <a:r>
              <a:rPr lang="en-US" sz="10800" dirty="0" err="1" smtClean="0"/>
              <a:t>preduzeća</a:t>
            </a:r>
            <a:r>
              <a:rPr lang="en-US" sz="10800" dirty="0" smtClean="0"/>
              <a:t>. </a:t>
            </a:r>
          </a:p>
          <a:p>
            <a:pPr marL="0" indent="0" algn="just">
              <a:buNone/>
            </a:pPr>
            <a:r>
              <a:rPr lang="en-US" sz="11200" dirty="0" smtClean="0"/>
              <a:t>4) </a:t>
            </a:r>
            <a:r>
              <a:rPr lang="en-US" sz="11200" dirty="0" err="1" smtClean="0"/>
              <a:t>Prema</a:t>
            </a:r>
            <a:r>
              <a:rPr lang="en-US" sz="11200" dirty="0" smtClean="0"/>
              <a:t> </a:t>
            </a:r>
            <a:r>
              <a:rPr lang="en-US" sz="11200" dirty="0" err="1" smtClean="0"/>
              <a:t>načinu</a:t>
            </a:r>
            <a:r>
              <a:rPr lang="en-US" sz="11200" dirty="0" smtClean="0"/>
              <a:t> </a:t>
            </a:r>
            <a:r>
              <a:rPr lang="en-US" sz="11200" dirty="0" err="1" smtClean="0"/>
              <a:t>obračuna</a:t>
            </a:r>
            <a:r>
              <a:rPr lang="en-US" sz="11200" dirty="0" smtClean="0"/>
              <a:t> </a:t>
            </a:r>
            <a:r>
              <a:rPr lang="en-US" sz="11200" dirty="0" err="1" smtClean="0"/>
              <a:t>kamatne</a:t>
            </a:r>
            <a:r>
              <a:rPr lang="en-US" sz="11200" dirty="0" smtClean="0"/>
              <a:t> stope: </a:t>
            </a:r>
          </a:p>
          <a:p>
            <a:pPr lvl="1" algn="just"/>
            <a:r>
              <a:rPr lang="en-US" sz="10800" dirty="0" smtClean="0"/>
              <a:t> </a:t>
            </a:r>
            <a:r>
              <a:rPr lang="en-US" sz="10800" dirty="0" err="1" smtClean="0"/>
              <a:t>beskuponske</a:t>
            </a:r>
            <a:r>
              <a:rPr lang="sr-Latn-ME" sz="10800" dirty="0" smtClean="0"/>
              <a:t> </a:t>
            </a:r>
            <a:r>
              <a:rPr lang="en-US" sz="10800" dirty="0" smtClean="0"/>
              <a:t>- </a:t>
            </a:r>
            <a:r>
              <a:rPr lang="en-US" sz="10800" dirty="0" err="1" smtClean="0"/>
              <a:t>kamatna</a:t>
            </a:r>
            <a:r>
              <a:rPr lang="en-US" sz="10800" dirty="0" smtClean="0"/>
              <a:t> </a:t>
            </a:r>
            <a:r>
              <a:rPr lang="en-US" sz="10800" dirty="0" err="1" smtClean="0"/>
              <a:t>stopa</a:t>
            </a:r>
            <a:r>
              <a:rPr lang="en-US" sz="10800" dirty="0" smtClean="0"/>
              <a:t> se </a:t>
            </a:r>
            <a:r>
              <a:rPr lang="en-US" sz="10800" dirty="0" err="1" smtClean="0"/>
              <a:t>pojavljuje</a:t>
            </a:r>
            <a:r>
              <a:rPr lang="en-US" sz="10800" dirty="0" smtClean="0"/>
              <a:t> u </a:t>
            </a:r>
            <a:r>
              <a:rPr lang="en-US" sz="10800" dirty="0" err="1" smtClean="0"/>
              <a:t>vidu</a:t>
            </a:r>
            <a:r>
              <a:rPr lang="en-US" sz="10800" dirty="0" smtClean="0"/>
              <a:t> </a:t>
            </a:r>
            <a:r>
              <a:rPr lang="en-US" sz="10800" dirty="0" err="1" smtClean="0"/>
              <a:t>diskontne</a:t>
            </a:r>
            <a:r>
              <a:rPr lang="en-US" sz="10800" dirty="0" smtClean="0"/>
              <a:t> stope, </a:t>
            </a:r>
          </a:p>
          <a:p>
            <a:pPr lvl="1" algn="just"/>
            <a:r>
              <a:rPr lang="en-US" sz="10800" dirty="0" smtClean="0"/>
              <a:t> </a:t>
            </a:r>
            <a:r>
              <a:rPr lang="en-US" sz="10800" dirty="0" err="1" smtClean="0"/>
              <a:t>kuponske</a:t>
            </a:r>
            <a:r>
              <a:rPr lang="sr-Latn-ME" sz="10800" dirty="0" smtClean="0"/>
              <a:t> </a:t>
            </a:r>
            <a:r>
              <a:rPr lang="en-US" sz="10800" dirty="0" smtClean="0"/>
              <a:t>- </a:t>
            </a:r>
            <a:r>
              <a:rPr lang="en-US" sz="10800" dirty="0" err="1" smtClean="0"/>
              <a:t>imaju</a:t>
            </a:r>
            <a:r>
              <a:rPr lang="en-US" sz="10800" dirty="0" smtClean="0"/>
              <a:t> </a:t>
            </a:r>
            <a:r>
              <a:rPr lang="en-US" sz="10800" dirty="0" err="1" smtClean="0"/>
              <a:t>kuponsku</a:t>
            </a:r>
            <a:r>
              <a:rPr lang="en-US" sz="10800" dirty="0" smtClean="0"/>
              <a:t> </a:t>
            </a:r>
            <a:r>
              <a:rPr lang="en-US" sz="10800" dirty="0" err="1" smtClean="0"/>
              <a:t>kamatnu</a:t>
            </a:r>
            <a:r>
              <a:rPr lang="en-US" sz="10800" dirty="0" smtClean="0"/>
              <a:t> </a:t>
            </a:r>
            <a:r>
              <a:rPr lang="en-US" sz="10800" dirty="0" err="1" smtClean="0"/>
              <a:t>stopu</a:t>
            </a:r>
            <a:r>
              <a:rPr lang="en-US" sz="10800" dirty="0" smtClean="0"/>
              <a:t> </a:t>
            </a:r>
            <a:r>
              <a:rPr lang="en-US" sz="10800" dirty="0" err="1" smtClean="0"/>
              <a:t>koja</a:t>
            </a:r>
            <a:r>
              <a:rPr lang="en-US" sz="10800" dirty="0" smtClean="0"/>
              <a:t> se </a:t>
            </a:r>
            <a:r>
              <a:rPr lang="en-US" sz="10800" dirty="0" err="1" smtClean="0"/>
              <a:t>obračunava</a:t>
            </a:r>
            <a:r>
              <a:rPr lang="en-US" sz="10800" dirty="0" smtClean="0"/>
              <a:t> </a:t>
            </a:r>
            <a:r>
              <a:rPr lang="en-US" sz="10800" dirty="0" err="1" smtClean="0"/>
              <a:t>na</a:t>
            </a:r>
            <a:r>
              <a:rPr lang="en-US" sz="10800" dirty="0" smtClean="0"/>
              <a:t> </a:t>
            </a:r>
            <a:r>
              <a:rPr lang="en-US" sz="10800" dirty="0" err="1" smtClean="0"/>
              <a:t>nominalnu</a:t>
            </a:r>
            <a:r>
              <a:rPr lang="en-US" sz="10800" dirty="0" smtClean="0"/>
              <a:t> </a:t>
            </a:r>
            <a:r>
              <a:rPr lang="en-US" sz="10800" dirty="0" err="1" smtClean="0"/>
              <a:t>vr</a:t>
            </a:r>
            <a:r>
              <a:rPr lang="sr-Latn-ME" sz="10800" dirty="0" smtClean="0"/>
              <a:t>ij</a:t>
            </a:r>
            <a:r>
              <a:rPr lang="en-US" sz="10800" dirty="0" err="1" smtClean="0"/>
              <a:t>ednost</a:t>
            </a:r>
            <a:r>
              <a:rPr lang="en-US" sz="10800" dirty="0" smtClean="0"/>
              <a:t> </a:t>
            </a:r>
            <a:r>
              <a:rPr lang="en-US" sz="10800" dirty="0" err="1" smtClean="0"/>
              <a:t>obveznica</a:t>
            </a:r>
            <a:r>
              <a:rPr lang="en-US" sz="10800" dirty="0" smtClean="0"/>
              <a:t>. </a:t>
            </a:r>
          </a:p>
          <a:p>
            <a:endParaRPr lang="en-US" sz="11200" dirty="0" smtClean="0"/>
          </a:p>
          <a:p>
            <a:endParaRPr lang="en-US" sz="11200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51058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U </a:t>
            </a:r>
            <a:r>
              <a:rPr lang="en-US" dirty="0" err="1" smtClean="0"/>
              <a:t>razvijenim</a:t>
            </a:r>
            <a:r>
              <a:rPr lang="en-US" dirty="0" smtClean="0"/>
              <a:t> </a:t>
            </a:r>
            <a:r>
              <a:rPr lang="en-US" dirty="0" err="1" smtClean="0"/>
              <a:t>tržišnim</a:t>
            </a:r>
            <a:r>
              <a:rPr lang="en-US" dirty="0" smtClean="0"/>
              <a:t> </a:t>
            </a:r>
            <a:r>
              <a:rPr lang="en-US" dirty="0" err="1" smtClean="0"/>
              <a:t>ekonomijama</a:t>
            </a:r>
            <a:r>
              <a:rPr lang="en-US" dirty="0" smtClean="0"/>
              <a:t>, </a:t>
            </a:r>
            <a:r>
              <a:rPr lang="en-US" dirty="0" err="1" smtClean="0"/>
              <a:t>komercijalne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u </a:t>
            </a:r>
            <a:r>
              <a:rPr lang="en-US" dirty="0" err="1" smtClean="0"/>
              <a:t>investicionom</a:t>
            </a:r>
            <a:r>
              <a:rPr lang="en-US" dirty="0" smtClean="0"/>
              <a:t> </a:t>
            </a:r>
            <a:r>
              <a:rPr lang="en-US" dirty="0" err="1" smtClean="0"/>
              <a:t>portfoliu</a:t>
            </a:r>
            <a:r>
              <a:rPr lang="en-US" dirty="0" smtClean="0"/>
              <a:t> </a:t>
            </a:r>
            <a:r>
              <a:rPr lang="en-US" dirty="0" err="1" smtClean="0"/>
              <a:t>drže</a:t>
            </a:r>
            <a:r>
              <a:rPr lang="en-US" dirty="0" smtClean="0"/>
              <a:t> </a:t>
            </a:r>
            <a:r>
              <a:rPr lang="en-US" dirty="0" err="1" smtClean="0"/>
              <a:t>znatne</a:t>
            </a:r>
            <a:r>
              <a:rPr lang="en-US" dirty="0" smtClean="0"/>
              <a:t> </a:t>
            </a:r>
            <a:r>
              <a:rPr lang="en-US" dirty="0" err="1" smtClean="0"/>
              <a:t>iznose</a:t>
            </a:r>
            <a:r>
              <a:rPr lang="en-US" dirty="0" smtClean="0"/>
              <a:t> </a:t>
            </a:r>
            <a:r>
              <a:rPr lang="en-US" dirty="0" err="1" smtClean="0"/>
              <a:t>državnih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blagajnički</a:t>
            </a:r>
            <a:r>
              <a:rPr lang="en-US" dirty="0" smtClean="0"/>
              <a:t> </a:t>
            </a:r>
            <a:r>
              <a:rPr lang="en-US" dirty="0" err="1" smtClean="0"/>
              <a:t>zapisi</a:t>
            </a:r>
            <a:r>
              <a:rPr lang="en-US" dirty="0" smtClean="0"/>
              <a:t> (treasury bills), </a:t>
            </a:r>
            <a:r>
              <a:rPr lang="en-US" dirty="0" err="1" smtClean="0"/>
              <a:t>srednjeročne</a:t>
            </a:r>
            <a:r>
              <a:rPr lang="en-US" dirty="0" smtClean="0"/>
              <a:t> </a:t>
            </a:r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(treasury notes)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(treasury bonds). </a:t>
            </a:r>
            <a:endParaRPr lang="sr-Latn-ME" dirty="0" smtClean="0"/>
          </a:p>
          <a:p>
            <a:pPr algn="just"/>
            <a:r>
              <a:rPr lang="en-US" dirty="0" smtClean="0"/>
              <a:t>Pored </a:t>
            </a:r>
            <a:r>
              <a:rPr lang="en-US" dirty="0" err="1" smtClean="0"/>
              <a:t>razlike</a:t>
            </a:r>
            <a:r>
              <a:rPr lang="en-US" dirty="0" smtClean="0"/>
              <a:t> u </a:t>
            </a:r>
            <a:r>
              <a:rPr lang="en-US" dirty="0" err="1" smtClean="0"/>
              <a:t>rokovima</a:t>
            </a:r>
            <a:r>
              <a:rPr lang="en-US" dirty="0" smtClean="0"/>
              <a:t> </a:t>
            </a:r>
            <a:r>
              <a:rPr lang="en-US" dirty="0" err="1" smtClean="0"/>
              <a:t>dospeća</a:t>
            </a:r>
            <a:r>
              <a:rPr lang="en-US" dirty="0" smtClean="0"/>
              <a:t>, </a:t>
            </a:r>
            <a:r>
              <a:rPr lang="en-US" dirty="0" err="1" smtClean="0"/>
              <a:t>ove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se </a:t>
            </a:r>
            <a:r>
              <a:rPr lang="en-US" dirty="0" err="1" smtClean="0"/>
              <a:t>razlikuju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načinu</a:t>
            </a:r>
            <a:r>
              <a:rPr lang="en-US" dirty="0" smtClean="0"/>
              <a:t> </a:t>
            </a:r>
            <a:r>
              <a:rPr lang="en-US" dirty="0" err="1" smtClean="0"/>
              <a:t>obračuna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formalno</a:t>
            </a:r>
            <a:r>
              <a:rPr lang="en-US" dirty="0" smtClean="0"/>
              <a:t> </a:t>
            </a:r>
            <a:r>
              <a:rPr lang="en-US" dirty="0" err="1" smtClean="0"/>
              <a:t>nemaju</a:t>
            </a:r>
            <a:r>
              <a:rPr lang="en-US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(zero-coupon instruments), </a:t>
            </a:r>
            <a:r>
              <a:rPr lang="en-US" dirty="0" err="1" smtClean="0"/>
              <a:t>već</a:t>
            </a:r>
            <a:r>
              <a:rPr lang="en-US" dirty="0" smtClean="0"/>
              <a:t> se </a:t>
            </a:r>
            <a:r>
              <a:rPr lang="en-US" dirty="0" err="1" smtClean="0"/>
              <a:t>kupuju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diskontovanim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se </a:t>
            </a:r>
            <a:r>
              <a:rPr lang="en-US" dirty="0" err="1" smtClean="0"/>
              <a:t>pojavljuje</a:t>
            </a:r>
            <a:r>
              <a:rPr lang="en-US" dirty="0" smtClean="0"/>
              <a:t> u </a:t>
            </a:r>
            <a:r>
              <a:rPr lang="en-US" dirty="0" err="1" smtClean="0"/>
              <a:t>vidu</a:t>
            </a:r>
            <a:r>
              <a:rPr lang="en-US" dirty="0" smtClean="0"/>
              <a:t> </a:t>
            </a:r>
            <a:r>
              <a:rPr lang="en-US" dirty="0" err="1" smtClean="0"/>
              <a:t>diskontne</a:t>
            </a:r>
            <a:r>
              <a:rPr lang="en-US" dirty="0" smtClean="0"/>
              <a:t> stope.</a:t>
            </a:r>
            <a:endParaRPr lang="sr-Latn-ME" dirty="0" smtClean="0"/>
          </a:p>
          <a:p>
            <a:pPr algn="just"/>
            <a:r>
              <a:rPr lang="en-US" dirty="0" smtClean="0"/>
              <a:t> U </a:t>
            </a:r>
            <a:r>
              <a:rPr lang="en-US" dirty="0" err="1" smtClean="0"/>
              <a:t>momentu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, </a:t>
            </a:r>
            <a:r>
              <a:rPr lang="en-US" dirty="0" err="1" smtClean="0"/>
              <a:t>država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otkupljuje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nominalnoj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63851357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razliku</a:t>
            </a:r>
            <a:r>
              <a:rPr lang="en-US" dirty="0"/>
              <a:t> od </a:t>
            </a:r>
            <a:r>
              <a:rPr lang="en-US" dirty="0" err="1"/>
              <a:t>njih</a:t>
            </a:r>
            <a:r>
              <a:rPr lang="en-US" dirty="0"/>
              <a:t>, </a:t>
            </a:r>
            <a:r>
              <a:rPr lang="en-US" dirty="0" err="1"/>
              <a:t>srednjeročne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uglavnom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kuponsku</a:t>
            </a:r>
            <a:r>
              <a:rPr lang="en-US" dirty="0"/>
              <a:t> </a:t>
            </a:r>
            <a:r>
              <a:rPr lang="en-US" dirty="0" err="1"/>
              <a:t>kamatnu</a:t>
            </a:r>
            <a:r>
              <a:rPr lang="en-US" dirty="0"/>
              <a:t> </a:t>
            </a:r>
            <a:r>
              <a:rPr lang="en-US" dirty="0" err="1"/>
              <a:t>stopu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obračunava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> </a:t>
            </a:r>
            <a:r>
              <a:rPr lang="en-US" dirty="0" err="1"/>
              <a:t>nominalnu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Primarna</a:t>
            </a:r>
            <a:r>
              <a:rPr lang="en-US" dirty="0"/>
              <a:t> </a:t>
            </a:r>
            <a:r>
              <a:rPr lang="en-US" dirty="0" err="1"/>
              <a:t>emisija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aukcionih</a:t>
            </a:r>
            <a:r>
              <a:rPr lang="en-US" dirty="0"/>
              <a:t> </a:t>
            </a:r>
            <a:r>
              <a:rPr lang="en-US" dirty="0" err="1"/>
              <a:t>prodaja</a:t>
            </a:r>
            <a:r>
              <a:rPr lang="en-US" dirty="0"/>
              <a:t>,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odvijaju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unapred</a:t>
            </a:r>
            <a:r>
              <a:rPr lang="en-US" dirty="0"/>
              <a:t> </a:t>
            </a:r>
            <a:r>
              <a:rPr lang="en-US" dirty="0" err="1"/>
              <a:t>predviđenom</a:t>
            </a:r>
            <a:r>
              <a:rPr lang="en-US" dirty="0"/>
              <a:t> </a:t>
            </a:r>
            <a:r>
              <a:rPr lang="en-US" dirty="0" err="1"/>
              <a:t>rasporedu</a:t>
            </a:r>
            <a:r>
              <a:rPr lang="en-US" dirty="0"/>
              <a:t>.</a:t>
            </a:r>
          </a:p>
          <a:p>
            <a:pPr algn="just"/>
            <a:r>
              <a:rPr lang="en-US" dirty="0" smtClean="0"/>
              <a:t>Pored </a:t>
            </a:r>
            <a:r>
              <a:rPr lang="en-US" dirty="0" err="1" smtClean="0"/>
              <a:t>državnih</a:t>
            </a:r>
            <a:r>
              <a:rPr lang="en-US" dirty="0" smtClean="0"/>
              <a:t>, </a:t>
            </a:r>
            <a:r>
              <a:rPr lang="en-US" dirty="0" err="1" smtClean="0"/>
              <a:t>postoje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municipalne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emituju</a:t>
            </a:r>
            <a:r>
              <a:rPr lang="en-US" dirty="0" smtClean="0"/>
              <a:t> </a:t>
            </a:r>
            <a:r>
              <a:rPr lang="en-US" dirty="0" err="1" smtClean="0"/>
              <a:t>lokalne</a:t>
            </a:r>
            <a:r>
              <a:rPr lang="en-US" dirty="0" smtClean="0"/>
              <a:t> </a:t>
            </a:r>
            <a:r>
              <a:rPr lang="en-US" dirty="0" err="1" smtClean="0"/>
              <a:t>vlasti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Prevashodni</a:t>
            </a:r>
            <a:r>
              <a:rPr lang="en-US" dirty="0" smtClean="0"/>
              <a:t> </a:t>
            </a:r>
            <a:r>
              <a:rPr lang="en-US" dirty="0" err="1" smtClean="0"/>
              <a:t>cilj</a:t>
            </a:r>
            <a:r>
              <a:rPr lang="en-US" dirty="0" smtClean="0"/>
              <a:t> </a:t>
            </a:r>
            <a:r>
              <a:rPr lang="en-US" dirty="0" err="1" smtClean="0"/>
              <a:t>emisije</a:t>
            </a:r>
            <a:r>
              <a:rPr lang="en-US" dirty="0" smtClean="0"/>
              <a:t> </a:t>
            </a:r>
            <a:r>
              <a:rPr lang="en-US" dirty="0" err="1" smtClean="0"/>
              <a:t>ovih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je </a:t>
            </a:r>
            <a:r>
              <a:rPr lang="en-US" dirty="0" err="1" smtClean="0"/>
              <a:t>finansiranje</a:t>
            </a:r>
            <a:r>
              <a:rPr lang="en-US" dirty="0" smtClean="0"/>
              <a:t> </a:t>
            </a:r>
            <a:r>
              <a:rPr lang="en-US" dirty="0" err="1" smtClean="0"/>
              <a:t>budžestke</a:t>
            </a:r>
            <a:r>
              <a:rPr lang="en-US" dirty="0" smtClean="0"/>
              <a:t> </a:t>
            </a:r>
            <a:r>
              <a:rPr lang="en-US" dirty="0" err="1" smtClean="0"/>
              <a:t>potrošnje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lokalnih</a:t>
            </a:r>
            <a:r>
              <a:rPr lang="en-US" dirty="0" smtClean="0"/>
              <a:t> </a:t>
            </a:r>
            <a:r>
              <a:rPr lang="en-US" dirty="0" err="1" smtClean="0"/>
              <a:t>investicionih</a:t>
            </a:r>
            <a:r>
              <a:rPr lang="en-US" dirty="0" smtClean="0"/>
              <a:t> </a:t>
            </a:r>
            <a:r>
              <a:rPr lang="en-US" dirty="0" err="1" smtClean="0"/>
              <a:t>projekata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Servisiranje</a:t>
            </a:r>
            <a:r>
              <a:rPr lang="en-US" dirty="0" smtClean="0"/>
              <a:t> </a:t>
            </a:r>
            <a:r>
              <a:rPr lang="en-US" dirty="0" err="1" smtClean="0"/>
              <a:t>dugova</a:t>
            </a:r>
            <a:r>
              <a:rPr lang="en-US" dirty="0" smtClean="0"/>
              <a:t> </a:t>
            </a:r>
            <a:r>
              <a:rPr lang="en-US" dirty="0" err="1" smtClean="0"/>
              <a:t>lokalnih</a:t>
            </a:r>
            <a:r>
              <a:rPr lang="en-US" dirty="0" smtClean="0"/>
              <a:t> </a:t>
            </a:r>
            <a:r>
              <a:rPr lang="en-US" dirty="0" err="1" smtClean="0"/>
              <a:t>vlasti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municipalnih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(u </a:t>
            </a:r>
            <a:r>
              <a:rPr lang="en-US" dirty="0" err="1" smtClean="0"/>
              <a:t>momentu</a:t>
            </a:r>
            <a:r>
              <a:rPr lang="en-US" dirty="0" smtClean="0"/>
              <a:t> </a:t>
            </a:r>
            <a:r>
              <a:rPr lang="en-US" dirty="0" err="1" smtClean="0"/>
              <a:t>roka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) </a:t>
            </a:r>
            <a:r>
              <a:rPr lang="en-US" dirty="0" err="1" smtClean="0"/>
              <a:t>može</a:t>
            </a:r>
            <a:r>
              <a:rPr lang="en-US" dirty="0" smtClean="0"/>
              <a:t> da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finansirano</a:t>
            </a:r>
            <a:r>
              <a:rPr lang="en-US" dirty="0" smtClean="0"/>
              <a:t> </a:t>
            </a:r>
            <a:r>
              <a:rPr lang="en-US" dirty="0" err="1" smtClean="0"/>
              <a:t>sredstvima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lokalnog</a:t>
            </a:r>
            <a:r>
              <a:rPr lang="en-US" dirty="0" smtClean="0"/>
              <a:t> </a:t>
            </a:r>
            <a:r>
              <a:rPr lang="en-US" dirty="0" err="1" smtClean="0"/>
              <a:t>budžeta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/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sredstvima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prihoda</a:t>
            </a:r>
            <a:r>
              <a:rPr lang="en-US" dirty="0" smtClean="0"/>
              <a:t> </a:t>
            </a:r>
            <a:r>
              <a:rPr lang="en-US" dirty="0" err="1" smtClean="0"/>
              <a:t>projekata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čije</a:t>
            </a:r>
            <a:r>
              <a:rPr lang="en-US" dirty="0" smtClean="0"/>
              <a:t> </a:t>
            </a:r>
            <a:r>
              <a:rPr lang="en-US" dirty="0" err="1" smtClean="0"/>
              <a:t>finansiranje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emitovane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39336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Najznačajniji</a:t>
            </a:r>
            <a:r>
              <a:rPr lang="en-US" dirty="0" smtClean="0"/>
              <a:t> segment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čine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emitovane</a:t>
            </a:r>
            <a:r>
              <a:rPr lang="en-US" dirty="0" smtClean="0"/>
              <a:t> od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preduzeća</a:t>
            </a:r>
            <a:r>
              <a:rPr lang="en-US" dirty="0" smtClean="0"/>
              <a:t> (</a:t>
            </a:r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). </a:t>
            </a:r>
            <a:endParaRPr lang="sr-Latn-ME" dirty="0" smtClean="0"/>
          </a:p>
          <a:p>
            <a:pPr algn="just"/>
            <a:r>
              <a:rPr lang="en-US" dirty="0" err="1" smtClean="0"/>
              <a:t>Korporativne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nose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od </a:t>
            </a:r>
            <a:r>
              <a:rPr lang="en-US" dirty="0" err="1" smtClean="0"/>
              <a:t>državnih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, pa </a:t>
            </a:r>
            <a:r>
              <a:rPr lang="en-US" dirty="0" err="1" smtClean="0"/>
              <a:t>samim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veću</a:t>
            </a:r>
            <a:r>
              <a:rPr lang="en-US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</a:t>
            </a:r>
            <a:r>
              <a:rPr lang="sr-Latn-ME" dirty="0" smtClean="0"/>
              <a:t>j</a:t>
            </a:r>
            <a:r>
              <a:rPr lang="en-US" dirty="0" err="1" smtClean="0"/>
              <a:t>ihov</a:t>
            </a:r>
            <a:r>
              <a:rPr lang="en-US" dirty="0" smtClean="0"/>
              <a:t> </a:t>
            </a:r>
            <a:r>
              <a:rPr lang="en-US" dirty="0" err="1" smtClean="0"/>
              <a:t>kreditni</a:t>
            </a:r>
            <a:r>
              <a:rPr lang="en-US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varira</a:t>
            </a:r>
            <a:r>
              <a:rPr lang="en-US" dirty="0" smtClean="0"/>
              <a:t> u </a:t>
            </a:r>
            <a:r>
              <a:rPr lang="en-US" dirty="0" err="1" smtClean="0"/>
              <a:t>zavisnosti</a:t>
            </a:r>
            <a:r>
              <a:rPr lang="en-US" dirty="0" smtClean="0"/>
              <a:t> od </a:t>
            </a:r>
            <a:r>
              <a:rPr lang="en-US" dirty="0" err="1" smtClean="0"/>
              <a:t>rejtinga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Ove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fiksni</a:t>
            </a:r>
            <a:r>
              <a:rPr lang="en-US" dirty="0" smtClean="0"/>
              <a:t> </a:t>
            </a:r>
            <a:r>
              <a:rPr lang="en-US" dirty="0" err="1" smtClean="0"/>
              <a:t>rok</a:t>
            </a:r>
            <a:r>
              <a:rPr lang="en-US" dirty="0" smtClean="0"/>
              <a:t> </a:t>
            </a:r>
            <a:r>
              <a:rPr lang="en-US" dirty="0" err="1" smtClean="0"/>
              <a:t>otplate</a:t>
            </a:r>
            <a:r>
              <a:rPr lang="en-US" dirty="0" smtClean="0"/>
              <a:t>, nose </a:t>
            </a:r>
            <a:r>
              <a:rPr lang="en-US" dirty="0" err="1" smtClean="0"/>
              <a:t>fiksnu</a:t>
            </a:r>
            <a:r>
              <a:rPr lang="en-US" dirty="0" smtClean="0"/>
              <a:t> (</a:t>
            </a:r>
            <a:r>
              <a:rPr lang="en-US" dirty="0" err="1" smtClean="0"/>
              <a:t>kuponsku</a:t>
            </a:r>
            <a:r>
              <a:rPr lang="en-US" dirty="0" smtClean="0"/>
              <a:t>)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, s </a:t>
            </a:r>
            <a:r>
              <a:rPr lang="en-US" dirty="0" err="1" smtClean="0"/>
              <a:t>tim</a:t>
            </a:r>
            <a:r>
              <a:rPr lang="en-US" dirty="0" smtClean="0"/>
              <a:t> da </a:t>
            </a:r>
            <a:r>
              <a:rPr lang="en-US" dirty="0" err="1" smtClean="0"/>
              <a:t>njihova</a:t>
            </a:r>
            <a:r>
              <a:rPr lang="en-US" dirty="0" smtClean="0"/>
              <a:t> </a:t>
            </a:r>
            <a:r>
              <a:rPr lang="en-US" dirty="0" err="1" smtClean="0"/>
              <a:t>tržišna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varira</a:t>
            </a:r>
            <a:r>
              <a:rPr lang="en-US" dirty="0" smtClean="0"/>
              <a:t> u </a:t>
            </a:r>
            <a:r>
              <a:rPr lang="en-US" dirty="0" err="1" smtClean="0"/>
              <a:t>zavisnosti</a:t>
            </a:r>
            <a:r>
              <a:rPr lang="en-US" dirty="0" smtClean="0"/>
              <a:t> od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visini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od </a:t>
            </a:r>
            <a:r>
              <a:rPr lang="en-US" dirty="0" err="1" smtClean="0"/>
              <a:t>vremena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je </a:t>
            </a:r>
            <a:r>
              <a:rPr lang="en-US" dirty="0" err="1" smtClean="0"/>
              <a:t>preostalo</a:t>
            </a:r>
            <a:r>
              <a:rPr lang="en-US" dirty="0" smtClean="0"/>
              <a:t> do </a:t>
            </a:r>
            <a:r>
              <a:rPr lang="en-US" dirty="0" err="1" smtClean="0"/>
              <a:t>njihovog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. </a:t>
            </a:r>
            <a:endParaRPr lang="sr-Latn-ME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63641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razliku</a:t>
            </a:r>
            <a:r>
              <a:rPr lang="en-US" dirty="0" smtClean="0"/>
              <a:t> od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dužničke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,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vlasničke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Kupovinom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</a:t>
            </a:r>
            <a:r>
              <a:rPr lang="en-US" dirty="0" err="1" smtClean="0"/>
              <a:t>zarade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, </a:t>
            </a:r>
            <a:r>
              <a:rPr lang="en-US" dirty="0" err="1" smtClean="0"/>
              <a:t>čija</a:t>
            </a:r>
            <a:r>
              <a:rPr lang="en-US" dirty="0" smtClean="0"/>
              <a:t> </a:t>
            </a:r>
            <a:r>
              <a:rPr lang="en-US" dirty="0" err="1" smtClean="0"/>
              <a:t>visina</a:t>
            </a:r>
            <a:r>
              <a:rPr lang="en-US" dirty="0" smtClean="0"/>
              <a:t> </a:t>
            </a:r>
            <a:r>
              <a:rPr lang="en-US" dirty="0" err="1" smtClean="0"/>
              <a:t>zavisi</a:t>
            </a:r>
            <a:r>
              <a:rPr lang="en-US" dirty="0" smtClean="0"/>
              <a:t> od </a:t>
            </a:r>
            <a:r>
              <a:rPr lang="en-US" dirty="0" err="1" smtClean="0"/>
              <a:t>poslovnog</a:t>
            </a:r>
            <a:r>
              <a:rPr lang="en-US" dirty="0" smtClean="0"/>
              <a:t> </a:t>
            </a:r>
            <a:r>
              <a:rPr lang="en-US" dirty="0" err="1" smtClean="0"/>
              <a:t>rezultata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Takođe</a:t>
            </a:r>
            <a:r>
              <a:rPr lang="en-US" dirty="0" smtClean="0"/>
              <a:t>,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da </a:t>
            </a:r>
            <a:r>
              <a:rPr lang="en-US" dirty="0" err="1" smtClean="0"/>
              <a:t>ostvare</a:t>
            </a:r>
            <a:r>
              <a:rPr lang="en-US" dirty="0" smtClean="0"/>
              <a:t> </a:t>
            </a:r>
            <a:r>
              <a:rPr lang="en-US" dirty="0" err="1" smtClean="0"/>
              <a:t>zaradu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prodajom</a:t>
            </a:r>
            <a:r>
              <a:rPr lang="en-US" dirty="0" smtClean="0"/>
              <a:t> </a:t>
            </a:r>
            <a:r>
              <a:rPr lang="en-US" dirty="0" err="1" smtClean="0"/>
              <a:t>akcija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,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je </a:t>
            </a:r>
            <a:r>
              <a:rPr lang="en-US" dirty="0" err="1" smtClean="0"/>
              <a:t>viša</a:t>
            </a:r>
            <a:r>
              <a:rPr lang="en-US" dirty="0" smtClean="0"/>
              <a:t> od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kojoj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prethodno</a:t>
            </a:r>
            <a:r>
              <a:rPr lang="en-US" dirty="0" smtClean="0"/>
              <a:t> </a:t>
            </a:r>
            <a:r>
              <a:rPr lang="en-US" dirty="0" err="1" smtClean="0"/>
              <a:t>kupili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Tržišna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akcije</a:t>
            </a:r>
            <a:r>
              <a:rPr lang="en-US" dirty="0" smtClean="0"/>
              <a:t> </a:t>
            </a:r>
            <a:r>
              <a:rPr lang="en-US" dirty="0" err="1" smtClean="0"/>
              <a:t>osciluje</a:t>
            </a:r>
            <a:r>
              <a:rPr lang="en-US" dirty="0" smtClean="0"/>
              <a:t> u </a:t>
            </a:r>
            <a:r>
              <a:rPr lang="en-US" dirty="0" err="1" smtClean="0"/>
              <a:t>zavisnosti</a:t>
            </a:r>
            <a:r>
              <a:rPr lang="en-US" dirty="0" smtClean="0"/>
              <a:t> od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očekivanim</a:t>
            </a:r>
            <a:r>
              <a:rPr lang="en-US" dirty="0" smtClean="0"/>
              <a:t> </a:t>
            </a:r>
            <a:r>
              <a:rPr lang="en-US" dirty="0" err="1" smtClean="0"/>
              <a:t>stopama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195312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/>
              <a:t>4</a:t>
            </a:r>
            <a:r>
              <a:rPr lang="en-US" sz="3600" dirty="0" smtClean="0"/>
              <a:t>.2. TIPOVI RIZIKA INVESTICIONOG PORTFOLIA BANAKA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 smtClean="0"/>
              <a:t>investicioni</a:t>
            </a:r>
            <a:r>
              <a:rPr lang="en-US" dirty="0" smtClean="0"/>
              <a:t> portfolio </a:t>
            </a:r>
            <a:r>
              <a:rPr lang="en-US" dirty="0" err="1" smtClean="0"/>
              <a:t>nosi</a:t>
            </a:r>
            <a:r>
              <a:rPr lang="en-US" dirty="0" smtClean="0"/>
              <a:t> </a:t>
            </a:r>
            <a:r>
              <a:rPr lang="en-US" dirty="0" err="1" smtClean="0"/>
              <a:t>određeni</a:t>
            </a:r>
            <a:r>
              <a:rPr lang="en-US" dirty="0" smtClean="0"/>
              <a:t> </a:t>
            </a:r>
            <a:r>
              <a:rPr lang="en-US" dirty="0" err="1" smtClean="0"/>
              <a:t>nivo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.</a:t>
            </a:r>
            <a:endParaRPr lang="sr-Latn-ME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Najvažniji</a:t>
            </a:r>
            <a:r>
              <a:rPr lang="en-US" dirty="0" smtClean="0"/>
              <a:t> </a:t>
            </a:r>
            <a:r>
              <a:rPr lang="en-US" dirty="0" err="1" smtClean="0"/>
              <a:t>oblici</a:t>
            </a:r>
            <a:r>
              <a:rPr lang="en-US" dirty="0" smtClean="0"/>
              <a:t> portfolio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 </a:t>
            </a:r>
            <a:r>
              <a:rPr lang="en-US" sz="2800" dirty="0" err="1" smtClean="0"/>
              <a:t>kreditni</a:t>
            </a:r>
            <a:r>
              <a:rPr lang="en-US" sz="2800" dirty="0" smtClean="0"/>
              <a:t> </a:t>
            </a:r>
            <a:r>
              <a:rPr lang="en-US" sz="2800" dirty="0" err="1" smtClean="0"/>
              <a:t>rizik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err="1" smtClean="0"/>
              <a:t>kamatni</a:t>
            </a:r>
            <a:r>
              <a:rPr lang="en-US" sz="2800" dirty="0" smtClean="0"/>
              <a:t> </a:t>
            </a:r>
            <a:r>
              <a:rPr lang="en-US" sz="2800" dirty="0" err="1" smtClean="0"/>
              <a:t>rizik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err="1" smtClean="0"/>
              <a:t>rizik</a:t>
            </a:r>
            <a:r>
              <a:rPr lang="en-US" sz="2800" dirty="0" smtClean="0"/>
              <a:t> </a:t>
            </a:r>
            <a:r>
              <a:rPr lang="en-US" sz="2800" dirty="0" err="1" smtClean="0"/>
              <a:t>inflacije</a:t>
            </a:r>
            <a:r>
              <a:rPr lang="en-US" sz="2800" dirty="0" smtClean="0"/>
              <a:t>, </a:t>
            </a:r>
          </a:p>
          <a:p>
            <a:pPr lvl="1"/>
            <a:r>
              <a:rPr lang="en-US" sz="2800" dirty="0" err="1" smtClean="0"/>
              <a:t>rizik</a:t>
            </a:r>
            <a:r>
              <a:rPr lang="en-US" sz="2800" dirty="0" smtClean="0"/>
              <a:t> </a:t>
            </a:r>
            <a:r>
              <a:rPr lang="en-US" sz="2800" dirty="0" err="1" smtClean="0"/>
              <a:t>likvidnosti</a:t>
            </a:r>
            <a:r>
              <a:rPr lang="en-US" sz="2800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41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6"/>
            <a:ext cx="10515600" cy="532695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Ne </a:t>
            </a:r>
            <a:r>
              <a:rPr lang="en-US" dirty="0"/>
              <a:t>nose </a:t>
            </a:r>
            <a:r>
              <a:rPr lang="en-US" dirty="0" err="1"/>
              <a:t>eksplicitnu</a:t>
            </a:r>
            <a:r>
              <a:rPr lang="en-US" dirty="0"/>
              <a:t> </a:t>
            </a:r>
            <a:r>
              <a:rPr lang="en-US" dirty="0" err="1"/>
              <a:t>kamatu</a:t>
            </a:r>
            <a:r>
              <a:rPr lang="en-US" dirty="0"/>
              <a:t>,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kamatni</a:t>
            </a:r>
            <a:r>
              <a:rPr lang="en-US" dirty="0" smtClean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formira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bazi</a:t>
            </a:r>
            <a:r>
              <a:rPr lang="en-US" dirty="0"/>
              <a:t> </a:t>
            </a:r>
            <a:r>
              <a:rPr lang="en-US" dirty="0" err="1"/>
              <a:t>diskontne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Blagajničke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pl-PL" dirty="0" smtClean="0"/>
              <a:t>realizuju </a:t>
            </a:r>
            <a:r>
              <a:rPr lang="pl-PL" dirty="0"/>
              <a:t>po nižim </a:t>
            </a:r>
            <a:r>
              <a:rPr lang="pl-PL" dirty="0" smtClean="0"/>
              <a:t>cijenama </a:t>
            </a:r>
            <a:r>
              <a:rPr lang="pl-PL" dirty="0"/>
              <a:t>u odnosu na nominalnu </a:t>
            </a:r>
            <a:r>
              <a:rPr lang="pl-PL" dirty="0" smtClean="0"/>
              <a:t>vrijednost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r>
              <a:rPr lang="pl-PL" dirty="0" smtClean="0"/>
              <a:t>Tako </a:t>
            </a:r>
            <a:r>
              <a:rPr lang="pl-PL" dirty="0"/>
              <a:t>se hartije </a:t>
            </a:r>
            <a:r>
              <a:rPr lang="pl-PL" dirty="0" smtClean="0"/>
              <a:t>sa nominalnim </a:t>
            </a:r>
            <a:r>
              <a:rPr lang="pl-PL" dirty="0" smtClean="0"/>
              <a:t>vrijednostima </a:t>
            </a:r>
            <a:r>
              <a:rPr lang="pl-PL" dirty="0"/>
              <a:t>od 10.000 dolara i </a:t>
            </a:r>
            <a:r>
              <a:rPr lang="pl-PL" dirty="0" smtClean="0"/>
              <a:t>dospijećem </a:t>
            </a:r>
            <a:r>
              <a:rPr lang="pl-PL" dirty="0"/>
              <a:t>od 12 </a:t>
            </a:r>
            <a:r>
              <a:rPr lang="pl-PL" dirty="0" smtClean="0"/>
              <a:t>mjeseci </a:t>
            </a:r>
            <a:r>
              <a:rPr lang="pl-PL" dirty="0"/>
              <a:t>prodaju </a:t>
            </a:r>
            <a:r>
              <a:rPr lang="pl-PL" dirty="0" smtClean="0"/>
              <a:t>po </a:t>
            </a:r>
            <a:r>
              <a:rPr lang="pl-PL" dirty="0" smtClean="0"/>
              <a:t>cijeni </a:t>
            </a:r>
            <a:r>
              <a:rPr lang="pl-PL" dirty="0"/>
              <a:t>od 9.000 dolara, na osnovu čega razlika od 1.000 dolara predstavlja </a:t>
            </a:r>
            <a:r>
              <a:rPr lang="pl-PL" dirty="0" smtClean="0"/>
              <a:t>kamatni </a:t>
            </a:r>
            <a:r>
              <a:rPr lang="en-US" dirty="0" err="1" smtClean="0"/>
              <a:t>prinos</a:t>
            </a:r>
            <a:r>
              <a:rPr lang="en-US" dirty="0" smtClean="0"/>
              <a:t>.</a:t>
            </a:r>
            <a:endParaRPr lang="en-US" dirty="0"/>
          </a:p>
          <a:p>
            <a:pPr algn="just"/>
            <a:r>
              <a:rPr lang="en-US" dirty="0" err="1" smtClean="0"/>
              <a:t>Blagajničk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zapisi</a:t>
            </a:r>
            <a:r>
              <a:rPr lang="en-US" dirty="0" smtClean="0"/>
              <a:t> </a:t>
            </a:r>
            <a:r>
              <a:rPr lang="en-US" dirty="0"/>
              <a:t>(“treasury notes”) </a:t>
            </a:r>
            <a:r>
              <a:rPr lang="en-US" dirty="0" err="1" smtClean="0"/>
              <a:t>pos</a:t>
            </a:r>
            <a:r>
              <a:rPr lang="sr-Latn-ME" dirty="0" smtClean="0"/>
              <a:t>j</a:t>
            </a:r>
            <a:r>
              <a:rPr lang="en-US" dirty="0" err="1" smtClean="0"/>
              <a:t>eduju</a:t>
            </a:r>
            <a:r>
              <a:rPr lang="en-US" dirty="0" smtClean="0"/>
              <a:t> </a:t>
            </a:r>
            <a:r>
              <a:rPr lang="en-US" dirty="0" err="1"/>
              <a:t>eksplicitno</a:t>
            </a:r>
            <a:r>
              <a:rPr lang="en-US" dirty="0"/>
              <a:t> </a:t>
            </a:r>
            <a:r>
              <a:rPr lang="en-US" dirty="0" err="1"/>
              <a:t>naznačenu</a:t>
            </a:r>
            <a:r>
              <a:rPr lang="en-US" dirty="0"/>
              <a:t> </a:t>
            </a:r>
            <a:r>
              <a:rPr lang="en-US" dirty="0" err="1" smtClean="0"/>
              <a:t>kamatu</a:t>
            </a:r>
            <a:r>
              <a:rPr lang="sr-Latn-ME" dirty="0" smtClean="0"/>
              <a:t>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/>
              <a:t>kamatni</a:t>
            </a:r>
            <a:r>
              <a:rPr lang="en-US" dirty="0"/>
              <a:t> </a:t>
            </a:r>
            <a:r>
              <a:rPr lang="en-US" dirty="0" err="1"/>
              <a:t>kupon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Kamata</a:t>
            </a:r>
            <a:r>
              <a:rPr lang="en-US" dirty="0" smtClean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ugovorni</a:t>
            </a:r>
            <a:r>
              <a:rPr lang="en-US" dirty="0"/>
              <a:t> element </a:t>
            </a:r>
            <a:r>
              <a:rPr lang="en-US" dirty="0" err="1"/>
              <a:t>hartija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plaća</a:t>
            </a:r>
            <a:r>
              <a:rPr lang="sr-Latn-ME" dirty="0" smtClean="0"/>
              <a:t> </a:t>
            </a:r>
            <a:r>
              <a:rPr lang="en-US" dirty="0" smtClean="0"/>
              <a:t>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polugodišnje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Izdaju</a:t>
            </a:r>
            <a:r>
              <a:rPr lang="en-US" dirty="0"/>
              <a:t> se u </a:t>
            </a:r>
            <a:r>
              <a:rPr lang="en-US" dirty="0" err="1"/>
              <a:t>čekovnoj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registarskoj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se </a:t>
            </a:r>
            <a:r>
              <a:rPr lang="en-US" dirty="0" err="1" smtClean="0"/>
              <a:t>kod</a:t>
            </a:r>
            <a:r>
              <a:rPr lang="sr-Latn-ME" dirty="0" smtClean="0"/>
              <a:t> </a:t>
            </a:r>
            <a:r>
              <a:rPr lang="en-US" dirty="0" err="1" smtClean="0"/>
              <a:t>izdavača</a:t>
            </a:r>
            <a:r>
              <a:rPr lang="en-US" dirty="0" smtClean="0"/>
              <a:t> </a:t>
            </a:r>
            <a:r>
              <a:rPr lang="en-US" dirty="0" smtClean="0"/>
              <a:t>b</a:t>
            </a:r>
            <a:r>
              <a:rPr lang="sr-Latn-ME" dirty="0" smtClean="0"/>
              <a:t>i</a:t>
            </a:r>
            <a:r>
              <a:rPr lang="en-US" dirty="0" smtClean="0"/>
              <a:t>l</a:t>
            </a:r>
            <a:r>
              <a:rPr lang="sr-Latn-ME" dirty="0" smtClean="0"/>
              <a:t>j</a:t>
            </a:r>
            <a:r>
              <a:rPr lang="en-US" dirty="0" err="1" smtClean="0"/>
              <a:t>eži</a:t>
            </a:r>
            <a:r>
              <a:rPr lang="en-US" dirty="0" smtClean="0"/>
              <a:t> </a:t>
            </a:r>
            <a:r>
              <a:rPr lang="en-US" dirty="0" err="1"/>
              <a:t>ime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adresa</a:t>
            </a:r>
            <a:r>
              <a:rPr lang="en-US" dirty="0"/>
              <a:t> </a:t>
            </a:r>
            <a:r>
              <a:rPr lang="en-US" dirty="0" err="1"/>
              <a:t>kupca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svake</a:t>
            </a:r>
            <a:r>
              <a:rPr lang="en-US" dirty="0"/>
              <a:t> </a:t>
            </a:r>
            <a:r>
              <a:rPr lang="en-US" dirty="0" err="1"/>
              <a:t>prodaje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smtClean="0"/>
              <a:t>b</a:t>
            </a:r>
            <a:r>
              <a:rPr lang="sr-Latn-ME" dirty="0" smtClean="0"/>
              <a:t>i</a:t>
            </a:r>
            <a:r>
              <a:rPr lang="en-US" dirty="0" smtClean="0"/>
              <a:t>l</a:t>
            </a:r>
            <a:r>
              <a:rPr lang="sr-Latn-ME" dirty="0" smtClean="0"/>
              <a:t>j</a:t>
            </a:r>
            <a:r>
              <a:rPr lang="en-US" dirty="0" err="1" smtClean="0"/>
              <a:t>eže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 smtClean="0"/>
              <a:t>osnovni</a:t>
            </a:r>
            <a:r>
              <a:rPr lang="sr-Latn-ME" dirty="0" smtClean="0"/>
              <a:t> </a:t>
            </a:r>
            <a:r>
              <a:rPr lang="en-US" dirty="0" err="1" smtClean="0"/>
              <a:t>podaci</a:t>
            </a:r>
            <a:r>
              <a:rPr lang="en-US" dirty="0" smtClean="0"/>
              <a:t> </a:t>
            </a:r>
            <a:r>
              <a:rPr lang="en-US" dirty="0" err="1" smtClean="0"/>
              <a:t>aktuelnog</a:t>
            </a:r>
            <a:r>
              <a:rPr lang="en-US" dirty="0" smtClean="0"/>
              <a:t> </a:t>
            </a:r>
            <a:r>
              <a:rPr lang="en-US" dirty="0" err="1" smtClean="0"/>
              <a:t>vlasnika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57529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Kreditni</a:t>
            </a:r>
            <a:r>
              <a:rPr lang="en-US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se </a:t>
            </a:r>
            <a:r>
              <a:rPr lang="en-US" dirty="0" err="1" smtClean="0"/>
              <a:t>odnosi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smtClean="0"/>
              <a:t>v</a:t>
            </a:r>
            <a:r>
              <a:rPr lang="sr-Latn-ME" dirty="0" smtClean="0"/>
              <a:t>j</a:t>
            </a:r>
            <a:r>
              <a:rPr lang="en-US" dirty="0" err="1" smtClean="0"/>
              <a:t>erovatnoću</a:t>
            </a:r>
            <a:r>
              <a:rPr lang="en-US" dirty="0" smtClean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neće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naplaćene</a:t>
            </a:r>
            <a:r>
              <a:rPr lang="en-US" dirty="0" smtClean="0"/>
              <a:t> o </a:t>
            </a:r>
            <a:r>
              <a:rPr lang="en-US" dirty="0" err="1" smtClean="0"/>
              <a:t>roku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državnih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taj</a:t>
            </a:r>
            <a:r>
              <a:rPr lang="en-US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praktično</a:t>
            </a:r>
            <a:r>
              <a:rPr lang="en-US" dirty="0" smtClean="0"/>
              <a:t> ne </a:t>
            </a:r>
            <a:r>
              <a:rPr lang="en-US" dirty="0" err="1" smtClean="0"/>
              <a:t>postoji</a:t>
            </a:r>
            <a:r>
              <a:rPr lang="en-US" dirty="0" smtClean="0"/>
              <a:t>,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korporativnih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zavisi</a:t>
            </a:r>
            <a:r>
              <a:rPr lang="en-US" dirty="0" smtClean="0"/>
              <a:t> od </a:t>
            </a:r>
            <a:r>
              <a:rPr lang="en-US" dirty="0" err="1" smtClean="0"/>
              <a:t>kvaliteta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Kreditni</a:t>
            </a:r>
            <a:r>
              <a:rPr lang="en-US" dirty="0" smtClean="0"/>
              <a:t> </a:t>
            </a:r>
            <a:r>
              <a:rPr lang="en-US" dirty="0" err="1" smtClean="0"/>
              <a:t>rejting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procenjuju</a:t>
            </a:r>
            <a:r>
              <a:rPr lang="en-US" dirty="0" smtClean="0"/>
              <a:t> </a:t>
            </a:r>
            <a:r>
              <a:rPr lang="en-US" dirty="0" err="1" smtClean="0"/>
              <a:t>rejting</a:t>
            </a:r>
            <a:r>
              <a:rPr lang="en-US" dirty="0" smtClean="0"/>
              <a:t> </a:t>
            </a:r>
            <a:r>
              <a:rPr lang="en-US" dirty="0" err="1" smtClean="0"/>
              <a:t>agencije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to </a:t>
            </a:r>
            <a:r>
              <a:rPr lang="en-US" dirty="0" err="1" smtClean="0"/>
              <a:t>specijalizovane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59903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zultat slika za kreditni rejti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09" y="553792"/>
            <a:ext cx="9259028" cy="5623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976508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rodna slik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676" y="527394"/>
            <a:ext cx="9620518" cy="6058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993166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formulisanjem</a:t>
            </a:r>
            <a:r>
              <a:rPr lang="en-US" dirty="0" smtClean="0"/>
              <a:t> </a:t>
            </a:r>
            <a:r>
              <a:rPr lang="en-US" dirty="0" err="1" smtClean="0"/>
              <a:t>investicione</a:t>
            </a:r>
            <a:r>
              <a:rPr lang="en-US" dirty="0" smtClean="0"/>
              <a:t> </a:t>
            </a:r>
            <a:r>
              <a:rPr lang="en-US" dirty="0" err="1" smtClean="0"/>
              <a:t>politike</a:t>
            </a:r>
            <a:r>
              <a:rPr lang="en-US" dirty="0" smtClean="0"/>
              <a:t> </a:t>
            </a:r>
            <a:r>
              <a:rPr lang="en-US" dirty="0" err="1" smtClean="0"/>
              <a:t>preciziraju</a:t>
            </a:r>
            <a:r>
              <a:rPr lang="en-US" dirty="0" smtClean="0"/>
              <a:t> </a:t>
            </a:r>
            <a:r>
              <a:rPr lang="en-US" dirty="0" err="1" smtClean="0"/>
              <a:t>stepen</a:t>
            </a:r>
            <a:r>
              <a:rPr lang="en-US" dirty="0" smtClean="0"/>
              <a:t> </a:t>
            </a:r>
            <a:r>
              <a:rPr lang="en-US" dirty="0" err="1" smtClean="0"/>
              <a:t>kreditnog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je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njih</a:t>
            </a:r>
            <a:r>
              <a:rPr lang="en-US" dirty="0" smtClean="0"/>
              <a:t> </a:t>
            </a:r>
            <a:r>
              <a:rPr lang="en-US" dirty="0" err="1" smtClean="0"/>
              <a:t>prihvatljiv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shodno</a:t>
            </a:r>
            <a:r>
              <a:rPr lang="en-US" dirty="0" smtClean="0"/>
              <a:t> tome </a:t>
            </a:r>
            <a:r>
              <a:rPr lang="en-US" dirty="0" err="1" smtClean="0"/>
              <a:t>ulažu</a:t>
            </a:r>
            <a:r>
              <a:rPr lang="en-US" dirty="0" smtClean="0"/>
              <a:t> u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različitog</a:t>
            </a:r>
            <a:r>
              <a:rPr lang="en-US" dirty="0" smtClean="0"/>
              <a:t> </a:t>
            </a:r>
            <a:r>
              <a:rPr lang="en-US" dirty="0" err="1" smtClean="0"/>
              <a:t>kvaliteta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Praksa</a:t>
            </a:r>
            <a:r>
              <a:rPr lang="en-US" dirty="0" smtClean="0"/>
              <a:t> </a:t>
            </a:r>
            <a:r>
              <a:rPr lang="en-US" dirty="0" err="1" smtClean="0"/>
              <a:t>pokazuje</a:t>
            </a:r>
            <a:r>
              <a:rPr lang="en-US" dirty="0" smtClean="0"/>
              <a:t> da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pretežno</a:t>
            </a:r>
            <a:r>
              <a:rPr lang="en-US" dirty="0" smtClean="0"/>
              <a:t> </a:t>
            </a:r>
            <a:r>
              <a:rPr lang="en-US" dirty="0" err="1" smtClean="0"/>
              <a:t>investiraju</a:t>
            </a:r>
            <a:r>
              <a:rPr lang="en-US" dirty="0" smtClean="0"/>
              <a:t> u </a:t>
            </a:r>
            <a:r>
              <a:rPr lang="en-US" dirty="0" err="1" smtClean="0"/>
              <a:t>kvalitetne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sr-Latn-ME" dirty="0" smtClean="0"/>
              <a:t>. </a:t>
            </a:r>
            <a:r>
              <a:rPr lang="en-US" dirty="0" smtClean="0"/>
              <a:t> </a:t>
            </a:r>
            <a:endParaRPr lang="en-US" dirty="0" smtClean="0"/>
          </a:p>
          <a:p>
            <a:pPr algn="just"/>
            <a:r>
              <a:rPr lang="en-US" dirty="0" err="1" smtClean="0"/>
              <a:t>Kamatni</a:t>
            </a:r>
            <a:r>
              <a:rPr lang="en-US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proističe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činjenice</a:t>
            </a:r>
            <a:r>
              <a:rPr lang="en-US" dirty="0" smtClean="0"/>
              <a:t> da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tržišnih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oscilovanje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investicionog</a:t>
            </a:r>
            <a:r>
              <a:rPr lang="en-US" dirty="0" smtClean="0"/>
              <a:t> </a:t>
            </a:r>
            <a:r>
              <a:rPr lang="en-US" dirty="0" err="1" smtClean="0"/>
              <a:t>portfolia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tržišnih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obrnuto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Kamatni</a:t>
            </a:r>
            <a:r>
              <a:rPr lang="en-US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je </a:t>
            </a:r>
            <a:r>
              <a:rPr lang="en-US" dirty="0" err="1" smtClean="0"/>
              <a:t>najvažniji</a:t>
            </a:r>
            <a:r>
              <a:rPr lang="en-US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 smtClean="0"/>
              <a:t>kom</a:t>
            </a:r>
            <a:r>
              <a:rPr lang="en-US" dirty="0" smtClean="0"/>
              <a:t> je </a:t>
            </a:r>
            <a:r>
              <a:rPr lang="en-US" dirty="0" err="1" smtClean="0"/>
              <a:t>izložen</a:t>
            </a:r>
            <a:r>
              <a:rPr lang="en-US" dirty="0" smtClean="0"/>
              <a:t> </a:t>
            </a:r>
            <a:r>
              <a:rPr lang="en-US" dirty="0" err="1" smtClean="0"/>
              <a:t>svaki</a:t>
            </a:r>
            <a:r>
              <a:rPr lang="en-US" dirty="0" smtClean="0"/>
              <a:t> </a:t>
            </a:r>
            <a:r>
              <a:rPr lang="en-US" dirty="0" err="1" smtClean="0"/>
              <a:t>investicioni</a:t>
            </a:r>
            <a:r>
              <a:rPr lang="en-US" dirty="0" smtClean="0"/>
              <a:t> portfolio, </a:t>
            </a:r>
            <a:r>
              <a:rPr lang="en-US" dirty="0" err="1" smtClean="0"/>
              <a:t>jer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da </a:t>
            </a:r>
            <a:r>
              <a:rPr lang="en-US" dirty="0" err="1" smtClean="0"/>
              <a:t>izazove</a:t>
            </a:r>
            <a:r>
              <a:rPr lang="en-US" dirty="0" smtClean="0"/>
              <a:t> </a:t>
            </a:r>
            <a:r>
              <a:rPr lang="en-US" dirty="0" err="1" smtClean="0"/>
              <a:t>značajne</a:t>
            </a:r>
            <a:r>
              <a:rPr lang="en-US" dirty="0" smtClean="0"/>
              <a:t> </a:t>
            </a:r>
            <a:r>
              <a:rPr lang="en-US" dirty="0" err="1" smtClean="0"/>
              <a:t>kapitalne</a:t>
            </a:r>
            <a:r>
              <a:rPr lang="en-US" dirty="0" smtClean="0"/>
              <a:t> </a:t>
            </a:r>
            <a:r>
              <a:rPr lang="en-US" dirty="0" err="1" smtClean="0"/>
              <a:t>gubitke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32266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inflacije</a:t>
            </a:r>
            <a:r>
              <a:rPr lang="en-US" dirty="0" smtClean="0"/>
              <a:t> se </a:t>
            </a:r>
            <a:r>
              <a:rPr lang="en-US" dirty="0" err="1" smtClean="0"/>
              <a:t>manifestuje</a:t>
            </a:r>
            <a:r>
              <a:rPr lang="en-US" dirty="0" smtClean="0"/>
              <a:t> u </a:t>
            </a:r>
            <a:r>
              <a:rPr lang="en-US" dirty="0" err="1" smtClean="0"/>
              <a:t>slučaju</a:t>
            </a:r>
            <a:r>
              <a:rPr lang="en-US" dirty="0" smtClean="0"/>
              <a:t> </a:t>
            </a:r>
            <a:r>
              <a:rPr lang="en-US" dirty="0" err="1" smtClean="0"/>
              <a:t>neočekivano</a:t>
            </a:r>
            <a:r>
              <a:rPr lang="en-US" dirty="0" smtClean="0"/>
              <a:t> </a:t>
            </a:r>
            <a:r>
              <a:rPr lang="en-US" dirty="0" err="1" smtClean="0"/>
              <a:t>velike</a:t>
            </a:r>
            <a:r>
              <a:rPr lang="en-US" dirty="0" smtClean="0"/>
              <a:t> </a:t>
            </a:r>
            <a:r>
              <a:rPr lang="en-US" dirty="0" err="1" smtClean="0"/>
              <a:t>inflacije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uzeta</a:t>
            </a:r>
            <a:r>
              <a:rPr lang="en-US" dirty="0" smtClean="0"/>
              <a:t> u </a:t>
            </a:r>
            <a:r>
              <a:rPr lang="en-US" dirty="0" err="1" smtClean="0"/>
              <a:t>obzir</a:t>
            </a:r>
            <a:r>
              <a:rPr lang="en-US" dirty="0" smtClean="0"/>
              <a:t>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formiranja</a:t>
            </a:r>
            <a:r>
              <a:rPr lang="en-US" dirty="0" smtClean="0"/>
              <a:t> </a:t>
            </a:r>
            <a:r>
              <a:rPr lang="en-US" dirty="0" err="1" smtClean="0"/>
              <a:t>nominalnih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Visoka</a:t>
            </a:r>
            <a:r>
              <a:rPr lang="en-US" dirty="0" smtClean="0"/>
              <a:t> </a:t>
            </a:r>
            <a:r>
              <a:rPr lang="en-US" dirty="0" err="1" smtClean="0"/>
              <a:t>inflacija</a:t>
            </a:r>
            <a:r>
              <a:rPr lang="en-US" dirty="0" smtClean="0"/>
              <a:t> </a:t>
            </a:r>
            <a:r>
              <a:rPr lang="en-US" dirty="0" err="1" smtClean="0"/>
              <a:t>obara</a:t>
            </a:r>
            <a:r>
              <a:rPr lang="en-US" dirty="0" smtClean="0"/>
              <a:t> </a:t>
            </a:r>
            <a:r>
              <a:rPr lang="en-US" dirty="0" err="1" smtClean="0"/>
              <a:t>realnu</a:t>
            </a:r>
            <a:r>
              <a:rPr lang="en-US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banaka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da </a:t>
            </a:r>
            <a:r>
              <a:rPr lang="en-US" dirty="0" err="1" smtClean="0"/>
              <a:t>izazove</a:t>
            </a:r>
            <a:r>
              <a:rPr lang="en-US" dirty="0" smtClean="0"/>
              <a:t> </a:t>
            </a:r>
            <a:r>
              <a:rPr lang="en-US" dirty="0" err="1" smtClean="0"/>
              <a:t>kapitalne</a:t>
            </a:r>
            <a:r>
              <a:rPr lang="en-US" dirty="0" smtClean="0"/>
              <a:t> </a:t>
            </a:r>
            <a:r>
              <a:rPr lang="en-US" dirty="0" err="1" smtClean="0"/>
              <a:t>gubitke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 </a:t>
            </a:r>
            <a:r>
              <a:rPr lang="en-US" dirty="0" err="1" smtClean="0"/>
              <a:t>nastaje</a:t>
            </a:r>
            <a:r>
              <a:rPr lang="en-US" dirty="0" smtClean="0"/>
              <a:t> </a:t>
            </a:r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ne </a:t>
            </a:r>
            <a:r>
              <a:rPr lang="en-US" dirty="0" err="1" smtClean="0"/>
              <a:t>mogu</a:t>
            </a:r>
            <a:r>
              <a:rPr lang="en-US" dirty="0" smtClean="0"/>
              <a:t> da se </a:t>
            </a:r>
            <a:r>
              <a:rPr lang="en-US" dirty="0" err="1" smtClean="0"/>
              <a:t>prodaju</a:t>
            </a:r>
            <a:r>
              <a:rPr lang="en-US" dirty="0" smtClean="0"/>
              <a:t> u </a:t>
            </a:r>
            <a:r>
              <a:rPr lang="en-US" dirty="0" err="1" smtClean="0"/>
              <a:t>svakom</a:t>
            </a:r>
            <a:r>
              <a:rPr lang="en-US" dirty="0" smtClean="0"/>
              <a:t> </a:t>
            </a:r>
            <a:r>
              <a:rPr lang="en-US" dirty="0" err="1" smtClean="0"/>
              <a:t>momentu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sekundarnom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 je </a:t>
            </a:r>
            <a:r>
              <a:rPr lang="en-US" dirty="0" err="1" smtClean="0"/>
              <a:t>naročito</a:t>
            </a:r>
            <a:r>
              <a:rPr lang="en-US" dirty="0" smtClean="0"/>
              <a:t> </a:t>
            </a:r>
            <a:r>
              <a:rPr lang="en-US" dirty="0" err="1" smtClean="0"/>
              <a:t>izražen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 smtClean="0"/>
              <a:t>tržištima</a:t>
            </a:r>
            <a:r>
              <a:rPr lang="en-US" dirty="0" smtClean="0"/>
              <a:t> u </a:t>
            </a:r>
            <a:r>
              <a:rPr lang="en-US" dirty="0" err="1" smtClean="0"/>
              <a:t>razvoju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slabijeg</a:t>
            </a:r>
            <a:r>
              <a:rPr lang="en-US" dirty="0" smtClean="0"/>
              <a:t> </a:t>
            </a:r>
            <a:r>
              <a:rPr lang="en-US" dirty="0" err="1" smtClean="0"/>
              <a:t>kvaliteta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26557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izloženosti</a:t>
            </a:r>
            <a:r>
              <a:rPr lang="en-US" dirty="0" smtClean="0"/>
              <a:t> </a:t>
            </a:r>
            <a:r>
              <a:rPr lang="en-US" dirty="0" err="1" smtClean="0"/>
              <a:t>različitim</a:t>
            </a:r>
            <a:r>
              <a:rPr lang="en-US" dirty="0" smtClean="0"/>
              <a:t> </a:t>
            </a:r>
            <a:r>
              <a:rPr lang="en-US" dirty="0" err="1" smtClean="0"/>
              <a:t>vrstama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, </a:t>
            </a:r>
            <a:r>
              <a:rPr lang="en-US" dirty="0" err="1" smtClean="0"/>
              <a:t>pitanje</a:t>
            </a:r>
            <a:r>
              <a:rPr lang="en-US" dirty="0" smtClean="0"/>
              <a:t> </a:t>
            </a:r>
            <a:r>
              <a:rPr lang="en-US" dirty="0" err="1" smtClean="0"/>
              <a:t>efikasnosti</a:t>
            </a:r>
            <a:r>
              <a:rPr lang="en-US" dirty="0" smtClean="0"/>
              <a:t> </a:t>
            </a:r>
            <a:r>
              <a:rPr lang="en-US" dirty="0" err="1" smtClean="0"/>
              <a:t>upravljanja</a:t>
            </a:r>
            <a:r>
              <a:rPr lang="en-US" dirty="0" smtClean="0"/>
              <a:t> </a:t>
            </a:r>
            <a:r>
              <a:rPr lang="en-US" dirty="0" err="1" smtClean="0"/>
              <a:t>investicionim</a:t>
            </a:r>
            <a:r>
              <a:rPr lang="en-US" dirty="0" smtClean="0"/>
              <a:t> </a:t>
            </a:r>
            <a:r>
              <a:rPr lang="en-US" dirty="0" err="1" smtClean="0"/>
              <a:t>portfoliom</a:t>
            </a:r>
            <a:r>
              <a:rPr lang="en-US" dirty="0" smtClean="0"/>
              <a:t> je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izuzetno</a:t>
            </a:r>
            <a:r>
              <a:rPr lang="en-US" dirty="0" smtClean="0"/>
              <a:t> </a:t>
            </a:r>
            <a:r>
              <a:rPr lang="en-US" dirty="0" err="1" smtClean="0"/>
              <a:t>važno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Formiranje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portfolia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optimalnim</a:t>
            </a:r>
            <a:r>
              <a:rPr lang="en-US" dirty="0" smtClean="0"/>
              <a:t> </a:t>
            </a:r>
            <a:r>
              <a:rPr lang="en-US" dirty="0" err="1" smtClean="0"/>
              <a:t>odnosom</a:t>
            </a:r>
            <a:r>
              <a:rPr lang="en-US" dirty="0" smtClean="0"/>
              <a:t> </a:t>
            </a:r>
            <a:r>
              <a:rPr lang="en-US" dirty="0" err="1" smtClean="0"/>
              <a:t>rizika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 err="1" smtClean="0"/>
              <a:t>zaht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 smtClean="0"/>
              <a:t>izbor</a:t>
            </a:r>
            <a:r>
              <a:rPr lang="en-US" dirty="0" smtClean="0"/>
              <a:t> </a:t>
            </a:r>
            <a:r>
              <a:rPr lang="en-US" dirty="0" err="1" smtClean="0"/>
              <a:t>adekvatnih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, </a:t>
            </a:r>
            <a:r>
              <a:rPr lang="en-US" dirty="0" err="1" smtClean="0"/>
              <a:t>diverzifikovanje</a:t>
            </a:r>
            <a:r>
              <a:rPr lang="en-US" dirty="0" smtClean="0"/>
              <a:t> </a:t>
            </a:r>
            <a:r>
              <a:rPr lang="en-US" dirty="0" err="1" smtClean="0"/>
              <a:t>portfolia</a:t>
            </a:r>
            <a:r>
              <a:rPr lang="en-US" dirty="0" smtClean="0"/>
              <a:t>, </a:t>
            </a:r>
            <a:r>
              <a:rPr lang="en-US" dirty="0" err="1" smtClean="0"/>
              <a:t>kombinovanje</a:t>
            </a:r>
            <a:r>
              <a:rPr lang="en-US" dirty="0" smtClean="0"/>
              <a:t> </a:t>
            </a:r>
            <a:r>
              <a:rPr lang="en-US" dirty="0" err="1" smtClean="0"/>
              <a:t>ročne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različitih</a:t>
            </a:r>
            <a:r>
              <a:rPr lang="en-US" dirty="0" smtClean="0"/>
              <a:t> </a:t>
            </a:r>
            <a:r>
              <a:rPr lang="en-US" dirty="0" err="1" smtClean="0"/>
              <a:t>vrsta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ednosnih</a:t>
            </a:r>
            <a:r>
              <a:rPr lang="en-US" dirty="0" smtClean="0"/>
              <a:t> </a:t>
            </a:r>
            <a:r>
              <a:rPr lang="en-US" dirty="0" err="1" smtClean="0"/>
              <a:t>papira</a:t>
            </a:r>
            <a:r>
              <a:rPr lang="en-US" dirty="0" smtClean="0"/>
              <a:t>, </a:t>
            </a:r>
            <a:r>
              <a:rPr lang="en-US" dirty="0" err="1" smtClean="0"/>
              <a:t>odabir</a:t>
            </a:r>
            <a:r>
              <a:rPr lang="en-US" dirty="0" smtClean="0"/>
              <a:t> </a:t>
            </a:r>
            <a:r>
              <a:rPr lang="en-US" dirty="0" err="1" smtClean="0"/>
              <a:t>pravog</a:t>
            </a:r>
            <a:r>
              <a:rPr lang="en-US" dirty="0" smtClean="0"/>
              <a:t> momenta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kupovinu</a:t>
            </a:r>
            <a:r>
              <a:rPr lang="en-US" dirty="0" smtClean="0"/>
              <a:t>/</a:t>
            </a:r>
            <a:r>
              <a:rPr lang="en-US" dirty="0" err="1" smtClean="0"/>
              <a:t>prodaju</a:t>
            </a:r>
            <a:r>
              <a:rPr lang="en-US" dirty="0" smtClean="0"/>
              <a:t> </a:t>
            </a:r>
            <a:r>
              <a:rPr lang="en-US" dirty="0" err="1" smtClean="0"/>
              <a:t>hartija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, </a:t>
            </a:r>
            <a:r>
              <a:rPr lang="en-US" dirty="0" err="1" smtClean="0"/>
              <a:t>itd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46994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sz="3600" dirty="0" smtClean="0">
                <a:latin typeface="+mn-lt"/>
              </a:rPr>
              <a:t>4</a:t>
            </a:r>
            <a:r>
              <a:rPr lang="en-US" sz="3600" dirty="0" smtClean="0">
                <a:latin typeface="+mn-lt"/>
              </a:rPr>
              <a:t>.3. KAMATNE STOPE I C</a:t>
            </a:r>
            <a:r>
              <a:rPr lang="sr-Latn-ME" sz="3600" dirty="0" smtClean="0">
                <a:latin typeface="+mn-lt"/>
              </a:rPr>
              <a:t>IJ</a:t>
            </a:r>
            <a:r>
              <a:rPr lang="en-US" sz="3600" dirty="0" smtClean="0">
                <a:latin typeface="+mn-lt"/>
              </a:rPr>
              <a:t>ENE OBVEZNICA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Efikasno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investicionim</a:t>
            </a:r>
            <a:r>
              <a:rPr lang="en-US" dirty="0" smtClean="0"/>
              <a:t> </a:t>
            </a:r>
            <a:r>
              <a:rPr lang="en-US" dirty="0" err="1" smtClean="0"/>
              <a:t>portfoliom</a:t>
            </a:r>
            <a:r>
              <a:rPr lang="en-US" dirty="0" smtClean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 smtClean="0"/>
              <a:t>shvatanje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tržišnih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Praksa</a:t>
            </a:r>
            <a:r>
              <a:rPr lang="en-US" dirty="0" smtClean="0"/>
              <a:t> </a:t>
            </a:r>
            <a:r>
              <a:rPr lang="en-US" dirty="0" err="1" smtClean="0"/>
              <a:t>funkcionisanja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pokazuje</a:t>
            </a:r>
            <a:r>
              <a:rPr lang="en-US" dirty="0" smtClean="0"/>
              <a:t> da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oscilacija</a:t>
            </a:r>
            <a:r>
              <a:rPr lang="en-US" dirty="0" smtClean="0"/>
              <a:t> </a:t>
            </a:r>
            <a:r>
              <a:rPr lang="en-US" dirty="0" err="1" smtClean="0"/>
              <a:t>tržišnih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inverzan</a:t>
            </a:r>
            <a:r>
              <a:rPr lang="en-US" dirty="0" smtClean="0"/>
              <a:t> </a:t>
            </a:r>
            <a:r>
              <a:rPr lang="en-US" dirty="0" err="1" smtClean="0"/>
              <a:t>odnos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U </a:t>
            </a:r>
            <a:r>
              <a:rPr lang="en-US" dirty="0" err="1" smtClean="0"/>
              <a:t>cilju</a:t>
            </a:r>
            <a:r>
              <a:rPr lang="en-US" dirty="0" smtClean="0"/>
              <a:t> </a:t>
            </a:r>
            <a:r>
              <a:rPr lang="en-US" dirty="0" err="1" smtClean="0"/>
              <a:t>boljeg</a:t>
            </a:r>
            <a:r>
              <a:rPr lang="en-US" dirty="0" smtClean="0"/>
              <a:t> </a:t>
            </a:r>
            <a:r>
              <a:rPr lang="en-US" dirty="0" err="1" smtClean="0"/>
              <a:t>razum</a:t>
            </a:r>
            <a:r>
              <a:rPr lang="sr-Latn-ME" dirty="0" smtClean="0"/>
              <a:t>ij</a:t>
            </a:r>
            <a:r>
              <a:rPr lang="en-US" dirty="0" err="1" smtClean="0"/>
              <a:t>evanja</a:t>
            </a:r>
            <a:r>
              <a:rPr lang="en-US" dirty="0" smtClean="0"/>
              <a:t> </a:t>
            </a:r>
            <a:r>
              <a:rPr lang="en-US" dirty="0" smtClean="0"/>
              <a:t>tog </a:t>
            </a:r>
            <a:r>
              <a:rPr lang="en-US" dirty="0" err="1" smtClean="0"/>
              <a:t>odnosa</a:t>
            </a:r>
            <a:r>
              <a:rPr lang="en-US" dirty="0" smtClean="0"/>
              <a:t>, </a:t>
            </a:r>
            <a:r>
              <a:rPr lang="en-US" dirty="0" err="1" smtClean="0"/>
              <a:t>analiziraćemo</a:t>
            </a:r>
            <a:r>
              <a:rPr lang="en-US" dirty="0" smtClean="0"/>
              <a:t> </a:t>
            </a:r>
            <a:r>
              <a:rPr lang="en-US" dirty="0" err="1" smtClean="0"/>
              <a:t>formulu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izračunavanje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beskuponskih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edeći</a:t>
            </a:r>
            <a:r>
              <a:rPr lang="en-US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: </a:t>
            </a:r>
          </a:p>
          <a:p>
            <a:pPr algn="just"/>
            <a:r>
              <a:rPr lang="en-US" dirty="0" smtClean="0"/>
              <a:t>CIJENA OBVEZNICE = NOMINALNA VRIJEDNOST</a:t>
            </a:r>
            <a:r>
              <a:rPr lang="sr-Latn-ME" dirty="0" smtClean="0"/>
              <a:t> </a:t>
            </a:r>
            <a:r>
              <a:rPr lang="en-US" dirty="0" smtClean="0"/>
              <a:t>/ ( 1 + </a:t>
            </a:r>
            <a:r>
              <a:rPr lang="en-US" dirty="0" err="1" smtClean="0"/>
              <a:t>prinos</a:t>
            </a:r>
            <a:r>
              <a:rPr lang="en-US" dirty="0" smtClean="0"/>
              <a:t> do </a:t>
            </a:r>
            <a:r>
              <a:rPr lang="en-US" dirty="0" err="1" smtClean="0"/>
              <a:t>dospijeća</a:t>
            </a:r>
            <a:r>
              <a:rPr lang="en-US" dirty="0" smtClean="0"/>
              <a:t>)</a:t>
            </a:r>
            <a:r>
              <a:rPr lang="sr-Latn-ME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93727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Primenom</a:t>
            </a:r>
            <a:r>
              <a:rPr lang="en-US" dirty="0" smtClean="0"/>
              <a:t> </a:t>
            </a:r>
            <a:r>
              <a:rPr lang="sr-Latn-ME" dirty="0" smtClean="0"/>
              <a:t>prethodne </a:t>
            </a:r>
            <a:r>
              <a:rPr lang="en-US" dirty="0" err="1" smtClean="0"/>
              <a:t>formule</a:t>
            </a:r>
            <a:r>
              <a:rPr lang="en-US" dirty="0" smtClean="0"/>
              <a:t> </a:t>
            </a:r>
            <a:r>
              <a:rPr lang="en-US" dirty="0" err="1" smtClean="0"/>
              <a:t>izračunava</a:t>
            </a:r>
            <a:r>
              <a:rPr lang="en-US" dirty="0" smtClean="0"/>
              <a:t> </a:t>
            </a:r>
            <a:r>
              <a:rPr lang="sr-Latn-ME" dirty="0" smtClean="0"/>
              <a:t>se </a:t>
            </a:r>
            <a:r>
              <a:rPr lang="en-US" dirty="0" err="1" smtClean="0"/>
              <a:t>prinos</a:t>
            </a:r>
            <a:r>
              <a:rPr lang="en-US" dirty="0" smtClean="0"/>
              <a:t> </a:t>
            </a:r>
            <a:r>
              <a:rPr lang="en-US" dirty="0" smtClean="0"/>
              <a:t>do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beskuponske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Beskuponske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nemaju</a:t>
            </a:r>
            <a:r>
              <a:rPr lang="en-US" dirty="0" smtClean="0"/>
              <a:t> </a:t>
            </a:r>
            <a:r>
              <a:rPr lang="en-US" dirty="0" err="1" smtClean="0"/>
              <a:t>formalnu</a:t>
            </a:r>
            <a:r>
              <a:rPr lang="en-US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, </a:t>
            </a:r>
            <a:r>
              <a:rPr lang="en-US" dirty="0" err="1" smtClean="0"/>
              <a:t>već</a:t>
            </a:r>
            <a:r>
              <a:rPr lang="en-US" dirty="0" smtClean="0"/>
              <a:t> se </a:t>
            </a:r>
            <a:r>
              <a:rPr lang="en-US" dirty="0" err="1" smtClean="0"/>
              <a:t>prodaju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diskontnim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enama</a:t>
            </a:r>
            <a:r>
              <a:rPr lang="en-US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niže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njihovu</a:t>
            </a:r>
            <a:r>
              <a:rPr lang="en-US" dirty="0" smtClean="0"/>
              <a:t> </a:t>
            </a:r>
            <a:r>
              <a:rPr lang="en-US" dirty="0" err="1" smtClean="0"/>
              <a:t>nominalnu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Nominalna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smtClean="0"/>
              <a:t>se </a:t>
            </a:r>
            <a:r>
              <a:rPr lang="en-US" dirty="0" err="1" smtClean="0"/>
              <a:t>isplaćuje</a:t>
            </a:r>
            <a:r>
              <a:rPr lang="en-US" dirty="0" smtClean="0"/>
              <a:t> </a:t>
            </a:r>
            <a:r>
              <a:rPr lang="en-US" dirty="0" err="1" smtClean="0"/>
              <a:t>investitoru</a:t>
            </a:r>
            <a:r>
              <a:rPr lang="en-US" dirty="0" smtClean="0"/>
              <a:t> o </a:t>
            </a:r>
            <a:r>
              <a:rPr lang="en-US" dirty="0" err="1" smtClean="0"/>
              <a:t>roku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, </a:t>
            </a:r>
            <a:r>
              <a:rPr lang="en-US" dirty="0" err="1" smtClean="0"/>
              <a:t>prilikom</a:t>
            </a:r>
            <a:r>
              <a:rPr lang="en-US" dirty="0" smtClean="0"/>
              <a:t> </a:t>
            </a:r>
            <a:r>
              <a:rPr lang="en-US" dirty="0" err="1" smtClean="0"/>
              <a:t>otkupa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od </a:t>
            </a:r>
            <a:r>
              <a:rPr lang="en-US" dirty="0" err="1" smtClean="0"/>
              <a:t>strane</a:t>
            </a:r>
            <a:r>
              <a:rPr lang="en-US" dirty="0" smtClean="0"/>
              <a:t> </a:t>
            </a:r>
            <a:r>
              <a:rPr lang="en-US" dirty="0" err="1" smtClean="0"/>
              <a:t>emitenta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Razlika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tržišne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beskuponske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(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kupac</a:t>
            </a:r>
            <a:r>
              <a:rPr lang="en-US" dirty="0" smtClean="0"/>
              <a:t> </a:t>
            </a:r>
            <a:r>
              <a:rPr lang="en-US" dirty="0" err="1" smtClean="0"/>
              <a:t>plati</a:t>
            </a:r>
            <a:r>
              <a:rPr lang="en-US" dirty="0" smtClean="0"/>
              <a:t> u </a:t>
            </a:r>
            <a:r>
              <a:rPr lang="en-US" dirty="0" err="1" smtClean="0"/>
              <a:t>momentu</a:t>
            </a:r>
            <a:r>
              <a:rPr lang="en-US" dirty="0" smtClean="0"/>
              <a:t> </a:t>
            </a:r>
            <a:r>
              <a:rPr lang="en-US" dirty="0" err="1" smtClean="0"/>
              <a:t>kupovine</a:t>
            </a:r>
            <a:r>
              <a:rPr lang="en-US" dirty="0" smtClean="0"/>
              <a:t>)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njene</a:t>
            </a:r>
            <a:r>
              <a:rPr lang="en-US" dirty="0" smtClean="0"/>
              <a:t> </a:t>
            </a:r>
            <a:r>
              <a:rPr lang="en-US" dirty="0" err="1" smtClean="0"/>
              <a:t>nominalne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koju</a:t>
            </a:r>
            <a:r>
              <a:rPr lang="en-US" dirty="0" smtClean="0"/>
              <a:t> </a:t>
            </a:r>
            <a:r>
              <a:rPr lang="en-US" dirty="0" err="1" smtClean="0"/>
              <a:t>emitent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isplaćuje</a:t>
            </a:r>
            <a:r>
              <a:rPr lang="en-US" dirty="0" smtClean="0"/>
              <a:t> </a:t>
            </a:r>
            <a:r>
              <a:rPr lang="en-US" dirty="0" err="1" smtClean="0"/>
              <a:t>kupcu</a:t>
            </a:r>
            <a:r>
              <a:rPr lang="en-US" dirty="0" smtClean="0"/>
              <a:t> o </a:t>
            </a:r>
            <a:r>
              <a:rPr lang="en-US" dirty="0" err="1" smtClean="0"/>
              <a:t>roku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),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prinos</a:t>
            </a:r>
            <a:r>
              <a:rPr lang="en-US" dirty="0" smtClean="0"/>
              <a:t> do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,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smatrati</a:t>
            </a:r>
            <a:r>
              <a:rPr lang="en-US" dirty="0" smtClean="0"/>
              <a:t> </a:t>
            </a:r>
            <a:r>
              <a:rPr lang="en-US" dirty="0" err="1" smtClean="0"/>
              <a:t>kamatom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držanja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do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81450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se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kamate</a:t>
            </a:r>
            <a:r>
              <a:rPr lang="en-US" dirty="0" smtClean="0"/>
              <a:t> </a:t>
            </a:r>
            <a:r>
              <a:rPr lang="en-US" dirty="0" err="1" smtClean="0"/>
              <a:t>izrazi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procenat</a:t>
            </a:r>
            <a:r>
              <a:rPr lang="en-US" dirty="0" smtClean="0"/>
              <a:t> </a:t>
            </a:r>
            <a:r>
              <a:rPr lang="en-US" dirty="0" err="1" smtClean="0"/>
              <a:t>nominalne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, </a:t>
            </a:r>
            <a:r>
              <a:rPr lang="en-US" dirty="0" err="1" smtClean="0"/>
              <a:t>dobija</a:t>
            </a:r>
            <a:r>
              <a:rPr lang="en-US" dirty="0" smtClean="0"/>
              <a:t> se 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u </a:t>
            </a:r>
            <a:r>
              <a:rPr lang="en-US" dirty="0" err="1" smtClean="0"/>
              <a:t>mnogim</a:t>
            </a:r>
            <a:r>
              <a:rPr lang="en-US" dirty="0" smtClean="0"/>
              <a:t> </a:t>
            </a:r>
            <a:r>
              <a:rPr lang="en-US" dirty="0" err="1" smtClean="0"/>
              <a:t>naučnim</a:t>
            </a:r>
            <a:r>
              <a:rPr lang="en-US" dirty="0" smtClean="0"/>
              <a:t> </a:t>
            </a:r>
            <a:r>
              <a:rPr lang="en-US" dirty="0" err="1" smtClean="0"/>
              <a:t>istraživanjima</a:t>
            </a:r>
            <a:r>
              <a:rPr lang="en-US" dirty="0" smtClean="0"/>
              <a:t> </a:t>
            </a:r>
            <a:r>
              <a:rPr lang="en-US" dirty="0" err="1" smtClean="0"/>
              <a:t>smatra</a:t>
            </a:r>
            <a:r>
              <a:rPr lang="en-US" dirty="0" smtClean="0"/>
              <a:t> </a:t>
            </a:r>
            <a:r>
              <a:rPr lang="en-US" dirty="0" err="1" smtClean="0"/>
              <a:t>aproksimativnom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ednošću</a:t>
            </a:r>
            <a:r>
              <a:rPr lang="en-US" dirty="0" smtClean="0"/>
              <a:t> </a:t>
            </a:r>
            <a:r>
              <a:rPr lang="en-US" dirty="0" err="1" smtClean="0"/>
              <a:t>tržišne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stope.</a:t>
            </a:r>
            <a:endParaRPr lang="sr-Latn-ME" dirty="0" smtClean="0"/>
          </a:p>
          <a:p>
            <a:pPr algn="just"/>
            <a:r>
              <a:rPr lang="en-US" dirty="0" smtClean="0"/>
              <a:t> Na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, </a:t>
            </a:r>
            <a:r>
              <a:rPr lang="en-US" dirty="0" err="1" smtClean="0"/>
              <a:t>ukoliko</a:t>
            </a:r>
            <a:r>
              <a:rPr lang="en-US" dirty="0" smtClean="0"/>
              <a:t> je </a:t>
            </a:r>
            <a:r>
              <a:rPr lang="en-US" dirty="0" err="1" smtClean="0"/>
              <a:t>neka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kupljena</a:t>
            </a:r>
            <a:r>
              <a:rPr lang="en-US" dirty="0" smtClean="0"/>
              <a:t> </a:t>
            </a:r>
            <a:r>
              <a:rPr lang="en-US" dirty="0" err="1" smtClean="0"/>
              <a:t>godinu</a:t>
            </a:r>
            <a:r>
              <a:rPr lang="en-US" dirty="0" smtClean="0"/>
              <a:t> dana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, </a:t>
            </a:r>
            <a:r>
              <a:rPr lang="en-US" dirty="0" err="1" smtClean="0"/>
              <a:t>radi</a:t>
            </a:r>
            <a:r>
              <a:rPr lang="en-US" dirty="0" smtClean="0"/>
              <a:t> se o </a:t>
            </a:r>
            <a:r>
              <a:rPr lang="en-US" dirty="0" smtClean="0"/>
              <a:t>proc</a:t>
            </a:r>
            <a:r>
              <a:rPr lang="sr-Latn-ME" dirty="0" smtClean="0"/>
              <a:t>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godišnje</a:t>
            </a:r>
            <a:r>
              <a:rPr lang="en-US" dirty="0" smtClean="0"/>
              <a:t> </a:t>
            </a:r>
            <a:r>
              <a:rPr lang="en-US" dirty="0" err="1" smtClean="0"/>
              <a:t>tržišne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stope, a </a:t>
            </a:r>
            <a:r>
              <a:rPr lang="en-US" dirty="0" err="1" smtClean="0"/>
              <a:t>ako</a:t>
            </a:r>
            <a:r>
              <a:rPr lang="en-US" dirty="0" smtClean="0"/>
              <a:t> je </a:t>
            </a:r>
            <a:r>
              <a:rPr lang="en-US" dirty="0" err="1" smtClean="0"/>
              <a:t>kupljena</a:t>
            </a:r>
            <a:r>
              <a:rPr lang="en-US" dirty="0" smtClean="0"/>
              <a:t> 6 </a:t>
            </a:r>
            <a:r>
              <a:rPr lang="en-US" dirty="0" smtClean="0"/>
              <a:t>m</a:t>
            </a:r>
            <a:r>
              <a:rPr lang="sr-Latn-ME" dirty="0" smtClean="0"/>
              <a:t>jij</a:t>
            </a:r>
            <a:r>
              <a:rPr lang="en-US" dirty="0" err="1" smtClean="0"/>
              <a:t>eseci</a:t>
            </a:r>
            <a:r>
              <a:rPr lang="en-US" dirty="0" smtClean="0"/>
              <a:t> </a:t>
            </a:r>
            <a:r>
              <a:rPr lang="en-US" dirty="0" smtClean="0"/>
              <a:t>pre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 smtClean="0"/>
              <a:t>reč</a:t>
            </a:r>
            <a:r>
              <a:rPr lang="en-US" dirty="0" smtClean="0"/>
              <a:t> je o </a:t>
            </a:r>
            <a:r>
              <a:rPr lang="en-US" dirty="0" smtClean="0"/>
              <a:t>proc</a:t>
            </a:r>
            <a:r>
              <a:rPr lang="sr-Latn-ME" dirty="0" smtClean="0"/>
              <a:t>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šestomesečne</a:t>
            </a:r>
            <a:r>
              <a:rPr lang="en-US" dirty="0" smtClean="0"/>
              <a:t> </a:t>
            </a:r>
            <a:r>
              <a:rPr lang="en-US" dirty="0" err="1" smtClean="0"/>
              <a:t>tržišne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stope, </a:t>
            </a:r>
            <a:r>
              <a:rPr lang="en-US" dirty="0" err="1" smtClean="0"/>
              <a:t>itd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Analizom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sr-Latn-ME" dirty="0" smtClean="0"/>
              <a:t> prethodne</a:t>
            </a:r>
            <a:r>
              <a:rPr lang="en-US" dirty="0" smtClean="0"/>
              <a:t> </a:t>
            </a:r>
            <a:r>
              <a:rPr lang="en-US" dirty="0" err="1" smtClean="0"/>
              <a:t>formule</a:t>
            </a:r>
            <a:r>
              <a:rPr lang="en-US" dirty="0" smtClean="0"/>
              <a:t>,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zaključiti</a:t>
            </a:r>
            <a:r>
              <a:rPr lang="en-US" dirty="0" smtClean="0"/>
              <a:t> da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kupovna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beskuponskih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kamatna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(</a:t>
            </a:r>
            <a:r>
              <a:rPr lang="en-US" dirty="0" err="1" smtClean="0"/>
              <a:t>prinos</a:t>
            </a:r>
            <a:r>
              <a:rPr lang="en-US" dirty="0" smtClean="0"/>
              <a:t> do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) </a:t>
            </a:r>
            <a:r>
              <a:rPr lang="en-US" dirty="0" err="1" smtClean="0"/>
              <a:t>obrnuto</a:t>
            </a:r>
            <a:r>
              <a:rPr lang="en-US" dirty="0" smtClean="0"/>
              <a:t> </a:t>
            </a:r>
            <a:r>
              <a:rPr lang="en-US" dirty="0" err="1" smtClean="0"/>
              <a:t>korelisane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da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tržišne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ukazuje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pad </a:t>
            </a:r>
            <a:r>
              <a:rPr lang="en-US" dirty="0" err="1" smtClean="0"/>
              <a:t>tržišne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obrnuto</a:t>
            </a:r>
            <a:r>
              <a:rPr lang="en-US" dirty="0" smtClean="0"/>
              <a:t>.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2427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Ukoliko</a:t>
            </a:r>
            <a:r>
              <a:rPr lang="en-US" dirty="0" smtClean="0"/>
              <a:t> se u </a:t>
            </a:r>
            <a:r>
              <a:rPr lang="en-US" dirty="0" err="1" smtClean="0"/>
              <a:t>razmatranje</a:t>
            </a:r>
            <a:r>
              <a:rPr lang="en-US" dirty="0" smtClean="0"/>
              <a:t> </a:t>
            </a:r>
            <a:r>
              <a:rPr lang="en-US" dirty="0" err="1" smtClean="0"/>
              <a:t>uzme</a:t>
            </a:r>
            <a:r>
              <a:rPr lang="en-US" dirty="0" smtClean="0"/>
              <a:t> formula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izračunavanje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do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 smtClean="0"/>
              <a:t>kuponskih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, </a:t>
            </a:r>
            <a:r>
              <a:rPr lang="en-US" dirty="0" err="1" smtClean="0"/>
              <a:t>analiza</a:t>
            </a:r>
            <a:r>
              <a:rPr lang="en-US" dirty="0" smtClean="0"/>
              <a:t> je </a:t>
            </a:r>
            <a:r>
              <a:rPr lang="en-US" dirty="0" err="1" smtClean="0"/>
              <a:t>dosta</a:t>
            </a:r>
            <a:r>
              <a:rPr lang="en-US" dirty="0" smtClean="0"/>
              <a:t> </a:t>
            </a:r>
            <a:r>
              <a:rPr lang="en-US" dirty="0" err="1" smtClean="0"/>
              <a:t>kompleksnija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razloga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se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periodičnih</a:t>
            </a:r>
            <a:r>
              <a:rPr lang="en-US" dirty="0" smtClean="0"/>
              <a:t> </a:t>
            </a:r>
            <a:r>
              <a:rPr lang="en-US" dirty="0" err="1" smtClean="0"/>
              <a:t>kuponskih</a:t>
            </a:r>
            <a:r>
              <a:rPr lang="en-US" dirty="0" smtClean="0"/>
              <a:t> </a:t>
            </a:r>
            <a:r>
              <a:rPr lang="en-US" dirty="0" err="1" smtClean="0"/>
              <a:t>isplata</a:t>
            </a:r>
            <a:r>
              <a:rPr lang="en-US" dirty="0" smtClean="0"/>
              <a:t> mora </a:t>
            </a:r>
            <a:r>
              <a:rPr lang="en-US" dirty="0" err="1" smtClean="0"/>
              <a:t>uzeti</a:t>
            </a:r>
            <a:r>
              <a:rPr lang="en-US" dirty="0" smtClean="0"/>
              <a:t> u </a:t>
            </a:r>
            <a:r>
              <a:rPr lang="en-US" dirty="0" err="1" smtClean="0"/>
              <a:t>obzir</a:t>
            </a:r>
            <a:r>
              <a:rPr lang="en-US" dirty="0" smtClean="0"/>
              <a:t> </a:t>
            </a:r>
            <a:r>
              <a:rPr lang="en-US" dirty="0" err="1" smtClean="0"/>
              <a:t>koncept</a:t>
            </a:r>
            <a:r>
              <a:rPr lang="en-US" dirty="0" smtClean="0"/>
              <a:t> </a:t>
            </a:r>
            <a:r>
              <a:rPr lang="en-US" dirty="0" err="1" smtClean="0"/>
              <a:t>vremensk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Taj </a:t>
            </a:r>
            <a:r>
              <a:rPr lang="en-US" dirty="0" err="1" smtClean="0"/>
              <a:t>koncept</a:t>
            </a:r>
            <a:r>
              <a:rPr lang="en-US" dirty="0" smtClean="0"/>
              <a:t> </a:t>
            </a:r>
            <a:r>
              <a:rPr lang="en-US" dirty="0" err="1" smtClean="0"/>
              <a:t>predviđa</a:t>
            </a:r>
            <a:r>
              <a:rPr lang="en-US" dirty="0" smtClean="0"/>
              <a:t> da se </a:t>
            </a:r>
            <a:r>
              <a:rPr lang="en-US" dirty="0" err="1" smtClean="0"/>
              <a:t>svi</a:t>
            </a:r>
            <a:r>
              <a:rPr lang="en-US" dirty="0" smtClean="0"/>
              <a:t> </a:t>
            </a:r>
            <a:r>
              <a:rPr lang="en-US" dirty="0" err="1" smtClean="0"/>
              <a:t>budući</a:t>
            </a:r>
            <a:r>
              <a:rPr lang="en-US" dirty="0" smtClean="0"/>
              <a:t> </a:t>
            </a:r>
            <a:r>
              <a:rPr lang="en-US" dirty="0" err="1" smtClean="0"/>
              <a:t>novčani</a:t>
            </a:r>
            <a:r>
              <a:rPr lang="en-US" dirty="0" smtClean="0"/>
              <a:t> </a:t>
            </a:r>
            <a:r>
              <a:rPr lang="en-US" dirty="0" err="1" smtClean="0"/>
              <a:t>prilivi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(</a:t>
            </a:r>
            <a:r>
              <a:rPr lang="en-US" dirty="0" err="1" smtClean="0"/>
              <a:t>kuponske</a:t>
            </a:r>
            <a:r>
              <a:rPr lang="en-US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nominalna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), </a:t>
            </a:r>
            <a:r>
              <a:rPr lang="en-US" dirty="0" err="1" smtClean="0"/>
              <a:t>diskontovanjem</a:t>
            </a:r>
            <a:r>
              <a:rPr lang="en-US" dirty="0" smtClean="0"/>
              <a:t> </a:t>
            </a:r>
            <a:r>
              <a:rPr lang="en-US" dirty="0" err="1" smtClean="0"/>
              <a:t>vrate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nulti</a:t>
            </a:r>
            <a:r>
              <a:rPr lang="en-US" dirty="0" smtClean="0"/>
              <a:t> </a:t>
            </a:r>
            <a:r>
              <a:rPr lang="en-US" dirty="0" err="1" smtClean="0"/>
              <a:t>momenat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Prinos</a:t>
            </a:r>
            <a:r>
              <a:rPr lang="en-US" dirty="0" smtClean="0"/>
              <a:t> do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diskontnu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izjednačava</a:t>
            </a:r>
            <a:r>
              <a:rPr lang="en-US" dirty="0" smtClean="0"/>
              <a:t> </a:t>
            </a:r>
            <a:r>
              <a:rPr lang="en-US" dirty="0" err="1" smtClean="0"/>
              <a:t>kupovnu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enu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sadašnjom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ednošću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budućih</a:t>
            </a:r>
            <a:r>
              <a:rPr lang="en-US" dirty="0" smtClean="0"/>
              <a:t> </a:t>
            </a:r>
            <a:r>
              <a:rPr lang="en-US" dirty="0" err="1" smtClean="0"/>
              <a:t>novčanih</a:t>
            </a:r>
            <a:r>
              <a:rPr lang="en-US" dirty="0" smtClean="0"/>
              <a:t> </a:t>
            </a:r>
            <a:r>
              <a:rPr lang="en-US" dirty="0" err="1" smtClean="0"/>
              <a:t>priliva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091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1369"/>
            <a:ext cx="10515600" cy="5365594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Minimalna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jedinične</a:t>
            </a:r>
            <a:r>
              <a:rPr lang="en-US" dirty="0"/>
              <a:t> </a:t>
            </a:r>
            <a:r>
              <a:rPr lang="en-US" dirty="0" err="1"/>
              <a:t>hartije</a:t>
            </a:r>
            <a:r>
              <a:rPr lang="en-US" dirty="0"/>
              <a:t> u SAD je </a:t>
            </a:r>
            <a:r>
              <a:rPr lang="en-US" dirty="0" smtClean="0"/>
              <a:t>1</a:t>
            </a:r>
            <a:r>
              <a:rPr lang="sr-Latn-ME" dirty="0" smtClean="0"/>
              <a:t>.</a:t>
            </a:r>
            <a:r>
              <a:rPr lang="en-US" dirty="0" smtClean="0"/>
              <a:t>000</a:t>
            </a:r>
            <a:r>
              <a:rPr lang="sr-Latn-ME" dirty="0" smtClean="0"/>
              <a:t> </a:t>
            </a:r>
            <a:r>
              <a:rPr lang="en-US" dirty="0" err="1" smtClean="0"/>
              <a:t>dolara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blagajničke</a:t>
            </a:r>
            <a:r>
              <a:rPr lang="en-US" dirty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enice</a:t>
            </a:r>
            <a:r>
              <a:rPr lang="en-US" dirty="0" smtClean="0"/>
              <a:t> </a:t>
            </a:r>
            <a:r>
              <a:rPr lang="en-US" dirty="0" err="1"/>
              <a:t>isključivo</a:t>
            </a:r>
            <a:r>
              <a:rPr lang="en-US" dirty="0"/>
              <a:t> </a:t>
            </a:r>
            <a:r>
              <a:rPr lang="en-US" dirty="0" err="1"/>
              <a:t>instrumenti</a:t>
            </a:r>
            <a:r>
              <a:rPr lang="en-US" dirty="0"/>
              <a:t> </a:t>
            </a:r>
            <a:r>
              <a:rPr lang="en-US" dirty="0" err="1"/>
              <a:t>novčanog</a:t>
            </a:r>
            <a:r>
              <a:rPr lang="en-US" dirty="0"/>
              <a:t> </a:t>
            </a:r>
            <a:r>
              <a:rPr lang="en-US" dirty="0" err="1"/>
              <a:t>tržišta</a:t>
            </a:r>
            <a:r>
              <a:rPr lang="en-US" dirty="0"/>
              <a:t>, </a:t>
            </a:r>
            <a:r>
              <a:rPr lang="en-US" dirty="0" err="1" smtClean="0"/>
              <a:t>dotle</a:t>
            </a:r>
            <a:r>
              <a:rPr lang="sr-Latn-ME" dirty="0" smtClean="0"/>
              <a:t> </a:t>
            </a:r>
            <a:r>
              <a:rPr lang="en-US" dirty="0" err="1" smtClean="0"/>
              <a:t>blagajničk</a:t>
            </a:r>
            <a:r>
              <a:rPr lang="sr-Latn-ME" dirty="0" smtClean="0"/>
              <a:t>i</a:t>
            </a:r>
            <a:r>
              <a:rPr lang="en-US" dirty="0" smtClean="0"/>
              <a:t> </a:t>
            </a:r>
            <a:r>
              <a:rPr lang="sr-Latn-ME" dirty="0" smtClean="0"/>
              <a:t>zapisi (note)</a:t>
            </a:r>
            <a:r>
              <a:rPr lang="en-US" dirty="0" smtClean="0"/>
              <a:t> </a:t>
            </a:r>
            <a:r>
              <a:rPr lang="en-US" dirty="0" err="1"/>
              <a:t>pripadaju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/>
              <a:t> </a:t>
            </a:r>
            <a:r>
              <a:rPr lang="en-US" dirty="0" err="1"/>
              <a:t>kapitala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Blagajničke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se </a:t>
            </a:r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rokovima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/>
              <a:t>od 5 </a:t>
            </a:r>
            <a:r>
              <a:rPr lang="en-US" dirty="0" err="1" smtClean="0"/>
              <a:t>godina</a:t>
            </a:r>
            <a:r>
              <a:rPr lang="sr-Latn-ME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/>
              <a:t>služe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instrument </a:t>
            </a:r>
            <a:r>
              <a:rPr lang="en-US" dirty="0" err="1"/>
              <a:t>dugoročnog</a:t>
            </a:r>
            <a:r>
              <a:rPr lang="en-US" dirty="0"/>
              <a:t> </a:t>
            </a:r>
            <a:r>
              <a:rPr lang="en-US" dirty="0" err="1"/>
              <a:t>kreditiranja</a:t>
            </a:r>
            <a:r>
              <a:rPr lang="en-US" dirty="0"/>
              <a:t> </a:t>
            </a:r>
            <a:r>
              <a:rPr lang="en-US" dirty="0" err="1"/>
              <a:t>države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/>
              <a:t>ugovorenu</a:t>
            </a:r>
            <a:r>
              <a:rPr lang="en-US" dirty="0"/>
              <a:t> </a:t>
            </a:r>
            <a:r>
              <a:rPr lang="en-US" dirty="0" err="1" smtClean="0"/>
              <a:t>kamatnu</a:t>
            </a:r>
            <a:r>
              <a:rPr lang="sr-Latn-ME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polugodišnje</a:t>
            </a:r>
            <a:r>
              <a:rPr lang="en-US" dirty="0"/>
              <a:t> </a:t>
            </a:r>
            <a:r>
              <a:rPr lang="en-US" dirty="0" err="1"/>
              <a:t>plaćanje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/>
              <a:t>nekim</a:t>
            </a:r>
            <a:r>
              <a:rPr lang="en-US" dirty="0"/>
              <a:t> </a:t>
            </a:r>
            <a:r>
              <a:rPr lang="en-US" dirty="0" err="1"/>
              <a:t>zemljama</a:t>
            </a:r>
            <a:r>
              <a:rPr lang="en-US" dirty="0"/>
              <a:t> je </a:t>
            </a:r>
            <a:r>
              <a:rPr lang="en-US" dirty="0" err="1" smtClean="0"/>
              <a:t>limitirana</a:t>
            </a:r>
            <a:r>
              <a:rPr lang="sr-Latn-ME" dirty="0" smtClean="0"/>
              <a:t> </a:t>
            </a:r>
            <a:r>
              <a:rPr lang="en-US" dirty="0" err="1" smtClean="0"/>
              <a:t>gornja</a:t>
            </a:r>
            <a:r>
              <a:rPr lang="en-US" dirty="0" smtClean="0"/>
              <a:t> </a:t>
            </a:r>
            <a:r>
              <a:rPr lang="en-US" dirty="0" err="1"/>
              <a:t>granica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stope. </a:t>
            </a:r>
            <a:endParaRPr lang="sr-Latn-ME" dirty="0" smtClean="0"/>
          </a:p>
          <a:p>
            <a:pPr algn="just"/>
            <a:r>
              <a:rPr lang="en-US" dirty="0" err="1" smtClean="0"/>
              <a:t>Jedinična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(“par values”) u SAD </a:t>
            </a:r>
            <a:r>
              <a:rPr lang="en-US" dirty="0" smtClean="0"/>
              <a:t>je</a:t>
            </a:r>
            <a:r>
              <a:rPr lang="sr-Latn-ME" dirty="0" smtClean="0"/>
              <a:t> </a:t>
            </a:r>
            <a:r>
              <a:rPr lang="en-US" dirty="0" smtClean="0"/>
              <a:t>500 </a:t>
            </a:r>
            <a:r>
              <a:rPr lang="en-US" dirty="0" err="1"/>
              <a:t>dolara</a:t>
            </a:r>
            <a:r>
              <a:rPr lang="en-US" dirty="0"/>
              <a:t>. </a:t>
            </a:r>
            <a:endParaRPr lang="sr-Latn-ME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9516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Veoma</a:t>
            </a:r>
            <a:r>
              <a:rPr lang="en-US" dirty="0" smtClean="0"/>
              <a:t> je </a:t>
            </a:r>
            <a:r>
              <a:rPr lang="en-US" dirty="0" err="1" smtClean="0"/>
              <a:t>važno</a:t>
            </a:r>
            <a:r>
              <a:rPr lang="en-US" dirty="0" smtClean="0"/>
              <a:t> </a:t>
            </a:r>
            <a:r>
              <a:rPr lang="en-US" dirty="0" err="1" smtClean="0"/>
              <a:t>ukazati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razliku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kuponske</a:t>
            </a:r>
            <a:r>
              <a:rPr lang="en-US" dirty="0" smtClean="0"/>
              <a:t> stope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do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Kuponske</a:t>
            </a:r>
            <a:r>
              <a:rPr lang="en-US" dirty="0" smtClean="0"/>
              <a:t> </a:t>
            </a:r>
            <a:r>
              <a:rPr lang="en-US" dirty="0" err="1" smtClean="0"/>
              <a:t>isplate</a:t>
            </a:r>
            <a:r>
              <a:rPr lang="en-US" dirty="0" smtClean="0"/>
              <a:t> </a:t>
            </a:r>
            <a:r>
              <a:rPr lang="en-US" dirty="0" err="1" smtClean="0"/>
              <a:t>predstavljaju</a:t>
            </a:r>
            <a:r>
              <a:rPr lang="en-US" dirty="0" smtClean="0"/>
              <a:t> </a:t>
            </a:r>
            <a:r>
              <a:rPr lang="en-US" dirty="0" err="1" smtClean="0"/>
              <a:t>ugovorenu</a:t>
            </a:r>
            <a:r>
              <a:rPr lang="en-US" dirty="0" smtClean="0"/>
              <a:t> </a:t>
            </a:r>
            <a:r>
              <a:rPr lang="en-US" dirty="0" err="1" smtClean="0"/>
              <a:t>kamatnu</a:t>
            </a:r>
            <a:r>
              <a:rPr lang="en-US" dirty="0" smtClean="0"/>
              <a:t> </a:t>
            </a:r>
            <a:r>
              <a:rPr lang="en-US" dirty="0" err="1" smtClean="0"/>
              <a:t>stopu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se </a:t>
            </a:r>
            <a:r>
              <a:rPr lang="en-US" dirty="0" err="1" smtClean="0"/>
              <a:t>primenjuje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nominalnu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Na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, </a:t>
            </a: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kuponska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nominalnu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smtClean="0"/>
              <a:t>2.000 EUR, a </a:t>
            </a:r>
            <a:r>
              <a:rPr lang="en-US" dirty="0" err="1" smtClean="0"/>
              <a:t>kuponska</a:t>
            </a:r>
            <a:r>
              <a:rPr lang="en-US" dirty="0" smtClean="0"/>
              <a:t> </a:t>
            </a:r>
            <a:r>
              <a:rPr lang="en-US" dirty="0" err="1" smtClean="0"/>
              <a:t>plaćanja</a:t>
            </a:r>
            <a:r>
              <a:rPr lang="en-US" dirty="0" smtClean="0"/>
              <a:t> </a:t>
            </a:r>
            <a:r>
              <a:rPr lang="en-US" dirty="0" err="1" smtClean="0"/>
              <a:t>iznose</a:t>
            </a:r>
            <a:r>
              <a:rPr lang="en-US" dirty="0" smtClean="0"/>
              <a:t> 200 EUR </a:t>
            </a:r>
            <a:r>
              <a:rPr lang="en-US" dirty="0" err="1" smtClean="0"/>
              <a:t>godišnje</a:t>
            </a:r>
            <a:r>
              <a:rPr lang="en-US" dirty="0" smtClean="0"/>
              <a:t>, to </a:t>
            </a:r>
            <a:r>
              <a:rPr lang="en-US" dirty="0" err="1" smtClean="0"/>
              <a:t>znači</a:t>
            </a:r>
            <a:r>
              <a:rPr lang="en-US" dirty="0" smtClean="0"/>
              <a:t> da </a:t>
            </a:r>
            <a:r>
              <a:rPr lang="en-US" dirty="0" err="1" smtClean="0"/>
              <a:t>kuponska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iznosi</a:t>
            </a:r>
            <a:r>
              <a:rPr lang="en-US" dirty="0" smtClean="0"/>
              <a:t> 10%.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10203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dirty="0" err="1"/>
              <a:t>G</a:t>
            </a:r>
            <a:r>
              <a:rPr lang="en-US" dirty="0" smtClean="0"/>
              <a:t>de je: </a:t>
            </a:r>
          </a:p>
          <a:p>
            <a:pPr marL="457200" lvl="1" indent="0" algn="just">
              <a:buNone/>
            </a:pPr>
            <a:r>
              <a:rPr lang="en-US" sz="2800" dirty="0" smtClean="0"/>
              <a:t>P - </a:t>
            </a:r>
            <a:r>
              <a:rPr lang="en-US" sz="2800" dirty="0" err="1" smtClean="0"/>
              <a:t>očekivani</a:t>
            </a:r>
            <a:r>
              <a:rPr lang="en-US" sz="2800" dirty="0" smtClean="0"/>
              <a:t> </a:t>
            </a:r>
            <a:r>
              <a:rPr lang="en-US" sz="2800" dirty="0" err="1" smtClean="0"/>
              <a:t>godišnji</a:t>
            </a:r>
            <a:r>
              <a:rPr lang="en-US" sz="2800" dirty="0" smtClean="0"/>
              <a:t> </a:t>
            </a:r>
            <a:r>
              <a:rPr lang="en-US" sz="2800" dirty="0" err="1" smtClean="0"/>
              <a:t>priliv</a:t>
            </a:r>
            <a:r>
              <a:rPr lang="en-US" sz="2800" dirty="0" smtClean="0"/>
              <a:t> od </a:t>
            </a:r>
            <a:r>
              <a:rPr lang="en-US" sz="2800" dirty="0" err="1" smtClean="0"/>
              <a:t>obveznice</a:t>
            </a:r>
            <a:r>
              <a:rPr lang="en-US" sz="2800" dirty="0" smtClean="0"/>
              <a:t> (</a:t>
            </a:r>
            <a:r>
              <a:rPr lang="en-US" sz="2800" dirty="0" err="1" smtClean="0"/>
              <a:t>uključuje</a:t>
            </a:r>
            <a:r>
              <a:rPr lang="en-US" sz="2800" dirty="0" smtClean="0"/>
              <a:t> </a:t>
            </a:r>
            <a:r>
              <a:rPr lang="en-US" sz="2800" dirty="0" err="1" smtClean="0"/>
              <a:t>kuponske</a:t>
            </a:r>
            <a:r>
              <a:rPr lang="en-US" sz="2800" dirty="0" smtClean="0"/>
              <a:t> </a:t>
            </a:r>
            <a:r>
              <a:rPr lang="en-US" sz="2800" dirty="0" err="1" smtClean="0"/>
              <a:t>isplate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isplatu</a:t>
            </a:r>
            <a:r>
              <a:rPr lang="en-US" sz="2800" dirty="0" smtClean="0"/>
              <a:t> </a:t>
            </a:r>
            <a:r>
              <a:rPr lang="en-US" sz="2800" dirty="0" err="1" smtClean="0"/>
              <a:t>nominalne</a:t>
            </a:r>
            <a:r>
              <a:rPr lang="en-US" sz="2800" dirty="0" smtClean="0"/>
              <a:t> </a:t>
            </a:r>
            <a:r>
              <a:rPr lang="en-US" sz="2800" dirty="0" err="1" smtClean="0"/>
              <a:t>vr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ednosti-poslednji</a:t>
            </a:r>
            <a:r>
              <a:rPr lang="en-US" sz="2800" dirty="0" smtClean="0"/>
              <a:t> </a:t>
            </a:r>
            <a:r>
              <a:rPr lang="en-US" sz="2800" dirty="0" err="1" smtClean="0"/>
              <a:t>član</a:t>
            </a:r>
            <a:r>
              <a:rPr lang="en-US" sz="2800" dirty="0" smtClean="0"/>
              <a:t> </a:t>
            </a:r>
            <a:r>
              <a:rPr lang="en-US" sz="2800" dirty="0" smtClean="0"/>
              <a:t> </a:t>
            </a:r>
            <a:r>
              <a:rPr lang="en-US" sz="2800" dirty="0" err="1" smtClean="0"/>
              <a:t>jednačine</a:t>
            </a:r>
            <a:r>
              <a:rPr lang="en-US" sz="2800" dirty="0" smtClean="0"/>
              <a:t>), </a:t>
            </a:r>
          </a:p>
          <a:p>
            <a:pPr marL="457200" lvl="1" indent="0" algn="just">
              <a:buNone/>
            </a:pPr>
            <a:r>
              <a:rPr lang="en-US" sz="2800" dirty="0" smtClean="0"/>
              <a:t>Ks - </a:t>
            </a:r>
            <a:r>
              <a:rPr lang="en-US" sz="2800" dirty="0" err="1" smtClean="0"/>
              <a:t>prinos</a:t>
            </a:r>
            <a:r>
              <a:rPr lang="en-US" sz="2800" dirty="0" smtClean="0"/>
              <a:t> do </a:t>
            </a:r>
            <a:r>
              <a:rPr lang="en-US" sz="2800" dirty="0" err="1" smtClean="0"/>
              <a:t>dosp</a:t>
            </a:r>
            <a:r>
              <a:rPr lang="sr-Latn-ME" sz="2800" dirty="0" smtClean="0"/>
              <a:t>ij</a:t>
            </a:r>
            <a:r>
              <a:rPr lang="en-US" sz="2800" dirty="0" err="1" smtClean="0"/>
              <a:t>eća</a:t>
            </a:r>
            <a:r>
              <a:rPr lang="en-US" sz="2800" dirty="0" smtClean="0"/>
              <a:t> </a:t>
            </a:r>
            <a:r>
              <a:rPr lang="en-US" sz="2800" dirty="0" smtClean="0"/>
              <a:t>(</a:t>
            </a:r>
            <a:r>
              <a:rPr lang="en-US" sz="2800" dirty="0" err="1" smtClean="0"/>
              <a:t>aproksimacija</a:t>
            </a:r>
            <a:r>
              <a:rPr lang="en-US" sz="2800" dirty="0" smtClean="0"/>
              <a:t> </a:t>
            </a:r>
            <a:r>
              <a:rPr lang="en-US" sz="2800" dirty="0" err="1" smtClean="0"/>
              <a:t>tržišne</a:t>
            </a:r>
            <a:r>
              <a:rPr lang="en-US" sz="2800" dirty="0" smtClean="0"/>
              <a:t> </a:t>
            </a:r>
            <a:r>
              <a:rPr lang="en-US" sz="2800" dirty="0" err="1" smtClean="0"/>
              <a:t>kamatne</a:t>
            </a:r>
            <a:r>
              <a:rPr lang="en-US" sz="2800" dirty="0" smtClean="0"/>
              <a:t> stope), </a:t>
            </a:r>
          </a:p>
          <a:p>
            <a:pPr algn="just"/>
            <a:r>
              <a:rPr lang="en-US" dirty="0" err="1" smtClean="0"/>
              <a:t>Kuponska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adekvatno</a:t>
            </a:r>
            <a:r>
              <a:rPr lang="en-US" dirty="0" smtClean="0"/>
              <a:t> </a:t>
            </a:r>
            <a:r>
              <a:rPr lang="en-US" dirty="0" smtClean="0"/>
              <a:t>m</a:t>
            </a:r>
            <a:r>
              <a:rPr lang="sr-Latn-ME" dirty="0" smtClean="0"/>
              <a:t>j</a:t>
            </a:r>
            <a:r>
              <a:rPr lang="en-US" dirty="0" err="1" smtClean="0"/>
              <a:t>erilo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do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 smtClean="0"/>
              <a:t>ukoliko</a:t>
            </a:r>
            <a:r>
              <a:rPr lang="en-US" dirty="0" smtClean="0"/>
              <a:t> je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kupljena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eni</a:t>
            </a:r>
            <a:r>
              <a:rPr lang="en-US" dirty="0" smtClean="0"/>
              <a:t> </a:t>
            </a:r>
            <a:r>
              <a:rPr lang="en-US" dirty="0" err="1" smtClean="0"/>
              <a:t>koja</a:t>
            </a:r>
            <a:r>
              <a:rPr lang="en-US" dirty="0" smtClean="0"/>
              <a:t> je </a:t>
            </a:r>
            <a:r>
              <a:rPr lang="en-US" dirty="0" err="1" smtClean="0"/>
              <a:t>jednaka</a:t>
            </a:r>
            <a:r>
              <a:rPr lang="en-US" dirty="0" smtClean="0"/>
              <a:t> </a:t>
            </a:r>
            <a:r>
              <a:rPr lang="en-US" dirty="0" err="1" smtClean="0"/>
              <a:t>paritetu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Međutim</a:t>
            </a:r>
            <a:r>
              <a:rPr lang="en-US" dirty="0" smtClean="0"/>
              <a:t>, u </a:t>
            </a:r>
            <a:r>
              <a:rPr lang="en-US" dirty="0" err="1" smtClean="0"/>
              <a:t>praksi</a:t>
            </a:r>
            <a:r>
              <a:rPr lang="en-US" dirty="0" smtClean="0"/>
              <a:t> se to </a:t>
            </a:r>
            <a:r>
              <a:rPr lang="en-US" dirty="0" smtClean="0"/>
              <a:t>r</a:t>
            </a:r>
            <a:r>
              <a:rPr lang="sr-Latn-ME" dirty="0" smtClean="0"/>
              <a:t>ij</a:t>
            </a:r>
            <a:r>
              <a:rPr lang="en-US" dirty="0" err="1" smtClean="0"/>
              <a:t>etko</a:t>
            </a:r>
            <a:r>
              <a:rPr lang="en-US" dirty="0" smtClean="0"/>
              <a:t> </a:t>
            </a:r>
            <a:r>
              <a:rPr lang="en-US" dirty="0" err="1" smtClean="0"/>
              <a:t>dešava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razloga</a:t>
            </a:r>
            <a:r>
              <a:rPr lang="en-US" dirty="0" smtClean="0"/>
              <a:t>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variraju</a:t>
            </a:r>
            <a:r>
              <a:rPr lang="en-US" dirty="0" smtClean="0"/>
              <a:t>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posledica</a:t>
            </a:r>
            <a:r>
              <a:rPr lang="en-US" dirty="0" smtClean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tržišnih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5838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Sl</a:t>
            </a:r>
            <a:r>
              <a:rPr lang="sr-Latn-ME" dirty="0" smtClean="0"/>
              <a:t>ij</a:t>
            </a:r>
            <a:r>
              <a:rPr lang="en-US" dirty="0" err="1" smtClean="0"/>
              <a:t>edeća</a:t>
            </a:r>
            <a:r>
              <a:rPr lang="en-US" dirty="0" smtClean="0"/>
              <a:t> </a:t>
            </a:r>
            <a:r>
              <a:rPr lang="en-US" dirty="0" err="1" smtClean="0"/>
              <a:t>važna</a:t>
            </a:r>
            <a:r>
              <a:rPr lang="en-US" dirty="0" smtClean="0"/>
              <a:t> </a:t>
            </a:r>
            <a:r>
              <a:rPr lang="en-US" dirty="0" err="1" smtClean="0"/>
              <a:t>karakteristika</a:t>
            </a:r>
            <a:r>
              <a:rPr lang="en-US" dirty="0" smtClean="0"/>
              <a:t> </a:t>
            </a:r>
            <a:r>
              <a:rPr lang="en-US" dirty="0" err="1" smtClean="0"/>
              <a:t>odnosa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je da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pokazuju</a:t>
            </a:r>
            <a:r>
              <a:rPr lang="en-US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oscilacije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kratkoročnih</a:t>
            </a:r>
            <a:r>
              <a:rPr lang="en-US" dirty="0" smtClean="0"/>
              <a:t>, </a:t>
            </a:r>
            <a:r>
              <a:rPr lang="en-US" dirty="0" err="1" smtClean="0"/>
              <a:t>nego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dugoročnih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tržišnim</a:t>
            </a:r>
            <a:r>
              <a:rPr lang="en-US" dirty="0" smtClean="0"/>
              <a:t> </a:t>
            </a:r>
            <a:r>
              <a:rPr lang="en-US" dirty="0" err="1" smtClean="0"/>
              <a:t>ekonomijama</a:t>
            </a:r>
            <a:r>
              <a:rPr lang="en-US" dirty="0" smtClean="0"/>
              <a:t> </a:t>
            </a:r>
            <a:r>
              <a:rPr lang="en-US" dirty="0" err="1" smtClean="0"/>
              <a:t>centralne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 </a:t>
            </a:r>
            <a:r>
              <a:rPr lang="en-US" dirty="0" err="1" smtClean="0"/>
              <a:t>sprovode</a:t>
            </a:r>
            <a:r>
              <a:rPr lang="en-US" dirty="0" smtClean="0"/>
              <a:t> </a:t>
            </a:r>
            <a:r>
              <a:rPr lang="en-US" dirty="0" err="1" smtClean="0"/>
              <a:t>monetarnu</a:t>
            </a:r>
            <a:r>
              <a:rPr lang="en-US" dirty="0" smtClean="0"/>
              <a:t> </a:t>
            </a:r>
            <a:r>
              <a:rPr lang="en-US" dirty="0" err="1" smtClean="0"/>
              <a:t>politiku</a:t>
            </a:r>
            <a:r>
              <a:rPr lang="en-US" dirty="0" smtClean="0"/>
              <a:t> </a:t>
            </a:r>
            <a:r>
              <a:rPr lang="en-US" dirty="0" err="1" smtClean="0"/>
              <a:t>pretežno</a:t>
            </a:r>
            <a:r>
              <a:rPr lang="en-US" dirty="0" smtClean="0"/>
              <a:t> </a:t>
            </a:r>
            <a:r>
              <a:rPr lang="en-US" dirty="0" err="1" smtClean="0"/>
              <a:t>posredstvom</a:t>
            </a:r>
            <a:r>
              <a:rPr lang="en-US" dirty="0" smtClean="0"/>
              <a:t> </a:t>
            </a:r>
            <a:r>
              <a:rPr lang="en-US" dirty="0" err="1" smtClean="0"/>
              <a:t>kupovine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prodaje</a:t>
            </a:r>
            <a:r>
              <a:rPr lang="en-US" dirty="0" smtClean="0"/>
              <a:t> </a:t>
            </a:r>
            <a:r>
              <a:rPr lang="en-US" dirty="0" err="1" smtClean="0"/>
              <a:t>kratkoročnih</a:t>
            </a:r>
            <a:r>
              <a:rPr lang="en-US" dirty="0" smtClean="0"/>
              <a:t> </a:t>
            </a:r>
            <a:r>
              <a:rPr lang="en-US" dirty="0" err="1" smtClean="0"/>
              <a:t>državnih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(</a:t>
            </a:r>
            <a:r>
              <a:rPr lang="en-US" dirty="0" err="1" smtClean="0"/>
              <a:t>operacije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otvorenom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).</a:t>
            </a:r>
            <a:endParaRPr lang="sr-Latn-ME" dirty="0" smtClean="0"/>
          </a:p>
          <a:p>
            <a:pPr algn="just"/>
            <a:r>
              <a:rPr lang="en-US" dirty="0" smtClean="0"/>
              <a:t> To </a:t>
            </a:r>
            <a:r>
              <a:rPr lang="en-US" dirty="0" err="1" smtClean="0"/>
              <a:t>znači</a:t>
            </a:r>
            <a:r>
              <a:rPr lang="en-US" dirty="0" smtClean="0"/>
              <a:t> da je </a:t>
            </a:r>
            <a:r>
              <a:rPr lang="en-US" dirty="0" err="1" smtClean="0"/>
              <a:t>obim</a:t>
            </a:r>
            <a:r>
              <a:rPr lang="en-US" dirty="0" smtClean="0"/>
              <a:t> </a:t>
            </a:r>
            <a:r>
              <a:rPr lang="en-US" dirty="0" err="1" smtClean="0"/>
              <a:t>transakcija</a:t>
            </a:r>
            <a:r>
              <a:rPr lang="en-US" dirty="0" smtClean="0"/>
              <a:t> </a:t>
            </a:r>
            <a:r>
              <a:rPr lang="en-US" dirty="0" err="1" smtClean="0"/>
              <a:t>ovim</a:t>
            </a:r>
            <a:r>
              <a:rPr lang="en-US" dirty="0" smtClean="0"/>
              <a:t> </a:t>
            </a:r>
            <a:r>
              <a:rPr lang="en-US" dirty="0" err="1" smtClean="0"/>
              <a:t>hartijama</a:t>
            </a:r>
            <a:r>
              <a:rPr lang="en-US" dirty="0" smtClean="0"/>
              <a:t> </a:t>
            </a:r>
            <a:r>
              <a:rPr lang="en-US" dirty="0" err="1" smtClean="0"/>
              <a:t>veliki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rezultira</a:t>
            </a:r>
            <a:r>
              <a:rPr lang="en-US" dirty="0" smtClean="0"/>
              <a:t> </a:t>
            </a:r>
            <a:r>
              <a:rPr lang="en-US" dirty="0" err="1" smtClean="0"/>
              <a:t>većim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češćim</a:t>
            </a:r>
            <a:r>
              <a:rPr lang="en-US" dirty="0" smtClean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enama</a:t>
            </a:r>
            <a:r>
              <a:rPr lang="en-US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visini</a:t>
            </a:r>
            <a:r>
              <a:rPr lang="en-US" dirty="0" smtClean="0"/>
              <a:t> </a:t>
            </a:r>
            <a:r>
              <a:rPr lang="en-US" dirty="0" err="1" smtClean="0"/>
              <a:t>kratkoročnih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U </a:t>
            </a:r>
            <a:r>
              <a:rPr lang="en-US" dirty="0" err="1" smtClean="0"/>
              <a:t>fazi</a:t>
            </a:r>
            <a:r>
              <a:rPr lang="en-US" dirty="0" smtClean="0"/>
              <a:t> </a:t>
            </a:r>
            <a:r>
              <a:rPr lang="en-US" dirty="0" err="1" smtClean="0"/>
              <a:t>privrede</a:t>
            </a:r>
            <a:r>
              <a:rPr lang="en-US" dirty="0" smtClean="0"/>
              <a:t> </a:t>
            </a:r>
            <a:r>
              <a:rPr lang="en-US" dirty="0" err="1" smtClean="0"/>
              <a:t>ekspanzije</a:t>
            </a:r>
            <a:r>
              <a:rPr lang="en-US" dirty="0" smtClean="0"/>
              <a:t> </a:t>
            </a:r>
            <a:r>
              <a:rPr lang="en-US" dirty="0" err="1" smtClean="0"/>
              <a:t>dolazi</a:t>
            </a:r>
            <a:r>
              <a:rPr lang="en-US" dirty="0" smtClean="0"/>
              <a:t> do </a:t>
            </a:r>
            <a:r>
              <a:rPr lang="en-US" dirty="0" err="1" smtClean="0"/>
              <a:t>rasta</a:t>
            </a:r>
            <a:r>
              <a:rPr lang="en-US" dirty="0" smtClean="0"/>
              <a:t> </a:t>
            </a:r>
            <a:r>
              <a:rPr lang="en-US" dirty="0" err="1" smtClean="0"/>
              <a:t>svih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, s </a:t>
            </a:r>
            <a:r>
              <a:rPr lang="en-US" dirty="0" err="1" smtClean="0"/>
              <a:t>tim</a:t>
            </a:r>
            <a:r>
              <a:rPr lang="en-US" dirty="0" smtClean="0"/>
              <a:t> da </a:t>
            </a:r>
            <a:r>
              <a:rPr lang="en-US" dirty="0" err="1" smtClean="0"/>
              <a:t>kratkoročke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pokazuju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dugoročne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Sa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, u </a:t>
            </a:r>
            <a:r>
              <a:rPr lang="en-US" dirty="0" err="1" smtClean="0"/>
              <a:t>recesionoj</a:t>
            </a:r>
            <a:r>
              <a:rPr lang="en-US" dirty="0" smtClean="0"/>
              <a:t> </a:t>
            </a:r>
            <a:r>
              <a:rPr lang="en-US" dirty="0" err="1" smtClean="0"/>
              <a:t>fazi</a:t>
            </a:r>
            <a:r>
              <a:rPr lang="en-US" dirty="0" smtClean="0"/>
              <a:t> </a:t>
            </a:r>
            <a:r>
              <a:rPr lang="en-US" dirty="0" err="1" smtClean="0"/>
              <a:t>privrednosg</a:t>
            </a:r>
            <a:r>
              <a:rPr lang="en-US" dirty="0" smtClean="0"/>
              <a:t> </a:t>
            </a:r>
            <a:r>
              <a:rPr lang="en-US" dirty="0" err="1" smtClean="0"/>
              <a:t>ciklusa</a:t>
            </a:r>
            <a:r>
              <a:rPr lang="en-US" dirty="0" smtClean="0"/>
              <a:t> u </a:t>
            </a:r>
            <a:r>
              <a:rPr lang="en-US" dirty="0" err="1" smtClean="0"/>
              <a:t>kojoj</a:t>
            </a:r>
            <a:r>
              <a:rPr lang="en-US" dirty="0" smtClean="0"/>
              <a:t> </a:t>
            </a:r>
            <a:r>
              <a:rPr lang="en-US" dirty="0" err="1" smtClean="0"/>
              <a:t>dolazi</a:t>
            </a:r>
            <a:r>
              <a:rPr lang="en-US" dirty="0" smtClean="0"/>
              <a:t> do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,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smtClean="0"/>
              <a:t>b</a:t>
            </a:r>
            <a:r>
              <a:rPr lang="sr-Latn-ME" dirty="0" smtClean="0"/>
              <a:t>i</a:t>
            </a:r>
            <a:r>
              <a:rPr lang="en-US" dirty="0" err="1" smtClean="0"/>
              <a:t>leže</a:t>
            </a:r>
            <a:r>
              <a:rPr lang="en-US" dirty="0" smtClean="0"/>
              <a:t> </a:t>
            </a:r>
            <a:r>
              <a:rPr lang="en-US" dirty="0" err="1" smtClean="0"/>
              <a:t>veći</a:t>
            </a:r>
            <a:r>
              <a:rPr lang="en-US" dirty="0" smtClean="0"/>
              <a:t> pad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dugoročne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07558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2743" y="1636164"/>
            <a:ext cx="7843233" cy="5119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1958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Važno</a:t>
            </a:r>
            <a:r>
              <a:rPr lang="en-US" dirty="0" smtClean="0"/>
              <a:t> je </a:t>
            </a:r>
            <a:r>
              <a:rPr lang="en-US" dirty="0" err="1" smtClean="0"/>
              <a:t>napomenuti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to da je </a:t>
            </a:r>
            <a:r>
              <a:rPr lang="en-US" dirty="0" err="1" smtClean="0"/>
              <a:t>uprkos</a:t>
            </a:r>
            <a:r>
              <a:rPr lang="en-US" dirty="0" smtClean="0"/>
              <a:t> </a:t>
            </a:r>
            <a:r>
              <a:rPr lang="en-US" dirty="0" err="1" smtClean="0"/>
              <a:t>manjim</a:t>
            </a:r>
            <a:r>
              <a:rPr lang="en-US" dirty="0" smtClean="0"/>
              <a:t> </a:t>
            </a:r>
            <a:r>
              <a:rPr lang="en-US" dirty="0" err="1" smtClean="0"/>
              <a:t>oscilacijama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dugoročnih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, </a:t>
            </a:r>
            <a:r>
              <a:rPr lang="en-US" dirty="0" err="1" smtClean="0"/>
              <a:t>njihova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volatilnija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kraćim</a:t>
            </a:r>
            <a:r>
              <a:rPr lang="en-US" dirty="0" smtClean="0"/>
              <a:t> </a:t>
            </a:r>
            <a:r>
              <a:rPr lang="en-US" dirty="0" err="1" smtClean="0"/>
              <a:t>rokom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Osnovni</a:t>
            </a:r>
            <a:r>
              <a:rPr lang="en-US" dirty="0" smtClean="0"/>
              <a:t> </a:t>
            </a:r>
            <a:r>
              <a:rPr lang="en-US" dirty="0" err="1" smtClean="0"/>
              <a:t>razlog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to je </a:t>
            </a:r>
            <a:r>
              <a:rPr lang="en-US" dirty="0" err="1" smtClean="0"/>
              <a:t>činjenica</a:t>
            </a:r>
            <a:r>
              <a:rPr lang="en-US" dirty="0" smtClean="0"/>
              <a:t> da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imaju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budućih</a:t>
            </a:r>
            <a:r>
              <a:rPr lang="en-US" dirty="0" smtClean="0"/>
              <a:t> </a:t>
            </a:r>
            <a:r>
              <a:rPr lang="en-US" dirty="0" err="1" smtClean="0"/>
              <a:t>kuponskih</a:t>
            </a:r>
            <a:r>
              <a:rPr lang="en-US" dirty="0" smtClean="0"/>
              <a:t> </a:t>
            </a:r>
            <a:r>
              <a:rPr lang="en-US" dirty="0" err="1" smtClean="0"/>
              <a:t>plaćanja</a:t>
            </a:r>
            <a:r>
              <a:rPr lang="en-US" dirty="0" smtClean="0"/>
              <a:t>, </a:t>
            </a:r>
            <a:r>
              <a:rPr lang="en-US" dirty="0" err="1" smtClean="0"/>
              <a:t>usled</a:t>
            </a:r>
            <a:r>
              <a:rPr lang="en-US" dirty="0" smtClean="0"/>
              <a:t> </a:t>
            </a:r>
            <a:r>
              <a:rPr lang="en-US" dirty="0" err="1" smtClean="0"/>
              <a:t>čega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manje</a:t>
            </a:r>
            <a:r>
              <a:rPr lang="en-US" dirty="0" smtClean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podstiču</a:t>
            </a:r>
            <a:r>
              <a:rPr lang="en-US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njihove</a:t>
            </a:r>
            <a:r>
              <a:rPr lang="en-US" dirty="0" smtClean="0"/>
              <a:t> </a:t>
            </a:r>
            <a:r>
              <a:rPr lang="en-US" dirty="0" err="1" smtClean="0"/>
              <a:t>sadašnje</a:t>
            </a:r>
            <a:r>
              <a:rPr lang="en-US" dirty="0" smtClean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en-US" dirty="0" smtClean="0"/>
              <a:t>, 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err="1" smtClean="0"/>
              <a:t>tržišnih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Rizik</a:t>
            </a:r>
            <a:r>
              <a:rPr lang="en-US" dirty="0" smtClean="0"/>
              <a:t> </a:t>
            </a:r>
            <a:r>
              <a:rPr lang="en-US" dirty="0" err="1" smtClean="0"/>
              <a:t>veće</a:t>
            </a:r>
            <a:r>
              <a:rPr lang="en-US" dirty="0" smtClean="0"/>
              <a:t> </a:t>
            </a:r>
            <a:r>
              <a:rPr lang="en-US" dirty="0" err="1" smtClean="0"/>
              <a:t>oscilacije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dugoročnih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,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 se </a:t>
            </a:r>
            <a:r>
              <a:rPr lang="en-US" dirty="0" err="1" smtClean="0"/>
              <a:t>kompenzuje</a:t>
            </a:r>
            <a:r>
              <a:rPr lang="en-US" dirty="0" smtClean="0"/>
              <a:t> </a:t>
            </a:r>
            <a:r>
              <a:rPr lang="en-US" dirty="0" err="1" smtClean="0"/>
              <a:t>formiranjem</a:t>
            </a:r>
            <a:r>
              <a:rPr lang="en-US" dirty="0" smtClean="0"/>
              <a:t> </a:t>
            </a:r>
            <a:r>
              <a:rPr lang="en-US" dirty="0" err="1" smtClean="0"/>
              <a:t>viših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u </a:t>
            </a:r>
            <a:r>
              <a:rPr lang="en-US" dirty="0" err="1" smtClean="0"/>
              <a:t>odnosu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one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kraćim</a:t>
            </a:r>
            <a:r>
              <a:rPr lang="en-US" dirty="0" smtClean="0"/>
              <a:t> </a:t>
            </a:r>
            <a:r>
              <a:rPr lang="en-US" dirty="0" err="1" smtClean="0"/>
              <a:t>rokom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1997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z="3600" dirty="0" smtClean="0">
                <a:latin typeface="+mn-lt"/>
              </a:rPr>
              <a:t>4</a:t>
            </a:r>
            <a:r>
              <a:rPr lang="en-US" sz="3600" dirty="0" smtClean="0">
                <a:latin typeface="+mn-lt"/>
              </a:rPr>
              <a:t>.4. KAMATNE STOPE I ROČNOST OBVEZNICA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Efikasno</a:t>
            </a:r>
            <a:r>
              <a:rPr lang="en-US" dirty="0" smtClean="0"/>
              <a:t>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investicionim</a:t>
            </a:r>
            <a:r>
              <a:rPr lang="en-US" dirty="0" smtClean="0"/>
              <a:t> </a:t>
            </a:r>
            <a:r>
              <a:rPr lang="en-US" dirty="0" err="1" smtClean="0"/>
              <a:t>portfoliom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ostalog</a:t>
            </a:r>
            <a:r>
              <a:rPr lang="en-US" dirty="0" smtClean="0"/>
              <a:t> </a:t>
            </a:r>
            <a:r>
              <a:rPr lang="en-US" dirty="0" err="1" smtClean="0"/>
              <a:t>podrazum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analiziranje</a:t>
            </a:r>
            <a:r>
              <a:rPr lang="en-US" dirty="0" smtClean="0"/>
              <a:t> </a:t>
            </a:r>
            <a:r>
              <a:rPr lang="en-US" dirty="0" err="1" smtClean="0"/>
              <a:t>krive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, </a:t>
            </a:r>
            <a:r>
              <a:rPr lang="en-US" dirty="0" err="1" smtClean="0"/>
              <a:t>koja</a:t>
            </a:r>
            <a:r>
              <a:rPr lang="en-US" dirty="0" smtClean="0"/>
              <a:t> </a:t>
            </a:r>
            <a:r>
              <a:rPr lang="en-US" dirty="0" err="1" smtClean="0"/>
              <a:t>pokazuje</a:t>
            </a:r>
            <a:r>
              <a:rPr lang="en-US" dirty="0" smtClean="0"/>
              <a:t> </a:t>
            </a:r>
            <a:r>
              <a:rPr lang="en-US" dirty="0" err="1" smtClean="0"/>
              <a:t>odnos</a:t>
            </a:r>
            <a:r>
              <a:rPr lang="en-US" dirty="0" smtClean="0"/>
              <a:t> </a:t>
            </a:r>
            <a:r>
              <a:rPr lang="en-US" dirty="0" err="1" smtClean="0"/>
              <a:t>između</a:t>
            </a:r>
            <a:r>
              <a:rPr lang="en-US" dirty="0" smtClean="0"/>
              <a:t> </a:t>
            </a:r>
            <a:r>
              <a:rPr lang="en-US" dirty="0" err="1" smtClean="0"/>
              <a:t>visine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ročnosti</a:t>
            </a:r>
            <a:r>
              <a:rPr lang="en-US" dirty="0" smtClean="0"/>
              <a:t> </a:t>
            </a:r>
            <a:r>
              <a:rPr lang="en-US" dirty="0" err="1" smtClean="0"/>
              <a:t>obveznica</a:t>
            </a:r>
            <a:r>
              <a:rPr lang="en-US" dirty="0" smtClean="0"/>
              <a:t> u </a:t>
            </a:r>
            <a:r>
              <a:rPr lang="en-US" dirty="0" err="1" smtClean="0"/>
              <a:t>određenom</a:t>
            </a:r>
            <a:r>
              <a:rPr lang="en-US" dirty="0" smtClean="0"/>
              <a:t> </a:t>
            </a:r>
            <a:r>
              <a:rPr lang="en-US" dirty="0" err="1" smtClean="0"/>
              <a:t>trenutku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Kriva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 err="1" smtClean="0"/>
              <a:t>može</a:t>
            </a:r>
            <a:r>
              <a:rPr lang="en-US" dirty="0" smtClean="0"/>
              <a:t> da </a:t>
            </a:r>
            <a:r>
              <a:rPr lang="en-US" dirty="0" err="1" smtClean="0"/>
              <a:t>ima</a:t>
            </a:r>
            <a:r>
              <a:rPr lang="en-US" dirty="0" smtClean="0"/>
              <a:t> tri </a:t>
            </a:r>
            <a:r>
              <a:rPr lang="en-US" dirty="0" err="1" smtClean="0"/>
              <a:t>osnovna</a:t>
            </a:r>
            <a:r>
              <a:rPr lang="en-US" dirty="0" smtClean="0"/>
              <a:t> </a:t>
            </a:r>
            <a:r>
              <a:rPr lang="en-US" dirty="0" err="1" smtClean="0"/>
              <a:t>oblika</a:t>
            </a:r>
            <a:r>
              <a:rPr lang="en-US" dirty="0" smtClean="0"/>
              <a:t>: </a:t>
            </a:r>
          </a:p>
          <a:p>
            <a:pPr lvl="1" algn="just"/>
            <a:r>
              <a:rPr lang="en-US" dirty="0" smtClean="0"/>
              <a:t> </a:t>
            </a:r>
            <a:r>
              <a:rPr lang="en-US" sz="2800" dirty="0" err="1" smtClean="0"/>
              <a:t>kriva</a:t>
            </a:r>
            <a:r>
              <a:rPr lang="en-US" sz="2800" dirty="0" smtClean="0"/>
              <a:t> </a:t>
            </a:r>
            <a:r>
              <a:rPr lang="en-US" sz="2800" dirty="0" err="1" smtClean="0"/>
              <a:t>prinosa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uzlaznim</a:t>
            </a:r>
            <a:r>
              <a:rPr lang="en-US" sz="2800" dirty="0" smtClean="0"/>
              <a:t> </a:t>
            </a:r>
            <a:r>
              <a:rPr lang="en-US" sz="2800" dirty="0" err="1" smtClean="0"/>
              <a:t>nagibom</a:t>
            </a:r>
            <a:r>
              <a:rPr lang="en-US" sz="2800" dirty="0" smtClean="0"/>
              <a:t> – </a:t>
            </a:r>
            <a:r>
              <a:rPr lang="en-US" sz="2800" dirty="0" err="1" smtClean="0"/>
              <a:t>kamatna</a:t>
            </a:r>
            <a:r>
              <a:rPr lang="en-US" sz="2800" dirty="0" smtClean="0"/>
              <a:t> </a:t>
            </a:r>
            <a:r>
              <a:rPr lang="en-US" sz="2800" dirty="0" err="1" smtClean="0"/>
              <a:t>stopa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dugoročne</a:t>
            </a:r>
            <a:r>
              <a:rPr lang="en-US" sz="2800" dirty="0" smtClean="0"/>
              <a:t> </a:t>
            </a:r>
            <a:r>
              <a:rPr lang="en-US" sz="2800" dirty="0" err="1" smtClean="0"/>
              <a:t>obveznice</a:t>
            </a:r>
            <a:r>
              <a:rPr lang="en-US" sz="2800" dirty="0" smtClean="0"/>
              <a:t> je </a:t>
            </a:r>
            <a:r>
              <a:rPr lang="en-US" sz="2800" dirty="0" err="1" smtClean="0"/>
              <a:t>viša</a:t>
            </a:r>
            <a:r>
              <a:rPr lang="en-US" sz="2800" dirty="0" smtClean="0"/>
              <a:t> u </a:t>
            </a:r>
            <a:r>
              <a:rPr lang="en-US" sz="2800" dirty="0" err="1" smtClean="0"/>
              <a:t>odnosu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kamatnu</a:t>
            </a:r>
            <a:r>
              <a:rPr lang="en-US" sz="2800" dirty="0" smtClean="0"/>
              <a:t> </a:t>
            </a:r>
            <a:r>
              <a:rPr lang="en-US" sz="2800" dirty="0" err="1" smtClean="0"/>
              <a:t>stopu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kratkoročne</a:t>
            </a:r>
            <a:r>
              <a:rPr lang="en-US" sz="2800" dirty="0" smtClean="0"/>
              <a:t> </a:t>
            </a:r>
            <a:r>
              <a:rPr lang="en-US" sz="2800" dirty="0" err="1" smtClean="0"/>
              <a:t>obveznice</a:t>
            </a:r>
            <a:r>
              <a:rPr lang="en-US" sz="2800" dirty="0" smtClean="0"/>
              <a:t>, </a:t>
            </a:r>
          </a:p>
          <a:p>
            <a:pPr lvl="1" algn="just"/>
            <a:r>
              <a:rPr lang="en-US" sz="2800" dirty="0" smtClean="0"/>
              <a:t> </a:t>
            </a:r>
            <a:r>
              <a:rPr lang="en-US" sz="2800" dirty="0" err="1" smtClean="0"/>
              <a:t>kriva</a:t>
            </a:r>
            <a:r>
              <a:rPr lang="en-US" sz="2800" dirty="0" smtClean="0"/>
              <a:t> </a:t>
            </a:r>
            <a:r>
              <a:rPr lang="en-US" sz="2800" dirty="0" err="1" smtClean="0"/>
              <a:t>prinosa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silaznim</a:t>
            </a:r>
            <a:r>
              <a:rPr lang="en-US" sz="2800" dirty="0" smtClean="0"/>
              <a:t> </a:t>
            </a:r>
            <a:r>
              <a:rPr lang="en-US" sz="2800" dirty="0" err="1" smtClean="0"/>
              <a:t>nagibom</a:t>
            </a:r>
            <a:r>
              <a:rPr lang="en-US" sz="2800" dirty="0" smtClean="0"/>
              <a:t> – </a:t>
            </a:r>
            <a:r>
              <a:rPr lang="en-US" sz="2800" dirty="0" err="1" smtClean="0"/>
              <a:t>kamatna</a:t>
            </a:r>
            <a:r>
              <a:rPr lang="en-US" sz="2800" dirty="0" smtClean="0"/>
              <a:t> </a:t>
            </a:r>
            <a:r>
              <a:rPr lang="en-US" sz="2800" dirty="0" err="1" smtClean="0"/>
              <a:t>stopa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kratkoročne</a:t>
            </a:r>
            <a:r>
              <a:rPr lang="en-US" sz="2800" dirty="0" smtClean="0"/>
              <a:t> </a:t>
            </a:r>
            <a:r>
              <a:rPr lang="en-US" sz="2800" dirty="0" err="1" smtClean="0"/>
              <a:t>obveznice</a:t>
            </a:r>
            <a:r>
              <a:rPr lang="en-US" sz="2800" dirty="0" smtClean="0"/>
              <a:t> je </a:t>
            </a:r>
            <a:r>
              <a:rPr lang="en-US" sz="2800" dirty="0" err="1" smtClean="0"/>
              <a:t>viša</a:t>
            </a:r>
            <a:r>
              <a:rPr lang="en-US" sz="2800" dirty="0" smtClean="0"/>
              <a:t> od </a:t>
            </a:r>
            <a:r>
              <a:rPr lang="en-US" sz="2800" dirty="0" err="1" smtClean="0"/>
              <a:t>kamatne</a:t>
            </a:r>
            <a:r>
              <a:rPr lang="en-US" sz="2800" dirty="0" smtClean="0"/>
              <a:t> stope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dugoročne</a:t>
            </a:r>
            <a:r>
              <a:rPr lang="en-US" sz="2800" dirty="0" smtClean="0"/>
              <a:t> </a:t>
            </a:r>
            <a:r>
              <a:rPr lang="en-US" sz="2800" dirty="0" err="1" smtClean="0"/>
              <a:t>obveznice</a:t>
            </a:r>
            <a:r>
              <a:rPr lang="en-US" sz="2800" dirty="0" smtClean="0"/>
              <a:t>, </a:t>
            </a:r>
          </a:p>
          <a:p>
            <a:pPr lvl="1" algn="just"/>
            <a:r>
              <a:rPr lang="en-US" sz="2800" dirty="0" smtClean="0"/>
              <a:t> </a:t>
            </a:r>
            <a:r>
              <a:rPr lang="en-US" sz="2800" dirty="0" err="1" smtClean="0"/>
              <a:t>horizontalna</a:t>
            </a:r>
            <a:r>
              <a:rPr lang="en-US" sz="2800" dirty="0" smtClean="0"/>
              <a:t> </a:t>
            </a:r>
            <a:r>
              <a:rPr lang="en-US" sz="2800" dirty="0" err="1" smtClean="0"/>
              <a:t>kriva</a:t>
            </a:r>
            <a:r>
              <a:rPr lang="en-US" sz="2800" dirty="0" smtClean="0"/>
              <a:t> </a:t>
            </a:r>
            <a:r>
              <a:rPr lang="en-US" sz="2800" dirty="0" err="1" smtClean="0"/>
              <a:t>prinosa</a:t>
            </a:r>
            <a:r>
              <a:rPr lang="en-US" sz="2800" dirty="0" smtClean="0"/>
              <a:t> – </a:t>
            </a:r>
            <a:r>
              <a:rPr lang="en-US" sz="2800" dirty="0" err="1" smtClean="0"/>
              <a:t>kamatna</a:t>
            </a:r>
            <a:r>
              <a:rPr lang="en-US" sz="2800" dirty="0" smtClean="0"/>
              <a:t> </a:t>
            </a:r>
            <a:r>
              <a:rPr lang="en-US" sz="2800" dirty="0" err="1" smtClean="0"/>
              <a:t>stopa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kratkoročne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dugoročne</a:t>
            </a:r>
            <a:r>
              <a:rPr lang="en-US" sz="2800" dirty="0" smtClean="0"/>
              <a:t> </a:t>
            </a:r>
            <a:r>
              <a:rPr lang="en-US" sz="2800" dirty="0" err="1" smtClean="0"/>
              <a:t>obveznice</a:t>
            </a:r>
            <a:r>
              <a:rPr lang="en-US" sz="2800" dirty="0" smtClean="0"/>
              <a:t> je </a:t>
            </a:r>
            <a:r>
              <a:rPr lang="en-US" sz="2800" dirty="0" err="1" smtClean="0"/>
              <a:t>izjednačena</a:t>
            </a:r>
            <a:r>
              <a:rPr lang="en-US" sz="2800" dirty="0" smtClean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0975523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Teorije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objašnjavaju</a:t>
            </a:r>
            <a:r>
              <a:rPr lang="en-US" dirty="0" smtClean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ročnoj</a:t>
            </a:r>
            <a:r>
              <a:rPr lang="en-US" dirty="0" smtClean="0"/>
              <a:t> </a:t>
            </a:r>
            <a:r>
              <a:rPr lang="en-US" dirty="0" err="1" smtClean="0"/>
              <a:t>strukturi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(</a:t>
            </a:r>
            <a:r>
              <a:rPr lang="en-US" dirty="0" err="1" smtClean="0"/>
              <a:t>odnosno</a:t>
            </a:r>
            <a:r>
              <a:rPr lang="en-US" dirty="0" smtClean="0"/>
              <a:t>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oblika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nagiba</a:t>
            </a:r>
            <a:r>
              <a:rPr lang="en-US" dirty="0" smtClean="0"/>
              <a:t> </a:t>
            </a:r>
            <a:r>
              <a:rPr lang="en-US" dirty="0" err="1" smtClean="0"/>
              <a:t>krive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) </a:t>
            </a:r>
            <a:r>
              <a:rPr lang="en-US" dirty="0" err="1" smtClean="0"/>
              <a:t>su</a:t>
            </a:r>
            <a:r>
              <a:rPr lang="en-US" dirty="0" smtClean="0"/>
              <a:t>: </a:t>
            </a:r>
            <a:endParaRPr lang="en-US" dirty="0" smtClean="0"/>
          </a:p>
          <a:p>
            <a:pPr marL="457200" lvl="1" indent="0" algn="just">
              <a:buNone/>
            </a:pPr>
            <a:r>
              <a:rPr lang="en-US" sz="2800" dirty="0" smtClean="0"/>
              <a:t>1) </a:t>
            </a:r>
            <a:r>
              <a:rPr lang="en-US" sz="2800" dirty="0" err="1" smtClean="0"/>
              <a:t>teorija</a:t>
            </a:r>
            <a:r>
              <a:rPr lang="en-US" sz="2800" dirty="0" smtClean="0"/>
              <a:t> </a:t>
            </a:r>
            <a:r>
              <a:rPr lang="en-US" sz="2800" dirty="0" err="1" smtClean="0"/>
              <a:t>očekivanja</a:t>
            </a:r>
            <a:r>
              <a:rPr lang="en-US" sz="2800" dirty="0" smtClean="0"/>
              <a:t>, </a:t>
            </a:r>
          </a:p>
          <a:p>
            <a:pPr marL="457200" lvl="1" indent="0" algn="just">
              <a:buNone/>
            </a:pPr>
            <a:r>
              <a:rPr lang="en-US" sz="2800" dirty="0" smtClean="0"/>
              <a:t>2) </a:t>
            </a:r>
            <a:r>
              <a:rPr lang="en-US" sz="2800" dirty="0" err="1" smtClean="0"/>
              <a:t>teorija</a:t>
            </a:r>
            <a:r>
              <a:rPr lang="en-US" sz="2800" dirty="0" smtClean="0"/>
              <a:t> </a:t>
            </a:r>
            <a:r>
              <a:rPr lang="en-US" sz="2800" dirty="0" err="1" smtClean="0"/>
              <a:t>segmentiranih</a:t>
            </a:r>
            <a:r>
              <a:rPr lang="en-US" sz="2800" dirty="0" smtClean="0"/>
              <a:t> </a:t>
            </a:r>
            <a:r>
              <a:rPr lang="en-US" sz="2800" dirty="0" err="1" smtClean="0"/>
              <a:t>tržišta</a:t>
            </a:r>
            <a:r>
              <a:rPr lang="en-US" sz="2800" dirty="0" smtClean="0"/>
              <a:t>, </a:t>
            </a:r>
          </a:p>
          <a:p>
            <a:pPr marL="457200" lvl="1" indent="0" algn="just">
              <a:buNone/>
            </a:pPr>
            <a:r>
              <a:rPr lang="en-US" sz="2800" dirty="0" smtClean="0"/>
              <a:t>3) </a:t>
            </a:r>
            <a:r>
              <a:rPr lang="en-US" sz="2800" dirty="0" err="1" smtClean="0"/>
              <a:t>kompozitna</a:t>
            </a:r>
            <a:r>
              <a:rPr lang="en-US" sz="2800" dirty="0" smtClean="0"/>
              <a:t> </a:t>
            </a:r>
            <a:r>
              <a:rPr lang="en-US" sz="2800" dirty="0" err="1" smtClean="0"/>
              <a:t>teorija</a:t>
            </a:r>
            <a:r>
              <a:rPr lang="en-US" sz="2800" dirty="0" smtClean="0"/>
              <a:t> </a:t>
            </a:r>
            <a:r>
              <a:rPr lang="en-US" sz="2800" dirty="0" err="1" smtClean="0"/>
              <a:t>ili</a:t>
            </a:r>
            <a:r>
              <a:rPr lang="en-US" sz="2800" dirty="0" smtClean="0"/>
              <a:t> </a:t>
            </a:r>
            <a:r>
              <a:rPr lang="en-US" sz="2800" dirty="0" err="1" smtClean="0"/>
              <a:t>teorija</a:t>
            </a:r>
            <a:r>
              <a:rPr lang="en-US" sz="2800" dirty="0" smtClean="0"/>
              <a:t> </a:t>
            </a:r>
            <a:r>
              <a:rPr lang="en-US" sz="2800" dirty="0" err="1" smtClean="0"/>
              <a:t>preferencijalnih</a:t>
            </a:r>
            <a:r>
              <a:rPr lang="en-US" sz="2800" dirty="0" smtClean="0"/>
              <a:t> </a:t>
            </a:r>
            <a:r>
              <a:rPr lang="en-US" sz="2800" dirty="0" err="1" smtClean="0"/>
              <a:t>plasmana</a:t>
            </a:r>
            <a:r>
              <a:rPr lang="en-US" sz="2800" dirty="0" smtClean="0"/>
              <a:t>. </a:t>
            </a:r>
          </a:p>
          <a:p>
            <a:pPr algn="just"/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očekivanja</a:t>
            </a:r>
            <a:r>
              <a:rPr lang="en-US" dirty="0" smtClean="0"/>
              <a:t> (expectations theory) </a:t>
            </a:r>
            <a:r>
              <a:rPr lang="en-US" dirty="0" err="1" smtClean="0"/>
              <a:t>polazi</a:t>
            </a:r>
            <a:r>
              <a:rPr lang="en-US" dirty="0" smtClean="0"/>
              <a:t> od </a:t>
            </a:r>
            <a:r>
              <a:rPr lang="en-US" dirty="0" err="1" smtClean="0"/>
              <a:t>pretpostavke</a:t>
            </a:r>
            <a:r>
              <a:rPr lang="en-US" dirty="0" smtClean="0"/>
              <a:t> da </a:t>
            </a:r>
            <a:r>
              <a:rPr lang="en-US" dirty="0" smtClean="0"/>
              <a:t>c</a:t>
            </a:r>
            <a:r>
              <a:rPr lang="sr-Latn-ME" dirty="0" smtClean="0"/>
              <a:t>j</a:t>
            </a:r>
            <a:r>
              <a:rPr lang="en-US" dirty="0" err="1" smtClean="0"/>
              <a:t>enovni</a:t>
            </a:r>
            <a:r>
              <a:rPr lang="en-US" dirty="0" smtClean="0"/>
              <a:t> </a:t>
            </a:r>
            <a:r>
              <a:rPr lang="en-US" dirty="0" err="1" smtClean="0"/>
              <a:t>mehanizam</a:t>
            </a:r>
            <a:r>
              <a:rPr lang="en-US" dirty="0" smtClean="0"/>
              <a:t> </a:t>
            </a:r>
            <a:r>
              <a:rPr lang="en-US" dirty="0" err="1" smtClean="0"/>
              <a:t>efikasno</a:t>
            </a:r>
            <a:r>
              <a:rPr lang="en-US" dirty="0" smtClean="0"/>
              <a:t> </a:t>
            </a:r>
            <a:r>
              <a:rPr lang="en-US" dirty="0" err="1" smtClean="0"/>
              <a:t>povezuje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segmente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. 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45120100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To </a:t>
            </a:r>
            <a:r>
              <a:rPr lang="en-US" dirty="0" err="1"/>
              <a:t>znači</a:t>
            </a:r>
            <a:r>
              <a:rPr lang="en-US" dirty="0"/>
              <a:t> da se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pripadaju</a:t>
            </a:r>
            <a:r>
              <a:rPr lang="en-US" dirty="0"/>
              <a:t> </a:t>
            </a:r>
            <a:r>
              <a:rPr lang="en-US" dirty="0" err="1"/>
              <a:t>istoj</a:t>
            </a:r>
            <a:r>
              <a:rPr lang="en-US" dirty="0"/>
              <a:t> </a:t>
            </a:r>
            <a:r>
              <a:rPr lang="en-US" dirty="0" err="1"/>
              <a:t>klasi</a:t>
            </a:r>
            <a:r>
              <a:rPr lang="en-US" dirty="0"/>
              <a:t> </a:t>
            </a:r>
            <a:r>
              <a:rPr lang="en-US" dirty="0" err="1"/>
              <a:t>rizika</a:t>
            </a:r>
            <a:r>
              <a:rPr lang="en-US" dirty="0"/>
              <a:t> </a:t>
            </a:r>
            <a:r>
              <a:rPr lang="en-US" dirty="0" err="1"/>
              <a:t>tretiraju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savršeni</a:t>
            </a:r>
            <a:r>
              <a:rPr lang="en-US" dirty="0"/>
              <a:t> </a:t>
            </a:r>
            <a:r>
              <a:rPr lang="en-US" dirty="0" err="1"/>
              <a:t>supstituti</a:t>
            </a:r>
            <a:r>
              <a:rPr lang="en-US" dirty="0"/>
              <a:t>,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ročnost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investitor</a:t>
            </a:r>
            <a:r>
              <a:rPr lang="en-US" dirty="0"/>
              <a:t> </a:t>
            </a:r>
            <a:r>
              <a:rPr lang="en-US" dirty="0" err="1"/>
              <a:t>kupi</a:t>
            </a:r>
            <a:r>
              <a:rPr lang="en-US" dirty="0"/>
              <a:t> </a:t>
            </a:r>
            <a:r>
              <a:rPr lang="en-US" dirty="0" err="1"/>
              <a:t>dugoročnu</a:t>
            </a:r>
            <a:r>
              <a:rPr lang="en-US" dirty="0"/>
              <a:t> </a:t>
            </a:r>
            <a:r>
              <a:rPr lang="en-US" dirty="0" err="1"/>
              <a:t>obveznicu</a:t>
            </a:r>
            <a:r>
              <a:rPr lang="en-US" dirty="0"/>
              <a:t>, </a:t>
            </a:r>
            <a:r>
              <a:rPr lang="en-US" dirty="0" err="1"/>
              <a:t>trebalo</a:t>
            </a:r>
            <a:r>
              <a:rPr lang="en-US" dirty="0"/>
              <a:t> bi 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nje</a:t>
            </a:r>
            <a:r>
              <a:rPr lang="en-US" dirty="0"/>
              <a:t> </a:t>
            </a:r>
            <a:r>
              <a:rPr lang="en-US" dirty="0" err="1"/>
              <a:t>dobije</a:t>
            </a:r>
            <a:r>
              <a:rPr lang="en-US" dirty="0"/>
              <a:t> </a:t>
            </a:r>
            <a:r>
              <a:rPr lang="en-US" dirty="0" err="1"/>
              <a:t>isti</a:t>
            </a:r>
            <a:r>
              <a:rPr lang="en-US" dirty="0"/>
              <a:t> </a:t>
            </a:r>
            <a:r>
              <a:rPr lang="en-US" dirty="0" err="1"/>
              <a:t>prinos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da je </a:t>
            </a:r>
            <a:r>
              <a:rPr lang="en-US" dirty="0" err="1"/>
              <a:t>kupio</a:t>
            </a:r>
            <a:r>
              <a:rPr lang="en-US" dirty="0"/>
              <a:t> </a:t>
            </a:r>
            <a:r>
              <a:rPr lang="en-US" dirty="0" err="1"/>
              <a:t>seriju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čiji</a:t>
            </a:r>
            <a:r>
              <a:rPr lang="en-US" dirty="0"/>
              <a:t> je </a:t>
            </a:r>
            <a:r>
              <a:rPr lang="en-US" dirty="0" err="1"/>
              <a:t>ukupan</a:t>
            </a:r>
            <a:r>
              <a:rPr lang="en-US" dirty="0"/>
              <a:t> </a:t>
            </a:r>
            <a:r>
              <a:rPr lang="en-US" dirty="0" err="1"/>
              <a:t>rok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 </a:t>
            </a:r>
            <a:r>
              <a:rPr lang="en-US" dirty="0" err="1"/>
              <a:t>jednak</a:t>
            </a:r>
            <a:r>
              <a:rPr lang="en-US" dirty="0"/>
              <a:t> </a:t>
            </a:r>
            <a:r>
              <a:rPr lang="en-US" dirty="0" err="1"/>
              <a:t>ročnosti</a:t>
            </a:r>
            <a:r>
              <a:rPr lang="en-US" dirty="0"/>
              <a:t> </a:t>
            </a:r>
            <a:r>
              <a:rPr lang="en-US" dirty="0" err="1"/>
              <a:t>kupljene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 </a:t>
            </a:r>
            <a:endParaRPr lang="sr-Latn-ME" dirty="0"/>
          </a:p>
          <a:p>
            <a:pPr algn="just"/>
            <a:r>
              <a:rPr lang="en-US" dirty="0" err="1"/>
              <a:t>Odstupanja</a:t>
            </a:r>
            <a:r>
              <a:rPr lang="en-US" dirty="0"/>
              <a:t> od </a:t>
            </a:r>
            <a:r>
              <a:rPr lang="en-US" dirty="0" err="1"/>
              <a:t>jednakosti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različitih</a:t>
            </a:r>
            <a:r>
              <a:rPr lang="en-US" dirty="0"/>
              <a:t> </a:t>
            </a:r>
            <a:r>
              <a:rPr lang="en-US" dirty="0" err="1"/>
              <a:t>ročnosti</a:t>
            </a:r>
            <a:r>
              <a:rPr lang="en-US" dirty="0"/>
              <a:t> se </a:t>
            </a:r>
            <a:r>
              <a:rPr lang="en-US" dirty="0" err="1"/>
              <a:t>eliminišu</a:t>
            </a:r>
            <a:r>
              <a:rPr lang="en-US" dirty="0"/>
              <a:t> </a:t>
            </a:r>
            <a:r>
              <a:rPr lang="en-US" dirty="0" err="1"/>
              <a:t>arbitražnim</a:t>
            </a:r>
            <a:r>
              <a:rPr lang="en-US" dirty="0"/>
              <a:t> </a:t>
            </a:r>
            <a:r>
              <a:rPr lang="en-US" dirty="0" err="1"/>
              <a:t>operacijama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U </a:t>
            </a:r>
            <a:r>
              <a:rPr lang="en-US" dirty="0" err="1"/>
              <a:t>okviru</a:t>
            </a:r>
            <a:r>
              <a:rPr lang="en-US" dirty="0"/>
              <a:t> </a:t>
            </a:r>
            <a:r>
              <a:rPr lang="en-US" dirty="0" err="1"/>
              <a:t>teorije</a:t>
            </a:r>
            <a:r>
              <a:rPr lang="en-US" dirty="0"/>
              <a:t> </a:t>
            </a:r>
            <a:r>
              <a:rPr lang="en-US" dirty="0" err="1"/>
              <a:t>očekivanja</a:t>
            </a:r>
            <a:r>
              <a:rPr lang="en-US" dirty="0"/>
              <a:t>, </a:t>
            </a:r>
            <a:r>
              <a:rPr lang="en-US" dirty="0" err="1"/>
              <a:t>rastuća</a:t>
            </a:r>
            <a:r>
              <a:rPr lang="en-US" dirty="0"/>
              <a:t> </a:t>
            </a:r>
            <a:r>
              <a:rPr lang="en-US" dirty="0" err="1"/>
              <a:t>kriva</a:t>
            </a:r>
            <a:r>
              <a:rPr lang="en-US" dirty="0"/>
              <a:t> </a:t>
            </a:r>
            <a:r>
              <a:rPr lang="en-US" dirty="0" err="1"/>
              <a:t>prinosa</a:t>
            </a:r>
            <a:r>
              <a:rPr lang="en-US" dirty="0"/>
              <a:t> </a:t>
            </a:r>
            <a:r>
              <a:rPr lang="en-US" dirty="0" err="1"/>
              <a:t>ukazuje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budući</a:t>
            </a:r>
            <a:r>
              <a:rPr lang="en-US" dirty="0"/>
              <a:t> </a:t>
            </a:r>
            <a:r>
              <a:rPr lang="en-US" dirty="0" err="1"/>
              <a:t>rast</a:t>
            </a:r>
            <a:r>
              <a:rPr lang="en-US" dirty="0"/>
              <a:t> </a:t>
            </a:r>
            <a:r>
              <a:rPr lang="en-US" dirty="0" err="1"/>
              <a:t>kratkoročnih</a:t>
            </a:r>
            <a:r>
              <a:rPr lang="en-US" dirty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obrnuto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Ukoliko</a:t>
            </a:r>
            <a:r>
              <a:rPr lang="en-US" dirty="0"/>
              <a:t> se ta </a:t>
            </a:r>
            <a:r>
              <a:rPr lang="en-US" dirty="0" err="1"/>
              <a:t>očekivanja</a:t>
            </a:r>
            <a:r>
              <a:rPr lang="en-US" dirty="0"/>
              <a:t> </a:t>
            </a:r>
            <a:r>
              <a:rPr lang="en-US" dirty="0" err="1"/>
              <a:t>ostvare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dođe</a:t>
            </a:r>
            <a:r>
              <a:rPr lang="en-US" dirty="0"/>
              <a:t> do </a:t>
            </a:r>
            <a:r>
              <a:rPr lang="en-US" dirty="0" err="1"/>
              <a:t>rasta</a:t>
            </a:r>
            <a:r>
              <a:rPr lang="en-US" dirty="0"/>
              <a:t> </a:t>
            </a:r>
            <a:r>
              <a:rPr lang="en-US" dirty="0" err="1" smtClean="0"/>
              <a:t>kratkoročnih</a:t>
            </a:r>
            <a:r>
              <a:rPr lang="sr-Latn-ME" dirty="0" smtClean="0"/>
              <a:t> </a:t>
            </a:r>
            <a:r>
              <a:rPr lang="en-US" dirty="0" err="1"/>
              <a:t>kamatnih</a:t>
            </a:r>
            <a:r>
              <a:rPr lang="en-US" dirty="0"/>
              <a:t> </a:t>
            </a:r>
            <a:r>
              <a:rPr lang="en-US" dirty="0" err="1"/>
              <a:t>stopa</a:t>
            </a:r>
            <a:r>
              <a:rPr lang="en-US" dirty="0"/>
              <a:t>, </a:t>
            </a:r>
            <a:r>
              <a:rPr lang="en-US" dirty="0" err="1"/>
              <a:t>investitori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u </a:t>
            </a:r>
            <a:r>
              <a:rPr lang="en-US" dirty="0" err="1"/>
              <a:t>želji</a:t>
            </a:r>
            <a:r>
              <a:rPr lang="en-US" dirty="0"/>
              <a:t> da </a:t>
            </a:r>
            <a:r>
              <a:rPr lang="en-US" dirty="0" err="1"/>
              <a:t>povećaju</a:t>
            </a:r>
            <a:r>
              <a:rPr lang="en-US" dirty="0"/>
              <a:t> profit </a:t>
            </a:r>
            <a:r>
              <a:rPr lang="en-US" dirty="0" err="1"/>
              <a:t>prodavati</a:t>
            </a:r>
            <a:r>
              <a:rPr lang="en-US" dirty="0"/>
              <a:t> </a:t>
            </a:r>
            <a:r>
              <a:rPr lang="en-US" dirty="0" err="1"/>
              <a:t>dugoročne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kupovati</a:t>
            </a:r>
            <a:r>
              <a:rPr lang="en-US" dirty="0"/>
              <a:t> </a:t>
            </a:r>
            <a:r>
              <a:rPr lang="en-US" dirty="0" err="1"/>
              <a:t>kratkoročne</a:t>
            </a:r>
            <a:r>
              <a:rPr lang="en-US" dirty="0"/>
              <a:t> </a:t>
            </a:r>
            <a:r>
              <a:rPr lang="en-US" dirty="0" err="1"/>
              <a:t>obveznice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326786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4552"/>
            <a:ext cx="10515600" cy="5172411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segmentiranih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(segmented-market theory)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razliku</a:t>
            </a:r>
            <a:r>
              <a:rPr lang="en-US" dirty="0" smtClean="0"/>
              <a:t> od </a:t>
            </a:r>
            <a:r>
              <a:rPr lang="en-US" dirty="0" err="1" smtClean="0"/>
              <a:t>teorije</a:t>
            </a:r>
            <a:r>
              <a:rPr lang="en-US" dirty="0" smtClean="0"/>
              <a:t> </a:t>
            </a:r>
            <a:r>
              <a:rPr lang="en-US" dirty="0" err="1" smtClean="0"/>
              <a:t>očekivanja</a:t>
            </a:r>
            <a:r>
              <a:rPr lang="en-US" dirty="0" smtClean="0"/>
              <a:t> </a:t>
            </a:r>
            <a:r>
              <a:rPr lang="en-US" dirty="0" err="1" smtClean="0"/>
              <a:t>polazi</a:t>
            </a:r>
            <a:r>
              <a:rPr lang="en-US" dirty="0" smtClean="0"/>
              <a:t> od </a:t>
            </a:r>
            <a:r>
              <a:rPr lang="en-US" dirty="0" err="1" smtClean="0"/>
              <a:t>pretpostavke</a:t>
            </a:r>
            <a:r>
              <a:rPr lang="en-US" dirty="0" smtClean="0"/>
              <a:t> da </a:t>
            </a:r>
            <a:r>
              <a:rPr lang="en-US" dirty="0" err="1" smtClean="0"/>
              <a:t>finansijsko</a:t>
            </a:r>
            <a:r>
              <a:rPr lang="en-US" dirty="0" smtClean="0"/>
              <a:t> </a:t>
            </a:r>
            <a:r>
              <a:rPr lang="en-US" dirty="0" err="1" smtClean="0"/>
              <a:t>tržište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savršeno</a:t>
            </a:r>
            <a:r>
              <a:rPr lang="en-US" dirty="0" smtClean="0"/>
              <a:t> </a:t>
            </a:r>
            <a:r>
              <a:rPr lang="en-US" dirty="0" err="1" smtClean="0"/>
              <a:t>integrisano</a:t>
            </a:r>
            <a:r>
              <a:rPr lang="en-US" dirty="0" smtClean="0"/>
              <a:t>, </a:t>
            </a:r>
            <a:r>
              <a:rPr lang="en-US" dirty="0" err="1" smtClean="0"/>
              <a:t>već</a:t>
            </a:r>
            <a:r>
              <a:rPr lang="en-US" dirty="0" smtClean="0"/>
              <a:t> da </a:t>
            </a:r>
            <a:r>
              <a:rPr lang="en-US" dirty="0" err="1" smtClean="0"/>
              <a:t>postoji</a:t>
            </a:r>
            <a:r>
              <a:rPr lang="en-US" dirty="0" smtClean="0"/>
              <a:t> </a:t>
            </a:r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 smtClean="0"/>
              <a:t>segmenata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kojima</a:t>
            </a:r>
            <a:r>
              <a:rPr lang="en-US" dirty="0" smtClean="0"/>
              <a:t> </a:t>
            </a:r>
            <a:r>
              <a:rPr lang="en-US" dirty="0" err="1" smtClean="0"/>
              <a:t>dominiraju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različitih</a:t>
            </a:r>
            <a:r>
              <a:rPr lang="en-US" dirty="0" smtClean="0"/>
              <a:t> </a:t>
            </a:r>
            <a:r>
              <a:rPr lang="en-US" dirty="0" err="1" smtClean="0"/>
              <a:t>ročnosti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različiti</a:t>
            </a:r>
            <a:r>
              <a:rPr lang="en-US" dirty="0" smtClean="0"/>
              <a:t> </a:t>
            </a:r>
            <a:r>
              <a:rPr lang="en-US" dirty="0" err="1" smtClean="0"/>
              <a:t>tipovi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institucija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Na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segment u 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 smtClean="0"/>
              <a:t>dominiraju</a:t>
            </a:r>
            <a:r>
              <a:rPr lang="en-US" dirty="0" smtClean="0"/>
              <a:t>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se </a:t>
            </a:r>
            <a:r>
              <a:rPr lang="en-US" dirty="0" err="1" smtClean="0"/>
              <a:t>vezuju</a:t>
            </a:r>
            <a:r>
              <a:rPr lang="en-US" dirty="0" smtClean="0"/>
              <a:t> </a:t>
            </a:r>
            <a:r>
              <a:rPr lang="en-US" dirty="0" err="1" smtClean="0"/>
              <a:t>osiguravajuće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prirode</a:t>
            </a:r>
            <a:r>
              <a:rPr lang="en-US" dirty="0" smtClean="0"/>
              <a:t> </a:t>
            </a:r>
            <a:r>
              <a:rPr lang="en-US" dirty="0" err="1" smtClean="0"/>
              <a:t>svog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pretežno</a:t>
            </a:r>
            <a:r>
              <a:rPr lang="en-US" dirty="0" smtClean="0"/>
              <a:t> </a:t>
            </a:r>
            <a:r>
              <a:rPr lang="en-US" dirty="0" err="1" smtClean="0"/>
              <a:t>investiraju</a:t>
            </a:r>
            <a:r>
              <a:rPr lang="en-US" dirty="0" smtClean="0"/>
              <a:t> u </a:t>
            </a:r>
            <a:r>
              <a:rPr lang="en-US" dirty="0" err="1" smtClean="0"/>
              <a:t>dugoročne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Sa </a:t>
            </a:r>
            <a:r>
              <a:rPr lang="en-US" dirty="0" err="1" smtClean="0"/>
              <a:t>druge</a:t>
            </a:r>
            <a:r>
              <a:rPr lang="en-US" dirty="0" smtClean="0"/>
              <a:t> </a:t>
            </a:r>
            <a:r>
              <a:rPr lang="en-US" dirty="0" err="1" smtClean="0"/>
              <a:t>strane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segment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kom</a:t>
            </a:r>
            <a:r>
              <a:rPr lang="en-US" dirty="0" smtClean="0"/>
              <a:t> </a:t>
            </a:r>
            <a:r>
              <a:rPr lang="en-US" dirty="0" err="1" smtClean="0"/>
              <a:t>dominiraju</a:t>
            </a:r>
            <a:r>
              <a:rPr lang="en-US" dirty="0" smtClean="0"/>
              <a:t>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karakteristične</a:t>
            </a:r>
            <a:r>
              <a:rPr lang="en-US" dirty="0" smtClean="0"/>
              <a:t> </a:t>
            </a:r>
            <a:r>
              <a:rPr lang="en-US" dirty="0" err="1" smtClean="0"/>
              <a:t>komercijalne</a:t>
            </a:r>
            <a:r>
              <a:rPr lang="en-US" dirty="0" smtClean="0"/>
              <a:t> </a:t>
            </a:r>
            <a:r>
              <a:rPr lang="en-US" dirty="0" err="1" smtClean="0"/>
              <a:t>banke</a:t>
            </a:r>
            <a:r>
              <a:rPr lang="en-US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ročnog</a:t>
            </a:r>
            <a:r>
              <a:rPr lang="en-US" dirty="0" smtClean="0"/>
              <a:t> </a:t>
            </a:r>
            <a:r>
              <a:rPr lang="en-US" dirty="0" err="1" smtClean="0"/>
              <a:t>debalansa</a:t>
            </a:r>
            <a:r>
              <a:rPr lang="en-US" dirty="0" smtClean="0"/>
              <a:t> </a:t>
            </a:r>
            <a:r>
              <a:rPr lang="en-US" dirty="0" err="1" smtClean="0"/>
              <a:t>bilansa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težnji</a:t>
            </a:r>
            <a:r>
              <a:rPr lang="en-US" dirty="0" smtClean="0"/>
              <a:t> </a:t>
            </a:r>
            <a:r>
              <a:rPr lang="en-US" dirty="0" err="1" smtClean="0"/>
              <a:t>ka</a:t>
            </a:r>
            <a:r>
              <a:rPr lang="en-US" dirty="0" smtClean="0"/>
              <a:t> </a:t>
            </a:r>
            <a:r>
              <a:rPr lang="en-US" dirty="0" err="1" smtClean="0"/>
              <a:t>stvaranju</a:t>
            </a:r>
            <a:r>
              <a:rPr lang="en-US" dirty="0" smtClean="0"/>
              <a:t> </a:t>
            </a:r>
            <a:r>
              <a:rPr lang="en-US" dirty="0" err="1" smtClean="0"/>
              <a:t>sekundarnih</a:t>
            </a:r>
            <a:r>
              <a:rPr lang="en-US" dirty="0" smtClean="0"/>
              <a:t> </a:t>
            </a:r>
            <a:r>
              <a:rPr lang="en-US" dirty="0" err="1" smtClean="0"/>
              <a:t>rezervi</a:t>
            </a:r>
            <a:r>
              <a:rPr lang="en-US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ulažu</a:t>
            </a:r>
            <a:r>
              <a:rPr lang="en-US" dirty="0" smtClean="0"/>
              <a:t> u </a:t>
            </a:r>
            <a:r>
              <a:rPr lang="en-US" dirty="0" err="1" smtClean="0"/>
              <a:t>kratkoročne</a:t>
            </a:r>
            <a:r>
              <a:rPr lang="en-US" dirty="0" smtClean="0"/>
              <a:t> </a:t>
            </a:r>
            <a:r>
              <a:rPr lang="en-US" dirty="0" err="1" smtClean="0"/>
              <a:t>hartije</a:t>
            </a:r>
            <a:r>
              <a:rPr lang="en-US" dirty="0" smtClean="0"/>
              <a:t> od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ednosti</a:t>
            </a:r>
            <a:r>
              <a:rPr lang="sr-Latn-M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96469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pPr algn="just"/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segmentiranih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polazi</a:t>
            </a:r>
            <a:r>
              <a:rPr lang="en-US" dirty="0" smtClean="0"/>
              <a:t> od </a:t>
            </a:r>
            <a:r>
              <a:rPr lang="en-US" dirty="0" err="1" smtClean="0"/>
              <a:t>stava</a:t>
            </a:r>
            <a:r>
              <a:rPr lang="en-US" dirty="0" smtClean="0"/>
              <a:t> da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smtClean="0"/>
              <a:t>u </a:t>
            </a:r>
            <a:r>
              <a:rPr lang="en-US" dirty="0" err="1" smtClean="0"/>
              <a:t>strukturi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potencijala</a:t>
            </a:r>
            <a:r>
              <a:rPr lang="en-US" dirty="0" smtClean="0"/>
              <a:t> </a:t>
            </a:r>
            <a:r>
              <a:rPr lang="en-US" dirty="0" err="1" smtClean="0"/>
              <a:t>jednog</a:t>
            </a:r>
            <a:r>
              <a:rPr lang="en-US" dirty="0" smtClean="0"/>
              <a:t> </a:t>
            </a:r>
            <a:r>
              <a:rPr lang="en-US" dirty="0" err="1" smtClean="0"/>
              <a:t>segmenta</a:t>
            </a:r>
            <a:r>
              <a:rPr lang="en-US" dirty="0" smtClean="0"/>
              <a:t>, </a:t>
            </a:r>
            <a:r>
              <a:rPr lang="en-US" dirty="0" err="1" smtClean="0"/>
              <a:t>dovodi</a:t>
            </a:r>
            <a:r>
              <a:rPr lang="en-US" dirty="0" smtClean="0"/>
              <a:t> do </a:t>
            </a:r>
            <a:r>
              <a:rPr lang="en-US" dirty="0" smtClean="0"/>
              <a:t>prom</a:t>
            </a:r>
            <a:r>
              <a:rPr lang="sr-Latn-ME" dirty="0" smtClean="0"/>
              <a:t>j</a:t>
            </a:r>
            <a:r>
              <a:rPr lang="en-US" dirty="0" err="1" smtClean="0"/>
              <a:t>ena</a:t>
            </a:r>
            <a:r>
              <a:rPr lang="en-US" dirty="0" smtClean="0"/>
              <a:t> </a:t>
            </a:r>
            <a:r>
              <a:rPr lang="en-US" dirty="0" err="1" smtClean="0"/>
              <a:t>tražnje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kratkoročnim</a:t>
            </a:r>
            <a:r>
              <a:rPr lang="en-US" dirty="0" smtClean="0"/>
              <a:t>, </a:t>
            </a:r>
            <a:r>
              <a:rPr lang="en-US" dirty="0" err="1" smtClean="0"/>
              <a:t>srednjeronim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dugoročnim</a:t>
            </a:r>
            <a:r>
              <a:rPr lang="en-US" dirty="0" smtClean="0"/>
              <a:t> </a:t>
            </a:r>
            <a:r>
              <a:rPr lang="en-US" dirty="0" err="1" smtClean="0"/>
              <a:t>obveznicama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smtClean="0"/>
              <a:t>prim</a:t>
            </a:r>
            <a:r>
              <a:rPr lang="sr-Latn-ME" dirty="0" smtClean="0"/>
              <a:t>j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ukoliko</a:t>
            </a:r>
            <a:r>
              <a:rPr lang="en-US" dirty="0" smtClean="0"/>
              <a:t> </a:t>
            </a:r>
            <a:r>
              <a:rPr lang="en-US" dirty="0" err="1" smtClean="0"/>
              <a:t>doće</a:t>
            </a:r>
            <a:r>
              <a:rPr lang="en-US" dirty="0" smtClean="0"/>
              <a:t> do </a:t>
            </a:r>
            <a:r>
              <a:rPr lang="en-US" dirty="0" err="1" smtClean="0"/>
              <a:t>značajnog</a:t>
            </a:r>
            <a:r>
              <a:rPr lang="en-US" dirty="0" smtClean="0"/>
              <a:t> </a:t>
            </a:r>
            <a:r>
              <a:rPr lang="en-US" dirty="0" err="1" smtClean="0"/>
              <a:t>priliva</a:t>
            </a:r>
            <a:r>
              <a:rPr lang="en-US" dirty="0" smtClean="0"/>
              <a:t> </a:t>
            </a:r>
            <a:r>
              <a:rPr lang="en-US" dirty="0" err="1" smtClean="0"/>
              <a:t>sredstava</a:t>
            </a:r>
            <a:r>
              <a:rPr lang="en-US" dirty="0" smtClean="0"/>
              <a:t> u </a:t>
            </a:r>
            <a:r>
              <a:rPr lang="en-US" dirty="0" err="1" smtClean="0"/>
              <a:t>osiguravajuće</a:t>
            </a:r>
            <a:r>
              <a:rPr lang="en-US" dirty="0" smtClean="0"/>
              <a:t> </a:t>
            </a:r>
            <a:r>
              <a:rPr lang="en-US" dirty="0" err="1" smtClean="0"/>
              <a:t>kompanije</a:t>
            </a:r>
            <a:r>
              <a:rPr lang="en-US" dirty="0" smtClean="0"/>
              <a:t>, </a:t>
            </a:r>
            <a:r>
              <a:rPr lang="en-US" dirty="0" err="1" smtClean="0"/>
              <a:t>doći</a:t>
            </a:r>
            <a:r>
              <a:rPr lang="sr-Latn-ME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smtClean="0"/>
              <a:t>do </a:t>
            </a:r>
            <a:r>
              <a:rPr lang="en-US" dirty="0" err="1" smtClean="0"/>
              <a:t>rasta</a:t>
            </a:r>
            <a:r>
              <a:rPr lang="en-US" dirty="0" smtClean="0"/>
              <a:t> </a:t>
            </a:r>
            <a:r>
              <a:rPr lang="en-US" dirty="0" err="1" smtClean="0"/>
              <a:t>tražnje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dugoročnim</a:t>
            </a:r>
            <a:r>
              <a:rPr lang="en-US" dirty="0" smtClean="0"/>
              <a:t> </a:t>
            </a:r>
            <a:r>
              <a:rPr lang="en-US" dirty="0" err="1" smtClean="0"/>
              <a:t>obveznicama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uticati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rast</a:t>
            </a:r>
            <a:r>
              <a:rPr lang="en-US" dirty="0" smtClean="0"/>
              <a:t> </a:t>
            </a:r>
            <a:r>
              <a:rPr lang="en-US" dirty="0" err="1" smtClean="0"/>
              <a:t>njihove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prinosa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Na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pristupa</a:t>
            </a:r>
            <a:r>
              <a:rPr lang="en-US" dirty="0" smtClean="0"/>
              <a:t> se </a:t>
            </a:r>
            <a:r>
              <a:rPr lang="en-US" dirty="0" err="1" smtClean="0"/>
              <a:t>može</a:t>
            </a:r>
            <a:r>
              <a:rPr lang="en-US" dirty="0" smtClean="0"/>
              <a:t> </a:t>
            </a:r>
            <a:r>
              <a:rPr lang="en-US" dirty="0" err="1" smtClean="0"/>
              <a:t>izvesti</a:t>
            </a:r>
            <a:r>
              <a:rPr lang="en-US" dirty="0" smtClean="0"/>
              <a:t> </a:t>
            </a:r>
            <a:r>
              <a:rPr lang="en-US" dirty="0" err="1" smtClean="0"/>
              <a:t>zaključak</a:t>
            </a:r>
            <a:r>
              <a:rPr lang="en-US" dirty="0" smtClean="0"/>
              <a:t> da je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ponude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tražnje</a:t>
            </a:r>
            <a:r>
              <a:rPr lang="en-US" dirty="0" smtClean="0"/>
              <a:t> u </a:t>
            </a:r>
            <a:r>
              <a:rPr lang="en-US" dirty="0" err="1" smtClean="0"/>
              <a:t>različim</a:t>
            </a:r>
            <a:r>
              <a:rPr lang="en-US" dirty="0" smtClean="0"/>
              <a:t> </a:t>
            </a:r>
            <a:r>
              <a:rPr lang="en-US" dirty="0" err="1" smtClean="0"/>
              <a:t>segmentima</a:t>
            </a:r>
            <a:r>
              <a:rPr lang="en-US" dirty="0" smtClean="0"/>
              <a:t> </a:t>
            </a:r>
            <a:r>
              <a:rPr lang="en-US" dirty="0" err="1" smtClean="0"/>
              <a:t>finansijskog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dominantno</a:t>
            </a:r>
            <a:r>
              <a:rPr lang="en-US" dirty="0" smtClean="0"/>
              <a:t> </a:t>
            </a:r>
            <a:r>
              <a:rPr lang="en-US" dirty="0" err="1" smtClean="0"/>
              <a:t>određuje</a:t>
            </a:r>
            <a:r>
              <a:rPr lang="en-US" dirty="0" smtClean="0"/>
              <a:t> </a:t>
            </a:r>
            <a:r>
              <a:rPr lang="en-US" dirty="0" err="1" smtClean="0"/>
              <a:t>ročnu</a:t>
            </a:r>
            <a:r>
              <a:rPr lang="en-US" dirty="0" smtClean="0"/>
              <a:t> </a:t>
            </a:r>
            <a:r>
              <a:rPr lang="en-US" dirty="0" err="1" smtClean="0"/>
              <a:t>strukturu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Ipak</a:t>
            </a:r>
            <a:r>
              <a:rPr lang="en-US" dirty="0" smtClean="0"/>
              <a:t>, </a:t>
            </a:r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segmentiranih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 </a:t>
            </a:r>
            <a:r>
              <a:rPr lang="en-US" dirty="0" err="1" smtClean="0"/>
              <a:t>nije</a:t>
            </a:r>
            <a:r>
              <a:rPr lang="en-US" dirty="0" smtClean="0"/>
              <a:t> </a:t>
            </a:r>
            <a:r>
              <a:rPr lang="en-US" dirty="0" err="1" smtClean="0"/>
              <a:t>usp</a:t>
            </a:r>
            <a:r>
              <a:rPr lang="sr-Latn-ME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smtClean="0"/>
              <a:t>da </a:t>
            </a:r>
            <a:r>
              <a:rPr lang="en-US" dirty="0" err="1" smtClean="0"/>
              <a:t>objasni</a:t>
            </a:r>
            <a:r>
              <a:rPr lang="en-US" dirty="0" smtClean="0"/>
              <a:t> </a:t>
            </a:r>
            <a:r>
              <a:rPr lang="en-US" dirty="0" err="1" smtClean="0"/>
              <a:t>empirijsku</a:t>
            </a:r>
            <a:r>
              <a:rPr lang="en-US" dirty="0" smtClean="0"/>
              <a:t> </a:t>
            </a:r>
            <a:r>
              <a:rPr lang="en-US" dirty="0" err="1" smtClean="0"/>
              <a:t>činjenicu</a:t>
            </a:r>
            <a:r>
              <a:rPr lang="en-US" dirty="0" smtClean="0"/>
              <a:t> da </a:t>
            </a:r>
            <a:r>
              <a:rPr lang="en-US" dirty="0" err="1" smtClean="0"/>
              <a:t>kamatne</a:t>
            </a:r>
            <a:r>
              <a:rPr lang="en-US" dirty="0" smtClean="0"/>
              <a:t> stope </a:t>
            </a:r>
            <a:r>
              <a:rPr lang="en-US" dirty="0" err="1" smtClean="0"/>
              <a:t>teže</a:t>
            </a:r>
            <a:r>
              <a:rPr lang="en-US" dirty="0" smtClean="0"/>
              <a:t> da se </a:t>
            </a:r>
            <a:r>
              <a:rPr lang="en-US" dirty="0" err="1" smtClean="0"/>
              <a:t>kreću</a:t>
            </a:r>
            <a:r>
              <a:rPr lang="en-US" dirty="0" smtClean="0"/>
              <a:t> </a:t>
            </a:r>
            <a:r>
              <a:rPr lang="en-US" dirty="0" err="1" smtClean="0"/>
              <a:t>zajedno</a:t>
            </a:r>
            <a:r>
              <a:rPr lang="en-US" dirty="0" smtClean="0"/>
              <a:t>, </a:t>
            </a:r>
            <a:r>
              <a:rPr lang="en-US" dirty="0" err="1" smtClean="0"/>
              <a:t>što</a:t>
            </a:r>
            <a:r>
              <a:rPr lang="en-US" dirty="0" smtClean="0"/>
              <a:t>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njen</a:t>
            </a:r>
            <a:r>
              <a:rPr lang="en-US" dirty="0" smtClean="0"/>
              <a:t> </a:t>
            </a:r>
            <a:r>
              <a:rPr lang="en-US" dirty="0" err="1" smtClean="0"/>
              <a:t>najveći</a:t>
            </a:r>
            <a:r>
              <a:rPr lang="en-US" dirty="0" smtClean="0"/>
              <a:t> </a:t>
            </a:r>
            <a:r>
              <a:rPr lang="en-US" dirty="0" err="1" smtClean="0"/>
              <a:t>nedostatak</a:t>
            </a:r>
            <a:r>
              <a:rPr lang="sr-Latn-ME" dirty="0" smtClean="0"/>
              <a:t>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33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08529"/>
            <a:ext cx="10515600" cy="5168434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Obveznice</a:t>
            </a:r>
            <a:r>
              <a:rPr lang="en-US" dirty="0"/>
              <a:t> </a:t>
            </a:r>
            <a:r>
              <a:rPr lang="en-US" dirty="0" err="1"/>
              <a:t>pos</a:t>
            </a:r>
            <a:r>
              <a:rPr lang="sr-Latn-ME" dirty="0"/>
              <a:t>j</a:t>
            </a:r>
            <a:r>
              <a:rPr lang="en-US" dirty="0" err="1"/>
              <a:t>eduju</a:t>
            </a:r>
            <a:r>
              <a:rPr lang="en-US" dirty="0"/>
              <a:t> </a:t>
            </a:r>
            <a:r>
              <a:rPr lang="en-US" dirty="0" err="1"/>
              <a:t>klauzulu</a:t>
            </a:r>
            <a:r>
              <a:rPr lang="en-US" dirty="0"/>
              <a:t> </a:t>
            </a:r>
            <a:r>
              <a:rPr lang="en-US" dirty="0" err="1"/>
              <a:t>otkupljivosti</a:t>
            </a:r>
            <a:r>
              <a:rPr lang="en-US" dirty="0"/>
              <a:t> (“callable”)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označava</a:t>
            </a:r>
            <a:r>
              <a:rPr lang="sr-Latn-ME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blagajne</a:t>
            </a:r>
            <a:r>
              <a:rPr lang="en-US" dirty="0"/>
              <a:t> da u </a:t>
            </a:r>
            <a:r>
              <a:rPr lang="en-US" dirty="0" err="1"/>
              <a:t>određenim</a:t>
            </a:r>
            <a:r>
              <a:rPr lang="en-US" dirty="0"/>
              <a:t> </a:t>
            </a:r>
            <a:r>
              <a:rPr lang="en-US" dirty="0" err="1"/>
              <a:t>momentima</a:t>
            </a:r>
            <a:r>
              <a:rPr lang="en-US" dirty="0"/>
              <a:t> </a:t>
            </a:r>
            <a:r>
              <a:rPr lang="en-US" dirty="0" err="1"/>
              <a:t>zatraže</a:t>
            </a:r>
            <a:r>
              <a:rPr lang="en-US" dirty="0"/>
              <a:t> </a:t>
            </a:r>
            <a:r>
              <a:rPr lang="en-US" dirty="0" err="1"/>
              <a:t>otkup</a:t>
            </a:r>
            <a:r>
              <a:rPr lang="en-US" dirty="0"/>
              <a:t> </a:t>
            </a:r>
            <a:r>
              <a:rPr lang="en-US" dirty="0" err="1"/>
              <a:t>izdatih</a:t>
            </a:r>
            <a:r>
              <a:rPr lang="en-US" dirty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sr-Latn-ME" dirty="0"/>
              <a:t> </a:t>
            </a:r>
            <a:r>
              <a:rPr lang="pl-PL" dirty="0"/>
              <a:t>vrijednostima koje su nominalno naznačene</a:t>
            </a:r>
            <a:endParaRPr lang="sr-Latn-ME" dirty="0" smtClean="0"/>
          </a:p>
          <a:p>
            <a:pPr algn="just"/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agencija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/>
              <a:t>specijalne</a:t>
            </a:r>
            <a:r>
              <a:rPr lang="en-US" dirty="0"/>
              <a:t> </a:t>
            </a:r>
            <a:r>
              <a:rPr lang="en-US" dirty="0" err="1"/>
              <a:t>tipove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 smtClean="0"/>
              <a:t>posebnih</a:t>
            </a:r>
            <a:r>
              <a:rPr lang="sr-Latn-ME" dirty="0" smtClean="0"/>
              <a:t> </a:t>
            </a:r>
            <a:r>
              <a:rPr lang="en-US" dirty="0" err="1" smtClean="0"/>
              <a:t>finansijskih-državnih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poludržavnih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r>
              <a:rPr lang="en-US" dirty="0"/>
              <a:t>,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garantuje</a:t>
            </a:r>
            <a:r>
              <a:rPr lang="en-US" dirty="0"/>
              <a:t>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</a:t>
            </a:r>
            <a:r>
              <a:rPr lang="en-US" dirty="0" err="1" smtClean="0"/>
              <a:t>i</a:t>
            </a:r>
            <a:r>
              <a:rPr lang="sr-Latn-ME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/>
              <a:t>kojih</a:t>
            </a:r>
            <a:r>
              <a:rPr lang="en-US" dirty="0"/>
              <a:t> se </a:t>
            </a:r>
            <a:r>
              <a:rPr lang="en-US" dirty="0" err="1"/>
              <a:t>eksplicitno</a:t>
            </a:r>
            <a:r>
              <a:rPr lang="en-US" dirty="0"/>
              <a:t> </a:t>
            </a:r>
            <a:r>
              <a:rPr lang="en-US" dirty="0" err="1"/>
              <a:t>ugovara</a:t>
            </a:r>
            <a:r>
              <a:rPr lang="en-US" dirty="0"/>
              <a:t> </a:t>
            </a:r>
            <a:r>
              <a:rPr lang="en-US" dirty="0" err="1"/>
              <a:t>kamatna</a:t>
            </a:r>
            <a:r>
              <a:rPr lang="en-US" dirty="0"/>
              <a:t> </a:t>
            </a:r>
            <a:r>
              <a:rPr lang="en-US" dirty="0" err="1"/>
              <a:t>obaveza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Državne</a:t>
            </a:r>
            <a:r>
              <a:rPr lang="en-US" dirty="0" smtClean="0"/>
              <a:t> </a:t>
            </a:r>
            <a:r>
              <a:rPr lang="en-US" dirty="0" err="1"/>
              <a:t>agencije</a:t>
            </a:r>
            <a:r>
              <a:rPr lang="en-US" dirty="0"/>
              <a:t> u </a:t>
            </a:r>
            <a:r>
              <a:rPr lang="en-US" dirty="0" err="1" smtClean="0"/>
              <a:t>ugovorenim</a:t>
            </a:r>
            <a:r>
              <a:rPr lang="sr-Latn-ME" dirty="0" smtClean="0"/>
              <a:t> </a:t>
            </a:r>
            <a:r>
              <a:rPr lang="en-US" dirty="0" err="1" smtClean="0"/>
              <a:t>rokovima</a:t>
            </a:r>
            <a:r>
              <a:rPr lang="en-US" dirty="0" smtClean="0"/>
              <a:t> </a:t>
            </a:r>
            <a:r>
              <a:rPr lang="en-US" dirty="0" err="1"/>
              <a:t>plaćaju</a:t>
            </a:r>
            <a:r>
              <a:rPr lang="en-US" dirty="0"/>
              <a:t> </a:t>
            </a:r>
            <a:r>
              <a:rPr lang="en-US" dirty="0" err="1"/>
              <a:t>kamatne</a:t>
            </a:r>
            <a:r>
              <a:rPr lang="en-US" dirty="0"/>
              <a:t> </a:t>
            </a:r>
            <a:r>
              <a:rPr lang="en-US" dirty="0" err="1"/>
              <a:t>obaveze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isplaćuju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 smtClean="0"/>
              <a:t>vr</a:t>
            </a:r>
            <a:r>
              <a:rPr lang="sr-Latn-ME" dirty="0" smtClean="0"/>
              <a:t>ij</a:t>
            </a:r>
            <a:r>
              <a:rPr lang="en-US" dirty="0" err="1" smtClean="0"/>
              <a:t>ednost</a:t>
            </a:r>
            <a:r>
              <a:rPr lang="en-US" dirty="0" smtClean="0"/>
              <a:t> </a:t>
            </a:r>
            <a:r>
              <a:rPr lang="en-US" dirty="0" err="1"/>
              <a:t>hartija</a:t>
            </a:r>
            <a:r>
              <a:rPr lang="en-US" dirty="0"/>
              <a:t> </a:t>
            </a:r>
            <a:r>
              <a:rPr lang="en-US" dirty="0" err="1" smtClean="0"/>
              <a:t>njihovim</a:t>
            </a:r>
            <a:r>
              <a:rPr lang="sr-Latn-ME" dirty="0" smtClean="0"/>
              <a:t> </a:t>
            </a:r>
            <a:r>
              <a:rPr lang="en-US" dirty="0" err="1" smtClean="0"/>
              <a:t>vlasnicima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Izdavaoci</a:t>
            </a:r>
            <a:r>
              <a:rPr lang="en-US" dirty="0" smtClean="0"/>
              <a:t> </a:t>
            </a:r>
            <a:r>
              <a:rPr lang="en-US" dirty="0" err="1"/>
              <a:t>ovih</a:t>
            </a:r>
            <a:r>
              <a:rPr lang="en-US" dirty="0"/>
              <a:t> </a:t>
            </a:r>
            <a:r>
              <a:rPr lang="en-US" dirty="0" err="1"/>
              <a:t>obveznica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ustanove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 smtClean="0"/>
              <a:t>kreditiranje</a:t>
            </a:r>
            <a:r>
              <a:rPr lang="sr-Latn-ME" dirty="0" smtClean="0"/>
              <a:t> </a:t>
            </a:r>
            <a:r>
              <a:rPr lang="en-US" dirty="0" err="1" smtClean="0"/>
              <a:t>izvoza</a:t>
            </a:r>
            <a:r>
              <a:rPr lang="en-US" dirty="0"/>
              <a:t>, </a:t>
            </a:r>
            <a:r>
              <a:rPr lang="en-US" dirty="0" err="1"/>
              <a:t>stambene</a:t>
            </a:r>
            <a:r>
              <a:rPr lang="en-US" dirty="0"/>
              <a:t> </a:t>
            </a:r>
            <a:r>
              <a:rPr lang="en-US" dirty="0" err="1"/>
              <a:t>izgradnje</a:t>
            </a:r>
            <a:r>
              <a:rPr lang="en-US" dirty="0"/>
              <a:t>, </a:t>
            </a:r>
            <a:r>
              <a:rPr lang="en-US" dirty="0" err="1"/>
              <a:t>poljoprivrede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sl.</a:t>
            </a:r>
          </a:p>
        </p:txBody>
      </p:sp>
    </p:spTree>
    <p:extLst>
      <p:ext uri="{BB962C8B-B14F-4D97-AF65-F5344CB8AC3E}">
        <p14:creationId xmlns:p14="http://schemas.microsoft.com/office/powerpoint/2010/main" val="382898087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Kompozitna</a:t>
            </a:r>
            <a:r>
              <a:rPr lang="en-US" dirty="0" smtClean="0"/>
              <a:t> </a:t>
            </a:r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preferencijalnih</a:t>
            </a:r>
            <a:r>
              <a:rPr lang="en-US" dirty="0" smtClean="0"/>
              <a:t> </a:t>
            </a:r>
            <a:r>
              <a:rPr lang="en-US" dirty="0" err="1" smtClean="0"/>
              <a:t>plasmana</a:t>
            </a:r>
            <a:r>
              <a:rPr lang="en-US" dirty="0" smtClean="0"/>
              <a:t> (preferred habitat theory) </a:t>
            </a:r>
            <a:r>
              <a:rPr lang="en-US" dirty="0" err="1" smtClean="0"/>
              <a:t>povezuje</a:t>
            </a:r>
            <a:r>
              <a:rPr lang="en-US" dirty="0" smtClean="0"/>
              <a:t> </a:t>
            </a:r>
            <a:r>
              <a:rPr lang="en-US" dirty="0" err="1" smtClean="0"/>
              <a:t>prethodne</a:t>
            </a:r>
            <a:r>
              <a:rPr lang="en-US" dirty="0" smtClean="0"/>
              <a:t>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teorije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Ova </a:t>
            </a:r>
            <a:r>
              <a:rPr lang="en-US" dirty="0" err="1" smtClean="0"/>
              <a:t>teorija</a:t>
            </a:r>
            <a:r>
              <a:rPr lang="en-US" dirty="0" smtClean="0"/>
              <a:t> </a:t>
            </a:r>
            <a:r>
              <a:rPr lang="en-US" dirty="0" err="1" smtClean="0"/>
              <a:t>naglašava</a:t>
            </a:r>
            <a:r>
              <a:rPr lang="en-US" dirty="0" smtClean="0"/>
              <a:t> da </a:t>
            </a:r>
            <a:r>
              <a:rPr lang="en-US" dirty="0" err="1" smtClean="0"/>
              <a:t>formiranje</a:t>
            </a:r>
            <a:r>
              <a:rPr lang="en-US" dirty="0" smtClean="0"/>
              <a:t> </a:t>
            </a:r>
            <a:r>
              <a:rPr lang="en-US" dirty="0" err="1" smtClean="0"/>
              <a:t>specifičnih</a:t>
            </a:r>
            <a:r>
              <a:rPr lang="en-US" dirty="0" smtClean="0"/>
              <a:t> portfolio </a:t>
            </a:r>
            <a:r>
              <a:rPr lang="en-US" dirty="0" err="1" smtClean="0"/>
              <a:t>struktura</a:t>
            </a:r>
            <a:r>
              <a:rPr lang="en-US" dirty="0" smtClean="0"/>
              <a:t> </a:t>
            </a:r>
            <a:r>
              <a:rPr lang="en-US" dirty="0" err="1" smtClean="0"/>
              <a:t>zavisi</a:t>
            </a:r>
            <a:r>
              <a:rPr lang="en-US" dirty="0" smtClean="0"/>
              <a:t> od </a:t>
            </a:r>
            <a:r>
              <a:rPr lang="en-US" dirty="0" err="1" smtClean="0"/>
              <a:t>karakteristika</a:t>
            </a:r>
            <a:r>
              <a:rPr lang="en-US" dirty="0" smtClean="0"/>
              <a:t> </a:t>
            </a:r>
            <a:r>
              <a:rPr lang="en-US" dirty="0" err="1" smtClean="0"/>
              <a:t>poslovanja</a:t>
            </a:r>
            <a:r>
              <a:rPr lang="en-US" dirty="0" smtClean="0"/>
              <a:t> </a:t>
            </a:r>
            <a:r>
              <a:rPr lang="en-US" dirty="0" err="1" smtClean="0"/>
              <a:t>investitora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od </a:t>
            </a:r>
            <a:r>
              <a:rPr lang="en-US" dirty="0" err="1" smtClean="0"/>
              <a:t>visine</a:t>
            </a:r>
            <a:r>
              <a:rPr lang="en-US" dirty="0" smtClean="0"/>
              <a:t> stope </a:t>
            </a:r>
            <a:r>
              <a:rPr lang="en-US" dirty="0" err="1" smtClean="0"/>
              <a:t>prinosa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različitim</a:t>
            </a:r>
            <a:r>
              <a:rPr lang="en-US" dirty="0" smtClean="0"/>
              <a:t> </a:t>
            </a:r>
            <a:r>
              <a:rPr lang="en-US" dirty="0" err="1" smtClean="0"/>
              <a:t>rokovima</a:t>
            </a:r>
            <a:r>
              <a:rPr lang="en-US" dirty="0" smtClean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eća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U </a:t>
            </a:r>
            <a:r>
              <a:rPr lang="en-US" dirty="0" err="1" smtClean="0"/>
              <a:t>okviru</a:t>
            </a:r>
            <a:r>
              <a:rPr lang="en-US" dirty="0" smtClean="0"/>
              <a:t> </a:t>
            </a:r>
            <a:r>
              <a:rPr lang="en-US" dirty="0" err="1" smtClean="0"/>
              <a:t>savremenih</a:t>
            </a:r>
            <a:r>
              <a:rPr lang="en-US" dirty="0" smtClean="0"/>
              <a:t> </a:t>
            </a:r>
            <a:r>
              <a:rPr lang="en-US" dirty="0" err="1" smtClean="0"/>
              <a:t>finansijskih</a:t>
            </a:r>
            <a:r>
              <a:rPr lang="en-US" dirty="0" smtClean="0"/>
              <a:t> </a:t>
            </a:r>
            <a:r>
              <a:rPr lang="en-US" dirty="0" err="1" smtClean="0"/>
              <a:t>tržišta</a:t>
            </a:r>
            <a:r>
              <a:rPr lang="en-US" dirty="0" smtClean="0"/>
              <a:t>, </a:t>
            </a:r>
            <a:r>
              <a:rPr lang="en-US" dirty="0" err="1" smtClean="0"/>
              <a:t>analiza</a:t>
            </a:r>
            <a:r>
              <a:rPr lang="en-US" dirty="0" smtClean="0"/>
              <a:t> </a:t>
            </a:r>
            <a:r>
              <a:rPr lang="en-US" dirty="0" err="1" smtClean="0"/>
              <a:t>ročne</a:t>
            </a:r>
            <a:r>
              <a:rPr lang="en-US" dirty="0" smtClean="0"/>
              <a:t> </a:t>
            </a:r>
            <a:r>
              <a:rPr lang="en-US" dirty="0" err="1" smtClean="0"/>
              <a:t>strukture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veliki</a:t>
            </a:r>
            <a:r>
              <a:rPr lang="en-US" dirty="0" smtClean="0"/>
              <a:t> </a:t>
            </a:r>
            <a:r>
              <a:rPr lang="en-US" dirty="0" err="1" smtClean="0"/>
              <a:t>značaj</a:t>
            </a:r>
            <a:r>
              <a:rPr lang="en-US" dirty="0" smtClean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Taj </a:t>
            </a:r>
            <a:r>
              <a:rPr lang="en-US" dirty="0" err="1" smtClean="0"/>
              <a:t>značaj</a:t>
            </a:r>
            <a:r>
              <a:rPr lang="en-US" dirty="0" smtClean="0"/>
              <a:t> se </a:t>
            </a:r>
            <a:r>
              <a:rPr lang="en-US" dirty="0" err="1" smtClean="0"/>
              <a:t>pr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 smtClean="0"/>
              <a:t>svega</a:t>
            </a:r>
            <a:r>
              <a:rPr lang="en-US" dirty="0" smtClean="0"/>
              <a:t> </a:t>
            </a:r>
            <a:r>
              <a:rPr lang="en-US" dirty="0" err="1" smtClean="0"/>
              <a:t>ogleda</a:t>
            </a:r>
            <a:r>
              <a:rPr lang="en-US" dirty="0" smtClean="0"/>
              <a:t> u </a:t>
            </a:r>
            <a:r>
              <a:rPr lang="en-US" dirty="0" err="1" smtClean="0"/>
              <a:t>pomoći</a:t>
            </a:r>
            <a:r>
              <a:rPr lang="en-US" dirty="0" smtClean="0"/>
              <a:t> </a:t>
            </a:r>
            <a:r>
              <a:rPr lang="en-US" dirty="0" err="1" smtClean="0"/>
              <a:t>centralnim</a:t>
            </a:r>
            <a:r>
              <a:rPr lang="en-US" dirty="0" smtClean="0"/>
              <a:t> </a:t>
            </a:r>
            <a:r>
              <a:rPr lang="en-US" dirty="0" err="1" smtClean="0"/>
              <a:t>bankama</a:t>
            </a:r>
            <a:r>
              <a:rPr lang="en-US" dirty="0" smtClean="0"/>
              <a:t> da </a:t>
            </a:r>
            <a:r>
              <a:rPr lang="en-US" dirty="0" err="1" smtClean="0"/>
              <a:t>kreiraju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implementiraju</a:t>
            </a:r>
            <a:r>
              <a:rPr lang="en-US" dirty="0" smtClean="0"/>
              <a:t> </a:t>
            </a:r>
            <a:r>
              <a:rPr lang="en-US" dirty="0" err="1" smtClean="0"/>
              <a:t>adekvatnu</a:t>
            </a:r>
            <a:r>
              <a:rPr lang="en-US" dirty="0" smtClean="0"/>
              <a:t> </a:t>
            </a:r>
            <a:r>
              <a:rPr lang="en-US" dirty="0" err="1" smtClean="0"/>
              <a:t>monetarnu</a:t>
            </a:r>
            <a:r>
              <a:rPr lang="en-US" dirty="0" smtClean="0"/>
              <a:t> </a:t>
            </a:r>
            <a:r>
              <a:rPr lang="en-US" dirty="0" err="1" smtClean="0"/>
              <a:t>politiku</a:t>
            </a:r>
            <a:r>
              <a:rPr lang="en-US" dirty="0" smtClean="0"/>
              <a:t>, </a:t>
            </a:r>
            <a:r>
              <a:rPr lang="en-US" dirty="0" err="1" smtClean="0"/>
              <a:t>zatim</a:t>
            </a:r>
            <a:r>
              <a:rPr lang="en-US" dirty="0" smtClean="0"/>
              <a:t> u </a:t>
            </a:r>
            <a:r>
              <a:rPr lang="en-US" dirty="0" err="1" smtClean="0"/>
              <a:t>pomoći</a:t>
            </a:r>
            <a:r>
              <a:rPr lang="en-US" dirty="0" smtClean="0"/>
              <a:t> </a:t>
            </a:r>
            <a:r>
              <a:rPr lang="en-US" dirty="0" err="1" smtClean="0"/>
              <a:t>finansijskim</a:t>
            </a:r>
            <a:r>
              <a:rPr lang="en-US" dirty="0" smtClean="0"/>
              <a:t> </a:t>
            </a:r>
            <a:r>
              <a:rPr lang="en-US" dirty="0" err="1" smtClean="0"/>
              <a:t>investitorima</a:t>
            </a:r>
            <a:r>
              <a:rPr lang="en-US" dirty="0" smtClean="0"/>
              <a:t> da </a:t>
            </a:r>
            <a:r>
              <a:rPr lang="en-US" dirty="0" err="1" smtClean="0"/>
              <a:t>sagledaju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obveznice</a:t>
            </a:r>
            <a:r>
              <a:rPr lang="en-US" dirty="0" smtClean="0"/>
              <a:t> </a:t>
            </a:r>
            <a:r>
              <a:rPr lang="en-US" dirty="0" err="1" smtClean="0"/>
              <a:t>privremeno</a:t>
            </a:r>
            <a:r>
              <a:rPr lang="en-US" dirty="0" smtClean="0"/>
              <a:t> </a:t>
            </a:r>
            <a:r>
              <a:rPr lang="en-US" dirty="0" err="1" smtClean="0"/>
              <a:t>prec</a:t>
            </a:r>
            <a:r>
              <a:rPr lang="sr-Latn-ME" dirty="0" smtClean="0"/>
              <a:t>ij</a:t>
            </a:r>
            <a:r>
              <a:rPr lang="en-US" dirty="0" err="1" smtClean="0"/>
              <a:t>enjene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potc</a:t>
            </a:r>
            <a:r>
              <a:rPr lang="sr-Latn-ME" dirty="0" smtClean="0"/>
              <a:t>ij</a:t>
            </a:r>
            <a:r>
              <a:rPr lang="en-US" dirty="0" err="1" smtClean="0"/>
              <a:t>enjene</a:t>
            </a:r>
            <a:r>
              <a:rPr lang="en-US" dirty="0" smtClean="0"/>
              <a:t>, </a:t>
            </a:r>
            <a:r>
              <a:rPr lang="en-US" dirty="0" err="1" smtClean="0"/>
              <a:t>kao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u </a:t>
            </a:r>
            <a:r>
              <a:rPr lang="en-US" dirty="0" err="1" smtClean="0"/>
              <a:t>pružanju</a:t>
            </a:r>
            <a:r>
              <a:rPr lang="en-US" dirty="0" smtClean="0"/>
              <a:t> </a:t>
            </a:r>
            <a:r>
              <a:rPr lang="en-US" dirty="0" err="1" smtClean="0"/>
              <a:t>mogućnosti</a:t>
            </a:r>
            <a:r>
              <a:rPr lang="en-US" dirty="0" smtClean="0"/>
              <a:t> </a:t>
            </a:r>
            <a:r>
              <a:rPr lang="en-US" dirty="0" err="1" smtClean="0"/>
              <a:t>investitorima</a:t>
            </a:r>
            <a:r>
              <a:rPr lang="en-US" dirty="0" smtClean="0"/>
              <a:t> da </a:t>
            </a:r>
            <a:r>
              <a:rPr lang="en-US" dirty="0" err="1" smtClean="0"/>
              <a:t>oc</a:t>
            </a:r>
            <a:r>
              <a:rPr lang="sr-Latn-ME" dirty="0" smtClean="0"/>
              <a:t>ij</a:t>
            </a:r>
            <a:r>
              <a:rPr lang="en-US" dirty="0" err="1" smtClean="0"/>
              <a:t>ene</a:t>
            </a:r>
            <a:r>
              <a:rPr lang="en-US" dirty="0" smtClean="0"/>
              <a:t> </a:t>
            </a:r>
            <a:r>
              <a:rPr lang="en-US" dirty="0" err="1" smtClean="0"/>
              <a:t>buduće</a:t>
            </a:r>
            <a:r>
              <a:rPr lang="en-US" dirty="0" smtClean="0"/>
              <a:t> </a:t>
            </a:r>
            <a:r>
              <a:rPr lang="en-US" dirty="0" err="1" smtClean="0"/>
              <a:t>kretanje</a:t>
            </a:r>
            <a:r>
              <a:rPr lang="en-US" dirty="0" smtClean="0"/>
              <a:t> </a:t>
            </a:r>
            <a:r>
              <a:rPr lang="en-US" dirty="0" err="1" smtClean="0"/>
              <a:t>kamatnih</a:t>
            </a:r>
            <a:r>
              <a:rPr lang="en-US" dirty="0" smtClean="0"/>
              <a:t> </a:t>
            </a:r>
            <a:r>
              <a:rPr lang="en-US" dirty="0" err="1" smtClean="0"/>
              <a:t>stopa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finansijskom</a:t>
            </a:r>
            <a:r>
              <a:rPr lang="en-US" dirty="0" smtClean="0"/>
              <a:t> </a:t>
            </a:r>
            <a:r>
              <a:rPr lang="en-US" dirty="0" err="1" smtClean="0"/>
              <a:t>tržištu</a:t>
            </a:r>
            <a:r>
              <a:rPr lang="en-US" dirty="0" smtClean="0"/>
              <a:t>. </a:t>
            </a:r>
            <a:endParaRPr lang="sr-Latn-ME" dirty="0" smtClean="0"/>
          </a:p>
          <a:p>
            <a:r>
              <a:rPr lang="sr-Latn-ME" dirty="0" smtClean="0"/>
              <a:t>HVALA!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625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51329"/>
            <a:ext cx="10515600" cy="562563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/>
              <a:t>Hartije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lokalnih</a:t>
            </a:r>
            <a:r>
              <a:rPr lang="en-US" dirty="0"/>
              <a:t> </a:t>
            </a:r>
            <a:r>
              <a:rPr lang="en-US" dirty="0" err="1"/>
              <a:t>administrativnih</a:t>
            </a:r>
            <a:r>
              <a:rPr lang="en-US" dirty="0"/>
              <a:t> </a:t>
            </a:r>
            <a:r>
              <a:rPr lang="en-US" dirty="0" err="1"/>
              <a:t>jedinica</a:t>
            </a:r>
            <a:r>
              <a:rPr lang="en-US" dirty="0"/>
              <a:t> </a:t>
            </a:r>
            <a:r>
              <a:rPr lang="en-US" dirty="0" err="1"/>
              <a:t>predstavljaju</a:t>
            </a:r>
            <a:r>
              <a:rPr lang="en-US" dirty="0"/>
              <a:t> </a:t>
            </a:r>
            <a:r>
              <a:rPr lang="en-US" dirty="0" err="1" smtClean="0"/>
              <a:t>vrste</a:t>
            </a:r>
            <a:r>
              <a:rPr lang="sr-Latn-ME" dirty="0" smtClean="0"/>
              <a:t> </a:t>
            </a:r>
            <a:r>
              <a:rPr lang="en-US" dirty="0" err="1" smtClean="0"/>
              <a:t>povlašćenih</a:t>
            </a:r>
            <a:r>
              <a:rPr lang="en-US" dirty="0" smtClean="0"/>
              <a:t> </a:t>
            </a:r>
            <a:r>
              <a:rPr lang="en-US" dirty="0" err="1"/>
              <a:t>obveznica</a:t>
            </a:r>
            <a:r>
              <a:rPr lang="en-US" dirty="0"/>
              <a:t>, </a:t>
            </a:r>
            <a:r>
              <a:rPr lang="en-US" dirty="0" err="1"/>
              <a:t>pošto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kamatni</a:t>
            </a:r>
            <a:r>
              <a:rPr lang="en-US" dirty="0"/>
              <a:t> </a:t>
            </a:r>
            <a:r>
              <a:rPr lang="en-US" dirty="0" err="1"/>
              <a:t>prinosi</a:t>
            </a:r>
            <a:r>
              <a:rPr lang="en-US" dirty="0"/>
              <a:t> </a:t>
            </a:r>
            <a:r>
              <a:rPr lang="en-US" dirty="0" err="1"/>
              <a:t>oslobođeni</a:t>
            </a:r>
            <a:r>
              <a:rPr lang="en-US" dirty="0"/>
              <a:t> </a:t>
            </a:r>
            <a:r>
              <a:rPr lang="en-US" dirty="0" err="1"/>
              <a:t>oporezivanja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err="1" smtClean="0"/>
              <a:t>Mogu</a:t>
            </a:r>
            <a:r>
              <a:rPr lang="sr-Latn-ME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/>
              <a:t>izdavane</a:t>
            </a:r>
            <a:r>
              <a:rPr lang="en-US" dirty="0"/>
              <a:t> u </a:t>
            </a:r>
            <a:r>
              <a:rPr lang="en-US" dirty="0" err="1"/>
              <a:t>standardnoj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serijalnoj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err="1" smtClean="0"/>
              <a:t>Kada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dirty="0" err="1"/>
              <a:t>izdaju</a:t>
            </a:r>
            <a:r>
              <a:rPr lang="en-US" dirty="0"/>
              <a:t> u </a:t>
            </a:r>
            <a:r>
              <a:rPr lang="en-US" dirty="0" err="1"/>
              <a:t>drugoj</a:t>
            </a:r>
            <a:r>
              <a:rPr lang="en-US" dirty="0"/>
              <a:t> </a:t>
            </a:r>
            <a:r>
              <a:rPr lang="en-US" dirty="0" err="1"/>
              <a:t>formi</a:t>
            </a:r>
            <a:r>
              <a:rPr lang="en-US" dirty="0"/>
              <a:t> </a:t>
            </a:r>
            <a:r>
              <a:rPr lang="en-US" dirty="0" err="1"/>
              <a:t>tada</a:t>
            </a:r>
            <a:r>
              <a:rPr lang="en-US" dirty="0"/>
              <a:t> </a:t>
            </a:r>
            <a:r>
              <a:rPr lang="en-US" dirty="0" smtClean="0"/>
              <a:t>se</a:t>
            </a:r>
            <a:r>
              <a:rPr lang="sr-Latn-ME" dirty="0" smtClean="0"/>
              <a:t> </a:t>
            </a:r>
            <a:r>
              <a:rPr lang="en-US" dirty="0" err="1" smtClean="0"/>
              <a:t>serije</a:t>
            </a:r>
            <a:r>
              <a:rPr lang="en-US" dirty="0" smtClean="0"/>
              <a:t> </a:t>
            </a:r>
            <a:r>
              <a:rPr lang="en-US" dirty="0" err="1"/>
              <a:t>projektuju</a:t>
            </a:r>
            <a:r>
              <a:rPr lang="en-US" dirty="0"/>
              <a:t> u </a:t>
            </a:r>
            <a:r>
              <a:rPr lang="en-US" dirty="0" err="1"/>
              <a:t>godišnjim</a:t>
            </a:r>
            <a:r>
              <a:rPr lang="en-US" dirty="0"/>
              <a:t> </a:t>
            </a:r>
            <a:r>
              <a:rPr lang="sr-Latn-ME" dirty="0" smtClean="0"/>
              <a:t> i</a:t>
            </a:r>
            <a:r>
              <a:rPr lang="en-US" dirty="0" err="1" smtClean="0"/>
              <a:t>ntervalima</a:t>
            </a:r>
            <a:r>
              <a:rPr lang="en-US" dirty="0"/>
              <a:t>, </a:t>
            </a:r>
            <a:r>
              <a:rPr lang="en-US" dirty="0" err="1"/>
              <a:t>prva</a:t>
            </a:r>
            <a:r>
              <a:rPr lang="en-US" dirty="0"/>
              <a:t> </a:t>
            </a:r>
            <a:r>
              <a:rPr lang="en-US" dirty="0" err="1"/>
              <a:t>serija</a:t>
            </a:r>
            <a:r>
              <a:rPr lang="en-US" dirty="0"/>
              <a:t> </a:t>
            </a:r>
            <a:r>
              <a:rPr lang="en-US" dirty="0" err="1" smtClean="0"/>
              <a:t>dosp</a:t>
            </a:r>
            <a:r>
              <a:rPr lang="sr-Latn-ME" dirty="0" smtClean="0"/>
              <a:t>ij</a:t>
            </a:r>
            <a:r>
              <a:rPr lang="en-US" dirty="0" err="1" smtClean="0"/>
              <a:t>eva</a:t>
            </a:r>
            <a:r>
              <a:rPr lang="en-US" dirty="0" smtClean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godinu</a:t>
            </a:r>
            <a:r>
              <a:rPr lang="en-US" dirty="0"/>
              <a:t> dana</a:t>
            </a:r>
            <a:r>
              <a:rPr lang="en-US" dirty="0" smtClean="0"/>
              <a:t>,</a:t>
            </a:r>
            <a:r>
              <a:rPr lang="sr-Latn-ME" dirty="0" smtClean="0"/>
              <a:t> </a:t>
            </a:r>
            <a:r>
              <a:rPr lang="en-US" dirty="0" err="1" smtClean="0"/>
              <a:t>druga</a:t>
            </a:r>
            <a:r>
              <a:rPr lang="en-US" dirty="0" smtClean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smtClean="0"/>
              <a:t>dv</a:t>
            </a:r>
            <a:r>
              <a:rPr lang="sr-Latn-ME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itd</a:t>
            </a:r>
            <a:r>
              <a:rPr lang="en-US" dirty="0"/>
              <a:t>. </a:t>
            </a:r>
            <a:endParaRPr lang="sr-Latn-ME" dirty="0" smtClean="0"/>
          </a:p>
          <a:p>
            <a:pPr algn="just"/>
            <a:r>
              <a:rPr lang="en-US" dirty="0" smtClean="0"/>
              <a:t>Ove </a:t>
            </a:r>
            <a:r>
              <a:rPr lang="en-US" dirty="0" err="1"/>
              <a:t>hartije</a:t>
            </a:r>
            <a:r>
              <a:rPr lang="en-US" dirty="0"/>
              <a:t> se </a:t>
            </a:r>
            <a:r>
              <a:rPr lang="en-US" dirty="0" err="1"/>
              <a:t>izdaju</a:t>
            </a:r>
            <a:r>
              <a:rPr lang="en-US" dirty="0"/>
              <a:t> u </a:t>
            </a:r>
            <a:r>
              <a:rPr lang="en-US" dirty="0" err="1"/>
              <a:t>aranžmanima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 smtClean="0"/>
              <a:t>specijalnim</a:t>
            </a:r>
            <a:r>
              <a:rPr lang="sr-Latn-ME" dirty="0" smtClean="0"/>
              <a:t> </a:t>
            </a:r>
            <a:r>
              <a:rPr lang="pl-PL" dirty="0" smtClean="0"/>
              <a:t>finansijskim </a:t>
            </a:r>
            <a:r>
              <a:rPr lang="pl-PL" dirty="0"/>
              <a:t>organizacijama, investicionim i komercijalnim bankama koje </a:t>
            </a:r>
            <a:r>
              <a:rPr lang="pl-PL" dirty="0" smtClean="0"/>
              <a:t>realizuju </a:t>
            </a:r>
            <a:r>
              <a:rPr lang="en-US" dirty="0" err="1" smtClean="0"/>
              <a:t>hartije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tržištu</a:t>
            </a:r>
            <a:r>
              <a:rPr lang="en-US" dirty="0" smtClean="0"/>
              <a:t>.</a:t>
            </a:r>
            <a:endParaRPr lang="sr-Latn-ME" dirty="0" smtClean="0"/>
          </a:p>
          <a:p>
            <a:pPr algn="just"/>
            <a:r>
              <a:rPr lang="pl-PL" dirty="0"/>
              <a:t>Komercijalni papiri spadaju u kratkoročne i neosigurane vrijednosne hartije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izdaju</a:t>
            </a:r>
            <a:r>
              <a:rPr lang="en-US" dirty="0"/>
              <a:t> </a:t>
            </a:r>
            <a:r>
              <a:rPr lang="en-US" dirty="0" err="1"/>
              <a:t>banke</a:t>
            </a:r>
            <a:r>
              <a:rPr lang="en-US" dirty="0"/>
              <a:t>, </a:t>
            </a:r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kompanije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preduzeća</a:t>
            </a:r>
            <a:r>
              <a:rPr lang="en-US" dirty="0"/>
              <a:t>.</a:t>
            </a:r>
            <a:endParaRPr lang="sr-Latn-ME" dirty="0"/>
          </a:p>
          <a:p>
            <a:pPr algn="just"/>
            <a:r>
              <a:rPr lang="en-US" dirty="0"/>
              <a:t> </a:t>
            </a:r>
            <a:r>
              <a:rPr lang="en-US" dirty="0" err="1"/>
              <a:t>Rokovi</a:t>
            </a:r>
            <a:r>
              <a:rPr lang="en-US" dirty="0"/>
              <a:t> </a:t>
            </a:r>
            <a:r>
              <a:rPr lang="en-US" dirty="0" err="1"/>
              <a:t>dosp</a:t>
            </a:r>
            <a:r>
              <a:rPr lang="sr-Latn-ME" dirty="0"/>
              <a:t>ij</a:t>
            </a:r>
            <a:r>
              <a:rPr lang="en-US" dirty="0" err="1"/>
              <a:t>eća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do 279</a:t>
            </a:r>
            <a:r>
              <a:rPr lang="sr-Latn-ME" dirty="0"/>
              <a:t> </a:t>
            </a:r>
            <a:r>
              <a:rPr lang="pl-PL" dirty="0"/>
              <a:t>dana, a iznosi denominacije u SAD </a:t>
            </a:r>
            <a:r>
              <a:rPr lang="pl-PL" dirty="0" smtClean="0"/>
              <a:t>1.000 </a:t>
            </a:r>
            <a:r>
              <a:rPr lang="pl-PL" dirty="0"/>
              <a:t>i više dolara.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870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1030</TotalTime>
  <Words>7777</Words>
  <Application>Microsoft Office PowerPoint</Application>
  <PresentationFormat>Widescreen</PresentationFormat>
  <Paragraphs>370</Paragraphs>
  <Slides>80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4" baseType="lpstr">
      <vt:lpstr>Arial</vt:lpstr>
      <vt:lpstr>Calibri</vt:lpstr>
      <vt:lpstr>Calibri Light</vt:lpstr>
      <vt:lpstr>Office Theme</vt:lpstr>
      <vt:lpstr>PRAVO FINANSIJSKIH INSTITUCIJA</vt:lpstr>
      <vt:lpstr>Sadržaj </vt:lpstr>
      <vt:lpstr>1. KLASIFIKACIJA HARTIJA OD VRIJEDNOSTI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2. PRINOSI I CIJENE HARTIJA OD VRIJEDNOSTI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RIZIK HARTIJA OD VRIJEDNOSTI</vt:lpstr>
      <vt:lpstr>PowerPoint Presentation</vt:lpstr>
      <vt:lpstr>PowerPoint Presentation</vt:lpstr>
      <vt:lpstr>PowerPoint Presentation</vt:lpstr>
      <vt:lpstr>PowerPoint Presentation</vt:lpstr>
      <vt:lpstr>4. PLASMANI BANAKA U HARTIJE OD VRIJEDNOSTI </vt:lpstr>
      <vt:lpstr>PowerPoint Presentation</vt:lpstr>
      <vt:lpstr>PowerPoint Presentation</vt:lpstr>
      <vt:lpstr>PowerPoint Presentation</vt:lpstr>
      <vt:lpstr>4.1. HARTIJE OD VRIJEDNOSTI KOJE ULAZE U SASTAV INVESTICIONOG PORTFOLIA BANAKA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4.2. TIPOVI RIZIKA INVESTICIONOG PORTFOLIA BANAKA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4.3. KAMATNE STOPE I CIJENE OBVEZNICA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4.4. KAMATNE STOPE I ROČNOST OBVEZNICA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 FINANSIJSKIH INSTITUCIJA</dc:title>
  <dc:creator>Halil Kalac</dc:creator>
  <cp:lastModifiedBy>Halil Kalac</cp:lastModifiedBy>
  <cp:revision>57</cp:revision>
  <dcterms:created xsi:type="dcterms:W3CDTF">2019-05-14T09:18:18Z</dcterms:created>
  <dcterms:modified xsi:type="dcterms:W3CDTF">2019-05-21T19:09:13Z</dcterms:modified>
</cp:coreProperties>
</file>