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53" r:id="rId64"/>
    <p:sldId id="320" r:id="rId65"/>
    <p:sldId id="354" r:id="rId66"/>
    <p:sldId id="321" r:id="rId67"/>
    <p:sldId id="322" r:id="rId68"/>
    <p:sldId id="323" r:id="rId69"/>
    <p:sldId id="355" r:id="rId70"/>
    <p:sldId id="324" r:id="rId71"/>
    <p:sldId id="326" r:id="rId72"/>
    <p:sldId id="327" r:id="rId73"/>
    <p:sldId id="330" r:id="rId74"/>
    <p:sldId id="356" r:id="rId75"/>
    <p:sldId id="328" r:id="rId76"/>
    <p:sldId id="331" r:id="rId77"/>
    <p:sldId id="357" r:id="rId78"/>
    <p:sldId id="329" r:id="rId79"/>
    <p:sldId id="358" r:id="rId80"/>
    <p:sldId id="332" r:id="rId81"/>
    <p:sldId id="359" r:id="rId82"/>
    <p:sldId id="333" r:id="rId83"/>
    <p:sldId id="360" r:id="rId84"/>
    <p:sldId id="334" r:id="rId85"/>
    <p:sldId id="335" r:id="rId86"/>
    <p:sldId id="336" r:id="rId87"/>
    <p:sldId id="337" r:id="rId88"/>
    <p:sldId id="338" r:id="rId89"/>
    <p:sldId id="361" r:id="rId90"/>
    <p:sldId id="339" r:id="rId91"/>
    <p:sldId id="362" r:id="rId92"/>
    <p:sldId id="340" r:id="rId93"/>
    <p:sldId id="363" r:id="rId94"/>
    <p:sldId id="341" r:id="rId95"/>
    <p:sldId id="364" r:id="rId96"/>
    <p:sldId id="342" r:id="rId97"/>
    <p:sldId id="365" r:id="rId98"/>
    <p:sldId id="343" r:id="rId99"/>
    <p:sldId id="344" r:id="rId100"/>
    <p:sldId id="345" r:id="rId101"/>
    <p:sldId id="366" r:id="rId102"/>
    <p:sldId id="346" r:id="rId103"/>
    <p:sldId id="347" r:id="rId104"/>
    <p:sldId id="367" r:id="rId105"/>
    <p:sldId id="348" r:id="rId106"/>
    <p:sldId id="351" r:id="rId107"/>
    <p:sldId id="349" r:id="rId108"/>
    <p:sldId id="352" r:id="rId10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9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3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3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4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7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38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3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2E0B-4647-4678-A2F5-CCEEBFAABD58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91DAF-4FAB-458D-B34E-0A1302BA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9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4000" dirty="0" smtClean="0"/>
              <a:t>DEPOZITNE FINANSIJSKE </a:t>
            </a:r>
            <a:r>
              <a:rPr lang="sr-Latn-ME" sz="4000" dirty="0" smtClean="0"/>
              <a:t>INSTITUCIJE</a:t>
            </a:r>
            <a:endParaRPr lang="sr-Latn-ME" sz="4000" dirty="0"/>
          </a:p>
          <a:p>
            <a:r>
              <a:rPr lang="sr-Latn-ME" sz="4000" dirty="0" smtClean="0"/>
              <a:t>Prof. Dr Halil Kalač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7998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algn="just"/>
            <a:r>
              <a:rPr lang="en-US" dirty="0" err="1" smtClean="0"/>
              <a:t>Razgraničenjem</a:t>
            </a:r>
            <a:r>
              <a:rPr lang="en-US" dirty="0" smtClean="0"/>
              <a:t> </a:t>
            </a:r>
            <a:r>
              <a:rPr lang="en-US" dirty="0" err="1" smtClean="0"/>
              <a:t>komercijalnog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investicionog</a:t>
            </a:r>
            <a:r>
              <a:rPr lang="en-US" dirty="0" smtClean="0"/>
              <a:t> </a:t>
            </a:r>
            <a:r>
              <a:rPr lang="en-US" dirty="0" err="1" smtClean="0"/>
              <a:t>bankarstva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teritorijalnim</a:t>
            </a:r>
            <a:r>
              <a:rPr lang="en-US" dirty="0" smtClean="0"/>
              <a:t> </a:t>
            </a:r>
            <a:r>
              <a:rPr lang="en-US" dirty="0" err="1" smtClean="0"/>
              <a:t>ograničenjem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u SAD je </a:t>
            </a:r>
            <a:r>
              <a:rPr lang="en-US" dirty="0" err="1" smtClean="0"/>
              <a:t>stvorena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 smtClean="0"/>
              <a:t>decentralizovanom</a:t>
            </a:r>
            <a:r>
              <a:rPr lang="en-US" dirty="0" smtClean="0"/>
              <a:t> </a:t>
            </a:r>
            <a:r>
              <a:rPr lang="en-US" dirty="0" err="1" smtClean="0"/>
              <a:t>mrežom</a:t>
            </a:r>
            <a:r>
              <a:rPr lang="en-US" dirty="0" smtClean="0"/>
              <a:t> </a:t>
            </a:r>
            <a:r>
              <a:rPr lang="en-US" dirty="0" err="1" smtClean="0"/>
              <a:t>komercijalnih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bila</a:t>
            </a:r>
            <a:r>
              <a:rPr lang="en-US" dirty="0" smtClean="0"/>
              <a:t> u </a:t>
            </a:r>
            <a:r>
              <a:rPr lang="en-US" dirty="0" err="1" smtClean="0"/>
              <a:t>kontrabalansu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jedinstvenim</a:t>
            </a:r>
            <a:r>
              <a:rPr lang="en-US" dirty="0" smtClean="0"/>
              <a:t> </a:t>
            </a:r>
            <a:r>
              <a:rPr lang="en-US" dirty="0" err="1" smtClean="0"/>
              <a:t>tržištem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(„Glass-Steagall Act“).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vršile</a:t>
            </a:r>
            <a:r>
              <a:rPr lang="en-US" dirty="0" smtClean="0"/>
              <a:t> </a:t>
            </a:r>
            <a:r>
              <a:rPr lang="en-US" dirty="0" err="1" smtClean="0"/>
              <a:t>pripremu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emisiju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počele</a:t>
            </a:r>
            <a:r>
              <a:rPr lang="en-US" dirty="0" smtClean="0"/>
              <a:t> da se </a:t>
            </a:r>
            <a:r>
              <a:rPr lang="en-US" dirty="0" err="1" smtClean="0"/>
              <a:t>finansiraju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Berze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preuzimale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, </a:t>
            </a:r>
            <a:r>
              <a:rPr lang="en-US" dirty="0" err="1" smtClean="0"/>
              <a:t>koristeći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vlasničke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 smtClean="0"/>
              <a:t>većinskog</a:t>
            </a:r>
            <a:r>
              <a:rPr lang="en-US" dirty="0" smtClean="0"/>
              <a:t> </a:t>
            </a:r>
            <a:r>
              <a:rPr lang="en-US" dirty="0" err="1" smtClean="0"/>
              <a:t>paketa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43341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5000"/>
            <a:ext cx="10515600" cy="55419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dugog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da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preciznije</a:t>
            </a:r>
            <a:r>
              <a:rPr lang="en-US" dirty="0"/>
              <a:t> </a:t>
            </a:r>
            <a:r>
              <a:rPr lang="en-US" dirty="0" err="1"/>
              <a:t>utvrde</a:t>
            </a:r>
            <a:r>
              <a:rPr lang="en-US" dirty="0"/>
              <a:t> </a:t>
            </a:r>
            <a:r>
              <a:rPr lang="en-US" dirty="0" err="1"/>
              <a:t>kreditnu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boniteta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hipotekarnih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varira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faze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,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hipotekarnim</a:t>
            </a:r>
            <a:r>
              <a:rPr lang="en-US" dirty="0"/>
              <a:t> </a:t>
            </a:r>
            <a:r>
              <a:rPr lang="en-US" dirty="0" err="1"/>
              <a:t>kreditima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bonitet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zadovoljavajućem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recesije</a:t>
            </a:r>
            <a:r>
              <a:rPr lang="en-US" dirty="0"/>
              <a:t> se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da </a:t>
            </a:r>
            <a:r>
              <a:rPr lang="en-US" dirty="0" err="1"/>
              <a:t>izvršavaju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23704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6900"/>
            <a:ext cx="10515600" cy="55800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U 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nepokretnosti</a:t>
            </a:r>
            <a:r>
              <a:rPr lang="en-US" dirty="0"/>
              <a:t> od </a:t>
            </a:r>
            <a:r>
              <a:rPr lang="en-US" dirty="0" err="1"/>
              <a:t>dužnika</a:t>
            </a:r>
            <a:r>
              <a:rPr lang="en-US" dirty="0"/>
              <a:t> (</a:t>
            </a:r>
            <a:r>
              <a:rPr lang="en-US" dirty="0" err="1"/>
              <a:t>aktiviraju</a:t>
            </a:r>
            <a:r>
              <a:rPr lang="en-US" dirty="0"/>
              <a:t> </a:t>
            </a:r>
            <a:r>
              <a:rPr lang="en-US" dirty="0" err="1"/>
              <a:t>hipoteku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povratile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nekretnina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tržštu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hipotekarnog</a:t>
            </a:r>
            <a:r>
              <a:rPr lang="en-US" dirty="0"/>
              <a:t> </a:t>
            </a:r>
            <a:r>
              <a:rPr lang="en-US" dirty="0" err="1"/>
              <a:t>zajma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, u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obezbeđuje</a:t>
            </a:r>
            <a:r>
              <a:rPr lang="en-US" dirty="0"/>
              <a:t> </a:t>
            </a:r>
            <a:r>
              <a:rPr lang="en-US" dirty="0" err="1"/>
              <a:t>povraćaj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depresiranim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Hipotekarni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dugog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nelikvidnu</a:t>
            </a:r>
            <a:r>
              <a:rPr lang="en-US" dirty="0"/>
              <a:t> </a:t>
            </a:r>
            <a:r>
              <a:rPr lang="en-US" dirty="0" err="1"/>
              <a:t>aktivu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 smtClean="0"/>
              <a:t>opred</a:t>
            </a:r>
            <a:r>
              <a:rPr lang="sr-Latn-ME" dirty="0" smtClean="0"/>
              <a:t>j</a:t>
            </a:r>
            <a:r>
              <a:rPr lang="en-US" dirty="0" err="1" smtClean="0"/>
              <a:t>eljuju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sekjuritizacije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95071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4000" dirty="0">
                <a:latin typeface="+mn-lt"/>
              </a:rPr>
              <a:t>8</a:t>
            </a:r>
            <a:r>
              <a:rPr lang="en-US" sz="4000" dirty="0" smtClean="0">
                <a:latin typeface="+mn-lt"/>
              </a:rPr>
              <a:t>.</a:t>
            </a:r>
            <a:r>
              <a:rPr lang="sr-Latn-ME" sz="4000" dirty="0" smtClean="0">
                <a:latin typeface="+mn-lt"/>
              </a:rPr>
              <a:t>3</a:t>
            </a:r>
            <a:r>
              <a:rPr lang="en-US" sz="4000" dirty="0" smtClean="0">
                <a:latin typeface="+mn-lt"/>
              </a:rPr>
              <a:t>. </a:t>
            </a:r>
            <a:r>
              <a:rPr lang="en-US" sz="4000" dirty="0">
                <a:latin typeface="+mn-lt"/>
              </a:rPr>
              <a:t>OBLICI OBEZBEĐENJA BANKARSKIH KREDITA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9500"/>
            <a:ext cx="10515600" cy="50974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Ugovori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plasmanima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u </a:t>
            </a:r>
            <a:r>
              <a:rPr lang="en-US" dirty="0" err="1"/>
              <a:t>najvećem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definišu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aktiviraju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dužnici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mogućnosti</a:t>
            </a:r>
            <a:r>
              <a:rPr lang="en-US" dirty="0"/>
              <a:t> da </a:t>
            </a:r>
            <a:r>
              <a:rPr lang="en-US" dirty="0" err="1"/>
              <a:t>vrate</a:t>
            </a:r>
            <a:r>
              <a:rPr lang="en-US" dirty="0"/>
              <a:t> dug </a:t>
            </a:r>
            <a:r>
              <a:rPr lang="en-US" dirty="0" err="1"/>
              <a:t>banci</a:t>
            </a:r>
            <a:r>
              <a:rPr lang="en-US" dirty="0"/>
              <a:t> u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bankarskoj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garancija</a:t>
            </a:r>
            <a:r>
              <a:rPr lang="en-US" dirty="0"/>
              <a:t> (</a:t>
            </a:r>
            <a:r>
              <a:rPr lang="en-US" dirty="0" err="1"/>
              <a:t>jemstvo</a:t>
            </a:r>
            <a:r>
              <a:rPr lang="en-US" dirty="0"/>
              <a:t>),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ustupanje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zalaganje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zaloga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pokretne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, </a:t>
            </a:r>
            <a:r>
              <a:rPr lang="en-US" dirty="0" err="1"/>
              <a:t>robu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prenos</a:t>
            </a:r>
            <a:r>
              <a:rPr lang="en-US" dirty="0"/>
              <a:t> u </a:t>
            </a:r>
            <a:r>
              <a:rPr lang="en-US" dirty="0" err="1"/>
              <a:t>fiducijarnu</a:t>
            </a:r>
            <a:r>
              <a:rPr lang="en-US" dirty="0"/>
              <a:t> </a:t>
            </a:r>
            <a:r>
              <a:rPr lang="en-US" dirty="0" err="1"/>
              <a:t>svojinu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5) </a:t>
            </a:r>
            <a:r>
              <a:rPr lang="en-US" dirty="0" err="1"/>
              <a:t>hipoteka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Garancija</a:t>
            </a:r>
            <a:r>
              <a:rPr lang="en-US" dirty="0"/>
              <a:t> (</a:t>
            </a:r>
            <a:r>
              <a:rPr lang="en-US" dirty="0" err="1"/>
              <a:t>jemstvo</a:t>
            </a:r>
            <a:r>
              <a:rPr lang="en-US" dirty="0"/>
              <a:t>) je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previše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Ugovorom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jemstvu</a:t>
            </a:r>
            <a:r>
              <a:rPr lang="en-US" dirty="0"/>
              <a:t> se </a:t>
            </a:r>
            <a:r>
              <a:rPr lang="en-US" dirty="0" err="1"/>
              <a:t>neko</a:t>
            </a:r>
            <a:r>
              <a:rPr lang="en-US" dirty="0"/>
              <a:t> lice (</a:t>
            </a:r>
            <a:r>
              <a:rPr lang="en-US" dirty="0" err="1"/>
              <a:t>jemac</a:t>
            </a:r>
            <a:r>
              <a:rPr lang="en-US" dirty="0"/>
              <a:t>) </a:t>
            </a:r>
            <a:r>
              <a:rPr lang="en-US" dirty="0" err="1"/>
              <a:t>obavezuje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19461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7700"/>
            <a:ext cx="10515600" cy="55292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poveriocu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trećeg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(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) da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neizvršenja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on </a:t>
            </a:r>
            <a:r>
              <a:rPr lang="en-US" dirty="0" smtClean="0"/>
              <a:t>um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dug. </a:t>
            </a:r>
            <a:endParaRPr lang="sr-Latn-ME" dirty="0" smtClean="0"/>
          </a:p>
          <a:p>
            <a:pPr algn="just"/>
            <a:r>
              <a:rPr lang="en-US" dirty="0" err="1" smtClean="0"/>
              <a:t>Jemstvo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kašnjenja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supsidijarno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solidarno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supsidijarnog</a:t>
            </a:r>
            <a:r>
              <a:rPr lang="en-US" dirty="0"/>
              <a:t> </a:t>
            </a:r>
            <a:r>
              <a:rPr lang="en-US" dirty="0" err="1"/>
              <a:t>jemstva</a:t>
            </a:r>
            <a:r>
              <a:rPr lang="en-US" dirty="0"/>
              <a:t>, </a:t>
            </a:r>
            <a:r>
              <a:rPr lang="en-US" dirty="0" err="1"/>
              <a:t>poverilac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u </a:t>
            </a:r>
            <a:r>
              <a:rPr lang="en-US" dirty="0" err="1"/>
              <a:t>otplati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en-US" dirty="0"/>
              <a:t> mora da </a:t>
            </a:r>
            <a:r>
              <a:rPr lang="en-US" dirty="0" err="1"/>
              <a:t>pokuša</a:t>
            </a:r>
            <a:r>
              <a:rPr lang="en-US" dirty="0"/>
              <a:t> da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/>
              <a:t>zaostala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podnošenjem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ne </a:t>
            </a:r>
            <a:r>
              <a:rPr lang="en-US" dirty="0" err="1" smtClean="0"/>
              <a:t>usp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/>
              <a:t>da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obraća</a:t>
            </a:r>
            <a:r>
              <a:rPr lang="en-US" dirty="0"/>
              <a:t> se </a:t>
            </a:r>
            <a:r>
              <a:rPr lang="en-US" dirty="0" err="1"/>
              <a:t>supsidijarnom</a:t>
            </a:r>
            <a:r>
              <a:rPr lang="en-US" dirty="0"/>
              <a:t> </a:t>
            </a:r>
            <a:r>
              <a:rPr lang="en-US" dirty="0" err="1"/>
              <a:t>jemcu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jemstvu</a:t>
            </a:r>
            <a:r>
              <a:rPr lang="en-US" dirty="0"/>
              <a:t> </a:t>
            </a:r>
            <a:r>
              <a:rPr lang="en-US" dirty="0" err="1"/>
              <a:t>isplatio</a:t>
            </a:r>
            <a:r>
              <a:rPr lang="en-US" dirty="0"/>
              <a:t> dug.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06356840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solidarnog</a:t>
            </a:r>
            <a:r>
              <a:rPr lang="en-US" dirty="0"/>
              <a:t> </a:t>
            </a:r>
            <a:r>
              <a:rPr lang="en-US" dirty="0" err="1"/>
              <a:t>jemstva</a:t>
            </a:r>
            <a:r>
              <a:rPr lang="en-US" dirty="0"/>
              <a:t>, </a:t>
            </a:r>
            <a:r>
              <a:rPr lang="en-US" dirty="0" err="1"/>
              <a:t>zaostali</a:t>
            </a:r>
            <a:r>
              <a:rPr lang="en-US" dirty="0"/>
              <a:t> dug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naplaćen</a:t>
            </a:r>
            <a:r>
              <a:rPr lang="en-US" dirty="0"/>
              <a:t> od </a:t>
            </a:r>
            <a:r>
              <a:rPr lang="en-US" dirty="0" err="1"/>
              <a:t>jemca</a:t>
            </a:r>
            <a:r>
              <a:rPr lang="en-US" dirty="0"/>
              <a:t> </a:t>
            </a:r>
            <a:r>
              <a:rPr lang="en-US" dirty="0" err="1"/>
              <a:t>automatski</a:t>
            </a:r>
            <a:r>
              <a:rPr lang="en-US" dirty="0"/>
              <a:t>, bez </a:t>
            </a:r>
            <a:r>
              <a:rPr lang="en-US" dirty="0" err="1"/>
              <a:t>prethodnog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Solidarno</a:t>
            </a:r>
            <a:r>
              <a:rPr lang="en-US" dirty="0"/>
              <a:t> </a:t>
            </a:r>
            <a:r>
              <a:rPr lang="en-US" dirty="0" err="1"/>
              <a:t>jemstvo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ugovoriti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jemac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d</a:t>
            </a:r>
            <a:r>
              <a:rPr lang="sr-Latn-ME" dirty="0"/>
              <a:t>i</a:t>
            </a:r>
            <a:r>
              <a:rPr lang="en-US" dirty="0"/>
              <a:t>o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 se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jemstvo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solidarnim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striktno</a:t>
            </a:r>
            <a:r>
              <a:rPr lang="en-US" dirty="0"/>
              <a:t> </a:t>
            </a:r>
            <a:r>
              <a:rPr lang="en-US" dirty="0" err="1"/>
              <a:t>ugovoreno</a:t>
            </a:r>
            <a:r>
              <a:rPr lang="en-US" dirty="0"/>
              <a:t> da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supsidijarnom</a:t>
            </a:r>
            <a:r>
              <a:rPr lang="en-US" dirty="0"/>
              <a:t> </a:t>
            </a:r>
            <a:r>
              <a:rPr lang="en-US" dirty="0" err="1"/>
              <a:t>jemstvu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od </a:t>
            </a:r>
            <a:r>
              <a:rPr lang="en-US" dirty="0" err="1"/>
              <a:t>rizičnih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je </a:t>
            </a:r>
            <a:r>
              <a:rPr lang="en-US" dirty="0" err="1"/>
              <a:t>ustupanje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zalaganje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da </a:t>
            </a:r>
            <a:r>
              <a:rPr lang="en-US" dirty="0" err="1"/>
              <a:t>zalogodavac</a:t>
            </a:r>
            <a:r>
              <a:rPr lang="en-US" dirty="0"/>
              <a:t> (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 </a:t>
            </a:r>
            <a:r>
              <a:rPr lang="en-US" dirty="0" err="1"/>
              <a:t>predaje</a:t>
            </a:r>
            <a:r>
              <a:rPr lang="en-US" dirty="0"/>
              <a:t> </a:t>
            </a:r>
            <a:r>
              <a:rPr lang="en-US" dirty="0" err="1"/>
              <a:t>zalogoprimcu</a:t>
            </a:r>
            <a:r>
              <a:rPr lang="en-US" dirty="0"/>
              <a:t> (</a:t>
            </a:r>
            <a:r>
              <a:rPr lang="en-US" dirty="0" err="1"/>
              <a:t>banci</a:t>
            </a:r>
            <a:r>
              <a:rPr lang="en-US" dirty="0"/>
              <a:t>) </a:t>
            </a:r>
            <a:r>
              <a:rPr lang="en-US" dirty="0" err="1"/>
              <a:t>dokument</a:t>
            </a:r>
            <a:r>
              <a:rPr lang="en-US" dirty="0"/>
              <a:t> o </a:t>
            </a:r>
            <a:r>
              <a:rPr lang="en-US" dirty="0" err="1"/>
              <a:t>založnom</a:t>
            </a:r>
            <a:r>
              <a:rPr lang="en-US" dirty="0"/>
              <a:t> </a:t>
            </a:r>
            <a:r>
              <a:rPr lang="en-US" dirty="0" err="1"/>
              <a:t>potraživanju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4940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7700"/>
            <a:ext cx="10515600" cy="55292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založno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(</a:t>
            </a:r>
            <a:r>
              <a:rPr lang="en-US" dirty="0" err="1"/>
              <a:t>zalogoprimac</a:t>
            </a:r>
            <a:r>
              <a:rPr lang="en-US" dirty="0"/>
              <a:t>) je u </a:t>
            </a:r>
            <a:r>
              <a:rPr lang="en-US" dirty="0" err="1"/>
              <a:t>obavezi</a:t>
            </a:r>
            <a:r>
              <a:rPr lang="en-US" dirty="0"/>
              <a:t> da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naplaćuje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podmiri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založno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</a:t>
            </a:r>
            <a:r>
              <a:rPr lang="en-US" dirty="0" err="1"/>
              <a:t>dospe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je u </a:t>
            </a:r>
            <a:r>
              <a:rPr lang="en-US" dirty="0" err="1"/>
              <a:t>obavezi</a:t>
            </a:r>
            <a:r>
              <a:rPr lang="en-US" dirty="0"/>
              <a:t> da </a:t>
            </a:r>
            <a:r>
              <a:rPr lang="en-US" dirty="0" err="1"/>
              <a:t>naplati</a:t>
            </a:r>
            <a:r>
              <a:rPr lang="en-US" dirty="0"/>
              <a:t> to </a:t>
            </a:r>
            <a:r>
              <a:rPr lang="en-US" dirty="0" err="1"/>
              <a:t>potraživanje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nakon</a:t>
            </a:r>
            <a:r>
              <a:rPr lang="en-US" dirty="0"/>
              <a:t> toga </a:t>
            </a:r>
            <a:r>
              <a:rPr lang="en-US" dirty="0" err="1"/>
              <a:t>postupi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dogovorom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sklopila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zalogodavcem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da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u </a:t>
            </a:r>
            <a:r>
              <a:rPr lang="en-US" dirty="0" err="1"/>
              <a:t>zalogu</a:t>
            </a:r>
            <a:r>
              <a:rPr lang="en-US" dirty="0"/>
              <a:t> </a:t>
            </a:r>
            <a:r>
              <a:rPr lang="en-US" dirty="0" err="1"/>
              <a:t>ništa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 je to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edak</a:t>
            </a:r>
            <a:r>
              <a:rPr lang="en-US" dirty="0" smtClean="0"/>
              <a:t> </a:t>
            </a:r>
            <a:r>
              <a:rPr lang="en-US" dirty="0" err="1"/>
              <a:t>slučaj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9175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900"/>
            <a:ext cx="10515600" cy="5326063"/>
          </a:xfrm>
        </p:spPr>
        <p:txBody>
          <a:bodyPr/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zaloga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pokretne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nerado</a:t>
            </a:r>
            <a:r>
              <a:rPr lang="en-US" dirty="0"/>
              <a:t> </a:t>
            </a:r>
            <a:r>
              <a:rPr lang="en-US" dirty="0" err="1"/>
              <a:t>prihvataju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zaloge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u </a:t>
            </a:r>
            <a:r>
              <a:rPr lang="en-US" dirty="0" err="1"/>
              <a:t>najvećem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 ne </a:t>
            </a:r>
            <a:r>
              <a:rPr lang="en-US" dirty="0" err="1"/>
              <a:t>raspolažu</a:t>
            </a:r>
            <a:r>
              <a:rPr lang="en-US" dirty="0"/>
              <a:t> </a:t>
            </a:r>
            <a:r>
              <a:rPr lang="en-US" dirty="0" err="1"/>
              <a:t>adekvatnim</a:t>
            </a:r>
            <a:r>
              <a:rPr lang="en-US" dirty="0"/>
              <a:t> </a:t>
            </a:r>
            <a:r>
              <a:rPr lang="en-US" dirty="0" err="1" smtClean="0"/>
              <a:t>sm</a:t>
            </a:r>
            <a:r>
              <a:rPr lang="sr-Latn-ME" dirty="0" smtClean="0"/>
              <a:t>j</a:t>
            </a:r>
            <a:r>
              <a:rPr lang="en-US" dirty="0" err="1" smtClean="0"/>
              <a:t>eštajnim</a:t>
            </a:r>
            <a:r>
              <a:rPr lang="en-US" dirty="0" smtClean="0"/>
              <a:t> </a:t>
            </a:r>
            <a:r>
              <a:rPr lang="en-US" dirty="0" err="1"/>
              <a:t>prostorom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uređajima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skladišenje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čuvanje</a:t>
            </a:r>
            <a:r>
              <a:rPr lang="en-US" dirty="0"/>
              <a:t> robe (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kvarljiva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smtClean="0"/>
              <a:t>um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pokretnih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robe, </a:t>
            </a:r>
            <a:r>
              <a:rPr lang="en-US" dirty="0" err="1"/>
              <a:t>radije</a:t>
            </a:r>
            <a:r>
              <a:rPr lang="en-US" dirty="0"/>
              <a:t> </a:t>
            </a:r>
            <a:r>
              <a:rPr lang="en-US" dirty="0" err="1"/>
              <a:t>primaju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robom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tovarni</a:t>
            </a:r>
            <a:r>
              <a:rPr lang="en-US" dirty="0"/>
              <a:t> list, </a:t>
            </a:r>
            <a:r>
              <a:rPr lang="en-US" dirty="0" err="1"/>
              <a:t>skladišnica</a:t>
            </a:r>
            <a:r>
              <a:rPr lang="en-US" dirty="0"/>
              <a:t>, </a:t>
            </a:r>
            <a:r>
              <a:rPr lang="en-US" dirty="0" err="1"/>
              <a:t>konosman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557530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Prenos</a:t>
            </a:r>
            <a:r>
              <a:rPr lang="en-US" dirty="0"/>
              <a:t> u </a:t>
            </a:r>
            <a:r>
              <a:rPr lang="en-US" dirty="0" err="1"/>
              <a:t>fiducijarnu</a:t>
            </a:r>
            <a:r>
              <a:rPr lang="en-US" dirty="0"/>
              <a:t> </a:t>
            </a:r>
            <a:r>
              <a:rPr lang="en-US" dirty="0" err="1"/>
              <a:t>svojinu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zalaže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(</a:t>
            </a:r>
            <a:r>
              <a:rPr lang="en-US" dirty="0" err="1"/>
              <a:t>mašine</a:t>
            </a:r>
            <a:r>
              <a:rPr lang="en-US" dirty="0"/>
              <a:t>, </a:t>
            </a:r>
            <a:r>
              <a:rPr lang="en-US" dirty="0" err="1"/>
              <a:t>opremu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.). </a:t>
            </a:r>
            <a:endParaRPr lang="sr-Latn-ME" dirty="0" smtClean="0"/>
          </a:p>
          <a:p>
            <a:pPr algn="just"/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banku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mu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 to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fiducijarne</a:t>
            </a:r>
            <a:r>
              <a:rPr lang="en-US" dirty="0"/>
              <a:t> </a:t>
            </a:r>
            <a:r>
              <a:rPr lang="en-US" dirty="0" err="1"/>
              <a:t>svojine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zadržava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ograničenje</a:t>
            </a:r>
            <a:r>
              <a:rPr lang="en-US" dirty="0"/>
              <a:t> da </a:t>
            </a:r>
            <a:r>
              <a:rPr lang="en-US" dirty="0" err="1"/>
              <a:t>ga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otuđiti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ne </a:t>
            </a:r>
            <a:r>
              <a:rPr lang="en-US" dirty="0" err="1"/>
              <a:t>otplati</a:t>
            </a:r>
            <a:r>
              <a:rPr lang="en-US" dirty="0"/>
              <a:t> dug. </a:t>
            </a:r>
            <a:endParaRPr lang="sr-Latn-ME" dirty="0" smtClean="0"/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fiducijarnoj</a:t>
            </a:r>
            <a:r>
              <a:rPr lang="en-US" dirty="0"/>
              <a:t> </a:t>
            </a:r>
            <a:r>
              <a:rPr lang="en-US" dirty="0" err="1"/>
              <a:t>svojini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punog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osnovnim</a:t>
            </a:r>
            <a:r>
              <a:rPr lang="en-US" dirty="0"/>
              <a:t> </a:t>
            </a:r>
            <a:r>
              <a:rPr lang="en-US" dirty="0" err="1"/>
              <a:t>sredstvom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27512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Hipoteka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založno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Hipoteka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obezbeđuje</a:t>
            </a:r>
            <a:r>
              <a:rPr lang="en-US" dirty="0"/>
              <a:t> </a:t>
            </a:r>
            <a:r>
              <a:rPr lang="en-US" dirty="0" err="1"/>
              <a:t>potpisivanjem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primaoca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en-US" dirty="0" err="1"/>
              <a:t>hipoteke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zaloge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nekretninu</a:t>
            </a:r>
            <a:r>
              <a:rPr lang="en-US" dirty="0"/>
              <a:t> </a:t>
            </a:r>
            <a:r>
              <a:rPr lang="en-US" dirty="0" err="1"/>
              <a:t>uknjiži</a:t>
            </a:r>
            <a:r>
              <a:rPr lang="en-US" dirty="0"/>
              <a:t> u </a:t>
            </a:r>
            <a:r>
              <a:rPr lang="en-US" dirty="0" err="1"/>
              <a:t>zemljišne</a:t>
            </a:r>
            <a:r>
              <a:rPr lang="en-US" dirty="0"/>
              <a:t> </a:t>
            </a:r>
            <a:r>
              <a:rPr lang="en-US" dirty="0" err="1"/>
              <a:t>knjige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hipoteke</a:t>
            </a:r>
            <a:r>
              <a:rPr lang="en-US" dirty="0"/>
              <a:t> se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nekretnine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se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odobrava</a:t>
            </a:r>
            <a:r>
              <a:rPr lang="en-US" dirty="0"/>
              <a:t> u </a:t>
            </a:r>
            <a:r>
              <a:rPr lang="en-US" dirty="0" err="1"/>
              <a:t>manjem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njenu</a:t>
            </a:r>
            <a:r>
              <a:rPr lang="en-US" dirty="0"/>
              <a:t> </a:t>
            </a:r>
            <a:r>
              <a:rPr lang="en-US" dirty="0" err="1"/>
              <a:t>procenjenu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Hipotekarna</a:t>
            </a:r>
            <a:r>
              <a:rPr lang="en-US" dirty="0" smtClean="0"/>
              <a:t> </a:t>
            </a:r>
            <a:r>
              <a:rPr lang="en-US" dirty="0" err="1"/>
              <a:t>zaloga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pogodnost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on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neometano</a:t>
            </a:r>
            <a:r>
              <a:rPr lang="en-US" dirty="0"/>
              <a:t> da je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uredno</a:t>
            </a:r>
            <a:r>
              <a:rPr lang="en-US" dirty="0"/>
              <a:t> </a:t>
            </a:r>
            <a:r>
              <a:rPr lang="en-US" dirty="0" err="1"/>
              <a:t>otplaćuje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poverioca</a:t>
            </a:r>
            <a:r>
              <a:rPr lang="en-US" dirty="0"/>
              <a:t> </a:t>
            </a:r>
            <a:r>
              <a:rPr lang="en-US" dirty="0" err="1"/>
              <a:t>hipoteka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zaloga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najsigurnijih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639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Sa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tradicionalne</a:t>
            </a:r>
            <a:r>
              <a:rPr lang="en-US" dirty="0" smtClean="0"/>
              <a:t> </a:t>
            </a:r>
            <a:r>
              <a:rPr lang="en-US" dirty="0" err="1" smtClean="0"/>
              <a:t>depozitno-kreditne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 smtClean="0"/>
              <a:t>koristila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mala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srednja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kotirala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berzi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Regulisanje</a:t>
            </a:r>
            <a:r>
              <a:rPr lang="en-US" dirty="0" smtClean="0"/>
              <a:t> </a:t>
            </a:r>
            <a:r>
              <a:rPr lang="en-US" dirty="0" err="1" smtClean="0"/>
              <a:t>maksimalne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je </a:t>
            </a:r>
            <a:r>
              <a:rPr lang="en-US" dirty="0" err="1" smtClean="0"/>
              <a:t>bankama</a:t>
            </a:r>
            <a:r>
              <a:rPr lang="en-US" dirty="0" smtClean="0"/>
              <a:t> </a:t>
            </a:r>
            <a:r>
              <a:rPr lang="en-US" dirty="0" err="1" smtClean="0"/>
              <a:t>išlo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ruku</a:t>
            </a:r>
            <a:r>
              <a:rPr lang="en-US" dirty="0" smtClean="0"/>
              <a:t>, </a:t>
            </a:r>
            <a:r>
              <a:rPr lang="en-US" dirty="0" err="1" smtClean="0"/>
              <a:t>sve</a:t>
            </a:r>
            <a:r>
              <a:rPr lang="en-US" dirty="0" smtClean="0"/>
              <a:t> do </a:t>
            </a:r>
            <a:r>
              <a:rPr lang="en-US" dirty="0" err="1" smtClean="0"/>
              <a:t>velikog</a:t>
            </a:r>
            <a:r>
              <a:rPr lang="en-US" dirty="0" smtClean="0"/>
              <a:t> </a:t>
            </a:r>
            <a:r>
              <a:rPr lang="en-US" dirty="0" err="1" smtClean="0"/>
              <a:t>inflatornog</a:t>
            </a:r>
            <a:r>
              <a:rPr lang="en-US" dirty="0" smtClean="0"/>
              <a:t> </a:t>
            </a:r>
            <a:r>
              <a:rPr lang="en-US" dirty="0" err="1" smtClean="0"/>
              <a:t>talasa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u SAD </a:t>
            </a:r>
            <a:r>
              <a:rPr lang="en-US" dirty="0" err="1" smtClean="0"/>
              <a:t>dogodio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60-tih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 smtClean="0"/>
              <a:t>prošlog</a:t>
            </a:r>
            <a:r>
              <a:rPr lang="en-US" dirty="0" smtClean="0"/>
              <a:t> </a:t>
            </a:r>
            <a:r>
              <a:rPr lang="en-US" dirty="0" err="1" smtClean="0"/>
              <a:t>veka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 je </a:t>
            </a:r>
            <a:r>
              <a:rPr lang="en-US" dirty="0" err="1" smtClean="0"/>
              <a:t>rezultirao</a:t>
            </a:r>
            <a:r>
              <a:rPr lang="en-US" dirty="0" smtClean="0"/>
              <a:t> </a:t>
            </a:r>
            <a:r>
              <a:rPr lang="en-US" dirty="0" err="1" smtClean="0"/>
              <a:t>povlačenjem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preorijentisali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donosila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prinose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je </a:t>
            </a:r>
            <a:r>
              <a:rPr lang="en-US" dirty="0" err="1" smtClean="0"/>
              <a:t>dovelo</a:t>
            </a:r>
            <a:r>
              <a:rPr lang="en-US" dirty="0" smtClean="0"/>
              <a:t> do </a:t>
            </a:r>
            <a:r>
              <a:rPr lang="en-US" dirty="0" err="1" smtClean="0"/>
              <a:t>postepenog</a:t>
            </a:r>
            <a:r>
              <a:rPr lang="en-US" dirty="0" smtClean="0"/>
              <a:t> </a:t>
            </a:r>
            <a:r>
              <a:rPr lang="en-US" dirty="0" err="1" smtClean="0"/>
              <a:t>ukidanja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odnosili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maksimizaciju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do </a:t>
            </a:r>
            <a:r>
              <a:rPr lang="en-US" dirty="0" err="1" smtClean="0"/>
              <a:t>ukidanja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odnosili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eravanje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Konačno</a:t>
            </a:r>
            <a:r>
              <a:rPr lang="en-US" dirty="0" smtClean="0"/>
              <a:t>, </a:t>
            </a:r>
            <a:r>
              <a:rPr lang="en-US" dirty="0" err="1" smtClean="0"/>
              <a:t>krajem</a:t>
            </a:r>
            <a:r>
              <a:rPr lang="en-US" dirty="0" smtClean="0"/>
              <a:t> 90-tih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ukidanja</a:t>
            </a:r>
            <a:r>
              <a:rPr lang="en-US" dirty="0" smtClean="0"/>
              <a:t> „Glass-Steagall“ </a:t>
            </a:r>
            <a:r>
              <a:rPr lang="en-US" dirty="0" err="1" smtClean="0"/>
              <a:t>akta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bio </a:t>
            </a:r>
            <a:r>
              <a:rPr lang="en-US" dirty="0" err="1" smtClean="0"/>
              <a:t>preduslov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stavaranje</a:t>
            </a:r>
            <a:r>
              <a:rPr lang="en-US" dirty="0" smtClean="0"/>
              <a:t> </a:t>
            </a:r>
            <a:r>
              <a:rPr lang="en-US" dirty="0" err="1" smtClean="0"/>
              <a:t>savremenih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da se </a:t>
            </a:r>
            <a:r>
              <a:rPr lang="en-US" dirty="0" err="1" smtClean="0"/>
              <a:t>angažuju</a:t>
            </a:r>
            <a:r>
              <a:rPr lang="en-US" dirty="0" smtClean="0"/>
              <a:t> u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oblicima</a:t>
            </a:r>
            <a:r>
              <a:rPr lang="en-US" dirty="0" smtClean="0"/>
              <a:t> </a:t>
            </a:r>
            <a:r>
              <a:rPr lang="en-US" dirty="0" err="1" smtClean="0"/>
              <a:t>finanijskih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59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2428"/>
            <a:ext cx="10515600" cy="558453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regulacije</a:t>
            </a:r>
            <a:r>
              <a:rPr lang="en-US" dirty="0" smtClean="0"/>
              <a:t> je </a:t>
            </a:r>
            <a:r>
              <a:rPr lang="en-US" dirty="0" err="1" smtClean="0"/>
              <a:t>doprinelo</a:t>
            </a:r>
            <a:r>
              <a:rPr lang="en-US" dirty="0" smtClean="0"/>
              <a:t> </a:t>
            </a:r>
            <a:r>
              <a:rPr lang="en-US" dirty="0" err="1" smtClean="0"/>
              <a:t>razvoju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Povećano</a:t>
            </a:r>
            <a:r>
              <a:rPr lang="en-US" dirty="0" smtClean="0"/>
              <a:t> </a:t>
            </a:r>
            <a:r>
              <a:rPr lang="en-US" dirty="0" err="1" smtClean="0"/>
              <a:t>rivalstvo</a:t>
            </a:r>
            <a:r>
              <a:rPr lang="en-US" dirty="0" smtClean="0"/>
              <a:t> je </a:t>
            </a:r>
            <a:r>
              <a:rPr lang="en-US" dirty="0" err="1" smtClean="0"/>
              <a:t>imalo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pad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proširivanje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bankarskih</a:t>
            </a:r>
            <a:r>
              <a:rPr lang="en-US" dirty="0" smtClean="0"/>
              <a:t> </a:t>
            </a:r>
            <a:r>
              <a:rPr lang="en-US" dirty="0" err="1" smtClean="0"/>
              <a:t>proizvoda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usluga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Obaranje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marži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profitabilnosti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uticali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da </a:t>
            </a:r>
            <a:r>
              <a:rPr lang="en-US" dirty="0" err="1" smtClean="0"/>
              <a:t>prošire</a:t>
            </a:r>
            <a:r>
              <a:rPr lang="en-US" dirty="0" smtClean="0"/>
              <a:t> </a:t>
            </a:r>
            <a:r>
              <a:rPr lang="en-US" dirty="0" err="1" smtClean="0"/>
              <a:t>paletu</a:t>
            </a:r>
            <a:r>
              <a:rPr lang="en-US" dirty="0" smtClean="0"/>
              <a:t> </a:t>
            </a:r>
            <a:r>
              <a:rPr lang="en-US" dirty="0" err="1" smtClean="0"/>
              <a:t>proizvoda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usluga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o </a:t>
            </a:r>
            <a:r>
              <a:rPr lang="en-US" dirty="0" err="1" smtClean="0"/>
              <a:t>potrebama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segmanata</a:t>
            </a:r>
            <a:r>
              <a:rPr lang="en-US" dirty="0" smtClean="0"/>
              <a:t> </a:t>
            </a:r>
            <a:r>
              <a:rPr lang="en-US" dirty="0" err="1" smtClean="0"/>
              <a:t>potencijalnih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Došlo</a:t>
            </a:r>
            <a:r>
              <a:rPr lang="en-US" dirty="0" smtClean="0"/>
              <a:t> je do </a:t>
            </a:r>
            <a:r>
              <a:rPr lang="en-US" dirty="0" err="1" smtClean="0"/>
              <a:t>poboljšanja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 smtClean="0"/>
              <a:t>usluga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do </a:t>
            </a:r>
            <a:r>
              <a:rPr lang="en-US" dirty="0" err="1" smtClean="0"/>
              <a:t>približavanja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 smtClean="0"/>
              <a:t>korisnicima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tom </a:t>
            </a:r>
            <a:r>
              <a:rPr lang="en-US" dirty="0" err="1" smtClean="0"/>
              <a:t>smislu</a:t>
            </a:r>
            <a:r>
              <a:rPr lang="en-US" dirty="0" smtClean="0"/>
              <a:t>, </a:t>
            </a:r>
            <a:r>
              <a:rPr lang="en-US" dirty="0" err="1" smtClean="0"/>
              <a:t>otpočela</a:t>
            </a:r>
            <a:r>
              <a:rPr lang="en-US" dirty="0" smtClean="0"/>
              <a:t> je </a:t>
            </a:r>
            <a:r>
              <a:rPr lang="en-US" dirty="0" err="1" smtClean="0"/>
              <a:t>rekonstrukcija</a:t>
            </a:r>
            <a:r>
              <a:rPr lang="en-US" dirty="0" smtClean="0"/>
              <a:t> </a:t>
            </a:r>
            <a:r>
              <a:rPr lang="en-US" dirty="0" err="1" smtClean="0"/>
              <a:t>distributivne</a:t>
            </a:r>
            <a:r>
              <a:rPr lang="en-US" dirty="0" smtClean="0"/>
              <a:t> </a:t>
            </a:r>
            <a:r>
              <a:rPr lang="en-US" dirty="0" err="1" smtClean="0"/>
              <a:t>mreže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ciljem</a:t>
            </a:r>
            <a:r>
              <a:rPr lang="en-US" dirty="0" smtClean="0"/>
              <a:t> </a:t>
            </a:r>
            <a:r>
              <a:rPr lang="en-US" dirty="0" err="1" smtClean="0"/>
              <a:t>stvaranja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kompjutersih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telekomunikacionih</a:t>
            </a:r>
            <a:r>
              <a:rPr lang="en-US" dirty="0" smtClean="0"/>
              <a:t> </a:t>
            </a:r>
            <a:r>
              <a:rPr lang="en-US" dirty="0" err="1" smtClean="0"/>
              <a:t>veza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klijentima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Danas </a:t>
            </a:r>
            <a:r>
              <a:rPr lang="en-US" dirty="0" err="1" smtClean="0"/>
              <a:t>savremeni</a:t>
            </a:r>
            <a:r>
              <a:rPr lang="en-US" dirty="0" smtClean="0"/>
              <a:t> </a:t>
            </a:r>
            <a:r>
              <a:rPr lang="en-US" dirty="0" err="1" smtClean="0"/>
              <a:t>kompjuters</a:t>
            </a:r>
            <a:r>
              <a:rPr lang="sr-Latn-ME" dirty="0" smtClean="0"/>
              <a:t>k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informacioni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tehničku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obradu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prenos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u </a:t>
            </a:r>
            <a:r>
              <a:rPr lang="en-US" dirty="0" err="1" smtClean="0"/>
              <a:t>savremenom</a:t>
            </a:r>
            <a:r>
              <a:rPr lang="en-US" dirty="0" smtClean="0"/>
              <a:t> </a:t>
            </a:r>
            <a:r>
              <a:rPr lang="en-US" dirty="0" err="1" smtClean="0"/>
              <a:t>bankarstvu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43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Implementacija</a:t>
            </a:r>
            <a:r>
              <a:rPr lang="en-US" dirty="0" smtClean="0"/>
              <a:t> </a:t>
            </a:r>
            <a:r>
              <a:rPr lang="en-US" dirty="0" err="1" smtClean="0"/>
              <a:t>savremene</a:t>
            </a:r>
            <a:r>
              <a:rPr lang="en-US" dirty="0" smtClean="0"/>
              <a:t> </a:t>
            </a:r>
            <a:r>
              <a:rPr lang="en-US" dirty="0" err="1" smtClean="0"/>
              <a:t>računarske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informacione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 u </a:t>
            </a:r>
            <a:r>
              <a:rPr lang="en-US" dirty="0" err="1" smtClean="0"/>
              <a:t>bankarsko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je </a:t>
            </a:r>
            <a:r>
              <a:rPr lang="en-US" dirty="0" err="1" smtClean="0"/>
              <a:t>uticala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elektronskog</a:t>
            </a:r>
            <a:r>
              <a:rPr lang="en-US" dirty="0" smtClean="0"/>
              <a:t> </a:t>
            </a:r>
            <a:r>
              <a:rPr lang="en-US" dirty="0" err="1" smtClean="0"/>
              <a:t>banakrstva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brzog</a:t>
            </a:r>
            <a:r>
              <a:rPr lang="en-US" dirty="0" smtClean="0"/>
              <a:t> </a:t>
            </a:r>
            <a:r>
              <a:rPr lang="en-US" dirty="0" err="1" smtClean="0"/>
              <a:t>prenosa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transfera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relacijama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klijentima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bankama</a:t>
            </a:r>
            <a:r>
              <a:rPr lang="en-US" dirty="0" smtClean="0"/>
              <a:t>, </a:t>
            </a:r>
            <a:r>
              <a:rPr lang="en-US" dirty="0" err="1" smtClean="0"/>
              <a:t>rezultirala</a:t>
            </a:r>
            <a:r>
              <a:rPr lang="en-US" dirty="0" smtClean="0"/>
              <a:t> je </a:t>
            </a:r>
            <a:r>
              <a:rPr lang="en-US" dirty="0" err="1" smtClean="0"/>
              <a:t>značajnim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u </a:t>
            </a:r>
            <a:r>
              <a:rPr lang="en-US" dirty="0" err="1" smtClean="0"/>
              <a:t>tehnološkim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organizacionim</a:t>
            </a:r>
            <a:r>
              <a:rPr lang="en-US" dirty="0" smtClean="0"/>
              <a:t> </a:t>
            </a:r>
            <a:r>
              <a:rPr lang="en-US" dirty="0" err="1" smtClean="0"/>
              <a:t>aspektima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Razvojem</a:t>
            </a:r>
            <a:r>
              <a:rPr lang="en-US" dirty="0" smtClean="0"/>
              <a:t> </a:t>
            </a:r>
            <a:r>
              <a:rPr lang="en-US" dirty="0" err="1" smtClean="0"/>
              <a:t>elektronskog</a:t>
            </a:r>
            <a:r>
              <a:rPr lang="en-US" dirty="0" smtClean="0"/>
              <a:t> </a:t>
            </a:r>
            <a:r>
              <a:rPr lang="en-US" dirty="0" err="1" smtClean="0"/>
              <a:t>bankarstva</a:t>
            </a:r>
            <a:r>
              <a:rPr lang="en-US" dirty="0" smtClean="0"/>
              <a:t>, </a:t>
            </a:r>
            <a:r>
              <a:rPr lang="en-US" dirty="0" err="1" smtClean="0"/>
              <a:t>efikasnost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je </a:t>
            </a:r>
            <a:r>
              <a:rPr lang="en-US" dirty="0" err="1" smtClean="0"/>
              <a:t>podignuta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viši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savremene</a:t>
            </a:r>
            <a:r>
              <a:rPr lang="en-US" dirty="0" smtClean="0"/>
              <a:t> </a:t>
            </a:r>
            <a:r>
              <a:rPr lang="en-US" dirty="0" err="1" smtClean="0"/>
              <a:t>računarske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 </a:t>
            </a:r>
            <a:r>
              <a:rPr lang="en-US" dirty="0" err="1" smtClean="0"/>
              <a:t>omogućila</a:t>
            </a:r>
            <a:r>
              <a:rPr lang="en-US" dirty="0" smtClean="0"/>
              <a:t> je </a:t>
            </a:r>
            <a:r>
              <a:rPr lang="en-US" dirty="0" err="1" smtClean="0"/>
              <a:t>bankama</a:t>
            </a:r>
            <a:r>
              <a:rPr lang="en-US" dirty="0" smtClean="0"/>
              <a:t> </a:t>
            </a:r>
            <a:r>
              <a:rPr lang="en-US" dirty="0" err="1" smtClean="0"/>
              <a:t>brzu</a:t>
            </a:r>
            <a:r>
              <a:rPr lang="en-US" dirty="0" smtClean="0"/>
              <a:t> </a:t>
            </a:r>
            <a:r>
              <a:rPr lang="en-US" dirty="0" err="1" smtClean="0"/>
              <a:t>evaluaciju</a:t>
            </a:r>
            <a:r>
              <a:rPr lang="en-US" dirty="0" smtClean="0"/>
              <a:t> </a:t>
            </a:r>
            <a:r>
              <a:rPr lang="en-US" dirty="0" err="1" smtClean="0"/>
              <a:t>kreditnih</a:t>
            </a:r>
            <a:r>
              <a:rPr lang="en-US" dirty="0" smtClean="0"/>
              <a:t> </a:t>
            </a:r>
            <a:r>
              <a:rPr lang="en-US" dirty="0" err="1" smtClean="0"/>
              <a:t>zahteva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direktne</a:t>
            </a:r>
            <a:r>
              <a:rPr lang="en-US" dirty="0" smtClean="0"/>
              <a:t> </a:t>
            </a:r>
            <a:r>
              <a:rPr lang="en-US" dirty="0" err="1" smtClean="0"/>
              <a:t>komunikacije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klijentima</a:t>
            </a:r>
            <a:r>
              <a:rPr lang="en-US" dirty="0" smtClean="0"/>
              <a:t> je </a:t>
            </a:r>
            <a:r>
              <a:rPr lang="en-US" dirty="0" err="1" smtClean="0"/>
              <a:t>drastično</a:t>
            </a:r>
            <a:r>
              <a:rPr lang="en-US" dirty="0" smtClean="0"/>
              <a:t> </a:t>
            </a:r>
            <a:r>
              <a:rPr lang="en-US" dirty="0" err="1" smtClean="0"/>
              <a:t>smanjila</a:t>
            </a:r>
            <a:r>
              <a:rPr lang="en-US" dirty="0" smtClean="0"/>
              <a:t> </a:t>
            </a:r>
            <a:r>
              <a:rPr lang="en-US" dirty="0" err="1" smtClean="0"/>
              <a:t>potrebu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</a:t>
            </a:r>
            <a:r>
              <a:rPr lang="en-US" dirty="0" err="1" smtClean="0"/>
              <a:t>filijala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dovelo</a:t>
            </a:r>
            <a:r>
              <a:rPr lang="en-US" dirty="0" smtClean="0"/>
              <a:t> do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operativnih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793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informacione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 ne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 smtClean="0"/>
              <a:t>isključivo</a:t>
            </a:r>
            <a:r>
              <a:rPr lang="en-US" dirty="0" smtClean="0"/>
              <a:t> </a:t>
            </a:r>
            <a:r>
              <a:rPr lang="en-US" dirty="0" err="1" smtClean="0"/>
              <a:t>pozitivane</a:t>
            </a:r>
            <a:r>
              <a:rPr lang="en-US" dirty="0" smtClean="0"/>
              <a:t> </a:t>
            </a:r>
            <a:r>
              <a:rPr lang="en-US" dirty="0" err="1" smtClean="0"/>
              <a:t>efekte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Savremena</a:t>
            </a:r>
            <a:r>
              <a:rPr lang="en-US" dirty="0" smtClean="0"/>
              <a:t> </a:t>
            </a:r>
            <a:r>
              <a:rPr lang="en-US" dirty="0" err="1" smtClean="0"/>
              <a:t>informaciona</a:t>
            </a:r>
            <a:r>
              <a:rPr lang="en-US" dirty="0" smtClean="0"/>
              <a:t> </a:t>
            </a:r>
            <a:r>
              <a:rPr lang="en-US" dirty="0" err="1" smtClean="0"/>
              <a:t>tehnologija</a:t>
            </a:r>
            <a:r>
              <a:rPr lang="en-US" dirty="0" smtClean="0"/>
              <a:t>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jakim</a:t>
            </a:r>
            <a:r>
              <a:rPr lang="en-US" dirty="0" smtClean="0"/>
              <a:t> </a:t>
            </a:r>
            <a:r>
              <a:rPr lang="en-US" dirty="0" err="1" smtClean="0"/>
              <a:t>nefinansijskim</a:t>
            </a:r>
            <a:r>
              <a:rPr lang="en-US" dirty="0" smtClean="0"/>
              <a:t> </a:t>
            </a:r>
            <a:r>
              <a:rPr lang="en-US" dirty="0" err="1" smtClean="0"/>
              <a:t>kompanijama</a:t>
            </a:r>
            <a:r>
              <a:rPr lang="en-US" dirty="0" smtClean="0"/>
              <a:t> da </a:t>
            </a:r>
            <a:r>
              <a:rPr lang="en-US" dirty="0" err="1" smtClean="0"/>
              <a:t>pružaju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kupcima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je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slučaj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velikim</a:t>
            </a:r>
            <a:r>
              <a:rPr lang="en-US" dirty="0" smtClean="0"/>
              <a:t> </a:t>
            </a:r>
            <a:r>
              <a:rPr lang="en-US" dirty="0" err="1" smtClean="0"/>
              <a:t>industrijskim</a:t>
            </a:r>
            <a:r>
              <a:rPr lang="en-US" dirty="0" smtClean="0"/>
              <a:t> </a:t>
            </a:r>
            <a:r>
              <a:rPr lang="en-US" dirty="0" err="1" smtClean="0"/>
              <a:t>kompanijama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 smtClean="0"/>
              <a:t>pružaju</a:t>
            </a:r>
            <a:r>
              <a:rPr lang="en-US" dirty="0" smtClean="0"/>
              <a:t> </a:t>
            </a:r>
            <a:r>
              <a:rPr lang="en-US" dirty="0" err="1" smtClean="0"/>
              <a:t>kupcima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, </a:t>
            </a:r>
            <a:r>
              <a:rPr lang="en-US" dirty="0" err="1" smtClean="0"/>
              <a:t>zaobilazeći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posrednike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toga, </a:t>
            </a:r>
            <a:r>
              <a:rPr lang="en-US" dirty="0" err="1" smtClean="0"/>
              <a:t>razvijeni</a:t>
            </a:r>
            <a:r>
              <a:rPr lang="en-US" dirty="0" smtClean="0"/>
              <a:t> </a:t>
            </a:r>
            <a:r>
              <a:rPr lang="en-US" dirty="0" err="1" smtClean="0"/>
              <a:t>računarski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informacioni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danas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od </a:t>
            </a:r>
            <a:r>
              <a:rPr lang="en-US" dirty="0" err="1" smtClean="0"/>
              <a:t>osnovnih</a:t>
            </a:r>
            <a:r>
              <a:rPr lang="en-US" dirty="0" smtClean="0"/>
              <a:t> </a:t>
            </a:r>
            <a:r>
              <a:rPr lang="en-US" dirty="0" err="1" smtClean="0"/>
              <a:t>preduslova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održanje</a:t>
            </a:r>
            <a:r>
              <a:rPr lang="en-US" dirty="0" smtClean="0"/>
              <a:t> </a:t>
            </a:r>
            <a:r>
              <a:rPr lang="en-US" dirty="0" err="1" smtClean="0"/>
              <a:t>konkurentnosti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praćenje</a:t>
            </a:r>
            <a:r>
              <a:rPr lang="en-US" dirty="0" smtClean="0"/>
              <a:t> </a:t>
            </a:r>
            <a:r>
              <a:rPr lang="en-US" dirty="0" err="1" smtClean="0"/>
              <a:t>savremenih</a:t>
            </a:r>
            <a:r>
              <a:rPr lang="en-US" dirty="0" smtClean="0"/>
              <a:t> </a:t>
            </a:r>
            <a:r>
              <a:rPr lang="en-US" dirty="0" err="1" smtClean="0"/>
              <a:t>tehnoloških</a:t>
            </a:r>
            <a:r>
              <a:rPr lang="en-US" dirty="0" smtClean="0"/>
              <a:t> </a:t>
            </a:r>
            <a:r>
              <a:rPr lang="en-US" dirty="0" err="1" smtClean="0"/>
              <a:t>trendova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implementacija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tehnoloških</a:t>
            </a:r>
            <a:r>
              <a:rPr lang="en-US" dirty="0" smtClean="0"/>
              <a:t> </a:t>
            </a:r>
            <a:r>
              <a:rPr lang="en-US" dirty="0" err="1" smtClean="0"/>
              <a:t>rešenja</a:t>
            </a:r>
            <a:r>
              <a:rPr lang="en-US" dirty="0" smtClean="0"/>
              <a:t>, </a:t>
            </a:r>
            <a:r>
              <a:rPr lang="en-US" dirty="0" err="1" smtClean="0"/>
              <a:t>izlažu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velikim</a:t>
            </a:r>
            <a:r>
              <a:rPr lang="en-US" dirty="0" smtClean="0"/>
              <a:t> </a:t>
            </a:r>
            <a:r>
              <a:rPr lang="en-US" dirty="0" err="1" smtClean="0"/>
              <a:t>troškovima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da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jake</a:t>
            </a:r>
            <a:r>
              <a:rPr lang="en-US" dirty="0" smtClean="0"/>
              <a:t> da </a:t>
            </a:r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 smtClean="0"/>
              <a:t>implementiraju</a:t>
            </a:r>
            <a:r>
              <a:rPr lang="en-US" dirty="0" smtClean="0"/>
              <a:t> </a:t>
            </a:r>
            <a:r>
              <a:rPr lang="en-US" dirty="0" err="1" smtClean="0"/>
              <a:t>savremena</a:t>
            </a:r>
            <a:r>
              <a:rPr lang="en-US" dirty="0" smtClean="0"/>
              <a:t> </a:t>
            </a:r>
            <a:r>
              <a:rPr lang="en-US" dirty="0" err="1" smtClean="0"/>
              <a:t>tehnološka</a:t>
            </a:r>
            <a:r>
              <a:rPr lang="en-US" dirty="0" smtClean="0"/>
              <a:t> </a:t>
            </a:r>
            <a:r>
              <a:rPr lang="en-US" dirty="0" err="1" smtClean="0"/>
              <a:t>rešanja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računarskih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informacionih</a:t>
            </a:r>
            <a:r>
              <a:rPr lang="en-US" dirty="0" smtClean="0"/>
              <a:t> </a:t>
            </a:r>
            <a:r>
              <a:rPr lang="en-US" dirty="0" err="1" smtClean="0"/>
              <a:t>tehnologija</a:t>
            </a:r>
            <a:r>
              <a:rPr lang="en-US" dirty="0" smtClean="0"/>
              <a:t>,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brzo</a:t>
            </a:r>
            <a:r>
              <a:rPr lang="en-US" dirty="0" smtClean="0"/>
              <a:t> </a:t>
            </a:r>
            <a:r>
              <a:rPr lang="en-US" dirty="0" err="1" smtClean="0"/>
              <a:t>gube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konkurentnosti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nestaju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8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Treći</a:t>
            </a:r>
            <a:r>
              <a:rPr lang="en-US" dirty="0" smtClean="0"/>
              <a:t>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uticao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savremenog</a:t>
            </a:r>
            <a:r>
              <a:rPr lang="en-US" dirty="0" smtClean="0"/>
              <a:t> </a:t>
            </a:r>
            <a:r>
              <a:rPr lang="en-US" dirty="0" err="1" smtClean="0"/>
              <a:t>bankarstva</a:t>
            </a:r>
            <a:r>
              <a:rPr lang="en-US" dirty="0" smtClean="0"/>
              <a:t> je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globalizacije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u </a:t>
            </a:r>
            <a:r>
              <a:rPr lang="en-US" dirty="0" err="1" smtClean="0"/>
              <a:t>najširem</a:t>
            </a:r>
            <a:r>
              <a:rPr lang="en-US" dirty="0" smtClean="0"/>
              <a:t>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slobodan</a:t>
            </a:r>
            <a:r>
              <a:rPr lang="en-US" dirty="0" smtClean="0"/>
              <a:t> </a:t>
            </a:r>
            <a:r>
              <a:rPr lang="en-US" dirty="0" err="1" smtClean="0"/>
              <a:t>protok</a:t>
            </a:r>
            <a:r>
              <a:rPr lang="en-US" dirty="0" smtClean="0"/>
              <a:t> </a:t>
            </a:r>
            <a:r>
              <a:rPr lang="en-US" dirty="0" err="1" smtClean="0"/>
              <a:t>roba</a:t>
            </a:r>
            <a:r>
              <a:rPr lang="en-US" dirty="0" smtClean="0"/>
              <a:t>, </a:t>
            </a:r>
            <a:r>
              <a:rPr lang="en-US" dirty="0" err="1" smtClean="0"/>
              <a:t>ljudi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bankarstvo</a:t>
            </a:r>
            <a:r>
              <a:rPr lang="en-US" dirty="0" smtClean="0"/>
              <a:t> u </a:t>
            </a:r>
            <a:r>
              <a:rPr lang="en-US" dirty="0" err="1" smtClean="0"/>
              <a:t>pitanju</a:t>
            </a:r>
            <a:r>
              <a:rPr lang="en-US" dirty="0" smtClean="0"/>
              <a:t>, </a:t>
            </a:r>
            <a:r>
              <a:rPr lang="en-US" dirty="0" err="1" smtClean="0"/>
              <a:t>procesi</a:t>
            </a:r>
            <a:r>
              <a:rPr lang="en-US" dirty="0" smtClean="0"/>
              <a:t> </a:t>
            </a:r>
            <a:r>
              <a:rPr lang="en-US" dirty="0" err="1" smtClean="0"/>
              <a:t>globalizacije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deregulacije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doprin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 smtClean="0"/>
              <a:t>stvaranju</a:t>
            </a:r>
            <a:r>
              <a:rPr lang="en-US" dirty="0" smtClean="0"/>
              <a:t> </a:t>
            </a:r>
            <a:r>
              <a:rPr lang="en-US" dirty="0" err="1" smtClean="0"/>
              <a:t>multinacionalnih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danas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doprinos</a:t>
            </a:r>
            <a:r>
              <a:rPr lang="en-US" dirty="0" smtClean="0"/>
              <a:t> </a:t>
            </a:r>
            <a:r>
              <a:rPr lang="en-US" dirty="0" err="1" smtClean="0"/>
              <a:t>integraciji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Multinacionalne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proširuju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u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izgradnjom</a:t>
            </a:r>
            <a:r>
              <a:rPr lang="en-US" dirty="0" smtClean="0"/>
              <a:t> </a:t>
            </a:r>
            <a:r>
              <a:rPr lang="en-US" dirty="0" err="1" smtClean="0"/>
              <a:t>mreža</a:t>
            </a:r>
            <a:r>
              <a:rPr lang="en-US" dirty="0" smtClean="0"/>
              <a:t> </a:t>
            </a:r>
            <a:r>
              <a:rPr lang="en-US" dirty="0" err="1" smtClean="0"/>
              <a:t>filijala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njihovoj</a:t>
            </a:r>
            <a:r>
              <a:rPr lang="en-US" dirty="0" smtClean="0"/>
              <a:t> </a:t>
            </a:r>
            <a:r>
              <a:rPr lang="en-US" dirty="0" err="1" smtClean="0"/>
              <a:t>teritoriji</a:t>
            </a:r>
            <a:r>
              <a:rPr lang="en-US" dirty="0" smtClean="0"/>
              <a:t>, </a:t>
            </a:r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 smtClean="0"/>
              <a:t>manjinskog</a:t>
            </a:r>
            <a:r>
              <a:rPr lang="en-US" dirty="0" smtClean="0"/>
              <a:t> </a:t>
            </a:r>
            <a:r>
              <a:rPr lang="en-US" dirty="0" err="1" smtClean="0"/>
              <a:t>paketa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akvizicije</a:t>
            </a:r>
            <a:r>
              <a:rPr lang="en-US" dirty="0" smtClean="0"/>
              <a:t> (</a:t>
            </a:r>
            <a:r>
              <a:rPr lang="en-US" dirty="0" err="1" smtClean="0"/>
              <a:t>kupovine</a:t>
            </a:r>
            <a:r>
              <a:rPr lang="en-US" dirty="0" smtClean="0"/>
              <a:t>)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Uslov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proširenje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u </a:t>
            </a:r>
            <a:r>
              <a:rPr lang="en-US" dirty="0" err="1" smtClean="0"/>
              <a:t>drugu</a:t>
            </a:r>
            <a:r>
              <a:rPr lang="en-US" dirty="0" smtClean="0"/>
              <a:t> </a:t>
            </a:r>
            <a:r>
              <a:rPr lang="en-US" dirty="0" err="1" smtClean="0"/>
              <a:t>državu</a:t>
            </a:r>
            <a:r>
              <a:rPr lang="en-US" dirty="0" smtClean="0"/>
              <a:t> je </a:t>
            </a:r>
            <a:r>
              <a:rPr lang="en-US" dirty="0" err="1" smtClean="0"/>
              <a:t>dobijanje</a:t>
            </a:r>
            <a:r>
              <a:rPr lang="en-US" dirty="0" smtClean="0"/>
              <a:t> </a:t>
            </a:r>
            <a:r>
              <a:rPr lang="en-US" dirty="0" err="1" smtClean="0"/>
              <a:t>odgovarajuće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Globalizacija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je </a:t>
            </a:r>
            <a:r>
              <a:rPr lang="en-US" dirty="0" err="1" smtClean="0"/>
              <a:t>najrazvijenija</a:t>
            </a:r>
            <a:r>
              <a:rPr lang="en-US" dirty="0" smtClean="0"/>
              <a:t> u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investicionog</a:t>
            </a:r>
            <a:r>
              <a:rPr lang="en-US" dirty="0" smtClean="0"/>
              <a:t> </a:t>
            </a:r>
            <a:r>
              <a:rPr lang="en-US" dirty="0" err="1" smtClean="0"/>
              <a:t>bankarstva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komercijalne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 </a:t>
            </a:r>
            <a:r>
              <a:rPr lang="en-US" dirty="0" err="1" smtClean="0"/>
              <a:t>fokusirane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lokalna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lokalnim</a:t>
            </a:r>
            <a:r>
              <a:rPr lang="en-US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posledica</a:t>
            </a:r>
            <a:r>
              <a:rPr lang="en-US" dirty="0" smtClean="0"/>
              <a:t> </a:t>
            </a:r>
            <a:r>
              <a:rPr lang="en-US" dirty="0" err="1" smtClean="0"/>
              <a:t>širenja</a:t>
            </a:r>
            <a:r>
              <a:rPr lang="en-US" dirty="0" smtClean="0"/>
              <a:t> </a:t>
            </a:r>
            <a:r>
              <a:rPr lang="en-US" dirty="0" err="1" smtClean="0"/>
              <a:t>multinacionalnih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ugrožava</a:t>
            </a:r>
            <a:r>
              <a:rPr lang="en-US" dirty="0" smtClean="0"/>
              <a:t> </a:t>
            </a:r>
            <a:r>
              <a:rPr lang="en-US" dirty="0" err="1" smtClean="0"/>
              <a:t>opstanak</a:t>
            </a:r>
            <a:r>
              <a:rPr lang="en-US" dirty="0" smtClean="0"/>
              <a:t> </a:t>
            </a:r>
            <a:r>
              <a:rPr lang="en-US" dirty="0" err="1" smtClean="0"/>
              <a:t>manjih</a:t>
            </a:r>
            <a:r>
              <a:rPr lang="en-US" dirty="0" smtClean="0"/>
              <a:t>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fuzija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akvizicija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bivaju</a:t>
            </a:r>
            <a:r>
              <a:rPr lang="en-US" dirty="0" smtClean="0"/>
              <a:t> </a:t>
            </a:r>
            <a:r>
              <a:rPr lang="en-US" dirty="0" err="1" smtClean="0"/>
              <a:t>asimilirane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pomenutih</a:t>
            </a:r>
            <a:r>
              <a:rPr lang="en-US" dirty="0" smtClean="0"/>
              <a:t> </a:t>
            </a:r>
            <a:r>
              <a:rPr lang="en-US" dirty="0" err="1" smtClean="0"/>
              <a:t>multinacionalnih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73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3.OSNOVNE </a:t>
            </a:r>
            <a:r>
              <a:rPr lang="en-US" sz="3600" dirty="0">
                <a:latin typeface="+mn-lt"/>
              </a:rPr>
              <a:t>KARAKTERISTIKE DEPOZITA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Ugovor</a:t>
            </a:r>
            <a:r>
              <a:rPr lang="en-US" dirty="0" smtClean="0"/>
              <a:t> o </a:t>
            </a:r>
            <a:r>
              <a:rPr lang="en-US" dirty="0" err="1" smtClean="0"/>
              <a:t>novčanom</a:t>
            </a:r>
            <a:r>
              <a:rPr lang="en-US" dirty="0" smtClean="0"/>
              <a:t> </a:t>
            </a:r>
            <a:r>
              <a:rPr lang="en-US" dirty="0" err="1" smtClean="0"/>
              <a:t>depozitu</a:t>
            </a:r>
            <a:r>
              <a:rPr lang="en-US" dirty="0" smtClean="0"/>
              <a:t> </a:t>
            </a:r>
            <a:r>
              <a:rPr lang="en-US" dirty="0" err="1" smtClean="0"/>
              <a:t>spada</a:t>
            </a:r>
            <a:r>
              <a:rPr lang="en-US" dirty="0" smtClean="0"/>
              <a:t> u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 smtClean="0"/>
              <a:t>bankarske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ugovorom</a:t>
            </a:r>
            <a:r>
              <a:rPr lang="en-US" dirty="0" smtClean="0"/>
              <a:t> se deponent </a:t>
            </a:r>
            <a:r>
              <a:rPr lang="en-US" dirty="0" err="1" smtClean="0"/>
              <a:t>obavezuje</a:t>
            </a:r>
            <a:r>
              <a:rPr lang="en-US" dirty="0" smtClean="0"/>
              <a:t> da </a:t>
            </a:r>
            <a:r>
              <a:rPr lang="en-US" dirty="0" err="1" smtClean="0"/>
              <a:t>položi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da </a:t>
            </a:r>
            <a:r>
              <a:rPr lang="en-US" dirty="0" err="1" smtClean="0"/>
              <a:t>raspolaže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da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zaključenog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 </a:t>
            </a:r>
            <a:r>
              <a:rPr lang="en-US" dirty="0" err="1" smtClean="0"/>
              <a:t>vrati</a:t>
            </a:r>
            <a:r>
              <a:rPr lang="en-US" dirty="0" smtClean="0"/>
              <a:t> </a:t>
            </a:r>
            <a:r>
              <a:rPr lang="en-US" dirty="0" err="1" smtClean="0"/>
              <a:t>deponentu</a:t>
            </a:r>
            <a:r>
              <a:rPr lang="en-US" dirty="0" smtClean="0"/>
              <a:t> </a:t>
            </a:r>
            <a:r>
              <a:rPr lang="en-US" dirty="0" err="1" smtClean="0"/>
              <a:t>položeni</a:t>
            </a:r>
            <a:r>
              <a:rPr lang="en-US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Potpisivanjem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 o </a:t>
            </a:r>
            <a:r>
              <a:rPr lang="en-US" dirty="0" err="1" smtClean="0"/>
              <a:t>depozitu</a:t>
            </a:r>
            <a:r>
              <a:rPr lang="en-US" dirty="0" smtClean="0"/>
              <a:t>, deponent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preuzimaju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Deponent je u </a:t>
            </a:r>
            <a:r>
              <a:rPr lang="en-US" dirty="0" err="1" smtClean="0"/>
              <a:t>obavezi</a:t>
            </a:r>
            <a:r>
              <a:rPr lang="en-US" dirty="0" smtClean="0"/>
              <a:t>: </a:t>
            </a:r>
          </a:p>
          <a:p>
            <a:pPr lvl="1" algn="just"/>
            <a:r>
              <a:rPr lang="en-US" sz="2800" dirty="0" smtClean="0"/>
              <a:t>da u </a:t>
            </a:r>
            <a:r>
              <a:rPr lang="en-US" sz="2800" dirty="0" err="1" smtClean="0"/>
              <a:t>ugovoreno</a:t>
            </a:r>
            <a:r>
              <a:rPr lang="en-US" sz="2800" dirty="0" smtClean="0"/>
              <a:t>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eme</a:t>
            </a:r>
            <a:r>
              <a:rPr lang="en-US" sz="2800" dirty="0" smtClean="0"/>
              <a:t> </a:t>
            </a:r>
            <a:r>
              <a:rPr lang="en-US" sz="2800" dirty="0" err="1" smtClean="0"/>
              <a:t>položi</a:t>
            </a:r>
            <a:r>
              <a:rPr lang="en-US" sz="2800" dirty="0" smtClean="0"/>
              <a:t> </a:t>
            </a:r>
            <a:r>
              <a:rPr lang="en-US" sz="2800" dirty="0" err="1" smtClean="0"/>
              <a:t>banci</a:t>
            </a:r>
            <a:r>
              <a:rPr lang="en-US" sz="2800" dirty="0" smtClean="0"/>
              <a:t> </a:t>
            </a:r>
            <a:r>
              <a:rPr lang="en-US" sz="2800" dirty="0" err="1" smtClean="0"/>
              <a:t>ugovoreni</a:t>
            </a:r>
            <a:r>
              <a:rPr lang="en-US" sz="2800" dirty="0" smtClean="0"/>
              <a:t> </a:t>
            </a:r>
            <a:r>
              <a:rPr lang="en-US" sz="2800" dirty="0" err="1" smtClean="0"/>
              <a:t>novčani</a:t>
            </a:r>
            <a:r>
              <a:rPr lang="en-US" sz="2800" dirty="0" smtClean="0"/>
              <a:t> </a:t>
            </a:r>
            <a:r>
              <a:rPr lang="en-US" sz="2800" dirty="0" err="1" smtClean="0"/>
              <a:t>iznos</a:t>
            </a:r>
            <a:r>
              <a:rPr lang="en-US" sz="2800" dirty="0" smtClean="0"/>
              <a:t>,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</a:p>
          <a:p>
            <a:pPr lvl="1" algn="just"/>
            <a:r>
              <a:rPr lang="en-US" sz="2800" dirty="0" smtClean="0"/>
              <a:t> da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eme</a:t>
            </a:r>
            <a:r>
              <a:rPr lang="en-US" sz="2800" dirty="0" smtClean="0"/>
              <a:t> </a:t>
            </a:r>
            <a:r>
              <a:rPr lang="en-US" sz="2800" dirty="0" err="1" smtClean="0"/>
              <a:t>trajanja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depozita</a:t>
            </a:r>
            <a:r>
              <a:rPr lang="en-US" sz="2800" dirty="0" smtClean="0"/>
              <a:t> </a:t>
            </a:r>
            <a:r>
              <a:rPr lang="en-US" sz="2800" dirty="0" err="1" smtClean="0"/>
              <a:t>otkloni</a:t>
            </a:r>
            <a:r>
              <a:rPr lang="en-US" sz="2800" dirty="0" smtClean="0"/>
              <a:t> </a:t>
            </a:r>
            <a:r>
              <a:rPr lang="en-US" sz="2800" dirty="0" err="1" smtClean="0"/>
              <a:t>dugovni</a:t>
            </a:r>
            <a:r>
              <a:rPr lang="en-US" sz="2800" dirty="0" smtClean="0"/>
              <a:t> </a:t>
            </a:r>
            <a:r>
              <a:rPr lang="en-US" sz="2800" dirty="0" err="1" smtClean="0"/>
              <a:t>saldo</a:t>
            </a:r>
            <a:r>
              <a:rPr lang="en-US" sz="2800" dirty="0" smtClean="0"/>
              <a:t>, </a:t>
            </a:r>
            <a:r>
              <a:rPr lang="en-US" sz="2800" dirty="0" err="1" smtClean="0"/>
              <a:t>ukoliko</a:t>
            </a:r>
            <a:r>
              <a:rPr lang="en-US" sz="2800" dirty="0" smtClean="0"/>
              <a:t> se </a:t>
            </a:r>
            <a:r>
              <a:rPr lang="en-US" sz="2800" dirty="0" err="1" smtClean="0"/>
              <a:t>pojavi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depozitnom</a:t>
            </a:r>
            <a:r>
              <a:rPr lang="en-US" sz="2800" dirty="0" smtClean="0"/>
              <a:t> </a:t>
            </a:r>
            <a:r>
              <a:rPr lang="en-US" sz="2800" dirty="0" err="1" smtClean="0"/>
              <a:t>računu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6180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/>
            <a:r>
              <a:rPr lang="en-US" dirty="0" smtClean="0"/>
              <a:t>Sa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depozitara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lvl="1" algn="just"/>
            <a:r>
              <a:rPr lang="en-US" sz="2800" dirty="0" smtClean="0"/>
              <a:t>da </a:t>
            </a:r>
            <a:r>
              <a:rPr lang="en-US" sz="2800" dirty="0" err="1" smtClean="0"/>
              <a:t>drži</a:t>
            </a:r>
            <a:r>
              <a:rPr lang="en-US" sz="2800" dirty="0" smtClean="0"/>
              <a:t> </a:t>
            </a:r>
            <a:r>
              <a:rPr lang="en-US" sz="2800" dirty="0" err="1" smtClean="0"/>
              <a:t>deponovana</a:t>
            </a:r>
            <a:r>
              <a:rPr lang="en-US" sz="2800" dirty="0" smtClean="0"/>
              <a:t> </a:t>
            </a:r>
            <a:r>
              <a:rPr lang="en-US" sz="2800" dirty="0" err="1" smtClean="0"/>
              <a:t>sredstva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računu</a:t>
            </a:r>
            <a:r>
              <a:rPr lang="en-US" sz="2800" dirty="0" smtClean="0"/>
              <a:t> </a:t>
            </a:r>
            <a:r>
              <a:rPr lang="en-US" sz="2800" dirty="0" err="1" smtClean="0"/>
              <a:t>deponenta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da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nalogu</a:t>
            </a:r>
            <a:r>
              <a:rPr lang="en-US" sz="2800" dirty="0" smtClean="0"/>
              <a:t> </a:t>
            </a:r>
            <a:r>
              <a:rPr lang="en-US" sz="2800" dirty="0" err="1" smtClean="0"/>
              <a:t>deponenta</a:t>
            </a:r>
            <a:r>
              <a:rPr lang="en-US" sz="2800" dirty="0" smtClean="0"/>
              <a:t>, a u </a:t>
            </a:r>
            <a:r>
              <a:rPr lang="en-US" sz="2800" dirty="0" err="1" smtClean="0"/>
              <a:t>granicama</a:t>
            </a:r>
            <a:r>
              <a:rPr lang="en-US" sz="2800" dirty="0" smtClean="0"/>
              <a:t> </a:t>
            </a:r>
            <a:r>
              <a:rPr lang="en-US" sz="2800" dirty="0" err="1" smtClean="0"/>
              <a:t>raspoloživih</a:t>
            </a:r>
            <a:r>
              <a:rPr lang="en-US" sz="2800" dirty="0" smtClean="0"/>
              <a:t> </a:t>
            </a:r>
            <a:r>
              <a:rPr lang="en-US" sz="2800" dirty="0" err="1" smtClean="0"/>
              <a:t>sredstava</a:t>
            </a:r>
            <a:r>
              <a:rPr lang="en-US" sz="2800" dirty="0" smtClean="0"/>
              <a:t>, </a:t>
            </a:r>
            <a:r>
              <a:rPr lang="en-US" sz="2800" dirty="0" err="1" smtClean="0"/>
              <a:t>vrši</a:t>
            </a:r>
            <a:r>
              <a:rPr lang="en-US" sz="2800" dirty="0" smtClean="0"/>
              <a:t> </a:t>
            </a:r>
            <a:r>
              <a:rPr lang="en-US" sz="2800" dirty="0" err="1" smtClean="0"/>
              <a:t>isplate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računa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depozita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da </a:t>
            </a:r>
            <a:r>
              <a:rPr lang="en-US" sz="2800" dirty="0" err="1" smtClean="0"/>
              <a:t>evidentira</a:t>
            </a:r>
            <a:r>
              <a:rPr lang="en-US" sz="2800" dirty="0" smtClean="0"/>
              <a:t> </a:t>
            </a:r>
            <a:r>
              <a:rPr lang="en-US" sz="2800" dirty="0" err="1" smtClean="0"/>
              <a:t>sva</a:t>
            </a:r>
            <a:r>
              <a:rPr lang="en-US" sz="2800" dirty="0" smtClean="0"/>
              <a:t> </a:t>
            </a:r>
            <a:r>
              <a:rPr lang="en-US" sz="2800" dirty="0" err="1" smtClean="0"/>
              <a:t>dugovanja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potraživanja</a:t>
            </a:r>
            <a:r>
              <a:rPr lang="en-US" sz="2800" dirty="0" smtClean="0"/>
              <a:t> u </a:t>
            </a:r>
            <a:r>
              <a:rPr lang="en-US" sz="2800" dirty="0" err="1" smtClean="0"/>
              <a:t>korist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teret</a:t>
            </a:r>
            <a:r>
              <a:rPr lang="en-US" sz="2800" dirty="0" smtClean="0"/>
              <a:t> </a:t>
            </a:r>
            <a:r>
              <a:rPr lang="en-US" sz="2800" dirty="0" err="1" smtClean="0"/>
              <a:t>otvorenog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depozitnog</a:t>
            </a:r>
            <a:r>
              <a:rPr lang="en-US" sz="2800" dirty="0" smtClean="0"/>
              <a:t> </a:t>
            </a:r>
            <a:r>
              <a:rPr lang="en-US" sz="2800" dirty="0" err="1" smtClean="0"/>
              <a:t>računa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da </a:t>
            </a:r>
            <a:r>
              <a:rPr lang="en-US" sz="2800" dirty="0" err="1" smtClean="0"/>
              <a:t>redovno</a:t>
            </a:r>
            <a:r>
              <a:rPr lang="en-US" sz="2800" dirty="0" smtClean="0"/>
              <a:t> </a:t>
            </a:r>
            <a:r>
              <a:rPr lang="en-US" sz="2800" dirty="0" err="1" smtClean="0"/>
              <a:t>izveštava</a:t>
            </a:r>
            <a:r>
              <a:rPr lang="en-US" sz="2800" dirty="0" smtClean="0"/>
              <a:t> </a:t>
            </a:r>
            <a:r>
              <a:rPr lang="en-US" sz="2800" dirty="0" err="1" smtClean="0"/>
              <a:t>deponenta</a:t>
            </a:r>
            <a:r>
              <a:rPr lang="en-US" sz="2800" dirty="0" smtClean="0"/>
              <a:t> o </a:t>
            </a:r>
            <a:r>
              <a:rPr lang="en-US" sz="2800" dirty="0" err="1" smtClean="0"/>
              <a:t>stanju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njegovom</a:t>
            </a:r>
            <a:r>
              <a:rPr lang="en-US" sz="2800" dirty="0" smtClean="0"/>
              <a:t> </a:t>
            </a:r>
            <a:r>
              <a:rPr lang="en-US" sz="2800" dirty="0" err="1" smtClean="0"/>
              <a:t>računu</a:t>
            </a:r>
            <a:r>
              <a:rPr lang="en-US" sz="2800" dirty="0" smtClean="0"/>
              <a:t>,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</a:p>
          <a:p>
            <a:pPr lvl="1" algn="just"/>
            <a:r>
              <a:rPr lang="en-US" sz="2800" dirty="0" smtClean="0"/>
              <a:t>da </a:t>
            </a:r>
            <a:r>
              <a:rPr lang="en-US" sz="2800" dirty="0" err="1" smtClean="0"/>
              <a:t>plaća</a:t>
            </a:r>
            <a:r>
              <a:rPr lang="en-US" sz="2800" dirty="0" smtClean="0"/>
              <a:t> </a:t>
            </a:r>
            <a:r>
              <a:rPr lang="en-US" sz="2800" dirty="0" err="1" smtClean="0"/>
              <a:t>deponentu</a:t>
            </a:r>
            <a:r>
              <a:rPr lang="en-US" sz="2800" dirty="0" smtClean="0"/>
              <a:t> </a:t>
            </a:r>
            <a:r>
              <a:rPr lang="en-US" sz="2800" dirty="0" err="1" smtClean="0"/>
              <a:t>ugovorenu</a:t>
            </a:r>
            <a:r>
              <a:rPr lang="en-US" sz="2800" dirty="0" smtClean="0"/>
              <a:t> </a:t>
            </a:r>
            <a:r>
              <a:rPr lang="en-US" sz="2800" dirty="0" err="1" smtClean="0"/>
              <a:t>kamatu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iznos</a:t>
            </a:r>
            <a:r>
              <a:rPr lang="en-US" sz="2800" dirty="0" smtClean="0"/>
              <a:t> </a:t>
            </a:r>
            <a:r>
              <a:rPr lang="en-US" sz="2800" dirty="0" err="1" smtClean="0"/>
              <a:t>deponovanih</a:t>
            </a:r>
            <a:r>
              <a:rPr lang="en-US" sz="2800" dirty="0" smtClean="0"/>
              <a:t> </a:t>
            </a:r>
            <a:r>
              <a:rPr lang="en-US" sz="2800" dirty="0" err="1" smtClean="0"/>
              <a:t>novčanih</a:t>
            </a:r>
            <a:r>
              <a:rPr lang="en-US" sz="2800" dirty="0" smtClean="0"/>
              <a:t> </a:t>
            </a:r>
            <a:r>
              <a:rPr lang="en-US" sz="2800" dirty="0" err="1" smtClean="0"/>
              <a:t>sredstava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5506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vrsti</a:t>
            </a:r>
            <a:r>
              <a:rPr lang="en-US" dirty="0" smtClean="0"/>
              <a:t>,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: </a:t>
            </a:r>
          </a:p>
          <a:p>
            <a:pPr marL="457200" lvl="1" indent="0">
              <a:buNone/>
            </a:pPr>
            <a:r>
              <a:rPr lang="en-US" sz="2800" dirty="0" smtClean="0"/>
              <a:t>1) </a:t>
            </a:r>
            <a:r>
              <a:rPr lang="sr-Latn-ME" sz="2800" dirty="0"/>
              <a:t>d</a:t>
            </a:r>
            <a:r>
              <a:rPr lang="sr-Latn-ME" sz="2800" dirty="0" smtClean="0"/>
              <a:t>epozite u domaćoj valuti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devizni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</a:p>
          <a:p>
            <a:pPr marL="457200" lvl="1" indent="0">
              <a:buNone/>
            </a:pPr>
            <a:r>
              <a:rPr lang="en-US" sz="2800" dirty="0" smtClean="0"/>
              <a:t>2)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viđenju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oročeni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</a:p>
          <a:p>
            <a:pPr marL="457200" lvl="1" indent="0">
              <a:buNone/>
            </a:pPr>
            <a:r>
              <a:rPr lang="en-US" sz="2800" dirty="0" smtClean="0"/>
              <a:t>3) </a:t>
            </a:r>
            <a:r>
              <a:rPr lang="en-US" sz="2800" dirty="0" err="1" smtClean="0"/>
              <a:t>nam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enski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nenam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enski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</a:p>
          <a:p>
            <a:pPr marL="457200" lvl="1" indent="0">
              <a:buNone/>
            </a:pPr>
            <a:r>
              <a:rPr lang="en-US" sz="2800" dirty="0" smtClean="0"/>
              <a:t>4) </a:t>
            </a:r>
            <a:r>
              <a:rPr lang="en-US" sz="2800" dirty="0" err="1" smtClean="0"/>
              <a:t>dati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uzeti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</a:p>
          <a:p>
            <a:pPr marL="457200" lvl="1" indent="0">
              <a:buNone/>
            </a:pPr>
            <a:r>
              <a:rPr lang="en-US" sz="2800" dirty="0" smtClean="0"/>
              <a:t>5) </a:t>
            </a:r>
            <a:r>
              <a:rPr lang="en-US" sz="2800" dirty="0" err="1" smtClean="0"/>
              <a:t>kamatonosni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beskamatni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  <a:r>
              <a:rPr lang="en-US" sz="2800" dirty="0" err="1" smtClean="0"/>
              <a:t>itd</a:t>
            </a:r>
            <a:r>
              <a:rPr lang="en-US" sz="2800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kriterijumu</a:t>
            </a:r>
            <a:r>
              <a:rPr lang="en-US" dirty="0" smtClean="0"/>
              <a:t> </a:t>
            </a:r>
            <a:r>
              <a:rPr lang="en-US" dirty="0" err="1" smtClean="0"/>
              <a:t>ročnosti</a:t>
            </a:r>
            <a:r>
              <a:rPr lang="en-US" dirty="0" smtClean="0"/>
              <a:t>,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06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  </a:t>
            </a:r>
            <a:r>
              <a:rPr lang="en-US" dirty="0" err="1" smtClean="0"/>
              <a:t>kratkoročne</a:t>
            </a:r>
            <a:r>
              <a:rPr lang="en-US" dirty="0" smtClean="0"/>
              <a:t>: </a:t>
            </a:r>
          </a:p>
          <a:p>
            <a:pPr lvl="1"/>
            <a:r>
              <a:rPr lang="en-US" sz="2800" dirty="0" err="1" smtClean="0"/>
              <a:t>depozitni</a:t>
            </a:r>
            <a:r>
              <a:rPr lang="en-US" sz="2800" dirty="0" smtClean="0"/>
              <a:t> </a:t>
            </a:r>
            <a:r>
              <a:rPr lang="en-US" sz="2800" dirty="0" err="1" smtClean="0"/>
              <a:t>novac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depoziti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viđenju</a:t>
            </a:r>
            <a:r>
              <a:rPr lang="en-US" sz="2800" dirty="0" smtClean="0"/>
              <a:t> u </a:t>
            </a:r>
            <a:r>
              <a:rPr lang="en-US" sz="2800" dirty="0" err="1" smtClean="0"/>
              <a:t>devizama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ostali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viđenju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ograničeni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oročeni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 u d</a:t>
            </a:r>
            <a:r>
              <a:rPr lang="sr-Latn-ME" sz="2800" dirty="0" smtClean="0"/>
              <a:t>omaćoj valuti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devizama</a:t>
            </a:r>
            <a:r>
              <a:rPr lang="en-US" sz="2800" dirty="0" smtClean="0"/>
              <a:t> do </a:t>
            </a:r>
            <a:r>
              <a:rPr lang="en-US" sz="2800" dirty="0" err="1" smtClean="0"/>
              <a:t>jedne</a:t>
            </a:r>
            <a:r>
              <a:rPr lang="en-US" sz="2800" dirty="0" smtClean="0"/>
              <a:t> </a:t>
            </a:r>
            <a:r>
              <a:rPr lang="en-US" sz="2800" dirty="0" err="1" smtClean="0"/>
              <a:t>godine</a:t>
            </a:r>
            <a:r>
              <a:rPr lang="en-US" sz="2800" dirty="0" smtClean="0"/>
              <a:t>, </a:t>
            </a:r>
            <a:r>
              <a:rPr lang="en-US" sz="2800" dirty="0" err="1" smtClean="0"/>
              <a:t>itd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 marL="457200" lvl="1" indent="0">
              <a:buNone/>
            </a:pPr>
            <a:r>
              <a:rPr lang="en-US" sz="2800" dirty="0" err="1" smtClean="0"/>
              <a:t>dugoročne</a:t>
            </a:r>
            <a:r>
              <a:rPr lang="en-US" sz="2800" dirty="0" smtClean="0"/>
              <a:t>: </a:t>
            </a:r>
          </a:p>
          <a:p>
            <a:pPr lvl="1"/>
            <a:r>
              <a:rPr lang="en-US" sz="2800" dirty="0" err="1" smtClean="0"/>
              <a:t>dugoročni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 u d</a:t>
            </a:r>
            <a:r>
              <a:rPr lang="sr-Latn-ME" sz="2800" dirty="0" smtClean="0"/>
              <a:t>omaćoj valuti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dugoročni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 u </a:t>
            </a:r>
            <a:r>
              <a:rPr lang="en-US" sz="2800" dirty="0" err="1" smtClean="0"/>
              <a:t>devizama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depoziti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sr-Latn-ME" sz="2800" dirty="0" smtClean="0"/>
              <a:t>određenu namjenu</a:t>
            </a:r>
            <a:r>
              <a:rPr lang="en-US" sz="2800" dirty="0" smtClean="0"/>
              <a:t>, </a:t>
            </a:r>
            <a:r>
              <a:rPr lang="en-US" sz="2800" dirty="0" err="1" smtClean="0"/>
              <a:t>itd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113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1. KARAKTERISTIKE BANKE KAO FINANSIJSKE INSTITUCIJE</a:t>
            </a:r>
          </a:p>
          <a:p>
            <a:pPr marL="0" indent="0">
              <a:buNone/>
            </a:pPr>
            <a:r>
              <a:rPr lang="sr-Latn-ME" dirty="0" smtClean="0"/>
              <a:t>2. FAKTORI SAVREMENIH TRENDOVA U BANKARSTVU</a:t>
            </a:r>
          </a:p>
          <a:p>
            <a:pPr marL="0" indent="0">
              <a:buNone/>
            </a:pPr>
            <a:r>
              <a:rPr lang="sr-Latn-ME" dirty="0" smtClean="0"/>
              <a:t>3. OSNOVNE KARAKTERISTIKE DEPOZITA</a:t>
            </a:r>
          </a:p>
          <a:p>
            <a:pPr marL="0" indent="0">
              <a:buNone/>
            </a:pPr>
            <a:r>
              <a:rPr lang="sr-Latn-ME" dirty="0" smtClean="0"/>
              <a:t>3.1. TRANSAKCIONI DEPOZITI </a:t>
            </a:r>
          </a:p>
          <a:p>
            <a:pPr marL="0" indent="0">
              <a:buNone/>
            </a:pPr>
            <a:r>
              <a:rPr lang="sr-Latn-ME" dirty="0" smtClean="0"/>
              <a:t>3.2. ŠTEDNI OROČENI DEPOZITI</a:t>
            </a:r>
          </a:p>
          <a:p>
            <a:pPr marL="0" indent="0">
              <a:buNone/>
            </a:pPr>
            <a:r>
              <a:rPr lang="sr-Latn-ME" dirty="0" smtClean="0"/>
              <a:t>4.  DETERMINANTE DEPOZITNOG POTENCIJALA BANAKA</a:t>
            </a:r>
          </a:p>
          <a:p>
            <a:pPr marL="0" indent="0">
              <a:buNone/>
            </a:pPr>
            <a:r>
              <a:rPr lang="sr-Latn-ME" dirty="0"/>
              <a:t>5</a:t>
            </a:r>
            <a:r>
              <a:rPr lang="sr-Latn-ME" dirty="0" smtClean="0"/>
              <a:t>. NEDEPOZITNI IZVORI SREDSTAVA</a:t>
            </a:r>
          </a:p>
          <a:p>
            <a:pPr marL="0" indent="0">
              <a:buNone/>
            </a:pPr>
            <a:r>
              <a:rPr lang="sr-Latn-ME" dirty="0"/>
              <a:t>6</a:t>
            </a:r>
            <a:r>
              <a:rPr lang="sr-Latn-ME" dirty="0" smtClean="0"/>
              <a:t>. ZAŠTITA DEPOZITA</a:t>
            </a:r>
          </a:p>
          <a:p>
            <a:pPr marL="0" indent="0">
              <a:buNone/>
            </a:pPr>
            <a:r>
              <a:rPr lang="sr-Latn-ME" dirty="0"/>
              <a:t>7</a:t>
            </a:r>
            <a:r>
              <a:rPr lang="sr-Latn-ME" dirty="0" smtClean="0"/>
              <a:t>. POSLOVI ŠTEDNJE U BANKAMA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sr-Latn-ME" dirty="0" smtClean="0"/>
              <a:t>. DEFINICIJA UGOVORA O KREDITU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sr-Latn-ME" dirty="0" smtClean="0"/>
              <a:t>.1. KREDITIRANJE PRIVREDE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sr-Latn-ME" dirty="0" smtClean="0"/>
              <a:t>.2. KREDITIRANJE STANOVNIŠTVA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sr-Latn-ME" dirty="0" smtClean="0"/>
              <a:t>.3. OBLICI OBEZBJEĐENJA BANKARSKIH KREDITA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243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/>
          <a:lstStyle/>
          <a:p>
            <a:pPr algn="just"/>
            <a:r>
              <a:rPr lang="en-US" dirty="0" err="1" smtClean="0"/>
              <a:t>Važno</a:t>
            </a:r>
            <a:r>
              <a:rPr lang="en-US" dirty="0" smtClean="0"/>
              <a:t> je </a:t>
            </a:r>
            <a:r>
              <a:rPr lang="en-US" dirty="0" err="1" smtClean="0"/>
              <a:t>istaći</a:t>
            </a:r>
            <a:r>
              <a:rPr lang="en-US" dirty="0" smtClean="0"/>
              <a:t> da pored </a:t>
            </a:r>
            <a:r>
              <a:rPr lang="en-US" dirty="0" err="1" smtClean="0"/>
              <a:t>novčanih</a:t>
            </a:r>
            <a:r>
              <a:rPr lang="en-US" dirty="0" smtClean="0"/>
              <a:t>,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nenovčani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Ugovor</a:t>
            </a:r>
            <a:r>
              <a:rPr lang="en-US" dirty="0" smtClean="0"/>
              <a:t> o </a:t>
            </a:r>
            <a:r>
              <a:rPr lang="en-US" dirty="0" err="1" smtClean="0"/>
              <a:t>nenovčanom</a:t>
            </a:r>
            <a:r>
              <a:rPr lang="en-US" dirty="0" smtClean="0"/>
              <a:t> </a:t>
            </a:r>
            <a:r>
              <a:rPr lang="en-US" dirty="0" err="1" smtClean="0"/>
              <a:t>depozitu</a:t>
            </a:r>
            <a:r>
              <a:rPr lang="en-US" dirty="0" smtClean="0"/>
              <a:t> je </a:t>
            </a:r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se </a:t>
            </a:r>
            <a:r>
              <a:rPr lang="en-US" dirty="0" err="1" smtClean="0"/>
              <a:t>banci</a:t>
            </a:r>
            <a:r>
              <a:rPr lang="en-US" dirty="0" smtClean="0"/>
              <a:t> </a:t>
            </a:r>
            <a:r>
              <a:rPr lang="en-US" dirty="0" err="1" smtClean="0"/>
              <a:t>stavljaju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čuvanje</a:t>
            </a:r>
            <a:r>
              <a:rPr lang="en-US" dirty="0" smtClean="0"/>
              <a:t> </a:t>
            </a:r>
            <a:r>
              <a:rPr lang="en-US" dirty="0" err="1" smtClean="0"/>
              <a:t>pokretne</a:t>
            </a:r>
            <a:r>
              <a:rPr lang="en-US" dirty="0" smtClean="0"/>
              <a:t> </a:t>
            </a:r>
            <a:r>
              <a:rPr lang="en-US" dirty="0" err="1" smtClean="0"/>
              <a:t>stvari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plaćanje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Banka je </a:t>
            </a:r>
            <a:r>
              <a:rPr lang="en-US" dirty="0" err="1" smtClean="0"/>
              <a:t>dužna</a:t>
            </a:r>
            <a:r>
              <a:rPr lang="en-US" dirty="0" smtClean="0"/>
              <a:t> da </a:t>
            </a:r>
            <a:r>
              <a:rPr lang="en-US" dirty="0" err="1" smtClean="0"/>
              <a:t>čuva</a:t>
            </a:r>
            <a:r>
              <a:rPr lang="en-US" dirty="0" smtClean="0"/>
              <a:t> </a:t>
            </a:r>
            <a:r>
              <a:rPr lang="en-US" dirty="0" err="1" smtClean="0"/>
              <a:t>deponovane</a:t>
            </a:r>
            <a:r>
              <a:rPr lang="en-US" dirty="0" smtClean="0"/>
              <a:t> </a:t>
            </a:r>
            <a:r>
              <a:rPr lang="en-US" dirty="0" err="1" smtClean="0"/>
              <a:t>stvari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ih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ugovorom</a:t>
            </a:r>
            <a:r>
              <a:rPr lang="en-US" dirty="0" smtClean="0"/>
              <a:t> </a:t>
            </a:r>
            <a:r>
              <a:rPr lang="en-US" dirty="0" err="1" smtClean="0"/>
              <a:t>stavi</a:t>
            </a:r>
            <a:r>
              <a:rPr lang="en-US" dirty="0" smtClean="0"/>
              <a:t> </a:t>
            </a:r>
            <a:r>
              <a:rPr lang="en-US" dirty="0" err="1" smtClean="0"/>
              <a:t>deponontu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raspolaganje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deponovanja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umetnički</a:t>
            </a:r>
            <a:r>
              <a:rPr lang="en-US" dirty="0" smtClean="0"/>
              <a:t> </a:t>
            </a:r>
            <a:r>
              <a:rPr lang="en-US" dirty="0" err="1" smtClean="0"/>
              <a:t>predmeti</a:t>
            </a:r>
            <a:r>
              <a:rPr lang="en-US" dirty="0" smtClean="0"/>
              <a:t>, </a:t>
            </a:r>
            <a:r>
              <a:rPr lang="en-US" dirty="0" err="1" smtClean="0"/>
              <a:t>različiti</a:t>
            </a:r>
            <a:r>
              <a:rPr lang="en-US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 err="1" smtClean="0"/>
              <a:t>dragocenosti</a:t>
            </a:r>
            <a:r>
              <a:rPr lang="en-US" dirty="0" smtClean="0"/>
              <a:t>,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vrednosti</a:t>
            </a:r>
            <a:r>
              <a:rPr lang="en-US" dirty="0" smtClean="0"/>
              <a:t>, </a:t>
            </a:r>
            <a:r>
              <a:rPr lang="en-US" dirty="0" err="1" smtClean="0"/>
              <a:t>dokumenti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drugo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64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7534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sr-Latn-ME" dirty="0" smtClean="0"/>
              <a:t/>
            </a:r>
            <a:br>
              <a:rPr lang="sr-Latn-ME" dirty="0" smtClean="0"/>
            </a:br>
            <a:r>
              <a:rPr lang="en-US" sz="4000" dirty="0" smtClean="0">
                <a:latin typeface="+mn-lt"/>
              </a:rPr>
              <a:t>3.</a:t>
            </a:r>
            <a:r>
              <a:rPr lang="sr-Latn-ME" sz="4000" dirty="0" smtClean="0">
                <a:latin typeface="+mn-lt"/>
              </a:rPr>
              <a:t>1</a:t>
            </a:r>
            <a:r>
              <a:rPr lang="en-US" sz="4000" dirty="0" smtClean="0">
                <a:latin typeface="+mn-lt"/>
              </a:rPr>
              <a:t>. </a:t>
            </a:r>
            <a:r>
              <a:rPr lang="en-US" sz="4000" dirty="0">
                <a:latin typeface="+mn-lt"/>
              </a:rPr>
              <a:t>TRANSAKCIONI DEPOZITI (DEPOZITI PO VIĐENJU)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8494"/>
            <a:ext cx="10515600" cy="477846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 smtClean="0"/>
              <a:t>platnog</a:t>
            </a:r>
            <a:r>
              <a:rPr lang="en-US" dirty="0" smtClean="0"/>
              <a:t> </a:t>
            </a:r>
            <a:r>
              <a:rPr lang="en-US" dirty="0" err="1" smtClean="0"/>
              <a:t>prometa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sr-Latn-ME" dirty="0" smtClean="0"/>
              <a:t> se </a:t>
            </a:r>
            <a:r>
              <a:rPr lang="en-US" dirty="0" err="1" smtClean="0"/>
              <a:t>nalaze</a:t>
            </a:r>
            <a:r>
              <a:rPr lang="en-US" dirty="0" smtClean="0"/>
              <a:t> </a:t>
            </a:r>
            <a:r>
              <a:rPr lang="en-US" dirty="0" err="1" smtClean="0"/>
              <a:t>transakcioni</a:t>
            </a:r>
            <a:r>
              <a:rPr lang="en-US" dirty="0" smtClean="0"/>
              <a:t> </a:t>
            </a:r>
            <a:r>
              <a:rPr lang="en-US" dirty="0" err="1" smtClean="0"/>
              <a:t>računi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 smtClean="0"/>
              <a:t>subjekata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transakcionim</a:t>
            </a:r>
            <a:r>
              <a:rPr lang="en-US" dirty="0" smtClean="0"/>
              <a:t> </a:t>
            </a:r>
            <a:r>
              <a:rPr lang="en-US" dirty="0" err="1" smtClean="0"/>
              <a:t>računima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nazivaju</a:t>
            </a:r>
            <a:r>
              <a:rPr lang="en-US" dirty="0" smtClean="0"/>
              <a:t> </a:t>
            </a:r>
            <a:r>
              <a:rPr lang="en-US" dirty="0" err="1" smtClean="0"/>
              <a:t>tekući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žiro</a:t>
            </a:r>
            <a:r>
              <a:rPr lang="en-US" dirty="0" smtClean="0"/>
              <a:t> </a:t>
            </a:r>
            <a:r>
              <a:rPr lang="en-US" dirty="0" err="1" smtClean="0"/>
              <a:t>računi</a:t>
            </a:r>
            <a:r>
              <a:rPr lang="en-US" dirty="0" smtClean="0"/>
              <a:t>, </a:t>
            </a:r>
            <a:r>
              <a:rPr lang="en-US" dirty="0" err="1" smtClean="0"/>
              <a:t>nalazi</a:t>
            </a:r>
            <a:r>
              <a:rPr lang="en-US" dirty="0" smtClean="0"/>
              <a:t> se </a:t>
            </a:r>
            <a:r>
              <a:rPr lang="en-US" dirty="0" err="1" smtClean="0"/>
              <a:t>transakcioni</a:t>
            </a:r>
            <a:r>
              <a:rPr lang="en-US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deponovana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deponenti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neograničenog</a:t>
            </a:r>
            <a:r>
              <a:rPr lang="en-US" dirty="0" smtClean="0"/>
              <a:t> </a:t>
            </a:r>
            <a:r>
              <a:rPr lang="en-US" dirty="0" err="1" smtClean="0"/>
              <a:t>raspolaganja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najjeftinije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najnestabilnije</a:t>
            </a:r>
            <a:r>
              <a:rPr lang="en-US" dirty="0" smtClean="0"/>
              <a:t> </a:t>
            </a:r>
            <a:r>
              <a:rPr lang="en-US" dirty="0" err="1" smtClean="0"/>
              <a:t>izvore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činjenice</a:t>
            </a:r>
            <a:r>
              <a:rPr lang="en-US" dirty="0" smtClean="0"/>
              <a:t> da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podizati</a:t>
            </a:r>
            <a:r>
              <a:rPr lang="en-US" dirty="0" smtClean="0"/>
              <a:t> bez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bez </a:t>
            </a:r>
            <a:r>
              <a:rPr lang="en-US" dirty="0" err="1" smtClean="0"/>
              <a:t>najave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toga, </a:t>
            </a:r>
            <a:r>
              <a:rPr lang="en-US" dirty="0" err="1" smtClean="0"/>
              <a:t>važno</a:t>
            </a:r>
            <a:r>
              <a:rPr lang="en-US" dirty="0" smtClean="0"/>
              <a:t> je </a:t>
            </a:r>
            <a:r>
              <a:rPr lang="en-US" dirty="0" err="1" smtClean="0"/>
              <a:t>napomenuti</a:t>
            </a:r>
            <a:r>
              <a:rPr lang="en-US" dirty="0" smtClean="0"/>
              <a:t>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bezgotovinskog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najznačajniji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 u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monetarnom</a:t>
            </a:r>
            <a:r>
              <a:rPr lang="en-US" dirty="0" smtClean="0"/>
              <a:t> </a:t>
            </a:r>
            <a:r>
              <a:rPr lang="en-US" dirty="0" err="1" smtClean="0"/>
              <a:t>sistemu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Posredstvom</a:t>
            </a:r>
            <a:r>
              <a:rPr lang="en-US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,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 smtClean="0"/>
              <a:t>upravo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transakcioni</a:t>
            </a:r>
            <a:r>
              <a:rPr lang="en-US" dirty="0" smtClean="0"/>
              <a:t> </a:t>
            </a:r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kredite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odobravaju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bazi</a:t>
            </a:r>
            <a:r>
              <a:rPr lang="en-US" dirty="0" smtClean="0"/>
              <a:t> </a:t>
            </a:r>
            <a:r>
              <a:rPr lang="en-US" dirty="0" err="1" smtClean="0"/>
              <a:t>tih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940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u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potencijalu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tradicionalnog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koncepta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najjeftinije</a:t>
            </a:r>
            <a:r>
              <a:rPr lang="en-US" dirty="0" smtClean="0"/>
              <a:t> </a:t>
            </a:r>
            <a:r>
              <a:rPr lang="en-US" dirty="0" err="1" smtClean="0"/>
              <a:t>izvore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se </a:t>
            </a:r>
            <a:r>
              <a:rPr lang="en-US" dirty="0" err="1" smtClean="0"/>
              <a:t>konstantno</a:t>
            </a:r>
            <a:r>
              <a:rPr lang="en-US" dirty="0" smtClean="0"/>
              <a:t> </a:t>
            </a:r>
            <a:r>
              <a:rPr lang="en-US" dirty="0" err="1" smtClean="0"/>
              <a:t>trude</a:t>
            </a:r>
            <a:r>
              <a:rPr lang="en-US" dirty="0" smtClean="0"/>
              <a:t> da </a:t>
            </a:r>
            <a:r>
              <a:rPr lang="en-US" dirty="0" err="1" smtClean="0"/>
              <a:t>povećavaju</a:t>
            </a:r>
            <a:r>
              <a:rPr lang="en-US" dirty="0" smtClean="0"/>
              <a:t>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u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Međutim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</a:t>
            </a:r>
            <a:r>
              <a:rPr lang="en-US" dirty="0" err="1" smtClean="0"/>
              <a:t>suficitarnih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u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duboko</a:t>
            </a:r>
            <a:r>
              <a:rPr lang="en-US" dirty="0" smtClean="0"/>
              <a:t> </a:t>
            </a:r>
            <a:r>
              <a:rPr lang="en-US" dirty="0" err="1" smtClean="0"/>
              <a:t>sekundarno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, </a:t>
            </a:r>
            <a:r>
              <a:rPr lang="en-US" dirty="0" err="1" smtClean="0"/>
              <a:t>rezultirali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trendom</a:t>
            </a:r>
            <a:r>
              <a:rPr lang="en-US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učešća</a:t>
            </a:r>
            <a:r>
              <a:rPr lang="en-US" dirty="0" smtClean="0"/>
              <a:t> </a:t>
            </a:r>
            <a:r>
              <a:rPr lang="en-US" dirty="0" err="1" smtClean="0"/>
              <a:t>transakcionih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u </a:t>
            </a:r>
            <a:r>
              <a:rPr lang="en-US" dirty="0" err="1" smtClean="0"/>
              <a:t>ukupnom</a:t>
            </a:r>
            <a:r>
              <a:rPr lang="en-US" dirty="0" smtClean="0"/>
              <a:t> </a:t>
            </a:r>
            <a:r>
              <a:rPr lang="en-US" dirty="0" err="1" smtClean="0"/>
              <a:t>depozitnom</a:t>
            </a:r>
            <a:r>
              <a:rPr lang="en-US" dirty="0" smtClean="0"/>
              <a:t> </a:t>
            </a:r>
            <a:r>
              <a:rPr lang="en-US" dirty="0" err="1" smtClean="0"/>
              <a:t>potencijalu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bi </a:t>
            </a:r>
            <a:r>
              <a:rPr lang="en-US" dirty="0" err="1" smtClean="0"/>
              <a:t>sprečile</a:t>
            </a:r>
            <a:r>
              <a:rPr lang="en-US" dirty="0" smtClean="0"/>
              <a:t> </a:t>
            </a:r>
            <a:r>
              <a:rPr lang="en-US" dirty="0" err="1" smtClean="0"/>
              <a:t>osipanje</a:t>
            </a:r>
            <a:r>
              <a:rPr lang="en-US" dirty="0" smtClean="0"/>
              <a:t> </a:t>
            </a:r>
            <a:r>
              <a:rPr lang="en-US" dirty="0" err="1" smtClean="0"/>
              <a:t>baze</a:t>
            </a:r>
            <a:r>
              <a:rPr lang="en-US" dirty="0" smtClean="0"/>
              <a:t> </a:t>
            </a:r>
            <a:r>
              <a:rPr lang="en-US" dirty="0" err="1" smtClean="0"/>
              <a:t>transakcionih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savremenih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plaćaju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konkurentnije</a:t>
            </a:r>
            <a:r>
              <a:rPr lang="en-US" dirty="0" smtClean="0"/>
              <a:t> </a:t>
            </a:r>
            <a:r>
              <a:rPr lang="en-US" dirty="0" err="1" smtClean="0"/>
              <a:t>kamatnim</a:t>
            </a:r>
            <a:r>
              <a:rPr lang="en-US" dirty="0" smtClean="0"/>
              <a:t> </a:t>
            </a:r>
            <a:r>
              <a:rPr lang="en-US" dirty="0" err="1" smtClean="0"/>
              <a:t>stopama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vrednosti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,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faktora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96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lvl="1" algn="just"/>
            <a:r>
              <a:rPr lang="en-US" sz="2800" dirty="0" smtClean="0"/>
              <a:t>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ene</a:t>
            </a:r>
            <a:r>
              <a:rPr lang="en-US" sz="2800" dirty="0" smtClean="0"/>
              <a:t> </a:t>
            </a:r>
            <a:r>
              <a:rPr lang="en-US" sz="2800" dirty="0" err="1" smtClean="0"/>
              <a:t>kamatne</a:t>
            </a:r>
            <a:r>
              <a:rPr lang="en-US" sz="2800" dirty="0" smtClean="0"/>
              <a:t> stope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kredite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 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ene</a:t>
            </a:r>
            <a:r>
              <a:rPr lang="en-US" sz="2800" dirty="0" smtClean="0"/>
              <a:t> </a:t>
            </a:r>
            <a:r>
              <a:rPr lang="en-US" sz="2800" dirty="0" err="1" smtClean="0"/>
              <a:t>prinosa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plasmane</a:t>
            </a:r>
            <a:r>
              <a:rPr lang="en-US" sz="2800" dirty="0" smtClean="0"/>
              <a:t> u </a:t>
            </a:r>
            <a:r>
              <a:rPr lang="en-US" sz="2800" dirty="0" err="1" smtClean="0"/>
              <a:t>hartije</a:t>
            </a:r>
            <a:r>
              <a:rPr lang="en-US" sz="2800" dirty="0" smtClean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 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ene</a:t>
            </a:r>
            <a:r>
              <a:rPr lang="en-US" sz="2800" dirty="0" smtClean="0"/>
              <a:t> stope </a:t>
            </a:r>
            <a:r>
              <a:rPr lang="en-US" sz="2800" dirty="0" err="1" smtClean="0"/>
              <a:t>obavezne</a:t>
            </a:r>
            <a:r>
              <a:rPr lang="en-US" sz="2800" dirty="0" smtClean="0"/>
              <a:t> </a:t>
            </a:r>
            <a:r>
              <a:rPr lang="en-US" sz="2800" dirty="0" err="1" smtClean="0"/>
              <a:t>rezerve</a:t>
            </a:r>
            <a:r>
              <a:rPr lang="en-US" sz="2800" dirty="0" smtClean="0"/>
              <a:t>,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</a:p>
          <a:p>
            <a:pPr lvl="1" algn="just"/>
            <a:r>
              <a:rPr lang="en-US" sz="2800" dirty="0" smtClean="0"/>
              <a:t> 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ene</a:t>
            </a:r>
            <a:r>
              <a:rPr lang="en-US" sz="2800" dirty="0" smtClean="0"/>
              <a:t> </a:t>
            </a:r>
            <a:r>
              <a:rPr lang="en-US" sz="2800" dirty="0" err="1" smtClean="0"/>
              <a:t>transakcionih</a:t>
            </a:r>
            <a:r>
              <a:rPr lang="en-US" sz="2800" dirty="0" smtClean="0"/>
              <a:t> </a:t>
            </a:r>
            <a:r>
              <a:rPr lang="en-US" sz="2800" dirty="0" err="1" smtClean="0"/>
              <a:t>troškova</a:t>
            </a:r>
            <a:r>
              <a:rPr lang="en-US" sz="2800" dirty="0" smtClean="0"/>
              <a:t> </a:t>
            </a:r>
            <a:r>
              <a:rPr lang="en-US" sz="2800" dirty="0" err="1" smtClean="0"/>
              <a:t>banke</a:t>
            </a:r>
            <a:r>
              <a:rPr lang="en-US" sz="2800" dirty="0" smtClean="0"/>
              <a:t>. </a:t>
            </a:r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da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o </a:t>
            </a:r>
            <a:r>
              <a:rPr lang="en-US" dirty="0" err="1" smtClean="0"/>
              <a:t>razlici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aktivne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pasivne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stope,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ta </a:t>
            </a:r>
            <a:r>
              <a:rPr lang="en-US" dirty="0" err="1" smtClean="0"/>
              <a:t>razlika</a:t>
            </a:r>
            <a:r>
              <a:rPr lang="en-US" dirty="0" smtClean="0"/>
              <a:t> (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marža</a:t>
            </a:r>
            <a:r>
              <a:rPr lang="en-US" dirty="0" smtClean="0"/>
              <a:t>) u </a:t>
            </a:r>
            <a:r>
              <a:rPr lang="en-US" dirty="0" err="1" smtClean="0"/>
              <a:t>visokom</a:t>
            </a:r>
            <a:r>
              <a:rPr lang="en-US" dirty="0" smtClean="0"/>
              <a:t> </a:t>
            </a:r>
            <a:r>
              <a:rPr lang="en-US" dirty="0" err="1" smtClean="0"/>
              <a:t>procentu</a:t>
            </a:r>
            <a:r>
              <a:rPr lang="en-US" dirty="0" smtClean="0"/>
              <a:t> </a:t>
            </a:r>
            <a:r>
              <a:rPr lang="en-US" dirty="0" err="1" smtClean="0"/>
              <a:t>determiniše</a:t>
            </a:r>
            <a:r>
              <a:rPr lang="en-US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 smtClean="0"/>
              <a:t>profitabilnost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visina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kredite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direktan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visinu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plaćaju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 smtClean="0"/>
              <a:t>kreditnog</a:t>
            </a:r>
            <a:r>
              <a:rPr lang="en-US" dirty="0" smtClean="0"/>
              <a:t> </a:t>
            </a:r>
            <a:r>
              <a:rPr lang="en-US" dirty="0" err="1" smtClean="0"/>
              <a:t>portfolia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u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aktive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portfolio,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u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3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portfolio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ostalog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pasivnih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Sledeći</a:t>
            </a:r>
            <a:r>
              <a:rPr lang="en-US" dirty="0" smtClean="0"/>
              <a:t>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determiniše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transakcione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,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stope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smanjuje</a:t>
            </a:r>
            <a:r>
              <a:rPr lang="en-US" dirty="0" smtClean="0"/>
              <a:t> </a:t>
            </a:r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podižu</a:t>
            </a:r>
            <a:r>
              <a:rPr lang="en-US" dirty="0" smtClean="0"/>
              <a:t> </a:t>
            </a:r>
            <a:r>
              <a:rPr lang="en-US" dirty="0" err="1" smtClean="0"/>
              <a:t>pasivnu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privlačenja</a:t>
            </a:r>
            <a:r>
              <a:rPr lang="en-US" dirty="0" smtClean="0"/>
              <a:t> </a:t>
            </a:r>
            <a:r>
              <a:rPr lang="en-US" dirty="0" err="1" smtClean="0"/>
              <a:t>dodatnih</a:t>
            </a:r>
            <a:r>
              <a:rPr lang="en-US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 </a:t>
            </a:r>
            <a:r>
              <a:rPr lang="en-US" dirty="0" err="1" smtClean="0"/>
              <a:t>kraju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plaćaju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transakcioni</a:t>
            </a:r>
            <a:r>
              <a:rPr lang="en-US" dirty="0" smtClean="0"/>
              <a:t> </a:t>
            </a:r>
            <a:r>
              <a:rPr lang="en-US" dirty="0" err="1" smtClean="0"/>
              <a:t>troškovi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to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da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podstiče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aktivnih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pasivnih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47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299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>
                <a:latin typeface="+mn-lt"/>
              </a:rPr>
              <a:t/>
            </a:r>
            <a:br>
              <a:rPr lang="sr-Latn-ME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3.</a:t>
            </a:r>
            <a:r>
              <a:rPr lang="sr-Latn-ME" sz="3600" dirty="0" smtClean="0">
                <a:latin typeface="+mn-lt"/>
              </a:rPr>
              <a:t>2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ŠTEDNI I OROČENI DEPOZITI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štednih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oročenih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je u tome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štedni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oročenih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rokovi</a:t>
            </a:r>
            <a:r>
              <a:rPr lang="en-US" dirty="0" smtClean="0"/>
              <a:t> </a:t>
            </a:r>
            <a:r>
              <a:rPr lang="en-US" dirty="0" err="1" smtClean="0"/>
              <a:t>precizno</a:t>
            </a:r>
            <a:r>
              <a:rPr lang="en-US" dirty="0" smtClean="0"/>
              <a:t> </a:t>
            </a:r>
            <a:r>
              <a:rPr lang="en-US" dirty="0" err="1" smtClean="0"/>
              <a:t>definisani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Štedni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štednim</a:t>
            </a:r>
            <a:r>
              <a:rPr lang="en-US" dirty="0" smtClean="0"/>
              <a:t> </a:t>
            </a:r>
            <a:r>
              <a:rPr lang="en-US" dirty="0" err="1" smtClean="0"/>
              <a:t>računima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povlačenje</a:t>
            </a:r>
            <a:r>
              <a:rPr lang="en-US" dirty="0" smtClean="0"/>
              <a:t> mora da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najavljeno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deponenta</a:t>
            </a:r>
            <a:r>
              <a:rPr lang="en-US" dirty="0" smtClean="0"/>
              <a:t>, </a:t>
            </a:r>
            <a:r>
              <a:rPr lang="en-US" dirty="0" err="1" smtClean="0"/>
              <a:t>nekoliko</a:t>
            </a:r>
            <a:r>
              <a:rPr lang="en-US" dirty="0" smtClean="0"/>
              <a:t> dana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planiranog</a:t>
            </a:r>
            <a:r>
              <a:rPr lang="en-US" dirty="0" smtClean="0"/>
              <a:t> </a:t>
            </a:r>
            <a:r>
              <a:rPr lang="en-US" dirty="0" err="1" smtClean="0"/>
              <a:t>povlačenja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činjenice</a:t>
            </a:r>
            <a:r>
              <a:rPr lang="en-US" dirty="0" smtClean="0"/>
              <a:t> da </a:t>
            </a:r>
            <a:r>
              <a:rPr lang="en-US" dirty="0" err="1" smtClean="0"/>
              <a:t>štedni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povučeni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 (</a:t>
            </a:r>
            <a:r>
              <a:rPr lang="en-US" dirty="0" err="1" smtClean="0"/>
              <a:t>imajući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 </a:t>
            </a:r>
            <a:r>
              <a:rPr lang="en-US" dirty="0" err="1" smtClean="0"/>
              <a:t>najavu</a:t>
            </a:r>
            <a:r>
              <a:rPr lang="en-US" dirty="0" smtClean="0"/>
              <a:t>), </a:t>
            </a:r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obračunava</a:t>
            </a:r>
            <a:r>
              <a:rPr lang="en-US" dirty="0" smtClean="0"/>
              <a:t> je </a:t>
            </a:r>
            <a:r>
              <a:rPr lang="en-US" dirty="0" err="1" smtClean="0"/>
              <a:t>niža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kamatu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obračunava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oročene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uprkos</a:t>
            </a:r>
            <a:r>
              <a:rPr lang="en-US" dirty="0" smtClean="0"/>
              <a:t> tome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štedni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raspolaganju</a:t>
            </a:r>
            <a:r>
              <a:rPr lang="en-US" dirty="0" smtClean="0"/>
              <a:t> </a:t>
            </a:r>
            <a:r>
              <a:rPr lang="en-US" dirty="0" err="1" smtClean="0"/>
              <a:t>deponentima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,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se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ređe</a:t>
            </a:r>
            <a:r>
              <a:rPr lang="en-US" dirty="0" smtClean="0"/>
              <a:t> </a:t>
            </a:r>
            <a:r>
              <a:rPr lang="en-US" dirty="0" err="1" smtClean="0"/>
              <a:t>opredeljuje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okreće</a:t>
            </a:r>
            <a:r>
              <a:rPr lang="en-US" dirty="0" smtClean="0"/>
              <a:t> se </a:t>
            </a:r>
            <a:r>
              <a:rPr lang="en-US" dirty="0" err="1" smtClean="0"/>
              <a:t>oročenoj</a:t>
            </a:r>
            <a:r>
              <a:rPr lang="en-US" dirty="0" smtClean="0"/>
              <a:t> </a:t>
            </a:r>
            <a:r>
              <a:rPr lang="en-US" dirty="0" err="1" smtClean="0"/>
              <a:t>štednji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od </a:t>
            </a:r>
            <a:r>
              <a:rPr lang="en-US" dirty="0" err="1" smtClean="0"/>
              <a:t>štednih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, </a:t>
            </a:r>
            <a:r>
              <a:rPr lang="en-US" dirty="0" err="1" smtClean="0"/>
              <a:t>oročeni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je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precizno</a:t>
            </a:r>
            <a:r>
              <a:rPr lang="en-US" dirty="0" smtClean="0"/>
              <a:t> </a:t>
            </a:r>
            <a:r>
              <a:rPr lang="en-US" dirty="0" err="1" smtClean="0"/>
              <a:t>definisan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786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Ova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nosi</a:t>
            </a:r>
            <a:r>
              <a:rPr lang="en-US" dirty="0" smtClean="0"/>
              <a:t> </a:t>
            </a:r>
            <a:r>
              <a:rPr lang="en-US" dirty="0" err="1" smtClean="0"/>
              <a:t>veću</a:t>
            </a:r>
            <a:r>
              <a:rPr lang="en-US" dirty="0" smtClean="0"/>
              <a:t> </a:t>
            </a:r>
            <a:r>
              <a:rPr lang="en-US" dirty="0" err="1" smtClean="0"/>
              <a:t>kamatu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štedne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povlačenja</a:t>
            </a:r>
            <a:r>
              <a:rPr lang="en-US" dirty="0" smtClean="0"/>
              <a:t> </a:t>
            </a:r>
            <a:r>
              <a:rPr lang="en-US" dirty="0" err="1" smtClean="0"/>
              <a:t>oročenih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povučena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obračunava</a:t>
            </a:r>
            <a:r>
              <a:rPr lang="en-US" dirty="0" smtClean="0"/>
              <a:t> </a:t>
            </a:r>
            <a:r>
              <a:rPr lang="en-US" dirty="0" err="1" smtClean="0"/>
              <a:t>kamatu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Držanje</a:t>
            </a:r>
            <a:r>
              <a:rPr lang="en-US" dirty="0" smtClean="0"/>
              <a:t> </a:t>
            </a:r>
            <a:r>
              <a:rPr lang="en-US" dirty="0" err="1" smtClean="0"/>
              <a:t>oročenih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smanjuje</a:t>
            </a:r>
            <a:r>
              <a:rPr lang="en-US" dirty="0" smtClean="0"/>
              <a:t> </a:t>
            </a:r>
            <a:r>
              <a:rPr lang="en-US" dirty="0" err="1" smtClean="0"/>
              <a:t>ročni</a:t>
            </a:r>
            <a:r>
              <a:rPr lang="en-US" dirty="0" smtClean="0"/>
              <a:t> </a:t>
            </a:r>
            <a:r>
              <a:rPr lang="en-US" dirty="0" err="1" smtClean="0"/>
              <a:t>debalans</a:t>
            </a:r>
            <a:r>
              <a:rPr lang="en-US" dirty="0" smtClean="0"/>
              <a:t> </a:t>
            </a:r>
            <a:r>
              <a:rPr lang="en-US" dirty="0" err="1" smtClean="0"/>
              <a:t>bilansnih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porast</a:t>
            </a:r>
            <a:r>
              <a:rPr lang="en-US" dirty="0" smtClean="0"/>
              <a:t> </a:t>
            </a:r>
            <a:r>
              <a:rPr lang="en-US" dirty="0" err="1" smtClean="0"/>
              <a:t>kreditnog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ovu</a:t>
            </a:r>
            <a:r>
              <a:rPr lang="en-US" dirty="0" smtClean="0"/>
              <a:t> </a:t>
            </a:r>
            <a:r>
              <a:rPr lang="en-US" dirty="0" err="1" smtClean="0"/>
              <a:t>vrstu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primenjuje</a:t>
            </a:r>
            <a:r>
              <a:rPr lang="en-US" dirty="0" smtClean="0"/>
              <a:t> </a:t>
            </a:r>
            <a:r>
              <a:rPr lang="en-US" dirty="0" err="1" smtClean="0"/>
              <a:t>niža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smatraju</a:t>
            </a:r>
            <a:r>
              <a:rPr lang="en-U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 smtClean="0"/>
              <a:t>važnim</a:t>
            </a:r>
            <a:r>
              <a:rPr lang="en-US" dirty="0" smtClean="0"/>
              <a:t> </a:t>
            </a:r>
            <a:r>
              <a:rPr lang="en-US" dirty="0" err="1" smtClean="0"/>
              <a:t>izvorima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finanijskih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pruža</a:t>
            </a:r>
            <a:r>
              <a:rPr lang="en-US" dirty="0" smtClean="0"/>
              <a:t> </a:t>
            </a:r>
            <a:r>
              <a:rPr lang="en-US" dirty="0" err="1" smtClean="0"/>
              <a:t>štedišama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širi</a:t>
            </a:r>
            <a:r>
              <a:rPr lang="en-US" dirty="0" smtClean="0"/>
              <a:t> </a:t>
            </a:r>
            <a:r>
              <a:rPr lang="en-US" dirty="0" err="1" smtClean="0"/>
              <a:t>spektar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ostvarivanja</a:t>
            </a:r>
            <a:r>
              <a:rPr lang="en-US" dirty="0" smtClean="0"/>
              <a:t> </a:t>
            </a:r>
            <a:r>
              <a:rPr lang="en-US" dirty="0" err="1" smtClean="0"/>
              <a:t>većih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uložena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, </a:t>
            </a:r>
            <a:r>
              <a:rPr lang="en-US" dirty="0" err="1" smtClean="0"/>
              <a:t>dovela</a:t>
            </a:r>
            <a:r>
              <a:rPr lang="en-US" dirty="0" smtClean="0"/>
              <a:t> je do </a:t>
            </a:r>
            <a:r>
              <a:rPr lang="en-US" dirty="0" err="1" smtClean="0"/>
              <a:t>prelivanja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bankarskih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u </a:t>
            </a: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 smtClean="0"/>
              <a:t>fondove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 smtClean="0"/>
              <a:t>baze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pribegle</a:t>
            </a:r>
            <a:r>
              <a:rPr lang="en-US" dirty="0" smtClean="0"/>
              <a:t>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 smtClean="0"/>
              <a:t>inovacijama</a:t>
            </a:r>
            <a:r>
              <a:rPr lang="en-US" dirty="0" smtClean="0"/>
              <a:t> od </a:t>
            </a:r>
            <a:r>
              <a:rPr lang="en-US" dirty="0" err="1" smtClean="0"/>
              <a:t>kojih</a:t>
            </a:r>
            <a:r>
              <a:rPr lang="en-US" dirty="0" smtClean="0"/>
              <a:t> je </a:t>
            </a:r>
            <a:r>
              <a:rPr lang="en-US" dirty="0" err="1" smtClean="0"/>
              <a:t>emitovanje</a:t>
            </a:r>
            <a:r>
              <a:rPr lang="en-US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 smtClean="0"/>
              <a:t>certifikata</a:t>
            </a:r>
            <a:r>
              <a:rPr lang="en-US" dirty="0" smtClean="0"/>
              <a:t> </a:t>
            </a:r>
            <a:r>
              <a:rPr lang="en-US" dirty="0" err="1" smtClean="0"/>
              <a:t>jedna</a:t>
            </a:r>
            <a:r>
              <a:rPr lang="en-US" dirty="0" smtClean="0"/>
              <a:t> od </a:t>
            </a:r>
            <a:r>
              <a:rPr lang="en-US" dirty="0" err="1" smtClean="0"/>
              <a:t>najvažnijih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8309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pPr algn="just"/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certifikati</a:t>
            </a:r>
            <a:r>
              <a:rPr lang="en-US" dirty="0" smtClean="0"/>
              <a:t> </a:t>
            </a:r>
            <a:r>
              <a:rPr lang="en-US" dirty="0" err="1" smtClean="0"/>
              <a:t>emituju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maksimalnom</a:t>
            </a:r>
            <a:r>
              <a:rPr lang="en-US" dirty="0" smtClean="0"/>
              <a:t> </a:t>
            </a:r>
            <a:r>
              <a:rPr lang="en-US" dirty="0" err="1" smtClean="0"/>
              <a:t>denominacijom</a:t>
            </a:r>
            <a:r>
              <a:rPr lang="en-US" dirty="0" smtClean="0"/>
              <a:t> od 100.000 </a:t>
            </a:r>
            <a:r>
              <a:rPr lang="en-US" dirty="0" err="1" smtClean="0"/>
              <a:t>dolara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se </a:t>
            </a:r>
            <a:r>
              <a:rPr lang="en-US" dirty="0" err="1" smtClean="0"/>
              <a:t>prenosivi</a:t>
            </a:r>
            <a:r>
              <a:rPr lang="en-US" dirty="0" smtClean="0"/>
              <a:t> </a:t>
            </a:r>
            <a:r>
              <a:rPr lang="en-US" dirty="0" err="1" smtClean="0"/>
              <a:t>izdaju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denominacijama</a:t>
            </a:r>
            <a:r>
              <a:rPr lang="en-US" dirty="0" smtClean="0"/>
              <a:t> od 100.000 </a:t>
            </a:r>
            <a:r>
              <a:rPr lang="en-US" dirty="0" err="1" smtClean="0"/>
              <a:t>dolara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atraktivni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investitore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u </a:t>
            </a:r>
            <a:r>
              <a:rPr lang="en-US" dirty="0" err="1" smtClean="0"/>
              <a:t>najvećem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slučajeva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lako</a:t>
            </a:r>
            <a:r>
              <a:rPr lang="en-US" dirty="0" smtClean="0"/>
              <a:t> </a:t>
            </a:r>
            <a:r>
              <a:rPr lang="en-US" dirty="0" err="1" smtClean="0"/>
              <a:t>prodati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sekundarnom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toga, </a:t>
            </a:r>
            <a:r>
              <a:rPr lang="en-US" dirty="0" err="1" smtClean="0"/>
              <a:t>emisija</a:t>
            </a:r>
            <a:r>
              <a:rPr lang="en-US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 smtClean="0"/>
              <a:t>certifikata</a:t>
            </a:r>
            <a:r>
              <a:rPr lang="en-US" dirty="0" smtClean="0"/>
              <a:t> je </a:t>
            </a:r>
            <a:r>
              <a:rPr lang="en-US" dirty="0" err="1" smtClean="0"/>
              <a:t>pogodno</a:t>
            </a:r>
            <a:r>
              <a:rPr lang="en-US" dirty="0" smtClean="0"/>
              <a:t> </a:t>
            </a:r>
            <a:r>
              <a:rPr lang="en-US" dirty="0" err="1" smtClean="0"/>
              <a:t>sredstvo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procese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aktivom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pasivom</a:t>
            </a:r>
            <a:r>
              <a:rPr lang="en-US" dirty="0" smtClean="0"/>
              <a:t>, </a:t>
            </a:r>
            <a:r>
              <a:rPr lang="en-US" dirty="0" err="1" smtClean="0"/>
              <a:t>zato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emituju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ročnom</a:t>
            </a:r>
            <a:r>
              <a:rPr lang="en-US" dirty="0" smtClean="0"/>
              <a:t> </a:t>
            </a:r>
            <a:r>
              <a:rPr lang="en-US" dirty="0" err="1" smtClean="0"/>
              <a:t>strukturom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odgovara</a:t>
            </a:r>
            <a:r>
              <a:rPr lang="sr-Latn-ME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03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4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DETERMINANTE DEPOZITNOG POTENCIJALA BANAKA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Faktori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se </a:t>
            </a:r>
            <a:r>
              <a:rPr lang="en-US" dirty="0" err="1" smtClean="0"/>
              <a:t>posmatraju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(</a:t>
            </a:r>
            <a:r>
              <a:rPr lang="en-US" dirty="0" err="1" smtClean="0"/>
              <a:t>makronivo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pojedinačnih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(</a:t>
            </a:r>
            <a:r>
              <a:rPr lang="en-US" dirty="0" err="1" smtClean="0"/>
              <a:t>mikronivo</a:t>
            </a:r>
            <a:r>
              <a:rPr lang="en-US" dirty="0" smtClean="0"/>
              <a:t>). </a:t>
            </a:r>
          </a:p>
          <a:p>
            <a:pPr algn="just"/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svega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od faze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ciklusa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privreda</a:t>
            </a:r>
            <a:r>
              <a:rPr lang="en-US" dirty="0" smtClean="0"/>
              <a:t> u </a:t>
            </a:r>
            <a:r>
              <a:rPr lang="en-US" dirty="0" err="1" smtClean="0"/>
              <a:t>uzlaznoj</a:t>
            </a:r>
            <a:r>
              <a:rPr lang="en-US" dirty="0" smtClean="0"/>
              <a:t> </a:t>
            </a:r>
            <a:r>
              <a:rPr lang="en-US" dirty="0" err="1" smtClean="0"/>
              <a:t>fazi</a:t>
            </a:r>
            <a:r>
              <a:rPr lang="en-US" dirty="0" smtClean="0"/>
              <a:t>,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opšeg</a:t>
            </a:r>
            <a:r>
              <a:rPr lang="en-US" dirty="0" smtClean="0"/>
              <a:t> </a:t>
            </a:r>
            <a:r>
              <a:rPr lang="en-US" dirty="0" err="1" smtClean="0"/>
              <a:t>prosperiteta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ostalog</a:t>
            </a:r>
            <a:r>
              <a:rPr lang="en-US" dirty="0" smtClean="0"/>
              <a:t> </a:t>
            </a:r>
            <a:r>
              <a:rPr lang="en-US" dirty="0" err="1" smtClean="0"/>
              <a:t>reflektuje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depozitnog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u </a:t>
            </a:r>
            <a:r>
              <a:rPr lang="en-US" dirty="0" err="1" smtClean="0"/>
              <a:t>silaznoj</a:t>
            </a:r>
            <a:r>
              <a:rPr lang="en-US" dirty="0" smtClean="0"/>
              <a:t> </a:t>
            </a:r>
            <a:r>
              <a:rPr lang="en-US" dirty="0" err="1" smtClean="0"/>
              <a:t>fazi</a:t>
            </a:r>
            <a:r>
              <a:rPr lang="en-US" dirty="0" smtClean="0"/>
              <a:t>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ciklusa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privredne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odražava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pad </a:t>
            </a:r>
            <a:r>
              <a:rPr lang="en-US" dirty="0" err="1" smtClean="0"/>
              <a:t>depozitnog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toga,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značajni</a:t>
            </a:r>
            <a:r>
              <a:rPr lang="en-US" dirty="0" smtClean="0"/>
              <a:t> </a:t>
            </a:r>
            <a:r>
              <a:rPr lang="en-US" dirty="0" err="1" smtClean="0"/>
              <a:t>faktori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646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r>
              <a:rPr lang="en-US" dirty="0" err="1" smtClean="0"/>
              <a:t>agregatna</a:t>
            </a:r>
            <a:r>
              <a:rPr lang="en-US" dirty="0" smtClean="0"/>
              <a:t> </a:t>
            </a:r>
            <a:r>
              <a:rPr lang="en-US" dirty="0" err="1" smtClean="0"/>
              <a:t>štednja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razvijenosti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integrisanosti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monetarno-kreditna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ponuda</a:t>
            </a:r>
            <a:r>
              <a:rPr lang="en-US" dirty="0" smtClean="0"/>
              <a:t> </a:t>
            </a:r>
            <a:r>
              <a:rPr lang="en-US" dirty="0" err="1" smtClean="0"/>
              <a:t>nebankarskih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spoljnotrgovinski</a:t>
            </a:r>
            <a:r>
              <a:rPr lang="en-US" dirty="0" smtClean="0"/>
              <a:t> </a:t>
            </a:r>
            <a:r>
              <a:rPr lang="en-US" dirty="0" err="1" smtClean="0"/>
              <a:t>promet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obrazovanosti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nformisanosti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7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1. </a:t>
            </a:r>
            <a:r>
              <a:rPr lang="en-US" sz="3600" dirty="0">
                <a:latin typeface="+mn-lt"/>
              </a:rPr>
              <a:t>KARAKTERISTIKE BANAKA KAO FINANSIJSKIH INSTITUCIJA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Od </a:t>
            </a:r>
            <a:r>
              <a:rPr lang="en-US" dirty="0" err="1" smtClean="0"/>
              <a:t>svog</a:t>
            </a:r>
            <a:r>
              <a:rPr lang="en-US" dirty="0" smtClean="0"/>
              <a:t> </a:t>
            </a:r>
            <a:r>
              <a:rPr lang="en-US" dirty="0" err="1" smtClean="0"/>
              <a:t>nastanka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bile </a:t>
            </a:r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vezanih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štednju</a:t>
            </a:r>
            <a:r>
              <a:rPr lang="en-US" dirty="0" smtClean="0"/>
              <a:t>, </a:t>
            </a:r>
            <a:r>
              <a:rPr lang="en-US" dirty="0" err="1" smtClean="0"/>
              <a:t>investiranje</a:t>
            </a:r>
            <a:r>
              <a:rPr lang="en-US" dirty="0" smtClean="0"/>
              <a:t>, </a:t>
            </a:r>
            <a:r>
              <a:rPr lang="en-US" dirty="0" err="1" smtClean="0"/>
              <a:t>izvršavanje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 smtClean="0"/>
              <a:t>zajmova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Međutim</a:t>
            </a:r>
            <a:r>
              <a:rPr lang="en-US" dirty="0" smtClean="0"/>
              <a:t>, u </a:t>
            </a:r>
            <a:r>
              <a:rPr lang="en-US" dirty="0" err="1" smtClean="0"/>
              <a:t>poslednjih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decenija</a:t>
            </a:r>
            <a:r>
              <a:rPr lang="en-US" dirty="0" smtClean="0"/>
              <a:t> je </a:t>
            </a:r>
            <a:r>
              <a:rPr lang="en-US" dirty="0" err="1" smtClean="0"/>
              <a:t>došlo</a:t>
            </a:r>
            <a:r>
              <a:rPr lang="en-US" dirty="0" smtClean="0"/>
              <a:t> do </a:t>
            </a:r>
            <a:r>
              <a:rPr lang="en-US" dirty="0" err="1" smtClean="0"/>
              <a:t>razvoja</a:t>
            </a:r>
            <a:r>
              <a:rPr lang="en-US" dirty="0" smtClean="0"/>
              <a:t> </a:t>
            </a:r>
            <a:r>
              <a:rPr lang="en-US" dirty="0" err="1" smtClean="0"/>
              <a:t>nebankarskih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, </a:t>
            </a:r>
            <a:r>
              <a:rPr lang="en-US" dirty="0" err="1" smtClean="0"/>
              <a:t>čije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zauzima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u </a:t>
            </a:r>
            <a:r>
              <a:rPr lang="en-US" dirty="0" err="1" smtClean="0"/>
              <a:t>ukupnim</a:t>
            </a:r>
            <a:r>
              <a:rPr lang="en-US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poslovima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Danas je u </a:t>
            </a:r>
            <a:r>
              <a:rPr lang="en-US" dirty="0" err="1" smtClean="0"/>
              <a:t>praksi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slučaj</a:t>
            </a:r>
            <a:r>
              <a:rPr lang="en-US" dirty="0" smtClean="0"/>
              <a:t> da </a:t>
            </a:r>
            <a:r>
              <a:rPr lang="en-US" dirty="0" err="1" smtClean="0"/>
              <a:t>finansijkse</a:t>
            </a:r>
            <a:r>
              <a:rPr lang="en-US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 smtClean="0"/>
              <a:t>različitog</a:t>
            </a:r>
            <a:r>
              <a:rPr lang="en-US" dirty="0" smtClean="0"/>
              <a:t> </a:t>
            </a:r>
            <a:r>
              <a:rPr lang="en-US" dirty="0" err="1" smtClean="0"/>
              <a:t>tipa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klijentima</a:t>
            </a:r>
            <a:r>
              <a:rPr lang="en-US" dirty="0" smtClean="0"/>
              <a:t> nude </a:t>
            </a:r>
            <a:r>
              <a:rPr lang="en-US" dirty="0" err="1" smtClean="0"/>
              <a:t>slične</a:t>
            </a:r>
            <a:r>
              <a:rPr lang="en-US" dirty="0" smtClean="0"/>
              <a:t>, a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proizvode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Uprkos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preklapanjima</a:t>
            </a:r>
            <a:r>
              <a:rPr lang="en-US" dirty="0" smtClean="0"/>
              <a:t>, </a:t>
            </a:r>
            <a:r>
              <a:rPr lang="en-US" dirty="0" err="1" smtClean="0"/>
              <a:t>činjenica</a:t>
            </a:r>
            <a:r>
              <a:rPr lang="en-US" dirty="0" smtClean="0"/>
              <a:t> je da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poslovi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tipični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jedinstvenim</a:t>
            </a:r>
            <a:r>
              <a:rPr lang="en-US" dirty="0" smtClean="0"/>
              <a:t> </a:t>
            </a:r>
            <a:r>
              <a:rPr lang="en-US" dirty="0" err="1" smtClean="0"/>
              <a:t>institucijama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89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pojedinačnih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sprovođenja</a:t>
            </a:r>
            <a:r>
              <a:rPr lang="en-US" dirty="0" smtClean="0"/>
              <a:t> </a:t>
            </a:r>
            <a:r>
              <a:rPr lang="en-US" dirty="0" err="1" smtClean="0"/>
              <a:t>strategije</a:t>
            </a:r>
            <a:r>
              <a:rPr lang="en-US" dirty="0" smtClean="0"/>
              <a:t> </a:t>
            </a:r>
            <a:r>
              <a:rPr lang="en-US" dirty="0" err="1" smtClean="0"/>
              <a:t>predviđanja</a:t>
            </a:r>
            <a:r>
              <a:rPr lang="en-US" dirty="0" smtClean="0"/>
              <a:t> </a:t>
            </a:r>
            <a:r>
              <a:rPr lang="en-US" dirty="0" err="1" smtClean="0"/>
              <a:t>događaja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mobilizacije</a:t>
            </a:r>
            <a:r>
              <a:rPr lang="en-US" dirty="0" smtClean="0"/>
              <a:t> </a:t>
            </a:r>
            <a:r>
              <a:rPr lang="en-US" dirty="0" err="1" smtClean="0"/>
              <a:t>potrebnog</a:t>
            </a:r>
            <a:r>
              <a:rPr lang="en-US" dirty="0" smtClean="0"/>
              <a:t> </a:t>
            </a:r>
            <a:r>
              <a:rPr lang="en-US" dirty="0" err="1" smtClean="0"/>
              <a:t>nivoa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teže</a:t>
            </a:r>
            <a:r>
              <a:rPr lang="en-US" dirty="0" smtClean="0"/>
              <a:t> </a:t>
            </a:r>
            <a:r>
              <a:rPr lang="en-US" dirty="0" err="1" smtClean="0"/>
              <a:t>uvećanju</a:t>
            </a:r>
            <a:r>
              <a:rPr lang="en-US" dirty="0" smtClean="0"/>
              <a:t> </a:t>
            </a:r>
            <a:r>
              <a:rPr lang="en-US" dirty="0" err="1" smtClean="0"/>
              <a:t>stabilne</a:t>
            </a:r>
            <a:r>
              <a:rPr lang="en-US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 smtClean="0"/>
              <a:t>baze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neće</a:t>
            </a:r>
            <a:r>
              <a:rPr lang="en-US" dirty="0" smtClean="0"/>
              <a:t> </a:t>
            </a:r>
            <a:r>
              <a:rPr lang="en-US" dirty="0" err="1" smtClean="0"/>
              <a:t>ispoljavati</a:t>
            </a:r>
            <a:r>
              <a:rPr lang="en-US" dirty="0" smtClean="0"/>
              <a:t> </a:t>
            </a:r>
            <a:r>
              <a:rPr lang="en-US" dirty="0" err="1" smtClean="0"/>
              <a:t>osetljivost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žele</a:t>
            </a:r>
            <a:r>
              <a:rPr lang="en-US" dirty="0" smtClean="0"/>
              <a:t> da u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,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to </a:t>
            </a:r>
            <a:r>
              <a:rPr lang="en-US" dirty="0" err="1" smtClean="0"/>
              <a:t>najjeftiniji</a:t>
            </a:r>
            <a:r>
              <a:rPr lang="en-US" dirty="0" smtClean="0"/>
              <a:t> </a:t>
            </a:r>
            <a:r>
              <a:rPr lang="en-US" dirty="0" err="1" smtClean="0"/>
              <a:t>izvori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kojoj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da </a:t>
            </a:r>
            <a:r>
              <a:rPr lang="en-US" dirty="0" err="1" smtClean="0"/>
              <a:t>ostvare</a:t>
            </a:r>
            <a:r>
              <a:rPr lang="en-US" dirty="0" smtClean="0"/>
              <a:t> </a:t>
            </a:r>
            <a:r>
              <a:rPr lang="en-US" dirty="0" err="1" smtClean="0"/>
              <a:t>navedene</a:t>
            </a:r>
            <a:r>
              <a:rPr lang="en-US" dirty="0" smtClean="0"/>
              <a:t> </a:t>
            </a:r>
            <a:r>
              <a:rPr lang="en-US" dirty="0" err="1" smtClean="0"/>
              <a:t>ciljeve</a:t>
            </a:r>
            <a:r>
              <a:rPr lang="en-US" dirty="0" smtClean="0"/>
              <a:t>,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faktora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lvl="1" algn="just"/>
            <a:r>
              <a:rPr lang="en-US" sz="3100" dirty="0" err="1" smtClean="0"/>
              <a:t>izbor</a:t>
            </a:r>
            <a:r>
              <a:rPr lang="en-US" sz="3100" dirty="0" smtClean="0"/>
              <a:t> </a:t>
            </a:r>
            <a:r>
              <a:rPr lang="en-US" sz="3100" dirty="0" err="1" smtClean="0"/>
              <a:t>strategije</a:t>
            </a:r>
            <a:r>
              <a:rPr lang="en-US" sz="3100" dirty="0" smtClean="0"/>
              <a:t> </a:t>
            </a:r>
            <a:r>
              <a:rPr lang="en-US" sz="3100" dirty="0" err="1" smtClean="0"/>
              <a:t>i</a:t>
            </a:r>
            <a:r>
              <a:rPr lang="en-US" sz="3100" dirty="0" smtClean="0"/>
              <a:t> </a:t>
            </a:r>
            <a:r>
              <a:rPr lang="en-US" sz="3100" dirty="0" err="1" smtClean="0"/>
              <a:t>poslovne</a:t>
            </a:r>
            <a:r>
              <a:rPr lang="en-US" sz="3100" dirty="0" smtClean="0"/>
              <a:t> </a:t>
            </a:r>
            <a:r>
              <a:rPr lang="en-US" sz="3100" dirty="0" err="1" smtClean="0"/>
              <a:t>politike</a:t>
            </a:r>
            <a:r>
              <a:rPr lang="en-US" sz="3100" dirty="0" smtClean="0"/>
              <a:t> </a:t>
            </a:r>
            <a:r>
              <a:rPr lang="en-US" sz="3100" dirty="0" err="1" smtClean="0"/>
              <a:t>banke</a:t>
            </a:r>
            <a:r>
              <a:rPr lang="en-US" sz="3100" dirty="0" smtClean="0"/>
              <a:t>, </a:t>
            </a:r>
          </a:p>
          <a:p>
            <a:pPr lvl="1" algn="just"/>
            <a:r>
              <a:rPr lang="en-US" sz="3100" dirty="0" err="1" smtClean="0"/>
              <a:t>tražnja</a:t>
            </a:r>
            <a:r>
              <a:rPr lang="en-US" sz="3100" dirty="0" smtClean="0"/>
              <a:t> </a:t>
            </a:r>
            <a:r>
              <a:rPr lang="en-US" sz="3100" dirty="0" err="1" smtClean="0"/>
              <a:t>klijenata</a:t>
            </a:r>
            <a:r>
              <a:rPr lang="en-US" sz="3100" dirty="0" smtClean="0"/>
              <a:t> </a:t>
            </a:r>
            <a:r>
              <a:rPr lang="en-US" sz="3100" dirty="0" err="1" smtClean="0"/>
              <a:t>za</a:t>
            </a:r>
            <a:r>
              <a:rPr lang="en-US" sz="3100" dirty="0" smtClean="0"/>
              <a:t> </a:t>
            </a:r>
            <a:r>
              <a:rPr lang="en-US" sz="3100" dirty="0" err="1" smtClean="0"/>
              <a:t>otvaranjem</a:t>
            </a:r>
            <a:r>
              <a:rPr lang="en-US" sz="3100" dirty="0" smtClean="0"/>
              <a:t> </a:t>
            </a:r>
            <a:r>
              <a:rPr lang="en-US" sz="3100" dirty="0" err="1" smtClean="0"/>
              <a:t>pojedinih</a:t>
            </a:r>
            <a:r>
              <a:rPr lang="en-US" sz="3100" dirty="0" smtClean="0"/>
              <a:t> </a:t>
            </a:r>
            <a:r>
              <a:rPr lang="en-US" sz="3100" dirty="0" err="1" smtClean="0"/>
              <a:t>vrsta</a:t>
            </a:r>
            <a:r>
              <a:rPr lang="en-US" sz="3100" dirty="0" smtClean="0"/>
              <a:t> </a:t>
            </a:r>
            <a:r>
              <a:rPr lang="en-US" sz="3100" dirty="0" err="1" smtClean="0"/>
              <a:t>depozitnih</a:t>
            </a:r>
            <a:r>
              <a:rPr lang="en-US" sz="3100" dirty="0" smtClean="0"/>
              <a:t> </a:t>
            </a:r>
            <a:r>
              <a:rPr lang="en-US" sz="3100" dirty="0" err="1" smtClean="0"/>
              <a:t>računa</a:t>
            </a:r>
            <a:r>
              <a:rPr lang="en-US" sz="3100" dirty="0" smtClean="0"/>
              <a:t>, </a:t>
            </a:r>
          </a:p>
          <a:p>
            <a:pPr lvl="1" algn="just"/>
            <a:r>
              <a:rPr lang="en-US" sz="3100" dirty="0" smtClean="0"/>
              <a:t> profit </a:t>
            </a:r>
            <a:r>
              <a:rPr lang="en-US" sz="3100" dirty="0" err="1" smtClean="0"/>
              <a:t>ostvaren</a:t>
            </a:r>
            <a:r>
              <a:rPr lang="en-US" sz="3100" dirty="0" smtClean="0"/>
              <a:t> </a:t>
            </a:r>
            <a:r>
              <a:rPr lang="en-US" sz="3100" dirty="0" err="1" smtClean="0"/>
              <a:t>po</a:t>
            </a:r>
            <a:r>
              <a:rPr lang="en-US" sz="3100" dirty="0" smtClean="0"/>
              <a:t> </a:t>
            </a:r>
            <a:r>
              <a:rPr lang="en-US" sz="3100" dirty="0" err="1" smtClean="0"/>
              <a:t>osnovu</a:t>
            </a:r>
            <a:r>
              <a:rPr lang="en-US" sz="3100" dirty="0" smtClean="0"/>
              <a:t> </a:t>
            </a:r>
            <a:r>
              <a:rPr lang="en-US" sz="3100" dirty="0" err="1" smtClean="0"/>
              <a:t>određenih</a:t>
            </a:r>
            <a:r>
              <a:rPr lang="en-US" sz="3100" dirty="0" smtClean="0"/>
              <a:t> </a:t>
            </a:r>
            <a:r>
              <a:rPr lang="en-US" sz="3100" dirty="0" err="1" smtClean="0"/>
              <a:t>bankarskih</a:t>
            </a:r>
            <a:r>
              <a:rPr lang="en-US" sz="3100" dirty="0" smtClean="0"/>
              <a:t> </a:t>
            </a:r>
            <a:r>
              <a:rPr lang="en-US" sz="3100" dirty="0" err="1" smtClean="0"/>
              <a:t>proizvoda</a:t>
            </a:r>
            <a:r>
              <a:rPr lang="en-US" sz="3100" dirty="0" smtClean="0"/>
              <a:t> </a:t>
            </a:r>
            <a:r>
              <a:rPr lang="en-US" sz="3100" dirty="0" err="1" smtClean="0"/>
              <a:t>i</a:t>
            </a:r>
            <a:r>
              <a:rPr lang="en-US" sz="3100" dirty="0" smtClean="0"/>
              <a:t> </a:t>
            </a:r>
            <a:r>
              <a:rPr lang="en-US" sz="3100" dirty="0" err="1" smtClean="0"/>
              <a:t>usluga</a:t>
            </a:r>
            <a:r>
              <a:rPr lang="en-US" sz="3100" dirty="0" smtClean="0"/>
              <a:t>, </a:t>
            </a:r>
          </a:p>
          <a:p>
            <a:pPr lvl="1" algn="just"/>
            <a:r>
              <a:rPr lang="en-US" sz="3100" dirty="0" err="1" smtClean="0"/>
              <a:t>lokacije</a:t>
            </a:r>
            <a:r>
              <a:rPr lang="en-US" sz="3100" dirty="0" smtClean="0"/>
              <a:t> </a:t>
            </a:r>
            <a:r>
              <a:rPr lang="en-US" sz="3100" dirty="0" err="1" smtClean="0"/>
              <a:t>banke</a:t>
            </a:r>
            <a:r>
              <a:rPr lang="en-US" sz="3100" dirty="0" smtClean="0"/>
              <a:t> </a:t>
            </a:r>
            <a:r>
              <a:rPr lang="en-US" sz="3100" dirty="0" err="1" smtClean="0"/>
              <a:t>i</a:t>
            </a:r>
            <a:r>
              <a:rPr lang="en-US" sz="3100" dirty="0" smtClean="0"/>
              <a:t> </a:t>
            </a:r>
            <a:r>
              <a:rPr lang="en-US" sz="3100" dirty="0" err="1" smtClean="0"/>
              <a:t>njenih</a:t>
            </a:r>
            <a:r>
              <a:rPr lang="en-US" sz="3100" dirty="0" smtClean="0"/>
              <a:t> </a:t>
            </a:r>
            <a:r>
              <a:rPr lang="en-US" sz="3100" dirty="0" err="1" smtClean="0"/>
              <a:t>poslovnih</a:t>
            </a:r>
            <a:r>
              <a:rPr lang="en-US" sz="3100" dirty="0" smtClean="0"/>
              <a:t> </a:t>
            </a:r>
            <a:r>
              <a:rPr lang="en-US" sz="3100" dirty="0" err="1" smtClean="0"/>
              <a:t>jedinica</a:t>
            </a:r>
            <a:r>
              <a:rPr lang="en-US" sz="3100" dirty="0" smtClean="0"/>
              <a:t> (</a:t>
            </a:r>
            <a:r>
              <a:rPr lang="en-US" sz="3100" dirty="0" err="1" smtClean="0"/>
              <a:t>ekonomski</a:t>
            </a:r>
            <a:r>
              <a:rPr lang="en-US" sz="3100" dirty="0" smtClean="0"/>
              <a:t> </a:t>
            </a:r>
            <a:r>
              <a:rPr lang="en-US" sz="3100" dirty="0" err="1" smtClean="0"/>
              <a:t>potencijal</a:t>
            </a:r>
            <a:r>
              <a:rPr lang="en-US" sz="3100" dirty="0" smtClean="0"/>
              <a:t> </a:t>
            </a:r>
            <a:r>
              <a:rPr lang="en-US" sz="3100" dirty="0" err="1" smtClean="0"/>
              <a:t>regiona</a:t>
            </a:r>
            <a:r>
              <a:rPr lang="en-US" sz="3100" dirty="0" smtClean="0"/>
              <a:t>), </a:t>
            </a:r>
          </a:p>
          <a:p>
            <a:pPr lvl="1" algn="just"/>
            <a:r>
              <a:rPr lang="en-US" sz="3100" dirty="0" err="1" smtClean="0"/>
              <a:t>ud</a:t>
            </a:r>
            <a:r>
              <a:rPr lang="sr-Latn-ME" sz="3100" dirty="0" smtClean="0"/>
              <a:t>i</a:t>
            </a:r>
            <a:r>
              <a:rPr lang="en-US" sz="3100" dirty="0" smtClean="0"/>
              <a:t>o </a:t>
            </a:r>
            <a:r>
              <a:rPr lang="en-US" sz="3100" dirty="0" err="1" smtClean="0"/>
              <a:t>banke</a:t>
            </a:r>
            <a:r>
              <a:rPr lang="en-US" sz="3100" dirty="0" smtClean="0"/>
              <a:t> </a:t>
            </a:r>
            <a:r>
              <a:rPr lang="en-US" sz="3100" dirty="0" err="1" smtClean="0"/>
              <a:t>na</a:t>
            </a:r>
            <a:r>
              <a:rPr lang="en-US" sz="3100" dirty="0" smtClean="0"/>
              <a:t> </a:t>
            </a:r>
            <a:r>
              <a:rPr lang="en-US" sz="3100" dirty="0" err="1" smtClean="0"/>
              <a:t>tržištu</a:t>
            </a:r>
            <a:r>
              <a:rPr lang="en-US" sz="3100" dirty="0" smtClean="0"/>
              <a:t> </a:t>
            </a:r>
            <a:r>
              <a:rPr lang="en-US" sz="3100" dirty="0" err="1" smtClean="0"/>
              <a:t>bankarskih</a:t>
            </a:r>
            <a:r>
              <a:rPr lang="en-US" sz="3100" dirty="0" smtClean="0"/>
              <a:t> </a:t>
            </a:r>
            <a:r>
              <a:rPr lang="en-US" sz="3100" dirty="0" err="1" smtClean="0"/>
              <a:t>usluga</a:t>
            </a:r>
            <a:r>
              <a:rPr lang="en-US" sz="3100" dirty="0" smtClean="0"/>
              <a:t>, </a:t>
            </a:r>
          </a:p>
          <a:p>
            <a:pPr lvl="1" algn="just"/>
            <a:r>
              <a:rPr lang="en-US" sz="3100" dirty="0" smtClean="0"/>
              <a:t> </a:t>
            </a:r>
            <a:r>
              <a:rPr lang="en-US" sz="3100" dirty="0" err="1" smtClean="0"/>
              <a:t>kvalitet</a:t>
            </a:r>
            <a:r>
              <a:rPr lang="en-US" sz="3100" dirty="0" smtClean="0"/>
              <a:t> </a:t>
            </a:r>
            <a:r>
              <a:rPr lang="en-US" sz="3100" dirty="0" err="1" smtClean="0"/>
              <a:t>kadrova</a:t>
            </a:r>
            <a:r>
              <a:rPr lang="en-US" sz="3100" dirty="0" smtClean="0"/>
              <a:t> </a:t>
            </a:r>
            <a:r>
              <a:rPr lang="en-US" sz="3100" dirty="0" err="1" smtClean="0"/>
              <a:t>banke</a:t>
            </a:r>
            <a:r>
              <a:rPr lang="en-US" sz="3100" dirty="0" smtClean="0"/>
              <a:t> </a:t>
            </a:r>
            <a:r>
              <a:rPr lang="en-US" sz="3100" dirty="0" err="1" smtClean="0"/>
              <a:t>i</a:t>
            </a:r>
            <a:r>
              <a:rPr lang="en-US" sz="3100" dirty="0" smtClean="0"/>
              <a:t> </a:t>
            </a:r>
            <a:r>
              <a:rPr lang="en-US" sz="3100" dirty="0" err="1" smtClean="0"/>
              <a:t>profesionalnost</a:t>
            </a:r>
            <a:r>
              <a:rPr lang="en-US" sz="3100" dirty="0" smtClean="0"/>
              <a:t> u </a:t>
            </a:r>
            <a:r>
              <a:rPr lang="en-US" sz="3100" dirty="0" err="1" smtClean="0"/>
              <a:t>radu</a:t>
            </a:r>
            <a:r>
              <a:rPr lang="en-US" sz="3100" dirty="0" smtClean="0"/>
              <a:t>, </a:t>
            </a:r>
            <a:r>
              <a:rPr lang="en-US" sz="3100" dirty="0" err="1" smtClean="0"/>
              <a:t>itd</a:t>
            </a:r>
            <a:r>
              <a:rPr lang="en-US" sz="3100" dirty="0" smtClean="0"/>
              <a:t>. </a:t>
            </a:r>
          </a:p>
          <a:p>
            <a:pPr lvl="1"/>
            <a:endParaRPr lang="en-US" sz="31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28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en-US" dirty="0" err="1" smtClean="0"/>
              <a:t>Uzimajući</a:t>
            </a:r>
            <a:r>
              <a:rPr lang="en-US" dirty="0" smtClean="0"/>
              <a:t> u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navedene</a:t>
            </a:r>
            <a:r>
              <a:rPr lang="en-US" dirty="0" smtClean="0"/>
              <a:t> </a:t>
            </a:r>
            <a:r>
              <a:rPr lang="en-US" dirty="0" err="1" smtClean="0"/>
              <a:t>faktore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determinišu</a:t>
            </a:r>
            <a:r>
              <a:rPr lang="en-US" dirty="0" smtClean="0"/>
              <a:t> </a:t>
            </a:r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najvažniji</a:t>
            </a:r>
            <a:r>
              <a:rPr lang="en-US" dirty="0" smtClean="0"/>
              <a:t> se </a:t>
            </a:r>
            <a:r>
              <a:rPr lang="en-US" dirty="0" err="1" smtClean="0"/>
              <a:t>izdvajaju</a:t>
            </a:r>
            <a:r>
              <a:rPr lang="en-US" dirty="0" smtClean="0"/>
              <a:t> </a:t>
            </a:r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 smtClean="0"/>
              <a:t>dohodka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adekvatnih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plaćaju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1205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Osnova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depozitnog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je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dohodka</a:t>
            </a:r>
            <a:r>
              <a:rPr lang="en-US" dirty="0" smtClean="0"/>
              <a:t> u </a:t>
            </a:r>
            <a:r>
              <a:rPr lang="en-US" dirty="0" err="1" smtClean="0"/>
              <a:t>sektoru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je </a:t>
            </a:r>
            <a:r>
              <a:rPr lang="en-US" dirty="0" err="1" smtClean="0"/>
              <a:t>primarni</a:t>
            </a:r>
            <a:r>
              <a:rPr lang="en-US" dirty="0" smtClean="0"/>
              <a:t> </a:t>
            </a:r>
            <a:r>
              <a:rPr lang="en-US" dirty="0" err="1" smtClean="0"/>
              <a:t>izvor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u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sistemu</a:t>
            </a:r>
            <a:r>
              <a:rPr lang="en-US" dirty="0" smtClean="0"/>
              <a:t>,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 smtClean="0"/>
              <a:t>teže</a:t>
            </a:r>
            <a:r>
              <a:rPr lang="en-US" dirty="0" smtClean="0"/>
              <a:t> da </a:t>
            </a:r>
            <a:r>
              <a:rPr lang="en-US" dirty="0" err="1" smtClean="0"/>
              <a:t>formiraju</a:t>
            </a:r>
            <a:r>
              <a:rPr lang="en-US" dirty="0" smtClean="0"/>
              <a:t> </a:t>
            </a:r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 smtClean="0"/>
              <a:t>zaduženja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ponudu</a:t>
            </a:r>
            <a:r>
              <a:rPr lang="en-US" dirty="0" smtClean="0"/>
              <a:t>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osnovu</a:t>
            </a:r>
            <a:r>
              <a:rPr lang="en-US" dirty="0" smtClean="0"/>
              <a:t> toga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konstatovati</a:t>
            </a:r>
            <a:r>
              <a:rPr lang="en-US" dirty="0" smtClean="0"/>
              <a:t> da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nominalnog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realnog</a:t>
            </a:r>
            <a:r>
              <a:rPr lang="en-US" dirty="0" smtClean="0"/>
              <a:t> </a:t>
            </a:r>
            <a:r>
              <a:rPr lang="en-US" dirty="0" err="1" smtClean="0"/>
              <a:t>dohodka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od </a:t>
            </a:r>
            <a:r>
              <a:rPr lang="en-US" dirty="0" err="1" smtClean="0"/>
              <a:t>glavnih</a:t>
            </a:r>
            <a:r>
              <a:rPr lang="en-US" dirty="0" smtClean="0"/>
              <a:t> </a:t>
            </a:r>
            <a:r>
              <a:rPr lang="en-US" dirty="0" err="1" smtClean="0"/>
              <a:t>preduslova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depozitnog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75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depozitnog</a:t>
            </a:r>
            <a:r>
              <a:rPr lang="en-US" dirty="0"/>
              <a:t> </a:t>
            </a:r>
            <a:r>
              <a:rPr lang="en-US" dirty="0" err="1"/>
              <a:t>potencijala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je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adekvatne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stope </a:t>
            </a:r>
            <a:r>
              <a:rPr lang="en-US" dirty="0" err="1"/>
              <a:t>inflacije</a:t>
            </a:r>
            <a:r>
              <a:rPr lang="en-US" dirty="0"/>
              <a:t> (</a:t>
            </a:r>
            <a:r>
              <a:rPr lang="en-US" dirty="0" err="1"/>
              <a:t>pozitivna</a:t>
            </a:r>
            <a:r>
              <a:rPr lang="en-US" dirty="0"/>
              <a:t> </a:t>
            </a:r>
            <a:r>
              <a:rPr lang="en-US" dirty="0" err="1"/>
              <a:t>realna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), </a:t>
            </a:r>
            <a:r>
              <a:rPr lang="en-US" dirty="0" err="1"/>
              <a:t>postavlja</a:t>
            </a:r>
            <a:r>
              <a:rPr lang="en-US" dirty="0"/>
              <a:t> se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procentnih</a:t>
            </a:r>
            <a:r>
              <a:rPr lang="en-US" dirty="0"/>
              <a:t> </a:t>
            </a:r>
            <a:r>
              <a:rPr lang="en-US" dirty="0" err="1"/>
              <a:t>poena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iznosi</a:t>
            </a:r>
            <a:r>
              <a:rPr lang="en-US" dirty="0"/>
              <a:t> da bi se </a:t>
            </a:r>
            <a:r>
              <a:rPr lang="en-US" dirty="0" err="1"/>
              <a:t>smatrala</a:t>
            </a:r>
            <a:r>
              <a:rPr lang="en-US" dirty="0"/>
              <a:t> </a:t>
            </a:r>
            <a:r>
              <a:rPr lang="en-US" dirty="0" err="1"/>
              <a:t>ravnotežnom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realna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stanovništvo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da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suficitarna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da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ne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suviše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pasivna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implicira</a:t>
            </a:r>
            <a:r>
              <a:rPr lang="en-US" dirty="0"/>
              <a:t> </a:t>
            </a:r>
            <a:r>
              <a:rPr lang="en-US" dirty="0" err="1"/>
              <a:t>visoku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usklađena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objektivnim</a:t>
            </a:r>
            <a:r>
              <a:rPr lang="en-US" dirty="0"/>
              <a:t>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 da </a:t>
            </a:r>
            <a:r>
              <a:rPr lang="en-US" dirty="0" err="1"/>
              <a:t>ostvari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od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dug.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0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je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očekivanim</a:t>
            </a:r>
            <a:r>
              <a:rPr lang="en-US" dirty="0"/>
              <a:t> </a:t>
            </a:r>
            <a:r>
              <a:rPr lang="en-US" dirty="0" err="1"/>
              <a:t>kretanjem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oročenja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oročenja</a:t>
            </a:r>
            <a:r>
              <a:rPr lang="en-US" dirty="0"/>
              <a:t> </a:t>
            </a:r>
            <a:r>
              <a:rPr lang="en-US" dirty="0" err="1"/>
              <a:t>očekuje</a:t>
            </a:r>
            <a:r>
              <a:rPr lang="en-US" dirty="0"/>
              <a:t> </a:t>
            </a:r>
            <a:r>
              <a:rPr lang="en-US" dirty="0" err="1"/>
              <a:t>stabilna</a:t>
            </a:r>
            <a:r>
              <a:rPr lang="en-US" dirty="0"/>
              <a:t> </a:t>
            </a:r>
            <a:r>
              <a:rPr lang="en-US" dirty="0" err="1"/>
              <a:t>inflacija</a:t>
            </a:r>
            <a:r>
              <a:rPr lang="en-US" dirty="0"/>
              <a:t>, </a:t>
            </a:r>
            <a:r>
              <a:rPr lang="en-US" dirty="0" err="1"/>
              <a:t>prednost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izrazito</a:t>
            </a:r>
            <a:r>
              <a:rPr lang="en-US" dirty="0"/>
              <a:t> </a:t>
            </a:r>
            <a:r>
              <a:rPr lang="en-US" dirty="0" err="1"/>
              <a:t>nestabilna</a:t>
            </a:r>
            <a:r>
              <a:rPr lang="en-US" dirty="0"/>
              <a:t>, </a:t>
            </a:r>
            <a:r>
              <a:rPr lang="en-US" dirty="0" err="1"/>
              <a:t>prednost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  <a:endParaRPr lang="sr-Latn-ME" dirty="0" smtClean="0"/>
          </a:p>
          <a:p>
            <a:pPr algn="just"/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/>
              <a:t>oročeni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varijabilnu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izvesnosti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466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određivanju</a:t>
            </a:r>
            <a:r>
              <a:rPr lang="en-US" dirty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 smtClean="0"/>
              <a:t>raz</a:t>
            </a:r>
            <a:r>
              <a:rPr lang="sr-Latn-ME" dirty="0" smtClean="0"/>
              <a:t>m</a:t>
            </a:r>
            <a:r>
              <a:rPr lang="en-US" dirty="0" err="1" smtClean="0"/>
              <a:t>otre</a:t>
            </a:r>
            <a:r>
              <a:rPr lang="en-US" dirty="0" smtClean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valutne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sr-Latn-ME" dirty="0" smtClean="0"/>
              <a:t>stranoj</a:t>
            </a:r>
            <a:r>
              <a:rPr lang="en-US" dirty="0" smtClean="0"/>
              <a:t> </a:t>
            </a:r>
            <a:r>
              <a:rPr lang="en-US" dirty="0" err="1"/>
              <a:t>valuti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niži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valutne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domaćoj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, </a:t>
            </a:r>
            <a:r>
              <a:rPr lang="en-US" dirty="0" err="1"/>
              <a:t>vezivanjem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valute</a:t>
            </a:r>
            <a:r>
              <a:rPr lang="en-US" dirty="0"/>
              <a:t> (EUR, USD, CHF,...) </a:t>
            </a:r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kupovnu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valutne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prilagođavaju</a:t>
            </a:r>
            <a:r>
              <a:rPr lang="en-US" dirty="0"/>
              <a:t> </a:t>
            </a:r>
            <a:r>
              <a:rPr lang="en-US" dirty="0" err="1"/>
              <a:t>aktivne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kretanjima</a:t>
            </a:r>
            <a:r>
              <a:rPr lang="en-US" dirty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održale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maržu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željenom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to </a:t>
            </a:r>
            <a:r>
              <a:rPr lang="en-US" dirty="0" err="1"/>
              <a:t>izbegle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depozitnog</a:t>
            </a:r>
            <a:r>
              <a:rPr lang="en-US" dirty="0"/>
              <a:t> </a:t>
            </a:r>
            <a:r>
              <a:rPr lang="en-US" dirty="0" err="1"/>
              <a:t>potencijala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u </a:t>
            </a:r>
            <a:r>
              <a:rPr lang="en-US" dirty="0" err="1"/>
              <a:t>deviznom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748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5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NEDEPOZITNI IZVORI SREDSTAVA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4786045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Pored </a:t>
            </a:r>
            <a:r>
              <a:rPr lang="en-US" dirty="0" err="1"/>
              <a:t>depozitnih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nedepozitne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Potrebu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dodatnim</a:t>
            </a:r>
            <a:r>
              <a:rPr lang="en-US" dirty="0"/>
              <a:t> </a:t>
            </a:r>
            <a:r>
              <a:rPr lang="en-US" dirty="0" err="1"/>
              <a:t>nedepozitnim</a:t>
            </a:r>
            <a:r>
              <a:rPr lang="en-US" dirty="0"/>
              <a:t> </a:t>
            </a:r>
            <a:r>
              <a:rPr lang="en-US" dirty="0" err="1"/>
              <a:t>izvorima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one u </a:t>
            </a:r>
            <a:r>
              <a:rPr lang="en-US" dirty="0" err="1"/>
              <a:t>mogućnosti</a:t>
            </a:r>
            <a:r>
              <a:rPr lang="en-US" dirty="0"/>
              <a:t> 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ekonomiju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,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obezbede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nedepozitne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nižim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orijentisane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lokalna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tradicionalnu</a:t>
            </a:r>
            <a:r>
              <a:rPr lang="en-US" dirty="0"/>
              <a:t> </a:t>
            </a:r>
            <a:r>
              <a:rPr lang="en-US" dirty="0" err="1"/>
              <a:t>depozitno-kreditnu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dodatne</a:t>
            </a:r>
            <a:r>
              <a:rPr lang="en-US" dirty="0"/>
              <a:t>, </a:t>
            </a:r>
            <a:r>
              <a:rPr lang="en-US" dirty="0" err="1"/>
              <a:t>nedepozitne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spadaju</a:t>
            </a:r>
            <a:r>
              <a:rPr lang="en-US" dirty="0"/>
              <a:t>: </a:t>
            </a:r>
          </a:p>
          <a:p>
            <a:pPr algn="just"/>
            <a:r>
              <a:rPr lang="en-US" dirty="0"/>
              <a:t>1)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uzimaju</a:t>
            </a:r>
            <a:r>
              <a:rPr lang="en-US" dirty="0"/>
              <a:t> od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5359651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depozitni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potencijala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globalnom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je </a:t>
            </a:r>
            <a:r>
              <a:rPr lang="en-US" dirty="0" err="1"/>
              <a:t>primetan</a:t>
            </a:r>
            <a:r>
              <a:rPr lang="en-US" dirty="0"/>
              <a:t> trend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smtClean="0"/>
              <a:t>la </a:t>
            </a:r>
            <a:r>
              <a:rPr lang="en-US" dirty="0" err="1"/>
              <a:t>nedepozitnih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odlučiti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nedepozitnih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endParaRPr lang="en-US" dirty="0"/>
          </a:p>
          <a:p>
            <a:pPr lvl="1" algn="just"/>
            <a:r>
              <a:rPr lang="en-US" sz="2800" dirty="0" err="1" smtClean="0"/>
              <a:t>veličina</a:t>
            </a:r>
            <a:r>
              <a:rPr lang="en-US" sz="2800" dirty="0" smtClean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/>
              <a:t>opšta</a:t>
            </a:r>
            <a:r>
              <a:rPr lang="en-US" sz="2800" dirty="0"/>
              <a:t> </a:t>
            </a:r>
            <a:r>
              <a:rPr lang="en-US" sz="2800" dirty="0" err="1"/>
              <a:t>privredna</a:t>
            </a:r>
            <a:r>
              <a:rPr lang="en-US" sz="2800" dirty="0"/>
              <a:t> </a:t>
            </a:r>
            <a:r>
              <a:rPr lang="en-US" sz="2800" dirty="0" err="1"/>
              <a:t>situacija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tražnja</a:t>
            </a:r>
            <a:r>
              <a:rPr lang="en-US" sz="2800" dirty="0" smtClean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kreditima</a:t>
            </a:r>
            <a:r>
              <a:rPr lang="en-US" sz="2800" dirty="0"/>
              <a:t> </a:t>
            </a:r>
            <a:r>
              <a:rPr lang="en-US" sz="2800" dirty="0" err="1"/>
              <a:t>banaka</a:t>
            </a:r>
            <a:r>
              <a:rPr lang="en-US" sz="2800" dirty="0"/>
              <a:t> od </a:t>
            </a:r>
            <a:r>
              <a:rPr lang="en-US" sz="2800" dirty="0" err="1"/>
              <a:t>strane</a:t>
            </a:r>
            <a:r>
              <a:rPr lang="en-US" sz="2800" dirty="0"/>
              <a:t> </a:t>
            </a:r>
            <a:r>
              <a:rPr lang="en-US" sz="2800" dirty="0" err="1"/>
              <a:t>sektora</a:t>
            </a:r>
            <a:r>
              <a:rPr lang="en-US" sz="2800" dirty="0"/>
              <a:t> </a:t>
            </a:r>
            <a:r>
              <a:rPr lang="en-US" sz="2800" dirty="0" err="1"/>
              <a:t>privrede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stanovništva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odnosi</a:t>
            </a:r>
            <a:r>
              <a:rPr lang="en-US" sz="2800" dirty="0" smtClean="0"/>
              <a:t> </a:t>
            </a:r>
            <a:r>
              <a:rPr lang="en-US" sz="2800" dirty="0" err="1"/>
              <a:t>kamatnih</a:t>
            </a:r>
            <a:r>
              <a:rPr lang="en-US" sz="2800" dirty="0"/>
              <a:t> </a:t>
            </a:r>
            <a:r>
              <a:rPr lang="en-US" sz="2800" dirty="0" err="1"/>
              <a:t>stopa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finansijskom</a:t>
            </a:r>
            <a:r>
              <a:rPr lang="en-US" sz="2800" dirty="0"/>
              <a:t> </a:t>
            </a:r>
            <a:r>
              <a:rPr lang="en-US" sz="2800" dirty="0" err="1"/>
              <a:t>tržištu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mogućnosti</a:t>
            </a:r>
            <a:r>
              <a:rPr lang="en-US" sz="2800" dirty="0"/>
              <a:t> </a:t>
            </a:r>
            <a:r>
              <a:rPr lang="en-US" sz="2800" dirty="0" err="1"/>
              <a:t>prihvatanja</a:t>
            </a:r>
            <a:r>
              <a:rPr lang="en-US" sz="2800" dirty="0"/>
              <a:t> </a:t>
            </a:r>
            <a:r>
              <a:rPr lang="en-US" sz="2800" dirty="0" err="1"/>
              <a:t>povećanja</a:t>
            </a:r>
            <a:r>
              <a:rPr lang="en-US" sz="2800" dirty="0"/>
              <a:t> </a:t>
            </a:r>
            <a:r>
              <a:rPr lang="en-US" sz="2800" dirty="0" err="1"/>
              <a:t>troškova</a:t>
            </a:r>
            <a:r>
              <a:rPr lang="en-US" sz="2800" dirty="0"/>
              <a:t> </a:t>
            </a:r>
            <a:r>
              <a:rPr lang="en-US" sz="2800" dirty="0" err="1"/>
              <a:t>kreditiranja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rizik</a:t>
            </a:r>
            <a:r>
              <a:rPr lang="en-US" sz="2800" dirty="0" smtClean="0"/>
              <a:t> </a:t>
            </a:r>
            <a:r>
              <a:rPr lang="en-US" sz="2800" dirty="0" err="1"/>
              <a:t>zaduživanja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finansijskom</a:t>
            </a:r>
            <a:r>
              <a:rPr lang="en-US" sz="2800" dirty="0"/>
              <a:t> </a:t>
            </a:r>
            <a:r>
              <a:rPr lang="en-US" sz="2800" dirty="0" err="1"/>
              <a:t>tržištu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dinamika</a:t>
            </a:r>
            <a:r>
              <a:rPr lang="en-US" sz="2800" dirty="0" smtClean="0"/>
              <a:t> </a:t>
            </a:r>
            <a:r>
              <a:rPr lang="en-US" sz="2800" dirty="0" err="1"/>
              <a:t>priliva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odliva</a:t>
            </a:r>
            <a:r>
              <a:rPr lang="en-US" sz="2800" dirty="0"/>
              <a:t> u </a:t>
            </a:r>
            <a:r>
              <a:rPr lang="en-US" sz="2800" dirty="0" err="1"/>
              <a:t>bilansu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monetarno-kreditna</a:t>
            </a:r>
            <a:r>
              <a:rPr lang="en-US" sz="2800" dirty="0" smtClean="0"/>
              <a:t> </a:t>
            </a:r>
            <a:r>
              <a:rPr lang="en-US" sz="2800" dirty="0" err="1"/>
              <a:t>politika</a:t>
            </a:r>
            <a:r>
              <a:rPr lang="en-US" sz="2800" dirty="0"/>
              <a:t> </a:t>
            </a:r>
            <a:r>
              <a:rPr lang="en-US" sz="2800" dirty="0" err="1"/>
              <a:t>centralne</a:t>
            </a:r>
            <a:r>
              <a:rPr lang="en-US" sz="2800" dirty="0"/>
              <a:t> bake, </a:t>
            </a:r>
            <a:r>
              <a:rPr lang="en-US" sz="2800" dirty="0" err="1"/>
              <a:t>itd</a:t>
            </a:r>
            <a:r>
              <a:rPr lang="en-US" sz="2800" dirty="0"/>
              <a:t>. 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5931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6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ZAŠTITA (OSIGURANJE) DEPOZITA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(</a:t>
            </a:r>
            <a:r>
              <a:rPr lang="en-US" dirty="0" err="1"/>
              <a:t>osiguranja</a:t>
            </a:r>
            <a:r>
              <a:rPr lang="en-US" dirty="0"/>
              <a:t>)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značaju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čestih</a:t>
            </a:r>
            <a:r>
              <a:rPr lang="en-US" dirty="0"/>
              <a:t> </a:t>
            </a:r>
            <a:r>
              <a:rPr lang="en-US" dirty="0" err="1"/>
              <a:t>nestabilnosti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sveta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Modeli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/>
              <a:t>doprinesu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pruže</a:t>
            </a:r>
            <a:r>
              <a:rPr lang="en-US" dirty="0"/>
              <a:t> </a:t>
            </a:r>
            <a:r>
              <a:rPr lang="en-US" dirty="0" err="1"/>
              <a:t>deponentima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od </a:t>
            </a:r>
            <a:r>
              <a:rPr lang="en-US" dirty="0" err="1"/>
              <a:t>eventualnih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Osiguranje</a:t>
            </a:r>
            <a:r>
              <a:rPr lang="en-US" dirty="0" smtClean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bolje</a:t>
            </a:r>
            <a:r>
              <a:rPr lang="en-US" dirty="0"/>
              <a:t> da ono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stvaranju</a:t>
            </a:r>
            <a:r>
              <a:rPr lang="en-US" dirty="0"/>
              <a:t> </a:t>
            </a:r>
            <a:r>
              <a:rPr lang="en-US" dirty="0" err="1"/>
              <a:t>međubankarskog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Dizajniranje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sveobuhvatnu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jezgrovitu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regulative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konkretnom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važnih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dizajn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tendencija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vlasnička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958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Takođe,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dizajniranja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razmotre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1. Da li </a:t>
            </a:r>
            <a:r>
              <a:rPr lang="en-US" dirty="0" err="1"/>
              <a:t>osiguravati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? </a:t>
            </a:r>
          </a:p>
          <a:p>
            <a:pPr marL="0" indent="0" algn="just">
              <a:buNone/>
            </a:pPr>
            <a:r>
              <a:rPr lang="en-US" dirty="0"/>
              <a:t>2. Koji je </a:t>
            </a:r>
            <a:r>
              <a:rPr lang="en-US" dirty="0" err="1"/>
              <a:t>maksimalan</a:t>
            </a:r>
            <a:r>
              <a:rPr lang="en-US" dirty="0"/>
              <a:t> </a:t>
            </a:r>
            <a:r>
              <a:rPr lang="en-US" dirty="0" err="1"/>
              <a:t>osigurani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? </a:t>
            </a:r>
          </a:p>
          <a:p>
            <a:pPr marL="0" indent="0" algn="just">
              <a:buNone/>
            </a:pPr>
            <a:r>
              <a:rPr lang="en-US" dirty="0"/>
              <a:t>3. Da li </a:t>
            </a:r>
            <a:r>
              <a:rPr lang="en-US" dirty="0" err="1"/>
              <a:t>osiguravati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domicilnoj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valutama</a:t>
            </a:r>
            <a:r>
              <a:rPr lang="en-US" dirty="0"/>
              <a:t>? </a:t>
            </a:r>
          </a:p>
          <a:p>
            <a:pPr marL="0" indent="0" algn="just">
              <a:buNone/>
            </a:pPr>
            <a:r>
              <a:rPr lang="en-US" dirty="0"/>
              <a:t>4. Da li </a:t>
            </a:r>
            <a:r>
              <a:rPr lang="en-US" dirty="0" smtClean="0"/>
              <a:t>prim</a:t>
            </a:r>
            <a:r>
              <a:rPr lang="sr-Latn-ME" dirty="0" smtClean="0"/>
              <a:t>ij</a:t>
            </a:r>
            <a:r>
              <a:rPr lang="en-US" dirty="0" err="1" smtClean="0"/>
              <a:t>eniti</a:t>
            </a:r>
            <a:r>
              <a:rPr lang="en-US" dirty="0" smtClean="0"/>
              <a:t> </a:t>
            </a:r>
            <a:r>
              <a:rPr lang="en-US" dirty="0" err="1"/>
              <a:t>linearnu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diferenciranu</a:t>
            </a:r>
            <a:r>
              <a:rPr lang="en-US" dirty="0"/>
              <a:t> </a:t>
            </a:r>
            <a:r>
              <a:rPr lang="en-US" dirty="0" err="1"/>
              <a:t>premiju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uplaćuju</a:t>
            </a:r>
            <a:r>
              <a:rPr lang="en-US" dirty="0"/>
              <a:t> u fond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? </a:t>
            </a:r>
          </a:p>
          <a:p>
            <a:pPr marL="0" indent="0" algn="just">
              <a:buNone/>
            </a:pPr>
            <a:r>
              <a:rPr lang="en-US" dirty="0"/>
              <a:t>5. Na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deponente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822193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en-US" sz="2800" dirty="0" err="1" smtClean="0"/>
              <a:t>uzimanje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plasman</a:t>
            </a:r>
            <a:r>
              <a:rPr lang="en-US" sz="2800" dirty="0" smtClean="0"/>
              <a:t> </a:t>
            </a:r>
            <a:r>
              <a:rPr lang="en-US" sz="2800" dirty="0" err="1" smtClean="0"/>
              <a:t>kredita</a:t>
            </a:r>
            <a:r>
              <a:rPr lang="en-US" sz="2800" dirty="0" smtClean="0"/>
              <a:t>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800" dirty="0" err="1" smtClean="0"/>
              <a:t>usm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eravanje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raspoređivanje</a:t>
            </a:r>
            <a:r>
              <a:rPr lang="en-US" sz="2800" dirty="0" smtClean="0"/>
              <a:t> </a:t>
            </a:r>
            <a:r>
              <a:rPr lang="en-US" sz="2800" dirty="0" err="1" smtClean="0"/>
              <a:t>akumulirane</a:t>
            </a:r>
            <a:r>
              <a:rPr lang="en-US" sz="2800" dirty="0" smtClean="0"/>
              <a:t> </a:t>
            </a:r>
            <a:r>
              <a:rPr lang="en-US" sz="2800" dirty="0" err="1" smtClean="0"/>
              <a:t>štednje</a:t>
            </a:r>
            <a:r>
              <a:rPr lang="en-US" sz="2800" dirty="0" smtClean="0"/>
              <a:t> </a:t>
            </a:r>
            <a:r>
              <a:rPr lang="en-US" sz="2800" dirty="0" err="1" smtClean="0"/>
              <a:t>građana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privrede</a:t>
            </a:r>
            <a:r>
              <a:rPr lang="en-US" sz="2800" dirty="0" smtClean="0"/>
              <a:t>,  </a:t>
            </a:r>
            <a:r>
              <a:rPr lang="en-US" sz="2800" dirty="0" err="1" smtClean="0"/>
              <a:t>sposobnost</a:t>
            </a:r>
            <a:r>
              <a:rPr lang="en-US" sz="2800" dirty="0" smtClean="0"/>
              <a:t> </a:t>
            </a:r>
            <a:r>
              <a:rPr lang="en-US" sz="2800" dirty="0" err="1" smtClean="0"/>
              <a:t>kreiranja</a:t>
            </a:r>
            <a:r>
              <a:rPr lang="en-US" sz="2800" dirty="0" smtClean="0"/>
              <a:t> </a:t>
            </a:r>
            <a:r>
              <a:rPr lang="en-US" sz="2800" dirty="0" err="1" smtClean="0"/>
              <a:t>novca</a:t>
            </a:r>
            <a:r>
              <a:rPr lang="en-US" sz="2800" dirty="0" smtClean="0"/>
              <a:t>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800" dirty="0" err="1" smtClean="0"/>
              <a:t>vršenje</a:t>
            </a:r>
            <a:r>
              <a:rPr lang="en-US" sz="2800" dirty="0" smtClean="0"/>
              <a:t> </a:t>
            </a:r>
            <a:r>
              <a:rPr lang="en-US" sz="2800" dirty="0" err="1" smtClean="0"/>
              <a:t>ročne</a:t>
            </a:r>
            <a:r>
              <a:rPr lang="en-US" sz="2800" dirty="0" smtClean="0"/>
              <a:t> </a:t>
            </a:r>
            <a:r>
              <a:rPr lang="en-US" sz="2800" dirty="0" err="1" smtClean="0"/>
              <a:t>tranformacije</a:t>
            </a:r>
            <a:r>
              <a:rPr lang="en-US" sz="2800" dirty="0" smtClean="0"/>
              <a:t> </a:t>
            </a:r>
            <a:r>
              <a:rPr lang="en-US" sz="2800" dirty="0" err="1" smtClean="0"/>
              <a:t>sredstava</a:t>
            </a:r>
            <a:r>
              <a:rPr lang="en-US" sz="2800" dirty="0" smtClean="0"/>
              <a:t>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800" dirty="0" err="1" smtClean="0"/>
              <a:t>davanje</a:t>
            </a:r>
            <a:r>
              <a:rPr lang="en-US" sz="2800" dirty="0" smtClean="0"/>
              <a:t> </a:t>
            </a:r>
            <a:r>
              <a:rPr lang="en-US" sz="2800" dirty="0" err="1" smtClean="0"/>
              <a:t>ključnog</a:t>
            </a:r>
            <a:r>
              <a:rPr lang="en-US" sz="2800" dirty="0" smtClean="0"/>
              <a:t> </a:t>
            </a:r>
            <a:r>
              <a:rPr lang="en-US" sz="2800" dirty="0" err="1" smtClean="0"/>
              <a:t>doprinosa</a:t>
            </a:r>
            <a:r>
              <a:rPr lang="en-US" sz="2800" dirty="0" smtClean="0"/>
              <a:t> </a:t>
            </a:r>
            <a:r>
              <a:rPr lang="en-US" sz="2800" dirty="0" err="1" smtClean="0"/>
              <a:t>ostvarivanju</a:t>
            </a:r>
            <a:r>
              <a:rPr lang="en-US" sz="2800" dirty="0" smtClean="0"/>
              <a:t> </a:t>
            </a:r>
            <a:r>
              <a:rPr lang="en-US" sz="2800" dirty="0" err="1" smtClean="0"/>
              <a:t>ciljeva</a:t>
            </a:r>
            <a:r>
              <a:rPr lang="en-US" sz="2800" dirty="0" smtClean="0"/>
              <a:t> </a:t>
            </a:r>
            <a:r>
              <a:rPr lang="en-US" sz="2800" dirty="0" err="1" smtClean="0"/>
              <a:t>razvojne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ekonomske</a:t>
            </a:r>
            <a:r>
              <a:rPr lang="en-US" sz="2800" dirty="0" smtClean="0"/>
              <a:t> </a:t>
            </a:r>
            <a:r>
              <a:rPr lang="en-US" sz="2800" dirty="0" err="1" smtClean="0"/>
              <a:t>politike</a:t>
            </a:r>
            <a:r>
              <a:rPr lang="en-US" sz="2800" dirty="0" smtClean="0"/>
              <a:t>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800" dirty="0" err="1" smtClean="0"/>
              <a:t>razvijanje</a:t>
            </a:r>
            <a:r>
              <a:rPr lang="en-US" sz="2800" dirty="0" smtClean="0"/>
              <a:t> </a:t>
            </a:r>
            <a:r>
              <a:rPr lang="en-US" sz="2800" dirty="0" err="1" smtClean="0"/>
              <a:t>funkcije</a:t>
            </a:r>
            <a:r>
              <a:rPr lang="en-US" sz="2800" dirty="0" smtClean="0"/>
              <a:t> </a:t>
            </a:r>
            <a:r>
              <a:rPr lang="en-US" sz="2800" dirty="0" err="1" smtClean="0"/>
              <a:t>platnog</a:t>
            </a:r>
            <a:r>
              <a:rPr lang="en-US" sz="2800" dirty="0" smtClean="0"/>
              <a:t> </a:t>
            </a:r>
            <a:r>
              <a:rPr lang="en-US" sz="2800" dirty="0" err="1" smtClean="0"/>
              <a:t>prometa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ubrzanje</a:t>
            </a:r>
            <a:r>
              <a:rPr lang="en-US" sz="2800" dirty="0" smtClean="0"/>
              <a:t> </a:t>
            </a:r>
            <a:r>
              <a:rPr lang="en-US" sz="2800" dirty="0" err="1" smtClean="0"/>
              <a:t>cirkulacije</a:t>
            </a:r>
            <a:r>
              <a:rPr lang="en-US" sz="2800" dirty="0" smtClean="0"/>
              <a:t> </a:t>
            </a:r>
            <a:r>
              <a:rPr lang="en-US" sz="2800" dirty="0" err="1" smtClean="0"/>
              <a:t>novca</a:t>
            </a:r>
            <a:r>
              <a:rPr lang="en-US" sz="2800" dirty="0" smtClean="0"/>
              <a:t>. </a:t>
            </a:r>
          </a:p>
          <a:p>
            <a:pPr algn="just"/>
            <a:r>
              <a:rPr lang="en-US" dirty="0" err="1" smtClean="0"/>
              <a:t>Prikupljanjem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formiraju</a:t>
            </a:r>
            <a:r>
              <a:rPr lang="en-US" dirty="0" smtClean="0"/>
              <a:t> </a:t>
            </a:r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kreditnih</a:t>
            </a:r>
            <a:r>
              <a:rPr lang="en-US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eravaju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 smtClean="0"/>
              <a:t>subjektima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proc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da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racionalno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Obavljanjem</a:t>
            </a:r>
            <a:r>
              <a:rPr lang="en-US" dirty="0" smtClean="0"/>
              <a:t> </a:t>
            </a:r>
            <a:r>
              <a:rPr lang="en-US" dirty="0" err="1" smtClean="0"/>
              <a:t>posredničke</a:t>
            </a:r>
            <a:r>
              <a:rPr lang="en-US" dirty="0" smtClean="0"/>
              <a:t> </a:t>
            </a:r>
            <a:r>
              <a:rPr lang="en-US" dirty="0" err="1" smtClean="0"/>
              <a:t>uloge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to jest </a:t>
            </a:r>
            <a:r>
              <a:rPr lang="en-US" dirty="0" err="1" smtClean="0"/>
              <a:t>spajanjem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052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ova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svako</a:t>
            </a:r>
            <a:r>
              <a:rPr lang="en-US" dirty="0"/>
              <a:t> od </a:t>
            </a:r>
            <a:r>
              <a:rPr lang="en-US" dirty="0" err="1"/>
              <a:t>ponuđenih</a:t>
            </a:r>
            <a:r>
              <a:rPr lang="en-US" dirty="0"/>
              <a:t> </a:t>
            </a:r>
            <a:r>
              <a:rPr lang="en-US" dirty="0" err="1"/>
              <a:t>rešenja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celokupnog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stvori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deponenata</a:t>
            </a:r>
            <a:r>
              <a:rPr lang="en-US" dirty="0"/>
              <a:t> </a:t>
            </a:r>
            <a:r>
              <a:rPr lang="en-US" dirty="0" err="1"/>
              <a:t>osećaj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saznanja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uloženi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vraćen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/>
              <a:t>, </a:t>
            </a:r>
            <a:r>
              <a:rPr lang="en-US" dirty="0" err="1"/>
              <a:t>deponenti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izgube</a:t>
            </a:r>
            <a:r>
              <a:rPr lang="en-US" dirty="0"/>
              <a:t> </a:t>
            </a:r>
            <a:r>
              <a:rPr lang="en-US" dirty="0" err="1"/>
              <a:t>interesovanje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menadžera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moralnog</a:t>
            </a:r>
            <a:r>
              <a:rPr lang="en-US" dirty="0"/>
              <a:t> </a:t>
            </a:r>
            <a:r>
              <a:rPr lang="en-US" dirty="0" err="1"/>
              <a:t>hazarda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 smtClean="0"/>
              <a:t>prekom</a:t>
            </a:r>
            <a:r>
              <a:rPr lang="sr-Latn-ME" dirty="0" smtClean="0"/>
              <a:t>j</a:t>
            </a:r>
            <a:r>
              <a:rPr lang="en-US" dirty="0" err="1" smtClean="0"/>
              <a:t>ernog</a:t>
            </a:r>
            <a:r>
              <a:rPr lang="en-US" dirty="0" smtClean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(u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ostvarenja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bonusa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ugrozi</a:t>
            </a:r>
            <a:r>
              <a:rPr lang="en-US" dirty="0"/>
              <a:t> </a:t>
            </a:r>
            <a:r>
              <a:rPr lang="en-US" dirty="0" err="1"/>
              <a:t>solventnost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prevaziđeni</a:t>
            </a:r>
            <a:r>
              <a:rPr lang="en-US" dirty="0"/>
              <a:t> </a:t>
            </a:r>
            <a:r>
              <a:rPr lang="en-US" dirty="0" err="1"/>
              <a:t>uvođenjem</a:t>
            </a:r>
            <a:r>
              <a:rPr lang="en-US" dirty="0"/>
              <a:t> </a:t>
            </a:r>
            <a:r>
              <a:rPr lang="en-US" dirty="0" err="1"/>
              <a:t>koosiguranja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prebacivanje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rizika</a:t>
            </a:r>
            <a:r>
              <a:rPr lang="en-US" dirty="0"/>
              <a:t> od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deponente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da </a:t>
            </a:r>
            <a:r>
              <a:rPr lang="en-US" dirty="0" err="1"/>
              <a:t>uvođenje</a:t>
            </a:r>
            <a:r>
              <a:rPr lang="en-US" dirty="0"/>
              <a:t> </a:t>
            </a:r>
            <a:r>
              <a:rPr lang="en-US" dirty="0" err="1"/>
              <a:t>delimične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unosi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nesigurnosti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deponenata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loše</a:t>
            </a:r>
            <a:r>
              <a:rPr lang="en-US" dirty="0"/>
              <a:t> da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93550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, </a:t>
            </a:r>
            <a:r>
              <a:rPr lang="en-US" dirty="0" err="1"/>
              <a:t>veoma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da li pored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domicilnoj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osiguravati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stranoj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Činjenica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u </a:t>
            </a:r>
            <a:r>
              <a:rPr lang="en-US" dirty="0" err="1"/>
              <a:t>slabije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stranoj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Deponenti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odlučuju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sačuvali</a:t>
            </a:r>
            <a:r>
              <a:rPr lang="en-US" dirty="0"/>
              <a:t> </a:t>
            </a:r>
            <a:r>
              <a:rPr lang="en-US" dirty="0" err="1"/>
              <a:t>kupovnu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bi </a:t>
            </a:r>
            <a:r>
              <a:rPr lang="en-US" dirty="0" err="1"/>
              <a:t>izuzimanje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stranoj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, </a:t>
            </a:r>
            <a:r>
              <a:rPr lang="en-US" dirty="0" err="1"/>
              <a:t>moglo</a:t>
            </a:r>
            <a:r>
              <a:rPr lang="en-US" dirty="0"/>
              <a:t> </a:t>
            </a:r>
            <a:r>
              <a:rPr lang="en-US" dirty="0" err="1"/>
              <a:t>loše</a:t>
            </a:r>
            <a:r>
              <a:rPr lang="en-US" dirty="0"/>
              <a:t> da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isplatom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, </a:t>
            </a:r>
            <a:r>
              <a:rPr lang="en-US" dirty="0" err="1"/>
              <a:t>deponenti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kursnih</a:t>
            </a:r>
            <a:r>
              <a:rPr lang="en-US" dirty="0"/>
              <a:t> </a:t>
            </a:r>
            <a:r>
              <a:rPr lang="en-US" dirty="0" err="1"/>
              <a:t>razlika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755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/>
            <a:r>
              <a:rPr lang="en-US" dirty="0" err="1"/>
              <a:t>Sledeća</a:t>
            </a:r>
            <a:r>
              <a:rPr lang="en-US" dirty="0"/>
              <a:t> </a:t>
            </a:r>
            <a:r>
              <a:rPr lang="en-US" dirty="0" err="1"/>
              <a:t>dilema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prisutna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je da li </a:t>
            </a:r>
            <a:r>
              <a:rPr lang="en-US" dirty="0" err="1"/>
              <a:t>primenjivati</a:t>
            </a:r>
            <a:r>
              <a:rPr lang="en-US" dirty="0"/>
              <a:t> </a:t>
            </a:r>
            <a:r>
              <a:rPr lang="en-US" dirty="0" err="1"/>
              <a:t>linearnu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diferenciranu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Linearna</a:t>
            </a:r>
            <a:r>
              <a:rPr lang="en-US" dirty="0" smtClean="0"/>
              <a:t> </a:t>
            </a:r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da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članice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uplaćuju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 u </a:t>
            </a:r>
            <a:r>
              <a:rPr lang="en-US" dirty="0" err="1"/>
              <a:t>međubankarski</a:t>
            </a:r>
            <a:r>
              <a:rPr lang="en-US" dirty="0"/>
              <a:t> fond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Diferencirana</a:t>
            </a:r>
            <a:r>
              <a:rPr lang="en-US" dirty="0" smtClean="0"/>
              <a:t> </a:t>
            </a:r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visina</a:t>
            </a:r>
            <a:r>
              <a:rPr lang="en-US" dirty="0"/>
              <a:t> stope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banku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njenih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izložena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Primena</a:t>
            </a:r>
            <a:r>
              <a:rPr lang="en-US" dirty="0" smtClean="0"/>
              <a:t> </a:t>
            </a:r>
            <a:r>
              <a:rPr lang="en-US" dirty="0" err="1"/>
              <a:t>diferencirane</a:t>
            </a:r>
            <a:r>
              <a:rPr lang="en-US" dirty="0"/>
              <a:t> stope </a:t>
            </a:r>
            <a:r>
              <a:rPr lang="en-US" dirty="0" err="1"/>
              <a:t>premije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dala</a:t>
            </a:r>
            <a:r>
              <a:rPr lang="en-US" dirty="0"/>
              <a:t> </a:t>
            </a:r>
            <a:r>
              <a:rPr lang="en-US" dirty="0" err="1"/>
              <a:t>zadovoljavajuće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, </a:t>
            </a:r>
            <a:r>
              <a:rPr lang="en-US" dirty="0" err="1"/>
              <a:t>uprkos</a:t>
            </a:r>
            <a:r>
              <a:rPr lang="en-US" dirty="0"/>
              <a:t> tome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285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primenjuju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niskorizičnih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korektnija</a:t>
            </a:r>
            <a:r>
              <a:rPr lang="en-US" dirty="0"/>
              <a:t> (</a:t>
            </a:r>
            <a:r>
              <a:rPr lang="en-US" dirty="0" err="1"/>
              <a:t>izlaže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nižim</a:t>
            </a:r>
            <a:r>
              <a:rPr lang="en-US" dirty="0"/>
              <a:t> </a:t>
            </a:r>
            <a:r>
              <a:rPr lang="en-US" dirty="0" err="1"/>
              <a:t>troškovima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 smtClean="0"/>
              <a:t>). </a:t>
            </a:r>
            <a:endParaRPr lang="en-US" dirty="0"/>
          </a:p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zaštititi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da se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nađe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stečajem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likvidacijom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Agencijama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tri </a:t>
            </a:r>
            <a:r>
              <a:rPr lang="en-US" dirty="0" err="1" smtClean="0"/>
              <a:t>scenarija</a:t>
            </a:r>
            <a:r>
              <a:rPr lang="en-US" dirty="0" smtClean="0"/>
              <a:t>: </a:t>
            </a:r>
            <a:endParaRPr lang="en-US" dirty="0"/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/>
              <a:t>likvidacija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isplata</a:t>
            </a:r>
            <a:r>
              <a:rPr lang="en-US" sz="2800" dirty="0"/>
              <a:t> </a:t>
            </a:r>
            <a:r>
              <a:rPr lang="en-US" sz="2800" dirty="0" err="1"/>
              <a:t>depozita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prodaja</a:t>
            </a:r>
            <a:r>
              <a:rPr lang="en-US" sz="2800" dirty="0" smtClean="0"/>
              <a:t> </a:t>
            </a:r>
            <a:r>
              <a:rPr lang="en-US" sz="2800" dirty="0" err="1"/>
              <a:t>imovine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obaveza</a:t>
            </a:r>
            <a:r>
              <a:rPr lang="en-US" sz="2800" dirty="0"/>
              <a:t> </a:t>
            </a:r>
            <a:r>
              <a:rPr lang="en-US" sz="2800" dirty="0" err="1"/>
              <a:t>problematične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 </a:t>
            </a:r>
            <a:r>
              <a:rPr lang="en-US" sz="2800" dirty="0" err="1"/>
              <a:t>drugim</a:t>
            </a:r>
            <a:r>
              <a:rPr lang="en-US" sz="2800" dirty="0"/>
              <a:t> </a:t>
            </a:r>
            <a:r>
              <a:rPr lang="en-US" sz="2800" dirty="0" err="1"/>
              <a:t>bankama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dokapitalizacija</a:t>
            </a:r>
            <a:r>
              <a:rPr lang="en-US" sz="2800" dirty="0" smtClean="0"/>
              <a:t> </a:t>
            </a:r>
            <a:r>
              <a:rPr lang="en-US" sz="2800" dirty="0" err="1"/>
              <a:t>banke</a:t>
            </a:r>
            <a:r>
              <a:rPr lang="en-US" sz="2800" dirty="0"/>
              <a:t> u </a:t>
            </a:r>
            <a:r>
              <a:rPr lang="en-US" sz="2800" dirty="0" err="1"/>
              <a:t>cilju</a:t>
            </a:r>
            <a:r>
              <a:rPr lang="en-US" sz="2800" dirty="0"/>
              <a:t> </a:t>
            </a:r>
            <a:r>
              <a:rPr lang="en-US" sz="2800" dirty="0" err="1"/>
              <a:t>sprečavanja</a:t>
            </a:r>
            <a:r>
              <a:rPr lang="en-US" sz="2800" dirty="0"/>
              <a:t> </a:t>
            </a:r>
            <a:r>
              <a:rPr lang="en-US" sz="2800" dirty="0" err="1"/>
              <a:t>bankrotstva</a:t>
            </a:r>
            <a:r>
              <a:rPr lang="en-US" sz="28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325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Likvidacija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je </a:t>
            </a:r>
            <a:r>
              <a:rPr lang="en-US" dirty="0" err="1"/>
              <a:t>najstariji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najskuplji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praksi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dešava</a:t>
            </a:r>
            <a:r>
              <a:rPr lang="en-US" dirty="0"/>
              <a:t> da je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pronaći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kompletan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međubankarski</a:t>
            </a:r>
            <a:r>
              <a:rPr lang="en-US" dirty="0"/>
              <a:t> fond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poptunog</a:t>
            </a:r>
            <a:r>
              <a:rPr lang="en-US" dirty="0"/>
              <a:t> </a:t>
            </a:r>
            <a:r>
              <a:rPr lang="en-US" dirty="0" err="1"/>
              <a:t>pražnjenja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bi </a:t>
            </a:r>
            <a:r>
              <a:rPr lang="en-US" dirty="0" err="1"/>
              <a:t>ovaj</a:t>
            </a:r>
            <a:r>
              <a:rPr lang="en-US" dirty="0"/>
              <a:t> scenario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poslednju</a:t>
            </a:r>
            <a:r>
              <a:rPr lang="en-US" dirty="0"/>
              <a:t> </a:t>
            </a:r>
            <a:r>
              <a:rPr lang="en-US" dirty="0" err="1"/>
              <a:t>opciju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/>
              <a:t>scenario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problematične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diskont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slučaju</a:t>
            </a:r>
            <a:r>
              <a:rPr lang="en-US" dirty="0"/>
              <a:t> se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ne </a:t>
            </a:r>
            <a:r>
              <a:rPr lang="en-US" dirty="0" err="1"/>
              <a:t>sprovodi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/>
              <a:t>deponenti</a:t>
            </a:r>
            <a:r>
              <a:rPr lang="en-US" dirty="0"/>
              <a:t> </a:t>
            </a:r>
            <a:r>
              <a:rPr lang="en-US" dirty="0" err="1"/>
              <a:t>obaveštavaju</a:t>
            </a:r>
            <a:r>
              <a:rPr lang="en-US" dirty="0"/>
              <a:t> da se </a:t>
            </a:r>
            <a:r>
              <a:rPr lang="en-US" dirty="0" err="1"/>
              <a:t>njihovi</a:t>
            </a:r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 od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da </a:t>
            </a:r>
            <a:r>
              <a:rPr lang="en-US" dirty="0" err="1"/>
              <a:t>raspolažu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Treći</a:t>
            </a:r>
            <a:r>
              <a:rPr lang="en-US" dirty="0" smtClean="0"/>
              <a:t> </a:t>
            </a:r>
            <a:r>
              <a:rPr lang="en-US" dirty="0"/>
              <a:t>scenario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dokapitalizacije</a:t>
            </a:r>
            <a:r>
              <a:rPr lang="en-US" dirty="0"/>
              <a:t> </a:t>
            </a:r>
            <a:r>
              <a:rPr lang="en-US" dirty="0" err="1"/>
              <a:t>problematične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/>
              <a:t>intervenciju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(</a:t>
            </a:r>
            <a:r>
              <a:rPr lang="en-US" dirty="0" err="1"/>
              <a:t>likvidacije</a:t>
            </a:r>
            <a:r>
              <a:rPr lang="en-US" dirty="0"/>
              <a:t>)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potez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smisla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dotična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suočava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„</a:t>
            </a:r>
            <a:r>
              <a:rPr lang="en-US" dirty="0" err="1"/>
              <a:t>manjim</a:t>
            </a:r>
            <a:r>
              <a:rPr lang="en-US" dirty="0"/>
              <a:t>“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problemima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prevazići</a:t>
            </a:r>
            <a:r>
              <a:rPr lang="en-US" dirty="0"/>
              <a:t> </a:t>
            </a:r>
            <a:r>
              <a:rPr lang="en-US" dirty="0" err="1"/>
              <a:t>dokapitalizacijom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Banka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izvšila</a:t>
            </a:r>
            <a:r>
              <a:rPr lang="en-US" dirty="0"/>
              <a:t> </a:t>
            </a:r>
            <a:r>
              <a:rPr lang="en-US" dirty="0" err="1"/>
              <a:t>dokapitalizaciju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sanirane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njenom</a:t>
            </a:r>
            <a:r>
              <a:rPr lang="en-US" dirty="0"/>
              <a:t> </a:t>
            </a:r>
            <a:r>
              <a:rPr lang="en-US" dirty="0" err="1"/>
              <a:t>daljem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depozitima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1504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/>
          <a:lstStyle/>
          <a:p>
            <a:pPr algn="just"/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navedenog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izvesti</a:t>
            </a:r>
            <a:r>
              <a:rPr lang="en-US" dirty="0"/>
              <a:t> </a:t>
            </a:r>
            <a:r>
              <a:rPr lang="en-US" dirty="0" err="1"/>
              <a:t>zaključak</a:t>
            </a:r>
            <a:r>
              <a:rPr lang="en-US" dirty="0"/>
              <a:t> da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jedinstven</a:t>
            </a:r>
            <a:r>
              <a:rPr lang="en-US" dirty="0"/>
              <a:t> model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jednakom</a:t>
            </a:r>
            <a:r>
              <a:rPr lang="en-US" dirty="0"/>
              <a:t> </a:t>
            </a:r>
            <a:r>
              <a:rPr lang="en-US" dirty="0" err="1"/>
              <a:t>efikasnošću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ij</a:t>
            </a:r>
            <a:r>
              <a:rPr lang="en-US" dirty="0" err="1" smtClean="0"/>
              <a:t>eniti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bankarskom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Naprotiv</a:t>
            </a:r>
            <a:r>
              <a:rPr lang="en-US" dirty="0"/>
              <a:t>,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zemlja</a:t>
            </a:r>
            <a:r>
              <a:rPr lang="en-US" dirty="0"/>
              <a:t> mora da </a:t>
            </a:r>
            <a:r>
              <a:rPr lang="en-US" dirty="0" err="1"/>
              <a:t>kreira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primeren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privređivanja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u </a:t>
            </a:r>
            <a:r>
              <a:rPr lang="en-US" dirty="0" err="1"/>
              <a:t>njoj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uzeti</a:t>
            </a:r>
            <a:r>
              <a:rPr lang="en-US" dirty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kulturološke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, </a:t>
            </a:r>
            <a:r>
              <a:rPr lang="en-US" dirty="0" err="1"/>
              <a:t>specifičnost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Najefikasniju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err="1" smtClean="0"/>
              <a:t>etu</a:t>
            </a:r>
            <a:r>
              <a:rPr lang="en-US" dirty="0" smtClean="0"/>
              <a:t> </a:t>
            </a:r>
            <a:r>
              <a:rPr lang="en-US" dirty="0" err="1"/>
              <a:t>sprovodi</a:t>
            </a:r>
            <a:r>
              <a:rPr lang="en-US" dirty="0"/>
              <a:t> „Federal Deposit Insurance Corporation“ u </a:t>
            </a:r>
            <a:r>
              <a:rPr lang="en-US" dirty="0" smtClean="0"/>
              <a:t>SAD.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579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7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POSLOVI ŠTEDNJE U BANKAMA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/>
          <a:lstStyle/>
          <a:p>
            <a:pPr algn="just"/>
            <a:r>
              <a:rPr lang="en-US" dirty="0" err="1" smtClean="0"/>
              <a:t>Štednja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izdvajanje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u </a:t>
            </a:r>
            <a:r>
              <a:rPr lang="en-US" dirty="0" err="1"/>
              <a:t>banci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</a:t>
            </a:r>
            <a:r>
              <a:rPr lang="en-US" dirty="0" err="1"/>
              <a:t>očuvanja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Sprovodi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odlaganjem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ograničavanjem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period.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savremenog</a:t>
            </a:r>
            <a:r>
              <a:rPr lang="en-US" dirty="0"/>
              <a:t> </a:t>
            </a:r>
            <a:r>
              <a:rPr lang="en-US" dirty="0" err="1"/>
              <a:t>bankarstva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se </a:t>
            </a:r>
            <a:r>
              <a:rPr lang="en-US" dirty="0" err="1"/>
              <a:t>trude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učine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atraktivinim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484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najrasprostranjenijih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,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karektiristika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je da </a:t>
            </a:r>
            <a:r>
              <a:rPr lang="en-US" dirty="0" err="1"/>
              <a:t>depozitna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definisanu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:</a:t>
            </a:r>
            <a:endParaRPr lang="en-US" dirty="0"/>
          </a:p>
          <a:p>
            <a:pPr lvl="1" algn="just"/>
            <a:r>
              <a:rPr lang="en-US" dirty="0" smtClean="0"/>
              <a:t> </a:t>
            </a:r>
            <a:r>
              <a:rPr lang="en-US" dirty="0" err="1"/>
              <a:t>dečija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dečijih</a:t>
            </a:r>
            <a:r>
              <a:rPr lang="en-US" dirty="0"/>
              <a:t> </a:t>
            </a:r>
            <a:r>
              <a:rPr lang="en-US" dirty="0" err="1"/>
              <a:t>ekskurzija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igračaka</a:t>
            </a:r>
            <a:r>
              <a:rPr lang="en-US" dirty="0"/>
              <a:t>,...), 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err="1"/>
              <a:t>đačka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studentska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školarine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udžbenika</a:t>
            </a:r>
            <a:r>
              <a:rPr lang="en-US" dirty="0"/>
              <a:t>,...), </a:t>
            </a:r>
          </a:p>
          <a:p>
            <a:pPr lvl="1" algn="just"/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nekretnina</a:t>
            </a:r>
            <a:r>
              <a:rPr lang="en-US" dirty="0"/>
              <a:t>,...), </a:t>
            </a:r>
          </a:p>
          <a:p>
            <a:pPr lvl="1" algn="just"/>
            <a:r>
              <a:rPr lang="en-US" dirty="0" err="1" smtClean="0"/>
              <a:t>penzionerska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ogreva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banjskog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err="1" smtClean="0"/>
              <a:t>ečenja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zimnice</a:t>
            </a:r>
            <a:r>
              <a:rPr lang="en-US" dirty="0"/>
              <a:t>,...), </a:t>
            </a:r>
          </a:p>
          <a:p>
            <a:pPr lvl="1" algn="just"/>
            <a:r>
              <a:rPr lang="en-US" dirty="0" err="1" smtClean="0"/>
              <a:t>stambena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adaptaciju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,...), 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err="1"/>
              <a:t>potrošačka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raličitih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potrošačkh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), 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err="1"/>
              <a:t>proizvodna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3062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zastupljen</a:t>
            </a:r>
            <a:r>
              <a:rPr lang="en-US" dirty="0"/>
              <a:t> u </a:t>
            </a:r>
            <a:r>
              <a:rPr lang="en-US" dirty="0" err="1"/>
              <a:t>bankarskoj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je </a:t>
            </a:r>
            <a:r>
              <a:rPr lang="en-US" dirty="0" err="1"/>
              <a:t>premijska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štednja</a:t>
            </a:r>
            <a:r>
              <a:rPr lang="en-US" dirty="0"/>
              <a:t> u </a:t>
            </a:r>
            <a:r>
              <a:rPr lang="en-US" dirty="0" err="1"/>
              <a:t>ratama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je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sume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stavi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minimalnu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esečnih</a:t>
            </a:r>
            <a:r>
              <a:rPr lang="en-US" dirty="0" smtClean="0"/>
              <a:t> </a:t>
            </a:r>
            <a:r>
              <a:rPr lang="en-US" dirty="0" err="1"/>
              <a:t>uplata</a:t>
            </a:r>
            <a:r>
              <a:rPr lang="en-US" dirty="0"/>
              <a:t> (</a:t>
            </a:r>
            <a:r>
              <a:rPr lang="en-US" dirty="0" err="1"/>
              <a:t>obroka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/>
              <a:t>toga se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vremensko</a:t>
            </a:r>
            <a:r>
              <a:rPr lang="en-US" dirty="0"/>
              <a:t> </a:t>
            </a:r>
            <a:r>
              <a:rPr lang="en-US" dirty="0" err="1"/>
              <a:t>trajanje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kreće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pet </a:t>
            </a:r>
            <a:r>
              <a:rPr lang="en-US" dirty="0" err="1"/>
              <a:t>godina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Korisnik</a:t>
            </a:r>
            <a:r>
              <a:rPr lang="en-US" dirty="0" smtClean="0"/>
              <a:t> </a:t>
            </a:r>
            <a:r>
              <a:rPr lang="en-US" dirty="0" err="1"/>
              <a:t>premijske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ugovorenog</a:t>
            </a:r>
            <a:r>
              <a:rPr lang="en-US" dirty="0"/>
              <a:t> </a:t>
            </a:r>
            <a:r>
              <a:rPr lang="en-US" dirty="0" err="1"/>
              <a:t>vremenskog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meseca</a:t>
            </a:r>
            <a:r>
              <a:rPr lang="en-US" dirty="0"/>
              <a:t>, </a:t>
            </a:r>
            <a:r>
              <a:rPr lang="en-US" dirty="0" err="1"/>
              <a:t>uplaćuje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ne </a:t>
            </a:r>
            <a:r>
              <a:rPr lang="en-US" dirty="0" err="1"/>
              <a:t>sme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niži</a:t>
            </a:r>
            <a:r>
              <a:rPr lang="en-US" dirty="0"/>
              <a:t> od </a:t>
            </a:r>
            <a:r>
              <a:rPr lang="en-US" dirty="0" err="1"/>
              <a:t>ugovorenog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kašnjenja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obroka</a:t>
            </a:r>
            <a:r>
              <a:rPr lang="en-US" dirty="0"/>
              <a:t>, </a:t>
            </a:r>
            <a:r>
              <a:rPr lang="en-US" dirty="0" err="1"/>
              <a:t>trajanje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se </a:t>
            </a:r>
            <a:r>
              <a:rPr lang="en-US" dirty="0" err="1"/>
              <a:t>produžava</a:t>
            </a:r>
            <a:r>
              <a:rPr lang="en-US" dirty="0"/>
              <a:t> </a:t>
            </a:r>
            <a:r>
              <a:rPr lang="en-US" dirty="0" err="1"/>
              <a:t>srazmerno</a:t>
            </a:r>
            <a:r>
              <a:rPr lang="en-US" dirty="0"/>
              <a:t> </a:t>
            </a:r>
            <a:r>
              <a:rPr lang="en-US" dirty="0" err="1"/>
              <a:t>dužini</a:t>
            </a:r>
            <a:r>
              <a:rPr lang="en-US" dirty="0"/>
              <a:t> </a:t>
            </a:r>
            <a:r>
              <a:rPr lang="en-US" dirty="0" err="1"/>
              <a:t>kašnjenja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Premijska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obračun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: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(</a:t>
            </a:r>
            <a:r>
              <a:rPr lang="en-US" dirty="0" err="1"/>
              <a:t>obračunava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dužine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oročavanja</a:t>
            </a:r>
            <a:r>
              <a:rPr lang="en-US" dirty="0"/>
              <a:t>), </a:t>
            </a:r>
            <a:r>
              <a:rPr lang="en-US" dirty="0" err="1"/>
              <a:t>zaštitna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(</a:t>
            </a:r>
            <a:r>
              <a:rPr lang="en-US" dirty="0" err="1"/>
              <a:t>obračunava</a:t>
            </a:r>
            <a:r>
              <a:rPr lang="en-US" dirty="0"/>
              <a:t> se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od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), </a:t>
            </a:r>
            <a:r>
              <a:rPr lang="en-US" dirty="0" err="1"/>
              <a:t>premijska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(</a:t>
            </a:r>
            <a:r>
              <a:rPr lang="en-US" dirty="0" err="1"/>
              <a:t>obračunava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oročene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 od tri </a:t>
            </a:r>
            <a:r>
              <a:rPr lang="en-US" dirty="0" err="1"/>
              <a:t>godine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stimulativna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(</a:t>
            </a:r>
            <a:r>
              <a:rPr lang="en-US" dirty="0" err="1"/>
              <a:t>obračunava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obroka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ugovorenog</a:t>
            </a:r>
            <a:r>
              <a:rPr lang="en-US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380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ME" dirty="0" smtClean="0"/>
              <a:t>Rentna </a:t>
            </a:r>
            <a:r>
              <a:rPr lang="en-US" dirty="0" err="1" smtClean="0"/>
              <a:t>štednja</a:t>
            </a:r>
            <a:r>
              <a:rPr lang="en-US" dirty="0"/>
              <a:t>. </a:t>
            </a:r>
            <a:r>
              <a:rPr lang="en-US" dirty="0" err="1"/>
              <a:t>Reč</a:t>
            </a:r>
            <a:r>
              <a:rPr lang="en-US" dirty="0"/>
              <a:t> je o </a:t>
            </a:r>
            <a:r>
              <a:rPr lang="en-US" dirty="0" err="1"/>
              <a:t>dugoročnoj</a:t>
            </a:r>
            <a:r>
              <a:rPr lang="en-US" dirty="0"/>
              <a:t> </a:t>
            </a:r>
            <a:r>
              <a:rPr lang="en-US" dirty="0" err="1"/>
              <a:t>štednji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namenjena</a:t>
            </a:r>
            <a:r>
              <a:rPr lang="en-US" dirty="0"/>
              <a:t> </a:t>
            </a:r>
            <a:r>
              <a:rPr lang="en-US" dirty="0" err="1"/>
              <a:t>štedišama</a:t>
            </a:r>
            <a:r>
              <a:rPr lang="en-US" dirty="0"/>
              <a:t> </a:t>
            </a:r>
            <a:r>
              <a:rPr lang="en-US" dirty="0" err="1"/>
              <a:t>srednje</a:t>
            </a:r>
            <a:r>
              <a:rPr lang="en-US" dirty="0"/>
              <a:t> </a:t>
            </a:r>
            <a:r>
              <a:rPr lang="en-US" dirty="0" err="1"/>
              <a:t>generacije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je u tome da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rentnog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uplaćuje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oročava</a:t>
            </a:r>
            <a:r>
              <a:rPr lang="en-US" dirty="0"/>
              <a:t> </a:t>
            </a:r>
            <a:r>
              <a:rPr lang="en-US" dirty="0" err="1"/>
              <a:t>depozit</a:t>
            </a:r>
            <a:r>
              <a:rPr lang="en-US" dirty="0"/>
              <a:t> (</a:t>
            </a:r>
            <a:r>
              <a:rPr lang="en-US" dirty="0" err="1"/>
              <a:t>jednokratno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višekratno</a:t>
            </a:r>
            <a:r>
              <a:rPr lang="en-US" dirty="0"/>
              <a:t>),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Renta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glavnicu</a:t>
            </a:r>
            <a:r>
              <a:rPr lang="en-US" dirty="0"/>
              <a:t> (</a:t>
            </a:r>
            <a:r>
              <a:rPr lang="en-US" dirty="0" err="1"/>
              <a:t>uplaćeni</a:t>
            </a:r>
            <a:r>
              <a:rPr lang="en-US" dirty="0"/>
              <a:t> </a:t>
            </a:r>
            <a:r>
              <a:rPr lang="en-US" dirty="0" err="1"/>
              <a:t>depozit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obračunatu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isplaćuje</a:t>
            </a:r>
            <a:r>
              <a:rPr lang="en-US" dirty="0"/>
              <a:t> u </a:t>
            </a:r>
            <a:r>
              <a:rPr lang="en-US" dirty="0" err="1"/>
              <a:t>jedankim</a:t>
            </a:r>
            <a:r>
              <a:rPr lang="en-US" dirty="0"/>
              <a:t> </a:t>
            </a:r>
            <a:r>
              <a:rPr lang="en-US" dirty="0" err="1"/>
              <a:t>vremenskim</a:t>
            </a:r>
            <a:r>
              <a:rPr lang="en-US" dirty="0"/>
              <a:t> </a:t>
            </a:r>
            <a:r>
              <a:rPr lang="en-US" dirty="0" err="1"/>
              <a:t>intervalima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Period </a:t>
            </a:r>
            <a:r>
              <a:rPr lang="en-US" dirty="0" err="1"/>
              <a:t>polaganja</a:t>
            </a:r>
            <a:r>
              <a:rPr lang="en-US" dirty="0"/>
              <a:t> </a:t>
            </a:r>
            <a:r>
              <a:rPr lang="en-US" dirty="0" err="1"/>
              <a:t>rentnog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period </a:t>
            </a:r>
            <a:r>
              <a:rPr lang="en-US" dirty="0" err="1"/>
              <a:t>mize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Period </a:t>
            </a:r>
            <a:r>
              <a:rPr lang="en-US" dirty="0" err="1"/>
              <a:t>mize</a:t>
            </a:r>
            <a:r>
              <a:rPr lang="en-US" dirty="0"/>
              <a:t>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skoro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od tri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period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od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smtClean="0"/>
              <a:t>era </a:t>
            </a:r>
            <a:r>
              <a:rPr lang="en-US" dirty="0" err="1"/>
              <a:t>radi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period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izvršena</a:t>
            </a:r>
            <a:r>
              <a:rPr lang="en-US" dirty="0"/>
              <a:t> u </a:t>
            </a:r>
            <a:r>
              <a:rPr lang="en-US" dirty="0" err="1"/>
              <a:t>dvanaest</a:t>
            </a:r>
            <a:r>
              <a:rPr lang="en-US" dirty="0"/>
              <a:t> </a:t>
            </a:r>
            <a:r>
              <a:rPr lang="en-US" dirty="0" err="1"/>
              <a:t>mesečnih</a:t>
            </a:r>
            <a:r>
              <a:rPr lang="en-US" dirty="0"/>
              <a:t> rata (</a:t>
            </a:r>
            <a:r>
              <a:rPr lang="en-US" dirty="0" err="1"/>
              <a:t>obroka</a:t>
            </a:r>
            <a:r>
              <a:rPr lang="en-US" dirty="0"/>
              <a:t>),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tromesečne</a:t>
            </a:r>
            <a:r>
              <a:rPr lang="en-US" dirty="0"/>
              <a:t> rate (</a:t>
            </a:r>
            <a:r>
              <a:rPr lang="en-US" dirty="0" err="1"/>
              <a:t>obroka</a:t>
            </a:r>
            <a:r>
              <a:rPr lang="en-US" dirty="0" smtClean="0"/>
              <a:t>)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494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pPr algn="just"/>
            <a:r>
              <a:rPr lang="en-US" dirty="0" err="1" smtClean="0"/>
              <a:t>deficitarnih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suficitarnih</a:t>
            </a:r>
            <a:r>
              <a:rPr lang="en-US" dirty="0" smtClean="0"/>
              <a:t> </a:t>
            </a:r>
            <a:r>
              <a:rPr lang="en-US" dirty="0" err="1" smtClean="0"/>
              <a:t>transaktora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dirty="0" err="1" smtClean="0"/>
              <a:t>ročnu</a:t>
            </a:r>
            <a:r>
              <a:rPr lang="en-US" dirty="0" smtClean="0"/>
              <a:t> </a:t>
            </a:r>
            <a:r>
              <a:rPr lang="en-US" dirty="0" err="1" smtClean="0"/>
              <a:t>transformaciju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depozitno-kreditne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, </a:t>
            </a:r>
            <a:r>
              <a:rPr lang="en-US" dirty="0" err="1" smtClean="0"/>
              <a:t>ročna</a:t>
            </a:r>
            <a:r>
              <a:rPr lang="en-US" dirty="0" smtClean="0"/>
              <a:t> </a:t>
            </a:r>
            <a:r>
              <a:rPr lang="en-US" dirty="0" err="1" smtClean="0"/>
              <a:t>transformacija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je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u pros</a:t>
            </a:r>
            <a:r>
              <a:rPr lang="sr-Latn-ME" dirty="0" smtClean="0"/>
              <a:t>j</a:t>
            </a:r>
            <a:r>
              <a:rPr lang="en-US" dirty="0" err="1" smtClean="0"/>
              <a:t>eku</a:t>
            </a:r>
            <a:r>
              <a:rPr lang="en-US" dirty="0" smtClean="0"/>
              <a:t> </a:t>
            </a:r>
            <a:r>
              <a:rPr lang="en-US" dirty="0" err="1" smtClean="0"/>
              <a:t>duži</a:t>
            </a:r>
            <a:r>
              <a:rPr lang="en-US" dirty="0" smtClean="0"/>
              <a:t> od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Razlika</a:t>
            </a:r>
            <a:r>
              <a:rPr lang="en-US" dirty="0" smtClean="0"/>
              <a:t> u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eću</a:t>
            </a:r>
            <a:r>
              <a:rPr lang="en-US" dirty="0" smtClean="0"/>
              <a:t> </a:t>
            </a:r>
            <a:r>
              <a:rPr lang="en-US" dirty="0" err="1" smtClean="0"/>
              <a:t>aktive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pasive</a:t>
            </a:r>
            <a:r>
              <a:rPr lang="en-US" dirty="0" smtClean="0"/>
              <a:t> je </a:t>
            </a:r>
            <a:r>
              <a:rPr lang="en-US" dirty="0" err="1" smtClean="0"/>
              <a:t>jedan</a:t>
            </a:r>
            <a:r>
              <a:rPr lang="en-US" dirty="0" smtClean="0"/>
              <a:t> od </a:t>
            </a:r>
            <a:r>
              <a:rPr lang="en-US" dirty="0" err="1" smtClean="0"/>
              <a:t>važnijih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izložene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ostvarivanje</a:t>
            </a:r>
            <a:r>
              <a:rPr lang="en-US" dirty="0" smtClean="0"/>
              <a:t> </a:t>
            </a:r>
            <a:r>
              <a:rPr lang="en-US" dirty="0" err="1" smtClean="0"/>
              <a:t>kamatonosnih</a:t>
            </a:r>
            <a:r>
              <a:rPr lang="en-US" dirty="0" smtClean="0"/>
              <a:t>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kreditnih</a:t>
            </a:r>
            <a:r>
              <a:rPr lang="en-US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652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Ovaj</a:t>
            </a:r>
            <a:r>
              <a:rPr lang="en-US" dirty="0"/>
              <a:t> tip </a:t>
            </a:r>
            <a:r>
              <a:rPr lang="en-US" dirty="0" err="1"/>
              <a:t>štednje</a:t>
            </a:r>
            <a:r>
              <a:rPr lang="en-US" dirty="0"/>
              <a:t> ne </a:t>
            </a:r>
            <a:r>
              <a:rPr lang="en-US" dirty="0" err="1"/>
              <a:t>spada</a:t>
            </a:r>
            <a:r>
              <a:rPr lang="en-US" dirty="0"/>
              <a:t> u </a:t>
            </a:r>
            <a:r>
              <a:rPr lang="en-US" dirty="0" err="1"/>
              <a:t>namensku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renta</a:t>
            </a:r>
            <a:r>
              <a:rPr lang="en-US" dirty="0"/>
              <a:t> ne mora </a:t>
            </a:r>
            <a:r>
              <a:rPr lang="en-US" dirty="0" err="1"/>
              <a:t>koristiti</a:t>
            </a:r>
            <a:r>
              <a:rPr lang="en-US" dirty="0"/>
              <a:t> u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definisane</a:t>
            </a:r>
            <a:r>
              <a:rPr lang="en-US" dirty="0"/>
              <a:t> </a:t>
            </a:r>
            <a:r>
              <a:rPr lang="en-US" dirty="0" err="1"/>
              <a:t>svrhe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rentnoj</a:t>
            </a:r>
            <a:r>
              <a:rPr lang="en-US" dirty="0"/>
              <a:t> </a:t>
            </a:r>
            <a:r>
              <a:rPr lang="en-US" dirty="0" err="1"/>
              <a:t>štednji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period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mize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obroka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,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,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obračun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,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razoročavanja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Rentna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korisnu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banku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rentnog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rentne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eđuju</a:t>
            </a:r>
            <a:r>
              <a:rPr lang="en-US" dirty="0" smtClean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povoljnim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rentnog</a:t>
            </a:r>
            <a:r>
              <a:rPr lang="en-US" dirty="0"/>
              <a:t> </a:t>
            </a:r>
            <a:r>
              <a:rPr lang="en-US" dirty="0" err="1" smtClean="0"/>
              <a:t>depozita</a:t>
            </a:r>
            <a:r>
              <a:rPr lang="sr-Latn-ME" dirty="0" smtClean="0"/>
              <a:t> </a:t>
            </a:r>
            <a:r>
              <a:rPr lang="en-US" dirty="0" err="1" smtClean="0"/>
              <a:t>dobija</a:t>
            </a:r>
            <a:r>
              <a:rPr lang="en-US" dirty="0" smtClean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uloga</a:t>
            </a:r>
            <a:r>
              <a:rPr lang="en-US" dirty="0"/>
              <a:t> od </a:t>
            </a:r>
            <a:r>
              <a:rPr lang="en-US" dirty="0" err="1"/>
              <a:t>nepovoljnih</a:t>
            </a:r>
            <a:r>
              <a:rPr lang="en-US" dirty="0"/>
              <a:t> </a:t>
            </a:r>
            <a:r>
              <a:rPr lang="en-US" dirty="0" err="1"/>
              <a:t>inflatornih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prenošenja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dobijena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iskoristi</a:t>
            </a:r>
            <a:r>
              <a:rPr lang="en-US" dirty="0"/>
              <a:t> u </a:t>
            </a:r>
            <a:r>
              <a:rPr lang="en-US" dirty="0" smtClean="0"/>
              <a:t>s</a:t>
            </a:r>
            <a:r>
              <a:rPr lang="sr-Latn-ME" dirty="0" smtClean="0"/>
              <a:t>k</a:t>
            </a:r>
            <a:r>
              <a:rPr lang="en-US" dirty="0" err="1" smtClean="0"/>
              <a:t>ladu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poterbama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školovanje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err="1" smtClean="0"/>
              <a:t>ečenje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putovanja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19529242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značajnijih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posledica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oročenu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/>
              <a:t>stimulativnih</a:t>
            </a:r>
            <a:r>
              <a:rPr lang="en-US" dirty="0"/>
              <a:t> </a:t>
            </a:r>
            <a:r>
              <a:rPr lang="en-US" dirty="0" err="1"/>
              <a:t>pasivnih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, </a:t>
            </a:r>
            <a:r>
              <a:rPr lang="en-US" dirty="0" err="1"/>
              <a:t>jeste</a:t>
            </a:r>
            <a:r>
              <a:rPr lang="en-US" dirty="0"/>
              <a:t> „model </a:t>
            </a:r>
            <a:r>
              <a:rPr lang="en-US" dirty="0" err="1"/>
              <a:t>zlatnog</a:t>
            </a:r>
            <a:r>
              <a:rPr lang="en-US" dirty="0"/>
              <a:t> </a:t>
            </a:r>
            <a:r>
              <a:rPr lang="en-US" dirty="0" err="1"/>
              <a:t>štednog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 smtClean="0"/>
              <a:t>“.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„</a:t>
            </a:r>
            <a:r>
              <a:rPr lang="en-US" dirty="0" err="1"/>
              <a:t>Zlatni</a:t>
            </a:r>
            <a:r>
              <a:rPr lang="en-US" dirty="0"/>
              <a:t> </a:t>
            </a:r>
            <a:r>
              <a:rPr lang="en-US" dirty="0" err="1"/>
              <a:t>štedni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“ je </a:t>
            </a:r>
            <a:r>
              <a:rPr lang="en-US" dirty="0" err="1"/>
              <a:t>specifičan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iskazuje</a:t>
            </a:r>
            <a:r>
              <a:rPr lang="en-US" dirty="0"/>
              <a:t> u </a:t>
            </a:r>
            <a:r>
              <a:rPr lang="en-US" dirty="0" err="1"/>
              <a:t>gramima</a:t>
            </a:r>
            <a:r>
              <a:rPr lang="en-US" dirty="0"/>
              <a:t> </a:t>
            </a:r>
            <a:r>
              <a:rPr lang="en-US" dirty="0" err="1"/>
              <a:t>zlata</a:t>
            </a:r>
            <a:r>
              <a:rPr lang="en-US" dirty="0"/>
              <a:t>. Po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nude </a:t>
            </a:r>
            <a:r>
              <a:rPr lang="en-US" dirty="0" err="1"/>
              <a:t>štedišama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zlato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klijenti</a:t>
            </a:r>
            <a:r>
              <a:rPr lang="en-US" dirty="0"/>
              <a:t> u </a:t>
            </a:r>
            <a:r>
              <a:rPr lang="en-US" dirty="0" err="1"/>
              <a:t>obavezi</a:t>
            </a:r>
            <a:r>
              <a:rPr lang="en-US" dirty="0"/>
              <a:t> da u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otvore</a:t>
            </a:r>
            <a:r>
              <a:rPr lang="en-US" dirty="0"/>
              <a:t> </a:t>
            </a:r>
            <a:r>
              <a:rPr lang="en-US" dirty="0" err="1"/>
              <a:t>štednu</a:t>
            </a:r>
            <a:r>
              <a:rPr lang="en-US" dirty="0"/>
              <a:t> </a:t>
            </a:r>
            <a:r>
              <a:rPr lang="en-US" dirty="0" err="1"/>
              <a:t>partiju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principu</a:t>
            </a:r>
            <a:r>
              <a:rPr lang="en-US" dirty="0"/>
              <a:t> „</a:t>
            </a:r>
            <a:r>
              <a:rPr lang="en-US" dirty="0" err="1"/>
              <a:t>zlatnog</a:t>
            </a:r>
            <a:r>
              <a:rPr lang="en-US" dirty="0"/>
              <a:t> </a:t>
            </a:r>
            <a:r>
              <a:rPr lang="en-US" dirty="0" err="1"/>
              <a:t>štednog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 smtClean="0"/>
              <a:t>“.</a:t>
            </a:r>
            <a:endParaRPr lang="sr-Latn-ME" dirty="0" smtClean="0"/>
          </a:p>
          <a:p>
            <a:pPr algn="just"/>
            <a:r>
              <a:rPr lang="en-US" dirty="0" smtClean="0"/>
              <a:t>Banka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položeni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ulog</a:t>
            </a:r>
            <a:r>
              <a:rPr lang="en-US" dirty="0"/>
              <a:t> </a:t>
            </a:r>
            <a:r>
              <a:rPr lang="en-US" dirty="0" err="1"/>
              <a:t>obračunava</a:t>
            </a:r>
            <a:r>
              <a:rPr lang="en-US" dirty="0"/>
              <a:t> </a:t>
            </a:r>
            <a:r>
              <a:rPr lang="en-US" dirty="0" err="1"/>
              <a:t>odgovarajuću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pripisuje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gašenja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partije</a:t>
            </a:r>
            <a:r>
              <a:rPr lang="en-US" dirty="0"/>
              <a:t> </a:t>
            </a:r>
            <a:r>
              <a:rPr lang="en-US" dirty="0" err="1"/>
              <a:t>iskazuje</a:t>
            </a:r>
            <a:r>
              <a:rPr lang="en-US" dirty="0"/>
              <a:t> u </a:t>
            </a:r>
            <a:r>
              <a:rPr lang="en-US" dirty="0" err="1"/>
              <a:t>gramima</a:t>
            </a:r>
            <a:r>
              <a:rPr lang="en-US" dirty="0"/>
              <a:t> </a:t>
            </a:r>
            <a:r>
              <a:rPr lang="en-US" dirty="0" err="1"/>
              <a:t>zlata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podigne</a:t>
            </a:r>
            <a:r>
              <a:rPr lang="en-US" dirty="0"/>
              <a:t> </a:t>
            </a:r>
            <a:r>
              <a:rPr lang="en-US" dirty="0" err="1"/>
              <a:t>zlato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štednoj</a:t>
            </a:r>
            <a:r>
              <a:rPr lang="en-US" dirty="0"/>
              <a:t> </a:t>
            </a:r>
            <a:r>
              <a:rPr lang="en-US" dirty="0" err="1"/>
              <a:t>partiji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položeni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ulog</a:t>
            </a:r>
            <a:r>
              <a:rPr lang="en-US" dirty="0"/>
              <a:t>) </a:t>
            </a:r>
            <a:r>
              <a:rPr lang="en-US" dirty="0" err="1"/>
              <a:t>dostigne</a:t>
            </a:r>
            <a:r>
              <a:rPr lang="en-US" dirty="0"/>
              <a:t> </a:t>
            </a:r>
            <a:r>
              <a:rPr lang="en-US" dirty="0" err="1"/>
              <a:t>težinu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prometne</a:t>
            </a:r>
            <a:r>
              <a:rPr lang="en-US" dirty="0"/>
              <a:t> </a:t>
            </a:r>
            <a:r>
              <a:rPr lang="en-US" dirty="0" err="1"/>
              <a:t>jednice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zlatnik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Povlačenje</a:t>
            </a:r>
            <a:r>
              <a:rPr lang="en-US" dirty="0" smtClean="0"/>
              <a:t> </a:t>
            </a:r>
            <a:r>
              <a:rPr lang="en-US" dirty="0" err="1"/>
              <a:t>obaveznog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gašenja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partije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mora da se </a:t>
            </a:r>
            <a:r>
              <a:rPr lang="en-US" dirty="0" err="1"/>
              <a:t>najavi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15 dana pre </a:t>
            </a:r>
            <a:r>
              <a:rPr lang="en-US" dirty="0" err="1"/>
              <a:t>planiranog</a:t>
            </a:r>
            <a:r>
              <a:rPr lang="en-US" dirty="0"/>
              <a:t> </a:t>
            </a:r>
            <a:r>
              <a:rPr lang="en-US" dirty="0" err="1"/>
              <a:t>gašenja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je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gašenja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partije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salda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prometne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zlata</a:t>
            </a:r>
            <a:r>
              <a:rPr lang="en-US" dirty="0"/>
              <a:t>,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dokupi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zlata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nedostaje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time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podigne</a:t>
            </a:r>
            <a:r>
              <a:rPr lang="en-US" dirty="0"/>
              <a:t> </a:t>
            </a:r>
            <a:r>
              <a:rPr lang="en-US" dirty="0" err="1"/>
              <a:t>zlato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važećoj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proda</a:t>
            </a:r>
            <a:r>
              <a:rPr lang="en-US" dirty="0"/>
              <a:t> </a:t>
            </a:r>
            <a:r>
              <a:rPr lang="en-US" dirty="0" err="1"/>
              <a:t>zlato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podigne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140719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8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DEFINICIJA UGOVORA O KREDITU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6958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Ugovorom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kreditu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se </a:t>
            </a:r>
            <a:r>
              <a:rPr lang="en-US" dirty="0" err="1"/>
              <a:t>obavezuje</a:t>
            </a:r>
            <a:r>
              <a:rPr lang="en-US" dirty="0"/>
              <a:t> da </a:t>
            </a:r>
            <a:r>
              <a:rPr lang="en-US" dirty="0" err="1"/>
              <a:t>korisniku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stavi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neodređeno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bez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obavezuje</a:t>
            </a:r>
            <a:r>
              <a:rPr lang="en-US" dirty="0"/>
              <a:t> da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dobijeni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vrati</a:t>
            </a:r>
            <a:r>
              <a:rPr lang="en-US" dirty="0"/>
              <a:t> u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utvrđeno</a:t>
            </a:r>
            <a:r>
              <a:rPr lang="en-US" dirty="0"/>
              <a:t> </a:t>
            </a:r>
            <a:r>
              <a:rPr lang="en-US" dirty="0" err="1" smtClean="0"/>
              <a:t>ugovorom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domaćim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,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</a:t>
            </a:r>
            <a:r>
              <a:rPr lang="en-US" dirty="0" err="1"/>
              <a:t>proizvodi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</a:t>
            </a:r>
            <a:r>
              <a:rPr lang="en-US" dirty="0" err="1"/>
              <a:t>dejstvo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u </a:t>
            </a:r>
            <a:r>
              <a:rPr lang="en-US" dirty="0" err="1"/>
              <a:t>pisanom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formalni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Ključni</a:t>
            </a:r>
            <a:r>
              <a:rPr lang="en-US" dirty="0" smtClean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zajmodavac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zajmoprimac</a:t>
            </a:r>
            <a:r>
              <a:rPr lang="en-US" dirty="0"/>
              <a:t>, a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je da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obe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esne</a:t>
            </a:r>
            <a:r>
              <a:rPr lang="en-US" dirty="0" smtClean="0"/>
              <a:t> </a:t>
            </a:r>
            <a:r>
              <a:rPr lang="en-US" dirty="0" err="1"/>
              <a:t>garancije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zajmodavcu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zajmoprimcu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neophodne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potrebni</a:t>
            </a:r>
            <a:r>
              <a:rPr lang="en-US" dirty="0"/>
              <a:t> da se </a:t>
            </a:r>
            <a:r>
              <a:rPr lang="en-US" dirty="0" err="1"/>
              <a:t>zajmodavcu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a </a:t>
            </a:r>
            <a:r>
              <a:rPr lang="en-US" dirty="0" err="1"/>
              <a:t>zajmoprimcu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postupa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definisanim</a:t>
            </a:r>
            <a:r>
              <a:rPr lang="en-US" dirty="0"/>
              <a:t> </a:t>
            </a:r>
            <a:r>
              <a:rPr lang="en-US" dirty="0" err="1"/>
              <a:t>elementima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74757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glavnica</a:t>
            </a:r>
            <a:r>
              <a:rPr lang="en-US" dirty="0"/>
              <a:t> (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), 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), 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specifični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opštoj</a:t>
            </a:r>
            <a:r>
              <a:rPr lang="en-US" dirty="0"/>
              <a:t> </a:t>
            </a:r>
            <a:r>
              <a:rPr lang="en-US" dirty="0" err="1"/>
              <a:t>klasifikaciji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komercijalne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subjektima</a:t>
            </a:r>
            <a:r>
              <a:rPr lang="en-US" dirty="0"/>
              <a:t>),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potrošačke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3248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8</a:t>
            </a:r>
            <a:r>
              <a:rPr lang="en-US" sz="3600" dirty="0" smtClean="0">
                <a:latin typeface="+mn-lt"/>
              </a:rPr>
              <a:t>.</a:t>
            </a:r>
            <a:r>
              <a:rPr lang="sr-Latn-ME" sz="3600" dirty="0" smtClean="0">
                <a:latin typeface="+mn-lt"/>
              </a:rPr>
              <a:t>1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KREDITIRANJE PRIVREDE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/>
          <a:lstStyle/>
          <a:p>
            <a:r>
              <a:rPr lang="en-US" dirty="0" smtClean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p</a:t>
            </a:r>
            <a:r>
              <a:rPr lang="sr-Latn-ME" dirty="0" smtClean="0"/>
              <a:t>redavanja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izložene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predstavljene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faze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pocesa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osvrtom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kreditog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en-US" dirty="0" smtClean="0"/>
              <a:t>.</a:t>
            </a:r>
            <a:r>
              <a:rPr lang="sr-Latn-ME" dirty="0" smtClean="0"/>
              <a:t>1</a:t>
            </a:r>
            <a:r>
              <a:rPr lang="en-US" dirty="0" smtClean="0"/>
              <a:t>.1</a:t>
            </a:r>
            <a:r>
              <a:rPr lang="en-US" dirty="0"/>
              <a:t>.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sr-Latn-ME" dirty="0" smtClean="0"/>
              <a:t>a) </a:t>
            </a:r>
            <a:r>
              <a:rPr lang="en-US" dirty="0" err="1" smtClean="0"/>
              <a:t>Okvirni</a:t>
            </a:r>
            <a:r>
              <a:rPr lang="en-US" dirty="0" smtClean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932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Okvirni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(overdraft)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/>
              <a:t>prekoračenje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negativno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(minus)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/>
              <a:t>korisniku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Ovu</a:t>
            </a:r>
            <a:r>
              <a:rPr lang="en-US" dirty="0" smtClean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najboljim</a:t>
            </a:r>
            <a:r>
              <a:rPr lang="en-US" dirty="0"/>
              <a:t> </a:t>
            </a:r>
            <a:r>
              <a:rPr lang="en-US" dirty="0" err="1"/>
              <a:t>klijentima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Ključna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okvirnog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klasičnog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u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obračuna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dana </a:t>
            </a:r>
            <a:r>
              <a:rPr lang="en-US" dirty="0" err="1"/>
              <a:t>zajmoprimac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ne </a:t>
            </a:r>
            <a:r>
              <a:rPr lang="en-US" dirty="0" err="1"/>
              <a:t>zaračunava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suprotnom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negativno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zaračunava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nagativnog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(</a:t>
            </a:r>
            <a:r>
              <a:rPr lang="en-US" dirty="0" err="1"/>
              <a:t>minusa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primenjuje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dozvoljenog</a:t>
            </a:r>
            <a:r>
              <a:rPr lang="en-US" dirty="0"/>
              <a:t> </a:t>
            </a:r>
            <a:r>
              <a:rPr lang="en-US" dirty="0" err="1"/>
              <a:t>minusa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752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je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primenjuje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klasične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da </a:t>
            </a:r>
            <a:r>
              <a:rPr lang="en-US" dirty="0" err="1"/>
              <a:t>predvide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odlive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primorane</a:t>
            </a:r>
            <a:r>
              <a:rPr lang="en-US" dirty="0"/>
              <a:t> da </a:t>
            </a:r>
            <a:r>
              <a:rPr lang="en-US" dirty="0" err="1"/>
              <a:t>izdvajaju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rezevi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/>
              <a:t>oportunitetnih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izdvajanja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osnov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zaračunavaju</a:t>
            </a:r>
            <a:r>
              <a:rPr lang="en-US" dirty="0"/>
              <a:t> </a:t>
            </a:r>
            <a:r>
              <a:rPr lang="en-US" dirty="0" err="1"/>
              <a:t>višu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 smtClean="0"/>
              <a:t>aranžmana</a:t>
            </a:r>
            <a:r>
              <a:rPr lang="en-US" dirty="0" smtClean="0"/>
              <a:t>. 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b) </a:t>
            </a:r>
            <a:r>
              <a:rPr lang="en-US" dirty="0" err="1" smtClean="0"/>
              <a:t>Kreditna</a:t>
            </a:r>
            <a:r>
              <a:rPr lang="en-US" dirty="0" smtClean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aranžman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zajmoprimca</a:t>
            </a:r>
            <a:r>
              <a:rPr lang="en-US" dirty="0"/>
              <a:t> u </a:t>
            </a:r>
            <a:r>
              <a:rPr lang="en-US" dirty="0" err="1"/>
              <a:t>momentu</a:t>
            </a:r>
            <a:r>
              <a:rPr lang="en-US" dirty="0"/>
              <a:t> </a:t>
            </a:r>
            <a:r>
              <a:rPr lang="en-US" dirty="0" err="1"/>
              <a:t>potpisivanja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obećanje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izvršen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definisanim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 je </a:t>
            </a:r>
            <a:r>
              <a:rPr lang="en-US" dirty="0" err="1"/>
              <a:t>fleksibilno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povlači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dinamikom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otplaćuje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mogućnostima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471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/>
              <a:t>kreditnoj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 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maksimalan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zaduženja</a:t>
            </a:r>
            <a:r>
              <a:rPr lang="en-US" dirty="0"/>
              <a:t> do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zajmoprimac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ide,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limit do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korišćena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 </a:t>
            </a:r>
            <a:r>
              <a:rPr lang="en-US" dirty="0" err="1"/>
              <a:t>opterećenje</a:t>
            </a:r>
            <a:r>
              <a:rPr lang="en-US" dirty="0"/>
              <a:t> </a:t>
            </a:r>
            <a:r>
              <a:rPr lang="en-US" dirty="0" err="1"/>
              <a:t>zajmoprimca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zaračunava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zajma</a:t>
            </a:r>
            <a:r>
              <a:rPr lang="en-US" dirty="0"/>
              <a:t> u </a:t>
            </a:r>
            <a:r>
              <a:rPr lang="en-US" dirty="0" err="1"/>
              <a:t>korišćenju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nakanada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rezervisanje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 je </a:t>
            </a:r>
            <a:r>
              <a:rPr lang="en-US" dirty="0" err="1"/>
              <a:t>takozvani</a:t>
            </a:r>
            <a:r>
              <a:rPr lang="en-US" dirty="0"/>
              <a:t> </a:t>
            </a:r>
            <a:r>
              <a:rPr lang="en-US" dirty="0" err="1"/>
              <a:t>depozit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propisano</a:t>
            </a:r>
            <a:r>
              <a:rPr lang="en-US" dirty="0"/>
              <a:t> </a:t>
            </a:r>
            <a:r>
              <a:rPr lang="en-US" dirty="0" err="1"/>
              <a:t>minimalno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transakcionom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zajmoprimca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Minimalni</a:t>
            </a:r>
            <a:r>
              <a:rPr lang="en-US" dirty="0" smtClean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se </a:t>
            </a:r>
            <a:r>
              <a:rPr lang="en-US" dirty="0" err="1"/>
              <a:t>iskazuje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zajmoprimac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mora da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minimalni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kreditnoj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Ugovori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linijama</a:t>
            </a:r>
            <a:r>
              <a:rPr lang="en-US" dirty="0"/>
              <a:t> se </a:t>
            </a:r>
            <a:r>
              <a:rPr lang="en-US" dirty="0" err="1"/>
              <a:t>evidentiraju</a:t>
            </a:r>
            <a:r>
              <a:rPr lang="en-US" dirty="0"/>
              <a:t> u </a:t>
            </a:r>
            <a:r>
              <a:rPr lang="en-US" dirty="0" err="1"/>
              <a:t>vanbilansnim</a:t>
            </a:r>
            <a:r>
              <a:rPr lang="en-US" dirty="0"/>
              <a:t> </a:t>
            </a:r>
            <a:r>
              <a:rPr lang="en-US" dirty="0" err="1"/>
              <a:t>pozicijama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3392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ME" dirty="0" smtClean="0"/>
              <a:t>8.1.2. </a:t>
            </a:r>
            <a:r>
              <a:rPr lang="en-US" dirty="0" err="1" smtClean="0"/>
              <a:t>Kratkoročni</a:t>
            </a:r>
            <a:r>
              <a:rPr lang="en-US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(</a:t>
            </a:r>
            <a:r>
              <a:rPr lang="en-US" dirty="0" err="1"/>
              <a:t>povremenih</a:t>
            </a:r>
            <a:r>
              <a:rPr lang="en-US" dirty="0"/>
              <a:t>)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kupaca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povremene</a:t>
            </a:r>
            <a:r>
              <a:rPr lang="en-US" dirty="0"/>
              <a:t> </a:t>
            </a:r>
            <a:r>
              <a:rPr lang="en-US" dirty="0" err="1"/>
              <a:t>zalihe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da 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ravnoteže</a:t>
            </a:r>
            <a:r>
              <a:rPr lang="en-US" dirty="0"/>
              <a:t> </a:t>
            </a:r>
            <a:r>
              <a:rPr lang="en-US" dirty="0" err="1"/>
              <a:t>nalaže</a:t>
            </a:r>
            <a:r>
              <a:rPr lang="en-US" dirty="0"/>
              <a:t> da se </a:t>
            </a:r>
            <a:r>
              <a:rPr lang="en-US" dirty="0" err="1"/>
              <a:t>trajna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srednjeročnih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sopstvenog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računaju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otplaćeni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prestanu</a:t>
            </a:r>
            <a:r>
              <a:rPr lang="en-US" dirty="0"/>
              <a:t> da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povremene</a:t>
            </a:r>
            <a:r>
              <a:rPr lang="en-US" dirty="0"/>
              <a:t> </a:t>
            </a:r>
            <a:r>
              <a:rPr lang="en-US" dirty="0" err="1"/>
              <a:t>zalihe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viškovi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kupaca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razloga</a:t>
            </a:r>
            <a:r>
              <a:rPr lang="en-US" dirty="0"/>
              <a:t> one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zaliha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proveravaju</a:t>
            </a:r>
            <a:r>
              <a:rPr lang="en-US" dirty="0"/>
              <a:t>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kupaca</a:t>
            </a:r>
            <a:r>
              <a:rPr lang="en-US" dirty="0"/>
              <a:t> </a:t>
            </a:r>
            <a:r>
              <a:rPr lang="en-US" dirty="0" err="1"/>
              <a:t>očišćeni</a:t>
            </a:r>
            <a:r>
              <a:rPr lang="en-US" dirty="0"/>
              <a:t> od </a:t>
            </a:r>
            <a:r>
              <a:rPr lang="en-US" dirty="0" err="1"/>
              <a:t>nenaplativih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906733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jedini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primene</a:t>
            </a:r>
            <a:r>
              <a:rPr lang="en-US" dirty="0"/>
              <a:t> </a:t>
            </a:r>
            <a:r>
              <a:rPr lang="en-US" dirty="0" err="1"/>
              <a:t>defanzivne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, </a:t>
            </a:r>
            <a:r>
              <a:rPr lang="en-US" dirty="0" err="1"/>
              <a:t>dešava</a:t>
            </a:r>
            <a:r>
              <a:rPr lang="en-US" dirty="0"/>
              <a:t> se da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tekuća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srednjeročnih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se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povremenih</a:t>
            </a:r>
            <a:r>
              <a:rPr lang="en-US" dirty="0"/>
              <a:t> </a:t>
            </a:r>
            <a:r>
              <a:rPr lang="en-US" dirty="0" err="1"/>
              <a:t>zaliha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kupaca</a:t>
            </a:r>
            <a:r>
              <a:rPr lang="en-US" dirty="0"/>
              <a:t>, </a:t>
            </a:r>
            <a:r>
              <a:rPr lang="en-US" dirty="0" err="1"/>
              <a:t>privremeni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ulaže</a:t>
            </a:r>
            <a:r>
              <a:rPr lang="en-US" dirty="0"/>
              <a:t> u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je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potreban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do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limita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pomenutog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49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Korišćenjem</a:t>
            </a:r>
            <a:r>
              <a:rPr lang="en-US" dirty="0" smtClean="0"/>
              <a:t> </a:t>
            </a:r>
            <a:r>
              <a:rPr lang="en-US" dirty="0" err="1" smtClean="0"/>
              <a:t>primarne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sopstvenih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,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dirty="0" err="1" smtClean="0"/>
              <a:t>sekundarnu</a:t>
            </a:r>
            <a:r>
              <a:rPr lang="en-US" dirty="0" smtClean="0"/>
              <a:t> </a:t>
            </a:r>
            <a:r>
              <a:rPr lang="en-US" dirty="0" err="1" smtClean="0"/>
              <a:t>emisiju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Sekundarna</a:t>
            </a:r>
            <a:r>
              <a:rPr lang="en-US" dirty="0" smtClean="0"/>
              <a:t> </a:t>
            </a:r>
            <a:r>
              <a:rPr lang="en-US" dirty="0" err="1" smtClean="0"/>
              <a:t>emisija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najvažniji</a:t>
            </a:r>
            <a:r>
              <a:rPr lang="en-US" dirty="0" smtClean="0"/>
              <a:t>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kreiranja</a:t>
            </a:r>
            <a:r>
              <a:rPr lang="en-US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Količina</a:t>
            </a:r>
            <a:r>
              <a:rPr lang="en-US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kreirana</a:t>
            </a:r>
            <a:r>
              <a:rPr lang="en-US" dirty="0" smtClean="0"/>
              <a:t> </a:t>
            </a:r>
            <a:r>
              <a:rPr lang="en-US" dirty="0" err="1" smtClean="0"/>
              <a:t>monetarno-kreditnom</a:t>
            </a:r>
            <a:r>
              <a:rPr lang="en-US" dirty="0" smtClean="0"/>
              <a:t> </a:t>
            </a:r>
            <a:r>
              <a:rPr lang="en-US" dirty="0" err="1" smtClean="0"/>
              <a:t>multiplikacijom</a:t>
            </a:r>
            <a:r>
              <a:rPr lang="en-US" dirty="0" smtClean="0"/>
              <a:t>,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sprovodi</a:t>
            </a:r>
            <a:r>
              <a:rPr lang="en-US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zarad</a:t>
            </a:r>
            <a:r>
              <a:rPr lang="en-US" dirty="0" smtClean="0"/>
              <a:t> </a:t>
            </a:r>
            <a:r>
              <a:rPr lang="en-US" dirty="0" err="1" smtClean="0"/>
              <a:t>ostvarenja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 smtClean="0"/>
              <a:t>razvojne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Instrument </a:t>
            </a: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nivoom</a:t>
            </a:r>
            <a:r>
              <a:rPr lang="en-US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kreiraju</a:t>
            </a:r>
            <a:r>
              <a:rPr lang="en-US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Povećanjem</a:t>
            </a:r>
            <a:r>
              <a:rPr lang="en-US" dirty="0" smtClean="0"/>
              <a:t> stope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cantralna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u </a:t>
            </a:r>
            <a:r>
              <a:rPr lang="en-US" dirty="0" err="1" smtClean="0"/>
              <a:t>opticaju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obrnuto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se </a:t>
            </a:r>
            <a:r>
              <a:rPr lang="en-US" dirty="0" err="1" smtClean="0"/>
              <a:t>količina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održava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optimalnom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obezbeđuje</a:t>
            </a:r>
            <a:r>
              <a:rPr lang="en-US" dirty="0" smtClean="0"/>
              <a:t> </a:t>
            </a:r>
            <a:r>
              <a:rPr lang="en-US" dirty="0" err="1" smtClean="0"/>
              <a:t>nisku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, bez </a:t>
            </a:r>
            <a:r>
              <a:rPr lang="en-US" dirty="0" err="1" smtClean="0"/>
              <a:t>kreiranja</a:t>
            </a:r>
            <a:r>
              <a:rPr lang="en-US" dirty="0" smtClean="0"/>
              <a:t> </a:t>
            </a:r>
            <a:r>
              <a:rPr lang="en-US" dirty="0" err="1" smtClean="0"/>
              <a:t>visoke</a:t>
            </a:r>
            <a:r>
              <a:rPr lang="en-US" dirty="0" smtClean="0"/>
              <a:t> stope </a:t>
            </a:r>
            <a:r>
              <a:rPr lang="en-US" dirty="0" err="1" smtClean="0"/>
              <a:t>nazaposlenosti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6999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ME" dirty="0" smtClean="0"/>
              <a:t>8.1.3. </a:t>
            </a:r>
            <a:r>
              <a:rPr lang="en-US" dirty="0" err="1" smtClean="0"/>
              <a:t>Investicioni</a:t>
            </a:r>
            <a:r>
              <a:rPr lang="en-US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tehničko-tehnološkog</a:t>
            </a:r>
            <a:r>
              <a:rPr lang="en-US" dirty="0"/>
              <a:t> </a:t>
            </a:r>
            <a:r>
              <a:rPr lang="en-US" dirty="0" err="1"/>
              <a:t>unapređenja</a:t>
            </a:r>
            <a:r>
              <a:rPr lang="en-US" dirty="0"/>
              <a:t> </a:t>
            </a:r>
            <a:r>
              <a:rPr lang="en-US" dirty="0" err="1"/>
              <a:t>materijalne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tržištem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fiksnu</a:t>
            </a:r>
            <a:r>
              <a:rPr lang="en-US" dirty="0"/>
              <a:t> </a:t>
            </a:r>
            <a:r>
              <a:rPr lang="en-US" dirty="0" err="1"/>
              <a:t>aktivu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trajna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 smtClean="0"/>
              <a:t>kredita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684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Otplata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anuitetnih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predviđaju</a:t>
            </a:r>
            <a:r>
              <a:rPr lang="en-US" dirty="0"/>
              <a:t>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otplatu</a:t>
            </a:r>
            <a:r>
              <a:rPr lang="en-US" dirty="0"/>
              <a:t> </a:t>
            </a:r>
            <a:r>
              <a:rPr lang="en-US" dirty="0" err="1"/>
              <a:t>anuiteta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mesečni</a:t>
            </a:r>
            <a:r>
              <a:rPr lang="en-US" dirty="0"/>
              <a:t>, </a:t>
            </a:r>
            <a:r>
              <a:rPr lang="en-US" dirty="0" err="1"/>
              <a:t>kvartalni</a:t>
            </a:r>
            <a:r>
              <a:rPr lang="en-US" dirty="0"/>
              <a:t>, </a:t>
            </a:r>
            <a:r>
              <a:rPr lang="en-US" dirty="0" err="1"/>
              <a:t>polugodišnji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teže</a:t>
            </a:r>
            <a:r>
              <a:rPr lang="en-US" dirty="0"/>
              <a:t> da </a:t>
            </a:r>
            <a:r>
              <a:rPr lang="en-US" dirty="0" err="1"/>
              <a:t>pomenute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/>
              <a:t>usklade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zajmotražioca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prihodima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osnov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otplatu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zajmotražioca</a:t>
            </a:r>
            <a:r>
              <a:rPr lang="en-US" dirty="0"/>
              <a:t>,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ročnost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zajmova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se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vezuju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bazičnu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dodatak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posmatrani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70786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dobijenje</a:t>
            </a:r>
            <a:r>
              <a:rPr lang="en-US" dirty="0"/>
              <a:t> </a:t>
            </a:r>
            <a:r>
              <a:rPr lang="en-US" dirty="0" err="1"/>
              <a:t>investicionog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u </a:t>
            </a:r>
            <a:r>
              <a:rPr lang="en-US" dirty="0" err="1"/>
              <a:t>fokusu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je </a:t>
            </a:r>
            <a:r>
              <a:rPr lang="en-US" dirty="0" err="1"/>
              <a:t>profitabilnost</a:t>
            </a:r>
            <a:r>
              <a:rPr lang="en-US" dirty="0"/>
              <a:t> </a:t>
            </a:r>
            <a:r>
              <a:rPr lang="en-US" dirty="0" err="1"/>
              <a:t>zajmotražioca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analitičkih</a:t>
            </a:r>
            <a:r>
              <a:rPr lang="en-US" dirty="0"/>
              <a:t> </a:t>
            </a:r>
            <a:r>
              <a:rPr lang="en-US" dirty="0" err="1"/>
              <a:t>postupaka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investicionog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 err="1"/>
              <a:t>projekcije</a:t>
            </a:r>
            <a:r>
              <a:rPr lang="en-US" dirty="0"/>
              <a:t> </a:t>
            </a:r>
            <a:r>
              <a:rPr lang="en-US" dirty="0" err="1"/>
              <a:t>dohodka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projekcije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zajmotražioca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investicionog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dužnici</a:t>
            </a:r>
            <a:r>
              <a:rPr lang="en-US" dirty="0"/>
              <a:t> </a:t>
            </a:r>
            <a:r>
              <a:rPr lang="en-US" dirty="0" err="1"/>
              <a:t>razvijaju</a:t>
            </a:r>
            <a:r>
              <a:rPr lang="en-US" dirty="0"/>
              <a:t> </a:t>
            </a:r>
            <a:r>
              <a:rPr lang="en-US" dirty="0" err="1"/>
              <a:t>partnerski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interesno</a:t>
            </a:r>
            <a:r>
              <a:rPr lang="en-US" dirty="0"/>
              <a:t> </a:t>
            </a:r>
            <a:r>
              <a:rPr lang="en-US" dirty="0" err="1"/>
              <a:t>povezuju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permanentno</a:t>
            </a:r>
            <a:r>
              <a:rPr lang="en-US" dirty="0"/>
              <a:t> </a:t>
            </a:r>
            <a:r>
              <a:rPr lang="en-US" dirty="0" err="1"/>
              <a:t>sagledavaju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poziciju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/>
              <a:t>perspektivu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8272460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da </a:t>
            </a:r>
            <a:r>
              <a:rPr lang="en-US" dirty="0" err="1"/>
              <a:t>sagledaju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izloženost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tehnološkom</a:t>
            </a:r>
            <a:r>
              <a:rPr lang="en-US" dirty="0"/>
              <a:t> </a:t>
            </a:r>
            <a:r>
              <a:rPr lang="en-US" dirty="0" err="1"/>
              <a:t>riziku</a:t>
            </a:r>
            <a:r>
              <a:rPr lang="en-US" dirty="0"/>
              <a:t>,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istraživačko-razvojnih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, </a:t>
            </a:r>
            <a:r>
              <a:rPr lang="en-US" dirty="0" err="1"/>
              <a:t>konkurentnsku</a:t>
            </a:r>
            <a:r>
              <a:rPr lang="en-US" dirty="0"/>
              <a:t> </a:t>
            </a:r>
            <a:r>
              <a:rPr lang="en-US" dirty="0" err="1"/>
              <a:t>poziciju</a:t>
            </a:r>
            <a:r>
              <a:rPr lang="en-US" dirty="0"/>
              <a:t>, </a:t>
            </a:r>
            <a:r>
              <a:rPr lang="en-US" dirty="0" err="1"/>
              <a:t>sklonost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inovacijama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ostalo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obezbeđivanja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pribavlja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jemstva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garancija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hipoteke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založnog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, m</a:t>
            </a:r>
            <a:r>
              <a:rPr lang="sr-Latn-ME" dirty="0"/>
              <a:t>j</a:t>
            </a:r>
            <a:r>
              <a:rPr lang="en-US" dirty="0" err="1"/>
              <a:t>enično</a:t>
            </a:r>
            <a:r>
              <a:rPr lang="en-US" dirty="0"/>
              <a:t> </a:t>
            </a:r>
            <a:r>
              <a:rPr lang="en-US" dirty="0" err="1"/>
              <a:t>jemstvo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Pored toga,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nepoštovanja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aktiviraju</a:t>
            </a:r>
            <a:r>
              <a:rPr lang="en-US" dirty="0"/>
              <a:t> </a:t>
            </a:r>
            <a:r>
              <a:rPr lang="en-US" dirty="0" err="1"/>
              <a:t>akceleracionu</a:t>
            </a:r>
            <a:r>
              <a:rPr lang="en-US" dirty="0"/>
              <a:t> </a:t>
            </a:r>
            <a:r>
              <a:rPr lang="en-US" dirty="0" err="1"/>
              <a:t>klauzulu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proglase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j</a:t>
            </a:r>
            <a:r>
              <a:rPr lang="en-US" dirty="0" err="1"/>
              <a:t>elim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582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grupu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trajna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uslovljeni</a:t>
            </a:r>
            <a:r>
              <a:rPr lang="en-US" dirty="0"/>
              <a:t> </a:t>
            </a:r>
            <a:r>
              <a:rPr lang="en-US" dirty="0" err="1"/>
              <a:t>permanentnom</a:t>
            </a:r>
            <a:r>
              <a:rPr lang="en-US" dirty="0"/>
              <a:t> </a:t>
            </a:r>
            <a:r>
              <a:rPr lang="en-US" dirty="0" err="1"/>
              <a:t>potrebom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sumom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Dokumentaciona</a:t>
            </a:r>
            <a:r>
              <a:rPr lang="en-US" dirty="0" smtClean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zajmodavca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zamoprimca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zasnovan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mogao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vrstom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potrebno</a:t>
            </a:r>
            <a:r>
              <a:rPr lang="en-US" dirty="0"/>
              <a:t> je da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edoči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postojanju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18705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/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poverioca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zaduženja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 smtClean="0"/>
              <a:t>neprom</a:t>
            </a:r>
            <a:r>
              <a:rPr lang="sr-Latn-ME" dirty="0" smtClean="0"/>
              <a:t>ij</a:t>
            </a:r>
            <a:r>
              <a:rPr lang="en-US" dirty="0" err="1" smtClean="0"/>
              <a:t>enjeni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eskontovanje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eničnog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Novi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prethodni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enični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ugovaraju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(</a:t>
            </a:r>
            <a:r>
              <a:rPr lang="en-US" dirty="0" err="1"/>
              <a:t>eskont</a:t>
            </a:r>
            <a:r>
              <a:rPr lang="en-US" dirty="0"/>
              <a:t>),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kamatnog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mora da ide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kamatnog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je </a:t>
            </a:r>
            <a:r>
              <a:rPr lang="en-US" dirty="0" err="1"/>
              <a:t>pravilo</a:t>
            </a:r>
            <a:r>
              <a:rPr lang="en-US" dirty="0"/>
              <a:t> da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zaduženja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eničnog</a:t>
            </a:r>
            <a:r>
              <a:rPr lang="en-US" dirty="0" smtClean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ostanu</a:t>
            </a:r>
            <a:r>
              <a:rPr lang="en-US" dirty="0"/>
              <a:t> </a:t>
            </a:r>
            <a:r>
              <a:rPr lang="en-US" dirty="0" err="1" smtClean="0"/>
              <a:t>neprom</a:t>
            </a:r>
            <a:r>
              <a:rPr lang="sr-Latn-ME" dirty="0" smtClean="0"/>
              <a:t>ij</a:t>
            </a:r>
            <a:r>
              <a:rPr lang="en-US" dirty="0" err="1" smtClean="0"/>
              <a:t>enje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45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Pored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bankarskoj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se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Faktoring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zasnovani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robno-komercijalne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tovarni</a:t>
            </a:r>
            <a:r>
              <a:rPr lang="en-US" dirty="0"/>
              <a:t> list, </a:t>
            </a:r>
            <a:r>
              <a:rPr lang="en-US" dirty="0" err="1"/>
              <a:t>skladišnica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</a:t>
            </a:r>
            <a:r>
              <a:rPr lang="en-US" dirty="0" err="1"/>
              <a:t>izmiruje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dobavljaču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zakonskom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robe), </a:t>
            </a:r>
            <a:r>
              <a:rPr lang="en-US" dirty="0" err="1"/>
              <a:t>preuzimajući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raspolaže</a:t>
            </a:r>
            <a:r>
              <a:rPr lang="en-US" dirty="0"/>
              <a:t> </a:t>
            </a:r>
            <a:r>
              <a:rPr lang="en-US" dirty="0" err="1"/>
              <a:t>robom</a:t>
            </a:r>
            <a:r>
              <a:rPr lang="en-US" dirty="0"/>
              <a:t> do momenta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aranžmani</a:t>
            </a:r>
            <a:r>
              <a:rPr lang="en-US" dirty="0"/>
              <a:t> se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vinkulacioni</a:t>
            </a:r>
            <a:r>
              <a:rPr lang="en-US" dirty="0"/>
              <a:t> </a:t>
            </a:r>
            <a:r>
              <a:rPr lang="en-US" dirty="0" err="1"/>
              <a:t>krediti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329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dirty="0"/>
              <a:t>8</a:t>
            </a:r>
            <a:r>
              <a:rPr lang="en-US" dirty="0" smtClean="0"/>
              <a:t>.</a:t>
            </a:r>
            <a:r>
              <a:rPr lang="sr-Latn-ME" dirty="0" smtClean="0"/>
              <a:t>1</a:t>
            </a:r>
            <a:r>
              <a:rPr lang="en-US" dirty="0" smtClean="0"/>
              <a:t>.</a:t>
            </a:r>
            <a:r>
              <a:rPr lang="sr-Latn-ME" dirty="0" smtClean="0"/>
              <a:t>4</a:t>
            </a:r>
            <a:r>
              <a:rPr lang="en-US" dirty="0" smtClean="0"/>
              <a:t>. </a:t>
            </a:r>
            <a:r>
              <a:rPr lang="en-US" dirty="0" err="1"/>
              <a:t>Strukturiranje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Pod </a:t>
            </a:r>
            <a:r>
              <a:rPr lang="en-US" dirty="0" err="1"/>
              <a:t>strukturiranjem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se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sporazumno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interesima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zajmodavac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zajmoprimac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ročnost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zaštitne</a:t>
            </a:r>
            <a:r>
              <a:rPr lang="en-US" dirty="0"/>
              <a:t> </a:t>
            </a:r>
            <a:r>
              <a:rPr lang="en-US" dirty="0" err="1" smtClean="0"/>
              <a:t>klauzule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kriterijumu</a:t>
            </a:r>
            <a:r>
              <a:rPr lang="en-US" dirty="0"/>
              <a:t> </a:t>
            </a:r>
            <a:r>
              <a:rPr lang="en-US" dirty="0" err="1"/>
              <a:t>ročnosti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: </a:t>
            </a:r>
          </a:p>
          <a:p>
            <a:pPr lvl="1" algn="just"/>
            <a:r>
              <a:rPr lang="en-US" dirty="0" smtClean="0"/>
              <a:t> </a:t>
            </a:r>
            <a:r>
              <a:rPr lang="en-US" sz="3000" dirty="0" err="1"/>
              <a:t>kratkoročne</a:t>
            </a:r>
            <a:r>
              <a:rPr lang="en-US" sz="3000" dirty="0"/>
              <a:t> </a:t>
            </a:r>
            <a:r>
              <a:rPr lang="en-US" sz="3000" dirty="0" err="1"/>
              <a:t>kredite</a:t>
            </a:r>
            <a:r>
              <a:rPr lang="en-US" sz="3000" dirty="0"/>
              <a:t> – </a:t>
            </a:r>
            <a:r>
              <a:rPr lang="en-US" sz="3000" dirty="0" err="1"/>
              <a:t>sa</a:t>
            </a:r>
            <a:r>
              <a:rPr lang="en-US" sz="3000" dirty="0"/>
              <a:t> </a:t>
            </a:r>
            <a:r>
              <a:rPr lang="en-US" sz="3000" dirty="0" err="1"/>
              <a:t>rokom</a:t>
            </a:r>
            <a:r>
              <a:rPr lang="en-US" sz="3000" dirty="0"/>
              <a:t> </a:t>
            </a:r>
            <a:r>
              <a:rPr lang="en-US" sz="3000" dirty="0" err="1" smtClean="0"/>
              <a:t>dosp</a:t>
            </a:r>
            <a:r>
              <a:rPr lang="sr-Latn-ME" sz="3000" dirty="0" smtClean="0"/>
              <a:t>ij</a:t>
            </a:r>
            <a:r>
              <a:rPr lang="en-US" sz="3000" dirty="0" err="1" smtClean="0"/>
              <a:t>eća</a:t>
            </a:r>
            <a:r>
              <a:rPr lang="en-US" sz="3000" dirty="0" smtClean="0"/>
              <a:t> </a:t>
            </a:r>
            <a:r>
              <a:rPr lang="en-US" sz="3000" dirty="0"/>
              <a:t>do 1 </a:t>
            </a:r>
            <a:r>
              <a:rPr lang="en-US" sz="3000" dirty="0" err="1"/>
              <a:t>godine</a:t>
            </a:r>
            <a:r>
              <a:rPr lang="en-US" sz="3000" dirty="0"/>
              <a:t>, </a:t>
            </a:r>
          </a:p>
          <a:p>
            <a:pPr lvl="1" algn="just"/>
            <a:r>
              <a:rPr lang="en-US" sz="3000" dirty="0" smtClean="0"/>
              <a:t> </a:t>
            </a:r>
            <a:r>
              <a:rPr lang="en-US" sz="3000" dirty="0" err="1"/>
              <a:t>srednjeročne</a:t>
            </a:r>
            <a:r>
              <a:rPr lang="en-US" sz="3000" dirty="0"/>
              <a:t> </a:t>
            </a:r>
            <a:r>
              <a:rPr lang="en-US" sz="3000" dirty="0" err="1"/>
              <a:t>kredite</a:t>
            </a:r>
            <a:r>
              <a:rPr lang="en-US" sz="3000" dirty="0"/>
              <a:t> – </a:t>
            </a:r>
            <a:r>
              <a:rPr lang="en-US" sz="3000" dirty="0" err="1"/>
              <a:t>sa</a:t>
            </a:r>
            <a:r>
              <a:rPr lang="en-US" sz="3000" dirty="0"/>
              <a:t> </a:t>
            </a:r>
            <a:r>
              <a:rPr lang="en-US" sz="3000" dirty="0" err="1"/>
              <a:t>rokom</a:t>
            </a:r>
            <a:r>
              <a:rPr lang="en-US" sz="3000" dirty="0"/>
              <a:t> </a:t>
            </a:r>
            <a:r>
              <a:rPr lang="en-US" sz="3000" dirty="0" err="1" smtClean="0"/>
              <a:t>dosp</a:t>
            </a:r>
            <a:r>
              <a:rPr lang="sr-Latn-ME" sz="3000" dirty="0" smtClean="0"/>
              <a:t>ij</a:t>
            </a:r>
            <a:r>
              <a:rPr lang="en-US" sz="3000" dirty="0" err="1" smtClean="0"/>
              <a:t>eća</a:t>
            </a:r>
            <a:r>
              <a:rPr lang="en-US" sz="3000" dirty="0" smtClean="0"/>
              <a:t> </a:t>
            </a:r>
            <a:r>
              <a:rPr lang="en-US" sz="3000" dirty="0"/>
              <a:t>od 1 do 7 </a:t>
            </a:r>
            <a:r>
              <a:rPr lang="en-US" sz="3000" dirty="0" err="1"/>
              <a:t>godina</a:t>
            </a:r>
            <a:r>
              <a:rPr lang="en-US" sz="3000" dirty="0"/>
              <a:t>,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</a:p>
          <a:p>
            <a:pPr lvl="1" algn="just"/>
            <a:r>
              <a:rPr lang="en-US" sz="3000" dirty="0" smtClean="0"/>
              <a:t> </a:t>
            </a:r>
            <a:r>
              <a:rPr lang="en-US" sz="3000" dirty="0" err="1"/>
              <a:t>dugoročne</a:t>
            </a:r>
            <a:r>
              <a:rPr lang="en-US" sz="3000" dirty="0"/>
              <a:t> </a:t>
            </a:r>
            <a:r>
              <a:rPr lang="en-US" sz="3000" dirty="0" err="1"/>
              <a:t>kredite</a:t>
            </a:r>
            <a:r>
              <a:rPr lang="en-US" sz="3000" dirty="0"/>
              <a:t> – </a:t>
            </a:r>
            <a:r>
              <a:rPr lang="en-US" sz="3000" dirty="0" err="1"/>
              <a:t>čiji</a:t>
            </a:r>
            <a:r>
              <a:rPr lang="en-US" sz="3000" dirty="0"/>
              <a:t> je </a:t>
            </a:r>
            <a:r>
              <a:rPr lang="en-US" sz="3000" dirty="0" err="1"/>
              <a:t>rok</a:t>
            </a:r>
            <a:r>
              <a:rPr lang="en-US" sz="3000" dirty="0"/>
              <a:t> </a:t>
            </a:r>
            <a:r>
              <a:rPr lang="en-US" sz="3000" dirty="0" err="1" smtClean="0"/>
              <a:t>dosp</a:t>
            </a:r>
            <a:r>
              <a:rPr lang="sr-Latn-ME" sz="3000" dirty="0" smtClean="0"/>
              <a:t>ij</a:t>
            </a:r>
            <a:r>
              <a:rPr lang="en-US" sz="3000" dirty="0" err="1" smtClean="0"/>
              <a:t>eća</a:t>
            </a:r>
            <a:r>
              <a:rPr lang="en-US" sz="3000" dirty="0" smtClean="0"/>
              <a:t> </a:t>
            </a:r>
            <a:r>
              <a:rPr lang="en-US" sz="3000" dirty="0" err="1"/>
              <a:t>obično</a:t>
            </a:r>
            <a:r>
              <a:rPr lang="en-US" sz="3000" dirty="0"/>
              <a:t> </a:t>
            </a:r>
            <a:r>
              <a:rPr lang="en-US" sz="3000" dirty="0" err="1"/>
              <a:t>preko</a:t>
            </a:r>
            <a:r>
              <a:rPr lang="en-US" sz="3000" dirty="0"/>
              <a:t> 10 </a:t>
            </a:r>
            <a:r>
              <a:rPr lang="en-US" sz="3000" dirty="0" err="1"/>
              <a:t>godina</a:t>
            </a:r>
            <a:r>
              <a:rPr lang="en-US" sz="3000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227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je da se 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otplatnog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realnije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Bankarska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da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visokom</a:t>
            </a:r>
            <a:r>
              <a:rPr lang="en-US" dirty="0"/>
              <a:t> </a:t>
            </a:r>
            <a:r>
              <a:rPr lang="en-US" dirty="0" err="1"/>
              <a:t>procentu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ročnost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kratkoročke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je </a:t>
            </a:r>
            <a:r>
              <a:rPr lang="en-US" dirty="0" err="1"/>
              <a:t>karakteristično</a:t>
            </a:r>
            <a:r>
              <a:rPr lang="en-US" dirty="0"/>
              <a:t> da se </a:t>
            </a:r>
            <a:r>
              <a:rPr lang="en-US" dirty="0" err="1"/>
              <a:t>vraćaju</a:t>
            </a:r>
            <a:r>
              <a:rPr lang="en-US" dirty="0"/>
              <a:t> </a:t>
            </a:r>
            <a:r>
              <a:rPr lang="en-US" dirty="0" err="1"/>
              <a:t>odjednom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pripadajućom</a:t>
            </a:r>
            <a:r>
              <a:rPr lang="en-US" dirty="0"/>
              <a:t> </a:t>
            </a:r>
            <a:r>
              <a:rPr lang="en-US" dirty="0" err="1"/>
              <a:t>kamatom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vraćaju</a:t>
            </a:r>
            <a:r>
              <a:rPr lang="en-US" dirty="0"/>
              <a:t> u </a:t>
            </a:r>
            <a:r>
              <a:rPr lang="en-US" dirty="0" err="1"/>
              <a:t>ratama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anuitetnom</a:t>
            </a:r>
            <a:r>
              <a:rPr lang="en-US" dirty="0"/>
              <a:t> </a:t>
            </a:r>
            <a:r>
              <a:rPr lang="en-US" dirty="0" err="1"/>
              <a:t>planu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7347352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primenjuje</a:t>
            </a:r>
            <a:r>
              <a:rPr lang="en-US" dirty="0"/>
              <a:t> model </a:t>
            </a:r>
            <a:r>
              <a:rPr lang="en-US" dirty="0" err="1"/>
              <a:t>jednakih</a:t>
            </a:r>
            <a:r>
              <a:rPr lang="en-US" dirty="0"/>
              <a:t> </a:t>
            </a:r>
            <a:r>
              <a:rPr lang="en-US" dirty="0" err="1"/>
              <a:t>anuiteta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Sa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rizičnosti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rizičniji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ulaze</a:t>
            </a:r>
            <a:r>
              <a:rPr lang="en-US" dirty="0"/>
              <a:t> u </a:t>
            </a:r>
            <a:r>
              <a:rPr lang="en-US" dirty="0" err="1" smtClean="0"/>
              <a:t>oc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en-US" dirty="0" err="1" smtClean="0"/>
              <a:t>predvid</a:t>
            </a:r>
            <a:r>
              <a:rPr lang="sr-Latn-ME" dirty="0" smtClean="0"/>
              <a:t>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To je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kog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zaračunava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element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47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/>
          <a:lstStyle/>
          <a:p>
            <a:pPr algn="just"/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važnu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je u </a:t>
            </a:r>
            <a:r>
              <a:rPr lang="en-US" dirty="0" err="1" smtClean="0"/>
              <a:t>pitanju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platnog</a:t>
            </a:r>
            <a:r>
              <a:rPr lang="en-US" dirty="0" smtClean="0"/>
              <a:t> </a:t>
            </a:r>
            <a:r>
              <a:rPr lang="en-US" dirty="0" err="1" smtClean="0"/>
              <a:t>prometa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Platni</a:t>
            </a:r>
            <a:r>
              <a:rPr lang="en-US" dirty="0" smtClean="0"/>
              <a:t> </a:t>
            </a:r>
            <a:r>
              <a:rPr lang="en-US" dirty="0" err="1" smtClean="0"/>
              <a:t>promet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fizičkih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r>
              <a:rPr lang="en-US" dirty="0" err="1" smtClean="0"/>
              <a:t>čija</a:t>
            </a:r>
            <a:r>
              <a:rPr lang="en-US" dirty="0" smtClean="0"/>
              <a:t> je </a:t>
            </a:r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en-US" dirty="0" err="1" smtClean="0"/>
              <a:t>izmirenje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dugova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naplata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potraživanja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Koristeći</a:t>
            </a:r>
            <a:r>
              <a:rPr lang="en-US" dirty="0" smtClean="0"/>
              <a:t> </a:t>
            </a:r>
            <a:r>
              <a:rPr lang="en-US" dirty="0" err="1" smtClean="0"/>
              <a:t>rastuće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 smtClean="0"/>
              <a:t>informacione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kreiranjem</a:t>
            </a:r>
            <a:r>
              <a:rPr lang="en-US" dirty="0" smtClean="0"/>
              <a:t> </a:t>
            </a:r>
            <a:r>
              <a:rPr lang="en-US" dirty="0" err="1" smtClean="0"/>
              <a:t>adekvatnih</a:t>
            </a:r>
            <a:r>
              <a:rPr lang="en-US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 err="1" smtClean="0"/>
              <a:t>platnog</a:t>
            </a:r>
            <a:r>
              <a:rPr lang="en-US" dirty="0" smtClean="0"/>
              <a:t> </a:t>
            </a:r>
            <a:r>
              <a:rPr lang="en-US" dirty="0" err="1" smtClean="0"/>
              <a:t>prometa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ubrzavanje</a:t>
            </a:r>
            <a:r>
              <a:rPr lang="en-US" dirty="0" smtClean="0"/>
              <a:t> </a:t>
            </a:r>
            <a:r>
              <a:rPr lang="en-US" dirty="0" err="1" smtClean="0"/>
              <a:t>cirkulacije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podižući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efikasnost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ekonomije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635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Nominalna</a:t>
            </a:r>
            <a:r>
              <a:rPr lang="en-US" dirty="0" smtClean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tražioca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komponente</a:t>
            </a:r>
            <a:r>
              <a:rPr lang="en-US" dirty="0"/>
              <a:t>: </a:t>
            </a:r>
            <a:r>
              <a:rPr lang="en-US" dirty="0" err="1"/>
              <a:t>realnu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sr-Latn-ME" dirty="0" smtClean="0"/>
              <a:t>rizika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u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ulazi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marža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individualizaciju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konkretnog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/>
              <a:t>komponenta</a:t>
            </a:r>
            <a:r>
              <a:rPr lang="en-US" dirty="0"/>
              <a:t> </a:t>
            </a:r>
            <a:r>
              <a:rPr lang="en-US" dirty="0" err="1"/>
              <a:t>varira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izloženosti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riziku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zaračunava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dodatak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pokrivanje</a:t>
            </a:r>
            <a:r>
              <a:rPr lang="en-US" dirty="0"/>
              <a:t> tog </a:t>
            </a:r>
            <a:r>
              <a:rPr lang="en-US" dirty="0" err="1"/>
              <a:t>rizika</a:t>
            </a:r>
            <a:r>
              <a:rPr lang="en-US" dirty="0"/>
              <a:t> (</a:t>
            </a:r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56171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/>
          <a:lstStyle/>
          <a:p>
            <a:pPr algn="just"/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videti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prethodnoj</a:t>
            </a:r>
            <a:r>
              <a:rPr lang="en-US" dirty="0" smtClean="0"/>
              <a:t>,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obezbediti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: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pasivne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izdvajanje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očekivane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neočekivane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,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 smtClean="0"/>
              <a:t>zarada</a:t>
            </a:r>
            <a:r>
              <a:rPr lang="sr-Latn-ME" dirty="0" smtClean="0"/>
              <a:t> </a:t>
            </a:r>
            <a:r>
              <a:rPr lang="en-US" dirty="0" err="1"/>
              <a:t>zaposlenima</a:t>
            </a:r>
            <a:r>
              <a:rPr lang="en-US" dirty="0"/>
              <a:t>,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materijalnih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nematerijalnih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izdvajanja</a:t>
            </a:r>
            <a:r>
              <a:rPr lang="en-US" dirty="0"/>
              <a:t>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ostane</a:t>
            </a:r>
            <a:r>
              <a:rPr lang="en-US" dirty="0"/>
              <a:t> </a:t>
            </a:r>
            <a:r>
              <a:rPr lang="en-US" dirty="0" err="1"/>
              <a:t>zadovoljavajuća</a:t>
            </a:r>
            <a:r>
              <a:rPr lang="en-US" dirty="0"/>
              <a:t> </a:t>
            </a:r>
            <a:r>
              <a:rPr lang="en-US" dirty="0" err="1"/>
              <a:t>zarada</a:t>
            </a:r>
            <a:r>
              <a:rPr lang="en-US" dirty="0"/>
              <a:t> (profit). </a:t>
            </a:r>
          </a:p>
          <a:p>
            <a:pPr algn="just"/>
            <a:r>
              <a:rPr lang="en-US" dirty="0" err="1"/>
              <a:t>Teorijska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praktična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da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pojavnih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najvažnije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: </a:t>
            </a: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3993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Nominalna</a:t>
            </a:r>
            <a:r>
              <a:rPr lang="en-US" dirty="0" smtClean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tražioca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fiksna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varijabilna</a:t>
            </a:r>
            <a:r>
              <a:rPr lang="en-US" dirty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Stvarna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uzima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zajmotražioca</a:t>
            </a:r>
            <a:r>
              <a:rPr lang="en-US" dirty="0"/>
              <a:t> da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oroči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Realno</a:t>
            </a:r>
            <a:r>
              <a:rPr lang="en-US" dirty="0"/>
              <a:t> </a:t>
            </a:r>
            <a:r>
              <a:rPr lang="en-US" dirty="0" err="1"/>
              <a:t>pozitivna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stope </a:t>
            </a:r>
            <a:r>
              <a:rPr lang="en-US" dirty="0" err="1"/>
              <a:t>inflacije</a:t>
            </a:r>
            <a:r>
              <a:rPr lang="en-US" dirty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Realno</a:t>
            </a:r>
            <a:r>
              <a:rPr lang="en-US" dirty="0"/>
              <a:t> </a:t>
            </a:r>
            <a:r>
              <a:rPr lang="en-US" dirty="0" err="1"/>
              <a:t>negativna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Relativna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proporcionalni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obračunski</a:t>
            </a:r>
            <a:r>
              <a:rPr lang="en-US" dirty="0"/>
              <a:t> period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Komforna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diskontovana</a:t>
            </a:r>
            <a:r>
              <a:rPr lang="en-US" dirty="0"/>
              <a:t> </a:t>
            </a:r>
            <a:r>
              <a:rPr lang="en-US" dirty="0" err="1"/>
              <a:t>godišnja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obračunski</a:t>
            </a:r>
            <a:r>
              <a:rPr lang="en-US" dirty="0"/>
              <a:t> period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(1,2,3,6 </a:t>
            </a:r>
            <a:r>
              <a:rPr lang="en-US" dirty="0" err="1"/>
              <a:t>meseci</a:t>
            </a:r>
            <a:r>
              <a:rPr lang="en-US" dirty="0"/>
              <a:t>).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3155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je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enjivana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 err="1"/>
              <a:t>varijabilnu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 smtClean="0"/>
              <a:t>predvid</a:t>
            </a:r>
            <a:r>
              <a:rPr lang="sr-Latn-ME" dirty="0" smtClean="0"/>
              <a:t>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60734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argument </a:t>
            </a:r>
            <a:r>
              <a:rPr lang="en-US" dirty="0" err="1"/>
              <a:t>koji</a:t>
            </a:r>
            <a:r>
              <a:rPr lang="en-US" dirty="0"/>
              <a:t> ide u </a:t>
            </a:r>
            <a:r>
              <a:rPr lang="en-US" dirty="0" err="1"/>
              <a:t>prilog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varijabilnih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,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kamatnim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prilagođavaju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kretanju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učestalih</a:t>
            </a:r>
            <a:r>
              <a:rPr lang="en-US" dirty="0"/>
              <a:t> </a:t>
            </a:r>
            <a:r>
              <a:rPr lang="en-US" dirty="0" err="1"/>
              <a:t>kriza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globalnom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enjaju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opasnost</a:t>
            </a:r>
            <a:r>
              <a:rPr lang="en-US" dirty="0"/>
              <a:t> da </a:t>
            </a:r>
            <a:r>
              <a:rPr lang="en-US" dirty="0" err="1"/>
              <a:t>značajniji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ugrozi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profitabilnost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solventnost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Činjenica</a:t>
            </a:r>
            <a:r>
              <a:rPr lang="en-US" dirty="0"/>
              <a:t> da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kraću</a:t>
            </a:r>
            <a:r>
              <a:rPr lang="en-US" dirty="0"/>
              <a:t> </a:t>
            </a:r>
            <a:r>
              <a:rPr lang="en-US" dirty="0" err="1"/>
              <a:t>ročnu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ročnu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,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se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brže</a:t>
            </a:r>
            <a:r>
              <a:rPr lang="en-US" dirty="0"/>
              <a:t> </a:t>
            </a:r>
            <a:r>
              <a:rPr lang="en-US" dirty="0" err="1"/>
              <a:t>reflektuje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kreditnih</a:t>
            </a:r>
            <a:r>
              <a:rPr lang="sr-Latn-ME" dirty="0" smtClean="0"/>
              <a:t> plasmana.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38761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6366"/>
            <a:ext cx="10515600" cy="579059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izaberu</a:t>
            </a:r>
            <a:r>
              <a:rPr lang="en-US" dirty="0"/>
              <a:t> </a:t>
            </a:r>
            <a:r>
              <a:rPr lang="en-US" dirty="0" err="1"/>
              <a:t>referentnu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služiti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pojedinačne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trenutno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LIBOR (London Interbank Offered Rate) </a:t>
            </a:r>
            <a:r>
              <a:rPr lang="en-US" dirty="0" err="1"/>
              <a:t>i</a:t>
            </a:r>
            <a:r>
              <a:rPr lang="en-US" dirty="0"/>
              <a:t> EURIBOR (Euro Interbank Offered Rate).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da </a:t>
            </a:r>
            <a:r>
              <a:rPr lang="en-US" dirty="0" err="1"/>
              <a:t>utvrde</a:t>
            </a:r>
            <a:r>
              <a:rPr lang="en-US" dirty="0"/>
              <a:t> </a:t>
            </a:r>
            <a:r>
              <a:rPr lang="en-US" dirty="0" err="1"/>
              <a:t>frekvenciju</a:t>
            </a:r>
            <a:r>
              <a:rPr lang="en-US" dirty="0"/>
              <a:t> </a:t>
            </a:r>
            <a:r>
              <a:rPr lang="en-US" dirty="0" err="1"/>
              <a:t>ponovnog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referentne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toga da li se </a:t>
            </a:r>
            <a:r>
              <a:rPr lang="en-US" dirty="0" err="1"/>
              <a:t>rekalkulacija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esečno</a:t>
            </a:r>
            <a:r>
              <a:rPr lang="en-US" dirty="0"/>
              <a:t>, </a:t>
            </a:r>
            <a:r>
              <a:rPr lang="en-US" dirty="0" err="1" smtClean="0"/>
              <a:t>trom</a:t>
            </a:r>
            <a:r>
              <a:rPr lang="sr-Latn-ME" dirty="0" smtClean="0"/>
              <a:t>j</a:t>
            </a:r>
            <a:r>
              <a:rPr lang="en-US" dirty="0" err="1" smtClean="0"/>
              <a:t>esečno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8651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inflacija</a:t>
            </a:r>
            <a:r>
              <a:rPr lang="en-US" dirty="0"/>
              <a:t> </a:t>
            </a:r>
            <a:r>
              <a:rPr lang="en-US" dirty="0" err="1"/>
              <a:t>nestabilna</a:t>
            </a:r>
            <a:r>
              <a:rPr lang="en-US" dirty="0"/>
              <a:t>, </a:t>
            </a:r>
            <a:r>
              <a:rPr lang="en-US" dirty="0" err="1"/>
              <a:t>poželjno</a:t>
            </a:r>
            <a:r>
              <a:rPr lang="en-US" dirty="0"/>
              <a:t> je da </a:t>
            </a:r>
            <a:r>
              <a:rPr lang="en-US" dirty="0" err="1"/>
              <a:t>periodi</a:t>
            </a:r>
            <a:r>
              <a:rPr lang="en-US" dirty="0"/>
              <a:t> </a:t>
            </a:r>
            <a:r>
              <a:rPr lang="en-US" dirty="0" err="1"/>
              <a:t>rekalkulacije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češći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bitan</a:t>
            </a:r>
            <a:r>
              <a:rPr lang="en-US" dirty="0"/>
              <a:t> element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pokrića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odobreni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kolateral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zaloga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realno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odobreni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vrati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u </a:t>
            </a:r>
            <a:r>
              <a:rPr lang="en-US" dirty="0" err="1"/>
              <a:t>ugovorenom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kolateral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pokrivenih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nepokrivanih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067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rejting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nepokrivene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od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kolateral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ublažile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Da li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kolateral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ne,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ročnosti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pokriveni</a:t>
            </a:r>
            <a:r>
              <a:rPr lang="en-US" dirty="0"/>
              <a:t> </a:t>
            </a:r>
            <a:r>
              <a:rPr lang="en-US" dirty="0" err="1"/>
              <a:t>kolateralom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nose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pokrića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vidovi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, </a:t>
            </a:r>
            <a:r>
              <a:rPr lang="en-US" dirty="0" err="1"/>
              <a:t>zalihe</a:t>
            </a:r>
            <a:r>
              <a:rPr lang="en-US" dirty="0"/>
              <a:t>,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kupaca</a:t>
            </a:r>
            <a:r>
              <a:rPr lang="en-US" dirty="0"/>
              <a:t>,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nekretnina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59110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savremenom</a:t>
            </a:r>
            <a:r>
              <a:rPr lang="en-US" dirty="0"/>
              <a:t> </a:t>
            </a:r>
            <a:r>
              <a:rPr lang="en-US" dirty="0" err="1"/>
              <a:t>bankarstvu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pored </a:t>
            </a:r>
            <a:r>
              <a:rPr lang="en-US" dirty="0" err="1"/>
              <a:t>kolaterala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češće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zaštitne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da se </a:t>
            </a:r>
            <a:r>
              <a:rPr lang="en-US" dirty="0" err="1"/>
              <a:t>ublaži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Zaštitne</a:t>
            </a:r>
            <a:r>
              <a:rPr lang="en-US" dirty="0" smtClean="0"/>
              <a:t> </a:t>
            </a:r>
            <a:r>
              <a:rPr lang="en-US" dirty="0" err="1"/>
              <a:t>klauzule</a:t>
            </a:r>
            <a:r>
              <a:rPr lang="en-US" dirty="0"/>
              <a:t> se </a:t>
            </a:r>
            <a:r>
              <a:rPr lang="en-US" dirty="0" err="1"/>
              <a:t>češće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plasirani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slabijom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sposobnošću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0602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dodaju</a:t>
            </a:r>
            <a:r>
              <a:rPr lang="en-US" dirty="0"/>
              <a:t> </a:t>
            </a:r>
            <a:r>
              <a:rPr lang="en-US" dirty="0" err="1"/>
              <a:t>zaštitne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: </a:t>
            </a:r>
          </a:p>
          <a:p>
            <a:pPr lvl="1" algn="just"/>
            <a:r>
              <a:rPr lang="en-US" sz="2800" dirty="0" err="1"/>
              <a:t>obavezu</a:t>
            </a:r>
            <a:r>
              <a:rPr lang="en-US" sz="2800" dirty="0"/>
              <a:t> </a:t>
            </a:r>
            <a:r>
              <a:rPr lang="en-US" sz="2800" dirty="0" err="1"/>
              <a:t>dužnika</a:t>
            </a:r>
            <a:r>
              <a:rPr lang="en-US" sz="2800" dirty="0"/>
              <a:t> da </a:t>
            </a:r>
            <a:r>
              <a:rPr lang="en-US" sz="2800" dirty="0" err="1"/>
              <a:t>banci</a:t>
            </a:r>
            <a:r>
              <a:rPr lang="en-US" sz="2800" dirty="0"/>
              <a:t> </a:t>
            </a:r>
            <a:r>
              <a:rPr lang="en-US" sz="2800" dirty="0" err="1"/>
              <a:t>redovno</a:t>
            </a:r>
            <a:r>
              <a:rPr lang="en-US" sz="2800" dirty="0"/>
              <a:t> </a:t>
            </a:r>
            <a:r>
              <a:rPr lang="en-US" sz="2800" dirty="0" err="1"/>
              <a:t>prilaže</a:t>
            </a:r>
            <a:r>
              <a:rPr lang="en-US" sz="2800" dirty="0"/>
              <a:t> </a:t>
            </a:r>
            <a:r>
              <a:rPr lang="en-US" sz="2800" dirty="0" err="1"/>
              <a:t>određeni</a:t>
            </a:r>
            <a:r>
              <a:rPr lang="en-US" sz="2800" dirty="0"/>
              <a:t> set </a:t>
            </a:r>
            <a:r>
              <a:rPr lang="en-US" sz="2800" dirty="0" err="1"/>
              <a:t>finansijskih</a:t>
            </a:r>
            <a:r>
              <a:rPr lang="en-US" sz="2800" dirty="0"/>
              <a:t> </a:t>
            </a:r>
            <a:r>
              <a:rPr lang="en-US" sz="2800" dirty="0" err="1"/>
              <a:t>izvaštaja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vršenja</a:t>
            </a:r>
            <a:r>
              <a:rPr lang="en-US" sz="2800" dirty="0"/>
              <a:t> </a:t>
            </a:r>
            <a:r>
              <a:rPr lang="en-US" sz="2800" dirty="0" err="1"/>
              <a:t>vlasničke</a:t>
            </a:r>
            <a:r>
              <a:rPr lang="en-US" sz="2800" dirty="0"/>
              <a:t> </a:t>
            </a:r>
            <a:r>
              <a:rPr lang="en-US" sz="2800" dirty="0" err="1"/>
              <a:t>transformacije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veće</a:t>
            </a:r>
            <a:r>
              <a:rPr lang="en-US" sz="2800" dirty="0"/>
              <a:t> </a:t>
            </a:r>
            <a:r>
              <a:rPr lang="en-US" sz="2800" dirty="0" err="1"/>
              <a:t>bilansne</a:t>
            </a:r>
            <a:r>
              <a:rPr lang="en-US" sz="2800" dirty="0"/>
              <a:t> </a:t>
            </a:r>
            <a:r>
              <a:rPr lang="en-US" sz="2800" dirty="0" smtClean="0"/>
              <a:t>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ene</a:t>
            </a:r>
            <a:r>
              <a:rPr lang="en-US" sz="2800" dirty="0" smtClean="0"/>
              <a:t> </a:t>
            </a:r>
            <a:r>
              <a:rPr lang="en-US" sz="2800" dirty="0"/>
              <a:t>bez </a:t>
            </a:r>
            <a:r>
              <a:rPr lang="en-US" sz="2800" dirty="0" err="1"/>
              <a:t>odobrenja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ulaska</a:t>
            </a:r>
            <a:r>
              <a:rPr lang="en-US" sz="2800" dirty="0"/>
              <a:t> u </a:t>
            </a:r>
            <a:r>
              <a:rPr lang="en-US" sz="2800" dirty="0" err="1"/>
              <a:t>nove</a:t>
            </a:r>
            <a:r>
              <a:rPr lang="en-US" sz="2800" dirty="0"/>
              <a:t> </a:t>
            </a:r>
            <a:r>
              <a:rPr lang="en-US" sz="2800" dirty="0" err="1"/>
              <a:t>kreditne</a:t>
            </a:r>
            <a:r>
              <a:rPr lang="en-US" sz="2800" dirty="0"/>
              <a:t> </a:t>
            </a:r>
            <a:r>
              <a:rPr lang="en-US" sz="2800" dirty="0" err="1"/>
              <a:t>aranžmane</a:t>
            </a:r>
            <a:r>
              <a:rPr lang="en-US" sz="2800" dirty="0"/>
              <a:t>, bez </a:t>
            </a:r>
            <a:r>
              <a:rPr lang="en-US" sz="2800" dirty="0" err="1"/>
              <a:t>odobrenja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značajnog</a:t>
            </a:r>
            <a:r>
              <a:rPr lang="en-US" sz="2800" dirty="0"/>
              <a:t> </a:t>
            </a:r>
            <a:r>
              <a:rPr lang="en-US" sz="2800" dirty="0" err="1"/>
              <a:t>povećavanja</a:t>
            </a:r>
            <a:r>
              <a:rPr lang="en-US" sz="2800" dirty="0"/>
              <a:t> </a:t>
            </a:r>
            <a:r>
              <a:rPr lang="en-US" sz="2800" dirty="0" err="1"/>
              <a:t>fiksne</a:t>
            </a:r>
            <a:r>
              <a:rPr lang="en-US" sz="2800" dirty="0"/>
              <a:t> </a:t>
            </a:r>
            <a:r>
              <a:rPr lang="en-US" sz="2800" dirty="0" err="1"/>
              <a:t>aktive</a:t>
            </a:r>
            <a:r>
              <a:rPr lang="en-US" sz="2800" dirty="0"/>
              <a:t>, bez </a:t>
            </a:r>
            <a:r>
              <a:rPr lang="en-US" sz="2800" dirty="0" err="1"/>
              <a:t>odobrenja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/>
              <a:t> </a:t>
            </a:r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kupovine</a:t>
            </a:r>
            <a:r>
              <a:rPr lang="en-US" sz="2800" dirty="0"/>
              <a:t> </a:t>
            </a:r>
            <a:r>
              <a:rPr lang="en-US" sz="2800" dirty="0" err="1"/>
              <a:t>visokorizičnih</a:t>
            </a:r>
            <a:r>
              <a:rPr lang="en-US" sz="2800" dirty="0"/>
              <a:t> </a:t>
            </a:r>
            <a:r>
              <a:rPr lang="en-US" sz="2800" dirty="0" err="1"/>
              <a:t>hartija</a:t>
            </a:r>
            <a:r>
              <a:rPr lang="en-US" sz="2800" dirty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ulaska</a:t>
            </a:r>
            <a:r>
              <a:rPr lang="en-US" sz="2800" dirty="0"/>
              <a:t> u </a:t>
            </a:r>
            <a:r>
              <a:rPr lang="en-US" sz="2800" dirty="0" err="1"/>
              <a:t>poslove</a:t>
            </a:r>
            <a:r>
              <a:rPr lang="en-US" sz="2800" dirty="0"/>
              <a:t> </a:t>
            </a:r>
            <a:r>
              <a:rPr lang="en-US" sz="2800" dirty="0" err="1"/>
              <a:t>fuzija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akvizicija</a:t>
            </a:r>
            <a:r>
              <a:rPr lang="en-US" sz="2800" dirty="0"/>
              <a:t>, bez </a:t>
            </a:r>
            <a:r>
              <a:rPr lang="en-US" sz="2800" dirty="0" err="1"/>
              <a:t>odobrenja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/>
              <a:t> </a:t>
            </a:r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ograničenje</a:t>
            </a:r>
            <a:r>
              <a:rPr lang="en-US" sz="2800" dirty="0"/>
              <a:t> </a:t>
            </a:r>
            <a:r>
              <a:rPr lang="en-US" sz="2800" dirty="0" err="1"/>
              <a:t>isplata</a:t>
            </a:r>
            <a:r>
              <a:rPr lang="en-US" sz="2800" dirty="0"/>
              <a:t> </a:t>
            </a:r>
            <a:r>
              <a:rPr lang="en-US" sz="2800" dirty="0" err="1"/>
              <a:t>dividendi</a:t>
            </a:r>
            <a:r>
              <a:rPr lang="en-US" sz="2800" dirty="0"/>
              <a:t> </a:t>
            </a:r>
            <a:r>
              <a:rPr lang="en-US" sz="2800" dirty="0" err="1"/>
              <a:t>akcionarima</a:t>
            </a:r>
            <a:r>
              <a:rPr lang="en-US" sz="2800" dirty="0"/>
              <a:t>, u </a:t>
            </a:r>
            <a:r>
              <a:rPr lang="en-US" sz="2800" dirty="0" err="1"/>
              <a:t>slučaju</a:t>
            </a:r>
            <a:r>
              <a:rPr lang="en-US" sz="2800" dirty="0"/>
              <a:t> da </a:t>
            </a:r>
            <a:r>
              <a:rPr lang="en-US" sz="2800" dirty="0" err="1"/>
              <a:t>preduzeće</a:t>
            </a:r>
            <a:r>
              <a:rPr lang="en-US" sz="2800" dirty="0"/>
              <a:t> </a:t>
            </a:r>
            <a:r>
              <a:rPr lang="en-US" sz="2800" dirty="0" err="1"/>
              <a:t>probije</a:t>
            </a:r>
            <a:r>
              <a:rPr lang="en-US" sz="2800" dirty="0"/>
              <a:t>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 smtClean="0"/>
              <a:t> </a:t>
            </a:r>
            <a:r>
              <a:rPr lang="en-US" sz="2800" dirty="0" err="1"/>
              <a:t>određenih</a:t>
            </a:r>
            <a:r>
              <a:rPr lang="en-US" sz="2800" dirty="0"/>
              <a:t> </a:t>
            </a:r>
            <a:r>
              <a:rPr lang="en-US" sz="2800" dirty="0" err="1"/>
              <a:t>indikatora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osnovu</a:t>
            </a:r>
            <a:r>
              <a:rPr lang="en-US" sz="2800" dirty="0"/>
              <a:t> </a:t>
            </a:r>
            <a:r>
              <a:rPr lang="en-US" sz="2800" dirty="0" err="1"/>
              <a:t>kojih</a:t>
            </a:r>
            <a:r>
              <a:rPr lang="en-US" sz="2800" dirty="0"/>
              <a:t> je </a:t>
            </a:r>
            <a:r>
              <a:rPr lang="en-US" sz="2800" dirty="0" err="1"/>
              <a:t>izvršena</a:t>
            </a:r>
            <a:r>
              <a:rPr lang="en-US" sz="2800" dirty="0"/>
              <a:t> </a:t>
            </a:r>
            <a:r>
              <a:rPr lang="en-US" sz="2800" dirty="0" err="1"/>
              <a:t>kreditna</a:t>
            </a:r>
            <a:r>
              <a:rPr lang="en-US" sz="2800" dirty="0"/>
              <a:t> </a:t>
            </a:r>
            <a:r>
              <a:rPr lang="en-US" sz="2800" dirty="0" err="1"/>
              <a:t>analiza</a:t>
            </a:r>
            <a:r>
              <a:rPr lang="en-US" sz="28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07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2.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FAKTORI SAVREMENIH TRENDOVA U BANKARSTVU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Transformacija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razvijenih</a:t>
            </a:r>
            <a:r>
              <a:rPr lang="en-US" dirty="0" smtClean="0"/>
              <a:t> </a:t>
            </a:r>
            <a:r>
              <a:rPr lang="en-US" dirty="0" err="1" smtClean="0"/>
              <a:t>zemalja</a:t>
            </a:r>
            <a:r>
              <a:rPr lang="en-US" dirty="0" smtClean="0"/>
              <a:t> (</a:t>
            </a:r>
            <a:r>
              <a:rPr lang="en-US" dirty="0" err="1" smtClean="0"/>
              <a:t>naročito</a:t>
            </a:r>
            <a:r>
              <a:rPr lang="en-US" dirty="0" smtClean="0"/>
              <a:t> SAD) je </a:t>
            </a:r>
            <a:r>
              <a:rPr lang="en-US" dirty="0" err="1" smtClean="0"/>
              <a:t>ostvarila</a:t>
            </a:r>
            <a:r>
              <a:rPr lang="en-US" dirty="0" smtClean="0"/>
              <a:t>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širom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eta. </a:t>
            </a:r>
            <a:endParaRPr lang="sr-Latn-ME" dirty="0" smtClean="0"/>
          </a:p>
          <a:p>
            <a:pPr algn="just"/>
            <a:r>
              <a:rPr lang="en-US" dirty="0" smtClean="0"/>
              <a:t>Od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faktora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uticali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„</a:t>
            </a:r>
            <a:r>
              <a:rPr lang="en-US" dirty="0" err="1" smtClean="0"/>
              <a:t>fiziologije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morfologije</a:t>
            </a:r>
            <a:r>
              <a:rPr lang="en-US" dirty="0" smtClean="0"/>
              <a:t>“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najznačajniji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izdvojili</a:t>
            </a:r>
            <a:r>
              <a:rPr lang="en-US" dirty="0" smtClean="0"/>
              <a:t>: </a:t>
            </a:r>
          </a:p>
          <a:p>
            <a:pPr marL="457200" lvl="1" indent="0" algn="just">
              <a:buNone/>
            </a:pPr>
            <a:r>
              <a:rPr lang="en-US" sz="2800" dirty="0" smtClean="0"/>
              <a:t>1) </a:t>
            </a:r>
            <a:r>
              <a:rPr lang="en-US" sz="2800" dirty="0" err="1" smtClean="0"/>
              <a:t>Smanjenje</a:t>
            </a:r>
            <a:r>
              <a:rPr lang="en-US" sz="2800" dirty="0" smtClean="0"/>
              <a:t> </a:t>
            </a:r>
            <a:r>
              <a:rPr lang="en-US" sz="2800" dirty="0" err="1" smtClean="0"/>
              <a:t>državne</a:t>
            </a:r>
            <a:r>
              <a:rPr lang="en-US" sz="2800" dirty="0" smtClean="0"/>
              <a:t> </a:t>
            </a:r>
            <a:r>
              <a:rPr lang="en-US" sz="2800" dirty="0" err="1" smtClean="0"/>
              <a:t>regulacije</a:t>
            </a:r>
            <a:r>
              <a:rPr lang="en-US" sz="2800" dirty="0" smtClean="0"/>
              <a:t> u </a:t>
            </a:r>
            <a:r>
              <a:rPr lang="en-US" sz="2800" dirty="0" err="1" smtClean="0"/>
              <a:t>odnosu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banke</a:t>
            </a:r>
            <a:r>
              <a:rPr lang="en-US" sz="2800" dirty="0" smtClean="0"/>
              <a:t>; </a:t>
            </a:r>
          </a:p>
          <a:p>
            <a:pPr marL="457200" lvl="1" indent="0" algn="just">
              <a:buNone/>
            </a:pPr>
            <a:r>
              <a:rPr lang="en-US" sz="2800" dirty="0" smtClean="0"/>
              <a:t>2) </a:t>
            </a:r>
            <a:r>
              <a:rPr lang="en-US" sz="2800" dirty="0" err="1" smtClean="0"/>
              <a:t>Razvoj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informacione</a:t>
            </a:r>
            <a:r>
              <a:rPr lang="en-US" sz="2800" dirty="0" smtClean="0"/>
              <a:t> </a:t>
            </a:r>
            <a:r>
              <a:rPr lang="en-US" sz="2800" dirty="0" err="1" smtClean="0"/>
              <a:t>tehnologije</a:t>
            </a:r>
            <a:r>
              <a:rPr lang="en-US" sz="2800" dirty="0" smtClean="0"/>
              <a:t>; </a:t>
            </a:r>
          </a:p>
          <a:p>
            <a:pPr marL="457200" lvl="1" indent="0" algn="just">
              <a:buNone/>
            </a:pPr>
            <a:r>
              <a:rPr lang="en-US" sz="2800" dirty="0" smtClean="0"/>
              <a:t>3) </a:t>
            </a:r>
            <a:r>
              <a:rPr lang="en-US" sz="2800" dirty="0" err="1" smtClean="0"/>
              <a:t>Globalizacija</a:t>
            </a:r>
            <a:r>
              <a:rPr lang="en-US" sz="2800" dirty="0" smtClean="0"/>
              <a:t> </a:t>
            </a:r>
            <a:r>
              <a:rPr lang="en-US" sz="2800" dirty="0" err="1" smtClean="0"/>
              <a:t>bankarskog</a:t>
            </a:r>
            <a:r>
              <a:rPr lang="en-US" sz="2800" dirty="0" smtClean="0"/>
              <a:t> </a:t>
            </a:r>
            <a:r>
              <a:rPr lang="en-US" sz="2800" dirty="0" err="1" smtClean="0"/>
              <a:t>poslovanja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711021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metodama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postupcima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ublažavanja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praksa</a:t>
            </a:r>
            <a:r>
              <a:rPr lang="en-US" dirty="0"/>
              <a:t> je </a:t>
            </a:r>
            <a:r>
              <a:rPr lang="en-US" dirty="0" err="1"/>
              <a:t>pokazala</a:t>
            </a:r>
            <a:r>
              <a:rPr lang="en-US" dirty="0"/>
              <a:t> da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zaštitnih</a:t>
            </a:r>
            <a:r>
              <a:rPr lang="en-US" dirty="0"/>
              <a:t> </a:t>
            </a:r>
            <a:r>
              <a:rPr lang="en-US" dirty="0" err="1"/>
              <a:t>klauzula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ugovaranja</a:t>
            </a:r>
            <a:r>
              <a:rPr lang="en-US" dirty="0"/>
              <a:t> </a:t>
            </a:r>
            <a:r>
              <a:rPr lang="en-US" dirty="0" err="1"/>
              <a:t>kolaterala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sr-Latn-ME" dirty="0"/>
              <a:t>8</a:t>
            </a:r>
            <a:r>
              <a:rPr lang="en-US" dirty="0" smtClean="0"/>
              <a:t>.</a:t>
            </a:r>
            <a:r>
              <a:rPr lang="sr-Latn-ME" dirty="0" smtClean="0"/>
              <a:t>1</a:t>
            </a:r>
            <a:r>
              <a:rPr lang="en-US" dirty="0" smtClean="0"/>
              <a:t>.</a:t>
            </a:r>
            <a:r>
              <a:rPr lang="sr-Latn-ME" dirty="0" smtClean="0"/>
              <a:t>5</a:t>
            </a:r>
            <a:r>
              <a:rPr lang="en-US" dirty="0" smtClean="0"/>
              <a:t>.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u </a:t>
            </a:r>
            <a:r>
              <a:rPr lang="en-US" dirty="0" err="1"/>
              <a:t>savremenom</a:t>
            </a:r>
            <a:r>
              <a:rPr lang="en-US" dirty="0"/>
              <a:t> </a:t>
            </a:r>
            <a:r>
              <a:rPr lang="en-US" dirty="0" err="1"/>
              <a:t>bankarstvu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složen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Česte</a:t>
            </a:r>
            <a:r>
              <a:rPr lang="en-US" dirty="0"/>
              <a:t> </a:t>
            </a:r>
            <a:r>
              <a:rPr lang="en-US" dirty="0" err="1"/>
              <a:t>nestabilnosti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finansijke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otežavaju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da </a:t>
            </a:r>
            <a:r>
              <a:rPr lang="en-US" dirty="0" err="1"/>
              <a:t>predvide</a:t>
            </a:r>
            <a:r>
              <a:rPr lang="en-US" dirty="0"/>
              <a:t> u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kretati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54771640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savremene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posvećuju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odobravanju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istaći</a:t>
            </a:r>
            <a:r>
              <a:rPr lang="en-US" dirty="0"/>
              <a:t> da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odobravanju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mora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usklađeno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filizofijom</a:t>
            </a:r>
            <a:r>
              <a:rPr lang="en-US" dirty="0"/>
              <a:t>,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potencijalom</a:t>
            </a:r>
            <a:r>
              <a:rPr lang="en-US" dirty="0"/>
              <a:t>, </a:t>
            </a:r>
            <a:r>
              <a:rPr lang="en-US" dirty="0" err="1"/>
              <a:t>ciljnim</a:t>
            </a:r>
            <a:r>
              <a:rPr lang="en-US" dirty="0"/>
              <a:t> </a:t>
            </a:r>
            <a:r>
              <a:rPr lang="en-US" dirty="0" err="1"/>
              <a:t>tržištem</a:t>
            </a:r>
            <a:r>
              <a:rPr lang="en-US" dirty="0"/>
              <a:t>,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evima</a:t>
            </a:r>
            <a:r>
              <a:rPr lang="en-US" dirty="0" smtClean="0"/>
              <a:t> </a:t>
            </a:r>
            <a:r>
              <a:rPr lang="en-US" dirty="0" err="1"/>
              <a:t>klijenata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specifičnostima</a:t>
            </a:r>
            <a:r>
              <a:rPr lang="en-US" dirty="0"/>
              <a:t>,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kriterijume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fleksibilna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koordinisana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politikama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5429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je u </a:t>
            </a:r>
            <a:r>
              <a:rPr lang="en-US" dirty="0" err="1"/>
              <a:t>obavezi</a:t>
            </a:r>
            <a:r>
              <a:rPr lang="en-US" dirty="0"/>
              <a:t> da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pravnoj</a:t>
            </a:r>
            <a:r>
              <a:rPr lang="en-US" dirty="0"/>
              <a:t> </a:t>
            </a:r>
            <a:r>
              <a:rPr lang="en-US" dirty="0" err="1"/>
              <a:t>regulativi</a:t>
            </a:r>
            <a:r>
              <a:rPr lang="en-US" dirty="0"/>
              <a:t>, </a:t>
            </a:r>
            <a:r>
              <a:rPr lang="en-US" dirty="0" err="1"/>
              <a:t>veličini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miksu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portfolia</a:t>
            </a:r>
            <a:r>
              <a:rPr lang="en-US" dirty="0"/>
              <a:t>, </a:t>
            </a:r>
            <a:r>
              <a:rPr lang="en-US" dirty="0" err="1"/>
              <a:t>delegiranju</a:t>
            </a:r>
            <a:r>
              <a:rPr lang="en-US" dirty="0"/>
              <a:t> </a:t>
            </a:r>
            <a:r>
              <a:rPr lang="en-US" dirty="0" err="1"/>
              <a:t>ovlašćenja</a:t>
            </a:r>
            <a:r>
              <a:rPr lang="en-US" dirty="0"/>
              <a:t>,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,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administriranju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en-US" dirty="0"/>
          </a:p>
          <a:p>
            <a:pPr algn="just"/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odobravanju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mora da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prvenstveno</a:t>
            </a:r>
            <a:r>
              <a:rPr lang="en-US" dirty="0"/>
              <a:t> o tome da li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nju</a:t>
            </a:r>
            <a:r>
              <a:rPr lang="en-US" dirty="0"/>
              <a:t> </a:t>
            </a:r>
            <a:r>
              <a:rPr lang="en-US" dirty="0" err="1"/>
              <a:t>prihvatljiv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enjeni</a:t>
            </a:r>
            <a:r>
              <a:rPr lang="en-US" dirty="0" smtClean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jeste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internoj</a:t>
            </a:r>
            <a:r>
              <a:rPr lang="en-US" dirty="0"/>
              <a:t> </a:t>
            </a:r>
            <a:r>
              <a:rPr lang="en-US" dirty="0" err="1"/>
              <a:t>skali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kvantifikuje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enjeni</a:t>
            </a:r>
            <a:r>
              <a:rPr lang="en-US" dirty="0" smtClean="0"/>
              <a:t> </a:t>
            </a:r>
            <a:r>
              <a:rPr lang="en-US" dirty="0" err="1"/>
              <a:t>nivo</a:t>
            </a:r>
            <a:r>
              <a:rPr lang="en-US" dirty="0"/>
              <a:t> tog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odredi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ulazi</a:t>
            </a:r>
            <a:r>
              <a:rPr lang="en-US" dirty="0"/>
              <a:t> u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  <a:endParaRPr lang="sr-Latn-ME" dirty="0" smtClean="0"/>
          </a:p>
          <a:p>
            <a:pPr algn="just"/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višu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5452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 Pored toga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/>
              <a:t>pozicionim</a:t>
            </a:r>
            <a:r>
              <a:rPr lang="en-US" dirty="0"/>
              <a:t> </a:t>
            </a:r>
            <a:r>
              <a:rPr lang="en-US" dirty="0" err="1"/>
              <a:t>limitima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ne </a:t>
            </a:r>
            <a:r>
              <a:rPr lang="en-US" dirty="0" err="1"/>
              <a:t>plasira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grane</a:t>
            </a:r>
            <a:r>
              <a:rPr lang="en-US" dirty="0"/>
              <a:t>)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utvrđenog</a:t>
            </a:r>
            <a:r>
              <a:rPr lang="en-US" dirty="0"/>
              <a:t> </a:t>
            </a:r>
            <a:r>
              <a:rPr lang="en-US" dirty="0" err="1"/>
              <a:t>gornjeg</a:t>
            </a:r>
            <a:r>
              <a:rPr lang="en-US" dirty="0"/>
              <a:t> </a:t>
            </a:r>
            <a:r>
              <a:rPr lang="en-US" dirty="0" err="1"/>
              <a:t>limita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je </a:t>
            </a:r>
            <a:r>
              <a:rPr lang="en-US" dirty="0" err="1"/>
              <a:t>činjenica</a:t>
            </a:r>
            <a:r>
              <a:rPr lang="en-US" dirty="0"/>
              <a:t> da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planiraju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diverzifikacije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razmotri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odobravanju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mora da </a:t>
            </a:r>
            <a:r>
              <a:rPr lang="en-US" dirty="0" err="1"/>
              <a:t>drži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datog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Bazelski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obavezuju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procenjenog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plasman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ečima</a:t>
            </a:r>
            <a:r>
              <a:rPr lang="en-US" dirty="0"/>
              <a:t>,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da </a:t>
            </a:r>
            <a:r>
              <a:rPr lang="en-US" dirty="0" err="1"/>
              <a:t>preuzme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srazmeran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89753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započinje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pokreće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adekvatnu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preuzela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odobri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plasman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Kvalitet</a:t>
            </a:r>
            <a:r>
              <a:rPr lang="en-US" dirty="0" smtClean="0"/>
              <a:t> 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validnosti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tražilac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spoljnih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tražilac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sadržani</a:t>
            </a:r>
            <a:r>
              <a:rPr lang="en-US" dirty="0"/>
              <a:t> u </a:t>
            </a:r>
            <a:r>
              <a:rPr lang="en-US" dirty="0" err="1"/>
              <a:t>bilansu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, </a:t>
            </a:r>
            <a:r>
              <a:rPr lang="en-US" dirty="0" err="1"/>
              <a:t>bilansu</a:t>
            </a:r>
            <a:r>
              <a:rPr lang="en-US" dirty="0"/>
              <a:t> </a:t>
            </a:r>
            <a:r>
              <a:rPr lang="en-US" dirty="0" err="1"/>
              <a:t>uspeha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bilansu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prilaže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prateću</a:t>
            </a:r>
            <a:r>
              <a:rPr lang="en-US" dirty="0"/>
              <a:t> </a:t>
            </a:r>
            <a:r>
              <a:rPr lang="en-US" dirty="0" err="1"/>
              <a:t>dokumentaciju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dokumente</a:t>
            </a:r>
            <a:r>
              <a:rPr lang="en-US" dirty="0"/>
              <a:t>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70827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Odluka</a:t>
            </a:r>
            <a:r>
              <a:rPr lang="en-US" dirty="0"/>
              <a:t> organa </a:t>
            </a:r>
            <a:r>
              <a:rPr lang="en-US" dirty="0" err="1"/>
              <a:t>upravljanja</a:t>
            </a:r>
            <a:r>
              <a:rPr lang="en-US" dirty="0"/>
              <a:t> da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zaduži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. </a:t>
            </a:r>
          </a:p>
          <a:p>
            <a:pPr lvl="1" algn="just"/>
            <a:r>
              <a:rPr lang="en-US" sz="2600" dirty="0" smtClean="0"/>
              <a:t>Plan </a:t>
            </a:r>
            <a:r>
              <a:rPr lang="en-US" sz="2600" dirty="0" err="1"/>
              <a:t>razvoja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Plan </a:t>
            </a:r>
            <a:r>
              <a:rPr lang="en-US" sz="2600" dirty="0" err="1"/>
              <a:t>proizvodnje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 </a:t>
            </a:r>
            <a:r>
              <a:rPr lang="en-US" sz="2600" dirty="0" err="1"/>
              <a:t>Ostvarena</a:t>
            </a:r>
            <a:r>
              <a:rPr lang="en-US" sz="2600" dirty="0"/>
              <a:t> </a:t>
            </a:r>
            <a:r>
              <a:rPr lang="en-US" sz="2600" dirty="0" err="1"/>
              <a:t>realizacija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, </a:t>
            </a:r>
            <a:r>
              <a:rPr lang="en-US" sz="2600" dirty="0" err="1"/>
              <a:t>struktura</a:t>
            </a:r>
            <a:r>
              <a:rPr lang="en-US" sz="2600" dirty="0"/>
              <a:t> </a:t>
            </a:r>
            <a:r>
              <a:rPr lang="en-US" sz="2600" dirty="0" err="1"/>
              <a:t>troškova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prodajne</a:t>
            </a:r>
            <a:r>
              <a:rPr lang="en-US" sz="2600" dirty="0"/>
              <a:t> </a:t>
            </a:r>
            <a:r>
              <a:rPr lang="en-US" sz="2600" dirty="0" smtClean="0"/>
              <a:t>c</a:t>
            </a:r>
            <a:r>
              <a:rPr lang="sr-Latn-ME" sz="2600" dirty="0" smtClean="0"/>
              <a:t>ij</a:t>
            </a:r>
            <a:r>
              <a:rPr lang="en-US" sz="2600" dirty="0" err="1" smtClean="0"/>
              <a:t>ene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err="1" smtClean="0"/>
              <a:t>Kretanje</a:t>
            </a:r>
            <a:r>
              <a:rPr lang="en-US" sz="2600" dirty="0" smtClean="0"/>
              <a:t> </a:t>
            </a:r>
            <a:r>
              <a:rPr lang="en-US" sz="2600" dirty="0" err="1"/>
              <a:t>zaliha</a:t>
            </a:r>
            <a:r>
              <a:rPr lang="en-US" sz="2600" dirty="0"/>
              <a:t> </a:t>
            </a:r>
            <a:r>
              <a:rPr lang="en-US" sz="2600" dirty="0" err="1"/>
              <a:t>sirovina</a:t>
            </a:r>
            <a:r>
              <a:rPr lang="en-US" sz="2600" dirty="0"/>
              <a:t>, </a:t>
            </a:r>
            <a:r>
              <a:rPr lang="en-US" sz="2600" dirty="0" err="1"/>
              <a:t>materijala</a:t>
            </a:r>
            <a:r>
              <a:rPr lang="en-US" sz="2600" dirty="0"/>
              <a:t>, </a:t>
            </a:r>
            <a:r>
              <a:rPr lang="en-US" sz="2600" dirty="0" err="1"/>
              <a:t>nedovršene</a:t>
            </a:r>
            <a:r>
              <a:rPr lang="en-US" sz="2600" dirty="0"/>
              <a:t> </a:t>
            </a:r>
            <a:r>
              <a:rPr lang="en-US" sz="2600" dirty="0" err="1"/>
              <a:t>proizvodnje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gotovih</a:t>
            </a:r>
            <a:r>
              <a:rPr lang="en-US" sz="2600" dirty="0"/>
              <a:t> </a:t>
            </a:r>
            <a:r>
              <a:rPr lang="en-US" sz="2600" dirty="0" err="1"/>
              <a:t>proizvoda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err="1" smtClean="0"/>
              <a:t>Stanje</a:t>
            </a:r>
            <a:r>
              <a:rPr lang="en-US" sz="2600" dirty="0" smtClean="0"/>
              <a:t> </a:t>
            </a:r>
            <a:r>
              <a:rPr lang="en-US" sz="2600" dirty="0" err="1"/>
              <a:t>obrtnih</a:t>
            </a:r>
            <a:r>
              <a:rPr lang="en-US" sz="2600" dirty="0"/>
              <a:t> </a:t>
            </a:r>
            <a:r>
              <a:rPr lang="en-US" sz="2600" dirty="0" err="1"/>
              <a:t>sredstava</a:t>
            </a:r>
            <a:r>
              <a:rPr lang="en-US" sz="2600" dirty="0"/>
              <a:t>, </a:t>
            </a:r>
            <a:r>
              <a:rPr lang="en-US" sz="2600" dirty="0" err="1"/>
              <a:t>njihovi</a:t>
            </a:r>
            <a:r>
              <a:rPr lang="en-US" sz="2600" dirty="0"/>
              <a:t> </a:t>
            </a:r>
            <a:r>
              <a:rPr lang="en-US" sz="2600" dirty="0" err="1"/>
              <a:t>izvori</a:t>
            </a:r>
            <a:r>
              <a:rPr lang="en-US" sz="2600" dirty="0"/>
              <a:t>, </a:t>
            </a:r>
            <a:r>
              <a:rPr lang="en-US" sz="2600" dirty="0" err="1"/>
              <a:t>sredstva</a:t>
            </a:r>
            <a:r>
              <a:rPr lang="en-US" sz="2600" dirty="0"/>
              <a:t> </a:t>
            </a:r>
            <a:r>
              <a:rPr lang="en-US" sz="2600" dirty="0" err="1"/>
              <a:t>kojima</a:t>
            </a:r>
            <a:r>
              <a:rPr lang="en-US" sz="2600" dirty="0"/>
              <a:t> </a:t>
            </a:r>
            <a:r>
              <a:rPr lang="en-US" sz="2600" dirty="0" err="1"/>
              <a:t>preduzeće</a:t>
            </a:r>
            <a:r>
              <a:rPr lang="en-US" sz="2600" dirty="0"/>
              <a:t> </a:t>
            </a:r>
            <a:r>
              <a:rPr lang="en-US" sz="2600" dirty="0" err="1"/>
              <a:t>raspolaže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 </a:t>
            </a:r>
            <a:r>
              <a:rPr lang="en-US" sz="2600" dirty="0" err="1"/>
              <a:t>Ukupne</a:t>
            </a:r>
            <a:r>
              <a:rPr lang="en-US" sz="2600" dirty="0"/>
              <a:t> </a:t>
            </a:r>
            <a:r>
              <a:rPr lang="en-US" sz="2600" dirty="0" err="1"/>
              <a:t>obaveze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 </a:t>
            </a:r>
            <a:r>
              <a:rPr lang="en-US" sz="2600" dirty="0" err="1"/>
              <a:t>Pregled</a:t>
            </a:r>
            <a:r>
              <a:rPr lang="en-US" sz="2600" dirty="0"/>
              <a:t> </a:t>
            </a:r>
            <a:r>
              <a:rPr lang="en-US" sz="2600" dirty="0" err="1"/>
              <a:t>potraživanja</a:t>
            </a:r>
            <a:r>
              <a:rPr lang="en-US" sz="2600" dirty="0"/>
              <a:t> od </a:t>
            </a:r>
            <a:r>
              <a:rPr lang="en-US" sz="2600" dirty="0" err="1"/>
              <a:t>kupaca</a:t>
            </a:r>
            <a:r>
              <a:rPr lang="en-US" sz="2600" dirty="0"/>
              <a:t> </a:t>
            </a:r>
            <a:r>
              <a:rPr lang="en-US" sz="2600" dirty="0" err="1"/>
              <a:t>po</a:t>
            </a:r>
            <a:r>
              <a:rPr lang="en-US" sz="2600" dirty="0"/>
              <a:t> </a:t>
            </a:r>
            <a:r>
              <a:rPr lang="en-US" sz="2600" dirty="0" err="1"/>
              <a:t>ročnosti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 </a:t>
            </a:r>
            <a:r>
              <a:rPr lang="en-US" sz="2600" dirty="0" err="1"/>
              <a:t>Pregled</a:t>
            </a:r>
            <a:r>
              <a:rPr lang="en-US" sz="2600" dirty="0"/>
              <a:t> </a:t>
            </a:r>
            <a:r>
              <a:rPr lang="en-US" sz="2600" dirty="0" err="1"/>
              <a:t>stanja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kretanja</a:t>
            </a:r>
            <a:r>
              <a:rPr lang="en-US" sz="2600" dirty="0"/>
              <a:t> </a:t>
            </a:r>
            <a:r>
              <a:rPr lang="en-US" sz="2600" dirty="0" err="1"/>
              <a:t>fondova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 </a:t>
            </a:r>
            <a:r>
              <a:rPr lang="en-US" sz="2600" dirty="0"/>
              <a:t>Plan </a:t>
            </a:r>
            <a:r>
              <a:rPr lang="en-US" sz="2600" dirty="0" err="1"/>
              <a:t>potrebnih</a:t>
            </a:r>
            <a:r>
              <a:rPr lang="en-US" sz="2600" dirty="0"/>
              <a:t> </a:t>
            </a:r>
            <a:r>
              <a:rPr lang="en-US" sz="2600" dirty="0" err="1"/>
              <a:t>obrtnih</a:t>
            </a:r>
            <a:r>
              <a:rPr lang="en-US" sz="2600" dirty="0"/>
              <a:t> </a:t>
            </a:r>
            <a:r>
              <a:rPr lang="en-US" sz="2600" dirty="0" err="1"/>
              <a:t>sredstava</a:t>
            </a:r>
            <a:r>
              <a:rPr lang="en-US" sz="2600" dirty="0"/>
              <a:t> </a:t>
            </a:r>
            <a:r>
              <a:rPr lang="en-US" sz="2600" dirty="0" err="1"/>
              <a:t>za</a:t>
            </a:r>
            <a:r>
              <a:rPr lang="en-US" sz="2600" dirty="0"/>
              <a:t> </a:t>
            </a:r>
            <a:r>
              <a:rPr lang="en-US" sz="2600" dirty="0" err="1"/>
              <a:t>proces</a:t>
            </a:r>
            <a:r>
              <a:rPr lang="en-US" sz="2600" dirty="0"/>
              <a:t> </a:t>
            </a:r>
            <a:r>
              <a:rPr lang="en-US" sz="2600" dirty="0" err="1"/>
              <a:t>redovnog</a:t>
            </a:r>
            <a:r>
              <a:rPr lang="en-US" sz="2600" dirty="0"/>
              <a:t> </a:t>
            </a:r>
            <a:r>
              <a:rPr lang="en-US" sz="2600" dirty="0" err="1"/>
              <a:t>poslovanja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. 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1011489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da je </a:t>
            </a:r>
            <a:r>
              <a:rPr lang="en-US" dirty="0" err="1"/>
              <a:t>preduzeće</a:t>
            </a:r>
            <a:r>
              <a:rPr lang="en-US" dirty="0"/>
              <a:t> (</a:t>
            </a:r>
            <a:r>
              <a:rPr lang="en-US" dirty="0" err="1"/>
              <a:t>tražilac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 u </a:t>
            </a:r>
            <a:r>
              <a:rPr lang="en-US" dirty="0" err="1"/>
              <a:t>dužem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deponent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u </a:t>
            </a:r>
            <a:r>
              <a:rPr lang="en-US" dirty="0" err="1"/>
              <a:t>obavezi</a:t>
            </a:r>
            <a:r>
              <a:rPr lang="en-US" dirty="0"/>
              <a:t> je </a:t>
            </a:r>
            <a:r>
              <a:rPr lang="en-US" dirty="0" err="1"/>
              <a:t>dostavi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od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ranijeg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dostupna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(</a:t>
            </a:r>
            <a:r>
              <a:rPr lang="en-US" dirty="0" err="1"/>
              <a:t>sopstveni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Set </a:t>
            </a:r>
            <a:r>
              <a:rPr lang="en-US" dirty="0" err="1"/>
              <a:t>dobijenih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prov</a:t>
            </a:r>
            <a:r>
              <a:rPr lang="sr-Latn-ME" dirty="0" smtClean="0"/>
              <a:t>j</a:t>
            </a:r>
            <a:r>
              <a:rPr lang="en-US" dirty="0" err="1" smtClean="0"/>
              <a:t>erava</a:t>
            </a:r>
            <a:r>
              <a:rPr lang="en-US" dirty="0"/>
              <a:t>, </a:t>
            </a:r>
            <a:r>
              <a:rPr lang="en-US" dirty="0" err="1"/>
              <a:t>analizira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kritički</a:t>
            </a:r>
            <a:r>
              <a:rPr lang="en-US" dirty="0"/>
              <a:t> </a:t>
            </a:r>
            <a:r>
              <a:rPr lang="en-US" dirty="0" err="1"/>
              <a:t>razmatra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Pored toga,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u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(</a:t>
            </a:r>
            <a:r>
              <a:rPr lang="en-US" dirty="0" err="1"/>
              <a:t>spoljni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Ukrštanjem</a:t>
            </a:r>
            <a:r>
              <a:rPr lang="en-US" dirty="0" smtClean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navedena</a:t>
            </a:r>
            <a:r>
              <a:rPr lang="en-US" dirty="0"/>
              <a:t> tri </a:t>
            </a:r>
            <a:r>
              <a:rPr lang="en-US" dirty="0" err="1"/>
              <a:t>izvora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generiše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jasniju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o </a:t>
            </a:r>
            <a:r>
              <a:rPr lang="en-US" dirty="0" err="1"/>
              <a:t>performansama</a:t>
            </a:r>
            <a:r>
              <a:rPr lang="en-US" dirty="0"/>
              <a:t> </a:t>
            </a:r>
            <a:r>
              <a:rPr lang="en-US" dirty="0" err="1"/>
              <a:t>tražioca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raspoloživih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kreditni</a:t>
            </a:r>
            <a:r>
              <a:rPr lang="en-US" dirty="0"/>
              <a:t> referent (</a:t>
            </a:r>
            <a:r>
              <a:rPr lang="en-US" dirty="0" err="1"/>
              <a:t>analitičar</a:t>
            </a:r>
            <a:r>
              <a:rPr lang="en-US" dirty="0"/>
              <a:t>)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referata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izvođenja</a:t>
            </a:r>
            <a:r>
              <a:rPr lang="en-US" dirty="0"/>
              <a:t> </a:t>
            </a:r>
            <a:r>
              <a:rPr lang="en-US" dirty="0" err="1"/>
              <a:t>zaključka</a:t>
            </a:r>
            <a:r>
              <a:rPr lang="en-US" dirty="0"/>
              <a:t> o </a:t>
            </a:r>
            <a:r>
              <a:rPr lang="en-US" dirty="0" err="1"/>
              <a:t>prihvatanju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odbijanju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/>
              <a:t>referat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 smtClean="0"/>
              <a:t>elemente</a:t>
            </a:r>
            <a:r>
              <a:rPr lang="sr-Latn-ME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370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/>
          </a:bodyPr>
          <a:lstStyle/>
          <a:p>
            <a:pPr lvl="1"/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nazivu</a:t>
            </a:r>
            <a:r>
              <a:rPr lang="en-US" dirty="0"/>
              <a:t>, </a:t>
            </a:r>
            <a:r>
              <a:rPr lang="en-US" dirty="0" err="1"/>
              <a:t>sedištu</a:t>
            </a:r>
            <a:r>
              <a:rPr lang="en-US" dirty="0"/>
              <a:t> </a:t>
            </a:r>
            <a:r>
              <a:rPr lang="en-US" dirty="0" err="1"/>
              <a:t>ivrsti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elatnosti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sz="2600" dirty="0" err="1" smtClean="0"/>
              <a:t>Iznos</a:t>
            </a:r>
            <a:r>
              <a:rPr lang="en-US" sz="2600" dirty="0" smtClean="0"/>
              <a:t> </a:t>
            </a:r>
            <a:r>
              <a:rPr lang="en-US" sz="2600" dirty="0" err="1"/>
              <a:t>ukupnih</a:t>
            </a:r>
            <a:r>
              <a:rPr lang="en-US" sz="2600" dirty="0"/>
              <a:t> </a:t>
            </a:r>
            <a:r>
              <a:rPr lang="en-US" sz="2600" dirty="0" err="1"/>
              <a:t>sredstava</a:t>
            </a:r>
            <a:r>
              <a:rPr lang="en-US" sz="2600" dirty="0"/>
              <a:t> </a:t>
            </a:r>
            <a:r>
              <a:rPr lang="en-US" sz="2600" dirty="0" err="1"/>
              <a:t>kojima</a:t>
            </a:r>
            <a:r>
              <a:rPr lang="en-US" sz="2600" dirty="0"/>
              <a:t> </a:t>
            </a:r>
            <a:r>
              <a:rPr lang="en-US" sz="2600" dirty="0" err="1"/>
              <a:t>preduzeće</a:t>
            </a:r>
            <a:r>
              <a:rPr lang="en-US" sz="2600" dirty="0"/>
              <a:t> </a:t>
            </a:r>
            <a:r>
              <a:rPr lang="en-US" sz="2600" dirty="0" err="1" smtClean="0"/>
              <a:t>raspolaže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err="1" smtClean="0"/>
              <a:t>Struktura</a:t>
            </a:r>
            <a:r>
              <a:rPr lang="en-US" sz="2600" dirty="0" smtClean="0"/>
              <a:t> </a:t>
            </a:r>
            <a:r>
              <a:rPr lang="en-US" sz="2600" dirty="0" err="1"/>
              <a:t>raspoloživih</a:t>
            </a:r>
            <a:r>
              <a:rPr lang="en-US" sz="2600" dirty="0"/>
              <a:t> </a:t>
            </a:r>
            <a:r>
              <a:rPr lang="en-US" sz="2600" dirty="0" err="1"/>
              <a:t>sredstava</a:t>
            </a:r>
            <a:r>
              <a:rPr lang="en-US" sz="2600" dirty="0"/>
              <a:t> </a:t>
            </a:r>
            <a:r>
              <a:rPr lang="en-US" sz="2600" dirty="0" err="1" smtClean="0"/>
              <a:t>preduzeća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err="1" smtClean="0"/>
              <a:t>Kreditna</a:t>
            </a:r>
            <a:r>
              <a:rPr lang="en-US" sz="2600" dirty="0" smtClean="0"/>
              <a:t> </a:t>
            </a:r>
            <a:r>
              <a:rPr lang="en-US" sz="2600" dirty="0" err="1"/>
              <a:t>sposobnost</a:t>
            </a:r>
            <a:r>
              <a:rPr lang="en-US" sz="2600" dirty="0"/>
              <a:t> </a:t>
            </a:r>
            <a:r>
              <a:rPr lang="en-US" sz="2600" dirty="0" err="1" smtClean="0"/>
              <a:t>preduzeća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</a:t>
            </a:r>
            <a:r>
              <a:rPr lang="en-US" sz="2600" dirty="0" err="1"/>
              <a:t>Visina</a:t>
            </a:r>
            <a:r>
              <a:rPr lang="en-US" sz="2600" dirty="0"/>
              <a:t> </a:t>
            </a:r>
            <a:r>
              <a:rPr lang="en-US" sz="2600" dirty="0" err="1"/>
              <a:t>anuiteta</a:t>
            </a:r>
            <a:r>
              <a:rPr lang="en-US" sz="2600" dirty="0"/>
              <a:t> </a:t>
            </a:r>
            <a:r>
              <a:rPr lang="en-US" sz="2600" dirty="0" err="1"/>
              <a:t>po</a:t>
            </a:r>
            <a:r>
              <a:rPr lang="en-US" sz="2600" dirty="0"/>
              <a:t> </a:t>
            </a:r>
            <a:r>
              <a:rPr lang="en-US" sz="2600" dirty="0" err="1"/>
              <a:t>ranije</a:t>
            </a:r>
            <a:r>
              <a:rPr lang="en-US" sz="2600" dirty="0"/>
              <a:t> </a:t>
            </a:r>
            <a:r>
              <a:rPr lang="en-US" sz="2600" dirty="0" err="1"/>
              <a:t>odobrenim</a:t>
            </a:r>
            <a:r>
              <a:rPr lang="en-US" sz="2600" dirty="0"/>
              <a:t> </a:t>
            </a:r>
            <a:r>
              <a:rPr lang="en-US" sz="2600" dirty="0" err="1" smtClean="0"/>
              <a:t>kreditima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err="1" smtClean="0"/>
              <a:t>Stepen</a:t>
            </a:r>
            <a:r>
              <a:rPr lang="en-US" sz="2600" dirty="0" smtClean="0"/>
              <a:t> </a:t>
            </a:r>
            <a:r>
              <a:rPr lang="en-US" sz="2600" dirty="0" err="1"/>
              <a:t>izvršenja</a:t>
            </a:r>
            <a:r>
              <a:rPr lang="en-US" sz="2600" dirty="0"/>
              <a:t> </a:t>
            </a:r>
            <a:r>
              <a:rPr lang="en-US" sz="2600" dirty="0" err="1"/>
              <a:t>obaveza</a:t>
            </a:r>
            <a:r>
              <a:rPr lang="en-US" sz="2600" dirty="0"/>
              <a:t> </a:t>
            </a:r>
            <a:r>
              <a:rPr lang="en-US" sz="2600" dirty="0" err="1"/>
              <a:t>prema</a:t>
            </a:r>
            <a:r>
              <a:rPr lang="en-US" sz="2600" dirty="0"/>
              <a:t> </a:t>
            </a:r>
            <a:r>
              <a:rPr lang="en-US" sz="2600" dirty="0" err="1" smtClean="0"/>
              <a:t>banci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err="1" smtClean="0"/>
              <a:t>Iznos</a:t>
            </a:r>
            <a:r>
              <a:rPr lang="en-US" sz="2600" dirty="0" smtClean="0"/>
              <a:t> </a:t>
            </a:r>
            <a:r>
              <a:rPr lang="en-US" sz="2600" dirty="0" err="1"/>
              <a:t>datih</a:t>
            </a:r>
            <a:r>
              <a:rPr lang="en-US" sz="2600" dirty="0"/>
              <a:t> </a:t>
            </a:r>
            <a:r>
              <a:rPr lang="en-US" sz="2600" dirty="0" err="1" smtClean="0"/>
              <a:t>garancija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</a:t>
            </a:r>
            <a:r>
              <a:rPr lang="en-US" sz="2600" dirty="0" err="1"/>
              <a:t>Iznos</a:t>
            </a:r>
            <a:r>
              <a:rPr lang="en-US" sz="2600" dirty="0"/>
              <a:t> </a:t>
            </a:r>
            <a:r>
              <a:rPr lang="en-US" sz="2600" dirty="0" err="1"/>
              <a:t>traženog</a:t>
            </a:r>
            <a:r>
              <a:rPr lang="en-US" sz="2600" dirty="0"/>
              <a:t> </a:t>
            </a:r>
            <a:r>
              <a:rPr lang="en-US" sz="2600" dirty="0" err="1" smtClean="0"/>
              <a:t>kredita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Nam</a:t>
            </a:r>
            <a:r>
              <a:rPr lang="sr-Latn-ME" sz="2600" dirty="0" smtClean="0"/>
              <a:t>j</a:t>
            </a:r>
            <a:r>
              <a:rPr lang="en-US" sz="2600" dirty="0" err="1" smtClean="0"/>
              <a:t>ena</a:t>
            </a:r>
            <a:r>
              <a:rPr lang="en-US" sz="2600" dirty="0" smtClean="0"/>
              <a:t> </a:t>
            </a:r>
            <a:r>
              <a:rPr lang="en-US" sz="2600" dirty="0" err="1"/>
              <a:t>traženog</a:t>
            </a:r>
            <a:r>
              <a:rPr lang="en-US" sz="2600" dirty="0"/>
              <a:t> </a:t>
            </a:r>
            <a:r>
              <a:rPr lang="en-US" sz="2600" dirty="0" err="1" smtClean="0"/>
              <a:t>kredita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</a:t>
            </a:r>
            <a:r>
              <a:rPr lang="en-US" sz="2600" dirty="0" err="1"/>
              <a:t>Dinamika</a:t>
            </a:r>
            <a:r>
              <a:rPr lang="en-US" sz="2600" dirty="0"/>
              <a:t> </a:t>
            </a:r>
            <a:r>
              <a:rPr lang="en-US" sz="2600" dirty="0" err="1"/>
              <a:t>korišćenja</a:t>
            </a:r>
            <a:r>
              <a:rPr lang="en-US" sz="2600" dirty="0"/>
              <a:t> </a:t>
            </a:r>
            <a:r>
              <a:rPr lang="en-US" sz="2600" dirty="0" err="1" smtClean="0"/>
              <a:t>kredita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</a:t>
            </a:r>
            <a:r>
              <a:rPr lang="en-US" sz="2600" dirty="0" err="1"/>
              <a:t>Projekcija</a:t>
            </a:r>
            <a:r>
              <a:rPr lang="en-US" sz="2600" dirty="0"/>
              <a:t> </a:t>
            </a:r>
            <a:r>
              <a:rPr lang="en-US" sz="2600" dirty="0" err="1"/>
              <a:t>očekivanih</a:t>
            </a:r>
            <a:r>
              <a:rPr lang="en-US" sz="2600" dirty="0"/>
              <a:t> </a:t>
            </a:r>
            <a:r>
              <a:rPr lang="en-US" sz="2600" dirty="0" err="1"/>
              <a:t>efekata</a:t>
            </a:r>
            <a:r>
              <a:rPr lang="en-US" sz="2600" dirty="0"/>
              <a:t> od </a:t>
            </a:r>
            <a:r>
              <a:rPr lang="en-US" sz="2600" dirty="0" err="1"/>
              <a:t>uloženih</a:t>
            </a:r>
            <a:r>
              <a:rPr lang="en-US" sz="2600" dirty="0"/>
              <a:t> </a:t>
            </a:r>
            <a:r>
              <a:rPr lang="en-US" sz="2600" dirty="0" err="1" smtClean="0"/>
              <a:t>sredstava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</a:t>
            </a:r>
            <a:r>
              <a:rPr lang="en-US" sz="2600" dirty="0" err="1"/>
              <a:t>Tržište</a:t>
            </a:r>
            <a:r>
              <a:rPr lang="en-US" sz="2600" dirty="0"/>
              <a:t> </a:t>
            </a:r>
            <a:r>
              <a:rPr lang="en-US" sz="2600" dirty="0" err="1"/>
              <a:t>inputa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autputa</a:t>
            </a:r>
            <a:r>
              <a:rPr lang="en-US" sz="2600" dirty="0"/>
              <a:t> u </a:t>
            </a:r>
            <a:r>
              <a:rPr lang="en-US" sz="2600" dirty="0" err="1"/>
              <a:t>zemlji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inostranstvu</a:t>
            </a:r>
            <a:r>
              <a:rPr lang="en-US" sz="2600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25643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6600"/>
            <a:ext cx="10515600" cy="54403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sprovedene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uvažavanje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referent u </a:t>
            </a:r>
            <a:r>
              <a:rPr lang="en-US" dirty="0" err="1"/>
              <a:t>zaključku</a:t>
            </a:r>
            <a:r>
              <a:rPr lang="en-US" dirty="0"/>
              <a:t> </a:t>
            </a:r>
            <a:r>
              <a:rPr lang="en-US" dirty="0" err="1"/>
              <a:t>referata</a:t>
            </a:r>
            <a:r>
              <a:rPr lang="en-US" dirty="0"/>
              <a:t> </a:t>
            </a:r>
            <a:r>
              <a:rPr lang="en-US" dirty="0" err="1"/>
              <a:t>predlaže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negativno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Uzimajući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zaključak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referata</a:t>
            </a:r>
            <a:r>
              <a:rPr lang="en-US" dirty="0"/>
              <a:t>,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konačno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prosleđuje</a:t>
            </a:r>
            <a:r>
              <a:rPr lang="en-US" dirty="0"/>
              <a:t> </a:t>
            </a:r>
            <a:r>
              <a:rPr lang="en-US" dirty="0" err="1"/>
              <a:t>preduzeću</a:t>
            </a:r>
            <a:r>
              <a:rPr lang="en-US" dirty="0"/>
              <a:t> (</a:t>
            </a:r>
            <a:r>
              <a:rPr lang="en-US" dirty="0" err="1"/>
              <a:t>tražiocu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donese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o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evu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pristupaju</a:t>
            </a:r>
            <a:r>
              <a:rPr lang="en-US" dirty="0"/>
              <a:t> </a:t>
            </a:r>
            <a:r>
              <a:rPr lang="en-US" dirty="0" err="1"/>
              <a:t>potpisivanju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sardži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: 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primaoca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odobrenog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03053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u </a:t>
            </a:r>
            <a:r>
              <a:rPr lang="en-US" dirty="0" err="1"/>
              <a:t>kom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otkazati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6)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7) </a:t>
            </a:r>
            <a:r>
              <a:rPr lang="en-US" dirty="0" err="1"/>
              <a:t>kaznenu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8)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9)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kompletne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,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982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kraha</a:t>
            </a:r>
            <a:r>
              <a:rPr lang="en-US" dirty="0" smtClean="0"/>
              <a:t> </a:t>
            </a:r>
            <a:r>
              <a:rPr lang="en-US" dirty="0" err="1" smtClean="0"/>
              <a:t>NJujorške</a:t>
            </a:r>
            <a:r>
              <a:rPr lang="en-US" dirty="0" smtClean="0"/>
              <a:t> </a:t>
            </a:r>
            <a:r>
              <a:rPr lang="en-US" dirty="0" err="1" smtClean="0"/>
              <a:t>berze</a:t>
            </a:r>
            <a:r>
              <a:rPr lang="en-US" dirty="0" smtClean="0"/>
              <a:t> 1929. </a:t>
            </a:r>
            <a:r>
              <a:rPr lang="en-US" dirty="0" err="1" smtClean="0"/>
              <a:t>godine</a:t>
            </a:r>
            <a:r>
              <a:rPr lang="en-US" dirty="0" smtClean="0"/>
              <a:t>, </a:t>
            </a:r>
            <a:r>
              <a:rPr lang="en-US" dirty="0" err="1" smtClean="0"/>
              <a:t>uloga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u </a:t>
            </a:r>
            <a:r>
              <a:rPr lang="en-US" dirty="0" err="1" smtClean="0"/>
              <a:t>regulisanju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je </a:t>
            </a:r>
            <a:r>
              <a:rPr lang="en-US" dirty="0" err="1" smtClean="0"/>
              <a:t>dobila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značaju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koristile</a:t>
            </a:r>
            <a:r>
              <a:rPr lang="en-US" dirty="0" smtClean="0"/>
              <a:t> </a:t>
            </a:r>
            <a:r>
              <a:rPr lang="en-US" dirty="0" err="1" smtClean="0"/>
              <a:t>intervencionistički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u </a:t>
            </a:r>
            <a:r>
              <a:rPr lang="en-US" dirty="0" err="1" smtClean="0"/>
              <a:t>regulisanju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, </a:t>
            </a:r>
            <a:r>
              <a:rPr lang="en-US" dirty="0" err="1" smtClean="0"/>
              <a:t>kako</a:t>
            </a:r>
            <a:r>
              <a:rPr lang="en-US" dirty="0" smtClean="0"/>
              <a:t> bi </a:t>
            </a:r>
            <a:r>
              <a:rPr lang="en-US" dirty="0" err="1" smtClean="0"/>
              <a:t>obezbedile</a:t>
            </a:r>
            <a:r>
              <a:rPr lang="en-US" dirty="0" smtClean="0"/>
              <a:t> </a:t>
            </a:r>
            <a:r>
              <a:rPr lang="en-US" dirty="0" err="1" smtClean="0"/>
              <a:t>sistemsku</a:t>
            </a:r>
            <a:r>
              <a:rPr lang="en-US" dirty="0" smtClean="0"/>
              <a:t> </a:t>
            </a:r>
            <a:r>
              <a:rPr lang="en-US" dirty="0" err="1" smtClean="0"/>
              <a:t>stabilnost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Najznačajnije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enjivane</a:t>
            </a:r>
            <a:r>
              <a:rPr lang="en-US" dirty="0" smtClean="0"/>
              <a:t> u SAD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lvl="1" algn="just"/>
            <a:r>
              <a:rPr lang="en-US" sz="3000" dirty="0" err="1" smtClean="0"/>
              <a:t>Ograničenje</a:t>
            </a:r>
            <a:r>
              <a:rPr lang="en-US" sz="3000" dirty="0" smtClean="0"/>
              <a:t> </a:t>
            </a:r>
            <a:r>
              <a:rPr lang="en-US" sz="3000" dirty="0" err="1" smtClean="0"/>
              <a:t>konkurencije</a:t>
            </a:r>
            <a:r>
              <a:rPr lang="en-US" sz="3000" dirty="0" smtClean="0"/>
              <a:t> - </a:t>
            </a:r>
            <a:r>
              <a:rPr lang="en-US" sz="3000" dirty="0" err="1" smtClean="0"/>
              <a:t>razgraničenjem</a:t>
            </a:r>
            <a:r>
              <a:rPr lang="en-US" sz="3000" dirty="0" smtClean="0"/>
              <a:t> </a:t>
            </a:r>
            <a:r>
              <a:rPr lang="en-US" sz="3000" dirty="0" err="1" smtClean="0"/>
              <a:t>komercijalnog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investicionog</a:t>
            </a:r>
            <a:r>
              <a:rPr lang="en-US" sz="3000" dirty="0" smtClean="0"/>
              <a:t> </a:t>
            </a:r>
            <a:r>
              <a:rPr lang="en-US" sz="3000" dirty="0" err="1" smtClean="0"/>
              <a:t>bankarstva</a:t>
            </a:r>
            <a:r>
              <a:rPr lang="en-US" sz="3000" dirty="0" smtClean="0"/>
              <a:t> </a:t>
            </a:r>
            <a:r>
              <a:rPr lang="en-US" sz="3000" dirty="0" err="1" smtClean="0"/>
              <a:t>banke</a:t>
            </a:r>
            <a:r>
              <a:rPr lang="en-US" sz="3000" dirty="0" smtClean="0"/>
              <a:t> </a:t>
            </a:r>
            <a:r>
              <a:rPr lang="en-US" sz="3000" dirty="0" err="1" smtClean="0"/>
              <a:t>su</a:t>
            </a:r>
            <a:r>
              <a:rPr lang="en-US" sz="3000" dirty="0" smtClean="0"/>
              <a:t> </a:t>
            </a:r>
            <a:r>
              <a:rPr lang="en-US" sz="3000" dirty="0" err="1" smtClean="0"/>
              <a:t>imale</a:t>
            </a:r>
            <a:r>
              <a:rPr lang="en-US" sz="3000" dirty="0" smtClean="0"/>
              <a:t> </a:t>
            </a:r>
            <a:r>
              <a:rPr lang="en-US" sz="3000" dirty="0" err="1" smtClean="0"/>
              <a:t>licencu</a:t>
            </a:r>
            <a:r>
              <a:rPr lang="en-US" sz="3000" dirty="0" smtClean="0"/>
              <a:t> </a:t>
            </a:r>
            <a:r>
              <a:rPr lang="en-US" sz="3000" dirty="0" err="1" smtClean="0"/>
              <a:t>za</a:t>
            </a:r>
            <a:r>
              <a:rPr lang="en-US" sz="3000" dirty="0" smtClean="0"/>
              <a:t> </a:t>
            </a:r>
            <a:r>
              <a:rPr lang="en-US" sz="3000" dirty="0" err="1" smtClean="0"/>
              <a:t>obavljanje</a:t>
            </a:r>
            <a:r>
              <a:rPr lang="en-US" sz="3000" dirty="0" smtClean="0"/>
              <a:t> </a:t>
            </a:r>
            <a:r>
              <a:rPr lang="en-US" sz="3000" dirty="0" err="1" smtClean="0"/>
              <a:t>poslova</a:t>
            </a:r>
            <a:r>
              <a:rPr lang="en-US" sz="3000" dirty="0" smtClean="0"/>
              <a:t> </a:t>
            </a:r>
            <a:r>
              <a:rPr lang="en-US" sz="3000" dirty="0" err="1" smtClean="0"/>
              <a:t>samo</a:t>
            </a:r>
            <a:r>
              <a:rPr lang="en-US" sz="3000" dirty="0" smtClean="0"/>
              <a:t> u </a:t>
            </a:r>
            <a:r>
              <a:rPr lang="en-US" sz="3000" dirty="0" err="1" smtClean="0"/>
              <a:t>okviru</a:t>
            </a:r>
            <a:r>
              <a:rPr lang="en-US" sz="3000" dirty="0" smtClean="0"/>
              <a:t> </a:t>
            </a:r>
            <a:r>
              <a:rPr lang="en-US" sz="3000" dirty="0" err="1" smtClean="0"/>
              <a:t>određenog</a:t>
            </a:r>
            <a:r>
              <a:rPr lang="en-US" sz="3000" dirty="0" smtClean="0"/>
              <a:t> </a:t>
            </a:r>
            <a:r>
              <a:rPr lang="en-US" sz="3000" dirty="0" err="1" smtClean="0"/>
              <a:t>tržišnog</a:t>
            </a:r>
            <a:r>
              <a:rPr lang="en-US" sz="3000" dirty="0" smtClean="0"/>
              <a:t> </a:t>
            </a:r>
            <a:r>
              <a:rPr lang="en-US" sz="3000" dirty="0" err="1" smtClean="0"/>
              <a:t>segmenta</a:t>
            </a:r>
            <a:r>
              <a:rPr lang="en-US" sz="3000" dirty="0" smtClean="0"/>
              <a:t>; </a:t>
            </a:r>
          </a:p>
          <a:p>
            <a:pPr lvl="1" algn="just"/>
            <a:r>
              <a:rPr lang="en-US" sz="3000" dirty="0" smtClean="0"/>
              <a:t> </a:t>
            </a:r>
            <a:r>
              <a:rPr lang="en-US" sz="3000" dirty="0" err="1" smtClean="0"/>
              <a:t>Zabrana</a:t>
            </a:r>
            <a:r>
              <a:rPr lang="en-US" sz="3000" dirty="0" smtClean="0"/>
              <a:t> </a:t>
            </a:r>
            <a:r>
              <a:rPr lang="en-US" sz="3000" dirty="0" err="1" smtClean="0"/>
              <a:t>davanja</a:t>
            </a:r>
            <a:r>
              <a:rPr lang="en-US" sz="3000" dirty="0" smtClean="0"/>
              <a:t> </a:t>
            </a:r>
            <a:r>
              <a:rPr lang="en-US" sz="3000" dirty="0" err="1" smtClean="0"/>
              <a:t>kamate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transakcione</a:t>
            </a:r>
            <a:r>
              <a:rPr lang="en-US" sz="3000" dirty="0" smtClean="0"/>
              <a:t> </a:t>
            </a:r>
            <a:r>
              <a:rPr lang="en-US" sz="3000" dirty="0" err="1" smtClean="0"/>
              <a:t>depozite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propisivanje</a:t>
            </a:r>
            <a:r>
              <a:rPr lang="en-US" sz="3000" dirty="0" smtClean="0"/>
              <a:t> </a:t>
            </a:r>
            <a:r>
              <a:rPr lang="en-US" sz="3000" dirty="0" err="1" smtClean="0"/>
              <a:t>najviše</a:t>
            </a:r>
            <a:r>
              <a:rPr lang="en-US" sz="3000" dirty="0" smtClean="0"/>
              <a:t> </a:t>
            </a:r>
            <a:r>
              <a:rPr lang="en-US" sz="3000" dirty="0" err="1" smtClean="0"/>
              <a:t>godišnje</a:t>
            </a:r>
            <a:r>
              <a:rPr lang="en-US" sz="3000" dirty="0" smtClean="0"/>
              <a:t> </a:t>
            </a:r>
            <a:r>
              <a:rPr lang="en-US" sz="3000" dirty="0" err="1" smtClean="0"/>
              <a:t>kamatne</a:t>
            </a:r>
            <a:r>
              <a:rPr lang="en-US" sz="3000" dirty="0" smtClean="0"/>
              <a:t> stope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oročene</a:t>
            </a:r>
            <a:r>
              <a:rPr lang="en-US" sz="3000" dirty="0" smtClean="0"/>
              <a:t> </a:t>
            </a:r>
            <a:r>
              <a:rPr lang="en-US" sz="3000" dirty="0" err="1" smtClean="0"/>
              <a:t>depozite</a:t>
            </a:r>
            <a:r>
              <a:rPr lang="en-US" sz="3000" dirty="0" smtClean="0"/>
              <a:t>, </a:t>
            </a:r>
            <a:r>
              <a:rPr lang="en-US" sz="3000" dirty="0" err="1" smtClean="0"/>
              <a:t>koja</a:t>
            </a:r>
            <a:r>
              <a:rPr lang="en-US" sz="3000" dirty="0" smtClean="0"/>
              <a:t> je </a:t>
            </a:r>
            <a:r>
              <a:rPr lang="en-US" sz="3000" dirty="0" err="1" smtClean="0"/>
              <a:t>bila</a:t>
            </a:r>
            <a:r>
              <a:rPr lang="en-US" sz="3000" dirty="0" smtClean="0"/>
              <a:t> </a:t>
            </a:r>
            <a:r>
              <a:rPr lang="en-US" sz="3000" dirty="0" err="1" smtClean="0"/>
              <a:t>vezana</a:t>
            </a:r>
            <a:r>
              <a:rPr lang="en-US" sz="3000" dirty="0" smtClean="0"/>
              <a:t> </a:t>
            </a:r>
            <a:r>
              <a:rPr lang="en-US" sz="3000" dirty="0" err="1" smtClean="0"/>
              <a:t>za</a:t>
            </a:r>
            <a:r>
              <a:rPr lang="en-US" sz="3000" dirty="0" smtClean="0"/>
              <a:t> </a:t>
            </a:r>
            <a:r>
              <a:rPr lang="en-US" sz="3000" dirty="0" err="1" smtClean="0"/>
              <a:t>diskontnu</a:t>
            </a:r>
            <a:r>
              <a:rPr lang="en-US" sz="3000" dirty="0" smtClean="0"/>
              <a:t> </a:t>
            </a:r>
            <a:r>
              <a:rPr lang="en-US" sz="3000" dirty="0" err="1" smtClean="0"/>
              <a:t>stopu</a:t>
            </a:r>
            <a:r>
              <a:rPr lang="en-US" sz="3000" dirty="0" smtClean="0"/>
              <a:t> </a:t>
            </a:r>
            <a:r>
              <a:rPr lang="en-US" sz="3000" dirty="0" err="1" smtClean="0"/>
              <a:t>centralne</a:t>
            </a:r>
            <a:r>
              <a:rPr lang="en-US" sz="3000" dirty="0" smtClean="0"/>
              <a:t> </a:t>
            </a:r>
            <a:r>
              <a:rPr lang="en-US" sz="3000" dirty="0" err="1" smtClean="0"/>
              <a:t>banke</a:t>
            </a:r>
            <a:r>
              <a:rPr lang="en-US" sz="3000" dirty="0" smtClean="0"/>
              <a:t>; </a:t>
            </a:r>
          </a:p>
          <a:p>
            <a:pPr lvl="1" algn="just"/>
            <a:r>
              <a:rPr lang="en-US" sz="3000" dirty="0" smtClean="0"/>
              <a:t> </a:t>
            </a:r>
            <a:r>
              <a:rPr lang="en-US" sz="3000" dirty="0" err="1" smtClean="0"/>
              <a:t>Usm</a:t>
            </a:r>
            <a:r>
              <a:rPr lang="sr-Latn-ME" sz="3000" dirty="0" smtClean="0"/>
              <a:t>j</a:t>
            </a:r>
            <a:r>
              <a:rPr lang="en-US" sz="3000" dirty="0" err="1" smtClean="0"/>
              <a:t>eravanje</a:t>
            </a:r>
            <a:r>
              <a:rPr lang="en-US" sz="3000" dirty="0" smtClean="0"/>
              <a:t> d</a:t>
            </a:r>
            <a:r>
              <a:rPr lang="sr-Latn-ME" sz="3000" dirty="0" smtClean="0"/>
              <a:t>ij</a:t>
            </a:r>
            <a:r>
              <a:rPr lang="en-US" sz="3000" dirty="0" err="1" smtClean="0"/>
              <a:t>ela</a:t>
            </a:r>
            <a:r>
              <a:rPr lang="en-US" sz="3000" dirty="0" smtClean="0"/>
              <a:t> </a:t>
            </a:r>
            <a:r>
              <a:rPr lang="en-US" sz="3000" dirty="0" err="1" smtClean="0"/>
              <a:t>plasmana</a:t>
            </a:r>
            <a:r>
              <a:rPr lang="en-US" sz="3000" dirty="0" smtClean="0"/>
              <a:t> </a:t>
            </a:r>
            <a:r>
              <a:rPr lang="en-US" sz="3000" dirty="0" err="1" smtClean="0"/>
              <a:t>banaka</a:t>
            </a:r>
            <a:r>
              <a:rPr lang="en-US" sz="3000" dirty="0" smtClean="0"/>
              <a:t> u </a:t>
            </a:r>
            <a:r>
              <a:rPr lang="en-US" sz="3000" dirty="0" err="1" smtClean="0"/>
              <a:t>određene</a:t>
            </a:r>
            <a:r>
              <a:rPr lang="en-US" sz="3000" dirty="0" smtClean="0"/>
              <a:t>, </a:t>
            </a:r>
            <a:r>
              <a:rPr lang="en-US" sz="3000" dirty="0" err="1" smtClean="0"/>
              <a:t>prioritetne</a:t>
            </a:r>
            <a:r>
              <a:rPr lang="en-US" sz="3000" dirty="0" smtClean="0"/>
              <a:t> </a:t>
            </a:r>
            <a:r>
              <a:rPr lang="en-US" sz="3000" dirty="0" err="1" smtClean="0"/>
              <a:t>nam</a:t>
            </a:r>
            <a:r>
              <a:rPr lang="sr-Latn-ME" sz="3000" dirty="0" smtClean="0"/>
              <a:t>j</a:t>
            </a:r>
            <a:r>
              <a:rPr lang="en-US" sz="3000" dirty="0" err="1" smtClean="0"/>
              <a:t>ene</a:t>
            </a:r>
            <a:r>
              <a:rPr lang="en-US" sz="3000" dirty="0" smtClean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5341596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6300"/>
            <a:ext cx="10515600" cy="53006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400" dirty="0"/>
              <a:t>10) </a:t>
            </a:r>
            <a:r>
              <a:rPr lang="en-US" sz="3400" dirty="0" err="1"/>
              <a:t>osiguranje</a:t>
            </a:r>
            <a:r>
              <a:rPr lang="en-US" sz="3400" dirty="0"/>
              <a:t> </a:t>
            </a:r>
            <a:r>
              <a:rPr lang="en-US" sz="3400" dirty="0" err="1" smtClean="0"/>
              <a:t>vr</a:t>
            </a:r>
            <a:r>
              <a:rPr lang="sr-Latn-ME" sz="3400" dirty="0" smtClean="0"/>
              <a:t>ij</a:t>
            </a:r>
            <a:r>
              <a:rPr lang="en-US" sz="3400" dirty="0" err="1" smtClean="0"/>
              <a:t>ednosti</a:t>
            </a:r>
            <a:r>
              <a:rPr lang="en-US" sz="3400" dirty="0" smtClean="0"/>
              <a:t> </a:t>
            </a:r>
            <a:r>
              <a:rPr lang="en-US" sz="3400" dirty="0" err="1"/>
              <a:t>obrtnih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osnovnih</a:t>
            </a:r>
            <a:r>
              <a:rPr lang="en-US" sz="3400" dirty="0"/>
              <a:t> </a:t>
            </a:r>
            <a:r>
              <a:rPr lang="en-US" sz="3400" dirty="0" err="1"/>
              <a:t>sredstava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/>
              <a:t>11) </a:t>
            </a:r>
            <a:r>
              <a:rPr lang="en-US" sz="3400" dirty="0" err="1"/>
              <a:t>plaćanje</a:t>
            </a:r>
            <a:r>
              <a:rPr lang="en-US" sz="3400" dirty="0"/>
              <a:t> </a:t>
            </a:r>
            <a:r>
              <a:rPr lang="en-US" sz="3400" dirty="0" err="1"/>
              <a:t>poreza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/>
              <a:t>12) </a:t>
            </a:r>
            <a:r>
              <a:rPr lang="en-US" sz="3400" dirty="0" err="1" smtClean="0"/>
              <a:t>nam</a:t>
            </a:r>
            <a:r>
              <a:rPr lang="sr-Latn-ME" sz="3400" dirty="0" smtClean="0"/>
              <a:t>j</a:t>
            </a:r>
            <a:r>
              <a:rPr lang="en-US" sz="3400" dirty="0" err="1" smtClean="0"/>
              <a:t>ensku</a:t>
            </a:r>
            <a:r>
              <a:rPr lang="en-US" sz="3400" dirty="0" smtClean="0"/>
              <a:t> </a:t>
            </a:r>
            <a:r>
              <a:rPr lang="en-US" sz="3400" dirty="0" err="1"/>
              <a:t>kontrolu</a:t>
            </a:r>
            <a:r>
              <a:rPr lang="en-US" sz="3400" dirty="0"/>
              <a:t> </a:t>
            </a:r>
            <a:r>
              <a:rPr lang="en-US" sz="3400" dirty="0" err="1"/>
              <a:t>upotrebe</a:t>
            </a:r>
            <a:r>
              <a:rPr lang="en-US" sz="3400" dirty="0"/>
              <a:t> </a:t>
            </a:r>
            <a:r>
              <a:rPr lang="en-US" sz="3400" dirty="0" err="1"/>
              <a:t>kredita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/>
              <a:t>13) </a:t>
            </a:r>
            <a:r>
              <a:rPr lang="en-US" sz="3400" dirty="0" err="1"/>
              <a:t>ugovorene</a:t>
            </a:r>
            <a:r>
              <a:rPr lang="en-US" sz="3400" dirty="0"/>
              <a:t> </a:t>
            </a:r>
            <a:r>
              <a:rPr lang="en-US" sz="3400" dirty="0" err="1"/>
              <a:t>kazne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naknade</a:t>
            </a:r>
            <a:r>
              <a:rPr lang="en-US" sz="3400" dirty="0"/>
              <a:t> </a:t>
            </a:r>
            <a:r>
              <a:rPr lang="en-US" sz="3400" dirty="0" err="1"/>
              <a:t>štete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 smtClean="0"/>
              <a:t>14</a:t>
            </a:r>
            <a:r>
              <a:rPr lang="en-US" sz="3400" dirty="0"/>
              <a:t>) </a:t>
            </a:r>
            <a:r>
              <a:rPr lang="en-US" sz="3400" dirty="0" err="1"/>
              <a:t>zabranu</a:t>
            </a:r>
            <a:r>
              <a:rPr lang="en-US" sz="3400" dirty="0"/>
              <a:t> </a:t>
            </a:r>
            <a:r>
              <a:rPr lang="en-US" sz="3400" dirty="0" err="1"/>
              <a:t>korisniku</a:t>
            </a:r>
            <a:r>
              <a:rPr lang="en-US" sz="3400" dirty="0"/>
              <a:t> da </a:t>
            </a:r>
            <a:r>
              <a:rPr lang="en-US" sz="3400" dirty="0" err="1"/>
              <a:t>odobrava</a:t>
            </a:r>
            <a:r>
              <a:rPr lang="en-US" sz="3400" dirty="0"/>
              <a:t> </a:t>
            </a:r>
            <a:r>
              <a:rPr lang="en-US" sz="3400" dirty="0" err="1"/>
              <a:t>kredit</a:t>
            </a:r>
            <a:r>
              <a:rPr lang="en-US" sz="3400" dirty="0"/>
              <a:t> </a:t>
            </a:r>
            <a:r>
              <a:rPr lang="en-US" sz="3400" dirty="0" err="1"/>
              <a:t>trećem</a:t>
            </a:r>
            <a:r>
              <a:rPr lang="en-US" sz="3400" dirty="0"/>
              <a:t> </a:t>
            </a:r>
            <a:r>
              <a:rPr lang="en-US" sz="3400" dirty="0" err="1"/>
              <a:t>lcu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/>
              <a:t>15) </a:t>
            </a:r>
            <a:r>
              <a:rPr lang="en-US" sz="3400" dirty="0" err="1"/>
              <a:t>obezbeđenje</a:t>
            </a:r>
            <a:r>
              <a:rPr lang="en-US" sz="3400" dirty="0"/>
              <a:t> </a:t>
            </a:r>
            <a:r>
              <a:rPr lang="en-US" sz="3400" dirty="0" err="1"/>
              <a:t>deviznih</a:t>
            </a:r>
            <a:r>
              <a:rPr lang="en-US" sz="3400" dirty="0"/>
              <a:t> </a:t>
            </a:r>
            <a:r>
              <a:rPr lang="en-US" sz="3400" dirty="0" err="1"/>
              <a:t>sredstava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/>
              <a:t>16) </a:t>
            </a:r>
            <a:r>
              <a:rPr lang="en-US" sz="3400" dirty="0" err="1"/>
              <a:t>izdvajanje</a:t>
            </a:r>
            <a:r>
              <a:rPr lang="en-US" sz="3400" dirty="0"/>
              <a:t> </a:t>
            </a:r>
            <a:r>
              <a:rPr lang="en-US" sz="3400" dirty="0" err="1"/>
              <a:t>depozita</a:t>
            </a:r>
            <a:r>
              <a:rPr lang="en-US" sz="3400" dirty="0"/>
              <a:t>,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83796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3400" dirty="0"/>
              <a:t>17) </a:t>
            </a:r>
            <a:r>
              <a:rPr lang="en-US" sz="3400" dirty="0" err="1"/>
              <a:t>nadležnos</a:t>
            </a:r>
            <a:r>
              <a:rPr lang="en-US" sz="3400" dirty="0"/>
              <a:t> u </a:t>
            </a:r>
            <a:r>
              <a:rPr lang="en-US" sz="3400" dirty="0" err="1"/>
              <a:t>slučaju</a:t>
            </a:r>
            <a:r>
              <a:rPr lang="en-US" sz="3400" dirty="0"/>
              <a:t> </a:t>
            </a:r>
            <a:r>
              <a:rPr lang="en-US" sz="3400" dirty="0" err="1"/>
              <a:t>spora</a:t>
            </a:r>
            <a:r>
              <a:rPr lang="en-US" sz="3400" dirty="0"/>
              <a:t>, </a:t>
            </a:r>
          </a:p>
          <a:p>
            <a:pPr marL="457200" lvl="1" indent="0" algn="just">
              <a:buNone/>
            </a:pPr>
            <a:r>
              <a:rPr lang="en-US" sz="3400" dirty="0"/>
              <a:t>18) datum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smtClean="0"/>
              <a:t>m</a:t>
            </a:r>
            <a:r>
              <a:rPr lang="sr-Latn-ME" sz="3400" dirty="0" smtClean="0"/>
              <a:t>j</a:t>
            </a:r>
            <a:r>
              <a:rPr lang="en-US" sz="3400" dirty="0" err="1" smtClean="0"/>
              <a:t>esto</a:t>
            </a:r>
            <a:r>
              <a:rPr lang="en-US" sz="3400" dirty="0" smtClean="0"/>
              <a:t> </a:t>
            </a:r>
            <a:r>
              <a:rPr lang="en-US" sz="3400" dirty="0" err="1"/>
              <a:t>zaključenja</a:t>
            </a:r>
            <a:r>
              <a:rPr lang="en-US" sz="3400" dirty="0"/>
              <a:t> </a:t>
            </a:r>
            <a:r>
              <a:rPr lang="en-US" sz="3400" dirty="0" err="1"/>
              <a:t>ugovora</a:t>
            </a:r>
            <a:r>
              <a:rPr lang="en-US" sz="3400" dirty="0"/>
              <a:t>, </a:t>
            </a:r>
          </a:p>
          <a:p>
            <a:pPr marL="457200" lvl="1" indent="0" algn="just">
              <a:buNone/>
            </a:pPr>
            <a:r>
              <a:rPr lang="en-US" sz="3400" dirty="0"/>
              <a:t>19) </a:t>
            </a:r>
            <a:r>
              <a:rPr lang="en-US" sz="3400" dirty="0" err="1"/>
              <a:t>potpise</a:t>
            </a:r>
            <a:r>
              <a:rPr lang="en-US" sz="3400" dirty="0"/>
              <a:t> </a:t>
            </a:r>
            <a:r>
              <a:rPr lang="en-US" sz="3400" dirty="0" err="1"/>
              <a:t>ugovornih</a:t>
            </a:r>
            <a:r>
              <a:rPr lang="en-US" sz="3400" dirty="0"/>
              <a:t> </a:t>
            </a:r>
            <a:r>
              <a:rPr lang="en-US" sz="3400" dirty="0" err="1"/>
              <a:t>strana</a:t>
            </a:r>
            <a:r>
              <a:rPr lang="en-US" sz="3400" dirty="0"/>
              <a:t>. </a:t>
            </a:r>
          </a:p>
          <a:p>
            <a:pPr algn="just"/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preciznog</a:t>
            </a:r>
            <a:r>
              <a:rPr lang="en-US" dirty="0"/>
              <a:t> </a:t>
            </a:r>
            <a:r>
              <a:rPr lang="en-US" dirty="0" err="1"/>
              <a:t>definisanja</a:t>
            </a:r>
            <a:r>
              <a:rPr lang="en-US" dirty="0"/>
              <a:t> </a:t>
            </a:r>
            <a:r>
              <a:rPr lang="en-US" dirty="0" err="1"/>
              <a:t>klauzula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ovlašćena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 </a:t>
            </a:r>
            <a:r>
              <a:rPr lang="en-US" dirty="0" err="1"/>
              <a:t>potpisuju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Pored </a:t>
            </a:r>
            <a:r>
              <a:rPr lang="en-US" dirty="0" err="1"/>
              <a:t>potpisa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se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pečat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pečat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kreditu</a:t>
            </a:r>
            <a:r>
              <a:rPr lang="en-US" dirty="0"/>
              <a:t> se </a:t>
            </a:r>
            <a:r>
              <a:rPr lang="en-US" dirty="0" err="1"/>
              <a:t>sastavlja</a:t>
            </a:r>
            <a:r>
              <a:rPr lang="en-US" dirty="0"/>
              <a:t> u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istovetna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erka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ugovornu</a:t>
            </a:r>
            <a:r>
              <a:rPr lang="en-US" dirty="0"/>
              <a:t> </a:t>
            </a:r>
            <a:r>
              <a:rPr lang="en-US" dirty="0" err="1"/>
              <a:t>stranu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Na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pušta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u </a:t>
            </a:r>
            <a:r>
              <a:rPr lang="en-US" dirty="0" err="1"/>
              <a:t>tečaj</a:t>
            </a:r>
            <a:r>
              <a:rPr lang="en-US" dirty="0"/>
              <a:t>,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potpisanim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66367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sr-Latn-ME" sz="3600" dirty="0">
                <a:latin typeface="+mn-lt"/>
              </a:rPr>
              <a:t>8</a:t>
            </a:r>
            <a:r>
              <a:rPr lang="en-US" sz="3600" dirty="0" smtClean="0">
                <a:latin typeface="+mn-lt"/>
              </a:rPr>
              <a:t>.</a:t>
            </a:r>
            <a:r>
              <a:rPr lang="sr-Latn-ME" sz="3600" dirty="0" smtClean="0">
                <a:latin typeface="+mn-lt"/>
              </a:rPr>
              <a:t>2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KREDITIRANJE STANOVNIŠTVA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49323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Kreditiranje</a:t>
            </a:r>
            <a:r>
              <a:rPr lang="en-US" dirty="0" smtClean="0"/>
              <a:t> </a:t>
            </a:r>
            <a:r>
              <a:rPr lang="en-US" dirty="0" err="1"/>
              <a:t>stanovništa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segment </a:t>
            </a:r>
            <a:r>
              <a:rPr lang="en-US" dirty="0" err="1"/>
              <a:t>bankarkog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u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kombinaciji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razvojem</a:t>
            </a:r>
            <a:r>
              <a:rPr lang="en-US" dirty="0"/>
              <a:t> </a:t>
            </a:r>
            <a:r>
              <a:rPr lang="en-US" dirty="0" err="1"/>
              <a:t>informacione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uticao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da 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okreću</a:t>
            </a:r>
            <a:r>
              <a:rPr lang="en-US" dirty="0"/>
              <a:t> </a:t>
            </a:r>
            <a:r>
              <a:rPr lang="en-US" dirty="0" err="1"/>
              <a:t>alternativnim</a:t>
            </a:r>
            <a:r>
              <a:rPr lang="en-US" dirty="0"/>
              <a:t> </a:t>
            </a:r>
            <a:r>
              <a:rPr lang="en-US" dirty="0" err="1"/>
              <a:t>izvorima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primer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Kreditiranje</a:t>
            </a:r>
            <a:r>
              <a:rPr lang="en-US" dirty="0" smtClean="0"/>
              <a:t> </a:t>
            </a:r>
            <a:r>
              <a:rPr lang="en-US" dirty="0" err="1"/>
              <a:t>stanovništva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atraktivno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 smtClean="0"/>
              <a:t>os</a:t>
            </a:r>
            <a:r>
              <a:rPr lang="sr-Latn-ME" dirty="0" smtClean="0"/>
              <a:t>j</a:t>
            </a:r>
            <a:r>
              <a:rPr lang="en-US" dirty="0" err="1" smtClean="0"/>
              <a:t>etljiv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od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55958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/>
          <a:lstStyle/>
          <a:p>
            <a:pPr algn="just"/>
            <a:r>
              <a:rPr lang="en-US" dirty="0"/>
              <a:t>To je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građani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esečne</a:t>
            </a:r>
            <a:r>
              <a:rPr lang="en-US" dirty="0" smtClean="0"/>
              <a:t> </a:t>
            </a:r>
            <a:r>
              <a:rPr lang="en-US" dirty="0"/>
              <a:t>rate,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  <a:endParaRPr lang="sr-Latn-ME" dirty="0"/>
          </a:p>
          <a:p>
            <a:pPr algn="just"/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učvršćivanja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Sa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građanima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građani</a:t>
            </a:r>
            <a:r>
              <a:rPr lang="en-US" dirty="0"/>
              <a:t> </a:t>
            </a:r>
            <a:r>
              <a:rPr lang="en-US" dirty="0" err="1"/>
              <a:t>držanjem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obezbeđuju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stabilne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jeftine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60331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700"/>
            <a:ext cx="10515600" cy="5402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/>
              <a:t>8</a:t>
            </a:r>
            <a:r>
              <a:rPr lang="en-US" dirty="0" smtClean="0"/>
              <a:t>.</a:t>
            </a:r>
            <a:r>
              <a:rPr lang="sr-Latn-ME" dirty="0" smtClean="0"/>
              <a:t>2</a:t>
            </a:r>
            <a:r>
              <a:rPr lang="en-US" dirty="0" smtClean="0"/>
              <a:t>.1</a:t>
            </a:r>
            <a:r>
              <a:rPr lang="en-US" dirty="0"/>
              <a:t>. </a:t>
            </a:r>
            <a:r>
              <a:rPr lang="en-US" dirty="0" err="1"/>
              <a:t>Potrošački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hipotekarni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</a:p>
          <a:p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potrošački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hipotekarni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Najčešći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</a:p>
          <a:p>
            <a:r>
              <a:rPr lang="en-US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automobila</a:t>
            </a:r>
            <a:r>
              <a:rPr lang="en-US" dirty="0"/>
              <a:t>, </a:t>
            </a:r>
          </a:p>
          <a:p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nameštaja</a:t>
            </a:r>
            <a:r>
              <a:rPr lang="en-US" dirty="0"/>
              <a:t>, </a:t>
            </a:r>
          </a:p>
          <a:p>
            <a:r>
              <a:rPr lang="en-US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kućnih</a:t>
            </a:r>
            <a:r>
              <a:rPr lang="en-US" dirty="0"/>
              <a:t> </a:t>
            </a:r>
            <a:r>
              <a:rPr lang="en-US" dirty="0" err="1"/>
              <a:t>aparata</a:t>
            </a:r>
            <a:r>
              <a:rPr lang="en-US" dirty="0"/>
              <a:t>, </a:t>
            </a:r>
          </a:p>
          <a:p>
            <a:r>
              <a:rPr lang="en-US" dirty="0" smtClean="0"/>
              <a:t> </a:t>
            </a:r>
            <a:r>
              <a:rPr lang="en-US" dirty="0" err="1"/>
              <a:t>gotovinski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(</a:t>
            </a:r>
            <a:r>
              <a:rPr lang="en-US" dirty="0" err="1"/>
              <a:t>keš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),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66530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900"/>
            <a:ext cx="10515600" cy="53260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okvirni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(overdraft). </a:t>
            </a:r>
          </a:p>
          <a:p>
            <a:pPr algn="just"/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automobila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dilera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dileri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automobile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diskontuju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reprezentuju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dolaze</a:t>
            </a:r>
            <a:r>
              <a:rPr lang="en-US" dirty="0"/>
              <a:t> do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 </a:t>
            </a:r>
            <a:r>
              <a:rPr lang="en-US" dirty="0" err="1"/>
              <a:t>dileri</a:t>
            </a:r>
            <a:r>
              <a:rPr lang="en-US" dirty="0"/>
              <a:t> </a:t>
            </a:r>
            <a:r>
              <a:rPr lang="en-US" dirty="0" err="1"/>
              <a:t>naplaćuju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višu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toga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neplaćanja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automobila</a:t>
            </a:r>
            <a:r>
              <a:rPr lang="en-US" dirty="0"/>
              <a:t> (</a:t>
            </a:r>
            <a:r>
              <a:rPr lang="en-US" dirty="0" err="1"/>
              <a:t>diler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se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rokom</a:t>
            </a:r>
            <a:r>
              <a:rPr lang="en-US" dirty="0"/>
              <a:t> </a:t>
            </a:r>
            <a:r>
              <a:rPr lang="en-US" dirty="0" err="1"/>
              <a:t>dospeća</a:t>
            </a:r>
            <a:r>
              <a:rPr lang="en-US" dirty="0"/>
              <a:t> do 5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otplaćuju</a:t>
            </a:r>
            <a:r>
              <a:rPr lang="en-US" dirty="0"/>
              <a:t> se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mesečnih</a:t>
            </a:r>
            <a:r>
              <a:rPr lang="en-US" dirty="0"/>
              <a:t> rata.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51857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Gotovinske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</a:t>
            </a:r>
            <a:r>
              <a:rPr lang="sr-Latn-ME" dirty="0" smtClean="0"/>
              <a:t> vrijednosti automobila</a:t>
            </a:r>
            <a:r>
              <a:rPr lang="en-US" dirty="0" smtClean="0"/>
              <a:t>,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sr-Latn-ME" dirty="0" smtClean="0"/>
              <a:t>dužim </a:t>
            </a:r>
            <a:r>
              <a:rPr lang="en-US" dirty="0" err="1" smtClean="0"/>
              <a:t>rokom</a:t>
            </a:r>
            <a:r>
              <a:rPr lang="en-US" dirty="0" smtClean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žiranata</a:t>
            </a:r>
            <a:r>
              <a:rPr lang="en-US" dirty="0"/>
              <a:t>, </a:t>
            </a:r>
            <a:r>
              <a:rPr lang="en-US" dirty="0" err="1"/>
              <a:t>administrativne</a:t>
            </a:r>
            <a:r>
              <a:rPr lang="en-US" dirty="0"/>
              <a:t> </a:t>
            </a:r>
            <a:r>
              <a:rPr lang="en-US" dirty="0" err="1"/>
              <a:t>zabrane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zaradu</a:t>
            </a:r>
            <a:r>
              <a:rPr lang="en-US" dirty="0"/>
              <a:t>,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realizuje</a:t>
            </a:r>
            <a:r>
              <a:rPr lang="en-US" dirty="0"/>
              <a:t> </a:t>
            </a:r>
            <a:r>
              <a:rPr lang="en-US" dirty="0" err="1"/>
              <a:t>uplatom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Iznos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esečnog</a:t>
            </a:r>
            <a:r>
              <a:rPr lang="en-US" dirty="0" smtClean="0"/>
              <a:t> </a:t>
            </a:r>
            <a:r>
              <a:rPr lang="en-US" dirty="0" err="1"/>
              <a:t>anuiteta</a:t>
            </a:r>
            <a:r>
              <a:rPr lang="en-US" dirty="0"/>
              <a:t> ne </a:t>
            </a:r>
            <a:r>
              <a:rPr lang="en-US" dirty="0" err="1" smtClean="0"/>
              <a:t>sm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/>
              <a:t>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polovine</a:t>
            </a:r>
            <a:r>
              <a:rPr lang="en-US" dirty="0"/>
              <a:t> </a:t>
            </a:r>
            <a:r>
              <a:rPr lang="en-US" dirty="0" err="1"/>
              <a:t>raspoloživog</a:t>
            </a:r>
            <a:r>
              <a:rPr lang="en-US" dirty="0"/>
              <a:t> </a:t>
            </a:r>
            <a:r>
              <a:rPr lang="en-US" dirty="0" err="1"/>
              <a:t>dohodka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žiranta</a:t>
            </a:r>
            <a:r>
              <a:rPr lang="en-US" dirty="0"/>
              <a:t>). </a:t>
            </a:r>
          </a:p>
          <a:p>
            <a:pPr algn="just"/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takozvani</a:t>
            </a:r>
            <a:r>
              <a:rPr lang="en-US" dirty="0"/>
              <a:t> </a:t>
            </a:r>
            <a:r>
              <a:rPr lang="en-US" dirty="0" err="1"/>
              <a:t>brzi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</a:t>
            </a:r>
            <a:r>
              <a:rPr lang="sr-Latn-ME" dirty="0" smtClean="0"/>
              <a:t>j</a:t>
            </a:r>
            <a:r>
              <a:rPr lang="en-US" dirty="0" err="1" smtClean="0"/>
              <a:t>ihova</a:t>
            </a:r>
            <a:r>
              <a:rPr lang="en-US" dirty="0" smtClean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je </a:t>
            </a:r>
            <a:r>
              <a:rPr lang="en-US" dirty="0" err="1"/>
              <a:t>pojednostavljeno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2041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6600"/>
            <a:ext cx="10515600" cy="54403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Brzi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se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, pod </a:t>
            </a:r>
            <a:r>
              <a:rPr lang="en-US" dirty="0" err="1"/>
              <a:t>uslovom</a:t>
            </a:r>
            <a:r>
              <a:rPr lang="en-US" dirty="0"/>
              <a:t> da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prikupi</a:t>
            </a:r>
            <a:r>
              <a:rPr lang="en-US" dirty="0"/>
              <a:t> </a:t>
            </a:r>
            <a:r>
              <a:rPr lang="en-US" dirty="0" err="1"/>
              <a:t>svu</a:t>
            </a:r>
            <a:r>
              <a:rPr lang="en-US" dirty="0"/>
              <a:t> </a:t>
            </a:r>
            <a:r>
              <a:rPr lang="en-US" dirty="0" err="1"/>
              <a:t>neophodnu</a:t>
            </a:r>
            <a:r>
              <a:rPr lang="en-US" dirty="0"/>
              <a:t> </a:t>
            </a:r>
            <a:r>
              <a:rPr lang="en-US" dirty="0" err="1"/>
              <a:t>dokumentaciju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Pored toga,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otvoren</a:t>
            </a:r>
            <a:r>
              <a:rPr lang="en-US" dirty="0"/>
              <a:t> </a:t>
            </a:r>
            <a:r>
              <a:rPr lang="en-US" dirty="0" err="1"/>
              <a:t>tekući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uplaćenja</a:t>
            </a:r>
            <a:r>
              <a:rPr lang="en-US" dirty="0"/>
              <a:t> (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zajmodavca</a:t>
            </a:r>
            <a:r>
              <a:rPr lang="en-US" dirty="0"/>
              <a:t>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variraju</a:t>
            </a:r>
            <a:r>
              <a:rPr lang="en-US" dirty="0"/>
              <a:t> od </a:t>
            </a:r>
            <a:r>
              <a:rPr lang="en-US" dirty="0" err="1"/>
              <a:t>banke</a:t>
            </a:r>
            <a:r>
              <a:rPr lang="en-US" dirty="0"/>
              <a:t> do </a:t>
            </a:r>
            <a:r>
              <a:rPr lang="en-US" dirty="0" err="1"/>
              <a:t>banke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err="1" smtClean="0"/>
              <a:t>Otplata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meseca</a:t>
            </a:r>
            <a:r>
              <a:rPr lang="en-US" dirty="0"/>
              <a:t> </a:t>
            </a:r>
            <a:r>
              <a:rPr lang="en-US" dirty="0" err="1"/>
              <a:t>odbija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rate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 smtClean="0"/>
              <a:t>korisnika</a:t>
            </a:r>
            <a:r>
              <a:rPr lang="sr-Latn-ME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3369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Drugi</a:t>
            </a:r>
            <a:r>
              <a:rPr lang="en-US" dirty="0"/>
              <a:t> tip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hipotekarni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/>
              <a:t>se o </a:t>
            </a:r>
            <a:r>
              <a:rPr lang="en-US" dirty="0" err="1"/>
              <a:t>bankarskim</a:t>
            </a:r>
            <a:r>
              <a:rPr lang="en-US" dirty="0"/>
              <a:t> </a:t>
            </a:r>
            <a:r>
              <a:rPr lang="en-US" dirty="0" err="1"/>
              <a:t>zajmovima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izgradnje</a:t>
            </a:r>
            <a:r>
              <a:rPr lang="en-US" dirty="0"/>
              <a:t> </a:t>
            </a:r>
            <a:r>
              <a:rPr lang="en-US" dirty="0" err="1"/>
              <a:t>stanova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stambenih</a:t>
            </a:r>
            <a:r>
              <a:rPr lang="en-US" dirty="0"/>
              <a:t> </a:t>
            </a:r>
            <a:r>
              <a:rPr lang="en-US" dirty="0" err="1"/>
              <a:t>zgrada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Rokovi</a:t>
            </a:r>
            <a:r>
              <a:rPr lang="en-US" dirty="0" smtClean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30 </a:t>
            </a:r>
            <a:r>
              <a:rPr lang="en-US" dirty="0" err="1"/>
              <a:t>godina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se </a:t>
            </a:r>
            <a:r>
              <a:rPr lang="en-US" dirty="0" err="1"/>
              <a:t>otplata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anuitetnih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esečnom</a:t>
            </a:r>
            <a:r>
              <a:rPr lang="en-US" dirty="0" smtClean="0"/>
              <a:t> </a:t>
            </a:r>
            <a:r>
              <a:rPr lang="en-US" dirty="0" err="1"/>
              <a:t>nivou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zajmovi</a:t>
            </a:r>
            <a:r>
              <a:rPr lang="en-US" dirty="0"/>
              <a:t> se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hipoteke</a:t>
            </a:r>
            <a:r>
              <a:rPr lang="en-US" dirty="0"/>
              <a:t> (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),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stvarno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poveriocu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ovlašćenje</a:t>
            </a:r>
            <a:r>
              <a:rPr lang="en-US" dirty="0"/>
              <a:t> da se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/>
              <a:t>prinudnom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izmiri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u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Hipoteka</a:t>
            </a:r>
            <a:r>
              <a:rPr lang="en-US" dirty="0"/>
              <a:t> se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upisom</a:t>
            </a:r>
            <a:r>
              <a:rPr lang="en-US" dirty="0"/>
              <a:t> </a:t>
            </a:r>
            <a:r>
              <a:rPr lang="en-US" dirty="0" err="1"/>
              <a:t>založnog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knjige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hipoteke</a:t>
            </a:r>
            <a:r>
              <a:rPr lang="en-US" dirty="0"/>
              <a:t> je </a:t>
            </a:r>
            <a:r>
              <a:rPr lang="en-US" dirty="0" err="1"/>
              <a:t>nepokretna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konstituiše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zemljište</a:t>
            </a:r>
            <a:r>
              <a:rPr lang="en-US" dirty="0"/>
              <a:t>, </a:t>
            </a:r>
            <a:r>
              <a:rPr lang="en-US" dirty="0" err="1"/>
              <a:t>građevinske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, hale, </a:t>
            </a:r>
            <a:r>
              <a:rPr lang="en-US" dirty="0" err="1"/>
              <a:t>magacine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45194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/>
          <a:lstStyle/>
          <a:p>
            <a:pPr algn="just"/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hipotekarnih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 (</a:t>
            </a:r>
            <a:r>
              <a:rPr lang="en-US" dirty="0" err="1"/>
              <a:t>učešće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25% od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nekretnine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/>
              <a:t>,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maksimalan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esečnih</a:t>
            </a:r>
            <a:r>
              <a:rPr lang="en-US" dirty="0" smtClean="0"/>
              <a:t> </a:t>
            </a:r>
            <a:r>
              <a:rPr lang="en-US" dirty="0" err="1"/>
              <a:t>anuiteta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raspoloživi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Najčešće</a:t>
            </a:r>
            <a:r>
              <a:rPr lang="en-US" dirty="0"/>
              <a:t> je </a:t>
            </a:r>
            <a:r>
              <a:rPr lang="en-US" dirty="0" err="1"/>
              <a:t>slučaj</a:t>
            </a:r>
            <a:r>
              <a:rPr lang="en-US" dirty="0"/>
              <a:t> da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esečna</a:t>
            </a:r>
            <a:r>
              <a:rPr lang="en-US" dirty="0" smtClean="0"/>
              <a:t> </a:t>
            </a:r>
            <a:r>
              <a:rPr lang="en-US" dirty="0"/>
              <a:t>rata </a:t>
            </a:r>
            <a:r>
              <a:rPr lang="en-US" dirty="0" err="1"/>
              <a:t>hipotekarnog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ne </a:t>
            </a:r>
            <a:r>
              <a:rPr lang="en-US" dirty="0" err="1" smtClean="0"/>
              <a:t>sm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/>
              <a:t>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od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sr-Latn-ME" dirty="0" smtClean="0"/>
              <a:t>polovine</a:t>
            </a:r>
            <a:r>
              <a:rPr lang="en-US" dirty="0" smtClean="0"/>
              <a:t> </a:t>
            </a:r>
            <a:r>
              <a:rPr lang="en-US" dirty="0" err="1"/>
              <a:t>raspoloživog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smtClean="0"/>
              <a:t>(5</a:t>
            </a:r>
            <a:r>
              <a:rPr lang="sr-Latn-ME" dirty="0" smtClean="0"/>
              <a:t>0</a:t>
            </a:r>
            <a:r>
              <a:rPr lang="en-US" dirty="0" smtClean="0"/>
              <a:t>%).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2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11375</Words>
  <Application>Microsoft Office PowerPoint</Application>
  <PresentationFormat>Widescreen</PresentationFormat>
  <Paragraphs>599</Paragraphs>
  <Slides>108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13" baseType="lpstr">
      <vt:lpstr>Arial</vt:lpstr>
      <vt:lpstr>Calibri</vt:lpstr>
      <vt:lpstr>Calibri Light</vt:lpstr>
      <vt:lpstr>Wingdings</vt:lpstr>
      <vt:lpstr>Office Theme</vt:lpstr>
      <vt:lpstr>PRAVO FINANSIJSKIH INSTITUCIJA</vt:lpstr>
      <vt:lpstr>Sadržaj </vt:lpstr>
      <vt:lpstr>1. KARAKTERISTIKE BANAKA KAO FINANSIJSKIH INSTITUCIJA </vt:lpstr>
      <vt:lpstr>PowerPoint Presentation</vt:lpstr>
      <vt:lpstr>PowerPoint Presentation</vt:lpstr>
      <vt:lpstr>PowerPoint Presentation</vt:lpstr>
      <vt:lpstr>PowerPoint Presentation</vt:lpstr>
      <vt:lpstr>2. FAKTORI SAVREMENIH TRENDOVA U BANKARSTVU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3.OSNOVNE KARAKTERISTIKE DEPOZITA </vt:lpstr>
      <vt:lpstr>PowerPoint Presentation</vt:lpstr>
      <vt:lpstr>PowerPoint Presentation</vt:lpstr>
      <vt:lpstr>PowerPoint Presentation</vt:lpstr>
      <vt:lpstr>PowerPoint Presentation</vt:lpstr>
      <vt:lpstr>  3.1. TRANSAKCIONI DEPOZITI (DEPOZITI PO VIĐENJU)  </vt:lpstr>
      <vt:lpstr>PowerPoint Presentation</vt:lpstr>
      <vt:lpstr>PowerPoint Presentation</vt:lpstr>
      <vt:lpstr>PowerPoint Presentation</vt:lpstr>
      <vt:lpstr> 3.2. ŠTEDNI I OROČENI DEPOZITI  </vt:lpstr>
      <vt:lpstr>PowerPoint Presentation</vt:lpstr>
      <vt:lpstr>PowerPoint Presentation</vt:lpstr>
      <vt:lpstr>4. DETERMINANTE DEPOZITNOG POTENCIJALA BANAKA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NEDEPOZITNI IZVORI SREDSTAVA </vt:lpstr>
      <vt:lpstr>PowerPoint Presentation</vt:lpstr>
      <vt:lpstr>6. ZAŠTITA (OSIGURANJE) DEPOZITA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POSLOVI ŠTEDNJE U BANKAMA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8. DEFINICIJA UGOVORA O KREDITU </vt:lpstr>
      <vt:lpstr>PowerPoint Presentation</vt:lpstr>
      <vt:lpstr>8.1. KREDITIRANJE PRIVREDE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8.2. KREDITIRANJE STANOVNIŠTVA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8.3. OBLICI OBEZBEĐENJA BANKARSKIH KREDITA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Halil Kalac</cp:lastModifiedBy>
  <cp:revision>42</cp:revision>
  <dcterms:created xsi:type="dcterms:W3CDTF">2019-05-09T20:15:25Z</dcterms:created>
  <dcterms:modified xsi:type="dcterms:W3CDTF">2019-05-13T23:34:48Z</dcterms:modified>
</cp:coreProperties>
</file>