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6" r:id="rId2"/>
    <p:sldId id="257" r:id="rId3"/>
    <p:sldId id="335" r:id="rId4"/>
    <p:sldId id="364" r:id="rId5"/>
    <p:sldId id="336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358" r:id="rId15"/>
    <p:sldId id="359" r:id="rId16"/>
    <p:sldId id="362" r:id="rId17"/>
    <p:sldId id="360" r:id="rId18"/>
    <p:sldId id="365" r:id="rId19"/>
    <p:sldId id="361" r:id="rId20"/>
    <p:sldId id="268" r:id="rId21"/>
    <p:sldId id="269" r:id="rId22"/>
    <p:sldId id="270" r:id="rId23"/>
    <p:sldId id="271" r:id="rId24"/>
    <p:sldId id="366" r:id="rId25"/>
    <p:sldId id="367" r:id="rId26"/>
    <p:sldId id="273" r:id="rId27"/>
    <p:sldId id="274" r:id="rId28"/>
    <p:sldId id="275" r:id="rId29"/>
    <p:sldId id="368" r:id="rId30"/>
    <p:sldId id="276" r:id="rId31"/>
    <p:sldId id="369" r:id="rId32"/>
    <p:sldId id="277" r:id="rId33"/>
    <p:sldId id="278" r:id="rId34"/>
    <p:sldId id="279" r:id="rId35"/>
    <p:sldId id="280" r:id="rId36"/>
    <p:sldId id="281" r:id="rId37"/>
    <p:sldId id="282" r:id="rId38"/>
    <p:sldId id="283" r:id="rId39"/>
    <p:sldId id="284" r:id="rId40"/>
    <p:sldId id="285" r:id="rId41"/>
    <p:sldId id="286" r:id="rId42"/>
    <p:sldId id="287" r:id="rId43"/>
    <p:sldId id="288" r:id="rId44"/>
    <p:sldId id="289" r:id="rId45"/>
    <p:sldId id="290" r:id="rId46"/>
    <p:sldId id="291" r:id="rId47"/>
    <p:sldId id="292" r:id="rId48"/>
    <p:sldId id="370" r:id="rId49"/>
    <p:sldId id="371" r:id="rId50"/>
    <p:sldId id="294" r:id="rId51"/>
    <p:sldId id="295" r:id="rId52"/>
    <p:sldId id="372" r:id="rId53"/>
    <p:sldId id="296" r:id="rId54"/>
    <p:sldId id="297" r:id="rId55"/>
    <p:sldId id="298" r:id="rId56"/>
    <p:sldId id="299" r:id="rId57"/>
    <p:sldId id="300" r:id="rId58"/>
    <p:sldId id="301" r:id="rId5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B5FBC-BFC3-4E11-81E7-2A5D83F6C9D3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A6239-A456-4614-8186-9DAD16347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5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7097-1B2D-4B74-8CCF-4ED533774C5A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49B-96BE-4A16-B641-F271874BF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10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7097-1B2D-4B74-8CCF-4ED533774C5A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49B-96BE-4A16-B641-F271874BF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46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7097-1B2D-4B74-8CCF-4ED533774C5A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49B-96BE-4A16-B641-F271874BF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7097-1B2D-4B74-8CCF-4ED533774C5A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49B-96BE-4A16-B641-F271874BF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66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7097-1B2D-4B74-8CCF-4ED533774C5A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49B-96BE-4A16-B641-F271874BF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7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7097-1B2D-4B74-8CCF-4ED533774C5A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49B-96BE-4A16-B641-F271874BF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20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7097-1B2D-4B74-8CCF-4ED533774C5A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49B-96BE-4A16-B641-F271874BF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66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7097-1B2D-4B74-8CCF-4ED533774C5A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49B-96BE-4A16-B641-F271874BF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97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7097-1B2D-4B74-8CCF-4ED533774C5A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49B-96BE-4A16-B641-F271874BF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12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7097-1B2D-4B74-8CCF-4ED533774C5A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49B-96BE-4A16-B641-F271874BF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2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7097-1B2D-4B74-8CCF-4ED533774C5A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49B-96BE-4A16-B641-F271874BF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82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E7097-1B2D-4B74-8CCF-4ED533774C5A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3649B-96BE-4A16-B641-F271874BF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3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sz="3600" dirty="0"/>
              <a:t>FINANSIJSKE INSTITUCIJE </a:t>
            </a:r>
            <a:r>
              <a:rPr lang="sr-Latn-ME" sz="3600" dirty="0" smtClean="0"/>
              <a:t>I </a:t>
            </a:r>
            <a:r>
              <a:rPr lang="sr-Latn-ME" sz="3600" dirty="0"/>
              <a:t>POLITIKA CENTRALNE </a:t>
            </a:r>
            <a:r>
              <a:rPr lang="sr-Latn-ME" sz="3600" dirty="0" smtClean="0"/>
              <a:t>BANKE</a:t>
            </a:r>
          </a:p>
          <a:p>
            <a:r>
              <a:rPr lang="sr-Latn-ME" sz="2800" dirty="0" smtClean="0"/>
              <a:t>Prof. Dr Halil Kalač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84128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3761" y="332657"/>
            <a:ext cx="10849233" cy="5674635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bs-Latn-BA" dirty="0" smtClean="0"/>
          </a:p>
          <a:p>
            <a:pPr marL="0" indent="0" algn="just">
              <a:lnSpc>
                <a:spcPct val="80000"/>
              </a:lnSpc>
              <a:buNone/>
            </a:pPr>
            <a:r>
              <a:rPr lang="bs-Latn-BA" dirty="0" smtClean="0"/>
              <a:t>Funkcija </a:t>
            </a:r>
            <a:r>
              <a:rPr lang="bs-Latn-BA" dirty="0"/>
              <a:t>posredovanja obuhvata četiri samostalne komponente: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bs-Latn-BA" dirty="0"/>
              <a:t> </a:t>
            </a:r>
            <a:r>
              <a:rPr lang="bs-Latn-BA" dirty="0" smtClean="0"/>
              <a:t>Prikupljanje </a:t>
            </a:r>
            <a:r>
              <a:rPr lang="bs-Latn-BA" dirty="0"/>
              <a:t>raspoloživih novčanih sredstava u okviru nacionalne </a:t>
            </a:r>
            <a:r>
              <a:rPr lang="bs-Latn-BA" dirty="0" smtClean="0"/>
              <a:t>privrede.</a:t>
            </a:r>
            <a:endParaRPr lang="bs-Latn-BA" dirty="0"/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bs-Latn-BA" dirty="0"/>
              <a:t>T</a:t>
            </a:r>
            <a:r>
              <a:rPr lang="bs-Latn-BA" dirty="0" smtClean="0"/>
              <a:t>ransformacij</a:t>
            </a:r>
            <a:r>
              <a:rPr lang="en-US" dirty="0"/>
              <a:t>a</a:t>
            </a:r>
            <a:r>
              <a:rPr lang="bs-Latn-BA" dirty="0"/>
              <a:t> ročne strukture </a:t>
            </a:r>
            <a:r>
              <a:rPr lang="bs-Latn-BA" dirty="0" smtClean="0"/>
              <a:t>depozita.</a:t>
            </a:r>
            <a:endParaRPr lang="bs-Latn-BA" dirty="0"/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bs-Latn-BA" dirty="0"/>
              <a:t>S</a:t>
            </a:r>
            <a:r>
              <a:rPr lang="bs-Latn-BA" dirty="0" smtClean="0"/>
              <a:t>tvaranje </a:t>
            </a:r>
            <a:r>
              <a:rPr lang="bs-Latn-BA" dirty="0"/>
              <a:t>efikasnih metoda i oblika prikupljanja i plasiranja novčanih sredstava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bs-Latn-BA" dirty="0"/>
              <a:t>Optimaln</a:t>
            </a:r>
            <a:r>
              <a:rPr lang="en-US" dirty="0"/>
              <a:t>a </a:t>
            </a:r>
            <a:r>
              <a:rPr lang="bs-Latn-BA" dirty="0"/>
              <a:t>integralnost novčanih tokova radi prevazilaženja teritorijalnih, ročnih i namenskih ograničenja.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bs-Latn-BA" dirty="0"/>
              <a:t>Banka u svom poslovanju prim</a:t>
            </a:r>
            <a:r>
              <a:rPr lang="en-US" dirty="0"/>
              <a:t>j</a:t>
            </a:r>
            <a:r>
              <a:rPr lang="bs-Latn-BA" dirty="0"/>
              <a:t>enjuje načela </a:t>
            </a:r>
            <a:r>
              <a:rPr lang="bs-Latn-BA" dirty="0" smtClean="0"/>
              <a:t> </a:t>
            </a:r>
            <a:r>
              <a:rPr lang="bs-Latn-BA" dirty="0"/>
              <a:t>koja se odnose na: likvidnost, profitabilnost, sigurnost i pov</a:t>
            </a:r>
            <a:r>
              <a:rPr lang="en-US" dirty="0"/>
              <a:t>j</a:t>
            </a:r>
            <a:r>
              <a:rPr lang="bs-Latn-BA" dirty="0"/>
              <a:t>erljivost u poslovanju.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801430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827903" y="260350"/>
            <a:ext cx="10972800" cy="5759450"/>
          </a:xfrm>
        </p:spPr>
        <p:txBody>
          <a:bodyPr>
            <a:noAutofit/>
          </a:bodyPr>
          <a:lstStyle/>
          <a:p>
            <a:endParaRPr lang="bs-Latn-BA" sz="2400" dirty="0" smtClean="0"/>
          </a:p>
          <a:p>
            <a:pPr algn="just"/>
            <a:r>
              <a:rPr lang="bs-Latn-BA" dirty="0" smtClean="0"/>
              <a:t>Uloga </a:t>
            </a:r>
            <a:r>
              <a:rPr lang="bs-Latn-BA" dirty="0"/>
              <a:t>kredita je izuzetno velika u bankarskim transakcijama, jer oni čine proces reprodukcije fluidnim.</a:t>
            </a:r>
            <a:endParaRPr lang="en-US" dirty="0"/>
          </a:p>
          <a:p>
            <a:pPr algn="just"/>
            <a:r>
              <a:rPr lang="bs-Latn-BA" dirty="0"/>
              <a:t> Pored toga što dovode u međusobnu vezu neiskorišćena novčana sredstva sa naraslim potrebama klijenata za tim sredstvima, krediti pos</a:t>
            </a:r>
            <a:r>
              <a:rPr lang="en-US" dirty="0"/>
              <a:t>j</a:t>
            </a:r>
            <a:r>
              <a:rPr lang="bs-Latn-BA" dirty="0"/>
              <a:t>eduju mogućnost stvaranja kupovne snage, odnosno kreiranja novog novca. </a:t>
            </a:r>
            <a:endParaRPr lang="en-US" dirty="0"/>
          </a:p>
          <a:p>
            <a:pPr algn="just"/>
            <a:r>
              <a:rPr lang="bs-Latn-BA" dirty="0"/>
              <a:t>S obzirom da banka koristi efekte ekonomije obima, ona može efikasnije nego bilo koji individualni investitor da diverzifikuje svoj portfolio.</a:t>
            </a:r>
          </a:p>
          <a:p>
            <a:pPr algn="just"/>
            <a:r>
              <a:rPr lang="bs-Latn-BA" dirty="0"/>
              <a:t>Savremena definicija pojma banke uključuje u sebe i teoriju javnog karaktera banke. </a:t>
            </a:r>
            <a:endParaRPr lang="en-US" dirty="0"/>
          </a:p>
          <a:p>
            <a:pPr algn="just"/>
            <a:r>
              <a:rPr lang="bs-Latn-BA" dirty="0"/>
              <a:t>To znači, da se kroz poslovanje banke iskazuje ne samo interes akcionara banke, već i interes nacionalne ekonomije.</a:t>
            </a:r>
          </a:p>
        </p:txBody>
      </p:sp>
    </p:spTree>
    <p:extLst>
      <p:ext uri="{BB962C8B-B14F-4D97-AF65-F5344CB8AC3E}">
        <p14:creationId xmlns:p14="http://schemas.microsoft.com/office/powerpoint/2010/main" val="157225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6757" y="476673"/>
            <a:ext cx="10416746" cy="5530619"/>
          </a:xfrm>
        </p:spPr>
        <p:txBody>
          <a:bodyPr>
            <a:normAutofit/>
          </a:bodyPr>
          <a:lstStyle/>
          <a:p>
            <a:endParaRPr lang="bs-Latn-BA" dirty="0" smtClean="0"/>
          </a:p>
          <a:p>
            <a:r>
              <a:rPr lang="bs-Latn-BA" dirty="0" smtClean="0"/>
              <a:t>Polazeći </a:t>
            </a:r>
            <a:r>
              <a:rPr lang="bs-Latn-BA" dirty="0"/>
              <a:t>od izloženog, banka predstavlja specifični privredni i tržišni subjekt koji na bazi pov</a:t>
            </a:r>
            <a:r>
              <a:rPr lang="en-US" dirty="0"/>
              <a:t>j</a:t>
            </a:r>
            <a:r>
              <a:rPr lang="bs-Latn-BA" dirty="0"/>
              <a:t>erenja posreduje u transferu tuđih sredstava na kreditnim osnovama.</a:t>
            </a:r>
            <a:endParaRPr lang="en-US" dirty="0"/>
          </a:p>
          <a:p>
            <a:r>
              <a:rPr lang="bs-Latn-BA" dirty="0"/>
              <a:t> Banka obavlja sve depozitne i novčane transakcije između finansijski suficitarnih i deficitarnih transaktora. </a:t>
            </a:r>
            <a:endParaRPr lang="en-US" dirty="0"/>
          </a:p>
          <a:p>
            <a:r>
              <a:rPr lang="bs-Latn-BA" dirty="0"/>
              <a:t>Posebno m</a:t>
            </a:r>
            <a:r>
              <a:rPr lang="en-US" dirty="0"/>
              <a:t>j</a:t>
            </a:r>
            <a:r>
              <a:rPr lang="bs-Latn-BA" dirty="0"/>
              <a:t>esto banke je u postupku sekundarne emisije novca, gde ona ispoljava visoku profitabilnost i adaptibilnost na prom</a:t>
            </a:r>
            <a:r>
              <a:rPr lang="en-US" dirty="0"/>
              <a:t>j</a:t>
            </a:r>
            <a:r>
              <a:rPr lang="bs-Latn-BA" dirty="0"/>
              <a:t>ene koje su prisutne na finansijskom tržištu.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418939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122364"/>
            <a:ext cx="9144000" cy="1685230"/>
          </a:xfrm>
        </p:spPr>
        <p:txBody>
          <a:bodyPr>
            <a:normAutofit fontScale="90000"/>
          </a:bodyPr>
          <a:lstStyle/>
          <a:p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sz="4000" dirty="0" smtClean="0">
                <a:latin typeface="+mn-lt"/>
              </a:rPr>
              <a:t>BANKARSKE  </a:t>
            </a:r>
            <a:r>
              <a:rPr lang="bs-Latn-BA" sz="4000" dirty="0">
                <a:latin typeface="+mn-lt"/>
              </a:rPr>
              <a:t>FINANSIJSKE INSTITUCIJE</a:t>
            </a:r>
            <a:endParaRPr lang="en-US" sz="4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885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064"/>
          </a:xfrm>
        </p:spPr>
        <p:txBody>
          <a:bodyPr>
            <a:normAutofit fontScale="90000"/>
          </a:bodyPr>
          <a:lstStyle/>
          <a:p>
            <a:r>
              <a:rPr lang="sr-Latn-ME" b="1" dirty="0" smtClean="0"/>
              <a:t/>
            </a:r>
            <a:br>
              <a:rPr lang="sr-Latn-ME" b="1" dirty="0" smtClean="0"/>
            </a:br>
            <a:r>
              <a:rPr lang="en-US" sz="4000" dirty="0" smtClean="0">
                <a:latin typeface="+mn-lt"/>
              </a:rPr>
              <a:t>1</a:t>
            </a:r>
            <a:r>
              <a:rPr lang="en-US" sz="4000" dirty="0">
                <a:latin typeface="+mn-lt"/>
              </a:rPr>
              <a:t>. CENTRALNA (EMISIONA) BANKA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0614"/>
            <a:ext cx="10515600" cy="4966349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Razvojem</a:t>
            </a:r>
            <a:r>
              <a:rPr lang="en-US" dirty="0" smtClean="0"/>
              <a:t> </a:t>
            </a:r>
            <a:r>
              <a:rPr lang="sr-Latn-ME" dirty="0" err="1"/>
              <a:t>m</a:t>
            </a:r>
            <a:r>
              <a:rPr lang="en-US" dirty="0" err="1" smtClean="0"/>
              <a:t>onetarnih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se </a:t>
            </a:r>
            <a:r>
              <a:rPr lang="en-US" dirty="0" err="1"/>
              <a:t>izdvajaju</a:t>
            </a:r>
            <a:r>
              <a:rPr lang="en-US" dirty="0"/>
              <a:t> od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 smtClean="0"/>
              <a:t>banka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dobijaju monopol za emisionu funkciju, odnosno izdavanje novca. </a:t>
            </a:r>
            <a:endParaRPr lang="pl-PL" dirty="0" smtClean="0"/>
          </a:p>
          <a:p>
            <a:pPr algn="just"/>
            <a:r>
              <a:rPr lang="pl-PL" dirty="0" smtClean="0"/>
              <a:t>Položaj i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svakoj</a:t>
            </a:r>
            <a:r>
              <a:rPr lang="en-US" dirty="0"/>
              <a:t> </a:t>
            </a:r>
            <a:r>
              <a:rPr lang="sr-Latn-ME" dirty="0" smtClean="0"/>
              <a:t>ekonomiji</a:t>
            </a:r>
            <a:r>
              <a:rPr lang="en-US" dirty="0" smtClean="0"/>
              <a:t> </a:t>
            </a:r>
            <a:r>
              <a:rPr lang="en-US" dirty="0"/>
              <a:t>je bio </a:t>
            </a:r>
            <a:r>
              <a:rPr lang="en-US" dirty="0" err="1"/>
              <a:t>specifičan</a:t>
            </a:r>
            <a:r>
              <a:rPr lang="en-US" dirty="0"/>
              <a:t>, u </a:t>
            </a:r>
            <a:r>
              <a:rPr lang="en-US" dirty="0" err="1"/>
              <a:t>korelaciji</a:t>
            </a:r>
            <a:r>
              <a:rPr lang="en-US" dirty="0"/>
              <a:t> s </a:t>
            </a:r>
            <a:r>
              <a:rPr lang="en-US" dirty="0" err="1" smtClean="0"/>
              <a:t>razvojem</a:t>
            </a:r>
            <a:r>
              <a:rPr lang="sr-Latn-ME" dirty="0" smtClean="0"/>
              <a:t> </a:t>
            </a:r>
            <a:r>
              <a:rPr lang="en-US" dirty="0" err="1" smtClean="0"/>
              <a:t>finansijkih</a:t>
            </a:r>
            <a:r>
              <a:rPr lang="en-US" dirty="0"/>
              <a:t>, </a:t>
            </a:r>
            <a:r>
              <a:rPr lang="en-US" dirty="0" err="1"/>
              <a:t>političkih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ekonomskih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karakteristično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sve</a:t>
            </a:r>
            <a:r>
              <a:rPr lang="sr-Latn-ME" dirty="0" smtClean="0"/>
              <a:t> </a:t>
            </a:r>
            <a:r>
              <a:rPr lang="pl-PL" dirty="0" smtClean="0"/>
              <a:t>centralne </a:t>
            </a:r>
            <a:r>
              <a:rPr lang="pl-PL" dirty="0"/>
              <a:t>banke, u svim bankarskim sistemima i u svim ekonomijama </a:t>
            </a:r>
            <a:r>
              <a:rPr lang="pl-PL" dirty="0" smtClean="0"/>
              <a:t>njihovo </a:t>
            </a:r>
            <a:r>
              <a:rPr lang="en-US" dirty="0" err="1" smtClean="0"/>
              <a:t>centralno</a:t>
            </a:r>
            <a:r>
              <a:rPr lang="en-US" dirty="0" smtClean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monetarna</a:t>
            </a:r>
            <a:r>
              <a:rPr lang="en-US" dirty="0"/>
              <a:t> </a:t>
            </a:r>
            <a:r>
              <a:rPr lang="en-US" dirty="0" err="1"/>
              <a:t>vlast</a:t>
            </a:r>
            <a:r>
              <a:rPr lang="en-US" dirty="0"/>
              <a:t>) u </a:t>
            </a:r>
            <a:r>
              <a:rPr lang="en-US" dirty="0" err="1"/>
              <a:t>monetarno-kreditnom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domenima</a:t>
            </a:r>
            <a:r>
              <a:rPr lang="sr-Latn-ME" dirty="0" smtClean="0"/>
              <a:t> </a:t>
            </a:r>
            <a:r>
              <a:rPr lang="en-US" dirty="0" err="1" smtClean="0"/>
              <a:t>uticaja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privrednu</a:t>
            </a:r>
            <a:r>
              <a:rPr lang="en-US" dirty="0"/>
              <a:t> </a:t>
            </a:r>
            <a:r>
              <a:rPr lang="en-US" dirty="0" err="1"/>
              <a:t>aktivnost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finansijka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u </a:t>
            </a:r>
            <a:r>
              <a:rPr lang="en-US" dirty="0" err="1" smtClean="0"/>
              <a:t>zemlji</a:t>
            </a:r>
            <a:r>
              <a:rPr lang="en-US" dirty="0" smtClean="0"/>
              <a:t>.</a:t>
            </a:r>
            <a:endParaRPr lang="en-US" b="1" dirty="0"/>
          </a:p>
          <a:p>
            <a:pPr algn="just"/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bile bi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edeće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22498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9553"/>
            <a:ext cx="10515600" cy="504741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bile bi </a:t>
            </a:r>
            <a:r>
              <a:rPr lang="en-US" dirty="0" err="1"/>
              <a:t>sledeće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Regulisanje</a:t>
            </a:r>
            <a:r>
              <a:rPr lang="en-US" dirty="0"/>
              <a:t> </a:t>
            </a:r>
            <a:r>
              <a:rPr lang="en-US" dirty="0" err="1"/>
              <a:t>opticaja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evom</a:t>
            </a:r>
            <a:r>
              <a:rPr lang="en-US" dirty="0" smtClean="0"/>
              <a:t> </a:t>
            </a:r>
            <a:r>
              <a:rPr lang="en-US" dirty="0" err="1" smtClean="0"/>
              <a:t>likvidnosti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stabilnosti</a:t>
            </a:r>
            <a:r>
              <a:rPr lang="en-US" dirty="0"/>
              <a:t> u </a:t>
            </a:r>
            <a:r>
              <a:rPr lang="en-US" dirty="0" err="1"/>
              <a:t>zemlji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u </a:t>
            </a:r>
            <a:r>
              <a:rPr lang="en-US" dirty="0" err="1"/>
              <a:t>međunarodnim</a:t>
            </a:r>
            <a:r>
              <a:rPr lang="en-US" dirty="0"/>
              <a:t> </a:t>
            </a:r>
            <a:r>
              <a:rPr lang="en-US" dirty="0" err="1"/>
              <a:t>plaćanjima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briga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platni</a:t>
            </a:r>
            <a:r>
              <a:rPr lang="sr-Latn-ME" dirty="0" smtClean="0"/>
              <a:t> </a:t>
            </a:r>
            <a:r>
              <a:rPr lang="en-US" dirty="0" err="1" smtClean="0"/>
              <a:t>bilans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3. </a:t>
            </a:r>
            <a:r>
              <a:rPr lang="en-US" dirty="0" err="1"/>
              <a:t>Očuvanje</a:t>
            </a:r>
            <a:r>
              <a:rPr lang="en-US" dirty="0"/>
              <a:t> </a:t>
            </a:r>
            <a:r>
              <a:rPr lang="en-US" dirty="0" err="1"/>
              <a:t>unutrašnje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međunarodne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4. </a:t>
            </a:r>
            <a:r>
              <a:rPr lang="en-US" dirty="0" err="1"/>
              <a:t>Očuvanje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u </a:t>
            </a:r>
            <a:r>
              <a:rPr lang="en-US" dirty="0" err="1"/>
              <a:t>zemlji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/>
              <a:t>tim</a:t>
            </a:r>
            <a:r>
              <a:rPr lang="en-US" dirty="0"/>
              <a:t>, </a:t>
            </a:r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 smtClean="0"/>
              <a:t>rada</a:t>
            </a:r>
            <a:r>
              <a:rPr lang="sr-Latn-ME" dirty="0" smtClean="0"/>
              <a:t> </a:t>
            </a:r>
            <a:r>
              <a:rPr lang="it-IT" dirty="0" smtClean="0"/>
              <a:t>banke </a:t>
            </a:r>
            <a:r>
              <a:rPr lang="it-IT" dirty="0"/>
              <a:t>radi održavanja monetarne stabilnosti;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774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5424"/>
            <a:ext cx="10515600" cy="5141539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5. </a:t>
            </a:r>
            <a:r>
              <a:rPr lang="en-US" dirty="0" err="1"/>
              <a:t>Obavljanje</a:t>
            </a:r>
            <a:r>
              <a:rPr lang="en-US" dirty="0"/>
              <a:t> </a:t>
            </a:r>
            <a:r>
              <a:rPr lang="en-US" dirty="0" err="1"/>
              <a:t>raznih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;</a:t>
            </a:r>
          </a:p>
          <a:p>
            <a:pPr algn="just"/>
            <a:r>
              <a:rPr lang="en-US" dirty="0"/>
              <a:t>6.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domaćem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međunarodnom</a:t>
            </a:r>
            <a:r>
              <a:rPr lang="sr-Latn-ME" dirty="0" smtClean="0"/>
              <a:t> </a:t>
            </a:r>
            <a:r>
              <a:rPr lang="pl-PL" dirty="0" smtClean="0"/>
              <a:t>planu</a:t>
            </a:r>
            <a:r>
              <a:rPr lang="pl-PL" dirty="0"/>
              <a:t>, saradnju s međunarodnim finansijskim institucijama i </a:t>
            </a:r>
            <a:r>
              <a:rPr lang="pl-PL" dirty="0" smtClean="0"/>
              <a:t>centralnim bankama </a:t>
            </a:r>
            <a:r>
              <a:rPr lang="pl-PL" dirty="0"/>
              <a:t>drugih zemalja radi nesmetanih transakcija na </a:t>
            </a:r>
            <a:r>
              <a:rPr lang="pl-PL" dirty="0" smtClean="0"/>
              <a:t>međunarodnom </a:t>
            </a:r>
            <a:r>
              <a:rPr lang="en-US" dirty="0" err="1" smtClean="0"/>
              <a:t>planu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centralnih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ekonomska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, </a:t>
            </a:r>
            <a:r>
              <a:rPr lang="en-US" dirty="0" err="1" smtClean="0"/>
              <a:t>već</a:t>
            </a:r>
            <a:r>
              <a:rPr lang="sr-Latn-ME" dirty="0" smtClean="0"/>
              <a:t> </a:t>
            </a:r>
            <a:r>
              <a:rPr lang="en-US" dirty="0" err="1" smtClean="0"/>
              <a:t>realizacije</a:t>
            </a:r>
            <a:r>
              <a:rPr lang="en-US" dirty="0" smtClean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zadataka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 smtClean="0"/>
              <a:t>politike</a:t>
            </a:r>
            <a:r>
              <a:rPr lang="sr-Latn-ME" dirty="0" smtClean="0"/>
              <a:t> </a:t>
            </a:r>
            <a:r>
              <a:rPr lang="en-US" dirty="0" err="1" smtClean="0"/>
              <a:t>zemlje</a:t>
            </a:r>
            <a:r>
              <a:rPr lang="en-US" dirty="0" smtClean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zadataka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zemlje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458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3341"/>
            <a:ext cx="10515600" cy="4993622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U tom smislu je najznačajnija funkcija centralne banke u regulisanju </a:t>
            </a:r>
            <a:r>
              <a:rPr lang="pl-PL" dirty="0" smtClean="0"/>
              <a:t>novčanog </a:t>
            </a:r>
            <a:r>
              <a:rPr lang="en-US" dirty="0" err="1" smtClean="0"/>
              <a:t>opticaja</a:t>
            </a:r>
            <a:r>
              <a:rPr lang="en-US" dirty="0"/>
              <a:t>,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u </a:t>
            </a:r>
            <a:r>
              <a:rPr lang="en-US" dirty="0" err="1"/>
              <a:t>zemlji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stabilnosti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Ove</a:t>
            </a:r>
            <a:r>
              <a:rPr lang="sr-Latn-ME" dirty="0" smtClean="0"/>
              <a:t> </a:t>
            </a:r>
            <a:r>
              <a:rPr lang="en-US" dirty="0" err="1" smtClean="0"/>
              <a:t>zadatke</a:t>
            </a:r>
            <a:r>
              <a:rPr lang="en-US" dirty="0" smtClean="0"/>
              <a:t>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izvršava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edećih</a:t>
            </a:r>
            <a:r>
              <a:rPr lang="en-US" dirty="0" smtClean="0"/>
              <a:t> </a:t>
            </a:r>
            <a:r>
              <a:rPr lang="en-US" dirty="0" err="1"/>
              <a:t>instrumenata</a:t>
            </a:r>
            <a:r>
              <a:rPr lang="en-US" dirty="0"/>
              <a:t>: </a:t>
            </a:r>
            <a:endParaRPr lang="sr-Latn-ME" dirty="0" smtClean="0"/>
          </a:p>
          <a:p>
            <a:pPr lvl="1" algn="just"/>
            <a:r>
              <a:rPr lang="en-US" sz="2800" dirty="0" err="1" smtClean="0"/>
              <a:t>politike</a:t>
            </a:r>
            <a:r>
              <a:rPr lang="en-US" sz="2800" dirty="0" smtClean="0"/>
              <a:t> </a:t>
            </a:r>
            <a:r>
              <a:rPr lang="en-US" sz="2800" dirty="0" err="1" smtClean="0"/>
              <a:t>eskontne</a:t>
            </a:r>
            <a:r>
              <a:rPr lang="sr-Latn-ME" sz="2800" dirty="0" smtClean="0"/>
              <a:t> </a:t>
            </a:r>
            <a:r>
              <a:rPr lang="en-US" sz="2800" dirty="0" smtClean="0"/>
              <a:t>stope</a:t>
            </a:r>
            <a:r>
              <a:rPr lang="en-US" sz="2800" dirty="0" smtClean="0"/>
              <a:t>,</a:t>
            </a:r>
            <a:endParaRPr lang="sr-Latn-ME" sz="2800" dirty="0" smtClean="0"/>
          </a:p>
          <a:p>
            <a:pPr lvl="1" algn="just"/>
            <a:r>
              <a:rPr lang="en-US" sz="2800" dirty="0" smtClean="0"/>
              <a:t> </a:t>
            </a:r>
            <a:r>
              <a:rPr lang="en-US" sz="2800" dirty="0" err="1"/>
              <a:t>politike</a:t>
            </a:r>
            <a:r>
              <a:rPr lang="en-US" sz="2800" dirty="0"/>
              <a:t> </a:t>
            </a:r>
            <a:r>
              <a:rPr lang="en-US" sz="2800" dirty="0" err="1"/>
              <a:t>otvorenog</a:t>
            </a:r>
            <a:r>
              <a:rPr lang="en-US" sz="2800" dirty="0"/>
              <a:t> </a:t>
            </a:r>
            <a:r>
              <a:rPr lang="en-US" sz="2800" dirty="0" err="1"/>
              <a:t>tržišta</a:t>
            </a:r>
            <a:r>
              <a:rPr lang="en-US" sz="2800" dirty="0"/>
              <a:t>, </a:t>
            </a:r>
            <a:endParaRPr lang="sr-Latn-ME" sz="2800" dirty="0" smtClean="0"/>
          </a:p>
          <a:p>
            <a:pPr lvl="1" algn="just"/>
            <a:r>
              <a:rPr lang="en-US" sz="2800" dirty="0" err="1" smtClean="0"/>
              <a:t>politikom</a:t>
            </a:r>
            <a:r>
              <a:rPr lang="en-US" sz="2800" dirty="0" smtClean="0"/>
              <a:t> </a:t>
            </a:r>
            <a:r>
              <a:rPr lang="en-US" sz="2800" dirty="0" err="1"/>
              <a:t>obaveznih</a:t>
            </a:r>
            <a:r>
              <a:rPr lang="en-US" sz="2800" dirty="0"/>
              <a:t> </a:t>
            </a:r>
            <a:r>
              <a:rPr lang="en-US" sz="2800" dirty="0" err="1"/>
              <a:t>rezervi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endParaRPr lang="sr-Latn-ME" sz="2800" dirty="0" smtClean="0"/>
          </a:p>
          <a:p>
            <a:pPr lvl="1" algn="just"/>
            <a:r>
              <a:rPr lang="en-US" sz="2800" dirty="0" err="1" smtClean="0"/>
              <a:t>kvalitativnom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sr-Latn-ME" sz="2800" dirty="0" smtClean="0"/>
              <a:t> </a:t>
            </a:r>
            <a:r>
              <a:rPr lang="en-US" sz="2800" dirty="0" err="1" smtClean="0"/>
              <a:t>kvantitativnom</a:t>
            </a:r>
            <a:r>
              <a:rPr lang="en-US" sz="2800" dirty="0" smtClean="0"/>
              <a:t> </a:t>
            </a:r>
            <a:r>
              <a:rPr lang="en-US" sz="2800" dirty="0" err="1"/>
              <a:t>kontrolom</a:t>
            </a:r>
            <a:r>
              <a:rPr lang="en-US" sz="2800" dirty="0"/>
              <a:t> </a:t>
            </a:r>
            <a:r>
              <a:rPr lang="en-US" sz="2800" dirty="0" err="1"/>
              <a:t>kredita</a:t>
            </a:r>
            <a:r>
              <a:rPr lang="en-US" sz="2800" dirty="0"/>
              <a:t>.</a:t>
            </a:r>
          </a:p>
          <a:p>
            <a:pPr algn="just"/>
            <a:r>
              <a:rPr lang="pl-PL" dirty="0"/>
              <a:t>Centralna banka kao monetarna vlast je osnovni i najvažniji učesnik </a:t>
            </a:r>
            <a:r>
              <a:rPr lang="pl-PL" dirty="0" smtClean="0"/>
              <a:t>na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888187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/>
          <a:lstStyle/>
          <a:p>
            <a:pPr algn="just"/>
            <a:r>
              <a:rPr lang="en-US" dirty="0" err="1"/>
              <a:t>Njena</a:t>
            </a:r>
            <a:r>
              <a:rPr lang="en-US" dirty="0"/>
              <a:t> </a:t>
            </a:r>
            <a:r>
              <a:rPr lang="en-US" dirty="0" err="1"/>
              <a:t>važnost</a:t>
            </a:r>
            <a:r>
              <a:rPr lang="en-US" dirty="0"/>
              <a:t> </a:t>
            </a:r>
            <a:r>
              <a:rPr lang="en-US" dirty="0" err="1"/>
              <a:t>proizilazi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m</a:t>
            </a:r>
            <a:r>
              <a:rPr lang="sr-Latn-ME" dirty="0"/>
              <a:t>j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ostvaruje</a:t>
            </a:r>
            <a:r>
              <a:rPr lang="sr-Latn-ME" dirty="0"/>
              <a:t> </a:t>
            </a:r>
            <a:r>
              <a:rPr lang="en-US" dirty="0"/>
              <a:t>u </a:t>
            </a:r>
            <a:r>
              <a:rPr lang="en-US" dirty="0" err="1"/>
              <a:t>funkcionisanju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Najznačajnije</a:t>
            </a:r>
            <a:r>
              <a:rPr lang="en-US" dirty="0"/>
              <a:t> od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bile bi</a:t>
            </a:r>
            <a:r>
              <a:rPr lang="en-US" dirty="0" smtClean="0"/>
              <a:t>:</a:t>
            </a:r>
            <a:endParaRPr lang="sr-Latn-ME" dirty="0" smtClean="0"/>
          </a:p>
          <a:p>
            <a:pPr algn="just"/>
            <a:r>
              <a:rPr lang="en-US" dirty="0"/>
              <a:t>Kao </a:t>
            </a:r>
            <a:r>
              <a:rPr lang="en-US" dirty="0" err="1"/>
              <a:t>učesnik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“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“ </a:t>
            </a:r>
            <a:r>
              <a:rPr lang="en-US" dirty="0" err="1"/>
              <a:t>vodeći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sr-Latn-ME" dirty="0"/>
              <a:t>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evidenciju</a:t>
            </a:r>
            <a:r>
              <a:rPr lang="en-US" dirty="0"/>
              <a:t> o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računima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učesnika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ME" dirty="0"/>
              <a:t> </a:t>
            </a:r>
            <a:r>
              <a:rPr lang="pl-PL" dirty="0"/>
              <a:t>tržištu novca. </a:t>
            </a:r>
          </a:p>
          <a:p>
            <a:pPr algn="just"/>
            <a:r>
              <a:rPr lang="pl-PL" dirty="0"/>
              <a:t>Ona je autonomna i potpuno samostalna u regulisanju, sprovođenju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propisivanju</a:t>
            </a:r>
            <a:r>
              <a:rPr lang="sr-Latn-ME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ponašanja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obavezujuća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učesnike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ME" dirty="0"/>
              <a:t> </a:t>
            </a:r>
            <a:r>
              <a:rPr lang="pl-PL" dirty="0"/>
              <a:t>tržištu novca.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945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Ona </a:t>
            </a:r>
            <a:r>
              <a:rPr lang="pl-PL" dirty="0"/>
              <a:t>samostalno donosi odluke vezane za: </a:t>
            </a:r>
            <a:endParaRPr lang="pl-PL" dirty="0" smtClean="0"/>
          </a:p>
          <a:p>
            <a:pPr marL="457200" lvl="1" indent="0" algn="just">
              <a:buNone/>
            </a:pPr>
            <a:r>
              <a:rPr lang="pl-PL" sz="2800" dirty="0" smtClean="0"/>
              <a:t>1</a:t>
            </a:r>
            <a:r>
              <a:rPr lang="pl-PL" sz="2800" dirty="0"/>
              <a:t>) </a:t>
            </a:r>
            <a:r>
              <a:rPr lang="pl-PL" sz="2800" dirty="0" smtClean="0"/>
              <a:t>Obim </a:t>
            </a:r>
            <a:r>
              <a:rPr lang="pl-PL" sz="2800" dirty="0"/>
              <a:t>ponude izražene </a:t>
            </a:r>
            <a:r>
              <a:rPr lang="pl-PL" sz="2800" dirty="0" smtClean="0"/>
              <a:t>u </a:t>
            </a:r>
            <a:r>
              <a:rPr lang="en-US" sz="2800" dirty="0" err="1" smtClean="0"/>
              <a:t>povećanju</a:t>
            </a:r>
            <a:r>
              <a:rPr lang="en-US" sz="2800" dirty="0" smtClean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smanjenju</a:t>
            </a:r>
            <a:r>
              <a:rPr lang="en-US" sz="2800" dirty="0"/>
              <a:t> </a:t>
            </a:r>
            <a:r>
              <a:rPr lang="en-US" sz="2800" dirty="0" err="1"/>
              <a:t>novčanih</a:t>
            </a:r>
            <a:r>
              <a:rPr lang="en-US" sz="2800" dirty="0"/>
              <a:t> </a:t>
            </a:r>
            <a:r>
              <a:rPr lang="en-US" sz="2800" dirty="0" err="1"/>
              <a:t>kontigenata</a:t>
            </a:r>
            <a:r>
              <a:rPr lang="en-US" sz="2800" dirty="0"/>
              <a:t>; </a:t>
            </a:r>
            <a:endParaRPr lang="sr-Latn-ME" sz="2800" dirty="0" smtClean="0"/>
          </a:p>
          <a:p>
            <a:pPr marL="457200" lvl="1" indent="0" algn="just">
              <a:buNone/>
            </a:pPr>
            <a:r>
              <a:rPr lang="en-US" sz="2800" dirty="0" smtClean="0"/>
              <a:t>2</a:t>
            </a:r>
            <a:r>
              <a:rPr lang="en-US" sz="2800" dirty="0"/>
              <a:t>) </a:t>
            </a:r>
            <a:r>
              <a:rPr lang="sr-Latn-ME" sz="2800" dirty="0" err="1"/>
              <a:t>O</a:t>
            </a:r>
            <a:r>
              <a:rPr lang="en-US" sz="2800" dirty="0" err="1" smtClean="0"/>
              <a:t>bim</a:t>
            </a:r>
            <a:r>
              <a:rPr lang="en-US" sz="2800" dirty="0" smtClean="0"/>
              <a:t> </a:t>
            </a:r>
            <a:r>
              <a:rPr lang="en-US" sz="2800" dirty="0" err="1"/>
              <a:t>tražnje</a:t>
            </a:r>
            <a:r>
              <a:rPr lang="en-US" sz="2800" dirty="0"/>
              <a:t> </a:t>
            </a:r>
            <a:r>
              <a:rPr lang="en-US" sz="2800" dirty="0" err="1"/>
              <a:t>izražen</a:t>
            </a:r>
            <a:r>
              <a:rPr lang="en-US" sz="2800" dirty="0"/>
              <a:t> u </a:t>
            </a:r>
            <a:r>
              <a:rPr lang="en-US" sz="2800" dirty="0" err="1" smtClean="0"/>
              <a:t>povećanju</a:t>
            </a:r>
            <a:r>
              <a:rPr lang="sr-Latn-ME" sz="2800" dirty="0" smtClean="0"/>
              <a:t> </a:t>
            </a:r>
            <a:r>
              <a:rPr lang="en-US" sz="2800" dirty="0" err="1" smtClean="0"/>
              <a:t>ili</a:t>
            </a:r>
            <a:r>
              <a:rPr lang="en-US" sz="2800" dirty="0" smtClean="0"/>
              <a:t> </a:t>
            </a:r>
            <a:r>
              <a:rPr lang="en-US" sz="2800" dirty="0" err="1"/>
              <a:t>smanjenju</a:t>
            </a:r>
            <a:r>
              <a:rPr lang="en-US" sz="2800" dirty="0"/>
              <a:t> </a:t>
            </a:r>
            <a:r>
              <a:rPr lang="en-US" sz="2800" dirty="0" err="1"/>
              <a:t>obaveza</a:t>
            </a:r>
            <a:r>
              <a:rPr lang="en-US" sz="2800" dirty="0"/>
              <a:t> </a:t>
            </a:r>
            <a:r>
              <a:rPr lang="en-US" sz="2800" dirty="0" err="1"/>
              <a:t>rezerve</a:t>
            </a:r>
            <a:r>
              <a:rPr lang="en-US" sz="2800" dirty="0"/>
              <a:t>; </a:t>
            </a:r>
            <a:endParaRPr lang="sr-Latn-ME" sz="2800" dirty="0" smtClean="0"/>
          </a:p>
          <a:p>
            <a:pPr marL="457200" lvl="1" indent="0" algn="just">
              <a:buNone/>
            </a:pPr>
            <a:r>
              <a:rPr lang="en-US" sz="2800" dirty="0" smtClean="0"/>
              <a:t>3</a:t>
            </a:r>
            <a:r>
              <a:rPr lang="en-US" sz="2800" dirty="0"/>
              <a:t>) </a:t>
            </a:r>
            <a:r>
              <a:rPr lang="sr-Latn-ME" sz="2800" dirty="0" err="1"/>
              <a:t>O</a:t>
            </a:r>
            <a:r>
              <a:rPr lang="en-US" sz="2800" dirty="0" err="1" smtClean="0"/>
              <a:t>bim</a:t>
            </a:r>
            <a:r>
              <a:rPr lang="en-US" sz="2800" dirty="0" smtClean="0"/>
              <a:t> </a:t>
            </a:r>
            <a:r>
              <a:rPr lang="en-US" sz="2800" dirty="0" err="1"/>
              <a:t>javnog</a:t>
            </a:r>
            <a:r>
              <a:rPr lang="en-US" sz="2800" dirty="0"/>
              <a:t> </a:t>
            </a:r>
            <a:r>
              <a:rPr lang="en-US" sz="2800" dirty="0" err="1"/>
              <a:t>duga</a:t>
            </a:r>
            <a:r>
              <a:rPr lang="en-US" sz="2800" dirty="0"/>
              <a:t> </a:t>
            </a:r>
            <a:r>
              <a:rPr lang="en-US" sz="2800" dirty="0" err="1"/>
              <a:t>izražen</a:t>
            </a:r>
            <a:r>
              <a:rPr lang="en-US" sz="2800" dirty="0"/>
              <a:t> u </a:t>
            </a:r>
            <a:r>
              <a:rPr lang="en-US" sz="2800" dirty="0" err="1"/>
              <a:t>prodaji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 smtClean="0"/>
              <a:t>kupovini</a:t>
            </a:r>
            <a:r>
              <a:rPr lang="sr-Latn-ME" sz="2800" dirty="0" smtClean="0"/>
              <a:t> </a:t>
            </a:r>
            <a:r>
              <a:rPr lang="en-US" sz="2800" dirty="0" err="1" smtClean="0"/>
              <a:t>hartija</a:t>
            </a:r>
            <a:r>
              <a:rPr lang="en-US" sz="2800" dirty="0" smtClean="0"/>
              <a:t> </a:t>
            </a:r>
            <a:r>
              <a:rPr lang="en-US" sz="2800" dirty="0"/>
              <a:t>od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ednosti</a:t>
            </a:r>
            <a:r>
              <a:rPr lang="en-US" sz="2800" dirty="0"/>
              <a:t>, </a:t>
            </a:r>
            <a:endParaRPr lang="sr-Latn-ME" sz="2800" dirty="0" smtClean="0"/>
          </a:p>
          <a:p>
            <a:pPr algn="just"/>
            <a:r>
              <a:rPr lang="sr-Latn-ME" dirty="0" smtClean="0"/>
              <a:t>M</a:t>
            </a:r>
            <a:r>
              <a:rPr lang="en-US" dirty="0" err="1" smtClean="0"/>
              <a:t>ože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zaključiti</a:t>
            </a:r>
            <a:r>
              <a:rPr lang="en-US" dirty="0"/>
              <a:t> da je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praktično</a:t>
            </a:r>
            <a:r>
              <a:rPr lang="en-US" dirty="0"/>
              <a:t> </a:t>
            </a:r>
            <a:r>
              <a:rPr lang="en-US" dirty="0" err="1"/>
              <a:t>osnivač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organizator</a:t>
            </a:r>
            <a:r>
              <a:rPr lang="en-US" dirty="0"/>
              <a:t>, regulator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kontrolor</a:t>
            </a:r>
            <a:r>
              <a:rPr lang="en-US" dirty="0"/>
              <a:t> </a:t>
            </a:r>
            <a:r>
              <a:rPr lang="en-US" dirty="0" err="1"/>
              <a:t>ukupnih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događanja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radnji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nb-NO" dirty="0" smtClean="0"/>
              <a:t>se </a:t>
            </a:r>
            <a:r>
              <a:rPr lang="nb-NO" dirty="0"/>
              <a:t>dešavaju na tržištu novca. </a:t>
            </a:r>
            <a:endParaRPr lang="sr-Latn-ME" dirty="0" smtClean="0"/>
          </a:p>
          <a:p>
            <a:pPr algn="just"/>
            <a:r>
              <a:rPr lang="nb-NO" dirty="0" smtClean="0"/>
              <a:t>Prom</a:t>
            </a:r>
            <a:r>
              <a:rPr lang="sr-Latn-ME" dirty="0" smtClean="0"/>
              <a:t>j</a:t>
            </a:r>
            <a:r>
              <a:rPr lang="nb-NO" dirty="0" smtClean="0"/>
              <a:t>ene </a:t>
            </a:r>
            <a:r>
              <a:rPr lang="nb-NO" dirty="0"/>
              <a:t>diskontne i eskontne stope, </a:t>
            </a:r>
            <a:r>
              <a:rPr lang="nb-NO" dirty="0" smtClean="0"/>
              <a:t>rediskontnog</a:t>
            </a:r>
            <a:r>
              <a:rPr lang="sr-Latn-ME" dirty="0" smtClean="0"/>
              <a:t> </a:t>
            </a:r>
            <a:r>
              <a:rPr lang="en-US" dirty="0" err="1" smtClean="0"/>
              <a:t>kontigenta</a:t>
            </a:r>
            <a:r>
              <a:rPr lang="en-US" dirty="0"/>
              <a:t>, stope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,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 smtClean="0"/>
              <a:t>aktivnosti</a:t>
            </a:r>
            <a:r>
              <a:rPr lang="sr-Latn-ME" dirty="0" smtClean="0"/>
              <a:t> </a:t>
            </a:r>
            <a:r>
              <a:rPr lang="pl-PL" dirty="0" smtClean="0"/>
              <a:t>centralne </a:t>
            </a:r>
            <a:r>
              <a:rPr lang="pl-PL" dirty="0"/>
              <a:t>banke imaju direktan i neposredan odraz na </a:t>
            </a:r>
            <a:r>
              <a:rPr lang="pl-PL" dirty="0" smtClean="0"/>
              <a:t>promjene </a:t>
            </a:r>
            <a:r>
              <a:rPr lang="pl-PL" dirty="0"/>
              <a:t>na tržištu novca</a:t>
            </a:r>
            <a:r>
              <a:rPr lang="pl-PL" dirty="0" smtClean="0"/>
              <a:t>,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/>
              <a:t>se prate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analiziraju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ekonomskih</a:t>
            </a:r>
            <a:r>
              <a:rPr lang="en-US" dirty="0"/>
              <a:t> </a:t>
            </a:r>
            <a:r>
              <a:rPr lang="en-US" dirty="0" err="1" smtClean="0"/>
              <a:t>subjekata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864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A – POSLOVNO BANKARSTVO I FINANSIJSKO TRŽIŠTE</a:t>
            </a:r>
          </a:p>
          <a:p>
            <a:pPr marL="0" indent="0">
              <a:buNone/>
            </a:pPr>
            <a:r>
              <a:rPr lang="sr-Latn-ME" dirty="0" smtClean="0"/>
              <a:t>B – BANKARSKE FINANSIJSKE INSTITUCIJE</a:t>
            </a:r>
          </a:p>
          <a:p>
            <a:pPr marL="457200" lvl="1" indent="0">
              <a:buNone/>
            </a:pPr>
            <a:r>
              <a:rPr lang="sr-Latn-ME" dirty="0" smtClean="0"/>
              <a:t>1. Centralna (emisiona) banka</a:t>
            </a:r>
          </a:p>
          <a:p>
            <a:pPr marL="457200" lvl="1" indent="0">
              <a:buNone/>
            </a:pPr>
            <a:r>
              <a:rPr lang="sr-Latn-ME" dirty="0" smtClean="0"/>
              <a:t>2. </a:t>
            </a:r>
            <a:r>
              <a:rPr lang="sr-Latn-ME" dirty="0"/>
              <a:t>K</a:t>
            </a:r>
            <a:r>
              <a:rPr lang="sr-Latn-ME" dirty="0" smtClean="0"/>
              <a:t>omercijalne (depozitne )banke</a:t>
            </a:r>
          </a:p>
          <a:p>
            <a:pPr marL="457200" lvl="1" indent="0">
              <a:buNone/>
            </a:pPr>
            <a:r>
              <a:rPr lang="sr-Latn-ME" dirty="0" smtClean="0"/>
              <a:t>3. Poslovne banke</a:t>
            </a:r>
          </a:p>
          <a:p>
            <a:pPr marL="457200" lvl="1" indent="0">
              <a:buNone/>
            </a:pPr>
            <a:r>
              <a:rPr lang="sr-Latn-ME" dirty="0" smtClean="0"/>
              <a:t>4. Univerzalne banke</a:t>
            </a:r>
          </a:p>
          <a:p>
            <a:pPr marL="457200" lvl="1" indent="0">
              <a:buNone/>
            </a:pPr>
            <a:r>
              <a:rPr lang="sr-Latn-ME" dirty="0" smtClean="0"/>
              <a:t>5. Specionalizovane i granske banke</a:t>
            </a:r>
          </a:p>
          <a:p>
            <a:pPr marL="457200" lvl="1" indent="0">
              <a:buNone/>
            </a:pPr>
            <a:r>
              <a:rPr lang="sr-Latn-ME" dirty="0" smtClean="0"/>
              <a:t>6. </a:t>
            </a:r>
            <a:r>
              <a:rPr lang="sr-Latn-ME" dirty="0" smtClean="0"/>
              <a:t>Investicione</a:t>
            </a:r>
            <a:r>
              <a:rPr lang="sr-Latn-ME" dirty="0" smtClean="0"/>
              <a:t> banke</a:t>
            </a:r>
          </a:p>
          <a:p>
            <a:pPr marL="457200" lvl="1" indent="0">
              <a:buNone/>
            </a:pPr>
            <a:r>
              <a:rPr lang="sr-Latn-ME" dirty="0" smtClean="0"/>
              <a:t>7. Hipotekarne banke</a:t>
            </a:r>
          </a:p>
          <a:p>
            <a:pPr marL="457200" lvl="1" indent="0">
              <a:buNone/>
            </a:pPr>
            <a:r>
              <a:rPr lang="sr-Latn-ME" dirty="0" smtClean="0"/>
              <a:t>8. Lombardne banke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5360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824248" y="260350"/>
            <a:ext cx="10522039" cy="575945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endParaRPr lang="bs-Latn-BA" dirty="0" smtClean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None/>
            </a:pPr>
            <a:r>
              <a:rPr lang="bs-Latn-BA" dirty="0" smtClean="0"/>
              <a:t>Centralna </a:t>
            </a:r>
            <a:r>
              <a:rPr lang="bs-Latn-BA" dirty="0"/>
              <a:t>ili emisiona banka predstavlja specifičnu bankarsku instituciju monetarnog sistema koja </a:t>
            </a:r>
            <a:r>
              <a:rPr lang="bs-Latn-BA" dirty="0" smtClean="0"/>
              <a:t>je samostalna (ali i često </a:t>
            </a:r>
            <a:r>
              <a:rPr lang="bs-Latn-BA" dirty="0"/>
              <a:t>pod velikim nadzorom (kontrolom) i uticajem </a:t>
            </a:r>
            <a:r>
              <a:rPr lang="bs-Latn-BA" dirty="0" smtClean="0"/>
              <a:t>države). </a:t>
            </a:r>
            <a:endParaRPr lang="en-US" dirty="0"/>
          </a:p>
          <a:p>
            <a:pPr algn="just">
              <a:buFont typeface="Wingdings" pitchFamily="2" charset="2"/>
              <a:buNone/>
            </a:pPr>
            <a:r>
              <a:rPr lang="bs-Latn-BA" dirty="0"/>
              <a:t>Centralna banka predstavlja banku banaka i ostalih finansijskih institucija.</a:t>
            </a:r>
          </a:p>
          <a:p>
            <a:pPr algn="just">
              <a:buFont typeface="Wingdings" pitchFamily="2" charset="2"/>
              <a:buNone/>
            </a:pPr>
            <a:r>
              <a:rPr lang="bs-Latn-BA" dirty="0"/>
              <a:t>Za emisione banke je karakteristično da direktno utiču na regulisanje i usm</a:t>
            </a:r>
            <a:r>
              <a:rPr lang="en-US" dirty="0"/>
              <a:t>j</a:t>
            </a:r>
            <a:r>
              <a:rPr lang="bs-Latn-BA" dirty="0"/>
              <a:t>eravanje monetarno kreditne politike u svakoj državi</a:t>
            </a:r>
            <a:r>
              <a:rPr lang="bs-Latn-BA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0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/>
          <a:lstStyle/>
          <a:p>
            <a:pPr algn="just">
              <a:buNone/>
            </a:pPr>
            <a:r>
              <a:rPr lang="bs-Latn-BA" dirty="0"/>
              <a:t> Emisiona banka dinamizira i stabilizuje privredne i državne aktivnosti svake zemlje. </a:t>
            </a:r>
            <a:endParaRPr lang="en-US" dirty="0"/>
          </a:p>
          <a:p>
            <a:pPr algn="just">
              <a:buFont typeface="Wingdings" pitchFamily="2" charset="2"/>
              <a:buNone/>
            </a:pPr>
            <a:r>
              <a:rPr lang="bs-Latn-BA" dirty="0" smtClean="0"/>
              <a:t>Bez </a:t>
            </a:r>
            <a:r>
              <a:rPr lang="bs-Latn-BA" dirty="0"/>
              <a:t>obzira što je emisiona banka neprofitna institucija, njoj pripada monopolski položaj pri obavljanju svojih funkcija. </a:t>
            </a:r>
            <a:endParaRPr lang="en-US" dirty="0"/>
          </a:p>
          <a:p>
            <a:pPr algn="just">
              <a:buFont typeface="Wingdings" pitchFamily="2" charset="2"/>
              <a:buNone/>
            </a:pPr>
            <a:r>
              <a:rPr lang="bs-Latn-BA" dirty="0"/>
              <a:t>Dato joj je zakonsko ovlašćenje da emituje novčanice i kovani novac. </a:t>
            </a:r>
            <a:endParaRPr lang="en-US" dirty="0"/>
          </a:p>
          <a:p>
            <a:pPr algn="just">
              <a:buFont typeface="Wingdings" pitchFamily="2" charset="2"/>
              <a:buNone/>
            </a:pPr>
            <a:r>
              <a:rPr lang="bs-Latn-BA" dirty="0"/>
              <a:t>Za emisione banke je karakteristično, da su do Drugog svetskog rata  bile organizovane u formi akcionarskih društava. </a:t>
            </a:r>
            <a:endParaRPr lang="en-US" dirty="0"/>
          </a:p>
          <a:p>
            <a:pPr algn="just"/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157912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901521" y="260350"/>
            <a:ext cx="10290220" cy="57594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bs-Latn-BA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bs-Latn-BA" dirty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Ovakav </a:t>
            </a:r>
            <a:r>
              <a:rPr lang="bs-Latn-BA" dirty="0"/>
              <a:t>oblik funkcionisanja emisione banke bio je ranije karakterističan za socijalističke zemlje, a danas je karakterističan za zemlje u razvoju</a:t>
            </a:r>
            <a:r>
              <a:rPr lang="en-GB" dirty="0"/>
              <a:t>.</a:t>
            </a:r>
            <a:endParaRPr lang="sr-Latn-CS" dirty="0"/>
          </a:p>
          <a:p>
            <a:pPr algn="just">
              <a:lnSpc>
                <a:spcPct val="80000"/>
              </a:lnSpc>
            </a:pPr>
            <a:r>
              <a:rPr lang="sr-Latn-CS" dirty="0"/>
              <a:t>Drugi oblik emisione banke počiva na visokoj institucionalnoj autonomiji u odnosu na izvršnu vlast zemlje.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Za ovaj oblik organizovanja emisione banke karakteristična je veća odgovornost, jer je banka upućena na tržišne mehanizme kreiranja količine novca u opticaju i mehanizam monetarno kreditne politike. </a:t>
            </a:r>
            <a:endParaRPr lang="sr-Latn-CS" dirty="0" smtClean="0"/>
          </a:p>
          <a:p>
            <a:pPr algn="just">
              <a:lnSpc>
                <a:spcPct val="80000"/>
              </a:lnSpc>
            </a:pPr>
            <a:r>
              <a:rPr lang="sr-Latn-CS" dirty="0" smtClean="0"/>
              <a:t>Ovakav </a:t>
            </a:r>
            <a:r>
              <a:rPr lang="sr-Latn-CS" dirty="0"/>
              <a:t>oblik emisionih banaka </a:t>
            </a:r>
            <a:r>
              <a:rPr lang="en-US" dirty="0"/>
              <a:t> k</a:t>
            </a:r>
            <a:r>
              <a:rPr lang="sr-Latn-CS" dirty="0"/>
              <a:t>arakterističan je za visoko razvijene zemlje, kao što su SAD, Nemačka i Švajcarska.</a:t>
            </a:r>
          </a:p>
        </p:txBody>
      </p:sp>
    </p:spTree>
    <p:extLst>
      <p:ext uri="{BB962C8B-B14F-4D97-AF65-F5344CB8AC3E}">
        <p14:creationId xmlns:p14="http://schemas.microsoft.com/office/powerpoint/2010/main" val="249696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17431" y="620689"/>
            <a:ext cx="10625070" cy="538660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r-Latn-CS" dirty="0" smtClean="0"/>
          </a:p>
          <a:p>
            <a:pPr algn="just">
              <a:lnSpc>
                <a:spcPct val="80000"/>
              </a:lnSpc>
            </a:pPr>
            <a:r>
              <a:rPr lang="sr-Latn-CS" dirty="0" smtClean="0"/>
              <a:t>Za </a:t>
            </a:r>
            <a:r>
              <a:rPr lang="sr-Latn-CS" dirty="0"/>
              <a:t>prvi model organizacije je karakteristično, da se emisione banke organizuju kao jedinstvene banke sa centralnim funkcijama.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 Za drugi model organizacije je karakteristično, da se emisione banke organizuju u obliku složenih sistema sa većim brojem regionalnih emisionih banaka npr. SAD (Sistem federalnih rezervi sa 12 federalnih rezervnih banaka).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Ovaj model organizacije emisione banke često se susreće sa problemom realizacije jedinstvene kreditno-monetarne politike i decentralizovanja strategije u sprovođenju mjera kreditno-monetarne politike. </a:t>
            </a:r>
            <a:endParaRPr lang="sr-Latn-CS" dirty="0" smtClean="0"/>
          </a:p>
          <a:p>
            <a:pPr algn="just">
              <a:lnSpc>
                <a:spcPct val="80000"/>
              </a:lnSpc>
            </a:pPr>
            <a:r>
              <a:rPr lang="sr-Latn-CS" dirty="0" smtClean="0"/>
              <a:t>Karakteristika </a:t>
            </a:r>
            <a:r>
              <a:rPr lang="sr-Latn-CS" dirty="0"/>
              <a:t>svih emisionih banaka, bez obzira o kojem se modelu organizacije radi, jeste da svrha njihove d</a:t>
            </a:r>
            <a:r>
              <a:rPr lang="en-US" dirty="0"/>
              <a:t>j</a:t>
            </a:r>
            <a:r>
              <a:rPr lang="sr-Latn-CS" dirty="0"/>
              <a:t>elatnosti nije sticanje zarade (profita). </a:t>
            </a:r>
            <a:endParaRPr lang="sr-Latn-CS" dirty="0" smtClean="0"/>
          </a:p>
          <a:p>
            <a:pPr algn="just">
              <a:lnSpc>
                <a:spcPct val="80000"/>
              </a:lnSpc>
            </a:pPr>
            <a:r>
              <a:rPr lang="sr-Latn-CS" dirty="0" smtClean="0"/>
              <a:t>Većina </a:t>
            </a:r>
            <a:r>
              <a:rPr lang="sr-Latn-CS" dirty="0"/>
              <a:t>emisionih banaka nosi u svom nazivu ime države kojoj pripada.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9286898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sr-Latn-CS" dirty="0"/>
              <a:t>U savremenim uslovima poslovanja emisiona banka najčešće obavlja poslove koji se odnose na :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Emitovanje novčanica i kovanog novca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Držanje i rukovanje rezervama zlata i deviznim rezervama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Regulisanje količine novca u opticaju (monetarno-kreditna i devizna politika)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Regulisanje likvidnosti bankarskog sistema i likvidnosti plaćanja u zemlji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Regulisanje plaćanja i kreditne poslove sa inostranstvom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5935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sr-Latn-CS" dirty="0" smtClean="0"/>
              <a:t>6. Kontrolu </a:t>
            </a:r>
            <a:r>
              <a:rPr lang="sr-Latn-CS" dirty="0"/>
              <a:t>kreditnih operacija u zemlji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r-Latn-CS" dirty="0" smtClean="0"/>
              <a:t>7. Poslove </a:t>
            </a:r>
            <a:r>
              <a:rPr lang="sr-Latn-CS" dirty="0"/>
              <a:t>za račun države i državnih organa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r-Latn-CS" dirty="0" smtClean="0"/>
              <a:t>8. Organizaciju </a:t>
            </a:r>
            <a:r>
              <a:rPr lang="sr-Latn-CS" dirty="0"/>
              <a:t>platnog prometa (obračunski centar)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r-Latn-CS" dirty="0" smtClean="0"/>
              <a:t>9. Ostale </a:t>
            </a:r>
            <a:r>
              <a:rPr lang="sr-Latn-CS" dirty="0"/>
              <a:t>bankarske poslove pov</a:t>
            </a:r>
            <a:r>
              <a:rPr lang="en-US" dirty="0"/>
              <a:t>j</a:t>
            </a:r>
            <a:r>
              <a:rPr lang="sr-Latn-CS" dirty="0"/>
              <a:t>erene od strane države.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U nekim državama je uzimanje kredita od emisione banke </a:t>
            </a:r>
            <a:r>
              <a:rPr lang="sr-Latn-CS" dirty="0" smtClean="0"/>
              <a:t>sporedna pojava</a:t>
            </a:r>
            <a:r>
              <a:rPr lang="sr-Latn-CS" dirty="0"/>
              <a:t>, dok je kod drugih država izvor likvidnosti na koje </a:t>
            </a:r>
            <a:r>
              <a:rPr lang="sr-Latn-CS" dirty="0" smtClean="0"/>
              <a:t>računa bankarski </a:t>
            </a:r>
            <a:r>
              <a:rPr lang="sr-Latn-CS" dirty="0"/>
              <a:t>sistem. 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Kod nekih država je zakonom isključena mogućnost kreditiranja </a:t>
            </a:r>
            <a:r>
              <a:rPr lang="sr-Latn-CS" dirty="0" smtClean="0"/>
              <a:t>države od </a:t>
            </a:r>
            <a:r>
              <a:rPr lang="sr-Latn-CS" dirty="0"/>
              <a:t>strane emisione banke, dok je kod drugih država banka ovlašćena </a:t>
            </a:r>
            <a:r>
              <a:rPr lang="sr-Latn-CS" dirty="0" smtClean="0"/>
              <a:t>da finansira </a:t>
            </a:r>
            <a:r>
              <a:rPr lang="sr-Latn-CS" dirty="0"/>
              <a:t>državne institucije.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7680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768216"/>
          </a:xfrm>
        </p:spPr>
        <p:txBody>
          <a:bodyPr>
            <a:normAutofit/>
          </a:bodyPr>
          <a:lstStyle/>
          <a:p>
            <a:pPr algn="ctr"/>
            <a:r>
              <a:rPr lang="sr-Latn-CS" sz="3600" dirty="0">
                <a:latin typeface="+mn-lt"/>
              </a:rPr>
              <a:t>2. </a:t>
            </a:r>
            <a:r>
              <a:rPr lang="sr-Latn-CS" sz="3600" dirty="0" smtClean="0">
                <a:latin typeface="+mn-lt"/>
              </a:rPr>
              <a:t>KOMERCIJALNE  (DEPOZITNE)  </a:t>
            </a:r>
            <a:r>
              <a:rPr lang="sr-Latn-CS" sz="3600" dirty="0">
                <a:latin typeface="+mn-lt"/>
              </a:rPr>
              <a:t>BANKE</a:t>
            </a:r>
            <a:endParaRPr lang="en-US" sz="3600" dirty="0">
              <a:latin typeface="+mn-lt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40768"/>
            <a:ext cx="10636876" cy="467366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sr-Latn-CS" dirty="0"/>
              <a:t>Osnovna karakteristika depozitnih banaka jeste da one mobilišu kratkoročne izvore (kratkoročne depozite i uloge na štednju) u cilju plasiranja sredstava na kratak rok.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Sama funkcija prikupljanja depozita od svih transaktora opredjeljuje i naziv ovih banaka.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Polazeći od ročnosti izvora, depozitne banke su usmjerene na kratkoročne plasmane i to prvenstveno za promet roba i usluga, zaliha robe i kupovinu trajnih i potrošnih dobara od strane stanovništva.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sr-Latn-CS" dirty="0"/>
              <a:t> Obzirom da ta aktivnost ima komercijalni karakter, ove  banke se često nazivaju i komercijalnim bankama. </a:t>
            </a:r>
            <a:endParaRPr lang="sr-Latn-CS" dirty="0" smtClean="0"/>
          </a:p>
          <a:p>
            <a:pPr>
              <a:lnSpc>
                <a:spcPct val="80000"/>
              </a:lnSpc>
            </a:pPr>
            <a:r>
              <a:rPr lang="sr-Latn-CS" dirty="0" smtClean="0"/>
              <a:t>Depozitna </a:t>
            </a:r>
            <a:r>
              <a:rPr lang="sr-Latn-CS" dirty="0"/>
              <a:t>banka se odnosi i na štedionicu.</a:t>
            </a:r>
          </a:p>
        </p:txBody>
      </p:sp>
    </p:spTree>
    <p:extLst>
      <p:ext uri="{BB962C8B-B14F-4D97-AF65-F5344CB8AC3E}">
        <p14:creationId xmlns:p14="http://schemas.microsoft.com/office/powerpoint/2010/main" val="65967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/>
          </a:bodyPr>
          <a:lstStyle/>
          <a:p>
            <a:pPr algn="just"/>
            <a:r>
              <a:rPr lang="sr-Latn-CS" dirty="0"/>
              <a:t>Za depozitne banke je karakteristično da predstavljaju najbrojniju bankarsku grupu. </a:t>
            </a:r>
          </a:p>
          <a:p>
            <a:pPr algn="just"/>
            <a:r>
              <a:rPr lang="sr-Latn-CS" dirty="0"/>
              <a:t>Skoro da nema države gdje depozitne banke ne predstavljaju osnovne finansijske posrednike. </a:t>
            </a:r>
          </a:p>
          <a:p>
            <a:pPr algn="just"/>
            <a:r>
              <a:rPr lang="sr-Latn-CS" dirty="0"/>
              <a:t>One prikupljaju depozite i štednju od najšireg kruga klijenata iz privredne djelatnosti i vanprivredne djelatnosti. </a:t>
            </a:r>
            <a:endParaRPr lang="en-US" dirty="0"/>
          </a:p>
          <a:p>
            <a:pPr algn="just"/>
            <a:r>
              <a:rPr lang="sr-Latn-CS" dirty="0"/>
              <a:t>Vodeći računa o svojoj likvidnosti i sigurnosti plasmana, depozitne banke odobravaju kredite u cilju zadovoljenja potreba klijenata za novčanim sredstvima. </a:t>
            </a:r>
          </a:p>
          <a:p>
            <a:pPr algn="just"/>
            <a:r>
              <a:rPr lang="sr-Latn-CS" dirty="0"/>
              <a:t>Brojnost klijenata, deponenata i štediša uticala je da depozitne banke razviju široku filijalsku mrežu širom određene regije, odnosno države</a:t>
            </a:r>
            <a:r>
              <a:rPr lang="en-GB" dirty="0"/>
              <a:t>.</a:t>
            </a:r>
            <a:endParaRPr lang="en-US" dirty="0"/>
          </a:p>
          <a:p>
            <a:pPr algn="just"/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7196541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833718" y="1143000"/>
            <a:ext cx="10448364" cy="4518212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GB" dirty="0" err="1"/>
              <a:t>Skoro</a:t>
            </a:r>
            <a:r>
              <a:rPr lang="en-GB" dirty="0"/>
              <a:t> u </a:t>
            </a:r>
            <a:r>
              <a:rPr lang="en-GB" dirty="0" err="1"/>
              <a:t>svim</a:t>
            </a:r>
            <a:r>
              <a:rPr lang="en-GB" dirty="0"/>
              <a:t> </a:t>
            </a:r>
            <a:r>
              <a:rPr lang="en-GB" dirty="0" err="1"/>
              <a:t>dr</a:t>
            </a:r>
            <a:r>
              <a:rPr lang="sr-Latn-CS" dirty="0"/>
              <a:t>žavama sv</a:t>
            </a:r>
            <a:r>
              <a:rPr lang="en-US" dirty="0" err="1"/>
              <a:t>ij</a:t>
            </a:r>
            <a:r>
              <a:rPr lang="sr-Latn-CS" dirty="0"/>
              <a:t>eta su dominantni depozitni i kreditni bankarski poslovi. 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Depozitne banke predstavljaju osnovnu snagu kreiranja novca i održavanja likvidnosti u bankarskom sektoru.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 Preko depozitnih banaka vrši se uticaj države (pr</a:t>
            </a:r>
            <a:r>
              <a:rPr lang="en-US" dirty="0" err="1"/>
              <a:t>ij</a:t>
            </a:r>
            <a:r>
              <a:rPr lang="sr-Latn-CS" dirty="0"/>
              <a:t>e svega centralne banke) na ostvarivanje monetarno kreditne i devizne politike. 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Imaju snažan uticaj na tržištu novca, jer su istovremeno najveći ponuđači i tražioci novčanih sredstava.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Depozitne banke na tržištu kapitala predstavljaju značajan faktor ponude novčanih sredstava. </a:t>
            </a:r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402788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sr-Latn-CS" dirty="0"/>
              <a:t>Posebno su kod depozitnih banaka razvijeni poslovi virmanskog bezgotovinskog plaćanja, elektronskog bankarstva, elektronskog novca i sl.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Aktivnost depozitnih banaka usm</a:t>
            </a:r>
            <a:r>
              <a:rPr lang="en-US" dirty="0"/>
              <a:t>j</a:t>
            </a:r>
            <a:r>
              <a:rPr lang="sr-Latn-CS" dirty="0"/>
              <a:t>erena je na plasmane javnih hartija od vr</a:t>
            </a:r>
            <a:r>
              <a:rPr lang="en-US" dirty="0" err="1"/>
              <a:t>ij</a:t>
            </a:r>
            <a:r>
              <a:rPr lang="sr-Latn-CS" dirty="0"/>
              <a:t>ednosti</a:t>
            </a:r>
            <a:r>
              <a:rPr lang="sr-Latn-CS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Dinamičan razvoj depozitnih banaka uticao je na zastupljenost skoro svih bankarskih poslova kod ovih banaka. 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Njihovo opredjeljenje se temelji na pružanje kompletnih usluga svojim klijentima. </a:t>
            </a:r>
          </a:p>
          <a:p>
            <a:pPr>
              <a:lnSpc>
                <a:spcPct val="80000"/>
              </a:lnSpc>
            </a:pPr>
            <a:endParaRPr lang="sr-Latn-C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088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1663"/>
          </a:xfrm>
        </p:spPr>
        <p:txBody>
          <a:bodyPr>
            <a:normAutofit fontScale="90000"/>
          </a:bodyPr>
          <a:lstStyle/>
          <a:p>
            <a:r>
              <a:rPr lang="pl-PL" b="1" dirty="0"/>
              <a:t/>
            </a:r>
            <a:br>
              <a:rPr lang="pl-PL" b="1" dirty="0"/>
            </a:br>
            <a:r>
              <a:rPr lang="pl-PL" b="1" dirty="0" smtClean="0"/>
              <a:t>A - </a:t>
            </a:r>
            <a:r>
              <a:rPr lang="pl-PL" sz="4000" b="1" dirty="0" smtClean="0"/>
              <a:t>POSLOVNO </a:t>
            </a:r>
            <a:r>
              <a:rPr lang="pl-PL" sz="4000" b="1" dirty="0"/>
              <a:t>BANKARSTVO I FINANSIJSKO</a:t>
            </a:r>
            <a:br>
              <a:rPr lang="pl-PL" sz="4000" b="1" dirty="0"/>
            </a:br>
            <a:r>
              <a:rPr lang="en-US" sz="4000" b="1" dirty="0"/>
              <a:t>TRŽIŠTE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1941"/>
            <a:ext cx="10515600" cy="4765022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Poslovna</a:t>
            </a:r>
            <a:r>
              <a:rPr lang="en-US" dirty="0" smtClean="0"/>
              <a:t> </a:t>
            </a:r>
            <a:r>
              <a:rPr lang="en-US" dirty="0" err="1"/>
              <a:t>banka</a:t>
            </a:r>
            <a:r>
              <a:rPr lang="en-US" dirty="0"/>
              <a:t> je </a:t>
            </a:r>
            <a:r>
              <a:rPr lang="en-US" dirty="0" err="1"/>
              <a:t>drugi</a:t>
            </a:r>
            <a:r>
              <a:rPr lang="en-US" dirty="0"/>
              <a:t> tip </a:t>
            </a:r>
            <a:r>
              <a:rPr lang="en-US" dirty="0" err="1"/>
              <a:t>učesnika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javiti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dvostrakom</a:t>
            </a:r>
            <a:r>
              <a:rPr lang="en-US" dirty="0" smtClean="0"/>
              <a:t> </a:t>
            </a:r>
            <a:r>
              <a:rPr lang="en-US" dirty="0" err="1"/>
              <a:t>odnosu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centralnom</a:t>
            </a:r>
            <a:r>
              <a:rPr lang="en-US" dirty="0"/>
              <a:t> </a:t>
            </a:r>
            <a:r>
              <a:rPr lang="en-US" dirty="0" err="1"/>
              <a:t>bankom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u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učesnicima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svojstva</a:t>
            </a:r>
            <a:r>
              <a:rPr lang="en-US" dirty="0"/>
              <a:t> </a:t>
            </a:r>
            <a:r>
              <a:rPr lang="en-US" dirty="0" err="1"/>
              <a:t>učesnika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smtClean="0"/>
              <a:t>mora</a:t>
            </a:r>
            <a:r>
              <a:rPr lang="sr-Latn-ME" dirty="0" smtClean="0"/>
              <a:t> </a:t>
            </a:r>
            <a:r>
              <a:rPr lang="en-US" dirty="0" err="1" smtClean="0"/>
              <a:t>ispunajvati</a:t>
            </a:r>
            <a:r>
              <a:rPr lang="en-US" dirty="0" smtClean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preduslove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to</a:t>
            </a:r>
            <a:r>
              <a:rPr lang="sr-Latn-ME" dirty="0" smtClean="0"/>
              <a:t>: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0887227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2885" y="692697"/>
            <a:ext cx="10354614" cy="5314595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sr-Latn-CS" dirty="0" smtClean="0"/>
              <a:t>Sve </a:t>
            </a:r>
            <a:r>
              <a:rPr lang="sr-Latn-CS" dirty="0"/>
              <a:t>više su zastupljeni dugoročni kreditni poslovi i aktivnosti u pravcu bankarskih operacija sa hartijama od vr</a:t>
            </a:r>
            <a:r>
              <a:rPr lang="en-US" dirty="0" err="1"/>
              <a:t>ij</a:t>
            </a:r>
            <a:r>
              <a:rPr lang="sr-Latn-CS" dirty="0"/>
              <a:t>ednosti.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Karakteristika depozitnih (komercijalnih) banaka odnosi se na ročnu transformaciju kratkoročne depozitne pasive (visoko likvidne) u dugoročnu aktivu (manje likvidnu) što direktno utiče na njihovu nelikvidnost i nedovoljnu profitabilnost. </a:t>
            </a:r>
            <a:endParaRPr lang="sr-Latn-CS" dirty="0" smtClean="0"/>
          </a:p>
          <a:p>
            <a:pPr algn="just">
              <a:lnSpc>
                <a:spcPct val="80000"/>
              </a:lnSpc>
            </a:pPr>
            <a:r>
              <a:rPr lang="sr-Latn-CS" dirty="0" smtClean="0"/>
              <a:t>Karakteristika </a:t>
            </a:r>
            <a:r>
              <a:rPr lang="sr-Latn-CS" dirty="0"/>
              <a:t>depozitnih banaka jeste da se nalaze u dvostrukoj ulozi</a:t>
            </a:r>
            <a:r>
              <a:rPr lang="sr-Latn-CS" dirty="0" smtClean="0"/>
              <a:t>:</a:t>
            </a:r>
          </a:p>
          <a:p>
            <a:pPr marL="457200" lvl="1" indent="0" algn="just">
              <a:lnSpc>
                <a:spcPct val="80000"/>
              </a:lnSpc>
              <a:buNone/>
            </a:pPr>
            <a:r>
              <a:rPr lang="sr-Latn-CS" sz="2800" dirty="0" smtClean="0"/>
              <a:t> </a:t>
            </a:r>
            <a:r>
              <a:rPr lang="sr-Latn-CS" sz="2800" dirty="0"/>
              <a:t>a) kao institucije monetarne </a:t>
            </a:r>
            <a:r>
              <a:rPr lang="sr-Latn-CS" sz="2800" dirty="0" smtClean="0"/>
              <a:t>vlasti, </a:t>
            </a:r>
            <a:r>
              <a:rPr lang="sr-Latn-CS" sz="2800" dirty="0"/>
              <a:t>i </a:t>
            </a:r>
            <a:endParaRPr lang="sr-Latn-CS" sz="2800" dirty="0" smtClean="0"/>
          </a:p>
          <a:p>
            <a:pPr marL="457200" lvl="1" indent="0" algn="just">
              <a:lnSpc>
                <a:spcPct val="80000"/>
              </a:lnSpc>
              <a:buNone/>
            </a:pPr>
            <a:r>
              <a:rPr lang="sr-Latn-CS" sz="2800" dirty="0" smtClean="0"/>
              <a:t>b</a:t>
            </a:r>
            <a:r>
              <a:rPr lang="sr-Latn-CS" sz="2800" dirty="0"/>
              <a:t>) kao nemonetarne finansijske organizacije. </a:t>
            </a:r>
            <a:endParaRPr lang="en-US" sz="2800" dirty="0"/>
          </a:p>
          <a:p>
            <a:pPr marL="457200" lvl="1" indent="0">
              <a:buNone/>
            </a:pPr>
            <a:endParaRPr lang="sr-Latn-ME" sz="2800" dirty="0"/>
          </a:p>
        </p:txBody>
      </p:sp>
    </p:spTree>
    <p:extLst>
      <p:ext uri="{BB962C8B-B14F-4D97-AF65-F5344CB8AC3E}">
        <p14:creationId xmlns:p14="http://schemas.microsoft.com/office/powerpoint/2010/main" val="28147797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sr-Latn-CS" dirty="0"/>
              <a:t>Depozitne banke kao monetarne institucije drže kod sebe transakcione depozite preduzeća i građana na osnovu kojih odobravaju kratkoročne kredite transaktorima i stanovništvu</a:t>
            </a:r>
            <a:r>
              <a:rPr lang="sr-Latn-CS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Depozitne banke predstavljaju transmisione mehanizme sporovođenja monetarne politike emisione banke.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Za depozitne banke je karakteristično da pored transakcionih depozita mobilišu i nemonetarne depozite i na osnovu njih odobravaju srednjoročne kredite privrednim subjektima i potrošačke kredite stanovništvu.</a:t>
            </a:r>
          </a:p>
          <a:p>
            <a:pPr algn="just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0113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95460" y="260350"/>
            <a:ext cx="10689464" cy="640873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sr-Latn-CS" sz="2400" dirty="0" smtClean="0"/>
          </a:p>
          <a:p>
            <a:pPr algn="just">
              <a:lnSpc>
                <a:spcPct val="80000"/>
              </a:lnSpc>
            </a:pPr>
            <a:r>
              <a:rPr lang="sr-Latn-CS" dirty="0" smtClean="0"/>
              <a:t>Depozitne </a:t>
            </a:r>
            <a:r>
              <a:rPr lang="sr-Latn-CS" dirty="0"/>
              <a:t>banke su nosioci likvidnosti koja se prenosi na druge tržišne transaktore.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Savremene tendencije u bankarstvu učinile su depozitne banke profitabilnim.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U praksi depozitnih banaka najviše su prisutni NOW I SVIP aranžmani.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 NOW aranžmani obezbeđuju tekuća plaćanja, likvidnost i nose određenu kamatu.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 Kod SVIP računa prisutan je aranžman između transaktora i banke u cilju održavanja likvidnosti u granicama ugovorene margine.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17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5763" y="764705"/>
            <a:ext cx="10547798" cy="5242587"/>
          </a:xfrm>
        </p:spPr>
        <p:txBody>
          <a:bodyPr>
            <a:normAutofit/>
          </a:bodyPr>
          <a:lstStyle/>
          <a:p>
            <a:pPr algn="just"/>
            <a:r>
              <a:rPr lang="sr-Latn-CS" dirty="0"/>
              <a:t> Obično banke u uslovima visoke likvidnosti automatizmom transformišu višak novčanih sredstava u kamatonosne hartije od vr</a:t>
            </a:r>
            <a:r>
              <a:rPr lang="en-US" dirty="0" err="1"/>
              <a:t>ij</a:t>
            </a:r>
            <a:r>
              <a:rPr lang="sr-Latn-CS" dirty="0"/>
              <a:t>ednosti. </a:t>
            </a:r>
            <a:endParaRPr lang="sr-Latn-CS" dirty="0" smtClean="0"/>
          </a:p>
          <a:p>
            <a:pPr algn="just"/>
            <a:r>
              <a:rPr lang="sr-Latn-CS" dirty="0" smtClean="0"/>
              <a:t>Kamatni </a:t>
            </a:r>
            <a:r>
              <a:rPr lang="sr-Latn-CS" dirty="0"/>
              <a:t>prinosi se dnevno obračunavaju i prenose ulagačima novčanih sredstava.</a:t>
            </a:r>
            <a:endParaRPr lang="en-US" dirty="0"/>
          </a:p>
          <a:p>
            <a:pPr algn="just"/>
            <a:r>
              <a:rPr lang="sr-Latn-CS" dirty="0"/>
              <a:t> Karakteristika depozitnih banaka jeste da u poslednje vr</a:t>
            </a:r>
            <a:r>
              <a:rPr lang="en-US" dirty="0" err="1"/>
              <a:t>ij</a:t>
            </a:r>
            <a:r>
              <a:rPr lang="sr-Latn-CS" dirty="0"/>
              <a:t>eme sve više učestvuju u investicionim aktivnostima kupujući i prodajući </a:t>
            </a:r>
            <a:r>
              <a:rPr lang="sr-Latn-CS" dirty="0" smtClean="0"/>
              <a:t>hartije od vrijednosti (HOV) </a:t>
            </a:r>
            <a:r>
              <a:rPr lang="sr-Latn-CS" dirty="0"/>
              <a:t>na tržištu novca i na tržištu kapitala. </a:t>
            </a:r>
            <a:endParaRPr lang="en-US" dirty="0"/>
          </a:p>
          <a:p>
            <a:pPr algn="just"/>
            <a:r>
              <a:rPr lang="sr-Latn-CS" dirty="0"/>
              <a:t>Za velike depozitne banke karakteristično je da organizuju finansijske konglomerate tako što organizuju d</a:t>
            </a:r>
            <a:r>
              <a:rPr lang="en-US" dirty="0"/>
              <a:t>j</a:t>
            </a:r>
            <a:r>
              <a:rPr lang="sr-Latn-CS" dirty="0"/>
              <a:t>elove banaka za poslovanje sa HOV, investicionim fondovima, osiguravajućim kompanijama i sl. 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0971652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948520"/>
          </a:xfrm>
        </p:spPr>
        <p:txBody>
          <a:bodyPr>
            <a:normAutofit/>
          </a:bodyPr>
          <a:lstStyle/>
          <a:p>
            <a:pPr algn="ctr"/>
            <a:r>
              <a:rPr lang="sr-Latn-CS" sz="3600" dirty="0">
                <a:latin typeface="+mn-lt"/>
              </a:rPr>
              <a:t>3. POSLOVNE BANKE</a:t>
            </a:r>
            <a:endParaRPr lang="en-US" sz="3600" dirty="0">
              <a:latin typeface="+mn-lt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081825" y="1412875"/>
            <a:ext cx="10271975" cy="511175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sr-Latn-CS" dirty="0"/>
              <a:t>Ovaj oblik bankarskih organizacija predstavlja produkt visoko razvijenih zemalja tržišnog tipa privređivanja. </a:t>
            </a:r>
            <a:endParaRPr lang="sr-Latn-CS" dirty="0" smtClean="0"/>
          </a:p>
          <a:p>
            <a:pPr algn="just">
              <a:lnSpc>
                <a:spcPct val="80000"/>
              </a:lnSpc>
            </a:pPr>
            <a:r>
              <a:rPr lang="sr-Latn-CS" dirty="0" smtClean="0"/>
              <a:t>Poslovne </a:t>
            </a:r>
            <a:r>
              <a:rPr lang="sr-Latn-CS" dirty="0"/>
              <a:t>banke raspolažu sa velikim sopstvenim kapitalom. </a:t>
            </a:r>
            <a:endParaRPr lang="sr-Latn-CS" dirty="0" smtClean="0"/>
          </a:p>
          <a:p>
            <a:pPr algn="just">
              <a:lnSpc>
                <a:spcPct val="80000"/>
              </a:lnSpc>
            </a:pPr>
            <a:r>
              <a:rPr lang="sr-Latn-CS" dirty="0" smtClean="0"/>
              <a:t>Njihova </a:t>
            </a:r>
            <a:r>
              <a:rPr lang="sr-Latn-CS" dirty="0"/>
              <a:t>d</a:t>
            </a:r>
            <a:r>
              <a:rPr lang="en-US" dirty="0"/>
              <a:t>j</a:t>
            </a:r>
            <a:r>
              <a:rPr lang="sr-Latn-CS" dirty="0"/>
              <a:t>elatnost je usm</a:t>
            </a:r>
            <a:r>
              <a:rPr lang="en-US" dirty="0"/>
              <a:t>j</a:t>
            </a:r>
            <a:r>
              <a:rPr lang="sr-Latn-CS" dirty="0"/>
              <a:t>erena ka krupnim industrijskom preduzećima (kao što su : kompanije, korporacije, koncerni</a:t>
            </a:r>
            <a:r>
              <a:rPr lang="en-US" dirty="0"/>
              <a:t> </a:t>
            </a:r>
            <a:r>
              <a:rPr lang="sr-Latn-CS" dirty="0"/>
              <a:t>i sl</a:t>
            </a:r>
            <a:r>
              <a:rPr lang="sr-Latn-CS" dirty="0" smtClean="0"/>
              <a:t>.).</a:t>
            </a:r>
          </a:p>
          <a:p>
            <a:pPr algn="just">
              <a:lnSpc>
                <a:spcPct val="80000"/>
              </a:lnSpc>
            </a:pPr>
            <a:r>
              <a:rPr lang="sr-Latn-CS" dirty="0" smtClean="0"/>
              <a:t> </a:t>
            </a:r>
            <a:r>
              <a:rPr lang="sr-Latn-CS" dirty="0"/>
              <a:t>Za poslovne banke je karakteristično da povezuju interese finansijskog kapitala i interese industrijskog kapitala.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 U aktivnostima poslovnih banaka dominiraju sopstveni poslovi, što znači da finansiraju osnivanje i proširenje sopstveih preduzeća i učešće u finansiranju drugih preduzeća.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0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772731" y="1089212"/>
            <a:ext cx="10689465" cy="5508438"/>
          </a:xfrm>
        </p:spPr>
        <p:txBody>
          <a:bodyPr>
            <a:normAutofit/>
          </a:bodyPr>
          <a:lstStyle/>
          <a:p>
            <a:pPr algn="just"/>
            <a:r>
              <a:rPr lang="sr-Latn-CS" dirty="0"/>
              <a:t>U poslednjih nekoliko decenija, poslovne banke se organizuju kao akcionarska društva koja imaju pravo da obavljaju sve kratkoročne i dugoročne bankarske poslove. </a:t>
            </a:r>
            <a:endParaRPr lang="en-US" dirty="0"/>
          </a:p>
          <a:p>
            <a:pPr algn="just"/>
            <a:r>
              <a:rPr lang="sr-Latn-CS" dirty="0"/>
              <a:t>Karakteristično je, da se u poslednje vr</a:t>
            </a:r>
            <a:r>
              <a:rPr lang="en-US" dirty="0" err="1"/>
              <a:t>ij</a:t>
            </a:r>
            <a:r>
              <a:rPr lang="sr-Latn-CS" dirty="0"/>
              <a:t>eme poslovne banke transformišu u depozitne banke.</a:t>
            </a:r>
          </a:p>
          <a:p>
            <a:pPr algn="just"/>
            <a:r>
              <a:rPr lang="sr-Latn-CS" dirty="0"/>
              <a:t>Pojam poslovne banke u domicilnim uslovim a privređivanja nema nikakvu sličnost sa ovom vrstom bankarske organizacije. </a:t>
            </a:r>
            <a:endParaRPr lang="en-US" dirty="0"/>
          </a:p>
          <a:p>
            <a:pPr algn="just"/>
            <a:r>
              <a:rPr lang="sr-Latn-CS" dirty="0"/>
              <a:t>Kod nas se pod pojmom poslovne banke podrazum</a:t>
            </a:r>
            <a:r>
              <a:rPr lang="en-US" dirty="0" err="1"/>
              <a:t>ij</a:t>
            </a:r>
            <a:r>
              <a:rPr lang="sr-Latn-CS" dirty="0"/>
              <a:t>eva poslovanje banke sa privredom, javnim sektorom i stanovništvom, bez razlike da li su u pitanju depozitne investicione, specijalizovane i granske ili univezalne banke.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26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3189" y="908721"/>
            <a:ext cx="10315977" cy="5098571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sr-Latn-CS" dirty="0"/>
              <a:t>Ova činjenica ukazuje, da su poslovne banke vlasnici (ili suvlasnici) većeg broja preduzeća i da na taj način (preko profita preduzeća) uvećavaju sopstveni kapital.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Poslovne banke su tipični predstavnici finansijskog kapitala, koje se na finansijskom tržištu pojavljuju sa sopstvenom emisijom HOV.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One se ne bave platnim prometom i drugim bankarskim poslovnima koju su van dometa finansiranja koncerna i trustova.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Veličina kapitala poslovnih banaka često je veća od apsorcione moći finansijskog tržišta zemlje, pa se iz tih razloga banke opredeljuju da osnivaju brojne afilijacije u najvećim svetskim finansijskim centrima.</a:t>
            </a:r>
            <a:endParaRPr lang="en-US" dirty="0"/>
          </a:p>
          <a:p>
            <a:pPr algn="just"/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3751936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976313"/>
          </a:xfrm>
        </p:spPr>
        <p:txBody>
          <a:bodyPr>
            <a:normAutofit/>
          </a:bodyPr>
          <a:lstStyle/>
          <a:p>
            <a:pPr algn="ctr"/>
            <a:r>
              <a:rPr lang="sr-Latn-CS" sz="3600" dirty="0">
                <a:latin typeface="+mn-lt"/>
              </a:rPr>
              <a:t>4. UNIVERZALNE BANKE</a:t>
            </a:r>
            <a:endParaRPr lang="en-US" sz="3600" dirty="0">
              <a:latin typeface="+mn-lt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41438"/>
            <a:ext cx="10515600" cy="511175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sr-Latn-CS" dirty="0"/>
              <a:t>Naziv univerzalna banka ukazuje da se radi o banci koja se bavi svim vrstama bankarskih poslova, osim emisionih poslova.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Univerzalne banke spadaju u prve organizacione oblike banaka</a:t>
            </a:r>
            <a:r>
              <a:rPr lang="sr-Latn-CS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sr-Latn-CS" dirty="0" smtClean="0"/>
              <a:t> </a:t>
            </a:r>
            <a:r>
              <a:rPr lang="sr-Latn-CS" dirty="0"/>
              <a:t>Profit je bio osnovni motiv za proširenje d</a:t>
            </a:r>
            <a:r>
              <a:rPr lang="en-US" dirty="0"/>
              <a:t>j</a:t>
            </a:r>
            <a:r>
              <a:rPr lang="sr-Latn-CS" dirty="0"/>
              <a:t>elatnosti banaka na veći broj bankarskih poslova.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Sa razvojem finansijskih odnosa, razvoj bankarstva je išao u pravcu specijaliziranih banaka.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Univerzalne banke predstavljaju nespecijalizirane banke (c</a:t>
            </a:r>
            <a:r>
              <a:rPr lang="en-US" dirty="0"/>
              <a:t>j</a:t>
            </a:r>
            <a:r>
              <a:rPr lang="sr-Latn-CS" dirty="0"/>
              <a:t>elovito </a:t>
            </a:r>
            <a:r>
              <a:rPr lang="en-US" dirty="0"/>
              <a:t>p</a:t>
            </a:r>
            <a:r>
              <a:rPr lang="sr-Latn-CS" dirty="0"/>
              <a:t>osmatrano), putem kojih se ovladalo</a:t>
            </a:r>
            <a:r>
              <a:rPr lang="en-US" dirty="0"/>
              <a:t> </a:t>
            </a:r>
            <a:r>
              <a:rPr lang="sr-Latn-CS" dirty="0"/>
              <a:t> i sa nebankarskim sektorom usluga.</a:t>
            </a:r>
          </a:p>
        </p:txBody>
      </p:sp>
    </p:spTree>
    <p:extLst>
      <p:ext uri="{BB962C8B-B14F-4D97-AF65-F5344CB8AC3E}">
        <p14:creationId xmlns:p14="http://schemas.microsoft.com/office/powerpoint/2010/main" val="177241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5915" y="620689"/>
            <a:ext cx="10290220" cy="5390059"/>
          </a:xfrm>
        </p:spPr>
        <p:txBody>
          <a:bodyPr>
            <a:normAutofit/>
          </a:bodyPr>
          <a:lstStyle/>
          <a:p>
            <a:endParaRPr lang="sr-Latn-CS" dirty="0" smtClean="0"/>
          </a:p>
          <a:p>
            <a:pPr algn="just"/>
            <a:r>
              <a:rPr lang="sr-Latn-CS" dirty="0" smtClean="0"/>
              <a:t>Za </a:t>
            </a:r>
            <a:r>
              <a:rPr lang="sr-Latn-CS" dirty="0"/>
              <a:t>univerzalne banke je karakteristična dominacija depozitnih izvora i kratkoročnih kredita. </a:t>
            </a:r>
            <a:endParaRPr lang="sr-Latn-CS" dirty="0" smtClean="0"/>
          </a:p>
          <a:p>
            <a:pPr algn="just"/>
            <a:r>
              <a:rPr lang="sr-Latn-CS" dirty="0" smtClean="0"/>
              <a:t>Prisutna </a:t>
            </a:r>
            <a:r>
              <a:rPr lang="sr-Latn-CS" dirty="0"/>
              <a:t>je tendencija kreiranja sopstvenih HOV od strane univerzalnih banaka, sa zadatkom obezbeđenja dugoročnih izvora, radi realizacije dugoročnih kredita. </a:t>
            </a:r>
            <a:endParaRPr lang="sr-Latn-CS" dirty="0" smtClean="0"/>
          </a:p>
          <a:p>
            <a:pPr algn="just"/>
            <a:r>
              <a:rPr lang="sr-Latn-CS" dirty="0" smtClean="0"/>
              <a:t>Karakteristika </a:t>
            </a:r>
            <a:r>
              <a:rPr lang="sr-Latn-CS" dirty="0"/>
              <a:t>univerzalnih banaka jeste, da razvijaju posebne organizacione djelove koji se specijaliziraju za pružanje posebnih bankarskih usluga.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942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/>
          </a:bodyPr>
          <a:lstStyle/>
          <a:p>
            <a:pPr algn="just"/>
            <a:r>
              <a:rPr lang="sr-Latn-CS" dirty="0"/>
              <a:t>U sv</a:t>
            </a:r>
            <a:r>
              <a:rPr lang="en-US" dirty="0" err="1"/>
              <a:t>ij</a:t>
            </a:r>
            <a:r>
              <a:rPr lang="sr-Latn-CS" dirty="0"/>
              <a:t>etu su poznate univerzalne banke koje nude klijentima čitav niz finansijskih usluga, kako što su usluge u vezi prodaje osiguranja, transakcija sa HOV, garancija pri emisiji HOV i sl. </a:t>
            </a:r>
            <a:endParaRPr lang="sr-Latn-CS" dirty="0" smtClean="0"/>
          </a:p>
          <a:p>
            <a:pPr algn="just"/>
            <a:r>
              <a:rPr lang="sr-Latn-CS" dirty="0" smtClean="0"/>
              <a:t>Univerzalne </a:t>
            </a:r>
            <a:r>
              <a:rPr lang="sr-Latn-CS" dirty="0"/>
              <a:t>banke mogu imati akcijski kapital u drugim firmama i mogu osnivati finansijske holding kompanije.</a:t>
            </a:r>
            <a:endParaRPr lang="en-US" dirty="0"/>
          </a:p>
          <a:p>
            <a:pPr algn="just"/>
            <a:r>
              <a:rPr lang="sr-Latn-CS" dirty="0"/>
              <a:t> U Evropi preovlađuju banke univerzalnog tipa sa pravom pružanja svih bankarskih usluga. </a:t>
            </a:r>
            <a:endParaRPr lang="sr-Latn-CS" dirty="0" smtClean="0"/>
          </a:p>
          <a:p>
            <a:pPr algn="just"/>
            <a:r>
              <a:rPr lang="sr-Latn-CS" dirty="0" smtClean="0"/>
              <a:t>U </a:t>
            </a:r>
            <a:r>
              <a:rPr lang="sr-Latn-CS" dirty="0"/>
              <a:t>našem domicilnom bankarstvu preovladava tip univerzalnih banaka. Univerzalne banke imaju svoje negativnosti posebno u d</a:t>
            </a:r>
            <a:r>
              <a:rPr lang="en-US" dirty="0" err="1"/>
              <a:t>ij</a:t>
            </a:r>
            <a:r>
              <a:rPr lang="sr-Latn-CS" dirty="0"/>
              <a:t>elu nedovoljne </a:t>
            </a:r>
            <a:r>
              <a:rPr lang="sr-Latn-CS" dirty="0" smtClean="0"/>
              <a:t>upornosti na tržištu</a:t>
            </a:r>
            <a:r>
              <a:rPr lang="sr-Latn-CS" dirty="0" smtClean="0"/>
              <a:t>.</a:t>
            </a:r>
            <a:endParaRPr lang="en-US" dirty="0"/>
          </a:p>
          <a:p>
            <a:pPr algn="just"/>
            <a:endParaRPr lang="sr-Latn-ME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158748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4940591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/>
              <a:t>1) </a:t>
            </a:r>
            <a:r>
              <a:rPr lang="en-US" dirty="0" err="1"/>
              <a:t>banka</a:t>
            </a:r>
            <a:r>
              <a:rPr lang="en-US" dirty="0"/>
              <a:t> mora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žiro-račun</a:t>
            </a:r>
            <a:r>
              <a:rPr lang="en-US" dirty="0"/>
              <a:t>, </a:t>
            </a:r>
            <a:r>
              <a:rPr lang="en-US" dirty="0" err="1"/>
              <a:t>čije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sr-Latn-ME" dirty="0"/>
              <a:t> </a:t>
            </a:r>
            <a:r>
              <a:rPr lang="pl-PL" dirty="0"/>
              <a:t>svakog momenta mora biti poznato centralnoj banci,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2</a:t>
            </a:r>
            <a:r>
              <a:rPr lang="pl-PL" dirty="0"/>
              <a:t>) banka neposredno mora biti u poslovnom odnosu sa centralnom bankom</a:t>
            </a:r>
            <a:r>
              <a:rPr lang="pl-PL" dirty="0" smtClean="0"/>
              <a:t>,</a:t>
            </a:r>
          </a:p>
          <a:p>
            <a:pPr marL="0" indent="0" algn="just">
              <a:buNone/>
            </a:pPr>
            <a:r>
              <a:rPr lang="pl-PL" dirty="0" smtClean="0"/>
              <a:t> </a:t>
            </a:r>
            <a:r>
              <a:rPr lang="pl-PL" dirty="0"/>
              <a:t>3) banka mora biti samostalna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osnovana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zakonu</a:t>
            </a:r>
            <a:r>
              <a:rPr lang="en-US" dirty="0"/>
              <a:t> o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svojstvo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 smtClean="0"/>
              <a:t>,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 smtClean="0"/>
              <a:t> </a:t>
            </a:r>
            <a:r>
              <a:rPr lang="en-US" dirty="0"/>
              <a:t>4) mora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poseban</a:t>
            </a:r>
            <a:r>
              <a:rPr lang="en-US" dirty="0"/>
              <a:t> </a:t>
            </a:r>
            <a:r>
              <a:rPr lang="en-US" dirty="0" err="1"/>
              <a:t>organizacioni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/>
              <a:t>(</a:t>
            </a:r>
            <a:r>
              <a:rPr lang="en-US" dirty="0" err="1"/>
              <a:t>službu</a:t>
            </a:r>
            <a:r>
              <a:rPr lang="en-US" dirty="0"/>
              <a:t>, </a:t>
            </a:r>
            <a:r>
              <a:rPr lang="en-US" dirty="0" err="1"/>
              <a:t>tehnički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kadrovski</a:t>
            </a:r>
            <a:r>
              <a:rPr lang="en-US" dirty="0"/>
              <a:t> </a:t>
            </a:r>
            <a:r>
              <a:rPr lang="en-US" dirty="0" err="1" smtClean="0"/>
              <a:t>osposobljenu</a:t>
            </a:r>
            <a:r>
              <a:rPr lang="sr-Latn-ME" dirty="0" smtClean="0"/>
              <a:t>) </a:t>
            </a:r>
            <a:r>
              <a:rPr lang="pl-PL" dirty="0"/>
              <a:t>za obaljanje poslova na tržištu novca. </a:t>
            </a:r>
          </a:p>
        </p:txBody>
      </p:sp>
    </p:spTree>
    <p:extLst>
      <p:ext uri="{BB962C8B-B14F-4D97-AF65-F5344CB8AC3E}">
        <p14:creationId xmlns:p14="http://schemas.microsoft.com/office/powerpoint/2010/main" val="18652924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965915" y="260350"/>
            <a:ext cx="10406130" cy="6192838"/>
          </a:xfrm>
        </p:spPr>
        <p:txBody>
          <a:bodyPr>
            <a:normAutofit/>
          </a:bodyPr>
          <a:lstStyle/>
          <a:p>
            <a:endParaRPr lang="sr-Latn-CS" sz="2400" dirty="0" smtClean="0"/>
          </a:p>
          <a:p>
            <a:pPr algn="just"/>
            <a:r>
              <a:rPr lang="sr-Latn-CS" dirty="0" smtClean="0"/>
              <a:t>Banke </a:t>
            </a:r>
            <a:r>
              <a:rPr lang="sr-Latn-CS" dirty="0"/>
              <a:t>se bave “svim i svačim” uz mnogo propusta u pružanju bankarskih usluga. Što se tiče karakteristika univerzalnih banaka, one su podložne velikom riziku zbog njihove bliske veze sa biznisom i uloge u osiguranju i distribuciji HOV. </a:t>
            </a:r>
            <a:endParaRPr lang="sr-Latn-CS" dirty="0" smtClean="0"/>
          </a:p>
          <a:p>
            <a:pPr algn="just"/>
            <a:r>
              <a:rPr lang="sr-Latn-CS" dirty="0" smtClean="0"/>
              <a:t>Univerzalne </a:t>
            </a:r>
            <a:r>
              <a:rPr lang="sr-Latn-CS" dirty="0"/>
              <a:t>banke je teže kontrolisati jer su usko povezane sa biznisom. </a:t>
            </a:r>
            <a:endParaRPr lang="sr-Latn-CS" dirty="0" smtClean="0"/>
          </a:p>
          <a:p>
            <a:pPr algn="just"/>
            <a:r>
              <a:rPr lang="sr-Latn-CS" dirty="0" smtClean="0"/>
              <a:t>Bankrot </a:t>
            </a:r>
            <a:r>
              <a:rPr lang="sr-Latn-CS" dirty="0"/>
              <a:t>većeg broja univerzalnih banaka ne može da destabilizuje finansijski sistem jedne zemlje jer je održavanje novčane mase pod kontrolom centralne banke.</a:t>
            </a:r>
          </a:p>
          <a:p>
            <a:pPr algn="just"/>
            <a:r>
              <a:rPr lang="sr-Latn-CS" dirty="0"/>
              <a:t>Transakcioni troškovi </a:t>
            </a:r>
            <a:r>
              <a:rPr lang="en-US" dirty="0"/>
              <a:t> </a:t>
            </a:r>
            <a:r>
              <a:rPr lang="sr-Latn-CS" dirty="0"/>
              <a:t>restruktuiranja preduzeća su daleko manji ako se ovo obavlja preko univerzalnih banaka. </a:t>
            </a:r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385043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CS" dirty="0"/>
              <a:t>Kontrolu nad firmama univerzalne banke ostvaruju učešćem u radu upravnih i nadzornih odbora preduzeća. </a:t>
            </a:r>
            <a:endParaRPr lang="en-US" dirty="0"/>
          </a:p>
          <a:p>
            <a:pPr algn="just"/>
            <a:r>
              <a:rPr lang="sr-Latn-CS" dirty="0" smtClean="0"/>
              <a:t>Za </a:t>
            </a:r>
            <a:r>
              <a:rPr lang="sr-Latn-CS" dirty="0"/>
              <a:t>univerzalne banke je karakteristično da efikasnije koriste ekonomiju obima, zatim da mogu “pakovati” svoje usluge tako da klijenti ne mogu imati alternativu, što povećava transakcione troškove kod datih usluga.</a:t>
            </a:r>
          </a:p>
          <a:p>
            <a:pPr algn="just"/>
            <a:r>
              <a:rPr lang="sr-Latn-CS" dirty="0"/>
              <a:t>U praksi su često prisutne špekulacije da univerzalne banke ne savetuju objektivno svoje klijente pri kupoprodaji HOV, te da zloupotrebljavaju pov</a:t>
            </a:r>
            <a:r>
              <a:rPr lang="en-US" dirty="0"/>
              <a:t>j</a:t>
            </a:r>
            <a:r>
              <a:rPr lang="sr-Latn-CS" dirty="0"/>
              <a:t>erljive informacije vezane za poslovanje klijenata.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5399058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3600" dirty="0">
                <a:latin typeface="+mn-lt"/>
              </a:rPr>
              <a:t>5. SPECIJALIZOVANE I GRANSKE BANKE</a:t>
            </a:r>
            <a:endParaRPr lang="en-US" sz="3600" dirty="0">
              <a:latin typeface="+mn-lt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734096" y="1628776"/>
            <a:ext cx="10998558" cy="4968875"/>
          </a:xfrm>
        </p:spPr>
        <p:txBody>
          <a:bodyPr>
            <a:normAutofit/>
          </a:bodyPr>
          <a:lstStyle/>
          <a:p>
            <a:pPr marL="609600" indent="-609600" algn="just">
              <a:lnSpc>
                <a:spcPct val="80000"/>
              </a:lnSpc>
            </a:pPr>
            <a:r>
              <a:rPr lang="sr-Latn-CS" dirty="0"/>
              <a:t>Specijalizovane banke su dobile naziv prema bankarskim poslovima koje obavljaju za pojedine </a:t>
            </a:r>
            <a:r>
              <a:rPr lang="sr-Latn-CS" dirty="0" smtClean="0"/>
              <a:t>djelatnosti.</a:t>
            </a:r>
          </a:p>
          <a:p>
            <a:pPr marL="609600" indent="-609600" algn="just">
              <a:lnSpc>
                <a:spcPct val="80000"/>
              </a:lnSpc>
            </a:pPr>
            <a:r>
              <a:rPr lang="sr-Latn-CS" dirty="0" smtClean="0"/>
              <a:t> </a:t>
            </a:r>
            <a:r>
              <a:rPr lang="sr-Latn-CS" dirty="0"/>
              <a:t>Ti poslovi mogu biti izvoznog karaktera, uvoznog karaktera, poslovi sa HOV i poslovi za pojedine privredne grane (poljoprivreda, trgovina, zanatstvo i sl.) iz tih razloga se ova vrsta banaka poistovećuje sa granskim bankama. </a:t>
            </a:r>
            <a:endParaRPr lang="sr-Latn-CS" dirty="0" smtClean="0"/>
          </a:p>
          <a:p>
            <a:pPr marL="609600" indent="-609600" algn="just">
              <a:lnSpc>
                <a:spcPct val="80000"/>
              </a:lnSpc>
            </a:pPr>
            <a:r>
              <a:rPr lang="sr-Latn-CS" dirty="0" smtClean="0"/>
              <a:t>Specijalizacija </a:t>
            </a:r>
            <a:r>
              <a:rPr lang="sr-Latn-CS" dirty="0"/>
              <a:t>u d</a:t>
            </a:r>
            <a:r>
              <a:rPr lang="en-US" dirty="0" err="1"/>
              <a:t>ij</a:t>
            </a:r>
            <a:r>
              <a:rPr lang="sr-Latn-CS" dirty="0"/>
              <a:t>elu kreditnog poslovanja daje mogućnost bankama da izvedu bolju oc</a:t>
            </a:r>
            <a:r>
              <a:rPr lang="en-US" dirty="0"/>
              <a:t>j</a:t>
            </a:r>
            <a:r>
              <a:rPr lang="sr-Latn-CS" dirty="0"/>
              <a:t>enu o bonitetu klijenata, realnoj potrebi za kreditima, daljem razvoju pojedine d</a:t>
            </a:r>
            <a:r>
              <a:rPr lang="en-US" dirty="0"/>
              <a:t>j</a:t>
            </a:r>
            <a:r>
              <a:rPr lang="sr-Latn-CS" dirty="0"/>
              <a:t>elatnosti i privredne grane.</a:t>
            </a:r>
          </a:p>
          <a:p>
            <a:pPr marL="609600" indent="-609600">
              <a:lnSpc>
                <a:spcPct val="80000"/>
              </a:lnSpc>
            </a:pPr>
            <a:endParaRPr lang="sr-Latn-CS" sz="1800" dirty="0"/>
          </a:p>
        </p:txBody>
      </p:sp>
    </p:spTree>
    <p:extLst>
      <p:ext uri="{BB962C8B-B14F-4D97-AF65-F5344CB8AC3E}">
        <p14:creationId xmlns:p14="http://schemas.microsoft.com/office/powerpoint/2010/main" val="315336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marL="609600" indent="-609600" algn="just">
              <a:lnSpc>
                <a:spcPct val="80000"/>
              </a:lnSpc>
            </a:pPr>
            <a:r>
              <a:rPr lang="sr-Latn-CS" dirty="0"/>
              <a:t>Kod nekih zemalja se formiraju sprecijalizovane banke samo za određene bankarske poslove, kao što su :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Eskontne banke ( koje se bave eskontnim poslovima, odnosno kupovinom potraživanja pr</a:t>
            </a:r>
            <a:r>
              <a:rPr lang="en-US" dirty="0" err="1"/>
              <a:t>ij</a:t>
            </a:r>
            <a:r>
              <a:rPr lang="sr-Latn-CS" dirty="0"/>
              <a:t>e roka dosp</a:t>
            </a:r>
            <a:r>
              <a:rPr lang="en-US" dirty="0" err="1"/>
              <a:t>ij</a:t>
            </a:r>
            <a:r>
              <a:rPr lang="sr-Latn-CS" dirty="0"/>
              <a:t>eća)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Lombardne banke (koje odobravaju kredite na podlozi zaloge pokretnih stvari i robe)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Hipotekarne banke (koje odobravaju kredite na podlozi zaloge nepokretnih stvari, zgrada i dobara)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Devizne banke (koje se bave kupovinom i prodajom deviza)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Akceptne banke ( koje obavljaju svoju kreditnu aktivnost stavljanjem akcepta na </a:t>
            </a:r>
            <a:r>
              <a:rPr lang="sr-Latn-CS" dirty="0" smtClean="0"/>
              <a:t>mjenicu</a:t>
            </a:r>
            <a:r>
              <a:rPr lang="sr-Latn-CS" dirty="0"/>
              <a:t>.</a:t>
            </a:r>
            <a:endParaRPr lang="en-US" dirty="0"/>
          </a:p>
          <a:p>
            <a:pPr algn="just"/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1797951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927279" y="260351"/>
            <a:ext cx="10380372" cy="6264275"/>
          </a:xfrm>
        </p:spPr>
        <p:txBody>
          <a:bodyPr>
            <a:normAutofit/>
          </a:bodyPr>
          <a:lstStyle/>
          <a:p>
            <a:endParaRPr lang="sr-Latn-CS" dirty="0" smtClean="0"/>
          </a:p>
          <a:p>
            <a:pPr algn="just"/>
            <a:r>
              <a:rPr lang="sr-Latn-CS" dirty="0" smtClean="0"/>
              <a:t>Specijalizovanim </a:t>
            </a:r>
            <a:r>
              <a:rPr lang="sr-Latn-CS" dirty="0"/>
              <a:t>bankama se mogu smatrati i granske banke koje obavljaju bankarske poslove (u c</a:t>
            </a:r>
            <a:r>
              <a:rPr lang="en-US" dirty="0"/>
              <a:t>j</a:t>
            </a:r>
            <a:r>
              <a:rPr lang="sr-Latn-CS" dirty="0"/>
              <a:t>elini ili samo neke poslove) za pojedine d</a:t>
            </a:r>
            <a:r>
              <a:rPr lang="en-US" dirty="0"/>
              <a:t>j</a:t>
            </a:r>
            <a:r>
              <a:rPr lang="sr-Latn-CS" dirty="0"/>
              <a:t>elatnosti, privredne grane i proizvodne grupacije. </a:t>
            </a:r>
            <a:endParaRPr lang="sr-Latn-CS" dirty="0" smtClean="0"/>
          </a:p>
          <a:p>
            <a:pPr algn="just"/>
            <a:r>
              <a:rPr lang="sr-Latn-CS" dirty="0" smtClean="0"/>
              <a:t>Domicilna </a:t>
            </a:r>
            <a:r>
              <a:rPr lang="sr-Latn-CS" dirty="0"/>
              <a:t>bankarska strukutra ukazuje da su neke specijalizovane i dalje zadržale u svom nazivu atribute: izvozna, investiciona, agrarna, privredna banka i sl.</a:t>
            </a:r>
          </a:p>
          <a:p>
            <a:pPr algn="just"/>
            <a:r>
              <a:rPr lang="sr-Latn-CS" dirty="0"/>
              <a:t>Specijalizovane banke predstavljaju “manje” banke sa ograničenim brojem funkcija i lakšom kontrolom od strane države.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56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algn="just"/>
            <a:r>
              <a:rPr lang="sr-Latn-CS" dirty="0"/>
              <a:t>Zbog navedenih specifičnosti, specijalizovane banke mogu preuzimati i veće rizike, jer njihovo bankrotsvo ne može imati katastrofalne posledice po finansijski sistem jedne zemlje.</a:t>
            </a:r>
          </a:p>
          <a:p>
            <a:pPr algn="just"/>
            <a:r>
              <a:rPr lang="sr-Latn-CS" dirty="0"/>
              <a:t>Specijalizovane banke su pogodnije za obavljanje poslova u vezi investicionog bankarstva, preduzetničkih aktivnosti, integracije, finansijskog restruktuiranja, kreditiranja izvoza, kreditiranja agrara, trgovine i zanatstva. </a:t>
            </a:r>
            <a:endParaRPr lang="sr-Latn-CS" dirty="0" smtClean="0"/>
          </a:p>
          <a:p>
            <a:pPr algn="just"/>
            <a:r>
              <a:rPr lang="sr-Latn-CS" dirty="0" smtClean="0"/>
              <a:t>Specijalizovane </a:t>
            </a:r>
            <a:r>
              <a:rPr lang="sr-Latn-CS" dirty="0"/>
              <a:t>banke mogu obavljati bankarske poslove brzo i efikasno, uključivanjem specijalista iz pojedinih d</a:t>
            </a:r>
            <a:r>
              <a:rPr lang="en-US" dirty="0"/>
              <a:t>j</a:t>
            </a:r>
            <a:r>
              <a:rPr lang="sr-Latn-CS" dirty="0"/>
              <a:t>elatnosti i privrednih grana.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9977386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909883"/>
          </a:xfrm>
        </p:spPr>
        <p:txBody>
          <a:bodyPr>
            <a:normAutofit/>
          </a:bodyPr>
          <a:lstStyle/>
          <a:p>
            <a:r>
              <a:rPr lang="sr-Latn-CS" sz="3600" dirty="0">
                <a:latin typeface="+mn-lt"/>
              </a:rPr>
              <a:t>6. INVESTICIONE BANKE</a:t>
            </a:r>
            <a:endParaRPr lang="en-US" sz="3600" dirty="0">
              <a:latin typeface="+mn-lt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708338" y="1412876"/>
            <a:ext cx="10645462" cy="5184775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 smtClean="0"/>
              <a:t>Investicione </a:t>
            </a:r>
            <a:r>
              <a:rPr lang="bs-Latn-BA" dirty="0"/>
              <a:t>banke se izdvajaju u odnosu na ostale vrste banaka po svojim poslovnim funkcijama.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Investicione </a:t>
            </a:r>
            <a:r>
              <a:rPr lang="bs-Latn-BA" dirty="0"/>
              <a:t>banke u svom finansijskom potencijalu pretežno raspolažu sa dugoročnim izvorima sredstava, tako da mogu finansirati razvojne potrebe svojih klijenata.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Prema tradicionalnom shvatanju investicione banke  preuzimaju i plasiraju HOV svojih kompanija, vlada i drugih emitenata na primarnom tržištu HOV.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Takođe </a:t>
            </a:r>
            <a:r>
              <a:rPr lang="bs-Latn-BA" dirty="0"/>
              <a:t>investicione banke pružaju brokersko-dilerske usluge na sekundarnom tržištu HOV</a:t>
            </a:r>
            <a:r>
              <a:rPr lang="bs-Latn-BA" dirty="0" smtClean="0"/>
              <a:t>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77424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Banke koje su pored pribavljanja depozita i odobravanja kredita obavljale i poslove preuzimanja i plasiranja HOV kompanija i drugih emitenata, nazivale su se investicione banke.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Dosadašnja </a:t>
            </a:r>
            <a:r>
              <a:rPr lang="bs-Latn-BA" dirty="0"/>
              <a:t>iskustva pokazuju da postoje tri organizacione forme invesiticionog bankarstva. </a:t>
            </a:r>
            <a:endParaRPr lang="bs-Latn-BA" dirty="0" smtClean="0"/>
          </a:p>
          <a:p>
            <a:pPr marL="0" indent="0" algn="just">
              <a:lnSpc>
                <a:spcPct val="80000"/>
              </a:lnSpc>
              <a:buNone/>
            </a:pPr>
            <a:r>
              <a:rPr lang="bs-Latn-BA" dirty="0" smtClean="0"/>
              <a:t>Te </a:t>
            </a:r>
            <a:r>
              <a:rPr lang="bs-Latn-BA" dirty="0"/>
              <a:t>forme </a:t>
            </a:r>
            <a:r>
              <a:rPr lang="bs-Latn-BA" dirty="0" smtClean="0"/>
              <a:t>su: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bs-Latn-BA" dirty="0" smtClean="0"/>
              <a:t> </a:t>
            </a:r>
            <a:r>
              <a:rPr lang="bs-Latn-BA" dirty="0"/>
              <a:t>a) ortaštvo</a:t>
            </a:r>
            <a:r>
              <a:rPr lang="bs-Latn-BA" dirty="0" smtClean="0"/>
              <a:t>,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bs-Latn-BA" dirty="0" smtClean="0"/>
              <a:t> </a:t>
            </a:r>
            <a:r>
              <a:rPr lang="bs-Latn-BA" dirty="0"/>
              <a:t>b) konglomeratske </a:t>
            </a:r>
            <a:r>
              <a:rPr lang="bs-Latn-BA" dirty="0" smtClean="0"/>
              <a:t>jedinice, </a:t>
            </a:r>
            <a:r>
              <a:rPr lang="bs-Latn-BA" dirty="0"/>
              <a:t>i </a:t>
            </a:r>
            <a:endParaRPr lang="bs-Latn-BA" dirty="0" smtClean="0"/>
          </a:p>
          <a:p>
            <a:pPr marL="0" indent="0" algn="just">
              <a:lnSpc>
                <a:spcPct val="80000"/>
              </a:lnSpc>
              <a:buNone/>
            </a:pPr>
            <a:r>
              <a:rPr lang="bs-Latn-BA" dirty="0" smtClean="0"/>
              <a:t>c</a:t>
            </a:r>
            <a:r>
              <a:rPr lang="bs-Latn-BA" dirty="0"/>
              <a:t>) akcionarska društva.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Tradicionalno shvatanje investicionih banaka polazi od činjenice, da investicione banke daju impuls razvoju primarnog tržišta HOV.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0236557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735"/>
            <a:ext cx="10515600" cy="4979228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bs-Latn-BA" dirty="0"/>
              <a:t>Investicione banke na primarnom tržištu ostvaruju tri povezane funkcije : </a:t>
            </a:r>
          </a:p>
          <a:p>
            <a:pPr marL="457200" lvl="1" indent="0" algn="just">
              <a:lnSpc>
                <a:spcPct val="80000"/>
              </a:lnSpc>
              <a:buNone/>
            </a:pPr>
            <a:r>
              <a:rPr lang="bs-Latn-BA" sz="2800" dirty="0"/>
              <a:t>a) pokreću emisiju HOV,</a:t>
            </a:r>
          </a:p>
          <a:p>
            <a:pPr marL="457200" lvl="1" indent="0" algn="just">
              <a:lnSpc>
                <a:spcPct val="80000"/>
              </a:lnSpc>
              <a:buNone/>
            </a:pPr>
            <a:r>
              <a:rPr lang="bs-Latn-BA" sz="2800" dirty="0"/>
              <a:t> b) preuzimaju emisiju HOV, </a:t>
            </a:r>
          </a:p>
          <a:p>
            <a:pPr marL="457200" lvl="1" indent="0" algn="just">
              <a:lnSpc>
                <a:spcPct val="80000"/>
              </a:lnSpc>
              <a:buNone/>
            </a:pPr>
            <a:r>
              <a:rPr lang="bs-Latn-BA" sz="2800" dirty="0"/>
              <a:t>c) plasiraju emisiju HOV.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Investicione banke na sekundarnom tržištu HOV obavljaju brokersko dilerske poslove.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 Prodaja obuhvata brokersko dilerske aktivnosti, dok trgovina obuhvata arbitražu i špekulativne aktivnosti</a:t>
            </a:r>
            <a:r>
              <a:rPr lang="bs-Latn-BA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Investicione banke emituju i visokorizične obveznice sa odloženim plaćanjem kamata radi prikupljanja sredstava i isplate vlasnika predhodno emitovanih HOV. </a:t>
            </a:r>
          </a:p>
          <a:p>
            <a:pPr algn="just">
              <a:lnSpc>
                <a:spcPct val="8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425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algn="just"/>
            <a:r>
              <a:rPr lang="bs-Latn-BA" dirty="0" smtClean="0"/>
              <a:t>Ove </a:t>
            </a:r>
            <a:r>
              <a:rPr lang="bs-Latn-BA" dirty="0"/>
              <a:t>banke su obično visoko zadužene organizacije jer je odnos između dugoročnih obaveza i akcionarskog kapitala dosta visok. </a:t>
            </a:r>
          </a:p>
          <a:p>
            <a:pPr algn="just"/>
            <a:r>
              <a:rPr lang="bs-Latn-BA" dirty="0"/>
              <a:t>One izuzetno dobro upravljaju rizikom (hedžiraju), koristeći izvedene </a:t>
            </a:r>
            <a:r>
              <a:rPr lang="bs-Latn-BA" dirty="0" smtClean="0"/>
              <a:t>derivate: </a:t>
            </a:r>
            <a:r>
              <a:rPr lang="bs-Latn-BA" dirty="0"/>
              <a:t>fjučerse, forvarde, opcije i svopove.</a:t>
            </a:r>
          </a:p>
          <a:p>
            <a:pPr algn="just"/>
            <a:r>
              <a:rPr lang="bs-Latn-BA" dirty="0" smtClean="0"/>
              <a:t>Domicilni (zemlje u tranziciji)  </a:t>
            </a:r>
            <a:r>
              <a:rPr lang="bs-Latn-BA" dirty="0"/>
              <a:t>bankarski sektor nije stvorio uslove za osnivanje specijalizovanih investicionih banaka koje bi se bavile poslovima HOV.</a:t>
            </a:r>
          </a:p>
          <a:p>
            <a:pPr algn="just"/>
            <a:r>
              <a:rPr lang="bs-Latn-BA" dirty="0"/>
              <a:t> Um</a:t>
            </a:r>
            <a:r>
              <a:rPr lang="en-US" dirty="0"/>
              <a:t>j</a:t>
            </a:r>
            <a:r>
              <a:rPr lang="bs-Latn-BA" dirty="0"/>
              <a:t>esto organizovanja posebnih investicionih banaka, domicilni bankarski sektor se opredelio za formiranje odeljenja u postojećim bankama koja se bave poslovima investicionog bankarstva jer je nedovoljno razvijeno primarno i sekundarno tržište HOV, neizv</a:t>
            </a:r>
            <a:r>
              <a:rPr lang="en-US" dirty="0"/>
              <a:t>j</a:t>
            </a:r>
            <a:r>
              <a:rPr lang="bs-Latn-BA" dirty="0"/>
              <a:t>esni su prihodi i veliki su troškovi pri osnivanju investicionih banaka.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94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188"/>
            <a:ext cx="10515600" cy="5208775"/>
          </a:xfrm>
        </p:spPr>
        <p:txBody>
          <a:bodyPr>
            <a:normAutofit lnSpcReduction="10000"/>
          </a:bodyPr>
          <a:lstStyle/>
          <a:p>
            <a:endParaRPr lang="pl-PL" dirty="0" smtClean="0"/>
          </a:p>
          <a:p>
            <a:pPr algn="just"/>
            <a:r>
              <a:rPr lang="pl-PL" dirty="0" smtClean="0"/>
              <a:t>Poslovna </a:t>
            </a:r>
            <a:r>
              <a:rPr lang="pl-PL" dirty="0"/>
              <a:t>banka ukoliko obalja poslove za </a:t>
            </a:r>
            <a:r>
              <a:rPr lang="en-US" dirty="0" err="1"/>
              <a:t>nekog</a:t>
            </a:r>
            <a:r>
              <a:rPr lang="en-US" dirty="0"/>
              <a:t> od </a:t>
            </a:r>
            <a:r>
              <a:rPr lang="en-US" dirty="0" err="1"/>
              <a:t>neučesnika</a:t>
            </a:r>
            <a:r>
              <a:rPr lang="en-US" dirty="0"/>
              <a:t>, mora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učesnikom</a:t>
            </a:r>
            <a:r>
              <a:rPr lang="en-US" dirty="0"/>
              <a:t> </a:t>
            </a:r>
            <a:r>
              <a:rPr lang="en-US" dirty="0" err="1"/>
              <a:t>obavljati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u </a:t>
            </a:r>
            <a:r>
              <a:rPr lang="en-US" dirty="0" err="1"/>
              <a:t>svoje</a:t>
            </a:r>
            <a:r>
              <a:rPr lang="sr-Latn-ME" dirty="0"/>
              <a:t> </a:t>
            </a:r>
            <a:r>
              <a:rPr lang="en-US" dirty="0" err="1"/>
              <a:t>ime</a:t>
            </a:r>
            <a:r>
              <a:rPr lang="en-US" dirty="0"/>
              <a:t>, </a:t>
            </a:r>
            <a:r>
              <a:rPr lang="en-US" dirty="0" err="1" smtClean="0"/>
              <a:t>za</a:t>
            </a:r>
            <a:r>
              <a:rPr lang="sr-Latn-ME" dirty="0" smtClean="0"/>
              <a:t> s</a:t>
            </a:r>
            <a:r>
              <a:rPr lang="en-US" dirty="0" err="1" smtClean="0"/>
              <a:t>voj</a:t>
            </a:r>
            <a:r>
              <a:rPr lang="en-US" dirty="0" smtClean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.</a:t>
            </a:r>
          </a:p>
          <a:p>
            <a:pPr algn="just"/>
            <a:r>
              <a:rPr lang="pl-PL" dirty="0" smtClean="0"/>
              <a:t>Banke </a:t>
            </a:r>
            <a:r>
              <a:rPr lang="pl-PL" dirty="0"/>
              <a:t>i druge bankarske organizacije </a:t>
            </a:r>
            <a:r>
              <a:rPr lang="pl-PL" dirty="0" smtClean="0"/>
              <a:t> </a:t>
            </a:r>
            <a:r>
              <a:rPr lang="pl-PL" dirty="0"/>
              <a:t>su dominantne u odnosu na </a:t>
            </a:r>
            <a:r>
              <a:rPr lang="pl-PL" dirty="0" smtClean="0"/>
              <a:t>druge </a:t>
            </a:r>
            <a:r>
              <a:rPr lang="en-US" dirty="0" err="1" smtClean="0"/>
              <a:t>posredničke</a:t>
            </a:r>
            <a:r>
              <a:rPr lang="en-US" dirty="0" smtClean="0"/>
              <a:t> </a:t>
            </a:r>
            <a:r>
              <a:rPr lang="en-US" dirty="0" err="1"/>
              <a:t>učesnike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One </a:t>
            </a:r>
            <a:r>
              <a:rPr lang="en-US" dirty="0"/>
              <a:t>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javiti</a:t>
            </a:r>
            <a:r>
              <a:rPr lang="en-US" dirty="0"/>
              <a:t> u </a:t>
            </a:r>
            <a:r>
              <a:rPr lang="en-US" dirty="0" err="1"/>
              <a:t>ulozi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korisnika</a:t>
            </a:r>
            <a:r>
              <a:rPr lang="en-US" dirty="0"/>
              <a:t>, </a:t>
            </a:r>
            <a:r>
              <a:rPr lang="en-US" dirty="0" err="1"/>
              <a:t>komisionara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čistog</a:t>
            </a:r>
            <a:r>
              <a:rPr lang="en-US" dirty="0"/>
              <a:t> </a:t>
            </a:r>
            <a:r>
              <a:rPr lang="en-US" dirty="0" err="1" smtClean="0"/>
              <a:t>posrednika</a:t>
            </a:r>
            <a:r>
              <a:rPr lang="en-US" dirty="0" smtClean="0"/>
              <a:t>.</a:t>
            </a:r>
            <a:endParaRPr lang="en-US" b="1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sr-Latn-ME" dirty="0" smtClean="0"/>
              <a:t>ekonomije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dominantno</a:t>
            </a:r>
            <a:r>
              <a:rPr lang="en-US" dirty="0"/>
              <a:t> </a:t>
            </a:r>
            <a:r>
              <a:rPr lang="en-US" dirty="0" err="1"/>
              <a:t>mesto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ulogu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upravo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okvir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ovih</a:t>
            </a:r>
            <a:r>
              <a:rPr lang="sr-Latn-ME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kriterijuma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organizovanja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njihove</a:t>
            </a:r>
            <a:r>
              <a:rPr lang="sr-Latn-ME" dirty="0" smtClean="0"/>
              <a:t> </a:t>
            </a:r>
            <a:r>
              <a:rPr lang="en-US" dirty="0" err="1" smtClean="0"/>
              <a:t>uloge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447584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510638"/>
          </a:xfrm>
        </p:spPr>
        <p:txBody>
          <a:bodyPr>
            <a:noAutofit/>
          </a:bodyPr>
          <a:lstStyle/>
          <a:p>
            <a:pPr algn="ctr"/>
            <a:r>
              <a:rPr lang="bs-Latn-BA" sz="3600" dirty="0">
                <a:latin typeface="+mn-lt"/>
              </a:rPr>
              <a:t>7. HIPOTEKARNE BANKE</a:t>
            </a:r>
            <a:endParaRPr lang="en-US" sz="3600" dirty="0">
              <a:latin typeface="+mn-lt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875764"/>
            <a:ext cx="10668000" cy="4879577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Hipotekarne banke plasiraju sredstva iz svog kreditnog potencijala na duži vremenski rok, uz preuzimanje </a:t>
            </a:r>
            <a:r>
              <a:rPr lang="bs-Latn-BA" dirty="0" smtClean="0"/>
              <a:t>kolaterala</a:t>
            </a:r>
            <a:r>
              <a:rPr lang="bs-Latn-BA" dirty="0" smtClean="0"/>
              <a:t> </a:t>
            </a:r>
            <a:r>
              <a:rPr lang="bs-Latn-BA" dirty="0"/>
              <a:t>klijenata u obliku hipoteke (nekretnine) kao pokrića i garancije za izvršeni plasman sredstava.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Hipoteka predstavlja stvarno pravo koje daje ovlašćenje poveriocu da se naplati prinudnom prodajom nekretnine ukoliko dužnik ne izmiri svoje konkretne obaveze o roku njihovog dospjeća.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Hipoteka </a:t>
            </a:r>
            <a:r>
              <a:rPr lang="bs-Latn-BA" dirty="0"/>
              <a:t>se stiče upisom založnog prava u javne knjige.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Namirenje potraživanja se realizuje bez obzira da li je prom</a:t>
            </a:r>
            <a:r>
              <a:rPr lang="en-US" dirty="0" err="1"/>
              <a:t>ij</a:t>
            </a:r>
            <a:r>
              <a:rPr lang="bs-Latn-BA" dirty="0"/>
              <a:t>enjen vlasnik opterećene nekretnine ili je pod</a:t>
            </a:r>
            <a:r>
              <a:rPr lang="en-US" dirty="0" err="1"/>
              <a:t>ij</a:t>
            </a:r>
            <a:r>
              <a:rPr lang="bs-Latn-BA" dirty="0"/>
              <a:t>eljena opterećena nekretnina.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Predmet </a:t>
            </a:r>
            <a:r>
              <a:rPr lang="bs-Latn-BA" dirty="0"/>
              <a:t>hipoteke je nepokretna imovina fizičkih i pravnih lica i to bez obzira na oblik svojine.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32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1294" y="954741"/>
            <a:ext cx="10340788" cy="5052551"/>
          </a:xfrm>
        </p:spPr>
        <p:txBody>
          <a:bodyPr>
            <a:normAutofit/>
          </a:bodyPr>
          <a:lstStyle/>
          <a:p>
            <a:pPr algn="just"/>
            <a:r>
              <a:rPr lang="bs-Latn-BA" dirty="0"/>
              <a:t>Hipoteka se najčešće konstituiše na zemljište, građevinske objekte, instalacije ugrađene u objektima, na hale, magacine i druge prateće objekte. </a:t>
            </a:r>
            <a:endParaRPr lang="bs-Latn-BA" dirty="0" smtClean="0"/>
          </a:p>
          <a:p>
            <a:pPr algn="just"/>
            <a:r>
              <a:rPr lang="bs-Latn-BA" dirty="0" smtClean="0"/>
              <a:t>Hipoteka </a:t>
            </a:r>
            <a:r>
              <a:rPr lang="bs-Latn-BA" dirty="0"/>
              <a:t>se upisuje u novčanom iznosu u domicilnoj valuti sa </a:t>
            </a:r>
            <a:r>
              <a:rPr lang="bs-Latn-BA" dirty="0" smtClean="0"/>
              <a:t>hipotekarnim </a:t>
            </a:r>
            <a:r>
              <a:rPr lang="bs-Latn-BA" dirty="0"/>
              <a:t>troškovima. </a:t>
            </a:r>
            <a:endParaRPr lang="bs-Latn-BA" dirty="0" smtClean="0"/>
          </a:p>
          <a:p>
            <a:pPr algn="just"/>
            <a:r>
              <a:rPr lang="bs-Latn-BA" dirty="0" smtClean="0"/>
              <a:t>Da </a:t>
            </a:r>
            <a:r>
              <a:rPr lang="bs-Latn-BA" dirty="0"/>
              <a:t>bi se upisala hipoteka na nekretnine neophodno je utvrditi formalno pravni bonitet i ekonomski bonitet hipoteke. </a:t>
            </a:r>
            <a:endParaRPr lang="en-US" dirty="0"/>
          </a:p>
          <a:p>
            <a:pPr algn="just"/>
            <a:r>
              <a:rPr lang="bs-Latn-BA" dirty="0"/>
              <a:t>Nakon upisa hopoteke, banka odobrava hipotekarni kredit dužniku na osnovu zaključenog ugovora. </a:t>
            </a:r>
            <a:endParaRPr lang="bs-Latn-BA" dirty="0" smtClean="0"/>
          </a:p>
          <a:p>
            <a:pPr algn="just"/>
            <a:r>
              <a:rPr lang="bs-Latn-BA" dirty="0" smtClean="0"/>
              <a:t>Izmirenjem </a:t>
            </a:r>
            <a:r>
              <a:rPr lang="bs-Latn-BA" dirty="0"/>
              <a:t>obaveze od strane dužnika, hipoteka se briše a izjavu o brisanju hipoteke daje poverilac dužniku. 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6209543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/>
          <a:lstStyle/>
          <a:p>
            <a:pPr algn="just"/>
            <a:r>
              <a:rPr lang="bs-Latn-BA" dirty="0"/>
              <a:t>Hipotekarne banke se pojavljuju na primarnom i sekundarnom hipotekarnom tržištu.</a:t>
            </a:r>
          </a:p>
          <a:p>
            <a:pPr algn="just"/>
            <a:r>
              <a:rPr lang="bs-Latn-BA" dirty="0"/>
              <a:t> Na primarnom hipotekarnom tržištu dominantni su finansijski instrumenti u obliku: hipotekarnih kredita i hipotekarnih obveznica</a:t>
            </a:r>
            <a:r>
              <a:rPr lang="bs-Latn-BA" dirty="0" smtClean="0"/>
              <a:t>.</a:t>
            </a:r>
          </a:p>
          <a:p>
            <a:pPr algn="just"/>
            <a:r>
              <a:rPr lang="bs-Latn-BA" dirty="0"/>
              <a:t>Na sekundarnom hipotekarnom tržištu prisutni su kreditni instrumenti i njihovi derivati koji se koriste u postupku sekjuritizacije kredita. </a:t>
            </a:r>
          </a:p>
          <a:p>
            <a:pPr algn="just"/>
            <a:r>
              <a:rPr lang="bs-Latn-BA" dirty="0"/>
              <a:t>Na hipotekarnom tržištu se susreću kreditori i zajmotražioci koji su po finansijskoj snazi “veliki” i “mali” i koji potiču iz domicilne zemlje i iz inostranstva. </a:t>
            </a:r>
            <a:endParaRPr lang="en-US" dirty="0"/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60915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941293" y="1048871"/>
            <a:ext cx="10098741" cy="4666129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bs-Latn-BA" dirty="0" smtClean="0"/>
              <a:t>Hipotekarno </a:t>
            </a:r>
            <a:r>
              <a:rPr lang="bs-Latn-BA" dirty="0"/>
              <a:t>tržište je jedno od najstabilnijih tržišta, jer je u svim nacionalnim ekonomijama u njegovom stvaranju prisutna država. </a:t>
            </a:r>
            <a:endParaRPr lang="bs-Latn-BA" dirty="0" smtClean="0"/>
          </a:p>
          <a:p>
            <a:pPr algn="just">
              <a:lnSpc>
                <a:spcPct val="90000"/>
              </a:lnSpc>
            </a:pPr>
            <a:r>
              <a:rPr lang="bs-Latn-BA" dirty="0" smtClean="0"/>
              <a:t>U </a:t>
            </a:r>
            <a:r>
              <a:rPr lang="bs-Latn-BA" dirty="0"/>
              <a:t>praksi postoje dva modela hipotekarnog tržišta: </a:t>
            </a:r>
            <a:endParaRPr lang="bs-Latn-BA" dirty="0" smtClean="0"/>
          </a:p>
          <a:p>
            <a:pPr marL="457200" lvl="1" indent="0" algn="just">
              <a:buNone/>
            </a:pPr>
            <a:r>
              <a:rPr lang="bs-Latn-BA" sz="2800" dirty="0" smtClean="0"/>
              <a:t>a</a:t>
            </a:r>
            <a:r>
              <a:rPr lang="bs-Latn-BA" sz="2800" dirty="0"/>
              <a:t>) američki </a:t>
            </a:r>
            <a:r>
              <a:rPr lang="bs-Latn-BA" sz="2800" dirty="0" smtClean="0"/>
              <a:t>model, i</a:t>
            </a:r>
          </a:p>
          <a:p>
            <a:pPr marL="457200" lvl="1" indent="0" algn="just">
              <a:buNone/>
            </a:pPr>
            <a:r>
              <a:rPr lang="bs-Latn-BA" sz="2800" dirty="0" smtClean="0"/>
              <a:t> </a:t>
            </a:r>
            <a:r>
              <a:rPr lang="bs-Latn-BA" sz="2800" dirty="0"/>
              <a:t>b) evropski model. </a:t>
            </a:r>
            <a:endParaRPr lang="en-US" sz="2800" dirty="0"/>
          </a:p>
          <a:p>
            <a:pPr algn="just">
              <a:lnSpc>
                <a:spcPct val="90000"/>
              </a:lnSpc>
            </a:pPr>
            <a:r>
              <a:rPr lang="bs-Latn-BA" dirty="0"/>
              <a:t>Kod američkog modela je razvijeno sekundarno tržište i prisutna je državna agencija u velikoj m</a:t>
            </a:r>
            <a:r>
              <a:rPr lang="en-US" dirty="0"/>
              <a:t>j</a:t>
            </a:r>
            <a:r>
              <a:rPr lang="bs-Latn-BA" dirty="0"/>
              <a:t>eri</a:t>
            </a:r>
            <a:r>
              <a:rPr lang="bs-Latn-BA" dirty="0" smtClean="0"/>
              <a:t>.</a:t>
            </a:r>
          </a:p>
          <a:p>
            <a:pPr algn="just">
              <a:lnSpc>
                <a:spcPct val="90000"/>
              </a:lnSpc>
            </a:pPr>
            <a:r>
              <a:rPr lang="bs-Latn-BA" dirty="0" smtClean="0"/>
              <a:t> </a:t>
            </a:r>
            <a:r>
              <a:rPr lang="bs-Latn-BA" dirty="0"/>
              <a:t>Kod evropskog modela je prisutna hipotekarna banka i štedno-kreditna organizacija.</a:t>
            </a:r>
          </a:p>
        </p:txBody>
      </p:sp>
    </p:spTree>
    <p:extLst>
      <p:ext uri="{BB962C8B-B14F-4D97-AF65-F5344CB8AC3E}">
        <p14:creationId xmlns:p14="http://schemas.microsoft.com/office/powerpoint/2010/main" val="17117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7165" y="665019"/>
            <a:ext cx="10354235" cy="5342273"/>
          </a:xfrm>
        </p:spPr>
        <p:txBody>
          <a:bodyPr>
            <a:normAutofit fontScale="92500"/>
          </a:bodyPr>
          <a:lstStyle/>
          <a:p>
            <a:pPr algn="just">
              <a:lnSpc>
                <a:spcPct val="90000"/>
              </a:lnSpc>
            </a:pPr>
            <a:r>
              <a:rPr lang="bs-Latn-BA" dirty="0"/>
              <a:t>Hipotekarne banke nastupaju na primarnom i sekundarnom hipotekarnom tržištu sa sl</a:t>
            </a:r>
            <a:r>
              <a:rPr lang="en-US" dirty="0" err="1"/>
              <a:t>ij</a:t>
            </a:r>
            <a:r>
              <a:rPr lang="bs-Latn-BA" dirty="0"/>
              <a:t>edećim hipotekarnim instrumentima : </a:t>
            </a:r>
            <a:endParaRPr lang="bs-Latn-BA" dirty="0" smtClean="0"/>
          </a:p>
          <a:p>
            <a:pPr lvl="1" algn="just"/>
            <a:r>
              <a:rPr lang="bs-Latn-BA" sz="2800" dirty="0" smtClean="0"/>
              <a:t>hipotekarnim </a:t>
            </a:r>
            <a:r>
              <a:rPr lang="bs-Latn-BA" sz="2800" dirty="0"/>
              <a:t>kreditima, </a:t>
            </a:r>
            <a:endParaRPr lang="bs-Latn-BA" sz="2800" dirty="0" smtClean="0"/>
          </a:p>
          <a:p>
            <a:pPr lvl="1" algn="just"/>
            <a:r>
              <a:rPr lang="bs-Latn-BA" sz="2800" dirty="0" smtClean="0"/>
              <a:t>hipotekarnim </a:t>
            </a:r>
            <a:r>
              <a:rPr lang="bs-Latn-BA" sz="2800" dirty="0"/>
              <a:t>obveznicama</a:t>
            </a:r>
            <a:r>
              <a:rPr lang="bs-Latn-BA" sz="2800" dirty="0" smtClean="0"/>
              <a:t>,</a:t>
            </a:r>
          </a:p>
          <a:p>
            <a:pPr lvl="1" algn="just"/>
            <a:r>
              <a:rPr lang="bs-Latn-BA" sz="2800" dirty="0" smtClean="0"/>
              <a:t> </a:t>
            </a:r>
            <a:r>
              <a:rPr lang="bs-Latn-BA" sz="2800" dirty="0"/>
              <a:t>hipotekarnim založnicama, </a:t>
            </a:r>
            <a:endParaRPr lang="bs-Latn-BA" sz="2800" dirty="0" smtClean="0"/>
          </a:p>
          <a:p>
            <a:pPr lvl="1" algn="just"/>
            <a:r>
              <a:rPr lang="bs-Latn-BA" sz="2800" dirty="0" smtClean="0"/>
              <a:t>hipotekarnim uputnicama, </a:t>
            </a:r>
            <a:r>
              <a:rPr lang="bs-Latn-BA" sz="2800" dirty="0"/>
              <a:t>i </a:t>
            </a:r>
            <a:endParaRPr lang="bs-Latn-BA" sz="2800" dirty="0" smtClean="0"/>
          </a:p>
          <a:p>
            <a:pPr lvl="1" algn="just"/>
            <a:r>
              <a:rPr lang="bs-Latn-BA" sz="2800" dirty="0" smtClean="0"/>
              <a:t>derivativnim </a:t>
            </a:r>
            <a:r>
              <a:rPr lang="bs-Latn-BA" sz="2800" dirty="0"/>
              <a:t>hipotekarnim obveznicama (kolateralne i segmentirane obveznice). </a:t>
            </a:r>
            <a:endParaRPr lang="en-US" sz="2800" dirty="0"/>
          </a:p>
          <a:p>
            <a:pPr algn="just">
              <a:lnSpc>
                <a:spcPct val="90000"/>
              </a:lnSpc>
            </a:pPr>
            <a:r>
              <a:rPr lang="bs-Latn-BA" dirty="0"/>
              <a:t>Kolateralne hipotekarne obveznice počivaju na resekjuritizaciji hipotekarnih kredita dok segmentirane hipotekarne obveznici na </a:t>
            </a:r>
            <a:r>
              <a:rPr lang="bs-Latn-BA" dirty="0" smtClean="0"/>
              <a:t>polju </a:t>
            </a:r>
            <a:r>
              <a:rPr lang="bs-Latn-BA" dirty="0"/>
              <a:t>hipotekarnih kredita.</a:t>
            </a:r>
          </a:p>
          <a:p>
            <a:pPr algn="just">
              <a:lnSpc>
                <a:spcPct val="90000"/>
              </a:lnSpc>
            </a:pPr>
            <a:r>
              <a:rPr lang="bs-Latn-BA" dirty="0"/>
              <a:t>Domicilni bankarski sektor još uvek nije razvio dovoljan broj hipotekarnih banaka u prvom redu zbog nedovoljno razvijenog hipotekarnog tržišta.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12177587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bs-Latn-BA" sz="3600" dirty="0">
                <a:latin typeface="+mn-lt"/>
              </a:rPr>
              <a:t>8. LOMBARDNE BANKE</a:t>
            </a:r>
            <a:endParaRPr lang="en-US" sz="3600" dirty="0">
              <a:latin typeface="+mn-lt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779929" y="1268414"/>
            <a:ext cx="10461811" cy="5329237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Lombardne banke obavljaju poslove odobravanja lombardnih kredita, pri čemu sigurnost plasmana pokrivaju zalogom pokretnih stvari, robe i HOV.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Potvrdom </a:t>
            </a:r>
            <a:r>
              <a:rPr lang="bs-Latn-BA" dirty="0"/>
              <a:t>o vlasništvu zaloga se prenosi na lombardnu banku (poverioca).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Lombardne </a:t>
            </a:r>
            <a:r>
              <a:rPr lang="bs-Latn-BA" dirty="0"/>
              <a:t>banke odobravaju na lombardnom tržištu lombardne kredite.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Lombardni krediti po svojoj ročnosti spadaju u red kratkoročnih bankarskih kredita (3-6 meseci).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Za </a:t>
            </a:r>
            <a:r>
              <a:rPr lang="bs-Latn-BA" dirty="0"/>
              <a:t>lombardni kredit je karakteristično, da je manje važna kreditna sposobnost korisnika kredita od važnosti boniteta zaloge.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Lombardni kredit se vraća lombardnoj banci sa kamatom i ostalim troškovima i to jednokratno po njegovom dosp</a:t>
            </a:r>
            <a:r>
              <a:rPr lang="en-US" dirty="0" err="1"/>
              <a:t>ij</a:t>
            </a:r>
            <a:r>
              <a:rPr lang="bs-Latn-BA" dirty="0"/>
              <a:t>eću.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76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0271" y="620689"/>
            <a:ext cx="10623176" cy="5386603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Zaštita davaoca kredita može se realizovati i preko mehanizma relombarda.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Relombard </a:t>
            </a:r>
            <a:r>
              <a:rPr lang="bs-Latn-BA" dirty="0"/>
              <a:t>predstavlja posebnu vrštu ugovora koja se sklapa između dv</a:t>
            </a:r>
            <a:r>
              <a:rPr lang="en-US" dirty="0" err="1"/>
              <a:t>ij</a:t>
            </a:r>
            <a:r>
              <a:rPr lang="bs-Latn-BA" dirty="0"/>
              <a:t>e banke, pri čemu prava banka (koja pos</a:t>
            </a:r>
            <a:r>
              <a:rPr lang="en-US" dirty="0"/>
              <a:t>j</a:t>
            </a:r>
            <a:r>
              <a:rPr lang="bs-Latn-BA" dirty="0"/>
              <a:t>eduje zalogu) vrši prenos dotične zaloge na drugu banku, uz povlačenje novčanih sredstava od te druge banke.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 Zaloga se mora čuvati u javnom skladištu, te stoga lombardni kredit nosi sa sobom i veću kamatu.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Predmet zaloge na lombardnom tržištu mogu biti: HOV, zlato i druge dragocenosti, roba uskladištena u javno skladište, roba na putu</a:t>
            </a:r>
            <a:r>
              <a:rPr lang="bs-Latn-BA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bs-Latn-BA" dirty="0" smtClean="0"/>
              <a:t> </a:t>
            </a:r>
            <a:r>
              <a:rPr lang="bs-Latn-BA" dirty="0"/>
              <a:t>Za lombardnu banku je važno da postane zakoniti imalac HOV i da može sa njima raspolagati u okviru založnog prava.</a:t>
            </a:r>
            <a:endParaRPr lang="en-US" dirty="0"/>
          </a:p>
          <a:p>
            <a:pPr algn="just"/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60610503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746975"/>
            <a:ext cx="10717306" cy="5272825"/>
          </a:xfrm>
        </p:spPr>
        <p:txBody>
          <a:bodyPr>
            <a:normAutofit/>
          </a:bodyPr>
          <a:lstStyle/>
          <a:p>
            <a:pPr marL="609600" indent="-609600" algn="just"/>
            <a:r>
              <a:rPr lang="bs-Latn-BA" dirty="0"/>
              <a:t>Lombardne HOV su u razvijenim zemljama više prisutne na sekundarnom lombardnom tržištu. </a:t>
            </a:r>
            <a:endParaRPr lang="bs-Latn-BA" dirty="0" smtClean="0"/>
          </a:p>
          <a:p>
            <a:pPr marL="609600" indent="-609600" algn="just"/>
            <a:r>
              <a:rPr lang="bs-Latn-BA" dirty="0" smtClean="0"/>
              <a:t>Lombardni </a:t>
            </a:r>
            <a:r>
              <a:rPr lang="bs-Latn-BA" dirty="0"/>
              <a:t>krediti se odobravaju od strane lombardnih banaka u visini 60% do 80% u odnosu na 100% zaloge lombardnih HOV.</a:t>
            </a:r>
          </a:p>
          <a:p>
            <a:pPr marL="609600" indent="-609600"/>
            <a:r>
              <a:rPr lang="en-US" dirty="0"/>
              <a:t>U</a:t>
            </a:r>
            <a:r>
              <a:rPr lang="bs-Latn-BA" dirty="0"/>
              <a:t> zalogu se mogu staviti sledeće hartije od vrednosti:</a:t>
            </a:r>
          </a:p>
          <a:p>
            <a:pPr marL="1524000" lvl="2" indent="-609600">
              <a:buFontTx/>
              <a:buAutoNum type="arabicPeriod"/>
            </a:pPr>
            <a:r>
              <a:rPr lang="bs-Latn-BA" sz="2800" dirty="0"/>
              <a:t>Akcije</a:t>
            </a:r>
          </a:p>
          <a:p>
            <a:pPr marL="1524000" lvl="2" indent="-609600">
              <a:buFontTx/>
              <a:buAutoNum type="arabicPeriod"/>
            </a:pPr>
            <a:r>
              <a:rPr lang="bs-Latn-BA" sz="2800" dirty="0"/>
              <a:t>Obveznice</a:t>
            </a:r>
          </a:p>
          <a:p>
            <a:pPr marL="1524000" lvl="2" indent="-609600">
              <a:buFontTx/>
              <a:buAutoNum type="arabicPeriod"/>
            </a:pPr>
            <a:r>
              <a:rPr lang="bs-Latn-BA" sz="2800" dirty="0"/>
              <a:t>Blagajnički zapisi</a:t>
            </a:r>
          </a:p>
          <a:p>
            <a:pPr marL="1524000" lvl="2" indent="-609600">
              <a:buFontTx/>
              <a:buAutoNum type="arabicPeriod"/>
            </a:pPr>
            <a:r>
              <a:rPr lang="bs-Latn-BA" sz="2800" dirty="0"/>
              <a:t>Komercijalni zapisi</a:t>
            </a:r>
          </a:p>
          <a:p>
            <a:pPr marL="1524000" lvl="2" indent="-609600">
              <a:buFontTx/>
              <a:buAutoNum type="arabicPeriod"/>
            </a:pPr>
            <a:r>
              <a:rPr lang="bs-Latn-BA" sz="2800" dirty="0"/>
              <a:t>Certifikati</a:t>
            </a:r>
          </a:p>
        </p:txBody>
      </p:sp>
    </p:spTree>
    <p:extLst>
      <p:ext uri="{BB962C8B-B14F-4D97-AF65-F5344CB8AC3E}">
        <p14:creationId xmlns:p14="http://schemas.microsoft.com/office/powerpoint/2010/main" val="236020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3718" y="498765"/>
            <a:ext cx="10650070" cy="5508527"/>
          </a:xfrm>
        </p:spPr>
        <p:txBody>
          <a:bodyPr>
            <a:normAutofit/>
          </a:bodyPr>
          <a:lstStyle/>
          <a:p>
            <a:pPr algn="just"/>
            <a:r>
              <a:rPr lang="bs-Latn-BA" dirty="0"/>
              <a:t>Lombardna banka na lombardnom tržištu trguje sa lombardnim materijalom robnog i nerobnog karaktera. </a:t>
            </a:r>
            <a:endParaRPr lang="en-US" dirty="0"/>
          </a:p>
          <a:p>
            <a:pPr algn="just"/>
            <a:r>
              <a:rPr lang="bs-Latn-BA" dirty="0"/>
              <a:t>Lombardni materijal robnog karaktera se odnosi na fakture i založnice koje prate robu. </a:t>
            </a:r>
            <a:endParaRPr lang="bs-Latn-BA" dirty="0" smtClean="0"/>
          </a:p>
          <a:p>
            <a:pPr algn="just"/>
            <a:r>
              <a:rPr lang="bs-Latn-BA" dirty="0" smtClean="0"/>
              <a:t>Lombardni </a:t>
            </a:r>
            <a:r>
              <a:rPr lang="bs-Latn-BA" dirty="0"/>
              <a:t>materijal nerobnog karaktera se odnosi na lombardne kredite i HOV. </a:t>
            </a:r>
            <a:endParaRPr lang="en-US" dirty="0"/>
          </a:p>
          <a:p>
            <a:pPr algn="just"/>
            <a:r>
              <a:rPr lang="bs-Latn-BA" dirty="0"/>
              <a:t>Lombardna stopa predstavlja c</a:t>
            </a:r>
            <a:r>
              <a:rPr lang="en-US" dirty="0" err="1"/>
              <a:t>ij</a:t>
            </a:r>
            <a:r>
              <a:rPr lang="bs-Latn-BA" dirty="0"/>
              <a:t>enu sa kojom se trguje na sekundarnom lombardnom tržištu</a:t>
            </a:r>
            <a:r>
              <a:rPr lang="bs-Latn-BA" dirty="0" smtClean="0"/>
              <a:t>.</a:t>
            </a:r>
          </a:p>
          <a:p>
            <a:pPr algn="just"/>
            <a:r>
              <a:rPr lang="bs-Latn-BA" dirty="0" smtClean="0"/>
              <a:t> </a:t>
            </a:r>
            <a:r>
              <a:rPr lang="bs-Latn-BA" dirty="0"/>
              <a:t>Lombardna stopa veća je od eskontne stope</a:t>
            </a:r>
            <a:r>
              <a:rPr lang="en-US" dirty="0"/>
              <a:t>,</a:t>
            </a:r>
            <a:r>
              <a:rPr lang="bs-Latn-BA" dirty="0"/>
              <a:t> a manja je od kamatne stope</a:t>
            </a:r>
            <a:r>
              <a:rPr lang="bs-Latn-BA" dirty="0" smtClean="0"/>
              <a:t>.</a:t>
            </a:r>
          </a:p>
          <a:p>
            <a:pPr algn="just"/>
            <a:r>
              <a:rPr lang="bs-Latn-BA" dirty="0" smtClean="0"/>
              <a:t>HVALA!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594447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1" y="260350"/>
            <a:ext cx="10715222" cy="5759450"/>
          </a:xfrm>
        </p:spPr>
        <p:txBody>
          <a:bodyPr/>
          <a:lstStyle/>
          <a:p>
            <a:pPr marL="609600" indent="-609600">
              <a:buNone/>
            </a:pPr>
            <a:endParaRPr lang="bs-Latn-BA" sz="3200" dirty="0" smtClean="0"/>
          </a:p>
          <a:p>
            <a:pPr marL="609600" indent="-609600" algn="just">
              <a:buNone/>
            </a:pPr>
            <a:r>
              <a:rPr lang="bs-Latn-BA" sz="3200" dirty="0" smtClean="0"/>
              <a:t>Banke </a:t>
            </a:r>
            <a:r>
              <a:rPr lang="bs-Latn-BA" sz="3200" dirty="0"/>
              <a:t>su vremenom bile definisane kao :</a:t>
            </a:r>
          </a:p>
          <a:p>
            <a:pPr marL="609600" indent="-609600" algn="just">
              <a:buFontTx/>
              <a:buAutoNum type="arabicPeriod"/>
            </a:pPr>
            <a:r>
              <a:rPr lang="bs-Latn-BA" sz="3200" dirty="0"/>
              <a:t>Finansijske organizacije za razm</a:t>
            </a:r>
            <a:r>
              <a:rPr lang="en-US" sz="3200" dirty="0"/>
              <a:t>j</a:t>
            </a:r>
            <a:r>
              <a:rPr lang="bs-Latn-BA" sz="3200" dirty="0"/>
              <a:t>enu </a:t>
            </a:r>
            <a:r>
              <a:rPr lang="bs-Latn-BA" sz="3200" dirty="0" smtClean="0"/>
              <a:t>novca,</a:t>
            </a:r>
            <a:endParaRPr lang="bs-Latn-BA" sz="3200" dirty="0"/>
          </a:p>
          <a:p>
            <a:pPr marL="609600" indent="-609600" algn="just">
              <a:buFontTx/>
              <a:buAutoNum type="arabicPeriod"/>
            </a:pPr>
            <a:r>
              <a:rPr lang="bs-Latn-BA" sz="3200" dirty="0"/>
              <a:t>Institucije platnog </a:t>
            </a:r>
            <a:r>
              <a:rPr lang="bs-Latn-BA" sz="3200" dirty="0" smtClean="0"/>
              <a:t>prometa,</a:t>
            </a:r>
            <a:endParaRPr lang="bs-Latn-BA" sz="3200" dirty="0"/>
          </a:p>
          <a:p>
            <a:pPr marL="609600" indent="-609600" algn="just">
              <a:buFontTx/>
              <a:buAutoNum type="arabicPeriod"/>
            </a:pPr>
            <a:r>
              <a:rPr lang="bs-Latn-BA" sz="3200" dirty="0"/>
              <a:t>Kreditne </a:t>
            </a:r>
            <a:r>
              <a:rPr lang="bs-Latn-BA" sz="3200" dirty="0" smtClean="0"/>
              <a:t>institucije,</a:t>
            </a:r>
            <a:endParaRPr lang="bs-Latn-BA" sz="3200" dirty="0"/>
          </a:p>
          <a:p>
            <a:pPr marL="609600" indent="-609600" algn="just">
              <a:buFontTx/>
              <a:buAutoNum type="arabicPeriod"/>
            </a:pPr>
            <a:r>
              <a:rPr lang="bs-Latn-BA" sz="3200" dirty="0"/>
              <a:t>Privredna društva (mada za razliku od njih posluju pod strogom kontrolom </a:t>
            </a:r>
            <a:r>
              <a:rPr lang="bs-Latn-BA" sz="3200" dirty="0" smtClean="0"/>
              <a:t>države).</a:t>
            </a:r>
            <a:endParaRPr lang="bs-Latn-BA" sz="3200" dirty="0"/>
          </a:p>
          <a:p>
            <a:pPr marL="609600" indent="-609600" algn="just">
              <a:buNone/>
            </a:pPr>
            <a:r>
              <a:rPr lang="bs-Latn-BA" sz="3200" dirty="0"/>
              <a:t>Za razliku od ostalih finansijskih institucija, banke nastupaju na tržištu kao primaoci i davaoci kredita. </a:t>
            </a:r>
          </a:p>
          <a:p>
            <a:pPr marL="609600" indent="-609600" algn="just">
              <a:buNone/>
            </a:pP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91917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60612" y="260351"/>
            <a:ext cx="10470534" cy="604837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endParaRPr lang="bs-Latn-BA" sz="3200" dirty="0" smtClean="0"/>
          </a:p>
          <a:p>
            <a:pPr algn="just">
              <a:lnSpc>
                <a:spcPct val="90000"/>
              </a:lnSpc>
            </a:pPr>
            <a:r>
              <a:rPr lang="bs-Latn-BA" sz="3200" dirty="0" smtClean="0"/>
              <a:t>Polazeći </a:t>
            </a:r>
            <a:r>
              <a:rPr lang="bs-Latn-BA" sz="3200" dirty="0"/>
              <a:t>od navedenih kriterijuma u bankarske institucije ne spadaju : finansijske berze, brokerske ustanove, investicioni fondovi, penzioni fondovi, osiguravajuće kompanije, poštanske štedionice, i sl. </a:t>
            </a:r>
          </a:p>
          <a:p>
            <a:pPr algn="just">
              <a:lnSpc>
                <a:spcPct val="90000"/>
              </a:lnSpc>
            </a:pPr>
            <a:r>
              <a:rPr lang="bs-Latn-BA" sz="3200" dirty="0"/>
              <a:t>J</a:t>
            </a:r>
            <a:r>
              <a:rPr lang="bs-Latn-BA" sz="3200" dirty="0" smtClean="0"/>
              <a:t>edino </a:t>
            </a:r>
            <a:r>
              <a:rPr lang="bs-Latn-BA" sz="3200" dirty="0"/>
              <a:t>se banke bave poslovima dugoročnog kreditiranja.</a:t>
            </a:r>
          </a:p>
          <a:p>
            <a:pPr algn="just">
              <a:lnSpc>
                <a:spcPct val="90000"/>
              </a:lnSpc>
            </a:pPr>
            <a:r>
              <a:rPr lang="bs-Latn-BA" sz="3200" dirty="0"/>
              <a:t>Banka predstavlja posebnu finansijsku organizaciju u okviru monetarno-kreditnog sistema koja se profesionalno bavi uzimanjem i davanjem kredita i posredovanjem u postupku plaćanja klijenata banke.</a:t>
            </a:r>
          </a:p>
        </p:txBody>
      </p:sp>
    </p:spTree>
    <p:extLst>
      <p:ext uri="{BB962C8B-B14F-4D97-AF65-F5344CB8AC3E}">
        <p14:creationId xmlns:p14="http://schemas.microsoft.com/office/powerpoint/2010/main" val="367268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32013" y="620689"/>
            <a:ext cx="11120716" cy="5386603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bs-Latn-BA" sz="3600" dirty="0" smtClean="0"/>
          </a:p>
          <a:p>
            <a:pPr algn="just">
              <a:lnSpc>
                <a:spcPct val="90000"/>
              </a:lnSpc>
            </a:pPr>
            <a:r>
              <a:rPr lang="bs-Latn-BA" dirty="0" smtClean="0"/>
              <a:t>Funkcija </a:t>
            </a:r>
            <a:r>
              <a:rPr lang="bs-Latn-BA" dirty="0"/>
              <a:t>kreiranja novca može da se odnosi i na kreiranje novca od strane centralne banke (monetarne banke), odnosno primarnog novca. </a:t>
            </a:r>
            <a:endParaRPr lang="en-US" dirty="0"/>
          </a:p>
          <a:p>
            <a:pPr algn="just">
              <a:lnSpc>
                <a:spcPct val="90000"/>
              </a:lnSpc>
            </a:pPr>
            <a:r>
              <a:rPr lang="bs-Latn-BA" dirty="0"/>
              <a:t>Emitovanjem novčanica centralna banka stvara obavezu prema sebi, koju evidentira u knjigama i to obavezu prema svim subjektima koji poseduju novčanice.</a:t>
            </a:r>
          </a:p>
          <a:p>
            <a:pPr algn="just"/>
            <a:r>
              <a:rPr lang="bs-Latn-BA" dirty="0" smtClean="0"/>
              <a:t>Svako </a:t>
            </a:r>
            <a:r>
              <a:rPr lang="bs-Latn-BA" dirty="0"/>
              <a:t>kreiranje primarnog novca istovremeno znači i kreiranje likvidnosti bankarskog sektora. 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460055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037967" y="333375"/>
            <a:ext cx="10676237" cy="619125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</a:pPr>
            <a:endParaRPr lang="bs-Latn-BA" sz="2400" dirty="0"/>
          </a:p>
          <a:p>
            <a:pPr marL="609600" indent="-609600" algn="just">
              <a:lnSpc>
                <a:spcPct val="80000"/>
              </a:lnSpc>
            </a:pPr>
            <a:r>
              <a:rPr lang="bs-Latn-BA" dirty="0" smtClean="0"/>
              <a:t>Za </a:t>
            </a:r>
            <a:r>
              <a:rPr lang="bs-Latn-BA" dirty="0"/>
              <a:t>poslovne banke je karakteristično da mogu kreirati bankarski depozitni i žiralni novac preko kreditnih operacija, prom</a:t>
            </a:r>
            <a:r>
              <a:rPr lang="en-US" dirty="0"/>
              <a:t>j</a:t>
            </a:r>
            <a:r>
              <a:rPr lang="bs-Latn-BA" dirty="0"/>
              <a:t>enom stanja deviznih rezervi i sl. </a:t>
            </a:r>
            <a:endParaRPr lang="bs-Latn-BA" dirty="0" smtClean="0"/>
          </a:p>
          <a:p>
            <a:pPr marL="609600" indent="-609600" algn="just">
              <a:lnSpc>
                <a:spcPct val="80000"/>
              </a:lnSpc>
            </a:pPr>
            <a:r>
              <a:rPr lang="bs-Latn-BA" dirty="0" smtClean="0"/>
              <a:t>Kreiranjem </a:t>
            </a:r>
            <a:r>
              <a:rPr lang="bs-Latn-BA" dirty="0"/>
              <a:t>novca, poslovne banke stvaraju dodatnu količinu novca koja treba da je u funkciji povećanja obima novčanih transakcija izazvanih povećanjem obima proizvodnje i prometa. </a:t>
            </a:r>
            <a:endParaRPr lang="bs-Latn-BA" dirty="0" smtClean="0"/>
          </a:p>
          <a:p>
            <a:pPr marL="609600" indent="-609600" algn="just">
              <a:lnSpc>
                <a:spcPct val="80000"/>
              </a:lnSpc>
            </a:pPr>
            <a:r>
              <a:rPr lang="bs-Latn-BA" dirty="0" smtClean="0"/>
              <a:t>Likvidnost </a:t>
            </a:r>
            <a:r>
              <a:rPr lang="bs-Latn-BA" dirty="0"/>
              <a:t>poslovne banke i faktor multiplikacije predstavljaju gornju granicu kreiranja novca od strane banke.</a:t>
            </a:r>
          </a:p>
          <a:p>
            <a:pPr marL="609600" indent="-609600" algn="just">
              <a:lnSpc>
                <a:spcPct val="80000"/>
              </a:lnSpc>
            </a:pPr>
            <a:r>
              <a:rPr lang="bs-Latn-BA" dirty="0"/>
              <a:t>Funkcija finansijskog posredovanja kod banaka podrazum</a:t>
            </a:r>
            <a:r>
              <a:rPr lang="en-US" dirty="0" err="1"/>
              <a:t>ij</a:t>
            </a:r>
            <a:r>
              <a:rPr lang="bs-Latn-BA" dirty="0"/>
              <a:t>eva njihovu aktivnost na relaciji povezivanja različitih </a:t>
            </a:r>
            <a:r>
              <a:rPr lang="bs-Latn-BA" dirty="0" smtClean="0"/>
              <a:t>subjekata koji </a:t>
            </a:r>
            <a:r>
              <a:rPr lang="bs-Latn-BA" dirty="0"/>
              <a:t>raspolažu sa finansijskim suficitom i sektora koji imaju deficit finansijs</a:t>
            </a:r>
            <a:r>
              <a:rPr lang="en-US" dirty="0"/>
              <a:t>k</a:t>
            </a:r>
            <a:r>
              <a:rPr lang="bs-Latn-BA" dirty="0"/>
              <a:t>ih sredstava.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62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4596</Words>
  <Application>Microsoft Office PowerPoint</Application>
  <PresentationFormat>Widescreen</PresentationFormat>
  <Paragraphs>297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3" baseType="lpstr">
      <vt:lpstr>Arial</vt:lpstr>
      <vt:lpstr>Calibri</vt:lpstr>
      <vt:lpstr>Calibri Light</vt:lpstr>
      <vt:lpstr>Wingdings</vt:lpstr>
      <vt:lpstr>Office Theme</vt:lpstr>
      <vt:lpstr>PRAVO FINANSIJSKIH INSTITUCIJA</vt:lpstr>
      <vt:lpstr>Sadržaj </vt:lpstr>
      <vt:lpstr> A - POSLOVNO BANKARSTVO I FINANSIJSKO TRŽIŠTE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BANKARSKE  FINANSIJSKE INSTITUCIJE</vt:lpstr>
      <vt:lpstr> 1. CENTRALNA (EMISIONA) BANKA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KOMERCIJALNE  (DEPOZITNE)  BANKE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POSLOVNE BANKE</vt:lpstr>
      <vt:lpstr>PowerPoint Presentation</vt:lpstr>
      <vt:lpstr>PowerPoint Presentation</vt:lpstr>
      <vt:lpstr>4. UNIVERZALNE BANKE</vt:lpstr>
      <vt:lpstr>PowerPoint Presentation</vt:lpstr>
      <vt:lpstr>PowerPoint Presentation</vt:lpstr>
      <vt:lpstr>PowerPoint Presentation</vt:lpstr>
      <vt:lpstr>PowerPoint Presentation</vt:lpstr>
      <vt:lpstr>5. SPECIJALIZOVANE I GRANSKE BANKE</vt:lpstr>
      <vt:lpstr>PowerPoint Presentation</vt:lpstr>
      <vt:lpstr>PowerPoint Presentation</vt:lpstr>
      <vt:lpstr>PowerPoint Presentation</vt:lpstr>
      <vt:lpstr>6. INVESTICIONE BANKE</vt:lpstr>
      <vt:lpstr>PowerPoint Presentation</vt:lpstr>
      <vt:lpstr>PowerPoint Presentation</vt:lpstr>
      <vt:lpstr>PowerPoint Presentation</vt:lpstr>
      <vt:lpstr>7. HIPOTEKARNE BANKE</vt:lpstr>
      <vt:lpstr>PowerPoint Presentation</vt:lpstr>
      <vt:lpstr>PowerPoint Presentation</vt:lpstr>
      <vt:lpstr>PowerPoint Presentation</vt:lpstr>
      <vt:lpstr>PowerPoint Presentation</vt:lpstr>
      <vt:lpstr>8. LOMBARDNE BANKE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Halil Kalac</cp:lastModifiedBy>
  <cp:revision>30</cp:revision>
  <dcterms:created xsi:type="dcterms:W3CDTF">2019-05-01T21:26:19Z</dcterms:created>
  <dcterms:modified xsi:type="dcterms:W3CDTF">2019-05-08T14:18:34Z</dcterms:modified>
</cp:coreProperties>
</file>