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345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343" r:id="rId21"/>
    <p:sldId id="274" r:id="rId22"/>
    <p:sldId id="275" r:id="rId23"/>
    <p:sldId id="276" r:id="rId24"/>
    <p:sldId id="34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  <p:sldId id="291" r:id="rId40"/>
    <p:sldId id="347" r:id="rId41"/>
    <p:sldId id="292" r:id="rId42"/>
    <p:sldId id="293" r:id="rId43"/>
    <p:sldId id="348" r:id="rId44"/>
    <p:sldId id="294" r:id="rId45"/>
    <p:sldId id="295" r:id="rId46"/>
    <p:sldId id="296" r:id="rId47"/>
    <p:sldId id="297" r:id="rId48"/>
    <p:sldId id="298" r:id="rId49"/>
    <p:sldId id="299" r:id="rId50"/>
    <p:sldId id="300" r:id="rId51"/>
    <p:sldId id="301" r:id="rId52"/>
    <p:sldId id="302" r:id="rId53"/>
    <p:sldId id="303" r:id="rId54"/>
    <p:sldId id="304" r:id="rId55"/>
    <p:sldId id="305" r:id="rId56"/>
    <p:sldId id="306" r:id="rId57"/>
    <p:sldId id="350" r:id="rId58"/>
    <p:sldId id="336" r:id="rId59"/>
    <p:sldId id="337" r:id="rId60"/>
    <p:sldId id="338" r:id="rId61"/>
    <p:sldId id="339" r:id="rId62"/>
    <p:sldId id="353" r:id="rId63"/>
    <p:sldId id="340" r:id="rId64"/>
    <p:sldId id="341" r:id="rId6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7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D786C9-0917-45A8-887D-D5C465BF03C5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BD4913-7233-45C4-AFC2-3E973EF7F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4961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BD4913-7233-45C4-AFC2-3E973EF7F286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0029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BDB2A-8151-4466-A39F-AA4038B0BCBC}" type="datetime1">
              <a:rPr lang="en-US" smtClean="0"/>
              <a:t>5/1/2019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525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70364-4DD9-416D-9A02-8C67B42F3DA7}" type="datetime1">
              <a:rPr lang="en-US" smtClean="0"/>
              <a:t>5/1/2019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663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A3995-28BC-4DA4-8CD3-3C2205B5A2DF}" type="datetime1">
              <a:rPr lang="en-US" smtClean="0"/>
              <a:t>5/1/2019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480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086D3-C2EC-4ECE-9DB8-75CA8C73278C}" type="datetime1">
              <a:rPr lang="en-US" smtClean="0"/>
              <a:t>5/1/2019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455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106EC-6212-4845-A27E-5D311FEDC56E}" type="datetime1">
              <a:rPr lang="en-US" smtClean="0"/>
              <a:t>5/1/2019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454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FA462-C1DD-4775-B161-DBD4F4DE11BA}" type="datetime1">
              <a:rPr lang="en-US" smtClean="0"/>
              <a:t>5/1/2019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597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98B52-70B7-4943-B494-BAD50E0007E1}" type="datetime1">
              <a:rPr lang="en-US" smtClean="0"/>
              <a:t>5/1/2019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1285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8D06D-9DC3-4062-9026-B3A6186B8B2A}" type="datetime1">
              <a:rPr lang="en-US" smtClean="0"/>
              <a:t>5/1/2019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249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E7F5F-A526-453C-8703-985AE88A63CD}" type="datetime1">
              <a:rPr lang="en-US" smtClean="0"/>
              <a:t>5/1/2019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875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B840D-9618-422F-B3B8-08DA6BD374CF}" type="datetime1">
              <a:rPr lang="en-US" smtClean="0"/>
              <a:t>5/1/2019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848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DABF5-9D05-46CC-A645-338C66BA75F0}" type="datetime1">
              <a:rPr lang="en-US" smtClean="0"/>
              <a:t>5/1/2019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052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CE8D80-C28F-413D-816A-F4BD4E265C1D}" type="datetime1">
              <a:rPr lang="en-US" smtClean="0"/>
              <a:t>5/1/2019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E975F8-5E75-4675-BD8F-F802177CF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088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ME" dirty="0" smtClean="0"/>
              <a:t>PRAVO FINANSIJSKIH INSTITUCIJA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sr-Latn-ME" dirty="0"/>
              <a:t> </a:t>
            </a:r>
            <a:endParaRPr lang="en-US" dirty="0"/>
          </a:p>
          <a:p>
            <a:r>
              <a:rPr lang="sr-Latn-ME" sz="3600" dirty="0"/>
              <a:t>TRŽIŠTE </a:t>
            </a:r>
            <a:r>
              <a:rPr lang="sr-Latn-ME" sz="3600" dirty="0" smtClean="0"/>
              <a:t>KAPITALA -  </a:t>
            </a:r>
            <a:r>
              <a:rPr lang="sr-Latn-ME" sz="3600" dirty="0"/>
              <a:t>FINANSIJSKI </a:t>
            </a:r>
            <a:r>
              <a:rPr lang="sr-Latn-ME" sz="3600" dirty="0" smtClean="0"/>
              <a:t>INSTRUMENTI I POSREDNICI</a:t>
            </a:r>
            <a:r>
              <a:rPr lang="sr-Latn-ME" dirty="0" smtClean="0"/>
              <a:t> </a:t>
            </a:r>
          </a:p>
          <a:p>
            <a:r>
              <a:rPr lang="sr-Latn-ME" sz="3500" dirty="0" smtClean="0"/>
              <a:t> Prof. Dr Halil Kalač</a:t>
            </a:r>
            <a:endParaRPr lang="en-US" sz="35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1885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35424"/>
            <a:ext cx="10515600" cy="51415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b="1" dirty="0" smtClean="0"/>
              <a:t>2</a:t>
            </a:r>
            <a:r>
              <a:rPr lang="pl-PL" b="1" dirty="0"/>
              <a:t>) AKCIJE SA NOMINALNOM I BEZ </a:t>
            </a:r>
            <a:r>
              <a:rPr lang="pl-PL" b="1" dirty="0" smtClean="0"/>
              <a:t>NOMINALNE </a:t>
            </a:r>
            <a:r>
              <a:rPr lang="en-US" b="1" dirty="0" smtClean="0"/>
              <a:t>VR</a:t>
            </a:r>
            <a:r>
              <a:rPr lang="sr-Latn-ME" b="1" dirty="0" smtClean="0"/>
              <a:t>IJ</a:t>
            </a:r>
            <a:r>
              <a:rPr lang="en-US" b="1" dirty="0" smtClean="0"/>
              <a:t>EDNOSTI</a:t>
            </a:r>
            <a:endParaRPr lang="en-US" b="1" dirty="0"/>
          </a:p>
          <a:p>
            <a:r>
              <a:rPr lang="en-US" dirty="0" err="1"/>
              <a:t>Normalno</a:t>
            </a:r>
            <a:r>
              <a:rPr lang="en-US" dirty="0"/>
              <a:t> je da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i</a:t>
            </a:r>
            <a:r>
              <a:rPr lang="en-US" dirty="0" smtClean="0"/>
              <a:t>o </a:t>
            </a:r>
            <a:r>
              <a:rPr lang="en-US" dirty="0" err="1"/>
              <a:t>ukupnog</a:t>
            </a:r>
            <a:r>
              <a:rPr lang="en-US" dirty="0"/>
              <a:t> </a:t>
            </a:r>
            <a:r>
              <a:rPr lang="en-US" dirty="0" err="1"/>
              <a:t>akcionarskog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glasi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određenu</a:t>
            </a:r>
            <a:r>
              <a:rPr lang="en-US" dirty="0" smtClean="0"/>
              <a:t> </a:t>
            </a:r>
            <a:r>
              <a:rPr lang="en-US" dirty="0" err="1"/>
              <a:t>nominalu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Međutim</a:t>
            </a:r>
            <a:r>
              <a:rPr lang="en-US" dirty="0"/>
              <a:t>, </a:t>
            </a:r>
            <a:r>
              <a:rPr lang="en-US" dirty="0" err="1"/>
              <a:t>obzirom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to da se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</a:t>
            </a:r>
            <a:r>
              <a:rPr lang="en-US" dirty="0" smtClean="0"/>
              <a:t> 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stalno</a:t>
            </a:r>
            <a:r>
              <a:rPr lang="en-US" dirty="0"/>
              <a:t> </a:t>
            </a:r>
            <a:r>
              <a:rPr lang="en-US" dirty="0" smtClean="0"/>
              <a:t>m</a:t>
            </a:r>
            <a:r>
              <a:rPr lang="sr-Latn-ME" dirty="0" smtClean="0"/>
              <a:t>ij</a:t>
            </a:r>
            <a:r>
              <a:rPr lang="en-US" dirty="0" err="1" smtClean="0"/>
              <a:t>enja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odnosno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akcionarski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stalna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neprom</a:t>
            </a:r>
            <a:r>
              <a:rPr lang="sr-Latn-ME" dirty="0" smtClean="0"/>
              <a:t>j</a:t>
            </a:r>
            <a:r>
              <a:rPr lang="en-US" dirty="0" err="1" smtClean="0"/>
              <a:t>enjiva</a:t>
            </a:r>
            <a:r>
              <a:rPr lang="en-US" dirty="0" smtClean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</a:t>
            </a:r>
            <a:r>
              <a:rPr lang="en-US" dirty="0"/>
              <a:t>, </a:t>
            </a:r>
            <a:r>
              <a:rPr lang="en-US" dirty="0" err="1"/>
              <a:t>često</a:t>
            </a:r>
            <a:r>
              <a:rPr lang="en-US" dirty="0"/>
              <a:t> se </a:t>
            </a:r>
            <a:r>
              <a:rPr lang="en-US" dirty="0" err="1" smtClean="0"/>
              <a:t>smatra</a:t>
            </a:r>
            <a:r>
              <a:rPr lang="sr-Latn-ME" dirty="0" smtClean="0"/>
              <a:t> </a:t>
            </a:r>
            <a:r>
              <a:rPr lang="pl-PL" dirty="0" smtClean="0"/>
              <a:t>da </a:t>
            </a:r>
            <a:r>
              <a:rPr lang="pl-PL" dirty="0"/>
              <a:t>akcija može biti i bez nominalne </a:t>
            </a:r>
            <a:r>
              <a:rPr lang="pl-PL" dirty="0" smtClean="0"/>
              <a:t>vrijednosti</a:t>
            </a:r>
            <a:r>
              <a:rPr lang="pl-PL" dirty="0"/>
              <a:t>, međutim, to je </a:t>
            </a:r>
            <a:r>
              <a:rPr lang="pl-PL" dirty="0" smtClean="0"/>
              <a:t>rijedak </a:t>
            </a:r>
            <a:r>
              <a:rPr lang="pl-PL" dirty="0"/>
              <a:t>slučaj.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6616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51329"/>
            <a:ext cx="10515600" cy="562563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b="1" dirty="0"/>
              <a:t>3) OBIČNE I POVLAŠĆENE (PREFERENCIJALNE) AKCIJE</a:t>
            </a:r>
          </a:p>
          <a:p>
            <a:pPr algn="just"/>
            <a:r>
              <a:rPr lang="en-US" dirty="0" err="1"/>
              <a:t>Obično</a:t>
            </a:r>
            <a:r>
              <a:rPr lang="en-US" dirty="0"/>
              <a:t> se </a:t>
            </a:r>
            <a:r>
              <a:rPr lang="en-US" dirty="0" err="1"/>
              <a:t>emituju</a:t>
            </a:r>
            <a:r>
              <a:rPr lang="en-US" dirty="0"/>
              <a:t> </a:t>
            </a:r>
            <a:r>
              <a:rPr lang="en-US" dirty="0" err="1"/>
              <a:t>obične</a:t>
            </a:r>
            <a:r>
              <a:rPr lang="en-US" dirty="0"/>
              <a:t> </a:t>
            </a:r>
            <a:r>
              <a:rPr lang="en-US" dirty="0" err="1"/>
              <a:t>akcije</a:t>
            </a:r>
            <a:r>
              <a:rPr lang="en-US" dirty="0"/>
              <a:t> (common stock), </a:t>
            </a:r>
            <a:r>
              <a:rPr lang="en-US" dirty="0" err="1"/>
              <a:t>koje</a:t>
            </a:r>
            <a:r>
              <a:rPr lang="en-US" dirty="0"/>
              <a:t> nose </a:t>
            </a:r>
            <a:r>
              <a:rPr lang="en-US" dirty="0" err="1" smtClean="0"/>
              <a:t>uobičajena</a:t>
            </a:r>
            <a:r>
              <a:rPr lang="sr-Latn-ME" dirty="0" smtClean="0"/>
              <a:t> </a:t>
            </a:r>
            <a:r>
              <a:rPr lang="en-US" dirty="0" err="1" smtClean="0"/>
              <a:t>akcionarska</a:t>
            </a:r>
            <a:r>
              <a:rPr lang="en-US" dirty="0" smtClean="0"/>
              <a:t> </a:t>
            </a:r>
            <a:r>
              <a:rPr lang="en-US" dirty="0" err="1"/>
              <a:t>prava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: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upravljanje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dividendu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Često</a:t>
            </a:r>
            <a:r>
              <a:rPr lang="en-US" dirty="0"/>
              <a:t> se </a:t>
            </a:r>
            <a:r>
              <a:rPr lang="en-US" dirty="0" err="1"/>
              <a:t>pristupa</a:t>
            </a:r>
            <a:r>
              <a:rPr lang="en-US" dirty="0"/>
              <a:t> </a:t>
            </a:r>
            <a:r>
              <a:rPr lang="en-US" dirty="0" err="1"/>
              <a:t>emisiji</a:t>
            </a:r>
            <a:r>
              <a:rPr lang="en-US" dirty="0"/>
              <a:t> </a:t>
            </a:r>
            <a:r>
              <a:rPr lang="en-US" dirty="0" err="1"/>
              <a:t>preferencijalnih</a:t>
            </a:r>
            <a:r>
              <a:rPr lang="en-US" dirty="0"/>
              <a:t> (</a:t>
            </a:r>
            <a:r>
              <a:rPr lang="en-US" dirty="0" err="1"/>
              <a:t>povlašćenih</a:t>
            </a:r>
            <a:r>
              <a:rPr lang="en-US" dirty="0"/>
              <a:t>) </a:t>
            </a:r>
            <a:r>
              <a:rPr lang="en-US" dirty="0" err="1"/>
              <a:t>akcija</a:t>
            </a:r>
            <a:r>
              <a:rPr lang="en-US" dirty="0"/>
              <a:t> (</a:t>
            </a:r>
            <a:r>
              <a:rPr lang="en-US" dirty="0" smtClean="0"/>
              <a:t>preferred</a:t>
            </a:r>
            <a:r>
              <a:rPr lang="sr-Latn-ME" dirty="0" smtClean="0"/>
              <a:t> </a:t>
            </a:r>
            <a:r>
              <a:rPr lang="en-US" dirty="0" smtClean="0"/>
              <a:t>stock</a:t>
            </a:r>
            <a:r>
              <a:rPr lang="en-US" dirty="0"/>
              <a:t>),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prednost</a:t>
            </a:r>
            <a:r>
              <a:rPr lang="en-US" dirty="0"/>
              <a:t> u </a:t>
            </a:r>
            <a:r>
              <a:rPr lang="en-US" dirty="0" err="1"/>
              <a:t>isplati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Međutim</a:t>
            </a:r>
            <a:r>
              <a:rPr lang="en-US" dirty="0"/>
              <a:t>, </a:t>
            </a:r>
            <a:r>
              <a:rPr lang="en-US" dirty="0" err="1"/>
              <a:t>ove</a:t>
            </a:r>
            <a:r>
              <a:rPr lang="en-US" dirty="0"/>
              <a:t> 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često</a:t>
            </a:r>
            <a:r>
              <a:rPr lang="en-US" dirty="0"/>
              <a:t> </a:t>
            </a:r>
            <a:r>
              <a:rPr lang="en-US" dirty="0" err="1"/>
              <a:t>nisu</a:t>
            </a:r>
            <a:r>
              <a:rPr lang="en-US" dirty="0"/>
              <a:t> </a:t>
            </a:r>
            <a:r>
              <a:rPr lang="en-US" dirty="0" err="1" smtClean="0"/>
              <a:t>sa</a:t>
            </a:r>
            <a:r>
              <a:rPr lang="sr-Latn-ME" dirty="0" smtClean="0"/>
              <a:t> </a:t>
            </a:r>
            <a:r>
              <a:rPr lang="en-US" dirty="0" err="1" smtClean="0"/>
              <a:t>pravom</a:t>
            </a:r>
            <a:r>
              <a:rPr lang="en-US" dirty="0" smtClean="0"/>
              <a:t> </a:t>
            </a:r>
            <a:r>
              <a:rPr lang="en-US" dirty="0" err="1"/>
              <a:t>glasa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dođe</a:t>
            </a:r>
            <a:r>
              <a:rPr lang="en-US" dirty="0"/>
              <a:t> do </a:t>
            </a:r>
            <a:r>
              <a:rPr lang="en-US" dirty="0" err="1"/>
              <a:t>stečaja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 (</a:t>
            </a:r>
            <a:r>
              <a:rPr lang="en-US" dirty="0" err="1"/>
              <a:t>firme</a:t>
            </a:r>
            <a:r>
              <a:rPr lang="en-US" dirty="0"/>
              <a:t>) </a:t>
            </a:r>
            <a:r>
              <a:rPr lang="en-US" dirty="0" err="1"/>
              <a:t>tada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red </a:t>
            </a:r>
            <a:r>
              <a:rPr lang="en-US" dirty="0" err="1"/>
              <a:t>dolaze</a:t>
            </a:r>
            <a:r>
              <a:rPr lang="en-US" dirty="0"/>
              <a:t> </a:t>
            </a:r>
            <a:r>
              <a:rPr lang="en-US" dirty="0" err="1" smtClean="0"/>
              <a:t>pr</a:t>
            </a:r>
            <a:r>
              <a:rPr lang="sr-Latn-ME" dirty="0" smtClean="0"/>
              <a:t>ij</a:t>
            </a:r>
            <a:r>
              <a:rPr lang="en-US" dirty="0" smtClean="0"/>
              <a:t>e </a:t>
            </a:r>
            <a:r>
              <a:rPr lang="en-US" dirty="0" err="1" smtClean="0"/>
              <a:t>svega</a:t>
            </a:r>
            <a:r>
              <a:rPr lang="sr-Latn-ME" dirty="0" smtClean="0"/>
              <a:t> </a:t>
            </a:r>
            <a:r>
              <a:rPr lang="pl-PL" dirty="0" smtClean="0"/>
              <a:t>obveznice </a:t>
            </a:r>
            <a:r>
              <a:rPr lang="pl-PL" dirty="0"/>
              <a:t>(sa stalnom kamatom), zatim povlašćene akcije i na kraju obične akcije.</a:t>
            </a:r>
          </a:p>
          <a:p>
            <a:pPr algn="just"/>
            <a:r>
              <a:rPr lang="en-US" dirty="0" err="1"/>
              <a:t>Obične</a:t>
            </a:r>
            <a:r>
              <a:rPr lang="en-US" dirty="0"/>
              <a:t> </a:t>
            </a:r>
            <a:r>
              <a:rPr lang="en-US" dirty="0" err="1"/>
              <a:t>akcije</a:t>
            </a:r>
            <a:r>
              <a:rPr lang="en-US" dirty="0"/>
              <a:t> se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međusobno</a:t>
            </a:r>
            <a:r>
              <a:rPr lang="en-US" dirty="0"/>
              <a:t> </a:t>
            </a:r>
            <a:r>
              <a:rPr lang="en-US" dirty="0" err="1"/>
              <a:t>razlikovati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Tako</a:t>
            </a:r>
            <a:r>
              <a:rPr lang="en-US" dirty="0" smtClean="0"/>
              <a:t> </a:t>
            </a:r>
            <a:r>
              <a:rPr lang="en-US" dirty="0" err="1"/>
              <a:t>imamo</a:t>
            </a:r>
            <a:r>
              <a:rPr lang="en-US" dirty="0"/>
              <a:t> 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 smtClean="0"/>
              <a:t>klase</a:t>
            </a:r>
            <a:r>
              <a:rPr lang="sr-Latn-ME" dirty="0" smtClean="0"/>
              <a:t> </a:t>
            </a:r>
            <a:r>
              <a:rPr lang="en-US" dirty="0" smtClean="0"/>
              <a:t>“</a:t>
            </a:r>
            <a:r>
              <a:rPr lang="en-US" dirty="0"/>
              <a:t>A”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nemaju</a:t>
            </a:r>
            <a:r>
              <a:rPr lang="en-US" dirty="0"/>
              <a:t> </a:t>
            </a:r>
            <a:r>
              <a:rPr lang="en-US" dirty="0" err="1"/>
              <a:t>glasačko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prednost</a:t>
            </a:r>
            <a:r>
              <a:rPr lang="en-US" dirty="0"/>
              <a:t> u </a:t>
            </a:r>
            <a:r>
              <a:rPr lang="en-US" dirty="0" err="1"/>
              <a:t>isplati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, a </a:t>
            </a:r>
            <a:r>
              <a:rPr lang="en-US" dirty="0" err="1" smtClean="0"/>
              <a:t>zatim</a:t>
            </a:r>
            <a:r>
              <a:rPr lang="sr-Latn-ME" dirty="0" smtClean="0"/>
              <a:t> </a:t>
            </a:r>
            <a:r>
              <a:rPr lang="pl-PL" dirty="0" smtClean="0"/>
              <a:t>akcije </a:t>
            </a:r>
            <a:r>
              <a:rPr lang="pl-PL" dirty="0"/>
              <a:t>klase “B”, suprotno tome. </a:t>
            </a:r>
            <a:endParaRPr lang="pl-PL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7269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53035"/>
            <a:ext cx="10515600" cy="5423928"/>
          </a:xfrm>
        </p:spPr>
        <p:txBody>
          <a:bodyPr>
            <a:normAutofit/>
          </a:bodyPr>
          <a:lstStyle/>
          <a:p>
            <a:pPr algn="just"/>
            <a:r>
              <a:rPr lang="pl-PL" dirty="0"/>
              <a:t>Za akcije klase “A” obično su zainteresovani mali </a:t>
            </a:r>
            <a:r>
              <a:rPr lang="en-US" dirty="0" err="1"/>
              <a:t>akcionari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nisu</a:t>
            </a:r>
            <a:r>
              <a:rPr lang="en-US" dirty="0"/>
              <a:t> </a:t>
            </a:r>
            <a:r>
              <a:rPr lang="en-US" dirty="0" err="1"/>
              <a:t>zainteresovani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upravljanje</a:t>
            </a:r>
            <a:r>
              <a:rPr lang="en-US" dirty="0"/>
              <a:t> </a:t>
            </a:r>
            <a:r>
              <a:rPr lang="en-US" dirty="0" err="1"/>
              <a:t>akcionarskim</a:t>
            </a:r>
            <a:r>
              <a:rPr lang="en-US" dirty="0"/>
              <a:t> </a:t>
            </a:r>
            <a:r>
              <a:rPr lang="en-US" dirty="0" err="1"/>
              <a:t>društvom</a:t>
            </a:r>
            <a:r>
              <a:rPr lang="en-US" dirty="0"/>
              <a:t>.</a:t>
            </a:r>
          </a:p>
          <a:p>
            <a:pPr algn="just"/>
            <a:r>
              <a:rPr lang="en-US" dirty="0" err="1" smtClean="0"/>
              <a:t>Privilegovane</a:t>
            </a:r>
            <a:r>
              <a:rPr lang="en-US" dirty="0" smtClean="0"/>
              <a:t> </a:t>
            </a:r>
            <a:r>
              <a:rPr lang="en-US" dirty="0" err="1"/>
              <a:t>akcije</a:t>
            </a:r>
            <a:r>
              <a:rPr lang="en-US" dirty="0"/>
              <a:t> se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razlikovati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Tako</a:t>
            </a:r>
            <a:r>
              <a:rPr lang="en-US" dirty="0" smtClean="0"/>
              <a:t> </a:t>
            </a:r>
            <a:r>
              <a:rPr lang="en-US" dirty="0" err="1"/>
              <a:t>postoje</a:t>
            </a:r>
            <a:r>
              <a:rPr lang="en-US" dirty="0"/>
              <a:t> </a:t>
            </a:r>
            <a:r>
              <a:rPr lang="en-US" dirty="0" err="1" smtClean="0"/>
              <a:t>kumulativne</a:t>
            </a:r>
            <a:r>
              <a:rPr lang="sr-Latn-ME" dirty="0" smtClean="0"/>
              <a:t> </a:t>
            </a:r>
            <a:r>
              <a:rPr lang="en-US" dirty="0" err="1" smtClean="0"/>
              <a:t>povlašćene</a:t>
            </a:r>
            <a:r>
              <a:rPr lang="en-US" dirty="0" smtClean="0"/>
              <a:t> 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kojih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dividendu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da se </a:t>
            </a:r>
            <a:r>
              <a:rPr lang="en-US" dirty="0" err="1"/>
              <a:t>akumulira</a:t>
            </a:r>
            <a:r>
              <a:rPr lang="en-US" dirty="0"/>
              <a:t> u </a:t>
            </a:r>
            <a:r>
              <a:rPr lang="en-US" dirty="0" err="1" smtClean="0"/>
              <a:t>nekoliko</a:t>
            </a:r>
            <a:r>
              <a:rPr lang="sr-Latn-ME" dirty="0" smtClean="0"/>
              <a:t> </a:t>
            </a:r>
            <a:r>
              <a:rPr lang="en-US" dirty="0" err="1" smtClean="0"/>
              <a:t>godina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se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podići</a:t>
            </a:r>
            <a:r>
              <a:rPr lang="en-US" dirty="0"/>
              <a:t> </a:t>
            </a:r>
            <a:r>
              <a:rPr lang="en-US" dirty="0" err="1"/>
              <a:t>svakog</a:t>
            </a:r>
            <a:r>
              <a:rPr lang="en-US" dirty="0"/>
              <a:t> momenta.</a:t>
            </a:r>
          </a:p>
          <a:p>
            <a:pPr algn="just"/>
            <a:r>
              <a:rPr lang="pl-PL" dirty="0"/>
              <a:t>Kod svih akcija postoji i prednost u naplati dividende</a:t>
            </a:r>
            <a:r>
              <a:rPr lang="pl-PL" dirty="0" smtClean="0"/>
              <a:t>.</a:t>
            </a:r>
          </a:p>
          <a:p>
            <a:pPr algn="just"/>
            <a:r>
              <a:rPr lang="pl-PL" dirty="0" smtClean="0"/>
              <a:t> </a:t>
            </a:r>
            <a:r>
              <a:rPr lang="pl-PL" dirty="0"/>
              <a:t>Uz ovu akciju postoji </a:t>
            </a:r>
            <a:r>
              <a:rPr lang="pl-PL" dirty="0" smtClean="0"/>
              <a:t>i </a:t>
            </a:r>
            <a:r>
              <a:rPr lang="en-US" dirty="0" err="1" smtClean="0"/>
              <a:t>konvertibilna</a:t>
            </a:r>
            <a:r>
              <a:rPr lang="en-US" dirty="0" smtClean="0"/>
              <a:t> </a:t>
            </a:r>
            <a:r>
              <a:rPr lang="en-US" dirty="0" err="1"/>
              <a:t>akcija</a:t>
            </a:r>
            <a:r>
              <a:rPr lang="en-US" dirty="0"/>
              <a:t>,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vlasniku</a:t>
            </a:r>
            <a:r>
              <a:rPr lang="en-US" dirty="0"/>
              <a:t> </a:t>
            </a:r>
            <a:r>
              <a:rPr lang="en-US" dirty="0" err="1"/>
              <a:t>omogućava</a:t>
            </a:r>
            <a:r>
              <a:rPr lang="en-US" dirty="0"/>
              <a:t> da se ova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konvertuje</a:t>
            </a:r>
            <a:r>
              <a:rPr lang="en-US" dirty="0"/>
              <a:t> (</a:t>
            </a:r>
            <a:r>
              <a:rPr lang="en-US" dirty="0" err="1" smtClean="0"/>
              <a:t>zam</a:t>
            </a:r>
            <a:r>
              <a:rPr lang="sr-Latn-ME" dirty="0" smtClean="0"/>
              <a:t>ij</a:t>
            </a:r>
            <a:r>
              <a:rPr lang="en-US" dirty="0" err="1" smtClean="0"/>
              <a:t>eni</a:t>
            </a:r>
            <a:r>
              <a:rPr lang="en-US" dirty="0" smtClean="0"/>
              <a:t>)</a:t>
            </a:r>
            <a:r>
              <a:rPr lang="sr-Latn-ME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/>
              <a:t>običnu</a:t>
            </a:r>
            <a:r>
              <a:rPr lang="en-US" dirty="0"/>
              <a:t> </a:t>
            </a:r>
            <a:r>
              <a:rPr lang="en-US" dirty="0" err="1"/>
              <a:t>akciju</a:t>
            </a:r>
            <a:r>
              <a:rPr lang="en-US" dirty="0"/>
              <a:t>, </a:t>
            </a:r>
            <a:r>
              <a:rPr lang="en-US" dirty="0" err="1"/>
              <a:t>već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njegovoj</a:t>
            </a:r>
            <a:r>
              <a:rPr lang="en-US" dirty="0"/>
              <a:t> </a:t>
            </a:r>
            <a:r>
              <a:rPr lang="en-US" dirty="0" err="1"/>
              <a:t>želji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unapr</a:t>
            </a:r>
            <a:r>
              <a:rPr lang="sr-Latn-ME" dirty="0" smtClean="0"/>
              <a:t>ij</a:t>
            </a:r>
            <a:r>
              <a:rPr lang="en-US" dirty="0" err="1" smtClean="0"/>
              <a:t>ed</a:t>
            </a:r>
            <a:r>
              <a:rPr lang="en-US" dirty="0" smtClean="0"/>
              <a:t> </a:t>
            </a:r>
            <a:r>
              <a:rPr lang="en-US" dirty="0" err="1"/>
              <a:t>poznatim</a:t>
            </a:r>
            <a:r>
              <a:rPr lang="en-US" dirty="0"/>
              <a:t> </a:t>
            </a:r>
            <a:r>
              <a:rPr lang="en-US" dirty="0" err="1"/>
              <a:t>uslovima</a:t>
            </a:r>
            <a:r>
              <a:rPr lang="en-US" dirty="0"/>
              <a:t>.</a:t>
            </a:r>
          </a:p>
          <a:p>
            <a:pPr algn="just"/>
            <a:r>
              <a:rPr lang="pl-PL" dirty="0"/>
              <a:t>Obične i povlašćene akcije mogu biti garantovane, a to je u slučaju kada </a:t>
            </a:r>
            <a:r>
              <a:rPr lang="pl-PL" dirty="0" smtClean="0"/>
              <a:t>za </a:t>
            </a:r>
            <a:r>
              <a:rPr lang="en-US" dirty="0" err="1" smtClean="0"/>
              <a:t>isplatu</a:t>
            </a:r>
            <a:r>
              <a:rPr lang="en-US" dirty="0" smtClean="0"/>
              <a:t> </a:t>
            </a:r>
            <a:r>
              <a:rPr lang="en-US" dirty="0" err="1"/>
              <a:t>dividende</a:t>
            </a:r>
            <a:r>
              <a:rPr lang="en-US" dirty="0"/>
              <a:t> </a:t>
            </a:r>
            <a:r>
              <a:rPr lang="en-US" dirty="0" err="1"/>
              <a:t>garantuje</a:t>
            </a:r>
            <a:r>
              <a:rPr lang="en-US" dirty="0"/>
              <a:t> </a:t>
            </a:r>
            <a:r>
              <a:rPr lang="en-US" dirty="0" err="1"/>
              <a:t>neka</a:t>
            </a:r>
            <a:r>
              <a:rPr lang="en-US" dirty="0"/>
              <a:t> </a:t>
            </a:r>
            <a:r>
              <a:rPr lang="en-US" dirty="0" err="1"/>
              <a:t>banka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korporacija</a:t>
            </a:r>
            <a:r>
              <a:rPr lang="en-US" dirty="0"/>
              <a:t> (firma).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4564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16106"/>
            <a:ext cx="10515600" cy="50608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b="1" dirty="0"/>
              <a:t>4) AKCIJE SA GARANTOVANOM I BEZ </a:t>
            </a:r>
            <a:r>
              <a:rPr lang="it-IT" b="1" dirty="0" smtClean="0"/>
              <a:t>GARANTOVANE</a:t>
            </a:r>
            <a:r>
              <a:rPr lang="sr-Latn-ME" b="1" dirty="0" smtClean="0"/>
              <a:t> </a:t>
            </a:r>
            <a:r>
              <a:rPr lang="en-US" b="1" dirty="0" smtClean="0"/>
              <a:t>DIVIDENDE</a:t>
            </a:r>
            <a:endParaRPr lang="en-US" b="1" dirty="0"/>
          </a:p>
          <a:p>
            <a:pPr algn="just"/>
            <a:r>
              <a:rPr lang="en-US" dirty="0" err="1"/>
              <a:t>Isplatu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ovoj</a:t>
            </a:r>
            <a:r>
              <a:rPr lang="en-US" dirty="0"/>
              <a:t> </a:t>
            </a:r>
            <a:r>
              <a:rPr lang="en-US" dirty="0" err="1"/>
              <a:t>vrsti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garantuje</a:t>
            </a:r>
            <a:r>
              <a:rPr lang="en-US" dirty="0"/>
              <a:t> </a:t>
            </a:r>
            <a:r>
              <a:rPr lang="en-US" dirty="0" err="1"/>
              <a:t>neka</a:t>
            </a:r>
            <a:r>
              <a:rPr lang="en-US" dirty="0"/>
              <a:t> </a:t>
            </a:r>
            <a:r>
              <a:rPr lang="en-US" dirty="0" err="1"/>
              <a:t>banka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druga</a:t>
            </a:r>
            <a:r>
              <a:rPr lang="en-US" dirty="0"/>
              <a:t> firma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ali</a:t>
            </a:r>
            <a:r>
              <a:rPr lang="en-US" dirty="0" smtClean="0"/>
              <a:t> </a:t>
            </a:r>
            <a:r>
              <a:rPr lang="en-US" dirty="0" err="1"/>
              <a:t>nikada</a:t>
            </a:r>
            <a:r>
              <a:rPr lang="en-US" dirty="0"/>
              <a:t> </a:t>
            </a:r>
            <a:r>
              <a:rPr lang="en-US" dirty="0" err="1"/>
              <a:t>akcionarsko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je </a:t>
            </a:r>
            <a:r>
              <a:rPr lang="en-US" dirty="0" err="1"/>
              <a:t>emitovalo</a:t>
            </a:r>
            <a:r>
              <a:rPr lang="en-US" dirty="0"/>
              <a:t> </a:t>
            </a:r>
            <a:r>
              <a:rPr lang="en-US" dirty="0" err="1"/>
              <a:t>akciju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To </a:t>
            </a:r>
            <a:r>
              <a:rPr lang="en-US" dirty="0"/>
              <a:t>je </a:t>
            </a:r>
            <a:r>
              <a:rPr lang="en-US" dirty="0" err="1"/>
              <a:t>čest</a:t>
            </a:r>
            <a:r>
              <a:rPr lang="en-US" dirty="0"/>
              <a:t> </a:t>
            </a:r>
            <a:r>
              <a:rPr lang="en-US" dirty="0" err="1"/>
              <a:t>slučaj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 smtClean="0"/>
              <a:t>akciju</a:t>
            </a:r>
            <a:r>
              <a:rPr lang="sr-Latn-ME" dirty="0" smtClean="0"/>
              <a:t> </a:t>
            </a:r>
            <a:r>
              <a:rPr lang="en-US" dirty="0" err="1" smtClean="0"/>
              <a:t>emituje</a:t>
            </a:r>
            <a:r>
              <a:rPr lang="en-US" dirty="0" smtClean="0"/>
              <a:t> </a:t>
            </a:r>
            <a:r>
              <a:rPr lang="en-US" dirty="0" err="1"/>
              <a:t>neka</a:t>
            </a:r>
            <a:r>
              <a:rPr lang="en-US" dirty="0"/>
              <a:t> od </a:t>
            </a:r>
            <a:r>
              <a:rPr lang="en-US" dirty="0" err="1"/>
              <a:t>filijala</a:t>
            </a:r>
            <a:r>
              <a:rPr lang="en-US" dirty="0"/>
              <a:t> </a:t>
            </a:r>
            <a:r>
              <a:rPr lang="en-US" dirty="0" err="1"/>
              <a:t>velike</a:t>
            </a:r>
            <a:r>
              <a:rPr lang="en-US" dirty="0"/>
              <a:t> </a:t>
            </a:r>
            <a:r>
              <a:rPr lang="en-US" dirty="0" err="1"/>
              <a:t>firme</a:t>
            </a:r>
            <a:r>
              <a:rPr lang="en-US" dirty="0"/>
              <a:t>, </a:t>
            </a:r>
            <a:r>
              <a:rPr lang="en-US" dirty="0" err="1"/>
              <a:t>dok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ela</a:t>
            </a:r>
            <a:r>
              <a:rPr lang="en-US" dirty="0" smtClean="0"/>
              <a:t> </a:t>
            </a:r>
            <a:r>
              <a:rPr lang="en-US" dirty="0" err="1"/>
              <a:t>korporacija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akcionarsko</a:t>
            </a:r>
            <a:r>
              <a:rPr lang="en-US" dirty="0"/>
              <a:t> </a:t>
            </a:r>
            <a:r>
              <a:rPr lang="en-US" dirty="0" err="1" smtClean="0"/>
              <a:t>društvo</a:t>
            </a:r>
            <a:r>
              <a:rPr lang="sr-Latn-ME" dirty="0" smtClean="0"/>
              <a:t> </a:t>
            </a:r>
            <a:r>
              <a:rPr lang="en-US" dirty="0" err="1" smtClean="0"/>
              <a:t>garantuje</a:t>
            </a:r>
            <a:r>
              <a:rPr lang="en-US" dirty="0" smtClean="0"/>
              <a:t> </a:t>
            </a:r>
            <a:r>
              <a:rPr lang="en-US" dirty="0" err="1"/>
              <a:t>dividende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filijale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nemaju</a:t>
            </a:r>
            <a:r>
              <a:rPr lang="en-US" dirty="0"/>
              <a:t> </a:t>
            </a:r>
            <a:r>
              <a:rPr lang="en-US" dirty="0" err="1"/>
              <a:t>takvu</a:t>
            </a:r>
            <a:r>
              <a:rPr lang="en-US" dirty="0"/>
              <a:t> </a:t>
            </a:r>
            <a:r>
              <a:rPr lang="en-US" dirty="0" err="1"/>
              <a:t>garanciju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akcije</a:t>
            </a:r>
            <a:r>
              <a:rPr lang="en-US" dirty="0"/>
              <a:t> bez </a:t>
            </a:r>
            <a:r>
              <a:rPr lang="en-US" dirty="0" err="1"/>
              <a:t>garantovane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0245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81635"/>
            <a:ext cx="10515600" cy="51953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5) AKCIJE SA PRAVOM NA VEĆI BROJ GLASOVA, </a:t>
            </a:r>
            <a:r>
              <a:rPr lang="en-US" b="1" dirty="0" smtClean="0"/>
              <a:t>AKCIJE</a:t>
            </a:r>
            <a:r>
              <a:rPr lang="sr-Latn-ME" b="1" dirty="0" smtClean="0"/>
              <a:t> </a:t>
            </a:r>
            <a:r>
              <a:rPr lang="en-US" b="1" dirty="0" smtClean="0"/>
              <a:t>SA </a:t>
            </a:r>
            <a:r>
              <a:rPr lang="en-US" b="1" dirty="0"/>
              <a:t>KUMULATIVNIM PRAVOM GLASA, AKCIJE </a:t>
            </a:r>
            <a:r>
              <a:rPr lang="en-US" b="1" dirty="0" smtClean="0"/>
              <a:t>SA</a:t>
            </a:r>
            <a:r>
              <a:rPr lang="sr-Latn-ME" b="1" dirty="0" smtClean="0"/>
              <a:t> </a:t>
            </a:r>
            <a:r>
              <a:rPr lang="pl-PL" b="1" dirty="0" smtClean="0"/>
              <a:t>OGRANIČENIM </a:t>
            </a:r>
            <a:r>
              <a:rPr lang="pl-PL" b="1" dirty="0"/>
              <a:t>PRAVOM GLASA I AKCIJE BEZ </a:t>
            </a:r>
            <a:r>
              <a:rPr lang="pl-PL" b="1" dirty="0" smtClean="0"/>
              <a:t>PRAVA </a:t>
            </a:r>
            <a:r>
              <a:rPr lang="en-US" b="1" dirty="0" smtClean="0"/>
              <a:t>GLASA</a:t>
            </a:r>
            <a:endParaRPr lang="en-US" b="1" dirty="0"/>
          </a:p>
          <a:p>
            <a:pPr algn="just"/>
            <a:r>
              <a:rPr lang="pl-PL" dirty="0"/>
              <a:t>Akcionarsko društvo redovno polazi od stava da svaka akcija daje </a:t>
            </a:r>
            <a:r>
              <a:rPr lang="pl-PL" dirty="0" smtClean="0"/>
              <a:t>jedno </a:t>
            </a:r>
            <a:r>
              <a:rPr lang="en-US" dirty="0" err="1" smtClean="0"/>
              <a:t>pravo</a:t>
            </a:r>
            <a:r>
              <a:rPr lang="en-US" dirty="0" smtClean="0"/>
              <a:t> </a:t>
            </a:r>
            <a:r>
              <a:rPr lang="en-US" dirty="0" err="1"/>
              <a:t>glasa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To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omogućava</a:t>
            </a:r>
            <a:r>
              <a:rPr lang="en-US" dirty="0"/>
              <a:t> da </a:t>
            </a:r>
            <a:r>
              <a:rPr lang="en-US" dirty="0" err="1"/>
              <a:t>akcionari</a:t>
            </a:r>
            <a:r>
              <a:rPr lang="en-US" dirty="0"/>
              <a:t> </a:t>
            </a:r>
            <a:r>
              <a:rPr lang="en-US" dirty="0" err="1"/>
              <a:t>učestvuju</a:t>
            </a:r>
            <a:r>
              <a:rPr lang="en-US" dirty="0"/>
              <a:t> u </a:t>
            </a:r>
            <a:r>
              <a:rPr lang="en-US" dirty="0" err="1"/>
              <a:t>upravljanju</a:t>
            </a:r>
            <a:r>
              <a:rPr lang="en-US" dirty="0"/>
              <a:t> </a:t>
            </a:r>
            <a:r>
              <a:rPr lang="en-US" dirty="0" err="1" smtClean="0"/>
              <a:t>akcionarskim</a:t>
            </a:r>
            <a:r>
              <a:rPr lang="sr-Latn-ME" dirty="0" smtClean="0"/>
              <a:t> </a:t>
            </a:r>
            <a:r>
              <a:rPr lang="en-US" dirty="0" err="1" smtClean="0"/>
              <a:t>društvom</a:t>
            </a:r>
            <a:r>
              <a:rPr lang="en-US" dirty="0" smtClean="0"/>
              <a:t> </a:t>
            </a:r>
            <a:r>
              <a:rPr lang="en-US" dirty="0" err="1"/>
              <a:t>proporcionalno</a:t>
            </a:r>
            <a:r>
              <a:rPr lang="en-US" dirty="0"/>
              <a:t> </a:t>
            </a:r>
            <a:r>
              <a:rPr lang="en-US" dirty="0" err="1"/>
              <a:t>visini</a:t>
            </a:r>
            <a:r>
              <a:rPr lang="en-US" dirty="0"/>
              <a:t> </a:t>
            </a:r>
            <a:r>
              <a:rPr lang="en-US" dirty="0" err="1"/>
              <a:t>svoga</a:t>
            </a:r>
            <a:r>
              <a:rPr lang="en-US" dirty="0"/>
              <a:t> </a:t>
            </a:r>
            <a:r>
              <a:rPr lang="en-US" dirty="0" err="1"/>
              <a:t>uloga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učešću</a:t>
            </a:r>
            <a:r>
              <a:rPr lang="en-US" dirty="0"/>
              <a:t> u </a:t>
            </a:r>
            <a:r>
              <a:rPr lang="en-US" dirty="0" err="1" smtClean="0"/>
              <a:t>akcionarskom</a:t>
            </a:r>
            <a:r>
              <a:rPr lang="sr-Latn-ME" dirty="0" smtClean="0"/>
              <a:t> </a:t>
            </a:r>
            <a:r>
              <a:rPr lang="en-US" dirty="0" err="1" smtClean="0"/>
              <a:t>kapitalu</a:t>
            </a:r>
            <a:r>
              <a:rPr lang="en-US" dirty="0" smtClean="0"/>
              <a:t> </a:t>
            </a:r>
            <a:r>
              <a:rPr lang="en-US" dirty="0" err="1"/>
              <a:t>firme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8579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56068"/>
            <a:ext cx="10515600" cy="51208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6) KONVERTIBILNE AKCIJE</a:t>
            </a:r>
          </a:p>
          <a:p>
            <a:pPr algn="just"/>
            <a:r>
              <a:rPr lang="en-US" dirty="0" err="1"/>
              <a:t>Konvertibilne</a:t>
            </a:r>
            <a:r>
              <a:rPr lang="en-US" dirty="0"/>
              <a:t> 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takve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 smtClean="0"/>
              <a:t>zam</a:t>
            </a:r>
            <a:r>
              <a:rPr lang="sr-Latn-ME" dirty="0" smtClean="0"/>
              <a:t>ij</a:t>
            </a:r>
            <a:r>
              <a:rPr lang="en-US" dirty="0" err="1" smtClean="0"/>
              <a:t>enjene</a:t>
            </a:r>
            <a:r>
              <a:rPr lang="en-US" dirty="0"/>
              <a:t>,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 smtClean="0"/>
              <a:t>želji</a:t>
            </a:r>
            <a:r>
              <a:rPr lang="sr-Latn-ME" dirty="0" smtClean="0"/>
              <a:t> </a:t>
            </a:r>
            <a:r>
              <a:rPr lang="en-US" dirty="0" err="1" smtClean="0"/>
              <a:t>vlasnika</a:t>
            </a:r>
            <a:r>
              <a:rPr lang="en-US" dirty="0"/>
              <a:t>,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unapred</a:t>
            </a:r>
            <a:r>
              <a:rPr lang="en-US" dirty="0"/>
              <a:t> </a:t>
            </a:r>
            <a:r>
              <a:rPr lang="en-US" dirty="0" err="1"/>
              <a:t>utvrđenim</a:t>
            </a:r>
            <a:r>
              <a:rPr lang="en-US" dirty="0"/>
              <a:t> </a:t>
            </a:r>
            <a:r>
              <a:rPr lang="en-US" dirty="0" err="1"/>
              <a:t>uslovima</a:t>
            </a:r>
            <a:r>
              <a:rPr lang="en-US" dirty="0"/>
              <a:t>, u </a:t>
            </a:r>
            <a:r>
              <a:rPr lang="en-US" dirty="0" err="1"/>
              <a:t>druge</a:t>
            </a:r>
            <a:r>
              <a:rPr lang="en-US" dirty="0"/>
              <a:t> (</a:t>
            </a:r>
            <a:r>
              <a:rPr lang="en-US" dirty="0" err="1"/>
              <a:t>često</a:t>
            </a:r>
            <a:r>
              <a:rPr lang="en-US" dirty="0"/>
              <a:t> </a:t>
            </a:r>
            <a:r>
              <a:rPr lang="en-US" dirty="0" err="1"/>
              <a:t>obične</a:t>
            </a:r>
            <a:r>
              <a:rPr lang="en-US" dirty="0"/>
              <a:t>) </a:t>
            </a:r>
            <a:r>
              <a:rPr lang="en-US" dirty="0" err="1"/>
              <a:t>akcije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konverziju</a:t>
            </a:r>
            <a:r>
              <a:rPr lang="en-US" dirty="0"/>
              <a:t> je </a:t>
            </a:r>
            <a:r>
              <a:rPr lang="en-US" dirty="0" err="1"/>
              <a:t>privilegija</a:t>
            </a:r>
            <a:r>
              <a:rPr lang="en-US" dirty="0"/>
              <a:t> </a:t>
            </a:r>
            <a:r>
              <a:rPr lang="en-US" dirty="0" err="1"/>
              <a:t>koju</a:t>
            </a:r>
            <a:r>
              <a:rPr lang="en-US" dirty="0"/>
              <a:t> </a:t>
            </a:r>
            <a:r>
              <a:rPr lang="en-US" dirty="0" err="1"/>
              <a:t>akcionarsko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konstituiše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korist</a:t>
            </a:r>
            <a:r>
              <a:rPr lang="en-US" dirty="0" smtClean="0"/>
              <a:t> </a:t>
            </a:r>
            <a:r>
              <a:rPr lang="en-US" dirty="0" err="1"/>
              <a:t>određene</a:t>
            </a:r>
            <a:r>
              <a:rPr lang="en-US" dirty="0"/>
              <a:t> </a:t>
            </a:r>
            <a:r>
              <a:rPr lang="en-US" dirty="0" err="1"/>
              <a:t>grupe</a:t>
            </a:r>
            <a:r>
              <a:rPr lang="en-US" dirty="0"/>
              <a:t> </a:t>
            </a:r>
            <a:r>
              <a:rPr lang="en-US" dirty="0" err="1"/>
              <a:t>akcionara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Konvertibilne</a:t>
            </a:r>
            <a:r>
              <a:rPr lang="en-US" dirty="0" smtClean="0"/>
              <a:t> 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nekada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sr-Latn-ME" dirty="0" smtClean="0"/>
              <a:t> p</a:t>
            </a:r>
            <a:r>
              <a:rPr lang="en-US" dirty="0" err="1" smtClean="0"/>
              <a:t>rioritetom</a:t>
            </a:r>
            <a:r>
              <a:rPr lang="en-US" dirty="0" smtClean="0"/>
              <a:t> u</a:t>
            </a:r>
            <a:r>
              <a:rPr lang="sr-Latn-ME" dirty="0" smtClean="0"/>
              <a:t> </a:t>
            </a:r>
            <a:r>
              <a:rPr lang="en-US" dirty="0" err="1" smtClean="0"/>
              <a:t>pogledu</a:t>
            </a:r>
            <a:r>
              <a:rPr lang="en-US" dirty="0" smtClean="0"/>
              <a:t> </a:t>
            </a:r>
            <a:r>
              <a:rPr lang="en-US" dirty="0" err="1"/>
              <a:t>isplate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smtClean="0"/>
              <a:t>Ove 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dva</a:t>
            </a:r>
            <a:r>
              <a:rPr lang="en-US" dirty="0"/>
              <a:t> </a:t>
            </a:r>
            <a:r>
              <a:rPr lang="en-US" dirty="0" err="1"/>
              <a:t>elementa</a:t>
            </a:r>
            <a:r>
              <a:rPr lang="en-US" dirty="0"/>
              <a:t>: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konverzije</a:t>
            </a:r>
            <a:r>
              <a:rPr lang="en-US" dirty="0"/>
              <a:t>.</a:t>
            </a:r>
          </a:p>
          <a:p>
            <a:pPr algn="just"/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</a:t>
            </a:r>
            <a:r>
              <a:rPr lang="en-US" dirty="0" smtClean="0"/>
              <a:t> </a:t>
            </a:r>
            <a:r>
              <a:rPr lang="en-US" dirty="0" err="1"/>
              <a:t>konvertibilne</a:t>
            </a:r>
            <a:r>
              <a:rPr lang="en-US" dirty="0"/>
              <a:t> </a:t>
            </a:r>
            <a:r>
              <a:rPr lang="en-US" dirty="0" err="1"/>
              <a:t>akcije</a:t>
            </a:r>
            <a:r>
              <a:rPr lang="en-US" dirty="0"/>
              <a:t>, bez </a:t>
            </a:r>
            <a:r>
              <a:rPr lang="en-US" dirty="0" err="1"/>
              <a:t>obzira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ugrađeno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konverzije</a:t>
            </a:r>
            <a:r>
              <a:rPr lang="en-US" dirty="0"/>
              <a:t> </a:t>
            </a:r>
            <a:r>
              <a:rPr lang="en-US" dirty="0" err="1" smtClean="0"/>
              <a:t>određuju</a:t>
            </a:r>
            <a:r>
              <a:rPr lang="sr-Latn-ME" dirty="0" smtClean="0"/>
              <a:t> </a:t>
            </a:r>
            <a:r>
              <a:rPr lang="pl-PL" dirty="0" smtClean="0"/>
              <a:t>isti </a:t>
            </a:r>
            <a:r>
              <a:rPr lang="pl-PL" dirty="0"/>
              <a:t>faktori koji određuju </a:t>
            </a:r>
            <a:r>
              <a:rPr lang="pl-PL" dirty="0" smtClean="0"/>
              <a:t>vrijednost </a:t>
            </a:r>
            <a:r>
              <a:rPr lang="pl-PL" dirty="0"/>
              <a:t>drugih akcija.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3739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59099"/>
            <a:ext cx="10515600" cy="50178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7) AKCIJE SA ODLOŽENIM PLAĆANJEM DIVIDENDE</a:t>
            </a:r>
          </a:p>
          <a:p>
            <a:pPr algn="just"/>
            <a:r>
              <a:rPr lang="en-US" dirty="0"/>
              <a:t>To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kojih</a:t>
            </a:r>
            <a:r>
              <a:rPr lang="en-US" dirty="0"/>
              <a:t> je </a:t>
            </a:r>
            <a:r>
              <a:rPr lang="en-US" dirty="0" err="1" smtClean="0"/>
              <a:t>unapr</a:t>
            </a:r>
            <a:r>
              <a:rPr lang="sr-Latn-ME" dirty="0" smtClean="0"/>
              <a:t>ij</a:t>
            </a:r>
            <a:r>
              <a:rPr lang="en-US" dirty="0" err="1" smtClean="0"/>
              <a:t>ed</a:t>
            </a:r>
            <a:r>
              <a:rPr lang="en-US" dirty="0" smtClean="0"/>
              <a:t> </a:t>
            </a:r>
            <a:r>
              <a:rPr lang="en-US" dirty="0" err="1"/>
              <a:t>utvrđen</a:t>
            </a:r>
            <a:r>
              <a:rPr lang="en-US" dirty="0"/>
              <a:t> </a:t>
            </a:r>
            <a:r>
              <a:rPr lang="en-US" dirty="0" err="1"/>
              <a:t>rok</a:t>
            </a:r>
            <a:r>
              <a:rPr lang="en-US" dirty="0"/>
              <a:t> u </a:t>
            </a:r>
            <a:r>
              <a:rPr lang="en-US" dirty="0" err="1"/>
              <a:t>kojem</a:t>
            </a:r>
            <a:r>
              <a:rPr lang="en-US" dirty="0"/>
              <a:t> se </a:t>
            </a:r>
            <a:r>
              <a:rPr lang="en-US" dirty="0" err="1"/>
              <a:t>neće</a:t>
            </a:r>
            <a:r>
              <a:rPr lang="en-US" dirty="0"/>
              <a:t> </a:t>
            </a:r>
            <a:r>
              <a:rPr lang="en-US" dirty="0" err="1" smtClean="0"/>
              <a:t>isplaćivati</a:t>
            </a:r>
            <a:r>
              <a:rPr lang="sr-Latn-ME" dirty="0" smtClean="0"/>
              <a:t> </a:t>
            </a:r>
            <a:r>
              <a:rPr lang="en-US" dirty="0" err="1" smtClean="0"/>
              <a:t>dividenda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Istekom</a:t>
            </a:r>
            <a:r>
              <a:rPr lang="en-US" dirty="0" smtClean="0"/>
              <a:t> </a:t>
            </a:r>
            <a:r>
              <a:rPr lang="en-US" dirty="0" err="1"/>
              <a:t>utvrđenog</a:t>
            </a:r>
            <a:r>
              <a:rPr lang="en-US" dirty="0"/>
              <a:t> </a:t>
            </a:r>
            <a:r>
              <a:rPr lang="en-US" dirty="0" err="1"/>
              <a:t>roka</a:t>
            </a:r>
            <a:r>
              <a:rPr lang="en-US" dirty="0"/>
              <a:t> </a:t>
            </a:r>
            <a:r>
              <a:rPr lang="en-US" dirty="0" err="1"/>
              <a:t>dividenda</a:t>
            </a:r>
            <a:r>
              <a:rPr lang="en-US" dirty="0"/>
              <a:t> se </a:t>
            </a:r>
            <a:r>
              <a:rPr lang="en-US" dirty="0" err="1"/>
              <a:t>automatski</a:t>
            </a:r>
            <a:r>
              <a:rPr lang="en-US" dirty="0"/>
              <a:t> </a:t>
            </a:r>
            <a:r>
              <a:rPr lang="en-US" dirty="0" err="1"/>
              <a:t>konvertira</a:t>
            </a:r>
            <a:r>
              <a:rPr lang="en-US" dirty="0"/>
              <a:t> u </a:t>
            </a:r>
            <a:r>
              <a:rPr lang="en-US" dirty="0" err="1" smtClean="0"/>
              <a:t>obične</a:t>
            </a:r>
            <a:r>
              <a:rPr lang="sr-Latn-ME" dirty="0" smtClean="0"/>
              <a:t> </a:t>
            </a:r>
            <a:r>
              <a:rPr lang="en-US" dirty="0" err="1" smtClean="0"/>
              <a:t>akcije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b="1" dirty="0"/>
              <a:t>8) NOVE AKCIJE DRUŠTVA</a:t>
            </a:r>
          </a:p>
          <a:p>
            <a:pPr algn="just"/>
            <a:r>
              <a:rPr lang="en-US" dirty="0" err="1"/>
              <a:t>Nove</a:t>
            </a:r>
            <a:r>
              <a:rPr lang="en-US" dirty="0"/>
              <a:t> </a:t>
            </a:r>
            <a:r>
              <a:rPr lang="en-US" dirty="0" err="1"/>
              <a:t>akcije</a:t>
            </a:r>
            <a:r>
              <a:rPr lang="en-US" dirty="0"/>
              <a:t> se </a:t>
            </a:r>
            <a:r>
              <a:rPr lang="en-US" dirty="0" err="1"/>
              <a:t>emituju</a:t>
            </a:r>
            <a:r>
              <a:rPr lang="en-US" dirty="0"/>
              <a:t> u </a:t>
            </a:r>
            <a:r>
              <a:rPr lang="en-US" dirty="0" err="1"/>
              <a:t>cilju</a:t>
            </a:r>
            <a:r>
              <a:rPr lang="en-US" dirty="0"/>
              <a:t> </a:t>
            </a:r>
            <a:r>
              <a:rPr lang="en-US" dirty="0" err="1"/>
              <a:t>dokapitalizacije</a:t>
            </a:r>
            <a:r>
              <a:rPr lang="en-US" dirty="0"/>
              <a:t> </a:t>
            </a:r>
            <a:r>
              <a:rPr lang="en-US" dirty="0" err="1"/>
              <a:t>akcionarskog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Vlasnici</a:t>
            </a:r>
            <a:r>
              <a:rPr lang="en-US" dirty="0"/>
              <a:t> </a:t>
            </a:r>
            <a:r>
              <a:rPr lang="en-US" dirty="0" err="1"/>
              <a:t>novih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određeni</a:t>
            </a:r>
            <a:r>
              <a:rPr lang="en-US" dirty="0"/>
              <a:t> period ne </a:t>
            </a:r>
            <a:r>
              <a:rPr lang="en-US" dirty="0" err="1"/>
              <a:t>dobijaju</a:t>
            </a:r>
            <a:r>
              <a:rPr lang="en-US" dirty="0"/>
              <a:t> </a:t>
            </a:r>
            <a:r>
              <a:rPr lang="en-US" dirty="0" err="1"/>
              <a:t>puni</a:t>
            </a:r>
            <a:r>
              <a:rPr lang="en-US" dirty="0"/>
              <a:t>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 </a:t>
            </a:r>
            <a:r>
              <a:rPr lang="sr-Latn-ME" dirty="0" smtClean="0"/>
              <a:t> </a:t>
            </a:r>
            <a:r>
              <a:rPr lang="en-US" dirty="0" smtClean="0"/>
              <a:t>bog</a:t>
            </a:r>
            <a:r>
              <a:rPr lang="sr-Latn-ME" dirty="0" smtClean="0"/>
              <a:t> </a:t>
            </a:r>
            <a:r>
              <a:rPr lang="en-US" dirty="0" smtClean="0"/>
              <a:t>toga </a:t>
            </a:r>
            <a:r>
              <a:rPr lang="en-US" dirty="0" err="1"/>
              <a:t>što</a:t>
            </a:r>
            <a:r>
              <a:rPr lang="en-US" dirty="0"/>
              <a:t> se </a:t>
            </a:r>
            <a:r>
              <a:rPr lang="en-US" dirty="0" err="1"/>
              <a:t>kupovina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prodaja</a:t>
            </a:r>
            <a:r>
              <a:rPr lang="en-US" dirty="0"/>
              <a:t> </a:t>
            </a:r>
            <a:r>
              <a:rPr lang="en-US" dirty="0" err="1"/>
              <a:t>ovih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odvija</a:t>
            </a:r>
            <a:r>
              <a:rPr lang="en-US" dirty="0"/>
              <a:t> </a:t>
            </a:r>
            <a:r>
              <a:rPr lang="en-US" dirty="0" err="1"/>
              <a:t>nezavisno</a:t>
            </a:r>
            <a:r>
              <a:rPr lang="en-US" dirty="0"/>
              <a:t> od </a:t>
            </a:r>
            <a:r>
              <a:rPr lang="en-US" dirty="0" err="1"/>
              <a:t>trgovine</a:t>
            </a:r>
            <a:r>
              <a:rPr lang="en-US" dirty="0"/>
              <a:t> </a:t>
            </a:r>
            <a:r>
              <a:rPr lang="en-US" dirty="0" err="1" smtClean="0"/>
              <a:t>običnim</a:t>
            </a:r>
            <a:r>
              <a:rPr lang="sr-Latn-ME" dirty="0" smtClean="0"/>
              <a:t> </a:t>
            </a:r>
            <a:r>
              <a:rPr lang="en-US" dirty="0" err="1" smtClean="0"/>
              <a:t>akcijama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5534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69894"/>
            <a:ext cx="10515600" cy="5007069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9) OTVORENE I ZATVORENE AKCIJE</a:t>
            </a:r>
          </a:p>
          <a:p>
            <a:r>
              <a:rPr lang="pl-PL" dirty="0"/>
              <a:t>U otvorene akcije spadaju sve vrste akcija određene za kupovinu i </a:t>
            </a:r>
            <a:r>
              <a:rPr lang="pl-PL" dirty="0" smtClean="0"/>
              <a:t>prodaju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finansijskom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(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). </a:t>
            </a:r>
            <a:endParaRPr lang="sr-Latn-ME" dirty="0" smtClean="0"/>
          </a:p>
          <a:p>
            <a:r>
              <a:rPr lang="en-US" dirty="0" err="1" smtClean="0"/>
              <a:t>Zatvorene</a:t>
            </a:r>
            <a:r>
              <a:rPr lang="en-US" dirty="0" smtClean="0"/>
              <a:t> 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one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 smtClean="0"/>
              <a:t>nam</a:t>
            </a:r>
            <a:r>
              <a:rPr lang="sr-Latn-ME" dirty="0" smtClean="0"/>
              <a:t>ij</a:t>
            </a:r>
            <a:r>
              <a:rPr lang="en-US" dirty="0" err="1" smtClean="0"/>
              <a:t>enjen</a:t>
            </a:r>
            <a:r>
              <a:rPr lang="sr-Latn-ME" dirty="0" smtClean="0"/>
              <a:t>e </a:t>
            </a:r>
            <a:r>
              <a:rPr lang="en-US" dirty="0" err="1" smtClean="0"/>
              <a:t>kupovini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prodaji</a:t>
            </a:r>
            <a:r>
              <a:rPr lang="en-US" dirty="0"/>
              <a:t> </a:t>
            </a:r>
            <a:r>
              <a:rPr lang="en-US" dirty="0" err="1"/>
              <a:t>među</a:t>
            </a:r>
            <a:r>
              <a:rPr lang="en-US" dirty="0"/>
              <a:t> </a:t>
            </a:r>
            <a:r>
              <a:rPr lang="en-US" dirty="0" err="1"/>
              <a:t>već</a:t>
            </a:r>
            <a:r>
              <a:rPr lang="en-US" dirty="0"/>
              <a:t> </a:t>
            </a:r>
            <a:r>
              <a:rPr lang="en-US" dirty="0" err="1"/>
              <a:t>postojećim</a:t>
            </a:r>
            <a:r>
              <a:rPr lang="en-US" dirty="0"/>
              <a:t> </a:t>
            </a:r>
            <a:r>
              <a:rPr lang="en-US" dirty="0" err="1"/>
              <a:t>akcionarima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8624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25793"/>
          </a:xfrm>
        </p:spPr>
        <p:txBody>
          <a:bodyPr>
            <a:normAutofit fontScale="90000"/>
          </a:bodyPr>
          <a:lstStyle/>
          <a:p>
            <a:r>
              <a:rPr lang="sr-Latn-ME" b="1" dirty="0" smtClean="0"/>
              <a:t>B - </a:t>
            </a:r>
            <a:r>
              <a:rPr lang="en-US" b="1" dirty="0" smtClean="0"/>
              <a:t> AKCIONARSKO DRUŠTVO</a:t>
            </a:r>
            <a:r>
              <a:rPr lang="sr-Latn-ME" b="1" dirty="0" smtClean="0"/>
              <a:t> I AKCIONARSKI KAPITAL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79176"/>
            <a:ext cx="10515600" cy="4697787"/>
          </a:xfrm>
        </p:spPr>
        <p:txBody>
          <a:bodyPr>
            <a:normAutofit/>
          </a:bodyPr>
          <a:lstStyle/>
          <a:p>
            <a:pPr algn="just"/>
            <a:r>
              <a:rPr lang="pl-PL" dirty="0" smtClean="0"/>
              <a:t>Akcionarsko </a:t>
            </a:r>
            <a:r>
              <a:rPr lang="pl-PL" dirty="0"/>
              <a:t>društvo je u osnovi društvo kapitala</a:t>
            </a:r>
            <a:r>
              <a:rPr lang="pl-PL" dirty="0" smtClean="0"/>
              <a:t>.</a:t>
            </a:r>
          </a:p>
          <a:p>
            <a:pPr algn="just"/>
            <a:r>
              <a:rPr lang="pl-PL" dirty="0" smtClean="0"/>
              <a:t> </a:t>
            </a:r>
            <a:r>
              <a:rPr lang="pl-PL" dirty="0"/>
              <a:t>Bilo da se radi </a:t>
            </a:r>
            <a:r>
              <a:rPr lang="pl-PL" dirty="0" smtClean="0"/>
              <a:t>o </a:t>
            </a:r>
            <a:r>
              <a:rPr lang="en-US" dirty="0" err="1" smtClean="0"/>
              <a:t>korporaciji</a:t>
            </a:r>
            <a:r>
              <a:rPr lang="en-US" dirty="0"/>
              <a:t>, </a:t>
            </a:r>
            <a:r>
              <a:rPr lang="en-US" dirty="0" err="1"/>
              <a:t>preduzeću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drugom</a:t>
            </a:r>
            <a:r>
              <a:rPr lang="en-US" dirty="0"/>
              <a:t> </a:t>
            </a:r>
            <a:r>
              <a:rPr lang="en-US" dirty="0" err="1"/>
              <a:t>obliku</a:t>
            </a:r>
            <a:r>
              <a:rPr lang="en-US" dirty="0"/>
              <a:t> </a:t>
            </a:r>
            <a:r>
              <a:rPr lang="en-US" dirty="0" err="1"/>
              <a:t>udruživanja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, </a:t>
            </a:r>
            <a:r>
              <a:rPr lang="en-US" dirty="0" err="1"/>
              <a:t>ovo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 smtClean="0"/>
              <a:t>nastaje</a:t>
            </a:r>
            <a:r>
              <a:rPr lang="sr-Latn-ME" dirty="0" smtClean="0"/>
              <a:t> </a:t>
            </a:r>
            <a:r>
              <a:rPr lang="en-US" dirty="0" err="1" smtClean="0"/>
              <a:t>upisom</a:t>
            </a:r>
            <a:r>
              <a:rPr lang="en-US" dirty="0" smtClean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bazi</a:t>
            </a:r>
            <a:r>
              <a:rPr lang="en-US" dirty="0"/>
              <a:t> </a:t>
            </a:r>
            <a:r>
              <a:rPr lang="en-US" dirty="0" err="1"/>
              <a:t>emisije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prodaje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Vlasnici</a:t>
            </a:r>
            <a:r>
              <a:rPr lang="en-US" dirty="0" smtClean="0"/>
              <a:t> </a:t>
            </a:r>
            <a:r>
              <a:rPr lang="en-US" dirty="0" err="1"/>
              <a:t>slobodnog</a:t>
            </a:r>
            <a:r>
              <a:rPr lang="en-US" dirty="0"/>
              <a:t> </a:t>
            </a:r>
            <a:r>
              <a:rPr lang="en-US" dirty="0" err="1" smtClean="0"/>
              <a:t>novčanog</a:t>
            </a:r>
            <a:r>
              <a:rPr lang="sr-Latn-ME" dirty="0" smtClean="0"/>
              <a:t> </a:t>
            </a:r>
            <a:r>
              <a:rPr lang="en-US" dirty="0" err="1" smtClean="0"/>
              <a:t>kapitala</a:t>
            </a:r>
            <a:r>
              <a:rPr lang="en-US" dirty="0" smtClean="0"/>
              <a:t> </a:t>
            </a:r>
            <a:r>
              <a:rPr lang="en-US" dirty="0" err="1"/>
              <a:t>kupujući</a:t>
            </a:r>
            <a:r>
              <a:rPr lang="en-US" dirty="0"/>
              <a:t> 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postaju</a:t>
            </a:r>
            <a:r>
              <a:rPr lang="en-US" dirty="0"/>
              <a:t> </a:t>
            </a:r>
            <a:r>
              <a:rPr lang="en-US" dirty="0" err="1"/>
              <a:t>suvlasnici</a:t>
            </a:r>
            <a:r>
              <a:rPr lang="en-US" dirty="0"/>
              <a:t> u </a:t>
            </a:r>
            <a:r>
              <a:rPr lang="en-US" dirty="0" err="1"/>
              <a:t>akcionarskom</a:t>
            </a:r>
            <a:r>
              <a:rPr lang="en-US" dirty="0"/>
              <a:t> </a:t>
            </a:r>
            <a:r>
              <a:rPr lang="en-US" dirty="0" err="1"/>
              <a:t>društvu</a:t>
            </a:r>
            <a:r>
              <a:rPr lang="en-US" dirty="0"/>
              <a:t>, ne </a:t>
            </a:r>
            <a:r>
              <a:rPr lang="en-US" dirty="0" err="1"/>
              <a:t>odričući</a:t>
            </a:r>
            <a:r>
              <a:rPr lang="en-US" dirty="0"/>
              <a:t>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en-US" dirty="0" err="1" smtClean="0"/>
              <a:t>vlasništva</a:t>
            </a:r>
            <a:r>
              <a:rPr lang="en-US" dirty="0" smtClean="0"/>
              <a:t> </a:t>
            </a:r>
            <a:r>
              <a:rPr lang="en-US" dirty="0" err="1"/>
              <a:t>nad</a:t>
            </a:r>
            <a:r>
              <a:rPr lang="en-US" dirty="0"/>
              <a:t> </a:t>
            </a:r>
            <a:r>
              <a:rPr lang="en-US" dirty="0" err="1"/>
              <a:t>kapitalom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Osnovni</a:t>
            </a:r>
            <a:r>
              <a:rPr lang="en-US" dirty="0"/>
              <a:t> </a:t>
            </a:r>
            <a:r>
              <a:rPr lang="en-US" dirty="0" err="1"/>
              <a:t>uslovi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funkcionisanje</a:t>
            </a:r>
            <a:r>
              <a:rPr lang="en-US" dirty="0"/>
              <a:t> </a:t>
            </a:r>
            <a:r>
              <a:rPr lang="en-US" dirty="0" err="1"/>
              <a:t>akcionarstva</a:t>
            </a:r>
            <a:r>
              <a:rPr lang="en-US" dirty="0"/>
              <a:t> u </a:t>
            </a:r>
            <a:r>
              <a:rPr lang="en-US" dirty="0" err="1"/>
              <a:t>okviru</a:t>
            </a:r>
            <a:r>
              <a:rPr lang="en-US" dirty="0"/>
              <a:t> </a:t>
            </a:r>
            <a:r>
              <a:rPr lang="en-US" dirty="0" err="1"/>
              <a:t>tržišne</a:t>
            </a:r>
            <a:r>
              <a:rPr lang="en-US" dirty="0"/>
              <a:t> </a:t>
            </a:r>
            <a:r>
              <a:rPr lang="sr-Latn-ME" dirty="0" smtClean="0"/>
              <a:t>e</a:t>
            </a:r>
            <a:r>
              <a:rPr lang="en-US" dirty="0" err="1" smtClean="0"/>
              <a:t>konomije</a:t>
            </a:r>
            <a:r>
              <a:rPr lang="sr-Latn-ME" dirty="0" smtClean="0"/>
              <a:t> </a:t>
            </a:r>
            <a:r>
              <a:rPr lang="en-US" dirty="0" err="1" smtClean="0"/>
              <a:t>su</a:t>
            </a:r>
            <a:r>
              <a:rPr lang="en-US" dirty="0"/>
              <a:t>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5988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43189"/>
            <a:ext cx="10515600" cy="513377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1. </a:t>
            </a:r>
            <a:r>
              <a:rPr lang="en-US" dirty="0" err="1"/>
              <a:t>Postojanje</a:t>
            </a:r>
            <a:r>
              <a:rPr lang="en-US" dirty="0"/>
              <a:t> </a:t>
            </a:r>
            <a:r>
              <a:rPr lang="en-US" dirty="0" err="1"/>
              <a:t>privatnog</a:t>
            </a:r>
            <a:r>
              <a:rPr lang="en-US" dirty="0"/>
              <a:t> </a:t>
            </a:r>
            <a:r>
              <a:rPr lang="en-US" dirty="0" err="1"/>
              <a:t>vlasništva</a:t>
            </a:r>
            <a:r>
              <a:rPr lang="en-US" dirty="0"/>
              <a:t>,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može</a:t>
            </a:r>
            <a:r>
              <a:rPr lang="en-US" dirty="0"/>
              <a:t> bez </a:t>
            </a:r>
            <a:r>
              <a:rPr lang="en-US" dirty="0" err="1"/>
              <a:t>teškoća</a:t>
            </a:r>
            <a:r>
              <a:rPr lang="en-US" dirty="0"/>
              <a:t> </a:t>
            </a:r>
            <a:r>
              <a:rPr lang="en-US" dirty="0" err="1"/>
              <a:t>transformisati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akcionarski</a:t>
            </a:r>
            <a:r>
              <a:rPr lang="en-US" dirty="0" smtClean="0"/>
              <a:t> </a:t>
            </a:r>
            <a:r>
              <a:rPr lang="en-US" dirty="0" err="1"/>
              <a:t>kapital</a:t>
            </a:r>
            <a:r>
              <a:rPr lang="en-US" dirty="0"/>
              <a:t>. 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smtClean="0"/>
              <a:t>To </a:t>
            </a:r>
            <a:r>
              <a:rPr lang="en-US" dirty="0" err="1"/>
              <a:t>znači</a:t>
            </a:r>
            <a:r>
              <a:rPr lang="en-US" dirty="0"/>
              <a:t> da u </a:t>
            </a:r>
            <a:r>
              <a:rPr lang="en-US" dirty="0" err="1"/>
              <a:t>savremenoj</a:t>
            </a:r>
            <a:r>
              <a:rPr lang="en-US" dirty="0"/>
              <a:t> </a:t>
            </a:r>
            <a:r>
              <a:rPr lang="en-US" dirty="0" err="1"/>
              <a:t>privredi</a:t>
            </a:r>
            <a:r>
              <a:rPr lang="en-US" dirty="0"/>
              <a:t> </a:t>
            </a:r>
            <a:r>
              <a:rPr lang="en-US" dirty="0" err="1"/>
              <a:t>postoji</a:t>
            </a:r>
            <a:r>
              <a:rPr lang="en-US" dirty="0"/>
              <a:t> </a:t>
            </a:r>
            <a:r>
              <a:rPr lang="en-US" dirty="0" err="1" smtClean="0"/>
              <a:t>pluralizam</a:t>
            </a:r>
            <a:r>
              <a:rPr lang="sr-Latn-ME" dirty="0" smtClean="0"/>
              <a:t> </a:t>
            </a:r>
            <a:r>
              <a:rPr lang="en-US" dirty="0" err="1" smtClean="0"/>
              <a:t>vlasništva</a:t>
            </a:r>
            <a:r>
              <a:rPr lang="en-US" dirty="0" smtClean="0"/>
              <a:t> </a:t>
            </a:r>
            <a:r>
              <a:rPr lang="en-US" dirty="0"/>
              <a:t>- </a:t>
            </a:r>
            <a:r>
              <a:rPr lang="en-US" dirty="0" err="1"/>
              <a:t>privatno</a:t>
            </a:r>
            <a:r>
              <a:rPr lang="en-US" dirty="0"/>
              <a:t>, </a:t>
            </a:r>
            <a:r>
              <a:rPr lang="en-US" dirty="0" err="1"/>
              <a:t>državno</a:t>
            </a:r>
            <a:r>
              <a:rPr lang="en-US" dirty="0"/>
              <a:t>, </a:t>
            </a:r>
            <a:r>
              <a:rPr lang="en-US" dirty="0" err="1"/>
              <a:t>zadružno</a:t>
            </a:r>
            <a:r>
              <a:rPr lang="en-US" dirty="0"/>
              <a:t> </a:t>
            </a:r>
            <a:r>
              <a:rPr lang="en-US" dirty="0" err="1"/>
              <a:t>vlasništvo</a:t>
            </a:r>
            <a:r>
              <a:rPr lang="en-US" dirty="0"/>
              <a:t>,</a:t>
            </a:r>
          </a:p>
          <a:p>
            <a:pPr marL="0" indent="0" algn="just">
              <a:buNone/>
            </a:pPr>
            <a:r>
              <a:rPr lang="en-US" dirty="0"/>
              <a:t>2. </a:t>
            </a:r>
            <a:r>
              <a:rPr lang="en-US" dirty="0" err="1"/>
              <a:t>Postojanje</a:t>
            </a:r>
            <a:r>
              <a:rPr lang="en-US" dirty="0"/>
              <a:t> </a:t>
            </a:r>
            <a:r>
              <a:rPr lang="en-US" dirty="0" err="1" smtClean="0"/>
              <a:t>pov</a:t>
            </a:r>
            <a:r>
              <a:rPr lang="sr-Latn-ME" dirty="0" smtClean="0"/>
              <a:t>j</a:t>
            </a:r>
            <a:r>
              <a:rPr lang="en-US" dirty="0" err="1" smtClean="0"/>
              <a:t>erenja</a:t>
            </a:r>
            <a:r>
              <a:rPr lang="en-US" dirty="0" smtClean="0"/>
              <a:t> </a:t>
            </a:r>
            <a:r>
              <a:rPr lang="en-US" dirty="0" err="1"/>
              <a:t>vlasnika</a:t>
            </a:r>
            <a:r>
              <a:rPr lang="en-US" dirty="0"/>
              <a:t> </a:t>
            </a:r>
            <a:r>
              <a:rPr lang="en-US" dirty="0" err="1"/>
              <a:t>privatnog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u </a:t>
            </a:r>
            <a:r>
              <a:rPr lang="en-US" dirty="0" err="1"/>
              <a:t>akcionarsko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pt-BR" dirty="0" smtClean="0"/>
              <a:t>tržišne </a:t>
            </a:r>
            <a:r>
              <a:rPr lang="pt-BR" dirty="0"/>
              <a:t>institucije i državnu regulativu (pravnu državu),</a:t>
            </a:r>
          </a:p>
          <a:p>
            <a:pPr marL="0" indent="0" algn="just">
              <a:buNone/>
            </a:pPr>
            <a:r>
              <a:rPr lang="sv-SE" dirty="0"/>
              <a:t>3. Prinos od akcija, determinisan opštim poslovnim </a:t>
            </a:r>
            <a:r>
              <a:rPr lang="sv-SE" dirty="0" smtClean="0"/>
              <a:t>usp</a:t>
            </a:r>
            <a:r>
              <a:rPr lang="sr-Latn-ME" dirty="0" smtClean="0"/>
              <a:t>j</a:t>
            </a:r>
            <a:r>
              <a:rPr lang="sv-SE" dirty="0" smtClean="0"/>
              <a:t>ehom akcionarskog</a:t>
            </a:r>
            <a:r>
              <a:rPr lang="sr-Latn-ME" dirty="0" smtClean="0"/>
              <a:t> </a:t>
            </a:r>
            <a:r>
              <a:rPr lang="en-US" dirty="0" err="1" smtClean="0"/>
              <a:t>društva</a:t>
            </a:r>
            <a:r>
              <a:rPr lang="en-US" dirty="0"/>
              <a:t>, </a:t>
            </a:r>
            <a:r>
              <a:rPr lang="en-US" dirty="0" err="1"/>
              <a:t>treba</a:t>
            </a:r>
            <a:r>
              <a:rPr lang="en-US" dirty="0"/>
              <a:t> da </a:t>
            </a:r>
            <a:r>
              <a:rPr lang="en-US" dirty="0" err="1"/>
              <a:t>bude</a:t>
            </a:r>
            <a:r>
              <a:rPr lang="en-US" dirty="0"/>
              <a:t> </a:t>
            </a:r>
            <a:r>
              <a:rPr lang="en-US" dirty="0" err="1"/>
              <a:t>dovoljno</a:t>
            </a:r>
            <a:r>
              <a:rPr lang="en-US" dirty="0"/>
              <a:t> </a:t>
            </a:r>
            <a:r>
              <a:rPr lang="en-US" dirty="0" err="1"/>
              <a:t>atraktivan</a:t>
            </a:r>
            <a:r>
              <a:rPr lang="en-US" dirty="0"/>
              <a:t> da </a:t>
            </a:r>
            <a:r>
              <a:rPr lang="en-US" dirty="0" err="1"/>
              <a:t>omogući</a:t>
            </a:r>
            <a:r>
              <a:rPr lang="en-US" dirty="0"/>
              <a:t> </a:t>
            </a:r>
            <a:r>
              <a:rPr lang="en-US" dirty="0" err="1"/>
              <a:t>proces</a:t>
            </a:r>
            <a:r>
              <a:rPr lang="en-US" dirty="0"/>
              <a:t> </a:t>
            </a:r>
            <a:r>
              <a:rPr lang="sr-Latn-ME" dirty="0" smtClean="0"/>
              <a:t>t</a:t>
            </a:r>
            <a:r>
              <a:rPr lang="en-US" dirty="0" err="1" smtClean="0"/>
              <a:t>ransformacije</a:t>
            </a:r>
            <a:r>
              <a:rPr lang="sr-Latn-ME" dirty="0" smtClean="0"/>
              <a:t> </a:t>
            </a:r>
            <a:r>
              <a:rPr lang="pl-PL" dirty="0" smtClean="0"/>
              <a:t>pojedinačnih </a:t>
            </a:r>
            <a:r>
              <a:rPr lang="pl-PL" dirty="0"/>
              <a:t>u koncentrisan akcionarski kapital</a:t>
            </a:r>
            <a:r>
              <a:rPr lang="pl-PL" dirty="0" smtClean="0"/>
              <a:t>, </a:t>
            </a:r>
            <a:r>
              <a:rPr lang="en-US" dirty="0" smtClean="0"/>
              <a:t>4</a:t>
            </a:r>
            <a:r>
              <a:rPr lang="en-US" dirty="0"/>
              <a:t>. </a:t>
            </a:r>
            <a:r>
              <a:rPr lang="en-US" dirty="0" err="1"/>
              <a:t>Postojanje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funkcionisanje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/>
              <a:t>, </a:t>
            </a:r>
            <a:r>
              <a:rPr lang="en-US" dirty="0" err="1" smtClean="0"/>
              <a:t>posebno</a:t>
            </a:r>
            <a:r>
              <a:rPr lang="sr-Latn-ME" dirty="0" smtClean="0"/>
              <a:t> </a:t>
            </a:r>
            <a:r>
              <a:rPr lang="en-US" dirty="0" err="1" smtClean="0"/>
              <a:t>berzi</a:t>
            </a:r>
            <a:r>
              <a:rPr lang="en-US" dirty="0" smtClean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err="1"/>
              <a:t>uspešno</a:t>
            </a:r>
            <a:r>
              <a:rPr lang="en-US" dirty="0"/>
              <a:t> </a:t>
            </a:r>
            <a:r>
              <a:rPr lang="en-US" dirty="0" err="1"/>
              <a:t>funkcionisati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2458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Sadržaj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ME" dirty="0" smtClean="0"/>
              <a:t>A – AKCIONARSKA EKONOMIJA</a:t>
            </a:r>
          </a:p>
          <a:p>
            <a:pPr marL="0" indent="0">
              <a:buNone/>
            </a:pPr>
            <a:r>
              <a:rPr lang="sr-Latn-ME" dirty="0" smtClean="0"/>
              <a:t>B – AKCIONARSKO DRUŠTVO I AKCIJSKI KAPITAL</a:t>
            </a:r>
          </a:p>
          <a:p>
            <a:pPr marL="0" indent="0">
              <a:buNone/>
            </a:pPr>
            <a:r>
              <a:rPr lang="sr-Latn-ME" dirty="0" smtClean="0"/>
              <a:t>C – TRŽIŠTE KAPITALA</a:t>
            </a:r>
          </a:p>
          <a:p>
            <a:pPr marL="0" indent="0">
              <a:buNone/>
            </a:pPr>
            <a:r>
              <a:rPr lang="sr-Latn-ME" dirty="0" smtClean="0"/>
              <a:t>D - INSTRUMENTI  I POSREDNICI NA TRŽIŠTA KAPITALA</a:t>
            </a:r>
          </a:p>
          <a:p>
            <a:pPr marL="0" indent="0">
              <a:buNone/>
            </a:pPr>
            <a:r>
              <a:rPr lang="sr-Latn-ME" dirty="0" smtClean="0"/>
              <a:t>C – </a:t>
            </a:r>
            <a:r>
              <a:rPr lang="sr-Latn-ME" dirty="0" smtClean="0"/>
              <a:t>PRINOSI I RIZICI NA </a:t>
            </a:r>
            <a:r>
              <a:rPr lang="sr-Latn-ME" dirty="0" smtClean="0"/>
              <a:t>TRŽIŠTU KAPITALA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9792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96788"/>
            <a:ext cx="10515600" cy="498017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5. </a:t>
            </a:r>
            <a:r>
              <a:rPr lang="en-US" dirty="0" err="1"/>
              <a:t>Postojanje</a:t>
            </a:r>
            <a:r>
              <a:rPr lang="en-US" dirty="0"/>
              <a:t> </a:t>
            </a:r>
            <a:r>
              <a:rPr lang="en-US" dirty="0" err="1"/>
              <a:t>jasne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sigurne</a:t>
            </a:r>
            <a:r>
              <a:rPr lang="en-US" dirty="0"/>
              <a:t> </a:t>
            </a:r>
            <a:r>
              <a:rPr lang="en-US" dirty="0" err="1"/>
              <a:t>državne</a:t>
            </a:r>
            <a:r>
              <a:rPr lang="en-US" dirty="0"/>
              <a:t> regulative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berzanskog</a:t>
            </a:r>
            <a:r>
              <a:rPr lang="en-US" dirty="0" smtClean="0"/>
              <a:t> </a:t>
            </a:r>
            <a:r>
              <a:rPr lang="en-US" dirty="0" err="1"/>
              <a:t>poslovanja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/>
              <a:t>6. </a:t>
            </a:r>
            <a:r>
              <a:rPr lang="en-US" dirty="0" err="1"/>
              <a:t>Postojanje</a:t>
            </a:r>
            <a:r>
              <a:rPr lang="en-US" dirty="0"/>
              <a:t> </a:t>
            </a:r>
            <a:r>
              <a:rPr lang="en-US" dirty="0" err="1"/>
              <a:t>uslova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sprečavati</a:t>
            </a:r>
            <a:r>
              <a:rPr lang="en-US" dirty="0"/>
              <a:t> da </a:t>
            </a:r>
            <a:r>
              <a:rPr lang="en-US" dirty="0" err="1"/>
              <a:t>dođe</a:t>
            </a:r>
            <a:r>
              <a:rPr lang="en-US" dirty="0"/>
              <a:t> do </a:t>
            </a:r>
            <a:r>
              <a:rPr lang="en-US" dirty="0" err="1"/>
              <a:t>erozije</a:t>
            </a:r>
            <a:r>
              <a:rPr lang="en-US" dirty="0"/>
              <a:t> </a:t>
            </a:r>
            <a:r>
              <a:rPr lang="en-US" dirty="0" err="1" smtClean="0"/>
              <a:t>akcionarskog</a:t>
            </a:r>
            <a:r>
              <a:rPr lang="sr-Latn-ME" dirty="0" smtClean="0"/>
              <a:t> </a:t>
            </a:r>
            <a:r>
              <a:rPr lang="pl-PL" dirty="0" smtClean="0"/>
              <a:t>kapitala</a:t>
            </a:r>
            <a:r>
              <a:rPr lang="pl-PL" dirty="0"/>
              <a:t>, odnosno društva</a:t>
            </a:r>
            <a:r>
              <a:rPr lang="pl-PL" dirty="0" smtClean="0"/>
              <a:t>.</a:t>
            </a:r>
          </a:p>
          <a:p>
            <a:pPr marL="0" indent="0" algn="just">
              <a:buNone/>
            </a:pPr>
            <a:r>
              <a:rPr lang="pl-PL" dirty="0" smtClean="0"/>
              <a:t> </a:t>
            </a:r>
            <a:r>
              <a:rPr lang="pl-PL" dirty="0"/>
              <a:t>Sudbina vlasnika kapitala (akcionara) </a:t>
            </a:r>
            <a:r>
              <a:rPr lang="pl-PL" dirty="0" smtClean="0"/>
              <a:t>i </a:t>
            </a:r>
            <a:r>
              <a:rPr lang="en-US" dirty="0" err="1" smtClean="0"/>
              <a:t>menadžera</a:t>
            </a:r>
            <a:r>
              <a:rPr lang="en-US" dirty="0" smtClean="0"/>
              <a:t> </a:t>
            </a:r>
            <a:r>
              <a:rPr lang="en-US" dirty="0" err="1"/>
              <a:t>potpuno</a:t>
            </a:r>
            <a:r>
              <a:rPr lang="en-US" dirty="0"/>
              <a:t> je </a:t>
            </a:r>
            <a:r>
              <a:rPr lang="en-US" dirty="0" err="1"/>
              <a:t>vezana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sudbinu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poslovne</a:t>
            </a:r>
            <a:r>
              <a:rPr lang="en-US" dirty="0"/>
              <a:t> </a:t>
            </a:r>
            <a:r>
              <a:rPr lang="en-US" dirty="0" err="1"/>
              <a:t>rezultate</a:t>
            </a:r>
            <a:r>
              <a:rPr lang="en-US" dirty="0"/>
              <a:t> </a:t>
            </a:r>
            <a:r>
              <a:rPr lang="en-US" dirty="0" err="1" smtClean="0"/>
              <a:t>akcionarskog</a:t>
            </a:r>
            <a:r>
              <a:rPr lang="sr-Latn-ME" dirty="0" smtClean="0"/>
              <a:t> </a:t>
            </a:r>
            <a:r>
              <a:rPr lang="en-US" dirty="0" err="1" smtClean="0"/>
              <a:t>društva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/>
              <a:t>7. </a:t>
            </a:r>
            <a:r>
              <a:rPr lang="en-US" dirty="0" err="1"/>
              <a:t>Postojanje</a:t>
            </a:r>
            <a:r>
              <a:rPr lang="en-US" dirty="0"/>
              <a:t> </a:t>
            </a:r>
            <a:r>
              <a:rPr lang="en-US" dirty="0" err="1"/>
              <a:t>visokog</a:t>
            </a:r>
            <a:r>
              <a:rPr lang="en-US" dirty="0"/>
              <a:t> </a:t>
            </a:r>
            <a:r>
              <a:rPr lang="en-US" dirty="0" err="1"/>
              <a:t>stepena</a:t>
            </a:r>
            <a:r>
              <a:rPr lang="en-US" dirty="0"/>
              <a:t> </a:t>
            </a:r>
            <a:r>
              <a:rPr lang="en-US" dirty="0" err="1"/>
              <a:t>ekonomske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političke</a:t>
            </a:r>
            <a:r>
              <a:rPr lang="en-US" dirty="0"/>
              <a:t> </a:t>
            </a:r>
            <a:r>
              <a:rPr lang="en-US" dirty="0" err="1"/>
              <a:t>stabilnosti</a:t>
            </a:r>
            <a:r>
              <a:rPr lang="en-US" dirty="0"/>
              <a:t> </a:t>
            </a:r>
            <a:r>
              <a:rPr lang="en-US" dirty="0" err="1" smtClean="0"/>
              <a:t>akcionarske</a:t>
            </a:r>
            <a:r>
              <a:rPr lang="sr-Latn-ME" dirty="0" smtClean="0"/>
              <a:t> </a:t>
            </a:r>
            <a:r>
              <a:rPr lang="pl-PL" dirty="0" smtClean="0"/>
              <a:t>ekonomije</a:t>
            </a:r>
            <a:r>
              <a:rPr lang="pl-PL" dirty="0"/>
              <a:t>, ali i zakonitosti robne proizvodnje.</a:t>
            </a:r>
          </a:p>
          <a:p>
            <a:pPr marL="0" indent="0" algn="just">
              <a:buNone/>
            </a:pPr>
            <a:r>
              <a:rPr lang="en-US" dirty="0"/>
              <a:t>8. </a:t>
            </a:r>
            <a:r>
              <a:rPr lang="en-US" dirty="0" err="1"/>
              <a:t>Visok</a:t>
            </a:r>
            <a:r>
              <a:rPr lang="en-US" dirty="0"/>
              <a:t> </a:t>
            </a:r>
            <a:r>
              <a:rPr lang="en-US" dirty="0" err="1"/>
              <a:t>stepen</a:t>
            </a:r>
            <a:r>
              <a:rPr lang="en-US" dirty="0"/>
              <a:t> </a:t>
            </a:r>
            <a:r>
              <a:rPr lang="en-US" dirty="0" err="1"/>
              <a:t>otvorenosti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konkurentnosti</a:t>
            </a:r>
            <a:r>
              <a:rPr lang="en-US" dirty="0"/>
              <a:t> </a:t>
            </a:r>
            <a:r>
              <a:rPr lang="en-US" dirty="0" err="1"/>
              <a:t>nacionalne</a:t>
            </a:r>
            <a:r>
              <a:rPr lang="en-US" dirty="0"/>
              <a:t> </a:t>
            </a:r>
            <a:r>
              <a:rPr lang="en-US" dirty="0" err="1"/>
              <a:t>ekonomije</a:t>
            </a:r>
            <a:r>
              <a:rPr lang="en-US" dirty="0"/>
              <a:t> u </a:t>
            </a:r>
            <a:r>
              <a:rPr lang="en-US" dirty="0" err="1" smtClean="0"/>
              <a:t>odnosu</a:t>
            </a:r>
            <a:r>
              <a:rPr lang="sr-Latn-ME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inostranstvo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6388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83341"/>
            <a:ext cx="10515600" cy="499362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9. </a:t>
            </a:r>
            <a:r>
              <a:rPr lang="en-US" dirty="0" err="1"/>
              <a:t>Visok</a:t>
            </a:r>
            <a:r>
              <a:rPr lang="en-US" dirty="0"/>
              <a:t> </a:t>
            </a:r>
            <a:r>
              <a:rPr lang="en-US" dirty="0" err="1"/>
              <a:t>nivo</a:t>
            </a:r>
            <a:r>
              <a:rPr lang="en-US" dirty="0"/>
              <a:t> </a:t>
            </a:r>
            <a:r>
              <a:rPr lang="en-US" dirty="0" err="1"/>
              <a:t>ekonomskog</a:t>
            </a:r>
            <a:r>
              <a:rPr lang="en-US" dirty="0"/>
              <a:t> </a:t>
            </a:r>
            <a:r>
              <a:rPr lang="en-US" dirty="0" err="1"/>
              <a:t>razvoja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nacionalnog</a:t>
            </a:r>
            <a:r>
              <a:rPr lang="en-US" dirty="0"/>
              <a:t> </a:t>
            </a:r>
            <a:r>
              <a:rPr lang="en-US" dirty="0" err="1"/>
              <a:t>dohotka</a:t>
            </a:r>
            <a:r>
              <a:rPr lang="en-US" dirty="0"/>
              <a:t> (</a:t>
            </a:r>
            <a:r>
              <a:rPr lang="en-US" dirty="0" err="1" smtClean="0"/>
              <a:t>ukupno</a:t>
            </a:r>
            <a:r>
              <a:rPr lang="sr-Latn-ME" dirty="0" smtClean="0"/>
              <a:t> </a:t>
            </a:r>
            <a:r>
              <a:rPr lang="it-IT" dirty="0" smtClean="0"/>
              <a:t>i </a:t>
            </a:r>
            <a:r>
              <a:rPr lang="it-IT" dirty="0"/>
              <a:t>per capita) iz čega se može formirati dovoljan nivo ponude </a:t>
            </a:r>
            <a:r>
              <a:rPr lang="it-IT" dirty="0" smtClean="0"/>
              <a:t>kapitala</a:t>
            </a:r>
            <a:r>
              <a:rPr lang="sr-Latn-ME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finansijskom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, bez </a:t>
            </a:r>
            <a:r>
              <a:rPr lang="en-US" dirty="0" err="1"/>
              <a:t>čega</a:t>
            </a:r>
            <a:r>
              <a:rPr lang="en-US" dirty="0"/>
              <a:t> ne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funkcionisati</a:t>
            </a:r>
            <a:r>
              <a:rPr lang="en-US" dirty="0"/>
              <a:t>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akcionarska</a:t>
            </a:r>
            <a:r>
              <a:rPr lang="en-US" dirty="0" smtClean="0"/>
              <a:t> </a:t>
            </a:r>
            <a:r>
              <a:rPr lang="en-US" dirty="0" err="1"/>
              <a:t>ekonomija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/>
              <a:t>10. </a:t>
            </a:r>
            <a:r>
              <a:rPr lang="en-US" dirty="0" err="1"/>
              <a:t>Postojanje</a:t>
            </a:r>
            <a:r>
              <a:rPr lang="en-US" dirty="0"/>
              <a:t> </a:t>
            </a:r>
            <a:r>
              <a:rPr lang="en-US" dirty="0" err="1"/>
              <a:t>dovoljno</a:t>
            </a:r>
            <a:r>
              <a:rPr lang="en-US" dirty="0"/>
              <a:t> </a:t>
            </a:r>
            <a:r>
              <a:rPr lang="en-US" dirty="0" err="1"/>
              <a:t>razvijenih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institucija</a:t>
            </a:r>
            <a:r>
              <a:rPr lang="en-US" dirty="0"/>
              <a:t> (</a:t>
            </a:r>
            <a:r>
              <a:rPr lang="en-US" dirty="0" err="1"/>
              <a:t>berze</a:t>
            </a:r>
            <a:r>
              <a:rPr lang="en-US" dirty="0"/>
              <a:t>, </a:t>
            </a:r>
            <a:r>
              <a:rPr lang="en-US" dirty="0" err="1" smtClean="0"/>
              <a:t>investicione</a:t>
            </a:r>
            <a:r>
              <a:rPr lang="sr-Latn-ME" dirty="0" smtClean="0"/>
              <a:t> </a:t>
            </a:r>
            <a:r>
              <a:rPr lang="it-IT" dirty="0" smtClean="0"/>
              <a:t>banke</a:t>
            </a:r>
            <a:r>
              <a:rPr lang="it-IT" dirty="0"/>
              <a:t>, investicioni fondovi i dr.) i finansijskih instrumenata tržišta </a:t>
            </a:r>
            <a:r>
              <a:rPr lang="it-IT" dirty="0" smtClean="0"/>
              <a:t>kapitala</a:t>
            </a:r>
            <a:r>
              <a:rPr lang="sr-Latn-ME" dirty="0" smtClean="0"/>
              <a:t> </a:t>
            </a:r>
            <a:r>
              <a:rPr lang="en-US" dirty="0" smtClean="0"/>
              <a:t>(</a:t>
            </a:r>
            <a:r>
              <a:rPr lang="en-US" dirty="0" err="1"/>
              <a:t>akcija</a:t>
            </a:r>
            <a:r>
              <a:rPr lang="en-US" dirty="0"/>
              <a:t>, </a:t>
            </a:r>
            <a:r>
              <a:rPr lang="en-US" dirty="0" err="1"/>
              <a:t>obveznice</a:t>
            </a:r>
            <a:r>
              <a:rPr lang="en-US" dirty="0"/>
              <a:t>, </a:t>
            </a:r>
            <a:r>
              <a:rPr lang="en-US" dirty="0" err="1"/>
              <a:t>fjučersi</a:t>
            </a:r>
            <a:r>
              <a:rPr lang="en-US" dirty="0"/>
              <a:t>, </a:t>
            </a:r>
            <a:r>
              <a:rPr lang="en-US" dirty="0" err="1"/>
              <a:t>svopovi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dr.),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stvaraju</a:t>
            </a:r>
            <a:r>
              <a:rPr lang="en-US" dirty="0"/>
              <a:t> </a:t>
            </a:r>
            <a:r>
              <a:rPr lang="en-US" dirty="0" err="1"/>
              <a:t>dovoljno</a:t>
            </a:r>
            <a:r>
              <a:rPr lang="en-US" dirty="0"/>
              <a:t> </a:t>
            </a:r>
            <a:r>
              <a:rPr lang="en-US" dirty="0" err="1" smtClean="0"/>
              <a:t>razvijenu</a:t>
            </a:r>
            <a:r>
              <a:rPr lang="sr-Latn-ME" dirty="0" smtClean="0"/>
              <a:t> </a:t>
            </a:r>
            <a:r>
              <a:rPr lang="en-US" dirty="0" err="1" smtClean="0"/>
              <a:t>finansijsku</a:t>
            </a:r>
            <a:r>
              <a:rPr lang="en-US" dirty="0" smtClean="0"/>
              <a:t> </a:t>
            </a:r>
            <a:r>
              <a:rPr lang="en-US" dirty="0" err="1"/>
              <a:t>infrastrukturu</a:t>
            </a:r>
            <a:r>
              <a:rPr lang="en-US" dirty="0"/>
              <a:t>, bez </a:t>
            </a:r>
            <a:r>
              <a:rPr lang="en-US" dirty="0" err="1"/>
              <a:t>koje</a:t>
            </a:r>
            <a:r>
              <a:rPr lang="en-US" dirty="0"/>
              <a:t> ne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 smtClean="0"/>
              <a:t>usp</a:t>
            </a:r>
            <a:r>
              <a:rPr lang="sr-Latn-ME" dirty="0" smtClean="0"/>
              <a:t>j</a:t>
            </a:r>
            <a:r>
              <a:rPr lang="en-US" dirty="0" err="1" smtClean="0"/>
              <a:t>ešno</a:t>
            </a:r>
            <a:r>
              <a:rPr lang="en-US" dirty="0" smtClean="0"/>
              <a:t> </a:t>
            </a:r>
            <a:r>
              <a:rPr lang="en-US" dirty="0" err="1"/>
              <a:t>funkcionisati</a:t>
            </a:r>
            <a:r>
              <a:rPr lang="en-US" dirty="0"/>
              <a:t> </a:t>
            </a:r>
            <a:r>
              <a:rPr lang="en-US" dirty="0" err="1"/>
              <a:t>ni</a:t>
            </a:r>
            <a:r>
              <a:rPr lang="en-US" dirty="0"/>
              <a:t> </a:t>
            </a:r>
            <a:r>
              <a:rPr lang="en-US" dirty="0" err="1" smtClean="0"/>
              <a:t>jedno</a:t>
            </a:r>
            <a:r>
              <a:rPr lang="sr-Latn-ME" dirty="0" smtClean="0"/>
              <a:t> </a:t>
            </a:r>
            <a:r>
              <a:rPr lang="en-US" dirty="0" err="1" smtClean="0"/>
              <a:t>finansijsko</a:t>
            </a:r>
            <a:r>
              <a:rPr lang="en-US" dirty="0" smtClean="0"/>
              <a:t> </a:t>
            </a:r>
            <a:r>
              <a:rPr lang="en-US" dirty="0" err="1"/>
              <a:t>tržište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795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37129"/>
            <a:ext cx="10515600" cy="493983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11. </a:t>
            </a:r>
            <a:r>
              <a:rPr lang="en-US" dirty="0" err="1"/>
              <a:t>Dovoljno</a:t>
            </a:r>
            <a:r>
              <a:rPr lang="en-US" dirty="0"/>
              <a:t> </a:t>
            </a:r>
            <a:r>
              <a:rPr lang="en-US" dirty="0" err="1"/>
              <a:t>efikasna</a:t>
            </a:r>
            <a:r>
              <a:rPr lang="en-US" dirty="0"/>
              <a:t> </a:t>
            </a:r>
            <a:r>
              <a:rPr lang="en-US" dirty="0" err="1"/>
              <a:t>privreda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toga </a:t>
            </a:r>
            <a:r>
              <a:rPr lang="en-US" dirty="0" err="1"/>
              <a:t>dovoljno</a:t>
            </a:r>
            <a:r>
              <a:rPr lang="en-US" dirty="0"/>
              <a:t> </a:t>
            </a:r>
            <a:r>
              <a:rPr lang="en-US" dirty="0" err="1"/>
              <a:t>visoka</a:t>
            </a:r>
            <a:r>
              <a:rPr lang="en-US" dirty="0"/>
              <a:t> </a:t>
            </a:r>
            <a:r>
              <a:rPr lang="en-US" dirty="0" err="1"/>
              <a:t>dividenda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pl-PL" dirty="0" smtClean="0"/>
              <a:t>koja </a:t>
            </a:r>
            <a:r>
              <a:rPr lang="pl-PL" dirty="0"/>
              <a:t>po ekonomskoj logici, mora biti veća od kamate na </a:t>
            </a:r>
            <a:r>
              <a:rPr lang="pl-PL" dirty="0" smtClean="0"/>
              <a:t>depozite kod </a:t>
            </a:r>
            <a:r>
              <a:rPr lang="en-US" dirty="0" err="1" smtClean="0"/>
              <a:t>banaka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sv-SE" dirty="0"/>
              <a:t>12. Razvijen, solventan i efikasan bankarski sistem, bez koga ne </a:t>
            </a:r>
            <a:r>
              <a:rPr lang="sv-SE" dirty="0" smtClean="0"/>
              <a:t>može</a:t>
            </a:r>
            <a:r>
              <a:rPr lang="sr-Latn-ME" dirty="0" smtClean="0"/>
              <a:t> </a:t>
            </a:r>
            <a:r>
              <a:rPr lang="en-US" dirty="0" err="1" smtClean="0"/>
              <a:t>biti</a:t>
            </a:r>
            <a:r>
              <a:rPr lang="en-US" dirty="0" smtClean="0"/>
              <a:t> </a:t>
            </a:r>
            <a:r>
              <a:rPr lang="en-US" dirty="0" err="1"/>
              <a:t>razvijenog</a:t>
            </a:r>
            <a:r>
              <a:rPr lang="en-US" dirty="0"/>
              <a:t>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tižišta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efikasne</a:t>
            </a:r>
            <a:r>
              <a:rPr lang="en-US" dirty="0"/>
              <a:t> </a:t>
            </a:r>
            <a:r>
              <a:rPr lang="en-US" dirty="0" err="1"/>
              <a:t>akcionarske</a:t>
            </a:r>
            <a:r>
              <a:rPr lang="en-US" dirty="0"/>
              <a:t> </a:t>
            </a:r>
            <a:r>
              <a:rPr lang="en-US" dirty="0" err="1"/>
              <a:t>ekonomije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Kupovinom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akcionarskog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omogućava</a:t>
            </a:r>
            <a:r>
              <a:rPr lang="en-US" dirty="0"/>
              <a:t> </a:t>
            </a:r>
            <a:r>
              <a:rPr lang="en-US" dirty="0" err="1" smtClean="0"/>
              <a:t>vlasnicima</a:t>
            </a:r>
            <a:r>
              <a:rPr lang="sr-Latn-ME" dirty="0" smtClean="0"/>
              <a:t> </a:t>
            </a:r>
            <a:r>
              <a:rPr lang="en-US" dirty="0" err="1" smtClean="0"/>
              <a:t>kapitala</a:t>
            </a:r>
            <a:r>
              <a:rPr lang="en-US" dirty="0" smtClean="0"/>
              <a:t> </a:t>
            </a:r>
            <a:r>
              <a:rPr lang="en-US" dirty="0" err="1"/>
              <a:t>upravljanje</a:t>
            </a:r>
            <a:r>
              <a:rPr lang="en-US" dirty="0"/>
              <a:t> </a:t>
            </a:r>
            <a:r>
              <a:rPr lang="en-US" dirty="0" err="1"/>
              <a:t>kapitalom</a:t>
            </a:r>
            <a:r>
              <a:rPr lang="en-US" dirty="0"/>
              <a:t>, </a:t>
            </a:r>
            <a:r>
              <a:rPr lang="en-US" dirty="0" err="1"/>
              <a:t>poslovnom</a:t>
            </a:r>
            <a:r>
              <a:rPr lang="en-US" dirty="0"/>
              <a:t> </a:t>
            </a:r>
            <a:r>
              <a:rPr lang="en-US" dirty="0" err="1"/>
              <a:t>politikom</a:t>
            </a:r>
            <a:r>
              <a:rPr lang="en-US" dirty="0"/>
              <a:t> </a:t>
            </a:r>
            <a:r>
              <a:rPr lang="en-US" dirty="0" err="1"/>
              <a:t>korporacije</a:t>
            </a:r>
            <a:r>
              <a:rPr lang="en-US" dirty="0"/>
              <a:t>,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 smtClean="0"/>
              <a:t>pravo</a:t>
            </a:r>
            <a:r>
              <a:rPr lang="sr-Latn-ME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dividendu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rezultat</a:t>
            </a:r>
            <a:r>
              <a:rPr lang="en-US" dirty="0"/>
              <a:t> </a:t>
            </a:r>
            <a:r>
              <a:rPr lang="en-US" dirty="0" err="1"/>
              <a:t>takve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manje</a:t>
            </a:r>
            <a:r>
              <a:rPr lang="en-US" dirty="0"/>
              <a:t> </a:t>
            </a:r>
            <a:r>
              <a:rPr lang="en-US" dirty="0" err="1"/>
              <a:t>efikasne</a:t>
            </a:r>
            <a:r>
              <a:rPr lang="en-US" dirty="0"/>
              <a:t> </a:t>
            </a:r>
            <a:r>
              <a:rPr lang="en-US" dirty="0" err="1"/>
              <a:t>politike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8009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46975"/>
            <a:ext cx="10515600" cy="54299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ME" b="1" dirty="0"/>
              <a:t>1</a:t>
            </a:r>
            <a:r>
              <a:rPr lang="en-US" b="1" dirty="0" smtClean="0"/>
              <a:t>. </a:t>
            </a:r>
            <a:r>
              <a:rPr lang="en-US" b="1" dirty="0"/>
              <a:t>AKCIONARSKI KAPITAL</a:t>
            </a:r>
          </a:p>
          <a:p>
            <a:pPr algn="just"/>
            <a:r>
              <a:rPr lang="en-US" dirty="0" err="1"/>
              <a:t>Akcionarski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 je </a:t>
            </a:r>
            <a:r>
              <a:rPr lang="en-US" dirty="0" err="1"/>
              <a:t>osnova</a:t>
            </a:r>
            <a:r>
              <a:rPr lang="en-US" dirty="0"/>
              <a:t> </a:t>
            </a:r>
            <a:r>
              <a:rPr lang="en-US" dirty="0" err="1"/>
              <a:t>akcionarskog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Kapital</a:t>
            </a:r>
            <a:r>
              <a:rPr lang="en-US" dirty="0"/>
              <a:t> se </a:t>
            </a:r>
            <a:r>
              <a:rPr lang="en-US" dirty="0" err="1"/>
              <a:t>formira</a:t>
            </a:r>
            <a:r>
              <a:rPr lang="en-US" dirty="0"/>
              <a:t> </a:t>
            </a:r>
            <a:r>
              <a:rPr lang="en-US" dirty="0" err="1"/>
              <a:t>osnivanjem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emisijom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Na </a:t>
            </a:r>
            <a:r>
              <a:rPr lang="en-US" dirty="0" err="1"/>
              <a:t>taj</a:t>
            </a:r>
            <a:r>
              <a:rPr lang="en-US" dirty="0"/>
              <a:t> </a:t>
            </a:r>
            <a:r>
              <a:rPr lang="en-US" dirty="0" err="1" smtClean="0"/>
              <a:t>način</a:t>
            </a:r>
            <a:r>
              <a:rPr lang="sr-Latn-ME" dirty="0" smtClean="0"/>
              <a:t> </a:t>
            </a:r>
            <a:r>
              <a:rPr lang="en-US" dirty="0" err="1" smtClean="0"/>
              <a:t>fonnira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osnivački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početni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kasnije</a:t>
            </a:r>
            <a:r>
              <a:rPr lang="en-US" dirty="0"/>
              <a:t> </a:t>
            </a:r>
            <a:r>
              <a:rPr lang="en-US" dirty="0" err="1"/>
              <a:t>određenim</a:t>
            </a:r>
            <a:r>
              <a:rPr lang="en-US" dirty="0"/>
              <a:t> </a:t>
            </a:r>
            <a:r>
              <a:rPr lang="en-US" dirty="0" err="1" smtClean="0"/>
              <a:t>aktivnostima</a:t>
            </a:r>
            <a:r>
              <a:rPr lang="sr-Latn-ME" dirty="0" smtClean="0"/>
              <a:t> </a:t>
            </a:r>
            <a:r>
              <a:rPr lang="en-US" dirty="0" err="1" smtClean="0"/>
              <a:t>akcionarskog</a:t>
            </a:r>
            <a:r>
              <a:rPr lang="en-US" dirty="0" smtClean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uvećava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Vlasnici</a:t>
            </a:r>
            <a:r>
              <a:rPr lang="en-US" dirty="0" smtClean="0"/>
              <a:t> </a:t>
            </a:r>
            <a:r>
              <a:rPr lang="en-US" dirty="0" err="1"/>
              <a:t>kapitala</a:t>
            </a:r>
            <a:r>
              <a:rPr lang="en-US" dirty="0"/>
              <a:t>, </a:t>
            </a:r>
            <a:r>
              <a:rPr lang="en-US" dirty="0" err="1"/>
              <a:t>kupci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 smtClean="0"/>
              <a:t>ulagači</a:t>
            </a:r>
            <a:r>
              <a:rPr lang="sr-Latn-ME" dirty="0" smtClean="0"/>
              <a:t> </a:t>
            </a:r>
            <a:r>
              <a:rPr lang="en-US" dirty="0" err="1" smtClean="0"/>
              <a:t>novčanog</a:t>
            </a:r>
            <a:r>
              <a:rPr lang="en-US" dirty="0" smtClean="0"/>
              <a:t> </a:t>
            </a:r>
            <a:r>
              <a:rPr lang="en-US" dirty="0" err="1"/>
              <a:t>kapitala</a:t>
            </a:r>
            <a:r>
              <a:rPr lang="en-US" dirty="0"/>
              <a:t>, </a:t>
            </a:r>
            <a:r>
              <a:rPr lang="en-US" dirty="0" err="1"/>
              <a:t>imaju</a:t>
            </a:r>
            <a:r>
              <a:rPr lang="en-US" dirty="0"/>
              <a:t> status </a:t>
            </a:r>
            <a:r>
              <a:rPr lang="en-US" dirty="0" err="1"/>
              <a:t>vlasnika</a:t>
            </a:r>
            <a:r>
              <a:rPr lang="en-US" dirty="0"/>
              <a:t>, </a:t>
            </a:r>
            <a:r>
              <a:rPr lang="en-US" dirty="0" err="1"/>
              <a:t>saglasno</a:t>
            </a:r>
            <a:r>
              <a:rPr lang="en-US" dirty="0"/>
              <a:t> </a:t>
            </a:r>
            <a:r>
              <a:rPr lang="en-US" dirty="0" err="1"/>
              <a:t>visini</a:t>
            </a:r>
            <a:r>
              <a:rPr lang="en-US" dirty="0"/>
              <a:t> </a:t>
            </a:r>
            <a:r>
              <a:rPr lang="en-US" dirty="0" err="1"/>
              <a:t>uloženog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,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 smtClean="0"/>
              <a:t>pravo</a:t>
            </a:r>
            <a:r>
              <a:rPr lang="sr-Latn-ME" dirty="0" smtClean="0"/>
              <a:t> </a:t>
            </a:r>
            <a:r>
              <a:rPr lang="en-US" dirty="0" err="1" smtClean="0"/>
              <a:t>učešća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 smtClean="0"/>
              <a:t>raspod</a:t>
            </a:r>
            <a:r>
              <a:rPr lang="sr-Latn-ME" dirty="0" smtClean="0"/>
              <a:t>j</a:t>
            </a:r>
            <a:r>
              <a:rPr lang="en-US" dirty="0" err="1" smtClean="0"/>
              <a:t>eli</a:t>
            </a:r>
            <a:r>
              <a:rPr lang="en-US" dirty="0" smtClean="0"/>
              <a:t> </a:t>
            </a:r>
            <a:r>
              <a:rPr lang="en-US" dirty="0" err="1"/>
              <a:t>ostvarenog</a:t>
            </a:r>
            <a:r>
              <a:rPr lang="en-US" dirty="0"/>
              <a:t> </a:t>
            </a:r>
            <a:r>
              <a:rPr lang="en-US" dirty="0" err="1"/>
              <a:t>profita</a:t>
            </a:r>
            <a:r>
              <a:rPr lang="en-US" dirty="0"/>
              <a:t> (</a:t>
            </a:r>
            <a:r>
              <a:rPr lang="en-US" dirty="0" err="1"/>
              <a:t>dividenda</a:t>
            </a:r>
            <a:r>
              <a:rPr lang="en-US" dirty="0" smtClean="0"/>
              <a:t>).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Kako</a:t>
            </a:r>
            <a:r>
              <a:rPr lang="en-US" dirty="0"/>
              <a:t> </a:t>
            </a:r>
            <a:r>
              <a:rPr lang="en-US" dirty="0" err="1"/>
              <a:t>vlasništvo</a:t>
            </a:r>
            <a:r>
              <a:rPr lang="en-US" dirty="0"/>
              <a:t> </a:t>
            </a:r>
            <a:r>
              <a:rPr lang="en-US" dirty="0" err="1"/>
              <a:t>nad</a:t>
            </a:r>
            <a:r>
              <a:rPr lang="en-US" dirty="0"/>
              <a:t> </a:t>
            </a:r>
            <a:r>
              <a:rPr lang="en-US" dirty="0" err="1" smtClean="0"/>
              <a:t>akcijama</a:t>
            </a:r>
            <a:r>
              <a:rPr lang="sr-Latn-ME" dirty="0" smtClean="0"/>
              <a:t> </a:t>
            </a:r>
            <a:r>
              <a:rPr lang="pl-PL" dirty="0" smtClean="0"/>
              <a:t>nosi </a:t>
            </a:r>
            <a:r>
              <a:rPr lang="pl-PL" dirty="0"/>
              <a:t>pravo na dividendu, ona se najčešće ostvaruje odstupanjem nominalne </a:t>
            </a:r>
            <a:r>
              <a:rPr lang="pl-PL" dirty="0" smtClean="0"/>
              <a:t>od </a:t>
            </a:r>
            <a:r>
              <a:rPr lang="en-US" dirty="0" err="1" smtClean="0"/>
              <a:t>tržišne</a:t>
            </a:r>
            <a:r>
              <a:rPr lang="en-US" dirty="0" smtClean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akcije</a:t>
            </a:r>
            <a:r>
              <a:rPr lang="en-US" dirty="0"/>
              <a:t>. </a:t>
            </a:r>
            <a:endParaRPr lang="sr-Latn-ME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725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68188"/>
            <a:ext cx="10515600" cy="5208775"/>
          </a:xfrm>
        </p:spPr>
        <p:txBody>
          <a:bodyPr/>
          <a:lstStyle/>
          <a:p>
            <a:pPr algn="just"/>
            <a:r>
              <a:rPr lang="en-US" dirty="0"/>
              <a:t>To </a:t>
            </a:r>
            <a:r>
              <a:rPr lang="en-US" dirty="0" err="1"/>
              <a:t>odstupanje</a:t>
            </a:r>
            <a:r>
              <a:rPr lang="en-US" dirty="0"/>
              <a:t> je </a:t>
            </a:r>
            <a:r>
              <a:rPr lang="en-US" dirty="0" err="1"/>
              <a:t>rezultat</a:t>
            </a:r>
            <a:r>
              <a:rPr lang="en-US" dirty="0"/>
              <a:t> </a:t>
            </a:r>
            <a:r>
              <a:rPr lang="en-US" dirty="0" err="1"/>
              <a:t>poslovnih</a:t>
            </a:r>
            <a:r>
              <a:rPr lang="en-US" dirty="0"/>
              <a:t> </a:t>
            </a:r>
            <a:r>
              <a:rPr lang="en-US" dirty="0" err="1"/>
              <a:t>rezultata</a:t>
            </a:r>
            <a:r>
              <a:rPr lang="en-US" dirty="0"/>
              <a:t> </a:t>
            </a:r>
            <a:r>
              <a:rPr lang="en-US" dirty="0" err="1"/>
              <a:t>akcionarskog</a:t>
            </a:r>
            <a:r>
              <a:rPr lang="sr-Latn-ME" dirty="0"/>
              <a:t> </a:t>
            </a:r>
            <a:r>
              <a:rPr lang="en-US" dirty="0" err="1"/>
              <a:t>društva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mase</a:t>
            </a:r>
            <a:r>
              <a:rPr lang="en-US" dirty="0"/>
              <a:t> </a:t>
            </a:r>
            <a:r>
              <a:rPr lang="en-US" dirty="0" err="1"/>
              <a:t>ostvarenog</a:t>
            </a:r>
            <a:r>
              <a:rPr lang="en-US" dirty="0"/>
              <a:t> </a:t>
            </a:r>
            <a:r>
              <a:rPr lang="en-US" dirty="0" err="1"/>
              <a:t>profita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Razlika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vr</a:t>
            </a:r>
            <a:r>
              <a:rPr lang="sr-Latn-ME" dirty="0"/>
              <a:t>ij</a:t>
            </a:r>
            <a:r>
              <a:rPr lang="en-US" dirty="0" err="1"/>
              <a:t>ednosti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kojoj</a:t>
            </a:r>
            <a:r>
              <a:rPr lang="en-US" dirty="0"/>
              <a:t> se</a:t>
            </a:r>
            <a:r>
              <a:rPr lang="sr-Latn-ME" dirty="0"/>
              <a:t> </a:t>
            </a:r>
            <a:r>
              <a:rPr lang="pl-PL" dirty="0"/>
              <a:t>kupuje i prodaje akcija i kapital koji je uložen u akcionarsko društvo pri njihovom </a:t>
            </a:r>
            <a:r>
              <a:rPr lang="en-US" dirty="0" err="1"/>
              <a:t>inicijalnom</a:t>
            </a:r>
            <a:r>
              <a:rPr lang="en-US" dirty="0"/>
              <a:t> </a:t>
            </a:r>
            <a:r>
              <a:rPr lang="en-US" dirty="0" err="1"/>
              <a:t>kupovanju</a:t>
            </a:r>
            <a:r>
              <a:rPr lang="en-US" dirty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fiktivni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.</a:t>
            </a:r>
          </a:p>
          <a:p>
            <a:r>
              <a:rPr lang="en-US" dirty="0" err="1"/>
              <a:t>Akcionarski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 u </a:t>
            </a:r>
            <a:r>
              <a:rPr lang="en-US" dirty="0" err="1"/>
              <a:t>svom</a:t>
            </a:r>
            <a:r>
              <a:rPr lang="en-US" dirty="0"/>
              <a:t> </a:t>
            </a:r>
            <a:r>
              <a:rPr lang="en-US" dirty="0" err="1"/>
              <a:t>funkcionisanju</a:t>
            </a:r>
            <a:r>
              <a:rPr lang="en-US" dirty="0"/>
              <a:t> </a:t>
            </a:r>
            <a:r>
              <a:rPr lang="en-US" dirty="0" err="1"/>
              <a:t>omogućava</a:t>
            </a:r>
            <a:r>
              <a:rPr lang="en-US" dirty="0"/>
              <a:t>:</a:t>
            </a:r>
          </a:p>
          <a:p>
            <a:pPr marL="0" indent="0" algn="just">
              <a:buNone/>
            </a:pPr>
            <a:r>
              <a:rPr lang="nn-NO" dirty="0"/>
              <a:t>1. Pretvaranje novčanih sredstava u kapital i mogućnost njihovog</a:t>
            </a:r>
            <a:r>
              <a:rPr lang="sr-Latn-ME" dirty="0"/>
              <a:t> </a:t>
            </a:r>
            <a:r>
              <a:rPr lang="en-US" dirty="0" err="1"/>
              <a:t>kapitalizovanja</a:t>
            </a:r>
            <a:r>
              <a:rPr lang="en-US" dirty="0"/>
              <a:t>,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1212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53037"/>
            <a:ext cx="10515600" cy="5223926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dirty="0" smtClean="0"/>
              <a:t>2</a:t>
            </a:r>
            <a:r>
              <a:rPr lang="en-US" dirty="0"/>
              <a:t>. </a:t>
            </a:r>
            <a:r>
              <a:rPr lang="en-US" dirty="0" err="1"/>
              <a:t>Pretvaranje</a:t>
            </a:r>
            <a:r>
              <a:rPr lang="en-US" dirty="0"/>
              <a:t> </a:t>
            </a:r>
            <a:r>
              <a:rPr lang="en-US" dirty="0" err="1"/>
              <a:t>često</a:t>
            </a:r>
            <a:r>
              <a:rPr lang="en-US" dirty="0"/>
              <a:t> </a:t>
            </a:r>
            <a:r>
              <a:rPr lang="en-US" dirty="0" err="1"/>
              <a:t>pojedinačnih</a:t>
            </a:r>
            <a:r>
              <a:rPr lang="en-US" dirty="0"/>
              <a:t> </a:t>
            </a:r>
            <a:r>
              <a:rPr lang="en-US" dirty="0" err="1"/>
              <a:t>privatnih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u </a:t>
            </a:r>
            <a:r>
              <a:rPr lang="en-US" dirty="0" err="1"/>
              <a:t>akcionarski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, </a:t>
            </a:r>
            <a:r>
              <a:rPr lang="en-US" dirty="0" smtClean="0"/>
              <a:t>a</a:t>
            </a:r>
            <a:r>
              <a:rPr lang="sr-Latn-ME" dirty="0" smtClean="0"/>
              <a:t> </a:t>
            </a:r>
            <a:r>
              <a:rPr lang="en-US" dirty="0" smtClean="0"/>
              <a:t>time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proces</a:t>
            </a:r>
            <a:r>
              <a:rPr lang="en-US" dirty="0"/>
              <a:t> </a:t>
            </a:r>
            <a:r>
              <a:rPr lang="en-US" dirty="0" err="1"/>
              <a:t>podruštvljavanja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,</a:t>
            </a:r>
          </a:p>
          <a:p>
            <a:pPr marL="0" indent="0" algn="just">
              <a:buNone/>
            </a:pPr>
            <a:r>
              <a:rPr lang="en-US" dirty="0"/>
              <a:t>3.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u </a:t>
            </a:r>
            <a:r>
              <a:rPr lang="en-US" dirty="0" err="1"/>
              <a:t>akcionarskom</a:t>
            </a:r>
            <a:r>
              <a:rPr lang="en-US" dirty="0"/>
              <a:t> </a:t>
            </a:r>
            <a:r>
              <a:rPr lang="en-US" dirty="0" err="1"/>
              <a:t>društvu</a:t>
            </a:r>
            <a:r>
              <a:rPr lang="en-US" dirty="0"/>
              <a:t> </a:t>
            </a:r>
            <a:r>
              <a:rPr lang="en-US" dirty="0" err="1" smtClean="0"/>
              <a:t>srazm</a:t>
            </a:r>
            <a:r>
              <a:rPr lang="sr-Latn-ME" dirty="0" smtClean="0"/>
              <a:t>j</a:t>
            </a:r>
            <a:r>
              <a:rPr lang="en-US" dirty="0" err="1" smtClean="0"/>
              <a:t>erno</a:t>
            </a:r>
            <a:r>
              <a:rPr lang="en-US" dirty="0" smtClean="0"/>
              <a:t> </a:t>
            </a:r>
            <a:r>
              <a:rPr lang="en-US" dirty="0" err="1"/>
              <a:t>visini</a:t>
            </a:r>
            <a:r>
              <a:rPr lang="en-US" dirty="0"/>
              <a:t> </a:t>
            </a:r>
            <a:r>
              <a:rPr lang="en-US" dirty="0" err="1" smtClean="0"/>
              <a:t>uloženog</a:t>
            </a:r>
            <a:r>
              <a:rPr lang="sr-Latn-ME" dirty="0" smtClean="0"/>
              <a:t> </a:t>
            </a:r>
            <a:r>
              <a:rPr lang="en-US" dirty="0" err="1" smtClean="0"/>
              <a:t>kapitala</a:t>
            </a:r>
            <a:r>
              <a:rPr lang="en-US" dirty="0"/>
              <a:t>,</a:t>
            </a:r>
          </a:p>
          <a:p>
            <a:pPr marL="0" indent="0" algn="just">
              <a:buNone/>
            </a:pPr>
            <a:r>
              <a:rPr lang="en-US" dirty="0"/>
              <a:t>4.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i</a:t>
            </a:r>
            <a:r>
              <a:rPr lang="en-US" dirty="0" smtClean="0"/>
              <a:t>o </a:t>
            </a:r>
            <a:r>
              <a:rPr lang="en-US" dirty="0" err="1"/>
              <a:t>ostvarenog</a:t>
            </a:r>
            <a:r>
              <a:rPr lang="en-US" dirty="0"/>
              <a:t> </a:t>
            </a:r>
            <a:r>
              <a:rPr lang="en-US" dirty="0" err="1"/>
              <a:t>profita</a:t>
            </a:r>
            <a:r>
              <a:rPr lang="en-US" dirty="0"/>
              <a:t> (</a:t>
            </a:r>
            <a:r>
              <a:rPr lang="en-US" dirty="0" err="1"/>
              <a:t>dividende</a:t>
            </a:r>
            <a:r>
              <a:rPr lang="en-US" dirty="0"/>
              <a:t>) </a:t>
            </a:r>
            <a:r>
              <a:rPr lang="en-US" dirty="0" err="1" smtClean="0"/>
              <a:t>srazm</a:t>
            </a:r>
            <a:r>
              <a:rPr lang="sr-Latn-ME" dirty="0" smtClean="0"/>
              <a:t>j</a:t>
            </a:r>
            <a:r>
              <a:rPr lang="en-US" dirty="0" err="1" smtClean="0"/>
              <a:t>erno</a:t>
            </a:r>
            <a:r>
              <a:rPr lang="en-US" dirty="0" smtClean="0"/>
              <a:t> </a:t>
            </a:r>
            <a:r>
              <a:rPr lang="en-US" dirty="0" err="1" smtClean="0"/>
              <a:t>uloženom</a:t>
            </a:r>
            <a:r>
              <a:rPr lang="sr-Latn-ME" dirty="0" smtClean="0"/>
              <a:t> </a:t>
            </a:r>
            <a:r>
              <a:rPr lang="en-US" dirty="0" err="1" smtClean="0"/>
              <a:t>kapitalu</a:t>
            </a:r>
            <a:r>
              <a:rPr lang="en-US" dirty="0"/>
              <a:t>,</a:t>
            </a:r>
          </a:p>
          <a:p>
            <a:pPr marL="0" indent="0" algn="just">
              <a:buNone/>
            </a:pPr>
            <a:r>
              <a:rPr lang="en-US" dirty="0"/>
              <a:t>5. </a:t>
            </a:r>
            <a:r>
              <a:rPr lang="en-US" dirty="0" err="1"/>
              <a:t>Povlačenje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akcionarskog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prodaje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kupljenih</a:t>
            </a:r>
            <a:r>
              <a:rPr lang="en-US" dirty="0"/>
              <a:t> od </a:t>
            </a:r>
            <a:r>
              <a:rPr lang="en-US" dirty="0" smtClean="0"/>
              <a:t>tog</a:t>
            </a:r>
            <a:r>
              <a:rPr lang="sr-Latn-ME" dirty="0" smtClean="0"/>
              <a:t> </a:t>
            </a:r>
            <a:r>
              <a:rPr lang="en-US" dirty="0" err="1" smtClean="0"/>
              <a:t>društva</a:t>
            </a:r>
            <a:r>
              <a:rPr lang="sr-Latn-ME" dirty="0" smtClean="0"/>
              <a:t>,</a:t>
            </a:r>
            <a:r>
              <a:rPr lang="en-US" dirty="0" smtClean="0"/>
              <a:t> </a:t>
            </a:r>
            <a:r>
              <a:rPr lang="en-US" dirty="0"/>
              <a:t>a time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povraćaj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izm</a:t>
            </a:r>
            <a:r>
              <a:rPr lang="sr-Latn-ME" dirty="0" smtClean="0"/>
              <a:t>j</a:t>
            </a:r>
            <a:r>
              <a:rPr lang="en-US" dirty="0" err="1" smtClean="0"/>
              <a:t>enu</a:t>
            </a:r>
            <a:r>
              <a:rPr lang="en-US" dirty="0" smtClean="0"/>
              <a:t> </a:t>
            </a:r>
            <a:r>
              <a:rPr lang="en-US" dirty="0" err="1"/>
              <a:t>njegovog</a:t>
            </a:r>
            <a:r>
              <a:rPr lang="en-US" dirty="0"/>
              <a:t> </a:t>
            </a:r>
            <a:r>
              <a:rPr lang="en-US" dirty="0" err="1"/>
              <a:t>oblika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</a:p>
          <a:p>
            <a:pPr marL="0" indent="0" algn="just">
              <a:buNone/>
            </a:pPr>
            <a:r>
              <a:rPr lang="sv-SE" dirty="0" smtClean="0"/>
              <a:t>6</a:t>
            </a:r>
            <a:r>
              <a:rPr lang="sv-SE" dirty="0"/>
              <a:t>. Permanentno </a:t>
            </a:r>
            <a:r>
              <a:rPr lang="sv-SE" dirty="0" smtClean="0"/>
              <a:t>m</a:t>
            </a:r>
            <a:r>
              <a:rPr lang="sr-Latn-ME" dirty="0" smtClean="0"/>
              <a:t>ij</a:t>
            </a:r>
            <a:r>
              <a:rPr lang="sv-SE" dirty="0" smtClean="0"/>
              <a:t>enjanje </a:t>
            </a:r>
            <a:r>
              <a:rPr lang="sv-SE" dirty="0"/>
              <a:t>vlasnika kapitala preko </a:t>
            </a:r>
            <a:r>
              <a:rPr lang="sv-SE" dirty="0" smtClean="0"/>
              <a:t>prom</a:t>
            </a:r>
            <a:r>
              <a:rPr lang="sr-Latn-ME" dirty="0" smtClean="0"/>
              <a:t>j</a:t>
            </a:r>
            <a:r>
              <a:rPr lang="sv-SE" dirty="0" smtClean="0"/>
              <a:t>ene vlasnika</a:t>
            </a:r>
            <a:r>
              <a:rPr lang="sr-Latn-ME" dirty="0" smtClean="0"/>
              <a:t> </a:t>
            </a:r>
            <a:r>
              <a:rPr lang="pl-PL" dirty="0" smtClean="0"/>
              <a:t>akcija </a:t>
            </a:r>
            <a:r>
              <a:rPr lang="pl-PL" dirty="0"/>
              <a:t>(kupovina i prodaja) bez da se ugrozi sam kapital i </a:t>
            </a:r>
            <a:r>
              <a:rPr lang="pl-PL" dirty="0" smtClean="0"/>
              <a:t>reprodukcija </a:t>
            </a:r>
            <a:r>
              <a:rPr lang="en-US" dirty="0" err="1" smtClean="0"/>
              <a:t>akcionarskog</a:t>
            </a:r>
            <a:r>
              <a:rPr lang="en-US" dirty="0" smtClean="0"/>
              <a:t> </a:t>
            </a:r>
            <a:r>
              <a:rPr lang="en-US" dirty="0" err="1"/>
              <a:t>društva</a:t>
            </a:r>
            <a:r>
              <a:rPr lang="en-US" dirty="0"/>
              <a:t>,</a:t>
            </a:r>
          </a:p>
          <a:p>
            <a:pPr marL="0" indent="0" algn="just">
              <a:buNone/>
            </a:pPr>
            <a:r>
              <a:rPr lang="en-US" dirty="0"/>
              <a:t>7. </a:t>
            </a:r>
            <a:r>
              <a:rPr lang="en-US" dirty="0" err="1"/>
              <a:t>Permanentno</a:t>
            </a:r>
            <a:r>
              <a:rPr lang="en-US" dirty="0"/>
              <a:t> </a:t>
            </a:r>
            <a:r>
              <a:rPr lang="en-US" dirty="0" err="1"/>
              <a:t>vrednovanje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 smtClean="0"/>
              <a:t>stepena</a:t>
            </a:r>
            <a:r>
              <a:rPr lang="sr-Latn-ME" dirty="0" smtClean="0"/>
              <a:t> </a:t>
            </a:r>
            <a:r>
              <a:rPr lang="en-US" dirty="0" err="1" smtClean="0"/>
              <a:t>racionalnog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efikasnog</a:t>
            </a:r>
            <a:r>
              <a:rPr lang="en-US" dirty="0"/>
              <a:t> </a:t>
            </a:r>
            <a:r>
              <a:rPr lang="en-US" dirty="0" err="1"/>
              <a:t>korišćenja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3798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07583"/>
            <a:ext cx="10515600" cy="50693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ME" b="1" dirty="0"/>
              <a:t>2</a:t>
            </a:r>
            <a:r>
              <a:rPr lang="nn-NO" b="1" dirty="0" smtClean="0"/>
              <a:t>. </a:t>
            </a:r>
            <a:r>
              <a:rPr lang="nn-NO" b="1" dirty="0"/>
              <a:t>FINANSIRANJE I BONITET </a:t>
            </a:r>
            <a:r>
              <a:rPr lang="nn-NO" b="1" dirty="0" smtClean="0"/>
              <a:t>AKCIONARSKOG</a:t>
            </a:r>
            <a:r>
              <a:rPr lang="sr-Latn-ME" b="1" dirty="0" smtClean="0"/>
              <a:t> </a:t>
            </a:r>
            <a:r>
              <a:rPr lang="en-US" b="1" dirty="0" smtClean="0"/>
              <a:t>DRUŠTVA</a:t>
            </a:r>
            <a:endParaRPr lang="en-US" b="1" dirty="0"/>
          </a:p>
          <a:p>
            <a:pPr algn="just"/>
            <a:r>
              <a:rPr lang="en-US" dirty="0" err="1"/>
              <a:t>Kapital</a:t>
            </a:r>
            <a:r>
              <a:rPr lang="en-US" dirty="0"/>
              <a:t> </a:t>
            </a:r>
            <a:r>
              <a:rPr lang="en-US" dirty="0" err="1"/>
              <a:t>akcionarskog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predstavljen</a:t>
            </a:r>
            <a:r>
              <a:rPr lang="en-US" dirty="0"/>
              <a:t> je u </a:t>
            </a:r>
            <a:r>
              <a:rPr lang="en-US" dirty="0" err="1"/>
              <a:t>akcijama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 smtClean="0"/>
              <a:t>mogu</a:t>
            </a:r>
            <a:r>
              <a:rPr lang="sr-Latn-ME" dirty="0" smtClean="0"/>
              <a:t> </a:t>
            </a:r>
            <a:r>
              <a:rPr lang="en-US" dirty="0" err="1" smtClean="0"/>
              <a:t>prenositi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smtClean="0"/>
              <a:t>m</a:t>
            </a:r>
            <a:r>
              <a:rPr lang="sr-Latn-ME" dirty="0" smtClean="0"/>
              <a:t>ij</a:t>
            </a:r>
            <a:r>
              <a:rPr lang="en-US" dirty="0" err="1" smtClean="0"/>
              <a:t>enjati</a:t>
            </a:r>
            <a:r>
              <a:rPr lang="en-US" dirty="0" smtClean="0"/>
              <a:t> </a:t>
            </a:r>
            <a:r>
              <a:rPr lang="en-US" dirty="0" err="1"/>
              <a:t>vlasništvo</a:t>
            </a:r>
            <a:r>
              <a:rPr lang="en-US" dirty="0"/>
              <a:t>),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čine</a:t>
            </a:r>
            <a:r>
              <a:rPr lang="en-US" dirty="0"/>
              <a:t> </a:t>
            </a:r>
            <a:r>
              <a:rPr lang="en-US" dirty="0" err="1"/>
              <a:t>vlasništvo</a:t>
            </a:r>
            <a:r>
              <a:rPr lang="en-US" dirty="0"/>
              <a:t> 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njihovo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smtClean="0"/>
              <a:t>da</a:t>
            </a:r>
            <a:r>
              <a:rPr lang="sr-Latn-ME" dirty="0" smtClean="0"/>
              <a:t> </a:t>
            </a:r>
            <a:r>
              <a:rPr lang="en-US" dirty="0" err="1" smtClean="0"/>
              <a:t>upravljaju</a:t>
            </a:r>
            <a:r>
              <a:rPr lang="en-US" dirty="0" smtClean="0"/>
              <a:t> </a:t>
            </a:r>
            <a:r>
              <a:rPr lang="en-US" dirty="0" err="1"/>
              <a:t>društvom</a:t>
            </a:r>
            <a:r>
              <a:rPr lang="en-US" dirty="0"/>
              <a:t> (</a:t>
            </a:r>
            <a:r>
              <a:rPr lang="en-US" dirty="0" err="1"/>
              <a:t>korporacijom</a:t>
            </a:r>
            <a:r>
              <a:rPr lang="en-US" dirty="0"/>
              <a:t>, </a:t>
            </a:r>
            <a:r>
              <a:rPr lang="en-US" dirty="0" err="1"/>
              <a:t>kompanijom</a:t>
            </a:r>
            <a:r>
              <a:rPr lang="en-US" dirty="0"/>
              <a:t>, </a:t>
            </a:r>
            <a:r>
              <a:rPr lang="en-US" dirty="0" err="1"/>
              <a:t>preduzećem</a:t>
            </a:r>
            <a:r>
              <a:rPr lang="en-US" dirty="0"/>
              <a:t>),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snošenje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ij</a:t>
            </a:r>
            <a:r>
              <a:rPr lang="en-US" dirty="0" err="1" smtClean="0"/>
              <a:t>ela</a:t>
            </a:r>
            <a:r>
              <a:rPr lang="sr-Latn-ME" dirty="0" smtClean="0"/>
              <a:t> </a:t>
            </a:r>
            <a:r>
              <a:rPr lang="en-US" dirty="0" err="1" smtClean="0"/>
              <a:t>odgovornosti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obaveze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- </a:t>
            </a:r>
            <a:r>
              <a:rPr lang="en-US" dirty="0" err="1"/>
              <a:t>saglasno</a:t>
            </a:r>
            <a:r>
              <a:rPr lang="en-US" dirty="0"/>
              <a:t> </a:t>
            </a:r>
            <a:r>
              <a:rPr lang="en-US" dirty="0" err="1"/>
              <a:t>visini</a:t>
            </a:r>
            <a:r>
              <a:rPr lang="en-US" dirty="0"/>
              <a:t> </a:t>
            </a:r>
            <a:r>
              <a:rPr lang="en-US" dirty="0" err="1"/>
              <a:t>uloženog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Emisija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prikupljanje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određeni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motivima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 smtClean="0"/>
              <a:t>doveli</a:t>
            </a:r>
            <a:r>
              <a:rPr lang="sr-Latn-ME" dirty="0" smtClean="0"/>
              <a:t> </a:t>
            </a:r>
            <a:r>
              <a:rPr lang="en-US" dirty="0" smtClean="0"/>
              <a:t>do </a:t>
            </a:r>
            <a:r>
              <a:rPr lang="en-US" dirty="0" err="1"/>
              <a:t>osnivanja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Na </a:t>
            </a:r>
            <a:r>
              <a:rPr lang="en-US" dirty="0" err="1"/>
              <a:t>toj</a:t>
            </a:r>
            <a:r>
              <a:rPr lang="en-US" dirty="0"/>
              <a:t> </a:t>
            </a:r>
            <a:r>
              <a:rPr lang="en-US" dirty="0" err="1"/>
              <a:t>osnovi</a:t>
            </a:r>
            <a:r>
              <a:rPr lang="en-US" dirty="0"/>
              <a:t> </a:t>
            </a:r>
            <a:r>
              <a:rPr lang="en-US" dirty="0" err="1"/>
              <a:t>emisija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finansiranje</a:t>
            </a:r>
            <a:r>
              <a:rPr lang="en-US" dirty="0"/>
              <a:t> </a:t>
            </a:r>
            <a:r>
              <a:rPr lang="en-US" dirty="0" err="1"/>
              <a:t>korporacije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se </a:t>
            </a:r>
            <a:r>
              <a:rPr lang="en-US" dirty="0" err="1" smtClean="0"/>
              <a:t>vršiti</a:t>
            </a:r>
            <a:r>
              <a:rPr lang="sr-Latn-ME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dva</a:t>
            </a:r>
            <a:r>
              <a:rPr lang="en-US" dirty="0"/>
              <a:t> </a:t>
            </a:r>
            <a:r>
              <a:rPr lang="en-US" dirty="0" err="1"/>
              <a:t>načina</a:t>
            </a:r>
            <a:r>
              <a:rPr lang="en-US" dirty="0"/>
              <a:t>: 1) </a:t>
            </a:r>
            <a:r>
              <a:rPr lang="sr-Latn-ME" dirty="0" err="1"/>
              <a:t>o</a:t>
            </a:r>
            <a:r>
              <a:rPr lang="en-US" dirty="0" err="1" smtClean="0"/>
              <a:t>tvorena</a:t>
            </a:r>
            <a:r>
              <a:rPr lang="en-US" dirty="0" smtClean="0"/>
              <a:t> </a:t>
            </a:r>
            <a:r>
              <a:rPr lang="en-US" dirty="0" err="1"/>
              <a:t>emisija</a:t>
            </a:r>
            <a:r>
              <a:rPr lang="en-US" dirty="0"/>
              <a:t>, 2) </a:t>
            </a:r>
            <a:r>
              <a:rPr lang="sr-Latn-ME" dirty="0" err="1"/>
              <a:t>o</a:t>
            </a:r>
            <a:r>
              <a:rPr lang="en-US" dirty="0" err="1" smtClean="0"/>
              <a:t>graničena</a:t>
            </a:r>
            <a:r>
              <a:rPr lang="en-US" dirty="0" smtClean="0"/>
              <a:t> </a:t>
            </a:r>
            <a:r>
              <a:rPr lang="en-US" dirty="0" err="1"/>
              <a:t>emisija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87833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78794"/>
            <a:ext cx="10515600" cy="5198169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err="1"/>
              <a:t>Otvorena</a:t>
            </a:r>
            <a:r>
              <a:rPr lang="en-US" dirty="0"/>
              <a:t> </a:t>
            </a:r>
            <a:r>
              <a:rPr lang="en-US" dirty="0" err="1"/>
              <a:t>emisija</a:t>
            </a:r>
            <a:r>
              <a:rPr lang="en-US" dirty="0"/>
              <a:t> u </a:t>
            </a:r>
            <a:r>
              <a:rPr lang="en-US" dirty="0" err="1"/>
              <a:t>stvari</a:t>
            </a:r>
            <a:r>
              <a:rPr lang="en-US" dirty="0"/>
              <a:t> </a:t>
            </a:r>
            <a:r>
              <a:rPr lang="en-US" dirty="0" err="1"/>
              <a:t>znači</a:t>
            </a:r>
            <a:r>
              <a:rPr lang="en-US" dirty="0"/>
              <a:t> </a:t>
            </a:r>
            <a:r>
              <a:rPr lang="en-US" dirty="0" err="1"/>
              <a:t>ponudu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javnim</a:t>
            </a:r>
            <a:r>
              <a:rPr lang="en-US" dirty="0"/>
              <a:t> </a:t>
            </a:r>
            <a:r>
              <a:rPr lang="en-US" dirty="0" err="1"/>
              <a:t>pozivom</a:t>
            </a:r>
            <a:r>
              <a:rPr lang="en-US" dirty="0"/>
              <a:t> </a:t>
            </a:r>
            <a:r>
              <a:rPr lang="en-US" dirty="0" err="1" smtClean="0"/>
              <a:t>potencijalnim</a:t>
            </a:r>
            <a:r>
              <a:rPr lang="sr-Latn-ME" dirty="0" smtClean="0"/>
              <a:t> </a:t>
            </a:r>
            <a:r>
              <a:rPr lang="en-US" dirty="0" err="1" smtClean="0"/>
              <a:t>investitorima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Otvorena</a:t>
            </a:r>
            <a:r>
              <a:rPr lang="en-US" dirty="0" smtClean="0"/>
              <a:t> </a:t>
            </a:r>
            <a:r>
              <a:rPr lang="en-US" dirty="0" err="1"/>
              <a:t>emisija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da se </a:t>
            </a:r>
            <a:r>
              <a:rPr lang="en-US" dirty="0" err="1"/>
              <a:t>vrši</a:t>
            </a:r>
            <a:r>
              <a:rPr lang="en-US" dirty="0"/>
              <a:t> </a:t>
            </a:r>
            <a:r>
              <a:rPr lang="en-US" dirty="0" err="1"/>
              <a:t>direktno</a:t>
            </a:r>
            <a:r>
              <a:rPr lang="en-US" dirty="0"/>
              <a:t> -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prodaju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 smtClean="0"/>
              <a:t>vrši</a:t>
            </a:r>
            <a:r>
              <a:rPr lang="sr-Latn-ME" dirty="0" smtClean="0"/>
              <a:t> </a:t>
            </a:r>
            <a:r>
              <a:rPr lang="en-US" dirty="0" err="1" smtClean="0"/>
              <a:t>samo</a:t>
            </a:r>
            <a:r>
              <a:rPr lang="en-US" dirty="0" smtClean="0"/>
              <a:t> </a:t>
            </a:r>
            <a:r>
              <a:rPr lang="en-US" dirty="0" err="1"/>
              <a:t>društvo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indirektno</a:t>
            </a:r>
            <a:r>
              <a:rPr lang="en-US" dirty="0"/>
              <a:t> -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neke</a:t>
            </a:r>
            <a:r>
              <a:rPr lang="en-US" dirty="0"/>
              <a:t> </a:t>
            </a:r>
            <a:r>
              <a:rPr lang="en-US" dirty="0" err="1"/>
              <a:t>investicione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vrši</a:t>
            </a:r>
            <a:r>
              <a:rPr lang="en-US" dirty="0"/>
              <a:t> </a:t>
            </a:r>
            <a:r>
              <a:rPr lang="en-US" dirty="0" err="1" smtClean="0"/>
              <a:t>preko</a:t>
            </a:r>
            <a:r>
              <a:rPr lang="sr-Latn-ME" dirty="0" smtClean="0"/>
              <a:t> </a:t>
            </a:r>
            <a:r>
              <a:rPr lang="en-US" dirty="0" err="1" smtClean="0"/>
              <a:t>neke</a:t>
            </a:r>
            <a:r>
              <a:rPr lang="en-US" dirty="0" smtClean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tada</a:t>
            </a:r>
            <a:r>
              <a:rPr lang="en-US" dirty="0"/>
              <a:t> </a:t>
            </a:r>
            <a:r>
              <a:rPr lang="en-US" dirty="0" err="1"/>
              <a:t>ona</a:t>
            </a:r>
            <a:r>
              <a:rPr lang="en-US" dirty="0"/>
              <a:t> </a:t>
            </a:r>
            <a:r>
              <a:rPr lang="en-US" dirty="0" err="1"/>
              <a:t>preuzima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operacije</a:t>
            </a:r>
            <a:r>
              <a:rPr lang="en-US" dirty="0"/>
              <a:t> </a:t>
            </a:r>
            <a:r>
              <a:rPr lang="en-US" dirty="0" err="1"/>
              <a:t>pripreme</a:t>
            </a:r>
            <a:r>
              <a:rPr lang="en-US" dirty="0"/>
              <a:t>, </a:t>
            </a:r>
            <a:r>
              <a:rPr lang="en-US" dirty="0" err="1"/>
              <a:t>emisije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distribucije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preuzimajući</a:t>
            </a:r>
            <a:r>
              <a:rPr lang="en-US" dirty="0"/>
              <a:t>, </a:t>
            </a:r>
            <a:r>
              <a:rPr lang="en-US" dirty="0" err="1"/>
              <a:t>pri</a:t>
            </a:r>
            <a:r>
              <a:rPr lang="en-US" dirty="0"/>
              <a:t> tome </a:t>
            </a:r>
            <a:r>
              <a:rPr lang="en-US" dirty="0" err="1"/>
              <a:t>rizik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prodaju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Ovaj</a:t>
            </a:r>
            <a:r>
              <a:rPr lang="en-US" dirty="0" smtClean="0"/>
              <a:t> </a:t>
            </a:r>
            <a:r>
              <a:rPr lang="en-US" dirty="0" err="1"/>
              <a:t>oblik</a:t>
            </a:r>
            <a:r>
              <a:rPr lang="en-US" dirty="0"/>
              <a:t> </a:t>
            </a:r>
            <a:r>
              <a:rPr lang="en-US" dirty="0" err="1"/>
              <a:t>indirektne</a:t>
            </a:r>
            <a:r>
              <a:rPr lang="en-US" dirty="0"/>
              <a:t> (</a:t>
            </a:r>
            <a:r>
              <a:rPr lang="en-US" dirty="0" err="1"/>
              <a:t>posredničke</a:t>
            </a:r>
            <a:r>
              <a:rPr lang="en-US" dirty="0" smtClean="0"/>
              <a:t>)</a:t>
            </a:r>
            <a:r>
              <a:rPr lang="sr-Latn-ME" dirty="0" smtClean="0"/>
              <a:t> </a:t>
            </a:r>
            <a:r>
              <a:rPr lang="en-US" dirty="0" err="1" smtClean="0"/>
              <a:t>emisije</a:t>
            </a:r>
            <a:r>
              <a:rPr lang="en-US" dirty="0" smtClean="0"/>
              <a:t> </a:t>
            </a:r>
            <a:r>
              <a:rPr lang="en-US" dirty="0" err="1"/>
              <a:t>obično</a:t>
            </a:r>
            <a:r>
              <a:rPr lang="en-US" dirty="0"/>
              <a:t> </a:t>
            </a:r>
            <a:r>
              <a:rPr lang="en-US" dirty="0" err="1"/>
              <a:t>traži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pripremu</a:t>
            </a:r>
            <a:r>
              <a:rPr lang="en-US" dirty="0"/>
              <a:t> </a:t>
            </a:r>
            <a:r>
              <a:rPr lang="en-US" dirty="0" err="1"/>
              <a:t>odgovarajućeg</a:t>
            </a:r>
            <a:r>
              <a:rPr lang="en-US" dirty="0"/>
              <a:t> </a:t>
            </a:r>
            <a:r>
              <a:rPr lang="en-US" dirty="0" err="1"/>
              <a:t>prospekta</a:t>
            </a:r>
            <a:r>
              <a:rPr lang="en-US" dirty="0"/>
              <a:t> -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sadrži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 smtClean="0"/>
              <a:t>elemente</a:t>
            </a:r>
            <a:r>
              <a:rPr lang="sr-Latn-ME" dirty="0" smtClean="0"/>
              <a:t> </a:t>
            </a:r>
            <a:r>
              <a:rPr lang="en-US" dirty="0" smtClean="0"/>
              <a:t>o </a:t>
            </a:r>
            <a:r>
              <a:rPr lang="en-US" dirty="0" err="1"/>
              <a:t>emisiji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emitentu</a:t>
            </a:r>
            <a:r>
              <a:rPr lang="en-US" dirty="0" smtClean="0"/>
              <a:t>.</a:t>
            </a:r>
            <a:endParaRPr lang="en-US" b="1" dirty="0"/>
          </a:p>
          <a:p>
            <a:pPr algn="just"/>
            <a:r>
              <a:rPr lang="en-US" dirty="0" err="1"/>
              <a:t>Ograničena</a:t>
            </a:r>
            <a:r>
              <a:rPr lang="en-US" dirty="0"/>
              <a:t> </a:t>
            </a:r>
            <a:r>
              <a:rPr lang="en-US" dirty="0" err="1"/>
              <a:t>emisija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uglavnom</a:t>
            </a:r>
            <a:r>
              <a:rPr lang="en-US" dirty="0"/>
              <a:t> je </a:t>
            </a:r>
            <a:r>
              <a:rPr lang="en-US" dirty="0" err="1" smtClean="0"/>
              <a:t>usm</a:t>
            </a:r>
            <a:r>
              <a:rPr lang="sr-Latn-ME" dirty="0" smtClean="0"/>
              <a:t>j</a:t>
            </a:r>
            <a:r>
              <a:rPr lang="en-US" dirty="0" err="1" smtClean="0"/>
              <a:t>erena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sasvim</a:t>
            </a:r>
            <a:r>
              <a:rPr lang="en-US" dirty="0"/>
              <a:t> </a:t>
            </a:r>
            <a:r>
              <a:rPr lang="en-US" dirty="0" err="1"/>
              <a:t>određene</a:t>
            </a:r>
            <a:r>
              <a:rPr lang="en-US" dirty="0"/>
              <a:t> </a:t>
            </a:r>
            <a:r>
              <a:rPr lang="en-US" dirty="0" err="1" smtClean="0"/>
              <a:t>kupce</a:t>
            </a:r>
            <a:r>
              <a:rPr lang="sr-Latn-ME" dirty="0" smtClean="0"/>
              <a:t> </a:t>
            </a:r>
            <a:r>
              <a:rPr lang="en-US" dirty="0" smtClean="0"/>
              <a:t>- </a:t>
            </a:r>
            <a:r>
              <a:rPr lang="en-US" dirty="0" err="1"/>
              <a:t>poslovne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, </a:t>
            </a:r>
            <a:r>
              <a:rPr lang="en-US" dirty="0" err="1"/>
              <a:t>zavode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osiguranje</a:t>
            </a:r>
            <a:r>
              <a:rPr lang="en-US" dirty="0"/>
              <a:t>, </a:t>
            </a:r>
            <a:r>
              <a:rPr lang="en-US" dirty="0" err="1"/>
              <a:t>specijalizovane</a:t>
            </a:r>
            <a:r>
              <a:rPr lang="en-US" dirty="0"/>
              <a:t> </a:t>
            </a:r>
            <a:r>
              <a:rPr lang="en-US" dirty="0" err="1"/>
              <a:t>investicione</a:t>
            </a:r>
            <a:r>
              <a:rPr lang="en-US" dirty="0"/>
              <a:t> </a:t>
            </a:r>
            <a:r>
              <a:rPr lang="en-US" dirty="0" err="1"/>
              <a:t>fondove</a:t>
            </a:r>
            <a:r>
              <a:rPr lang="en-US" dirty="0"/>
              <a:t>, </a:t>
            </a:r>
            <a:r>
              <a:rPr lang="en-US" dirty="0" err="1" smtClean="0"/>
              <a:t>neka</a:t>
            </a:r>
            <a:r>
              <a:rPr lang="sr-Latn-ME" dirty="0" smtClean="0"/>
              <a:t> </a:t>
            </a:r>
            <a:r>
              <a:rPr lang="en-US" dirty="0" err="1" smtClean="0"/>
              <a:t>druga</a:t>
            </a:r>
            <a:r>
              <a:rPr lang="en-US" dirty="0" smtClean="0"/>
              <a:t> </a:t>
            </a:r>
            <a:r>
              <a:rPr lang="en-US" dirty="0" err="1"/>
              <a:t>akcionarska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sl. </a:t>
            </a:r>
            <a:endParaRPr lang="sr-Latn-ME" dirty="0" smtClean="0"/>
          </a:p>
          <a:p>
            <a:pPr algn="just"/>
            <a:r>
              <a:rPr lang="en-US" dirty="0" err="1" smtClean="0"/>
              <a:t>Ograničenoj</a:t>
            </a:r>
            <a:r>
              <a:rPr lang="en-US" dirty="0" smtClean="0"/>
              <a:t> </a:t>
            </a:r>
            <a:r>
              <a:rPr lang="en-US" dirty="0" err="1"/>
              <a:t>emisiji</a:t>
            </a:r>
            <a:r>
              <a:rPr lang="en-US" dirty="0"/>
              <a:t> se </a:t>
            </a:r>
            <a:r>
              <a:rPr lang="en-US" dirty="0" err="1" smtClean="0"/>
              <a:t>prib</a:t>
            </a:r>
            <a:r>
              <a:rPr lang="sr-Latn-ME" dirty="0" smtClean="0"/>
              <a:t>j</a:t>
            </a:r>
            <a:r>
              <a:rPr lang="en-US" dirty="0" err="1" smtClean="0"/>
              <a:t>egava</a:t>
            </a:r>
            <a:r>
              <a:rPr lang="en-US" dirty="0" smtClean="0"/>
              <a:t> </a:t>
            </a:r>
            <a:r>
              <a:rPr lang="en-US" dirty="0" err="1"/>
              <a:t>obično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 smtClean="0"/>
              <a:t>razloga</a:t>
            </a:r>
            <a:r>
              <a:rPr lang="sr-Latn-ME" dirty="0" smtClean="0"/>
              <a:t> </a:t>
            </a:r>
            <a:r>
              <a:rPr lang="pt-BR" dirty="0" smtClean="0"/>
              <a:t>da </a:t>
            </a:r>
            <a:r>
              <a:rPr lang="pt-BR" dirty="0"/>
              <a:t>se osigura interes tih upisnika kapitala, ali i da se smanje troškovi emisije </a:t>
            </a:r>
            <a:r>
              <a:rPr lang="pt-BR" dirty="0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posredovanja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23943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30310"/>
            <a:ext cx="10515600" cy="5146653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Akcionarsko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se </a:t>
            </a:r>
            <a:r>
              <a:rPr lang="en-US" dirty="0" err="1"/>
              <a:t>osniva</a:t>
            </a:r>
            <a:r>
              <a:rPr lang="en-US" dirty="0"/>
              <a:t> </a:t>
            </a:r>
            <a:r>
              <a:rPr lang="en-US" dirty="0" err="1"/>
              <a:t>prvom</a:t>
            </a:r>
            <a:r>
              <a:rPr lang="en-US" dirty="0"/>
              <a:t> </a:t>
            </a:r>
            <a:r>
              <a:rPr lang="en-US" dirty="0" err="1"/>
              <a:t>emisijom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To </a:t>
            </a:r>
            <a:r>
              <a:rPr lang="en-US" dirty="0"/>
              <a:t>je u </a:t>
            </a:r>
            <a:r>
              <a:rPr lang="en-US" dirty="0" err="1" smtClean="0"/>
              <a:t>stvari</a:t>
            </a:r>
            <a:r>
              <a:rPr lang="sr-Latn-ME" dirty="0" smtClean="0"/>
              <a:t> </a:t>
            </a:r>
            <a:r>
              <a:rPr lang="en-US" dirty="0" err="1" smtClean="0"/>
              <a:t>osnivački</a:t>
            </a:r>
            <a:r>
              <a:rPr lang="en-US" dirty="0" smtClean="0"/>
              <a:t> </a:t>
            </a:r>
            <a:r>
              <a:rPr lang="en-US" dirty="0" err="1"/>
              <a:t>kapital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Stoga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osnovni</a:t>
            </a:r>
            <a:r>
              <a:rPr lang="en-US" dirty="0"/>
              <a:t> instrument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osnivanje</a:t>
            </a:r>
            <a:r>
              <a:rPr lang="en-US" dirty="0"/>
              <a:t> </a:t>
            </a:r>
            <a:r>
              <a:rPr lang="en-US" dirty="0" err="1"/>
              <a:t>akcionarskog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Naredne</a:t>
            </a:r>
            <a:r>
              <a:rPr lang="en-US" dirty="0"/>
              <a:t> </a:t>
            </a:r>
            <a:r>
              <a:rPr lang="en-US" dirty="0" err="1"/>
              <a:t>emisije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cilj</a:t>
            </a:r>
            <a:r>
              <a:rPr lang="en-US" dirty="0"/>
              <a:t> da </a:t>
            </a:r>
            <a:r>
              <a:rPr lang="en-US" dirty="0" err="1"/>
              <a:t>povećaju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 </a:t>
            </a:r>
            <a:r>
              <a:rPr lang="en-US" dirty="0" err="1" smtClean="0"/>
              <a:t>društva</a:t>
            </a:r>
            <a:r>
              <a:rPr lang="sr-Latn-ME" dirty="0" smtClean="0"/>
              <a:t> </a:t>
            </a:r>
            <a:r>
              <a:rPr lang="en-US" dirty="0" smtClean="0"/>
              <a:t>(</a:t>
            </a:r>
            <a:r>
              <a:rPr lang="en-US" dirty="0" err="1"/>
              <a:t>dokapitalizacija</a:t>
            </a:r>
            <a:r>
              <a:rPr lang="en-US" dirty="0" smtClean="0"/>
              <a:t>).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ne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osnove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formiranje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uvećanje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, </a:t>
            </a:r>
            <a:r>
              <a:rPr lang="en-US" dirty="0" err="1" smtClean="0"/>
              <a:t>već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/>
              <a:t>poslovanja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razvoja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(</a:t>
            </a:r>
            <a:r>
              <a:rPr lang="en-US" dirty="0" err="1"/>
              <a:t>korporacije</a:t>
            </a:r>
            <a:r>
              <a:rPr lang="en-US" dirty="0"/>
              <a:t>, </a:t>
            </a:r>
            <a:r>
              <a:rPr lang="en-US" dirty="0" err="1"/>
              <a:t>preduzeća</a:t>
            </a:r>
            <a:r>
              <a:rPr lang="en-US" dirty="0"/>
              <a:t>). </a:t>
            </a:r>
            <a:endParaRPr lang="sr-Latn-ME" dirty="0" smtClean="0"/>
          </a:p>
          <a:p>
            <a:pPr algn="just"/>
            <a:r>
              <a:rPr lang="en-US" dirty="0" smtClean="0"/>
              <a:t>Pored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postoji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ij</a:t>
            </a:r>
            <a:r>
              <a:rPr lang="en-US" dirty="0" err="1" smtClean="0"/>
              <a:t>celi</a:t>
            </a:r>
            <a:r>
              <a:rPr lang="en-US" dirty="0" smtClean="0"/>
              <a:t> </a:t>
            </a:r>
            <a:r>
              <a:rPr lang="en-US" dirty="0" err="1"/>
              <a:t>niz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/>
              <a:t>oblika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finansiranju</a:t>
            </a:r>
            <a:r>
              <a:rPr lang="en-US" dirty="0"/>
              <a:t> </a:t>
            </a:r>
            <a:r>
              <a:rPr lang="en-US" dirty="0" err="1"/>
              <a:t>korporacije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 smtClean="0"/>
              <a:t>dugoročni</a:t>
            </a:r>
            <a:r>
              <a:rPr lang="sr-Latn-ME" dirty="0" smtClean="0"/>
              <a:t> </a:t>
            </a:r>
            <a:r>
              <a:rPr lang="en-US" dirty="0" err="1" smtClean="0"/>
              <a:t>oblici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obligacije</a:t>
            </a:r>
            <a:r>
              <a:rPr lang="en-US" dirty="0"/>
              <a:t>) </a:t>
            </a:r>
            <a:r>
              <a:rPr lang="en-US" dirty="0" err="1"/>
              <a:t>osnovani</a:t>
            </a:r>
            <a:r>
              <a:rPr lang="en-US" dirty="0"/>
              <a:t> </a:t>
            </a:r>
            <a:r>
              <a:rPr lang="en-US" dirty="0" err="1"/>
              <a:t>oblici</a:t>
            </a:r>
            <a:r>
              <a:rPr lang="en-US" dirty="0"/>
              <a:t> </a:t>
            </a:r>
            <a:r>
              <a:rPr lang="en-US" dirty="0" err="1"/>
              <a:t>pribavljanja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0797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3886" y="1184856"/>
            <a:ext cx="10226941" cy="5078097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004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25793"/>
          </a:xfrm>
        </p:spPr>
        <p:txBody>
          <a:bodyPr/>
          <a:lstStyle/>
          <a:p>
            <a:r>
              <a:rPr lang="sr-Latn-ME" dirty="0" smtClean="0"/>
              <a:t>A - AKCIONARSKA EKONOMIJA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85047"/>
            <a:ext cx="10515600" cy="479191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b="1" dirty="0"/>
              <a:t>1. AKCIJE I </a:t>
            </a:r>
            <a:r>
              <a:rPr lang="pl-PL" b="1" dirty="0" smtClean="0"/>
              <a:t>AKCIONARSKI </a:t>
            </a:r>
            <a:r>
              <a:rPr lang="pl-PL" b="1" dirty="0"/>
              <a:t>KAPITAL</a:t>
            </a:r>
          </a:p>
          <a:p>
            <a:pPr algn="just"/>
            <a:r>
              <a:rPr lang="en-US" sz="3000" dirty="0" err="1"/>
              <a:t>Akcionarsko</a:t>
            </a:r>
            <a:r>
              <a:rPr lang="en-US" sz="3000" dirty="0"/>
              <a:t> </a:t>
            </a:r>
            <a:r>
              <a:rPr lang="en-US" sz="3000" dirty="0" err="1"/>
              <a:t>društvo</a:t>
            </a:r>
            <a:r>
              <a:rPr lang="en-US" sz="3000" dirty="0"/>
              <a:t> je </a:t>
            </a:r>
            <a:r>
              <a:rPr lang="en-US" sz="3000" dirty="0" err="1"/>
              <a:t>ekonomski</a:t>
            </a:r>
            <a:r>
              <a:rPr lang="en-US" sz="3000" dirty="0"/>
              <a:t> </a:t>
            </a:r>
            <a:r>
              <a:rPr lang="en-US" sz="3000" dirty="0" err="1"/>
              <a:t>subjekt</a:t>
            </a:r>
            <a:r>
              <a:rPr lang="en-US" sz="3000" dirty="0"/>
              <a:t> </a:t>
            </a:r>
            <a:r>
              <a:rPr lang="en-US" sz="3000" dirty="0" err="1"/>
              <a:t>koji</a:t>
            </a:r>
            <a:r>
              <a:rPr lang="en-US" sz="3000" dirty="0"/>
              <a:t> se </a:t>
            </a:r>
            <a:r>
              <a:rPr lang="en-US" sz="3000" dirty="0" err="1"/>
              <a:t>registruje</a:t>
            </a:r>
            <a:r>
              <a:rPr lang="en-US" sz="3000" dirty="0"/>
              <a:t> </a:t>
            </a:r>
            <a:r>
              <a:rPr lang="en-US" sz="3000" dirty="0" err="1"/>
              <a:t>kao</a:t>
            </a:r>
            <a:r>
              <a:rPr lang="en-US" sz="3000" dirty="0"/>
              <a:t> </a:t>
            </a:r>
            <a:r>
              <a:rPr lang="en-US" sz="3000" dirty="0" err="1" smtClean="0"/>
              <a:t>preduzeće</a:t>
            </a:r>
            <a:r>
              <a:rPr lang="sr-Latn-ME" sz="3000" dirty="0" smtClean="0"/>
              <a:t> </a:t>
            </a:r>
            <a:r>
              <a:rPr lang="en-US" sz="3000" dirty="0" err="1" smtClean="0"/>
              <a:t>sa</a:t>
            </a:r>
            <a:r>
              <a:rPr lang="en-US" sz="3000" dirty="0" smtClean="0"/>
              <a:t> </a:t>
            </a:r>
            <a:r>
              <a:rPr lang="en-US" sz="3000" dirty="0" err="1"/>
              <a:t>tačno</a:t>
            </a:r>
            <a:r>
              <a:rPr lang="en-US" sz="3000" dirty="0"/>
              <a:t> </a:t>
            </a:r>
            <a:r>
              <a:rPr lang="en-US" sz="3000" dirty="0" err="1"/>
              <a:t>određenim</a:t>
            </a:r>
            <a:r>
              <a:rPr lang="en-US" sz="3000" dirty="0"/>
              <a:t> </a:t>
            </a:r>
            <a:r>
              <a:rPr lang="en-US" sz="3000" dirty="0" err="1"/>
              <a:t>iznosom</a:t>
            </a:r>
            <a:r>
              <a:rPr lang="en-US" sz="3000" dirty="0"/>
              <a:t> </a:t>
            </a:r>
            <a:r>
              <a:rPr lang="en-US" sz="3000" dirty="0" err="1"/>
              <a:t>osnivačkog</a:t>
            </a:r>
            <a:r>
              <a:rPr lang="en-US" sz="3000" dirty="0"/>
              <a:t> (</a:t>
            </a:r>
            <a:r>
              <a:rPr lang="en-US" sz="3000" dirty="0" err="1"/>
              <a:t>akcionarskog</a:t>
            </a:r>
            <a:r>
              <a:rPr lang="en-US" sz="3000" dirty="0"/>
              <a:t>) </a:t>
            </a:r>
            <a:r>
              <a:rPr lang="en-US" sz="3000" dirty="0" err="1"/>
              <a:t>kapitala</a:t>
            </a:r>
            <a:r>
              <a:rPr lang="en-US" sz="3000" dirty="0"/>
              <a:t>, </a:t>
            </a:r>
            <a:r>
              <a:rPr lang="en-US" sz="3000" dirty="0" err="1" smtClean="0"/>
              <a:t>uplaćenog</a:t>
            </a:r>
            <a:r>
              <a:rPr lang="sr-Latn-ME" sz="3000" dirty="0" smtClean="0"/>
              <a:t> </a:t>
            </a:r>
            <a:r>
              <a:rPr lang="pl-PL" sz="3000" dirty="0" smtClean="0"/>
              <a:t>od </a:t>
            </a:r>
            <a:r>
              <a:rPr lang="pl-PL" sz="3000" dirty="0"/>
              <a:t>strane akcionara. </a:t>
            </a:r>
            <a:endParaRPr lang="pl-PL" sz="3000" dirty="0" smtClean="0"/>
          </a:p>
          <a:p>
            <a:pPr algn="just"/>
            <a:r>
              <a:rPr lang="pl-PL" sz="3000" dirty="0" smtClean="0"/>
              <a:t>Akcionarski </a:t>
            </a:r>
            <a:r>
              <a:rPr lang="pl-PL" sz="3000" dirty="0"/>
              <a:t>kapital je </a:t>
            </a:r>
            <a:r>
              <a:rPr lang="pl-PL" sz="3000" dirty="0" smtClean="0"/>
              <a:t>podijeljen </a:t>
            </a:r>
            <a:r>
              <a:rPr lang="pl-PL" sz="3000" dirty="0"/>
              <a:t>na određeni broj akcija </a:t>
            </a:r>
            <a:r>
              <a:rPr lang="pl-PL" sz="3000" dirty="0" smtClean="0"/>
              <a:t>sa </a:t>
            </a:r>
            <a:r>
              <a:rPr lang="en-US" sz="3000" dirty="0" err="1" smtClean="0"/>
              <a:t>nominalnim</a:t>
            </a:r>
            <a:r>
              <a:rPr lang="en-US" sz="3000" dirty="0" smtClean="0"/>
              <a:t> </a:t>
            </a:r>
            <a:r>
              <a:rPr lang="en-US" sz="3000" dirty="0" err="1"/>
              <a:t>iznosom</a:t>
            </a:r>
            <a:r>
              <a:rPr lang="en-US" sz="3000" dirty="0"/>
              <a:t>, </a:t>
            </a:r>
            <a:r>
              <a:rPr lang="en-US" sz="3000" dirty="0" err="1"/>
              <a:t>odnosno</a:t>
            </a:r>
            <a:r>
              <a:rPr lang="en-US" sz="3000" dirty="0"/>
              <a:t> </a:t>
            </a:r>
            <a:r>
              <a:rPr lang="en-US" sz="3000" dirty="0" err="1"/>
              <a:t>brojem</a:t>
            </a:r>
            <a:r>
              <a:rPr lang="en-US" sz="3000" dirty="0"/>
              <a:t> </a:t>
            </a:r>
            <a:r>
              <a:rPr lang="en-US" sz="3000" dirty="0" err="1"/>
              <a:t>akcionara</a:t>
            </a:r>
            <a:r>
              <a:rPr lang="en-US" sz="3000" dirty="0"/>
              <a:t> </a:t>
            </a:r>
            <a:r>
              <a:rPr lang="en-US" sz="3000" dirty="0" err="1"/>
              <a:t>vlasnika</a:t>
            </a:r>
            <a:r>
              <a:rPr lang="en-US" sz="3000" dirty="0"/>
              <a:t> </a:t>
            </a:r>
            <a:r>
              <a:rPr lang="en-US" sz="3000" dirty="0" err="1"/>
              <a:t>akcije</a:t>
            </a:r>
            <a:r>
              <a:rPr lang="en-US" sz="3000" dirty="0"/>
              <a:t> </a:t>
            </a:r>
            <a:r>
              <a:rPr lang="en-US" sz="3000" dirty="0" err="1"/>
              <a:t>koji</a:t>
            </a:r>
            <a:r>
              <a:rPr lang="en-US" sz="3000" dirty="0"/>
              <a:t> </a:t>
            </a:r>
            <a:r>
              <a:rPr lang="en-US" sz="3000" dirty="0" err="1"/>
              <a:t>su</a:t>
            </a:r>
            <a:r>
              <a:rPr lang="en-US" sz="3000" dirty="0"/>
              <a:t> </a:t>
            </a:r>
            <a:r>
              <a:rPr lang="en-US" sz="3000" dirty="0" err="1" smtClean="0"/>
              <a:t>uplatili</a:t>
            </a:r>
            <a:r>
              <a:rPr lang="sr-Latn-ME" sz="3000" dirty="0" smtClean="0"/>
              <a:t> </a:t>
            </a:r>
            <a:r>
              <a:rPr lang="en-US" sz="3000" dirty="0" err="1" smtClean="0"/>
              <a:t>akcionarski</a:t>
            </a:r>
            <a:r>
              <a:rPr lang="en-US" sz="3000" dirty="0" smtClean="0"/>
              <a:t> </a:t>
            </a:r>
            <a:r>
              <a:rPr lang="en-US" sz="3000" dirty="0" err="1"/>
              <a:t>kapital</a:t>
            </a:r>
            <a:r>
              <a:rPr lang="en-US" sz="3000" dirty="0"/>
              <a:t>. </a:t>
            </a:r>
            <a:endParaRPr lang="sr-Latn-ME" sz="3000" dirty="0" smtClean="0"/>
          </a:p>
          <a:p>
            <a:r>
              <a:rPr lang="en-US" sz="3000" dirty="0" smtClean="0"/>
              <a:t>U </a:t>
            </a:r>
            <a:r>
              <a:rPr lang="en-US" sz="3000" dirty="0" err="1"/>
              <a:t>akcionarskom</a:t>
            </a:r>
            <a:r>
              <a:rPr lang="en-US" sz="3000" dirty="0"/>
              <a:t> </a:t>
            </a:r>
            <a:r>
              <a:rPr lang="en-US" sz="3000" dirty="0" err="1"/>
              <a:t>preduzeću</a:t>
            </a:r>
            <a:r>
              <a:rPr lang="en-US" sz="3000" dirty="0"/>
              <a:t> </a:t>
            </a:r>
            <a:r>
              <a:rPr lang="en-US" sz="3000" dirty="0" err="1"/>
              <a:t>kapital</a:t>
            </a:r>
            <a:r>
              <a:rPr lang="en-US" sz="3000" dirty="0"/>
              <a:t> </a:t>
            </a:r>
            <a:r>
              <a:rPr lang="en-US" sz="3000" dirty="0" err="1"/>
              <a:t>ostaje</a:t>
            </a:r>
            <a:r>
              <a:rPr lang="en-US" sz="3000" dirty="0"/>
              <a:t> </a:t>
            </a:r>
            <a:r>
              <a:rPr lang="en-US" sz="3000" dirty="0" err="1"/>
              <a:t>vlasništvo</a:t>
            </a:r>
            <a:r>
              <a:rPr lang="en-US" sz="3000" dirty="0"/>
              <a:t> </a:t>
            </a:r>
            <a:r>
              <a:rPr lang="en-US" sz="3000" dirty="0" err="1" smtClean="0"/>
              <a:t>ulagača</a:t>
            </a:r>
            <a:r>
              <a:rPr lang="sr-Latn-ME" sz="3000" dirty="0" smtClean="0"/>
              <a:t> </a:t>
            </a:r>
            <a:r>
              <a:rPr lang="en-US" sz="3000" dirty="0" smtClean="0"/>
              <a:t>(</a:t>
            </a:r>
            <a:r>
              <a:rPr lang="en-US" sz="3000" dirty="0" err="1"/>
              <a:t>akcionara</a:t>
            </a:r>
            <a:r>
              <a:rPr lang="en-US" sz="3000" dirty="0" smtClean="0"/>
              <a:t>).</a:t>
            </a:r>
            <a:endParaRPr lang="sr-Latn-ME" sz="3000" dirty="0" smtClean="0"/>
          </a:p>
          <a:p>
            <a:r>
              <a:rPr lang="en-US" sz="3000" dirty="0" smtClean="0"/>
              <a:t> </a:t>
            </a:r>
            <a:r>
              <a:rPr lang="en-US" sz="3000" dirty="0" err="1"/>
              <a:t>Moguće</a:t>
            </a:r>
            <a:r>
              <a:rPr lang="en-US" sz="3000" dirty="0"/>
              <a:t> je </a:t>
            </a:r>
            <a:r>
              <a:rPr lang="en-US" sz="3000" dirty="0" smtClean="0"/>
              <a:t>un</a:t>
            </a:r>
            <a:r>
              <a:rPr lang="sr-Latn-ME" sz="3000" dirty="0" smtClean="0"/>
              <a:t>ij</a:t>
            </a:r>
            <a:r>
              <a:rPr lang="en-US" sz="3000" dirty="0" err="1" smtClean="0"/>
              <a:t>eti</a:t>
            </a:r>
            <a:r>
              <a:rPr lang="en-US" sz="3000" dirty="0" smtClean="0"/>
              <a:t> </a:t>
            </a:r>
            <a:r>
              <a:rPr lang="en-US" sz="3000" dirty="0" err="1"/>
              <a:t>i</a:t>
            </a:r>
            <a:r>
              <a:rPr lang="en-US" sz="3000" dirty="0"/>
              <a:t> </a:t>
            </a:r>
            <a:r>
              <a:rPr lang="en-US" sz="3000" dirty="0" err="1"/>
              <a:t>imovinu</a:t>
            </a:r>
            <a:r>
              <a:rPr lang="en-US" sz="3000" dirty="0"/>
              <a:t> </a:t>
            </a:r>
            <a:r>
              <a:rPr lang="en-US" sz="3000" dirty="0" err="1"/>
              <a:t>kao</a:t>
            </a:r>
            <a:r>
              <a:rPr lang="en-US" sz="3000" dirty="0"/>
              <a:t> </a:t>
            </a:r>
            <a:r>
              <a:rPr lang="en-US" sz="3000" dirty="0" smtClean="0"/>
              <a:t>d</a:t>
            </a:r>
            <a:r>
              <a:rPr lang="sr-Latn-ME" sz="3000" dirty="0" smtClean="0"/>
              <a:t>i</a:t>
            </a:r>
            <a:r>
              <a:rPr lang="en-US" sz="3000" dirty="0" smtClean="0"/>
              <a:t>o </a:t>
            </a:r>
            <a:r>
              <a:rPr lang="en-US" sz="3000" dirty="0"/>
              <a:t>u </a:t>
            </a:r>
            <a:r>
              <a:rPr lang="en-US" sz="3000" dirty="0" err="1"/>
              <a:t>akcionarski</a:t>
            </a:r>
            <a:r>
              <a:rPr lang="en-US" sz="3000" dirty="0"/>
              <a:t> </a:t>
            </a:r>
            <a:r>
              <a:rPr lang="en-US" sz="3000" dirty="0" err="1"/>
              <a:t>kapital</a:t>
            </a:r>
            <a:r>
              <a:rPr lang="en-US" sz="3000" dirty="0"/>
              <a:t> (</a:t>
            </a:r>
            <a:r>
              <a:rPr lang="en-US" sz="3000" dirty="0" err="1"/>
              <a:t>zemljište</a:t>
            </a:r>
            <a:r>
              <a:rPr lang="en-US" sz="3000" dirty="0" smtClean="0"/>
              <a:t>,</a:t>
            </a:r>
            <a:r>
              <a:rPr lang="sr-Latn-ME" sz="3000" dirty="0" smtClean="0"/>
              <a:t> </a:t>
            </a:r>
            <a:r>
              <a:rPr lang="pt-BR" sz="3000" dirty="0" smtClean="0"/>
              <a:t>patenti</a:t>
            </a:r>
            <a:r>
              <a:rPr lang="pt-BR" sz="3000" dirty="0"/>
              <a:t>, tehnologija, pravo na rentu, pravo na neisplaćenu dividendu i dr</a:t>
            </a:r>
            <a:r>
              <a:rPr lang="pt-BR" sz="3000" dirty="0" smtClean="0"/>
              <a:t>.).</a:t>
            </a:r>
            <a:endParaRPr lang="sr-Latn-ME" sz="3000" dirty="0" smtClean="0"/>
          </a:p>
          <a:p>
            <a:r>
              <a:rPr lang="pt-BR" sz="3000" dirty="0" smtClean="0"/>
              <a:t> Na</a:t>
            </a:r>
            <a:r>
              <a:rPr lang="sr-Latn-ME" sz="3000" dirty="0" smtClean="0"/>
              <a:t> </a:t>
            </a:r>
            <a:r>
              <a:rPr lang="en-US" sz="3000" dirty="0" err="1" smtClean="0"/>
              <a:t>osnovu</a:t>
            </a:r>
            <a:r>
              <a:rPr lang="en-US" sz="3000" dirty="0" smtClean="0"/>
              <a:t> </a:t>
            </a:r>
            <a:r>
              <a:rPr lang="en-US" sz="3000" dirty="0" err="1"/>
              <a:t>uloženog</a:t>
            </a:r>
            <a:r>
              <a:rPr lang="en-US" sz="3000" dirty="0"/>
              <a:t> </a:t>
            </a:r>
            <a:r>
              <a:rPr lang="en-US" sz="3000" dirty="0" err="1"/>
              <a:t>kapitala</a:t>
            </a:r>
            <a:r>
              <a:rPr lang="en-US" sz="3000" dirty="0"/>
              <a:t> </a:t>
            </a:r>
            <a:r>
              <a:rPr lang="en-US" sz="3000" dirty="0" err="1"/>
              <a:t>emituje</a:t>
            </a:r>
            <a:r>
              <a:rPr lang="en-US" sz="3000" dirty="0"/>
              <a:t> se </a:t>
            </a:r>
            <a:r>
              <a:rPr lang="en-US" sz="3000" dirty="0" err="1"/>
              <a:t>akcija</a:t>
            </a:r>
            <a:r>
              <a:rPr lang="en-US" sz="3000" dirty="0"/>
              <a:t> (</a:t>
            </a:r>
            <a:r>
              <a:rPr lang="en-US" sz="3000" dirty="0" err="1"/>
              <a:t>deonica</a:t>
            </a:r>
            <a:r>
              <a:rPr lang="en-US" sz="3000" dirty="0"/>
              <a:t>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23561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41294"/>
            <a:ext cx="10515600" cy="5235669"/>
          </a:xfrm>
        </p:spPr>
        <p:txBody>
          <a:bodyPr/>
          <a:lstStyle/>
          <a:p>
            <a:pPr algn="just"/>
            <a:r>
              <a:rPr lang="en-US" dirty="0" err="1"/>
              <a:t>Obzirom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visinu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kvalitet</a:t>
            </a:r>
            <a:r>
              <a:rPr lang="en-US" dirty="0"/>
              <a:t> </a:t>
            </a:r>
            <a:r>
              <a:rPr lang="en-US" dirty="0" err="1"/>
              <a:t>upisa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, </a:t>
            </a:r>
            <a:r>
              <a:rPr lang="en-US" dirty="0" err="1"/>
              <a:t>poslovnu</a:t>
            </a:r>
            <a:r>
              <a:rPr lang="en-US" dirty="0"/>
              <a:t> </a:t>
            </a:r>
            <a:r>
              <a:rPr lang="en-US" dirty="0" err="1"/>
              <a:t>politiku</a:t>
            </a:r>
            <a:r>
              <a:rPr lang="en-US" dirty="0"/>
              <a:t> </a:t>
            </a:r>
            <a:r>
              <a:rPr lang="en-US" dirty="0" err="1" smtClean="0"/>
              <a:t>akcionarskog</a:t>
            </a:r>
            <a:r>
              <a:rPr lang="sr-Latn-ME" dirty="0" smtClean="0"/>
              <a:t> </a:t>
            </a:r>
            <a:r>
              <a:rPr lang="en-US" dirty="0" err="1" smtClean="0"/>
              <a:t>društva</a:t>
            </a:r>
            <a:r>
              <a:rPr lang="en-US" dirty="0"/>
              <a:t>, </a:t>
            </a:r>
            <a:r>
              <a:rPr lang="en-US" dirty="0" err="1"/>
              <a:t>struktura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, </a:t>
            </a:r>
            <a:r>
              <a:rPr lang="en-US" dirty="0" err="1"/>
              <a:t>obaveze</a:t>
            </a:r>
            <a:r>
              <a:rPr lang="en-US" dirty="0"/>
              <a:t>, </a:t>
            </a:r>
            <a:r>
              <a:rPr lang="en-US" dirty="0" err="1"/>
              <a:t>poslovne</a:t>
            </a:r>
            <a:r>
              <a:rPr lang="en-US" dirty="0"/>
              <a:t> </a:t>
            </a:r>
            <a:r>
              <a:rPr lang="en-US" dirty="0" err="1"/>
              <a:t>rezultate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sl. </a:t>
            </a:r>
            <a:r>
              <a:rPr lang="en-US" dirty="0" err="1"/>
              <a:t>redovno</a:t>
            </a:r>
            <a:r>
              <a:rPr lang="en-US" dirty="0"/>
              <a:t> se </a:t>
            </a:r>
            <a:r>
              <a:rPr lang="en-US" dirty="0" err="1"/>
              <a:t>vrši</a:t>
            </a:r>
            <a:r>
              <a:rPr lang="en-US" dirty="0"/>
              <a:t> </a:t>
            </a:r>
            <a:r>
              <a:rPr lang="en-US" dirty="0" err="1" smtClean="0"/>
              <a:t>oc</a:t>
            </a:r>
            <a:r>
              <a:rPr lang="sr-Latn-ME" dirty="0" smtClean="0"/>
              <a:t>j</a:t>
            </a:r>
            <a:r>
              <a:rPr lang="en-US" dirty="0" err="1" smtClean="0"/>
              <a:t>ena</a:t>
            </a:r>
            <a:r>
              <a:rPr lang="sr-Latn-ME" dirty="0" smtClean="0"/>
              <a:t> </a:t>
            </a:r>
            <a:r>
              <a:rPr lang="pl-PL" dirty="0" smtClean="0"/>
              <a:t>boniteta </a:t>
            </a:r>
            <a:r>
              <a:rPr lang="pl-PL" dirty="0"/>
              <a:t>preduzeća. </a:t>
            </a:r>
            <a:endParaRPr lang="pl-PL" dirty="0" smtClean="0"/>
          </a:p>
          <a:p>
            <a:pPr algn="just"/>
            <a:r>
              <a:rPr lang="pl-PL" dirty="0" smtClean="0"/>
              <a:t>To </a:t>
            </a:r>
            <a:r>
              <a:rPr lang="pl-PL" dirty="0"/>
              <a:t>treba da pokaže koliko je preduzeće sposobno da </a:t>
            </a:r>
            <a:r>
              <a:rPr lang="pl-PL" dirty="0" smtClean="0"/>
              <a:t>uredno </a:t>
            </a:r>
            <a:r>
              <a:rPr lang="en-US" dirty="0" err="1" smtClean="0"/>
              <a:t>izvršava</a:t>
            </a:r>
            <a:r>
              <a:rPr lang="en-US" dirty="0" smtClean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obaveze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Bonitet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izražava</a:t>
            </a:r>
            <a:r>
              <a:rPr lang="en-US" dirty="0"/>
              <a:t>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elog</a:t>
            </a:r>
            <a:r>
              <a:rPr lang="en-US" dirty="0" smtClean="0"/>
              <a:t> </a:t>
            </a:r>
            <a:r>
              <a:rPr lang="en-US" dirty="0" err="1"/>
              <a:t>niza</a:t>
            </a:r>
            <a:r>
              <a:rPr lang="en-US" dirty="0"/>
              <a:t> </a:t>
            </a:r>
            <a:r>
              <a:rPr lang="en-US" dirty="0" err="1"/>
              <a:t>indikatora</a:t>
            </a:r>
            <a:r>
              <a:rPr lang="en-US" dirty="0"/>
              <a:t> </a:t>
            </a:r>
            <a:r>
              <a:rPr lang="en-US" dirty="0" err="1" smtClean="0"/>
              <a:t>boniteta</a:t>
            </a:r>
            <a:r>
              <a:rPr lang="sr-Latn-ME" b="1" dirty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/>
              <a:t>daju</a:t>
            </a:r>
            <a:r>
              <a:rPr lang="en-US" dirty="0"/>
              <a:t> </a:t>
            </a:r>
            <a:r>
              <a:rPr lang="en-US" dirty="0" err="1"/>
              <a:t>realnu</a:t>
            </a:r>
            <a:r>
              <a:rPr lang="en-US" dirty="0"/>
              <a:t> </a:t>
            </a:r>
            <a:r>
              <a:rPr lang="en-US" dirty="0" err="1"/>
              <a:t>sliku</a:t>
            </a:r>
            <a:r>
              <a:rPr lang="en-US" dirty="0"/>
              <a:t>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poslovne</a:t>
            </a:r>
            <a:r>
              <a:rPr lang="en-US" dirty="0"/>
              <a:t> </a:t>
            </a:r>
            <a:r>
              <a:rPr lang="en-US" dirty="0" err="1"/>
              <a:t>sposobnosti</a:t>
            </a:r>
            <a:r>
              <a:rPr lang="en-US" dirty="0"/>
              <a:t> </a:t>
            </a:r>
            <a:r>
              <a:rPr lang="en-US" dirty="0" err="1"/>
              <a:t>firme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82434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C</a:t>
            </a:r>
            <a:r>
              <a:rPr lang="sr-Latn-ME" dirty="0"/>
              <a:t> </a:t>
            </a:r>
            <a:r>
              <a:rPr lang="sr-Latn-ME" dirty="0" smtClean="0"/>
              <a:t>- TRŽIŠTE KAPITALA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1. FUNKCIJE TRŽIŠTA KAPITALA</a:t>
            </a:r>
          </a:p>
          <a:p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skup</a:t>
            </a:r>
            <a:r>
              <a:rPr lang="en-US" dirty="0"/>
              <a:t> </a:t>
            </a:r>
            <a:r>
              <a:rPr lang="en-US" dirty="0" err="1"/>
              <a:t>odnosa</a:t>
            </a:r>
            <a:r>
              <a:rPr lang="en-US" dirty="0"/>
              <a:t> </a:t>
            </a:r>
            <a:r>
              <a:rPr lang="en-US" dirty="0" err="1"/>
              <a:t>ponude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tražnje</a:t>
            </a:r>
            <a:r>
              <a:rPr lang="en-US" dirty="0"/>
              <a:t> </a:t>
            </a:r>
            <a:r>
              <a:rPr lang="en-US" dirty="0" err="1"/>
              <a:t>dugoročnih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srednjoročnih</a:t>
            </a:r>
            <a:r>
              <a:rPr lang="en-US" dirty="0" smtClean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Ovo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smtClean="0"/>
              <a:t>d</a:t>
            </a:r>
            <a:r>
              <a:rPr lang="sr-Latn-ME" dirty="0" smtClean="0"/>
              <a:t>i</a:t>
            </a:r>
            <a:r>
              <a:rPr lang="en-US" dirty="0" smtClean="0"/>
              <a:t>o </a:t>
            </a:r>
            <a:r>
              <a:rPr lang="en-US" dirty="0" err="1"/>
              <a:t>ukupnog</a:t>
            </a:r>
            <a:r>
              <a:rPr lang="en-US" dirty="0"/>
              <a:t>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, </a:t>
            </a:r>
            <a:r>
              <a:rPr lang="en-US" dirty="0" err="1" smtClean="0"/>
              <a:t>koje</a:t>
            </a:r>
            <a:r>
              <a:rPr lang="sr-Latn-ME" dirty="0" smtClean="0"/>
              <a:t> </a:t>
            </a:r>
            <a:r>
              <a:rPr lang="en-US" dirty="0" err="1" smtClean="0"/>
              <a:t>obuhvata</a:t>
            </a:r>
            <a:r>
              <a:rPr lang="en-US" dirty="0" smtClean="0"/>
              <a:t> </a:t>
            </a:r>
            <a:r>
              <a:rPr lang="en-US" dirty="0" err="1"/>
              <a:t>još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kratkoročnih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94040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4774" y="1107583"/>
            <a:ext cx="10125147" cy="5568901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54260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35424"/>
            <a:ext cx="10515600" cy="5141539"/>
          </a:xfrm>
        </p:spPr>
        <p:txBody>
          <a:bodyPr/>
          <a:lstStyle/>
          <a:p>
            <a:pPr algn="just"/>
            <a:r>
              <a:rPr lang="en-US" dirty="0"/>
              <a:t>Kao </a:t>
            </a:r>
            <a:r>
              <a:rPr lang="en-US" dirty="0" err="1"/>
              <a:t>što</a:t>
            </a:r>
            <a:r>
              <a:rPr lang="en-US" dirty="0"/>
              <a:t> se </a:t>
            </a:r>
            <a:r>
              <a:rPr lang="en-US" dirty="0" err="1"/>
              <a:t>vidi</a:t>
            </a:r>
            <a:r>
              <a:rPr lang="en-US" dirty="0"/>
              <a:t>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se </a:t>
            </a:r>
            <a:r>
              <a:rPr lang="en-US" dirty="0" err="1"/>
              <a:t>sastoji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bankarskog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berzanskog</a:t>
            </a:r>
            <a:r>
              <a:rPr lang="en-US" dirty="0" smtClean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.</a:t>
            </a:r>
          </a:p>
          <a:p>
            <a:r>
              <a:rPr lang="pl-PL" dirty="0"/>
              <a:t>Na bankarskom tržištu kapitala pojavljuje se zajmovni kapital banaka.</a:t>
            </a:r>
          </a:p>
          <a:p>
            <a:pPr algn="just"/>
            <a:r>
              <a:rPr lang="en-US" dirty="0"/>
              <a:t>Banka se </a:t>
            </a:r>
            <a:r>
              <a:rPr lang="en-US" dirty="0" err="1"/>
              <a:t>javlja</a:t>
            </a:r>
            <a:r>
              <a:rPr lang="en-US" dirty="0"/>
              <a:t> u </a:t>
            </a:r>
            <a:r>
              <a:rPr lang="en-US" dirty="0" err="1"/>
              <a:t>ulozi</a:t>
            </a:r>
            <a:r>
              <a:rPr lang="en-US" dirty="0"/>
              <a:t> </a:t>
            </a:r>
            <a:r>
              <a:rPr lang="en-US" dirty="0" err="1"/>
              <a:t>zajmodavca</a:t>
            </a:r>
            <a:r>
              <a:rPr lang="en-US" dirty="0"/>
              <a:t> (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dugoročnih</a:t>
            </a:r>
            <a:r>
              <a:rPr lang="en-US" dirty="0"/>
              <a:t> </a:t>
            </a:r>
            <a:r>
              <a:rPr lang="en-US" dirty="0" err="1"/>
              <a:t>depozita</a:t>
            </a:r>
            <a:r>
              <a:rPr lang="en-US" dirty="0"/>
              <a:t>) </a:t>
            </a:r>
            <a:r>
              <a:rPr lang="en-US" dirty="0" smtClean="0"/>
              <a:t>a</a:t>
            </a:r>
            <a:r>
              <a:rPr lang="sr-Latn-ME" dirty="0" smtClean="0"/>
              <a:t> </a:t>
            </a:r>
            <a:r>
              <a:rPr lang="en-US" dirty="0" err="1" smtClean="0"/>
              <a:t>preduzeće</a:t>
            </a:r>
            <a:r>
              <a:rPr lang="en-US" dirty="0" smtClean="0"/>
              <a:t> </a:t>
            </a:r>
            <a:r>
              <a:rPr lang="en-US" dirty="0" err="1" smtClean="0"/>
              <a:t>kao</a:t>
            </a:r>
            <a:r>
              <a:rPr lang="sr-Latn-ME" dirty="0" smtClean="0"/>
              <a:t> </a:t>
            </a:r>
            <a:r>
              <a:rPr lang="en-US" dirty="0" err="1"/>
              <a:t>zajmoprimac</a:t>
            </a:r>
            <a:r>
              <a:rPr lang="en-US" dirty="0"/>
              <a:t>.</a:t>
            </a:r>
            <a:endParaRPr lang="sr-Latn-ME" dirty="0"/>
          </a:p>
          <a:p>
            <a:pPr algn="just"/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dužnika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pov</a:t>
            </a:r>
            <a:r>
              <a:rPr lang="sr-Latn-ME" dirty="0" smtClean="0"/>
              <a:t>j</a:t>
            </a:r>
            <a:r>
              <a:rPr lang="en-US" dirty="0" err="1" smtClean="0"/>
              <a:t>erioca</a:t>
            </a:r>
            <a:r>
              <a:rPr lang="en-US" dirty="0" smtClean="0"/>
              <a:t> </a:t>
            </a:r>
            <a:r>
              <a:rPr lang="en-US" dirty="0" err="1"/>
              <a:t>formira</a:t>
            </a:r>
            <a:r>
              <a:rPr lang="en-US" dirty="0"/>
              <a:t> se </a:t>
            </a:r>
            <a:r>
              <a:rPr lang="en-US" dirty="0" err="1"/>
              <a:t>direktan</a:t>
            </a:r>
            <a:r>
              <a:rPr lang="en-US" dirty="0"/>
              <a:t> </a:t>
            </a:r>
            <a:r>
              <a:rPr lang="en-US" dirty="0" err="1"/>
              <a:t>kreditni</a:t>
            </a:r>
            <a:r>
              <a:rPr lang="en-US" dirty="0"/>
              <a:t> </a:t>
            </a:r>
            <a:r>
              <a:rPr lang="en-US" dirty="0" err="1"/>
              <a:t>odnos</a:t>
            </a:r>
            <a:r>
              <a:rPr lang="en-US" dirty="0"/>
              <a:t>, </a:t>
            </a:r>
            <a:r>
              <a:rPr lang="en-US" dirty="0" err="1"/>
              <a:t>na</a:t>
            </a:r>
            <a:r>
              <a:rPr lang="sr-Latn-ME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dugoročnog</a:t>
            </a:r>
            <a:r>
              <a:rPr lang="en-US" dirty="0"/>
              <a:t> </a:t>
            </a:r>
            <a:r>
              <a:rPr lang="en-US" dirty="0" err="1"/>
              <a:t>bankarskog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 smtClean="0"/>
              <a:t>.</a:t>
            </a:r>
            <a:endParaRPr lang="sr-Latn-ME" dirty="0" smtClean="0"/>
          </a:p>
          <a:p>
            <a:r>
              <a:rPr lang="pl-PL" dirty="0"/>
              <a:t>Na berzanskom tržištu kupuju se i prodaju akcije i obveznice.</a:t>
            </a:r>
          </a:p>
          <a:p>
            <a:r>
              <a:rPr lang="pl-PL" dirty="0"/>
              <a:t> Berzansko </a:t>
            </a:r>
            <a:r>
              <a:rPr lang="en-US" dirty="0" err="1"/>
              <a:t>tržište</a:t>
            </a:r>
            <a:r>
              <a:rPr lang="en-US" dirty="0"/>
              <a:t> se </a:t>
            </a:r>
            <a:r>
              <a:rPr lang="en-US" dirty="0" err="1"/>
              <a:t>naziva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sekundarno</a:t>
            </a:r>
            <a:r>
              <a:rPr lang="en-US" dirty="0"/>
              <a:t>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31929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27279"/>
            <a:ext cx="10515600" cy="5249684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err="1" smtClean="0"/>
              <a:t>Teško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gotovo</a:t>
            </a:r>
            <a:r>
              <a:rPr lang="en-US" dirty="0"/>
              <a:t> </a:t>
            </a:r>
            <a:r>
              <a:rPr lang="en-US" dirty="0" err="1"/>
              <a:t>nemoguće</a:t>
            </a:r>
            <a:r>
              <a:rPr lang="en-US" dirty="0"/>
              <a:t> </a:t>
            </a:r>
            <a:r>
              <a:rPr lang="en-US" dirty="0" err="1"/>
              <a:t>striktno</a:t>
            </a:r>
            <a:r>
              <a:rPr lang="en-US" dirty="0"/>
              <a:t> </a:t>
            </a:r>
            <a:r>
              <a:rPr lang="en-US" dirty="0" err="1"/>
              <a:t>odvojiti</a:t>
            </a:r>
            <a:r>
              <a:rPr lang="en-US" dirty="0"/>
              <a:t>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od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.</a:t>
            </a:r>
          </a:p>
          <a:p>
            <a:pPr algn="just"/>
            <a:r>
              <a:rPr lang="en-US" dirty="0" smtClean="0"/>
              <a:t>Pod</a:t>
            </a:r>
            <a:r>
              <a:rPr lang="sr-Latn-ME" dirty="0" smtClean="0"/>
              <a:t>j</a:t>
            </a:r>
            <a:r>
              <a:rPr lang="en-US" dirty="0" err="1" smtClean="0"/>
              <a:t>ela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gotovo</a:t>
            </a:r>
            <a:r>
              <a:rPr lang="en-US" dirty="0"/>
              <a:t> </a:t>
            </a:r>
            <a:r>
              <a:rPr lang="en-US" dirty="0" err="1"/>
              <a:t>hipotetička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radi</a:t>
            </a:r>
            <a:r>
              <a:rPr lang="en-US" dirty="0"/>
              <a:t> se </a:t>
            </a:r>
            <a:r>
              <a:rPr lang="en-US" dirty="0" err="1"/>
              <a:t>često</a:t>
            </a:r>
            <a:r>
              <a:rPr lang="en-US" dirty="0"/>
              <a:t> o </a:t>
            </a:r>
            <a:r>
              <a:rPr lang="en-US" dirty="0" err="1"/>
              <a:t>konvenciji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Jer</a:t>
            </a:r>
            <a:r>
              <a:rPr lang="en-US" dirty="0"/>
              <a:t>,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 smtClean="0"/>
              <a:t>rokom</a:t>
            </a:r>
            <a:r>
              <a:rPr lang="sr-Latn-ME" dirty="0" smtClean="0"/>
              <a:t> </a:t>
            </a:r>
            <a:r>
              <a:rPr lang="en-US" dirty="0" smtClean="0"/>
              <a:t>do </a:t>
            </a:r>
            <a:r>
              <a:rPr lang="en-US" dirty="0" err="1"/>
              <a:t>godine</a:t>
            </a:r>
            <a:r>
              <a:rPr lang="en-US" dirty="0"/>
              <a:t> dana </a:t>
            </a:r>
            <a:r>
              <a:rPr lang="en-US" dirty="0" err="1"/>
              <a:t>smatra</a:t>
            </a:r>
            <a:r>
              <a:rPr lang="en-US" dirty="0"/>
              <a:t> se </a:t>
            </a:r>
            <a:r>
              <a:rPr lang="en-US" dirty="0" err="1"/>
              <a:t>kratkoročnim</a:t>
            </a:r>
            <a:r>
              <a:rPr lang="en-US" dirty="0"/>
              <a:t> </a:t>
            </a:r>
            <a:r>
              <a:rPr lang="en-US" dirty="0" err="1"/>
              <a:t>ulaganjem</a:t>
            </a:r>
            <a:r>
              <a:rPr lang="en-US" dirty="0"/>
              <a:t> a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sr-Latn-ME" dirty="0" smtClean="0"/>
              <a:t>g</a:t>
            </a:r>
            <a:r>
              <a:rPr lang="en-US" dirty="0" err="1" smtClean="0"/>
              <a:t>odine</a:t>
            </a:r>
            <a:r>
              <a:rPr lang="en-US" dirty="0" smtClean="0"/>
              <a:t> </a:t>
            </a:r>
            <a:r>
              <a:rPr lang="en-US" dirty="0" err="1" smtClean="0"/>
              <a:t>dugoročnim</a:t>
            </a:r>
            <a:r>
              <a:rPr lang="sr-Latn-ME" dirty="0" smtClean="0"/>
              <a:t> </a:t>
            </a:r>
            <a:r>
              <a:rPr lang="en-US" dirty="0" smtClean="0"/>
              <a:t>(</a:t>
            </a:r>
            <a:r>
              <a:rPr lang="en-US" dirty="0" err="1"/>
              <a:t>investicionim</a:t>
            </a:r>
            <a:r>
              <a:rPr lang="en-US" dirty="0" smtClean="0"/>
              <a:t>).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Međutim</a:t>
            </a:r>
            <a:r>
              <a:rPr lang="en-US" dirty="0"/>
              <a:t>, </a:t>
            </a:r>
            <a:r>
              <a:rPr lang="en-US" dirty="0" err="1"/>
              <a:t>danas</a:t>
            </a:r>
            <a:r>
              <a:rPr lang="en-US" dirty="0"/>
              <a:t> </a:t>
            </a:r>
            <a:r>
              <a:rPr lang="en-US" dirty="0" err="1"/>
              <a:t>postoje</a:t>
            </a:r>
            <a:r>
              <a:rPr lang="en-US" dirty="0"/>
              <a:t> </a:t>
            </a:r>
            <a:r>
              <a:rPr lang="en-US" dirty="0" err="1"/>
              <a:t>investicioni</a:t>
            </a:r>
            <a:r>
              <a:rPr lang="en-US" dirty="0"/>
              <a:t> </a:t>
            </a:r>
            <a:r>
              <a:rPr lang="en-US" dirty="0" err="1"/>
              <a:t>plasmani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kraće</a:t>
            </a:r>
            <a:r>
              <a:rPr lang="en-US" dirty="0"/>
              <a:t> </a:t>
            </a:r>
            <a:r>
              <a:rPr lang="en-US" dirty="0" err="1"/>
              <a:t>rokove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pl-PL" dirty="0" smtClean="0"/>
              <a:t>posebno </a:t>
            </a:r>
            <a:r>
              <a:rPr lang="pl-PL" dirty="0"/>
              <a:t>u razne finansijske oblike. </a:t>
            </a:r>
            <a:endParaRPr lang="pl-PL" dirty="0" smtClean="0"/>
          </a:p>
          <a:p>
            <a:pPr algn="just"/>
            <a:r>
              <a:rPr lang="pl-PL" dirty="0" smtClean="0"/>
              <a:t>S </a:t>
            </a:r>
            <a:r>
              <a:rPr lang="pl-PL" dirty="0"/>
              <a:t>druge strane, postoji mehanizam </a:t>
            </a:r>
            <a:r>
              <a:rPr lang="pl-PL" dirty="0" smtClean="0"/>
              <a:t>stalnih </a:t>
            </a:r>
            <a:r>
              <a:rPr lang="pt-BR" dirty="0" smtClean="0"/>
              <a:t>prelivanja </a:t>
            </a:r>
            <a:r>
              <a:rPr lang="pt-BR" dirty="0"/>
              <a:t>novca sa tržišta novca na tržište kapitala i obrnuto</a:t>
            </a:r>
            <a:r>
              <a:rPr lang="pt-BR" dirty="0" smtClean="0"/>
              <a:t>.</a:t>
            </a:r>
            <a:endParaRPr lang="sr-Latn-ME" dirty="0" smtClean="0"/>
          </a:p>
          <a:p>
            <a:pPr algn="just"/>
            <a:r>
              <a:rPr lang="en-US" dirty="0" err="1"/>
              <a:t>Teško</a:t>
            </a:r>
            <a:r>
              <a:rPr lang="en-US" dirty="0"/>
              <a:t> je </a:t>
            </a:r>
            <a:r>
              <a:rPr lang="en-US" dirty="0" err="1"/>
              <a:t>utvrditi</a:t>
            </a:r>
            <a:r>
              <a:rPr lang="en-US" dirty="0"/>
              <a:t> </a:t>
            </a:r>
            <a:r>
              <a:rPr lang="en-US" dirty="0" err="1"/>
              <a:t>šta</a:t>
            </a:r>
            <a:r>
              <a:rPr lang="en-US" dirty="0"/>
              <a:t> je </a:t>
            </a:r>
            <a:r>
              <a:rPr lang="en-US" dirty="0" err="1"/>
              <a:t>kratkoročno</a:t>
            </a:r>
            <a:r>
              <a:rPr lang="en-US" dirty="0"/>
              <a:t>, a </a:t>
            </a:r>
            <a:r>
              <a:rPr lang="en-US" dirty="0" err="1"/>
              <a:t>šta</a:t>
            </a:r>
            <a:r>
              <a:rPr lang="en-US" dirty="0"/>
              <a:t> </a:t>
            </a:r>
            <a:r>
              <a:rPr lang="en-US" dirty="0" err="1"/>
              <a:t>dugoročno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svojoj</a:t>
            </a:r>
            <a:r>
              <a:rPr lang="en-US" dirty="0"/>
              <a:t> </a:t>
            </a:r>
            <a:r>
              <a:rPr lang="en-US" dirty="0" err="1"/>
              <a:t>prirodi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sr-Latn-ME" dirty="0"/>
              <a:t> </a:t>
            </a:r>
            <a:r>
              <a:rPr lang="en-US" dirty="0" err="1"/>
              <a:t>funkciji</a:t>
            </a:r>
            <a:r>
              <a:rPr lang="en-US" dirty="0"/>
              <a:t>, </a:t>
            </a:r>
            <a:r>
              <a:rPr lang="en-US" dirty="0" err="1"/>
              <a:t>ovakva</a:t>
            </a:r>
            <a:r>
              <a:rPr lang="en-US" dirty="0"/>
              <a:t> </a:t>
            </a:r>
            <a:r>
              <a:rPr lang="en-US" dirty="0" smtClean="0"/>
              <a:t>pod</a:t>
            </a:r>
            <a:r>
              <a:rPr lang="sr-Latn-ME" dirty="0" smtClean="0"/>
              <a:t>j</a:t>
            </a:r>
            <a:r>
              <a:rPr lang="en-US" dirty="0" err="1" smtClean="0"/>
              <a:t>ela</a:t>
            </a:r>
            <a:r>
              <a:rPr lang="en-US" dirty="0" smtClean="0"/>
              <a:t>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je </a:t>
            </a:r>
            <a:r>
              <a:rPr lang="en-US" dirty="0" err="1"/>
              <a:t>formalne</a:t>
            </a:r>
            <a:r>
              <a:rPr lang="en-US" dirty="0"/>
              <a:t>, a </a:t>
            </a:r>
            <a:r>
              <a:rPr lang="en-US" dirty="0" err="1"/>
              <a:t>manje</a:t>
            </a:r>
            <a:r>
              <a:rPr lang="en-US" dirty="0"/>
              <a:t> </a:t>
            </a:r>
            <a:r>
              <a:rPr lang="en-US" dirty="0" err="1"/>
              <a:t>suštinske</a:t>
            </a:r>
            <a:r>
              <a:rPr lang="sr-Latn-ME" dirty="0"/>
              <a:t> </a:t>
            </a:r>
            <a:r>
              <a:rPr lang="en-US" dirty="0" err="1"/>
              <a:t>prirode</a:t>
            </a:r>
            <a:r>
              <a:rPr lang="en-US" dirty="0"/>
              <a:t>.</a:t>
            </a:r>
            <a:endParaRPr lang="sr-Latn-ME" dirty="0"/>
          </a:p>
          <a:p>
            <a:pPr algn="just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74978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2580"/>
            <a:ext cx="10515600" cy="549438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err="1" smtClean="0"/>
              <a:t>Istovremeno</a:t>
            </a:r>
            <a:r>
              <a:rPr lang="en-US" dirty="0" smtClean="0"/>
              <a:t> </a:t>
            </a:r>
            <a:r>
              <a:rPr lang="en-US" dirty="0" err="1"/>
              <a:t>dolazi</a:t>
            </a:r>
            <a:r>
              <a:rPr lang="en-US" dirty="0"/>
              <a:t> do </a:t>
            </a:r>
            <a:r>
              <a:rPr lang="en-US" dirty="0" err="1"/>
              <a:t>stalnog</a:t>
            </a:r>
            <a:r>
              <a:rPr lang="en-US" dirty="0"/>
              <a:t> </a:t>
            </a:r>
            <a:r>
              <a:rPr lang="en-US" dirty="0" err="1"/>
              <a:t>prelivanja</a:t>
            </a:r>
            <a:r>
              <a:rPr lang="en-US" dirty="0"/>
              <a:t> (</a:t>
            </a:r>
            <a:r>
              <a:rPr lang="en-US" dirty="0" err="1"/>
              <a:t>pretvaranja</a:t>
            </a:r>
            <a:r>
              <a:rPr lang="en-US" dirty="0"/>
              <a:t>) </a:t>
            </a:r>
            <a:r>
              <a:rPr lang="en-US" dirty="0" err="1"/>
              <a:t>jednih</a:t>
            </a:r>
            <a:r>
              <a:rPr lang="en-US" dirty="0"/>
              <a:t> u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 smtClean="0"/>
              <a:t>oblike</a:t>
            </a:r>
            <a:r>
              <a:rPr lang="sr-Latn-ME" dirty="0" smtClean="0"/>
              <a:t> </a:t>
            </a:r>
            <a:r>
              <a:rPr lang="en-US" dirty="0" err="1" smtClean="0"/>
              <a:t>sredstava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Zbog</a:t>
            </a:r>
            <a:r>
              <a:rPr lang="en-US" dirty="0" smtClean="0"/>
              <a:t> </a:t>
            </a:r>
            <a:r>
              <a:rPr lang="en-US" dirty="0"/>
              <a:t>toga </a:t>
            </a:r>
            <a:r>
              <a:rPr lang="en-US" dirty="0" err="1"/>
              <a:t>danas</a:t>
            </a:r>
            <a:r>
              <a:rPr lang="en-US" dirty="0"/>
              <a:t> ne </a:t>
            </a:r>
            <a:r>
              <a:rPr lang="en-US" dirty="0" err="1"/>
              <a:t>postoji</a:t>
            </a:r>
            <a:r>
              <a:rPr lang="en-US" dirty="0"/>
              <a:t> </a:t>
            </a:r>
            <a:r>
              <a:rPr lang="en-US" dirty="0" err="1"/>
              <a:t>stroga</a:t>
            </a:r>
            <a:r>
              <a:rPr lang="en-US" dirty="0"/>
              <a:t> </a:t>
            </a:r>
            <a:r>
              <a:rPr lang="en-US" dirty="0" smtClean="0"/>
              <a:t>pod</a:t>
            </a:r>
            <a:r>
              <a:rPr lang="sr-Latn-ME" dirty="0" smtClean="0"/>
              <a:t>j</a:t>
            </a:r>
            <a:r>
              <a:rPr lang="en-US" dirty="0" err="1" smtClean="0"/>
              <a:t>ela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kratkoročni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dugoročni</a:t>
            </a:r>
            <a:r>
              <a:rPr lang="sr-Latn-ME" dirty="0" smtClean="0"/>
              <a:t> </a:t>
            </a:r>
            <a:r>
              <a:rPr lang="en-US" dirty="0" err="1" smtClean="0"/>
              <a:t>sektor</a:t>
            </a:r>
            <a:r>
              <a:rPr lang="en-US" dirty="0" smtClean="0"/>
              <a:t>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U </a:t>
            </a:r>
            <a:r>
              <a:rPr lang="en-US" dirty="0" err="1"/>
              <a:t>modernim</a:t>
            </a:r>
            <a:r>
              <a:rPr lang="en-US" dirty="0"/>
              <a:t> </a:t>
            </a:r>
            <a:r>
              <a:rPr lang="sr-Latn-ME" dirty="0" smtClean="0"/>
              <a:t>ekonomijama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kojima</a:t>
            </a:r>
            <a:r>
              <a:rPr lang="en-US" dirty="0"/>
              <a:t> se </a:t>
            </a:r>
            <a:r>
              <a:rPr lang="en-US" dirty="0" err="1"/>
              <a:t>brzo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lako</a:t>
            </a:r>
            <a:r>
              <a:rPr lang="en-US" dirty="0"/>
              <a:t> </a:t>
            </a:r>
            <a:r>
              <a:rPr lang="en-US" dirty="0" err="1"/>
              <a:t>kratkoročna</a:t>
            </a:r>
            <a:r>
              <a:rPr lang="en-US" dirty="0"/>
              <a:t> </a:t>
            </a:r>
            <a:r>
              <a:rPr lang="en-US" dirty="0" err="1" smtClean="0"/>
              <a:t>sredstva</a:t>
            </a:r>
            <a:r>
              <a:rPr lang="sr-Latn-ME" dirty="0" smtClean="0"/>
              <a:t> </a:t>
            </a:r>
            <a:r>
              <a:rPr lang="en-US" dirty="0" smtClean="0"/>
              <a:t>“</a:t>
            </a:r>
            <a:r>
              <a:rPr lang="en-US" dirty="0" err="1"/>
              <a:t>pretvaraju</a:t>
            </a:r>
            <a:r>
              <a:rPr lang="en-US" dirty="0"/>
              <a:t>” u </a:t>
            </a:r>
            <a:r>
              <a:rPr lang="en-US" dirty="0" err="1"/>
              <a:t>dugoročne</a:t>
            </a:r>
            <a:r>
              <a:rPr lang="en-US" dirty="0"/>
              <a:t> </a:t>
            </a:r>
            <a:r>
              <a:rPr lang="en-US" dirty="0" err="1"/>
              <a:t>plasmane</a:t>
            </a:r>
            <a:r>
              <a:rPr lang="en-US" dirty="0"/>
              <a:t>, u </a:t>
            </a:r>
            <a:r>
              <a:rPr lang="en-US" dirty="0" err="1"/>
              <a:t>kojima</a:t>
            </a:r>
            <a:r>
              <a:rPr lang="en-US" dirty="0"/>
              <a:t> </a:t>
            </a:r>
            <a:r>
              <a:rPr lang="en-US" dirty="0" err="1"/>
              <a:t>postoje</a:t>
            </a:r>
            <a:r>
              <a:rPr lang="en-US" dirty="0"/>
              <a:t> </a:t>
            </a:r>
            <a:r>
              <a:rPr lang="en-US" dirty="0" err="1"/>
              <a:t>brojni</a:t>
            </a:r>
            <a:r>
              <a:rPr lang="en-US" dirty="0"/>
              <a:t> </a:t>
            </a:r>
            <a:r>
              <a:rPr lang="en-US" dirty="0" err="1"/>
              <a:t>finansijski</a:t>
            </a:r>
            <a:r>
              <a:rPr lang="en-US" dirty="0"/>
              <a:t> </a:t>
            </a:r>
            <a:r>
              <a:rPr lang="en-US" dirty="0" err="1"/>
              <a:t>oblici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en-US" dirty="0" err="1" smtClean="0"/>
              <a:t>nalaze</a:t>
            </a:r>
            <a:r>
              <a:rPr lang="en-US" dirty="0" smtClean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kratkoročnih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dugoročnih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, to </a:t>
            </a:r>
            <a:r>
              <a:rPr lang="en-US" dirty="0" err="1"/>
              <a:t>postaje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 smtClean="0"/>
              <a:t>jedinstveno</a:t>
            </a:r>
            <a:r>
              <a:rPr lang="sr-Latn-ME" dirty="0" smtClean="0"/>
              <a:t> </a:t>
            </a:r>
            <a:r>
              <a:rPr lang="en-US" dirty="0" err="1" smtClean="0"/>
              <a:t>tržište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fini</a:t>
            </a:r>
            <a:r>
              <a:rPr lang="en-US" dirty="0"/>
              <a:t> </a:t>
            </a:r>
            <a:r>
              <a:rPr lang="en-US" dirty="0" err="1"/>
              <a:t>mehanizam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brojnim</a:t>
            </a:r>
            <a:r>
              <a:rPr lang="en-US" dirty="0"/>
              <a:t> </a:t>
            </a:r>
            <a:r>
              <a:rPr lang="en-US" dirty="0" err="1"/>
              <a:t>institucijama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instrumentima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procesima</a:t>
            </a:r>
            <a:r>
              <a:rPr lang="en-US" dirty="0"/>
              <a:t> </a:t>
            </a:r>
            <a:r>
              <a:rPr lang="en-US" dirty="0" err="1"/>
              <a:t>kojima</a:t>
            </a:r>
            <a:r>
              <a:rPr lang="en-US" dirty="0"/>
              <a:t> se </a:t>
            </a:r>
            <a:r>
              <a:rPr lang="en-US" dirty="0" err="1"/>
              <a:t>vrši</a:t>
            </a:r>
            <a:r>
              <a:rPr lang="en-US" dirty="0"/>
              <a:t> </a:t>
            </a:r>
            <a:r>
              <a:rPr lang="en-US" dirty="0" err="1"/>
              <a:t>distribucija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alokacija</a:t>
            </a:r>
            <a:r>
              <a:rPr lang="en-US" dirty="0"/>
              <a:t> </a:t>
            </a:r>
            <a:r>
              <a:rPr lang="en-US" dirty="0" err="1" smtClean="0"/>
              <a:t>finansijskih</a:t>
            </a:r>
            <a:r>
              <a:rPr lang="sr-Latn-ME" dirty="0" smtClean="0"/>
              <a:t> </a:t>
            </a:r>
            <a:r>
              <a:rPr lang="en-US" dirty="0" err="1" smtClean="0"/>
              <a:t>sredstava</a:t>
            </a:r>
            <a:r>
              <a:rPr lang="en-US" dirty="0"/>
              <a:t>, </a:t>
            </a:r>
            <a:r>
              <a:rPr lang="en-US" dirty="0" err="1"/>
              <a:t>najčešće</a:t>
            </a:r>
            <a:r>
              <a:rPr lang="en-US" dirty="0"/>
              <a:t> u </a:t>
            </a:r>
            <a:r>
              <a:rPr lang="en-US" dirty="0" err="1"/>
              <a:t>investicije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To </a:t>
            </a:r>
            <a:r>
              <a:rPr lang="en-US" dirty="0"/>
              <a:t>je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osnovna</a:t>
            </a:r>
            <a:r>
              <a:rPr lang="en-US" dirty="0"/>
              <a:t> </a:t>
            </a:r>
            <a:r>
              <a:rPr lang="en-US" dirty="0" err="1"/>
              <a:t>fimkcija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- da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njemu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njega</a:t>
            </a:r>
            <a:r>
              <a:rPr lang="en-US" dirty="0"/>
              <a:t> </a:t>
            </a:r>
            <a:r>
              <a:rPr lang="en-US" dirty="0" err="1"/>
              <a:t>koncentriše</a:t>
            </a:r>
            <a:r>
              <a:rPr lang="en-US" dirty="0"/>
              <a:t> </a:t>
            </a:r>
            <a:r>
              <a:rPr lang="en-US" dirty="0" err="1"/>
              <a:t>ponuda</a:t>
            </a:r>
            <a:r>
              <a:rPr lang="en-US" dirty="0"/>
              <a:t> </a:t>
            </a:r>
            <a:r>
              <a:rPr lang="en-US" dirty="0" err="1"/>
              <a:t>slobodnih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(</a:t>
            </a:r>
            <a:r>
              <a:rPr lang="en-US" dirty="0" err="1"/>
              <a:t>štednja</a:t>
            </a:r>
            <a:r>
              <a:rPr lang="en-US" dirty="0"/>
              <a:t>) da bi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en-US" dirty="0" err="1" smtClean="0"/>
              <a:t>podmirile</a:t>
            </a:r>
            <a:r>
              <a:rPr lang="en-US" dirty="0" smtClean="0"/>
              <a:t> </a:t>
            </a:r>
            <a:r>
              <a:rPr lang="en-US" dirty="0" err="1"/>
              <a:t>različite</a:t>
            </a:r>
            <a:r>
              <a:rPr lang="en-US" dirty="0"/>
              <a:t> </a:t>
            </a:r>
            <a:r>
              <a:rPr lang="en-US" dirty="0" err="1"/>
              <a:t>investicije</a:t>
            </a:r>
            <a:r>
              <a:rPr lang="en-US" dirty="0"/>
              <a:t> (</a:t>
            </a:r>
            <a:r>
              <a:rPr lang="en-US" dirty="0" err="1"/>
              <a:t>tražnja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).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28575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32012"/>
            <a:ext cx="10515600" cy="5544951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it-IT" dirty="0"/>
              <a:t>Ako su nekome potrebna investiciona sredstva ona se mogu pribaviti </a:t>
            </a:r>
            <a:r>
              <a:rPr lang="it-IT" dirty="0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tržištu</a:t>
            </a:r>
            <a:r>
              <a:rPr lang="en-US" dirty="0" smtClean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emisije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 (</a:t>
            </a:r>
            <a:r>
              <a:rPr lang="en-US" dirty="0" err="1"/>
              <a:t>zajmovni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)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emisijom</a:t>
            </a:r>
            <a:r>
              <a:rPr lang="en-US" dirty="0"/>
              <a:t> </a:t>
            </a:r>
            <a:r>
              <a:rPr lang="en-US" dirty="0" err="1" smtClean="0"/>
              <a:t>akcija</a:t>
            </a:r>
            <a:r>
              <a:rPr lang="sr-Latn-ME" dirty="0" smtClean="0"/>
              <a:t> </a:t>
            </a:r>
            <a:r>
              <a:rPr lang="en-US" dirty="0" smtClean="0"/>
              <a:t>(</a:t>
            </a:r>
            <a:r>
              <a:rPr lang="en-US" dirty="0" err="1"/>
              <a:t>akcijski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vlasnički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). </a:t>
            </a:r>
            <a:endParaRPr lang="sr-Latn-ME" dirty="0" smtClean="0"/>
          </a:p>
          <a:p>
            <a:r>
              <a:rPr lang="en-US" dirty="0" smtClean="0"/>
              <a:t>Na </a:t>
            </a:r>
            <a:r>
              <a:rPr lang="en-US" dirty="0"/>
              <a:t>tom </a:t>
            </a:r>
            <a:r>
              <a:rPr lang="en-US" dirty="0" err="1"/>
              <a:t>tržištu</a:t>
            </a:r>
            <a:r>
              <a:rPr lang="en-US" dirty="0"/>
              <a:t> se </a:t>
            </a:r>
            <a:r>
              <a:rPr lang="en-US" dirty="0" err="1"/>
              <a:t>traži</a:t>
            </a:r>
            <a:r>
              <a:rPr lang="en-US" dirty="0"/>
              <a:t> </a:t>
            </a:r>
            <a:r>
              <a:rPr lang="en-US" dirty="0" err="1"/>
              <a:t>dugoročni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investicije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To je </a:t>
            </a:r>
            <a:r>
              <a:rPr lang="en-US" dirty="0" err="1"/>
              <a:t>primarno</a:t>
            </a:r>
            <a:r>
              <a:rPr lang="en-US" dirty="0"/>
              <a:t>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Trgovanje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novim</a:t>
            </a:r>
            <a:r>
              <a:rPr lang="en-US" dirty="0"/>
              <a:t> </a:t>
            </a:r>
            <a:r>
              <a:rPr lang="en-US" dirty="0" err="1"/>
              <a:t>odnosima</a:t>
            </a:r>
            <a:r>
              <a:rPr lang="en-US" dirty="0"/>
              <a:t> </a:t>
            </a:r>
            <a:r>
              <a:rPr lang="en-US" dirty="0" err="1"/>
              <a:t>već</a:t>
            </a:r>
            <a:r>
              <a:rPr lang="en-US" dirty="0"/>
              <a:t> </a:t>
            </a:r>
            <a:r>
              <a:rPr lang="en-US" dirty="0" err="1" smtClean="0"/>
              <a:t>ranije</a:t>
            </a:r>
            <a:r>
              <a:rPr lang="sr-Latn-ME" dirty="0" smtClean="0"/>
              <a:t> </a:t>
            </a:r>
            <a:r>
              <a:rPr lang="en-US" dirty="0" err="1" smtClean="0"/>
              <a:t>emitovanim</a:t>
            </a:r>
            <a:r>
              <a:rPr lang="sr-Latn-ME" dirty="0" smtClean="0"/>
              <a:t> </a:t>
            </a:r>
            <a:r>
              <a:rPr lang="en-US" dirty="0" err="1" smtClean="0"/>
              <a:t>hartijama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kupovina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prodaja</a:t>
            </a:r>
            <a:r>
              <a:rPr lang="en-US" dirty="0"/>
              <a:t>) </a:t>
            </a:r>
            <a:r>
              <a:rPr lang="en-US" dirty="0" err="1"/>
              <a:t>obično</a:t>
            </a:r>
            <a:r>
              <a:rPr lang="en-US" dirty="0"/>
              <a:t> se </a:t>
            </a:r>
            <a:r>
              <a:rPr lang="en-US" dirty="0" err="1"/>
              <a:t>naziva</a:t>
            </a:r>
            <a:r>
              <a:rPr lang="en-US" dirty="0"/>
              <a:t> “</a:t>
            </a:r>
            <a:r>
              <a:rPr lang="en-US" dirty="0" err="1"/>
              <a:t>sekundarno</a:t>
            </a:r>
            <a:r>
              <a:rPr lang="en-US" dirty="0"/>
              <a:t>” </a:t>
            </a:r>
            <a:r>
              <a:rPr lang="en-US" dirty="0" err="1" smtClean="0"/>
              <a:t>tržište</a:t>
            </a:r>
            <a:r>
              <a:rPr lang="sr-Latn-ME" dirty="0" smtClean="0"/>
              <a:t> </a:t>
            </a:r>
            <a:r>
              <a:rPr lang="en-US" dirty="0" err="1" smtClean="0"/>
              <a:t>kapitala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Ovo</a:t>
            </a:r>
            <a:r>
              <a:rPr lang="en-US" dirty="0" smtClean="0"/>
              <a:t>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omogućava</a:t>
            </a:r>
            <a:r>
              <a:rPr lang="en-US" dirty="0"/>
              <a:t> </a:t>
            </a:r>
            <a:r>
              <a:rPr lang="en-US" dirty="0" err="1"/>
              <a:t>svim</a:t>
            </a:r>
            <a:r>
              <a:rPr lang="en-US" dirty="0"/>
              <a:t> </a:t>
            </a:r>
            <a:r>
              <a:rPr lang="en-US" dirty="0" err="1"/>
              <a:t>subjektima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da </a:t>
            </a:r>
            <a:r>
              <a:rPr lang="en-US" dirty="0" err="1"/>
              <a:t>vrlo</a:t>
            </a:r>
            <a:r>
              <a:rPr lang="en-US" dirty="0"/>
              <a:t> </a:t>
            </a:r>
            <a:r>
              <a:rPr lang="en-US" dirty="0" err="1" smtClean="0"/>
              <a:t>brzo</a:t>
            </a:r>
            <a:r>
              <a:rPr lang="sr-Latn-ME" dirty="0" smtClean="0"/>
              <a:t> </a:t>
            </a:r>
            <a:r>
              <a:rPr lang="en-US" dirty="0" smtClean="0"/>
              <a:t>m</a:t>
            </a:r>
            <a:r>
              <a:rPr lang="sr-Latn-ME" dirty="0" smtClean="0"/>
              <a:t>ij</a:t>
            </a:r>
            <a:r>
              <a:rPr lang="en-US" dirty="0" err="1" smtClean="0"/>
              <a:t>enjaju</a:t>
            </a:r>
            <a:r>
              <a:rPr lang="en-US" dirty="0" smtClean="0"/>
              <a:t> </a:t>
            </a:r>
            <a:r>
              <a:rPr lang="en-US" dirty="0" err="1"/>
              <a:t>strukturu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imovine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portfelja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Tako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planirana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u </a:t>
            </a:r>
            <a:r>
              <a:rPr lang="en-US" dirty="0" err="1" smtClean="0"/>
              <a:t>dugoročne</a:t>
            </a:r>
            <a:r>
              <a:rPr lang="sr-Latn-ME" dirty="0" smtClean="0"/>
              <a:t> </a:t>
            </a:r>
            <a:r>
              <a:rPr lang="en-US" dirty="0" err="1" smtClean="0"/>
              <a:t>hartije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prodajom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lako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pretvoriti</a:t>
            </a:r>
            <a:r>
              <a:rPr lang="en-US" dirty="0"/>
              <a:t> u </a:t>
            </a:r>
            <a:r>
              <a:rPr lang="en-US" dirty="0" err="1" smtClean="0"/>
              <a:t>likvidna</a:t>
            </a:r>
            <a:r>
              <a:rPr lang="sr-Latn-ME" dirty="0" smtClean="0"/>
              <a:t> </a:t>
            </a:r>
            <a:r>
              <a:rPr lang="en-US" dirty="0" err="1" smtClean="0"/>
              <a:t>sredstva</a:t>
            </a:r>
            <a:r>
              <a:rPr lang="en-US" dirty="0"/>
              <a:t>, u </a:t>
            </a:r>
            <a:r>
              <a:rPr lang="en-US" dirty="0" err="1"/>
              <a:t>novac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Tržište</a:t>
            </a:r>
            <a:r>
              <a:rPr lang="en-US" dirty="0" smtClean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omogućava</a:t>
            </a:r>
            <a:r>
              <a:rPr lang="en-US" dirty="0"/>
              <a:t> da se </a:t>
            </a:r>
            <a:r>
              <a:rPr lang="en-US" dirty="0" err="1"/>
              <a:t>slobodan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 (</a:t>
            </a:r>
            <a:r>
              <a:rPr lang="en-US" dirty="0" err="1"/>
              <a:t>štednja</a:t>
            </a:r>
            <a:r>
              <a:rPr lang="en-US" dirty="0" smtClean="0"/>
              <a:t>)</a:t>
            </a:r>
            <a:r>
              <a:rPr lang="sr-Latn-ME" dirty="0" smtClean="0"/>
              <a:t> </a:t>
            </a:r>
            <a:r>
              <a:rPr lang="en-US" dirty="0" err="1" smtClean="0"/>
              <a:t>usm</a:t>
            </a:r>
            <a:r>
              <a:rPr lang="sr-Latn-ME" dirty="0" smtClean="0"/>
              <a:t>j</a:t>
            </a:r>
            <a:r>
              <a:rPr lang="en-US" dirty="0" err="1" smtClean="0"/>
              <a:t>eri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najrentabilnije</a:t>
            </a:r>
            <a:r>
              <a:rPr lang="en-US" dirty="0"/>
              <a:t> </a:t>
            </a:r>
            <a:r>
              <a:rPr lang="en-US" dirty="0" err="1"/>
              <a:t>projekte</a:t>
            </a:r>
            <a:r>
              <a:rPr lang="en-US" dirty="0"/>
              <a:t> (</a:t>
            </a:r>
            <a:r>
              <a:rPr lang="en-US" dirty="0" err="1"/>
              <a:t>investicije</a:t>
            </a:r>
            <a:r>
              <a:rPr lang="en-US" dirty="0"/>
              <a:t>).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39697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40914"/>
            <a:ext cx="10515600" cy="563605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err="1"/>
              <a:t>Ponudu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čine</a:t>
            </a:r>
            <a:r>
              <a:rPr lang="en-US" dirty="0"/>
              <a:t> </a:t>
            </a:r>
            <a:r>
              <a:rPr lang="en-US" dirty="0" err="1"/>
              <a:t>slobodna</a:t>
            </a:r>
            <a:r>
              <a:rPr lang="en-US" dirty="0"/>
              <a:t> </a:t>
            </a:r>
            <a:r>
              <a:rPr lang="en-US" dirty="0" err="1"/>
              <a:t>neutrošena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(</a:t>
            </a:r>
            <a:r>
              <a:rPr lang="en-US" dirty="0" err="1" smtClean="0"/>
              <a:t>uglavnom</a:t>
            </a:r>
            <a:r>
              <a:rPr lang="sr-Latn-ME" dirty="0" smtClean="0"/>
              <a:t> </a:t>
            </a:r>
            <a:r>
              <a:rPr lang="en-US" dirty="0" err="1" smtClean="0"/>
              <a:t>štednja</a:t>
            </a:r>
            <a:r>
              <a:rPr lang="en-US" dirty="0" smtClean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dohotka</a:t>
            </a:r>
            <a:r>
              <a:rPr lang="en-US" dirty="0"/>
              <a:t>),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odložena</a:t>
            </a:r>
            <a:r>
              <a:rPr lang="en-US" dirty="0"/>
              <a:t> </a:t>
            </a:r>
            <a:r>
              <a:rPr lang="en-US" dirty="0" err="1"/>
              <a:t>potrošnja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/>
              <a:t>Na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se </a:t>
            </a:r>
            <a:r>
              <a:rPr lang="en-US" dirty="0" err="1"/>
              <a:t>emituju</a:t>
            </a:r>
            <a:r>
              <a:rPr lang="en-US" dirty="0"/>
              <a:t> </a:t>
            </a:r>
            <a:r>
              <a:rPr lang="en-US" dirty="0" err="1" smtClean="0"/>
              <a:t>dugoročna</a:t>
            </a:r>
            <a:r>
              <a:rPr lang="sr-Latn-ME" dirty="0" smtClean="0"/>
              <a:t> </a:t>
            </a:r>
            <a:r>
              <a:rPr lang="en-US" dirty="0" err="1" smtClean="0"/>
              <a:t>sredstva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obliku</a:t>
            </a:r>
            <a:r>
              <a:rPr lang="en-US" dirty="0"/>
              <a:t> </a:t>
            </a:r>
            <a:r>
              <a:rPr lang="en-US" dirty="0" err="1"/>
              <a:t>različitih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instrumenata</a:t>
            </a:r>
            <a:r>
              <a:rPr lang="en-US" dirty="0"/>
              <a:t>: </a:t>
            </a:r>
            <a:r>
              <a:rPr lang="en-US" dirty="0" err="1"/>
              <a:t>akcije</a:t>
            </a:r>
            <a:r>
              <a:rPr lang="en-US" dirty="0"/>
              <a:t>, </a:t>
            </a:r>
            <a:r>
              <a:rPr lang="en-US" dirty="0" err="1"/>
              <a:t>obveznice</a:t>
            </a:r>
            <a:r>
              <a:rPr lang="en-US" dirty="0"/>
              <a:t>, </a:t>
            </a:r>
            <a:r>
              <a:rPr lang="en-US" dirty="0" err="1" smtClean="0"/>
              <a:t>javnih</a:t>
            </a:r>
            <a:r>
              <a:rPr lang="sr-Latn-ME" dirty="0" smtClean="0"/>
              <a:t> </a:t>
            </a:r>
            <a:r>
              <a:rPr lang="en-US" dirty="0" err="1" smtClean="0"/>
              <a:t>zajmova</a:t>
            </a:r>
            <a:r>
              <a:rPr lang="en-US" dirty="0"/>
              <a:t>, </a:t>
            </a:r>
            <a:r>
              <a:rPr lang="en-US" dirty="0" err="1"/>
              <a:t>hipotekarni</a:t>
            </a:r>
            <a:r>
              <a:rPr lang="en-US" dirty="0"/>
              <a:t> </a:t>
            </a:r>
            <a:r>
              <a:rPr lang="en-US" dirty="0" err="1"/>
              <a:t>papiri</a:t>
            </a:r>
            <a:r>
              <a:rPr lang="en-US" dirty="0"/>
              <a:t>, </a:t>
            </a:r>
            <a:r>
              <a:rPr lang="en-US" dirty="0" err="1"/>
              <a:t>industrijske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dr. </a:t>
            </a:r>
            <a:endParaRPr lang="sr-Latn-ME" dirty="0" smtClean="0"/>
          </a:p>
          <a:p>
            <a:pPr algn="just"/>
            <a:r>
              <a:rPr lang="en-US" dirty="0" err="1" smtClean="0"/>
              <a:t>Motiv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ponudu</a:t>
            </a:r>
            <a:r>
              <a:rPr lang="en-US" dirty="0"/>
              <a:t> </a:t>
            </a:r>
            <a:r>
              <a:rPr lang="en-US" dirty="0" err="1" smtClean="0"/>
              <a:t>ovih</a:t>
            </a:r>
            <a:r>
              <a:rPr lang="sr-Latn-ME" dirty="0" smtClean="0"/>
              <a:t> </a:t>
            </a:r>
            <a:r>
              <a:rPr lang="it-IT" dirty="0" smtClean="0"/>
              <a:t>finansijskih </a:t>
            </a:r>
            <a:r>
              <a:rPr lang="it-IT" dirty="0"/>
              <a:t>oblika jeste dobit koja se može ostvariti preko kamate ili dividende.</a:t>
            </a:r>
          </a:p>
          <a:p>
            <a:pPr algn="just"/>
            <a:r>
              <a:rPr lang="pl-PL" dirty="0"/>
              <a:t>S obzirom na to da je rizik kod dugoročnih ulaganja veći u odnosu na </a:t>
            </a:r>
            <a:r>
              <a:rPr lang="pl-PL" dirty="0" smtClean="0"/>
              <a:t>kratkoročna </a:t>
            </a:r>
            <a:r>
              <a:rPr lang="en-US" dirty="0" err="1" smtClean="0"/>
              <a:t>ulaganja</a:t>
            </a:r>
            <a:r>
              <a:rPr lang="en-US" dirty="0"/>
              <a:t>, to je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kamata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dividenda</a:t>
            </a:r>
            <a:r>
              <a:rPr lang="en-US" dirty="0"/>
              <a:t> </a:t>
            </a:r>
            <a:r>
              <a:rPr lang="en-US" dirty="0" err="1"/>
              <a:t>veća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dugoročnih</a:t>
            </a:r>
            <a:r>
              <a:rPr lang="en-US" dirty="0"/>
              <a:t> </a:t>
            </a:r>
            <a:r>
              <a:rPr lang="en-US" dirty="0" err="1"/>
              <a:t>plasmana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Kada</a:t>
            </a:r>
            <a:r>
              <a:rPr lang="sr-Latn-ME" dirty="0" smtClean="0"/>
              <a:t> </a:t>
            </a:r>
            <a:r>
              <a:rPr lang="pl-PL" dirty="0" smtClean="0"/>
              <a:t>tražnja </a:t>
            </a:r>
            <a:r>
              <a:rPr lang="pl-PL" dirty="0"/>
              <a:t>za dugoročnim kapitalom opada, nosioci ponude kapitala mogu ga plasirati </a:t>
            </a:r>
            <a:r>
              <a:rPr lang="pl-PL" dirty="0" smtClean="0"/>
              <a:t>u </a:t>
            </a:r>
            <a:r>
              <a:rPr lang="en-US" dirty="0" err="1" smtClean="0"/>
              <a:t>kratkoročne</a:t>
            </a:r>
            <a:r>
              <a:rPr lang="en-US" dirty="0" smtClean="0"/>
              <a:t> </a:t>
            </a:r>
            <a:r>
              <a:rPr lang="en-US" dirty="0" err="1"/>
              <a:t>oblike</a:t>
            </a:r>
            <a:r>
              <a:rPr lang="en-US" dirty="0"/>
              <a:t> (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),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manji</a:t>
            </a:r>
            <a:r>
              <a:rPr lang="en-US" dirty="0"/>
              <a:t> </a:t>
            </a:r>
            <a:r>
              <a:rPr lang="en-US" dirty="0" err="1"/>
              <a:t>rizik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manji</a:t>
            </a:r>
            <a:r>
              <a:rPr lang="en-US" dirty="0"/>
              <a:t> </a:t>
            </a:r>
            <a:r>
              <a:rPr lang="en-US" dirty="0" err="1"/>
              <a:t>prinos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uloženi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.</a:t>
            </a:r>
          </a:p>
          <a:p>
            <a:pPr algn="just"/>
            <a:r>
              <a:rPr lang="it-IT" dirty="0"/>
              <a:t>Tržište kapitala može biti organizovano i neorganizovano. </a:t>
            </a:r>
            <a:endParaRPr lang="sr-Latn-ME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76616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43189"/>
            <a:ext cx="10515600" cy="5133774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it-IT" dirty="0"/>
              <a:t>Organizovano</a:t>
            </a:r>
            <a:r>
              <a:rPr lang="sr-Latn-ME" dirty="0"/>
              <a:t> </a:t>
            </a:r>
            <a:r>
              <a:rPr lang="pl-PL" dirty="0"/>
              <a:t>je ono na kojem se odnosi ponude i tražnje finansijskih sredstava odvijaju </a:t>
            </a:r>
            <a:r>
              <a:rPr lang="pl-PL" dirty="0" smtClean="0"/>
              <a:t>preko </a:t>
            </a:r>
            <a:r>
              <a:rPr lang="en-US" dirty="0" err="1" smtClean="0"/>
              <a:t>odgovarajućih</a:t>
            </a:r>
            <a:r>
              <a:rPr lang="en-US" dirty="0" smtClean="0"/>
              <a:t> </a:t>
            </a:r>
            <a:r>
              <a:rPr lang="en-US" dirty="0" err="1"/>
              <a:t>institucija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Najznačajnije</a:t>
            </a:r>
            <a:r>
              <a:rPr lang="en-US" dirty="0" smtClean="0"/>
              <a:t> </a:t>
            </a:r>
            <a:r>
              <a:rPr lang="en-US" dirty="0" err="1"/>
              <a:t>institucije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berze</a:t>
            </a:r>
            <a:r>
              <a:rPr lang="en-US" dirty="0"/>
              <a:t> </a:t>
            </a:r>
            <a:r>
              <a:rPr lang="en-US" dirty="0" err="1" smtClean="0"/>
              <a:t>hartija</a:t>
            </a:r>
            <a:r>
              <a:rPr lang="sr-Latn-ME" dirty="0" smtClean="0"/>
              <a:t> </a:t>
            </a:r>
            <a:r>
              <a:rPr lang="en-US" dirty="0" smtClean="0"/>
              <a:t>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berze</a:t>
            </a:r>
            <a:r>
              <a:rPr lang="en-US" dirty="0"/>
              <a:t> </a:t>
            </a:r>
            <a:r>
              <a:rPr lang="en-US" dirty="0" err="1"/>
              <a:t>efekata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Svrha</a:t>
            </a:r>
            <a:r>
              <a:rPr lang="en-US" dirty="0" smtClean="0"/>
              <a:t> </a:t>
            </a:r>
            <a:r>
              <a:rPr lang="en-US" dirty="0" err="1"/>
              <a:t>berze</a:t>
            </a:r>
            <a:r>
              <a:rPr lang="en-US" dirty="0"/>
              <a:t> je da se </a:t>
            </a:r>
            <a:r>
              <a:rPr lang="en-US" dirty="0" err="1"/>
              <a:t>koncentracijom</a:t>
            </a:r>
            <a:r>
              <a:rPr lang="en-US" dirty="0"/>
              <a:t> </a:t>
            </a:r>
            <a:r>
              <a:rPr lang="en-US" dirty="0" err="1"/>
              <a:t>ponude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tražnje</a:t>
            </a:r>
            <a:r>
              <a:rPr lang="sr-Latn-ME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jednom</a:t>
            </a:r>
            <a:r>
              <a:rPr lang="en-US" dirty="0"/>
              <a:t> </a:t>
            </a:r>
            <a:r>
              <a:rPr lang="en-US" dirty="0" err="1"/>
              <a:t>određenom</a:t>
            </a:r>
            <a:r>
              <a:rPr lang="en-US" dirty="0"/>
              <a:t> </a:t>
            </a:r>
            <a:r>
              <a:rPr lang="en-US" dirty="0" smtClean="0"/>
              <a:t>m</a:t>
            </a:r>
            <a:r>
              <a:rPr lang="sr-Latn-ME" dirty="0" smtClean="0"/>
              <a:t>j</a:t>
            </a:r>
            <a:r>
              <a:rPr lang="en-US" dirty="0" err="1" smtClean="0"/>
              <a:t>estu</a:t>
            </a:r>
            <a:r>
              <a:rPr lang="en-US" dirty="0" smtClean="0"/>
              <a:t> </a:t>
            </a:r>
            <a:r>
              <a:rPr lang="en-US" dirty="0" err="1"/>
              <a:t>utvrđuje</a:t>
            </a:r>
            <a:r>
              <a:rPr lang="en-US" dirty="0"/>
              <a:t> </a:t>
            </a:r>
            <a:r>
              <a:rPr lang="en-US" dirty="0" err="1"/>
              <a:t>tržišna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/>
              <a:t>, </a:t>
            </a:r>
            <a:r>
              <a:rPr lang="en-US" dirty="0" err="1"/>
              <a:t>novca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deviza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sl.</a:t>
            </a:r>
          </a:p>
          <a:p>
            <a:pPr algn="just"/>
            <a:r>
              <a:rPr lang="en-US" dirty="0"/>
              <a:t>Pored </a:t>
            </a:r>
            <a:r>
              <a:rPr lang="en-US" dirty="0" err="1"/>
              <a:t>berze</a:t>
            </a:r>
            <a:r>
              <a:rPr lang="en-US" dirty="0"/>
              <a:t> </a:t>
            </a:r>
            <a:r>
              <a:rPr lang="en-US" dirty="0" err="1"/>
              <a:t>efekata</a:t>
            </a:r>
            <a:r>
              <a:rPr lang="en-US" dirty="0"/>
              <a:t> </a:t>
            </a:r>
            <a:r>
              <a:rPr lang="en-US" dirty="0" err="1"/>
              <a:t>organizovano</a:t>
            </a:r>
            <a:r>
              <a:rPr lang="en-US" dirty="0"/>
              <a:t>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obuhvata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en-US" dirty="0" err="1" smtClean="0"/>
              <a:t>bave</a:t>
            </a:r>
            <a:r>
              <a:rPr lang="en-US" dirty="0" smtClean="0"/>
              <a:t> </a:t>
            </a:r>
            <a:r>
              <a:rPr lang="en-US" dirty="0" err="1"/>
              <a:t>dugoročnim</a:t>
            </a:r>
            <a:r>
              <a:rPr lang="en-US" dirty="0"/>
              <a:t> </a:t>
            </a:r>
            <a:r>
              <a:rPr lang="en-US" dirty="0" err="1"/>
              <a:t>ulaganjima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Sredstva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ovaj</a:t>
            </a:r>
            <a:r>
              <a:rPr lang="en-US" dirty="0"/>
              <a:t> </a:t>
            </a:r>
            <a:r>
              <a:rPr lang="en-US" dirty="0" err="1"/>
              <a:t>oblik</a:t>
            </a:r>
            <a:r>
              <a:rPr lang="en-US" dirty="0"/>
              <a:t> </a:t>
            </a:r>
            <a:r>
              <a:rPr lang="en-US" dirty="0" err="1"/>
              <a:t>kreditiranja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 smtClean="0"/>
              <a:t>prikupljaju</a:t>
            </a:r>
            <a:r>
              <a:rPr lang="sr-Latn-ME" dirty="0" smtClean="0"/>
              <a:t> </a:t>
            </a:r>
            <a:r>
              <a:rPr lang="en-US" dirty="0" err="1" smtClean="0"/>
              <a:t>emisijom</a:t>
            </a:r>
            <a:r>
              <a:rPr lang="en-US" dirty="0" smtClean="0"/>
              <a:t> </a:t>
            </a:r>
            <a:r>
              <a:rPr lang="en-US" dirty="0" err="1"/>
              <a:t>obveznica</a:t>
            </a:r>
            <a:r>
              <a:rPr lang="en-US" dirty="0"/>
              <a:t>, </a:t>
            </a:r>
            <a:r>
              <a:rPr lang="en-US" dirty="0" err="1"/>
              <a:t>akcija</a:t>
            </a:r>
            <a:r>
              <a:rPr lang="en-US" dirty="0"/>
              <a:t>, </a:t>
            </a:r>
            <a:r>
              <a:rPr lang="en-US" dirty="0" err="1"/>
              <a:t>prikupljanjem</a:t>
            </a:r>
            <a:r>
              <a:rPr lang="en-US" dirty="0"/>
              <a:t> </a:t>
            </a:r>
            <a:r>
              <a:rPr lang="en-US" dirty="0" err="1"/>
              <a:t>dugoročnih</a:t>
            </a:r>
            <a:r>
              <a:rPr lang="en-US" dirty="0"/>
              <a:t> </a:t>
            </a:r>
            <a:r>
              <a:rPr lang="en-US" dirty="0" err="1"/>
              <a:t>depozita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štednih</a:t>
            </a:r>
            <a:r>
              <a:rPr lang="en-US" dirty="0"/>
              <a:t> </a:t>
            </a:r>
            <a:r>
              <a:rPr lang="en-US" dirty="0" err="1"/>
              <a:t>uloga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Kao</a:t>
            </a:r>
            <a:r>
              <a:rPr lang="sr-Latn-ME" dirty="0" smtClean="0"/>
              <a:t> </a:t>
            </a:r>
            <a:r>
              <a:rPr lang="en-US" dirty="0" err="1" smtClean="0"/>
              <a:t>nosioci</a:t>
            </a:r>
            <a:r>
              <a:rPr lang="en-US" dirty="0" smtClean="0"/>
              <a:t> </a:t>
            </a:r>
            <a:r>
              <a:rPr lang="en-US" dirty="0" err="1"/>
              <a:t>ponude</a:t>
            </a:r>
            <a:r>
              <a:rPr lang="en-US" dirty="0"/>
              <a:t> </a:t>
            </a:r>
            <a:r>
              <a:rPr lang="en-US" dirty="0" err="1"/>
              <a:t>uglavnom</a:t>
            </a:r>
            <a:r>
              <a:rPr lang="en-US" dirty="0"/>
              <a:t> se </a:t>
            </a:r>
            <a:r>
              <a:rPr lang="en-US" dirty="0" err="1"/>
              <a:t>javljaju</a:t>
            </a:r>
            <a:r>
              <a:rPr lang="en-US" dirty="0"/>
              <a:t> </a:t>
            </a:r>
            <a:r>
              <a:rPr lang="en-US" dirty="0" err="1"/>
              <a:t>osiguravajuća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, </a:t>
            </a:r>
            <a:r>
              <a:rPr lang="en-US" dirty="0" err="1"/>
              <a:t>investicioni</a:t>
            </a:r>
            <a:r>
              <a:rPr lang="en-US" dirty="0"/>
              <a:t> </a:t>
            </a:r>
            <a:r>
              <a:rPr lang="en-US" dirty="0" err="1"/>
              <a:t>fondovi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razne</a:t>
            </a:r>
            <a:r>
              <a:rPr lang="en-US" dirty="0" smtClean="0"/>
              <a:t>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posredničke</a:t>
            </a:r>
            <a:r>
              <a:rPr lang="en-US" dirty="0"/>
              <a:t> </a:t>
            </a:r>
            <a:r>
              <a:rPr lang="en-US" dirty="0" err="1"/>
              <a:t>organizacije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67192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30310"/>
            <a:ext cx="10515600" cy="5146653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Neorganizovano</a:t>
            </a:r>
            <a:r>
              <a:rPr lang="en-US" dirty="0"/>
              <a:t>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odnose</a:t>
            </a:r>
            <a:r>
              <a:rPr lang="en-US" dirty="0"/>
              <a:t> se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direktne</a:t>
            </a:r>
            <a:r>
              <a:rPr lang="en-US" dirty="0"/>
              <a:t> </a:t>
            </a:r>
            <a:r>
              <a:rPr lang="en-US" dirty="0" err="1"/>
              <a:t>međusobne</a:t>
            </a:r>
            <a:r>
              <a:rPr lang="en-US" dirty="0"/>
              <a:t> </a:t>
            </a:r>
            <a:r>
              <a:rPr lang="en-US" dirty="0" err="1" smtClean="0"/>
              <a:t>odnose</a:t>
            </a:r>
            <a:r>
              <a:rPr lang="sr-Latn-ME" dirty="0" smtClean="0"/>
              <a:t> </a:t>
            </a:r>
            <a:r>
              <a:rPr lang="nn-NO" dirty="0" smtClean="0"/>
              <a:t>subjekata </a:t>
            </a:r>
            <a:r>
              <a:rPr lang="nn-NO" dirty="0"/>
              <a:t>koji kapital nude i subjekata koji ga žele investirati (tražnja kapitala).</a:t>
            </a:r>
          </a:p>
          <a:p>
            <a:pPr algn="just"/>
            <a:r>
              <a:rPr lang="en-US" dirty="0" err="1"/>
              <a:t>Veze</a:t>
            </a:r>
            <a:r>
              <a:rPr lang="en-US" dirty="0"/>
              <a:t> se </a:t>
            </a:r>
            <a:r>
              <a:rPr lang="en-US" dirty="0" err="1"/>
              <a:t>neposredno</a:t>
            </a:r>
            <a:r>
              <a:rPr lang="en-US" dirty="0"/>
              <a:t> </a:t>
            </a:r>
            <a:r>
              <a:rPr lang="en-US" dirty="0" err="1"/>
              <a:t>uspostavljaju</a:t>
            </a:r>
            <a:r>
              <a:rPr lang="en-US" dirty="0"/>
              <a:t>, </a:t>
            </a:r>
            <a:r>
              <a:rPr lang="en-US" dirty="0" err="1"/>
              <a:t>dok</a:t>
            </a:r>
            <a:r>
              <a:rPr lang="en-US" dirty="0"/>
              <a:t> se </a:t>
            </a:r>
            <a:r>
              <a:rPr lang="en-US" dirty="0" err="1"/>
              <a:t>cirkulacija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odvija</a:t>
            </a:r>
            <a:r>
              <a:rPr lang="en-US" dirty="0"/>
              <a:t> </a:t>
            </a:r>
            <a:r>
              <a:rPr lang="en-US" dirty="0" err="1" smtClean="0"/>
              <a:t>posredstvom</a:t>
            </a:r>
            <a:r>
              <a:rPr lang="sr-Latn-ME" dirty="0" smtClean="0"/>
              <a:t> </a:t>
            </a:r>
            <a:r>
              <a:rPr lang="pl-PL" dirty="0" smtClean="0"/>
              <a:t>različitih </a:t>
            </a:r>
            <a:r>
              <a:rPr lang="pl-PL" dirty="0"/>
              <a:t>oblika hartija od </a:t>
            </a:r>
            <a:r>
              <a:rPr lang="pl-PL" dirty="0" smtClean="0"/>
              <a:t>vrijednosti</a:t>
            </a:r>
            <a:r>
              <a:rPr lang="pl-PL" dirty="0"/>
              <a:t>.</a:t>
            </a:r>
          </a:p>
          <a:p>
            <a:pPr algn="just"/>
            <a:r>
              <a:rPr lang="en-US" dirty="0" err="1"/>
              <a:t>Obzirom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karakter</a:t>
            </a:r>
            <a:r>
              <a:rPr lang="en-US" dirty="0"/>
              <a:t> </a:t>
            </a:r>
            <a:r>
              <a:rPr lang="en-US" dirty="0" err="1"/>
              <a:t>privrednog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, </a:t>
            </a:r>
            <a:r>
              <a:rPr lang="en-US" dirty="0" err="1"/>
              <a:t>tržišnu</a:t>
            </a:r>
            <a:r>
              <a:rPr lang="en-US" dirty="0"/>
              <a:t> </a:t>
            </a:r>
            <a:r>
              <a:rPr lang="en-US" dirty="0" err="1"/>
              <a:t>privredu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razvijena</a:t>
            </a:r>
            <a:r>
              <a:rPr lang="en-US" dirty="0" smtClean="0"/>
              <a:t> </a:t>
            </a:r>
            <a:r>
              <a:rPr lang="en-US" dirty="0" err="1"/>
              <a:t>tržišta</a:t>
            </a:r>
            <a:r>
              <a:rPr lang="en-US" dirty="0"/>
              <a:t>, </a:t>
            </a:r>
            <a:r>
              <a:rPr lang="en-US" dirty="0" err="1"/>
              <a:t>visok</a:t>
            </a:r>
            <a:r>
              <a:rPr lang="en-US" dirty="0"/>
              <a:t> </a:t>
            </a:r>
            <a:r>
              <a:rPr lang="en-US" dirty="0" err="1"/>
              <a:t>nivo</a:t>
            </a:r>
            <a:r>
              <a:rPr lang="en-US" dirty="0"/>
              <a:t> </a:t>
            </a:r>
            <a:r>
              <a:rPr lang="en-US" dirty="0" err="1"/>
              <a:t>slobodnih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, </a:t>
            </a:r>
            <a:r>
              <a:rPr lang="en-US" dirty="0" err="1"/>
              <a:t>odgovarajuća</a:t>
            </a:r>
            <a:r>
              <a:rPr lang="en-US" dirty="0"/>
              <a:t> </a:t>
            </a:r>
            <a:r>
              <a:rPr lang="en-US" dirty="0" err="1"/>
              <a:t>ponuda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tržištu</a:t>
            </a:r>
            <a:r>
              <a:rPr lang="sr-Latn-ME" dirty="0" smtClean="0"/>
              <a:t> </a:t>
            </a:r>
            <a:r>
              <a:rPr lang="pl-PL" dirty="0" smtClean="0"/>
              <a:t>kapitala</a:t>
            </a:r>
            <a:r>
              <a:rPr lang="pl-PL" dirty="0"/>
              <a:t>, ali i druge bitne faktore za funkcionisanje kapitala (stabilnost privrede</a:t>
            </a:r>
            <a:r>
              <a:rPr lang="pl-PL" dirty="0" smtClean="0"/>
              <a:t>, </a:t>
            </a:r>
            <a:r>
              <a:rPr lang="en-US" dirty="0" err="1" smtClean="0"/>
              <a:t>funkcije</a:t>
            </a:r>
            <a:r>
              <a:rPr lang="en-US" dirty="0" smtClean="0"/>
              <a:t> </a:t>
            </a:r>
            <a:r>
              <a:rPr lang="en-US" dirty="0" err="1"/>
              <a:t>kamate</a:t>
            </a:r>
            <a:r>
              <a:rPr lang="en-US" dirty="0"/>
              <a:t>, </a:t>
            </a:r>
            <a:r>
              <a:rPr lang="en-US" dirty="0" err="1"/>
              <a:t>profitni</a:t>
            </a:r>
            <a:r>
              <a:rPr lang="en-US" dirty="0"/>
              <a:t> </a:t>
            </a:r>
            <a:r>
              <a:rPr lang="en-US" dirty="0" err="1"/>
              <a:t>motivi</a:t>
            </a:r>
            <a:r>
              <a:rPr lang="en-US" dirty="0"/>
              <a:t>, </a:t>
            </a:r>
            <a:r>
              <a:rPr lang="en-US" dirty="0" err="1"/>
              <a:t>razvijen</a:t>
            </a:r>
            <a:r>
              <a:rPr lang="en-US" dirty="0"/>
              <a:t> </a:t>
            </a:r>
            <a:r>
              <a:rPr lang="en-US" dirty="0" err="1"/>
              <a:t>bankarski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sl.)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smtClean="0"/>
              <a:t>– je</a:t>
            </a:r>
            <a:r>
              <a:rPr lang="sr-Latn-ME" dirty="0" smtClean="0"/>
              <a:t> </a:t>
            </a:r>
            <a:r>
              <a:rPr lang="en-US" dirty="0" err="1" smtClean="0"/>
              <a:t>vrlo</a:t>
            </a:r>
            <a:r>
              <a:rPr lang="en-US" dirty="0" smtClean="0"/>
              <a:t> </a:t>
            </a:r>
            <a:r>
              <a:rPr lang="en-US" dirty="0" err="1"/>
              <a:t>razvijeno</a:t>
            </a:r>
            <a:r>
              <a:rPr lang="en-US" dirty="0"/>
              <a:t> u </a:t>
            </a:r>
            <a:r>
              <a:rPr lang="en-US" dirty="0" err="1"/>
              <a:t>razvijenim</a:t>
            </a:r>
            <a:r>
              <a:rPr lang="en-US" dirty="0"/>
              <a:t> </a:t>
            </a:r>
            <a:r>
              <a:rPr lang="en-US" dirty="0" err="1"/>
              <a:t>tržišnim</a:t>
            </a:r>
            <a:r>
              <a:rPr lang="en-US" dirty="0"/>
              <a:t> </a:t>
            </a:r>
            <a:r>
              <a:rPr lang="en-US" dirty="0" err="1"/>
              <a:t>privredama</a:t>
            </a:r>
            <a:r>
              <a:rPr lang="en-US" dirty="0"/>
              <a:t> </a:t>
            </a:r>
            <a:r>
              <a:rPr lang="en-US" dirty="0" err="1"/>
              <a:t>kapitalizma</a:t>
            </a:r>
            <a:r>
              <a:rPr lang="en-US" dirty="0"/>
              <a:t> (SAD, V. </a:t>
            </a:r>
            <a:r>
              <a:rPr lang="en-US" dirty="0" err="1"/>
              <a:t>Britanija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Nemačka</a:t>
            </a:r>
            <a:r>
              <a:rPr lang="en-US" dirty="0"/>
              <a:t>, Japan, </a:t>
            </a:r>
            <a:r>
              <a:rPr lang="en-US" dirty="0" err="1"/>
              <a:t>Francuska</a:t>
            </a:r>
            <a:r>
              <a:rPr lang="en-US" dirty="0"/>
              <a:t>, </a:t>
            </a:r>
            <a:r>
              <a:rPr lang="en-US" dirty="0" err="1"/>
              <a:t>Švajcarska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dr</a:t>
            </a:r>
            <a:r>
              <a:rPr lang="en-US" dirty="0" smtClean="0"/>
              <a:t>.).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0773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21976"/>
            <a:ext cx="10515600" cy="5154987"/>
          </a:xfrm>
        </p:spPr>
        <p:txBody>
          <a:bodyPr>
            <a:normAutofit/>
          </a:bodyPr>
          <a:lstStyle/>
          <a:p>
            <a:pPr algn="just"/>
            <a:r>
              <a:rPr lang="pl-PL" dirty="0"/>
              <a:t>To je efekat koji se </a:t>
            </a:r>
            <a:r>
              <a:rPr lang="pl-PL" dirty="0" smtClean="0"/>
              <a:t>zasniva na </a:t>
            </a:r>
            <a:r>
              <a:rPr lang="pl-PL" dirty="0"/>
              <a:t>akcionarskom kapitalu korporacije, kompanije, preduzeća. </a:t>
            </a:r>
            <a:endParaRPr lang="pl-PL" dirty="0" smtClean="0"/>
          </a:p>
          <a:p>
            <a:r>
              <a:rPr lang="pl-PL" dirty="0" smtClean="0"/>
              <a:t>To </a:t>
            </a:r>
            <a:r>
              <a:rPr lang="pl-PL" dirty="0"/>
              <a:t>je određeni </a:t>
            </a:r>
            <a:r>
              <a:rPr lang="pl-PL" dirty="0" smtClean="0"/>
              <a:t>dio </a:t>
            </a:r>
            <a:r>
              <a:rPr lang="en-US" dirty="0" err="1" smtClean="0"/>
              <a:t>osnovne</a:t>
            </a:r>
            <a:r>
              <a:rPr lang="en-US" dirty="0" smtClean="0"/>
              <a:t> </a:t>
            </a:r>
            <a:r>
              <a:rPr lang="en-US" dirty="0" err="1"/>
              <a:t>glavnice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Spada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efekat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smtClean="0"/>
              <a:t>prom</a:t>
            </a:r>
            <a:r>
              <a:rPr lang="sr-Latn-ME" dirty="0" smtClean="0"/>
              <a:t>j</a:t>
            </a:r>
            <a:r>
              <a:rPr lang="en-US" dirty="0" err="1" smtClean="0"/>
              <a:t>enljivim</a:t>
            </a:r>
            <a:r>
              <a:rPr lang="en-US" dirty="0" smtClean="0"/>
              <a:t> </a:t>
            </a:r>
            <a:r>
              <a:rPr lang="en-US" dirty="0" err="1"/>
              <a:t>prihodom</a:t>
            </a:r>
            <a:r>
              <a:rPr lang="en-US" dirty="0"/>
              <a:t>, </a:t>
            </a:r>
            <a:r>
              <a:rPr lang="en-US" dirty="0" err="1"/>
              <a:t>budući</a:t>
            </a:r>
            <a:r>
              <a:rPr lang="en-US" dirty="0"/>
              <a:t> </a:t>
            </a:r>
            <a:r>
              <a:rPr lang="en-US" dirty="0" smtClean="0"/>
              <a:t>da</a:t>
            </a:r>
            <a:r>
              <a:rPr lang="sr-Latn-ME" dirty="0" smtClean="0"/>
              <a:t> </a:t>
            </a:r>
            <a:r>
              <a:rPr lang="en-US" dirty="0" err="1" smtClean="0"/>
              <a:t>prihod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isključivo</a:t>
            </a:r>
            <a:r>
              <a:rPr lang="en-US" dirty="0"/>
              <a:t> </a:t>
            </a:r>
            <a:r>
              <a:rPr lang="en-US" dirty="0" err="1"/>
              <a:t>zavisi</a:t>
            </a:r>
            <a:r>
              <a:rPr lang="en-US" dirty="0"/>
              <a:t> od </a:t>
            </a:r>
            <a:r>
              <a:rPr lang="en-US" dirty="0" err="1"/>
              <a:t>rezultata</a:t>
            </a:r>
            <a:r>
              <a:rPr lang="en-US" dirty="0"/>
              <a:t> </a:t>
            </a:r>
            <a:r>
              <a:rPr lang="en-US" dirty="0" err="1"/>
              <a:t>poslovanja</a:t>
            </a:r>
            <a:r>
              <a:rPr lang="en-US" dirty="0"/>
              <a:t> </a:t>
            </a:r>
            <a:r>
              <a:rPr lang="en-US" dirty="0" err="1"/>
              <a:t>akcionarskog</a:t>
            </a:r>
            <a:r>
              <a:rPr lang="en-US" dirty="0"/>
              <a:t> </a:t>
            </a:r>
            <a:r>
              <a:rPr lang="en-US" dirty="0" err="1"/>
              <a:t>draštva</a:t>
            </a:r>
            <a:r>
              <a:rPr lang="en-US" dirty="0"/>
              <a:t>.</a:t>
            </a:r>
          </a:p>
          <a:p>
            <a:r>
              <a:rPr lang="en-US" dirty="0" err="1"/>
              <a:t>Akcije</a:t>
            </a:r>
            <a:r>
              <a:rPr lang="en-US" dirty="0"/>
              <a:t> nose </a:t>
            </a:r>
            <a:r>
              <a:rPr lang="en-US" dirty="0" err="1"/>
              <a:t>sobom</a:t>
            </a:r>
            <a:r>
              <a:rPr lang="en-US" dirty="0"/>
              <a:t> </a:t>
            </a:r>
            <a:r>
              <a:rPr lang="en-US" dirty="0" err="1"/>
              <a:t>nematerijalna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materijalna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Nematerijalna</a:t>
            </a:r>
            <a:r>
              <a:rPr lang="en-US" dirty="0" smtClean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 smtClean="0"/>
              <a:t>vezana</a:t>
            </a:r>
            <a:r>
              <a:rPr lang="sr-Latn-ME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/>
              <a:t>upravljanje</a:t>
            </a:r>
            <a:r>
              <a:rPr lang="en-US" dirty="0"/>
              <a:t> </a:t>
            </a:r>
            <a:r>
              <a:rPr lang="en-US" dirty="0" err="1"/>
              <a:t>korporacijom</a:t>
            </a:r>
            <a:r>
              <a:rPr lang="en-US" dirty="0"/>
              <a:t>, </a:t>
            </a:r>
            <a:r>
              <a:rPr lang="en-US" dirty="0" err="1"/>
              <a:t>odlučivanje</a:t>
            </a:r>
            <a:r>
              <a:rPr lang="en-US" dirty="0"/>
              <a:t> o </a:t>
            </a:r>
            <a:r>
              <a:rPr lang="en-US" dirty="0" err="1"/>
              <a:t>svim</a:t>
            </a:r>
            <a:r>
              <a:rPr lang="en-US" dirty="0"/>
              <a:t> </a:t>
            </a:r>
            <a:r>
              <a:rPr lang="en-US" dirty="0" err="1"/>
              <a:t>bitnim</a:t>
            </a:r>
            <a:r>
              <a:rPr lang="en-US" dirty="0"/>
              <a:t> </a:t>
            </a:r>
            <a:r>
              <a:rPr lang="en-US" dirty="0" err="1"/>
              <a:t>pitanjima</a:t>
            </a:r>
            <a:r>
              <a:rPr lang="en-US" dirty="0"/>
              <a:t> </a:t>
            </a:r>
            <a:r>
              <a:rPr lang="en-US" dirty="0" err="1"/>
              <a:t>poslovanja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poslovne</a:t>
            </a:r>
            <a:r>
              <a:rPr lang="en-US" dirty="0" smtClean="0"/>
              <a:t> </a:t>
            </a:r>
            <a:r>
              <a:rPr lang="en-US" dirty="0" err="1"/>
              <a:t>politike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/>
              <a:t>materijalna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spada</a:t>
            </a:r>
            <a:r>
              <a:rPr lang="en-US" dirty="0"/>
              <a:t>: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dividendu</a:t>
            </a:r>
            <a:r>
              <a:rPr lang="en-US" dirty="0"/>
              <a:t>,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 smtClean="0"/>
              <a:t>prvenstva</a:t>
            </a:r>
            <a:r>
              <a:rPr lang="sr-Latn-ME" dirty="0" smtClean="0"/>
              <a:t> </a:t>
            </a:r>
            <a:r>
              <a:rPr lang="en-US" dirty="0" smtClean="0"/>
              <a:t>u </a:t>
            </a:r>
            <a:r>
              <a:rPr lang="en-US" dirty="0" err="1"/>
              <a:t>kupovini</a:t>
            </a:r>
            <a:r>
              <a:rPr lang="en-US" dirty="0"/>
              <a:t> </a:t>
            </a:r>
            <a:r>
              <a:rPr lang="en-US" dirty="0" err="1"/>
              <a:t>novoemitovanih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,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adekvatan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i</a:t>
            </a:r>
            <a:r>
              <a:rPr lang="en-US" dirty="0" smtClean="0"/>
              <a:t>o </a:t>
            </a:r>
            <a:r>
              <a:rPr lang="en-US" dirty="0" err="1"/>
              <a:t>likvidacione</a:t>
            </a:r>
            <a:r>
              <a:rPr lang="en-US" dirty="0"/>
              <a:t> </a:t>
            </a:r>
            <a:r>
              <a:rPr lang="en-US" dirty="0" err="1"/>
              <a:t>mase</a:t>
            </a:r>
            <a:r>
              <a:rPr lang="en-US" dirty="0"/>
              <a:t> </a:t>
            </a:r>
            <a:r>
              <a:rPr lang="en-US" dirty="0" err="1" smtClean="0"/>
              <a:t>kada</a:t>
            </a:r>
            <a:r>
              <a:rPr lang="sr-Latn-ME" dirty="0" smtClean="0"/>
              <a:t> </a:t>
            </a:r>
            <a:r>
              <a:rPr lang="it-IT" dirty="0" smtClean="0"/>
              <a:t>se </a:t>
            </a:r>
            <a:r>
              <a:rPr lang="it-IT" dirty="0"/>
              <a:t>vodi likvidacioni postupak i dr.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95913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Transakcije</a:t>
            </a:r>
            <a:r>
              <a:rPr lang="en-US" dirty="0"/>
              <a:t> </a:t>
            </a:r>
            <a:r>
              <a:rPr lang="en-US" dirty="0" err="1"/>
              <a:t>finansijskim</a:t>
            </a:r>
            <a:r>
              <a:rPr lang="en-US" dirty="0"/>
              <a:t> </a:t>
            </a:r>
            <a:r>
              <a:rPr lang="en-US" dirty="0" err="1"/>
              <a:t>oblicima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ovom</a:t>
            </a:r>
            <a:r>
              <a:rPr lang="en-US" dirty="0"/>
              <a:t> </a:t>
            </a:r>
            <a:r>
              <a:rPr lang="en-US" dirty="0" err="1"/>
              <a:t>specifičnom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sr-Latn-ME" dirty="0"/>
              <a:t> </a:t>
            </a:r>
            <a:r>
              <a:rPr lang="en-US" dirty="0" err="1"/>
              <a:t>nazivaju</a:t>
            </a:r>
            <a:r>
              <a:rPr lang="en-US" dirty="0"/>
              <a:t> se </a:t>
            </a:r>
            <a:r>
              <a:rPr lang="en-US" dirty="0" err="1"/>
              <a:t>kapitalne</a:t>
            </a:r>
            <a:r>
              <a:rPr lang="en-US" dirty="0"/>
              <a:t> </a:t>
            </a:r>
            <a:r>
              <a:rPr lang="en-US" dirty="0" err="1"/>
              <a:t>transakcije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transakcije</a:t>
            </a:r>
            <a:r>
              <a:rPr lang="en-US" dirty="0"/>
              <a:t> </a:t>
            </a:r>
            <a:r>
              <a:rPr lang="en-US" dirty="0" err="1"/>
              <a:t>kapitalom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, </a:t>
            </a:r>
            <a:r>
              <a:rPr lang="en-US" dirty="0" err="1"/>
              <a:t>obzirom</a:t>
            </a:r>
            <a:r>
              <a:rPr lang="sr-Latn-ME" dirty="0"/>
              <a:t> </a:t>
            </a:r>
            <a:r>
              <a:rPr lang="pl-PL" dirty="0"/>
              <a:t>na transakcije, može biti nacionalno i međunarodno tržište kapitala.</a:t>
            </a:r>
            <a:endParaRPr lang="en-US" dirty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00058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b="1" dirty="0" smtClean="0"/>
              <a:t>D - </a:t>
            </a:r>
            <a:r>
              <a:rPr lang="en-US" b="1" dirty="0" smtClean="0"/>
              <a:t> INSTRUMENTI TRŽIŠTA KAPITALA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b="1" dirty="0" smtClean="0"/>
              <a:t>1</a:t>
            </a:r>
            <a:r>
              <a:rPr lang="pl-PL" b="1" dirty="0"/>
              <a:t>) OBVEZNICE KAO HARTIJE OD </a:t>
            </a:r>
            <a:r>
              <a:rPr lang="pl-PL" b="1" dirty="0" smtClean="0"/>
              <a:t>VRIJEDNOSTI</a:t>
            </a:r>
            <a:endParaRPr lang="pl-PL" b="1" dirty="0"/>
          </a:p>
          <a:p>
            <a:pPr algn="just"/>
            <a:r>
              <a:rPr lang="en-US" dirty="0" err="1"/>
              <a:t>Obveznica</a:t>
            </a:r>
            <a:r>
              <a:rPr lang="en-US" dirty="0"/>
              <a:t> je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kojom</a:t>
            </a:r>
            <a:r>
              <a:rPr lang="en-US" dirty="0"/>
              <a:t> se </a:t>
            </a:r>
            <a:r>
              <a:rPr lang="en-US" dirty="0" err="1"/>
              <a:t>izdavalac</a:t>
            </a:r>
            <a:r>
              <a:rPr lang="en-US" dirty="0"/>
              <a:t> </a:t>
            </a:r>
            <a:r>
              <a:rPr lang="en-US" dirty="0" err="1"/>
              <a:t>obavezuje</a:t>
            </a:r>
            <a:r>
              <a:rPr lang="en-US" dirty="0"/>
              <a:t> da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 smtClean="0"/>
              <a:t>licu</a:t>
            </a:r>
            <a:r>
              <a:rPr lang="sr-Latn-ME" dirty="0" smtClean="0"/>
              <a:t> </a:t>
            </a:r>
            <a:r>
              <a:rPr lang="en-US" dirty="0" err="1" smtClean="0"/>
              <a:t>naznačenom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obveznici</a:t>
            </a:r>
            <a:r>
              <a:rPr lang="en-US" dirty="0"/>
              <a:t>,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njegovoj</a:t>
            </a:r>
            <a:r>
              <a:rPr lang="en-US" dirty="0"/>
              <a:t> </a:t>
            </a:r>
            <a:r>
              <a:rPr lang="en-US" dirty="0" err="1"/>
              <a:t>naredbi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donosiocu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isplatiti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određeni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err="1"/>
              <a:t>naveden</a:t>
            </a:r>
            <a:r>
              <a:rPr lang="en-US" dirty="0"/>
              <a:t> u </a:t>
            </a:r>
            <a:r>
              <a:rPr lang="en-US" dirty="0" err="1"/>
              <a:t>obveznici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err="1" smtClean="0"/>
              <a:t>anuitetskog</a:t>
            </a:r>
            <a:r>
              <a:rPr lang="sr-Latn-ME" dirty="0" smtClean="0"/>
              <a:t> </a:t>
            </a:r>
            <a:r>
              <a:rPr lang="en-US" dirty="0" err="1" smtClean="0"/>
              <a:t>kupona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pravilu</a:t>
            </a:r>
            <a:r>
              <a:rPr lang="en-US" dirty="0"/>
              <a:t> </a:t>
            </a:r>
            <a:r>
              <a:rPr lang="en-US" dirty="0" err="1"/>
              <a:t>dugoročne</a:t>
            </a:r>
            <a:r>
              <a:rPr lang="en-US" dirty="0"/>
              <a:t>, </a:t>
            </a:r>
            <a:r>
              <a:rPr lang="en-US" dirty="0" err="1"/>
              <a:t>neotkazive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lako</a:t>
            </a:r>
            <a:r>
              <a:rPr lang="en-US" dirty="0"/>
              <a:t> </a:t>
            </a:r>
            <a:r>
              <a:rPr lang="en-US" dirty="0" err="1"/>
              <a:t>prenosive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</a:t>
            </a:r>
            <a:r>
              <a:rPr lang="en-US" dirty="0" smtClean="0"/>
              <a:t>od</a:t>
            </a:r>
            <a:r>
              <a:rPr lang="sr-Latn-ME" dirty="0" smtClean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što</a:t>
            </a:r>
            <a:r>
              <a:rPr lang="en-US" dirty="0"/>
              <a:t> je </a:t>
            </a:r>
            <a:r>
              <a:rPr lang="en-US" dirty="0" err="1"/>
              <a:t>vrlo</a:t>
            </a:r>
            <a:r>
              <a:rPr lang="en-US" dirty="0"/>
              <a:t> </a:t>
            </a:r>
            <a:r>
              <a:rPr lang="en-US" dirty="0" err="1"/>
              <a:t>značajno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cirkulaciju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finansijskom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). </a:t>
            </a:r>
            <a:endParaRPr lang="sr-Latn-ME" dirty="0" smtClean="0"/>
          </a:p>
          <a:p>
            <a:pPr algn="just"/>
            <a:r>
              <a:rPr lang="en-US" dirty="0" err="1" smtClean="0"/>
              <a:t>Obveznice</a:t>
            </a:r>
            <a:r>
              <a:rPr lang="sr-Latn-ME" dirty="0" smtClean="0"/>
              <a:t> </a:t>
            </a:r>
            <a:r>
              <a:rPr lang="en-US" dirty="0" err="1" smtClean="0"/>
              <a:t>izdavaocu</a:t>
            </a:r>
            <a:r>
              <a:rPr lang="en-US" dirty="0" smtClean="0"/>
              <a:t> </a:t>
            </a:r>
            <a:r>
              <a:rPr lang="en-US" dirty="0" err="1"/>
              <a:t>služe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prikupljanje</a:t>
            </a:r>
            <a:r>
              <a:rPr lang="en-US" dirty="0"/>
              <a:t> </a:t>
            </a:r>
            <a:r>
              <a:rPr lang="en-US" dirty="0" err="1"/>
              <a:t>određenih</a:t>
            </a:r>
            <a:r>
              <a:rPr lang="en-US" dirty="0"/>
              <a:t> </a:t>
            </a:r>
            <a:r>
              <a:rPr lang="en-US" dirty="0" err="1"/>
              <a:t>dugoročnih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rešavanje</a:t>
            </a:r>
            <a:r>
              <a:rPr lang="sr-Latn-ME" dirty="0" smtClean="0"/>
              <a:t> </a:t>
            </a:r>
            <a:r>
              <a:rPr lang="en-US" dirty="0" err="1" smtClean="0"/>
              <a:t>krupnih</a:t>
            </a:r>
            <a:r>
              <a:rPr lang="en-US" dirty="0" smtClean="0"/>
              <a:t> </a:t>
            </a:r>
            <a:r>
              <a:rPr lang="en-US" dirty="0" err="1"/>
              <a:t>investicionih</a:t>
            </a:r>
            <a:r>
              <a:rPr lang="en-US" dirty="0"/>
              <a:t> </a:t>
            </a:r>
            <a:r>
              <a:rPr lang="en-US" dirty="0" err="1"/>
              <a:t>zahvata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82838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01521"/>
            <a:ext cx="10515600" cy="5275442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Obveznica</a:t>
            </a:r>
            <a:r>
              <a:rPr lang="en-US" dirty="0"/>
              <a:t> mora da </a:t>
            </a:r>
            <a:r>
              <a:rPr lang="en-US" dirty="0" err="1"/>
              <a:t>sadrži</a:t>
            </a:r>
            <a:r>
              <a:rPr lang="en-US" dirty="0"/>
              <a:t> </a:t>
            </a:r>
            <a:r>
              <a:rPr lang="en-US" dirty="0" err="1"/>
              <a:t>nekoliko</a:t>
            </a:r>
            <a:r>
              <a:rPr lang="en-US" dirty="0"/>
              <a:t> </a:t>
            </a:r>
            <a:r>
              <a:rPr lang="en-US" dirty="0" err="1"/>
              <a:t>osnovnih</a:t>
            </a:r>
            <a:r>
              <a:rPr lang="en-US" dirty="0"/>
              <a:t> (</a:t>
            </a:r>
            <a:r>
              <a:rPr lang="en-US" dirty="0" err="1"/>
              <a:t>bitnih</a:t>
            </a:r>
            <a:r>
              <a:rPr lang="en-US" dirty="0"/>
              <a:t>) </a:t>
            </a:r>
            <a:r>
              <a:rPr lang="en-US" dirty="0" err="1"/>
              <a:t>elemenata</a:t>
            </a:r>
            <a:r>
              <a:rPr lang="en-US" dirty="0"/>
              <a:t>: 1) </a:t>
            </a:r>
            <a:r>
              <a:rPr lang="en-US" dirty="0" err="1" smtClean="0"/>
              <a:t>oznaku</a:t>
            </a:r>
            <a:r>
              <a:rPr lang="sr-Latn-ME" dirty="0" smtClean="0"/>
              <a:t> </a:t>
            </a:r>
            <a:r>
              <a:rPr lang="en-US" dirty="0" smtClean="0"/>
              <a:t>da </a:t>
            </a:r>
            <a:r>
              <a:rPr lang="en-US" dirty="0"/>
              <a:t>je to </a:t>
            </a:r>
            <a:r>
              <a:rPr lang="en-US" dirty="0" err="1"/>
              <a:t>obveznica</a:t>
            </a:r>
            <a:r>
              <a:rPr lang="en-US" dirty="0"/>
              <a:t>, 2) </a:t>
            </a:r>
            <a:r>
              <a:rPr lang="en-US" dirty="0" err="1"/>
              <a:t>firmu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smtClean="0"/>
              <a:t>s</a:t>
            </a:r>
            <a:r>
              <a:rPr lang="sr-Latn-ME" dirty="0" smtClean="0"/>
              <a:t>j</a:t>
            </a:r>
            <a:r>
              <a:rPr lang="en-US" dirty="0" err="1" smtClean="0"/>
              <a:t>edište</a:t>
            </a:r>
            <a:r>
              <a:rPr lang="en-US" dirty="0" smtClean="0"/>
              <a:t> </a:t>
            </a:r>
            <a:r>
              <a:rPr lang="en-US" dirty="0" err="1"/>
              <a:t>izdavaoca</a:t>
            </a:r>
            <a:r>
              <a:rPr lang="en-US" dirty="0"/>
              <a:t>, 3) </a:t>
            </a:r>
            <a:r>
              <a:rPr lang="en-US" dirty="0" err="1"/>
              <a:t>firmu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naziv</a:t>
            </a:r>
            <a:r>
              <a:rPr lang="en-US" dirty="0"/>
              <a:t> </a:t>
            </a:r>
            <a:r>
              <a:rPr lang="en-US" dirty="0" err="1"/>
              <a:t>kupca</a:t>
            </a:r>
            <a:r>
              <a:rPr lang="en-US" dirty="0"/>
              <a:t>, 4) </a:t>
            </a:r>
            <a:r>
              <a:rPr lang="en-US" dirty="0" err="1"/>
              <a:t>oznaku</a:t>
            </a:r>
            <a:r>
              <a:rPr lang="en-US" dirty="0"/>
              <a:t> </a:t>
            </a:r>
            <a:r>
              <a:rPr lang="en-US" dirty="0" smtClean="0"/>
              <a:t>da</a:t>
            </a:r>
            <a:r>
              <a:rPr lang="sr-Latn-ME" dirty="0" smtClean="0"/>
              <a:t> </a:t>
            </a:r>
            <a:r>
              <a:rPr lang="en-US" dirty="0" err="1" smtClean="0"/>
              <a:t>obveznica</a:t>
            </a:r>
            <a:r>
              <a:rPr lang="en-US" dirty="0" smtClean="0"/>
              <a:t> </a:t>
            </a:r>
            <a:r>
              <a:rPr lang="en-US" dirty="0" err="1"/>
              <a:t>glasi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donosioca</a:t>
            </a:r>
            <a:r>
              <a:rPr lang="en-US" dirty="0"/>
              <a:t>, 5)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glasi</a:t>
            </a:r>
            <a:r>
              <a:rPr lang="en-US" dirty="0"/>
              <a:t>, 6) </a:t>
            </a:r>
            <a:r>
              <a:rPr lang="en-US" dirty="0" err="1"/>
              <a:t>visinu</a:t>
            </a:r>
            <a:r>
              <a:rPr lang="en-US" dirty="0"/>
              <a:t> </a:t>
            </a:r>
            <a:r>
              <a:rPr lang="en-US" dirty="0" err="1"/>
              <a:t>kamatne</a:t>
            </a:r>
            <a:r>
              <a:rPr lang="en-US" dirty="0"/>
              <a:t> stope </a:t>
            </a:r>
            <a:r>
              <a:rPr lang="en-US" dirty="0" err="1" smtClean="0"/>
              <a:t>kada</a:t>
            </a:r>
            <a:r>
              <a:rPr lang="sr-Latn-ME" dirty="0" smtClean="0"/>
              <a:t> </a:t>
            </a:r>
            <a:r>
              <a:rPr lang="en-US" dirty="0"/>
              <a:t>je </a:t>
            </a:r>
            <a:r>
              <a:rPr lang="en-US" dirty="0" err="1"/>
              <a:t>predviđeno</a:t>
            </a:r>
            <a:r>
              <a:rPr lang="en-US" dirty="0"/>
              <a:t> </a:t>
            </a:r>
            <a:r>
              <a:rPr lang="en-US" dirty="0" err="1"/>
              <a:t>plaćanje</a:t>
            </a:r>
            <a:r>
              <a:rPr lang="en-US" dirty="0"/>
              <a:t> </a:t>
            </a:r>
            <a:r>
              <a:rPr lang="en-US" dirty="0" err="1"/>
              <a:t>kamate</a:t>
            </a:r>
            <a:r>
              <a:rPr lang="en-US" dirty="0"/>
              <a:t>, 7) </a:t>
            </a:r>
            <a:r>
              <a:rPr lang="en-US" dirty="0" err="1"/>
              <a:t>procenat</a:t>
            </a:r>
            <a:r>
              <a:rPr lang="en-US" dirty="0"/>
              <a:t> </a:t>
            </a:r>
            <a:r>
              <a:rPr lang="en-US" dirty="0" err="1"/>
              <a:t>učešća</a:t>
            </a:r>
            <a:r>
              <a:rPr lang="en-US" dirty="0"/>
              <a:t> u </a:t>
            </a:r>
            <a:r>
              <a:rPr lang="en-US" dirty="0" err="1"/>
              <a:t>dobiti</a:t>
            </a:r>
            <a:r>
              <a:rPr lang="en-US" dirty="0"/>
              <a:t> (</a:t>
            </a:r>
            <a:r>
              <a:rPr lang="en-US" dirty="0" err="1"/>
              <a:t>kada</a:t>
            </a:r>
            <a:r>
              <a:rPr lang="en-US" dirty="0"/>
              <a:t> je </a:t>
            </a:r>
            <a:r>
              <a:rPr lang="en-US" dirty="0" err="1"/>
              <a:t>predviđeno</a:t>
            </a:r>
            <a:r>
              <a:rPr lang="en-US" dirty="0"/>
              <a:t>), 8</a:t>
            </a:r>
            <a:r>
              <a:rPr lang="en-US" dirty="0" smtClean="0"/>
              <a:t>)</a:t>
            </a:r>
            <a:r>
              <a:rPr lang="sr-Latn-ME" dirty="0" smtClean="0"/>
              <a:t> </a:t>
            </a:r>
            <a:r>
              <a:rPr lang="en-US" dirty="0" err="1" smtClean="0"/>
              <a:t>rokove</a:t>
            </a:r>
            <a:r>
              <a:rPr lang="en-US" dirty="0" smtClean="0"/>
              <a:t> </a:t>
            </a:r>
            <a:r>
              <a:rPr lang="en-US" dirty="0" err="1"/>
              <a:t>otplate</a:t>
            </a:r>
            <a:r>
              <a:rPr lang="en-US" dirty="0"/>
              <a:t> </a:t>
            </a:r>
            <a:r>
              <a:rPr lang="en-US" dirty="0" err="1"/>
              <a:t>kamate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glavnice</a:t>
            </a:r>
            <a:r>
              <a:rPr lang="en-US" dirty="0"/>
              <a:t>, 9) </a:t>
            </a:r>
            <a:r>
              <a:rPr lang="en-US" dirty="0" smtClean="0"/>
              <a:t>m</a:t>
            </a:r>
            <a:r>
              <a:rPr lang="sr-Latn-ME" dirty="0" smtClean="0"/>
              <a:t>j</a:t>
            </a:r>
            <a:r>
              <a:rPr lang="en-US" dirty="0" err="1" smtClean="0"/>
              <a:t>esto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datum </a:t>
            </a:r>
            <a:r>
              <a:rPr lang="en-US" dirty="0" err="1"/>
              <a:t>izdavanja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, 10) </a:t>
            </a:r>
            <a:r>
              <a:rPr lang="en-US" dirty="0" err="1" smtClean="0"/>
              <a:t>serijski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kontrolni</a:t>
            </a:r>
            <a:r>
              <a:rPr lang="en-US" dirty="0"/>
              <a:t> </a:t>
            </a:r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, 11) </a:t>
            </a:r>
            <a:r>
              <a:rPr lang="en-US" dirty="0" err="1"/>
              <a:t>faksimil</a:t>
            </a:r>
            <a:r>
              <a:rPr lang="en-US" dirty="0"/>
              <a:t> </a:t>
            </a:r>
            <a:r>
              <a:rPr lang="en-US" dirty="0" err="1"/>
              <a:t>potpisa</a:t>
            </a:r>
            <a:r>
              <a:rPr lang="en-US" dirty="0"/>
              <a:t> </a:t>
            </a:r>
            <a:r>
              <a:rPr lang="en-US" dirty="0" err="1"/>
              <a:t>izdavaoca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Na </a:t>
            </a:r>
            <a:r>
              <a:rPr lang="en-US" dirty="0" err="1"/>
              <a:t>poleđini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err="1"/>
              <a:t>označava</a:t>
            </a:r>
            <a:r>
              <a:rPr lang="en-US" dirty="0"/>
              <a:t> se </a:t>
            </a:r>
            <a:r>
              <a:rPr lang="en-US" dirty="0" err="1" smtClean="0"/>
              <a:t>nam</a:t>
            </a:r>
            <a:r>
              <a:rPr lang="sr-Latn-ME" dirty="0" smtClean="0"/>
              <a:t>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/>
              <a:t>izdavanja</a:t>
            </a:r>
            <a:r>
              <a:rPr lang="en-US" dirty="0"/>
              <a:t>, </a:t>
            </a:r>
            <a:r>
              <a:rPr lang="en-US" dirty="0" err="1"/>
              <a:t>rokovi</a:t>
            </a:r>
            <a:r>
              <a:rPr lang="en-US" dirty="0"/>
              <a:t> </a:t>
            </a:r>
            <a:r>
              <a:rPr lang="en-US" dirty="0" err="1" smtClean="0"/>
              <a:t>otplaćivanja</a:t>
            </a:r>
            <a:r>
              <a:rPr lang="sr-Latn-ME" dirty="0" smtClean="0"/>
              <a:t> </a:t>
            </a:r>
            <a:r>
              <a:rPr lang="en-US" dirty="0" err="1" smtClean="0"/>
              <a:t>glavnice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isplata</a:t>
            </a:r>
            <a:r>
              <a:rPr lang="en-US" dirty="0"/>
              <a:t> </a:t>
            </a:r>
            <a:r>
              <a:rPr lang="en-US" dirty="0" err="1"/>
              <a:t>kamata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anuiteta</a:t>
            </a:r>
            <a:r>
              <a:rPr lang="en-US" dirty="0"/>
              <a:t> (</a:t>
            </a:r>
            <a:r>
              <a:rPr lang="en-US" dirty="0" err="1"/>
              <a:t>amortizacioni</a:t>
            </a:r>
            <a:r>
              <a:rPr lang="en-US" dirty="0"/>
              <a:t> plan).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30195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35424"/>
            <a:ext cx="10515600" cy="5141539"/>
          </a:xfrm>
        </p:spPr>
        <p:txBody>
          <a:bodyPr/>
          <a:lstStyle/>
          <a:p>
            <a:r>
              <a:rPr lang="en-US" dirty="0"/>
              <a:t>Na </a:t>
            </a:r>
            <a:r>
              <a:rPr lang="en-US" dirty="0" err="1"/>
              <a:t>finansijskom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pojavljuju</a:t>
            </a:r>
            <a:r>
              <a:rPr lang="en-US" dirty="0"/>
              <a:t> se </a:t>
            </a:r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izdaje</a:t>
            </a:r>
            <a:r>
              <a:rPr lang="en-US" dirty="0"/>
              <a:t> </a:t>
            </a:r>
            <a:r>
              <a:rPr lang="en-US" dirty="0" err="1"/>
              <a:t>javni</a:t>
            </a:r>
            <a:r>
              <a:rPr lang="en-US" dirty="0"/>
              <a:t> </a:t>
            </a:r>
            <a:r>
              <a:rPr lang="en-US" dirty="0" err="1"/>
              <a:t>sektor</a:t>
            </a:r>
            <a:r>
              <a:rPr lang="en-US" dirty="0"/>
              <a:t>,</a:t>
            </a:r>
            <a:r>
              <a:rPr lang="sr-Latn-ME" dirty="0"/>
              <a:t> </a:t>
            </a:r>
            <a:r>
              <a:rPr lang="en-US" dirty="0" err="1"/>
              <a:t>bankarski</a:t>
            </a:r>
            <a:r>
              <a:rPr lang="en-US" dirty="0"/>
              <a:t> </a:t>
            </a:r>
            <a:r>
              <a:rPr lang="en-US" dirty="0" err="1"/>
              <a:t>sektor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privatni</a:t>
            </a:r>
            <a:r>
              <a:rPr lang="en-US" dirty="0"/>
              <a:t> </a:t>
            </a:r>
            <a:r>
              <a:rPr lang="en-US" dirty="0" err="1"/>
              <a:t>sektor</a:t>
            </a:r>
            <a:r>
              <a:rPr lang="en-US" dirty="0"/>
              <a:t>.</a:t>
            </a:r>
            <a:endParaRPr lang="sr-Latn-ME" dirty="0"/>
          </a:p>
          <a:p>
            <a:pPr algn="just"/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garantovane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negarantovane</a:t>
            </a:r>
            <a:r>
              <a:rPr lang="en-US" dirty="0"/>
              <a:t>,</a:t>
            </a:r>
            <a:r>
              <a:rPr lang="sr-Latn-ME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fiksnom</a:t>
            </a:r>
            <a:r>
              <a:rPr lang="en-US" dirty="0"/>
              <a:t> </a:t>
            </a:r>
            <a:r>
              <a:rPr lang="en-US" dirty="0" err="1"/>
              <a:t>kamatom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smtClean="0"/>
              <a:t>prom</a:t>
            </a:r>
            <a:r>
              <a:rPr lang="sr-Latn-ME" dirty="0" smtClean="0"/>
              <a:t>j</a:t>
            </a:r>
            <a:r>
              <a:rPr lang="en-US" dirty="0" err="1" smtClean="0"/>
              <a:t>enljivom</a:t>
            </a:r>
            <a:r>
              <a:rPr lang="en-US" dirty="0" smtClean="0"/>
              <a:t> </a:t>
            </a:r>
            <a:r>
              <a:rPr lang="en-US" dirty="0" err="1"/>
              <a:t>kamatom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pravom</a:t>
            </a:r>
            <a:r>
              <a:rPr lang="en-US" dirty="0"/>
              <a:t> </a:t>
            </a:r>
            <a:r>
              <a:rPr lang="en-US" dirty="0" err="1"/>
              <a:t>učešća</a:t>
            </a:r>
            <a:r>
              <a:rPr lang="en-US" dirty="0"/>
              <a:t> u </a:t>
            </a:r>
            <a:r>
              <a:rPr lang="en-US" dirty="0" err="1"/>
              <a:t>dobiti</a:t>
            </a:r>
            <a:r>
              <a:rPr lang="en-US" dirty="0"/>
              <a:t>.</a:t>
            </a:r>
          </a:p>
          <a:p>
            <a:r>
              <a:rPr lang="en-US" dirty="0" err="1"/>
              <a:t>Sve</a:t>
            </a:r>
            <a:r>
              <a:rPr lang="en-US" dirty="0"/>
              <a:t> to mora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naznačeno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se </a:t>
            </a:r>
            <a:r>
              <a:rPr lang="en-US" dirty="0" err="1"/>
              <a:t>pristupa</a:t>
            </a:r>
            <a:r>
              <a:rPr lang="en-US" dirty="0"/>
              <a:t> </a:t>
            </a:r>
            <a:r>
              <a:rPr lang="en-US" dirty="0" err="1"/>
              <a:t>emitovanju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.</a:t>
            </a:r>
            <a:endParaRPr lang="sr-Latn-ME" dirty="0"/>
          </a:p>
          <a:p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se </a:t>
            </a:r>
            <a:r>
              <a:rPr lang="en-US" dirty="0" err="1"/>
              <a:t>izdaje</a:t>
            </a:r>
            <a:r>
              <a:rPr lang="sr-Latn-ME" dirty="0"/>
              <a:t>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garancijom</a:t>
            </a:r>
            <a:r>
              <a:rPr lang="en-US" dirty="0"/>
              <a:t>, </a:t>
            </a:r>
            <a:r>
              <a:rPr lang="en-US" dirty="0" err="1"/>
              <a:t>onda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prvoj</a:t>
            </a:r>
            <a:r>
              <a:rPr lang="en-US" dirty="0"/>
              <a:t> </a:t>
            </a:r>
            <a:r>
              <a:rPr lang="en-US" dirty="0" err="1"/>
              <a:t>strani</a:t>
            </a:r>
            <a:r>
              <a:rPr lang="en-US" dirty="0"/>
              <a:t> mora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ime</a:t>
            </a:r>
            <a:r>
              <a:rPr lang="en-US" dirty="0"/>
              <a:t> </a:t>
            </a:r>
            <a:r>
              <a:rPr lang="en-US" dirty="0" err="1"/>
              <a:t>garanta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njegovo</a:t>
            </a:r>
            <a:r>
              <a:rPr lang="sr-Latn-ME" dirty="0"/>
              <a:t> </a:t>
            </a:r>
            <a:r>
              <a:rPr lang="en-US" dirty="0" smtClean="0"/>
              <a:t>s</a:t>
            </a:r>
            <a:r>
              <a:rPr lang="sr-Latn-ME" dirty="0" smtClean="0"/>
              <a:t>j</a:t>
            </a:r>
            <a:r>
              <a:rPr lang="en-US" dirty="0" err="1" smtClean="0"/>
              <a:t>edište</a:t>
            </a:r>
            <a:r>
              <a:rPr lang="sr-Latn-ME" dirty="0" smtClean="0"/>
              <a:t>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07413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53792"/>
            <a:ext cx="10515600" cy="562317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/>
              <a:t>2) TRŽIŠNA </a:t>
            </a:r>
            <a:r>
              <a:rPr lang="en-US" b="1" dirty="0" smtClean="0"/>
              <a:t>C</a:t>
            </a:r>
            <a:r>
              <a:rPr lang="sr-Latn-ME" b="1" dirty="0" smtClean="0"/>
              <a:t>IJ</a:t>
            </a:r>
            <a:r>
              <a:rPr lang="en-US" b="1" dirty="0" smtClean="0"/>
              <a:t>ENA </a:t>
            </a:r>
            <a:r>
              <a:rPr lang="en-US" b="1" dirty="0"/>
              <a:t>OBVEZNICA</a:t>
            </a:r>
          </a:p>
          <a:p>
            <a:pPr algn="just"/>
            <a:r>
              <a:rPr lang="en-US" dirty="0" err="1"/>
              <a:t>Izdavanje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je </a:t>
            </a:r>
            <a:r>
              <a:rPr lang="en-US" dirty="0" err="1"/>
              <a:t>postupak</a:t>
            </a:r>
            <a:r>
              <a:rPr lang="en-US" dirty="0"/>
              <a:t> </a:t>
            </a:r>
            <a:r>
              <a:rPr lang="en-US" dirty="0" err="1"/>
              <a:t>kojim</a:t>
            </a:r>
            <a:r>
              <a:rPr lang="en-US" dirty="0"/>
              <a:t> se </a:t>
            </a:r>
            <a:r>
              <a:rPr lang="en-US" dirty="0" err="1"/>
              <a:t>prikuplja</a:t>
            </a:r>
            <a:r>
              <a:rPr lang="en-US" dirty="0"/>
              <a:t> </a:t>
            </a:r>
            <a:r>
              <a:rPr lang="en-US" dirty="0" err="1"/>
              <a:t>potreban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 </a:t>
            </a:r>
            <a:r>
              <a:rPr lang="en-US" dirty="0" err="1" smtClean="0"/>
              <a:t>investicije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Zajmoprimac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izdavalac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err="1"/>
              <a:t>daje</a:t>
            </a:r>
            <a:r>
              <a:rPr lang="en-US" dirty="0"/>
              <a:t> </a:t>
            </a:r>
            <a:r>
              <a:rPr lang="en-US" dirty="0" err="1"/>
              <a:t>obećanje</a:t>
            </a:r>
            <a:r>
              <a:rPr lang="en-US" dirty="0"/>
              <a:t> da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plaćati</a:t>
            </a:r>
            <a:r>
              <a:rPr lang="en-US" dirty="0"/>
              <a:t> </a:t>
            </a:r>
            <a:r>
              <a:rPr lang="en-US" dirty="0" err="1" smtClean="0"/>
              <a:t>određeni</a:t>
            </a:r>
            <a:r>
              <a:rPr lang="sr-Latn-ME" dirty="0" smtClean="0"/>
              <a:t> </a:t>
            </a:r>
            <a:r>
              <a:rPr lang="en-US" dirty="0" err="1" smtClean="0"/>
              <a:t>novčani</a:t>
            </a:r>
            <a:r>
              <a:rPr lang="en-US" dirty="0" smtClean="0"/>
              <a:t> </a:t>
            </a:r>
            <a:r>
              <a:rPr lang="en-US" dirty="0" err="1"/>
              <a:t>iznos</a:t>
            </a:r>
            <a:r>
              <a:rPr lang="en-US" dirty="0"/>
              <a:t> u </a:t>
            </a:r>
            <a:r>
              <a:rPr lang="en-US" dirty="0" err="1"/>
              <a:t>svakom</a:t>
            </a:r>
            <a:r>
              <a:rPr lang="en-US" dirty="0"/>
              <a:t> </a:t>
            </a:r>
            <a:r>
              <a:rPr lang="en-US" dirty="0" err="1"/>
              <a:t>periodu</a:t>
            </a:r>
            <a:r>
              <a:rPr lang="en-US" dirty="0"/>
              <a:t> (</a:t>
            </a:r>
            <a:r>
              <a:rPr lang="en-US" dirty="0" err="1"/>
              <a:t>kupon</a:t>
            </a:r>
            <a:r>
              <a:rPr lang="en-US" dirty="0"/>
              <a:t>) </a:t>
            </a:r>
            <a:r>
              <a:rPr lang="en-US" dirty="0" err="1"/>
              <a:t>sve</a:t>
            </a:r>
            <a:r>
              <a:rPr lang="en-US" dirty="0"/>
              <a:t> do dana </a:t>
            </a:r>
            <a:r>
              <a:rPr lang="en-US" dirty="0" err="1" smtClean="0"/>
              <a:t>dosp</a:t>
            </a:r>
            <a:r>
              <a:rPr lang="sr-Latn-ME" dirty="0" smtClean="0"/>
              <a:t>j</a:t>
            </a:r>
            <a:r>
              <a:rPr lang="en-US" dirty="0" err="1" smtClean="0"/>
              <a:t>elosti</a:t>
            </a:r>
            <a:r>
              <a:rPr lang="en-US" dirty="0" smtClean="0"/>
              <a:t> </a:t>
            </a:r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smtClean="0"/>
              <a:t>– </a:t>
            </a:r>
            <a:r>
              <a:rPr lang="en-US" dirty="0" err="1" smtClean="0"/>
              <a:t>kada</a:t>
            </a:r>
            <a:r>
              <a:rPr lang="sr-Latn-ME" dirty="0" smtClean="0"/>
              <a:t> </a:t>
            </a:r>
            <a:r>
              <a:rPr lang="en-US" dirty="0" err="1" smtClean="0"/>
              <a:t>će</a:t>
            </a:r>
            <a:r>
              <a:rPr lang="en-US" dirty="0" smtClean="0"/>
              <a:t> </a:t>
            </a:r>
            <a:r>
              <a:rPr lang="en-US" dirty="0" err="1"/>
              <a:t>zajmodavac</a:t>
            </a:r>
            <a:r>
              <a:rPr lang="en-US" dirty="0"/>
              <a:t> </a:t>
            </a:r>
            <a:r>
              <a:rPr lang="en-US" dirty="0" err="1"/>
              <a:t>vratiti</a:t>
            </a:r>
            <a:r>
              <a:rPr lang="en-US" dirty="0"/>
              <a:t> (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vlasniku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) </a:t>
            </a:r>
            <a:r>
              <a:rPr lang="en-US" dirty="0" err="1"/>
              <a:t>pozajmljenu</a:t>
            </a:r>
            <a:r>
              <a:rPr lang="en-US" dirty="0"/>
              <a:t> </a:t>
            </a:r>
            <a:r>
              <a:rPr lang="en-US" dirty="0" err="1"/>
              <a:t>svotu</a:t>
            </a:r>
            <a:r>
              <a:rPr lang="en-US" dirty="0"/>
              <a:t> (</a:t>
            </a:r>
            <a:r>
              <a:rPr lang="en-US" dirty="0" err="1"/>
              <a:t>glavnicu</a:t>
            </a:r>
            <a:r>
              <a:rPr lang="en-US" dirty="0" smtClean="0"/>
              <a:t>),</a:t>
            </a:r>
            <a:r>
              <a:rPr lang="sr-Latn-ME" dirty="0" smtClean="0"/>
              <a:t> </a:t>
            </a:r>
            <a:r>
              <a:rPr lang="en-US" dirty="0" err="1" smtClean="0"/>
              <a:t>koja</a:t>
            </a:r>
            <a:r>
              <a:rPr lang="en-US" dirty="0" smtClean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nominalnu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</a:t>
            </a:r>
            <a:r>
              <a:rPr lang="en-US" dirty="0" smtClean="0"/>
              <a:t> </a:t>
            </a:r>
            <a:r>
              <a:rPr lang="en-US" dirty="0" err="1"/>
              <a:t>obveznice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Uzmimo</a:t>
            </a:r>
            <a:r>
              <a:rPr lang="en-US" dirty="0" smtClean="0"/>
              <a:t> </a:t>
            </a:r>
            <a:r>
              <a:rPr lang="en-US" dirty="0" err="1"/>
              <a:t>jedan</a:t>
            </a:r>
            <a:r>
              <a:rPr lang="en-US" dirty="0"/>
              <a:t> </a:t>
            </a:r>
            <a:r>
              <a:rPr lang="en-US" dirty="0" smtClean="0"/>
              <a:t>prim</a:t>
            </a:r>
            <a:r>
              <a:rPr lang="sr-Latn-ME" dirty="0" smtClean="0"/>
              <a:t>j</a:t>
            </a:r>
            <a:r>
              <a:rPr lang="en-US" dirty="0" err="1" smtClean="0"/>
              <a:t>er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Izdavalac</a:t>
            </a:r>
            <a:r>
              <a:rPr lang="sr-Latn-ME" dirty="0" smtClean="0"/>
              <a:t> </a:t>
            </a:r>
            <a:r>
              <a:rPr lang="en-US" dirty="0" err="1" smtClean="0"/>
              <a:t>obveznice</a:t>
            </a:r>
            <a:r>
              <a:rPr lang="en-US" dirty="0" smtClean="0"/>
              <a:t> </a:t>
            </a:r>
            <a:r>
              <a:rPr lang="en-US" dirty="0" err="1"/>
              <a:t>traži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 od 100 </a:t>
            </a:r>
            <a:r>
              <a:rPr lang="sr-Latn-ME" dirty="0"/>
              <a:t>€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tri </a:t>
            </a:r>
            <a:r>
              <a:rPr lang="en-US" dirty="0" err="1"/>
              <a:t>godine</a:t>
            </a:r>
            <a:r>
              <a:rPr lang="en-US" dirty="0"/>
              <a:t> </a:t>
            </a:r>
            <a:r>
              <a:rPr lang="en-US" dirty="0" err="1"/>
              <a:t>uz</a:t>
            </a:r>
            <a:r>
              <a:rPr lang="en-US" dirty="0"/>
              <a:t> 5% </a:t>
            </a:r>
            <a:r>
              <a:rPr lang="en-US" dirty="0" err="1"/>
              <a:t>kamate</a:t>
            </a:r>
            <a:r>
              <a:rPr lang="en-US" dirty="0"/>
              <a:t> </a:t>
            </a:r>
            <a:r>
              <a:rPr lang="en-US" dirty="0" err="1"/>
              <a:t>godišnje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smtClean="0"/>
              <a:t>On</a:t>
            </a:r>
            <a:r>
              <a:rPr lang="sr-Latn-ME" dirty="0" smtClean="0"/>
              <a:t> </a:t>
            </a:r>
            <a:r>
              <a:rPr lang="en-US" dirty="0" err="1" smtClean="0"/>
              <a:t>obećava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svake</a:t>
            </a:r>
            <a:r>
              <a:rPr lang="en-US" dirty="0"/>
              <a:t> </a:t>
            </a:r>
            <a:r>
              <a:rPr lang="en-US" dirty="0" err="1"/>
              <a:t>godine</a:t>
            </a:r>
            <a:r>
              <a:rPr lang="en-US" dirty="0"/>
              <a:t> </a:t>
            </a:r>
            <a:r>
              <a:rPr lang="en-US" dirty="0" err="1"/>
              <a:t>naplaćivati</a:t>
            </a:r>
            <a:r>
              <a:rPr lang="en-US" dirty="0"/>
              <a:t> 10 </a:t>
            </a:r>
            <a:r>
              <a:rPr lang="sr-Latn-ME" dirty="0"/>
              <a:t>€</a:t>
            </a:r>
            <a:r>
              <a:rPr lang="en-US" dirty="0" smtClean="0"/>
              <a:t> </a:t>
            </a:r>
            <a:r>
              <a:rPr lang="en-US" dirty="0" err="1"/>
              <a:t>godišnje</a:t>
            </a:r>
            <a:r>
              <a:rPr lang="en-US" dirty="0" smtClean="0"/>
              <a:t>.</a:t>
            </a:r>
            <a:endParaRPr lang="sr-Latn-ME" dirty="0" smtClean="0"/>
          </a:p>
          <a:p>
            <a:r>
              <a:rPr lang="en-US" dirty="0" smtClean="0"/>
              <a:t> </a:t>
            </a:r>
            <a:r>
              <a:rPr lang="en-US" dirty="0" err="1" smtClean="0"/>
              <a:t>Diskontovanjem</a:t>
            </a:r>
            <a:r>
              <a:rPr lang="sr-Latn-ME" dirty="0" smtClean="0"/>
              <a:t> </a:t>
            </a:r>
            <a:r>
              <a:rPr lang="en-US" dirty="0" err="1" smtClean="0"/>
              <a:t>pozajmljene</a:t>
            </a:r>
            <a:r>
              <a:rPr lang="en-US" dirty="0" smtClean="0"/>
              <a:t> </a:t>
            </a:r>
            <a:r>
              <a:rPr lang="en-US" dirty="0" err="1"/>
              <a:t>svote</a:t>
            </a:r>
            <a:r>
              <a:rPr lang="en-US" dirty="0"/>
              <a:t> </a:t>
            </a:r>
            <a:r>
              <a:rPr lang="en-US" dirty="0" err="1"/>
              <a:t>imamo</a:t>
            </a:r>
            <a:r>
              <a:rPr lang="en-US" dirty="0"/>
              <a:t> </a:t>
            </a:r>
            <a:r>
              <a:rPr lang="en-US" dirty="0" err="1"/>
              <a:t>sledeće</a:t>
            </a:r>
            <a:r>
              <a:rPr lang="en-US" dirty="0"/>
              <a:t>:</a:t>
            </a:r>
          </a:p>
          <a:p>
            <a:r>
              <a:rPr lang="en-US" dirty="0"/>
              <a:t>Vs =10/(1+0.005)+10/(1+0.005</a:t>
            </a:r>
            <a:r>
              <a:rPr lang="en-US" b="1" dirty="0"/>
              <a:t>2</a:t>
            </a:r>
            <a:r>
              <a:rPr lang="en-US" dirty="0"/>
              <a:t>)+10/(1+0.005</a:t>
            </a:r>
            <a:r>
              <a:rPr lang="en-US" b="1" dirty="0"/>
              <a:t>3</a:t>
            </a:r>
            <a:r>
              <a:rPr lang="en-US" dirty="0"/>
              <a:t>)+100/(1+0.005</a:t>
            </a:r>
            <a:r>
              <a:rPr lang="en-US" b="1" dirty="0"/>
              <a:t>4</a:t>
            </a:r>
            <a:r>
              <a:rPr lang="en-US" dirty="0"/>
              <a:t>) = 11.36</a:t>
            </a:r>
          </a:p>
          <a:p>
            <a:r>
              <a:rPr lang="en-US" dirty="0" err="1"/>
              <a:t>Diskontni</a:t>
            </a:r>
            <a:r>
              <a:rPr lang="en-US" dirty="0"/>
              <a:t> </a:t>
            </a:r>
            <a:r>
              <a:rPr lang="en-US" dirty="0" err="1"/>
              <a:t>faktor</a:t>
            </a:r>
            <a:r>
              <a:rPr lang="en-US" dirty="0"/>
              <a:t> je </a:t>
            </a:r>
            <a:r>
              <a:rPr lang="en-US" dirty="0" err="1" smtClean="0"/>
              <a:t>posl</a:t>
            </a:r>
            <a:r>
              <a:rPr lang="sr-Latn-ME" dirty="0" smtClean="0"/>
              <a:t>ij</a:t>
            </a:r>
            <a:r>
              <a:rPr lang="en-US" dirty="0" smtClean="0"/>
              <a:t>e </a:t>
            </a:r>
            <a:r>
              <a:rPr lang="en-US" dirty="0" err="1"/>
              <a:t>prve</a:t>
            </a:r>
            <a:r>
              <a:rPr lang="en-US" dirty="0"/>
              <a:t> </a:t>
            </a:r>
            <a:r>
              <a:rPr lang="en-US" dirty="0" err="1"/>
              <a:t>godine</a:t>
            </a:r>
            <a:r>
              <a:rPr lang="en-US" dirty="0"/>
              <a:t> 1/(1+0.005) </a:t>
            </a:r>
            <a:r>
              <a:rPr lang="en-US" dirty="0" err="1"/>
              <a:t>ili</a:t>
            </a:r>
            <a:r>
              <a:rPr lang="en-US" dirty="0"/>
              <a:t> 1/(1+i).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64782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40158"/>
            <a:ext cx="10515600" cy="5236805"/>
          </a:xfrm>
        </p:spPr>
        <p:txBody>
          <a:bodyPr>
            <a:normAutofit/>
          </a:bodyPr>
          <a:lstStyle/>
          <a:p>
            <a:r>
              <a:rPr lang="en-US" dirty="0" err="1"/>
              <a:t>Pošto</a:t>
            </a:r>
            <a:r>
              <a:rPr lang="en-US" dirty="0"/>
              <a:t> se </a:t>
            </a:r>
            <a:r>
              <a:rPr lang="en-US" dirty="0" err="1"/>
              <a:t>taj</a:t>
            </a:r>
            <a:r>
              <a:rPr lang="en-US" dirty="0"/>
              <a:t>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odmah</a:t>
            </a:r>
            <a:r>
              <a:rPr lang="en-US" dirty="0"/>
              <a:t> da </a:t>
            </a:r>
            <a:r>
              <a:rPr lang="en-US" dirty="0" err="1"/>
              <a:t>reinvestira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istoj</a:t>
            </a:r>
            <a:r>
              <a:rPr lang="en-US" dirty="0"/>
              <a:t> </a:t>
            </a:r>
            <a:r>
              <a:rPr lang="en-US" dirty="0" err="1"/>
              <a:t>kamatnoj</a:t>
            </a:r>
            <a:r>
              <a:rPr lang="en-US" dirty="0"/>
              <a:t> </a:t>
            </a:r>
            <a:r>
              <a:rPr lang="en-US" dirty="0" err="1"/>
              <a:t>stopi</a:t>
            </a:r>
            <a:r>
              <a:rPr lang="en-US" dirty="0"/>
              <a:t>, </a:t>
            </a:r>
            <a:r>
              <a:rPr lang="en-US" dirty="0" err="1" smtClean="0"/>
              <a:t>sada</a:t>
            </a:r>
            <a:r>
              <a:rPr lang="sr-Latn-ME" dirty="0" smtClean="0"/>
              <a:t> </a:t>
            </a:r>
            <a:r>
              <a:rPr lang="pl-PL" dirty="0" smtClean="0"/>
              <a:t>je </a:t>
            </a:r>
            <a:r>
              <a:rPr lang="pl-PL" dirty="0"/>
              <a:t>diskontni faktor za drugu </a:t>
            </a:r>
            <a:r>
              <a:rPr lang="pl-PL" dirty="0" smtClean="0"/>
              <a:t>godinu 1</a:t>
            </a:r>
            <a:r>
              <a:rPr lang="pl-PL" dirty="0"/>
              <a:t>/(1+0.005</a:t>
            </a:r>
            <a:r>
              <a:rPr lang="pl-PL" b="1" dirty="0"/>
              <a:t>2</a:t>
            </a:r>
            <a:r>
              <a:rPr lang="pl-PL" dirty="0" smtClean="0"/>
              <a:t>).</a:t>
            </a:r>
          </a:p>
          <a:p>
            <a:r>
              <a:rPr lang="pl-PL" dirty="0" smtClean="0"/>
              <a:t> </a:t>
            </a:r>
            <a:r>
              <a:rPr lang="pl-PL" dirty="0"/>
              <a:t>Na isti način formira se </a:t>
            </a:r>
            <a:r>
              <a:rPr lang="pl-PL" dirty="0" smtClean="0"/>
              <a:t>diskontni </a:t>
            </a:r>
            <a:r>
              <a:rPr lang="en-US" dirty="0" err="1" smtClean="0"/>
              <a:t>faktor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treću</a:t>
            </a:r>
            <a:r>
              <a:rPr lang="en-US" dirty="0"/>
              <a:t> </a:t>
            </a:r>
            <a:r>
              <a:rPr lang="en-US" dirty="0" err="1"/>
              <a:t>godinu</a:t>
            </a:r>
            <a:r>
              <a:rPr lang="en-US" dirty="0" smtClean="0"/>
              <a:t>.</a:t>
            </a:r>
            <a:endParaRPr lang="sr-Latn-ME" dirty="0" smtClean="0"/>
          </a:p>
          <a:p>
            <a:r>
              <a:rPr lang="en-US" dirty="0" smtClean="0"/>
              <a:t> </a:t>
            </a:r>
            <a:r>
              <a:rPr lang="en-US" dirty="0" err="1"/>
              <a:t>Pošto</a:t>
            </a:r>
            <a:r>
              <a:rPr lang="en-US" dirty="0"/>
              <a:t> </a:t>
            </a:r>
            <a:r>
              <a:rPr lang="en-US" dirty="0" err="1"/>
              <a:t>pozajmilac</a:t>
            </a:r>
            <a:r>
              <a:rPr lang="en-US" dirty="0"/>
              <a:t> (</a:t>
            </a:r>
            <a:r>
              <a:rPr lang="en-US" dirty="0" err="1"/>
              <a:t>vlasnik</a:t>
            </a:r>
            <a:r>
              <a:rPr lang="en-US" dirty="0"/>
              <a:t> </a:t>
            </a:r>
            <a:r>
              <a:rPr lang="en-US" dirty="0" err="1"/>
              <a:t>emitovane</a:t>
            </a:r>
            <a:r>
              <a:rPr lang="en-US" dirty="0"/>
              <a:t> </a:t>
            </a:r>
            <a:r>
              <a:rPr lang="en-US" dirty="0" smtClean="0"/>
              <a:t>m</a:t>
            </a:r>
            <a:r>
              <a:rPr lang="sr-Latn-ME" dirty="0" smtClean="0"/>
              <a:t>j</a:t>
            </a:r>
            <a:r>
              <a:rPr lang="en-US" dirty="0" err="1" smtClean="0"/>
              <a:t>enice</a:t>
            </a:r>
            <a:r>
              <a:rPr lang="en-US" dirty="0"/>
              <a:t>) mora </a:t>
            </a:r>
            <a:r>
              <a:rPr lang="en-US" dirty="0" err="1" smtClean="0"/>
              <a:t>posl</a:t>
            </a:r>
            <a:r>
              <a:rPr lang="sr-Latn-ME" dirty="0" smtClean="0"/>
              <a:t>ij</a:t>
            </a:r>
            <a:r>
              <a:rPr lang="en-US" dirty="0" smtClean="0"/>
              <a:t>e</a:t>
            </a:r>
            <a:r>
              <a:rPr lang="sr-Latn-ME" dirty="0" smtClean="0"/>
              <a:t> </a:t>
            </a:r>
            <a:r>
              <a:rPr lang="en-US" dirty="0" err="1" smtClean="0"/>
              <a:t>treće</a:t>
            </a:r>
            <a:r>
              <a:rPr lang="en-US" dirty="0" smtClean="0"/>
              <a:t> </a:t>
            </a:r>
            <a:r>
              <a:rPr lang="en-US" dirty="0" err="1"/>
              <a:t>godine</a:t>
            </a:r>
            <a:r>
              <a:rPr lang="en-US" dirty="0"/>
              <a:t> da </a:t>
            </a:r>
            <a:r>
              <a:rPr lang="en-US" dirty="0" err="1"/>
              <a:t>vrati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j</a:t>
            </a:r>
            <a:r>
              <a:rPr lang="en-US" dirty="0" err="1" smtClean="0"/>
              <a:t>elokupnu</a:t>
            </a:r>
            <a:r>
              <a:rPr lang="en-US" dirty="0" smtClean="0"/>
              <a:t> </a:t>
            </a:r>
            <a:r>
              <a:rPr lang="en-US" dirty="0" err="1"/>
              <a:t>pozajmljenu</a:t>
            </a:r>
            <a:r>
              <a:rPr lang="en-US" dirty="0"/>
              <a:t> </a:t>
            </a:r>
            <a:r>
              <a:rPr lang="en-US" dirty="0" err="1"/>
              <a:t>svotu</a:t>
            </a:r>
            <a:r>
              <a:rPr lang="en-US" dirty="0"/>
              <a:t> od 100 </a:t>
            </a:r>
            <a:r>
              <a:rPr lang="en-US" dirty="0" err="1"/>
              <a:t>jedinica</a:t>
            </a:r>
            <a:r>
              <a:rPr lang="en-US" dirty="0"/>
              <a:t>, </a:t>
            </a:r>
            <a:r>
              <a:rPr lang="en-US" dirty="0" err="1"/>
              <a:t>ovaj</a:t>
            </a:r>
            <a:r>
              <a:rPr lang="en-US" dirty="0"/>
              <a:t>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en-US" dirty="0" smtClean="0"/>
              <a:t>mora </a:t>
            </a:r>
            <a:r>
              <a:rPr lang="en-US" dirty="0" err="1"/>
              <a:t>svesti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sadašnju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</a:t>
            </a:r>
            <a:r>
              <a:rPr lang="en-US" dirty="0" smtClean="0"/>
              <a:t>.</a:t>
            </a:r>
            <a:endParaRPr lang="sr-Latn-ME" dirty="0" smtClean="0"/>
          </a:p>
          <a:p>
            <a:r>
              <a:rPr lang="en-US" dirty="0" smtClean="0"/>
              <a:t> </a:t>
            </a:r>
            <a:r>
              <a:rPr lang="en-US" dirty="0" err="1"/>
              <a:t>Ukupan</a:t>
            </a:r>
            <a:r>
              <a:rPr lang="en-US" dirty="0"/>
              <a:t>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err="1"/>
              <a:t>sadašnjih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 smtClean="0"/>
              <a:t>trogodišnjih</a:t>
            </a:r>
            <a:r>
              <a:rPr lang="sr-Latn-ME" dirty="0" smtClean="0"/>
              <a:t> </a:t>
            </a:r>
            <a:r>
              <a:rPr lang="en-US" dirty="0" err="1" smtClean="0"/>
              <a:t>prihoda</a:t>
            </a:r>
            <a:r>
              <a:rPr lang="en-US" dirty="0" smtClean="0"/>
              <a:t> </a:t>
            </a:r>
            <a:r>
              <a:rPr lang="en-US" dirty="0" err="1"/>
              <a:t>iznosi</a:t>
            </a:r>
            <a:r>
              <a:rPr lang="en-US" dirty="0"/>
              <a:t> 113,60 </a:t>
            </a:r>
            <a:r>
              <a:rPr lang="en-US" dirty="0" err="1"/>
              <a:t>jedinica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Izdavalac</a:t>
            </a:r>
            <a:r>
              <a:rPr lang="en-US" dirty="0" smtClean="0"/>
              <a:t> </a:t>
            </a:r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moći</a:t>
            </a:r>
            <a:r>
              <a:rPr lang="en-US" dirty="0"/>
              <a:t> da </a:t>
            </a:r>
            <a:r>
              <a:rPr lang="en-US" dirty="0" err="1" smtClean="0"/>
              <a:t>dobije</a:t>
            </a:r>
            <a:r>
              <a:rPr lang="sr-Latn-ME" dirty="0" smtClean="0"/>
              <a:t> </a:t>
            </a:r>
            <a:r>
              <a:rPr lang="en-US" dirty="0" err="1" smtClean="0"/>
              <a:t>ovu</a:t>
            </a:r>
            <a:r>
              <a:rPr lang="en-US" dirty="0" smtClean="0"/>
              <a:t> c</a:t>
            </a:r>
            <a:r>
              <a:rPr lang="sr-Latn-ME" dirty="0" smtClean="0"/>
              <a:t>ij</a:t>
            </a:r>
            <a:r>
              <a:rPr lang="en-US" dirty="0" err="1" smtClean="0"/>
              <a:t>enu</a:t>
            </a:r>
            <a:r>
              <a:rPr lang="en-US" dirty="0" smtClean="0"/>
              <a:t> </a:t>
            </a:r>
            <a:r>
              <a:rPr lang="en-US" dirty="0" err="1"/>
              <a:t>obveznice</a:t>
            </a:r>
            <a:r>
              <a:rPr lang="en-US" dirty="0"/>
              <a:t>. </a:t>
            </a:r>
            <a:r>
              <a:rPr lang="en-US" dirty="0" err="1"/>
              <a:t>Dakle</a:t>
            </a:r>
            <a:r>
              <a:rPr lang="en-US" dirty="0"/>
              <a:t>, </a:t>
            </a:r>
            <a:r>
              <a:rPr lang="en-US" dirty="0" err="1"/>
              <a:t>sada</a:t>
            </a:r>
            <a:r>
              <a:rPr lang="en-US" dirty="0"/>
              <a:t> </a:t>
            </a:r>
            <a:r>
              <a:rPr lang="en-US" dirty="0" err="1"/>
              <a:t>imamo</a:t>
            </a:r>
            <a:r>
              <a:rPr lang="en-US" dirty="0"/>
              <a:t> </a:t>
            </a:r>
            <a:r>
              <a:rPr lang="en-US" dirty="0" err="1"/>
              <a:t>opšti</a:t>
            </a:r>
            <a:r>
              <a:rPr lang="en-US" dirty="0"/>
              <a:t> </a:t>
            </a:r>
            <a:r>
              <a:rPr lang="en-US" dirty="0" err="1"/>
              <a:t>obrazac</a:t>
            </a:r>
            <a:r>
              <a:rPr lang="en-US" dirty="0"/>
              <a:t>: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7690" y="5281599"/>
            <a:ext cx="7143919" cy="750891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01407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89212"/>
            <a:ext cx="10515600" cy="5087751"/>
          </a:xfrm>
        </p:spPr>
        <p:txBody>
          <a:bodyPr>
            <a:normAutofit/>
          </a:bodyPr>
          <a:lstStyle/>
          <a:p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kojih</a:t>
            </a:r>
            <a:r>
              <a:rPr lang="en-US" dirty="0"/>
              <a:t> se ne </a:t>
            </a:r>
            <a:r>
              <a:rPr lang="en-US" dirty="0" err="1"/>
              <a:t>pojavljuje</a:t>
            </a:r>
            <a:r>
              <a:rPr lang="en-US" dirty="0"/>
              <a:t> </a:t>
            </a:r>
            <a:r>
              <a:rPr lang="en-US" dirty="0" err="1"/>
              <a:t>rizik</a:t>
            </a:r>
            <a:r>
              <a:rPr lang="en-US" dirty="0"/>
              <a:t> </a:t>
            </a:r>
            <a:r>
              <a:rPr lang="en-US" dirty="0" err="1"/>
              <a:t>tržišna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/>
              <a:t>jednaka</a:t>
            </a:r>
            <a:r>
              <a:rPr lang="en-US" dirty="0"/>
              <a:t> je </a:t>
            </a:r>
            <a:r>
              <a:rPr lang="en-US" dirty="0" err="1" smtClean="0"/>
              <a:t>njenoj</a:t>
            </a:r>
            <a:r>
              <a:rPr lang="sr-Latn-ME" dirty="0" smtClean="0"/>
              <a:t> </a:t>
            </a:r>
            <a:r>
              <a:rPr lang="en-US" dirty="0" err="1" smtClean="0"/>
              <a:t>sadašnjoj</a:t>
            </a:r>
            <a:r>
              <a:rPr lang="en-US" dirty="0" smtClean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Obveznica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rizična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/>
              <a:t>, </a:t>
            </a:r>
            <a:r>
              <a:rPr lang="en-US" dirty="0" err="1"/>
              <a:t>jer</a:t>
            </a:r>
            <a:r>
              <a:rPr lang="en-US" dirty="0"/>
              <a:t> od </a:t>
            </a:r>
            <a:r>
              <a:rPr lang="en-US" dirty="0" smtClean="0"/>
              <a:t>momenta</a:t>
            </a:r>
            <a:r>
              <a:rPr lang="sr-Latn-ME" dirty="0" smtClean="0"/>
              <a:t> </a:t>
            </a:r>
            <a:r>
              <a:rPr lang="en-US" dirty="0" err="1" smtClean="0"/>
              <a:t>izdavanja</a:t>
            </a:r>
            <a:r>
              <a:rPr lang="en-US" dirty="0" smtClean="0"/>
              <a:t> </a:t>
            </a:r>
            <a:r>
              <a:rPr lang="en-US" dirty="0"/>
              <a:t>do momenta </a:t>
            </a:r>
            <a:r>
              <a:rPr lang="en-US" dirty="0" err="1"/>
              <a:t>isplate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doći</a:t>
            </a:r>
            <a:r>
              <a:rPr lang="en-US" dirty="0"/>
              <a:t> do </a:t>
            </a:r>
            <a:r>
              <a:rPr lang="en-US" dirty="0" err="1"/>
              <a:t>većih</a:t>
            </a:r>
            <a:r>
              <a:rPr lang="en-US" dirty="0"/>
              <a:t> </a:t>
            </a:r>
            <a:r>
              <a:rPr lang="en-US" dirty="0" smtClean="0"/>
              <a:t>prom</a:t>
            </a:r>
            <a:r>
              <a:rPr lang="sr-Latn-ME" dirty="0" smtClean="0"/>
              <a:t>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finansijskom</a:t>
            </a:r>
            <a:r>
              <a:rPr lang="en-US" dirty="0"/>
              <a:t> </a:t>
            </a:r>
            <a:r>
              <a:rPr lang="en-US" dirty="0" err="1" smtClean="0"/>
              <a:t>tržištu</a:t>
            </a:r>
            <a:r>
              <a:rPr lang="sr-Latn-ME" dirty="0" smtClean="0"/>
              <a:t> </a:t>
            </a:r>
            <a:r>
              <a:rPr lang="en-US" dirty="0" smtClean="0"/>
              <a:t>(prom</a:t>
            </a:r>
            <a:r>
              <a:rPr lang="sr-Latn-ME" dirty="0" smtClean="0"/>
              <a:t>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/>
              <a:t>kamate</a:t>
            </a:r>
            <a:r>
              <a:rPr lang="en-US" dirty="0"/>
              <a:t>, </a:t>
            </a:r>
            <a:r>
              <a:rPr lang="en-US" dirty="0" err="1"/>
              <a:t>veća</a:t>
            </a:r>
            <a:r>
              <a:rPr lang="en-US" dirty="0"/>
              <a:t> </a:t>
            </a:r>
            <a:r>
              <a:rPr lang="en-US" dirty="0" err="1"/>
              <a:t>neizvesnost</a:t>
            </a:r>
            <a:r>
              <a:rPr lang="en-US" dirty="0"/>
              <a:t> </a:t>
            </a:r>
            <a:r>
              <a:rPr lang="en-US" dirty="0" err="1"/>
              <a:t>ulaganja</a:t>
            </a:r>
            <a:r>
              <a:rPr lang="en-US" dirty="0"/>
              <a:t>, pad </a:t>
            </a:r>
            <a:r>
              <a:rPr lang="en-US" dirty="0" err="1"/>
              <a:t>profitne</a:t>
            </a:r>
            <a:r>
              <a:rPr lang="en-US" dirty="0"/>
              <a:t> stope, </a:t>
            </a:r>
            <a:r>
              <a:rPr lang="en-US" dirty="0" err="1"/>
              <a:t>recesije</a:t>
            </a:r>
            <a:r>
              <a:rPr lang="en-US" dirty="0"/>
              <a:t>, </a:t>
            </a:r>
            <a:r>
              <a:rPr lang="en-US" dirty="0" err="1" smtClean="0"/>
              <a:t>povećani</a:t>
            </a:r>
            <a:r>
              <a:rPr lang="sr-Latn-ME" dirty="0" smtClean="0"/>
              <a:t> </a:t>
            </a:r>
            <a:r>
              <a:rPr lang="en-US" dirty="0" err="1" smtClean="0"/>
              <a:t>rizik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dr.). </a:t>
            </a:r>
            <a:endParaRPr lang="sr-Latn-ME" dirty="0" smtClean="0"/>
          </a:p>
          <a:p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 err="1"/>
              <a:t>doći</a:t>
            </a:r>
            <a:r>
              <a:rPr lang="en-US" dirty="0"/>
              <a:t> do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/>
              <a:t>obveznica</a:t>
            </a:r>
            <a:r>
              <a:rPr lang="en-US" dirty="0"/>
              <a:t>, </a:t>
            </a:r>
            <a:r>
              <a:rPr lang="en-US" dirty="0" err="1"/>
              <a:t>što</a:t>
            </a:r>
            <a:r>
              <a:rPr lang="en-US" dirty="0"/>
              <a:t> je </a:t>
            </a:r>
            <a:r>
              <a:rPr lang="en-US" dirty="0" err="1"/>
              <a:t>cenovni</a:t>
            </a:r>
            <a:r>
              <a:rPr lang="en-US" dirty="0"/>
              <a:t> </a:t>
            </a:r>
            <a:r>
              <a:rPr lang="en-US" dirty="0" err="1"/>
              <a:t>rizik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snosi</a:t>
            </a:r>
            <a:r>
              <a:rPr lang="en-US" dirty="0"/>
              <a:t> </a:t>
            </a:r>
            <a:r>
              <a:rPr lang="en-US" dirty="0" err="1" smtClean="0"/>
              <a:t>svaki</a:t>
            </a:r>
            <a:r>
              <a:rPr lang="sr-Latn-ME" dirty="0" smtClean="0"/>
              <a:t> </a:t>
            </a:r>
            <a:r>
              <a:rPr lang="en-US" dirty="0" err="1" smtClean="0"/>
              <a:t>vlasnik</a:t>
            </a:r>
            <a:r>
              <a:rPr lang="en-US" dirty="0" smtClean="0"/>
              <a:t> </a:t>
            </a:r>
            <a:r>
              <a:rPr lang="en-US" dirty="0" err="1"/>
              <a:t>obveznice</a:t>
            </a:r>
            <a:r>
              <a:rPr lang="en-US" dirty="0"/>
              <a:t>, </a:t>
            </a:r>
            <a:r>
              <a:rPr lang="en-US" dirty="0" err="1"/>
              <a:t>ako</a:t>
            </a:r>
            <a:r>
              <a:rPr lang="en-US" dirty="0"/>
              <a:t> bi </a:t>
            </a:r>
            <a:r>
              <a:rPr lang="en-US" dirty="0" err="1"/>
              <a:t>npr</a:t>
            </a:r>
            <a:r>
              <a:rPr lang="en-US" dirty="0"/>
              <a:t>. </a:t>
            </a:r>
            <a:r>
              <a:rPr lang="en-US" dirty="0" err="1"/>
              <a:t>kamata</a:t>
            </a:r>
            <a:r>
              <a:rPr lang="en-US" dirty="0"/>
              <a:t> u </a:t>
            </a:r>
            <a:r>
              <a:rPr lang="en-US" dirty="0" err="1"/>
              <a:t>međuvremenu</a:t>
            </a:r>
            <a:r>
              <a:rPr lang="en-US" dirty="0"/>
              <a:t> </a:t>
            </a:r>
            <a:r>
              <a:rPr lang="en-US" dirty="0" err="1"/>
              <a:t>pala</a:t>
            </a:r>
            <a:r>
              <a:rPr lang="en-US" dirty="0"/>
              <a:t> </a:t>
            </a:r>
            <a:r>
              <a:rPr lang="en-US" dirty="0" err="1"/>
              <a:t>porasla</a:t>
            </a:r>
            <a:r>
              <a:rPr lang="en-US" dirty="0"/>
              <a:t> bi </a:t>
            </a:r>
            <a:r>
              <a:rPr lang="en-US" dirty="0" err="1" smtClean="0"/>
              <a:t>sadašnja</a:t>
            </a:r>
            <a:r>
              <a:rPr lang="sr-Latn-ME" dirty="0" smtClean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</a:t>
            </a:r>
            <a:r>
              <a:rPr lang="en-US" dirty="0" smtClean="0"/>
              <a:t> </a:t>
            </a:r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bi </a:t>
            </a:r>
            <a:r>
              <a:rPr lang="en-US" dirty="0" err="1"/>
              <a:t>njen</a:t>
            </a:r>
            <a:r>
              <a:rPr lang="en-US" dirty="0"/>
              <a:t> </a:t>
            </a:r>
            <a:r>
              <a:rPr lang="en-US" dirty="0" err="1"/>
              <a:t>vlasnik</a:t>
            </a:r>
            <a:r>
              <a:rPr lang="en-US" dirty="0"/>
              <a:t> </a:t>
            </a:r>
            <a:r>
              <a:rPr lang="en-US" dirty="0" err="1"/>
              <a:t>ostvario</a:t>
            </a:r>
            <a:r>
              <a:rPr lang="en-US" dirty="0"/>
              <a:t> </a:t>
            </a:r>
            <a:r>
              <a:rPr lang="en-US" dirty="0" err="1"/>
              <a:t>kapitalnu</a:t>
            </a:r>
            <a:r>
              <a:rPr lang="en-US" dirty="0"/>
              <a:t> </a:t>
            </a:r>
            <a:r>
              <a:rPr lang="en-US" dirty="0" err="1"/>
              <a:t>dobit</a:t>
            </a:r>
            <a:r>
              <a:rPr lang="en-US" dirty="0"/>
              <a:t>. </a:t>
            </a:r>
            <a:endParaRPr lang="sr-Latn-ME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71602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62885"/>
            <a:ext cx="10515600" cy="531407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err="1"/>
              <a:t>Kamatna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smtClean="0"/>
              <a:t>je</a:t>
            </a:r>
            <a:r>
              <a:rPr lang="sr-Latn-ME" dirty="0" smtClean="0"/>
              <a:t> </a:t>
            </a:r>
            <a:r>
              <a:rPr lang="en-US" dirty="0" err="1" smtClean="0"/>
              <a:t>osnovni</a:t>
            </a:r>
            <a:r>
              <a:rPr lang="en-US" dirty="0" smtClean="0"/>
              <a:t> </a:t>
            </a:r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j</a:t>
            </a:r>
            <a:r>
              <a:rPr lang="en-US" dirty="0" err="1" smtClean="0"/>
              <a:t>eluje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enu</a:t>
            </a:r>
            <a:r>
              <a:rPr lang="en-US" dirty="0" smtClean="0"/>
              <a:t> </a:t>
            </a:r>
            <a:r>
              <a:rPr lang="en-US" dirty="0" err="1"/>
              <a:t>obveznice</a:t>
            </a:r>
            <a:r>
              <a:rPr lang="en-US" dirty="0"/>
              <a:t>, </a:t>
            </a:r>
            <a:r>
              <a:rPr lang="en-US" dirty="0" err="1"/>
              <a:t>mada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nju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j</a:t>
            </a:r>
            <a:r>
              <a:rPr lang="en-US" dirty="0" err="1" smtClean="0"/>
              <a:t>eluje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bonitet</a:t>
            </a:r>
            <a:r>
              <a:rPr lang="en-US" dirty="0"/>
              <a:t> </a:t>
            </a:r>
            <a:r>
              <a:rPr lang="en-US" dirty="0" err="1" smtClean="0"/>
              <a:t>obveznice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razni</a:t>
            </a:r>
            <a:r>
              <a:rPr lang="en-US" dirty="0"/>
              <a:t> </a:t>
            </a:r>
            <a:r>
              <a:rPr lang="en-US" dirty="0" err="1"/>
              <a:t>oblici</a:t>
            </a:r>
            <a:r>
              <a:rPr lang="en-US" dirty="0"/>
              <a:t> </a:t>
            </a:r>
            <a:r>
              <a:rPr lang="en-US" dirty="0" err="1" smtClean="0"/>
              <a:t>rizika</a:t>
            </a:r>
            <a:r>
              <a:rPr lang="en-US" dirty="0" smtClean="0"/>
              <a:t>.</a:t>
            </a:r>
            <a:endParaRPr lang="en-US" b="1" dirty="0"/>
          </a:p>
          <a:p>
            <a:pPr algn="just"/>
            <a:r>
              <a:rPr lang="en-US" dirty="0" err="1"/>
              <a:t>Moguće</a:t>
            </a:r>
            <a:r>
              <a:rPr lang="en-US" dirty="0"/>
              <a:t> je da se </a:t>
            </a:r>
            <a:r>
              <a:rPr lang="en-US" dirty="0" err="1"/>
              <a:t>pojave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 bez </a:t>
            </a:r>
            <a:r>
              <a:rPr lang="en-US" dirty="0" err="1"/>
              <a:t>kupona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se </a:t>
            </a:r>
            <a:r>
              <a:rPr lang="en-US" dirty="0" err="1"/>
              <a:t>izdavalac</a:t>
            </a:r>
            <a:r>
              <a:rPr lang="en-US" dirty="0"/>
              <a:t> </a:t>
            </a:r>
            <a:r>
              <a:rPr lang="en-US" dirty="0" err="1" smtClean="0"/>
              <a:t>obveznice</a:t>
            </a:r>
            <a:r>
              <a:rPr lang="sr-Latn-ME" dirty="0" smtClean="0"/>
              <a:t> </a:t>
            </a:r>
            <a:r>
              <a:rPr lang="en-US" dirty="0" err="1" smtClean="0"/>
              <a:t>obavezuje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imaocu</a:t>
            </a:r>
            <a:r>
              <a:rPr lang="en-US" dirty="0"/>
              <a:t> </a:t>
            </a:r>
            <a:r>
              <a:rPr lang="en-US" dirty="0" err="1"/>
              <a:t>isplati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j</a:t>
            </a:r>
            <a:r>
              <a:rPr lang="en-US" dirty="0" err="1" smtClean="0"/>
              <a:t>elokupnu</a:t>
            </a:r>
            <a:r>
              <a:rPr lang="en-US" dirty="0" smtClean="0"/>
              <a:t> </a:t>
            </a:r>
            <a:r>
              <a:rPr lang="en-US" dirty="0" err="1"/>
              <a:t>sumu</a:t>
            </a:r>
            <a:r>
              <a:rPr lang="en-US" dirty="0"/>
              <a:t> (</a:t>
            </a:r>
            <a:r>
              <a:rPr lang="en-US" dirty="0" err="1"/>
              <a:t>nominalni</a:t>
            </a:r>
            <a:r>
              <a:rPr lang="en-US" dirty="0"/>
              <a:t>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) u </a:t>
            </a:r>
            <a:r>
              <a:rPr lang="en-US" dirty="0" err="1" smtClean="0"/>
              <a:t>momentu</a:t>
            </a:r>
            <a:r>
              <a:rPr lang="sr-Latn-ME" dirty="0" smtClean="0"/>
              <a:t> </a:t>
            </a:r>
            <a:r>
              <a:rPr lang="en-US" dirty="0" err="1" smtClean="0"/>
              <a:t>njene</a:t>
            </a:r>
            <a:r>
              <a:rPr lang="en-US" dirty="0" smtClean="0"/>
              <a:t> </a:t>
            </a:r>
            <a:r>
              <a:rPr lang="en-US" dirty="0" err="1" smtClean="0"/>
              <a:t>dosp</a:t>
            </a:r>
            <a:r>
              <a:rPr lang="sr-Latn-ME" dirty="0" smtClean="0"/>
              <a:t>j</a:t>
            </a:r>
            <a:r>
              <a:rPr lang="en-US" dirty="0" err="1" smtClean="0"/>
              <a:t>elosti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npr</a:t>
            </a:r>
            <a:r>
              <a:rPr lang="en-US" dirty="0"/>
              <a:t>. </a:t>
            </a:r>
            <a:r>
              <a:rPr lang="en-US" dirty="0" err="1"/>
              <a:t>posle</a:t>
            </a:r>
            <a:r>
              <a:rPr lang="en-US" dirty="0"/>
              <a:t> tri </a:t>
            </a:r>
            <a:r>
              <a:rPr lang="en-US" dirty="0" err="1"/>
              <a:t>godine</a:t>
            </a:r>
            <a:r>
              <a:rPr lang="en-US" dirty="0"/>
              <a:t>). </a:t>
            </a:r>
            <a:endParaRPr lang="sr-Latn-ME" dirty="0" smtClean="0"/>
          </a:p>
          <a:p>
            <a:pPr algn="just"/>
            <a:r>
              <a:rPr lang="en-US" dirty="0" err="1" smtClean="0"/>
              <a:t>Tržišna</a:t>
            </a:r>
            <a:r>
              <a:rPr lang="en-US" dirty="0" smtClean="0"/>
              <a:t> 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određuje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isti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kod</a:t>
            </a:r>
            <a:r>
              <a:rPr lang="en-US" dirty="0" smtClean="0"/>
              <a:t> </a:t>
            </a:r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kuponom</a:t>
            </a:r>
            <a:r>
              <a:rPr lang="en-US" dirty="0"/>
              <a:t> s </a:t>
            </a:r>
            <a:r>
              <a:rPr lang="en-US" dirty="0" err="1"/>
              <a:t>tim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se </a:t>
            </a:r>
            <a:r>
              <a:rPr lang="en-US" dirty="0" err="1"/>
              <a:t>kamata</a:t>
            </a:r>
            <a:r>
              <a:rPr lang="en-US" dirty="0"/>
              <a:t> ne bi </a:t>
            </a:r>
            <a:r>
              <a:rPr lang="en-US" dirty="0" err="1"/>
              <a:t>isplaćivala</a:t>
            </a:r>
            <a:r>
              <a:rPr lang="en-US" dirty="0"/>
              <a:t> </a:t>
            </a:r>
            <a:r>
              <a:rPr lang="en-US" dirty="0" err="1"/>
              <a:t>godišnje</a:t>
            </a:r>
            <a:r>
              <a:rPr lang="en-US" dirty="0"/>
              <a:t>, </a:t>
            </a:r>
            <a:r>
              <a:rPr lang="en-US" dirty="0" err="1"/>
              <a:t>već</a:t>
            </a:r>
            <a:r>
              <a:rPr lang="en-US" dirty="0"/>
              <a:t> bi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it-IT" dirty="0" smtClean="0"/>
              <a:t>momentu </a:t>
            </a:r>
            <a:r>
              <a:rPr lang="it-IT" dirty="0"/>
              <a:t>dospeća bila isplaćena glavnica i kamata.</a:t>
            </a:r>
          </a:p>
          <a:p>
            <a:pPr algn="just"/>
            <a:r>
              <a:rPr lang="en-US" dirty="0" err="1"/>
              <a:t>Izdavalac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 se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obavezao</a:t>
            </a:r>
            <a:r>
              <a:rPr lang="en-US" dirty="0"/>
              <a:t> da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nakon</a:t>
            </a:r>
            <a:r>
              <a:rPr lang="en-US" dirty="0"/>
              <a:t> tri </a:t>
            </a:r>
            <a:r>
              <a:rPr lang="en-US" dirty="0" err="1"/>
              <a:t>godine</a:t>
            </a:r>
            <a:r>
              <a:rPr lang="en-US" dirty="0"/>
              <a:t> </a:t>
            </a:r>
            <a:r>
              <a:rPr lang="en-US" dirty="0" err="1"/>
              <a:t>isplatiti</a:t>
            </a:r>
            <a:r>
              <a:rPr lang="en-US" dirty="0"/>
              <a:t> </a:t>
            </a:r>
            <a:r>
              <a:rPr lang="en-US" dirty="0" smtClean="0"/>
              <a:t>130</a:t>
            </a:r>
            <a:r>
              <a:rPr lang="sr-Latn-ME" dirty="0" smtClean="0"/>
              <a:t> </a:t>
            </a:r>
            <a:r>
              <a:rPr lang="en-US" dirty="0" err="1" smtClean="0"/>
              <a:t>jedinica</a:t>
            </a:r>
            <a:r>
              <a:rPr lang="en-US" dirty="0"/>
              <a:t>, </a:t>
            </a:r>
            <a:r>
              <a:rPr lang="en-US" dirty="0" err="1"/>
              <a:t>što</a:t>
            </a:r>
            <a:r>
              <a:rPr lang="en-US" dirty="0"/>
              <a:t> je </a:t>
            </a:r>
            <a:r>
              <a:rPr lang="en-US" dirty="0" err="1"/>
              <a:t>označeno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nominalna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</a:t>
            </a:r>
            <a:r>
              <a:rPr lang="en-US" dirty="0" smtClean="0"/>
              <a:t> </a:t>
            </a:r>
            <a:r>
              <a:rPr lang="en-US" dirty="0" err="1"/>
              <a:t>obveznice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Danas </a:t>
            </a:r>
            <a:r>
              <a:rPr lang="en-US" dirty="0" err="1"/>
              <a:t>će</a:t>
            </a:r>
            <a:r>
              <a:rPr lang="en-US" dirty="0"/>
              <a:t> se (</a:t>
            </a:r>
            <a:r>
              <a:rPr lang="en-US" dirty="0" err="1" smtClean="0"/>
              <a:t>pr</a:t>
            </a:r>
            <a:r>
              <a:rPr lang="sr-Latn-ME" dirty="0" smtClean="0"/>
              <a:t>ij</a:t>
            </a:r>
            <a:r>
              <a:rPr lang="en-US" dirty="0" smtClean="0"/>
              <a:t>e </a:t>
            </a:r>
            <a:r>
              <a:rPr lang="en-US" dirty="0" err="1" smtClean="0"/>
              <a:t>isteka</a:t>
            </a:r>
            <a:r>
              <a:rPr lang="sr-Latn-ME" dirty="0" smtClean="0"/>
              <a:t> </a:t>
            </a:r>
            <a:r>
              <a:rPr lang="en-US" dirty="0" err="1" smtClean="0"/>
              <a:t>roka</a:t>
            </a:r>
            <a:r>
              <a:rPr lang="en-US" dirty="0" smtClean="0"/>
              <a:t> </a:t>
            </a:r>
            <a:r>
              <a:rPr lang="en-US" dirty="0" err="1" smtClean="0"/>
              <a:t>dosp</a:t>
            </a:r>
            <a:r>
              <a:rPr lang="sr-Latn-ME" dirty="0" smtClean="0"/>
              <a:t>j</a:t>
            </a:r>
            <a:r>
              <a:rPr lang="en-US" dirty="0" err="1" smtClean="0"/>
              <a:t>elosti</a:t>
            </a:r>
            <a:r>
              <a:rPr lang="en-US" dirty="0"/>
              <a:t>)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err="1"/>
              <a:t>prodavati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tržišnoj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eni</a:t>
            </a:r>
            <a:r>
              <a:rPr lang="en-US" dirty="0" smtClean="0"/>
              <a:t> </a:t>
            </a:r>
            <a:r>
              <a:rPr lang="en-US" dirty="0"/>
              <a:t>od 113,60 </a:t>
            </a:r>
            <a:r>
              <a:rPr lang="en-US" dirty="0" err="1"/>
              <a:t>jedinica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Obveznica</a:t>
            </a:r>
            <a:r>
              <a:rPr lang="sr-Latn-ME" dirty="0" smtClean="0"/>
              <a:t> </a:t>
            </a:r>
            <a:r>
              <a:rPr lang="en-US" dirty="0" smtClean="0"/>
              <a:t>se </a:t>
            </a:r>
            <a:r>
              <a:rPr lang="en-US" dirty="0" err="1"/>
              <a:t>dakle</a:t>
            </a:r>
            <a:r>
              <a:rPr lang="en-US" dirty="0"/>
              <a:t> </a:t>
            </a:r>
            <a:r>
              <a:rPr lang="en-US" dirty="0" err="1"/>
              <a:t>prodaje</a:t>
            </a:r>
            <a:r>
              <a:rPr lang="en-US" dirty="0"/>
              <a:t>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diskont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odgovara</a:t>
            </a:r>
            <a:r>
              <a:rPr lang="en-US" dirty="0"/>
              <a:t> </a:t>
            </a:r>
            <a:r>
              <a:rPr lang="en-US" dirty="0" err="1"/>
              <a:t>kamatnoj</a:t>
            </a:r>
            <a:r>
              <a:rPr lang="en-US" dirty="0"/>
              <a:t> </a:t>
            </a:r>
            <a:r>
              <a:rPr lang="en-US" dirty="0" err="1"/>
              <a:t>stopi</a:t>
            </a:r>
            <a:r>
              <a:rPr lang="en-US" dirty="0"/>
              <a:t> od 5% </a:t>
            </a:r>
            <a:r>
              <a:rPr lang="en-US" dirty="0" err="1"/>
              <a:t>godišnje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083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81825"/>
            <a:ext cx="10515600" cy="50951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b="1" dirty="0"/>
              <a:t>3) AKCIJE I AKCIONARSKI KAPITAL</a:t>
            </a:r>
          </a:p>
          <a:p>
            <a:pPr algn="just"/>
            <a:r>
              <a:rPr lang="en-US" dirty="0" err="1"/>
              <a:t>Akcija</a:t>
            </a:r>
            <a:r>
              <a:rPr lang="en-US" dirty="0"/>
              <a:t> je </a:t>
            </a:r>
            <a:r>
              <a:rPr lang="en-US" dirty="0" err="1"/>
              <a:t>vlasnički</a:t>
            </a:r>
            <a:r>
              <a:rPr lang="en-US" dirty="0"/>
              <a:t> </a:t>
            </a:r>
            <a:r>
              <a:rPr lang="en-US" dirty="0" err="1"/>
              <a:t>finansijski</a:t>
            </a:r>
            <a:r>
              <a:rPr lang="en-US" dirty="0"/>
              <a:t> instrument </a:t>
            </a:r>
            <a:r>
              <a:rPr lang="en-US" dirty="0" err="1"/>
              <a:t>čijom</a:t>
            </a:r>
            <a:r>
              <a:rPr lang="en-US" dirty="0"/>
              <a:t> </a:t>
            </a:r>
            <a:r>
              <a:rPr lang="en-US" dirty="0" err="1"/>
              <a:t>kupovinom</a:t>
            </a:r>
            <a:r>
              <a:rPr lang="en-US" dirty="0"/>
              <a:t> </a:t>
            </a:r>
            <a:r>
              <a:rPr lang="en-US" dirty="0" err="1" smtClean="0"/>
              <a:t>vlasnik</a:t>
            </a:r>
            <a:r>
              <a:rPr lang="sr-Latn-ME" dirty="0" smtClean="0"/>
              <a:t> </a:t>
            </a:r>
            <a:r>
              <a:rPr lang="en-US" dirty="0" err="1" smtClean="0"/>
              <a:t>akcije</a:t>
            </a:r>
            <a:r>
              <a:rPr lang="en-US" dirty="0" smtClean="0"/>
              <a:t> </a:t>
            </a:r>
            <a:r>
              <a:rPr lang="en-US" dirty="0" err="1"/>
              <a:t>postaje</a:t>
            </a:r>
            <a:r>
              <a:rPr lang="en-US" dirty="0"/>
              <a:t> </a:t>
            </a:r>
            <a:r>
              <a:rPr lang="en-US" dirty="0" err="1"/>
              <a:t>nosilac</a:t>
            </a:r>
            <a:r>
              <a:rPr lang="en-US" dirty="0"/>
              <a:t> </a:t>
            </a:r>
            <a:r>
              <a:rPr lang="en-US" dirty="0" err="1"/>
              <a:t>vlasništva</a:t>
            </a:r>
            <a:r>
              <a:rPr lang="en-US" dirty="0"/>
              <a:t> </a:t>
            </a:r>
            <a:r>
              <a:rPr lang="en-US" dirty="0" err="1"/>
              <a:t>nad</a:t>
            </a:r>
            <a:r>
              <a:rPr lang="en-US" dirty="0"/>
              <a:t> </a:t>
            </a:r>
            <a:r>
              <a:rPr lang="en-US" dirty="0" err="1"/>
              <a:t>kapitalom</a:t>
            </a:r>
            <a:r>
              <a:rPr lang="en-US" dirty="0"/>
              <a:t> (</a:t>
            </a:r>
            <a:r>
              <a:rPr lang="en-US" dirty="0" err="1"/>
              <a:t>preduzeća</a:t>
            </a:r>
            <a:r>
              <a:rPr lang="en-US" dirty="0"/>
              <a:t>,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dr.). </a:t>
            </a:r>
            <a:endParaRPr lang="sr-Latn-ME" dirty="0" smtClean="0"/>
          </a:p>
          <a:p>
            <a:pPr algn="just"/>
            <a:r>
              <a:rPr lang="en-US" dirty="0" err="1" smtClean="0"/>
              <a:t>Akcija</a:t>
            </a:r>
            <a:r>
              <a:rPr lang="sr-Latn-ME" dirty="0" smtClean="0"/>
              <a:t> </a:t>
            </a:r>
            <a:r>
              <a:rPr lang="en-US" dirty="0" err="1" smtClean="0"/>
              <a:t>omogućava</a:t>
            </a:r>
            <a:r>
              <a:rPr lang="en-US" dirty="0" smtClean="0"/>
              <a:t> </a:t>
            </a:r>
            <a:r>
              <a:rPr lang="en-US" dirty="0" err="1"/>
              <a:t>ostvarivanje</a:t>
            </a:r>
            <a:r>
              <a:rPr lang="en-US" dirty="0"/>
              <a:t> </a:t>
            </a:r>
            <a:r>
              <a:rPr lang="en-US" dirty="0" err="1"/>
              <a:t>trajnog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u </a:t>
            </a:r>
            <a:r>
              <a:rPr lang="en-US" dirty="0" err="1"/>
              <a:t>imovini</a:t>
            </a:r>
            <a:r>
              <a:rPr lang="en-US" dirty="0"/>
              <a:t> </a:t>
            </a:r>
            <a:r>
              <a:rPr lang="en-US" dirty="0" err="1"/>
              <a:t>akcionarskog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Akcija</a:t>
            </a:r>
            <a:r>
              <a:rPr lang="sr-Latn-ME" dirty="0" smtClean="0"/>
              <a:t> </a:t>
            </a:r>
            <a:r>
              <a:rPr lang="en-US" dirty="0" err="1" smtClean="0"/>
              <a:t>omogućava</a:t>
            </a:r>
            <a:r>
              <a:rPr lang="en-US" dirty="0" smtClean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i</a:t>
            </a:r>
            <a:r>
              <a:rPr lang="en-US" dirty="0" smtClean="0"/>
              <a:t>o </a:t>
            </a:r>
            <a:r>
              <a:rPr lang="en-US" dirty="0" err="1"/>
              <a:t>dobiti</a:t>
            </a:r>
            <a:r>
              <a:rPr lang="en-US" dirty="0"/>
              <a:t> (</a:t>
            </a:r>
            <a:r>
              <a:rPr lang="en-US" dirty="0" err="1"/>
              <a:t>dividendu</a:t>
            </a:r>
            <a:r>
              <a:rPr lang="en-US" dirty="0"/>
              <a:t>)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poslovnih</a:t>
            </a:r>
            <a:r>
              <a:rPr lang="en-US" dirty="0"/>
              <a:t> </a:t>
            </a:r>
            <a:r>
              <a:rPr lang="en-US" dirty="0" err="1"/>
              <a:t>rezultata</a:t>
            </a:r>
            <a:r>
              <a:rPr lang="en-US" dirty="0"/>
              <a:t> </a:t>
            </a:r>
            <a:r>
              <a:rPr lang="en-US" dirty="0" err="1" smtClean="0"/>
              <a:t>akcionarskog</a:t>
            </a:r>
            <a:r>
              <a:rPr lang="sr-Latn-ME" dirty="0" smtClean="0"/>
              <a:t> </a:t>
            </a:r>
            <a:r>
              <a:rPr lang="en-US" dirty="0" err="1" smtClean="0"/>
              <a:t>društva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Određeni</a:t>
            </a:r>
            <a:r>
              <a:rPr lang="en-US" dirty="0" smtClean="0"/>
              <a:t> </a:t>
            </a:r>
            <a:r>
              <a:rPr lang="en-US" dirty="0" err="1"/>
              <a:t>oblik</a:t>
            </a:r>
            <a:r>
              <a:rPr lang="en-US" dirty="0"/>
              <a:t> 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omogućava</a:t>
            </a:r>
            <a:r>
              <a:rPr lang="en-US" dirty="0"/>
              <a:t>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daje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,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upravljanje</a:t>
            </a:r>
            <a:r>
              <a:rPr lang="sr-Latn-ME" dirty="0" smtClean="0"/>
              <a:t> </a:t>
            </a:r>
            <a:r>
              <a:rPr lang="en-US" dirty="0" err="1" smtClean="0"/>
              <a:t>akcionarskim</a:t>
            </a:r>
            <a:r>
              <a:rPr lang="en-US" dirty="0" smtClean="0"/>
              <a:t> </a:t>
            </a:r>
            <a:r>
              <a:rPr lang="en-US" dirty="0" err="1"/>
              <a:t>preduzećem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Obveznice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, </a:t>
            </a:r>
            <a:r>
              <a:rPr lang="en-US" dirty="0" smtClean="0"/>
              <a:t>vid</a:t>
            </a:r>
            <a:r>
              <a:rPr lang="sr-Latn-ME" dirty="0" smtClean="0"/>
              <a:t>j</a:t>
            </a:r>
            <a:r>
              <a:rPr lang="en-US" dirty="0" err="1" smtClean="0"/>
              <a:t>eli</a:t>
            </a:r>
            <a:r>
              <a:rPr lang="en-US" dirty="0" smtClean="0"/>
              <a:t> </a:t>
            </a:r>
            <a:r>
              <a:rPr lang="en-US" dirty="0" err="1"/>
              <a:t>smo</a:t>
            </a:r>
            <a:r>
              <a:rPr lang="en-US" dirty="0"/>
              <a:t>, </a:t>
            </a:r>
            <a:r>
              <a:rPr lang="en-US" dirty="0" err="1"/>
              <a:t>dužničke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sr-Latn-ME" dirty="0" smtClean="0"/>
              <a:t> </a:t>
            </a:r>
            <a:r>
              <a:rPr lang="en-US" dirty="0" err="1" smtClean="0"/>
              <a:t>jer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njihovim</a:t>
            </a:r>
            <a:r>
              <a:rPr lang="en-US" dirty="0"/>
              <a:t> </a:t>
            </a:r>
            <a:r>
              <a:rPr lang="en-US" dirty="0" err="1"/>
              <a:t>izdavanjem</a:t>
            </a:r>
            <a:r>
              <a:rPr lang="en-US" dirty="0"/>
              <a:t> </a:t>
            </a:r>
            <a:r>
              <a:rPr lang="en-US" dirty="0" err="1"/>
              <a:t>stvara</a:t>
            </a:r>
            <a:r>
              <a:rPr lang="en-US" dirty="0"/>
              <a:t> dug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strani</a:t>
            </a:r>
            <a:r>
              <a:rPr lang="en-US" dirty="0"/>
              <a:t> </a:t>
            </a:r>
            <a:r>
              <a:rPr lang="en-US" dirty="0" err="1"/>
              <a:t>izdavaoca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Glavnica</a:t>
            </a:r>
            <a:r>
              <a:rPr lang="sr-Latn-ME" dirty="0" smtClean="0"/>
              <a:t> </a:t>
            </a:r>
            <a:r>
              <a:rPr lang="en-US" dirty="0" err="1" smtClean="0"/>
              <a:t>duga</a:t>
            </a:r>
            <a:r>
              <a:rPr lang="en-US" dirty="0" smtClean="0"/>
              <a:t> </a:t>
            </a:r>
            <a:r>
              <a:rPr lang="en-US" dirty="0"/>
              <a:t>mora da se </a:t>
            </a:r>
            <a:r>
              <a:rPr lang="en-US" dirty="0" err="1"/>
              <a:t>vrati</a:t>
            </a:r>
            <a:r>
              <a:rPr lang="en-US" dirty="0"/>
              <a:t> u </a:t>
            </a:r>
            <a:r>
              <a:rPr lang="en-US" dirty="0" err="1"/>
              <a:t>trenutku</a:t>
            </a:r>
            <a:r>
              <a:rPr lang="en-US" dirty="0"/>
              <a:t> </a:t>
            </a:r>
            <a:r>
              <a:rPr lang="en-US" dirty="0" err="1" smtClean="0"/>
              <a:t>dosp</a:t>
            </a:r>
            <a:r>
              <a:rPr lang="sr-Latn-ME" dirty="0" smtClean="0"/>
              <a:t>j</a:t>
            </a:r>
            <a:r>
              <a:rPr lang="en-US" dirty="0" err="1" smtClean="0"/>
              <a:t>elosti</a:t>
            </a:r>
            <a:r>
              <a:rPr lang="en-US" dirty="0" smtClean="0"/>
              <a:t> </a:t>
            </a:r>
            <a:r>
              <a:rPr lang="en-US" dirty="0" err="1"/>
              <a:t>obveznice</a:t>
            </a:r>
            <a:r>
              <a:rPr lang="en-US" dirty="0"/>
              <a:t>, </a:t>
            </a:r>
            <a:r>
              <a:rPr lang="en-US" dirty="0" err="1"/>
              <a:t>dok</a:t>
            </a:r>
            <a:r>
              <a:rPr lang="en-US" dirty="0"/>
              <a:t> se u </a:t>
            </a:r>
            <a:r>
              <a:rPr lang="en-US" dirty="0" err="1"/>
              <a:t>međuvremenu</a:t>
            </a:r>
            <a:r>
              <a:rPr lang="en-US" dirty="0"/>
              <a:t> </a:t>
            </a:r>
            <a:r>
              <a:rPr lang="en-US" dirty="0" err="1" smtClean="0"/>
              <a:t>plaća</a:t>
            </a:r>
            <a:r>
              <a:rPr lang="sr-Latn-ME" dirty="0" smtClean="0"/>
              <a:t> </a:t>
            </a:r>
            <a:r>
              <a:rPr lang="pl-PL" dirty="0" smtClean="0"/>
              <a:t>kamata </a:t>
            </a:r>
            <a:r>
              <a:rPr lang="pl-PL" dirty="0"/>
              <a:t>označena u kuponu obveznice.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08563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43189"/>
            <a:ext cx="10515600" cy="5133774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omogućava</a:t>
            </a:r>
            <a:r>
              <a:rPr lang="en-US" dirty="0"/>
              <a:t> </a:t>
            </a:r>
            <a:r>
              <a:rPr lang="en-US" dirty="0" err="1"/>
              <a:t>izdavaocu</a:t>
            </a:r>
            <a:r>
              <a:rPr lang="en-US" dirty="0"/>
              <a:t> (</a:t>
            </a:r>
            <a:r>
              <a:rPr lang="en-US" dirty="0" err="1"/>
              <a:t>emitentu</a:t>
            </a:r>
            <a:r>
              <a:rPr lang="en-US" dirty="0" smtClean="0"/>
              <a:t>)</a:t>
            </a:r>
            <a:r>
              <a:rPr lang="sr-Latn-ME" dirty="0" smtClean="0"/>
              <a:t> </a:t>
            </a:r>
            <a:r>
              <a:rPr lang="en-US" dirty="0" err="1" smtClean="0"/>
              <a:t>osiguravanje</a:t>
            </a:r>
            <a:r>
              <a:rPr lang="en-US" dirty="0" smtClean="0"/>
              <a:t> </a:t>
            </a:r>
            <a:r>
              <a:rPr lang="en-US" dirty="0" err="1"/>
              <a:t>trajnog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Akcija</a:t>
            </a:r>
            <a:r>
              <a:rPr lang="en-US" dirty="0" smtClean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rizičniji</a:t>
            </a:r>
            <a:r>
              <a:rPr lang="en-US" dirty="0"/>
              <a:t> instrument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odnosu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obveznicu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Akcionarsko</a:t>
            </a:r>
            <a:r>
              <a:rPr lang="en-US" dirty="0" smtClean="0"/>
              <a:t> </a:t>
            </a:r>
            <a:r>
              <a:rPr lang="en-US" dirty="0" err="1"/>
              <a:t>društvo</a:t>
            </a:r>
            <a:r>
              <a:rPr lang="en-US" dirty="0"/>
              <a:t> mora </a:t>
            </a:r>
            <a:r>
              <a:rPr lang="en-US" dirty="0" err="1" smtClean="0"/>
              <a:t>najpr</a:t>
            </a:r>
            <a:r>
              <a:rPr lang="sr-Latn-ME" dirty="0" smtClean="0"/>
              <a:t>ij</a:t>
            </a:r>
            <a:r>
              <a:rPr lang="en-US" dirty="0" smtClean="0"/>
              <a:t>e </a:t>
            </a:r>
            <a:r>
              <a:rPr lang="en-US" dirty="0"/>
              <a:t>da </a:t>
            </a:r>
            <a:r>
              <a:rPr lang="en-US" dirty="0" err="1"/>
              <a:t>isplati</a:t>
            </a:r>
            <a:r>
              <a:rPr lang="en-US" dirty="0"/>
              <a:t> </a:t>
            </a:r>
            <a:r>
              <a:rPr lang="en-US" dirty="0" err="1"/>
              <a:t>kamate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isplate</a:t>
            </a:r>
            <a:r>
              <a:rPr lang="sr-Latn-ME" dirty="0" smtClean="0"/>
              <a:t> </a:t>
            </a:r>
            <a:r>
              <a:rPr lang="en-US" dirty="0" err="1" smtClean="0"/>
              <a:t>obveznice</a:t>
            </a:r>
            <a:r>
              <a:rPr lang="en-US" dirty="0"/>
              <a:t>, a </a:t>
            </a:r>
            <a:r>
              <a:rPr lang="en-US" dirty="0" err="1"/>
              <a:t>tek</a:t>
            </a:r>
            <a:r>
              <a:rPr lang="en-US" dirty="0"/>
              <a:t> </a:t>
            </a:r>
            <a:r>
              <a:rPr lang="en-US" dirty="0" err="1"/>
              <a:t>potom</a:t>
            </a:r>
            <a:r>
              <a:rPr lang="en-US" dirty="0"/>
              <a:t> da </a:t>
            </a:r>
            <a:r>
              <a:rPr lang="en-US" dirty="0" err="1"/>
              <a:t>raspoređuje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Kamate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tretiraju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 smtClean="0"/>
              <a:t>svaki</a:t>
            </a:r>
            <a:r>
              <a:rPr lang="sr-Latn-ME" dirty="0" smtClean="0"/>
              <a:t> </a:t>
            </a:r>
            <a:r>
              <a:rPr lang="en-US" dirty="0" err="1" smtClean="0"/>
              <a:t>drugi</a:t>
            </a:r>
            <a:r>
              <a:rPr lang="en-US" dirty="0" smtClean="0"/>
              <a:t> </a:t>
            </a:r>
            <a:r>
              <a:rPr lang="en-US" dirty="0" err="1"/>
              <a:t>rashodi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ne </a:t>
            </a:r>
            <a:r>
              <a:rPr lang="en-US" dirty="0" err="1"/>
              <a:t>ulaze</a:t>
            </a:r>
            <a:r>
              <a:rPr lang="en-US" dirty="0"/>
              <a:t> u </a:t>
            </a:r>
            <a:r>
              <a:rPr lang="en-US" dirty="0" err="1"/>
              <a:t>dobit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Kada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utvrdi</a:t>
            </a:r>
            <a:r>
              <a:rPr lang="en-US" dirty="0"/>
              <a:t> </a:t>
            </a:r>
            <a:r>
              <a:rPr lang="en-US" dirty="0" err="1"/>
              <a:t>dobit</a:t>
            </a:r>
            <a:r>
              <a:rPr lang="en-US" dirty="0"/>
              <a:t> </a:t>
            </a:r>
            <a:r>
              <a:rPr lang="en-US" dirty="0" err="1"/>
              <a:t>tada</a:t>
            </a:r>
            <a:r>
              <a:rPr lang="en-US" dirty="0"/>
              <a:t> se </a:t>
            </a:r>
            <a:r>
              <a:rPr lang="en-US" dirty="0" err="1" smtClean="0"/>
              <a:t>isplaćuje</a:t>
            </a:r>
            <a:r>
              <a:rPr lang="sr-Latn-ME" dirty="0" smtClean="0"/>
              <a:t> </a:t>
            </a:r>
            <a:r>
              <a:rPr lang="en-US" dirty="0" err="1" smtClean="0"/>
              <a:t>eventualno</a:t>
            </a:r>
            <a:r>
              <a:rPr lang="en-US" dirty="0" smtClean="0"/>
              <a:t> </a:t>
            </a:r>
            <a:r>
              <a:rPr lang="en-US" dirty="0" err="1"/>
              <a:t>učešće</a:t>
            </a:r>
            <a:r>
              <a:rPr lang="en-US" dirty="0"/>
              <a:t> u </a:t>
            </a:r>
            <a:r>
              <a:rPr lang="en-US" dirty="0" err="1"/>
              <a:t>dobiti</a:t>
            </a:r>
            <a:r>
              <a:rPr lang="en-US" dirty="0"/>
              <a:t> </a:t>
            </a:r>
            <a:r>
              <a:rPr lang="en-US" dirty="0" err="1"/>
              <a:t>zaposlenih</a:t>
            </a:r>
            <a:r>
              <a:rPr lang="en-US" dirty="0"/>
              <a:t>, </a:t>
            </a:r>
            <a:r>
              <a:rPr lang="en-US" dirty="0" err="1"/>
              <a:t>zatim</a:t>
            </a:r>
            <a:r>
              <a:rPr lang="en-US" dirty="0"/>
              <a:t> se </a:t>
            </a:r>
            <a:r>
              <a:rPr lang="en-US" dirty="0" err="1"/>
              <a:t>plaća</a:t>
            </a:r>
            <a:r>
              <a:rPr lang="en-US" dirty="0"/>
              <a:t> </a:t>
            </a:r>
            <a:r>
              <a:rPr lang="en-US" dirty="0" err="1"/>
              <a:t>porez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dobit</a:t>
            </a:r>
            <a:r>
              <a:rPr lang="en-US" dirty="0"/>
              <a:t>, </a:t>
            </a:r>
            <a:r>
              <a:rPr lang="en-US" dirty="0" err="1"/>
              <a:t>ostatak</a:t>
            </a:r>
            <a:r>
              <a:rPr lang="en-US" dirty="0"/>
              <a:t> se </a:t>
            </a:r>
            <a:r>
              <a:rPr lang="en-US" dirty="0" smtClean="0"/>
              <a:t>d</a:t>
            </a:r>
            <a:r>
              <a:rPr lang="sr-Latn-ME" dirty="0" smtClean="0"/>
              <a:t>ij</a:t>
            </a:r>
            <a:r>
              <a:rPr lang="en-US" dirty="0" err="1" smtClean="0"/>
              <a:t>eli</a:t>
            </a:r>
            <a:r>
              <a:rPr lang="sr-Latn-ME" dirty="0" smtClean="0"/>
              <a:t> </a:t>
            </a:r>
            <a:r>
              <a:rPr lang="pl-PL" dirty="0" smtClean="0"/>
              <a:t>na </a:t>
            </a:r>
            <a:r>
              <a:rPr lang="pl-PL" dirty="0"/>
              <a:t>dividende i na </a:t>
            </a:r>
            <a:r>
              <a:rPr lang="pl-PL" dirty="0" smtClean="0"/>
              <a:t>dio </a:t>
            </a:r>
            <a:r>
              <a:rPr lang="pl-PL" dirty="0"/>
              <a:t>koji se raspoređuje u rezerve (to je zadržana dobit kao </a:t>
            </a:r>
            <a:r>
              <a:rPr lang="pl-PL" dirty="0" smtClean="0"/>
              <a:t>izvor interne </a:t>
            </a:r>
            <a:r>
              <a:rPr lang="pl-PL" dirty="0"/>
              <a:t>akumulacije korporacije). </a:t>
            </a:r>
            <a:endParaRPr lang="pl-PL" dirty="0" smtClean="0"/>
          </a:p>
          <a:p>
            <a:pPr algn="just"/>
            <a:r>
              <a:rPr lang="pl-PL" dirty="0" smtClean="0"/>
              <a:t>Rezidualni </a:t>
            </a:r>
            <a:r>
              <a:rPr lang="pl-PL" dirty="0"/>
              <a:t>karakter dividendi ukazuje na to </a:t>
            </a:r>
            <a:r>
              <a:rPr lang="pl-PL" dirty="0" smtClean="0"/>
              <a:t>da </a:t>
            </a:r>
            <a:r>
              <a:rPr lang="en-US" dirty="0" err="1" smtClean="0"/>
              <a:t>vlasnici</a:t>
            </a:r>
            <a:r>
              <a:rPr lang="en-US" dirty="0" smtClean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snose</a:t>
            </a:r>
            <a:r>
              <a:rPr lang="en-US" dirty="0"/>
              <a:t> </a:t>
            </a:r>
            <a:r>
              <a:rPr lang="en-US" dirty="0" err="1"/>
              <a:t>mnogo</a:t>
            </a:r>
            <a:r>
              <a:rPr lang="en-US" dirty="0"/>
              <a:t> </a:t>
            </a:r>
            <a:r>
              <a:rPr lang="en-US" dirty="0" err="1"/>
              <a:t>veći</a:t>
            </a:r>
            <a:r>
              <a:rPr lang="en-US" dirty="0"/>
              <a:t> </a:t>
            </a:r>
            <a:r>
              <a:rPr lang="en-US" dirty="0" err="1"/>
              <a:t>rizik</a:t>
            </a:r>
            <a:r>
              <a:rPr lang="en-US" dirty="0"/>
              <a:t>, </a:t>
            </a:r>
            <a:r>
              <a:rPr lang="en-US" dirty="0" err="1"/>
              <a:t>jer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 </a:t>
            </a:r>
            <a:r>
              <a:rPr lang="en-US" dirty="0" err="1"/>
              <a:t>zavise</a:t>
            </a:r>
            <a:r>
              <a:rPr lang="en-US" dirty="0"/>
              <a:t> od </a:t>
            </a:r>
            <a:r>
              <a:rPr lang="en-US" dirty="0" err="1"/>
              <a:t>konačnog</a:t>
            </a:r>
            <a:r>
              <a:rPr lang="en-US" dirty="0"/>
              <a:t> </a:t>
            </a:r>
            <a:r>
              <a:rPr lang="en-US" dirty="0" err="1" smtClean="0"/>
              <a:t>rezultata</a:t>
            </a:r>
            <a:r>
              <a:rPr lang="sr-Latn-ME" dirty="0" smtClean="0"/>
              <a:t> </a:t>
            </a:r>
            <a:r>
              <a:rPr lang="en-US" dirty="0" err="1" smtClean="0"/>
              <a:t>poslovanja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često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da </a:t>
            </a:r>
            <a:r>
              <a:rPr lang="en-US" dirty="0" err="1"/>
              <a:t>izostane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da </a:t>
            </a:r>
            <a:r>
              <a:rPr lang="en-US" dirty="0" err="1"/>
              <a:t>bude</a:t>
            </a:r>
            <a:r>
              <a:rPr lang="en-US" dirty="0"/>
              <a:t> </a:t>
            </a:r>
            <a:r>
              <a:rPr lang="en-US" dirty="0" err="1"/>
              <a:t>vrlo</a:t>
            </a:r>
            <a:r>
              <a:rPr lang="en-US" dirty="0"/>
              <a:t> </a:t>
            </a:r>
            <a:r>
              <a:rPr lang="en-US" dirty="0" err="1"/>
              <a:t>mali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Vlasnici</a:t>
            </a:r>
            <a:r>
              <a:rPr lang="en-US" dirty="0" smtClean="0"/>
              <a:t> </a:t>
            </a:r>
            <a:r>
              <a:rPr lang="en-US" dirty="0" err="1" smtClean="0"/>
              <a:t>obveznica</a:t>
            </a:r>
            <a:r>
              <a:rPr lang="sr-Latn-ME" dirty="0" smtClean="0"/>
              <a:t> </a:t>
            </a:r>
            <a:r>
              <a:rPr lang="en-US" dirty="0" err="1" smtClean="0"/>
              <a:t>dobijaju</a:t>
            </a:r>
            <a:r>
              <a:rPr lang="en-US" dirty="0" smtClean="0"/>
              <a:t> </a:t>
            </a:r>
            <a:r>
              <a:rPr lang="en-US" dirty="0" err="1"/>
              <a:t>ugovorenu</a:t>
            </a:r>
            <a:r>
              <a:rPr lang="en-US" dirty="0"/>
              <a:t> </a:t>
            </a:r>
            <a:r>
              <a:rPr lang="en-US" dirty="0" err="1"/>
              <a:t>kamatu</a:t>
            </a:r>
            <a:r>
              <a:rPr lang="en-US" dirty="0"/>
              <a:t> </a:t>
            </a:r>
            <a:r>
              <a:rPr lang="en-US" dirty="0" err="1"/>
              <a:t>nezavisno</a:t>
            </a:r>
            <a:r>
              <a:rPr lang="en-US" dirty="0"/>
              <a:t> od </a:t>
            </a:r>
            <a:r>
              <a:rPr lang="en-US" dirty="0" err="1"/>
              <a:t>ostvarene</a:t>
            </a:r>
            <a:r>
              <a:rPr lang="en-US" dirty="0"/>
              <a:t> </a:t>
            </a:r>
            <a:r>
              <a:rPr lang="en-US" dirty="0" err="1"/>
              <a:t>dobiti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5458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98490"/>
            <a:ext cx="10515600" cy="5378473"/>
          </a:xfrm>
        </p:spPr>
        <p:txBody>
          <a:bodyPr>
            <a:normAutofit/>
          </a:bodyPr>
          <a:lstStyle/>
          <a:p>
            <a:r>
              <a:rPr lang="it-IT" dirty="0"/>
              <a:t>Isplata dividende može se vršiti na tri načina:</a:t>
            </a:r>
          </a:p>
          <a:p>
            <a:pPr marL="457200" lvl="1" indent="0">
              <a:buNone/>
            </a:pPr>
            <a:r>
              <a:rPr lang="en-US" sz="3000" dirty="0"/>
              <a:t>1. </a:t>
            </a:r>
            <a:r>
              <a:rPr lang="en-US" sz="3000" dirty="0" err="1"/>
              <a:t>Isplata</a:t>
            </a:r>
            <a:r>
              <a:rPr lang="en-US" sz="3000" dirty="0"/>
              <a:t> u </a:t>
            </a:r>
            <a:r>
              <a:rPr lang="en-US" sz="3000" dirty="0" err="1"/>
              <a:t>gotovom</a:t>
            </a:r>
            <a:r>
              <a:rPr lang="en-US" sz="3000" dirty="0"/>
              <a:t>,</a:t>
            </a:r>
          </a:p>
          <a:p>
            <a:pPr marL="457200" lvl="1" indent="0">
              <a:buNone/>
            </a:pPr>
            <a:r>
              <a:rPr lang="en-US" sz="3000" dirty="0"/>
              <a:t>2. </a:t>
            </a:r>
            <a:r>
              <a:rPr lang="en-US" sz="3000" dirty="0" err="1"/>
              <a:t>Isplata</a:t>
            </a:r>
            <a:r>
              <a:rPr lang="en-US" sz="3000" dirty="0"/>
              <a:t> u </a:t>
            </a:r>
            <a:r>
              <a:rPr lang="en-US" sz="3000" dirty="0" err="1"/>
              <a:t>imovini</a:t>
            </a:r>
            <a:r>
              <a:rPr lang="en-US" sz="3000" dirty="0"/>
              <a:t>,</a:t>
            </a:r>
          </a:p>
          <a:p>
            <a:pPr marL="457200" lvl="1" indent="0">
              <a:buNone/>
            </a:pPr>
            <a:r>
              <a:rPr lang="pl-PL" sz="3000" dirty="0"/>
              <a:t>3. Isplata u vidu novih akcija.</a:t>
            </a:r>
          </a:p>
          <a:p>
            <a:pPr algn="just"/>
            <a:r>
              <a:rPr lang="en-US" dirty="0" err="1"/>
              <a:t>Akcionarska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u </a:t>
            </a:r>
            <a:r>
              <a:rPr lang="en-US" dirty="0" err="1"/>
              <a:t>razvijenim</a:t>
            </a:r>
            <a:r>
              <a:rPr lang="en-US" dirty="0"/>
              <a:t> </a:t>
            </a:r>
            <a:r>
              <a:rPr lang="en-US" dirty="0" err="1"/>
              <a:t>tržišnim</a:t>
            </a:r>
            <a:r>
              <a:rPr lang="en-US" dirty="0"/>
              <a:t> </a:t>
            </a:r>
            <a:r>
              <a:rPr lang="en-US" dirty="0" err="1"/>
              <a:t>privredama</a:t>
            </a:r>
            <a:r>
              <a:rPr lang="en-US" dirty="0"/>
              <a:t> </a:t>
            </a:r>
            <a:r>
              <a:rPr lang="en-US" dirty="0" err="1"/>
              <a:t>preferiraju</a:t>
            </a:r>
            <a:r>
              <a:rPr lang="en-US" dirty="0"/>
              <a:t> </a:t>
            </a:r>
            <a:r>
              <a:rPr lang="en-US" dirty="0" err="1" smtClean="0"/>
              <a:t>isplate</a:t>
            </a:r>
            <a:r>
              <a:rPr lang="sr-Latn-ME" dirty="0" smtClean="0"/>
              <a:t> </a:t>
            </a:r>
            <a:r>
              <a:rPr lang="en-US" dirty="0" smtClean="0"/>
              <a:t>u </a:t>
            </a:r>
            <a:r>
              <a:rPr lang="en-US" dirty="0" err="1"/>
              <a:t>gotovom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u </a:t>
            </a:r>
            <a:r>
              <a:rPr lang="en-US" dirty="0" err="1"/>
              <a:t>novim</a:t>
            </a:r>
            <a:r>
              <a:rPr lang="en-US" dirty="0"/>
              <a:t> </a:t>
            </a:r>
            <a:r>
              <a:rPr lang="en-US" dirty="0" err="1"/>
              <a:t>akcijama</a:t>
            </a:r>
            <a:r>
              <a:rPr lang="en-US" dirty="0"/>
              <a:t>, </a:t>
            </a:r>
            <a:r>
              <a:rPr lang="en-US" dirty="0" err="1"/>
              <a:t>posebno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preduzeće</a:t>
            </a:r>
            <a:r>
              <a:rPr lang="en-US" dirty="0"/>
              <a:t> </a:t>
            </a:r>
            <a:r>
              <a:rPr lang="en-US" dirty="0" err="1"/>
              <a:t>želi</a:t>
            </a:r>
            <a:r>
              <a:rPr lang="en-US" dirty="0"/>
              <a:t> da </a:t>
            </a:r>
            <a:r>
              <a:rPr lang="en-US" dirty="0" err="1"/>
              <a:t>uveća</a:t>
            </a:r>
            <a:r>
              <a:rPr lang="en-US" dirty="0"/>
              <a:t> </a:t>
            </a:r>
            <a:r>
              <a:rPr lang="en-US" dirty="0" err="1" smtClean="0"/>
              <a:t>svoj</a:t>
            </a:r>
            <a:r>
              <a:rPr lang="sr-Latn-ME" dirty="0" smtClean="0"/>
              <a:t> </a:t>
            </a:r>
            <a:r>
              <a:rPr lang="en-US" dirty="0" err="1" smtClean="0"/>
              <a:t>akcionarski</a:t>
            </a:r>
            <a:r>
              <a:rPr lang="en-US" dirty="0" smtClean="0"/>
              <a:t> </a:t>
            </a:r>
            <a:r>
              <a:rPr lang="en-US" dirty="0" err="1"/>
              <a:t>kapital</a:t>
            </a:r>
            <a:r>
              <a:rPr lang="en-US" dirty="0" smtClean="0"/>
              <a:t>.</a:t>
            </a:r>
            <a:endParaRPr lang="sr-Latn-ME" dirty="0" smtClean="0"/>
          </a:p>
          <a:p>
            <a:r>
              <a:rPr lang="en-US" dirty="0" smtClean="0"/>
              <a:t> R</a:t>
            </a:r>
            <a:r>
              <a:rPr lang="sr-Latn-ME" dirty="0" smtClean="0"/>
              <a:t>ij</a:t>
            </a:r>
            <a:r>
              <a:rPr lang="en-US" dirty="0" err="1" smtClean="0"/>
              <a:t>etko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isplaćuje</a:t>
            </a:r>
            <a:r>
              <a:rPr lang="en-US" dirty="0"/>
              <a:t> </a:t>
            </a:r>
            <a:r>
              <a:rPr lang="en-US" dirty="0" err="1"/>
              <a:t>dividenda</a:t>
            </a:r>
            <a:r>
              <a:rPr lang="en-US" dirty="0"/>
              <a:t> u </a:t>
            </a:r>
            <a:r>
              <a:rPr lang="en-US" dirty="0" err="1"/>
              <a:t>imovini</a:t>
            </a:r>
            <a:r>
              <a:rPr lang="en-US" dirty="0"/>
              <a:t> (</a:t>
            </a:r>
            <a:r>
              <a:rPr lang="en-US" dirty="0" err="1"/>
              <a:t>robom</a:t>
            </a:r>
            <a:r>
              <a:rPr lang="en-US" dirty="0"/>
              <a:t> </a:t>
            </a:r>
            <a:r>
              <a:rPr lang="en-US" dirty="0" err="1"/>
              <a:t>koju</a:t>
            </a:r>
            <a:r>
              <a:rPr lang="en-US" dirty="0"/>
              <a:t> </a:t>
            </a:r>
            <a:r>
              <a:rPr lang="en-US" dirty="0" err="1" smtClean="0"/>
              <a:t>proizvodi</a:t>
            </a:r>
            <a:r>
              <a:rPr lang="sr-Latn-ME" dirty="0" smtClean="0"/>
              <a:t> </a:t>
            </a:r>
            <a:r>
              <a:rPr lang="en-US" dirty="0" err="1" smtClean="0"/>
              <a:t>akcionarsko</a:t>
            </a:r>
            <a:r>
              <a:rPr lang="en-US" dirty="0" smtClean="0"/>
              <a:t> </a:t>
            </a:r>
            <a:r>
              <a:rPr lang="en-US" dirty="0" err="1"/>
              <a:t>preduzeće</a:t>
            </a:r>
            <a:r>
              <a:rPr lang="en-US" dirty="0"/>
              <a:t>).</a:t>
            </a:r>
          </a:p>
          <a:p>
            <a:r>
              <a:rPr lang="en-US" dirty="0" err="1"/>
              <a:t>Emitovanje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akcionarskog</a:t>
            </a:r>
            <a:r>
              <a:rPr lang="en-US" dirty="0"/>
              <a:t> </a:t>
            </a:r>
            <a:r>
              <a:rPr lang="en-US" dirty="0" err="1" smtClean="0"/>
              <a:t>dr</a:t>
            </a:r>
            <a:r>
              <a:rPr lang="sr-Latn-ME" dirty="0" smtClean="0"/>
              <a:t>u</a:t>
            </a:r>
            <a:r>
              <a:rPr lang="en-US" dirty="0" err="1" smtClean="0"/>
              <a:t>štva</a:t>
            </a:r>
            <a:r>
              <a:rPr lang="en-US" dirty="0" smtClean="0"/>
              <a:t> </a:t>
            </a:r>
            <a:r>
              <a:rPr lang="en-US" dirty="0" err="1"/>
              <a:t>omogućava</a:t>
            </a:r>
            <a:r>
              <a:rPr lang="en-US" dirty="0"/>
              <a:t> mu:</a:t>
            </a:r>
          </a:p>
          <a:p>
            <a:pPr marL="0" indent="0">
              <a:buNone/>
            </a:pPr>
            <a:r>
              <a:rPr lang="en-US" dirty="0"/>
              <a:t>1. </a:t>
            </a:r>
            <a:r>
              <a:rPr lang="en-US" dirty="0" err="1"/>
              <a:t>Finansiranje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j</a:t>
            </a:r>
            <a:r>
              <a:rPr lang="en-US" dirty="0" err="1" smtClean="0"/>
              <a:t>elatnosti</a:t>
            </a:r>
            <a:r>
              <a:rPr lang="en-US" dirty="0" smtClean="0"/>
              <a:t> 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osniva</a:t>
            </a:r>
            <a:r>
              <a:rPr lang="en-US" dirty="0"/>
              <a:t> </a:t>
            </a:r>
            <a:r>
              <a:rPr lang="en-US" dirty="0" err="1"/>
              <a:t>akcionarsko</a:t>
            </a:r>
            <a:r>
              <a:rPr lang="en-US" dirty="0"/>
              <a:t> </a:t>
            </a:r>
            <a:r>
              <a:rPr lang="en-US" dirty="0" err="1"/>
              <a:t>društvo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86061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65915"/>
            <a:ext cx="10515600" cy="521104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u </a:t>
            </a:r>
            <a:r>
              <a:rPr lang="en-US" dirty="0" err="1"/>
              <a:t>uslovima</a:t>
            </a:r>
            <a:r>
              <a:rPr lang="en-US" dirty="0"/>
              <a:t> </a:t>
            </a:r>
            <a:r>
              <a:rPr lang="en-US" dirty="0" err="1"/>
              <a:t>inflacije</a:t>
            </a:r>
            <a:r>
              <a:rPr lang="en-US" dirty="0"/>
              <a:t> </a:t>
            </a:r>
            <a:r>
              <a:rPr lang="en-US" dirty="0" err="1"/>
              <a:t>manje</a:t>
            </a:r>
            <a:r>
              <a:rPr lang="en-US" dirty="0"/>
              <a:t> </a:t>
            </a:r>
            <a:r>
              <a:rPr lang="en-US" dirty="0" err="1"/>
              <a:t>fizični</a:t>
            </a:r>
            <a:r>
              <a:rPr lang="en-US" dirty="0"/>
              <a:t> </a:t>
            </a:r>
            <a:r>
              <a:rPr lang="en-US" dirty="0" err="1"/>
              <a:t>finansijski</a:t>
            </a:r>
            <a:r>
              <a:rPr lang="en-US" dirty="0"/>
              <a:t> </a:t>
            </a:r>
            <a:r>
              <a:rPr lang="en-US" dirty="0" err="1"/>
              <a:t>instrumenti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nosi</a:t>
            </a:r>
            <a:r>
              <a:rPr lang="en-US" dirty="0"/>
              <a:t> </a:t>
            </a:r>
            <a:r>
              <a:rPr lang="en-US" dirty="0" err="1"/>
              <a:t>fiksnu</a:t>
            </a:r>
            <a:r>
              <a:rPr lang="en-US" dirty="0"/>
              <a:t> </a:t>
            </a:r>
            <a:r>
              <a:rPr lang="en-US" dirty="0" err="1"/>
              <a:t>kamatu</a:t>
            </a:r>
            <a:r>
              <a:rPr lang="en-US" dirty="0"/>
              <a:t> u </a:t>
            </a:r>
            <a:r>
              <a:rPr lang="en-US" dirty="0" err="1"/>
              <a:t>uslovima</a:t>
            </a:r>
            <a:r>
              <a:rPr lang="en-US" dirty="0"/>
              <a:t> </a:t>
            </a:r>
            <a:r>
              <a:rPr lang="en-US" dirty="0" err="1"/>
              <a:t>inflacije</a:t>
            </a:r>
            <a:r>
              <a:rPr lang="en-US" dirty="0"/>
              <a:t> </a:t>
            </a:r>
            <a:r>
              <a:rPr lang="en-US" dirty="0" err="1"/>
              <a:t>često</a:t>
            </a:r>
            <a:r>
              <a:rPr lang="en-US" dirty="0"/>
              <a:t> je </a:t>
            </a:r>
            <a:r>
              <a:rPr lang="en-US" dirty="0" err="1"/>
              <a:t>negativna</a:t>
            </a:r>
            <a:r>
              <a:rPr lang="en-US" dirty="0"/>
              <a:t> (</a:t>
            </a:r>
            <a:r>
              <a:rPr lang="en-US" dirty="0" err="1"/>
              <a:t>kamata</a:t>
            </a:r>
            <a:r>
              <a:rPr lang="en-US" dirty="0" smtClean="0"/>
              <a:t>)</a:t>
            </a:r>
            <a:r>
              <a:rPr lang="sr-Latn-ME" dirty="0" smtClean="0"/>
              <a:t> </a:t>
            </a:r>
            <a:r>
              <a:rPr lang="en-US" dirty="0" err="1" smtClean="0"/>
              <a:t>tako</a:t>
            </a:r>
            <a:r>
              <a:rPr lang="en-US" dirty="0" smtClean="0"/>
              <a:t> </a:t>
            </a:r>
            <a:r>
              <a:rPr lang="en-US" dirty="0"/>
              <a:t>da je </a:t>
            </a:r>
            <a:r>
              <a:rPr lang="en-US" dirty="0" err="1"/>
              <a:t>prihod</a:t>
            </a:r>
            <a:r>
              <a:rPr lang="en-US" dirty="0"/>
              <a:t> od </a:t>
            </a:r>
            <a:r>
              <a:rPr lang="en-US" dirty="0" err="1"/>
              <a:t>kamate</a:t>
            </a:r>
            <a:r>
              <a:rPr lang="en-US" dirty="0"/>
              <a:t> </a:t>
            </a:r>
            <a:r>
              <a:rPr lang="en-US" dirty="0" err="1"/>
              <a:t>inflatorno</a:t>
            </a:r>
            <a:r>
              <a:rPr lang="en-US" dirty="0"/>
              <a:t> </a:t>
            </a:r>
            <a:r>
              <a:rPr lang="en-US" dirty="0" err="1" smtClean="0"/>
              <a:t>obezvr</a:t>
            </a:r>
            <a:r>
              <a:rPr lang="sr-Latn-ME" dirty="0" smtClean="0"/>
              <a:t>ij</a:t>
            </a:r>
            <a:r>
              <a:rPr lang="en-US" dirty="0" err="1" smtClean="0"/>
              <a:t>eđen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Akcije</a:t>
            </a:r>
            <a:r>
              <a:rPr lang="en-US" dirty="0" smtClean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 smtClean="0"/>
              <a:t>varijabilnu</a:t>
            </a:r>
            <a:r>
              <a:rPr lang="sr-Latn-ME" dirty="0" smtClean="0"/>
              <a:t> </a:t>
            </a:r>
            <a:r>
              <a:rPr lang="it-IT" dirty="0" smtClean="0"/>
              <a:t>dividendu</a:t>
            </a:r>
            <a:r>
              <a:rPr lang="it-IT" dirty="0"/>
              <a:t>, koja zavisi od visine dobiti</a:t>
            </a:r>
            <a:r>
              <a:rPr lang="it-IT" dirty="0" smtClean="0"/>
              <a:t>.</a:t>
            </a:r>
            <a:endParaRPr lang="sr-Latn-ME" dirty="0" smtClean="0"/>
          </a:p>
          <a:p>
            <a:pPr algn="just"/>
            <a:r>
              <a:rPr lang="it-IT" dirty="0" smtClean="0"/>
              <a:t> </a:t>
            </a:r>
            <a:r>
              <a:rPr lang="it-IT" dirty="0"/>
              <a:t>Pošto se inflacija ugrađuje i </a:t>
            </a:r>
            <a:r>
              <a:rPr lang="it-IT" dirty="0" smtClean="0"/>
              <a:t>naduvava</a:t>
            </a:r>
            <a:r>
              <a:rPr lang="sr-Latn-ME" dirty="0" smtClean="0"/>
              <a:t> </a:t>
            </a:r>
            <a:r>
              <a:rPr lang="pt-BR" dirty="0" smtClean="0"/>
              <a:t>prihod </a:t>
            </a:r>
            <a:r>
              <a:rPr lang="pt-BR" dirty="0"/>
              <a:t>preduzeća ona se time prenosi i na dobit i na dividendu. </a:t>
            </a:r>
            <a:endParaRPr lang="sr-Latn-ME" dirty="0" smtClean="0"/>
          </a:p>
          <a:p>
            <a:pPr algn="just"/>
            <a:r>
              <a:rPr lang="pt-BR" dirty="0" smtClean="0"/>
              <a:t>U </a:t>
            </a:r>
            <a:r>
              <a:rPr lang="pt-BR" dirty="0"/>
              <a:t>uslovima </a:t>
            </a:r>
            <a:r>
              <a:rPr lang="pt-BR" dirty="0" smtClean="0"/>
              <a:t>visoke</a:t>
            </a:r>
            <a:r>
              <a:rPr lang="sr-Latn-ME" dirty="0" smtClean="0"/>
              <a:t> </a:t>
            </a:r>
            <a:r>
              <a:rPr lang="en-US" dirty="0" err="1" smtClean="0"/>
              <a:t>inflacije</a:t>
            </a:r>
            <a:r>
              <a:rPr lang="en-US" dirty="0" smtClean="0"/>
              <a:t> </a:t>
            </a:r>
            <a:r>
              <a:rPr lang="en-US" dirty="0" err="1"/>
              <a:t>ulaganje</a:t>
            </a:r>
            <a:r>
              <a:rPr lang="en-US" dirty="0"/>
              <a:t> u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instrumente</a:t>
            </a:r>
            <a:r>
              <a:rPr lang="en-US" dirty="0"/>
              <a:t> (</a:t>
            </a:r>
            <a:r>
              <a:rPr lang="en-US" dirty="0" err="1"/>
              <a:t>postaje</a:t>
            </a:r>
            <a:r>
              <a:rPr lang="en-US" dirty="0"/>
              <a:t> </a:t>
            </a:r>
            <a:r>
              <a:rPr lang="en-US" dirty="0" err="1"/>
              <a:t>visoko</a:t>
            </a:r>
            <a:r>
              <a:rPr lang="en-US" dirty="0"/>
              <a:t> </a:t>
            </a:r>
            <a:r>
              <a:rPr lang="en-US" dirty="0" err="1"/>
              <a:t>rizično</a:t>
            </a:r>
            <a:r>
              <a:rPr lang="en-US" dirty="0"/>
              <a:t>), </a:t>
            </a:r>
            <a:r>
              <a:rPr lang="en-US" dirty="0" err="1"/>
              <a:t>jer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poslovanje</a:t>
            </a:r>
            <a:r>
              <a:rPr lang="sr-Latn-ME" dirty="0" smtClean="0"/>
              <a:t> </a:t>
            </a:r>
            <a:r>
              <a:rPr lang="en-US" dirty="0" err="1" smtClean="0"/>
              <a:t>najvećeg</a:t>
            </a:r>
            <a:r>
              <a:rPr lang="en-US" dirty="0" smtClean="0"/>
              <a:t> </a:t>
            </a:r>
            <a:r>
              <a:rPr lang="en-US" dirty="0" err="1"/>
              <a:t>broja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 </a:t>
            </a:r>
            <a:r>
              <a:rPr lang="en-US" dirty="0" err="1"/>
              <a:t>postaje</a:t>
            </a:r>
            <a:r>
              <a:rPr lang="en-US" dirty="0"/>
              <a:t> </a:t>
            </a:r>
            <a:r>
              <a:rPr lang="en-US" dirty="0" err="1" smtClean="0"/>
              <a:t>neizv</a:t>
            </a:r>
            <a:r>
              <a:rPr lang="sr-Latn-ME" dirty="0" smtClean="0"/>
              <a:t>j</a:t>
            </a:r>
            <a:r>
              <a:rPr lang="en-US" dirty="0" err="1" smtClean="0"/>
              <a:t>esno</a:t>
            </a:r>
            <a:r>
              <a:rPr lang="en-US" dirty="0"/>
              <a:t>, a time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finansijska</a:t>
            </a:r>
            <a:r>
              <a:rPr lang="en-US" dirty="0"/>
              <a:t> </a:t>
            </a:r>
            <a:r>
              <a:rPr lang="en-US" dirty="0" err="1"/>
              <a:t>ulaganja</a:t>
            </a:r>
            <a:r>
              <a:rPr lang="en-US" dirty="0"/>
              <a:t> (</a:t>
            </a:r>
            <a:r>
              <a:rPr lang="en-US" dirty="0" err="1"/>
              <a:t>kapitala</a:t>
            </a:r>
            <a:r>
              <a:rPr lang="en-US" dirty="0" smtClean="0"/>
              <a:t>)</a:t>
            </a:r>
            <a:r>
              <a:rPr lang="sr-Latn-ME" dirty="0" smtClean="0"/>
              <a:t> </a:t>
            </a:r>
            <a:r>
              <a:rPr lang="en-US" dirty="0" smtClean="0"/>
              <a:t>u </a:t>
            </a:r>
            <a:r>
              <a:rPr lang="en-US" dirty="0" err="1"/>
              <a:t>uslovima</a:t>
            </a:r>
            <a:r>
              <a:rPr lang="en-US" dirty="0"/>
              <a:t> </a:t>
            </a:r>
            <a:r>
              <a:rPr lang="en-US" dirty="0" err="1"/>
              <a:t>visoke</a:t>
            </a:r>
            <a:r>
              <a:rPr lang="en-US" dirty="0"/>
              <a:t> </a:t>
            </a:r>
            <a:r>
              <a:rPr lang="en-US" dirty="0" err="1"/>
              <a:t>inflacije</a:t>
            </a:r>
            <a:r>
              <a:rPr lang="en-US" dirty="0"/>
              <a:t> </a:t>
            </a:r>
            <a:r>
              <a:rPr lang="en-US" dirty="0" err="1"/>
              <a:t>visoko</a:t>
            </a:r>
            <a:r>
              <a:rPr lang="en-US" dirty="0"/>
              <a:t> </a:t>
            </a:r>
            <a:r>
              <a:rPr lang="en-US" dirty="0" err="1"/>
              <a:t>rizična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navedenog</a:t>
            </a:r>
            <a:r>
              <a:rPr lang="en-US" dirty="0"/>
              <a:t> </a:t>
            </a:r>
            <a:r>
              <a:rPr lang="en-US" dirty="0" err="1"/>
              <a:t>razloga</a:t>
            </a:r>
            <a:r>
              <a:rPr lang="en-US" dirty="0"/>
              <a:t> </a:t>
            </a:r>
            <a:r>
              <a:rPr lang="en-US" dirty="0" err="1"/>
              <a:t>jedan</a:t>
            </a:r>
            <a:r>
              <a:rPr lang="en-US" dirty="0"/>
              <a:t> od </a:t>
            </a:r>
            <a:r>
              <a:rPr lang="en-US" dirty="0" err="1" smtClean="0"/>
              <a:t>bitnih</a:t>
            </a:r>
            <a:r>
              <a:rPr lang="sr-Latn-ME" dirty="0" smtClean="0"/>
              <a:t> </a:t>
            </a:r>
            <a:r>
              <a:rPr lang="en-US" dirty="0" err="1" smtClean="0"/>
              <a:t>faktora</a:t>
            </a:r>
            <a:r>
              <a:rPr lang="en-US" dirty="0" smtClean="0"/>
              <a:t> </a:t>
            </a:r>
            <a:r>
              <a:rPr lang="en-US" dirty="0" err="1"/>
              <a:t>razvoja</a:t>
            </a:r>
            <a:r>
              <a:rPr lang="en-US" dirty="0"/>
              <a:t>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,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svih</a:t>
            </a:r>
            <a:r>
              <a:rPr lang="en-US" dirty="0"/>
              <a:t> </a:t>
            </a:r>
            <a:r>
              <a:rPr lang="en-US" dirty="0" err="1"/>
              <a:t>oblika</a:t>
            </a:r>
            <a:r>
              <a:rPr lang="en-US" dirty="0"/>
              <a:t> </a:t>
            </a:r>
            <a:r>
              <a:rPr lang="en-US" dirty="0" err="1" smtClean="0"/>
              <a:t>finansijskih</a:t>
            </a:r>
            <a:r>
              <a:rPr lang="sr-Latn-ME" dirty="0" smtClean="0"/>
              <a:t> </a:t>
            </a:r>
            <a:r>
              <a:rPr lang="en-US" dirty="0" err="1" smtClean="0"/>
              <a:t>instrumenata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akcije</a:t>
            </a:r>
            <a:r>
              <a:rPr lang="en-US" dirty="0"/>
              <a:t>, </a:t>
            </a:r>
            <a:r>
              <a:rPr lang="en-US" dirty="0" err="1"/>
              <a:t>obveznice</a:t>
            </a:r>
            <a:r>
              <a:rPr lang="en-US" dirty="0"/>
              <a:t>, </a:t>
            </a:r>
            <a:r>
              <a:rPr lang="en-US" dirty="0" err="1"/>
              <a:t>certifikati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sl.) </a:t>
            </a:r>
            <a:r>
              <a:rPr lang="en-US" dirty="0" err="1"/>
              <a:t>jeste</a:t>
            </a:r>
            <a:r>
              <a:rPr lang="en-US" dirty="0"/>
              <a:t> </a:t>
            </a:r>
            <a:r>
              <a:rPr lang="en-US" dirty="0" err="1"/>
              <a:t>relativno</a:t>
            </a:r>
            <a:r>
              <a:rPr lang="en-US" dirty="0"/>
              <a:t> </a:t>
            </a:r>
            <a:r>
              <a:rPr lang="en-US" dirty="0" err="1"/>
              <a:t>stabilna</a:t>
            </a:r>
            <a:r>
              <a:rPr lang="en-US" dirty="0"/>
              <a:t> </a:t>
            </a:r>
            <a:r>
              <a:rPr lang="en-US" dirty="0" err="1"/>
              <a:t>privreda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/>
              <a:t>niska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err="1"/>
              <a:t>inflacije</a:t>
            </a:r>
            <a:r>
              <a:rPr lang="en-US" dirty="0"/>
              <a:t>,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efikasna</a:t>
            </a:r>
            <a:r>
              <a:rPr lang="en-US" dirty="0"/>
              <a:t> </a:t>
            </a:r>
            <a:r>
              <a:rPr lang="en-US" dirty="0" err="1"/>
              <a:t>funkcija</a:t>
            </a:r>
            <a:r>
              <a:rPr lang="en-US" dirty="0"/>
              <a:t> </a:t>
            </a:r>
            <a:r>
              <a:rPr lang="en-US" dirty="0" err="1"/>
              <a:t>kamatne</a:t>
            </a:r>
            <a:r>
              <a:rPr lang="en-US" dirty="0"/>
              <a:t> stope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osetljivost</a:t>
            </a:r>
            <a:r>
              <a:rPr lang="en-US" dirty="0"/>
              <a:t> </a:t>
            </a:r>
            <a:r>
              <a:rPr lang="en-US" dirty="0" err="1"/>
              <a:t>privrednih</a:t>
            </a:r>
            <a:r>
              <a:rPr lang="en-US" dirty="0"/>
              <a:t> (</a:t>
            </a:r>
            <a:r>
              <a:rPr lang="en-US" dirty="0" err="1"/>
              <a:t>i</a:t>
            </a:r>
            <a:r>
              <a:rPr lang="sr-Latn-ME" dirty="0"/>
              <a:t> </a:t>
            </a:r>
            <a:r>
              <a:rPr lang="pl-PL" dirty="0"/>
              <a:t>drugih) subjekata na promene kamatne stope.</a:t>
            </a:r>
          </a:p>
          <a:p>
            <a:pPr algn="just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40549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3200" y="206062"/>
            <a:ext cx="5954079" cy="6349283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08587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88642"/>
            <a:ext cx="10515600" cy="5288321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err="1"/>
              <a:t>Postoje</a:t>
            </a:r>
            <a:r>
              <a:rPr lang="en-US" dirty="0"/>
              <a:t> </a:t>
            </a:r>
            <a:r>
              <a:rPr lang="en-US" dirty="0" err="1"/>
              <a:t>obične</a:t>
            </a:r>
            <a:r>
              <a:rPr lang="en-US" dirty="0"/>
              <a:t> (</a:t>
            </a:r>
            <a:r>
              <a:rPr lang="en-US" dirty="0" err="1"/>
              <a:t>redovne</a:t>
            </a:r>
            <a:r>
              <a:rPr lang="en-US" dirty="0"/>
              <a:t>) </a:t>
            </a:r>
            <a:r>
              <a:rPr lang="en-US" dirty="0" err="1"/>
              <a:t>akcije</a:t>
            </a:r>
            <a:r>
              <a:rPr lang="en-US" dirty="0"/>
              <a:t> -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predstavljaju</a:t>
            </a:r>
            <a:r>
              <a:rPr lang="en-US" dirty="0"/>
              <a:t> </a:t>
            </a:r>
            <a:r>
              <a:rPr lang="en-US" dirty="0" err="1"/>
              <a:t>nekakav</a:t>
            </a:r>
            <a:r>
              <a:rPr lang="en-US" dirty="0"/>
              <a:t> tip </a:t>
            </a:r>
            <a:r>
              <a:rPr lang="en-US" dirty="0" err="1" smtClean="0"/>
              <a:t>kombinacije</a:t>
            </a:r>
            <a:r>
              <a:rPr lang="sr-Latn-ME" dirty="0" smtClean="0"/>
              <a:t> </a:t>
            </a:r>
            <a:r>
              <a:rPr lang="en-US" dirty="0" err="1" smtClean="0"/>
              <a:t>akcije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Uz</a:t>
            </a:r>
            <a:r>
              <a:rPr lang="en-US" dirty="0" smtClean="0"/>
              <a:t> </a:t>
            </a:r>
            <a:r>
              <a:rPr lang="en-US" dirty="0" err="1"/>
              <a:t>obične</a:t>
            </a:r>
            <a:r>
              <a:rPr lang="en-US" dirty="0"/>
              <a:t> </a:t>
            </a:r>
            <a:r>
              <a:rPr lang="en-US" dirty="0" err="1"/>
              <a:t>postoje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prioritetne</a:t>
            </a:r>
            <a:r>
              <a:rPr lang="en-US" dirty="0"/>
              <a:t> (</a:t>
            </a:r>
            <a:r>
              <a:rPr lang="en-US" dirty="0" err="1"/>
              <a:t>povlašćene</a:t>
            </a:r>
            <a:r>
              <a:rPr lang="en-US" dirty="0"/>
              <a:t>),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 smtClean="0"/>
              <a:t>manje</a:t>
            </a:r>
            <a:r>
              <a:rPr lang="sr-Latn-ME" dirty="0" smtClean="0"/>
              <a:t> </a:t>
            </a:r>
            <a:r>
              <a:rPr lang="en-US" dirty="0" err="1" smtClean="0"/>
              <a:t>rizične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odnosu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obične</a:t>
            </a:r>
            <a:r>
              <a:rPr lang="en-US" dirty="0"/>
              <a:t>, </a:t>
            </a:r>
            <a:r>
              <a:rPr lang="en-US" dirty="0" err="1"/>
              <a:t>jer</a:t>
            </a:r>
            <a:r>
              <a:rPr lang="en-US" dirty="0"/>
              <a:t> </a:t>
            </a:r>
            <a:r>
              <a:rPr lang="en-US" dirty="0" err="1"/>
              <a:t>njihovi</a:t>
            </a:r>
            <a:r>
              <a:rPr lang="en-US" dirty="0"/>
              <a:t> </a:t>
            </a:r>
            <a:r>
              <a:rPr lang="en-US" dirty="0" err="1"/>
              <a:t>vlasnici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prvenstvo</a:t>
            </a:r>
            <a:r>
              <a:rPr lang="en-US" dirty="0"/>
              <a:t> </a:t>
            </a:r>
            <a:r>
              <a:rPr lang="en-US" dirty="0" err="1"/>
              <a:t>pri</a:t>
            </a:r>
            <a:r>
              <a:rPr lang="en-US" dirty="0"/>
              <a:t> </a:t>
            </a:r>
            <a:r>
              <a:rPr lang="en-US" dirty="0" err="1"/>
              <a:t>naplati</a:t>
            </a:r>
            <a:r>
              <a:rPr lang="en-US" dirty="0"/>
              <a:t> </a:t>
            </a:r>
            <a:r>
              <a:rPr lang="en-US" dirty="0" err="1" smtClean="0"/>
              <a:t>dividende</a:t>
            </a:r>
            <a:r>
              <a:rPr lang="sr-Latn-ME" dirty="0" smtClean="0"/>
              <a:t>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 smtClean="0"/>
              <a:t>unapr</a:t>
            </a:r>
            <a:r>
              <a:rPr lang="sr-Latn-ME" dirty="0" smtClean="0"/>
              <a:t>ij</a:t>
            </a:r>
            <a:r>
              <a:rPr lang="en-US" dirty="0" err="1" smtClean="0"/>
              <a:t>ed</a:t>
            </a:r>
            <a:r>
              <a:rPr lang="en-US" dirty="0" smtClean="0"/>
              <a:t> </a:t>
            </a:r>
            <a:r>
              <a:rPr lang="en-US" dirty="0" err="1"/>
              <a:t>utvrđenoj</a:t>
            </a:r>
            <a:r>
              <a:rPr lang="en-US" dirty="0"/>
              <a:t> </a:t>
            </a:r>
            <a:r>
              <a:rPr lang="en-US" dirty="0" err="1"/>
              <a:t>stopi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 err="1"/>
              <a:t>akcionarsko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u </a:t>
            </a:r>
            <a:r>
              <a:rPr lang="en-US" dirty="0" err="1"/>
              <a:t>određenom</a:t>
            </a:r>
            <a:r>
              <a:rPr lang="en-US" dirty="0"/>
              <a:t> </a:t>
            </a:r>
            <a:r>
              <a:rPr lang="en-US" dirty="0" err="1"/>
              <a:t>periodu</a:t>
            </a:r>
            <a:r>
              <a:rPr lang="en-US" dirty="0"/>
              <a:t> </a:t>
            </a:r>
            <a:r>
              <a:rPr lang="en-US" dirty="0" err="1" smtClean="0"/>
              <a:t>nije</a:t>
            </a:r>
            <a:r>
              <a:rPr lang="sr-Latn-ME" dirty="0" smtClean="0"/>
              <a:t> </a:t>
            </a:r>
            <a:r>
              <a:rPr lang="en-US" dirty="0" smtClean="0"/>
              <a:t>u </a:t>
            </a:r>
            <a:r>
              <a:rPr lang="en-US" dirty="0" err="1"/>
              <a:t>mogućnosti</a:t>
            </a:r>
            <a:r>
              <a:rPr lang="en-US" dirty="0"/>
              <a:t> da </a:t>
            </a:r>
            <a:r>
              <a:rPr lang="en-US" dirty="0" err="1"/>
              <a:t>im</a:t>
            </a:r>
            <a:r>
              <a:rPr lang="en-US" dirty="0"/>
              <a:t> </a:t>
            </a:r>
            <a:r>
              <a:rPr lang="en-US" dirty="0" err="1"/>
              <a:t>isplati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, one se </a:t>
            </a:r>
            <a:r>
              <a:rPr lang="en-US" dirty="0" err="1"/>
              <a:t>kumuliraju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 smtClean="0"/>
              <a:t>isplaćene</a:t>
            </a:r>
            <a:r>
              <a:rPr lang="sr-Latn-ME" dirty="0" smtClean="0"/>
              <a:t> </a:t>
            </a:r>
            <a:r>
              <a:rPr lang="en-US" dirty="0" err="1" smtClean="0"/>
              <a:t>pr</a:t>
            </a:r>
            <a:r>
              <a:rPr lang="sr-Latn-ME" dirty="0" smtClean="0"/>
              <a:t>ij</a:t>
            </a:r>
            <a:r>
              <a:rPr lang="en-US" dirty="0" smtClean="0"/>
              <a:t>e </a:t>
            </a:r>
            <a:r>
              <a:rPr lang="en-US" dirty="0" err="1"/>
              <a:t>dividendi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obične</a:t>
            </a:r>
            <a:r>
              <a:rPr lang="en-US" dirty="0"/>
              <a:t> </a:t>
            </a:r>
            <a:r>
              <a:rPr lang="en-US" dirty="0" err="1"/>
              <a:t>akcije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Prioritetne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rizičnije</a:t>
            </a:r>
            <a:r>
              <a:rPr lang="en-US" dirty="0"/>
              <a:t> od </a:t>
            </a:r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err="1"/>
              <a:t>pošto</a:t>
            </a:r>
            <a:r>
              <a:rPr lang="en-US" dirty="0"/>
              <a:t> </a:t>
            </a:r>
            <a:r>
              <a:rPr lang="en-US" dirty="0" err="1" smtClean="0"/>
              <a:t>vlasnici</a:t>
            </a:r>
            <a:r>
              <a:rPr lang="sr-Latn-ME" dirty="0" smtClean="0"/>
              <a:t> </a:t>
            </a:r>
            <a:r>
              <a:rPr lang="en-US" dirty="0" err="1" smtClean="0"/>
              <a:t>ovih</a:t>
            </a:r>
            <a:r>
              <a:rPr lang="en-US" dirty="0" smtClean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naplatiti</a:t>
            </a:r>
            <a:r>
              <a:rPr lang="en-US" dirty="0"/>
              <a:t> </a:t>
            </a:r>
            <a:r>
              <a:rPr lang="en-US" dirty="0" err="1"/>
              <a:t>dividendu</a:t>
            </a:r>
            <a:r>
              <a:rPr lang="en-US" dirty="0"/>
              <a:t> </a:t>
            </a:r>
            <a:r>
              <a:rPr lang="en-US" dirty="0" err="1"/>
              <a:t>tek</a:t>
            </a:r>
            <a:r>
              <a:rPr lang="en-US" dirty="0"/>
              <a:t> </a:t>
            </a:r>
            <a:r>
              <a:rPr lang="en-US" dirty="0" err="1"/>
              <a:t>nakon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vlasnici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err="1"/>
              <a:t>dobiju</a:t>
            </a:r>
            <a:r>
              <a:rPr lang="en-US" dirty="0"/>
              <a:t> </a:t>
            </a:r>
            <a:r>
              <a:rPr lang="en-US" dirty="0" err="1" smtClean="0"/>
              <a:t>svoju</a:t>
            </a:r>
            <a:r>
              <a:rPr lang="sr-Latn-ME" dirty="0" smtClean="0"/>
              <a:t> </a:t>
            </a:r>
            <a:r>
              <a:rPr lang="en-US" dirty="0" err="1" smtClean="0"/>
              <a:t>kamatu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Obične</a:t>
            </a:r>
            <a:r>
              <a:rPr lang="en-US" dirty="0"/>
              <a:t> </a:t>
            </a:r>
            <a:r>
              <a:rPr lang="en-US" dirty="0" err="1"/>
              <a:t>deonice</a:t>
            </a:r>
            <a:r>
              <a:rPr lang="en-US" dirty="0"/>
              <a:t> </a:t>
            </a:r>
            <a:r>
              <a:rPr lang="en-US" dirty="0" err="1"/>
              <a:t>daju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u </a:t>
            </a:r>
            <a:r>
              <a:rPr lang="en-US" dirty="0" smtClean="0"/>
              <a:t>d</a:t>
            </a:r>
            <a:r>
              <a:rPr lang="sr-Latn-ME" dirty="0" smtClean="0"/>
              <a:t>i</a:t>
            </a:r>
            <a:r>
              <a:rPr lang="en-US" dirty="0" err="1" smtClean="0"/>
              <a:t>oničarskom</a:t>
            </a:r>
            <a:r>
              <a:rPr lang="en-US" dirty="0" smtClean="0"/>
              <a:t> </a:t>
            </a:r>
            <a:r>
              <a:rPr lang="en-US" dirty="0" err="1"/>
              <a:t>društvu</a:t>
            </a:r>
            <a:r>
              <a:rPr lang="en-US" dirty="0"/>
              <a:t>, </a:t>
            </a:r>
            <a:r>
              <a:rPr lang="en-US" dirty="0" err="1"/>
              <a:t>dok</a:t>
            </a:r>
            <a:r>
              <a:rPr lang="en-US" dirty="0"/>
              <a:t> </a:t>
            </a:r>
            <a:r>
              <a:rPr lang="en-US" dirty="0" smtClean="0"/>
              <a:t>to</a:t>
            </a:r>
            <a:r>
              <a:rPr lang="sr-Latn-ME" dirty="0" smtClean="0"/>
              <a:t> </a:t>
            </a:r>
            <a:r>
              <a:rPr lang="en-US" dirty="0" err="1" smtClean="0"/>
              <a:t>prioritetne</a:t>
            </a:r>
            <a:r>
              <a:rPr lang="en-US" dirty="0" smtClean="0"/>
              <a:t> </a:t>
            </a:r>
            <a:r>
              <a:rPr lang="en-US" dirty="0" err="1"/>
              <a:t>uglavnom</a:t>
            </a:r>
            <a:r>
              <a:rPr lang="en-US" dirty="0"/>
              <a:t> ne </a:t>
            </a:r>
            <a:r>
              <a:rPr lang="en-US" dirty="0" err="1"/>
              <a:t>osiguravaju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82601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88642"/>
            <a:ext cx="10515600" cy="5288321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err="1"/>
              <a:t>Dividende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prioritetnim</a:t>
            </a:r>
            <a:r>
              <a:rPr lang="en-US" dirty="0"/>
              <a:t> </a:t>
            </a:r>
            <a:r>
              <a:rPr lang="en-US" dirty="0" err="1"/>
              <a:t>akcijama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i</a:t>
            </a:r>
            <a:r>
              <a:rPr lang="en-US" dirty="0" smtClean="0"/>
              <a:t>o </a:t>
            </a:r>
            <a:r>
              <a:rPr lang="en-US" dirty="0" err="1"/>
              <a:t>dobiti</a:t>
            </a:r>
            <a:r>
              <a:rPr lang="en-US" dirty="0"/>
              <a:t> </a:t>
            </a:r>
            <a:r>
              <a:rPr lang="en-US" dirty="0" err="1"/>
              <a:t>akcionarskog</a:t>
            </a:r>
            <a:r>
              <a:rPr lang="en-US" dirty="0"/>
              <a:t> </a:t>
            </a:r>
            <a:r>
              <a:rPr lang="en-US" dirty="0" err="1" smtClean="0"/>
              <a:t>društva</a:t>
            </a:r>
            <a:r>
              <a:rPr lang="sr-Latn-ME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podl</a:t>
            </a:r>
            <a:r>
              <a:rPr lang="sr-Latn-ME" dirty="0" smtClean="0"/>
              <a:t>ij</a:t>
            </a:r>
            <a:r>
              <a:rPr lang="en-US" dirty="0" err="1" smtClean="0"/>
              <a:t>ežu</a:t>
            </a:r>
            <a:r>
              <a:rPr lang="en-US" dirty="0" smtClean="0"/>
              <a:t> </a:t>
            </a:r>
            <a:r>
              <a:rPr lang="en-US" dirty="0" err="1"/>
              <a:t>oporezivanju</a:t>
            </a:r>
            <a:r>
              <a:rPr lang="en-US" dirty="0"/>
              <a:t> </a:t>
            </a:r>
            <a:r>
              <a:rPr lang="en-US" dirty="0" err="1"/>
              <a:t>dobiti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, </a:t>
            </a:r>
            <a:r>
              <a:rPr lang="en-US" dirty="0" err="1"/>
              <a:t>dok</a:t>
            </a:r>
            <a:r>
              <a:rPr lang="en-US" dirty="0"/>
              <a:t> se </a:t>
            </a:r>
            <a:r>
              <a:rPr lang="en-US" dirty="0" err="1"/>
              <a:t>kamate</a:t>
            </a:r>
            <a:r>
              <a:rPr lang="en-US" dirty="0"/>
              <a:t> </a:t>
            </a:r>
            <a:r>
              <a:rPr lang="en-US" dirty="0" err="1"/>
              <a:t>tretiraju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troškovi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izuzete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oporezivanja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Prioritetne</a:t>
            </a:r>
            <a:r>
              <a:rPr lang="en-US" dirty="0"/>
              <a:t> 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nisu</a:t>
            </a:r>
            <a:r>
              <a:rPr lang="en-US" dirty="0"/>
              <a:t>, </a:t>
            </a:r>
            <a:r>
              <a:rPr lang="en-US" dirty="0" err="1"/>
              <a:t>stoga</a:t>
            </a:r>
            <a:r>
              <a:rPr lang="en-US" dirty="0"/>
              <a:t> </a:t>
            </a:r>
            <a:r>
              <a:rPr lang="en-US" dirty="0" err="1"/>
              <a:t>toliko</a:t>
            </a:r>
            <a:r>
              <a:rPr lang="en-US" dirty="0"/>
              <a:t> </a:t>
            </a:r>
            <a:r>
              <a:rPr lang="en-US" dirty="0" err="1"/>
              <a:t>popularne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raširene</a:t>
            </a:r>
            <a:r>
              <a:rPr lang="en-US" dirty="0"/>
              <a:t> u </a:t>
            </a:r>
            <a:r>
              <a:rPr lang="en-US" dirty="0" err="1"/>
              <a:t>razvijenim</a:t>
            </a:r>
            <a:r>
              <a:rPr lang="en-US" dirty="0"/>
              <a:t> </a:t>
            </a:r>
            <a:r>
              <a:rPr lang="en-US" dirty="0" err="1" smtClean="0"/>
              <a:t>tržišnim</a:t>
            </a:r>
            <a:r>
              <a:rPr lang="sr-Latn-ME" dirty="0" smtClean="0"/>
              <a:t> </a:t>
            </a:r>
            <a:r>
              <a:rPr lang="pl-PL" dirty="0" smtClean="0"/>
              <a:t>privredama </a:t>
            </a:r>
            <a:r>
              <a:rPr lang="pl-PL" dirty="0"/>
              <a:t>kao što su to obveznice i obične akcije.</a:t>
            </a:r>
          </a:p>
          <a:p>
            <a:pPr algn="just"/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osnivačke</a:t>
            </a:r>
            <a:r>
              <a:rPr lang="en-US" dirty="0"/>
              <a:t>, </a:t>
            </a:r>
            <a:r>
              <a:rPr lang="en-US" dirty="0" err="1"/>
              <a:t>kada</a:t>
            </a:r>
            <a:r>
              <a:rPr lang="en-US" dirty="0"/>
              <a:t> se </a:t>
            </a:r>
            <a:r>
              <a:rPr lang="en-US" dirty="0" err="1"/>
              <a:t>formira</a:t>
            </a:r>
            <a:r>
              <a:rPr lang="en-US" dirty="0"/>
              <a:t> </a:t>
            </a:r>
            <a:r>
              <a:rPr lang="en-US" dirty="0" err="1"/>
              <a:t>osnivački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i</a:t>
            </a:r>
            <a:r>
              <a:rPr lang="en-US" dirty="0" err="1" smtClean="0"/>
              <a:t>oničarskog</a:t>
            </a:r>
            <a:r>
              <a:rPr lang="sr-Latn-ME" dirty="0" smtClean="0"/>
              <a:t> </a:t>
            </a:r>
            <a:r>
              <a:rPr lang="en-US" dirty="0" err="1" smtClean="0"/>
              <a:t>preduzeća</a:t>
            </a:r>
            <a:r>
              <a:rPr lang="en-US" dirty="0"/>
              <a:t>, (to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prve</a:t>
            </a:r>
            <a:r>
              <a:rPr lang="en-US" dirty="0"/>
              <a:t> </a:t>
            </a:r>
            <a:r>
              <a:rPr lang="en-US" dirty="0" err="1"/>
              <a:t>emisije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nove</a:t>
            </a:r>
            <a:r>
              <a:rPr lang="en-US" dirty="0"/>
              <a:t> </a:t>
            </a:r>
            <a:r>
              <a:rPr lang="en-US" dirty="0" err="1"/>
              <a:t>akcije</a:t>
            </a:r>
            <a:r>
              <a:rPr lang="en-US" dirty="0"/>
              <a:t> (</a:t>
            </a:r>
            <a:r>
              <a:rPr lang="en-US" dirty="0" err="1"/>
              <a:t>dopunske</a:t>
            </a:r>
            <a:r>
              <a:rPr lang="en-US" dirty="0"/>
              <a:t> </a:t>
            </a:r>
            <a:r>
              <a:rPr lang="en-US" dirty="0" err="1"/>
              <a:t>emisije</a:t>
            </a:r>
            <a:r>
              <a:rPr lang="en-US" dirty="0"/>
              <a:t>). </a:t>
            </a:r>
            <a:endParaRPr lang="sr-Latn-ME" dirty="0" smtClean="0"/>
          </a:p>
          <a:p>
            <a:pPr algn="just"/>
            <a:r>
              <a:rPr lang="en-US" dirty="0" err="1" smtClean="0"/>
              <a:t>Nove</a:t>
            </a:r>
            <a:r>
              <a:rPr lang="en-US" dirty="0" smtClean="0"/>
              <a:t> </a:t>
            </a:r>
            <a:r>
              <a:rPr lang="en-US" dirty="0" err="1" smtClean="0"/>
              <a:t>deonice</a:t>
            </a:r>
            <a:r>
              <a:rPr lang="sr-Latn-ME" dirty="0" smtClean="0"/>
              <a:t> </a:t>
            </a:r>
            <a:r>
              <a:rPr lang="en-US" dirty="0" smtClean="0"/>
              <a:t>se </a:t>
            </a:r>
            <a:r>
              <a:rPr lang="en-US" dirty="0" err="1"/>
              <a:t>emituju</a:t>
            </a:r>
            <a:r>
              <a:rPr lang="en-US" dirty="0"/>
              <a:t> </a:t>
            </a:r>
            <a:r>
              <a:rPr lang="en-US" dirty="0" err="1"/>
              <a:t>radi</a:t>
            </a:r>
            <a:r>
              <a:rPr lang="en-US" dirty="0"/>
              <a:t> </a:t>
            </a:r>
            <a:r>
              <a:rPr lang="en-US" dirty="0" err="1"/>
              <a:t>povećanja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(</a:t>
            </a:r>
            <a:r>
              <a:rPr lang="en-US" dirty="0" err="1"/>
              <a:t>dokapitalizacija</a:t>
            </a:r>
            <a:r>
              <a:rPr lang="en-US" dirty="0"/>
              <a:t>) </a:t>
            </a:r>
            <a:r>
              <a:rPr lang="en-US" dirty="0" err="1"/>
              <a:t>akcionarskog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Jednom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se </a:t>
            </a:r>
            <a:r>
              <a:rPr lang="en-US" dirty="0" err="1"/>
              <a:t>izdaju</a:t>
            </a:r>
            <a:r>
              <a:rPr lang="en-US" dirty="0"/>
              <a:t> </a:t>
            </a:r>
            <a:r>
              <a:rPr lang="en-US" dirty="0" err="1"/>
              <a:t>akcije</a:t>
            </a:r>
            <a:r>
              <a:rPr lang="en-US" dirty="0"/>
              <a:t> se </a:t>
            </a:r>
            <a:r>
              <a:rPr lang="en-US" dirty="0" err="1"/>
              <a:t>gotovo</a:t>
            </a:r>
            <a:r>
              <a:rPr lang="en-US" dirty="0"/>
              <a:t> </a:t>
            </a:r>
            <a:r>
              <a:rPr lang="en-US" dirty="0" err="1"/>
              <a:t>nikada</a:t>
            </a:r>
            <a:r>
              <a:rPr lang="en-US" dirty="0"/>
              <a:t> ne </a:t>
            </a:r>
            <a:r>
              <a:rPr lang="en-US" dirty="0" err="1"/>
              <a:t>povlače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 smtClean="0"/>
              <a:t>finansijskog</a:t>
            </a:r>
            <a:r>
              <a:rPr lang="sr-Latn-ME" dirty="0" smtClean="0"/>
              <a:t> </a:t>
            </a:r>
            <a:r>
              <a:rPr lang="pl-PL" dirty="0" smtClean="0"/>
              <a:t>tržišta</a:t>
            </a:r>
            <a:r>
              <a:rPr lang="pl-PL" dirty="0"/>
              <a:t>, tako da je obim novih akcija relativno mali u odnosu na njen broj i </a:t>
            </a:r>
            <a:r>
              <a:rPr lang="pl-PL" dirty="0" smtClean="0"/>
              <a:t>vrijednost </a:t>
            </a:r>
            <a:r>
              <a:rPr lang="en-US" dirty="0" err="1" smtClean="0"/>
              <a:t>akcija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9474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43753"/>
            <a:ext cx="10515600" cy="573321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r-Latn-ME" b="1" dirty="0"/>
              <a:t>4</a:t>
            </a:r>
            <a:r>
              <a:rPr lang="en-US" b="1" dirty="0" smtClean="0"/>
              <a:t>. </a:t>
            </a:r>
            <a:r>
              <a:rPr lang="en-US" b="1" dirty="0"/>
              <a:t>FUNKCIONISANJE TRŽIŠTA I KAPITALA</a:t>
            </a:r>
          </a:p>
          <a:p>
            <a:pPr marL="0" indent="0">
              <a:buNone/>
            </a:pPr>
            <a:r>
              <a:rPr lang="en-US" b="1" dirty="0"/>
              <a:t>1) PRIMARNO TRŽIŠTE KAPITALA</a:t>
            </a:r>
          </a:p>
          <a:p>
            <a:pPr algn="just"/>
            <a:r>
              <a:rPr lang="en-US" dirty="0" err="1"/>
              <a:t>Postoje</a:t>
            </a:r>
            <a:r>
              <a:rPr lang="en-US" dirty="0"/>
              <a:t> </a:t>
            </a:r>
            <a:r>
              <a:rPr lang="en-US" dirty="0" err="1"/>
              <a:t>četiri</a:t>
            </a:r>
            <a:r>
              <a:rPr lang="en-US" dirty="0"/>
              <a:t> </a:t>
            </a:r>
            <a:r>
              <a:rPr lang="en-US" dirty="0" err="1"/>
              <a:t>osnovna</a:t>
            </a:r>
            <a:r>
              <a:rPr lang="en-US" dirty="0"/>
              <a:t> </a:t>
            </a:r>
            <a:r>
              <a:rPr lang="en-US" dirty="0" err="1"/>
              <a:t>oblika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: 1) </a:t>
            </a:r>
            <a:r>
              <a:rPr lang="en-US" dirty="0" err="1"/>
              <a:t>Primarno</a:t>
            </a:r>
            <a:r>
              <a:rPr lang="en-US" dirty="0"/>
              <a:t>, 2) </a:t>
            </a:r>
            <a:r>
              <a:rPr lang="en-US" dirty="0" err="1"/>
              <a:t>Sekundarno</a:t>
            </a:r>
            <a:r>
              <a:rPr lang="en-US" dirty="0"/>
              <a:t>,</a:t>
            </a:r>
          </a:p>
          <a:p>
            <a:pPr algn="just"/>
            <a:r>
              <a:rPr lang="en-US" dirty="0"/>
              <a:t>3) </a:t>
            </a:r>
            <a:r>
              <a:rPr lang="en-US" dirty="0" err="1"/>
              <a:t>Tercijarno</a:t>
            </a:r>
            <a:r>
              <a:rPr lang="en-US" dirty="0"/>
              <a:t>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4) </a:t>
            </a:r>
            <a:r>
              <a:rPr lang="en-US" dirty="0" err="1"/>
              <a:t>Internacionalno</a:t>
            </a:r>
            <a:r>
              <a:rPr lang="en-US" dirty="0"/>
              <a:t>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(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finansijsko</a:t>
            </a:r>
            <a:r>
              <a:rPr lang="en-US" dirty="0"/>
              <a:t> </a:t>
            </a:r>
            <a:r>
              <a:rPr lang="en-US" dirty="0" err="1"/>
              <a:t>tržište</a:t>
            </a:r>
            <a:r>
              <a:rPr lang="en-US" dirty="0"/>
              <a:t>).</a:t>
            </a:r>
          </a:p>
          <a:p>
            <a:pPr algn="just"/>
            <a:r>
              <a:rPr lang="en-US" dirty="0"/>
              <a:t>Na </a:t>
            </a:r>
            <a:r>
              <a:rPr lang="en-US" dirty="0" err="1"/>
              <a:t>primarnom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odvija</a:t>
            </a:r>
            <a:r>
              <a:rPr lang="en-US" dirty="0"/>
              <a:t> se </a:t>
            </a:r>
            <a:r>
              <a:rPr lang="en-US" dirty="0" err="1"/>
              <a:t>plasman</a:t>
            </a:r>
            <a:r>
              <a:rPr lang="en-US" dirty="0"/>
              <a:t> </a:t>
            </a:r>
            <a:r>
              <a:rPr lang="en-US" dirty="0" err="1"/>
              <a:t>nove</a:t>
            </a:r>
            <a:r>
              <a:rPr lang="en-US" dirty="0"/>
              <a:t> </a:t>
            </a:r>
            <a:r>
              <a:rPr lang="en-US" dirty="0" err="1"/>
              <a:t>emisije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Učesnici</a:t>
            </a:r>
            <a:r>
              <a:rPr lang="en-US" dirty="0"/>
              <a:t> </a:t>
            </a:r>
            <a:r>
              <a:rPr lang="en-US" dirty="0" err="1"/>
              <a:t>ovog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akcionarska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izdaju</a:t>
            </a:r>
            <a:r>
              <a:rPr lang="en-US" dirty="0"/>
              <a:t> </a:t>
            </a:r>
            <a:r>
              <a:rPr lang="en-US" dirty="0" err="1"/>
              <a:t>emisiju</a:t>
            </a:r>
            <a:r>
              <a:rPr lang="en-US" dirty="0"/>
              <a:t> 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finansijski</a:t>
            </a:r>
            <a:r>
              <a:rPr lang="sr-Latn-ME" dirty="0" smtClean="0"/>
              <a:t> </a:t>
            </a:r>
            <a:r>
              <a:rPr lang="en-US" dirty="0" err="1" smtClean="0"/>
              <a:t>posrednici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intermedijatori</a:t>
            </a:r>
            <a:r>
              <a:rPr lang="en-US" dirty="0"/>
              <a:t>). </a:t>
            </a:r>
            <a:endParaRPr lang="sr-Latn-ME" dirty="0" smtClean="0"/>
          </a:p>
          <a:p>
            <a:pPr algn="just"/>
            <a:r>
              <a:rPr lang="en-US" dirty="0" smtClean="0"/>
              <a:t>Kao </a:t>
            </a:r>
            <a:r>
              <a:rPr lang="en-US" dirty="0" err="1"/>
              <a:t>finansijski</a:t>
            </a:r>
            <a:r>
              <a:rPr lang="en-US" dirty="0"/>
              <a:t> </a:t>
            </a:r>
            <a:r>
              <a:rPr lang="en-US" dirty="0" err="1"/>
              <a:t>privrednici</a:t>
            </a:r>
            <a:r>
              <a:rPr lang="en-US" dirty="0"/>
              <a:t> </a:t>
            </a:r>
            <a:r>
              <a:rPr lang="en-US" dirty="0" err="1"/>
              <a:t>najčešće</a:t>
            </a:r>
            <a:r>
              <a:rPr lang="en-US" dirty="0"/>
              <a:t> se </a:t>
            </a:r>
            <a:r>
              <a:rPr lang="en-US" dirty="0" err="1" smtClean="0"/>
              <a:t>javljaju</a:t>
            </a:r>
            <a:r>
              <a:rPr lang="sr-Latn-ME" dirty="0" smtClean="0"/>
              <a:t> </a:t>
            </a:r>
            <a:r>
              <a:rPr lang="en-US" dirty="0" err="1" smtClean="0"/>
              <a:t>poslovne</a:t>
            </a:r>
            <a:r>
              <a:rPr lang="en-US" dirty="0"/>
              <a:t>, </a:t>
            </a:r>
            <a:r>
              <a:rPr lang="en-US" dirty="0" err="1"/>
              <a:t>komercijalne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investicione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Osim</a:t>
            </a:r>
            <a:r>
              <a:rPr lang="en-US" dirty="0" smtClean="0"/>
              <a:t> </a:t>
            </a:r>
            <a:r>
              <a:rPr lang="en-US" dirty="0" err="1"/>
              <a:t>njih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ovom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sr-Latn-ME" dirty="0" smtClean="0"/>
              <a:t>u</a:t>
            </a:r>
            <a:r>
              <a:rPr lang="en-US" dirty="0" err="1" smtClean="0"/>
              <a:t>če</a:t>
            </a:r>
            <a:r>
              <a:rPr lang="sr-Latn-ME" dirty="0" smtClean="0"/>
              <a:t>stv</a:t>
            </a:r>
            <a:r>
              <a:rPr lang="en-US" dirty="0" err="1" smtClean="0"/>
              <a:t>uju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javni</a:t>
            </a:r>
            <a:r>
              <a:rPr lang="sr-Latn-ME" dirty="0" smtClean="0"/>
              <a:t> </a:t>
            </a:r>
            <a:r>
              <a:rPr lang="en-US" dirty="0" err="1" smtClean="0"/>
              <a:t>nadzorni</a:t>
            </a:r>
            <a:r>
              <a:rPr lang="en-US" dirty="0" smtClean="0"/>
              <a:t> </a:t>
            </a:r>
            <a:r>
              <a:rPr lang="en-US" dirty="0" err="1"/>
              <a:t>organi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vrše</a:t>
            </a:r>
            <a:r>
              <a:rPr lang="en-US" dirty="0"/>
              <a:t> </a:t>
            </a:r>
            <a:r>
              <a:rPr lang="en-US" dirty="0" err="1"/>
              <a:t>kontrolu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regulišu</a:t>
            </a:r>
            <a:r>
              <a:rPr lang="en-US" dirty="0"/>
              <a:t> </a:t>
            </a:r>
            <a:r>
              <a:rPr lang="en-US" dirty="0" err="1"/>
              <a:t>ukupan</a:t>
            </a:r>
            <a:r>
              <a:rPr lang="en-US" dirty="0"/>
              <a:t> </a:t>
            </a:r>
            <a:r>
              <a:rPr lang="en-US" dirty="0" err="1"/>
              <a:t>proces</a:t>
            </a:r>
            <a:r>
              <a:rPr lang="en-US" dirty="0"/>
              <a:t> </a:t>
            </a:r>
            <a:r>
              <a:rPr lang="en-US" dirty="0" err="1"/>
              <a:t>izdavanja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prometa</a:t>
            </a:r>
            <a:r>
              <a:rPr lang="sr-Latn-ME" dirty="0" smtClean="0"/>
              <a:t> </a:t>
            </a:r>
            <a:r>
              <a:rPr lang="en-US" dirty="0" err="1" smtClean="0"/>
              <a:t>akcija</a:t>
            </a:r>
            <a:r>
              <a:rPr lang="en-US" dirty="0"/>
              <a:t>, </a:t>
            </a:r>
            <a:r>
              <a:rPr lang="en-US" dirty="0" err="1"/>
              <a:t>čime</a:t>
            </a:r>
            <a:r>
              <a:rPr lang="en-US" dirty="0"/>
              <a:t> </a:t>
            </a:r>
            <a:r>
              <a:rPr lang="en-US" dirty="0" err="1"/>
              <a:t>štite</a:t>
            </a:r>
            <a:r>
              <a:rPr lang="en-US" dirty="0"/>
              <a:t> </a:t>
            </a:r>
            <a:r>
              <a:rPr lang="en-US" dirty="0" err="1"/>
              <a:t>interese</a:t>
            </a:r>
            <a:r>
              <a:rPr lang="en-US" dirty="0"/>
              <a:t> </a:t>
            </a:r>
            <a:r>
              <a:rPr lang="en-US" dirty="0" err="1"/>
              <a:t>kupaca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(</a:t>
            </a:r>
            <a:r>
              <a:rPr lang="en-US" dirty="0" err="1"/>
              <a:t>investitore</a:t>
            </a:r>
            <a:r>
              <a:rPr lang="en-US" dirty="0"/>
              <a:t>), bez </a:t>
            </a:r>
            <a:r>
              <a:rPr lang="en-US" dirty="0" err="1"/>
              <a:t>čega</a:t>
            </a:r>
            <a:r>
              <a:rPr lang="en-US" dirty="0"/>
              <a:t> </a:t>
            </a:r>
            <a:r>
              <a:rPr lang="en-US" dirty="0" err="1"/>
              <a:t>ovo</a:t>
            </a:r>
            <a:r>
              <a:rPr lang="en-US" dirty="0"/>
              <a:t> </a:t>
            </a:r>
            <a:r>
              <a:rPr lang="en-US" dirty="0" err="1"/>
              <a:t>tržište</a:t>
            </a:r>
            <a:r>
              <a:rPr lang="en-US" dirty="0"/>
              <a:t> ne </a:t>
            </a:r>
            <a:r>
              <a:rPr lang="en-US" dirty="0" smtClean="0"/>
              <a:t>bi</a:t>
            </a:r>
            <a:r>
              <a:rPr lang="sr-Latn-ME" dirty="0" smtClean="0"/>
              <a:t> </a:t>
            </a:r>
            <a:r>
              <a:rPr lang="en-US" dirty="0" err="1" smtClean="0"/>
              <a:t>moglo</a:t>
            </a:r>
            <a:r>
              <a:rPr lang="en-US" dirty="0" smtClean="0"/>
              <a:t> </a:t>
            </a:r>
            <a:r>
              <a:rPr lang="en-US" dirty="0" err="1"/>
              <a:t>funkcionisati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/>
              <a:t>Na </a:t>
            </a:r>
            <a:r>
              <a:rPr lang="en-US" dirty="0" err="1"/>
              <a:t>primarnom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osnovnu</a:t>
            </a:r>
            <a:r>
              <a:rPr lang="en-US" dirty="0"/>
              <a:t> </a:t>
            </a:r>
            <a:r>
              <a:rPr lang="en-US" dirty="0" err="1"/>
              <a:t>ulogu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.</a:t>
            </a:r>
          </a:p>
          <a:p>
            <a:pPr algn="just"/>
            <a:r>
              <a:rPr lang="pl-PL" dirty="0"/>
              <a:t>One preuzimaju i obavljaju mnogo poslova.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89390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33718"/>
            <a:ext cx="10515600" cy="5343245"/>
          </a:xfrm>
        </p:spPr>
        <p:txBody>
          <a:bodyPr>
            <a:normAutofit/>
          </a:bodyPr>
          <a:lstStyle/>
          <a:p>
            <a:pPr algn="just"/>
            <a:r>
              <a:rPr lang="pl-PL" dirty="0"/>
              <a:t>U</a:t>
            </a:r>
            <a:r>
              <a:rPr lang="pl-PL" b="1" dirty="0"/>
              <a:t> </a:t>
            </a:r>
            <a:r>
              <a:rPr lang="pl-PL" dirty="0"/>
              <a:t>ime izdavaoca akcija, to se odnosi </a:t>
            </a:r>
            <a:r>
              <a:rPr lang="pl-PL" dirty="0" smtClean="0"/>
              <a:t>na </a:t>
            </a:r>
            <a:r>
              <a:rPr lang="en-US" dirty="0" err="1" smtClean="0"/>
              <a:t>pripremne</a:t>
            </a:r>
            <a:r>
              <a:rPr lang="en-US" dirty="0" smtClean="0"/>
              <a:t> </a:t>
            </a:r>
            <a:r>
              <a:rPr lang="en-US" dirty="0" err="1"/>
              <a:t>tehničke</a:t>
            </a:r>
            <a:r>
              <a:rPr lang="en-US" dirty="0"/>
              <a:t> </a:t>
            </a:r>
            <a:r>
              <a:rPr lang="en-US" dirty="0" err="1"/>
              <a:t>poslove</a:t>
            </a:r>
            <a:r>
              <a:rPr lang="en-US" dirty="0"/>
              <a:t>, </a:t>
            </a:r>
            <a:r>
              <a:rPr lang="en-US" dirty="0" err="1"/>
              <a:t>pribavljanje</a:t>
            </a:r>
            <a:r>
              <a:rPr lang="en-US" dirty="0"/>
              <a:t> </a:t>
            </a:r>
            <a:r>
              <a:rPr lang="en-US" dirty="0" err="1"/>
              <a:t>dozvola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emisiju</a:t>
            </a:r>
            <a:r>
              <a:rPr lang="en-US" dirty="0"/>
              <a:t>, </a:t>
            </a:r>
            <a:r>
              <a:rPr lang="en-US" dirty="0" err="1"/>
              <a:t>odnose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 smtClean="0"/>
              <a:t>centralnom</a:t>
            </a:r>
            <a:r>
              <a:rPr lang="sr-Latn-ME" dirty="0" smtClean="0"/>
              <a:t> </a:t>
            </a:r>
            <a:r>
              <a:rPr lang="en-US" dirty="0" err="1" smtClean="0"/>
              <a:t>bankom</a:t>
            </a:r>
            <a:r>
              <a:rPr lang="en-US" dirty="0"/>
              <a:t>, </a:t>
            </a:r>
            <a:r>
              <a:rPr lang="en-US" dirty="0" err="1"/>
              <a:t>regulaciju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, </a:t>
            </a:r>
            <a:r>
              <a:rPr lang="en-US" dirty="0" err="1"/>
              <a:t>zaključivanje</a:t>
            </a:r>
            <a:r>
              <a:rPr lang="en-US" dirty="0"/>
              <a:t> </a:t>
            </a:r>
            <a:r>
              <a:rPr lang="en-US" dirty="0" err="1"/>
              <a:t>ugovora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preuzimanje</a:t>
            </a:r>
            <a:r>
              <a:rPr lang="en-US" dirty="0"/>
              <a:t> </a:t>
            </a:r>
            <a:r>
              <a:rPr lang="en-US" dirty="0" err="1"/>
              <a:t>plasmana</a:t>
            </a:r>
            <a:r>
              <a:rPr lang="en-US" dirty="0"/>
              <a:t> </a:t>
            </a:r>
            <a:r>
              <a:rPr lang="en-US" dirty="0" err="1" smtClean="0"/>
              <a:t>akcija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/>
              <a:t>dr. </a:t>
            </a:r>
            <a:r>
              <a:rPr lang="sr-Latn-ME" dirty="0" err="1"/>
              <a:t>b</a:t>
            </a:r>
            <a:r>
              <a:rPr lang="en-US" dirty="0" err="1" smtClean="0"/>
              <a:t>anke</a:t>
            </a:r>
            <a:r>
              <a:rPr lang="en-US" dirty="0" smtClean="0"/>
              <a:t> </a:t>
            </a:r>
            <a:r>
              <a:rPr lang="en-US" dirty="0" err="1"/>
              <a:t>često</a:t>
            </a:r>
            <a:r>
              <a:rPr lang="en-US" dirty="0"/>
              <a:t> </a:t>
            </a:r>
            <a:r>
              <a:rPr lang="en-US" dirty="0" err="1"/>
              <a:t>preuzimaju</a:t>
            </a:r>
            <a:r>
              <a:rPr lang="en-US" dirty="0"/>
              <a:t> </a:t>
            </a:r>
            <a:r>
              <a:rPr lang="en-US" dirty="0" err="1"/>
              <a:t>kompletno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operacije</a:t>
            </a:r>
            <a:r>
              <a:rPr lang="en-US" dirty="0"/>
              <a:t> </a:t>
            </a:r>
            <a:r>
              <a:rPr lang="en-US" dirty="0" err="1"/>
              <a:t>oko</a:t>
            </a:r>
            <a:r>
              <a:rPr lang="en-US" dirty="0"/>
              <a:t> </a:t>
            </a:r>
            <a:r>
              <a:rPr lang="en-US" dirty="0" err="1"/>
              <a:t>emisije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Često</a:t>
            </a:r>
            <a:r>
              <a:rPr lang="sr-Latn-ME" dirty="0" smtClean="0"/>
              <a:t> </a:t>
            </a:r>
            <a:r>
              <a:rPr lang="en-US" dirty="0" err="1" smtClean="0"/>
              <a:t>banke</a:t>
            </a:r>
            <a:r>
              <a:rPr lang="en-US" dirty="0" smtClean="0"/>
              <a:t> </a:t>
            </a:r>
            <a:r>
              <a:rPr lang="en-US" dirty="0" err="1"/>
              <a:t>obrazuju</a:t>
            </a:r>
            <a:r>
              <a:rPr lang="en-US" dirty="0"/>
              <a:t> </a:t>
            </a:r>
            <a:r>
              <a:rPr lang="en-US" dirty="0" err="1"/>
              <a:t>konzorcijum</a:t>
            </a:r>
            <a:r>
              <a:rPr lang="en-US" dirty="0"/>
              <a:t> </a:t>
            </a:r>
            <a:r>
              <a:rPr lang="en-US" dirty="0" err="1"/>
              <a:t>preuzimajući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elu</a:t>
            </a:r>
            <a:r>
              <a:rPr lang="en-US" dirty="0" smtClean="0"/>
              <a:t> </a:t>
            </a:r>
            <a:r>
              <a:rPr lang="en-US" dirty="0" err="1"/>
              <a:t>emisiju</a:t>
            </a:r>
            <a:r>
              <a:rPr lang="en-US" dirty="0"/>
              <a:t> </a:t>
            </a:r>
            <a:r>
              <a:rPr lang="en-US" dirty="0" err="1"/>
              <a:t>nekog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radi</a:t>
            </a:r>
            <a:r>
              <a:rPr lang="en-US" dirty="0"/>
              <a:t> </a:t>
            </a:r>
            <a:r>
              <a:rPr lang="en-US" dirty="0" err="1" smtClean="0"/>
              <a:t>prodaje</a:t>
            </a:r>
            <a:r>
              <a:rPr lang="sr-Latn-ME" dirty="0" smtClean="0"/>
              <a:t> </a:t>
            </a:r>
            <a:r>
              <a:rPr lang="en-US" dirty="0" err="1" smtClean="0"/>
              <a:t>konačnim</a:t>
            </a:r>
            <a:r>
              <a:rPr lang="en-US" dirty="0" smtClean="0"/>
              <a:t> </a:t>
            </a:r>
            <a:r>
              <a:rPr lang="en-US" dirty="0" err="1"/>
              <a:t>vlasnicima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Time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preuzimaju</a:t>
            </a:r>
            <a:r>
              <a:rPr lang="en-US" dirty="0"/>
              <a:t> </a:t>
            </a:r>
            <a:r>
              <a:rPr lang="en-US" dirty="0" err="1"/>
              <a:t>funkciju</a:t>
            </a:r>
            <a:r>
              <a:rPr lang="en-US" dirty="0"/>
              <a:t> </a:t>
            </a:r>
            <a:r>
              <a:rPr lang="en-US" dirty="0" err="1"/>
              <a:t>spajanja</a:t>
            </a:r>
            <a:r>
              <a:rPr lang="en-US" dirty="0"/>
              <a:t> </a:t>
            </a:r>
            <a:r>
              <a:rPr lang="en-US" dirty="0" err="1"/>
              <a:t>ponude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tražnje</a:t>
            </a:r>
            <a:r>
              <a:rPr lang="en-US" dirty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 </a:t>
            </a:r>
            <a:r>
              <a:rPr lang="en-US" dirty="0" err="1" smtClean="0"/>
              <a:t>novim</a:t>
            </a:r>
            <a:r>
              <a:rPr lang="en-US" dirty="0" smtClean="0"/>
              <a:t> d</a:t>
            </a:r>
            <a:r>
              <a:rPr lang="sr-Latn-ME" dirty="0" smtClean="0"/>
              <a:t>i</a:t>
            </a:r>
            <a:r>
              <a:rPr lang="en-US" dirty="0" err="1" smtClean="0"/>
              <a:t>onicama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pružaju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veliku</a:t>
            </a:r>
            <a:r>
              <a:rPr lang="en-US" dirty="0"/>
              <a:t> </a:t>
            </a:r>
            <a:r>
              <a:rPr lang="en-US" dirty="0" err="1"/>
              <a:t>sigurnost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izv</a:t>
            </a:r>
            <a:r>
              <a:rPr lang="sr-Latn-ME" dirty="0" smtClean="0"/>
              <a:t>j</a:t>
            </a:r>
            <a:r>
              <a:rPr lang="en-US" dirty="0" err="1" smtClean="0"/>
              <a:t>esnost</a:t>
            </a:r>
            <a:r>
              <a:rPr lang="en-US" dirty="0" smtClean="0"/>
              <a:t> </a:t>
            </a:r>
            <a:r>
              <a:rPr lang="en-US" dirty="0" err="1" smtClean="0"/>
              <a:t>akcionarima</a:t>
            </a:r>
            <a:r>
              <a:rPr lang="sr-Latn-ME" dirty="0" smtClean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kupcima</a:t>
            </a:r>
            <a:r>
              <a:rPr lang="sr-Latn-ME" dirty="0" smtClean="0"/>
              <a:t> </a:t>
            </a:r>
            <a:r>
              <a:rPr lang="en-US" dirty="0" err="1" smtClean="0"/>
              <a:t>akcija</a:t>
            </a:r>
            <a:r>
              <a:rPr lang="en-US" dirty="0"/>
              <a:t>).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62196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24435"/>
            <a:ext cx="10515600" cy="56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ME" b="1" dirty="0"/>
              <a:t>5</a:t>
            </a:r>
            <a:r>
              <a:rPr lang="en-US" b="1" dirty="0" smtClean="0"/>
              <a:t>. </a:t>
            </a:r>
            <a:r>
              <a:rPr lang="en-US" b="1" dirty="0"/>
              <a:t>SEKUNDARNO TRŽIŠTE KAPITALA</a:t>
            </a:r>
          </a:p>
          <a:p>
            <a:pPr algn="just"/>
            <a:r>
              <a:rPr lang="en-US" dirty="0"/>
              <a:t>Na </a:t>
            </a:r>
            <a:r>
              <a:rPr lang="en-US" dirty="0" err="1"/>
              <a:t>sekundarnom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se </a:t>
            </a:r>
            <a:r>
              <a:rPr lang="en-US" dirty="0" err="1"/>
              <a:t>kupuju</a:t>
            </a:r>
            <a:r>
              <a:rPr lang="en-US" dirty="0"/>
              <a:t>, </a:t>
            </a:r>
            <a:r>
              <a:rPr lang="en-US" dirty="0" err="1"/>
              <a:t>prodaju</a:t>
            </a:r>
            <a:r>
              <a:rPr lang="en-US" dirty="0"/>
              <a:t> </a:t>
            </a:r>
            <a:r>
              <a:rPr lang="en-US" dirty="0" err="1"/>
              <a:t>već</a:t>
            </a:r>
            <a:r>
              <a:rPr lang="en-US" dirty="0"/>
              <a:t> </a:t>
            </a:r>
            <a:r>
              <a:rPr lang="en-US" dirty="0" err="1"/>
              <a:t>izdate</a:t>
            </a:r>
            <a:r>
              <a:rPr lang="en-US" dirty="0"/>
              <a:t> </a:t>
            </a:r>
            <a:r>
              <a:rPr lang="en-US" dirty="0" err="1"/>
              <a:t>akcije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Osnovni</a:t>
            </a:r>
            <a:r>
              <a:rPr lang="sr-Latn-ME" dirty="0" smtClean="0"/>
              <a:t> </a:t>
            </a:r>
            <a:r>
              <a:rPr lang="en-US" dirty="0" err="1" smtClean="0"/>
              <a:t>nosioci</a:t>
            </a:r>
            <a:r>
              <a:rPr lang="en-US" dirty="0" smtClean="0"/>
              <a:t> </a:t>
            </a:r>
            <a:r>
              <a:rPr lang="en-US" dirty="0" err="1"/>
              <a:t>poslova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finansijski</a:t>
            </a:r>
            <a:r>
              <a:rPr lang="en-US" dirty="0"/>
              <a:t> </a:t>
            </a:r>
            <a:r>
              <a:rPr lang="en-US" dirty="0" err="1"/>
              <a:t>posrednici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brokeri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Najveće</a:t>
            </a:r>
            <a:r>
              <a:rPr lang="en-US" dirty="0" smtClean="0"/>
              <a:t> </a:t>
            </a:r>
            <a:r>
              <a:rPr lang="en-US" dirty="0" err="1"/>
              <a:t>brokerske</a:t>
            </a:r>
            <a:r>
              <a:rPr lang="en-US" dirty="0"/>
              <a:t> </a:t>
            </a:r>
            <a:r>
              <a:rPr lang="en-US" dirty="0" smtClean="0"/>
              <a:t>fir</a:t>
            </a:r>
            <a:r>
              <a:rPr lang="sr-Latn-ME" dirty="0" smtClean="0"/>
              <a:t>m</a:t>
            </a:r>
            <a:r>
              <a:rPr lang="en-US" dirty="0" smtClean="0"/>
              <a:t>e </a:t>
            </a:r>
            <a:r>
              <a:rPr lang="en-US" dirty="0" err="1" smtClean="0"/>
              <a:t>imaju</a:t>
            </a:r>
            <a:r>
              <a:rPr lang="sr-Latn-ME" dirty="0" smtClean="0"/>
              <a:t> </a:t>
            </a:r>
            <a:r>
              <a:rPr lang="en-US" dirty="0" err="1" smtClean="0"/>
              <a:t>zakupljeno</a:t>
            </a:r>
            <a:r>
              <a:rPr lang="en-US" dirty="0" smtClean="0"/>
              <a:t> m</a:t>
            </a:r>
            <a:r>
              <a:rPr lang="sr-Latn-ME" dirty="0" smtClean="0"/>
              <a:t>j</a:t>
            </a:r>
            <a:r>
              <a:rPr lang="en-US" dirty="0" err="1" smtClean="0"/>
              <a:t>esto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berzi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ovlašćene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da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njoj</a:t>
            </a:r>
            <a:r>
              <a:rPr lang="en-US" dirty="0"/>
              <a:t> </a:t>
            </a:r>
            <a:r>
              <a:rPr lang="en-US" dirty="0" err="1"/>
              <a:t>rade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Ostali</a:t>
            </a:r>
            <a:r>
              <a:rPr lang="en-US" dirty="0" smtClean="0"/>
              <a:t> </a:t>
            </a:r>
            <a:r>
              <a:rPr lang="en-US" dirty="0" err="1"/>
              <a:t>brokeri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 smtClean="0"/>
              <a:t>koje</a:t>
            </a:r>
            <a:r>
              <a:rPr lang="sr-Latn-ME" dirty="0" smtClean="0"/>
              <a:t> </a:t>
            </a:r>
            <a:r>
              <a:rPr lang="en-US" dirty="0" err="1" smtClean="0"/>
              <a:t>upravljaju</a:t>
            </a:r>
            <a:r>
              <a:rPr lang="en-US" dirty="0" smtClean="0"/>
              <a:t> </a:t>
            </a:r>
            <a:r>
              <a:rPr lang="en-US" dirty="0" err="1"/>
              <a:t>hartijama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svojih</a:t>
            </a:r>
            <a:r>
              <a:rPr lang="en-US" dirty="0"/>
              <a:t> </a:t>
            </a:r>
            <a:r>
              <a:rPr lang="en-US" dirty="0" err="1"/>
              <a:t>komitenata</a:t>
            </a:r>
            <a:r>
              <a:rPr lang="en-US" dirty="0"/>
              <a:t> </a:t>
            </a:r>
            <a:r>
              <a:rPr lang="en-US" dirty="0" err="1"/>
              <a:t>ulaze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berzu</a:t>
            </a:r>
            <a:r>
              <a:rPr lang="en-US" dirty="0"/>
              <a:t> </a:t>
            </a:r>
            <a:r>
              <a:rPr lang="en-US" dirty="0" err="1" smtClean="0"/>
              <a:t>posredstvom</a:t>
            </a:r>
            <a:r>
              <a:rPr lang="sr-Latn-ME" dirty="0" smtClean="0"/>
              <a:t> </a:t>
            </a:r>
            <a:r>
              <a:rPr lang="en-US" dirty="0" err="1" smtClean="0"/>
              <a:t>ovlašćenih</a:t>
            </a:r>
            <a:r>
              <a:rPr lang="en-US" dirty="0" smtClean="0"/>
              <a:t> </a:t>
            </a:r>
            <a:r>
              <a:rPr lang="en-US" dirty="0" err="1"/>
              <a:t>brokera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Kada</a:t>
            </a:r>
            <a:r>
              <a:rPr lang="en-US" dirty="0" smtClean="0"/>
              <a:t> </a:t>
            </a:r>
            <a:r>
              <a:rPr lang="en-US" dirty="0" err="1"/>
              <a:t>investitor</a:t>
            </a:r>
            <a:r>
              <a:rPr lang="en-US" dirty="0"/>
              <a:t> da </a:t>
            </a:r>
            <a:r>
              <a:rPr lang="en-US" dirty="0" err="1"/>
              <a:t>nalog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kupovinu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prodaju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 smtClean="0"/>
              <a:t>svom</a:t>
            </a:r>
            <a:r>
              <a:rPr lang="sr-Latn-ME" dirty="0" smtClean="0"/>
              <a:t> </a:t>
            </a:r>
            <a:r>
              <a:rPr lang="en-US" dirty="0" err="1" smtClean="0"/>
              <a:t>finansijskom</a:t>
            </a:r>
            <a:r>
              <a:rPr lang="en-US" dirty="0" smtClean="0"/>
              <a:t> </a:t>
            </a:r>
            <a:r>
              <a:rPr lang="en-US" dirty="0" err="1"/>
              <a:t>posredniku</a:t>
            </a:r>
            <a:r>
              <a:rPr lang="en-US" dirty="0"/>
              <a:t>,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određenim</a:t>
            </a:r>
            <a:r>
              <a:rPr lang="en-US" dirty="0"/>
              <a:t> </a:t>
            </a:r>
            <a:r>
              <a:rPr lang="en-US" dirty="0" err="1"/>
              <a:t>uputstvima</a:t>
            </a:r>
            <a:r>
              <a:rPr lang="en-US" dirty="0"/>
              <a:t> o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broju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 smtClean="0"/>
              <a:t>kojima</a:t>
            </a:r>
            <a:r>
              <a:rPr lang="sr-Latn-ME" dirty="0" smtClean="0"/>
              <a:t> </a:t>
            </a:r>
            <a:r>
              <a:rPr lang="en-US" dirty="0" err="1" smtClean="0"/>
              <a:t>želi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trguje</a:t>
            </a:r>
            <a:r>
              <a:rPr lang="en-US" dirty="0"/>
              <a:t>, </a:t>
            </a:r>
            <a:r>
              <a:rPr lang="en-US" dirty="0" err="1"/>
              <a:t>ovaj</a:t>
            </a:r>
            <a:r>
              <a:rPr lang="en-US" dirty="0"/>
              <a:t> </a:t>
            </a:r>
            <a:r>
              <a:rPr lang="en-US" dirty="0" err="1"/>
              <a:t>ga</a:t>
            </a:r>
            <a:r>
              <a:rPr lang="en-US" dirty="0"/>
              <a:t> </a:t>
            </a:r>
            <a:r>
              <a:rPr lang="en-US" dirty="0" err="1"/>
              <a:t>prosleđuje</a:t>
            </a:r>
            <a:r>
              <a:rPr lang="en-US" dirty="0"/>
              <a:t> </a:t>
            </a:r>
            <a:r>
              <a:rPr lang="en-US" dirty="0" err="1"/>
              <a:t>licu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radi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berzi</a:t>
            </a:r>
            <a:r>
              <a:rPr lang="en-US" dirty="0"/>
              <a:t> a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naziva</a:t>
            </a:r>
            <a:r>
              <a:rPr lang="en-US" dirty="0"/>
              <a:t> “</a:t>
            </a:r>
            <a:r>
              <a:rPr lang="en-US" dirty="0" err="1"/>
              <a:t>specijalista</a:t>
            </a:r>
            <a:r>
              <a:rPr lang="en-US" dirty="0" smtClean="0"/>
              <a:t>”</a:t>
            </a:r>
            <a:r>
              <a:rPr lang="sr-Latn-ME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i</a:t>
            </a:r>
            <a:r>
              <a:rPr lang="en-US" dirty="0" err="1" smtClean="0"/>
              <a:t>oničarskog</a:t>
            </a:r>
            <a:r>
              <a:rPr lang="en-US" dirty="0" smtClean="0"/>
              <a:t> </a:t>
            </a:r>
            <a:r>
              <a:rPr lang="en-US" dirty="0" err="1"/>
              <a:t>društva</a:t>
            </a:r>
            <a:r>
              <a:rPr lang="en-US" dirty="0"/>
              <a:t>, </a:t>
            </a:r>
            <a:r>
              <a:rPr lang="en-US" dirty="0" err="1"/>
              <a:t>nazovimo</a:t>
            </a:r>
            <a:r>
              <a:rPr lang="en-US" dirty="0"/>
              <a:t> </a:t>
            </a:r>
            <a:r>
              <a:rPr lang="en-US" dirty="0" err="1"/>
              <a:t>ih</a:t>
            </a:r>
            <a:r>
              <a:rPr lang="en-US" dirty="0"/>
              <a:t> DD </a:t>
            </a:r>
            <a:r>
              <a:rPr lang="en-US" dirty="0" err="1"/>
              <a:t>akcije</a:t>
            </a:r>
            <a:r>
              <a:rPr lang="en-US" dirty="0"/>
              <a:t>,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investitor</a:t>
            </a:r>
            <a:r>
              <a:rPr lang="en-US" dirty="0"/>
              <a:t> </a:t>
            </a:r>
            <a:r>
              <a:rPr lang="en-US" dirty="0" err="1"/>
              <a:t>želi</a:t>
            </a:r>
            <a:r>
              <a:rPr lang="en-US" dirty="0"/>
              <a:t> da </a:t>
            </a:r>
            <a:r>
              <a:rPr lang="en-US" dirty="0" err="1"/>
              <a:t>kupi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047125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47165"/>
            <a:ext cx="10515600" cy="5329798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/>
              <a:t>“</a:t>
            </a:r>
            <a:r>
              <a:rPr lang="en-US" dirty="0" err="1"/>
              <a:t>Specijalista</a:t>
            </a:r>
            <a:r>
              <a:rPr lang="en-US" dirty="0"/>
              <a:t>” </a:t>
            </a:r>
            <a:r>
              <a:rPr lang="en-US" dirty="0" err="1"/>
              <a:t>drži</a:t>
            </a:r>
            <a:r>
              <a:rPr lang="en-US" dirty="0"/>
              <a:t> DD 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komisionar</a:t>
            </a:r>
            <a:r>
              <a:rPr lang="en-US" dirty="0"/>
              <a:t> (u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ime</a:t>
            </a:r>
            <a:r>
              <a:rPr lang="en-US" dirty="0"/>
              <a:t> a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tudi</a:t>
            </a:r>
            <a:r>
              <a:rPr lang="en-US" dirty="0"/>
              <a:t> </a:t>
            </a:r>
            <a:r>
              <a:rPr lang="en-US" dirty="0" err="1"/>
              <a:t>račun</a:t>
            </a:r>
            <a:r>
              <a:rPr lang="en-US" dirty="0"/>
              <a:t>)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sr-Latn-ME" dirty="0"/>
              <a:t> </a:t>
            </a:r>
            <a:r>
              <a:rPr lang="pl-PL" dirty="0"/>
              <a:t>zastupnik (u tuđe ime i tuđi račun), a čest je slučaj da i on sam posjeduje jedan iznos ovih akcija. </a:t>
            </a:r>
          </a:p>
          <a:p>
            <a:pPr algn="just"/>
            <a:r>
              <a:rPr lang="pl-PL" dirty="0"/>
              <a:t>Ako u tom trenutku niko drugi ne nudi ove akcije na prodaju, </a:t>
            </a:r>
            <a:r>
              <a:rPr lang="en-US" dirty="0"/>
              <a:t>on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ih</a:t>
            </a:r>
            <a:r>
              <a:rPr lang="en-US" dirty="0"/>
              <a:t> </a:t>
            </a:r>
            <a:r>
              <a:rPr lang="en-US" dirty="0" err="1"/>
              <a:t>prodati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svog</a:t>
            </a:r>
            <a:r>
              <a:rPr lang="en-US" dirty="0"/>
              <a:t> </a:t>
            </a:r>
            <a:r>
              <a:rPr lang="en-US" dirty="0" err="1"/>
              <a:t>portfelja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err="1"/>
              <a:t>Obično</a:t>
            </a:r>
            <a:r>
              <a:rPr lang="en-US" dirty="0"/>
              <a:t>, </a:t>
            </a:r>
            <a:r>
              <a:rPr lang="en-US" dirty="0" err="1"/>
              <a:t>uv</a:t>
            </a:r>
            <a:r>
              <a:rPr lang="sr-Latn-ME" dirty="0"/>
              <a:t>ij</a:t>
            </a:r>
            <a:r>
              <a:rPr lang="en-US" dirty="0" err="1"/>
              <a:t>ek</a:t>
            </a:r>
            <a:r>
              <a:rPr lang="en-US" dirty="0"/>
              <a:t> </a:t>
            </a:r>
            <a:r>
              <a:rPr lang="en-US" dirty="0" err="1"/>
              <a:t>jedan</a:t>
            </a:r>
            <a:r>
              <a:rPr lang="en-US" dirty="0"/>
              <a:t> </a:t>
            </a:r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/>
              <a:t>vlasnika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daje</a:t>
            </a:r>
            <a:r>
              <a:rPr lang="sr-Latn-ME" dirty="0"/>
              <a:t> </a:t>
            </a:r>
            <a:r>
              <a:rPr lang="pl-PL" dirty="0"/>
              <a:t>nalog “specijalisti” da pod određenim uslovima proda ove akcije. </a:t>
            </a:r>
          </a:p>
          <a:p>
            <a:pPr algn="just"/>
            <a:r>
              <a:rPr lang="pl-PL" dirty="0"/>
              <a:t>Na drugoj strani,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njega</a:t>
            </a:r>
            <a:r>
              <a:rPr lang="en-US" dirty="0"/>
              <a:t> se </a:t>
            </a:r>
            <a:r>
              <a:rPr lang="en-US" dirty="0" err="1"/>
              <a:t>slivaju</a:t>
            </a:r>
            <a:r>
              <a:rPr lang="en-US" dirty="0"/>
              <a:t> </a:t>
            </a:r>
            <a:r>
              <a:rPr lang="en-US" dirty="0" err="1"/>
              <a:t>svi</a:t>
            </a:r>
            <a:r>
              <a:rPr lang="en-US" dirty="0"/>
              <a:t> </a:t>
            </a:r>
            <a:r>
              <a:rPr lang="en-US" dirty="0" err="1"/>
              <a:t>dnevni</a:t>
            </a:r>
            <a:r>
              <a:rPr lang="en-US" dirty="0"/>
              <a:t> </a:t>
            </a:r>
            <a:r>
              <a:rPr lang="en-US" dirty="0" err="1"/>
              <a:t>zaht</a:t>
            </a:r>
            <a:r>
              <a:rPr lang="sr-Latn-ME" dirty="0"/>
              <a:t>j</a:t>
            </a:r>
            <a:r>
              <a:rPr lang="en-US" dirty="0" err="1"/>
              <a:t>evi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kupovinom</a:t>
            </a:r>
            <a:r>
              <a:rPr lang="en-US" dirty="0"/>
              <a:t> DD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ovlašćenih</a:t>
            </a:r>
            <a:r>
              <a:rPr lang="sr-Latn-ME" dirty="0"/>
              <a:t> </a:t>
            </a:r>
            <a:r>
              <a:rPr lang="pl-PL" dirty="0"/>
              <a:t>brokera</a:t>
            </a:r>
            <a:r>
              <a:rPr lang="pl-PL" dirty="0" smtClean="0"/>
              <a:t>.</a:t>
            </a:r>
          </a:p>
          <a:p>
            <a:r>
              <a:rPr lang="pl-PL" dirty="0"/>
              <a:t> “Specijalista” tada postupa kao akcionar. </a:t>
            </a:r>
          </a:p>
          <a:p>
            <a:r>
              <a:rPr lang="pl-PL" dirty="0"/>
              <a:t>On pokušava da odredi cijenu akcija </a:t>
            </a:r>
            <a:r>
              <a:rPr lang="en-US" dirty="0" err="1"/>
              <a:t>ka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u tom </a:t>
            </a:r>
            <a:r>
              <a:rPr lang="en-US" dirty="0" err="1"/>
              <a:t>trenutku</a:t>
            </a:r>
            <a:r>
              <a:rPr lang="en-US" dirty="0"/>
              <a:t> da </a:t>
            </a:r>
            <a:r>
              <a:rPr lang="en-US" dirty="0" err="1"/>
              <a:t>izjednači</a:t>
            </a:r>
            <a:r>
              <a:rPr lang="en-US" dirty="0"/>
              <a:t> </a:t>
            </a:r>
            <a:r>
              <a:rPr lang="en-US" dirty="0" err="1"/>
              <a:t>ponudu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tražnju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.</a:t>
            </a:r>
            <a:endParaRPr lang="sr-Latn-ME" dirty="0"/>
          </a:p>
          <a:p>
            <a:pPr algn="just"/>
            <a:endParaRPr lang="pl-PL" dirty="0"/>
          </a:p>
          <a:p>
            <a:pPr algn="just"/>
            <a:endParaRPr lang="en-US" dirty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59716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95082"/>
            <a:ext cx="10515600" cy="5181881"/>
          </a:xfrm>
        </p:spPr>
        <p:txBody>
          <a:bodyPr/>
          <a:lstStyle/>
          <a:p>
            <a:pPr marL="0" indent="0">
              <a:buNone/>
            </a:pPr>
            <a:r>
              <a:rPr lang="pl-PL" b="1" dirty="0"/>
              <a:t>6</a:t>
            </a:r>
            <a:r>
              <a:rPr lang="pl-PL" b="1" dirty="0" smtClean="0"/>
              <a:t>. </a:t>
            </a:r>
            <a:r>
              <a:rPr lang="pl-PL" b="1" dirty="0"/>
              <a:t>PRINOS I RIZICI NA TRŽIŠTU KAPITALA</a:t>
            </a:r>
          </a:p>
          <a:p>
            <a:pPr algn="just"/>
            <a:r>
              <a:rPr lang="en-US" dirty="0"/>
              <a:t>U </a:t>
            </a:r>
            <a:r>
              <a:rPr lang="en-US" dirty="0" err="1"/>
              <a:t>berzanskom</a:t>
            </a:r>
            <a:r>
              <a:rPr lang="en-US" dirty="0"/>
              <a:t> </a:t>
            </a:r>
            <a:r>
              <a:rPr lang="en-US" dirty="0" err="1"/>
              <a:t>poslovanju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, </a:t>
            </a:r>
            <a:r>
              <a:rPr lang="en-US" dirty="0" err="1"/>
              <a:t>javljaju</a:t>
            </a:r>
            <a:r>
              <a:rPr lang="en-US" dirty="0"/>
              <a:t> se </a:t>
            </a:r>
            <a:r>
              <a:rPr lang="en-US" dirty="0" err="1" smtClean="0"/>
              <a:t>sl</a:t>
            </a:r>
            <a:r>
              <a:rPr lang="sr-Latn-ME" dirty="0" smtClean="0"/>
              <a:t>ij</a:t>
            </a:r>
            <a:r>
              <a:rPr lang="en-US" dirty="0" err="1" smtClean="0"/>
              <a:t>edeći</a:t>
            </a:r>
            <a:r>
              <a:rPr lang="sr-Latn-ME" dirty="0" smtClean="0"/>
              <a:t> </a:t>
            </a:r>
            <a:r>
              <a:rPr lang="en-US" dirty="0" err="1" smtClean="0"/>
              <a:t>oblici</a:t>
            </a:r>
            <a:r>
              <a:rPr lang="en-US" dirty="0" smtClean="0"/>
              <a:t> </a:t>
            </a:r>
            <a:r>
              <a:rPr lang="en-US" dirty="0" err="1"/>
              <a:t>prinosa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1. </a:t>
            </a:r>
            <a:r>
              <a:rPr lang="en-US" dirty="0" err="1"/>
              <a:t>Dividenda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oblik</a:t>
            </a:r>
            <a:r>
              <a:rPr lang="en-US" dirty="0"/>
              <a:t> </a:t>
            </a:r>
            <a:r>
              <a:rPr lang="en-US" dirty="0" err="1"/>
              <a:t>prihoda</a:t>
            </a:r>
            <a:r>
              <a:rPr lang="en-US" dirty="0"/>
              <a:t> </a:t>
            </a:r>
            <a:r>
              <a:rPr lang="en-US" dirty="0" err="1"/>
              <a:t>vlasnika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/>
              <a:t>2. </a:t>
            </a:r>
            <a:r>
              <a:rPr lang="en-US" dirty="0" err="1"/>
              <a:t>Kamata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oblik</a:t>
            </a:r>
            <a:r>
              <a:rPr lang="en-US" dirty="0"/>
              <a:t> </a:t>
            </a:r>
            <a:r>
              <a:rPr lang="en-US" dirty="0" err="1"/>
              <a:t>prihoda</a:t>
            </a:r>
            <a:r>
              <a:rPr lang="en-US" dirty="0"/>
              <a:t> </a:t>
            </a:r>
            <a:r>
              <a:rPr lang="en-US" dirty="0" err="1"/>
              <a:t>vlasnika</a:t>
            </a:r>
            <a:r>
              <a:rPr lang="en-US" dirty="0"/>
              <a:t> </a:t>
            </a:r>
            <a:r>
              <a:rPr lang="en-US" dirty="0" err="1" smtClean="0"/>
              <a:t>obveznice</a:t>
            </a:r>
            <a:r>
              <a:rPr lang="sr-Latn-ME" dirty="0" smtClean="0"/>
              <a:t>,</a:t>
            </a:r>
          </a:p>
          <a:p>
            <a:pPr marL="0" indent="0" algn="just">
              <a:buNone/>
            </a:pPr>
            <a:r>
              <a:rPr lang="pl-PL" dirty="0"/>
              <a:t>3. Kapitalna dobit, kao razlika između prodajne i kupovne cijene kapitala </a:t>
            </a:r>
            <a:r>
              <a:rPr lang="en-US" dirty="0"/>
              <a:t>(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</a:t>
            </a:r>
            <a:r>
              <a:rPr lang="sr-Latn-ME" dirty="0"/>
              <a:t>ij</a:t>
            </a:r>
            <a:r>
              <a:rPr lang="en-US" dirty="0" err="1"/>
              <a:t>ednosti</a:t>
            </a:r>
            <a:r>
              <a:rPr lang="en-US" dirty="0" smtClean="0"/>
              <a:t>).</a:t>
            </a:r>
            <a:endParaRPr lang="sr-Latn-ME" dirty="0" smtClean="0"/>
          </a:p>
          <a:p>
            <a:pPr marL="0" indent="0" algn="just">
              <a:buNone/>
            </a:pPr>
            <a:r>
              <a:rPr lang="it-IT" dirty="0"/>
              <a:t>Akcionari su zainteresovani za stabilne prinose tako da dividenda treba da</a:t>
            </a:r>
            <a:r>
              <a:rPr lang="sr-Latn-ME" dirty="0"/>
              <a:t> </a:t>
            </a:r>
            <a:r>
              <a:rPr lang="en-US" dirty="0" err="1"/>
              <a:t>bude</a:t>
            </a:r>
            <a:r>
              <a:rPr lang="en-US" dirty="0"/>
              <a:t> </a:t>
            </a:r>
            <a:r>
              <a:rPr lang="en-US" dirty="0" err="1"/>
              <a:t>određeni</a:t>
            </a:r>
            <a:r>
              <a:rPr lang="en-US" dirty="0"/>
              <a:t> </a:t>
            </a:r>
            <a:r>
              <a:rPr lang="en-US" dirty="0" err="1"/>
              <a:t>oblik</a:t>
            </a:r>
            <a:r>
              <a:rPr lang="en-US" dirty="0"/>
              <a:t> </a:t>
            </a:r>
            <a:r>
              <a:rPr lang="en-US" dirty="0" err="1"/>
              <a:t>učešća</a:t>
            </a:r>
            <a:r>
              <a:rPr lang="en-US" dirty="0"/>
              <a:t> u </a:t>
            </a:r>
            <a:r>
              <a:rPr lang="en-US" dirty="0" err="1"/>
              <a:t>kapitalu</a:t>
            </a:r>
            <a:r>
              <a:rPr lang="en-US" dirty="0"/>
              <a:t>. </a:t>
            </a:r>
            <a:endParaRPr lang="sr-Latn-ME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07408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08529"/>
            <a:ext cx="10515600" cy="5168434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Kamata</a:t>
            </a:r>
            <a:r>
              <a:rPr lang="en-US" dirty="0" smtClean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fiksnu</a:t>
            </a:r>
            <a:r>
              <a:rPr lang="en-US" dirty="0"/>
              <a:t> </a:t>
            </a:r>
            <a:r>
              <a:rPr lang="en-US" dirty="0" err="1"/>
              <a:t>obavezu</a:t>
            </a:r>
            <a:r>
              <a:rPr lang="en-US" dirty="0"/>
              <a:t> </a:t>
            </a:r>
            <a:r>
              <a:rPr lang="en-US" dirty="0" err="1" smtClean="0"/>
              <a:t>preduzeća</a:t>
            </a:r>
            <a:r>
              <a:rPr lang="sr-Latn-ME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izdate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Kamata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isplaćuje</a:t>
            </a:r>
            <a:r>
              <a:rPr lang="en-US" dirty="0"/>
              <a:t> </a:t>
            </a:r>
            <a:r>
              <a:rPr lang="en-US" dirty="0" err="1" smtClean="0"/>
              <a:t>pr</a:t>
            </a:r>
            <a:r>
              <a:rPr lang="sr-Latn-ME" dirty="0" smtClean="0"/>
              <a:t>ij</a:t>
            </a:r>
            <a:r>
              <a:rPr lang="en-US" dirty="0" smtClean="0"/>
              <a:t>e </a:t>
            </a:r>
            <a:r>
              <a:rPr lang="en-US" dirty="0" err="1"/>
              <a:t>isplata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/>
              <a:t>, 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/>
              <a:t>čega</a:t>
            </a:r>
            <a:r>
              <a:rPr lang="en-US" dirty="0"/>
              <a:t> je </a:t>
            </a:r>
            <a:r>
              <a:rPr lang="en-US" dirty="0" err="1" smtClean="0"/>
              <a:t>kamata</a:t>
            </a:r>
            <a:r>
              <a:rPr lang="sr-Latn-ME" dirty="0" smtClean="0"/>
              <a:t> </a:t>
            </a:r>
            <a:r>
              <a:rPr lang="en-US" dirty="0" err="1" smtClean="0"/>
              <a:t>preduzeća</a:t>
            </a:r>
            <a:r>
              <a:rPr lang="en-US" dirty="0" smtClean="0"/>
              <a:t> </a:t>
            </a:r>
            <a:r>
              <a:rPr lang="en-US" dirty="0" err="1"/>
              <a:t>niža</a:t>
            </a:r>
            <a:r>
              <a:rPr lang="en-US" dirty="0"/>
              <a:t> od </a:t>
            </a:r>
            <a:r>
              <a:rPr lang="en-US" dirty="0" err="1"/>
              <a:t>dividende</a:t>
            </a:r>
            <a:r>
              <a:rPr lang="en-US" dirty="0"/>
              <a:t>.</a:t>
            </a:r>
          </a:p>
          <a:p>
            <a:pPr algn="just"/>
            <a:r>
              <a:rPr lang="pl-PL" dirty="0"/>
              <a:t>Kapitalna dobit, je razlika između prodajne i kupovne </a:t>
            </a:r>
            <a:r>
              <a:rPr lang="pl-PL" dirty="0" smtClean="0"/>
              <a:t>cijene </a:t>
            </a:r>
            <a:r>
              <a:rPr lang="pl-PL" dirty="0"/>
              <a:t>hartija </a:t>
            </a:r>
            <a:r>
              <a:rPr lang="pl-PL" dirty="0" smtClean="0"/>
              <a:t>od </a:t>
            </a:r>
            <a:r>
              <a:rPr lang="en-US" dirty="0" err="1" smtClean="0"/>
              <a:t>vrednosti</a:t>
            </a:r>
            <a:r>
              <a:rPr lang="en-US" dirty="0"/>
              <a:t>, </a:t>
            </a:r>
            <a:r>
              <a:rPr lang="en-US" dirty="0" err="1"/>
              <a:t>uvećana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operativne</a:t>
            </a:r>
            <a:r>
              <a:rPr lang="en-US" dirty="0"/>
              <a:t> </a:t>
            </a:r>
            <a:r>
              <a:rPr lang="en-US" dirty="0" err="1"/>
              <a:t>troškove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Ovaj</a:t>
            </a:r>
            <a:r>
              <a:rPr lang="en-US" dirty="0" smtClean="0"/>
              <a:t> </a:t>
            </a:r>
            <a:r>
              <a:rPr lang="en-US" dirty="0" err="1"/>
              <a:t>oblik</a:t>
            </a:r>
            <a:r>
              <a:rPr lang="en-US" dirty="0"/>
              <a:t> </a:t>
            </a:r>
            <a:r>
              <a:rPr lang="en-US" dirty="0" err="1"/>
              <a:t>prinosa</a:t>
            </a:r>
            <a:r>
              <a:rPr lang="en-US" dirty="0"/>
              <a:t> je </a:t>
            </a:r>
            <a:r>
              <a:rPr lang="en-US" dirty="0" err="1"/>
              <a:t>manje</a:t>
            </a:r>
            <a:r>
              <a:rPr lang="en-US" dirty="0"/>
              <a:t> </a:t>
            </a:r>
            <a:r>
              <a:rPr lang="en-US" dirty="0" err="1"/>
              <a:t>izvestan</a:t>
            </a:r>
            <a:r>
              <a:rPr lang="en-US" dirty="0"/>
              <a:t> </a:t>
            </a:r>
            <a:r>
              <a:rPr lang="en-US" dirty="0" smtClean="0"/>
              <a:t>od</a:t>
            </a:r>
            <a:r>
              <a:rPr lang="sr-Latn-ME" dirty="0" smtClean="0"/>
              <a:t> </a:t>
            </a:r>
            <a:r>
              <a:rPr lang="en-US" dirty="0" err="1" smtClean="0"/>
              <a:t>kamate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err="1"/>
              <a:t>Finansijski</a:t>
            </a:r>
            <a:r>
              <a:rPr lang="en-US" dirty="0"/>
              <a:t> </a:t>
            </a:r>
            <a:r>
              <a:rPr lang="en-US" dirty="0" err="1"/>
              <a:t>menadžment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radi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hartijama</a:t>
            </a:r>
            <a:r>
              <a:rPr lang="en-US" dirty="0"/>
              <a:t> od </a:t>
            </a:r>
            <a:r>
              <a:rPr lang="en-US" dirty="0" err="1"/>
              <a:t>vr</a:t>
            </a:r>
            <a:r>
              <a:rPr lang="sr-Latn-ME" dirty="0"/>
              <a:t>ij</a:t>
            </a:r>
            <a:r>
              <a:rPr lang="en-US" dirty="0" err="1"/>
              <a:t>ednosti</a:t>
            </a:r>
            <a:r>
              <a:rPr lang="en-US" dirty="0"/>
              <a:t> </a:t>
            </a:r>
            <a:r>
              <a:rPr lang="en-US" dirty="0" err="1"/>
              <a:t>susreće</a:t>
            </a:r>
            <a:r>
              <a:rPr lang="en-US" dirty="0"/>
              <a:t> se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sr-Latn-ME" dirty="0"/>
              <a:t> </a:t>
            </a:r>
            <a:r>
              <a:rPr lang="en-US" dirty="0" err="1"/>
              <a:t>određenim</a:t>
            </a:r>
            <a:r>
              <a:rPr lang="en-US" dirty="0"/>
              <a:t> </a:t>
            </a:r>
            <a:r>
              <a:rPr lang="en-US" dirty="0" err="1"/>
              <a:t>finansijskim</a:t>
            </a:r>
            <a:r>
              <a:rPr lang="en-US" dirty="0"/>
              <a:t> </a:t>
            </a:r>
            <a:r>
              <a:rPr lang="en-US" dirty="0" err="1"/>
              <a:t>rizicima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Postojanje</a:t>
            </a:r>
            <a:r>
              <a:rPr lang="en-US" dirty="0"/>
              <a:t>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rizika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se </a:t>
            </a:r>
            <a:r>
              <a:rPr lang="en-US" dirty="0" err="1"/>
              <a:t>uočiti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sr-Latn-ME" dirty="0"/>
              <a:t> </a:t>
            </a:r>
            <a:r>
              <a:rPr lang="en-US" dirty="0" err="1"/>
              <a:t>pri</a:t>
            </a:r>
            <a:r>
              <a:rPr lang="en-US" dirty="0"/>
              <a:t> </a:t>
            </a:r>
            <a:r>
              <a:rPr lang="en-US" dirty="0" err="1"/>
              <a:t>samoj</a:t>
            </a:r>
            <a:r>
              <a:rPr lang="en-US" dirty="0"/>
              <a:t> </a:t>
            </a:r>
            <a:r>
              <a:rPr lang="en-US" dirty="0" err="1"/>
              <a:t>odluci</a:t>
            </a:r>
            <a:r>
              <a:rPr lang="en-US" dirty="0"/>
              <a:t> o </a:t>
            </a:r>
            <a:r>
              <a:rPr lang="en-US" dirty="0" err="1"/>
              <a:t>emisiji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</a:t>
            </a:r>
            <a:r>
              <a:rPr lang="sr-Latn-ME" dirty="0"/>
              <a:t>ij</a:t>
            </a:r>
            <a:r>
              <a:rPr lang="en-US" dirty="0" err="1"/>
              <a:t>ednosti</a:t>
            </a:r>
            <a:r>
              <a:rPr lang="en-US" dirty="0"/>
              <a:t>. </a:t>
            </a:r>
            <a:endParaRPr lang="sr-Latn-ME" dirty="0"/>
          </a:p>
          <a:p>
            <a:pPr algn="just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0088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24248"/>
            <a:ext cx="10515600" cy="53527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2. </a:t>
            </a:r>
            <a:r>
              <a:rPr lang="en-US" dirty="0" err="1"/>
              <a:t>Proširivanje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j</a:t>
            </a:r>
            <a:r>
              <a:rPr lang="en-US" dirty="0" err="1" smtClean="0"/>
              <a:t>elatnosti</a:t>
            </a:r>
            <a:r>
              <a:rPr lang="en-US" dirty="0" smtClean="0"/>
              <a:t> </a:t>
            </a:r>
            <a:r>
              <a:rPr lang="en-US" dirty="0" err="1"/>
              <a:t>akcionarskog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nn-NO" dirty="0"/>
              <a:t>3. Distribucija vlasništva akcionarskog društva.</a:t>
            </a:r>
          </a:p>
          <a:p>
            <a:pPr algn="just"/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makro</a:t>
            </a:r>
            <a:r>
              <a:rPr lang="sr-Latn-ME" dirty="0" smtClean="0"/>
              <a:t> </a:t>
            </a:r>
            <a:r>
              <a:rPr lang="en-US" dirty="0" err="1" smtClean="0"/>
              <a:t>nivou</a:t>
            </a:r>
            <a:r>
              <a:rPr lang="en-US" dirty="0"/>
              <a:t>,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nivou</a:t>
            </a:r>
            <a:r>
              <a:rPr lang="en-US" dirty="0"/>
              <a:t> </a:t>
            </a:r>
            <a:r>
              <a:rPr lang="en-US" dirty="0" err="1"/>
              <a:t>nacionalne</a:t>
            </a:r>
            <a:r>
              <a:rPr lang="en-US" dirty="0"/>
              <a:t> </a:t>
            </a:r>
            <a:r>
              <a:rPr lang="en-US" dirty="0" err="1"/>
              <a:t>privrede</a:t>
            </a:r>
            <a:r>
              <a:rPr lang="en-US" dirty="0"/>
              <a:t>, </a:t>
            </a:r>
            <a:r>
              <a:rPr lang="en-US" dirty="0" err="1" smtClean="0"/>
              <a:t>omogućavaju</a:t>
            </a:r>
            <a:r>
              <a:rPr lang="sr-Latn-ME" dirty="0" smtClean="0"/>
              <a:t> </a:t>
            </a:r>
            <a:r>
              <a:rPr lang="en-US" dirty="0" err="1" smtClean="0"/>
              <a:t>pribavljanje</a:t>
            </a:r>
            <a:r>
              <a:rPr lang="en-US" dirty="0" smtClean="0"/>
              <a:t> </a:t>
            </a:r>
            <a:r>
              <a:rPr lang="en-US" dirty="0" err="1"/>
              <a:t>slobodnih</a:t>
            </a:r>
            <a:r>
              <a:rPr lang="en-US" dirty="0"/>
              <a:t> </a:t>
            </a:r>
            <a:r>
              <a:rPr lang="en-US" dirty="0" err="1"/>
              <a:t>novčanih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finansijskom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njihovo</a:t>
            </a:r>
            <a:r>
              <a:rPr lang="en-US" dirty="0"/>
              <a:t> </a:t>
            </a:r>
            <a:r>
              <a:rPr lang="en-US" dirty="0" err="1" smtClean="0"/>
              <a:t>alociranje</a:t>
            </a:r>
            <a:r>
              <a:rPr lang="sr-Latn-ME" dirty="0" smtClean="0"/>
              <a:t> </a:t>
            </a:r>
            <a:r>
              <a:rPr lang="en-US" dirty="0" smtClean="0"/>
              <a:t>u </a:t>
            </a:r>
            <a:r>
              <a:rPr lang="en-US" dirty="0" err="1"/>
              <a:t>rentabilne</a:t>
            </a:r>
            <a:r>
              <a:rPr lang="en-US" dirty="0"/>
              <a:t> </a:t>
            </a:r>
            <a:r>
              <a:rPr lang="en-US" dirty="0" err="1"/>
              <a:t>svrhe</a:t>
            </a:r>
            <a:r>
              <a:rPr lang="en-US" dirty="0"/>
              <a:t>.</a:t>
            </a:r>
          </a:p>
          <a:p>
            <a:r>
              <a:rPr lang="pl-PL" dirty="0"/>
              <a:t>Na samoj akciji mora biti naznačeno da je to akcija. </a:t>
            </a:r>
            <a:endParaRPr lang="pl-PL" dirty="0" smtClean="0"/>
          </a:p>
          <a:p>
            <a:r>
              <a:rPr lang="pl-PL" dirty="0" smtClean="0"/>
              <a:t>Oblik</a:t>
            </a:r>
            <a:r>
              <a:rPr lang="pl-PL" dirty="0"/>
              <a:t>, sadržina, </a:t>
            </a:r>
            <a:r>
              <a:rPr lang="pl-PL" dirty="0" smtClean="0"/>
              <a:t>izgled </a:t>
            </a:r>
            <a:r>
              <a:rPr lang="en-US" dirty="0" err="1" smtClean="0"/>
              <a:t>akcije</a:t>
            </a:r>
            <a:r>
              <a:rPr lang="en-US" dirty="0" smtClean="0"/>
              <a:t> </a:t>
            </a:r>
            <a:r>
              <a:rPr lang="en-US" dirty="0" err="1"/>
              <a:t>utvrđuje</a:t>
            </a:r>
            <a:r>
              <a:rPr lang="en-US" dirty="0"/>
              <a:t> </a:t>
            </a:r>
            <a:r>
              <a:rPr lang="en-US" dirty="0" err="1"/>
              <a:t>statut</a:t>
            </a:r>
            <a:r>
              <a:rPr lang="en-US" dirty="0"/>
              <a:t> </a:t>
            </a:r>
            <a:r>
              <a:rPr lang="en-US" dirty="0" err="1"/>
              <a:t>akcionarskog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Emisija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korišćenje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u </a:t>
            </a:r>
            <a:r>
              <a:rPr lang="en-US" dirty="0" err="1"/>
              <a:t>jednoj</a:t>
            </a:r>
            <a:r>
              <a:rPr lang="en-US" dirty="0"/>
              <a:t> </a:t>
            </a:r>
            <a:r>
              <a:rPr lang="en-US" dirty="0" err="1"/>
              <a:t>nacionalnoj</a:t>
            </a:r>
            <a:r>
              <a:rPr lang="en-US" dirty="0"/>
              <a:t> </a:t>
            </a:r>
            <a:r>
              <a:rPr lang="en-US" dirty="0" err="1"/>
              <a:t>ekonomiji</a:t>
            </a:r>
            <a:r>
              <a:rPr lang="en-US" dirty="0"/>
              <a:t> </a:t>
            </a:r>
            <a:r>
              <a:rPr lang="en-US" dirty="0" err="1"/>
              <a:t>određen</a:t>
            </a:r>
            <a:r>
              <a:rPr lang="en-US" dirty="0"/>
              <a:t> je </a:t>
            </a:r>
            <a:r>
              <a:rPr lang="en-US" dirty="0" err="1" smtClean="0"/>
              <a:t>nivoom</a:t>
            </a:r>
            <a:r>
              <a:rPr lang="sr-Latn-ME" dirty="0" smtClean="0"/>
              <a:t> </a:t>
            </a:r>
            <a:r>
              <a:rPr lang="en-US" dirty="0" err="1" smtClean="0"/>
              <a:t>razvoja</a:t>
            </a:r>
            <a:r>
              <a:rPr lang="en-US" dirty="0" smtClean="0"/>
              <a:t> </a:t>
            </a:r>
            <a:r>
              <a:rPr lang="en-US" dirty="0" err="1"/>
              <a:t>ekonomije</a:t>
            </a:r>
            <a:r>
              <a:rPr lang="en-US" dirty="0"/>
              <a:t>, </a:t>
            </a:r>
            <a:r>
              <a:rPr lang="en-US" dirty="0" err="1"/>
              <a:t>nivoom</a:t>
            </a:r>
            <a:r>
              <a:rPr lang="en-US" dirty="0"/>
              <a:t> </a:t>
            </a:r>
            <a:r>
              <a:rPr lang="en-US" dirty="0" err="1"/>
              <a:t>razvoja</a:t>
            </a:r>
            <a:r>
              <a:rPr lang="en-US" dirty="0"/>
              <a:t>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, </a:t>
            </a:r>
            <a:r>
              <a:rPr lang="en-US" dirty="0" err="1"/>
              <a:t>posebno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dugoročnih</a:t>
            </a:r>
            <a:r>
              <a:rPr lang="en-US" dirty="0" smtClean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berzi</a:t>
            </a:r>
            <a:r>
              <a:rPr lang="en-US" dirty="0"/>
              <a:t>, </a:t>
            </a:r>
            <a:r>
              <a:rPr lang="en-US" dirty="0" err="1"/>
              <a:t>razvoj</a:t>
            </a:r>
            <a:r>
              <a:rPr lang="en-US" dirty="0"/>
              <a:t> </a:t>
            </a:r>
            <a:r>
              <a:rPr lang="en-US" dirty="0" err="1"/>
              <a:t>oblika</a:t>
            </a:r>
            <a:r>
              <a:rPr lang="en-US" dirty="0"/>
              <a:t> </a:t>
            </a:r>
            <a:r>
              <a:rPr lang="en-US" dirty="0" err="1"/>
              <a:t>vlasništva</a:t>
            </a:r>
            <a:r>
              <a:rPr lang="en-US" dirty="0"/>
              <a:t>, </a:t>
            </a:r>
            <a:r>
              <a:rPr lang="en-US" dirty="0" err="1"/>
              <a:t>tradicije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korišćenju</a:t>
            </a:r>
            <a:r>
              <a:rPr lang="en-US" dirty="0" smtClean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emitovanja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korišćenja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/>
              <a:t>).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164215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32012"/>
            <a:ext cx="10515600" cy="5544951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Nepoznavanje</a:t>
            </a:r>
            <a:r>
              <a:rPr lang="en-US" dirty="0" smtClean="0"/>
              <a:t> </a:t>
            </a:r>
            <a:r>
              <a:rPr lang="en-US" dirty="0" err="1"/>
              <a:t>propisa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 smtClean="0"/>
              <a:t>područja</a:t>
            </a:r>
            <a:r>
              <a:rPr lang="sr-Latn-ME" dirty="0" smtClean="0"/>
              <a:t> </a:t>
            </a:r>
            <a:r>
              <a:rPr lang="en-US" dirty="0" err="1" smtClean="0"/>
              <a:t>poslovanja</a:t>
            </a:r>
            <a:r>
              <a:rPr lang="en-US" dirty="0" smtClean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/>
              <a:t>, </a:t>
            </a:r>
            <a:r>
              <a:rPr lang="en-US" dirty="0" err="1"/>
              <a:t>nestručnost</a:t>
            </a:r>
            <a:r>
              <a:rPr lang="en-US" dirty="0"/>
              <a:t>, </a:t>
            </a:r>
            <a:r>
              <a:rPr lang="en-US" dirty="0" err="1"/>
              <a:t>oscilacije</a:t>
            </a:r>
            <a:r>
              <a:rPr lang="en-US" dirty="0"/>
              <a:t> </a:t>
            </a:r>
            <a:r>
              <a:rPr lang="en-US" dirty="0" err="1"/>
              <a:t>kurseva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kamata</a:t>
            </a:r>
            <a:r>
              <a:rPr lang="en-US" dirty="0"/>
              <a:t>,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smtClean="0"/>
              <a:t>to</a:t>
            </a:r>
            <a:r>
              <a:rPr lang="sr-Latn-ME" dirty="0" smtClean="0"/>
              <a:t> </a:t>
            </a:r>
            <a:r>
              <a:rPr lang="en-US" dirty="0" err="1" smtClean="0"/>
              <a:t>dovodi</a:t>
            </a:r>
            <a:r>
              <a:rPr lang="en-US" dirty="0" smtClean="0"/>
              <a:t> </a:t>
            </a:r>
            <a:r>
              <a:rPr lang="en-US" dirty="0"/>
              <a:t>do </a:t>
            </a:r>
            <a:r>
              <a:rPr lang="en-US" dirty="0" err="1"/>
              <a:t>velikih</a:t>
            </a:r>
            <a:r>
              <a:rPr lang="en-US" dirty="0"/>
              <a:t> </a:t>
            </a:r>
            <a:r>
              <a:rPr lang="en-US" dirty="0" err="1"/>
              <a:t>rizika</a:t>
            </a:r>
            <a:r>
              <a:rPr lang="en-US" dirty="0"/>
              <a:t> u </a:t>
            </a:r>
            <a:r>
              <a:rPr lang="en-US" dirty="0" err="1"/>
              <a:t>poslovanju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finansijskom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.</a:t>
            </a:r>
          </a:p>
          <a:p>
            <a:r>
              <a:rPr lang="pl-PL" dirty="0"/>
              <a:t>Svi rizici na tržištu novca i kapitala mogu se vezati za one koji imaju:</a:t>
            </a:r>
          </a:p>
          <a:p>
            <a:pPr marL="0" indent="0" algn="just">
              <a:buNone/>
            </a:pPr>
            <a:r>
              <a:rPr lang="en-US" dirty="0"/>
              <a:t>1. </a:t>
            </a:r>
            <a:r>
              <a:rPr lang="en-US" dirty="0" err="1"/>
              <a:t>Tržišno</a:t>
            </a:r>
            <a:r>
              <a:rPr lang="en-US" dirty="0"/>
              <a:t> </a:t>
            </a:r>
            <a:r>
              <a:rPr lang="en-US" dirty="0" err="1"/>
              <a:t>privredni</a:t>
            </a:r>
            <a:r>
              <a:rPr lang="en-US" dirty="0"/>
              <a:t> </a:t>
            </a:r>
            <a:r>
              <a:rPr lang="en-US" dirty="0" err="1"/>
              <a:t>karakter</a:t>
            </a:r>
            <a:r>
              <a:rPr lang="en-US" dirty="0"/>
              <a:t> (</a:t>
            </a:r>
            <a:r>
              <a:rPr lang="en-US" dirty="0" err="1"/>
              <a:t>privredna</a:t>
            </a:r>
            <a:r>
              <a:rPr lang="en-US" dirty="0"/>
              <a:t> </a:t>
            </a:r>
            <a:r>
              <a:rPr lang="en-US" dirty="0" err="1"/>
              <a:t>konjunktura</a:t>
            </a:r>
            <a:r>
              <a:rPr lang="en-US" dirty="0"/>
              <a:t>, </a:t>
            </a:r>
            <a:r>
              <a:rPr lang="en-US" dirty="0" err="1"/>
              <a:t>uslovi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nestabilnost</a:t>
            </a:r>
            <a:r>
              <a:rPr lang="en-US" dirty="0"/>
              <a:t>, </a:t>
            </a:r>
            <a:r>
              <a:rPr lang="en-US" dirty="0" err="1"/>
              <a:t>tehnička</a:t>
            </a:r>
            <a:r>
              <a:rPr lang="en-US" dirty="0"/>
              <a:t> </a:t>
            </a:r>
            <a:r>
              <a:rPr lang="en-US" dirty="0" err="1"/>
              <a:t>dostignuća</a:t>
            </a:r>
            <a:r>
              <a:rPr lang="en-US" dirty="0"/>
              <a:t>, </a:t>
            </a:r>
            <a:r>
              <a:rPr lang="en-US" dirty="0" err="1"/>
              <a:t>kreditna</a:t>
            </a:r>
            <a:r>
              <a:rPr lang="en-US" dirty="0"/>
              <a:t>, </a:t>
            </a:r>
            <a:r>
              <a:rPr lang="en-US" dirty="0" err="1"/>
              <a:t>devizna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monetarna</a:t>
            </a:r>
            <a:r>
              <a:rPr lang="en-US" dirty="0"/>
              <a:t> </a:t>
            </a:r>
            <a:r>
              <a:rPr lang="en-US" dirty="0" err="1"/>
              <a:t>politika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spoljnotrgovinska</a:t>
            </a:r>
            <a:r>
              <a:rPr lang="en-US" dirty="0" smtClean="0"/>
              <a:t> </a:t>
            </a:r>
            <a:r>
              <a:rPr lang="en-US" dirty="0" err="1"/>
              <a:t>politika</a:t>
            </a:r>
            <a:r>
              <a:rPr lang="en-US" dirty="0"/>
              <a:t>, </a:t>
            </a:r>
            <a:r>
              <a:rPr lang="en-US" dirty="0" err="1"/>
              <a:t>stepen</a:t>
            </a:r>
            <a:r>
              <a:rPr lang="en-US" dirty="0"/>
              <a:t> </a:t>
            </a:r>
            <a:r>
              <a:rPr lang="en-US" dirty="0" err="1"/>
              <a:t>društvene</a:t>
            </a:r>
            <a:r>
              <a:rPr lang="en-US" dirty="0"/>
              <a:t> </a:t>
            </a:r>
            <a:r>
              <a:rPr lang="en-US" dirty="0" err="1"/>
              <a:t>kontrole</a:t>
            </a:r>
            <a:r>
              <a:rPr lang="en-US" dirty="0"/>
              <a:t>, </a:t>
            </a:r>
            <a:r>
              <a:rPr lang="en-US" dirty="0" err="1"/>
              <a:t>poslovni</a:t>
            </a:r>
            <a:r>
              <a:rPr lang="en-US" dirty="0"/>
              <a:t> </a:t>
            </a:r>
            <a:r>
              <a:rPr lang="en-US" dirty="0" err="1"/>
              <a:t>odnosi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smtClean="0"/>
              <a:t>dr</a:t>
            </a:r>
            <a:r>
              <a:rPr lang="en-US" dirty="0"/>
              <a:t>.),</a:t>
            </a:r>
          </a:p>
          <a:p>
            <a:pPr marL="0" indent="0">
              <a:buNone/>
            </a:pPr>
            <a:r>
              <a:rPr lang="en-US" dirty="0"/>
              <a:t>2. </a:t>
            </a:r>
            <a:r>
              <a:rPr lang="en-US" dirty="0" err="1"/>
              <a:t>Spekulativni</a:t>
            </a:r>
            <a:r>
              <a:rPr lang="en-US" dirty="0"/>
              <a:t> </a:t>
            </a:r>
            <a:r>
              <a:rPr lang="en-US" dirty="0" err="1"/>
              <a:t>karakter</a:t>
            </a:r>
            <a:r>
              <a:rPr lang="en-US" dirty="0"/>
              <a:t> </a:t>
            </a:r>
            <a:r>
              <a:rPr lang="en-US" dirty="0" err="1"/>
              <a:t>rizika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Berzanski</a:t>
            </a:r>
            <a:r>
              <a:rPr lang="en-US" dirty="0" smtClean="0"/>
              <a:t> </a:t>
            </a:r>
            <a:r>
              <a:rPr lang="en-US" dirty="0" err="1"/>
              <a:t>poslovi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u </a:t>
            </a:r>
            <a:r>
              <a:rPr lang="en-US" dirty="0" err="1"/>
              <a:t>osnovi</a:t>
            </a:r>
            <a:r>
              <a:rPr lang="en-US" dirty="0"/>
              <a:t> </a:t>
            </a:r>
            <a:r>
              <a:rPr lang="en-US" dirty="0" err="1" smtClean="0"/>
              <a:t>spekulativni</a:t>
            </a:r>
            <a:r>
              <a:rPr lang="sr-Latn-ME" dirty="0" smtClean="0"/>
              <a:t> </a:t>
            </a:r>
            <a:r>
              <a:rPr lang="en-US" dirty="0" err="1" smtClean="0"/>
              <a:t>poslovi</a:t>
            </a:r>
            <a:r>
              <a:rPr lang="en-US" dirty="0"/>
              <a:t>, a </a:t>
            </a:r>
            <a:r>
              <a:rPr lang="en-US" dirty="0" err="1"/>
              <a:t>berzanske</a:t>
            </a:r>
            <a:r>
              <a:rPr lang="en-US" dirty="0"/>
              <a:t> </a:t>
            </a:r>
            <a:r>
              <a:rPr lang="en-US" dirty="0" err="1"/>
              <a:t>oscilacije</a:t>
            </a:r>
            <a:r>
              <a:rPr lang="en-US" dirty="0"/>
              <a:t> </a:t>
            </a:r>
            <a:r>
              <a:rPr lang="en-US" dirty="0" err="1"/>
              <a:t>velike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neočekivane</a:t>
            </a:r>
            <a:r>
              <a:rPr lang="en-US" dirty="0"/>
              <a:t>, </a:t>
            </a:r>
            <a:r>
              <a:rPr lang="en-US" dirty="0" err="1"/>
              <a:t>tako</a:t>
            </a:r>
            <a:r>
              <a:rPr lang="en-US" dirty="0"/>
              <a:t> da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 smtClean="0"/>
              <a:t>skopčane</a:t>
            </a:r>
            <a:r>
              <a:rPr lang="sr-Latn-ME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/>
              <a:t>velikim</a:t>
            </a:r>
            <a:r>
              <a:rPr lang="en-US" dirty="0"/>
              <a:t> </a:t>
            </a:r>
            <a:r>
              <a:rPr lang="en-US" dirty="0" err="1"/>
              <a:t>rizikom</a:t>
            </a:r>
            <a:r>
              <a:rPr lang="en-US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81188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18566"/>
            <a:ext cx="10515600" cy="5558398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Finansijski</a:t>
            </a:r>
            <a:r>
              <a:rPr lang="en-US" dirty="0"/>
              <a:t> </a:t>
            </a:r>
            <a:r>
              <a:rPr lang="en-US" dirty="0" err="1"/>
              <a:t>menadžment</a:t>
            </a:r>
            <a:r>
              <a:rPr lang="en-US" dirty="0"/>
              <a:t> u </a:t>
            </a:r>
            <a:r>
              <a:rPr lang="en-US" dirty="0" err="1"/>
              <a:t>oblasti</a:t>
            </a:r>
            <a:r>
              <a:rPr lang="en-US" dirty="0"/>
              <a:t> </a:t>
            </a:r>
            <a:r>
              <a:rPr lang="en-US" dirty="0" err="1"/>
              <a:t>poslova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finansijskom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, </a:t>
            </a:r>
            <a:r>
              <a:rPr lang="en-US" dirty="0" err="1" smtClean="0"/>
              <a:t>posebno</a:t>
            </a:r>
            <a:r>
              <a:rPr lang="sr-Latn-ME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(</a:t>
            </a:r>
            <a:r>
              <a:rPr lang="en-US" dirty="0" err="1"/>
              <a:t>berzi</a:t>
            </a:r>
            <a:r>
              <a:rPr lang="en-US" dirty="0"/>
              <a:t>) “</a:t>
            </a:r>
            <a:r>
              <a:rPr lang="en-US" dirty="0" err="1"/>
              <a:t>redovno</a:t>
            </a:r>
            <a:r>
              <a:rPr lang="en-US" dirty="0"/>
              <a:t> je </a:t>
            </a:r>
            <a:r>
              <a:rPr lang="en-US" dirty="0" err="1"/>
              <a:t>suočen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finansijskim</a:t>
            </a:r>
            <a:r>
              <a:rPr lang="en-US" dirty="0"/>
              <a:t> </a:t>
            </a:r>
            <a:r>
              <a:rPr lang="en-US" dirty="0" err="1"/>
              <a:t>rizicima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Tu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 smtClean="0"/>
              <a:t>javljaju</a:t>
            </a:r>
            <a:r>
              <a:rPr lang="sr-Latn-ME" dirty="0" smtClean="0"/>
              <a:t> </a:t>
            </a:r>
            <a:r>
              <a:rPr lang="en-US" dirty="0" err="1" smtClean="0"/>
              <a:t>različiti</a:t>
            </a:r>
            <a:r>
              <a:rPr lang="en-US" dirty="0" smtClean="0"/>
              <a:t> </a:t>
            </a:r>
            <a:r>
              <a:rPr lang="en-US" dirty="0" err="1"/>
              <a:t>oblici</a:t>
            </a:r>
            <a:r>
              <a:rPr lang="en-US" dirty="0"/>
              <a:t> </a:t>
            </a:r>
            <a:r>
              <a:rPr lang="en-US" dirty="0" err="1"/>
              <a:t>rizika</a:t>
            </a:r>
            <a:r>
              <a:rPr lang="en-US" dirty="0"/>
              <a:t>: </a:t>
            </a:r>
            <a:r>
              <a:rPr lang="en-US" dirty="0" err="1"/>
              <a:t>Kamatni</a:t>
            </a:r>
            <a:r>
              <a:rPr lang="en-US" dirty="0"/>
              <a:t> </a:t>
            </a:r>
            <a:r>
              <a:rPr lang="en-US" dirty="0" err="1"/>
              <a:t>rizici</a:t>
            </a:r>
            <a:r>
              <a:rPr lang="en-US" dirty="0"/>
              <a:t>, </a:t>
            </a:r>
            <a:r>
              <a:rPr lang="en-US" dirty="0" err="1"/>
              <a:t>devizni</a:t>
            </a:r>
            <a:r>
              <a:rPr lang="en-US" dirty="0"/>
              <a:t> </a:t>
            </a:r>
            <a:r>
              <a:rPr lang="en-US" dirty="0" err="1"/>
              <a:t>rizici</a:t>
            </a:r>
            <a:r>
              <a:rPr lang="en-US" dirty="0"/>
              <a:t>, </a:t>
            </a:r>
            <a:r>
              <a:rPr lang="en-US" dirty="0" err="1"/>
              <a:t>kursni</a:t>
            </a:r>
            <a:r>
              <a:rPr lang="en-US" dirty="0"/>
              <a:t> </a:t>
            </a:r>
            <a:r>
              <a:rPr lang="en-US" dirty="0" err="1"/>
              <a:t>rizici</a:t>
            </a:r>
            <a:r>
              <a:rPr lang="en-US" dirty="0"/>
              <a:t>, </a:t>
            </a:r>
            <a:r>
              <a:rPr lang="en-US" dirty="0" err="1"/>
              <a:t>terminski</a:t>
            </a:r>
            <a:r>
              <a:rPr lang="en-US" dirty="0"/>
              <a:t> </a:t>
            </a:r>
            <a:r>
              <a:rPr lang="en-US" dirty="0" err="1"/>
              <a:t>rizici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neadekvatna</a:t>
            </a:r>
            <a:r>
              <a:rPr lang="en-US" dirty="0" smtClean="0"/>
              <a:t> </a:t>
            </a:r>
            <a:r>
              <a:rPr lang="en-US" dirty="0" err="1"/>
              <a:t>finansijska</a:t>
            </a:r>
            <a:r>
              <a:rPr lang="en-US" dirty="0"/>
              <a:t> </a:t>
            </a:r>
            <a:r>
              <a:rPr lang="en-US" dirty="0" err="1"/>
              <a:t>regulativa</a:t>
            </a:r>
            <a:r>
              <a:rPr lang="en-US" dirty="0"/>
              <a:t>, </a:t>
            </a:r>
            <a:r>
              <a:rPr lang="en-US" dirty="0" err="1"/>
              <a:t>rizici</a:t>
            </a:r>
            <a:r>
              <a:rPr lang="en-US" dirty="0"/>
              <a:t> </a:t>
            </a:r>
            <a:r>
              <a:rPr lang="en-US" dirty="0" err="1"/>
              <a:t>prenosa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plaćanja</a:t>
            </a:r>
            <a:r>
              <a:rPr lang="en-US" dirty="0"/>
              <a:t>, </a:t>
            </a:r>
            <a:r>
              <a:rPr lang="en-US" dirty="0" err="1"/>
              <a:t>rizici</a:t>
            </a:r>
            <a:r>
              <a:rPr lang="en-US" dirty="0"/>
              <a:t> </a:t>
            </a:r>
            <a:r>
              <a:rPr lang="en-US" dirty="0" err="1" smtClean="0"/>
              <a:t>krivih</a:t>
            </a:r>
            <a:r>
              <a:rPr lang="sr-Latn-ME" dirty="0" smtClean="0"/>
              <a:t> </a:t>
            </a:r>
            <a:r>
              <a:rPr lang="en-US" dirty="0" err="1" smtClean="0"/>
              <a:t>informacija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čistih</a:t>
            </a:r>
            <a:r>
              <a:rPr lang="en-US" dirty="0"/>
              <a:t> </a:t>
            </a:r>
            <a:r>
              <a:rPr lang="en-US" dirty="0" err="1"/>
              <a:t>spekulacija</a:t>
            </a:r>
            <a:r>
              <a:rPr lang="en-US" dirty="0"/>
              <a:t>, </a:t>
            </a:r>
            <a:r>
              <a:rPr lang="en-US" dirty="0" err="1"/>
              <a:t>devizna</a:t>
            </a:r>
            <a:r>
              <a:rPr lang="en-US" dirty="0"/>
              <a:t> </a:t>
            </a:r>
            <a:r>
              <a:rPr lang="en-US" dirty="0" err="1"/>
              <a:t>ograničenja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devizna</a:t>
            </a:r>
            <a:r>
              <a:rPr lang="en-US" dirty="0"/>
              <a:t> </a:t>
            </a:r>
            <a:r>
              <a:rPr lang="en-US" dirty="0" err="1"/>
              <a:t>kontrola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dr.</a:t>
            </a:r>
          </a:p>
          <a:p>
            <a:pPr algn="just"/>
            <a:r>
              <a:rPr lang="en-US" dirty="0"/>
              <a:t>Da </a:t>
            </a:r>
            <a:r>
              <a:rPr lang="en-US" dirty="0" err="1"/>
              <a:t>navedemo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osnovne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najčešće</a:t>
            </a:r>
            <a:r>
              <a:rPr lang="en-US" dirty="0"/>
              <a:t> </a:t>
            </a:r>
            <a:r>
              <a:rPr lang="en-US" dirty="0" err="1"/>
              <a:t>oblike</a:t>
            </a:r>
            <a:r>
              <a:rPr lang="en-US" dirty="0"/>
              <a:t> </a:t>
            </a:r>
            <a:r>
              <a:rPr lang="en-US" dirty="0" err="1"/>
              <a:t>rizika</a:t>
            </a:r>
            <a:r>
              <a:rPr lang="en-US" dirty="0"/>
              <a:t>:</a:t>
            </a:r>
          </a:p>
          <a:p>
            <a:pPr marL="0" indent="0" algn="just">
              <a:buNone/>
            </a:pPr>
            <a:r>
              <a:rPr lang="en-US" dirty="0"/>
              <a:t>1. </a:t>
            </a:r>
            <a:r>
              <a:rPr lang="en-US" dirty="0" err="1"/>
              <a:t>Finansijski</a:t>
            </a:r>
            <a:r>
              <a:rPr lang="en-US" dirty="0"/>
              <a:t> </a:t>
            </a:r>
            <a:r>
              <a:rPr lang="en-US" dirty="0" err="1"/>
              <a:t>rizik</a:t>
            </a:r>
            <a:r>
              <a:rPr lang="en-US" dirty="0"/>
              <a:t> je </a:t>
            </a:r>
            <a:r>
              <a:rPr lang="en-US" dirty="0" err="1"/>
              <a:t>osnovni</a:t>
            </a:r>
            <a:r>
              <a:rPr lang="en-US" dirty="0"/>
              <a:t> </a:t>
            </a:r>
            <a:r>
              <a:rPr lang="en-US" dirty="0" err="1"/>
              <a:t>rizik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svih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instrumenata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Obično</a:t>
            </a:r>
            <a:r>
              <a:rPr lang="sr-Latn-ME" dirty="0" smtClean="0"/>
              <a:t> </a:t>
            </a:r>
            <a:r>
              <a:rPr lang="en-US" dirty="0" smtClean="0"/>
              <a:t>se </a:t>
            </a:r>
            <a:r>
              <a:rPr lang="en-US" dirty="0" err="1"/>
              <a:t>naziva</a:t>
            </a:r>
            <a:r>
              <a:rPr lang="en-US" dirty="0"/>
              <a:t> </a:t>
            </a:r>
            <a:r>
              <a:rPr lang="en-US" dirty="0" err="1"/>
              <a:t>kreditni</a:t>
            </a:r>
            <a:r>
              <a:rPr lang="en-US" dirty="0"/>
              <a:t> </a:t>
            </a:r>
            <a:r>
              <a:rPr lang="en-US" dirty="0" err="1"/>
              <a:t>rizik</a:t>
            </a:r>
            <a:r>
              <a:rPr lang="en-US" dirty="0"/>
              <a:t>, a </a:t>
            </a:r>
            <a:r>
              <a:rPr lang="en-US" dirty="0" err="1" smtClean="0"/>
              <a:t>vez</a:t>
            </a:r>
            <a:r>
              <a:rPr lang="sr-Latn-ME" dirty="0" smtClean="0"/>
              <a:t>a</a:t>
            </a:r>
            <a:r>
              <a:rPr lang="en-US" dirty="0" smtClean="0"/>
              <a:t>n </a:t>
            </a:r>
            <a:r>
              <a:rPr lang="en-US" dirty="0"/>
              <a:t>je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neizvršavanje</a:t>
            </a:r>
            <a:r>
              <a:rPr lang="en-US" dirty="0"/>
              <a:t> </a:t>
            </a:r>
            <a:r>
              <a:rPr lang="en-US" dirty="0" err="1"/>
              <a:t>kreditnih</a:t>
            </a:r>
            <a:r>
              <a:rPr lang="en-US" dirty="0"/>
              <a:t> </a:t>
            </a:r>
            <a:r>
              <a:rPr lang="en-US" dirty="0" err="1"/>
              <a:t>obaveza</a:t>
            </a:r>
            <a:r>
              <a:rPr lang="en-US" dirty="0"/>
              <a:t>, </a:t>
            </a:r>
            <a:r>
              <a:rPr lang="en-US" dirty="0" err="1" smtClean="0"/>
              <a:t>bilo</a:t>
            </a:r>
            <a:r>
              <a:rPr lang="sr-Latn-ME" dirty="0" smtClean="0"/>
              <a:t> </a:t>
            </a:r>
            <a:r>
              <a:rPr lang="en-US" dirty="0" smtClean="0"/>
              <a:t>u c</a:t>
            </a:r>
            <a:r>
              <a:rPr lang="sr-Latn-ME" dirty="0" smtClean="0"/>
              <a:t>j</a:t>
            </a:r>
            <a:r>
              <a:rPr lang="en-US" dirty="0" err="1" smtClean="0"/>
              <a:t>elosti</a:t>
            </a:r>
            <a:r>
              <a:rPr lang="en-US" dirty="0"/>
              <a:t>,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j</a:t>
            </a:r>
            <a:r>
              <a:rPr lang="en-US" dirty="0" err="1" smtClean="0"/>
              <a:t>elimično</a:t>
            </a:r>
            <a:r>
              <a:rPr lang="en-US" dirty="0"/>
              <a:t>. </a:t>
            </a:r>
            <a:endParaRPr lang="sr-Latn-ME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865145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06824"/>
            <a:ext cx="10515600" cy="5370139"/>
          </a:xfrm>
        </p:spPr>
        <p:txBody>
          <a:bodyPr/>
          <a:lstStyle/>
          <a:p>
            <a:pPr algn="just"/>
            <a:r>
              <a:rPr lang="en-US" dirty="0" err="1"/>
              <a:t>Gubitak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u c</a:t>
            </a:r>
            <a:r>
              <a:rPr lang="sr-Latn-ME" dirty="0"/>
              <a:t>j</a:t>
            </a:r>
            <a:r>
              <a:rPr lang="en-US" dirty="0" err="1"/>
              <a:t>elini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d</a:t>
            </a:r>
            <a:r>
              <a:rPr lang="sr-Latn-ME" dirty="0"/>
              <a:t>j</a:t>
            </a:r>
            <a:r>
              <a:rPr lang="en-US" dirty="0" err="1"/>
              <a:t>elimičan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Kod</a:t>
            </a:r>
            <a:r>
              <a:rPr lang="sr-Latn-ME" dirty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finansijski</a:t>
            </a:r>
            <a:r>
              <a:rPr lang="en-US" dirty="0"/>
              <a:t> </a:t>
            </a:r>
            <a:r>
              <a:rPr lang="en-US" dirty="0" err="1"/>
              <a:t>rizik</a:t>
            </a:r>
            <a:r>
              <a:rPr lang="en-US" dirty="0"/>
              <a:t> se </a:t>
            </a:r>
            <a:r>
              <a:rPr lang="en-US" dirty="0" err="1"/>
              <a:t>javlja</a:t>
            </a:r>
            <a:r>
              <a:rPr lang="en-US" dirty="0"/>
              <a:t> u </a:t>
            </a:r>
            <a:r>
              <a:rPr lang="en-US" dirty="0" err="1"/>
              <a:t>obliku</a:t>
            </a:r>
            <a:r>
              <a:rPr lang="en-US" dirty="0"/>
              <a:t> </a:t>
            </a:r>
            <a:r>
              <a:rPr lang="en-US" dirty="0" err="1"/>
              <a:t>slabog</a:t>
            </a:r>
            <a:r>
              <a:rPr lang="en-US" dirty="0"/>
              <a:t> </a:t>
            </a:r>
            <a:r>
              <a:rPr lang="en-US" dirty="0" err="1"/>
              <a:t>poslovanja</a:t>
            </a:r>
            <a:r>
              <a:rPr lang="en-US" dirty="0"/>
              <a:t> </a:t>
            </a:r>
            <a:r>
              <a:rPr lang="en-US" dirty="0" err="1"/>
              <a:t>firme</a:t>
            </a:r>
            <a:r>
              <a:rPr lang="en-US" dirty="0"/>
              <a:t>, </a:t>
            </a:r>
            <a:r>
              <a:rPr lang="en-US" dirty="0" err="1"/>
              <a:t>tako</a:t>
            </a:r>
            <a:r>
              <a:rPr lang="en-US" dirty="0"/>
              <a:t> da</a:t>
            </a:r>
            <a:r>
              <a:rPr lang="sr-Latn-ME" dirty="0"/>
              <a:t> </a:t>
            </a:r>
            <a:r>
              <a:rPr lang="it-IT" dirty="0"/>
              <a:t>postoji rizik da se ne ostvari dividenda, ili se ostvari finansijski rezultat ali</a:t>
            </a:r>
            <a:r>
              <a:rPr lang="sr-Latn-ME" dirty="0"/>
              <a:t> </a:t>
            </a:r>
            <a:r>
              <a:rPr lang="it-IT" dirty="0"/>
              <a:t>se ne može isplatiti dividenda. </a:t>
            </a:r>
            <a:endParaRPr lang="sr-Latn-ME" dirty="0"/>
          </a:p>
          <a:p>
            <a:pPr algn="just"/>
            <a:r>
              <a:rPr lang="it-IT" dirty="0"/>
              <a:t>Investitori su posebno osetljivi na visinu</a:t>
            </a:r>
            <a:r>
              <a:rPr lang="sr-Latn-ME" dirty="0"/>
              <a:t> </a:t>
            </a:r>
            <a:r>
              <a:rPr lang="en-US" dirty="0" err="1"/>
              <a:t>rizika</a:t>
            </a:r>
            <a:r>
              <a:rPr lang="en-US" dirty="0"/>
              <a:t>, </a:t>
            </a:r>
            <a:r>
              <a:rPr lang="en-US" dirty="0" err="1"/>
              <a:t>tako</a:t>
            </a:r>
            <a:r>
              <a:rPr lang="en-US" dirty="0"/>
              <a:t> da </a:t>
            </a:r>
            <a:r>
              <a:rPr lang="en-US" dirty="0" err="1"/>
              <a:t>postoje</a:t>
            </a:r>
            <a:r>
              <a:rPr lang="en-US" dirty="0"/>
              <a:t> </a:t>
            </a:r>
            <a:r>
              <a:rPr lang="en-US" dirty="0" err="1"/>
              <a:t>specijalizovane</a:t>
            </a:r>
            <a:r>
              <a:rPr lang="en-US" dirty="0"/>
              <a:t> </a:t>
            </a:r>
            <a:r>
              <a:rPr lang="en-US" dirty="0" err="1"/>
              <a:t>agencije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utvrđuju</a:t>
            </a:r>
            <a:r>
              <a:rPr lang="en-US" dirty="0"/>
              <a:t> </a:t>
            </a:r>
            <a:r>
              <a:rPr lang="en-US" dirty="0" err="1"/>
              <a:t>rejting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sr-Latn-ME" dirty="0"/>
              <a:t> </a:t>
            </a:r>
            <a:r>
              <a:rPr lang="en-US" dirty="0"/>
              <a:t>od </a:t>
            </a:r>
            <a:r>
              <a:rPr lang="en-US" dirty="0" err="1"/>
              <a:t>vr</a:t>
            </a:r>
            <a:r>
              <a:rPr lang="sr-Latn-ME" dirty="0"/>
              <a:t>ij</a:t>
            </a:r>
            <a:r>
              <a:rPr lang="en-US" dirty="0" err="1"/>
              <a:t>ednosti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/>
              <a:t>2. </a:t>
            </a:r>
            <a:r>
              <a:rPr lang="en-US" dirty="0" err="1"/>
              <a:t>Rizik</a:t>
            </a:r>
            <a:r>
              <a:rPr lang="en-US" dirty="0"/>
              <a:t> </a:t>
            </a:r>
            <a:r>
              <a:rPr lang="en-US" dirty="0" err="1"/>
              <a:t>likvidnosti</a:t>
            </a:r>
            <a:r>
              <a:rPr lang="en-US" dirty="0"/>
              <a:t> se </a:t>
            </a:r>
            <a:r>
              <a:rPr lang="en-US" dirty="0" err="1"/>
              <a:t>javlja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se </a:t>
            </a:r>
            <a:r>
              <a:rPr lang="en-US" dirty="0" err="1"/>
              <a:t>finansijski</a:t>
            </a:r>
            <a:r>
              <a:rPr lang="en-US" dirty="0"/>
              <a:t> instrument ne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prodati</a:t>
            </a:r>
            <a:r>
              <a:rPr lang="en-US" dirty="0"/>
              <a:t> </a:t>
            </a:r>
            <a:r>
              <a:rPr lang="en-US" dirty="0" err="1"/>
              <a:t>pr</a:t>
            </a:r>
            <a:r>
              <a:rPr lang="sr-Latn-ME" dirty="0"/>
              <a:t>ij</a:t>
            </a:r>
            <a:r>
              <a:rPr lang="en-US" dirty="0"/>
              <a:t>e</a:t>
            </a:r>
            <a:r>
              <a:rPr lang="sr-Latn-ME" dirty="0"/>
              <a:t> </a:t>
            </a:r>
            <a:r>
              <a:rPr lang="en-US" dirty="0" err="1"/>
              <a:t>konačnog</a:t>
            </a:r>
            <a:r>
              <a:rPr lang="en-US" dirty="0"/>
              <a:t> </a:t>
            </a:r>
            <a:r>
              <a:rPr lang="en-US" dirty="0" err="1"/>
              <a:t>roka</a:t>
            </a:r>
            <a:r>
              <a:rPr lang="en-US" dirty="0"/>
              <a:t> </a:t>
            </a:r>
            <a:r>
              <a:rPr lang="en-US" dirty="0" err="1"/>
              <a:t>dosp</a:t>
            </a:r>
            <a:r>
              <a:rPr lang="sr-Latn-ME" dirty="0"/>
              <a:t>j</a:t>
            </a:r>
            <a:r>
              <a:rPr lang="en-US" dirty="0" err="1"/>
              <a:t>elosti</a:t>
            </a:r>
            <a:r>
              <a:rPr lang="en-US" dirty="0"/>
              <a:t>, </a:t>
            </a:r>
            <a:r>
              <a:rPr lang="en-US" dirty="0" err="1"/>
              <a:t>kada</a:t>
            </a:r>
            <a:r>
              <a:rPr lang="en-US" dirty="0"/>
              <a:t> se instrument ne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pretvoriti</a:t>
            </a:r>
            <a:r>
              <a:rPr lang="en-US" dirty="0"/>
              <a:t> u </a:t>
            </a:r>
            <a:r>
              <a:rPr lang="en-US" dirty="0" err="1"/>
              <a:t>novac</a:t>
            </a:r>
            <a:r>
              <a:rPr lang="en-US" dirty="0"/>
              <a:t>.</a:t>
            </a:r>
          </a:p>
          <a:p>
            <a:pPr algn="just"/>
            <a:endParaRPr lang="en-US" dirty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903465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262563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Stepen</a:t>
            </a:r>
            <a:r>
              <a:rPr lang="en-US" dirty="0" smtClean="0"/>
              <a:t> </a:t>
            </a:r>
            <a:r>
              <a:rPr lang="en-US" dirty="0" err="1"/>
              <a:t>likvidnosti</a:t>
            </a:r>
            <a:r>
              <a:rPr lang="en-US" dirty="0"/>
              <a:t> je </a:t>
            </a:r>
            <a:r>
              <a:rPr lang="en-US" dirty="0" err="1"/>
              <a:t>utvrđen</a:t>
            </a:r>
            <a:r>
              <a:rPr lang="en-US" dirty="0"/>
              <a:t> </a:t>
            </a:r>
            <a:r>
              <a:rPr lang="en-US" dirty="0" err="1"/>
              <a:t>odnosom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maksimalno</a:t>
            </a:r>
            <a:r>
              <a:rPr lang="en-US" dirty="0"/>
              <a:t> </a:t>
            </a:r>
            <a:r>
              <a:rPr lang="en-US" dirty="0" err="1" smtClean="0"/>
              <a:t>očekivane</a:t>
            </a:r>
            <a:r>
              <a:rPr lang="sr-Latn-ME" dirty="0" smtClean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tržišne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/>
              <a:t>koja</a:t>
            </a:r>
            <a:r>
              <a:rPr lang="en-US" dirty="0"/>
              <a:t> se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dobiti</a:t>
            </a:r>
            <a:r>
              <a:rPr lang="en-US" dirty="0"/>
              <a:t> </a:t>
            </a:r>
            <a:r>
              <a:rPr lang="en-US" dirty="0" err="1"/>
              <a:t>prodajom</a:t>
            </a:r>
            <a:r>
              <a:rPr lang="en-US" dirty="0"/>
              <a:t> u </a:t>
            </a:r>
            <a:r>
              <a:rPr lang="en-US" dirty="0" err="1"/>
              <a:t>relativno</a:t>
            </a:r>
            <a:r>
              <a:rPr lang="en-US" dirty="0"/>
              <a:t> </a:t>
            </a:r>
            <a:r>
              <a:rPr lang="en-US" dirty="0" err="1"/>
              <a:t>kratkom</a:t>
            </a:r>
            <a:r>
              <a:rPr lang="en-US" dirty="0"/>
              <a:t> </a:t>
            </a:r>
            <a:r>
              <a:rPr lang="en-US" dirty="0" err="1"/>
              <a:t>roku</a:t>
            </a:r>
            <a:r>
              <a:rPr lang="en-US" dirty="0"/>
              <a:t>.</a:t>
            </a:r>
          </a:p>
          <a:p>
            <a:pPr algn="just"/>
            <a:r>
              <a:rPr lang="en-US" dirty="0" err="1" smtClean="0"/>
              <a:t>Neizv</a:t>
            </a:r>
            <a:r>
              <a:rPr lang="sr-Latn-ME" dirty="0" smtClean="0"/>
              <a:t>j</a:t>
            </a:r>
            <a:r>
              <a:rPr lang="en-US" dirty="0" err="1" smtClean="0"/>
              <a:t>esnost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pogledu</a:t>
            </a:r>
            <a:r>
              <a:rPr lang="en-US" dirty="0"/>
              <a:t> </a:t>
            </a:r>
            <a:r>
              <a:rPr lang="en-US" dirty="0" err="1"/>
              <a:t>prodajne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lakog</a:t>
            </a:r>
            <a:r>
              <a:rPr lang="en-US" dirty="0"/>
              <a:t> </a:t>
            </a:r>
            <a:r>
              <a:rPr lang="en-US" dirty="0" err="1"/>
              <a:t>transformisanja</a:t>
            </a:r>
            <a:r>
              <a:rPr lang="en-US" dirty="0"/>
              <a:t> u </a:t>
            </a:r>
            <a:r>
              <a:rPr lang="en-US" dirty="0" err="1" smtClean="0"/>
              <a:t>likvidan</a:t>
            </a:r>
            <a:r>
              <a:rPr lang="sr-Latn-ME" dirty="0" smtClean="0"/>
              <a:t> </a:t>
            </a:r>
            <a:r>
              <a:rPr lang="en-US" dirty="0" err="1" smtClean="0"/>
              <a:t>oblik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novac</a:t>
            </a:r>
            <a:r>
              <a:rPr lang="en-US" dirty="0"/>
              <a:t>) </a:t>
            </a:r>
            <a:r>
              <a:rPr lang="en-US" dirty="0" err="1"/>
              <a:t>direktno</a:t>
            </a:r>
            <a:r>
              <a:rPr lang="en-US" dirty="0"/>
              <a:t> </a:t>
            </a:r>
            <a:r>
              <a:rPr lang="en-US" dirty="0" err="1"/>
              <a:t>utiče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rizik</a:t>
            </a:r>
            <a:r>
              <a:rPr lang="en-US" dirty="0"/>
              <a:t> </a:t>
            </a:r>
            <a:r>
              <a:rPr lang="en-US" dirty="0" err="1"/>
              <a:t>likvidnosti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/>
              <a:t>3. </a:t>
            </a:r>
            <a:r>
              <a:rPr lang="en-US" dirty="0" err="1"/>
              <a:t>Rizik</a:t>
            </a:r>
            <a:r>
              <a:rPr lang="en-US" dirty="0"/>
              <a:t> </a:t>
            </a:r>
            <a:r>
              <a:rPr lang="en-US" dirty="0" err="1"/>
              <a:t>kupovne</a:t>
            </a:r>
            <a:r>
              <a:rPr lang="en-US" dirty="0"/>
              <a:t> </a:t>
            </a:r>
            <a:r>
              <a:rPr lang="en-US" dirty="0" err="1"/>
              <a:t>snage</a:t>
            </a:r>
            <a:r>
              <a:rPr lang="en-US" dirty="0"/>
              <a:t> </a:t>
            </a:r>
            <a:r>
              <a:rPr lang="en-US" dirty="0" err="1"/>
              <a:t>vezan</a:t>
            </a:r>
            <a:r>
              <a:rPr lang="en-US" dirty="0"/>
              <a:t> je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uslove</a:t>
            </a:r>
            <a:r>
              <a:rPr lang="en-US" dirty="0"/>
              <a:t> </a:t>
            </a:r>
            <a:r>
              <a:rPr lang="en-US" dirty="0" err="1"/>
              <a:t>poslovanja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finansijskom</a:t>
            </a:r>
            <a:r>
              <a:rPr lang="sr-Latn-ME" dirty="0" smtClean="0"/>
              <a:t> </a:t>
            </a:r>
            <a:r>
              <a:rPr lang="en-US" dirty="0" err="1" smtClean="0"/>
              <a:t>tržištu</a:t>
            </a:r>
            <a:r>
              <a:rPr lang="en-US" dirty="0" smtClean="0"/>
              <a:t> </a:t>
            </a:r>
            <a:r>
              <a:rPr lang="en-US" dirty="0" err="1"/>
              <a:t>kada</a:t>
            </a:r>
            <a:r>
              <a:rPr lang="en-US" dirty="0"/>
              <a:t> se </a:t>
            </a:r>
            <a:r>
              <a:rPr lang="en-US" dirty="0" err="1"/>
              <a:t>javlja</a:t>
            </a:r>
            <a:r>
              <a:rPr lang="en-US" dirty="0"/>
              <a:t> </a:t>
            </a:r>
            <a:r>
              <a:rPr lang="en-US" dirty="0" err="1"/>
              <a:t>viša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err="1"/>
              <a:t>inflacije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Ovaj</a:t>
            </a:r>
            <a:r>
              <a:rPr lang="en-US" dirty="0" smtClean="0"/>
              <a:t> </a:t>
            </a:r>
            <a:r>
              <a:rPr lang="en-US" dirty="0" err="1"/>
              <a:t>rizik</a:t>
            </a:r>
            <a:r>
              <a:rPr lang="en-US" dirty="0"/>
              <a:t> je </a:t>
            </a:r>
            <a:r>
              <a:rPr lang="en-US" dirty="0" err="1"/>
              <a:t>dosta</a:t>
            </a:r>
            <a:r>
              <a:rPr lang="en-US" dirty="0"/>
              <a:t> </a:t>
            </a:r>
            <a:r>
              <a:rPr lang="en-US" dirty="0" err="1"/>
              <a:t>prisutan</a:t>
            </a:r>
            <a:r>
              <a:rPr lang="en-US" dirty="0"/>
              <a:t> </a:t>
            </a:r>
            <a:r>
              <a:rPr lang="en-US" dirty="0" err="1" smtClean="0"/>
              <a:t>kod</a:t>
            </a:r>
            <a:r>
              <a:rPr lang="sr-Latn-ME" dirty="0" smtClean="0"/>
              <a:t> </a:t>
            </a:r>
            <a:r>
              <a:rPr lang="en-US" dirty="0" err="1"/>
              <a:t>dugoročnih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fiksnom</a:t>
            </a:r>
            <a:r>
              <a:rPr lang="en-US" dirty="0"/>
              <a:t> </a:t>
            </a:r>
            <a:r>
              <a:rPr lang="en-US" dirty="0" err="1"/>
              <a:t>kamatnom</a:t>
            </a:r>
            <a:r>
              <a:rPr lang="en-US" dirty="0"/>
              <a:t> </a:t>
            </a:r>
            <a:r>
              <a:rPr lang="en-US" dirty="0" err="1"/>
              <a:t>stopom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/>
              <a:t>Realna</a:t>
            </a:r>
            <a:r>
              <a:rPr lang="sr-Latn-ME" dirty="0"/>
              <a:t> </a:t>
            </a:r>
            <a:r>
              <a:rPr lang="pl-PL" dirty="0"/>
              <a:t>kamata tada značajno pada ispod nominalne.</a:t>
            </a:r>
          </a:p>
          <a:p>
            <a:pPr algn="just"/>
            <a:endParaRPr lang="sr-Latn-ME" dirty="0"/>
          </a:p>
          <a:p>
            <a:pPr algn="just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156396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49624"/>
            <a:ext cx="10515600" cy="5827339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dirty="0" smtClean="0"/>
              <a:t>4</a:t>
            </a:r>
            <a:r>
              <a:rPr lang="en-US" dirty="0"/>
              <a:t>. </a:t>
            </a:r>
            <a:r>
              <a:rPr lang="en-US" dirty="0" smtClean="0"/>
              <a:t>C</a:t>
            </a:r>
            <a:r>
              <a:rPr lang="sr-Latn-ME" dirty="0" smtClean="0"/>
              <a:t>j</a:t>
            </a:r>
            <a:r>
              <a:rPr lang="en-US" dirty="0" err="1" smtClean="0"/>
              <a:t>enovni</a:t>
            </a:r>
            <a:r>
              <a:rPr lang="en-US" dirty="0" smtClean="0"/>
              <a:t> </a:t>
            </a:r>
            <a:r>
              <a:rPr lang="en-US" dirty="0" err="1"/>
              <a:t>rizik</a:t>
            </a:r>
            <a:r>
              <a:rPr lang="en-US" dirty="0"/>
              <a:t> je </a:t>
            </a:r>
            <a:r>
              <a:rPr lang="en-US" dirty="0" err="1"/>
              <a:t>direktno</a:t>
            </a:r>
            <a:r>
              <a:rPr lang="en-US" dirty="0"/>
              <a:t> </a:t>
            </a:r>
            <a:r>
              <a:rPr lang="en-US" dirty="0" err="1"/>
              <a:t>vezan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tržišnu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</a:t>
            </a:r>
            <a:r>
              <a:rPr lang="en-US" dirty="0" smtClean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 smtClean="0"/>
              <a:t>instrumenata</a:t>
            </a:r>
            <a:r>
              <a:rPr lang="sr-Latn-ME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utiču</a:t>
            </a:r>
            <a:r>
              <a:rPr lang="en-US" dirty="0"/>
              <a:t> </a:t>
            </a:r>
            <a:r>
              <a:rPr lang="en-US" dirty="0" smtClean="0"/>
              <a:t>prom</a:t>
            </a:r>
            <a:r>
              <a:rPr lang="sr-Latn-ME" dirty="0" smtClean="0"/>
              <a:t>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/>
              <a:t>kamatne</a:t>
            </a:r>
            <a:r>
              <a:rPr lang="en-US" dirty="0"/>
              <a:t> stope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smtClean="0"/>
              <a:t>prom</a:t>
            </a:r>
            <a:r>
              <a:rPr lang="sr-Latn-ME" dirty="0" smtClean="0"/>
              <a:t>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/>
              <a:t>deviznog</a:t>
            </a:r>
            <a:r>
              <a:rPr lang="en-US" dirty="0"/>
              <a:t> </a:t>
            </a:r>
            <a:r>
              <a:rPr lang="en-US" dirty="0" err="1"/>
              <a:t>kursa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U </a:t>
            </a:r>
            <a:r>
              <a:rPr lang="en-US" dirty="0" err="1"/>
              <a:t>uslovima</a:t>
            </a:r>
            <a:r>
              <a:rPr lang="en-US" dirty="0"/>
              <a:t> </a:t>
            </a:r>
            <a:r>
              <a:rPr lang="en-US" dirty="0" err="1"/>
              <a:t>određene</a:t>
            </a:r>
            <a:r>
              <a:rPr lang="en-US" dirty="0"/>
              <a:t> </a:t>
            </a:r>
            <a:r>
              <a:rPr lang="en-US" dirty="0" err="1"/>
              <a:t>finansijske</a:t>
            </a:r>
            <a:r>
              <a:rPr lang="en-US" dirty="0"/>
              <a:t>, </a:t>
            </a:r>
            <a:r>
              <a:rPr lang="en-US" dirty="0" err="1"/>
              <a:t>ekonomske</a:t>
            </a:r>
            <a:r>
              <a:rPr lang="en-US" dirty="0"/>
              <a:t>, </a:t>
            </a:r>
            <a:r>
              <a:rPr lang="en-US" dirty="0" err="1"/>
              <a:t>socijalne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političke</a:t>
            </a:r>
            <a:r>
              <a:rPr lang="en-US" dirty="0"/>
              <a:t> </a:t>
            </a:r>
            <a:r>
              <a:rPr lang="en-US" dirty="0" err="1" smtClean="0"/>
              <a:t>situacije</a:t>
            </a:r>
            <a:r>
              <a:rPr lang="sr-Latn-ME" dirty="0" smtClean="0"/>
              <a:t> </a:t>
            </a:r>
            <a:r>
              <a:rPr lang="en-US" dirty="0" smtClean="0"/>
              <a:t>(</a:t>
            </a:r>
            <a:r>
              <a:rPr lang="en-US" dirty="0" err="1"/>
              <a:t>okruženja</a:t>
            </a:r>
            <a:r>
              <a:rPr lang="en-US" dirty="0"/>
              <a:t>) </a:t>
            </a:r>
            <a:r>
              <a:rPr lang="en-US" dirty="0" err="1"/>
              <a:t>svaki</a:t>
            </a:r>
            <a:r>
              <a:rPr lang="en-US" dirty="0"/>
              <a:t> </a:t>
            </a:r>
            <a:r>
              <a:rPr lang="en-US" dirty="0" err="1"/>
              <a:t>subjekt</a:t>
            </a:r>
            <a:r>
              <a:rPr lang="en-US" dirty="0"/>
              <a:t> </a:t>
            </a:r>
            <a:r>
              <a:rPr lang="en-US" dirty="0" err="1"/>
              <a:t>koncipira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sprovodi</a:t>
            </a:r>
            <a:r>
              <a:rPr lang="en-US" dirty="0"/>
              <a:t> </a:t>
            </a:r>
            <a:r>
              <a:rPr lang="en-US" dirty="0" err="1"/>
              <a:t>svoju</a:t>
            </a:r>
            <a:r>
              <a:rPr lang="en-US" dirty="0"/>
              <a:t> </a:t>
            </a:r>
            <a:r>
              <a:rPr lang="en-US" dirty="0" err="1"/>
              <a:t>finansijsku</a:t>
            </a:r>
            <a:r>
              <a:rPr lang="en-US" dirty="0"/>
              <a:t> </a:t>
            </a:r>
            <a:r>
              <a:rPr lang="en-US" dirty="0" err="1"/>
              <a:t>politiku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finansijsku</a:t>
            </a:r>
            <a:r>
              <a:rPr lang="sr-Latn-ME" dirty="0" smtClean="0"/>
              <a:t> </a:t>
            </a:r>
            <a:r>
              <a:rPr lang="en-US" dirty="0" err="1" smtClean="0"/>
              <a:t>strategiju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finansijski</a:t>
            </a:r>
            <a:r>
              <a:rPr lang="en-US" dirty="0"/>
              <a:t> </a:t>
            </a:r>
            <a:r>
              <a:rPr lang="en-US" dirty="0" err="1"/>
              <a:t>menadžment</a:t>
            </a:r>
            <a:r>
              <a:rPr lang="en-US" dirty="0"/>
              <a:t>), </a:t>
            </a:r>
            <a:r>
              <a:rPr lang="en-US" dirty="0" err="1"/>
              <a:t>pri</a:t>
            </a:r>
            <a:r>
              <a:rPr lang="en-US" dirty="0"/>
              <a:t> </a:t>
            </a:r>
            <a:r>
              <a:rPr lang="en-US" dirty="0" err="1"/>
              <a:t>čemu</a:t>
            </a:r>
            <a:r>
              <a:rPr lang="en-US" dirty="0"/>
              <a:t> mora da </a:t>
            </a:r>
            <a:r>
              <a:rPr lang="en-US" dirty="0" err="1"/>
              <a:t>vodi</a:t>
            </a:r>
            <a:r>
              <a:rPr lang="en-US" dirty="0"/>
              <a:t> </a:t>
            </a:r>
            <a:r>
              <a:rPr lang="en-US" dirty="0" err="1"/>
              <a:t>računa</a:t>
            </a:r>
            <a:r>
              <a:rPr lang="en-US" dirty="0"/>
              <a:t> o </a:t>
            </a:r>
            <a:r>
              <a:rPr lang="en-US" dirty="0" err="1"/>
              <a:t>rizicima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poslovanju</a:t>
            </a:r>
            <a:r>
              <a:rPr lang="en-US" dirty="0" smtClean="0"/>
              <a:t> </a:t>
            </a:r>
            <a:r>
              <a:rPr lang="en-US" dirty="0"/>
              <a:t>do </a:t>
            </a:r>
            <a:r>
              <a:rPr lang="en-US" dirty="0" err="1"/>
              <a:t>kojih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doći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Subjekti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upravljanju</a:t>
            </a:r>
            <a:r>
              <a:rPr lang="en-US" dirty="0"/>
              <a:t> </a:t>
            </a:r>
            <a:r>
              <a:rPr lang="en-US" dirty="0" err="1"/>
              <a:t>kapitalom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uvođenju</a:t>
            </a:r>
            <a:r>
              <a:rPr lang="sr-Latn-ME" dirty="0" smtClean="0"/>
              <a:t> </a:t>
            </a:r>
            <a:r>
              <a:rPr lang="en-US" dirty="0" err="1" smtClean="0"/>
              <a:t>finansijskog</a:t>
            </a:r>
            <a:r>
              <a:rPr lang="en-US" dirty="0" smtClean="0"/>
              <a:t> </a:t>
            </a:r>
            <a:r>
              <a:rPr lang="en-US" dirty="0" err="1"/>
              <a:t>menadžmenta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da </a:t>
            </a:r>
            <a:r>
              <a:rPr lang="en-US" dirty="0" err="1"/>
              <a:t>upravljaju</a:t>
            </a:r>
            <a:r>
              <a:rPr lang="en-US" dirty="0"/>
              <a:t> </a:t>
            </a:r>
            <a:r>
              <a:rPr lang="en-US" dirty="0" err="1"/>
              <a:t>rizicima</a:t>
            </a:r>
            <a:r>
              <a:rPr lang="en-US" dirty="0"/>
              <a:t>, </a:t>
            </a:r>
            <a:r>
              <a:rPr lang="en-US" dirty="0" err="1"/>
              <a:t>posebno</a:t>
            </a:r>
            <a:r>
              <a:rPr lang="en-US" dirty="0"/>
              <a:t> </a:t>
            </a:r>
            <a:r>
              <a:rPr lang="en-US" dirty="0" err="1" smtClean="0"/>
              <a:t>finansijskim</a:t>
            </a:r>
            <a:r>
              <a:rPr lang="sr-Latn-ME" dirty="0" smtClean="0"/>
              <a:t> </a:t>
            </a:r>
            <a:r>
              <a:rPr lang="en-US" dirty="0" err="1" smtClean="0"/>
              <a:t>rizicima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To </a:t>
            </a:r>
            <a:r>
              <a:rPr lang="en-US" dirty="0"/>
              <a:t>se mora </a:t>
            </a:r>
            <a:r>
              <a:rPr lang="en-US" dirty="0" err="1"/>
              <a:t>činiti</a:t>
            </a:r>
            <a:r>
              <a:rPr lang="en-US" dirty="0"/>
              <a:t> u </a:t>
            </a:r>
            <a:r>
              <a:rPr lang="en-US" dirty="0" err="1"/>
              <a:t>cilju</a:t>
            </a:r>
            <a:r>
              <a:rPr lang="en-US" dirty="0"/>
              <a:t> </a:t>
            </a:r>
            <a:r>
              <a:rPr lang="en-US" dirty="0" err="1"/>
              <a:t>optimalne</a:t>
            </a:r>
            <a:r>
              <a:rPr lang="en-US" dirty="0"/>
              <a:t> </a:t>
            </a:r>
            <a:r>
              <a:rPr lang="en-US" dirty="0" err="1"/>
              <a:t>investicione</a:t>
            </a:r>
            <a:r>
              <a:rPr lang="en-US" dirty="0"/>
              <a:t> </a:t>
            </a:r>
            <a:r>
              <a:rPr lang="en-US" dirty="0" err="1"/>
              <a:t>politike</a:t>
            </a:r>
            <a:r>
              <a:rPr lang="en-US" dirty="0"/>
              <a:t>, </a:t>
            </a:r>
            <a:r>
              <a:rPr lang="en-US" dirty="0" smtClean="0"/>
              <a:t>no</a:t>
            </a:r>
            <a:r>
              <a:rPr lang="sr-Latn-ME" dirty="0" smtClean="0"/>
              <a:t>mi</a:t>
            </a:r>
            <a:r>
              <a:rPr lang="en-US" dirty="0" err="1" smtClean="0"/>
              <a:t>nalnog</a:t>
            </a:r>
            <a:r>
              <a:rPr lang="en-US" dirty="0" smtClean="0"/>
              <a:t> </a:t>
            </a:r>
            <a:r>
              <a:rPr lang="en-US" dirty="0" err="1" smtClean="0"/>
              <a:t>rada</a:t>
            </a:r>
            <a:r>
              <a:rPr lang="sr-Latn-ME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finansijskom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, </a:t>
            </a:r>
            <a:r>
              <a:rPr lang="en-US" dirty="0" err="1"/>
              <a:t>čuvanja</a:t>
            </a:r>
            <a:r>
              <a:rPr lang="en-US" dirty="0"/>
              <a:t> </a:t>
            </a:r>
            <a:r>
              <a:rPr lang="en-US" dirty="0" err="1"/>
              <a:t>sopstvene</a:t>
            </a:r>
            <a:r>
              <a:rPr lang="en-US" dirty="0"/>
              <a:t> </a:t>
            </a:r>
            <a:r>
              <a:rPr lang="en-US" dirty="0" err="1"/>
              <a:t>imovine</a:t>
            </a:r>
            <a:r>
              <a:rPr lang="en-US" dirty="0"/>
              <a:t>,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profita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Preduzeće</a:t>
            </a:r>
            <a:r>
              <a:rPr lang="en-US" dirty="0"/>
              <a:t> mora da </a:t>
            </a:r>
            <a:r>
              <a:rPr lang="en-US" dirty="0" err="1"/>
              <a:t>vodi</a:t>
            </a:r>
            <a:r>
              <a:rPr lang="en-US" dirty="0"/>
              <a:t> </a:t>
            </a:r>
            <a:r>
              <a:rPr lang="en-US" dirty="0" err="1"/>
              <a:t>minimiziranju</a:t>
            </a:r>
            <a:r>
              <a:rPr lang="en-US" dirty="0"/>
              <a:t> </a:t>
            </a:r>
            <a:r>
              <a:rPr lang="en-US" dirty="0" err="1"/>
              <a:t>rizika</a:t>
            </a:r>
            <a:r>
              <a:rPr lang="en-US" dirty="0"/>
              <a:t>,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njegovom</a:t>
            </a:r>
            <a:r>
              <a:rPr lang="en-US" dirty="0"/>
              <a:t> </a:t>
            </a:r>
            <a:r>
              <a:rPr lang="en-US" dirty="0" err="1"/>
              <a:t>otklanjanju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posebno</a:t>
            </a:r>
            <a:r>
              <a:rPr lang="en-US" dirty="0" smtClean="0"/>
              <a:t> </a:t>
            </a:r>
            <a:r>
              <a:rPr lang="en-US" dirty="0" err="1"/>
              <a:t>pri</a:t>
            </a:r>
            <a:r>
              <a:rPr lang="en-US" dirty="0"/>
              <a:t> </a:t>
            </a:r>
            <a:r>
              <a:rPr lang="en-US" dirty="0" err="1"/>
              <a:t>donošenju</a:t>
            </a:r>
            <a:r>
              <a:rPr lang="en-US" dirty="0"/>
              <a:t> </a:t>
            </a:r>
            <a:r>
              <a:rPr lang="en-US" dirty="0" err="1"/>
              <a:t>investicionih</a:t>
            </a:r>
            <a:r>
              <a:rPr lang="en-US" dirty="0"/>
              <a:t> </a:t>
            </a:r>
            <a:r>
              <a:rPr lang="en-US" dirty="0" err="1"/>
              <a:t>odluka</a:t>
            </a:r>
            <a:r>
              <a:rPr lang="en-US" dirty="0"/>
              <a:t>, </a:t>
            </a:r>
            <a:r>
              <a:rPr lang="en-US" dirty="0" err="1"/>
              <a:t>dugoročnog</a:t>
            </a:r>
            <a:r>
              <a:rPr lang="en-US" dirty="0"/>
              <a:t> </a:t>
            </a:r>
            <a:r>
              <a:rPr lang="en-US" dirty="0" err="1"/>
              <a:t>ulaganja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istraživanja</a:t>
            </a:r>
            <a:r>
              <a:rPr lang="en-US" dirty="0" smtClean="0"/>
              <a:t> </a:t>
            </a:r>
            <a:r>
              <a:rPr lang="en-US" dirty="0" err="1"/>
              <a:t>boniteta</a:t>
            </a:r>
            <a:r>
              <a:rPr lang="en-US" dirty="0"/>
              <a:t> </a:t>
            </a:r>
            <a:r>
              <a:rPr lang="en-US" dirty="0" err="1"/>
              <a:t>korisnika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, </a:t>
            </a:r>
            <a:r>
              <a:rPr lang="en-US" dirty="0" err="1"/>
              <a:t>očuvanja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ostvarivanja</a:t>
            </a:r>
            <a:r>
              <a:rPr lang="en-US" dirty="0"/>
              <a:t> </a:t>
            </a:r>
            <a:r>
              <a:rPr lang="en-US" dirty="0" err="1"/>
              <a:t>prinosa</a:t>
            </a:r>
            <a:r>
              <a:rPr lang="en-US" dirty="0"/>
              <a:t>, </a:t>
            </a:r>
            <a:r>
              <a:rPr lang="en-US" dirty="0" err="1" smtClean="0"/>
              <a:t>mogućnosti</a:t>
            </a:r>
            <a:r>
              <a:rPr lang="sr-Latn-ME" dirty="0" smtClean="0"/>
              <a:t> </a:t>
            </a:r>
            <a:r>
              <a:rPr lang="it-IT" dirty="0" smtClean="0"/>
              <a:t>plasmana</a:t>
            </a:r>
            <a:r>
              <a:rPr lang="it-IT" dirty="0"/>
              <a:t>, boniteta i profitabilnosti </a:t>
            </a:r>
            <a:r>
              <a:rPr lang="it-IT" dirty="0" smtClean="0"/>
              <a:t>ulaganja</a:t>
            </a:r>
            <a:r>
              <a:rPr lang="sr-Latn-ME" dirty="0" smtClean="0"/>
              <a:t>.</a:t>
            </a:r>
          </a:p>
          <a:p>
            <a:r>
              <a:rPr lang="sr-Latn-ME" dirty="0" smtClean="0"/>
              <a:t>HVALA!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1379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37127"/>
            <a:ext cx="10515600" cy="53398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2. VRSTE AKCIJA</a:t>
            </a:r>
            <a:endParaRPr lang="sr-Latn-ME" dirty="0" smtClean="0"/>
          </a:p>
          <a:p>
            <a:pPr marL="0" indent="0">
              <a:buNone/>
            </a:pPr>
            <a:r>
              <a:rPr lang="en-US" dirty="0" smtClean="0"/>
              <a:t>U </a:t>
            </a:r>
            <a:r>
              <a:rPr lang="en-US" dirty="0" err="1"/>
              <a:t>razvijenim</a:t>
            </a:r>
            <a:r>
              <a:rPr lang="en-US" dirty="0"/>
              <a:t> </a:t>
            </a:r>
            <a:r>
              <a:rPr lang="en-US" dirty="0" err="1"/>
              <a:t>tržišnim</a:t>
            </a:r>
            <a:r>
              <a:rPr lang="en-US" dirty="0"/>
              <a:t> </a:t>
            </a:r>
            <a:r>
              <a:rPr lang="sr-Latn-ME" dirty="0" smtClean="0"/>
              <a:t>ekonomijama</a:t>
            </a:r>
            <a:r>
              <a:rPr lang="en-US" dirty="0" smtClean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razvijenim</a:t>
            </a:r>
            <a:r>
              <a:rPr lang="en-US" dirty="0"/>
              <a:t> </a:t>
            </a:r>
            <a:r>
              <a:rPr lang="en-US" dirty="0" err="1"/>
              <a:t>tržištem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razvijenim</a:t>
            </a:r>
            <a:r>
              <a:rPr lang="sr-Latn-ME" dirty="0" smtClean="0"/>
              <a:t> </a:t>
            </a:r>
            <a:r>
              <a:rPr lang="en-US" dirty="0" err="1" smtClean="0"/>
              <a:t>efektnim</a:t>
            </a:r>
            <a:r>
              <a:rPr lang="en-US" dirty="0" smtClean="0"/>
              <a:t> </a:t>
            </a:r>
            <a:r>
              <a:rPr lang="en-US" dirty="0" err="1"/>
              <a:t>berzama</a:t>
            </a:r>
            <a:r>
              <a:rPr lang="en-US" dirty="0"/>
              <a:t> </a:t>
            </a:r>
            <a:r>
              <a:rPr lang="en-US" dirty="0" err="1"/>
              <a:t>javljanju</a:t>
            </a:r>
            <a:r>
              <a:rPr lang="en-US" dirty="0"/>
              <a:t> se </a:t>
            </a:r>
            <a:r>
              <a:rPr lang="en-US" dirty="0" err="1"/>
              <a:t>različiti</a:t>
            </a:r>
            <a:r>
              <a:rPr lang="en-US" dirty="0"/>
              <a:t> </a:t>
            </a:r>
            <a:r>
              <a:rPr lang="en-US" dirty="0" err="1"/>
              <a:t>oblici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. </a:t>
            </a:r>
            <a:endParaRPr lang="sr-Latn-ME" dirty="0" smtClean="0"/>
          </a:p>
          <a:p>
            <a:pPr marL="0" indent="0">
              <a:buNone/>
            </a:pPr>
            <a:r>
              <a:rPr lang="en-US" dirty="0" err="1" smtClean="0"/>
              <a:t>Uglavnom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 smtClean="0"/>
              <a:t>izdvojiti</a:t>
            </a:r>
            <a:r>
              <a:rPr lang="sr-Latn-ME" dirty="0" smtClean="0"/>
              <a:t> </a:t>
            </a:r>
            <a:r>
              <a:rPr lang="en-US" dirty="0" err="1" smtClean="0"/>
              <a:t>sl</a:t>
            </a:r>
            <a:r>
              <a:rPr lang="sr-Latn-ME" dirty="0" smtClean="0"/>
              <a:t>ij</a:t>
            </a:r>
            <a:r>
              <a:rPr lang="en-US" dirty="0" err="1" smtClean="0"/>
              <a:t>edeće</a:t>
            </a:r>
            <a:r>
              <a:rPr lang="en-US" dirty="0" smtClean="0"/>
              <a:t> </a:t>
            </a:r>
            <a:r>
              <a:rPr lang="en-US" dirty="0" err="1"/>
              <a:t>grupe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pl-PL" dirty="0"/>
              <a:t>1. Akcije na ime i na donosioca,</a:t>
            </a:r>
          </a:p>
          <a:p>
            <a:pPr marL="0" indent="0">
              <a:buNone/>
            </a:pPr>
            <a:r>
              <a:rPr lang="pl-PL" dirty="0"/>
              <a:t>2. Akcije sa nominalnom </a:t>
            </a:r>
            <a:r>
              <a:rPr lang="pl-PL" dirty="0" smtClean="0"/>
              <a:t>vrijednošću </a:t>
            </a:r>
            <a:r>
              <a:rPr lang="pl-PL" dirty="0"/>
              <a:t>i bez nominalne </a:t>
            </a:r>
            <a:r>
              <a:rPr lang="pl-PL" dirty="0" smtClean="0"/>
              <a:t>vrijednosti</a:t>
            </a:r>
            <a:r>
              <a:rPr lang="pl-PL" dirty="0"/>
              <a:t>,</a:t>
            </a:r>
          </a:p>
          <a:p>
            <a:pPr marL="0" indent="0">
              <a:buNone/>
            </a:pPr>
            <a:r>
              <a:rPr lang="en-US" dirty="0"/>
              <a:t>3. </a:t>
            </a:r>
            <a:r>
              <a:rPr lang="en-US" dirty="0" err="1"/>
              <a:t>Obične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povlašćene</a:t>
            </a:r>
            <a:r>
              <a:rPr lang="en-US" dirty="0"/>
              <a:t> (</a:t>
            </a:r>
            <a:r>
              <a:rPr lang="en-US" dirty="0" err="1"/>
              <a:t>prioritetne</a:t>
            </a:r>
            <a:r>
              <a:rPr lang="en-US" dirty="0"/>
              <a:t>) </a:t>
            </a:r>
            <a:r>
              <a:rPr lang="en-US" dirty="0" err="1"/>
              <a:t>akcije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it-IT" dirty="0"/>
              <a:t>4. Akcije sa garantovanom dividendom i bez garantovane dividende</a:t>
            </a:r>
            <a:r>
              <a:rPr lang="it-IT" dirty="0" smtClean="0"/>
              <a:t>,</a:t>
            </a:r>
            <a:endParaRPr lang="it-IT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1496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30310"/>
            <a:ext cx="10515600" cy="514665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5. 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daju</a:t>
            </a:r>
            <a:r>
              <a:rPr lang="en-US" dirty="0"/>
              <a:t> </a:t>
            </a:r>
            <a:r>
              <a:rPr lang="en-US" dirty="0" err="1"/>
              <a:t>veći</a:t>
            </a:r>
            <a:r>
              <a:rPr lang="en-US" dirty="0"/>
              <a:t> </a:t>
            </a:r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/>
              <a:t>glasova</a:t>
            </a:r>
            <a:r>
              <a:rPr lang="en-US" dirty="0"/>
              <a:t>, 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kumulativnim</a:t>
            </a:r>
            <a:r>
              <a:rPr lang="en-US" dirty="0"/>
              <a:t> </a:t>
            </a:r>
            <a:r>
              <a:rPr lang="en-US" dirty="0" err="1"/>
              <a:t>pravom</a:t>
            </a:r>
            <a:r>
              <a:rPr lang="en-US" dirty="0"/>
              <a:t> </a:t>
            </a:r>
            <a:r>
              <a:rPr lang="en-US" dirty="0" err="1"/>
              <a:t>glasa</a:t>
            </a:r>
            <a:r>
              <a:rPr lang="en-US" dirty="0"/>
              <a:t>,</a:t>
            </a:r>
            <a:r>
              <a:rPr lang="sr-Latn-ME" dirty="0"/>
              <a:t> </a:t>
            </a:r>
            <a:r>
              <a:rPr lang="pl-PL" dirty="0"/>
              <a:t>akcije sa ograničenim pravom glasa i akcije bez prava glasa,</a:t>
            </a:r>
          </a:p>
          <a:p>
            <a:pPr marL="0" indent="0">
              <a:buNone/>
            </a:pPr>
            <a:r>
              <a:rPr lang="en-US" dirty="0"/>
              <a:t>6. </a:t>
            </a:r>
            <a:r>
              <a:rPr lang="en-US" dirty="0" err="1"/>
              <a:t>Konvertibilne</a:t>
            </a:r>
            <a:r>
              <a:rPr lang="en-US" dirty="0"/>
              <a:t> </a:t>
            </a:r>
            <a:r>
              <a:rPr lang="en-US" dirty="0" err="1"/>
              <a:t>akcije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nb-NO" dirty="0"/>
              <a:t>7. Akcije sa odloženim plaćanjem dividende,</a:t>
            </a:r>
          </a:p>
          <a:p>
            <a:pPr marL="0" indent="0">
              <a:buNone/>
            </a:pPr>
            <a:r>
              <a:rPr lang="en-US" dirty="0"/>
              <a:t>8. </a:t>
            </a:r>
            <a:r>
              <a:rPr lang="en-US" dirty="0" err="1"/>
              <a:t>Nove</a:t>
            </a:r>
            <a:r>
              <a:rPr lang="en-US" dirty="0"/>
              <a:t> </a:t>
            </a:r>
            <a:r>
              <a:rPr lang="en-US" dirty="0" err="1"/>
              <a:t>akcije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/>
              <a:t>9. </a:t>
            </a:r>
            <a:r>
              <a:rPr lang="en-US" dirty="0" err="1"/>
              <a:t>Otvorene</a:t>
            </a:r>
            <a:r>
              <a:rPr lang="sr-Latn-ME" dirty="0"/>
              <a:t> i zatvorene akcije</a:t>
            </a:r>
            <a:endParaRPr lang="en-US" dirty="0"/>
          </a:p>
          <a:p>
            <a:pPr algn="just"/>
            <a:r>
              <a:rPr lang="en-US" dirty="0" err="1" smtClean="0"/>
              <a:t>Karakteristike</a:t>
            </a:r>
            <a:r>
              <a:rPr lang="en-US" dirty="0" smtClean="0"/>
              <a:t> </a:t>
            </a:r>
            <a:r>
              <a:rPr lang="en-US" dirty="0" err="1"/>
              <a:t>svak</a:t>
            </a:r>
            <a:r>
              <a:rPr lang="sr-Latn-ME" dirty="0"/>
              <a:t>e</a:t>
            </a:r>
            <a:r>
              <a:rPr lang="en-US" dirty="0"/>
              <a:t> od </a:t>
            </a:r>
            <a:r>
              <a:rPr lang="en-US" dirty="0" err="1"/>
              <a:t>navedenih</a:t>
            </a:r>
            <a:r>
              <a:rPr lang="en-US" dirty="0"/>
              <a:t> </a:t>
            </a:r>
            <a:r>
              <a:rPr lang="en-US" dirty="0" err="1"/>
              <a:t>vrsta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potrebno</a:t>
            </a:r>
            <a:r>
              <a:rPr lang="en-US" dirty="0"/>
              <a:t> </a:t>
            </a:r>
            <a:r>
              <a:rPr lang="en-US" dirty="0" err="1"/>
              <a:t>šire</a:t>
            </a:r>
            <a:r>
              <a:rPr lang="sr-Latn-ME" dirty="0"/>
              <a:t> </a:t>
            </a:r>
            <a:r>
              <a:rPr lang="en-US" dirty="0" err="1"/>
              <a:t>objašnjavati</a:t>
            </a:r>
            <a:r>
              <a:rPr lang="en-US" dirty="0"/>
              <a:t>.</a:t>
            </a:r>
            <a:r>
              <a:rPr lang="en-US" b="1" dirty="0"/>
              <a:t> </a:t>
            </a:r>
            <a:endParaRPr lang="sr-Latn-ME" b="1" dirty="0"/>
          </a:p>
          <a:p>
            <a:r>
              <a:rPr lang="en-US" dirty="0" err="1"/>
              <a:t>Ovd</a:t>
            </a:r>
            <a:r>
              <a:rPr lang="sr-Latn-ME" dirty="0"/>
              <a:t>j</a:t>
            </a:r>
            <a:r>
              <a:rPr lang="en-US" dirty="0"/>
              <a:t>e </a:t>
            </a:r>
            <a:r>
              <a:rPr lang="en-US" dirty="0" err="1"/>
              <a:t>ćemo</a:t>
            </a:r>
            <a:r>
              <a:rPr lang="en-US" dirty="0"/>
              <a:t> </a:t>
            </a:r>
            <a:r>
              <a:rPr lang="en-US" dirty="0" err="1"/>
              <a:t>dati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osnovne</a:t>
            </a:r>
            <a:r>
              <a:rPr lang="en-US" dirty="0"/>
              <a:t> </a:t>
            </a:r>
            <a:r>
              <a:rPr lang="en-US" dirty="0" err="1"/>
              <a:t>karakteristike</a:t>
            </a:r>
            <a:r>
              <a:rPr lang="en-US" dirty="0"/>
              <a:t>: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5123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3000"/>
            <a:ext cx="10515600" cy="5033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b="1" dirty="0" smtClean="0"/>
              <a:t>1</a:t>
            </a:r>
            <a:r>
              <a:rPr lang="pl-PL" b="1" dirty="0"/>
              <a:t>) AKCIJE NA IME I NA DONOSIOCA</a:t>
            </a:r>
          </a:p>
          <a:p>
            <a:r>
              <a:rPr lang="en-US" dirty="0" err="1"/>
              <a:t>Vlasnik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ime</a:t>
            </a:r>
            <a:r>
              <a:rPr lang="en-US" dirty="0"/>
              <a:t> mora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uveden</a:t>
            </a:r>
            <a:r>
              <a:rPr lang="en-US" dirty="0"/>
              <a:t> u </a:t>
            </a:r>
            <a:r>
              <a:rPr lang="en-US" dirty="0" err="1"/>
              <a:t>knjigu</a:t>
            </a:r>
            <a:r>
              <a:rPr lang="en-US" dirty="0"/>
              <a:t> </a:t>
            </a:r>
            <a:r>
              <a:rPr lang="en-US" dirty="0" err="1"/>
              <a:t>akcionarskog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</a:t>
            </a:r>
          </a:p>
          <a:p>
            <a:r>
              <a:rPr lang="en-US" dirty="0" err="1"/>
              <a:t>Prenos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vlasništva</a:t>
            </a:r>
            <a:r>
              <a:rPr lang="en-US" dirty="0"/>
              <a:t> </a:t>
            </a:r>
            <a:r>
              <a:rPr lang="en-US" dirty="0" err="1"/>
              <a:t>vrši</a:t>
            </a:r>
            <a:r>
              <a:rPr lang="en-US" dirty="0"/>
              <a:t> se </a:t>
            </a:r>
            <a:r>
              <a:rPr lang="en-US" dirty="0" err="1"/>
              <a:t>indosiranjem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Akcije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donosioca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potrebno</a:t>
            </a:r>
            <a:r>
              <a:rPr lang="en-US" dirty="0"/>
              <a:t> </a:t>
            </a:r>
            <a:r>
              <a:rPr lang="en-US" dirty="0" smtClean="0"/>
              <a:t>da</a:t>
            </a:r>
            <a:r>
              <a:rPr lang="sr-Latn-ME" dirty="0" smtClean="0"/>
              <a:t> </a:t>
            </a:r>
            <a:r>
              <a:rPr lang="en-US" dirty="0" smtClean="0"/>
              <a:t>se </a:t>
            </a:r>
            <a:r>
              <a:rPr lang="en-US" dirty="0" err="1"/>
              <a:t>unose</a:t>
            </a:r>
            <a:r>
              <a:rPr lang="en-US" dirty="0"/>
              <a:t> u </a:t>
            </a:r>
            <a:r>
              <a:rPr lang="en-US" dirty="0" err="1"/>
              <a:t>knjigu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ni</a:t>
            </a:r>
            <a:r>
              <a:rPr lang="en-US" dirty="0"/>
              <a:t> </a:t>
            </a:r>
            <a:r>
              <a:rPr lang="en-US" dirty="0" err="1"/>
              <a:t>evidentiranje</a:t>
            </a:r>
            <a:r>
              <a:rPr lang="en-US" dirty="0"/>
              <a:t> o </a:t>
            </a:r>
            <a:r>
              <a:rPr lang="en-US" dirty="0" err="1"/>
              <a:t>prenosu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Pri</a:t>
            </a:r>
            <a:r>
              <a:rPr lang="en-US" dirty="0" smtClean="0"/>
              <a:t> </a:t>
            </a:r>
            <a:r>
              <a:rPr lang="en-US" dirty="0" err="1"/>
              <a:t>isplati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 </a:t>
            </a:r>
            <a:r>
              <a:rPr lang="en-US" dirty="0" err="1" smtClean="0"/>
              <a:t>kod</a:t>
            </a:r>
            <a:r>
              <a:rPr lang="pl-PL" dirty="0"/>
              <a:t> akcija na donosioca mora se zajedno sa zahtjevom za isplatu da podnese i  kupon za </a:t>
            </a:r>
            <a:r>
              <a:rPr lang="en-US" dirty="0" err="1" smtClean="0"/>
              <a:t>dividendu</a:t>
            </a:r>
            <a:r>
              <a:rPr lang="sr-Latn-ME" dirty="0" smtClean="0"/>
              <a:t>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975F8-5E75-4675-BD8F-F802177CF91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1395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796</TotalTime>
  <Words>6155</Words>
  <Application>Microsoft Office PowerPoint</Application>
  <PresentationFormat>Widescreen</PresentationFormat>
  <Paragraphs>385</Paragraphs>
  <Slides>64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64</vt:i4>
      </vt:variant>
    </vt:vector>
  </HeadingPairs>
  <TitlesOfParts>
    <vt:vector size="68" baseType="lpstr">
      <vt:lpstr>Arial</vt:lpstr>
      <vt:lpstr>Calibri</vt:lpstr>
      <vt:lpstr>Calibri Light</vt:lpstr>
      <vt:lpstr>Office Theme</vt:lpstr>
      <vt:lpstr>PRAVO FINANSIJSKIH INSTITUCIJA</vt:lpstr>
      <vt:lpstr>Sadržaj </vt:lpstr>
      <vt:lpstr>A - AKCIONARSKA EKONOMIJA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 -  AKCIONARSKO DRUŠTVO I AKCIONARSKI KAPITAL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 - TRŽIŠTE KAPITALA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 -  INSTRUMENTI TRŽIŠTA KAPITALA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PRAVO FINANSIJSKIH INSTITUCIJA</dc:title>
  <dc:creator>Halil Kalac</dc:creator>
  <cp:lastModifiedBy>Halil Kalac</cp:lastModifiedBy>
  <cp:revision>59</cp:revision>
  <dcterms:created xsi:type="dcterms:W3CDTF">2019-04-26T20:53:05Z</dcterms:created>
  <dcterms:modified xsi:type="dcterms:W3CDTF">2019-05-01T16:31:58Z</dcterms:modified>
</cp:coreProperties>
</file>