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45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43" r:id="rId21"/>
    <p:sldId id="274" r:id="rId22"/>
    <p:sldId id="275" r:id="rId23"/>
    <p:sldId id="276" r:id="rId24"/>
    <p:sldId id="34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347" r:id="rId41"/>
    <p:sldId id="292" r:id="rId42"/>
    <p:sldId id="293" r:id="rId43"/>
    <p:sldId id="348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50" r:id="rId58"/>
    <p:sldId id="336" r:id="rId59"/>
    <p:sldId id="337" r:id="rId60"/>
    <p:sldId id="338" r:id="rId61"/>
    <p:sldId id="339" r:id="rId62"/>
    <p:sldId id="353" r:id="rId63"/>
    <p:sldId id="340" r:id="rId64"/>
    <p:sldId id="341" r:id="rId6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786C9-0917-45A8-887D-D5C465BF03C5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4913-7233-45C4-AFC2-3E973EF7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96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D4913-7233-45C4-AFC2-3E973EF7F286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02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DB2A-8151-4466-A39F-AA4038B0BCBC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2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0364-4DD9-416D-9A02-8C67B42F3DA7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995-28BC-4DA4-8CD3-3C2205B5A2DF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8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86D3-C2EC-4ECE-9DB8-75CA8C73278C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5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06EC-6212-4845-A27E-5D311FEDC56E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5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A462-C1DD-4775-B161-DBD4F4DE11BA}" type="datetime1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9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8B52-70B7-4943-B494-BAD50E0007E1}" type="datetime1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2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D06D-9DC3-4062-9026-B3A6186B8B2A}" type="datetime1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4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7F5F-A526-453C-8703-985AE88A63CD}" type="datetime1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7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840D-9618-422F-B3B8-08DA6BD374CF}" type="datetime1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4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ABF5-9D05-46CC-A645-338C66BA75F0}" type="datetime1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5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8D80-C28F-413D-816A-F4BD4E265C1D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975F8-5E75-4675-BD8F-F802177C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8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r-Latn-ME" dirty="0"/>
              <a:t> </a:t>
            </a:r>
            <a:endParaRPr lang="en-US" dirty="0"/>
          </a:p>
          <a:p>
            <a:r>
              <a:rPr lang="sr-Latn-ME" sz="3600" dirty="0"/>
              <a:t>TRŽIŠTE </a:t>
            </a:r>
            <a:r>
              <a:rPr lang="sr-Latn-ME" sz="3600" dirty="0" smtClean="0"/>
              <a:t>KAPITALA -  </a:t>
            </a:r>
            <a:r>
              <a:rPr lang="sr-Latn-ME" sz="3600" dirty="0"/>
              <a:t>FINANSIJSKI </a:t>
            </a:r>
            <a:r>
              <a:rPr lang="sr-Latn-ME" sz="3600" dirty="0" smtClean="0"/>
              <a:t>INSTRUMENTI I POSREDNICI</a:t>
            </a:r>
            <a:r>
              <a:rPr lang="sr-Latn-ME" dirty="0" smtClean="0"/>
              <a:t> </a:t>
            </a:r>
          </a:p>
          <a:p>
            <a:r>
              <a:rPr lang="sr-Latn-ME" sz="3500" dirty="0" smtClean="0"/>
              <a:t> Prof. Dr Halil Kalač</a:t>
            </a:r>
            <a:endParaRPr lang="en-US" sz="3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88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424"/>
            <a:ext cx="10515600" cy="5141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2</a:t>
            </a:r>
            <a:r>
              <a:rPr lang="pl-PL" b="1" dirty="0"/>
              <a:t>) AKCIJE SA NOMINALNOM I BEZ </a:t>
            </a:r>
            <a:r>
              <a:rPr lang="pl-PL" b="1" dirty="0" smtClean="0"/>
              <a:t>NOMINALNE </a:t>
            </a:r>
            <a:r>
              <a:rPr lang="en-US" b="1" dirty="0" smtClean="0"/>
              <a:t>VR</a:t>
            </a:r>
            <a:r>
              <a:rPr lang="sr-Latn-ME" b="1" dirty="0" smtClean="0"/>
              <a:t>IJ</a:t>
            </a:r>
            <a:r>
              <a:rPr lang="en-US" b="1" dirty="0" smtClean="0"/>
              <a:t>EDNOSTI</a:t>
            </a:r>
            <a:endParaRPr lang="en-US" b="1" dirty="0"/>
          </a:p>
          <a:p>
            <a:r>
              <a:rPr lang="en-US" dirty="0" err="1"/>
              <a:t>Normalno</a:t>
            </a:r>
            <a:r>
              <a:rPr lang="en-US" dirty="0"/>
              <a:t> je da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glasi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određenu</a:t>
            </a:r>
            <a:r>
              <a:rPr lang="en-US" dirty="0" smtClean="0"/>
              <a:t> </a:t>
            </a:r>
            <a:r>
              <a:rPr lang="en-US" dirty="0" err="1"/>
              <a:t>nominalu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se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stalno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stalna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neprom</a:t>
            </a:r>
            <a:r>
              <a:rPr lang="sr-Latn-ME" dirty="0" smtClean="0"/>
              <a:t>j</a:t>
            </a:r>
            <a:r>
              <a:rPr lang="en-US" dirty="0" err="1" smtClean="0"/>
              <a:t>enjiva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/>
              <a:t>,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 smtClean="0"/>
              <a:t>smatra</a:t>
            </a:r>
            <a:r>
              <a:rPr lang="sr-Latn-ME" dirty="0" smtClean="0"/>
              <a:t> </a:t>
            </a:r>
            <a:r>
              <a:rPr lang="pl-PL" dirty="0" smtClean="0"/>
              <a:t>da </a:t>
            </a:r>
            <a:r>
              <a:rPr lang="pl-PL" dirty="0"/>
              <a:t>akcija može biti i bez nominalne </a:t>
            </a:r>
            <a:r>
              <a:rPr lang="pl-PL" dirty="0" smtClean="0"/>
              <a:t>vrijednosti</a:t>
            </a:r>
            <a:r>
              <a:rPr lang="pl-PL" dirty="0"/>
              <a:t>, međutim, to je </a:t>
            </a:r>
            <a:r>
              <a:rPr lang="pl-PL" dirty="0" smtClean="0"/>
              <a:t>rijedak </a:t>
            </a:r>
            <a:r>
              <a:rPr lang="pl-PL" dirty="0"/>
              <a:t>slučaj.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61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1329"/>
            <a:ext cx="10515600" cy="56256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3) OBIČNE I POVLAŠĆENE (PREFERENCIJALNE) AKCIJE</a:t>
            </a:r>
          </a:p>
          <a:p>
            <a:pPr algn="just"/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emituju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(common stock), </a:t>
            </a:r>
            <a:r>
              <a:rPr lang="en-US" dirty="0" err="1"/>
              <a:t>koje</a:t>
            </a:r>
            <a:r>
              <a:rPr lang="en-US" dirty="0"/>
              <a:t> nose </a:t>
            </a:r>
            <a:r>
              <a:rPr lang="en-US" dirty="0" err="1" smtClean="0"/>
              <a:t>uobičajena</a:t>
            </a:r>
            <a:r>
              <a:rPr lang="sr-Latn-ME" dirty="0" smtClean="0"/>
              <a:t> </a:t>
            </a:r>
            <a:r>
              <a:rPr lang="en-US" dirty="0" err="1" smtClean="0"/>
              <a:t>akcionarska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: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preferencijalnih</a:t>
            </a:r>
            <a:r>
              <a:rPr lang="en-US" dirty="0"/>
              <a:t> (</a:t>
            </a:r>
            <a:r>
              <a:rPr lang="en-US" dirty="0" err="1"/>
              <a:t>povlašćenih</a:t>
            </a:r>
            <a:r>
              <a:rPr lang="en-US" dirty="0"/>
              <a:t>) </a:t>
            </a:r>
            <a:r>
              <a:rPr lang="en-US" dirty="0" err="1"/>
              <a:t>akcija</a:t>
            </a:r>
            <a:r>
              <a:rPr lang="en-US" dirty="0"/>
              <a:t> (</a:t>
            </a:r>
            <a:r>
              <a:rPr lang="en-US" dirty="0" smtClean="0"/>
              <a:t>preferred</a:t>
            </a:r>
            <a:r>
              <a:rPr lang="sr-Latn-ME" dirty="0" smtClean="0"/>
              <a:t> </a:t>
            </a:r>
            <a:r>
              <a:rPr lang="en-US" dirty="0" smtClean="0"/>
              <a:t>stock</a:t>
            </a:r>
            <a:r>
              <a:rPr lang="en-US" dirty="0"/>
              <a:t>),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u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dođe</a:t>
            </a:r>
            <a:r>
              <a:rPr lang="en-US" dirty="0"/>
              <a:t> do </a:t>
            </a:r>
            <a:r>
              <a:rPr lang="en-US" dirty="0" err="1"/>
              <a:t>stečaja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(</a:t>
            </a:r>
            <a:r>
              <a:rPr lang="en-US" dirty="0" err="1"/>
              <a:t>firme</a:t>
            </a:r>
            <a:r>
              <a:rPr lang="en-US" dirty="0"/>
              <a:t>)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red </a:t>
            </a:r>
            <a:r>
              <a:rPr lang="en-US" dirty="0" err="1"/>
              <a:t>dolaze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svega</a:t>
            </a:r>
            <a:r>
              <a:rPr lang="sr-Latn-ME" dirty="0" smtClean="0"/>
              <a:t> </a:t>
            </a:r>
            <a:r>
              <a:rPr lang="pl-PL" dirty="0" smtClean="0"/>
              <a:t>obveznice </a:t>
            </a:r>
            <a:r>
              <a:rPr lang="pl-PL" dirty="0"/>
              <a:t>(sa stalnom kamatom), zatim povlašćene akcije i na kraju obične akcije.</a:t>
            </a:r>
          </a:p>
          <a:p>
            <a:pPr algn="just"/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međusobno</a:t>
            </a:r>
            <a:r>
              <a:rPr lang="en-US" dirty="0"/>
              <a:t> </a:t>
            </a:r>
            <a:r>
              <a:rPr lang="en-US" dirty="0" err="1"/>
              <a:t>razlikovati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 smtClean="0"/>
              <a:t>klase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/>
              <a:t>A”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glasačko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u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a </a:t>
            </a:r>
            <a:r>
              <a:rPr lang="en-US" dirty="0" err="1" smtClean="0"/>
              <a:t>zatim</a:t>
            </a:r>
            <a:r>
              <a:rPr lang="sr-Latn-ME" dirty="0" smtClean="0"/>
              <a:t> </a:t>
            </a:r>
            <a:r>
              <a:rPr lang="pl-PL" dirty="0" smtClean="0"/>
              <a:t>akcije </a:t>
            </a:r>
            <a:r>
              <a:rPr lang="pl-PL" dirty="0"/>
              <a:t>klase “B”, suprotno tome. </a:t>
            </a:r>
            <a:endParaRPr lang="pl-PL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26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3035"/>
            <a:ext cx="10515600" cy="5423928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Za akcije klase “A” obično su zainteresovani mali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zainteresovani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akcionarskim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Privilegovane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razlikovati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 smtClean="0"/>
              <a:t>kumulativne</a:t>
            </a:r>
            <a:r>
              <a:rPr lang="sr-Latn-ME" dirty="0" smtClean="0"/>
              <a:t> </a:t>
            </a:r>
            <a:r>
              <a:rPr lang="en-US" dirty="0" err="1" smtClean="0"/>
              <a:t>povlašćene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se </a:t>
            </a:r>
            <a:r>
              <a:rPr lang="en-US" dirty="0" err="1"/>
              <a:t>akumulira</a:t>
            </a:r>
            <a:r>
              <a:rPr lang="en-US" dirty="0"/>
              <a:t> u </a:t>
            </a:r>
            <a:r>
              <a:rPr lang="en-US" dirty="0" err="1" smtClean="0"/>
              <a:t>nekoliko</a:t>
            </a:r>
            <a:r>
              <a:rPr lang="sr-Latn-ME" dirty="0" smtClean="0"/>
              <a:t>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podići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momenta.</a:t>
            </a:r>
          </a:p>
          <a:p>
            <a:pPr algn="just"/>
            <a:r>
              <a:rPr lang="pl-PL" dirty="0"/>
              <a:t>Kod svih akcija postoji i prednost u naplati dividende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Uz ovu akciju postoji </a:t>
            </a:r>
            <a:r>
              <a:rPr lang="pl-PL" dirty="0" smtClean="0"/>
              <a:t>i </a:t>
            </a:r>
            <a:r>
              <a:rPr lang="en-US" dirty="0" err="1" smtClean="0"/>
              <a:t>konvertibilna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da se ova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konvertuje</a:t>
            </a:r>
            <a:r>
              <a:rPr lang="en-US" dirty="0"/>
              <a:t> (</a:t>
            </a:r>
            <a:r>
              <a:rPr lang="en-US" dirty="0" err="1" smtClean="0"/>
              <a:t>zam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običnu</a:t>
            </a:r>
            <a:r>
              <a:rPr lang="en-US" dirty="0"/>
              <a:t> </a:t>
            </a:r>
            <a:r>
              <a:rPr lang="en-US" dirty="0" err="1"/>
              <a:t>akciju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njegovoj</a:t>
            </a:r>
            <a:r>
              <a:rPr lang="en-US" dirty="0"/>
              <a:t> </a:t>
            </a:r>
            <a:r>
              <a:rPr lang="en-US" dirty="0" err="1"/>
              <a:t>želji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unapr</a:t>
            </a:r>
            <a:r>
              <a:rPr lang="sr-Latn-ME" dirty="0" smtClean="0"/>
              <a:t>ij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/>
              <a:t>poznatim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Obične i povlašćene akcije mogu biti garantovane, a to je u slučaju kada </a:t>
            </a:r>
            <a:r>
              <a:rPr lang="pl-PL" dirty="0" smtClean="0"/>
              <a:t>za </a:t>
            </a:r>
            <a:r>
              <a:rPr lang="en-US" dirty="0" err="1" smtClean="0"/>
              <a:t>isplatu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garantuje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(firma).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56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060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4) AKCIJE SA GARANTOVANOM I BEZ </a:t>
            </a:r>
            <a:r>
              <a:rPr lang="it-IT" b="1" dirty="0" smtClean="0"/>
              <a:t>GARANTOVANE</a:t>
            </a:r>
            <a:r>
              <a:rPr lang="sr-Latn-ME" b="1" dirty="0" smtClean="0"/>
              <a:t> </a:t>
            </a:r>
            <a:r>
              <a:rPr lang="en-US" b="1" dirty="0" smtClean="0"/>
              <a:t>DIVIDENDE</a:t>
            </a:r>
            <a:endParaRPr lang="en-US" b="1" dirty="0"/>
          </a:p>
          <a:p>
            <a:pPr algn="just"/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garantuje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firma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/>
              <a:t>nikada</a:t>
            </a:r>
            <a:r>
              <a:rPr lang="en-US" dirty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emitovalo</a:t>
            </a:r>
            <a:r>
              <a:rPr lang="en-US" dirty="0"/>
              <a:t> </a:t>
            </a:r>
            <a:r>
              <a:rPr lang="en-US" dirty="0" err="1"/>
              <a:t>akciju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/>
              <a:t>čest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 smtClean="0"/>
              <a:t>akciju</a:t>
            </a:r>
            <a:r>
              <a:rPr lang="sr-Latn-ME" dirty="0" smtClean="0"/>
              <a:t> </a:t>
            </a:r>
            <a:r>
              <a:rPr lang="en-US" dirty="0" err="1" smtClean="0"/>
              <a:t>emituje</a:t>
            </a:r>
            <a:r>
              <a:rPr lang="en-US" dirty="0" smtClean="0"/>
              <a:t> </a:t>
            </a:r>
            <a:r>
              <a:rPr lang="en-US" dirty="0" err="1"/>
              <a:t>neka</a:t>
            </a:r>
            <a:r>
              <a:rPr lang="en-US" dirty="0"/>
              <a:t> od </a:t>
            </a:r>
            <a:r>
              <a:rPr lang="en-US" dirty="0" err="1"/>
              <a:t>filijala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garantuje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filijale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takvu</a:t>
            </a:r>
            <a:r>
              <a:rPr lang="en-US" dirty="0"/>
              <a:t> </a:t>
            </a:r>
            <a:r>
              <a:rPr lang="en-US" dirty="0" err="1"/>
              <a:t>garanciju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bez </a:t>
            </a:r>
            <a:r>
              <a:rPr lang="en-US" dirty="0" err="1"/>
              <a:t>garantovane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24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1635"/>
            <a:ext cx="10515600" cy="5195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5) AKCIJE SA PRAVOM NA VEĆI BROJ GLASOVA, </a:t>
            </a:r>
            <a:r>
              <a:rPr lang="en-US" b="1" dirty="0" smtClean="0"/>
              <a:t>AKCIJE</a:t>
            </a:r>
            <a:r>
              <a:rPr lang="sr-Latn-ME" b="1" dirty="0" smtClean="0"/>
              <a:t> </a:t>
            </a:r>
            <a:r>
              <a:rPr lang="en-US" b="1" dirty="0" smtClean="0"/>
              <a:t>SA </a:t>
            </a:r>
            <a:r>
              <a:rPr lang="en-US" b="1" dirty="0"/>
              <a:t>KUMULATIVNIM PRAVOM GLASA, AKCIJE </a:t>
            </a:r>
            <a:r>
              <a:rPr lang="en-US" b="1" dirty="0" smtClean="0"/>
              <a:t>SA</a:t>
            </a:r>
            <a:r>
              <a:rPr lang="sr-Latn-ME" b="1" dirty="0" smtClean="0"/>
              <a:t> </a:t>
            </a:r>
            <a:r>
              <a:rPr lang="pl-PL" b="1" dirty="0" smtClean="0"/>
              <a:t>OGRANIČENIM </a:t>
            </a:r>
            <a:r>
              <a:rPr lang="pl-PL" b="1" dirty="0"/>
              <a:t>PRAVOM GLASA I AKCIJE BEZ </a:t>
            </a:r>
            <a:r>
              <a:rPr lang="pl-PL" b="1" dirty="0" smtClean="0"/>
              <a:t>PRAVA </a:t>
            </a:r>
            <a:r>
              <a:rPr lang="en-US" b="1" dirty="0" smtClean="0"/>
              <a:t>GLASA</a:t>
            </a:r>
            <a:endParaRPr lang="en-US" b="1" dirty="0"/>
          </a:p>
          <a:p>
            <a:pPr algn="just"/>
            <a:r>
              <a:rPr lang="pl-PL" dirty="0"/>
              <a:t>Akcionarsko društvo redovno polazi od stava da svaka akcija daje </a:t>
            </a:r>
            <a:r>
              <a:rPr lang="pl-PL" dirty="0" smtClean="0"/>
              <a:t>jedno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da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 smtClean="0"/>
              <a:t>akcionarskim</a:t>
            </a:r>
            <a:r>
              <a:rPr lang="sr-Latn-ME" dirty="0" smtClean="0"/>
              <a:t> </a:t>
            </a:r>
            <a:r>
              <a:rPr lang="en-US" dirty="0" err="1" smtClean="0"/>
              <a:t>društvom</a:t>
            </a:r>
            <a:r>
              <a:rPr lang="en-US" dirty="0" smtClean="0"/>
              <a:t> </a:t>
            </a:r>
            <a:r>
              <a:rPr lang="en-US" dirty="0" err="1"/>
              <a:t>proporcionalno</a:t>
            </a:r>
            <a:r>
              <a:rPr lang="en-US" dirty="0"/>
              <a:t>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svoga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učešću</a:t>
            </a:r>
            <a:r>
              <a:rPr lang="en-US" dirty="0"/>
              <a:t> u </a:t>
            </a:r>
            <a:r>
              <a:rPr lang="en-US" dirty="0" err="1" smtClean="0"/>
              <a:t>akcionarskom</a:t>
            </a:r>
            <a:r>
              <a:rPr lang="sr-Latn-ME" dirty="0" smtClean="0"/>
              <a:t> </a:t>
            </a:r>
            <a:r>
              <a:rPr lang="en-US" dirty="0" err="1" smtClean="0"/>
              <a:t>kapitalu</a:t>
            </a:r>
            <a:r>
              <a:rPr lang="en-US" dirty="0" smtClean="0"/>
              <a:t> </a:t>
            </a:r>
            <a:r>
              <a:rPr lang="en-US" dirty="0" err="1"/>
              <a:t>firme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57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6) KONVERTIBILNE AKCIJE</a:t>
            </a:r>
          </a:p>
          <a:p>
            <a:pPr algn="just"/>
            <a:r>
              <a:rPr lang="en-US" dirty="0" err="1"/>
              <a:t>Konvertibilne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zam</a:t>
            </a:r>
            <a:r>
              <a:rPr lang="sr-Latn-ME" dirty="0" smtClean="0"/>
              <a:t>ij</a:t>
            </a:r>
            <a:r>
              <a:rPr lang="en-US" dirty="0" err="1" smtClean="0"/>
              <a:t>enjene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želji</a:t>
            </a:r>
            <a:r>
              <a:rPr lang="sr-Latn-ME" dirty="0" smtClean="0"/>
              <a:t> </a:t>
            </a:r>
            <a:r>
              <a:rPr lang="en-US" dirty="0" err="1" smtClean="0"/>
              <a:t>vlasnika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unapred</a:t>
            </a:r>
            <a:r>
              <a:rPr lang="en-US" dirty="0"/>
              <a:t> </a:t>
            </a:r>
            <a:r>
              <a:rPr lang="en-US" dirty="0" err="1"/>
              <a:t>utvrđenim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, u </a:t>
            </a:r>
            <a:r>
              <a:rPr lang="en-US" dirty="0" err="1"/>
              <a:t>druge</a:t>
            </a:r>
            <a:r>
              <a:rPr lang="en-US" dirty="0"/>
              <a:t> (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) </a:t>
            </a:r>
            <a:r>
              <a:rPr lang="en-US" dirty="0" err="1"/>
              <a:t>akcije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konverziju</a:t>
            </a:r>
            <a:r>
              <a:rPr lang="en-US" dirty="0"/>
              <a:t> je </a:t>
            </a:r>
            <a:r>
              <a:rPr lang="en-US" dirty="0" err="1"/>
              <a:t>privilegija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konstituiše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korist</a:t>
            </a:r>
            <a:r>
              <a:rPr lang="en-US" dirty="0" smtClean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Konvertibilne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nekada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rioritetom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Ove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elementa</a:t>
            </a:r>
            <a:r>
              <a:rPr lang="en-US" dirty="0"/>
              <a:t>: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konverzije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konvertibilne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ugrađeno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konverzije</a:t>
            </a:r>
            <a:r>
              <a:rPr lang="en-US" dirty="0"/>
              <a:t> </a:t>
            </a:r>
            <a:r>
              <a:rPr lang="en-US" dirty="0" err="1" smtClean="0"/>
              <a:t>određuju</a:t>
            </a:r>
            <a:r>
              <a:rPr lang="sr-Latn-ME" dirty="0" smtClean="0"/>
              <a:t> </a:t>
            </a:r>
            <a:r>
              <a:rPr lang="pl-PL" dirty="0" smtClean="0"/>
              <a:t>isti </a:t>
            </a:r>
            <a:r>
              <a:rPr lang="pl-PL" dirty="0"/>
              <a:t>faktori koji određuju </a:t>
            </a:r>
            <a:r>
              <a:rPr lang="pl-PL" dirty="0" smtClean="0"/>
              <a:t>vrijednost </a:t>
            </a:r>
            <a:r>
              <a:rPr lang="pl-PL" dirty="0"/>
              <a:t>drugih akcija.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73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7) AKCIJE SA ODLOŽENIM PLAĆANJEM DIVIDENDE</a:t>
            </a:r>
          </a:p>
          <a:p>
            <a:pPr algn="just"/>
            <a:r>
              <a:rPr lang="en-US" dirty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je </a:t>
            </a:r>
            <a:r>
              <a:rPr lang="en-US" dirty="0" err="1" smtClean="0"/>
              <a:t>unapr</a:t>
            </a:r>
            <a:r>
              <a:rPr lang="sr-Latn-ME" dirty="0" smtClean="0"/>
              <a:t>ij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/>
              <a:t>utvrđen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se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 smtClean="0"/>
              <a:t>isplaćivati</a:t>
            </a:r>
            <a:r>
              <a:rPr lang="sr-Latn-ME" dirty="0" smtClean="0"/>
              <a:t> </a:t>
            </a:r>
            <a:r>
              <a:rPr lang="en-US" dirty="0" err="1" smtClean="0"/>
              <a:t>dividenda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Istekom</a:t>
            </a:r>
            <a:r>
              <a:rPr lang="en-US" dirty="0" smtClean="0"/>
              <a:t> </a:t>
            </a:r>
            <a:r>
              <a:rPr lang="en-US" dirty="0" err="1"/>
              <a:t>utvrđenog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 se </a:t>
            </a:r>
            <a:r>
              <a:rPr lang="en-US" dirty="0" err="1"/>
              <a:t>automatski</a:t>
            </a:r>
            <a:r>
              <a:rPr lang="en-US" dirty="0"/>
              <a:t> </a:t>
            </a:r>
            <a:r>
              <a:rPr lang="en-US" dirty="0" err="1"/>
              <a:t>konvertira</a:t>
            </a:r>
            <a:r>
              <a:rPr lang="en-US" dirty="0"/>
              <a:t> u </a:t>
            </a:r>
            <a:r>
              <a:rPr lang="en-US" dirty="0" err="1" smtClean="0"/>
              <a:t>obične</a:t>
            </a:r>
            <a:r>
              <a:rPr lang="sr-Latn-ME" dirty="0" smtClean="0"/>
              <a:t> </a:t>
            </a:r>
            <a:r>
              <a:rPr lang="en-US" dirty="0" err="1" smtClean="0"/>
              <a:t>akcije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/>
              <a:t>8) NOVE AKCIJE DRUŠTVA</a:t>
            </a:r>
          </a:p>
          <a:p>
            <a:pPr algn="just"/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se </a:t>
            </a:r>
            <a:r>
              <a:rPr lang="en-US" dirty="0" err="1"/>
              <a:t>emituju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dokapitalizacije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period ne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puni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smtClean="0"/>
              <a:t>bog</a:t>
            </a:r>
            <a:r>
              <a:rPr lang="sr-Latn-ME" dirty="0" smtClean="0"/>
              <a:t> </a:t>
            </a:r>
            <a:r>
              <a:rPr lang="en-US" dirty="0" smtClean="0"/>
              <a:t>toga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/>
              <a:t>nezavisno</a:t>
            </a:r>
            <a:r>
              <a:rPr lang="en-US" dirty="0"/>
              <a:t> od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 smtClean="0"/>
              <a:t>običnim</a:t>
            </a:r>
            <a:r>
              <a:rPr lang="sr-Latn-ME" dirty="0" smtClean="0"/>
              <a:t> </a:t>
            </a:r>
            <a:r>
              <a:rPr lang="en-US" dirty="0" err="1" smtClean="0"/>
              <a:t>akcijama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53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894"/>
            <a:ext cx="10515600" cy="500706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9) OTVORENE I ZATVORENE AKCIJE</a:t>
            </a:r>
          </a:p>
          <a:p>
            <a:r>
              <a:rPr lang="pl-PL" dirty="0"/>
              <a:t>U otvorene akcije spadaju sve vrste akcija određene za kupovinu i </a:t>
            </a:r>
            <a:r>
              <a:rPr lang="pl-PL" dirty="0" smtClean="0"/>
              <a:t>prodaju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). </a:t>
            </a:r>
            <a:endParaRPr lang="sr-Latn-ME" dirty="0" smtClean="0"/>
          </a:p>
          <a:p>
            <a:r>
              <a:rPr lang="en-US" dirty="0" err="1" smtClean="0"/>
              <a:t>Zatvorene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one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ij</a:t>
            </a:r>
            <a:r>
              <a:rPr lang="en-US" dirty="0" err="1" smtClean="0"/>
              <a:t>enjen</a:t>
            </a:r>
            <a:r>
              <a:rPr lang="sr-Latn-ME" dirty="0" smtClean="0"/>
              <a:t>e </a:t>
            </a:r>
            <a:r>
              <a:rPr lang="en-US" dirty="0" err="1" smtClean="0"/>
              <a:t>kupovini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postojećim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62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5793"/>
          </a:xfrm>
        </p:spPr>
        <p:txBody>
          <a:bodyPr>
            <a:normAutofit fontScale="90000"/>
          </a:bodyPr>
          <a:lstStyle/>
          <a:p>
            <a:r>
              <a:rPr lang="sr-Latn-ME" b="1" dirty="0" smtClean="0"/>
              <a:t>B - </a:t>
            </a:r>
            <a:r>
              <a:rPr lang="en-US" b="1" dirty="0" smtClean="0"/>
              <a:t> AKCIONARSKO DRUŠTVO</a:t>
            </a:r>
            <a:r>
              <a:rPr lang="sr-Latn-ME" b="1" dirty="0" smtClean="0"/>
              <a:t> I AKCIONARSKI KAPITAL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9176"/>
            <a:ext cx="10515600" cy="4697787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Akcionarsko </a:t>
            </a:r>
            <a:r>
              <a:rPr lang="pl-PL" dirty="0"/>
              <a:t>društvo je u osnovi društvo kapitala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Bilo da se radi </a:t>
            </a:r>
            <a:r>
              <a:rPr lang="pl-PL" dirty="0" smtClean="0"/>
              <a:t>o </a:t>
            </a:r>
            <a:r>
              <a:rPr lang="en-US" dirty="0" err="1" smtClean="0"/>
              <a:t>korporaciji</a:t>
            </a:r>
            <a:r>
              <a:rPr lang="en-US" dirty="0"/>
              <a:t>, </a:t>
            </a:r>
            <a:r>
              <a:rPr lang="en-US" dirty="0" err="1"/>
              <a:t>preduzeću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udruživanja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nastaje</a:t>
            </a:r>
            <a:r>
              <a:rPr lang="sr-Latn-ME" dirty="0" smtClean="0"/>
              <a:t> </a:t>
            </a:r>
            <a:r>
              <a:rPr lang="en-US" dirty="0" err="1" smtClean="0"/>
              <a:t>upisom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/>
              <a:t>slobodnog</a:t>
            </a:r>
            <a:r>
              <a:rPr lang="en-US" dirty="0"/>
              <a:t> </a:t>
            </a:r>
            <a:r>
              <a:rPr lang="en-US" dirty="0" err="1" smtClean="0"/>
              <a:t>novčanog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kupujući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postaju</a:t>
            </a:r>
            <a:r>
              <a:rPr lang="en-US" dirty="0"/>
              <a:t> </a:t>
            </a:r>
            <a:r>
              <a:rPr lang="en-US" dirty="0" err="1"/>
              <a:t>suvlasnici</a:t>
            </a:r>
            <a:r>
              <a:rPr lang="en-US" dirty="0"/>
              <a:t> u 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, ne </a:t>
            </a:r>
            <a:r>
              <a:rPr lang="en-US" dirty="0" err="1"/>
              <a:t>odričući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kapitalom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akcionarstva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sr-Latn-ME" dirty="0" smtClean="0"/>
              <a:t>e</a:t>
            </a:r>
            <a:r>
              <a:rPr lang="en-US" dirty="0" err="1" smtClean="0"/>
              <a:t>konomije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98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privatnog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bez </a:t>
            </a:r>
            <a:r>
              <a:rPr lang="en-US" dirty="0" err="1"/>
              <a:t>teškoća</a:t>
            </a:r>
            <a:r>
              <a:rPr lang="en-US" dirty="0"/>
              <a:t> </a:t>
            </a:r>
            <a:r>
              <a:rPr lang="en-US" dirty="0" err="1"/>
              <a:t>transformisati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akcionarski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u </a:t>
            </a:r>
            <a:r>
              <a:rPr lang="en-US" dirty="0" err="1"/>
              <a:t>savremenoj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 smtClean="0"/>
              <a:t>pluralizam</a:t>
            </a:r>
            <a:r>
              <a:rPr lang="sr-Latn-ME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privatno</a:t>
            </a:r>
            <a:r>
              <a:rPr lang="en-US" dirty="0"/>
              <a:t>, </a:t>
            </a:r>
            <a:r>
              <a:rPr lang="en-US" dirty="0" err="1"/>
              <a:t>državno</a:t>
            </a:r>
            <a:r>
              <a:rPr lang="en-US" dirty="0"/>
              <a:t>, </a:t>
            </a:r>
            <a:r>
              <a:rPr lang="en-US" dirty="0" err="1"/>
              <a:t>zadružno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erenja</a:t>
            </a:r>
            <a:r>
              <a:rPr lang="en-US" dirty="0" smtClean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privatnog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t-BR" dirty="0" smtClean="0"/>
              <a:t>tržišne </a:t>
            </a:r>
            <a:r>
              <a:rPr lang="pt-BR" dirty="0"/>
              <a:t>institucije i državnu regulativu (pravnu državu),</a:t>
            </a:r>
          </a:p>
          <a:p>
            <a:pPr marL="0" indent="0" algn="just">
              <a:buNone/>
            </a:pPr>
            <a:r>
              <a:rPr lang="sv-SE" dirty="0"/>
              <a:t>3. Prinos od akcija, determinisan opštim poslovnim </a:t>
            </a:r>
            <a:r>
              <a:rPr lang="sv-SE" dirty="0" smtClean="0"/>
              <a:t>usp</a:t>
            </a:r>
            <a:r>
              <a:rPr lang="sr-Latn-ME" dirty="0" smtClean="0"/>
              <a:t>j</a:t>
            </a:r>
            <a:r>
              <a:rPr lang="sv-SE" dirty="0" smtClean="0"/>
              <a:t>ehom akcionarskog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atraktivan</a:t>
            </a:r>
            <a:r>
              <a:rPr lang="en-US" dirty="0"/>
              <a:t> da </a:t>
            </a:r>
            <a:r>
              <a:rPr lang="en-US" dirty="0" err="1"/>
              <a:t>omogući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sr-Latn-ME" dirty="0" smtClean="0"/>
              <a:t>t</a:t>
            </a:r>
            <a:r>
              <a:rPr lang="en-US" dirty="0" err="1" smtClean="0"/>
              <a:t>ransformacije</a:t>
            </a:r>
            <a:r>
              <a:rPr lang="sr-Latn-ME" dirty="0" smtClean="0"/>
              <a:t> </a:t>
            </a:r>
            <a:r>
              <a:rPr lang="pl-PL" dirty="0" smtClean="0"/>
              <a:t>pojedinačnih </a:t>
            </a:r>
            <a:r>
              <a:rPr lang="pl-PL" dirty="0"/>
              <a:t>u koncentrisan akcionarski kapital</a:t>
            </a:r>
            <a:r>
              <a:rPr lang="pl-PL" dirty="0" smtClean="0"/>
              <a:t>, </a:t>
            </a: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 smtClean="0"/>
              <a:t>posebno</a:t>
            </a:r>
            <a:r>
              <a:rPr lang="sr-Latn-ME" dirty="0" smtClean="0"/>
              <a:t> </a:t>
            </a:r>
            <a:r>
              <a:rPr lang="en-US" dirty="0" err="1" smtClean="0"/>
              <a:t>berzi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uspešno</a:t>
            </a:r>
            <a:r>
              <a:rPr lang="en-US" dirty="0"/>
              <a:t> </a:t>
            </a:r>
            <a:r>
              <a:rPr lang="en-US" dirty="0" err="1"/>
              <a:t>funkcionisati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4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A – AKCIONARSKA EKONOMIJA</a:t>
            </a:r>
          </a:p>
          <a:p>
            <a:pPr marL="0" indent="0">
              <a:buNone/>
            </a:pPr>
            <a:r>
              <a:rPr lang="sr-Latn-ME" dirty="0" smtClean="0"/>
              <a:t>B – AKCIONARSKO DRUŠTVO I AKCIJSKI KAPITAL</a:t>
            </a:r>
          </a:p>
          <a:p>
            <a:pPr marL="0" indent="0">
              <a:buNone/>
            </a:pPr>
            <a:r>
              <a:rPr lang="sr-Latn-ME" dirty="0" smtClean="0"/>
              <a:t>C – TRŽIŠTE KAPITALA</a:t>
            </a:r>
          </a:p>
          <a:p>
            <a:pPr marL="0" indent="0">
              <a:buNone/>
            </a:pPr>
            <a:r>
              <a:rPr lang="sr-Latn-ME" dirty="0" smtClean="0"/>
              <a:t>D - INSTRUMENTI  I POSREDNICI NA TRŽIŠTA KAPITALA</a:t>
            </a:r>
          </a:p>
          <a:p>
            <a:pPr marL="0" indent="0">
              <a:buNone/>
            </a:pPr>
            <a:r>
              <a:rPr lang="sr-Latn-ME" dirty="0" smtClean="0"/>
              <a:t>C – </a:t>
            </a:r>
            <a:r>
              <a:rPr lang="sr-Latn-ME" dirty="0" smtClean="0"/>
              <a:t>PRINOSI I RIZICI NA </a:t>
            </a:r>
            <a:r>
              <a:rPr lang="sr-Latn-ME" dirty="0" smtClean="0"/>
              <a:t>TRŽIŠTU KAPITALA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79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788"/>
            <a:ext cx="10515600" cy="49801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jasne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sigurne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regulative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berzanskog</a:t>
            </a:r>
            <a:r>
              <a:rPr lang="en-US" dirty="0" smtClean="0"/>
              <a:t> </a:t>
            </a:r>
            <a:r>
              <a:rPr lang="en-US" dirty="0" err="1"/>
              <a:t>poslovanja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6.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sprečavati</a:t>
            </a:r>
            <a:r>
              <a:rPr lang="en-US" dirty="0"/>
              <a:t> da </a:t>
            </a:r>
            <a:r>
              <a:rPr lang="en-US" dirty="0" err="1"/>
              <a:t>dođe</a:t>
            </a:r>
            <a:r>
              <a:rPr lang="en-US" dirty="0"/>
              <a:t> do </a:t>
            </a:r>
            <a:r>
              <a:rPr lang="en-US" dirty="0" err="1"/>
              <a:t>erozije</a:t>
            </a:r>
            <a:r>
              <a:rPr lang="en-US" dirty="0"/>
              <a:t> </a:t>
            </a:r>
            <a:r>
              <a:rPr lang="en-US" dirty="0" err="1" smtClean="0"/>
              <a:t>akcionarskog</a:t>
            </a:r>
            <a:r>
              <a:rPr lang="sr-Latn-ME" dirty="0" smtClean="0"/>
              <a:t> </a:t>
            </a:r>
            <a:r>
              <a:rPr lang="pl-PL" dirty="0" smtClean="0"/>
              <a:t>kapitala</a:t>
            </a:r>
            <a:r>
              <a:rPr lang="pl-PL" dirty="0"/>
              <a:t>, odnosno društva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dirty="0"/>
              <a:t>Sudbina vlasnika kapitala (akcionara) </a:t>
            </a:r>
            <a:r>
              <a:rPr lang="pl-PL" dirty="0" smtClean="0"/>
              <a:t>i </a:t>
            </a:r>
            <a:r>
              <a:rPr lang="en-US" dirty="0" err="1" smtClean="0"/>
              <a:t>menadžera</a:t>
            </a:r>
            <a:r>
              <a:rPr lang="en-US" dirty="0" smtClean="0"/>
              <a:t> </a:t>
            </a:r>
            <a:r>
              <a:rPr lang="en-US" dirty="0" err="1"/>
              <a:t>potpuno</a:t>
            </a:r>
            <a:r>
              <a:rPr lang="en-US" dirty="0"/>
              <a:t> je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sudbinu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 smtClean="0"/>
              <a:t>akcionarskog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7.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visokog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političke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 smtClean="0"/>
              <a:t>akcionarske</a:t>
            </a:r>
            <a:r>
              <a:rPr lang="sr-Latn-ME" dirty="0" smtClean="0"/>
              <a:t> </a:t>
            </a:r>
            <a:r>
              <a:rPr lang="pl-PL" dirty="0" smtClean="0"/>
              <a:t>ekonomije</a:t>
            </a:r>
            <a:r>
              <a:rPr lang="pl-PL" dirty="0"/>
              <a:t>, ali i zakonitosti robne proizvodnje.</a:t>
            </a:r>
          </a:p>
          <a:p>
            <a:pPr marL="0" indent="0" algn="just">
              <a:buNone/>
            </a:pPr>
            <a:r>
              <a:rPr lang="en-US" dirty="0"/>
              <a:t>8.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otvorenosti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konkurentnosti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ekonomije</a:t>
            </a:r>
            <a:r>
              <a:rPr lang="en-US" dirty="0"/>
              <a:t> u </a:t>
            </a:r>
            <a:r>
              <a:rPr lang="en-US" dirty="0" err="1" smtClean="0"/>
              <a:t>odnosu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inostranstvo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38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9.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(</a:t>
            </a:r>
            <a:r>
              <a:rPr lang="en-US" dirty="0" err="1" smtClean="0"/>
              <a:t>ukupno</a:t>
            </a:r>
            <a:r>
              <a:rPr lang="sr-Latn-ME" dirty="0" smtClean="0"/>
              <a:t> </a:t>
            </a:r>
            <a:r>
              <a:rPr lang="it-IT" dirty="0" smtClean="0"/>
              <a:t>i </a:t>
            </a:r>
            <a:r>
              <a:rPr lang="it-IT" dirty="0"/>
              <a:t>per capita) iz čega se može formirati dovoljan nivo ponude </a:t>
            </a:r>
            <a:r>
              <a:rPr lang="it-IT" dirty="0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bez </a:t>
            </a:r>
            <a:r>
              <a:rPr lang="en-US" dirty="0" err="1"/>
              <a:t>čega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funkcionisati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akcionarska</a:t>
            </a:r>
            <a:r>
              <a:rPr lang="en-US" dirty="0" smtClean="0"/>
              <a:t> </a:t>
            </a:r>
            <a:r>
              <a:rPr lang="en-US" dirty="0" err="1"/>
              <a:t>ekonomija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10.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razvijenih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(</a:t>
            </a:r>
            <a:r>
              <a:rPr lang="en-US" dirty="0" err="1"/>
              <a:t>berze</a:t>
            </a:r>
            <a:r>
              <a:rPr lang="en-US" dirty="0"/>
              <a:t>, </a:t>
            </a:r>
            <a:r>
              <a:rPr lang="en-US" dirty="0" err="1" smtClean="0"/>
              <a:t>investicione</a:t>
            </a:r>
            <a:r>
              <a:rPr lang="sr-Latn-ME" dirty="0" smtClean="0"/>
              <a:t> </a:t>
            </a:r>
            <a:r>
              <a:rPr lang="it-IT" dirty="0" smtClean="0"/>
              <a:t>banke</a:t>
            </a:r>
            <a:r>
              <a:rPr lang="it-IT" dirty="0"/>
              <a:t>, investicioni fondovi i dr.) i finansijskih instrumenata tržišta </a:t>
            </a:r>
            <a:r>
              <a:rPr lang="it-IT" dirty="0" smtClean="0"/>
              <a:t>kapitala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fjučersi</a:t>
            </a:r>
            <a:r>
              <a:rPr lang="en-US" dirty="0"/>
              <a:t>, </a:t>
            </a:r>
            <a:r>
              <a:rPr lang="en-US" dirty="0" err="1"/>
              <a:t>svopovi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dr.),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 smtClean="0"/>
              <a:t>razvijenu</a:t>
            </a:r>
            <a:r>
              <a:rPr lang="sr-Latn-ME" dirty="0" smtClean="0"/>
              <a:t> </a:t>
            </a:r>
            <a:r>
              <a:rPr lang="en-US" dirty="0" err="1" smtClean="0"/>
              <a:t>finansijsku</a:t>
            </a:r>
            <a:r>
              <a:rPr lang="en-US" dirty="0" smtClean="0"/>
              <a:t> </a:t>
            </a:r>
            <a:r>
              <a:rPr lang="en-US" dirty="0" err="1"/>
              <a:t>infrastrukturu</a:t>
            </a:r>
            <a:r>
              <a:rPr lang="en-US" dirty="0"/>
              <a:t>, bez </a:t>
            </a:r>
            <a:r>
              <a:rPr lang="en-US" dirty="0" err="1"/>
              <a:t>koje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usp</a:t>
            </a:r>
            <a:r>
              <a:rPr lang="sr-Latn-ME" dirty="0" smtClean="0"/>
              <a:t>j</a:t>
            </a:r>
            <a:r>
              <a:rPr lang="en-US" dirty="0" err="1" smtClean="0"/>
              <a:t>ešno</a:t>
            </a:r>
            <a:r>
              <a:rPr lang="en-US" dirty="0" smtClean="0"/>
              <a:t> </a:t>
            </a:r>
            <a:r>
              <a:rPr lang="en-US" dirty="0" err="1"/>
              <a:t>funkcionisati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 smtClean="0"/>
              <a:t>jedno</a:t>
            </a:r>
            <a:r>
              <a:rPr lang="sr-Latn-ME" dirty="0" smtClean="0"/>
              <a:t>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9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129"/>
            <a:ext cx="10515600" cy="49398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11.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efikasna</a:t>
            </a:r>
            <a:r>
              <a:rPr lang="en-US" dirty="0"/>
              <a:t> </a:t>
            </a:r>
            <a:r>
              <a:rPr lang="en-US" dirty="0" err="1"/>
              <a:t>privreda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toga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visoka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koja </a:t>
            </a:r>
            <a:r>
              <a:rPr lang="pl-PL" dirty="0"/>
              <a:t>po ekonomskoj logici, mora biti veća od kamate na </a:t>
            </a:r>
            <a:r>
              <a:rPr lang="pl-PL" dirty="0" smtClean="0"/>
              <a:t>depozite kod </a:t>
            </a:r>
            <a:r>
              <a:rPr lang="en-US" dirty="0" err="1" smtClean="0"/>
              <a:t>banaka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sv-SE" dirty="0"/>
              <a:t>12. Razvijen, solventan i efikasan bankarski sistem, bez koga ne </a:t>
            </a:r>
            <a:r>
              <a:rPr lang="sv-SE" dirty="0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razvijenog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tižišta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efikasne</a:t>
            </a:r>
            <a:r>
              <a:rPr lang="en-US" dirty="0"/>
              <a:t> </a:t>
            </a:r>
            <a:r>
              <a:rPr lang="en-US" dirty="0" err="1"/>
              <a:t>akcionarske</a:t>
            </a:r>
            <a:r>
              <a:rPr lang="en-US" dirty="0"/>
              <a:t> </a:t>
            </a:r>
            <a:r>
              <a:rPr lang="en-US" dirty="0" err="1"/>
              <a:t>ekonomije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Kupovinom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 smtClean="0"/>
              <a:t>vlasnicima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kapitalom</a:t>
            </a:r>
            <a:r>
              <a:rPr lang="en-US" dirty="0"/>
              <a:t>,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/>
              <a:t>politikom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dividendu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efikasne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00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b="1" dirty="0"/>
              <a:t>1</a:t>
            </a:r>
            <a:r>
              <a:rPr lang="en-US" b="1" dirty="0" smtClean="0"/>
              <a:t>. </a:t>
            </a:r>
            <a:r>
              <a:rPr lang="en-US" b="1" dirty="0"/>
              <a:t>AKCIONARSKI KAPITAL</a:t>
            </a:r>
          </a:p>
          <a:p>
            <a:pPr algn="just"/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je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Kapital</a:t>
            </a:r>
            <a:r>
              <a:rPr lang="en-US" dirty="0"/>
              <a:t> se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osnivanjem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 smtClean="0"/>
              <a:t>način</a:t>
            </a:r>
            <a:r>
              <a:rPr lang="sr-Latn-ME" dirty="0" smtClean="0"/>
              <a:t> </a:t>
            </a:r>
            <a:r>
              <a:rPr lang="en-US" dirty="0" err="1" smtClean="0"/>
              <a:t>fonnira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početni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kasnije</a:t>
            </a:r>
            <a:r>
              <a:rPr lang="en-US" dirty="0"/>
              <a:t>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 smtClean="0"/>
              <a:t>aktivnostima</a:t>
            </a:r>
            <a:r>
              <a:rPr lang="sr-Latn-ME" dirty="0" smtClean="0"/>
              <a:t> 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uvećava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kupci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ulagači</a:t>
            </a:r>
            <a:r>
              <a:rPr lang="sr-Latn-ME" dirty="0" smtClean="0"/>
              <a:t> </a:t>
            </a:r>
            <a:r>
              <a:rPr lang="en-US" dirty="0" err="1" smtClean="0"/>
              <a:t>novčanog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imaju</a:t>
            </a:r>
            <a:r>
              <a:rPr lang="en-US" dirty="0"/>
              <a:t> status </a:t>
            </a:r>
            <a:r>
              <a:rPr lang="en-US" dirty="0" err="1"/>
              <a:t>vlasnika</a:t>
            </a:r>
            <a:r>
              <a:rPr lang="en-US" dirty="0"/>
              <a:t>, </a:t>
            </a:r>
            <a:r>
              <a:rPr lang="en-US" dirty="0" err="1"/>
              <a:t>saglasno</a:t>
            </a:r>
            <a:r>
              <a:rPr lang="en-US" dirty="0"/>
              <a:t>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uloženog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en-US" dirty="0" err="1" smtClean="0"/>
              <a:t>učešća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ostvarenog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(</a:t>
            </a:r>
            <a:r>
              <a:rPr lang="en-US" dirty="0" err="1"/>
              <a:t>dividenda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 smtClean="0"/>
              <a:t>akcijama</a:t>
            </a:r>
            <a:r>
              <a:rPr lang="sr-Latn-ME" dirty="0" smtClean="0"/>
              <a:t> </a:t>
            </a:r>
            <a:r>
              <a:rPr lang="pl-PL" dirty="0" smtClean="0"/>
              <a:t>nosi </a:t>
            </a:r>
            <a:r>
              <a:rPr lang="pl-PL" dirty="0"/>
              <a:t>pravo na dividendu, ona se najčešće ostvaruje odstupanjem nominalne </a:t>
            </a:r>
            <a:r>
              <a:rPr lang="pl-PL" dirty="0" smtClean="0"/>
              <a:t>od </a:t>
            </a:r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2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/>
          <a:lstStyle/>
          <a:p>
            <a:pPr algn="just"/>
            <a:r>
              <a:rPr lang="en-US" dirty="0"/>
              <a:t>To </a:t>
            </a:r>
            <a:r>
              <a:rPr lang="en-US" dirty="0" err="1"/>
              <a:t>odstupanje</a:t>
            </a:r>
            <a:r>
              <a:rPr lang="en-US" dirty="0"/>
              <a:t> je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sr-Latn-ME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 </a:t>
            </a:r>
            <a:r>
              <a:rPr lang="en-US" dirty="0" err="1"/>
              <a:t>ostvarenog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se</a:t>
            </a:r>
            <a:r>
              <a:rPr lang="sr-Latn-ME" dirty="0"/>
              <a:t> </a:t>
            </a:r>
            <a:r>
              <a:rPr lang="pl-PL" dirty="0"/>
              <a:t>kupuje i prodaje akcija i kapital koji je uložen u akcionarsko društvo pri njihovom </a:t>
            </a:r>
            <a:r>
              <a:rPr lang="en-US" dirty="0" err="1"/>
              <a:t>inicijalnom</a:t>
            </a:r>
            <a:r>
              <a:rPr lang="en-US" dirty="0"/>
              <a:t> </a:t>
            </a:r>
            <a:r>
              <a:rPr lang="en-US" dirty="0" err="1"/>
              <a:t>kupovanju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fiktivni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.</a:t>
            </a:r>
          </a:p>
          <a:p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funkcionisanju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nn-NO" dirty="0"/>
              <a:t>1. Pretvaranje novčanih sredstava u kapital i mogućnost njihovog</a:t>
            </a:r>
            <a:r>
              <a:rPr lang="sr-Latn-ME" dirty="0"/>
              <a:t> </a:t>
            </a:r>
            <a:r>
              <a:rPr lang="en-US" dirty="0" err="1"/>
              <a:t>kapitalizovanja</a:t>
            </a:r>
            <a:r>
              <a:rPr lang="en-US" dirty="0"/>
              <a:t>,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21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Pretvaranje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pojedinačnih</a:t>
            </a:r>
            <a:r>
              <a:rPr lang="en-US" dirty="0"/>
              <a:t> </a:t>
            </a:r>
            <a:r>
              <a:rPr lang="en-US" dirty="0" err="1"/>
              <a:t>privatnih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smtClean="0"/>
              <a:t>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podruštvljavanja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u 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 smtClean="0"/>
              <a:t>srazm</a:t>
            </a:r>
            <a:r>
              <a:rPr lang="sr-Latn-ME" dirty="0" smtClean="0"/>
              <a:t>j</a:t>
            </a:r>
            <a:r>
              <a:rPr lang="en-US" dirty="0" err="1" smtClean="0"/>
              <a:t>erno</a:t>
            </a:r>
            <a:r>
              <a:rPr lang="en-US" dirty="0" smtClean="0"/>
              <a:t>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 smtClean="0"/>
              <a:t>uloženog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ostvarenog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(</a:t>
            </a:r>
            <a:r>
              <a:rPr lang="en-US" dirty="0" err="1"/>
              <a:t>dividende</a:t>
            </a:r>
            <a:r>
              <a:rPr lang="en-US" dirty="0"/>
              <a:t>) </a:t>
            </a:r>
            <a:r>
              <a:rPr lang="en-US" dirty="0" err="1" smtClean="0"/>
              <a:t>srazm</a:t>
            </a:r>
            <a:r>
              <a:rPr lang="sr-Latn-ME" dirty="0" smtClean="0"/>
              <a:t>j</a:t>
            </a:r>
            <a:r>
              <a:rPr lang="en-US" dirty="0" err="1" smtClean="0"/>
              <a:t>erno</a:t>
            </a:r>
            <a:r>
              <a:rPr lang="en-US" dirty="0" smtClean="0"/>
              <a:t> </a:t>
            </a:r>
            <a:r>
              <a:rPr lang="en-US" dirty="0" err="1" smtClean="0"/>
              <a:t>uloženom</a:t>
            </a:r>
            <a:r>
              <a:rPr lang="sr-Latn-ME" dirty="0" smtClean="0"/>
              <a:t> </a:t>
            </a:r>
            <a:r>
              <a:rPr lang="en-US" dirty="0" err="1" smtClean="0"/>
              <a:t>kapitalu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Povlačenje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kupljenih</a:t>
            </a:r>
            <a:r>
              <a:rPr lang="en-US" dirty="0"/>
              <a:t> od </a:t>
            </a:r>
            <a:r>
              <a:rPr lang="en-US" dirty="0" smtClean="0"/>
              <a:t>tog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povraćaj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sv-SE" dirty="0" smtClean="0"/>
              <a:t>6</a:t>
            </a:r>
            <a:r>
              <a:rPr lang="sv-SE" dirty="0"/>
              <a:t>. Permanentno </a:t>
            </a:r>
            <a:r>
              <a:rPr lang="sv-SE" dirty="0" smtClean="0"/>
              <a:t>m</a:t>
            </a:r>
            <a:r>
              <a:rPr lang="sr-Latn-ME" dirty="0" smtClean="0"/>
              <a:t>ij</a:t>
            </a:r>
            <a:r>
              <a:rPr lang="sv-SE" dirty="0" smtClean="0"/>
              <a:t>enjanje </a:t>
            </a:r>
            <a:r>
              <a:rPr lang="sv-SE" dirty="0"/>
              <a:t>vlasnika kapitala preko </a:t>
            </a:r>
            <a:r>
              <a:rPr lang="sv-SE" dirty="0" smtClean="0"/>
              <a:t>prom</a:t>
            </a:r>
            <a:r>
              <a:rPr lang="sr-Latn-ME" dirty="0" smtClean="0"/>
              <a:t>j</a:t>
            </a:r>
            <a:r>
              <a:rPr lang="sv-SE" dirty="0" smtClean="0"/>
              <a:t>ene vlasnika</a:t>
            </a:r>
            <a:r>
              <a:rPr lang="sr-Latn-ME" dirty="0" smtClean="0"/>
              <a:t> </a:t>
            </a:r>
            <a:r>
              <a:rPr lang="pl-PL" dirty="0" smtClean="0"/>
              <a:t>akcija </a:t>
            </a:r>
            <a:r>
              <a:rPr lang="pl-PL" dirty="0"/>
              <a:t>(kupovina i prodaja) bez da se ugrozi sam kapital i </a:t>
            </a:r>
            <a:r>
              <a:rPr lang="pl-PL" dirty="0" smtClean="0"/>
              <a:t>reprodukcija 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7. </a:t>
            </a:r>
            <a:r>
              <a:rPr lang="en-US" dirty="0" err="1"/>
              <a:t>Permanentno</a:t>
            </a:r>
            <a:r>
              <a:rPr lang="en-US" dirty="0"/>
              <a:t> </a:t>
            </a:r>
            <a:r>
              <a:rPr lang="en-US" dirty="0" err="1"/>
              <a:t>vrednovanje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 smtClean="0"/>
              <a:t>stepena</a:t>
            </a:r>
            <a:r>
              <a:rPr lang="sr-Latn-ME" dirty="0" smtClean="0"/>
              <a:t> </a:t>
            </a:r>
            <a:r>
              <a:rPr lang="en-US" dirty="0" err="1" smtClean="0"/>
              <a:t>racionalnog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7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b="1" dirty="0"/>
              <a:t>2</a:t>
            </a:r>
            <a:r>
              <a:rPr lang="nn-NO" b="1" dirty="0" smtClean="0"/>
              <a:t>. </a:t>
            </a:r>
            <a:r>
              <a:rPr lang="nn-NO" b="1" dirty="0"/>
              <a:t>FINANSIRANJE I BONITET </a:t>
            </a:r>
            <a:r>
              <a:rPr lang="nn-NO" b="1" dirty="0" smtClean="0"/>
              <a:t>AKCIONARSKOG</a:t>
            </a:r>
            <a:r>
              <a:rPr lang="sr-Latn-ME" b="1" dirty="0" smtClean="0"/>
              <a:t> </a:t>
            </a:r>
            <a:r>
              <a:rPr lang="en-US" b="1" dirty="0" smtClean="0"/>
              <a:t>DRUŠTVA</a:t>
            </a:r>
            <a:endParaRPr lang="en-US" b="1" dirty="0"/>
          </a:p>
          <a:p>
            <a:pPr algn="just"/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predstavljen</a:t>
            </a:r>
            <a:r>
              <a:rPr lang="en-US" dirty="0"/>
              <a:t> je u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prenositi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enjati</a:t>
            </a:r>
            <a:r>
              <a:rPr lang="en-US" dirty="0" smtClean="0"/>
              <a:t> </a:t>
            </a:r>
            <a:r>
              <a:rPr lang="en-US" dirty="0" err="1"/>
              <a:t>vlasništvo</a:t>
            </a:r>
            <a:r>
              <a:rPr lang="en-US" dirty="0"/>
              <a:t>),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upravljaju</a:t>
            </a:r>
            <a:r>
              <a:rPr lang="en-US" dirty="0" smtClean="0"/>
              <a:t> </a:t>
            </a:r>
            <a:r>
              <a:rPr lang="en-US" dirty="0" err="1"/>
              <a:t>društvom</a:t>
            </a:r>
            <a:r>
              <a:rPr lang="en-US" dirty="0"/>
              <a:t> (</a:t>
            </a:r>
            <a:r>
              <a:rPr lang="en-US" dirty="0" err="1"/>
              <a:t>korporacijom</a:t>
            </a:r>
            <a:r>
              <a:rPr lang="en-US" dirty="0"/>
              <a:t>, </a:t>
            </a:r>
            <a:r>
              <a:rPr lang="en-US" dirty="0" err="1"/>
              <a:t>kompanijom</a:t>
            </a:r>
            <a:r>
              <a:rPr lang="en-US" dirty="0"/>
              <a:t>, </a:t>
            </a:r>
            <a:r>
              <a:rPr lang="en-US" dirty="0" err="1"/>
              <a:t>preduzećem</a:t>
            </a:r>
            <a:r>
              <a:rPr lang="en-US" dirty="0"/>
              <a:t>),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snošenje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sr-Latn-ME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- </a:t>
            </a:r>
            <a:r>
              <a:rPr lang="en-US" dirty="0" err="1"/>
              <a:t>saglasno</a:t>
            </a:r>
            <a:r>
              <a:rPr lang="en-US" dirty="0"/>
              <a:t>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uloženog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motivima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doveli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toj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 smtClean="0"/>
              <a:t>vršiti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: 1) </a:t>
            </a:r>
            <a:r>
              <a:rPr lang="sr-Latn-ME" dirty="0" err="1"/>
              <a:t>o</a:t>
            </a:r>
            <a:r>
              <a:rPr lang="en-US" dirty="0" err="1" smtClean="0"/>
              <a:t>tvorena</a:t>
            </a:r>
            <a:r>
              <a:rPr lang="en-US" dirty="0" smtClean="0"/>
              <a:t> </a:t>
            </a:r>
            <a:r>
              <a:rPr lang="en-US" dirty="0" err="1"/>
              <a:t>emisija</a:t>
            </a:r>
            <a:r>
              <a:rPr lang="en-US" dirty="0"/>
              <a:t>, 2) </a:t>
            </a:r>
            <a:r>
              <a:rPr lang="sr-Latn-ME" dirty="0" err="1"/>
              <a:t>o</a:t>
            </a:r>
            <a:r>
              <a:rPr lang="en-US" dirty="0" err="1" smtClean="0"/>
              <a:t>graničena</a:t>
            </a:r>
            <a:r>
              <a:rPr lang="en-US" dirty="0" smtClean="0"/>
              <a:t> </a:t>
            </a:r>
            <a:r>
              <a:rPr lang="en-US" dirty="0" err="1"/>
              <a:t>emisija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78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Otvorena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u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javnim</a:t>
            </a:r>
            <a:r>
              <a:rPr lang="en-US" dirty="0"/>
              <a:t> </a:t>
            </a:r>
            <a:r>
              <a:rPr lang="en-US" dirty="0" err="1"/>
              <a:t>pozivom</a:t>
            </a:r>
            <a:r>
              <a:rPr lang="en-US" dirty="0"/>
              <a:t> </a:t>
            </a:r>
            <a:r>
              <a:rPr lang="en-US" dirty="0" err="1" smtClean="0"/>
              <a:t>potencijalnim</a:t>
            </a:r>
            <a:r>
              <a:rPr lang="sr-Latn-ME" dirty="0" smtClean="0"/>
              <a:t> </a:t>
            </a:r>
            <a:r>
              <a:rPr lang="en-US" dirty="0" err="1" smtClean="0"/>
              <a:t>investitorima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Otvorena</a:t>
            </a:r>
            <a:r>
              <a:rPr lang="en-US" dirty="0" smtClean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-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vrši</a:t>
            </a:r>
            <a:r>
              <a:rPr lang="sr-Latn-ME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 -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 smtClean="0"/>
              <a:t>preko</a:t>
            </a:r>
            <a:r>
              <a:rPr lang="sr-Latn-ME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operacije</a:t>
            </a:r>
            <a:r>
              <a:rPr lang="en-US" dirty="0"/>
              <a:t> </a:t>
            </a:r>
            <a:r>
              <a:rPr lang="en-US" dirty="0" err="1"/>
              <a:t>pripreme</a:t>
            </a:r>
            <a:r>
              <a:rPr lang="en-US" dirty="0"/>
              <a:t>, </a:t>
            </a:r>
            <a:r>
              <a:rPr lang="en-US" dirty="0" err="1"/>
              <a:t>emisije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distribucije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preuzimajući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tome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indirektne</a:t>
            </a:r>
            <a:r>
              <a:rPr lang="en-US" dirty="0"/>
              <a:t> (</a:t>
            </a:r>
            <a:r>
              <a:rPr lang="en-US" dirty="0" err="1"/>
              <a:t>posredničke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pripremu</a:t>
            </a:r>
            <a:r>
              <a:rPr lang="en-US" dirty="0"/>
              <a:t> </a:t>
            </a:r>
            <a:r>
              <a:rPr lang="en-US" dirty="0" err="1"/>
              <a:t>odgovarajućeg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-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elemente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emitentu</a:t>
            </a:r>
            <a:r>
              <a:rPr lang="en-US" dirty="0" smtClean="0"/>
              <a:t>.</a:t>
            </a:r>
            <a:endParaRPr lang="en-US" b="1" dirty="0"/>
          </a:p>
          <a:p>
            <a:pPr algn="just"/>
            <a:r>
              <a:rPr lang="en-US" dirty="0" err="1"/>
              <a:t>Ograničena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je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erena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sasvim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 smtClean="0"/>
              <a:t>kupce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zavode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, </a:t>
            </a:r>
            <a:r>
              <a:rPr lang="en-US" dirty="0" err="1"/>
              <a:t>specijalizovane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fondove</a:t>
            </a:r>
            <a:r>
              <a:rPr lang="en-US" dirty="0"/>
              <a:t>, </a:t>
            </a:r>
            <a:r>
              <a:rPr lang="en-US" dirty="0" err="1" smtClean="0"/>
              <a:t>neka</a:t>
            </a:r>
            <a:r>
              <a:rPr lang="sr-Latn-ME" dirty="0" smtClean="0"/>
              <a:t>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 </a:t>
            </a:r>
            <a:endParaRPr lang="sr-Latn-ME" dirty="0" smtClean="0"/>
          </a:p>
          <a:p>
            <a:pPr algn="just"/>
            <a:r>
              <a:rPr lang="en-US" dirty="0" err="1" smtClean="0"/>
              <a:t>Ograničenoj</a:t>
            </a:r>
            <a:r>
              <a:rPr lang="en-US" dirty="0" smtClean="0"/>
              <a:t> </a:t>
            </a:r>
            <a:r>
              <a:rPr lang="en-US" dirty="0" err="1"/>
              <a:t>emisiji</a:t>
            </a:r>
            <a:r>
              <a:rPr lang="en-US" dirty="0"/>
              <a:t> se </a:t>
            </a:r>
            <a:r>
              <a:rPr lang="en-US" dirty="0" err="1" smtClean="0"/>
              <a:t>prib</a:t>
            </a:r>
            <a:r>
              <a:rPr lang="sr-Latn-ME" dirty="0" smtClean="0"/>
              <a:t>j</a:t>
            </a:r>
            <a:r>
              <a:rPr lang="en-US" dirty="0" err="1" smtClean="0"/>
              <a:t>egava</a:t>
            </a:r>
            <a:r>
              <a:rPr lang="en-US" dirty="0" smtClean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razloga</a:t>
            </a:r>
            <a:r>
              <a:rPr lang="sr-Latn-ME" dirty="0" smtClean="0"/>
              <a:t> </a:t>
            </a:r>
            <a:r>
              <a:rPr lang="pt-BR" dirty="0" smtClean="0"/>
              <a:t>da </a:t>
            </a:r>
            <a:r>
              <a:rPr lang="pt-BR" dirty="0"/>
              <a:t>se osigura interes tih upisnika kapitala, ali i da se smanje troškovi emisije </a:t>
            </a:r>
            <a:r>
              <a:rPr lang="pt-BR" dirty="0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posredovanja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394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se </a:t>
            </a:r>
            <a:r>
              <a:rPr lang="en-US" dirty="0" err="1"/>
              <a:t>osniva</a:t>
            </a:r>
            <a:r>
              <a:rPr lang="en-US" dirty="0"/>
              <a:t>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je u </a:t>
            </a:r>
            <a:r>
              <a:rPr lang="en-US" dirty="0" err="1" smtClean="0"/>
              <a:t>stvari</a:t>
            </a:r>
            <a:r>
              <a:rPr lang="sr-Latn-ME" dirty="0" smtClean="0"/>
              <a:t> </a:t>
            </a: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instrument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Naredne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da </a:t>
            </a:r>
            <a:r>
              <a:rPr lang="en-US" dirty="0" err="1"/>
              <a:t>povećaju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dokapitalizacija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uvećanje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 smtClean="0"/>
              <a:t>već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preduzeća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ij</a:t>
            </a:r>
            <a:r>
              <a:rPr lang="en-US" dirty="0" err="1" smtClean="0"/>
              <a:t>celi</a:t>
            </a:r>
            <a:r>
              <a:rPr lang="en-US" dirty="0" smtClean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dugoročni</a:t>
            </a:r>
            <a:r>
              <a:rPr lang="sr-Latn-ME" dirty="0" smtClean="0"/>
              <a:t> </a:t>
            </a:r>
            <a:r>
              <a:rPr lang="en-US" dirty="0" err="1" smtClean="0"/>
              <a:t>oblici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obligacije</a:t>
            </a:r>
            <a:r>
              <a:rPr lang="en-US" dirty="0"/>
              <a:t>) </a:t>
            </a:r>
            <a:r>
              <a:rPr lang="en-US" dirty="0" err="1"/>
              <a:t>osnovani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7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886" y="1184856"/>
            <a:ext cx="10226941" cy="507809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5793"/>
          </a:xfrm>
        </p:spPr>
        <p:txBody>
          <a:bodyPr/>
          <a:lstStyle/>
          <a:p>
            <a:r>
              <a:rPr lang="sr-Latn-ME" dirty="0" smtClean="0"/>
              <a:t>A - AKCIONARSKA EKONOMIJA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047"/>
            <a:ext cx="10515600" cy="47919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1. AKCIJE I </a:t>
            </a:r>
            <a:r>
              <a:rPr lang="pl-PL" b="1" dirty="0" smtClean="0"/>
              <a:t>AKCIONARSKI </a:t>
            </a:r>
            <a:r>
              <a:rPr lang="pl-PL" b="1" dirty="0"/>
              <a:t>KAPITAL</a:t>
            </a:r>
          </a:p>
          <a:p>
            <a:pPr algn="just"/>
            <a:r>
              <a:rPr lang="en-US" sz="3000" dirty="0" err="1"/>
              <a:t>Akcionarsko</a:t>
            </a:r>
            <a:r>
              <a:rPr lang="en-US" sz="3000" dirty="0"/>
              <a:t> </a:t>
            </a:r>
            <a:r>
              <a:rPr lang="en-US" sz="3000" dirty="0" err="1"/>
              <a:t>društvo</a:t>
            </a:r>
            <a:r>
              <a:rPr lang="en-US" sz="3000" dirty="0"/>
              <a:t> je </a:t>
            </a:r>
            <a:r>
              <a:rPr lang="en-US" sz="3000" dirty="0" err="1"/>
              <a:t>ekonomski</a:t>
            </a:r>
            <a:r>
              <a:rPr lang="en-US" sz="3000" dirty="0"/>
              <a:t> </a:t>
            </a:r>
            <a:r>
              <a:rPr lang="en-US" sz="3000" dirty="0" err="1"/>
              <a:t>subjekt</a:t>
            </a:r>
            <a:r>
              <a:rPr lang="en-US" sz="3000" dirty="0"/>
              <a:t> </a:t>
            </a:r>
            <a:r>
              <a:rPr lang="en-US" sz="3000" dirty="0" err="1"/>
              <a:t>koji</a:t>
            </a:r>
            <a:r>
              <a:rPr lang="en-US" sz="3000" dirty="0"/>
              <a:t> se </a:t>
            </a:r>
            <a:r>
              <a:rPr lang="en-US" sz="3000" dirty="0" err="1"/>
              <a:t>registruje</a:t>
            </a:r>
            <a:r>
              <a:rPr lang="en-US" sz="3000" dirty="0"/>
              <a:t> </a:t>
            </a:r>
            <a:r>
              <a:rPr lang="en-US" sz="3000" dirty="0" err="1"/>
              <a:t>kao</a:t>
            </a:r>
            <a:r>
              <a:rPr lang="en-US" sz="3000" dirty="0"/>
              <a:t> </a:t>
            </a:r>
            <a:r>
              <a:rPr lang="en-US" sz="3000" dirty="0" err="1" smtClean="0"/>
              <a:t>preduzeće</a:t>
            </a:r>
            <a:r>
              <a:rPr lang="sr-Latn-ME" sz="3000" dirty="0" smtClean="0"/>
              <a:t> </a:t>
            </a:r>
            <a:r>
              <a:rPr lang="en-US" sz="3000" dirty="0" err="1" smtClean="0"/>
              <a:t>sa</a:t>
            </a:r>
            <a:r>
              <a:rPr lang="en-US" sz="3000" dirty="0" smtClean="0"/>
              <a:t> </a:t>
            </a:r>
            <a:r>
              <a:rPr lang="en-US" sz="3000" dirty="0" err="1"/>
              <a:t>tačno</a:t>
            </a:r>
            <a:r>
              <a:rPr lang="en-US" sz="3000" dirty="0"/>
              <a:t> </a:t>
            </a:r>
            <a:r>
              <a:rPr lang="en-US" sz="3000" dirty="0" err="1"/>
              <a:t>određenim</a:t>
            </a:r>
            <a:r>
              <a:rPr lang="en-US" sz="3000" dirty="0"/>
              <a:t> </a:t>
            </a:r>
            <a:r>
              <a:rPr lang="en-US" sz="3000" dirty="0" err="1"/>
              <a:t>iznosom</a:t>
            </a:r>
            <a:r>
              <a:rPr lang="en-US" sz="3000" dirty="0"/>
              <a:t> </a:t>
            </a:r>
            <a:r>
              <a:rPr lang="en-US" sz="3000" dirty="0" err="1"/>
              <a:t>osnivačkog</a:t>
            </a:r>
            <a:r>
              <a:rPr lang="en-US" sz="3000" dirty="0"/>
              <a:t> (</a:t>
            </a:r>
            <a:r>
              <a:rPr lang="en-US" sz="3000" dirty="0" err="1"/>
              <a:t>akcionarskog</a:t>
            </a:r>
            <a:r>
              <a:rPr lang="en-US" sz="3000" dirty="0"/>
              <a:t>) </a:t>
            </a:r>
            <a:r>
              <a:rPr lang="en-US" sz="3000" dirty="0" err="1"/>
              <a:t>kapitala</a:t>
            </a:r>
            <a:r>
              <a:rPr lang="en-US" sz="3000" dirty="0"/>
              <a:t>, </a:t>
            </a:r>
            <a:r>
              <a:rPr lang="en-US" sz="3000" dirty="0" err="1" smtClean="0"/>
              <a:t>uplaćenog</a:t>
            </a:r>
            <a:r>
              <a:rPr lang="sr-Latn-ME" sz="3000" dirty="0" smtClean="0"/>
              <a:t> </a:t>
            </a:r>
            <a:r>
              <a:rPr lang="pl-PL" sz="3000" dirty="0" smtClean="0"/>
              <a:t>od </a:t>
            </a:r>
            <a:r>
              <a:rPr lang="pl-PL" sz="3000" dirty="0"/>
              <a:t>strane akcionara. </a:t>
            </a:r>
            <a:endParaRPr lang="pl-PL" sz="3000" dirty="0" smtClean="0"/>
          </a:p>
          <a:p>
            <a:pPr algn="just"/>
            <a:r>
              <a:rPr lang="pl-PL" sz="3000" dirty="0" smtClean="0"/>
              <a:t>Akcionarski </a:t>
            </a:r>
            <a:r>
              <a:rPr lang="pl-PL" sz="3000" dirty="0"/>
              <a:t>kapital je </a:t>
            </a:r>
            <a:r>
              <a:rPr lang="pl-PL" sz="3000" dirty="0" smtClean="0"/>
              <a:t>podijeljen </a:t>
            </a:r>
            <a:r>
              <a:rPr lang="pl-PL" sz="3000" dirty="0"/>
              <a:t>na određeni broj akcija </a:t>
            </a:r>
            <a:r>
              <a:rPr lang="pl-PL" sz="3000" dirty="0" smtClean="0"/>
              <a:t>sa </a:t>
            </a:r>
            <a:r>
              <a:rPr lang="en-US" sz="3000" dirty="0" err="1" smtClean="0"/>
              <a:t>nominalnim</a:t>
            </a:r>
            <a:r>
              <a:rPr lang="en-US" sz="3000" dirty="0" smtClean="0"/>
              <a:t> </a:t>
            </a:r>
            <a:r>
              <a:rPr lang="en-US" sz="3000" dirty="0" err="1"/>
              <a:t>iznosom</a:t>
            </a:r>
            <a:r>
              <a:rPr lang="en-US" sz="3000" dirty="0"/>
              <a:t>, </a:t>
            </a:r>
            <a:r>
              <a:rPr lang="en-US" sz="3000" dirty="0" err="1"/>
              <a:t>odnosno</a:t>
            </a:r>
            <a:r>
              <a:rPr lang="en-US" sz="3000" dirty="0"/>
              <a:t> </a:t>
            </a:r>
            <a:r>
              <a:rPr lang="en-US" sz="3000" dirty="0" err="1"/>
              <a:t>brojem</a:t>
            </a:r>
            <a:r>
              <a:rPr lang="en-US" sz="3000" dirty="0"/>
              <a:t> </a:t>
            </a:r>
            <a:r>
              <a:rPr lang="en-US" sz="3000" dirty="0" err="1"/>
              <a:t>akcionara</a:t>
            </a:r>
            <a:r>
              <a:rPr lang="en-US" sz="3000" dirty="0"/>
              <a:t> </a:t>
            </a:r>
            <a:r>
              <a:rPr lang="en-US" sz="3000" dirty="0" err="1"/>
              <a:t>vlasnika</a:t>
            </a:r>
            <a:r>
              <a:rPr lang="en-US" sz="3000" dirty="0"/>
              <a:t> </a:t>
            </a:r>
            <a:r>
              <a:rPr lang="en-US" sz="3000" dirty="0" err="1"/>
              <a:t>akcije</a:t>
            </a:r>
            <a:r>
              <a:rPr lang="en-US" sz="3000" dirty="0"/>
              <a:t> </a:t>
            </a:r>
            <a:r>
              <a:rPr lang="en-US" sz="3000" dirty="0" err="1"/>
              <a:t>koji</a:t>
            </a:r>
            <a:r>
              <a:rPr lang="en-US" sz="3000" dirty="0"/>
              <a:t> </a:t>
            </a:r>
            <a:r>
              <a:rPr lang="en-US" sz="3000" dirty="0" err="1"/>
              <a:t>su</a:t>
            </a:r>
            <a:r>
              <a:rPr lang="en-US" sz="3000" dirty="0"/>
              <a:t> </a:t>
            </a:r>
            <a:r>
              <a:rPr lang="en-US" sz="3000" dirty="0" err="1" smtClean="0"/>
              <a:t>uplatili</a:t>
            </a:r>
            <a:r>
              <a:rPr lang="sr-Latn-ME" sz="3000" dirty="0" smtClean="0"/>
              <a:t> </a:t>
            </a:r>
            <a:r>
              <a:rPr lang="en-US" sz="3000" dirty="0" err="1" smtClean="0"/>
              <a:t>akcionarski</a:t>
            </a:r>
            <a:r>
              <a:rPr lang="en-US" sz="3000" dirty="0" smtClean="0"/>
              <a:t> </a:t>
            </a:r>
            <a:r>
              <a:rPr lang="en-US" sz="3000" dirty="0" err="1"/>
              <a:t>kapital</a:t>
            </a:r>
            <a:r>
              <a:rPr lang="en-US" sz="3000" dirty="0"/>
              <a:t>. </a:t>
            </a:r>
            <a:endParaRPr lang="sr-Latn-ME" sz="3000" dirty="0" smtClean="0"/>
          </a:p>
          <a:p>
            <a:r>
              <a:rPr lang="en-US" sz="3000" dirty="0" smtClean="0"/>
              <a:t>U </a:t>
            </a:r>
            <a:r>
              <a:rPr lang="en-US" sz="3000" dirty="0" err="1"/>
              <a:t>akcionarskom</a:t>
            </a:r>
            <a:r>
              <a:rPr lang="en-US" sz="3000" dirty="0"/>
              <a:t> </a:t>
            </a:r>
            <a:r>
              <a:rPr lang="en-US" sz="3000" dirty="0" err="1"/>
              <a:t>preduzeću</a:t>
            </a:r>
            <a:r>
              <a:rPr lang="en-US" sz="3000" dirty="0"/>
              <a:t> </a:t>
            </a:r>
            <a:r>
              <a:rPr lang="en-US" sz="3000" dirty="0" err="1"/>
              <a:t>kapital</a:t>
            </a:r>
            <a:r>
              <a:rPr lang="en-US" sz="3000" dirty="0"/>
              <a:t> </a:t>
            </a:r>
            <a:r>
              <a:rPr lang="en-US" sz="3000" dirty="0" err="1"/>
              <a:t>ostaje</a:t>
            </a:r>
            <a:r>
              <a:rPr lang="en-US" sz="3000" dirty="0"/>
              <a:t> </a:t>
            </a:r>
            <a:r>
              <a:rPr lang="en-US" sz="3000" dirty="0" err="1"/>
              <a:t>vlasništvo</a:t>
            </a:r>
            <a:r>
              <a:rPr lang="en-US" sz="3000" dirty="0"/>
              <a:t> </a:t>
            </a:r>
            <a:r>
              <a:rPr lang="en-US" sz="3000" dirty="0" err="1" smtClean="0"/>
              <a:t>ulagača</a:t>
            </a:r>
            <a:r>
              <a:rPr lang="sr-Latn-ME" sz="3000" dirty="0" smtClean="0"/>
              <a:t> </a:t>
            </a:r>
            <a:r>
              <a:rPr lang="en-US" sz="3000" dirty="0" smtClean="0"/>
              <a:t>(</a:t>
            </a:r>
            <a:r>
              <a:rPr lang="en-US" sz="3000" dirty="0" err="1"/>
              <a:t>akcionara</a:t>
            </a:r>
            <a:r>
              <a:rPr lang="en-US" sz="3000" dirty="0" smtClean="0"/>
              <a:t>).</a:t>
            </a:r>
            <a:endParaRPr lang="sr-Latn-ME" sz="3000" dirty="0" smtClean="0"/>
          </a:p>
          <a:p>
            <a:r>
              <a:rPr lang="en-US" sz="3000" dirty="0" smtClean="0"/>
              <a:t> </a:t>
            </a:r>
            <a:r>
              <a:rPr lang="en-US" sz="3000" dirty="0" err="1"/>
              <a:t>Moguće</a:t>
            </a:r>
            <a:r>
              <a:rPr lang="en-US" sz="3000" dirty="0"/>
              <a:t> je </a:t>
            </a:r>
            <a:r>
              <a:rPr lang="en-US" sz="3000" dirty="0" smtClean="0"/>
              <a:t>un</a:t>
            </a:r>
            <a:r>
              <a:rPr lang="sr-Latn-ME" sz="3000" dirty="0" smtClean="0"/>
              <a:t>ij</a:t>
            </a:r>
            <a:r>
              <a:rPr lang="en-US" sz="3000" dirty="0" err="1" smtClean="0"/>
              <a:t>eti</a:t>
            </a:r>
            <a:r>
              <a:rPr lang="en-US" sz="3000" dirty="0" smtClean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imovinu</a:t>
            </a:r>
            <a:r>
              <a:rPr lang="en-US" sz="3000" dirty="0"/>
              <a:t> </a:t>
            </a:r>
            <a:r>
              <a:rPr lang="en-US" sz="3000" dirty="0" err="1"/>
              <a:t>kao</a:t>
            </a:r>
            <a:r>
              <a:rPr lang="en-US" sz="3000" dirty="0"/>
              <a:t> </a:t>
            </a:r>
            <a:r>
              <a:rPr lang="en-US" sz="3000" dirty="0" smtClean="0"/>
              <a:t>d</a:t>
            </a:r>
            <a:r>
              <a:rPr lang="sr-Latn-ME" sz="3000" dirty="0" smtClean="0"/>
              <a:t>i</a:t>
            </a:r>
            <a:r>
              <a:rPr lang="en-US" sz="3000" dirty="0" smtClean="0"/>
              <a:t>o </a:t>
            </a:r>
            <a:r>
              <a:rPr lang="en-US" sz="3000" dirty="0"/>
              <a:t>u </a:t>
            </a:r>
            <a:r>
              <a:rPr lang="en-US" sz="3000" dirty="0" err="1"/>
              <a:t>akcionarski</a:t>
            </a:r>
            <a:r>
              <a:rPr lang="en-US" sz="3000" dirty="0"/>
              <a:t> </a:t>
            </a:r>
            <a:r>
              <a:rPr lang="en-US" sz="3000" dirty="0" err="1"/>
              <a:t>kapital</a:t>
            </a:r>
            <a:r>
              <a:rPr lang="en-US" sz="3000" dirty="0"/>
              <a:t> (</a:t>
            </a:r>
            <a:r>
              <a:rPr lang="en-US" sz="3000" dirty="0" err="1"/>
              <a:t>zemljište</a:t>
            </a:r>
            <a:r>
              <a:rPr lang="en-US" sz="3000" dirty="0" smtClean="0"/>
              <a:t>,</a:t>
            </a:r>
            <a:r>
              <a:rPr lang="sr-Latn-ME" sz="3000" dirty="0" smtClean="0"/>
              <a:t> </a:t>
            </a:r>
            <a:r>
              <a:rPr lang="pt-BR" sz="3000" dirty="0" smtClean="0"/>
              <a:t>patenti</a:t>
            </a:r>
            <a:r>
              <a:rPr lang="pt-BR" sz="3000" dirty="0"/>
              <a:t>, tehnologija, pravo na rentu, pravo na neisplaćenu dividendu i dr</a:t>
            </a:r>
            <a:r>
              <a:rPr lang="pt-BR" sz="3000" dirty="0" smtClean="0"/>
              <a:t>.).</a:t>
            </a:r>
            <a:endParaRPr lang="sr-Latn-ME" sz="3000" dirty="0" smtClean="0"/>
          </a:p>
          <a:p>
            <a:r>
              <a:rPr lang="pt-BR" sz="3000" dirty="0" smtClean="0"/>
              <a:t> Na</a:t>
            </a:r>
            <a:r>
              <a:rPr lang="sr-Latn-ME" sz="3000" dirty="0" smtClean="0"/>
              <a:t> </a:t>
            </a:r>
            <a:r>
              <a:rPr lang="en-US" sz="3000" dirty="0" err="1" smtClean="0"/>
              <a:t>osnovu</a:t>
            </a:r>
            <a:r>
              <a:rPr lang="en-US" sz="3000" dirty="0" smtClean="0"/>
              <a:t> </a:t>
            </a:r>
            <a:r>
              <a:rPr lang="en-US" sz="3000" dirty="0" err="1"/>
              <a:t>uloženog</a:t>
            </a:r>
            <a:r>
              <a:rPr lang="en-US" sz="3000" dirty="0"/>
              <a:t> </a:t>
            </a:r>
            <a:r>
              <a:rPr lang="en-US" sz="3000" dirty="0" err="1"/>
              <a:t>kapitala</a:t>
            </a:r>
            <a:r>
              <a:rPr lang="en-US" sz="3000" dirty="0"/>
              <a:t> </a:t>
            </a:r>
            <a:r>
              <a:rPr lang="en-US" sz="3000" dirty="0" err="1"/>
              <a:t>emituje</a:t>
            </a:r>
            <a:r>
              <a:rPr lang="en-US" sz="3000" dirty="0"/>
              <a:t> se </a:t>
            </a:r>
            <a:r>
              <a:rPr lang="en-US" sz="3000" dirty="0" err="1"/>
              <a:t>akcija</a:t>
            </a:r>
            <a:r>
              <a:rPr lang="en-US" sz="3000" dirty="0"/>
              <a:t> (</a:t>
            </a:r>
            <a:r>
              <a:rPr lang="en-US" sz="3000" dirty="0" err="1"/>
              <a:t>deonica</a:t>
            </a:r>
            <a:r>
              <a:rPr lang="en-US" sz="3000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5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/>
          <a:lstStyle/>
          <a:p>
            <a:pPr algn="just"/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 smtClean="0"/>
              <a:t>akcionarskog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obaveze</a:t>
            </a:r>
            <a:r>
              <a:rPr lang="en-US" dirty="0"/>
              <a:t>,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 </a:t>
            </a:r>
            <a:r>
              <a:rPr lang="en-US" dirty="0" err="1"/>
              <a:t>redovno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 smtClean="0"/>
              <a:t>oc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sr-Latn-ME" dirty="0" smtClean="0"/>
              <a:t> </a:t>
            </a:r>
            <a:r>
              <a:rPr lang="pl-PL" dirty="0" smtClean="0"/>
              <a:t>boniteta </a:t>
            </a:r>
            <a:r>
              <a:rPr lang="pl-PL" dirty="0"/>
              <a:t>preduzeća.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treba da pokaže koliko je preduzeće sposobno da </a:t>
            </a:r>
            <a:r>
              <a:rPr lang="pl-PL" dirty="0" smtClean="0"/>
              <a:t>uredno </a:t>
            </a:r>
            <a:r>
              <a:rPr lang="en-US" dirty="0" err="1" smtClean="0"/>
              <a:t>izvršava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Bonitet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izražava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elog</a:t>
            </a:r>
            <a:r>
              <a:rPr lang="en-US" dirty="0" smtClean="0"/>
              <a:t> </a:t>
            </a:r>
            <a:r>
              <a:rPr lang="en-US" dirty="0" err="1"/>
              <a:t>niza</a:t>
            </a:r>
            <a:r>
              <a:rPr lang="en-US" dirty="0"/>
              <a:t> </a:t>
            </a:r>
            <a:r>
              <a:rPr lang="en-US" dirty="0" err="1"/>
              <a:t>indikatora</a:t>
            </a:r>
            <a:r>
              <a:rPr lang="en-US" dirty="0"/>
              <a:t> </a:t>
            </a:r>
            <a:r>
              <a:rPr lang="en-US" dirty="0" err="1" smtClean="0"/>
              <a:t>boniteta</a:t>
            </a:r>
            <a:r>
              <a:rPr lang="sr-Latn-ME" b="1" dirty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realnu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24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C</a:t>
            </a:r>
            <a:r>
              <a:rPr lang="sr-Latn-ME" dirty="0"/>
              <a:t> </a:t>
            </a:r>
            <a:r>
              <a:rPr lang="sr-Latn-ME" dirty="0" smtClean="0"/>
              <a:t>- TRŽIŠTE KAPITALA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1. FUNKCIJE TRŽIŠTA KAPITALA</a:t>
            </a:r>
          </a:p>
          <a:p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srednjoročnih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404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4774" y="1107583"/>
            <a:ext cx="10125147" cy="556890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42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424"/>
            <a:ext cx="10515600" cy="5141539"/>
          </a:xfrm>
        </p:spPr>
        <p:txBody>
          <a:bodyPr/>
          <a:lstStyle/>
          <a:p>
            <a:pPr algn="just"/>
            <a:r>
              <a:rPr lang="en-US" dirty="0"/>
              <a:t>Kao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vidi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berzanskog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r>
              <a:rPr lang="pl-PL" dirty="0"/>
              <a:t>Na bankarskom tržištu kapitala pojavljuje se zajmovni kapital banaka.</a:t>
            </a:r>
          </a:p>
          <a:p>
            <a:pPr algn="just"/>
            <a:r>
              <a:rPr lang="en-US" dirty="0"/>
              <a:t>Banka se </a:t>
            </a:r>
            <a:r>
              <a:rPr lang="en-US" dirty="0" err="1"/>
              <a:t>javlja</a:t>
            </a:r>
            <a:r>
              <a:rPr lang="en-US" dirty="0"/>
              <a:t> u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zajmodavca</a:t>
            </a:r>
            <a:r>
              <a:rPr lang="en-US" dirty="0"/>
              <a:t> (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) 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/>
              <a:t>zajmoprimac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erioca</a:t>
            </a:r>
            <a:r>
              <a:rPr lang="en-US" dirty="0" smtClean="0"/>
              <a:t> </a:t>
            </a:r>
            <a:r>
              <a:rPr lang="en-US" dirty="0" err="1"/>
              <a:t>formira</a:t>
            </a:r>
            <a:r>
              <a:rPr lang="en-US" dirty="0"/>
              <a:t> se </a:t>
            </a:r>
            <a:r>
              <a:rPr lang="en-US" dirty="0" err="1"/>
              <a:t>direktan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pl-PL" dirty="0"/>
              <a:t>Na berzanskom tržištu kupuju se i prodaju akcije i obveznice.</a:t>
            </a:r>
          </a:p>
          <a:p>
            <a:r>
              <a:rPr lang="pl-PL" dirty="0"/>
              <a:t> Berzansko </a:t>
            </a:r>
            <a:r>
              <a:rPr lang="en-US" dirty="0" err="1"/>
              <a:t>tržište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sekundarno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192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Teško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nemoguće</a:t>
            </a:r>
            <a:r>
              <a:rPr lang="en-US" dirty="0"/>
              <a:t> </a:t>
            </a:r>
            <a:r>
              <a:rPr lang="en-US" dirty="0" err="1"/>
              <a:t>striktno</a:t>
            </a:r>
            <a:r>
              <a:rPr lang="en-US" dirty="0"/>
              <a:t> </a:t>
            </a:r>
            <a:r>
              <a:rPr lang="en-US" dirty="0" err="1"/>
              <a:t>odvojiti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od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hipotetička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se </a:t>
            </a:r>
            <a:r>
              <a:rPr lang="en-US" dirty="0" err="1"/>
              <a:t>često</a:t>
            </a:r>
            <a:r>
              <a:rPr lang="en-US" dirty="0"/>
              <a:t> o </a:t>
            </a:r>
            <a:r>
              <a:rPr lang="en-US" dirty="0" err="1"/>
              <a:t>konvenciji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Jer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rokom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 err="1"/>
              <a:t>godine</a:t>
            </a:r>
            <a:r>
              <a:rPr lang="en-US" dirty="0"/>
              <a:t> dana </a:t>
            </a:r>
            <a:r>
              <a:rPr lang="en-US" dirty="0" err="1"/>
              <a:t>smatra</a:t>
            </a:r>
            <a:r>
              <a:rPr lang="en-US" dirty="0"/>
              <a:t> se </a:t>
            </a:r>
            <a:r>
              <a:rPr lang="en-US" dirty="0" err="1"/>
              <a:t>kratkoročnim</a:t>
            </a:r>
            <a:r>
              <a:rPr lang="en-US" dirty="0"/>
              <a:t> </a:t>
            </a:r>
            <a:r>
              <a:rPr lang="en-US" dirty="0" err="1"/>
              <a:t>ulaganjem</a:t>
            </a:r>
            <a:r>
              <a:rPr lang="en-US" dirty="0"/>
              <a:t> a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sr-Latn-ME" dirty="0" smtClean="0"/>
              <a:t>g</a:t>
            </a:r>
            <a:r>
              <a:rPr lang="en-US" dirty="0" err="1" smtClean="0"/>
              <a:t>odine</a:t>
            </a:r>
            <a:r>
              <a:rPr lang="en-US" dirty="0" smtClean="0"/>
              <a:t> </a:t>
            </a:r>
            <a:r>
              <a:rPr lang="en-US" dirty="0" err="1" smtClean="0"/>
              <a:t>dugoročnim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investicionim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plasmani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kraće</a:t>
            </a:r>
            <a:r>
              <a:rPr lang="en-US" dirty="0"/>
              <a:t> </a:t>
            </a:r>
            <a:r>
              <a:rPr lang="en-US" dirty="0" err="1"/>
              <a:t>rokove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posebno </a:t>
            </a:r>
            <a:r>
              <a:rPr lang="pl-PL" dirty="0"/>
              <a:t>u razne finansijske oblike. </a:t>
            </a:r>
            <a:endParaRPr lang="pl-PL" dirty="0" smtClean="0"/>
          </a:p>
          <a:p>
            <a:pPr algn="just"/>
            <a:r>
              <a:rPr lang="pl-PL" dirty="0" smtClean="0"/>
              <a:t>S </a:t>
            </a:r>
            <a:r>
              <a:rPr lang="pl-PL" dirty="0"/>
              <a:t>druge strane, postoji mehanizam </a:t>
            </a:r>
            <a:r>
              <a:rPr lang="pl-PL" dirty="0" smtClean="0"/>
              <a:t>stalnih </a:t>
            </a:r>
            <a:r>
              <a:rPr lang="pt-BR" dirty="0" smtClean="0"/>
              <a:t>prelivanja </a:t>
            </a:r>
            <a:r>
              <a:rPr lang="pt-BR" dirty="0"/>
              <a:t>novca sa tržišta novca na tržište kapitala i obrnuto</a:t>
            </a:r>
            <a:r>
              <a:rPr lang="pt-BR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Teško</a:t>
            </a:r>
            <a:r>
              <a:rPr lang="en-US" dirty="0"/>
              <a:t> je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je </a:t>
            </a:r>
            <a:r>
              <a:rPr lang="en-US" dirty="0" err="1"/>
              <a:t>kratkoročno</a:t>
            </a:r>
            <a:r>
              <a:rPr lang="en-US" dirty="0"/>
              <a:t>, a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dugoročno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prirodi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funkciji</a:t>
            </a:r>
            <a:r>
              <a:rPr lang="en-US" dirty="0"/>
              <a:t>, </a:t>
            </a:r>
            <a:r>
              <a:rPr lang="en-US" dirty="0" err="1"/>
              <a:t>ovakva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je </a:t>
            </a:r>
            <a:r>
              <a:rPr lang="en-US" dirty="0" err="1"/>
              <a:t>formalne</a:t>
            </a:r>
            <a:r>
              <a:rPr lang="en-US" dirty="0"/>
              <a:t>, a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suštinske</a:t>
            </a:r>
            <a:r>
              <a:rPr lang="sr-Latn-ME" dirty="0"/>
              <a:t> </a:t>
            </a:r>
            <a:r>
              <a:rPr lang="en-US" dirty="0" err="1"/>
              <a:t>prirode</a:t>
            </a:r>
            <a:r>
              <a:rPr lang="en-US" dirty="0"/>
              <a:t>.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497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stalnog</a:t>
            </a:r>
            <a:r>
              <a:rPr lang="en-US" dirty="0"/>
              <a:t> </a:t>
            </a:r>
            <a:r>
              <a:rPr lang="en-US" dirty="0" err="1"/>
              <a:t>prelivanja</a:t>
            </a:r>
            <a:r>
              <a:rPr lang="en-US" dirty="0"/>
              <a:t> (</a:t>
            </a:r>
            <a:r>
              <a:rPr lang="en-US" dirty="0" err="1"/>
              <a:t>pretvaranja</a:t>
            </a:r>
            <a:r>
              <a:rPr lang="en-US" dirty="0"/>
              <a:t>) </a:t>
            </a:r>
            <a:r>
              <a:rPr lang="en-US" dirty="0" err="1"/>
              <a:t>jednih</a:t>
            </a:r>
            <a:r>
              <a:rPr lang="en-US" dirty="0"/>
              <a:t> u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oblike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</a:t>
            </a:r>
            <a:r>
              <a:rPr lang="en-US" dirty="0" err="1"/>
              <a:t>danas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stroga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kratkoročni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dugoročni</a:t>
            </a:r>
            <a:r>
              <a:rPr lang="sr-Latn-ME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modernim</a:t>
            </a:r>
            <a:r>
              <a:rPr lang="en-US" dirty="0"/>
              <a:t> </a:t>
            </a:r>
            <a:r>
              <a:rPr lang="sr-Latn-ME" dirty="0" smtClean="0"/>
              <a:t>ekonomijama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brzo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kratkoročna</a:t>
            </a:r>
            <a:r>
              <a:rPr lang="en-US" dirty="0"/>
              <a:t> </a:t>
            </a:r>
            <a:r>
              <a:rPr lang="en-US" dirty="0" err="1" smtClean="0"/>
              <a:t>sredstva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pretvaraju</a:t>
            </a:r>
            <a:r>
              <a:rPr lang="en-US" dirty="0"/>
              <a:t>” u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plasmane</a:t>
            </a:r>
            <a:r>
              <a:rPr lang="en-US" dirty="0"/>
              <a:t>,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brojni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nalaze</a:t>
            </a:r>
            <a:r>
              <a:rPr lang="en-US" dirty="0" smtClean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to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 smtClean="0"/>
              <a:t>jedinstveno</a:t>
            </a:r>
            <a:r>
              <a:rPr lang="sr-Latn-ME" dirty="0" smtClean="0"/>
              <a:t> </a:t>
            </a:r>
            <a:r>
              <a:rPr lang="en-US" dirty="0" err="1" smtClean="0"/>
              <a:t>tržište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fini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brojnim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instrumentima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procesima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distribucija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alokacija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/>
              <a:t>, </a:t>
            </a:r>
            <a:r>
              <a:rPr lang="en-US" dirty="0" err="1"/>
              <a:t>najčešće</a:t>
            </a:r>
            <a:r>
              <a:rPr lang="en-US" dirty="0"/>
              <a:t> u </a:t>
            </a:r>
            <a:r>
              <a:rPr lang="en-US" dirty="0" err="1"/>
              <a:t>investicije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fimkcija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-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njemu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koncentriše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slobodnih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(</a:t>
            </a:r>
            <a:r>
              <a:rPr lang="en-US" dirty="0" err="1"/>
              <a:t>štednja</a:t>
            </a:r>
            <a:r>
              <a:rPr lang="en-US" dirty="0"/>
              <a:t>) da bi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podmirile</a:t>
            </a:r>
            <a:r>
              <a:rPr lang="en-US" dirty="0" smtClean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(</a:t>
            </a:r>
            <a:r>
              <a:rPr lang="en-US" dirty="0" err="1"/>
              <a:t>tražnja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857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2012"/>
            <a:ext cx="10515600" cy="55449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Ako su nekome potrebna investiciona sredstva ona se mogu pribaviti 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(</a:t>
            </a:r>
            <a:r>
              <a:rPr lang="en-US" dirty="0" err="1"/>
              <a:t>zajmovni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akcijski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vlasnički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). </a:t>
            </a:r>
            <a:endParaRPr lang="sr-Latn-ME" dirty="0" smtClean="0"/>
          </a:p>
          <a:p>
            <a:r>
              <a:rPr lang="en-US" dirty="0" smtClean="0"/>
              <a:t>Na </a:t>
            </a:r>
            <a:r>
              <a:rPr lang="en-US" dirty="0"/>
              <a:t>tom </a:t>
            </a:r>
            <a:r>
              <a:rPr lang="en-US" dirty="0" err="1"/>
              <a:t>tržištu</a:t>
            </a:r>
            <a:r>
              <a:rPr lang="en-US" dirty="0"/>
              <a:t> se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To je </a:t>
            </a:r>
            <a:r>
              <a:rPr lang="en-US" dirty="0" err="1"/>
              <a:t>primarno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Trgovanje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novim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 smtClean="0"/>
              <a:t>ranije</a:t>
            </a:r>
            <a:r>
              <a:rPr lang="sr-Latn-ME" dirty="0" smtClean="0"/>
              <a:t> </a:t>
            </a:r>
            <a:r>
              <a:rPr lang="en-US" dirty="0" err="1" smtClean="0"/>
              <a:t>emitovanim</a:t>
            </a:r>
            <a:r>
              <a:rPr lang="sr-Latn-ME" dirty="0" smtClean="0"/>
              <a:t> 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) </a:t>
            </a:r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“</a:t>
            </a:r>
            <a:r>
              <a:rPr lang="en-US" dirty="0" err="1"/>
              <a:t>sekundarno</a:t>
            </a:r>
            <a:r>
              <a:rPr lang="en-US" dirty="0"/>
              <a:t>” </a:t>
            </a:r>
            <a:r>
              <a:rPr lang="en-US" dirty="0" err="1" smtClean="0"/>
              <a:t>tržište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subjektima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da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 smtClean="0"/>
              <a:t>brzo</a:t>
            </a:r>
            <a:r>
              <a:rPr lang="sr-Latn-ME" dirty="0" smtClean="0"/>
              <a:t>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enjaju</a:t>
            </a:r>
            <a:r>
              <a:rPr lang="en-US" dirty="0" smtClean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portfelja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planirana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 smtClean="0"/>
              <a:t>dugoročne</a:t>
            </a:r>
            <a:r>
              <a:rPr lang="sr-Latn-ME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pretvoriti</a:t>
            </a:r>
            <a:r>
              <a:rPr lang="en-US" dirty="0"/>
              <a:t> u </a:t>
            </a:r>
            <a:r>
              <a:rPr lang="en-US" dirty="0" err="1" smtClean="0"/>
              <a:t>likvidna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/>
              <a:t>, u </a:t>
            </a:r>
            <a:r>
              <a:rPr lang="en-US" dirty="0" err="1"/>
              <a:t>novac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da se </a:t>
            </a:r>
            <a:r>
              <a:rPr lang="en-US" dirty="0" err="1"/>
              <a:t>slobodan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(</a:t>
            </a:r>
            <a:r>
              <a:rPr lang="en-US" dirty="0" err="1"/>
              <a:t>štednja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najrentabilnije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 (</a:t>
            </a:r>
            <a:r>
              <a:rPr lang="en-US" dirty="0" err="1"/>
              <a:t>investicije</a:t>
            </a:r>
            <a:r>
              <a:rPr lang="en-US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969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0914"/>
            <a:ext cx="10515600" cy="56360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neutrošena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(</a:t>
            </a:r>
            <a:r>
              <a:rPr lang="en-US" dirty="0" err="1" smtClean="0"/>
              <a:t>uglavnom</a:t>
            </a:r>
            <a:r>
              <a:rPr lang="sr-Latn-ME" dirty="0" smtClean="0"/>
              <a:t> </a:t>
            </a:r>
            <a:r>
              <a:rPr lang="en-US" dirty="0" err="1" smtClean="0"/>
              <a:t>štednja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odložena</a:t>
            </a:r>
            <a:r>
              <a:rPr lang="en-US" dirty="0"/>
              <a:t> </a:t>
            </a:r>
            <a:r>
              <a:rPr lang="en-US" dirty="0" err="1"/>
              <a:t>potrošnja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se </a:t>
            </a:r>
            <a:r>
              <a:rPr lang="en-US" dirty="0" err="1"/>
              <a:t>emituju</a:t>
            </a:r>
            <a:r>
              <a:rPr lang="en-US" dirty="0"/>
              <a:t> </a:t>
            </a:r>
            <a:r>
              <a:rPr lang="en-US" dirty="0" err="1" smtClean="0"/>
              <a:t>dugoročna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: 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 smtClean="0"/>
              <a:t>javnih</a:t>
            </a:r>
            <a:r>
              <a:rPr lang="sr-Latn-ME" dirty="0" smtClean="0"/>
              <a:t> </a:t>
            </a:r>
            <a:r>
              <a:rPr lang="en-US" dirty="0" err="1" smtClean="0"/>
              <a:t>zajmova</a:t>
            </a:r>
            <a:r>
              <a:rPr lang="en-US" dirty="0"/>
              <a:t>, </a:t>
            </a:r>
            <a:r>
              <a:rPr lang="en-US" dirty="0" err="1"/>
              <a:t>hipotekarni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, </a:t>
            </a:r>
            <a:r>
              <a:rPr lang="en-US" dirty="0" err="1"/>
              <a:t>industrijske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 </a:t>
            </a:r>
            <a:endParaRPr lang="sr-Latn-ME" dirty="0" smtClean="0"/>
          </a:p>
          <a:p>
            <a:pPr algn="just"/>
            <a:r>
              <a:rPr lang="en-US" dirty="0" err="1" smtClean="0"/>
              <a:t>Motiv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 smtClean="0"/>
              <a:t>ovih</a:t>
            </a:r>
            <a:r>
              <a:rPr lang="sr-Latn-ME" dirty="0" smtClean="0"/>
              <a:t> </a:t>
            </a:r>
            <a:r>
              <a:rPr lang="it-IT" dirty="0" smtClean="0"/>
              <a:t>finansijskih </a:t>
            </a:r>
            <a:r>
              <a:rPr lang="it-IT" dirty="0"/>
              <a:t>oblika jeste dobit koja se može ostvariti preko kamate ili dividende.</a:t>
            </a:r>
          </a:p>
          <a:p>
            <a:pPr algn="just"/>
            <a:r>
              <a:rPr lang="pl-PL" dirty="0"/>
              <a:t>S obzirom na to da je rizik kod dugoročnih ulaganja veći u odnosu na </a:t>
            </a:r>
            <a:r>
              <a:rPr lang="pl-PL" dirty="0" smtClean="0"/>
              <a:t>kratkoročna </a:t>
            </a:r>
            <a:r>
              <a:rPr lang="en-US" dirty="0" err="1" smtClean="0"/>
              <a:t>ulaganja</a:t>
            </a:r>
            <a:r>
              <a:rPr lang="en-US" dirty="0"/>
              <a:t>, to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pl-PL" dirty="0" smtClean="0"/>
              <a:t>tražnja </a:t>
            </a:r>
            <a:r>
              <a:rPr lang="pl-PL" dirty="0"/>
              <a:t>za dugoročnim kapitalom opada, nosioci ponude kapitala mogu ga plasirati </a:t>
            </a:r>
            <a:r>
              <a:rPr lang="pl-PL" dirty="0" smtClean="0"/>
              <a:t>u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/>
              <a:t>oblike</a:t>
            </a:r>
            <a:r>
              <a:rPr lang="en-US" dirty="0"/>
              <a:t> (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),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uloženi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.</a:t>
            </a:r>
          </a:p>
          <a:p>
            <a:pPr algn="just"/>
            <a:r>
              <a:rPr lang="it-IT" dirty="0"/>
              <a:t>Tržište kapitala može biti organizovano i neorganizovano.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661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Organizovano</a:t>
            </a:r>
            <a:r>
              <a:rPr lang="sr-Latn-ME" dirty="0"/>
              <a:t> </a:t>
            </a:r>
            <a:r>
              <a:rPr lang="pl-PL" dirty="0"/>
              <a:t>je ono na kojem se odnosi ponude i tražnje finansijskih sredstava odvijaju </a:t>
            </a:r>
            <a:r>
              <a:rPr lang="pl-PL" dirty="0" smtClean="0"/>
              <a:t>preko </a:t>
            </a:r>
            <a:r>
              <a:rPr lang="en-US" dirty="0" err="1" smtClean="0"/>
              <a:t>odgovarajućih</a:t>
            </a:r>
            <a:r>
              <a:rPr lang="en-US" dirty="0" smtClean="0"/>
              <a:t> </a:t>
            </a:r>
            <a:r>
              <a:rPr lang="en-US" dirty="0" err="1"/>
              <a:t>institucija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Najznačajnije</a:t>
            </a:r>
            <a:r>
              <a:rPr lang="en-US" dirty="0" smtClean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Svrha</a:t>
            </a:r>
            <a:r>
              <a:rPr lang="en-US" dirty="0" smtClean="0"/>
              <a:t> </a:t>
            </a:r>
            <a:r>
              <a:rPr lang="en-US" dirty="0" err="1"/>
              <a:t>berze</a:t>
            </a:r>
            <a:r>
              <a:rPr lang="en-US" dirty="0"/>
              <a:t> je da se </a:t>
            </a:r>
            <a:r>
              <a:rPr lang="en-US" dirty="0" err="1"/>
              <a:t>koncentracijom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tražnje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estu</a:t>
            </a:r>
            <a:r>
              <a:rPr lang="en-US" dirty="0" smtClean="0"/>
              <a:t>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novca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deviza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sl.</a:t>
            </a:r>
          </a:p>
          <a:p>
            <a:pPr algn="just"/>
            <a:r>
              <a:rPr lang="en-US" dirty="0"/>
              <a:t>Pored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/>
              <a:t> </a:t>
            </a:r>
            <a:r>
              <a:rPr lang="en-US" dirty="0" err="1"/>
              <a:t>organizovano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bave</a:t>
            </a:r>
            <a:r>
              <a:rPr lang="en-US" dirty="0" smtClean="0"/>
              <a:t> </a:t>
            </a:r>
            <a:r>
              <a:rPr lang="en-US" dirty="0" err="1"/>
              <a:t>dugoročnim</a:t>
            </a:r>
            <a:r>
              <a:rPr lang="en-US" dirty="0"/>
              <a:t> </a:t>
            </a:r>
            <a:r>
              <a:rPr lang="en-US" dirty="0" err="1"/>
              <a:t>ulaganjima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 smtClean="0"/>
              <a:t>prikupljaju</a:t>
            </a:r>
            <a:r>
              <a:rPr lang="sr-Latn-ME" dirty="0" smtClean="0"/>
              <a:t> </a:t>
            </a:r>
            <a:r>
              <a:rPr lang="en-US" dirty="0" err="1" smtClean="0"/>
              <a:t>emisijom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prikupljanjem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štednih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nosioci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se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osiguravajuća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razne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posredničke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719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Neorganizovano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direktne</a:t>
            </a:r>
            <a:r>
              <a:rPr lang="en-US" dirty="0"/>
              <a:t> </a:t>
            </a:r>
            <a:r>
              <a:rPr lang="en-US" dirty="0" err="1"/>
              <a:t>međusobne</a:t>
            </a:r>
            <a:r>
              <a:rPr lang="en-US" dirty="0"/>
              <a:t> </a:t>
            </a:r>
            <a:r>
              <a:rPr lang="en-US" dirty="0" err="1" smtClean="0"/>
              <a:t>odnose</a:t>
            </a:r>
            <a:r>
              <a:rPr lang="sr-Latn-ME" dirty="0" smtClean="0"/>
              <a:t> </a:t>
            </a:r>
            <a:r>
              <a:rPr lang="nn-NO" dirty="0" smtClean="0"/>
              <a:t>subjekata </a:t>
            </a:r>
            <a:r>
              <a:rPr lang="nn-NO" dirty="0"/>
              <a:t>koji kapital nude i subjekata koji ga žele investirati (tražnja kapitala).</a:t>
            </a:r>
          </a:p>
          <a:p>
            <a:pPr algn="just"/>
            <a:r>
              <a:rPr lang="en-US" dirty="0" err="1"/>
              <a:t>Veze</a:t>
            </a:r>
            <a:r>
              <a:rPr lang="en-US" dirty="0"/>
              <a:t> se </a:t>
            </a:r>
            <a:r>
              <a:rPr lang="en-US" dirty="0" err="1"/>
              <a:t>neposredno</a:t>
            </a:r>
            <a:r>
              <a:rPr lang="en-US" dirty="0"/>
              <a:t> </a:t>
            </a:r>
            <a:r>
              <a:rPr lang="en-US" dirty="0" err="1"/>
              <a:t>uspostavljaju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cirkulacija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 smtClean="0"/>
              <a:t>posredstvom</a:t>
            </a:r>
            <a:r>
              <a:rPr lang="sr-Latn-ME" dirty="0" smtClean="0"/>
              <a:t> </a:t>
            </a:r>
            <a:r>
              <a:rPr lang="pl-PL" dirty="0" smtClean="0"/>
              <a:t>različitih </a:t>
            </a:r>
            <a:r>
              <a:rPr lang="pl-PL" dirty="0"/>
              <a:t>oblika hartija od </a:t>
            </a:r>
            <a:r>
              <a:rPr lang="pl-PL" dirty="0" smtClean="0"/>
              <a:t>vrijednosti</a:t>
            </a:r>
            <a:r>
              <a:rPr lang="pl-PL" dirty="0"/>
              <a:t>.</a:t>
            </a:r>
          </a:p>
          <a:p>
            <a:pPr algn="just"/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err="1"/>
              <a:t>privredu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razvijena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slobodnih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odgovarajuća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pl-PL" dirty="0" smtClean="0"/>
              <a:t>kapitala</a:t>
            </a:r>
            <a:r>
              <a:rPr lang="pl-PL" dirty="0"/>
              <a:t>, ali i druge bitne faktore za funkcionisanje kapitala (stabilnost privrede</a:t>
            </a:r>
            <a:r>
              <a:rPr lang="pl-PL" dirty="0" smtClean="0"/>
              <a:t>, 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/>
              <a:t>kamate</a:t>
            </a:r>
            <a:r>
              <a:rPr lang="en-US" dirty="0"/>
              <a:t>, </a:t>
            </a:r>
            <a:r>
              <a:rPr lang="en-US" dirty="0" err="1"/>
              <a:t>profitni</a:t>
            </a:r>
            <a:r>
              <a:rPr lang="en-US" dirty="0"/>
              <a:t> </a:t>
            </a:r>
            <a:r>
              <a:rPr lang="en-US" dirty="0" err="1"/>
              <a:t>motivi</a:t>
            </a:r>
            <a:r>
              <a:rPr lang="en-US" dirty="0"/>
              <a:t>, </a:t>
            </a:r>
            <a:r>
              <a:rPr lang="en-US" dirty="0" err="1"/>
              <a:t>razvijen</a:t>
            </a:r>
            <a:r>
              <a:rPr lang="en-US" dirty="0"/>
              <a:t>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sl.)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smtClean="0"/>
              <a:t>– je</a:t>
            </a:r>
            <a:r>
              <a:rPr lang="sr-Latn-ME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/>
              <a:t>razvijeno</a:t>
            </a:r>
            <a:r>
              <a:rPr lang="en-US" dirty="0"/>
              <a:t> 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privredama</a:t>
            </a:r>
            <a:r>
              <a:rPr lang="en-US" dirty="0"/>
              <a:t> </a:t>
            </a:r>
            <a:r>
              <a:rPr lang="en-US" dirty="0" err="1"/>
              <a:t>kapitalizma</a:t>
            </a:r>
            <a:r>
              <a:rPr lang="en-US" dirty="0"/>
              <a:t> (SAD, V. </a:t>
            </a:r>
            <a:r>
              <a:rPr lang="en-US" dirty="0" err="1"/>
              <a:t>Britanija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Nemačka</a:t>
            </a:r>
            <a:r>
              <a:rPr lang="en-US" dirty="0"/>
              <a:t>, Japan, </a:t>
            </a:r>
            <a:r>
              <a:rPr lang="en-US" dirty="0" err="1"/>
              <a:t>Francuska</a:t>
            </a:r>
            <a:r>
              <a:rPr lang="en-US" dirty="0"/>
              <a:t>, </a:t>
            </a:r>
            <a:r>
              <a:rPr lang="en-US" dirty="0" err="1"/>
              <a:t>Švajcarska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</a:t>
            </a:r>
            <a:r>
              <a:rPr lang="en-US" dirty="0" smtClean="0"/>
              <a:t>.).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7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To je efekat koji se </a:t>
            </a:r>
            <a:r>
              <a:rPr lang="pl-PL" dirty="0" smtClean="0"/>
              <a:t>zasniva na </a:t>
            </a:r>
            <a:r>
              <a:rPr lang="pl-PL" dirty="0"/>
              <a:t>akcionarskom kapitalu korporacije, kompanije, preduzeća. </a:t>
            </a:r>
            <a:endParaRPr lang="pl-PL" dirty="0" smtClean="0"/>
          </a:p>
          <a:p>
            <a:r>
              <a:rPr lang="pl-PL" dirty="0" smtClean="0"/>
              <a:t>To </a:t>
            </a:r>
            <a:r>
              <a:rPr lang="pl-PL" dirty="0"/>
              <a:t>je određeni </a:t>
            </a:r>
            <a:r>
              <a:rPr lang="pl-PL" dirty="0" smtClean="0"/>
              <a:t>dio </a:t>
            </a:r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/>
              <a:t>glavnice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Spada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efekat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enljivim</a:t>
            </a:r>
            <a:r>
              <a:rPr lang="en-US" dirty="0" smtClean="0"/>
              <a:t> </a:t>
            </a:r>
            <a:r>
              <a:rPr lang="en-US" dirty="0" err="1"/>
              <a:t>prihodom</a:t>
            </a:r>
            <a:r>
              <a:rPr lang="en-US" dirty="0"/>
              <a:t>, </a:t>
            </a:r>
            <a:r>
              <a:rPr lang="en-US" dirty="0" err="1"/>
              <a:t>budući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prihod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draštva</a:t>
            </a:r>
            <a:r>
              <a:rPr lang="en-US" dirty="0"/>
              <a:t>.</a:t>
            </a:r>
          </a:p>
          <a:p>
            <a:r>
              <a:rPr lang="en-US" dirty="0" err="1"/>
              <a:t>Akcije</a:t>
            </a:r>
            <a:r>
              <a:rPr lang="en-US" dirty="0"/>
              <a:t> nose </a:t>
            </a:r>
            <a:r>
              <a:rPr lang="en-US" dirty="0" err="1"/>
              <a:t>sobom</a:t>
            </a:r>
            <a:r>
              <a:rPr lang="en-US" dirty="0"/>
              <a:t> </a:t>
            </a:r>
            <a:r>
              <a:rPr lang="en-US" dirty="0" err="1"/>
              <a:t>nematerijalna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materijalna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Nematerijalna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vezana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korporacijom</a:t>
            </a:r>
            <a:r>
              <a:rPr lang="en-US" dirty="0"/>
              <a:t>, </a:t>
            </a:r>
            <a:r>
              <a:rPr lang="en-US" dirty="0" err="1"/>
              <a:t>odlučivanje</a:t>
            </a:r>
            <a:r>
              <a:rPr lang="en-US" dirty="0"/>
              <a:t> o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/>
              <a:t>politike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materijalna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spada</a:t>
            </a:r>
            <a:r>
              <a:rPr lang="en-US" dirty="0"/>
              <a:t>: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dividendu</a:t>
            </a:r>
            <a:r>
              <a:rPr lang="en-US" dirty="0"/>
              <a:t>,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prvenstva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kupovini</a:t>
            </a:r>
            <a:r>
              <a:rPr lang="en-US" dirty="0"/>
              <a:t> </a:t>
            </a:r>
            <a:r>
              <a:rPr lang="en-US" dirty="0" err="1"/>
              <a:t>novoemitovanih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adekvatan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likvidacione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it-IT" dirty="0" smtClean="0"/>
              <a:t>se </a:t>
            </a:r>
            <a:r>
              <a:rPr lang="it-IT" dirty="0"/>
              <a:t>vodi likvidacioni postupak i dr.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591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oblicima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specifičnom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sr-Latn-ME" dirty="0"/>
              <a:t> </a:t>
            </a:r>
            <a:r>
              <a:rPr lang="en-US" dirty="0" err="1"/>
              <a:t>nazivaju</a:t>
            </a:r>
            <a:r>
              <a:rPr lang="en-US" dirty="0"/>
              <a:t> se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kapitalom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obzirom</a:t>
            </a:r>
            <a:r>
              <a:rPr lang="sr-Latn-ME" dirty="0"/>
              <a:t> </a:t>
            </a:r>
            <a:r>
              <a:rPr lang="pl-PL" dirty="0"/>
              <a:t>na transakcije, može biti nacionalno i međunarodno tržište kapitala.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005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 smtClean="0"/>
              <a:t>D - </a:t>
            </a:r>
            <a:r>
              <a:rPr lang="en-US" b="1" dirty="0" smtClean="0"/>
              <a:t> INSTRUMENTI TRŽIŠTA KAPITALA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1</a:t>
            </a:r>
            <a:r>
              <a:rPr lang="pl-PL" b="1" dirty="0"/>
              <a:t>) OBVEZNICE KAO HARTIJE OD </a:t>
            </a:r>
            <a:r>
              <a:rPr lang="pl-PL" b="1" dirty="0" smtClean="0"/>
              <a:t>VRIJEDNOSTI</a:t>
            </a:r>
            <a:endParaRPr lang="pl-PL" b="1" dirty="0"/>
          </a:p>
          <a:p>
            <a:pPr algn="just"/>
            <a:r>
              <a:rPr lang="en-US" dirty="0" err="1"/>
              <a:t>Obveznica</a:t>
            </a:r>
            <a:r>
              <a:rPr lang="en-US" dirty="0"/>
              <a:t> je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kojom</a:t>
            </a:r>
            <a:r>
              <a:rPr lang="en-US" dirty="0"/>
              <a:t> se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obavezuje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licu</a:t>
            </a:r>
            <a:r>
              <a:rPr lang="sr-Latn-ME" dirty="0" smtClean="0"/>
              <a:t> </a:t>
            </a:r>
            <a:r>
              <a:rPr lang="en-US" dirty="0" err="1" smtClean="0"/>
              <a:t>naznačenom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obveznici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njegovoj</a:t>
            </a:r>
            <a:r>
              <a:rPr lang="en-US" dirty="0"/>
              <a:t> </a:t>
            </a:r>
            <a:r>
              <a:rPr lang="en-US" dirty="0" err="1"/>
              <a:t>naredbi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donosiocu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isplatiti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naveden</a:t>
            </a:r>
            <a:r>
              <a:rPr lang="en-US" dirty="0"/>
              <a:t> u </a:t>
            </a:r>
            <a:r>
              <a:rPr lang="en-US" dirty="0" err="1"/>
              <a:t>obveznici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 smtClean="0"/>
              <a:t>anuitetskog</a:t>
            </a:r>
            <a:r>
              <a:rPr lang="sr-Latn-ME" dirty="0" smtClean="0"/>
              <a:t> </a:t>
            </a:r>
            <a:r>
              <a:rPr lang="en-US" dirty="0" err="1" smtClean="0"/>
              <a:t>kupona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, </a:t>
            </a:r>
            <a:r>
              <a:rPr lang="en-US" dirty="0" err="1"/>
              <a:t>neotkazive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prenosive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značajno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cirkulaciju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err="1" smtClean="0"/>
              <a:t>izdavaocu</a:t>
            </a:r>
            <a:r>
              <a:rPr lang="en-US" dirty="0" smtClean="0"/>
              <a:t> </a:t>
            </a:r>
            <a:r>
              <a:rPr lang="en-US" dirty="0" err="1"/>
              <a:t>služe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rešavanje</a:t>
            </a:r>
            <a:r>
              <a:rPr lang="sr-Latn-ME" dirty="0" smtClean="0"/>
              <a:t> </a:t>
            </a:r>
            <a:r>
              <a:rPr lang="en-US" dirty="0" err="1" smtClean="0"/>
              <a:t>krupnih</a:t>
            </a:r>
            <a:r>
              <a:rPr lang="en-US" dirty="0" smtClean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zahvata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283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Obveznica</a:t>
            </a:r>
            <a:r>
              <a:rPr lang="en-US" dirty="0"/>
              <a:t> mora da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(</a:t>
            </a:r>
            <a:r>
              <a:rPr lang="en-US" dirty="0" err="1"/>
              <a:t>bitnih</a:t>
            </a:r>
            <a:r>
              <a:rPr lang="en-US" dirty="0"/>
              <a:t>) </a:t>
            </a:r>
            <a:r>
              <a:rPr lang="en-US" dirty="0" err="1"/>
              <a:t>elemenata</a:t>
            </a:r>
            <a:r>
              <a:rPr lang="en-US" dirty="0"/>
              <a:t>: 1) </a:t>
            </a:r>
            <a:r>
              <a:rPr lang="en-US" dirty="0" err="1" smtClean="0"/>
              <a:t>oznaku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je to </a:t>
            </a:r>
            <a:r>
              <a:rPr lang="en-US" dirty="0" err="1"/>
              <a:t>obveznica</a:t>
            </a:r>
            <a:r>
              <a:rPr lang="en-US" dirty="0"/>
              <a:t>, 2) </a:t>
            </a:r>
            <a:r>
              <a:rPr lang="en-US" dirty="0" err="1"/>
              <a:t>firmu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j</a:t>
            </a:r>
            <a:r>
              <a:rPr lang="en-US" dirty="0" err="1" smtClean="0"/>
              <a:t>edište</a:t>
            </a:r>
            <a:r>
              <a:rPr lang="en-US" dirty="0" smtClean="0"/>
              <a:t> </a:t>
            </a:r>
            <a:r>
              <a:rPr lang="en-US" dirty="0" err="1"/>
              <a:t>izdavaoca</a:t>
            </a:r>
            <a:r>
              <a:rPr lang="en-US" dirty="0"/>
              <a:t>, 3) </a:t>
            </a:r>
            <a:r>
              <a:rPr lang="en-US" dirty="0" err="1"/>
              <a:t>firmu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, 4) </a:t>
            </a:r>
            <a:r>
              <a:rPr lang="en-US" dirty="0" err="1"/>
              <a:t>oznaku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/>
              <a:t>glasi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donosioca</a:t>
            </a:r>
            <a:r>
              <a:rPr lang="en-US" dirty="0"/>
              <a:t>, 5)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glasi</a:t>
            </a:r>
            <a:r>
              <a:rPr lang="en-US" dirty="0"/>
              <a:t>, 6)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/>
              <a:t>je </a:t>
            </a:r>
            <a:r>
              <a:rPr lang="en-US" dirty="0" err="1"/>
              <a:t>predviđeno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, 7)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predviđeno</a:t>
            </a:r>
            <a:r>
              <a:rPr lang="en-US" dirty="0"/>
              <a:t>), 8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rokove</a:t>
            </a:r>
            <a:r>
              <a:rPr lang="en-US" dirty="0" smtClean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glavnice</a:t>
            </a:r>
            <a:r>
              <a:rPr lang="en-US" dirty="0"/>
              <a:t>, 9)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datum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10) </a:t>
            </a:r>
            <a:r>
              <a:rPr lang="en-US" dirty="0" err="1" smtClean="0"/>
              <a:t>serijski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kontrolni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11) </a:t>
            </a:r>
            <a:r>
              <a:rPr lang="en-US" dirty="0" err="1"/>
              <a:t>faksimil</a:t>
            </a:r>
            <a:r>
              <a:rPr lang="en-US" dirty="0"/>
              <a:t> </a:t>
            </a:r>
            <a:r>
              <a:rPr lang="en-US" dirty="0" err="1"/>
              <a:t>potpisa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poleđini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označava</a:t>
            </a:r>
            <a:r>
              <a:rPr lang="en-US" dirty="0"/>
              <a:t> se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izdavanja</a:t>
            </a:r>
            <a:r>
              <a:rPr lang="en-US" dirty="0"/>
              <a:t>, </a:t>
            </a:r>
            <a:r>
              <a:rPr lang="en-US" dirty="0" err="1"/>
              <a:t>rokovi</a:t>
            </a:r>
            <a:r>
              <a:rPr lang="en-US" dirty="0"/>
              <a:t> </a:t>
            </a:r>
            <a:r>
              <a:rPr lang="en-US" dirty="0" err="1" smtClean="0"/>
              <a:t>otplaćivanja</a:t>
            </a:r>
            <a:r>
              <a:rPr lang="sr-Latn-ME" dirty="0" smtClean="0"/>
              <a:t> </a:t>
            </a:r>
            <a:r>
              <a:rPr lang="en-US" dirty="0" err="1" smtClean="0"/>
              <a:t>glavnice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anuiteta</a:t>
            </a:r>
            <a:r>
              <a:rPr lang="en-US" dirty="0"/>
              <a:t> (</a:t>
            </a:r>
            <a:r>
              <a:rPr lang="en-US" dirty="0" err="1"/>
              <a:t>amortizacioni</a:t>
            </a:r>
            <a:r>
              <a:rPr lang="en-US" dirty="0"/>
              <a:t> plan).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019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424"/>
            <a:ext cx="10515600" cy="5141539"/>
          </a:xfrm>
        </p:spPr>
        <p:txBody>
          <a:bodyPr/>
          <a:lstStyle/>
          <a:p>
            <a:r>
              <a:rPr lang="en-US" dirty="0"/>
              <a:t>Na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pojavljuju</a:t>
            </a:r>
            <a:r>
              <a:rPr lang="en-US" dirty="0"/>
              <a:t> se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privatni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garantovane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negarantovane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fiksnom</a:t>
            </a:r>
            <a:r>
              <a:rPr lang="en-US" dirty="0"/>
              <a:t> </a:t>
            </a:r>
            <a:r>
              <a:rPr lang="en-US" dirty="0" err="1"/>
              <a:t>kamatom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enljivom</a:t>
            </a:r>
            <a:r>
              <a:rPr lang="en-US" dirty="0" smtClean="0"/>
              <a:t> </a:t>
            </a:r>
            <a:r>
              <a:rPr lang="en-US" dirty="0" err="1"/>
              <a:t>kamatom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.</a:t>
            </a:r>
          </a:p>
          <a:p>
            <a:r>
              <a:rPr lang="en-US" dirty="0" err="1"/>
              <a:t>Sve</a:t>
            </a:r>
            <a:r>
              <a:rPr lang="en-US" dirty="0"/>
              <a:t> to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naznačeno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emitovanju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izdaje</a:t>
            </a:r>
            <a:r>
              <a:rPr lang="sr-Latn-ME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garancijom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prvoj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garanta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njegovo</a:t>
            </a:r>
            <a:r>
              <a:rPr lang="sr-Latn-ME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j</a:t>
            </a:r>
            <a:r>
              <a:rPr lang="en-US" dirty="0" err="1" smtClean="0"/>
              <a:t>edište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741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2) TRŽIŠNA </a:t>
            </a:r>
            <a:r>
              <a:rPr lang="en-US" b="1" dirty="0" smtClean="0"/>
              <a:t>C</a:t>
            </a:r>
            <a:r>
              <a:rPr lang="sr-Latn-ME" b="1" dirty="0" smtClean="0"/>
              <a:t>IJ</a:t>
            </a:r>
            <a:r>
              <a:rPr lang="en-US" b="1" dirty="0" smtClean="0"/>
              <a:t>ENA </a:t>
            </a:r>
            <a:r>
              <a:rPr lang="en-US" b="1" dirty="0"/>
              <a:t>OBVEZNICA</a:t>
            </a:r>
          </a:p>
          <a:p>
            <a:pPr algn="just"/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je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prikuplja</a:t>
            </a:r>
            <a:r>
              <a:rPr lang="en-US" dirty="0"/>
              <a:t> </a:t>
            </a:r>
            <a:r>
              <a:rPr lang="en-US" dirty="0" err="1"/>
              <a:t>potreban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investicije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Zajmoprimac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obećanje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plaćati</a:t>
            </a:r>
            <a:r>
              <a:rPr lang="en-US" dirty="0"/>
              <a:t> </a:t>
            </a:r>
            <a:r>
              <a:rPr lang="en-US" dirty="0" err="1" smtClean="0"/>
              <a:t>određeni</a:t>
            </a:r>
            <a:r>
              <a:rPr lang="sr-Latn-ME" dirty="0" smtClean="0"/>
              <a:t> </a:t>
            </a: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/>
              <a:t>iznos</a:t>
            </a:r>
            <a:r>
              <a:rPr lang="en-US" dirty="0"/>
              <a:t>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(</a:t>
            </a:r>
            <a:r>
              <a:rPr lang="en-US" dirty="0" err="1"/>
              <a:t>kupon</a:t>
            </a:r>
            <a:r>
              <a:rPr lang="en-US" dirty="0"/>
              <a:t>) </a:t>
            </a:r>
            <a:r>
              <a:rPr lang="en-US" dirty="0" err="1"/>
              <a:t>sve</a:t>
            </a:r>
            <a:r>
              <a:rPr lang="en-US" dirty="0"/>
              <a:t> do dana </a:t>
            </a:r>
            <a:r>
              <a:rPr lang="en-US" dirty="0" err="1" smtClean="0"/>
              <a:t>dosp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/>
              <a:t>zajmodavac</a:t>
            </a:r>
            <a:r>
              <a:rPr lang="en-US" dirty="0"/>
              <a:t> </a:t>
            </a:r>
            <a:r>
              <a:rPr lang="en-US" dirty="0" err="1"/>
              <a:t>vratiti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) </a:t>
            </a:r>
            <a:r>
              <a:rPr lang="en-US" dirty="0" err="1"/>
              <a:t>pozajmljenu</a:t>
            </a:r>
            <a:r>
              <a:rPr lang="en-US" dirty="0"/>
              <a:t> </a:t>
            </a:r>
            <a:r>
              <a:rPr lang="en-US" dirty="0" err="1"/>
              <a:t>svotu</a:t>
            </a:r>
            <a:r>
              <a:rPr lang="en-US" dirty="0"/>
              <a:t> (</a:t>
            </a:r>
            <a:r>
              <a:rPr lang="en-US" dirty="0" err="1"/>
              <a:t>glavnicu</a:t>
            </a:r>
            <a:r>
              <a:rPr lang="en-US" dirty="0" smtClean="0"/>
              <a:t>),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Uzmimo</a:t>
            </a:r>
            <a:r>
              <a:rPr lang="en-US" dirty="0" smtClean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Izdavalac</a:t>
            </a:r>
            <a:r>
              <a:rPr lang="sr-Latn-ME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od 100 </a:t>
            </a:r>
            <a:r>
              <a:rPr lang="sr-Latn-ME" dirty="0"/>
              <a:t>€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tri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5%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On</a:t>
            </a:r>
            <a:r>
              <a:rPr lang="sr-Latn-ME" dirty="0" smtClean="0"/>
              <a:t> </a:t>
            </a:r>
            <a:r>
              <a:rPr lang="en-US" dirty="0" err="1" smtClean="0"/>
              <a:t>obećava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naplaćivati</a:t>
            </a:r>
            <a:r>
              <a:rPr lang="en-US" dirty="0"/>
              <a:t> 10 </a:t>
            </a:r>
            <a:r>
              <a:rPr lang="sr-Latn-ME" dirty="0"/>
              <a:t>€</a:t>
            </a:r>
            <a:r>
              <a:rPr lang="en-US" dirty="0" smtClean="0"/>
              <a:t> </a:t>
            </a:r>
            <a:r>
              <a:rPr lang="en-US" dirty="0" err="1"/>
              <a:t>godišnje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Diskontovanjem</a:t>
            </a:r>
            <a:r>
              <a:rPr lang="sr-Latn-ME" dirty="0" smtClean="0"/>
              <a:t> </a:t>
            </a:r>
            <a:r>
              <a:rPr lang="en-US" dirty="0" err="1" smtClean="0"/>
              <a:t>pozajmljene</a:t>
            </a:r>
            <a:r>
              <a:rPr lang="en-US" dirty="0" smtClean="0"/>
              <a:t> </a:t>
            </a:r>
            <a:r>
              <a:rPr lang="en-US" dirty="0" err="1"/>
              <a:t>svote</a:t>
            </a:r>
            <a:r>
              <a:rPr lang="en-US" dirty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:</a:t>
            </a:r>
          </a:p>
          <a:p>
            <a:r>
              <a:rPr lang="en-US" dirty="0"/>
              <a:t>Vs =10/(1+0.005)+10/(1+0.005</a:t>
            </a:r>
            <a:r>
              <a:rPr lang="en-US" b="1" dirty="0"/>
              <a:t>2</a:t>
            </a:r>
            <a:r>
              <a:rPr lang="en-US" dirty="0"/>
              <a:t>)+10/(1+0.005</a:t>
            </a:r>
            <a:r>
              <a:rPr lang="en-US" b="1" dirty="0"/>
              <a:t>3</a:t>
            </a:r>
            <a:r>
              <a:rPr lang="en-US" dirty="0"/>
              <a:t>)+100/(1+0.005</a:t>
            </a:r>
            <a:r>
              <a:rPr lang="en-US" b="1" dirty="0"/>
              <a:t>4</a:t>
            </a:r>
            <a:r>
              <a:rPr lang="en-US" dirty="0"/>
              <a:t>) = 11.36</a:t>
            </a:r>
          </a:p>
          <a:p>
            <a:r>
              <a:rPr lang="en-US" dirty="0" err="1"/>
              <a:t>Diskontni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je </a:t>
            </a:r>
            <a:r>
              <a:rPr lang="en-US" dirty="0" err="1" smtClean="0"/>
              <a:t>posl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1/(1+0.005) </a:t>
            </a:r>
            <a:r>
              <a:rPr lang="en-US" dirty="0" err="1"/>
              <a:t>ili</a:t>
            </a:r>
            <a:r>
              <a:rPr lang="en-US" dirty="0"/>
              <a:t> 1/(1+i).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478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r>
              <a:rPr lang="en-US" dirty="0" err="1"/>
              <a:t>Pošto</a:t>
            </a:r>
            <a:r>
              <a:rPr lang="en-US" dirty="0"/>
              <a:t> se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da </a:t>
            </a:r>
            <a:r>
              <a:rPr lang="en-US" dirty="0" err="1"/>
              <a:t>reinvestira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istoj</a:t>
            </a:r>
            <a:r>
              <a:rPr lang="en-US" dirty="0"/>
              <a:t> </a:t>
            </a:r>
            <a:r>
              <a:rPr lang="en-US" dirty="0" err="1"/>
              <a:t>kamatnoj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/>
              <a:t>, </a:t>
            </a:r>
            <a:r>
              <a:rPr lang="en-US" dirty="0" err="1" smtClean="0"/>
              <a:t>sada</a:t>
            </a:r>
            <a:r>
              <a:rPr lang="sr-Latn-ME" dirty="0" smtClean="0"/>
              <a:t> </a:t>
            </a:r>
            <a:r>
              <a:rPr lang="pl-PL" dirty="0" smtClean="0"/>
              <a:t>je </a:t>
            </a:r>
            <a:r>
              <a:rPr lang="pl-PL" dirty="0"/>
              <a:t>diskontni faktor za drugu </a:t>
            </a:r>
            <a:r>
              <a:rPr lang="pl-PL" dirty="0" smtClean="0"/>
              <a:t>godinu 1</a:t>
            </a:r>
            <a:r>
              <a:rPr lang="pl-PL" dirty="0"/>
              <a:t>/(1+0.005</a:t>
            </a:r>
            <a:r>
              <a:rPr lang="pl-PL" b="1" dirty="0"/>
              <a:t>2</a:t>
            </a:r>
            <a:r>
              <a:rPr lang="pl-PL" dirty="0" smtClean="0"/>
              <a:t>).</a:t>
            </a:r>
          </a:p>
          <a:p>
            <a:r>
              <a:rPr lang="pl-PL" dirty="0" smtClean="0"/>
              <a:t> </a:t>
            </a:r>
            <a:r>
              <a:rPr lang="pl-PL" dirty="0"/>
              <a:t>Na isti način formira se </a:t>
            </a:r>
            <a:r>
              <a:rPr lang="pl-PL" dirty="0" smtClean="0"/>
              <a:t>diskontni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treću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pozajmilac</a:t>
            </a:r>
            <a:r>
              <a:rPr lang="en-US" dirty="0"/>
              <a:t> (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emitovane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/>
              <a:t>) mora </a:t>
            </a:r>
            <a:r>
              <a:rPr lang="en-US" dirty="0" err="1" smtClean="0"/>
              <a:t>posl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treće</a:t>
            </a:r>
            <a:r>
              <a:rPr lang="en-US" dirty="0" smtClean="0"/>
              <a:t> </a:t>
            </a:r>
            <a:r>
              <a:rPr lang="en-US" dirty="0" err="1"/>
              <a:t>godine</a:t>
            </a:r>
            <a:r>
              <a:rPr lang="en-US" dirty="0"/>
              <a:t> da </a:t>
            </a:r>
            <a:r>
              <a:rPr lang="en-US" dirty="0" err="1"/>
              <a:t>vrati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elokupnu</a:t>
            </a:r>
            <a:r>
              <a:rPr lang="en-US" dirty="0" smtClean="0"/>
              <a:t> </a:t>
            </a:r>
            <a:r>
              <a:rPr lang="en-US" dirty="0" err="1"/>
              <a:t>pozajmljenu</a:t>
            </a:r>
            <a:r>
              <a:rPr lang="en-US" dirty="0"/>
              <a:t> </a:t>
            </a:r>
            <a:r>
              <a:rPr lang="en-US" dirty="0" err="1"/>
              <a:t>svotu</a:t>
            </a:r>
            <a:r>
              <a:rPr lang="en-US" dirty="0"/>
              <a:t> od 100 </a:t>
            </a:r>
            <a:r>
              <a:rPr lang="en-US" dirty="0" err="1"/>
              <a:t>jedinica</a:t>
            </a:r>
            <a:r>
              <a:rPr lang="en-US" dirty="0"/>
              <a:t>,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en-US" dirty="0" err="1"/>
              <a:t>svesti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sadašnju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sadašnjih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trogodišnjih</a:t>
            </a:r>
            <a:r>
              <a:rPr lang="sr-Latn-ME" dirty="0" smtClean="0"/>
              <a:t> </a:t>
            </a:r>
            <a:r>
              <a:rPr lang="en-US" dirty="0" err="1" smtClean="0"/>
              <a:t>prihoda</a:t>
            </a:r>
            <a:r>
              <a:rPr lang="en-US" dirty="0" smtClean="0"/>
              <a:t> </a:t>
            </a:r>
            <a:r>
              <a:rPr lang="en-US" dirty="0" err="1"/>
              <a:t>iznosi</a:t>
            </a:r>
            <a:r>
              <a:rPr lang="en-US" dirty="0"/>
              <a:t> 113,60 </a:t>
            </a:r>
            <a:r>
              <a:rPr lang="en-US" dirty="0" err="1"/>
              <a:t>jedinica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Izdavalac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moći</a:t>
            </a:r>
            <a:r>
              <a:rPr lang="en-US" dirty="0"/>
              <a:t> da </a:t>
            </a:r>
            <a:r>
              <a:rPr lang="en-US" dirty="0" err="1" smtClean="0"/>
              <a:t>dobije</a:t>
            </a:r>
            <a:r>
              <a:rPr lang="sr-Latn-ME" dirty="0" smtClean="0"/>
              <a:t> </a:t>
            </a:r>
            <a:r>
              <a:rPr lang="en-US" dirty="0" err="1" smtClean="0"/>
              <a:t>ovu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obrazac</a:t>
            </a:r>
            <a:r>
              <a:rPr lang="en-US" dirty="0"/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690" y="5281599"/>
            <a:ext cx="7143919" cy="75089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140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212"/>
            <a:ext cx="10515600" cy="5087751"/>
          </a:xfrm>
        </p:spPr>
        <p:txBody>
          <a:bodyPr>
            <a:normAutofit/>
          </a:bodyPr>
          <a:lstStyle/>
          <a:p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ne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jednaka</a:t>
            </a:r>
            <a:r>
              <a:rPr lang="en-US" dirty="0"/>
              <a:t> je </a:t>
            </a:r>
            <a:r>
              <a:rPr lang="en-US" dirty="0" err="1" smtClean="0"/>
              <a:t>njenoj</a:t>
            </a:r>
            <a:r>
              <a:rPr lang="sr-Latn-ME" dirty="0" smtClean="0"/>
              <a:t> </a:t>
            </a:r>
            <a:r>
              <a:rPr lang="en-US" dirty="0" err="1" smtClean="0"/>
              <a:t>sadašnjoj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rizična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od </a:t>
            </a:r>
            <a:r>
              <a:rPr lang="en-US" dirty="0" smtClean="0"/>
              <a:t>momenta</a:t>
            </a:r>
            <a:r>
              <a:rPr lang="sr-Latn-ME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/>
              <a:t>do momenta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 do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smtClean="0"/>
              <a:t>(prom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kamate</a:t>
            </a:r>
            <a:r>
              <a:rPr lang="en-US" dirty="0"/>
              <a:t>,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neizvesnost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, pad </a:t>
            </a:r>
            <a:r>
              <a:rPr lang="en-US" dirty="0" err="1"/>
              <a:t>profitne</a:t>
            </a:r>
            <a:r>
              <a:rPr lang="en-US" dirty="0"/>
              <a:t> stope, </a:t>
            </a:r>
            <a:r>
              <a:rPr lang="en-US" dirty="0" err="1"/>
              <a:t>recesije</a:t>
            </a:r>
            <a:r>
              <a:rPr lang="en-US" dirty="0"/>
              <a:t>, </a:t>
            </a:r>
            <a:r>
              <a:rPr lang="en-US" dirty="0" err="1" smtClean="0"/>
              <a:t>povećani</a:t>
            </a:r>
            <a:r>
              <a:rPr lang="sr-Latn-ME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dr.). </a:t>
            </a:r>
            <a:endParaRPr lang="sr-Latn-ME" dirty="0" smtClean="0"/>
          </a:p>
          <a:p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doći</a:t>
            </a:r>
            <a:r>
              <a:rPr lang="en-US" dirty="0"/>
              <a:t> do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cenovni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snosi</a:t>
            </a:r>
            <a:r>
              <a:rPr lang="en-US" dirty="0"/>
              <a:t> </a:t>
            </a:r>
            <a:r>
              <a:rPr lang="en-US" dirty="0" err="1" smtClean="0"/>
              <a:t>svaki</a:t>
            </a:r>
            <a:r>
              <a:rPr lang="sr-Latn-ME" dirty="0" smtClean="0"/>
              <a:t> </a:t>
            </a:r>
            <a:r>
              <a:rPr lang="en-US" dirty="0" err="1" smtClean="0"/>
              <a:t>vlasnik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bi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kamata</a:t>
            </a:r>
            <a:r>
              <a:rPr lang="en-US" dirty="0"/>
              <a:t> u </a:t>
            </a:r>
            <a:r>
              <a:rPr lang="en-US" dirty="0" err="1"/>
              <a:t>međuvremenu</a:t>
            </a:r>
            <a:r>
              <a:rPr lang="en-US" dirty="0"/>
              <a:t> </a:t>
            </a:r>
            <a:r>
              <a:rPr lang="en-US" dirty="0" err="1"/>
              <a:t>pala</a:t>
            </a:r>
            <a:r>
              <a:rPr lang="en-US" dirty="0"/>
              <a:t> </a:t>
            </a:r>
            <a:r>
              <a:rPr lang="en-US" dirty="0" err="1"/>
              <a:t>porasla</a:t>
            </a:r>
            <a:r>
              <a:rPr lang="en-US" dirty="0"/>
              <a:t> bi </a:t>
            </a:r>
            <a:r>
              <a:rPr lang="en-US" dirty="0" err="1" smtClean="0"/>
              <a:t>sadašnja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bi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ostvario</a:t>
            </a:r>
            <a:r>
              <a:rPr lang="en-US" dirty="0"/>
              <a:t> </a:t>
            </a:r>
            <a:r>
              <a:rPr lang="en-US" dirty="0" err="1"/>
              <a:t>kapitalnu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160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nju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bonitet</a:t>
            </a:r>
            <a:r>
              <a:rPr lang="en-US" dirty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razni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.</a:t>
            </a:r>
            <a:endParaRPr lang="en-US" b="1" dirty="0"/>
          </a:p>
          <a:p>
            <a:pPr algn="just"/>
            <a:r>
              <a:rPr lang="en-US" dirty="0" err="1"/>
              <a:t>Moguće</a:t>
            </a:r>
            <a:r>
              <a:rPr lang="en-US" dirty="0"/>
              <a:t> je da se </a:t>
            </a:r>
            <a:r>
              <a:rPr lang="en-US" dirty="0" err="1"/>
              <a:t>pojave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bez </a:t>
            </a:r>
            <a:r>
              <a:rPr lang="en-US" dirty="0" err="1"/>
              <a:t>kupona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err="1" smtClean="0"/>
              <a:t>obavezuje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imaocu</a:t>
            </a:r>
            <a:r>
              <a:rPr lang="en-US" dirty="0"/>
              <a:t>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elokupnu</a:t>
            </a:r>
            <a:r>
              <a:rPr lang="en-US" dirty="0" smtClean="0"/>
              <a:t> </a:t>
            </a:r>
            <a:r>
              <a:rPr lang="en-US" dirty="0" err="1"/>
              <a:t>sumu</a:t>
            </a:r>
            <a:r>
              <a:rPr lang="en-US" dirty="0"/>
              <a:t> (</a:t>
            </a:r>
            <a:r>
              <a:rPr lang="en-US" dirty="0" err="1"/>
              <a:t>nominalni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) u </a:t>
            </a:r>
            <a:r>
              <a:rPr lang="en-US" dirty="0" err="1" smtClean="0"/>
              <a:t>momentu</a:t>
            </a:r>
            <a:r>
              <a:rPr lang="sr-Latn-ME" dirty="0" smtClean="0"/>
              <a:t> </a:t>
            </a:r>
            <a:r>
              <a:rPr lang="en-US" dirty="0" err="1" smtClean="0"/>
              <a:t>njene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posle</a:t>
            </a:r>
            <a:r>
              <a:rPr lang="en-US" dirty="0"/>
              <a:t> tri </a:t>
            </a:r>
            <a:r>
              <a:rPr lang="en-US" dirty="0" err="1"/>
              <a:t>godine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Tržišna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kuponom</a:t>
            </a:r>
            <a:r>
              <a:rPr lang="en-US" dirty="0"/>
              <a:t>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kamata</a:t>
            </a:r>
            <a:r>
              <a:rPr lang="en-US" dirty="0"/>
              <a:t> ne bi </a:t>
            </a:r>
            <a:r>
              <a:rPr lang="en-US" dirty="0" err="1"/>
              <a:t>isplaćivala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bi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it-IT" dirty="0" smtClean="0"/>
              <a:t>momentu </a:t>
            </a:r>
            <a:r>
              <a:rPr lang="it-IT" dirty="0"/>
              <a:t>dospeća bila isplaćena glavnica i kamata.</a:t>
            </a:r>
          </a:p>
          <a:p>
            <a:pPr algn="just"/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se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obavezao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tri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smtClean="0"/>
              <a:t>130</a:t>
            </a:r>
            <a:r>
              <a:rPr lang="sr-Latn-ME" dirty="0" smtClean="0"/>
              <a:t> </a:t>
            </a:r>
            <a:r>
              <a:rPr lang="en-US" dirty="0" err="1" smtClean="0"/>
              <a:t>jedinica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označeno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Danas </a:t>
            </a:r>
            <a:r>
              <a:rPr lang="en-US" dirty="0" err="1"/>
              <a:t>će</a:t>
            </a:r>
            <a:r>
              <a:rPr lang="en-US" dirty="0"/>
              <a:t> se (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isteka</a:t>
            </a:r>
            <a:r>
              <a:rPr lang="sr-Latn-ME" dirty="0" smtClean="0"/>
              <a:t> </a:t>
            </a:r>
            <a:r>
              <a:rPr lang="en-US" dirty="0" err="1" smtClean="0"/>
              <a:t>roka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/>
              <a:t>)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prodavati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tržišnoj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/>
              <a:t>od 113,60 </a:t>
            </a:r>
            <a:r>
              <a:rPr lang="en-US" dirty="0" err="1"/>
              <a:t>jedinica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Obveznica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dakle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diskont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kamatnoj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/>
              <a:t> od 5% </a:t>
            </a:r>
            <a:r>
              <a:rPr lang="en-US" dirty="0" err="1"/>
              <a:t>godišnje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8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3) AKCIJE I AKCIONARSKI KAPITAL</a:t>
            </a:r>
          </a:p>
          <a:p>
            <a:pPr algn="just"/>
            <a:r>
              <a:rPr lang="en-US" dirty="0" err="1"/>
              <a:t>Akcija</a:t>
            </a:r>
            <a:r>
              <a:rPr lang="en-US" dirty="0"/>
              <a:t> je </a:t>
            </a:r>
            <a:r>
              <a:rPr lang="en-US" dirty="0" err="1"/>
              <a:t>vlasnički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instrument </a:t>
            </a:r>
            <a:r>
              <a:rPr lang="en-US" dirty="0" err="1"/>
              <a:t>čijom</a:t>
            </a:r>
            <a:r>
              <a:rPr lang="en-US" dirty="0"/>
              <a:t> </a:t>
            </a:r>
            <a:r>
              <a:rPr lang="en-US" dirty="0" err="1"/>
              <a:t>kupovinom</a:t>
            </a:r>
            <a:r>
              <a:rPr lang="en-US" dirty="0"/>
              <a:t> </a:t>
            </a:r>
            <a:r>
              <a:rPr lang="en-US" dirty="0" err="1" smtClean="0"/>
              <a:t>vlasnik</a:t>
            </a:r>
            <a:r>
              <a:rPr lang="sr-Latn-ME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nosilac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kapitalom</a:t>
            </a:r>
            <a:r>
              <a:rPr lang="en-US" dirty="0"/>
              <a:t> (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dr.). </a:t>
            </a:r>
            <a:endParaRPr lang="sr-Latn-ME" dirty="0" smtClean="0"/>
          </a:p>
          <a:p>
            <a:pPr algn="just"/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omogućava</a:t>
            </a:r>
            <a:r>
              <a:rPr lang="en-US" dirty="0" smtClean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trajnog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imovini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omogućava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dividendu</a:t>
            </a:r>
            <a:r>
              <a:rPr lang="en-US" dirty="0"/>
              <a:t>)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 smtClean="0"/>
              <a:t>akcionarskog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Određeni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upravljanje</a:t>
            </a:r>
            <a:r>
              <a:rPr lang="sr-Latn-ME" dirty="0" smtClean="0"/>
              <a:t> </a:t>
            </a:r>
            <a:r>
              <a:rPr lang="en-US" dirty="0" err="1" smtClean="0"/>
              <a:t>akcionarskim</a:t>
            </a:r>
            <a:r>
              <a:rPr lang="en-US" dirty="0" smtClean="0"/>
              <a:t> </a:t>
            </a:r>
            <a:r>
              <a:rPr lang="en-US" dirty="0" err="1"/>
              <a:t>preduzećem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smtClean="0"/>
              <a:t>vid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smo</a:t>
            </a:r>
            <a:r>
              <a:rPr lang="en-US" dirty="0"/>
              <a:t>, </a:t>
            </a:r>
            <a:r>
              <a:rPr lang="en-US" dirty="0" err="1"/>
              <a:t>dužničke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izdavanjem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dug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Glavnica</a:t>
            </a:r>
            <a:r>
              <a:rPr lang="sr-Latn-ME" dirty="0" smtClean="0"/>
              <a:t> </a:t>
            </a:r>
            <a:r>
              <a:rPr lang="en-US" dirty="0" err="1" smtClean="0"/>
              <a:t>duga</a:t>
            </a:r>
            <a:r>
              <a:rPr lang="en-US" dirty="0" smtClean="0"/>
              <a:t> </a:t>
            </a:r>
            <a:r>
              <a:rPr lang="en-US" dirty="0"/>
              <a:t>mora da se </a:t>
            </a:r>
            <a:r>
              <a:rPr lang="en-US" dirty="0" err="1"/>
              <a:t>vrati</a:t>
            </a:r>
            <a:r>
              <a:rPr lang="en-US" dirty="0"/>
              <a:t>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u </a:t>
            </a:r>
            <a:r>
              <a:rPr lang="en-US" dirty="0" err="1"/>
              <a:t>međuvremenu</a:t>
            </a:r>
            <a:r>
              <a:rPr lang="en-US" dirty="0"/>
              <a:t> </a:t>
            </a:r>
            <a:r>
              <a:rPr lang="en-US" dirty="0" err="1" smtClean="0"/>
              <a:t>plaća</a:t>
            </a:r>
            <a:r>
              <a:rPr lang="sr-Latn-ME" dirty="0" smtClean="0"/>
              <a:t> </a:t>
            </a:r>
            <a:r>
              <a:rPr lang="pl-PL" dirty="0" smtClean="0"/>
              <a:t>kamata </a:t>
            </a:r>
            <a:r>
              <a:rPr lang="pl-PL" dirty="0"/>
              <a:t>označena u kuponu obveznice.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856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izdavaocu</a:t>
            </a:r>
            <a:r>
              <a:rPr lang="en-US" dirty="0"/>
              <a:t> (</a:t>
            </a:r>
            <a:r>
              <a:rPr lang="en-US" dirty="0" err="1"/>
              <a:t>emitentu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osiguravanje</a:t>
            </a:r>
            <a:r>
              <a:rPr lang="en-US" dirty="0" smtClean="0"/>
              <a:t> </a:t>
            </a:r>
            <a:r>
              <a:rPr lang="en-US" dirty="0" err="1"/>
              <a:t>trajnog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rizičniji</a:t>
            </a:r>
            <a:r>
              <a:rPr lang="en-US" dirty="0"/>
              <a:t> instrument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obveznicu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Akcionarsko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mora </a:t>
            </a:r>
            <a:r>
              <a:rPr lang="en-US" dirty="0" err="1" smtClean="0"/>
              <a:t>najpr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/>
              <a:t>da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isplate</a:t>
            </a:r>
            <a:r>
              <a:rPr lang="sr-Latn-ME" dirty="0" smtClean="0"/>
              <a:t> </a:t>
            </a:r>
            <a:r>
              <a:rPr lang="en-US" dirty="0" err="1" smtClean="0"/>
              <a:t>obveznice</a:t>
            </a:r>
            <a:r>
              <a:rPr lang="en-US" dirty="0"/>
              <a:t>, a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potom</a:t>
            </a:r>
            <a:r>
              <a:rPr lang="en-US" dirty="0"/>
              <a:t> da </a:t>
            </a:r>
            <a:r>
              <a:rPr lang="en-US" dirty="0" err="1"/>
              <a:t>raspoređuje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Kamate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svaki</a:t>
            </a:r>
            <a:r>
              <a:rPr lang="sr-Latn-ME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/>
              <a:t>rashodi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ulaze</a:t>
            </a:r>
            <a:r>
              <a:rPr lang="en-US" dirty="0"/>
              <a:t> u </a:t>
            </a:r>
            <a:r>
              <a:rPr lang="en-US" dirty="0" err="1"/>
              <a:t>dobit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utvrdi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</a:t>
            </a:r>
            <a:r>
              <a:rPr lang="en-US" dirty="0" err="1"/>
              <a:t>tada</a:t>
            </a:r>
            <a:r>
              <a:rPr lang="en-US" dirty="0"/>
              <a:t> se </a:t>
            </a:r>
            <a:r>
              <a:rPr lang="en-US" dirty="0" err="1" smtClean="0"/>
              <a:t>isplaćuje</a:t>
            </a:r>
            <a:r>
              <a:rPr lang="sr-Latn-ME" dirty="0" smtClean="0"/>
              <a:t> </a:t>
            </a:r>
            <a:r>
              <a:rPr lang="en-US" dirty="0" err="1" smtClean="0"/>
              <a:t>eventualno</a:t>
            </a:r>
            <a:r>
              <a:rPr lang="en-US" dirty="0" smtClean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, </a:t>
            </a:r>
            <a:r>
              <a:rPr lang="en-US" dirty="0" err="1"/>
              <a:t>zatim</a:t>
            </a:r>
            <a:r>
              <a:rPr lang="en-US" dirty="0"/>
              <a:t> se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porez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, </a:t>
            </a:r>
            <a:r>
              <a:rPr lang="en-US" dirty="0" err="1"/>
              <a:t>ostatak</a:t>
            </a:r>
            <a:r>
              <a:rPr lang="en-US" dirty="0"/>
              <a:t> se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eli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/>
              <a:t>dividende i na </a:t>
            </a:r>
            <a:r>
              <a:rPr lang="pl-PL" dirty="0" smtClean="0"/>
              <a:t>dio </a:t>
            </a:r>
            <a:r>
              <a:rPr lang="pl-PL" dirty="0"/>
              <a:t>koji se raspoređuje u rezerve (to je zadržana dobit kao </a:t>
            </a:r>
            <a:r>
              <a:rPr lang="pl-PL" dirty="0" smtClean="0"/>
              <a:t>izvor interne </a:t>
            </a:r>
            <a:r>
              <a:rPr lang="pl-PL" dirty="0"/>
              <a:t>akumulacije korporacije). </a:t>
            </a:r>
            <a:endParaRPr lang="pl-PL" dirty="0" smtClean="0"/>
          </a:p>
          <a:p>
            <a:pPr algn="just"/>
            <a:r>
              <a:rPr lang="pl-PL" dirty="0" smtClean="0"/>
              <a:t>Rezidualni </a:t>
            </a:r>
            <a:r>
              <a:rPr lang="pl-PL" dirty="0"/>
              <a:t>karakter dividendi ukazuje na to </a:t>
            </a:r>
            <a:r>
              <a:rPr lang="pl-PL" dirty="0" smtClean="0"/>
              <a:t>da </a:t>
            </a:r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snose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zavise</a:t>
            </a:r>
            <a:r>
              <a:rPr lang="en-US" dirty="0"/>
              <a:t> od </a:t>
            </a:r>
            <a:r>
              <a:rPr lang="en-US" dirty="0" err="1"/>
              <a:t>konačnog</a:t>
            </a:r>
            <a:r>
              <a:rPr lang="en-US" dirty="0"/>
              <a:t> </a:t>
            </a:r>
            <a:r>
              <a:rPr lang="en-US" dirty="0" err="1" smtClean="0"/>
              <a:t>rezultata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izostane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sr-Latn-ME" dirty="0" smtClean="0"/>
              <a:t> </a:t>
            </a:r>
            <a:r>
              <a:rPr lang="en-US" dirty="0" err="1" smtClean="0"/>
              <a:t>dobijaju</a:t>
            </a:r>
            <a:r>
              <a:rPr lang="en-US" dirty="0" smtClean="0"/>
              <a:t> </a:t>
            </a:r>
            <a:r>
              <a:rPr lang="en-US" dirty="0" err="1"/>
              <a:t>ugovorenu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/>
              <a:t>nezavisno</a:t>
            </a:r>
            <a:r>
              <a:rPr lang="en-US" dirty="0"/>
              <a:t> od </a:t>
            </a:r>
            <a:r>
              <a:rPr lang="en-US" dirty="0" err="1"/>
              <a:t>ostvarene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4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r>
              <a:rPr lang="it-IT" dirty="0"/>
              <a:t>Isplata dividende može se vršiti na tri načina:</a:t>
            </a:r>
          </a:p>
          <a:p>
            <a:pPr marL="457200" lvl="1" indent="0">
              <a:buNone/>
            </a:pPr>
            <a:r>
              <a:rPr lang="en-US" sz="3000" dirty="0"/>
              <a:t>1. </a:t>
            </a:r>
            <a:r>
              <a:rPr lang="en-US" sz="3000" dirty="0" err="1"/>
              <a:t>Isplata</a:t>
            </a:r>
            <a:r>
              <a:rPr lang="en-US" sz="3000" dirty="0"/>
              <a:t> u </a:t>
            </a:r>
            <a:r>
              <a:rPr lang="en-US" sz="3000" dirty="0" err="1"/>
              <a:t>gotovom</a:t>
            </a:r>
            <a:r>
              <a:rPr lang="en-US" sz="3000" dirty="0"/>
              <a:t>,</a:t>
            </a:r>
          </a:p>
          <a:p>
            <a:pPr marL="457200" lvl="1" indent="0">
              <a:buNone/>
            </a:pPr>
            <a:r>
              <a:rPr lang="en-US" sz="3000" dirty="0"/>
              <a:t>2. </a:t>
            </a:r>
            <a:r>
              <a:rPr lang="en-US" sz="3000" dirty="0" err="1"/>
              <a:t>Isplata</a:t>
            </a:r>
            <a:r>
              <a:rPr lang="en-US" sz="3000" dirty="0"/>
              <a:t> u </a:t>
            </a:r>
            <a:r>
              <a:rPr lang="en-US" sz="3000" dirty="0" err="1"/>
              <a:t>imovini</a:t>
            </a:r>
            <a:r>
              <a:rPr lang="en-US" sz="3000" dirty="0"/>
              <a:t>,</a:t>
            </a:r>
          </a:p>
          <a:p>
            <a:pPr marL="457200" lvl="1" indent="0">
              <a:buNone/>
            </a:pPr>
            <a:r>
              <a:rPr lang="pl-PL" sz="3000" dirty="0"/>
              <a:t>3. Isplata u vidu novih akcija.</a:t>
            </a:r>
          </a:p>
          <a:p>
            <a:pPr algn="just"/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privredama</a:t>
            </a:r>
            <a:r>
              <a:rPr lang="en-US" dirty="0"/>
              <a:t> </a:t>
            </a:r>
            <a:r>
              <a:rPr lang="en-US" dirty="0" err="1"/>
              <a:t>preferiraju</a:t>
            </a:r>
            <a:r>
              <a:rPr lang="en-US" dirty="0"/>
              <a:t> </a:t>
            </a:r>
            <a:r>
              <a:rPr lang="en-US" dirty="0" err="1" smtClean="0"/>
              <a:t>isplate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gotovom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novim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,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</a:t>
            </a:r>
            <a:r>
              <a:rPr lang="en-US" dirty="0" err="1"/>
              <a:t>uveća</a:t>
            </a:r>
            <a:r>
              <a:rPr lang="en-US" dirty="0"/>
              <a:t> </a:t>
            </a:r>
            <a:r>
              <a:rPr lang="en-US" dirty="0" err="1" smtClean="0"/>
              <a:t>svoj</a:t>
            </a:r>
            <a:r>
              <a:rPr lang="sr-Latn-ME" dirty="0" smtClean="0"/>
              <a:t> </a:t>
            </a:r>
            <a:r>
              <a:rPr lang="en-US" dirty="0" err="1" smtClean="0"/>
              <a:t>akcionarski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R</a:t>
            </a:r>
            <a:r>
              <a:rPr lang="sr-Latn-ME" dirty="0" smtClean="0"/>
              <a:t>ij</a:t>
            </a:r>
            <a:r>
              <a:rPr lang="en-US" dirty="0" err="1" smtClean="0"/>
              <a:t>etko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isplaćuje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 u </a:t>
            </a:r>
            <a:r>
              <a:rPr lang="en-US" dirty="0" err="1"/>
              <a:t>imovini</a:t>
            </a:r>
            <a:r>
              <a:rPr lang="en-US" dirty="0"/>
              <a:t> (</a:t>
            </a:r>
            <a:r>
              <a:rPr lang="en-US" dirty="0" err="1"/>
              <a:t>robom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 smtClean="0"/>
              <a:t>proizvodi</a:t>
            </a:r>
            <a:r>
              <a:rPr lang="sr-Latn-ME" dirty="0" smtClean="0"/>
              <a:t> </a:t>
            </a:r>
            <a:r>
              <a:rPr lang="en-US" dirty="0" err="1" smtClean="0"/>
              <a:t>akcionarsko</a:t>
            </a:r>
            <a:r>
              <a:rPr lang="en-US" dirty="0" smtClean="0"/>
              <a:t> </a:t>
            </a:r>
            <a:r>
              <a:rPr lang="en-US" dirty="0" err="1"/>
              <a:t>preduzeće</a:t>
            </a:r>
            <a:r>
              <a:rPr lang="en-US" dirty="0"/>
              <a:t>).</a:t>
            </a:r>
          </a:p>
          <a:p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 smtClean="0"/>
              <a:t>dr</a:t>
            </a:r>
            <a:r>
              <a:rPr lang="sr-Latn-ME" dirty="0" smtClean="0"/>
              <a:t>u</a:t>
            </a:r>
            <a:r>
              <a:rPr lang="en-US" dirty="0" err="1" smtClean="0"/>
              <a:t>štva</a:t>
            </a:r>
            <a:r>
              <a:rPr lang="en-US" dirty="0" smtClean="0"/>
              <a:t> </a:t>
            </a:r>
            <a:r>
              <a:rPr lang="en-US" dirty="0" err="1"/>
              <a:t>omogućava</a:t>
            </a:r>
            <a:r>
              <a:rPr lang="en-US" dirty="0"/>
              <a:t> mu: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elatnosti</a:t>
            </a:r>
            <a:r>
              <a:rPr lang="en-US" dirty="0" smtClean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osniva</a:t>
            </a:r>
            <a:r>
              <a:rPr lang="en-US" dirty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606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fizični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err="1"/>
              <a:t>fiksnu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je </a:t>
            </a:r>
            <a:r>
              <a:rPr lang="en-US" dirty="0" err="1"/>
              <a:t>negativna</a:t>
            </a:r>
            <a:r>
              <a:rPr lang="en-US" dirty="0"/>
              <a:t> (</a:t>
            </a:r>
            <a:r>
              <a:rPr lang="en-US" dirty="0" err="1"/>
              <a:t>kamata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da je </a:t>
            </a:r>
            <a:r>
              <a:rPr lang="en-US" dirty="0" err="1"/>
              <a:t>prihod</a:t>
            </a:r>
            <a:r>
              <a:rPr lang="en-US" dirty="0"/>
              <a:t> od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inflatorno</a:t>
            </a:r>
            <a:r>
              <a:rPr lang="en-US" dirty="0"/>
              <a:t> </a:t>
            </a:r>
            <a:r>
              <a:rPr lang="en-US" dirty="0" err="1" smtClean="0"/>
              <a:t>obezvr</a:t>
            </a:r>
            <a:r>
              <a:rPr lang="sr-Latn-ME" dirty="0" smtClean="0"/>
              <a:t>ij</a:t>
            </a:r>
            <a:r>
              <a:rPr lang="en-US" dirty="0" err="1" smtClean="0"/>
              <a:t>eđen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varijabilnu</a:t>
            </a:r>
            <a:r>
              <a:rPr lang="sr-Latn-ME" dirty="0" smtClean="0"/>
              <a:t> </a:t>
            </a:r>
            <a:r>
              <a:rPr lang="it-IT" dirty="0" smtClean="0"/>
              <a:t>dividendu</a:t>
            </a:r>
            <a:r>
              <a:rPr lang="it-IT" dirty="0"/>
              <a:t>, koja zavisi od visine dobiti</a:t>
            </a:r>
            <a:r>
              <a:rPr lang="it-IT" dirty="0" smtClean="0"/>
              <a:t>.</a:t>
            </a:r>
            <a:endParaRPr lang="sr-Latn-ME" dirty="0" smtClean="0"/>
          </a:p>
          <a:p>
            <a:pPr algn="just"/>
            <a:r>
              <a:rPr lang="it-IT" dirty="0" smtClean="0"/>
              <a:t> </a:t>
            </a:r>
            <a:r>
              <a:rPr lang="it-IT" dirty="0"/>
              <a:t>Pošto se inflacija ugrađuje i </a:t>
            </a:r>
            <a:r>
              <a:rPr lang="it-IT" dirty="0" smtClean="0"/>
              <a:t>naduvava</a:t>
            </a:r>
            <a:r>
              <a:rPr lang="sr-Latn-ME" dirty="0" smtClean="0"/>
              <a:t> </a:t>
            </a:r>
            <a:r>
              <a:rPr lang="pt-BR" dirty="0" smtClean="0"/>
              <a:t>prihod </a:t>
            </a:r>
            <a:r>
              <a:rPr lang="pt-BR" dirty="0"/>
              <a:t>preduzeća ona se time prenosi i na dobit i na dividendu. </a:t>
            </a:r>
            <a:endParaRPr lang="sr-Latn-ME" dirty="0" smtClean="0"/>
          </a:p>
          <a:p>
            <a:pPr algn="just"/>
            <a:r>
              <a:rPr lang="pt-BR" dirty="0" smtClean="0"/>
              <a:t>U </a:t>
            </a:r>
            <a:r>
              <a:rPr lang="pt-BR" dirty="0"/>
              <a:t>uslovima </a:t>
            </a:r>
            <a:r>
              <a:rPr lang="pt-BR" dirty="0" smtClean="0"/>
              <a:t>visoke</a:t>
            </a:r>
            <a:r>
              <a:rPr lang="sr-Latn-ME" dirty="0" smtClean="0"/>
              <a:t> </a:t>
            </a:r>
            <a:r>
              <a:rPr lang="en-US" dirty="0" err="1" smtClean="0"/>
              <a:t>inflacije</a:t>
            </a:r>
            <a:r>
              <a:rPr lang="en-US" dirty="0" smtClean="0"/>
              <a:t> </a:t>
            </a:r>
            <a:r>
              <a:rPr lang="en-US" dirty="0" err="1"/>
              <a:t>ulaganje</a:t>
            </a:r>
            <a:r>
              <a:rPr lang="en-US" dirty="0"/>
              <a:t> u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(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visoko</a:t>
            </a:r>
            <a:r>
              <a:rPr lang="en-US" dirty="0"/>
              <a:t> </a:t>
            </a:r>
            <a:r>
              <a:rPr lang="en-US" dirty="0" err="1"/>
              <a:t>rizično</a:t>
            </a:r>
            <a:r>
              <a:rPr lang="en-US" dirty="0"/>
              <a:t>),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poslovanje</a:t>
            </a:r>
            <a:r>
              <a:rPr lang="sr-Latn-ME" dirty="0" smtClean="0"/>
              <a:t> </a:t>
            </a:r>
            <a:r>
              <a:rPr lang="en-US" dirty="0" err="1" smtClean="0"/>
              <a:t>najvećeg</a:t>
            </a:r>
            <a:r>
              <a:rPr lang="en-US" dirty="0" smtClean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 smtClean="0"/>
              <a:t>neizv</a:t>
            </a:r>
            <a:r>
              <a:rPr lang="sr-Latn-ME" dirty="0" smtClean="0"/>
              <a:t>j</a:t>
            </a:r>
            <a:r>
              <a:rPr lang="en-US" dirty="0" err="1" smtClean="0"/>
              <a:t>esno</a:t>
            </a:r>
            <a:r>
              <a:rPr lang="en-US" dirty="0"/>
              <a:t>, 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(</a:t>
            </a:r>
            <a:r>
              <a:rPr lang="en-US" dirty="0" err="1"/>
              <a:t>kapitala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</a:t>
            </a:r>
            <a:r>
              <a:rPr lang="en-US" dirty="0" err="1"/>
              <a:t>visoko</a:t>
            </a:r>
            <a:r>
              <a:rPr lang="en-US" dirty="0"/>
              <a:t> </a:t>
            </a:r>
            <a:r>
              <a:rPr lang="en-US" dirty="0" err="1"/>
              <a:t>rizična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navedenog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 smtClean="0"/>
              <a:t>bitnih</a:t>
            </a:r>
            <a:r>
              <a:rPr lang="sr-Latn-ME" dirty="0" smtClean="0"/>
              <a:t> </a:t>
            </a:r>
            <a:r>
              <a:rPr lang="en-US" dirty="0" err="1" smtClean="0"/>
              <a:t>faktora</a:t>
            </a:r>
            <a:r>
              <a:rPr lang="en-US" dirty="0" smtClean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instrumenata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certifikati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sl.)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stabilna</a:t>
            </a:r>
            <a:r>
              <a:rPr lang="en-US" dirty="0"/>
              <a:t> </a:t>
            </a:r>
            <a:r>
              <a:rPr lang="en-US" dirty="0" err="1"/>
              <a:t>privreda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/>
              <a:t>niska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efikasna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osetljivost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pl-PL" dirty="0"/>
              <a:t>drugih) subjekata na promene kamatne stope.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054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06062"/>
            <a:ext cx="5954079" cy="634928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858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(</a:t>
            </a:r>
            <a:r>
              <a:rPr lang="en-US" dirty="0" err="1"/>
              <a:t>redovne</a:t>
            </a:r>
            <a:r>
              <a:rPr lang="en-US" dirty="0"/>
              <a:t>) </a:t>
            </a:r>
            <a:r>
              <a:rPr lang="en-US" dirty="0" err="1"/>
              <a:t>akcije</a:t>
            </a:r>
            <a:r>
              <a:rPr lang="en-US" dirty="0"/>
              <a:t> -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nekakav</a:t>
            </a:r>
            <a:r>
              <a:rPr lang="en-US" dirty="0"/>
              <a:t> tip </a:t>
            </a:r>
            <a:r>
              <a:rPr lang="en-US" dirty="0" err="1" smtClean="0"/>
              <a:t>kombinacije</a:t>
            </a:r>
            <a:r>
              <a:rPr lang="sr-Latn-ME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prioritetne</a:t>
            </a:r>
            <a:r>
              <a:rPr lang="en-US" dirty="0"/>
              <a:t> (</a:t>
            </a:r>
            <a:r>
              <a:rPr lang="en-US" dirty="0" err="1"/>
              <a:t>povlašćene</a:t>
            </a:r>
            <a:r>
              <a:rPr lang="en-US" dirty="0"/>
              <a:t>),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manje</a:t>
            </a:r>
            <a:r>
              <a:rPr lang="sr-Latn-ME" dirty="0" smtClean="0"/>
              <a:t> </a:t>
            </a:r>
            <a:r>
              <a:rPr lang="en-US" dirty="0" err="1" smtClean="0"/>
              <a:t>rizične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njihovi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prvenstvo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naplati</a:t>
            </a:r>
            <a:r>
              <a:rPr lang="en-US" dirty="0"/>
              <a:t> </a:t>
            </a:r>
            <a:r>
              <a:rPr lang="en-US" dirty="0" err="1" smtClean="0"/>
              <a:t>dividende</a:t>
            </a:r>
            <a:r>
              <a:rPr lang="sr-Latn-ME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unapr</a:t>
            </a:r>
            <a:r>
              <a:rPr lang="sr-Latn-ME" dirty="0" smtClean="0"/>
              <a:t>ij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/>
              <a:t>utvrđenoj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mogućnosti</a:t>
            </a:r>
            <a:r>
              <a:rPr lang="en-US" dirty="0"/>
              <a:t> da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one se </a:t>
            </a:r>
            <a:r>
              <a:rPr lang="en-US" dirty="0" err="1"/>
              <a:t>kumuliraju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isplaćene</a:t>
            </a:r>
            <a:r>
              <a:rPr lang="sr-Latn-ME" dirty="0" smtClean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Prioritetne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rizičnije</a:t>
            </a:r>
            <a:r>
              <a:rPr lang="en-US" dirty="0"/>
              <a:t> od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 smtClean="0"/>
              <a:t>vlasnici</a:t>
            </a:r>
            <a:r>
              <a:rPr lang="sr-Latn-ME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naplatiti</a:t>
            </a:r>
            <a:r>
              <a:rPr lang="en-US" dirty="0"/>
              <a:t> </a:t>
            </a:r>
            <a:r>
              <a:rPr lang="en-US" dirty="0" err="1"/>
              <a:t>dividendu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 smtClean="0"/>
              <a:t>svoju</a:t>
            </a:r>
            <a:r>
              <a:rPr lang="sr-Latn-ME" dirty="0" smtClean="0"/>
              <a:t> </a:t>
            </a:r>
            <a:r>
              <a:rPr lang="en-US" dirty="0" err="1" smtClean="0"/>
              <a:t>kamatu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deonice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u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oničarskom</a:t>
            </a:r>
            <a:r>
              <a:rPr lang="en-US" dirty="0" smtClean="0"/>
              <a:t>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en-US" dirty="0" err="1" smtClean="0"/>
              <a:t>prioritetne</a:t>
            </a:r>
            <a:r>
              <a:rPr lang="en-US" dirty="0" smtClean="0"/>
              <a:t> </a:t>
            </a:r>
            <a:r>
              <a:rPr lang="en-US" dirty="0" err="1"/>
              <a:t>uglavnom</a:t>
            </a:r>
            <a:r>
              <a:rPr lang="en-US" dirty="0"/>
              <a:t> ne </a:t>
            </a:r>
            <a:r>
              <a:rPr lang="en-US" dirty="0" err="1"/>
              <a:t>osiguravaju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260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prioritetnim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podl</a:t>
            </a:r>
            <a:r>
              <a:rPr lang="sr-Latn-ME" dirty="0" smtClean="0"/>
              <a:t>ij</a:t>
            </a:r>
            <a:r>
              <a:rPr lang="en-US" dirty="0" err="1" smtClean="0"/>
              <a:t>ežu</a:t>
            </a:r>
            <a:r>
              <a:rPr lang="en-US" dirty="0" smtClean="0"/>
              <a:t> </a:t>
            </a:r>
            <a:r>
              <a:rPr lang="en-US" dirty="0" err="1"/>
              <a:t>oporezivanju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izuzete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oporezivanja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,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toliko</a:t>
            </a:r>
            <a:r>
              <a:rPr lang="en-US" dirty="0"/>
              <a:t> </a:t>
            </a:r>
            <a:r>
              <a:rPr lang="en-US" dirty="0" err="1"/>
              <a:t>popularne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raširene</a:t>
            </a:r>
            <a:r>
              <a:rPr lang="en-US" dirty="0"/>
              <a:t> 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 smtClean="0"/>
              <a:t>tržišnim</a:t>
            </a:r>
            <a:r>
              <a:rPr lang="sr-Latn-ME" dirty="0" smtClean="0"/>
              <a:t> </a:t>
            </a:r>
            <a:r>
              <a:rPr lang="pl-PL" dirty="0" smtClean="0"/>
              <a:t>privredama </a:t>
            </a:r>
            <a:r>
              <a:rPr lang="pl-PL" dirty="0"/>
              <a:t>kao što su to obveznice i obične akcije.</a:t>
            </a:r>
          </a:p>
          <a:p>
            <a:pPr algn="just"/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osnivačke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oničarskog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/>
              <a:t>, (to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(</a:t>
            </a:r>
            <a:r>
              <a:rPr lang="en-US" dirty="0" err="1"/>
              <a:t>dopunske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deonice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emituju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dokapitalizacija</a:t>
            </a:r>
            <a:r>
              <a:rPr lang="en-US" dirty="0"/>
              <a:t>)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se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nikada</a:t>
            </a:r>
            <a:r>
              <a:rPr lang="en-US" dirty="0"/>
              <a:t> ne </a:t>
            </a:r>
            <a:r>
              <a:rPr lang="en-US" dirty="0" err="1"/>
              <a:t>povlače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finansijskog</a:t>
            </a:r>
            <a:r>
              <a:rPr lang="sr-Latn-ME" dirty="0" smtClean="0"/>
              <a:t> </a:t>
            </a:r>
            <a:r>
              <a:rPr lang="pl-PL" dirty="0" smtClean="0"/>
              <a:t>tržišta</a:t>
            </a:r>
            <a:r>
              <a:rPr lang="pl-PL" dirty="0"/>
              <a:t>, tako da je obim novih akcija relativno mali u odnosu na njen broj i </a:t>
            </a:r>
            <a:r>
              <a:rPr lang="pl-PL" dirty="0" smtClean="0"/>
              <a:t>vrijednost </a:t>
            </a:r>
            <a:r>
              <a:rPr lang="en-US" dirty="0" err="1" smtClean="0"/>
              <a:t>akcija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47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3753"/>
            <a:ext cx="10515600" cy="57332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b="1" dirty="0"/>
              <a:t>4</a:t>
            </a:r>
            <a:r>
              <a:rPr lang="en-US" b="1" dirty="0" smtClean="0"/>
              <a:t>. </a:t>
            </a:r>
            <a:r>
              <a:rPr lang="en-US" b="1" dirty="0"/>
              <a:t>FUNKCIONISANJE TRŽIŠTA I KAPITALA</a:t>
            </a:r>
          </a:p>
          <a:p>
            <a:pPr marL="0" indent="0">
              <a:buNone/>
            </a:pPr>
            <a:r>
              <a:rPr lang="en-US" b="1" dirty="0"/>
              <a:t>1) PRIMARNO TRŽIŠTE KAPITALA</a:t>
            </a:r>
          </a:p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: 1) </a:t>
            </a:r>
            <a:r>
              <a:rPr lang="en-US" dirty="0" err="1"/>
              <a:t>Primarno</a:t>
            </a:r>
            <a:r>
              <a:rPr lang="en-US" dirty="0"/>
              <a:t>, 2) </a:t>
            </a:r>
            <a:r>
              <a:rPr lang="en-US" dirty="0" err="1"/>
              <a:t>Sekundarno</a:t>
            </a:r>
            <a:r>
              <a:rPr lang="en-US" dirty="0"/>
              <a:t>,</a:t>
            </a:r>
          </a:p>
          <a:p>
            <a:pPr algn="just"/>
            <a:r>
              <a:rPr lang="en-US" dirty="0"/>
              <a:t>3) </a:t>
            </a:r>
            <a:r>
              <a:rPr lang="en-US" dirty="0" err="1"/>
              <a:t>Tercijarno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4) </a:t>
            </a:r>
            <a:r>
              <a:rPr lang="en-US" dirty="0" err="1"/>
              <a:t>Internacionalno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).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odvija</a:t>
            </a:r>
            <a:r>
              <a:rPr lang="en-US" dirty="0"/>
              <a:t> se </a:t>
            </a:r>
            <a:r>
              <a:rPr lang="en-US" dirty="0" err="1"/>
              <a:t>plasman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Učesnici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finansijski</a:t>
            </a:r>
            <a:r>
              <a:rPr lang="sr-Latn-ME" dirty="0" smtClean="0"/>
              <a:t> </a:t>
            </a:r>
            <a:r>
              <a:rPr lang="en-US" dirty="0" err="1" smtClean="0"/>
              <a:t>posrednici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intermedijatori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privrednici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se </a:t>
            </a:r>
            <a:r>
              <a:rPr lang="en-US" dirty="0" err="1" smtClean="0"/>
              <a:t>javljaju</a:t>
            </a:r>
            <a:r>
              <a:rPr lang="sr-Latn-ME" dirty="0" smtClean="0"/>
              <a:t> </a:t>
            </a:r>
            <a:r>
              <a:rPr lang="en-US" dirty="0" err="1" smtClean="0"/>
              <a:t>poslovne</a:t>
            </a:r>
            <a:r>
              <a:rPr lang="en-US" dirty="0"/>
              <a:t>, </a:t>
            </a:r>
            <a:r>
              <a:rPr lang="en-US" dirty="0" err="1"/>
              <a:t>komercijalne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sr-Latn-ME" dirty="0" smtClean="0"/>
              <a:t>u</a:t>
            </a:r>
            <a:r>
              <a:rPr lang="en-US" dirty="0" err="1" smtClean="0"/>
              <a:t>če</a:t>
            </a:r>
            <a:r>
              <a:rPr lang="sr-Latn-ME" dirty="0" smtClean="0"/>
              <a:t>stv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javni</a:t>
            </a:r>
            <a:r>
              <a:rPr lang="sr-Latn-ME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regulišu</a:t>
            </a:r>
            <a:r>
              <a:rPr lang="en-US" dirty="0"/>
              <a:t>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prometa</a:t>
            </a:r>
            <a:r>
              <a:rPr lang="sr-Latn-ME" dirty="0" smtClean="0"/>
              <a:t> </a:t>
            </a:r>
            <a:r>
              <a:rPr lang="en-US" dirty="0" err="1" smtClean="0"/>
              <a:t>akcija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štite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/>
              <a:t>kupaca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(</a:t>
            </a:r>
            <a:r>
              <a:rPr lang="en-US" dirty="0" err="1"/>
              <a:t>investitore</a:t>
            </a:r>
            <a:r>
              <a:rPr lang="en-US" dirty="0"/>
              <a:t>), bez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ne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err="1" smtClean="0"/>
              <a:t>moglo</a:t>
            </a:r>
            <a:r>
              <a:rPr lang="en-US" dirty="0" smtClean="0"/>
              <a:t> </a:t>
            </a:r>
            <a:r>
              <a:rPr lang="en-US" dirty="0" err="1"/>
              <a:t>funkcionisati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osnovnu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One preuzimaju i obavljaju mnogo poslova.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939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U</a:t>
            </a:r>
            <a:r>
              <a:rPr lang="pl-PL" b="1" dirty="0"/>
              <a:t> </a:t>
            </a:r>
            <a:r>
              <a:rPr lang="pl-PL" dirty="0"/>
              <a:t>ime izdavaoca akcija, to se odnosi </a:t>
            </a:r>
            <a:r>
              <a:rPr lang="pl-PL" dirty="0" smtClean="0"/>
              <a:t>na </a:t>
            </a:r>
            <a:r>
              <a:rPr lang="en-US" dirty="0" err="1" smtClean="0"/>
              <a:t>pripremne</a:t>
            </a:r>
            <a:r>
              <a:rPr lang="en-US" dirty="0" smtClean="0"/>
              <a:t> </a:t>
            </a:r>
            <a:r>
              <a:rPr lang="en-US" dirty="0" err="1"/>
              <a:t>tehničke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, </a:t>
            </a:r>
            <a:r>
              <a:rPr lang="en-US" dirty="0" err="1"/>
              <a:t>pribavljanje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,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centralnom</a:t>
            </a:r>
            <a:r>
              <a:rPr lang="sr-Latn-ME" dirty="0" smtClean="0"/>
              <a:t> </a:t>
            </a:r>
            <a:r>
              <a:rPr lang="en-US" dirty="0" err="1" smtClean="0"/>
              <a:t>bankom</a:t>
            </a:r>
            <a:r>
              <a:rPr lang="en-US" dirty="0"/>
              <a:t>, </a:t>
            </a:r>
            <a:r>
              <a:rPr lang="en-US" dirty="0" err="1"/>
              <a:t>regulaciju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zaključivanje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dr. </a:t>
            </a:r>
            <a:r>
              <a:rPr lang="sr-Latn-ME" dirty="0" err="1"/>
              <a:t>b</a:t>
            </a:r>
            <a:r>
              <a:rPr lang="en-US" dirty="0" err="1" smtClean="0"/>
              <a:t>anke</a:t>
            </a:r>
            <a:r>
              <a:rPr lang="en-US" dirty="0" smtClean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preuzimaju</a:t>
            </a:r>
            <a:r>
              <a:rPr lang="en-US" dirty="0"/>
              <a:t> </a:t>
            </a:r>
            <a:r>
              <a:rPr lang="en-US" dirty="0" err="1"/>
              <a:t>kompletno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operacije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sr-Latn-ME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obrazuju</a:t>
            </a:r>
            <a:r>
              <a:rPr lang="en-US" dirty="0"/>
              <a:t> </a:t>
            </a:r>
            <a:r>
              <a:rPr lang="en-US" dirty="0" err="1"/>
              <a:t>konzorcijum</a:t>
            </a:r>
            <a:r>
              <a:rPr lang="en-US" dirty="0"/>
              <a:t> </a:t>
            </a:r>
            <a:r>
              <a:rPr lang="en-US" dirty="0" err="1"/>
              <a:t>preuzimajući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elu</a:t>
            </a:r>
            <a:r>
              <a:rPr lang="en-US" dirty="0" smtClean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 smtClean="0"/>
              <a:t>prodaje</a:t>
            </a:r>
            <a:r>
              <a:rPr lang="sr-Latn-ME" dirty="0" smtClean="0"/>
              <a:t> </a:t>
            </a:r>
            <a:r>
              <a:rPr lang="en-US" dirty="0" err="1" smtClean="0"/>
              <a:t>konačnim</a:t>
            </a:r>
            <a:r>
              <a:rPr lang="en-US" dirty="0" smtClean="0"/>
              <a:t> </a:t>
            </a:r>
            <a:r>
              <a:rPr lang="en-US" dirty="0" err="1"/>
              <a:t>vlasnicima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Time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preuzimaju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novim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onicama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veliku</a:t>
            </a:r>
            <a:r>
              <a:rPr lang="en-US" dirty="0"/>
              <a:t> </a:t>
            </a:r>
            <a:r>
              <a:rPr lang="en-US" dirty="0" err="1"/>
              <a:t>sigurnost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izv</a:t>
            </a:r>
            <a:r>
              <a:rPr lang="sr-Latn-ME" dirty="0" smtClean="0"/>
              <a:t>j</a:t>
            </a:r>
            <a:r>
              <a:rPr lang="en-US" dirty="0" err="1" smtClean="0"/>
              <a:t>esnost</a:t>
            </a:r>
            <a:r>
              <a:rPr lang="en-US" dirty="0" smtClean="0"/>
              <a:t> </a:t>
            </a:r>
            <a:r>
              <a:rPr lang="en-US" dirty="0" err="1" smtClean="0"/>
              <a:t>akcionarima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kupcima</a:t>
            </a:r>
            <a:r>
              <a:rPr lang="sr-Latn-ME" dirty="0" smtClean="0"/>
              <a:t> </a:t>
            </a:r>
            <a:r>
              <a:rPr lang="en-US" dirty="0" err="1" smtClean="0"/>
              <a:t>akcija</a:t>
            </a:r>
            <a:r>
              <a:rPr lang="en-US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219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4435"/>
            <a:ext cx="10515600" cy="56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b="1" dirty="0"/>
              <a:t>5</a:t>
            </a:r>
            <a:r>
              <a:rPr lang="en-US" b="1" dirty="0" smtClean="0"/>
              <a:t>. </a:t>
            </a:r>
            <a:r>
              <a:rPr lang="en-US" b="1" dirty="0"/>
              <a:t>SEKUNDARNO TRŽIŠTE KAPITALA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se </a:t>
            </a:r>
            <a:r>
              <a:rPr lang="en-US" dirty="0" err="1"/>
              <a:t>kupuju</a:t>
            </a:r>
            <a:r>
              <a:rPr lang="en-US" dirty="0"/>
              <a:t>,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izdate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Osnovni</a:t>
            </a:r>
            <a:r>
              <a:rPr lang="sr-Latn-ME" dirty="0" smtClean="0"/>
              <a:t> </a:t>
            </a:r>
            <a:r>
              <a:rPr lang="en-US" dirty="0" err="1" smtClean="0"/>
              <a:t>nosioci</a:t>
            </a:r>
            <a:r>
              <a:rPr lang="en-US" dirty="0" smtClean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brokeri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Najveće</a:t>
            </a:r>
            <a:r>
              <a:rPr lang="en-US" dirty="0" smtClean="0"/>
              <a:t> </a:t>
            </a:r>
            <a:r>
              <a:rPr lang="en-US" dirty="0" err="1"/>
              <a:t>brokerske</a:t>
            </a:r>
            <a:r>
              <a:rPr lang="en-US" dirty="0"/>
              <a:t> </a:t>
            </a:r>
            <a:r>
              <a:rPr lang="en-US" dirty="0" smtClean="0"/>
              <a:t>fir</a:t>
            </a:r>
            <a:r>
              <a:rPr lang="sr-Latn-ME" dirty="0" smtClean="0"/>
              <a:t>m</a:t>
            </a:r>
            <a:r>
              <a:rPr lang="en-US" dirty="0" smtClean="0"/>
              <a:t>e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zakupljeno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ovlašćene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njoj</a:t>
            </a:r>
            <a:r>
              <a:rPr lang="en-US" dirty="0"/>
              <a:t> </a:t>
            </a:r>
            <a:r>
              <a:rPr lang="en-US" dirty="0" err="1"/>
              <a:t>rade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Ostali</a:t>
            </a:r>
            <a:r>
              <a:rPr lang="en-US" dirty="0" smtClean="0"/>
              <a:t> </a:t>
            </a:r>
            <a:r>
              <a:rPr lang="en-US" dirty="0" err="1"/>
              <a:t>brokeri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upravljaju</a:t>
            </a:r>
            <a:r>
              <a:rPr lang="en-US" dirty="0" smtClean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komitenata</a:t>
            </a:r>
            <a:r>
              <a:rPr lang="en-US" dirty="0"/>
              <a:t> </a:t>
            </a:r>
            <a:r>
              <a:rPr lang="en-US" dirty="0" err="1"/>
              <a:t>ulaze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berzu</a:t>
            </a:r>
            <a:r>
              <a:rPr lang="en-US" dirty="0"/>
              <a:t> </a:t>
            </a:r>
            <a:r>
              <a:rPr lang="en-US" dirty="0" err="1" smtClean="0"/>
              <a:t>posredstvom</a:t>
            </a:r>
            <a:r>
              <a:rPr lang="sr-Latn-ME" dirty="0" smtClean="0"/>
              <a:t> </a:t>
            </a:r>
            <a:r>
              <a:rPr lang="en-US" dirty="0" err="1" smtClean="0"/>
              <a:t>ovlašćenih</a:t>
            </a:r>
            <a:r>
              <a:rPr lang="en-US" dirty="0" smtClean="0"/>
              <a:t> </a:t>
            </a:r>
            <a:r>
              <a:rPr lang="en-US" dirty="0" err="1"/>
              <a:t>brokera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investitor</a:t>
            </a:r>
            <a:r>
              <a:rPr lang="en-US" dirty="0"/>
              <a:t> da </a:t>
            </a:r>
            <a:r>
              <a:rPr lang="en-US" dirty="0" err="1"/>
              <a:t>nalog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svom</a:t>
            </a:r>
            <a:r>
              <a:rPr lang="sr-Latn-ME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/>
              <a:t>posredniku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uputstvima</a:t>
            </a:r>
            <a:r>
              <a:rPr lang="en-US" dirty="0"/>
              <a:t> o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kojima</a:t>
            </a:r>
            <a:r>
              <a:rPr lang="sr-Latn-ME" dirty="0" smtClean="0"/>
              <a:t> </a:t>
            </a:r>
            <a:r>
              <a:rPr lang="en-US" dirty="0" err="1" smtClean="0"/>
              <a:t>želi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trguje</a:t>
            </a:r>
            <a:r>
              <a:rPr lang="en-US" dirty="0"/>
              <a:t>,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prosleđuje</a:t>
            </a:r>
            <a:r>
              <a:rPr lang="en-US" dirty="0"/>
              <a:t> </a:t>
            </a:r>
            <a:r>
              <a:rPr lang="en-US" dirty="0" err="1"/>
              <a:t>licu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a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“</a:t>
            </a:r>
            <a:r>
              <a:rPr lang="en-US" dirty="0" err="1"/>
              <a:t>specijalista</a:t>
            </a:r>
            <a:r>
              <a:rPr lang="en-US" dirty="0" smtClean="0"/>
              <a:t>”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oničarskog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nazovimo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DD 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investitor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</a:t>
            </a:r>
            <a:r>
              <a:rPr lang="en-US" dirty="0" err="1"/>
              <a:t>kupi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471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“</a:t>
            </a:r>
            <a:r>
              <a:rPr lang="en-US" dirty="0" err="1"/>
              <a:t>Specijalista</a:t>
            </a:r>
            <a:r>
              <a:rPr lang="en-US" dirty="0"/>
              <a:t>” </a:t>
            </a:r>
            <a:r>
              <a:rPr lang="en-US" dirty="0" err="1"/>
              <a:t>drži</a:t>
            </a:r>
            <a:r>
              <a:rPr lang="en-US" dirty="0"/>
              <a:t> DD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komisionar</a:t>
            </a:r>
            <a:r>
              <a:rPr lang="en-US" dirty="0"/>
              <a:t> (u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tudi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sr-Latn-ME" dirty="0"/>
              <a:t> </a:t>
            </a:r>
            <a:r>
              <a:rPr lang="pl-PL" dirty="0"/>
              <a:t>zastupnik (u tuđe ime i tuđi račun), a čest je slučaj da i on sam posjeduje jedan iznos ovih akcija. </a:t>
            </a:r>
          </a:p>
          <a:p>
            <a:pPr algn="just"/>
            <a:r>
              <a:rPr lang="pl-PL" dirty="0"/>
              <a:t>Ako u tom trenutku niko drugi ne nudi ove akcije na prodaju, </a:t>
            </a:r>
            <a:r>
              <a:rPr lang="en-US" dirty="0"/>
              <a:t>on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prodati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portfelja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Obično</a:t>
            </a:r>
            <a:r>
              <a:rPr lang="en-US" dirty="0"/>
              <a:t>, </a:t>
            </a:r>
            <a:r>
              <a:rPr lang="en-US" dirty="0" err="1"/>
              <a:t>uv</a:t>
            </a:r>
            <a:r>
              <a:rPr lang="sr-Latn-ME" dirty="0"/>
              <a:t>ij</a:t>
            </a:r>
            <a:r>
              <a:rPr lang="en-US" dirty="0" err="1"/>
              <a:t>ek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sr-Latn-ME" dirty="0"/>
              <a:t> </a:t>
            </a:r>
            <a:r>
              <a:rPr lang="pl-PL" dirty="0"/>
              <a:t>nalog “specijalisti” da pod određenim uslovima proda ove akcije. </a:t>
            </a:r>
          </a:p>
          <a:p>
            <a:pPr algn="just"/>
            <a:r>
              <a:rPr lang="pl-PL" dirty="0"/>
              <a:t>Na drugoj strani,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se </a:t>
            </a:r>
            <a:r>
              <a:rPr lang="en-US" dirty="0" err="1"/>
              <a:t>slivaju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</a:t>
            </a:r>
            <a:r>
              <a:rPr lang="en-US" dirty="0" err="1"/>
              <a:t>zaht</a:t>
            </a:r>
            <a:r>
              <a:rPr lang="sr-Latn-ME" dirty="0"/>
              <a:t>j</a:t>
            </a:r>
            <a:r>
              <a:rPr lang="en-US" dirty="0" err="1"/>
              <a:t>evi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kupovinom</a:t>
            </a:r>
            <a:r>
              <a:rPr lang="en-US" dirty="0"/>
              <a:t> DD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ovlašćenih</a:t>
            </a:r>
            <a:r>
              <a:rPr lang="sr-Latn-ME" dirty="0"/>
              <a:t> </a:t>
            </a:r>
            <a:r>
              <a:rPr lang="pl-PL" dirty="0"/>
              <a:t>brokera</a:t>
            </a:r>
            <a:r>
              <a:rPr lang="pl-PL" dirty="0" smtClean="0"/>
              <a:t>.</a:t>
            </a:r>
          </a:p>
          <a:p>
            <a:r>
              <a:rPr lang="pl-PL" dirty="0"/>
              <a:t> “Specijalista” tada postupa kao akcionar. </a:t>
            </a:r>
          </a:p>
          <a:p>
            <a:r>
              <a:rPr lang="pl-PL" dirty="0"/>
              <a:t>On pokušava da odredi cijenu akcija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u tom </a:t>
            </a:r>
            <a:r>
              <a:rPr lang="en-US" dirty="0" err="1"/>
              <a:t>trenutku</a:t>
            </a:r>
            <a:r>
              <a:rPr lang="en-US" dirty="0"/>
              <a:t> da </a:t>
            </a:r>
            <a:r>
              <a:rPr lang="en-US" dirty="0" err="1"/>
              <a:t>izjednači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</a:t>
            </a:r>
            <a:endParaRPr lang="sr-Latn-ME" dirty="0"/>
          </a:p>
          <a:p>
            <a:pPr algn="just"/>
            <a:endParaRPr lang="pl-PL" dirty="0"/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7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6</a:t>
            </a:r>
            <a:r>
              <a:rPr lang="pl-PL" b="1" dirty="0" smtClean="0"/>
              <a:t>. </a:t>
            </a:r>
            <a:r>
              <a:rPr lang="pl-PL" b="1" dirty="0"/>
              <a:t>PRINOS I RIZICI NA TRŽIŠTU KAPITALA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berzanskom</a:t>
            </a:r>
            <a:r>
              <a:rPr lang="en-US" dirty="0"/>
              <a:t> </a:t>
            </a:r>
            <a:r>
              <a:rPr lang="en-US" dirty="0" err="1"/>
              <a:t>poslovanju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javljaju</a:t>
            </a:r>
            <a:r>
              <a:rPr lang="en-US" dirty="0"/>
              <a:t> se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sr-Latn-ME" dirty="0" smtClean="0"/>
              <a:t> </a:t>
            </a:r>
            <a:r>
              <a:rPr lang="en-US" dirty="0" err="1" smtClean="0"/>
              <a:t>oblici</a:t>
            </a:r>
            <a:r>
              <a:rPr lang="en-US" dirty="0" smtClean="0"/>
              <a:t> </a:t>
            </a:r>
            <a:r>
              <a:rPr lang="en-US" dirty="0" err="1"/>
              <a:t>prinosa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Dividenda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,</a:t>
            </a:r>
          </a:p>
          <a:p>
            <a:pPr marL="0" indent="0" algn="just">
              <a:buNone/>
            </a:pPr>
            <a:r>
              <a:rPr lang="pl-PL" dirty="0"/>
              <a:t>3. Kapitalna dobit, kao razlika između prodajne i kupovne cijene kapitala </a:t>
            </a:r>
            <a:r>
              <a:rPr lang="en-US" dirty="0"/>
              <a:t>(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 smtClean="0"/>
              <a:t>).</a:t>
            </a:r>
            <a:endParaRPr lang="sr-Latn-ME" dirty="0" smtClean="0"/>
          </a:p>
          <a:p>
            <a:pPr marL="0" indent="0" algn="just">
              <a:buNone/>
            </a:pPr>
            <a:r>
              <a:rPr lang="it-IT" dirty="0"/>
              <a:t>Akcionari su zainteresovani za stabilne prinose tako da dividenda treba da</a:t>
            </a:r>
            <a:r>
              <a:rPr lang="sr-Latn-ME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kapitalu</a:t>
            </a:r>
            <a:r>
              <a:rPr lang="en-US" dirty="0"/>
              <a:t>. </a:t>
            </a:r>
            <a:endParaRPr lang="sr-Latn-ME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740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8529"/>
            <a:ext cx="10515600" cy="5168434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Kamata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fiksnu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izdate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Kamata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isplaćuje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je </a:t>
            </a:r>
            <a:r>
              <a:rPr lang="en-US" dirty="0" err="1" smtClean="0"/>
              <a:t>kamata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/>
              <a:t>niža</a:t>
            </a:r>
            <a:r>
              <a:rPr lang="en-US" dirty="0"/>
              <a:t> od </a:t>
            </a:r>
            <a:r>
              <a:rPr lang="en-US" dirty="0" err="1"/>
              <a:t>dividende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Kapitalna dobit, je razlika između prodajne i kupovne </a:t>
            </a:r>
            <a:r>
              <a:rPr lang="pl-PL" dirty="0" smtClean="0"/>
              <a:t>cijene </a:t>
            </a:r>
            <a:r>
              <a:rPr lang="pl-PL" dirty="0"/>
              <a:t>hartija </a:t>
            </a:r>
            <a:r>
              <a:rPr lang="pl-PL" dirty="0" smtClean="0"/>
              <a:t>od </a:t>
            </a:r>
            <a:r>
              <a:rPr lang="en-US" dirty="0" err="1" smtClean="0"/>
              <a:t>vrednosti</a:t>
            </a:r>
            <a:r>
              <a:rPr lang="en-US" dirty="0"/>
              <a:t>, </a:t>
            </a:r>
            <a:r>
              <a:rPr lang="en-US" dirty="0" err="1"/>
              <a:t>uvećana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operativne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je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izvestan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kamate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 </a:t>
            </a:r>
            <a:r>
              <a:rPr lang="en-US" dirty="0" err="1"/>
              <a:t>susreće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sr-Latn-ME" dirty="0"/>
              <a:t>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uočiti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samoj</a:t>
            </a:r>
            <a:r>
              <a:rPr lang="en-US" dirty="0"/>
              <a:t> </a:t>
            </a:r>
            <a:r>
              <a:rPr lang="en-US" dirty="0" err="1"/>
              <a:t>odluci</a:t>
            </a:r>
            <a:r>
              <a:rPr lang="en-US" dirty="0"/>
              <a:t> o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08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Proširivanje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elatnosti</a:t>
            </a:r>
            <a:r>
              <a:rPr lang="en-US" dirty="0" smtClean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nn-NO" dirty="0"/>
              <a:t>3. Distribucija vlasništva akcionarskog društva.</a:t>
            </a:r>
          </a:p>
          <a:p>
            <a:pPr algn="just"/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makro</a:t>
            </a:r>
            <a:r>
              <a:rPr lang="sr-Latn-ME" dirty="0" smtClean="0"/>
              <a:t> </a:t>
            </a:r>
            <a:r>
              <a:rPr lang="en-US" dirty="0" err="1" smtClean="0"/>
              <a:t>nivou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 smtClean="0"/>
              <a:t>omogućavaju</a:t>
            </a:r>
            <a:r>
              <a:rPr lang="sr-Latn-ME" dirty="0" smtClean="0"/>
              <a:t> </a:t>
            </a:r>
            <a:r>
              <a:rPr lang="en-US" dirty="0" err="1" smtClean="0"/>
              <a:t>pribavljanje</a:t>
            </a:r>
            <a:r>
              <a:rPr lang="en-US" dirty="0" smtClean="0"/>
              <a:t> </a:t>
            </a:r>
            <a:r>
              <a:rPr lang="en-US" dirty="0" err="1"/>
              <a:t>slobodnih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 smtClean="0"/>
              <a:t>alociranje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rentabilne</a:t>
            </a:r>
            <a:r>
              <a:rPr lang="en-US" dirty="0"/>
              <a:t> </a:t>
            </a:r>
            <a:r>
              <a:rPr lang="en-US" dirty="0" err="1"/>
              <a:t>svrhe</a:t>
            </a:r>
            <a:r>
              <a:rPr lang="en-US" dirty="0"/>
              <a:t>.</a:t>
            </a:r>
          </a:p>
          <a:p>
            <a:r>
              <a:rPr lang="pl-PL" dirty="0"/>
              <a:t>Na samoj akciji mora biti naznačeno da je to akcija. </a:t>
            </a:r>
            <a:endParaRPr lang="pl-PL" dirty="0" smtClean="0"/>
          </a:p>
          <a:p>
            <a:r>
              <a:rPr lang="pl-PL" dirty="0" smtClean="0"/>
              <a:t>Oblik</a:t>
            </a:r>
            <a:r>
              <a:rPr lang="pl-PL" dirty="0"/>
              <a:t>, sadržina, </a:t>
            </a:r>
            <a:r>
              <a:rPr lang="pl-PL" dirty="0" smtClean="0"/>
              <a:t>izgled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en-US" dirty="0" err="1"/>
              <a:t>nacionalnoj</a:t>
            </a:r>
            <a:r>
              <a:rPr lang="en-US" dirty="0"/>
              <a:t> </a:t>
            </a:r>
            <a:r>
              <a:rPr lang="en-US" dirty="0" err="1"/>
              <a:t>ekonomiji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 je </a:t>
            </a:r>
            <a:r>
              <a:rPr lang="en-US" dirty="0" err="1" smtClean="0"/>
              <a:t>nivoom</a:t>
            </a:r>
            <a:r>
              <a:rPr lang="sr-Latn-ME" dirty="0" smtClean="0"/>
              <a:t> </a:t>
            </a:r>
            <a:r>
              <a:rPr lang="en-US" dirty="0" err="1" smtClean="0"/>
              <a:t>razvoja</a:t>
            </a:r>
            <a:r>
              <a:rPr lang="en-US" dirty="0" smtClean="0"/>
              <a:t> </a:t>
            </a:r>
            <a:r>
              <a:rPr lang="en-US" dirty="0" err="1"/>
              <a:t>ekonomije</a:t>
            </a:r>
            <a:r>
              <a:rPr lang="en-US" dirty="0"/>
              <a:t>, </a:t>
            </a:r>
            <a:r>
              <a:rPr lang="en-US" dirty="0" err="1"/>
              <a:t>nivoom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dugoročnih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,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, </a:t>
            </a:r>
            <a:r>
              <a:rPr lang="en-US" dirty="0" err="1"/>
              <a:t>tradicije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korišćenju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emitovanja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642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2012"/>
            <a:ext cx="10515600" cy="554495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Nepoznavanje</a:t>
            </a:r>
            <a:r>
              <a:rPr lang="en-US" dirty="0" smtClean="0"/>
              <a:t> </a:t>
            </a:r>
            <a:r>
              <a:rPr lang="en-US" dirty="0" err="1"/>
              <a:t>propisa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područja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nestručnost</a:t>
            </a:r>
            <a:r>
              <a:rPr lang="en-US" dirty="0"/>
              <a:t>, </a:t>
            </a:r>
            <a:r>
              <a:rPr lang="en-US" dirty="0" err="1"/>
              <a:t>oscilacije</a:t>
            </a:r>
            <a:r>
              <a:rPr lang="en-US" dirty="0"/>
              <a:t> </a:t>
            </a:r>
            <a:r>
              <a:rPr lang="en-US" dirty="0" err="1"/>
              <a:t>kurseva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en-US" dirty="0" err="1" smtClean="0"/>
              <a:t>dovodi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velikih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u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</a:t>
            </a:r>
          </a:p>
          <a:p>
            <a:r>
              <a:rPr lang="pl-PL" dirty="0"/>
              <a:t>Svi rizici na tržištu novca i kapitala mogu se vezati za one koji imaju: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Tržišno</a:t>
            </a:r>
            <a:r>
              <a:rPr lang="en-US" dirty="0"/>
              <a:t> </a:t>
            </a:r>
            <a:r>
              <a:rPr lang="en-US" dirty="0" err="1"/>
              <a:t>privredni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(</a:t>
            </a:r>
            <a:r>
              <a:rPr lang="en-US" dirty="0" err="1"/>
              <a:t>privredna</a:t>
            </a:r>
            <a:r>
              <a:rPr lang="en-US" dirty="0"/>
              <a:t> </a:t>
            </a:r>
            <a:r>
              <a:rPr lang="en-US" dirty="0" err="1"/>
              <a:t>konjunktura</a:t>
            </a:r>
            <a:r>
              <a:rPr lang="en-US" dirty="0"/>
              <a:t>,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nestabilnost</a:t>
            </a:r>
            <a:r>
              <a:rPr lang="en-US" dirty="0"/>
              <a:t>, </a:t>
            </a:r>
            <a:r>
              <a:rPr lang="en-US" dirty="0" err="1"/>
              <a:t>tehnička</a:t>
            </a:r>
            <a:r>
              <a:rPr lang="en-US" dirty="0"/>
              <a:t> </a:t>
            </a:r>
            <a:r>
              <a:rPr lang="en-US" dirty="0" err="1"/>
              <a:t>dostignuća</a:t>
            </a:r>
            <a:r>
              <a:rPr lang="en-US" dirty="0"/>
              <a:t>, </a:t>
            </a:r>
            <a:r>
              <a:rPr lang="en-US" dirty="0" err="1"/>
              <a:t>kreditna</a:t>
            </a:r>
            <a:r>
              <a:rPr lang="en-US" dirty="0"/>
              <a:t>, </a:t>
            </a:r>
            <a:r>
              <a:rPr lang="en-US" dirty="0" err="1"/>
              <a:t>devizna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monetarna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spoljnotrgovinska</a:t>
            </a:r>
            <a:r>
              <a:rPr lang="en-US" dirty="0" smtClean="0"/>
              <a:t> </a:t>
            </a:r>
            <a:r>
              <a:rPr lang="en-US" dirty="0" err="1"/>
              <a:t>politika</a:t>
            </a:r>
            <a:r>
              <a:rPr lang="en-US" dirty="0"/>
              <a:t>,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,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dr</a:t>
            </a:r>
            <a:r>
              <a:rPr lang="en-US" dirty="0"/>
              <a:t>.),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Spekulativni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Berzanski</a:t>
            </a:r>
            <a:r>
              <a:rPr lang="en-US" dirty="0" smtClean="0"/>
              <a:t> </a:t>
            </a:r>
            <a:r>
              <a:rPr lang="en-US" dirty="0" err="1"/>
              <a:t>poslovi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 smtClean="0"/>
              <a:t>spekulativni</a:t>
            </a:r>
            <a:r>
              <a:rPr lang="sr-Latn-ME" dirty="0" smtClean="0"/>
              <a:t> </a:t>
            </a:r>
            <a:r>
              <a:rPr lang="en-US" dirty="0" err="1" smtClean="0"/>
              <a:t>poslovi</a:t>
            </a:r>
            <a:r>
              <a:rPr lang="en-US" dirty="0"/>
              <a:t>, a </a:t>
            </a:r>
            <a:r>
              <a:rPr lang="en-US" dirty="0" err="1"/>
              <a:t>berzanske</a:t>
            </a:r>
            <a:r>
              <a:rPr lang="en-US" dirty="0"/>
              <a:t> </a:t>
            </a:r>
            <a:r>
              <a:rPr lang="en-US" dirty="0" err="1"/>
              <a:t>oscilacije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neočekivane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skopčane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118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566"/>
            <a:ext cx="10515600" cy="555839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menadžment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 smtClean="0"/>
              <a:t>posebno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berzi</a:t>
            </a:r>
            <a:r>
              <a:rPr lang="en-US" dirty="0"/>
              <a:t>) “</a:t>
            </a:r>
            <a:r>
              <a:rPr lang="en-US" dirty="0" err="1"/>
              <a:t>redovno</a:t>
            </a:r>
            <a:r>
              <a:rPr lang="en-US" dirty="0"/>
              <a:t> je </a:t>
            </a:r>
            <a:r>
              <a:rPr lang="en-US" dirty="0" err="1"/>
              <a:t>suočen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javljaju</a:t>
            </a:r>
            <a:r>
              <a:rPr lang="sr-Latn-ME" dirty="0" smtClean="0"/>
              <a:t> </a:t>
            </a:r>
            <a:r>
              <a:rPr lang="en-US" dirty="0" err="1" smtClean="0"/>
              <a:t>različiti</a:t>
            </a:r>
            <a:r>
              <a:rPr lang="en-US" dirty="0" smtClean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: </a:t>
            </a:r>
            <a:r>
              <a:rPr lang="en-US" dirty="0" err="1"/>
              <a:t>Kamatni</a:t>
            </a:r>
            <a:r>
              <a:rPr lang="en-US" dirty="0"/>
              <a:t> </a:t>
            </a:r>
            <a:r>
              <a:rPr lang="en-US" dirty="0" err="1"/>
              <a:t>rizici</a:t>
            </a:r>
            <a:r>
              <a:rPr lang="en-US" dirty="0"/>
              <a:t>, </a:t>
            </a:r>
            <a:r>
              <a:rPr lang="en-US" dirty="0" err="1"/>
              <a:t>devizni</a:t>
            </a:r>
            <a:r>
              <a:rPr lang="en-US" dirty="0"/>
              <a:t> </a:t>
            </a:r>
            <a:r>
              <a:rPr lang="en-US" dirty="0" err="1"/>
              <a:t>rizici</a:t>
            </a:r>
            <a:r>
              <a:rPr lang="en-US" dirty="0"/>
              <a:t>, </a:t>
            </a:r>
            <a:r>
              <a:rPr lang="en-US" dirty="0" err="1"/>
              <a:t>kursni</a:t>
            </a:r>
            <a:r>
              <a:rPr lang="en-US" dirty="0"/>
              <a:t> </a:t>
            </a:r>
            <a:r>
              <a:rPr lang="en-US" dirty="0" err="1"/>
              <a:t>rizici</a:t>
            </a:r>
            <a:r>
              <a:rPr lang="en-US" dirty="0"/>
              <a:t>, </a:t>
            </a:r>
            <a:r>
              <a:rPr lang="en-US" dirty="0" err="1"/>
              <a:t>terminski</a:t>
            </a:r>
            <a:r>
              <a:rPr lang="en-US" dirty="0"/>
              <a:t> </a:t>
            </a:r>
            <a:r>
              <a:rPr lang="en-US" dirty="0" err="1"/>
              <a:t>rizici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neadekvatna</a:t>
            </a:r>
            <a:r>
              <a:rPr lang="en-US" dirty="0" smtClean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regulativa</a:t>
            </a:r>
            <a:r>
              <a:rPr lang="en-US" dirty="0"/>
              <a:t>, </a:t>
            </a:r>
            <a:r>
              <a:rPr lang="en-US" dirty="0" err="1"/>
              <a:t>rizici</a:t>
            </a:r>
            <a:r>
              <a:rPr lang="en-US" dirty="0"/>
              <a:t> </a:t>
            </a:r>
            <a:r>
              <a:rPr lang="en-US" dirty="0" err="1"/>
              <a:t>prenosa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, </a:t>
            </a:r>
            <a:r>
              <a:rPr lang="en-US" dirty="0" err="1"/>
              <a:t>rizici</a:t>
            </a:r>
            <a:r>
              <a:rPr lang="en-US" dirty="0"/>
              <a:t> </a:t>
            </a:r>
            <a:r>
              <a:rPr lang="en-US" dirty="0" err="1" smtClean="0"/>
              <a:t>krivih</a:t>
            </a:r>
            <a:r>
              <a:rPr lang="sr-Latn-ME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čistih</a:t>
            </a:r>
            <a:r>
              <a:rPr lang="en-US" dirty="0"/>
              <a:t> </a:t>
            </a:r>
            <a:r>
              <a:rPr lang="en-US" dirty="0" err="1"/>
              <a:t>spekulacija</a:t>
            </a:r>
            <a:r>
              <a:rPr lang="en-US" dirty="0"/>
              <a:t>, </a:t>
            </a:r>
            <a:r>
              <a:rPr lang="en-US" dirty="0" err="1"/>
              <a:t>devizna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devizna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</a:t>
            </a:r>
          </a:p>
          <a:p>
            <a:pPr algn="just"/>
            <a:r>
              <a:rPr lang="en-US" dirty="0"/>
              <a:t>Da </a:t>
            </a:r>
            <a:r>
              <a:rPr lang="en-US" dirty="0" err="1"/>
              <a:t>navedemo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je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Obično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, a </a:t>
            </a:r>
            <a:r>
              <a:rPr lang="en-US" dirty="0" err="1" smtClean="0"/>
              <a:t>vez</a:t>
            </a:r>
            <a:r>
              <a:rPr lang="sr-Latn-ME" dirty="0" smtClean="0"/>
              <a:t>a</a:t>
            </a:r>
            <a:r>
              <a:rPr lang="en-US" dirty="0" smtClean="0"/>
              <a:t>n </a:t>
            </a:r>
            <a:r>
              <a:rPr lang="en-US" dirty="0"/>
              <a:t>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neizvršavanje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, </a:t>
            </a:r>
            <a:r>
              <a:rPr lang="en-US" dirty="0" err="1" smtClean="0"/>
              <a:t>bilo</a:t>
            </a:r>
            <a:r>
              <a:rPr lang="sr-Latn-ME" dirty="0" smtClean="0"/>
              <a:t> </a:t>
            </a:r>
            <a:r>
              <a:rPr lang="en-US" dirty="0" smtClean="0"/>
              <a:t>u c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elimično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6514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/>
          <a:lstStyle/>
          <a:p>
            <a:pPr algn="just"/>
            <a:r>
              <a:rPr lang="en-US" dirty="0" err="1"/>
              <a:t>Gubitak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c</a:t>
            </a:r>
            <a:r>
              <a:rPr lang="sr-Latn-ME" dirty="0"/>
              <a:t>j</a:t>
            </a:r>
            <a:r>
              <a:rPr lang="en-US" dirty="0" err="1"/>
              <a:t>elini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</a:t>
            </a:r>
            <a:r>
              <a:rPr lang="sr-Latn-ME" dirty="0"/>
              <a:t>j</a:t>
            </a:r>
            <a:r>
              <a:rPr lang="en-US" dirty="0" err="1"/>
              <a:t>elimičan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Kod</a:t>
            </a:r>
            <a:r>
              <a:rPr lang="sr-Latn-ME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slabog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</a:t>
            </a:r>
            <a:r>
              <a:rPr lang="sr-Latn-ME" dirty="0"/>
              <a:t> </a:t>
            </a:r>
            <a:r>
              <a:rPr lang="it-IT" dirty="0"/>
              <a:t>postoji rizik da se ne ostvari dividenda, ili se ostvari finansijski rezultat ali</a:t>
            </a:r>
            <a:r>
              <a:rPr lang="sr-Latn-ME" dirty="0"/>
              <a:t> </a:t>
            </a:r>
            <a:r>
              <a:rPr lang="it-IT" dirty="0"/>
              <a:t>se ne može isplatiti dividenda. </a:t>
            </a:r>
            <a:endParaRPr lang="sr-Latn-ME" dirty="0"/>
          </a:p>
          <a:p>
            <a:pPr algn="just"/>
            <a:r>
              <a:rPr lang="it-IT" dirty="0"/>
              <a:t>Investitori su posebno osetljivi na visinu</a:t>
            </a:r>
            <a:r>
              <a:rPr lang="sr-Latn-ME" dirty="0"/>
              <a:t> </a:t>
            </a:r>
            <a:r>
              <a:rPr lang="en-US" dirty="0" err="1"/>
              <a:t>rizika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specijalizovane</a:t>
            </a:r>
            <a:r>
              <a:rPr lang="en-US" dirty="0"/>
              <a:t> </a:t>
            </a:r>
            <a:r>
              <a:rPr lang="en-US" dirty="0" err="1"/>
              <a:t>agencije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utvrđuju</a:t>
            </a:r>
            <a:r>
              <a:rPr lang="en-US" dirty="0"/>
              <a:t> </a:t>
            </a:r>
            <a:r>
              <a:rPr lang="en-US" dirty="0" err="1"/>
              <a:t>rejting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sr-Latn-ME" dirty="0"/>
              <a:t> </a:t>
            </a:r>
            <a:r>
              <a:rPr lang="en-US" dirty="0"/>
              <a:t>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/>
              <a:t>2.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finansijski</a:t>
            </a:r>
            <a:r>
              <a:rPr lang="en-US" dirty="0"/>
              <a:t> instrument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prodati</a:t>
            </a:r>
            <a:r>
              <a:rPr lang="en-US" dirty="0"/>
              <a:t> </a:t>
            </a:r>
            <a:r>
              <a:rPr lang="en-US" dirty="0" err="1"/>
              <a:t>pr</a:t>
            </a:r>
            <a:r>
              <a:rPr lang="sr-Latn-ME" dirty="0"/>
              <a:t>ij</a:t>
            </a:r>
            <a:r>
              <a:rPr lang="en-US" dirty="0"/>
              <a:t>e</a:t>
            </a:r>
            <a:r>
              <a:rPr lang="sr-Latn-ME" dirty="0"/>
              <a:t> </a:t>
            </a:r>
            <a:r>
              <a:rPr lang="en-US" dirty="0" err="1"/>
              <a:t>konačnog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dosp</a:t>
            </a:r>
            <a:r>
              <a:rPr lang="sr-Latn-ME" dirty="0"/>
              <a:t>j</a:t>
            </a:r>
            <a:r>
              <a:rPr lang="en-US" dirty="0" err="1"/>
              <a:t>elosti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 instrument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pretvoriti</a:t>
            </a:r>
            <a:r>
              <a:rPr lang="en-US" dirty="0"/>
              <a:t> u </a:t>
            </a:r>
            <a:r>
              <a:rPr lang="en-US" dirty="0" err="1"/>
              <a:t>novac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0346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/>
              <a:t>likvidnosti</a:t>
            </a:r>
            <a:r>
              <a:rPr lang="en-US" dirty="0"/>
              <a:t> je </a:t>
            </a:r>
            <a:r>
              <a:rPr lang="en-US" dirty="0" err="1"/>
              <a:t>utvrđen</a:t>
            </a:r>
            <a:r>
              <a:rPr lang="en-US" dirty="0"/>
              <a:t> </a:t>
            </a:r>
            <a:r>
              <a:rPr lang="en-US" dirty="0" err="1"/>
              <a:t>odnosom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maksimalno</a:t>
            </a:r>
            <a:r>
              <a:rPr lang="en-US" dirty="0"/>
              <a:t> </a:t>
            </a:r>
            <a:r>
              <a:rPr lang="en-US" dirty="0" err="1" smtClean="0"/>
              <a:t>očekivane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u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kratkom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Neizv</a:t>
            </a:r>
            <a:r>
              <a:rPr lang="sr-Latn-ME" dirty="0" smtClean="0"/>
              <a:t>j</a:t>
            </a:r>
            <a:r>
              <a:rPr lang="en-US" dirty="0" err="1" smtClean="0"/>
              <a:t>esnost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prodajne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lakog</a:t>
            </a:r>
            <a:r>
              <a:rPr lang="en-US" dirty="0"/>
              <a:t> </a:t>
            </a:r>
            <a:r>
              <a:rPr lang="en-US" dirty="0" err="1"/>
              <a:t>transformisanja</a:t>
            </a:r>
            <a:r>
              <a:rPr lang="en-US" dirty="0"/>
              <a:t> u </a:t>
            </a:r>
            <a:r>
              <a:rPr lang="en-US" dirty="0" err="1" smtClean="0"/>
              <a:t>likvidan</a:t>
            </a:r>
            <a:r>
              <a:rPr lang="sr-Latn-ME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novac</a:t>
            </a:r>
            <a:r>
              <a:rPr lang="en-US" dirty="0"/>
              <a:t>)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kupovne</a:t>
            </a:r>
            <a:r>
              <a:rPr lang="en-US" dirty="0"/>
              <a:t> </a:t>
            </a:r>
            <a:r>
              <a:rPr lang="en-US" dirty="0" err="1"/>
              <a:t>snage</a:t>
            </a:r>
            <a:r>
              <a:rPr lang="en-US" dirty="0"/>
              <a:t> </a:t>
            </a:r>
            <a:r>
              <a:rPr lang="en-US" dirty="0" err="1"/>
              <a:t>vezan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finansijskom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rizik</a:t>
            </a:r>
            <a:r>
              <a:rPr lang="en-US" dirty="0"/>
              <a:t> je </a:t>
            </a:r>
            <a:r>
              <a:rPr lang="en-US" dirty="0" err="1"/>
              <a:t>dosta</a:t>
            </a:r>
            <a:r>
              <a:rPr lang="en-US" dirty="0"/>
              <a:t> </a:t>
            </a:r>
            <a:r>
              <a:rPr lang="en-US" dirty="0" err="1"/>
              <a:t>prisutan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fiksnom</a:t>
            </a:r>
            <a:r>
              <a:rPr lang="en-US" dirty="0"/>
              <a:t> </a:t>
            </a:r>
            <a:r>
              <a:rPr lang="en-US" dirty="0" err="1"/>
              <a:t>kamatnom</a:t>
            </a:r>
            <a:r>
              <a:rPr lang="en-US" dirty="0"/>
              <a:t> </a:t>
            </a:r>
            <a:r>
              <a:rPr lang="en-US" dirty="0" err="1"/>
              <a:t>stopom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/>
              <a:t>Realna</a:t>
            </a:r>
            <a:r>
              <a:rPr lang="sr-Latn-ME" dirty="0"/>
              <a:t> </a:t>
            </a:r>
            <a:r>
              <a:rPr lang="pl-PL" dirty="0"/>
              <a:t>kamata tada značajno pada ispod nominalne.</a:t>
            </a:r>
          </a:p>
          <a:p>
            <a:pPr algn="just"/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563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9624"/>
            <a:ext cx="10515600" cy="582733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enovni</a:t>
            </a:r>
            <a:r>
              <a:rPr lang="en-US" dirty="0" smtClean="0"/>
              <a:t> </a:t>
            </a:r>
            <a:r>
              <a:rPr lang="en-US" dirty="0" err="1"/>
              <a:t>rizik</a:t>
            </a:r>
            <a:r>
              <a:rPr lang="en-US" dirty="0"/>
              <a:t> je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vezan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instrumenata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deviznog</a:t>
            </a:r>
            <a:r>
              <a:rPr lang="en-US" dirty="0"/>
              <a:t> </a:t>
            </a:r>
            <a:r>
              <a:rPr lang="en-US" dirty="0" err="1"/>
              <a:t>kursa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, </a:t>
            </a:r>
            <a:r>
              <a:rPr lang="en-US" dirty="0" err="1"/>
              <a:t>ekonomske</a:t>
            </a:r>
            <a:r>
              <a:rPr lang="en-US" dirty="0"/>
              <a:t>, </a:t>
            </a:r>
            <a:r>
              <a:rPr lang="en-US" dirty="0" err="1"/>
              <a:t>socijalne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političke</a:t>
            </a:r>
            <a:r>
              <a:rPr lang="en-US" dirty="0"/>
              <a:t> </a:t>
            </a:r>
            <a:r>
              <a:rPr lang="en-US" dirty="0" err="1" smtClean="0"/>
              <a:t>situacije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okruženja</a:t>
            </a:r>
            <a:r>
              <a:rPr lang="en-US" dirty="0"/>
              <a:t>)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subjekt</a:t>
            </a:r>
            <a:r>
              <a:rPr lang="en-US" dirty="0"/>
              <a:t> </a:t>
            </a:r>
            <a:r>
              <a:rPr lang="en-US" dirty="0" err="1"/>
              <a:t>koncipira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sprovodi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finansijsku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finansijsku</a:t>
            </a:r>
            <a:r>
              <a:rPr lang="sr-Latn-ME" dirty="0" smtClean="0"/>
              <a:t> </a:t>
            </a:r>
            <a:r>
              <a:rPr lang="en-US" dirty="0" err="1" smtClean="0"/>
              <a:t>strategiju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menadžment</a:t>
            </a:r>
            <a:r>
              <a:rPr lang="en-US" dirty="0"/>
              <a:t>),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mora da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o </a:t>
            </a:r>
            <a:r>
              <a:rPr lang="en-US" dirty="0" err="1"/>
              <a:t>rizicima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poslovanju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Subjekti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kapitalom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uvođenju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menadžmenta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,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 smtClean="0"/>
              <a:t>finansijskim</a:t>
            </a:r>
            <a:r>
              <a:rPr lang="sr-Latn-ME" dirty="0" smtClean="0"/>
              <a:t> </a:t>
            </a:r>
            <a:r>
              <a:rPr lang="en-US" dirty="0" err="1" smtClean="0"/>
              <a:t>rizicima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se mora </a:t>
            </a:r>
            <a:r>
              <a:rPr lang="en-US" dirty="0" err="1"/>
              <a:t>činiti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optimalne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, </a:t>
            </a:r>
            <a:r>
              <a:rPr lang="en-US" dirty="0" smtClean="0"/>
              <a:t>no</a:t>
            </a:r>
            <a:r>
              <a:rPr lang="sr-Latn-ME" dirty="0" smtClean="0"/>
              <a:t>mi</a:t>
            </a:r>
            <a:r>
              <a:rPr lang="en-US" dirty="0" err="1" smtClean="0"/>
              <a:t>nalnog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čuvanja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,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Preduzeće</a:t>
            </a:r>
            <a:r>
              <a:rPr lang="en-US" dirty="0"/>
              <a:t> mora da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minimiziranju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otklanjanju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,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istraživanja</a:t>
            </a:r>
            <a:r>
              <a:rPr lang="en-US" dirty="0" smtClean="0"/>
              <a:t> </a:t>
            </a:r>
            <a:r>
              <a:rPr lang="en-US" dirty="0" err="1"/>
              <a:t>boniteta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očuvanja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, </a:t>
            </a:r>
            <a:r>
              <a:rPr lang="en-US" dirty="0" err="1" smtClean="0"/>
              <a:t>mogućnosti</a:t>
            </a:r>
            <a:r>
              <a:rPr lang="sr-Latn-ME" dirty="0" smtClean="0"/>
              <a:t> </a:t>
            </a:r>
            <a:r>
              <a:rPr lang="it-IT" dirty="0" smtClean="0"/>
              <a:t>plasmana</a:t>
            </a:r>
            <a:r>
              <a:rPr lang="it-IT" dirty="0"/>
              <a:t>, boniteta i profitabilnosti </a:t>
            </a:r>
            <a:r>
              <a:rPr lang="it-IT" dirty="0" smtClean="0"/>
              <a:t>ulaganja</a:t>
            </a:r>
            <a:r>
              <a:rPr lang="sr-Latn-ME" dirty="0" smtClean="0"/>
              <a:t>.</a:t>
            </a:r>
          </a:p>
          <a:p>
            <a:r>
              <a:rPr lang="sr-Latn-ME" dirty="0" smtClean="0"/>
              <a:t>HVALA!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37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2. VRSTE AKCIJA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sr-Latn-ME" dirty="0" smtClean="0"/>
              <a:t>ekonomijama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tržištem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razvijenim</a:t>
            </a:r>
            <a:r>
              <a:rPr lang="sr-Latn-ME" dirty="0" smtClean="0"/>
              <a:t> </a:t>
            </a:r>
            <a:r>
              <a:rPr lang="en-US" dirty="0" err="1" smtClean="0"/>
              <a:t>efektnim</a:t>
            </a:r>
            <a:r>
              <a:rPr lang="en-US" dirty="0" smtClean="0"/>
              <a:t>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javljanju</a:t>
            </a:r>
            <a:r>
              <a:rPr lang="en-US" dirty="0"/>
              <a:t> se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Uglavnom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izdvojiti</a:t>
            </a:r>
            <a:r>
              <a:rPr lang="sr-Latn-ME" dirty="0" smtClean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 smtClean="0"/>
              <a:t> </a:t>
            </a:r>
            <a:r>
              <a:rPr lang="en-US" dirty="0" err="1"/>
              <a:t>grupe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pl-PL" dirty="0"/>
              <a:t>1. Akcije na ime i na donosioca,</a:t>
            </a:r>
          </a:p>
          <a:p>
            <a:pPr marL="0" indent="0">
              <a:buNone/>
            </a:pPr>
            <a:r>
              <a:rPr lang="pl-PL" dirty="0"/>
              <a:t>2. Akcije sa nominalnom </a:t>
            </a:r>
            <a:r>
              <a:rPr lang="pl-PL" dirty="0" smtClean="0"/>
              <a:t>vrijednošću </a:t>
            </a:r>
            <a:r>
              <a:rPr lang="pl-PL" dirty="0"/>
              <a:t>i bez nominalne </a:t>
            </a:r>
            <a:r>
              <a:rPr lang="pl-PL" dirty="0" smtClean="0"/>
              <a:t>vrijednosti</a:t>
            </a:r>
            <a:r>
              <a:rPr lang="pl-PL" dirty="0"/>
              <a:t>,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povlašćene</a:t>
            </a:r>
            <a:r>
              <a:rPr lang="en-US" dirty="0"/>
              <a:t> (</a:t>
            </a:r>
            <a:r>
              <a:rPr lang="en-US" dirty="0" err="1"/>
              <a:t>prioritetne</a:t>
            </a:r>
            <a:r>
              <a:rPr lang="en-US" dirty="0"/>
              <a:t>) </a:t>
            </a:r>
            <a:r>
              <a:rPr lang="en-US" dirty="0" err="1"/>
              <a:t>akcije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it-IT" dirty="0"/>
              <a:t>4. Akcije sa garantovanom dividendom i bez garantovane dividende</a:t>
            </a:r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49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,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kumulativnim</a:t>
            </a:r>
            <a:r>
              <a:rPr lang="en-US" dirty="0"/>
              <a:t>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pl-PL" dirty="0"/>
              <a:t>akcije sa ograničenim pravom glasa i akcije bez prava glasa,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Konvertibilne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nb-NO" dirty="0"/>
              <a:t>7. Akcije sa odloženim plaćanjem dividende,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Otvorene</a:t>
            </a:r>
            <a:r>
              <a:rPr lang="sr-Latn-ME" dirty="0"/>
              <a:t> i zatvorene akcije</a:t>
            </a:r>
            <a:endParaRPr lang="en-US" dirty="0"/>
          </a:p>
          <a:p>
            <a:pPr algn="just"/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/>
              <a:t>svak</a:t>
            </a:r>
            <a:r>
              <a:rPr lang="sr-Latn-ME" dirty="0"/>
              <a:t>e</a:t>
            </a:r>
            <a:r>
              <a:rPr lang="en-US" dirty="0"/>
              <a:t> od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šire</a:t>
            </a:r>
            <a:r>
              <a:rPr lang="sr-Latn-ME" dirty="0"/>
              <a:t> </a:t>
            </a:r>
            <a:r>
              <a:rPr lang="en-US" dirty="0" err="1"/>
              <a:t>objašnjavati</a:t>
            </a:r>
            <a:r>
              <a:rPr lang="en-US" dirty="0"/>
              <a:t>.</a:t>
            </a:r>
            <a:r>
              <a:rPr lang="en-US" b="1" dirty="0"/>
              <a:t> </a:t>
            </a:r>
            <a:endParaRPr lang="sr-Latn-ME" b="1" dirty="0"/>
          </a:p>
          <a:p>
            <a:r>
              <a:rPr lang="en-US" dirty="0" err="1"/>
              <a:t>Ovd</a:t>
            </a:r>
            <a:r>
              <a:rPr lang="sr-Latn-ME" dirty="0"/>
              <a:t>j</a:t>
            </a:r>
            <a:r>
              <a:rPr lang="en-US" dirty="0"/>
              <a:t>e </a:t>
            </a:r>
            <a:r>
              <a:rPr lang="en-US" dirty="0" err="1"/>
              <a:t>ćemo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12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1</a:t>
            </a:r>
            <a:r>
              <a:rPr lang="pl-PL" b="1" dirty="0"/>
              <a:t>) AKCIJE NA IME I NA DONOSIOCA</a:t>
            </a:r>
          </a:p>
          <a:p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uveden</a:t>
            </a:r>
            <a:r>
              <a:rPr lang="en-US" dirty="0"/>
              <a:t> u </a:t>
            </a:r>
            <a:r>
              <a:rPr lang="en-US" dirty="0" err="1"/>
              <a:t>knjigu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indosiranjem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donosioca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unose</a:t>
            </a:r>
            <a:r>
              <a:rPr lang="en-US" dirty="0"/>
              <a:t> u </a:t>
            </a:r>
            <a:r>
              <a:rPr lang="en-US" dirty="0" err="1"/>
              <a:t>knjigu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evidentiranje</a:t>
            </a:r>
            <a:r>
              <a:rPr lang="en-US" dirty="0"/>
              <a:t> o </a:t>
            </a:r>
            <a:r>
              <a:rPr lang="en-US" dirty="0" err="1"/>
              <a:t>prenosu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pl-PL" dirty="0"/>
              <a:t> akcija na donosioca mora se zajedno sa zahtjevom za isplatu da podnese i  kupon za </a:t>
            </a:r>
            <a:r>
              <a:rPr lang="en-US" dirty="0" err="1" smtClean="0"/>
              <a:t>dividendu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75F8-5E75-4675-BD8F-F802177CF9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39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6155</Words>
  <Application>Microsoft Office PowerPoint</Application>
  <PresentationFormat>Widescreen</PresentationFormat>
  <Paragraphs>385</Paragraphs>
  <Slides>64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8" baseType="lpstr">
      <vt:lpstr>Arial</vt:lpstr>
      <vt:lpstr>Calibri</vt:lpstr>
      <vt:lpstr>Calibri Light</vt:lpstr>
      <vt:lpstr>Office Theme</vt:lpstr>
      <vt:lpstr>PRAVO FINANSIJSKIH INSTITUCIJA</vt:lpstr>
      <vt:lpstr>Sadržaj </vt:lpstr>
      <vt:lpstr>A - AKCIONARSKA EKONOMIJA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 -  AKCIONARSKO DRUŠTVO I AKCIONARSKI KAPITAL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 - TRŽIŠTE KAPITALA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 -  INSTRUMENTI TRŽIŠTA KAPITALA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Halil Kalac</cp:lastModifiedBy>
  <cp:revision>59</cp:revision>
  <dcterms:created xsi:type="dcterms:W3CDTF">2019-04-26T20:53:05Z</dcterms:created>
  <dcterms:modified xsi:type="dcterms:W3CDTF">2019-05-01T16:31:58Z</dcterms:modified>
</cp:coreProperties>
</file>