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6" r:id="rId10"/>
    <p:sldId id="264" r:id="rId11"/>
    <p:sldId id="266" r:id="rId12"/>
    <p:sldId id="33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32" r:id="rId28"/>
    <p:sldId id="281" r:id="rId29"/>
    <p:sldId id="282" r:id="rId30"/>
    <p:sldId id="283" r:id="rId31"/>
    <p:sldId id="284" r:id="rId32"/>
    <p:sldId id="286" r:id="rId33"/>
    <p:sldId id="287" r:id="rId34"/>
    <p:sldId id="288" r:id="rId35"/>
    <p:sldId id="289" r:id="rId36"/>
    <p:sldId id="335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33" r:id="rId53"/>
    <p:sldId id="307" r:id="rId54"/>
    <p:sldId id="308" r:id="rId55"/>
    <p:sldId id="309" r:id="rId56"/>
    <p:sldId id="310" r:id="rId57"/>
    <p:sldId id="312" r:id="rId58"/>
    <p:sldId id="313" r:id="rId59"/>
    <p:sldId id="338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30" r:id="rId76"/>
    <p:sldId id="334" r:id="rId7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9288-E584-4C76-9F88-4A3AEE87D1C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297A6-5F8B-4D1E-9477-74E4E92BA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19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297A6-5F8B-4D1E-9477-74E4E92BA6AE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97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064B-9515-4F4E-9B2E-CD81A3D443AA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53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5DD7-429C-404F-A2A1-7B0BC60D6437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8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D4AA-4555-4BA5-AE95-E8E8C8818228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7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978F-618C-47EC-A948-09A769E9E908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9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8037-BE51-4557-BC92-5150F6E4EA3E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0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3459-92D4-40A7-A13C-F90CD723FF42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76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33B-1FBD-45DF-8BDF-371112D82BE7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2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5CF2-6B1F-4629-B718-8D551E19C43E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62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C62-0390-45D7-BF73-315743227C97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2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5DBD-AB6A-4564-BC46-726C913FA63A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35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A95E-F86D-43C9-95BA-75E010D6F15E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0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81F72-EE03-43C5-8BCE-0EBA1E87BA2B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0F46-42CC-47E7-8174-CFFE6FCE64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78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/>
              <a:t>IZVRŠNI </a:t>
            </a:r>
            <a:r>
              <a:rPr lang="sr-Latn-ME" sz="3600" dirty="0" smtClean="0"/>
              <a:t>ORGANI DRUŠTVA I NJIHOVA  NADLEŽNOST</a:t>
            </a:r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71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dužnost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, </a:t>
            </a:r>
            <a:r>
              <a:rPr lang="en-US" dirty="0" err="1"/>
              <a:t>vještine</a:t>
            </a:r>
            <a:r>
              <a:rPr lang="en-US" dirty="0"/>
              <a:t>,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se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81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72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sz="3600" dirty="0" err="1" smtClean="0">
                <a:latin typeface="+mn-lt"/>
              </a:rPr>
              <a:t>Prakse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društava</a:t>
            </a:r>
            <a:r>
              <a:rPr lang="en-US" sz="3600" dirty="0" smtClean="0">
                <a:latin typeface="+mn-lt"/>
              </a:rPr>
              <a:t> u </a:t>
            </a:r>
            <a:r>
              <a:rPr lang="en-US" sz="3600" dirty="0" err="1" smtClean="0">
                <a:latin typeface="+mn-lt"/>
              </a:rPr>
              <a:t>BiH</a:t>
            </a:r>
            <a:r>
              <a:rPr lang="en-US" sz="3600" dirty="0" smtClean="0">
                <a:latin typeface="+mn-lt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sastojati</a:t>
            </a:r>
            <a:r>
              <a:rPr lang="en-US" dirty="0"/>
              <a:t> od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it-IT" dirty="0" smtClean="0"/>
              <a:t>tri </a:t>
            </a:r>
            <a:r>
              <a:rPr lang="it-IT" dirty="0"/>
              <a:t>i sedam drugih članova.</a:t>
            </a:r>
          </a:p>
          <a:p>
            <a:pPr marL="0" indent="0" algn="just">
              <a:buNone/>
            </a:pP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morat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prilagoditi</a:t>
            </a:r>
            <a:r>
              <a:rPr lang="en-US" dirty="0"/>
              <a:t> </a:t>
            </a:r>
            <a:r>
              <a:rPr lang="en-US" dirty="0" err="1"/>
              <a:t>konkretnim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sastavu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uključivati</a:t>
            </a:r>
            <a:r>
              <a:rPr lang="en-US" dirty="0"/>
              <a:t> </a:t>
            </a:r>
            <a:r>
              <a:rPr lang="en-US" dirty="0" err="1"/>
              <a:t>sljedeća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operativnih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92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/>
              <a:t>nabavke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rukovodioca sektora za istraživanje i razvoj;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/>
              <a:t>informatičkog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 </a:t>
            </a:r>
            <a:r>
              <a:rPr lang="en-US" dirty="0" err="1"/>
              <a:t>javnošću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rukovodioce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/</a:t>
            </a:r>
            <a:r>
              <a:rPr lang="en-US" dirty="0" err="1"/>
              <a:t>proizvodnih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podružnice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809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dirty="0" smtClean="0">
                <a:latin typeface="+mn-lt"/>
              </a:rPr>
              <a:t>C. Formiranje i ukidanje izvršnih organa</a:t>
            </a:r>
            <a:endParaRPr lang="nn-NO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mandat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/>
              <a:t>Ova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funkciju</a:t>
            </a:r>
            <a:r>
              <a:rPr lang="sr-Latn-ME" dirty="0" smtClean="0"/>
              <a:t> </a:t>
            </a:r>
            <a:r>
              <a:rPr lang="en-US" dirty="0" err="1" smtClean="0"/>
              <a:t>predsjedavajućeg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41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/>
          <a:lstStyle/>
          <a:p>
            <a:pPr algn="just"/>
            <a:r>
              <a:rPr lang="en-US" dirty="0" err="1"/>
              <a:t>Zakonodavstvo</a:t>
            </a:r>
            <a:r>
              <a:rPr lang="en-US" dirty="0"/>
              <a:t> ne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maksimalne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biraju</a:t>
            </a:r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 smtClean="0"/>
              <a:t>radu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predvidjeti</a:t>
            </a:r>
            <a:r>
              <a:rPr lang="en-US" dirty="0"/>
              <a:t>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reizabrati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59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vršioca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endParaRPr lang="en-US" dirty="0"/>
          </a:p>
          <a:p>
            <a:pPr algn="just"/>
            <a:r>
              <a:rPr lang="en-US" dirty="0" err="1"/>
              <a:t>Vršilac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52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</a:t>
            </a:r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ukinuti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formirao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razrješavaju</a:t>
            </a:r>
            <a:r>
              <a:rPr lang="en-US" dirty="0"/>
              <a:t> se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 smtClean="0"/>
              <a:t>prisutnih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glasovi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podijeljeni</a:t>
            </a:r>
            <a:r>
              <a:rPr lang="en-US" dirty="0"/>
              <a:t>, </a:t>
            </a:r>
            <a:r>
              <a:rPr lang="en-US" dirty="0" err="1"/>
              <a:t>odlučit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96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D. Radne procedure izvršnih organa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Predsjedavajući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je </a:t>
            </a:r>
            <a:r>
              <a:rPr lang="en-US" dirty="0" err="1"/>
              <a:t>predsjedavajući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nadležnost</a:t>
            </a:r>
            <a:r>
              <a:rPr lang="en-US" dirty="0"/>
              <a:t> da:</a:t>
            </a:r>
          </a:p>
          <a:p>
            <a:pPr marL="457200" lvl="1" indent="0">
              <a:buNone/>
            </a:pPr>
            <a:r>
              <a:rPr lang="it-IT" sz="2800" dirty="0"/>
              <a:t>• saziva i </a:t>
            </a:r>
            <a:r>
              <a:rPr lang="it-IT" sz="2800" dirty="0" smtClean="0"/>
              <a:t>organiz</a:t>
            </a:r>
            <a:r>
              <a:rPr lang="sr-Latn-ME" sz="2800" dirty="0" smtClean="0"/>
              <a:t>uje </a:t>
            </a:r>
            <a:r>
              <a:rPr lang="it-IT" sz="2800" dirty="0" smtClean="0"/>
              <a:t> </a:t>
            </a:r>
            <a:r>
              <a:rPr lang="it-IT" sz="2800" dirty="0"/>
              <a:t>sjednice uprave i predsjedava njima;</a:t>
            </a:r>
          </a:p>
          <a:p>
            <a:pPr marL="457200" lvl="1" indent="0">
              <a:buNone/>
            </a:pPr>
            <a:r>
              <a:rPr lang="pl-PL" sz="2800" dirty="0"/>
              <a:t>• potpisuje sve dokumente, odluke i zapisnike sa sastanaka uprave; 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obavlja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druge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predviđene</a:t>
            </a:r>
            <a:r>
              <a:rPr lang="en-US" sz="2800" dirty="0"/>
              <a:t> u </a:t>
            </a:r>
            <a:r>
              <a:rPr lang="en-US" sz="2800" dirty="0" err="1"/>
              <a:t>osnivačkom</a:t>
            </a:r>
            <a:r>
              <a:rPr lang="en-US" sz="2800" dirty="0"/>
              <a:t> </a:t>
            </a:r>
            <a:r>
              <a:rPr lang="en-US" sz="2800" dirty="0" err="1"/>
              <a:t>aktu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normativnim</a:t>
            </a:r>
            <a:r>
              <a:rPr lang="en-US" sz="2800" dirty="0" smtClean="0"/>
              <a:t> </a:t>
            </a:r>
            <a:r>
              <a:rPr lang="en-US" sz="2800" dirty="0" err="1"/>
              <a:t>aktima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posebnoj</a:t>
            </a:r>
            <a:r>
              <a:rPr lang="en-US" sz="2800" dirty="0"/>
              <a:t> </a:t>
            </a:r>
            <a:r>
              <a:rPr lang="en-US" sz="2800" dirty="0" err="1"/>
              <a:t>odluci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33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utvrđuju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učestalost</a:t>
            </a:r>
            <a:r>
              <a:rPr lang="en-US" sz="2800" dirty="0"/>
              <a:t> </a:t>
            </a:r>
            <a:r>
              <a:rPr lang="en-US" sz="2800" dirty="0" err="1"/>
              <a:t>sjednica</a:t>
            </a:r>
            <a:r>
              <a:rPr lang="en-US" sz="2800" dirty="0"/>
              <a:t>/</a:t>
            </a:r>
            <a:r>
              <a:rPr lang="en-US" sz="2800" dirty="0" err="1"/>
              <a:t>sastanaka</a:t>
            </a:r>
            <a:r>
              <a:rPr lang="en-US" sz="2800" dirty="0"/>
              <a:t> </a:t>
            </a:r>
            <a:r>
              <a:rPr lang="en-US" sz="2800" dirty="0" err="1"/>
              <a:t>uprave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postupke za </a:t>
            </a:r>
            <a:r>
              <a:rPr lang="pl-PL" sz="2800" dirty="0" smtClean="0"/>
              <a:t>organizovanje  </a:t>
            </a:r>
            <a:r>
              <a:rPr lang="pl-PL" sz="2800" dirty="0"/>
              <a:t>i održavanje sjednica uprave; i</a:t>
            </a:r>
          </a:p>
          <a:p>
            <a:pPr marL="457200" lvl="1" indent="0">
              <a:buNone/>
            </a:pPr>
            <a:r>
              <a:rPr lang="pl-PL" sz="2800" dirty="0"/>
              <a:t>• postupke za donošenje odluka tokom sjednica uprave.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828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3. Pravo na sazivanje sjednice uprave društva</a:t>
            </a:r>
          </a:p>
          <a:p>
            <a:r>
              <a:rPr lang="it-IT" dirty="0"/>
              <a:t>Pravo da sazove sjednicu uprave ima generalni </a:t>
            </a:r>
            <a:r>
              <a:rPr lang="it-IT" dirty="0" smtClean="0"/>
              <a:t>dire</a:t>
            </a:r>
            <a:r>
              <a:rPr lang="sr-Latn-ME" dirty="0" smtClean="0"/>
              <a:t>k</a:t>
            </a:r>
            <a:r>
              <a:rPr lang="it-IT" dirty="0" smtClean="0"/>
              <a:t>tor.</a:t>
            </a:r>
            <a:endParaRPr lang="sr-Latn-ME" dirty="0"/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upravnogodbora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49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Izvršni organi (uprava) društva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B – Sastav izvršnih organa</a:t>
            </a:r>
          </a:p>
          <a:p>
            <a:pPr marL="0" indent="0">
              <a:buNone/>
            </a:pPr>
            <a:r>
              <a:rPr lang="sr-Latn-ME" dirty="0" smtClean="0"/>
              <a:t>C – </a:t>
            </a:r>
            <a:r>
              <a:rPr lang="sr-Latn-ME" dirty="0"/>
              <a:t>F</a:t>
            </a:r>
            <a:r>
              <a:rPr lang="sr-Latn-ME" dirty="0" smtClean="0"/>
              <a:t>ormiranje i ukidanje izvršnih organa</a:t>
            </a:r>
          </a:p>
          <a:p>
            <a:pPr marL="0" indent="0">
              <a:buNone/>
            </a:pPr>
            <a:r>
              <a:rPr lang="sr-Latn-ME" dirty="0" smtClean="0"/>
              <a:t>D – Radne procedure izvršnih organa</a:t>
            </a:r>
          </a:p>
          <a:p>
            <a:pPr marL="0" indent="0">
              <a:buNone/>
            </a:pPr>
            <a:r>
              <a:rPr lang="sr-Latn-ME" dirty="0" smtClean="0"/>
              <a:t>E – Obaveze i odgovornosti  članova izvršnih organa</a:t>
            </a:r>
          </a:p>
          <a:p>
            <a:pPr marL="0" indent="0">
              <a:buNone/>
            </a:pPr>
            <a:r>
              <a:rPr lang="sr-Latn-ME" dirty="0" smtClean="0"/>
              <a:t>F – Ocjenjivanja učinaka izvršnih organa</a:t>
            </a:r>
          </a:p>
          <a:p>
            <a:pPr marL="0" indent="0">
              <a:buNone/>
            </a:pPr>
            <a:r>
              <a:rPr lang="sr-Latn-ME" dirty="0" smtClean="0"/>
              <a:t>G – Naknade i refundiranje za izvršne organe</a:t>
            </a:r>
          </a:p>
          <a:p>
            <a:pPr marL="0" indent="0">
              <a:buNone/>
            </a:pPr>
            <a:r>
              <a:rPr lang="sr-Latn-ME" dirty="0" smtClean="0"/>
              <a:t>I – </a:t>
            </a:r>
            <a:r>
              <a:rPr lang="sr-Latn-ME" dirty="0"/>
              <a:t>S</a:t>
            </a:r>
            <a:r>
              <a:rPr lang="sr-Latn-ME" dirty="0" smtClean="0"/>
              <a:t>ekretar društva i njegova uloga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2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sjednici</a:t>
            </a:r>
            <a:endParaRPr lang="en-US" dirty="0"/>
          </a:p>
          <a:p>
            <a:pPr algn="just"/>
            <a:r>
              <a:rPr lang="en-US" dirty="0" err="1"/>
              <a:t>Budući</a:t>
            </a:r>
            <a:r>
              <a:rPr lang="en-US" dirty="0"/>
              <a:t> da je </a:t>
            </a:r>
            <a:r>
              <a:rPr lang="en-US" dirty="0" err="1"/>
              <a:t>uprava</a:t>
            </a:r>
            <a:r>
              <a:rPr lang="en-US" dirty="0"/>
              <a:t> instrument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promjenjive</a:t>
            </a:r>
            <a:r>
              <a:rPr lang="en-US" dirty="0" smtClean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spremna</a:t>
            </a:r>
            <a:r>
              <a:rPr lang="en-US" dirty="0"/>
              <a:t> da </a:t>
            </a:r>
            <a:r>
              <a:rPr lang="en-US" dirty="0" err="1" smtClean="0"/>
              <a:t>brzo</a:t>
            </a:r>
            <a:r>
              <a:rPr lang="sr-Latn-ME" dirty="0" smtClean="0"/>
              <a:t> </a:t>
            </a:r>
            <a:r>
              <a:rPr lang="pl-PL" dirty="0" smtClean="0"/>
              <a:t>djeluje.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Mada je brza reakcija potrebna, ona može pažljivu i opsežnu pripremu </a:t>
            </a:r>
            <a:r>
              <a:rPr lang="pl-PL" dirty="0" smtClean="0"/>
              <a:t>za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teškom</a:t>
            </a:r>
            <a:r>
              <a:rPr lang="en-US" dirty="0"/>
              <a:t>, a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nemogućom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Očigledno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dobro </a:t>
            </a:r>
            <a:r>
              <a:rPr lang="en-US" dirty="0" err="1"/>
              <a:t>pripremljeni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praktični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obaviješteni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dalo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pripreme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djelotvornog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obavještenje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dostavljati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najpogodniji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najprikladniji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506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/>
              <a:t>punovažne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 smtClean="0"/>
              <a:t>akti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/>
              <a:t>punovažne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dovoljna</a:t>
            </a:r>
            <a:r>
              <a:rPr lang="en-US" dirty="0"/>
              <a:t> je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sr-Latn-ME" dirty="0" smtClean="0"/>
              <a:t>drugu </a:t>
            </a:r>
            <a:r>
              <a:rPr lang="en-US" dirty="0" smtClean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139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Zakon</a:t>
            </a:r>
            <a:r>
              <a:rPr lang="sr-Latn-ME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 smtClean="0"/>
              <a:t>kvalifi</a:t>
            </a:r>
            <a:r>
              <a:rPr lang="sr-Latn-ME" dirty="0" smtClean="0"/>
              <a:t>kovanu </a:t>
            </a:r>
            <a:r>
              <a:rPr lang="en-US" dirty="0" smtClean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  <a:p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/>
              <a:t>prijenos</a:t>
            </a:r>
            <a:r>
              <a:rPr lang="en-US" dirty="0"/>
              <a:t> </a:t>
            </a:r>
            <a:r>
              <a:rPr lang="en-US" dirty="0" err="1"/>
              <a:t>glasačkog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s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sv-SE" dirty="0" smtClean="0"/>
              <a:t>član </a:t>
            </a:r>
            <a:r>
              <a:rPr lang="sv-SE" dirty="0"/>
              <a:t>ima jedan glas</a:t>
            </a:r>
            <a:r>
              <a:rPr lang="sv-SE" dirty="0" smtClean="0"/>
              <a:t>.</a:t>
            </a:r>
            <a:endParaRPr lang="sr-Latn-ME" dirty="0" smtClean="0"/>
          </a:p>
          <a:p>
            <a:pPr algn="just"/>
            <a:r>
              <a:rPr lang="sv-SE" dirty="0" smtClean="0"/>
              <a:t> </a:t>
            </a:r>
            <a:r>
              <a:rPr lang="sv-SE" dirty="0"/>
              <a:t>Osnivački akt, normativni akti ili odluka </a:t>
            </a:r>
            <a:r>
              <a:rPr lang="sv-SE" dirty="0" smtClean="0"/>
              <a:t>nadzornog/upravnog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</a:t>
            </a:r>
            <a:r>
              <a:rPr lang="en-US" dirty="0" err="1"/>
              <a:t>predsjedavajući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7. Zapisnik sa sjednica uprave društva</a:t>
            </a:r>
          </a:p>
          <a:p>
            <a:r>
              <a:rPr lang="en-US" dirty="0" err="1"/>
              <a:t>Uprava</a:t>
            </a:r>
            <a:r>
              <a:rPr lang="en-US" dirty="0"/>
              <a:t> mora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odgovoran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zapisnika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preduzećima</a:t>
            </a:r>
            <a:r>
              <a:rPr lang="en-US" dirty="0"/>
              <a:t> RS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zapisnik</a:t>
            </a:r>
            <a:r>
              <a:rPr lang="en-US" dirty="0"/>
              <a:t> mora </a:t>
            </a:r>
            <a:r>
              <a:rPr lang="en-US" dirty="0" err="1"/>
              <a:t>sačiniti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propisuje</a:t>
            </a:r>
            <a:r>
              <a:rPr lang="en-US" dirty="0"/>
              <a:t> da se </a:t>
            </a:r>
            <a:r>
              <a:rPr lang="en-US" dirty="0" err="1"/>
              <a:t>zapisnik</a:t>
            </a:r>
            <a:r>
              <a:rPr lang="en-US" dirty="0"/>
              <a:t> mora </a:t>
            </a:r>
            <a:r>
              <a:rPr lang="en-US" dirty="0" err="1"/>
              <a:t>čuvati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arhivi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Nasuprot</a:t>
            </a:r>
            <a:r>
              <a:rPr lang="en-US" dirty="0" smtClean="0"/>
              <a:t> </a:t>
            </a:r>
            <a:r>
              <a:rPr lang="en-US" dirty="0"/>
              <a:t>tome,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čuvati</a:t>
            </a:r>
            <a:r>
              <a:rPr lang="en-US" dirty="0"/>
              <a:t> u </a:t>
            </a:r>
            <a:r>
              <a:rPr lang="en-US" dirty="0" err="1"/>
              <a:t>arhivi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Zapisnik</a:t>
            </a:r>
            <a:r>
              <a:rPr lang="en-US" dirty="0" smtClean="0"/>
              <a:t> mora </a:t>
            </a:r>
            <a:r>
              <a:rPr lang="en-US" dirty="0" err="1" smtClean="0"/>
              <a:t>potpisati</a:t>
            </a:r>
            <a:r>
              <a:rPr lang="en-US" dirty="0" smtClean="0"/>
              <a:t> </a:t>
            </a:r>
            <a:r>
              <a:rPr lang="en-US" dirty="0" err="1" smtClean="0"/>
              <a:t>predsjedavajući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657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E. </a:t>
            </a:r>
            <a:r>
              <a:rPr lang="en-US" sz="3600" dirty="0" err="1" smtClean="0">
                <a:latin typeface="+mn-lt"/>
              </a:rPr>
              <a:t>Obaveze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odgovornosti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članova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izvršnih</a:t>
            </a:r>
            <a:r>
              <a:rPr lang="en-US" sz="3600" dirty="0" smtClean="0">
                <a:latin typeface="+mn-lt"/>
              </a:rPr>
              <a:t> organa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pažljivog</a:t>
            </a:r>
            <a:r>
              <a:rPr lang="en-US" dirty="0"/>
              <a:t> </a:t>
            </a:r>
            <a:r>
              <a:rPr lang="en-US" dirty="0" err="1"/>
              <a:t>postupanja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ne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striktnije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081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F. </a:t>
            </a:r>
            <a:r>
              <a:rPr lang="en-US" sz="3600" dirty="0" err="1" smtClean="0">
                <a:latin typeface="+mn-lt"/>
              </a:rPr>
              <a:t>Ocjenjivanja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učinka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Periodična</a:t>
            </a:r>
            <a:r>
              <a:rPr lang="en-US" dirty="0" smtClean="0"/>
              <a:t> </a:t>
            </a:r>
            <a:r>
              <a:rPr lang="en-US" dirty="0" err="1"/>
              <a:t>ocjenjivanja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instrument </a:t>
            </a:r>
            <a:r>
              <a:rPr lang="en-US" dirty="0" err="1"/>
              <a:t>nadzora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pomoći</a:t>
            </a:r>
            <a:r>
              <a:rPr lang="en-US" dirty="0"/>
              <a:t> da se </a:t>
            </a:r>
            <a:r>
              <a:rPr lang="en-US" dirty="0" err="1"/>
              <a:t>napravi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učinkom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njegovog</a:t>
            </a:r>
            <a:r>
              <a:rPr lang="sr-Latn-ME" dirty="0" smtClean="0"/>
              <a:t> </a:t>
            </a:r>
            <a:r>
              <a:rPr lang="en-US" dirty="0" err="1" smtClean="0"/>
              <a:t>poboljšanja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654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G. Naknade i refundacije za izvršne organe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še</a:t>
            </a:r>
            <a:r>
              <a:rPr lang="en-US" dirty="0" smtClean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direktore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je </a:t>
            </a:r>
            <a:r>
              <a:rPr lang="en-US" dirty="0" err="1"/>
              <a:t>aspekt</a:t>
            </a:r>
            <a:r>
              <a:rPr lang="en-US" dirty="0"/>
              <a:t> u </a:t>
            </a:r>
            <a:r>
              <a:rPr lang="en-US" dirty="0" err="1"/>
              <a:t>privlačenju</a:t>
            </a:r>
            <a:r>
              <a:rPr lang="en-US" dirty="0"/>
              <a:t> </a:t>
            </a:r>
            <a:r>
              <a:rPr lang="en-US" dirty="0" smtClean="0"/>
              <a:t>talent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.</a:t>
            </a:r>
            <a:r>
              <a:rPr lang="sr-Latn-ME" dirty="0"/>
              <a:t> 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prekomjerni</a:t>
            </a:r>
            <a:r>
              <a:rPr lang="en-US" dirty="0"/>
              <a:t> </a:t>
            </a:r>
            <a:r>
              <a:rPr lang="en-US" dirty="0" err="1"/>
              <a:t>paketi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posmatraju</a:t>
            </a:r>
            <a:r>
              <a:rPr lang="sr-Latn-ME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neopravdana</a:t>
            </a:r>
            <a:r>
              <a:rPr lang="en-US" dirty="0"/>
              <a:t> </a:t>
            </a:r>
            <a:r>
              <a:rPr lang="en-US" dirty="0" err="1"/>
              <a:t>privilegija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51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je od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da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članove </a:t>
            </a:r>
            <a:r>
              <a:rPr lang="pl-PL" dirty="0"/>
              <a:t>uprave bude </a:t>
            </a:r>
            <a:r>
              <a:rPr lang="pl-PL" dirty="0" smtClean="0"/>
              <a:t>konkurentna, </a:t>
            </a:r>
            <a:r>
              <a:rPr lang="pl-PL" dirty="0"/>
              <a:t>a da ipak ostane u razumnim granicama, u </a:t>
            </a:r>
            <a:r>
              <a:rPr lang="pl-PL" dirty="0" smtClean="0"/>
              <a:t>idealnom slučaju </a:t>
            </a:r>
            <a:r>
              <a:rPr lang="pl-PL" dirty="0"/>
              <a:t>u odnosu na slična društva</a:t>
            </a:r>
            <a:r>
              <a:rPr lang="pl-PL" dirty="0" smtClean="0"/>
              <a:t>. </a:t>
            </a:r>
          </a:p>
          <a:p>
            <a:pPr algn="just"/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isključivu</a:t>
            </a:r>
            <a:r>
              <a:rPr lang="en-US" dirty="0"/>
              <a:t> </a:t>
            </a:r>
            <a:r>
              <a:rPr lang="en-US" dirty="0" err="1"/>
              <a:t>volju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organa.</a:t>
            </a:r>
          </a:p>
          <a:p>
            <a:pPr algn="just"/>
            <a:r>
              <a:rPr lang="en-US" dirty="0"/>
              <a:t>To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spadati</a:t>
            </a:r>
            <a:r>
              <a:rPr lang="en-US" dirty="0"/>
              <a:t> 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navesti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da je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prerogativ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uzme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 smtClean="0"/>
              <a:t>faktore</a:t>
            </a:r>
            <a:r>
              <a:rPr lang="sr-Latn-ME" dirty="0" smtClean="0"/>
              <a:t> </a:t>
            </a:r>
            <a:r>
              <a:rPr lang="en-US" dirty="0" err="1" smtClean="0"/>
              <a:t>vezane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zasnivaju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indikatorima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222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Neka</a:t>
            </a:r>
            <a:r>
              <a:rPr lang="en-US" dirty="0" smtClean="0"/>
              <a:t> od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veze</a:t>
            </a:r>
            <a:r>
              <a:rPr lang="en-US" dirty="0" smtClean="0"/>
              <a:t> s </a:t>
            </a:r>
            <a:r>
              <a:rPr lang="en-US" dirty="0" err="1" smtClean="0"/>
              <a:t>naknadama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tražena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kvalifikacija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nn-NO" dirty="0" smtClean="0"/>
              <a:t>• lični i poslovni kvaliteti kandidata;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uobičajena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privrednoj</a:t>
            </a:r>
            <a:r>
              <a:rPr lang="en-US" dirty="0" smtClean="0"/>
              <a:t> </a:t>
            </a:r>
            <a:r>
              <a:rPr lang="en-US" dirty="0" err="1" smtClean="0"/>
              <a:t>grani</a:t>
            </a:r>
            <a:r>
              <a:rPr lang="en-US" dirty="0" smtClean="0"/>
              <a:t> </a:t>
            </a:r>
            <a:r>
              <a:rPr lang="en-US" dirty="0" err="1" smtClean="0"/>
              <a:t>uopće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učinak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zarada</a:t>
            </a:r>
            <a:r>
              <a:rPr lang="en-US" dirty="0" smtClean="0"/>
              <a:t> </a:t>
            </a:r>
            <a:r>
              <a:rPr lang="en-US" dirty="0" err="1" smtClean="0"/>
              <a:t>izvršnog</a:t>
            </a:r>
            <a:r>
              <a:rPr lang="en-US" dirty="0" smtClean="0"/>
              <a:t> </a:t>
            </a:r>
            <a:r>
              <a:rPr lang="en-US" dirty="0" err="1" smtClean="0"/>
              <a:t>rukovodioca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je </a:t>
            </a:r>
            <a:r>
              <a:rPr lang="en-US" dirty="0" err="1" smtClean="0"/>
              <a:t>vezana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biografiju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varijabilna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zasniva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njegovom</a:t>
            </a:r>
            <a:r>
              <a:rPr lang="en-US" dirty="0" smtClean="0"/>
              <a:t> </a:t>
            </a:r>
            <a:r>
              <a:rPr lang="en-US" dirty="0" err="1" smtClean="0"/>
              <a:t>učinku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432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naknada</a:t>
            </a:r>
            <a:endParaRPr lang="en-US" dirty="0"/>
          </a:p>
          <a:p>
            <a:pPr algn="just"/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uop</a:t>
            </a:r>
            <a:r>
              <a:rPr lang="sr-Latn-ME" dirty="0" smtClean="0"/>
              <a:t>št</a:t>
            </a:r>
            <a:r>
              <a:rPr lang="en-US" dirty="0" smtClean="0"/>
              <a:t>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objelodaniti</a:t>
            </a:r>
            <a:r>
              <a:rPr lang="en-US" dirty="0"/>
              <a:t> 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eksplicitna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pružila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raspravljaju</a:t>
            </a:r>
            <a:r>
              <a:rPr lang="en-US" dirty="0"/>
              <a:t> o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Komisija za naknade </a:t>
            </a:r>
            <a:r>
              <a:rPr lang="pl-PL" dirty="0" smtClean="0"/>
              <a:t>formuliše prijedlog </a:t>
            </a:r>
            <a:r>
              <a:rPr lang="pl-PL" dirty="0"/>
              <a:t>za politiku naknada </a:t>
            </a:r>
            <a:r>
              <a:rPr lang="pl-PL" dirty="0" smtClean="0"/>
              <a:t>nadzornom/upravnom </a:t>
            </a:r>
            <a:r>
              <a:rPr lang="pl-PL" dirty="0"/>
              <a:t>odboru ili daje mišljenje o prijedlogu za politiku naknada koji je </a:t>
            </a:r>
            <a:r>
              <a:rPr lang="pl-PL" dirty="0" smtClean="0"/>
              <a:t>napravio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sastojati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 smtClean="0"/>
              <a:t>varijabilne</a:t>
            </a:r>
            <a:r>
              <a:rPr lang="sr-Latn-ME" dirty="0" smtClean="0"/>
              <a:t> </a:t>
            </a:r>
            <a:r>
              <a:rPr lang="en-US" dirty="0" err="1" smtClean="0"/>
              <a:t>komponente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određivanju</a:t>
            </a:r>
            <a:r>
              <a:rPr lang="en-US" dirty="0" smtClean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u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 smtClean="0"/>
              <a:t>društ</a:t>
            </a:r>
            <a:r>
              <a:rPr lang="sr-Latn-ME" dirty="0" smtClean="0"/>
              <a:t>v</a:t>
            </a:r>
            <a:r>
              <a:rPr lang="en-US" dirty="0" err="1" smtClean="0"/>
              <a:t>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213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/>
          <a:lstStyle/>
          <a:p>
            <a:pPr algn="just"/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u </a:t>
            </a:r>
            <a:r>
              <a:rPr lang="en-US" dirty="0" err="1"/>
              <a:t>određivanju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jeste</a:t>
            </a:r>
            <a:r>
              <a:rPr lang="sr-Latn-ME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/>
              <a:t>doprinos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kratkoročnog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Varijabilna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ključnim</a:t>
            </a:r>
            <a:r>
              <a:rPr lang="sr-Latn-ME" dirty="0" smtClean="0"/>
              <a:t> </a:t>
            </a:r>
            <a:r>
              <a:rPr lang="en-US" dirty="0" err="1" smtClean="0"/>
              <a:t>indikatorima</a:t>
            </a:r>
            <a:r>
              <a:rPr lang="en-US" dirty="0" smtClean="0"/>
              <a:t> </a:t>
            </a:r>
            <a:r>
              <a:rPr lang="en-US" dirty="0" err="1"/>
              <a:t>učinka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Varijabilna</a:t>
            </a:r>
            <a:r>
              <a:rPr lang="en-US" dirty="0" smtClean="0"/>
              <a:t> </a:t>
            </a:r>
            <a:r>
              <a:rPr lang="en-US" dirty="0" err="1"/>
              <a:t>naknada</a:t>
            </a:r>
            <a:r>
              <a:rPr lang="en-US" dirty="0"/>
              <a:t> je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motivacije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49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svakodnevnim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Oni </a:t>
            </a:r>
            <a:r>
              <a:rPr lang="en-US" dirty="0" err="1" smtClean="0"/>
              <a:t>implementiraju</a:t>
            </a:r>
            <a:r>
              <a:rPr lang="sr-Latn-ME" dirty="0" smtClean="0"/>
              <a:t> </a:t>
            </a:r>
            <a:r>
              <a:rPr lang="en-US" dirty="0" err="1" smtClean="0"/>
              <a:t>stratešku</a:t>
            </a:r>
            <a:r>
              <a:rPr lang="en-US" dirty="0" smtClean="0"/>
              <a:t> </a:t>
            </a:r>
            <a:r>
              <a:rPr lang="en-US" dirty="0" err="1"/>
              <a:t>orijentaciju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postavio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skupština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suštinski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U ovom </a:t>
            </a:r>
            <a:r>
              <a:rPr lang="en-US" dirty="0" smtClean="0"/>
              <a:t>p</a:t>
            </a:r>
            <a:r>
              <a:rPr lang="sr-Latn-ME" dirty="0" smtClean="0"/>
              <a:t>redavanju</a:t>
            </a:r>
            <a:r>
              <a:rPr lang="en-US" dirty="0" smtClean="0"/>
              <a:t> </a:t>
            </a:r>
            <a:r>
              <a:rPr lang="sr-Latn-ME" dirty="0" smtClean="0"/>
              <a:t>obradićemo</a:t>
            </a:r>
            <a:r>
              <a:rPr lang="en-US" dirty="0" smtClean="0"/>
              <a:t> </a:t>
            </a:r>
            <a:r>
              <a:rPr lang="en-US" dirty="0" err="1"/>
              <a:t>nadležnosti</a:t>
            </a:r>
            <a:r>
              <a:rPr lang="en-US" dirty="0"/>
              <a:t>, </a:t>
            </a:r>
            <a:r>
              <a:rPr lang="en-US" dirty="0" err="1"/>
              <a:t>sastav</a:t>
            </a:r>
            <a:r>
              <a:rPr lang="en-US" dirty="0"/>
              <a:t>,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procedure </a:t>
            </a:r>
            <a:r>
              <a:rPr lang="en-US" dirty="0" err="1" smtClean="0"/>
              <a:t>izvršnih</a:t>
            </a:r>
            <a:r>
              <a:rPr lang="sr-Latn-ME" dirty="0" smtClean="0"/>
              <a:t> </a:t>
            </a:r>
            <a:r>
              <a:rPr lang="en-US" dirty="0" smtClean="0"/>
              <a:t>organa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interakciju</a:t>
            </a:r>
            <a:r>
              <a:rPr lang="en-US" dirty="0"/>
              <a:t> s </a:t>
            </a:r>
            <a:r>
              <a:rPr lang="en-US" dirty="0" err="1"/>
              <a:t>nadzornim</a:t>
            </a:r>
            <a:r>
              <a:rPr lang="en-US" dirty="0"/>
              <a:t>/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,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, </a:t>
            </a:r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naknade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441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sastoje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penzijskog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,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 smtClean="0"/>
              <a:t>plana</a:t>
            </a:r>
            <a:r>
              <a:rPr lang="sr-Latn-ME" dirty="0" smtClean="0"/>
              <a:t> </a:t>
            </a:r>
            <a:r>
              <a:rPr lang="pt-BR" dirty="0" smtClean="0"/>
              <a:t>životnog </a:t>
            </a:r>
            <a:r>
              <a:rPr lang="pt-BR" dirty="0"/>
              <a:t>osiguranja i plana invalidskog osiguranja.</a:t>
            </a:r>
          </a:p>
          <a:p>
            <a:pPr algn="just"/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beneficije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članstva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klubovima</a:t>
            </a:r>
            <a:r>
              <a:rPr lang="en-US" dirty="0"/>
              <a:t>,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vozača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privilegije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zapadnim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izvršnim</a:t>
            </a:r>
            <a:r>
              <a:rPr lang="sr-Latn-ME" dirty="0" smtClean="0"/>
              <a:t> </a:t>
            </a:r>
            <a:r>
              <a:rPr lang="en-US" dirty="0" err="1" smtClean="0"/>
              <a:t>rukovodiocima</a:t>
            </a:r>
            <a:r>
              <a:rPr lang="en-US" dirty="0" smtClean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stimulacija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uključivati</a:t>
            </a:r>
            <a:r>
              <a:rPr lang="en-US" dirty="0"/>
              <a:t> </a:t>
            </a:r>
            <a:r>
              <a:rPr lang="en-US" dirty="0" err="1" smtClean="0"/>
              <a:t>dioničke</a:t>
            </a:r>
            <a:r>
              <a:rPr lang="en-US" dirty="0" smtClean="0"/>
              <a:t>/</a:t>
            </a:r>
            <a:r>
              <a:rPr lang="en-US" dirty="0" err="1" smtClean="0"/>
              <a:t>akcijske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076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2. Ugovori o radu za izvršne rukovodioce</a:t>
            </a:r>
          </a:p>
          <a:p>
            <a:pPr algn="just"/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sklapaju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s </a:t>
            </a:r>
            <a:r>
              <a:rPr lang="en-US" dirty="0" err="1" smtClean="0"/>
              <a:t>generalnim</a:t>
            </a:r>
            <a:r>
              <a:rPr lang="sr-Latn-ME" dirty="0" smtClean="0"/>
              <a:t> </a:t>
            </a:r>
            <a:r>
              <a:rPr lang="en-US" dirty="0" err="1" smtClean="0"/>
              <a:t>direktorom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direktorima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 smtClean="0"/>
              <a:t>formuli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sr-Latn-ME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prijedlogu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725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Otpremnine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pod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razriješeni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 smtClean="0"/>
              <a:t>razloga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</a:t>
            </a:r>
            <a:r>
              <a:rPr lang="en-US" dirty="0" err="1"/>
              <a:t>ipak</a:t>
            </a:r>
            <a:r>
              <a:rPr lang="en-US" dirty="0"/>
              <a:t> prime </a:t>
            </a:r>
            <a:r>
              <a:rPr lang="en-US" dirty="0" err="1"/>
              <a:t>otpremnine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dogoditi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kupljeno</a:t>
            </a:r>
            <a:r>
              <a:rPr lang="en-US" dirty="0"/>
              <a:t>, a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postaviti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otpremnina</a:t>
            </a:r>
            <a:r>
              <a:rPr lang="en-US" dirty="0"/>
              <a:t> </a:t>
            </a:r>
            <a:r>
              <a:rPr lang="en-US" dirty="0" err="1" smtClean="0"/>
              <a:t>ponekad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nazivaju</a:t>
            </a:r>
            <a:r>
              <a:rPr lang="en-US" dirty="0"/>
              <a:t> “</a:t>
            </a:r>
            <a:r>
              <a:rPr lang="en-US" dirty="0" err="1"/>
              <a:t>zlatnim</a:t>
            </a:r>
            <a:r>
              <a:rPr lang="en-US" dirty="0"/>
              <a:t> </a:t>
            </a:r>
            <a:r>
              <a:rPr lang="en-US" dirty="0" err="1"/>
              <a:t>padobranima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Zlatni</a:t>
            </a:r>
            <a:r>
              <a:rPr lang="en-US" dirty="0"/>
              <a:t> </a:t>
            </a:r>
            <a:r>
              <a:rPr lang="en-US" dirty="0" err="1"/>
              <a:t>padobrani</a:t>
            </a:r>
            <a:r>
              <a:rPr lang="en-US" dirty="0"/>
              <a:t>”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klauzula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on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nb-NO" dirty="0" smtClean="0"/>
              <a:t>visoke </a:t>
            </a:r>
            <a:r>
              <a:rPr lang="nb-NO" dirty="0"/>
              <a:t>naknade u slučaju da društvo bude kupljeno i da se raskine radni </a:t>
            </a:r>
            <a:r>
              <a:rPr lang="nb-NO" dirty="0" smtClean="0"/>
              <a:t>odnos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njim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otpremnine</a:t>
            </a:r>
            <a:r>
              <a:rPr lang="en-US" dirty="0"/>
              <a:t>, </a:t>
            </a:r>
            <a:r>
              <a:rPr lang="en-US" dirty="0" err="1"/>
              <a:t>bonusa</a:t>
            </a:r>
            <a:r>
              <a:rPr lang="en-US" dirty="0"/>
              <a:t>,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akcijskih</a:t>
            </a:r>
            <a:r>
              <a:rPr lang="sr-Latn-ME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kombinacije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, “</a:t>
            </a:r>
            <a:r>
              <a:rPr lang="en-US" dirty="0" err="1"/>
              <a:t>zlatni</a:t>
            </a:r>
            <a:r>
              <a:rPr lang="en-US" dirty="0"/>
              <a:t> </a:t>
            </a:r>
            <a:r>
              <a:rPr lang="en-US" dirty="0" err="1"/>
              <a:t>padobrani</a:t>
            </a:r>
            <a:r>
              <a:rPr lang="en-US" dirty="0"/>
              <a:t>”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/>
              <a:t>kritika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840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/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ugovori</a:t>
            </a:r>
            <a:r>
              <a:rPr lang="en-US" dirty="0"/>
              <a:t> o </a:t>
            </a:r>
            <a:r>
              <a:rPr lang="en-US" dirty="0" err="1"/>
              <a:t>otpremnini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 smtClean="0"/>
              <a:t>interesu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pl-PL" dirty="0" smtClean="0"/>
              <a:t>jer </a:t>
            </a:r>
            <a:r>
              <a:rPr lang="pl-PL" dirty="0"/>
              <a:t>oni mogu izbjeći dugotrajne i skupe parnice i probleme u odnosima s javnošću.</a:t>
            </a:r>
          </a:p>
          <a:p>
            <a:pPr algn="just"/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pažljiv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primjeni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potražiti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 smtClean="0"/>
              <a:t>kompetentnih</a:t>
            </a:r>
            <a:r>
              <a:rPr lang="sr-Latn-ME" dirty="0" smtClean="0"/>
              <a:t> </a:t>
            </a:r>
            <a:r>
              <a:rPr lang="en-US" dirty="0" err="1" smtClean="0"/>
              <a:t>vanjskih</a:t>
            </a:r>
            <a:r>
              <a:rPr lang="en-US" dirty="0" smtClean="0"/>
              <a:t> </a:t>
            </a:r>
            <a:r>
              <a:rPr lang="en-US" dirty="0" err="1"/>
              <a:t>savjetnika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otpremnina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eventualno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763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I</a:t>
            </a:r>
            <a:r>
              <a:rPr lang="sr-Latn-ME" sz="3600" dirty="0" smtClean="0">
                <a:latin typeface="+mn-lt"/>
              </a:rPr>
              <a:t>. Sekretar društva i njegova uloga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Rad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suštinski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rukovođenje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da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izvršavaju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/>
              <a:t>dionička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/>
              <a:t>dok</a:t>
            </a:r>
            <a:r>
              <a:rPr lang="en-US" dirty="0"/>
              <a:t> u RS-u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bazirano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fakultativnoj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104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. Potreba za sekretarom društva i njegova važnost</a:t>
            </a:r>
          </a:p>
          <a:p>
            <a:r>
              <a:rPr lang="en-US" dirty="0" err="1"/>
              <a:t>Mnoga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sekretare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poštuju</a:t>
            </a:r>
            <a:r>
              <a:rPr lang="en-US" dirty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korporativna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uvodi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to </a:t>
            </a:r>
            <a:r>
              <a:rPr lang="en-US" dirty="0" err="1"/>
              <a:t>prikladno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pomagati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uspostavljanju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održavanju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organa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internim</a:t>
            </a:r>
            <a:r>
              <a:rPr lang="sr-Latn-ME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u </a:t>
            </a:r>
            <a:r>
              <a:rPr lang="en-US" dirty="0" err="1"/>
              <a:t>osiguravanju</a:t>
            </a:r>
            <a:r>
              <a:rPr lang="en-US" dirty="0"/>
              <a:t> da se </a:t>
            </a:r>
            <a:r>
              <a:rPr lang="en-US" dirty="0" err="1" smtClean="0"/>
              <a:t>organi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regulatornih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,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eventualno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987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savjetnik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rukovodiocima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regulatornih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,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 smtClean="0"/>
              <a:t>vezanog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kovati </a:t>
            </a:r>
            <a:r>
              <a:rPr lang="en-US" dirty="0" err="1" smtClean="0"/>
              <a:t>nedostatke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predlagati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tretiranja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slabosti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Slike</a:t>
            </a:r>
            <a:r>
              <a:rPr lang="en-US" dirty="0"/>
              <a:t> 1 </a:t>
            </a:r>
            <a:r>
              <a:rPr lang="en-US" dirty="0" err="1"/>
              <a:t>i</a:t>
            </a:r>
            <a:r>
              <a:rPr lang="en-US" dirty="0"/>
              <a:t> 2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popularnije</a:t>
            </a:r>
            <a:r>
              <a:rPr lang="en-US" dirty="0"/>
              <a:t> </a:t>
            </a:r>
            <a:r>
              <a:rPr lang="en-US" dirty="0" err="1"/>
              <a:t>gledište</a:t>
            </a:r>
            <a:r>
              <a:rPr lang="en-US" dirty="0"/>
              <a:t> da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igrati</a:t>
            </a:r>
            <a:r>
              <a:rPr lang="sr-Latn-ME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a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ruštava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 smtClean="0"/>
              <a:t>mogla</a:t>
            </a:r>
            <a:r>
              <a:rPr lang="sr-Latn-ME" dirty="0" smtClean="0"/>
              <a:t> </a:t>
            </a:r>
            <a:r>
              <a:rPr lang="fi-FI" dirty="0" smtClean="0"/>
              <a:t>imati </a:t>
            </a:r>
            <a:r>
              <a:rPr lang="fi-FI" dirty="0"/>
              <a:t>najviše koristi od ustanovljavanja ovakve funkcije.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542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908" y="1048871"/>
            <a:ext cx="11134165" cy="50157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604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588" y="981635"/>
            <a:ext cx="10096443" cy="515022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615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RS-u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imenovanje</a:t>
            </a:r>
            <a:r>
              <a:rPr lang="en-US" dirty="0"/>
              <a:t> je </a:t>
            </a:r>
            <a:r>
              <a:rPr lang="en-US" dirty="0" err="1"/>
              <a:t>bazirano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fakultativnoj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preporuka</a:t>
            </a:r>
            <a:r>
              <a:rPr lang="en-US" dirty="0"/>
              <a:t> je da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imenovanje</a:t>
            </a:r>
            <a:r>
              <a:rPr lang="en-US" dirty="0" smtClean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primjenjivati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dobru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27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A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Izvršni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organi</a:t>
            </a:r>
            <a:r>
              <a:rPr lang="en-US" sz="3600" dirty="0" smtClean="0">
                <a:latin typeface="+mn-lt"/>
              </a:rPr>
              <a:t> (</a:t>
            </a:r>
            <a:r>
              <a:rPr lang="en-US" sz="3600" dirty="0" err="1" smtClean="0">
                <a:latin typeface="+mn-lt"/>
              </a:rPr>
              <a:t>uprava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društva</a:t>
            </a:r>
            <a:r>
              <a:rPr lang="en-US" sz="3600" dirty="0" smtClean="0">
                <a:latin typeface="+mn-lt"/>
              </a:rPr>
              <a:t>) </a:t>
            </a:r>
            <a:r>
              <a:rPr lang="en-US" sz="3600" dirty="0" err="1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njihove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err="1" smtClean="0">
                <a:latin typeface="+mn-lt"/>
              </a:rPr>
              <a:t>nadležnosti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FBiH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RS</a:t>
            </a:r>
            <a:r>
              <a:rPr lang="en-US" dirty="0"/>
              <a:t>, </a:t>
            </a:r>
            <a:r>
              <a:rPr lang="en-US" dirty="0" err="1" smtClean="0"/>
              <a:t>izvršni</a:t>
            </a:r>
            <a:r>
              <a:rPr lang="sr-Latn-ME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inokosni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organ,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kolektivni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organ,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uprava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02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zaposlen</a:t>
            </a:r>
            <a:r>
              <a:rPr lang="en-US" dirty="0"/>
              <a:t> </a:t>
            </a:r>
            <a:r>
              <a:rPr lang="en-US" dirty="0" err="1" smtClean="0"/>
              <a:t>član</a:t>
            </a:r>
            <a:r>
              <a:rPr lang="sr-Latn-ME" dirty="0" smtClean="0"/>
              <a:t> </a:t>
            </a:r>
            <a:r>
              <a:rPr lang="en-US" dirty="0" err="1" smtClean="0"/>
              <a:t>osoblja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posvećen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zadatku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potražiti</a:t>
            </a:r>
            <a:r>
              <a:rPr lang="sr-Latn-ME" dirty="0" smtClean="0"/>
              <a:t> </a:t>
            </a:r>
            <a:r>
              <a:rPr lang="en-US" dirty="0" err="1" smtClean="0"/>
              <a:t>pojedinca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err="1"/>
              <a:t>kvalifikacijama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vještinama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morati</a:t>
            </a:r>
            <a:r>
              <a:rPr lang="en-US" dirty="0" smtClean="0"/>
              <a:t> </a:t>
            </a:r>
            <a:r>
              <a:rPr lang="en-US" dirty="0" err="1"/>
              <a:t>ocijeniti</a:t>
            </a:r>
            <a:r>
              <a:rPr lang="en-US" dirty="0"/>
              <a:t> </a:t>
            </a:r>
            <a:r>
              <a:rPr lang="en-US" dirty="0" err="1"/>
              <a:t>kandidatovo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, </a:t>
            </a:r>
            <a:r>
              <a:rPr lang="en-US" dirty="0" err="1"/>
              <a:t>stručne</a:t>
            </a:r>
            <a:r>
              <a:rPr lang="en-US" dirty="0"/>
              <a:t> </a:t>
            </a:r>
            <a:r>
              <a:rPr lang="en-US" dirty="0" err="1"/>
              <a:t>kvalitete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vještine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iznijeti</a:t>
            </a:r>
            <a:r>
              <a:rPr lang="en-US" dirty="0"/>
              <a:t>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smtClean="0"/>
              <a:t>e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detaljnije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konkretne</a:t>
            </a:r>
            <a:r>
              <a:rPr lang="sr-Latn-ME" dirty="0" smtClean="0"/>
              <a:t> </a:t>
            </a:r>
            <a:r>
              <a:rPr lang="en-US" dirty="0" err="1" smtClean="0"/>
              <a:t>kriterije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Detaljan</a:t>
            </a:r>
            <a:r>
              <a:rPr lang="en-US" dirty="0" smtClean="0"/>
              <a:t>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 smtClean="0"/>
              <a:t>mjesta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mora se </a:t>
            </a:r>
            <a:r>
              <a:rPr lang="en-US" dirty="0" err="1"/>
              <a:t>razraditi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sekretare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77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736" y="1116106"/>
            <a:ext cx="8982735" cy="556483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549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/>
          <a:lstStyle/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s </a:t>
            </a:r>
            <a:r>
              <a:rPr lang="en-US" dirty="0" err="1"/>
              <a:t>besprijekornom</a:t>
            </a:r>
            <a:r>
              <a:rPr lang="en-US" dirty="0"/>
              <a:t> </a:t>
            </a:r>
            <a:r>
              <a:rPr lang="en-US" dirty="0" err="1"/>
              <a:t>reputacijom</a:t>
            </a:r>
            <a:r>
              <a:rPr lang="en-US" dirty="0"/>
              <a:t>.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izbjegavati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u </a:t>
            </a:r>
            <a:r>
              <a:rPr lang="en-US" dirty="0" err="1"/>
              <a:t>čijoj</a:t>
            </a:r>
            <a:r>
              <a:rPr lang="en-US" dirty="0"/>
              <a:t> je </a:t>
            </a:r>
            <a:r>
              <a:rPr lang="en-US" dirty="0" err="1"/>
              <a:t>prošlosti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/>
              <a:t>upravnih</a:t>
            </a:r>
            <a:r>
              <a:rPr lang="en-US" dirty="0"/>
              <a:t> </a:t>
            </a:r>
            <a:r>
              <a:rPr lang="en-US" dirty="0" err="1"/>
              <a:t>prijestupa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bi da se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 smtClean="0"/>
              <a:t>pojedinci</a:t>
            </a:r>
            <a:r>
              <a:rPr lang="sr-Latn-ME" dirty="0" smtClean="0"/>
              <a:t> </a:t>
            </a:r>
            <a:r>
              <a:rPr lang="en-US" dirty="0" err="1" smtClean="0"/>
              <a:t>isključe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663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924" y="1223683"/>
            <a:ext cx="10311862" cy="453165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3191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866" y="1223682"/>
            <a:ext cx="10386331" cy="46257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285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/>
              <a:t>Da bi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radio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zaštićen</a:t>
            </a:r>
            <a:r>
              <a:rPr lang="en-US" dirty="0"/>
              <a:t> od </a:t>
            </a:r>
            <a:r>
              <a:rPr lang="en-US" dirty="0" err="1"/>
              <a:t>prekomjernog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povezano</a:t>
            </a:r>
            <a:r>
              <a:rPr lang="en-US" dirty="0"/>
              <a:t> lice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funkcionera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npr</a:t>
            </a:r>
            <a:r>
              <a:rPr lang="en-US" dirty="0"/>
              <a:t>.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porodice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partner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5099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546" y="1169894"/>
            <a:ext cx="9199486" cy="46358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184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>
            <a:normAutofit/>
          </a:bodyPr>
          <a:lstStyle/>
          <a:p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 smtClean="0"/>
              <a:t>nadzornim</a:t>
            </a:r>
            <a:r>
              <a:rPr lang="en-US" dirty="0" smtClean="0"/>
              <a:t>/</a:t>
            </a:r>
            <a:r>
              <a:rPr lang="en-US" dirty="0" err="1" smtClean="0"/>
              <a:t>upravnim</a:t>
            </a:r>
            <a:r>
              <a:rPr lang="sr-Latn-ME" dirty="0" smtClean="0"/>
              <a:t> </a:t>
            </a:r>
            <a:r>
              <a:rPr lang="en-US" dirty="0" err="1" smtClean="0"/>
              <a:t>odborom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komisijama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zabraniti</a:t>
            </a:r>
            <a:r>
              <a:rPr lang="sr-Latn-ME" dirty="0" smtClean="0"/>
              <a:t> </a:t>
            </a:r>
            <a:r>
              <a:rPr lang="pl-PL" dirty="0" smtClean="0"/>
              <a:t>sekretaru </a:t>
            </a:r>
            <a:r>
              <a:rPr lang="pl-PL" dirty="0"/>
              <a:t>društva da istovremeno bude na drugim funkcijama u društvu ili </a:t>
            </a:r>
            <a:r>
              <a:rPr lang="pl-PL" dirty="0" smtClean="0"/>
              <a:t>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pl-PL" dirty="0" smtClean="0"/>
              <a:t>obavljati </a:t>
            </a:r>
            <a:r>
              <a:rPr lang="pl-PL" dirty="0"/>
              <a:t>pravni savjetnik ili osoba koja je na sličnoj funkciji.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6294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iznijeti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pogodniji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sanje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imenovanjem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it-IT" dirty="0" smtClean="0"/>
              <a:t>treba defini</a:t>
            </a:r>
            <a:r>
              <a:rPr lang="sr-Latn-ME" dirty="0" smtClean="0"/>
              <a:t>sati </a:t>
            </a:r>
            <a:r>
              <a:rPr lang="it-IT" dirty="0" smtClean="0"/>
              <a:t> </a:t>
            </a:r>
            <a:r>
              <a:rPr lang="it-IT" dirty="0"/>
              <a:t>uslove ugovora o radu i posebno se pozabaviti pitanjima naknada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raskida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404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kandidatima</a:t>
            </a:r>
            <a:endParaRPr lang="en-US" dirty="0"/>
          </a:p>
          <a:p>
            <a:pPr algn="just"/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kandidature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Kandidati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smtClean="0"/>
              <a:t>minimum</a:t>
            </a:r>
            <a:r>
              <a:rPr lang="en-US" dirty="0"/>
              <a:t>,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obrazovanju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zaposlenju</a:t>
            </a:r>
            <a:r>
              <a:rPr lang="en-US" sz="3000" dirty="0"/>
              <a:t> u </a:t>
            </a:r>
            <a:r>
              <a:rPr lang="en-US" sz="3000" dirty="0" err="1"/>
              <a:t>drugim</a:t>
            </a:r>
            <a:r>
              <a:rPr lang="en-US" sz="3000" dirty="0"/>
              <a:t> </a:t>
            </a:r>
            <a:r>
              <a:rPr lang="en-US" sz="3000" dirty="0" err="1"/>
              <a:t>društvima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eventualnom</a:t>
            </a:r>
            <a:r>
              <a:rPr lang="en-US" sz="3000" dirty="0"/>
              <a:t> </a:t>
            </a:r>
            <a:r>
              <a:rPr lang="en-US" sz="3000" dirty="0" err="1"/>
              <a:t>odnosu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imaju</a:t>
            </a:r>
            <a:r>
              <a:rPr lang="en-US" sz="3000" dirty="0"/>
              <a:t> s </a:t>
            </a:r>
            <a:r>
              <a:rPr lang="en-US" sz="3000" dirty="0" err="1"/>
              <a:t>povezanim</a:t>
            </a:r>
            <a:r>
              <a:rPr lang="en-US" sz="3000" dirty="0"/>
              <a:t> </a:t>
            </a:r>
            <a:r>
              <a:rPr lang="en-US" sz="3000" dirty="0" err="1"/>
              <a:t>licima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/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glavnim</a:t>
            </a:r>
            <a:r>
              <a:rPr lang="en-US" sz="3000" dirty="0"/>
              <a:t> </a:t>
            </a:r>
            <a:r>
              <a:rPr lang="en-US" sz="3000" dirty="0" err="1" smtClean="0"/>
              <a:t>poslovnim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partnerima</a:t>
            </a:r>
            <a:r>
              <a:rPr lang="en-US" sz="3000" dirty="0" smtClean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broju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vrsti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koje</a:t>
            </a:r>
            <a:r>
              <a:rPr lang="en-US" sz="3000" dirty="0"/>
              <a:t> </a:t>
            </a:r>
            <a:r>
              <a:rPr lang="en-US" sz="3000" dirty="0" err="1"/>
              <a:t>posjeduju</a:t>
            </a:r>
            <a:r>
              <a:rPr lang="en-US" sz="3000" dirty="0"/>
              <a:t>,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postoje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svim</a:t>
            </a:r>
            <a:r>
              <a:rPr lang="en-US" sz="3000" dirty="0"/>
              <a:t> </a:t>
            </a:r>
            <a:r>
              <a:rPr lang="en-US" sz="3000" dirty="0" err="1"/>
              <a:t>drugim</a:t>
            </a:r>
            <a:r>
              <a:rPr lang="en-US" sz="3000" dirty="0"/>
              <a:t> </a:t>
            </a:r>
            <a:r>
              <a:rPr lang="en-US" sz="3000" dirty="0" err="1"/>
              <a:t>aspektima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okolnostima</a:t>
            </a:r>
            <a:r>
              <a:rPr lang="en-US" sz="3000" dirty="0"/>
              <a:t> </a:t>
            </a:r>
            <a:r>
              <a:rPr lang="en-US" sz="3000" dirty="0" err="1"/>
              <a:t>koje</a:t>
            </a:r>
            <a:r>
              <a:rPr lang="en-US" sz="3000" dirty="0"/>
              <a:t> </a:t>
            </a:r>
            <a:r>
              <a:rPr lang="en-US" sz="3000" dirty="0" err="1"/>
              <a:t>mogu</a:t>
            </a:r>
            <a:r>
              <a:rPr lang="en-US" sz="3000" dirty="0"/>
              <a:t> </a:t>
            </a:r>
            <a:r>
              <a:rPr lang="en-US" sz="3000" dirty="0" err="1"/>
              <a:t>uticati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njihov</a:t>
            </a:r>
            <a:r>
              <a:rPr lang="en-US" sz="3000" dirty="0"/>
              <a:t> </a:t>
            </a:r>
            <a:r>
              <a:rPr lang="en-US" sz="3000" dirty="0" err="1" smtClean="0"/>
              <a:t>učinak</a:t>
            </a:r>
            <a:r>
              <a:rPr lang="sr-Latn-ME" sz="3000" dirty="0" smtClean="0"/>
              <a:t> </a:t>
            </a:r>
            <a:r>
              <a:rPr lang="en-US" sz="3000" dirty="0" err="1" smtClean="0"/>
              <a:t>kao</a:t>
            </a:r>
            <a:r>
              <a:rPr lang="en-US" sz="3000" dirty="0" smtClean="0"/>
              <a:t> </a:t>
            </a:r>
            <a:r>
              <a:rPr lang="en-US" sz="3000" dirty="0" err="1"/>
              <a:t>sekretara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1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propisati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0404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Ove informacije mogu se dopuniti ličnim preporukama i razgovorima </a:t>
            </a:r>
            <a:r>
              <a:rPr lang="it-IT" dirty="0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a </a:t>
            </a:r>
            <a:r>
              <a:rPr lang="en-US" dirty="0" err="1"/>
              <a:t>naročito</a:t>
            </a:r>
            <a:r>
              <a:rPr lang="en-US" dirty="0"/>
              <a:t> s </a:t>
            </a:r>
            <a:r>
              <a:rPr lang="en-US" dirty="0" err="1"/>
              <a:t>predsjednikom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 </a:t>
            </a:r>
            <a:r>
              <a:rPr lang="en-US" dirty="0" err="1"/>
              <a:t>jedne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sekretara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u </a:t>
            </a:r>
            <a:r>
              <a:rPr lang="en-US" dirty="0" err="1"/>
              <a:t>održavanju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promjenama</a:t>
            </a:r>
            <a:r>
              <a:rPr lang="sr-Latn-ME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funkciju</a:t>
            </a:r>
            <a:r>
              <a:rPr lang="sr-Latn-ME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6275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sekretarom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ponuditi</a:t>
            </a:r>
            <a:r>
              <a:rPr lang="en-US" dirty="0"/>
              <a:t> </a:t>
            </a:r>
            <a:r>
              <a:rPr lang="en-US" dirty="0" err="1"/>
              <a:t>sekretaru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 </a:t>
            </a:r>
            <a:r>
              <a:rPr lang="en-US" dirty="0" err="1" smtClean="0"/>
              <a:t>Kratkoročni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trajati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pet </a:t>
            </a:r>
            <a:r>
              <a:rPr lang="en-US" dirty="0" err="1"/>
              <a:t>godina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Kao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/>
              <a:t>gore </a:t>
            </a:r>
            <a:r>
              <a:rPr lang="en-US" dirty="0" err="1"/>
              <a:t>spomenuto</a:t>
            </a:r>
            <a:r>
              <a:rPr lang="en-US" dirty="0"/>
              <a:t>,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se </a:t>
            </a:r>
            <a:r>
              <a:rPr lang="en-US" dirty="0" err="1"/>
              <a:t>preporučuje</a:t>
            </a:r>
            <a:r>
              <a:rPr lang="en-US" dirty="0"/>
              <a:t> da </a:t>
            </a:r>
            <a:r>
              <a:rPr lang="en-US" dirty="0" err="1"/>
              <a:t>zapošljavaju</a:t>
            </a:r>
            <a:r>
              <a:rPr lang="en-US" dirty="0"/>
              <a:t> </a:t>
            </a:r>
            <a:r>
              <a:rPr lang="en-US" dirty="0" err="1" smtClean="0"/>
              <a:t>sekretara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/>
              <a:t>zaposlenja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mu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omogućeno</a:t>
            </a:r>
            <a:r>
              <a:rPr lang="en-US" dirty="0"/>
              <a:t> da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 smtClean="0"/>
              <a:t>obavlja</a:t>
            </a:r>
            <a:r>
              <a:rPr lang="sr-Latn-ME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ovlašten</a:t>
            </a:r>
            <a:r>
              <a:rPr lang="en-US" dirty="0"/>
              <a:t> je da </a:t>
            </a:r>
            <a:r>
              <a:rPr lang="en-US" dirty="0" err="1"/>
              <a:t>sačini</a:t>
            </a:r>
            <a:r>
              <a:rPr lang="en-US" dirty="0"/>
              <a:t> </a:t>
            </a:r>
            <a:r>
              <a:rPr lang="en-US" dirty="0" err="1"/>
              <a:t>nacrt</a:t>
            </a:r>
            <a:r>
              <a:rPr lang="sr-Latn-ME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zaključiti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sekretarom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sr-Latn-ME" dirty="0"/>
              <a:t> </a:t>
            </a:r>
            <a:r>
              <a:rPr lang="pl-PL" dirty="0"/>
              <a:t>potpisuje ugovor o radu s nadzornim/upravnim odborom.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997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2800" dirty="0" smtClean="0">
                <a:latin typeface="+mn-lt"/>
              </a:rPr>
              <a:t/>
            </a:r>
            <a:br>
              <a:rPr lang="sr-Latn-ME" sz="2800" dirty="0" smtClean="0">
                <a:latin typeface="+mn-lt"/>
              </a:rPr>
            </a:br>
            <a:r>
              <a:rPr lang="sr-Latn-ME" sz="2800" dirty="0">
                <a:latin typeface="+mn-lt"/>
              </a:rPr>
              <a:t/>
            </a:r>
            <a:br>
              <a:rPr lang="sr-Latn-ME" sz="2800" dirty="0">
                <a:latin typeface="+mn-lt"/>
              </a:rPr>
            </a:br>
            <a:r>
              <a:rPr lang="sr-Latn-ME" sz="2800" dirty="0" smtClean="0">
                <a:latin typeface="+mn-lt"/>
              </a:rPr>
              <a:t/>
            </a:r>
            <a:br>
              <a:rPr lang="sr-Latn-ME" sz="2800" dirty="0" smtClean="0">
                <a:latin typeface="+mn-lt"/>
              </a:rPr>
            </a:br>
            <a:r>
              <a:rPr lang="sr-Latn-ME" sz="2800" dirty="0">
                <a:latin typeface="+mn-lt"/>
              </a:rPr>
              <a:t/>
            </a:r>
            <a:br>
              <a:rPr lang="sr-Latn-ME" sz="2800" dirty="0">
                <a:latin typeface="+mn-lt"/>
              </a:rPr>
            </a:br>
            <a:r>
              <a:rPr lang="en-US" sz="3600" dirty="0" smtClean="0">
                <a:latin typeface="+mn-lt"/>
              </a:rPr>
              <a:t>c) </a:t>
            </a:r>
            <a:r>
              <a:rPr lang="en-US" sz="3600" dirty="0" err="1" smtClean="0">
                <a:latin typeface="+mn-lt"/>
              </a:rPr>
              <a:t>Sekretarijat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društva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da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sekretarijat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u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pomoćnika</a:t>
            </a:r>
            <a:r>
              <a:rPr lang="en-US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Angažiranje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sr-Latn-ME" dirty="0" smtClean="0"/>
              <a:t> </a:t>
            </a:r>
            <a:r>
              <a:rPr lang="en-US" dirty="0" err="1" smtClean="0"/>
              <a:t>osoblja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s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velikim</a:t>
            </a:r>
            <a:r>
              <a:rPr lang="sr-Latn-ME" dirty="0" smtClean="0"/>
              <a:t> </a:t>
            </a:r>
            <a:r>
              <a:rPr lang="pl-PL" dirty="0" smtClean="0"/>
              <a:t>nadzornim/upravnim odborom i/ili brojnim komisijama.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sekretarijat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sekretarijata</a:t>
            </a:r>
            <a:r>
              <a:rPr lang="sr-Latn-ME" dirty="0"/>
              <a:t> </a:t>
            </a:r>
            <a:r>
              <a:rPr lang="pl-PL" dirty="0"/>
              <a:t>propisati u normativnim aktima ili drugim internim dokumentima.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5193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Nadležnost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sekretara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društva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odredbe</a:t>
            </a:r>
            <a:endParaRPr lang="en-US" dirty="0"/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sr-Latn-ME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da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sekretaru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vršenju</a:t>
            </a:r>
            <a:r>
              <a:rPr lang="en-US" dirty="0" smtClean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</a:t>
            </a:r>
          </a:p>
          <a:p>
            <a:r>
              <a:rPr lang="pl-PL" dirty="0"/>
              <a:t>Slika </a:t>
            </a:r>
            <a:r>
              <a:rPr lang="pl-PL" dirty="0" smtClean="0"/>
              <a:t>naredna daje </a:t>
            </a:r>
            <a:r>
              <a:rPr lang="pl-PL" dirty="0"/>
              <a:t>prikaz nadležnosti sekretara društva.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651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855" y="1008529"/>
            <a:ext cx="8773463" cy="563073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262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 da </a:t>
            </a:r>
            <a:r>
              <a:rPr lang="en-US" dirty="0" err="1"/>
              <a:t>pomogne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njegovom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da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Konkretnije</a:t>
            </a:r>
            <a:r>
              <a:rPr lang="en-US" dirty="0"/>
              <a:t>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praksi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usklađenosti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 smtClean="0"/>
              <a:t>periodičnoj</a:t>
            </a:r>
            <a:r>
              <a:rPr lang="sr-Latn-ME" dirty="0" smtClean="0"/>
              <a:t> </a:t>
            </a:r>
            <a:r>
              <a:rPr lang="en-US" dirty="0" err="1" smtClean="0"/>
              <a:t>reviziji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0236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7471"/>
            <a:ext cx="10515600" cy="489949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razvijanju</a:t>
            </a:r>
            <a:r>
              <a:rPr lang="en-US" dirty="0"/>
              <a:t> </a:t>
            </a:r>
            <a:r>
              <a:rPr lang="en-US" dirty="0" err="1"/>
              <a:t>eksplicitnog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 smtClean="0"/>
              <a:t>formuli</a:t>
            </a:r>
            <a:r>
              <a:rPr lang="sr-Latn-ME" dirty="0" smtClean="0"/>
              <a:t>sanog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temelj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reforme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važnije</a:t>
            </a:r>
            <a:r>
              <a:rPr lang="en-US" dirty="0"/>
              <a:t>,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demonstrirati</a:t>
            </a:r>
            <a:r>
              <a:rPr lang="en-US" dirty="0"/>
              <a:t> </a:t>
            </a:r>
            <a:r>
              <a:rPr lang="en-US" dirty="0" err="1"/>
              <a:t>posvećenost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korporativnom</a:t>
            </a:r>
            <a:r>
              <a:rPr lang="en-US" dirty="0" smtClean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praćenjem</a:t>
            </a:r>
            <a:r>
              <a:rPr lang="en-US" dirty="0"/>
              <a:t> </a:t>
            </a:r>
            <a:r>
              <a:rPr lang="en-US" dirty="0" err="1"/>
              <a:t>usklađenosti</a:t>
            </a:r>
            <a:r>
              <a:rPr lang="en-US" dirty="0"/>
              <a:t> s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informiranjem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prekršajima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/>
              <a:t>, </a:t>
            </a:r>
            <a:r>
              <a:rPr lang="en-US" dirty="0" err="1"/>
              <a:t>redovnim</a:t>
            </a:r>
            <a:r>
              <a:rPr lang="en-US" dirty="0"/>
              <a:t> </a:t>
            </a:r>
            <a:r>
              <a:rPr lang="en-US" dirty="0" err="1" smtClean="0"/>
              <a:t>revidiranjem</a:t>
            </a:r>
            <a:r>
              <a:rPr lang="sr-Latn-ME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usaglašavanje</a:t>
            </a:r>
            <a:r>
              <a:rPr lang="en-US" dirty="0"/>
              <a:t> s </a:t>
            </a:r>
            <a:r>
              <a:rPr lang="en-US" dirty="0" err="1"/>
              <a:t>najnovijim</a:t>
            </a:r>
            <a:r>
              <a:rPr lang="en-US" dirty="0"/>
              <a:t> </a:t>
            </a:r>
            <a:r>
              <a:rPr lang="en-US" dirty="0" err="1"/>
              <a:t>kretanjima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, </a:t>
            </a:r>
            <a:r>
              <a:rPr lang="en-US" dirty="0" err="1"/>
              <a:t>promjenama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 smtClean="0"/>
              <a:t>najboljim</a:t>
            </a:r>
            <a:r>
              <a:rPr lang="sr-Latn-ME" dirty="0" smtClean="0"/>
              <a:t> </a:t>
            </a:r>
            <a:r>
              <a:rPr lang="en-US" dirty="0" err="1" smtClean="0"/>
              <a:t>praksama</a:t>
            </a:r>
            <a:r>
              <a:rPr lang="en-US" dirty="0"/>
              <a:t>)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 smtClean="0"/>
              <a:t>visoki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ažurni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5817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500" y="1792972"/>
            <a:ext cx="8907182" cy="485751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53670" y="341130"/>
            <a:ext cx="98477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 </a:t>
            </a:r>
            <a:r>
              <a:rPr lang="en-US" sz="2800" dirty="0" err="1"/>
              <a:t>Pružanje</a:t>
            </a:r>
            <a:r>
              <a:rPr lang="en-US" sz="2800" dirty="0"/>
              <a:t> </a:t>
            </a:r>
            <a:r>
              <a:rPr lang="en-US" sz="2800" dirty="0" err="1"/>
              <a:t>podrške</a:t>
            </a:r>
            <a:r>
              <a:rPr lang="en-US" sz="2800" dirty="0"/>
              <a:t> </a:t>
            </a:r>
            <a:r>
              <a:rPr lang="en-US" sz="2800" dirty="0" err="1"/>
              <a:t>nadzornom</a:t>
            </a:r>
            <a:r>
              <a:rPr lang="en-US" sz="2800" dirty="0"/>
              <a:t>/</a:t>
            </a:r>
            <a:r>
              <a:rPr lang="en-US" sz="2800" dirty="0" err="1"/>
              <a:t>upravnom</a:t>
            </a:r>
            <a:r>
              <a:rPr lang="en-US" sz="2800" dirty="0"/>
              <a:t> </a:t>
            </a:r>
            <a:r>
              <a:rPr lang="en-US" sz="2800" dirty="0" err="1" smtClean="0"/>
              <a:t>odboru</a:t>
            </a:r>
            <a:r>
              <a:rPr lang="sr-Latn-ME" sz="2800" dirty="0" smtClean="0"/>
              <a:t> </a:t>
            </a:r>
          </a:p>
          <a:p>
            <a:pPr algn="just"/>
            <a:r>
              <a:rPr lang="en-US" sz="2800" dirty="0" err="1" smtClean="0"/>
              <a:t>Najveći</a:t>
            </a:r>
            <a:r>
              <a:rPr lang="en-US" sz="2800" dirty="0" smtClean="0"/>
              <a:t> </a:t>
            </a:r>
            <a:r>
              <a:rPr lang="en-US" sz="2800" dirty="0" err="1"/>
              <a:t>dio</a:t>
            </a:r>
            <a:r>
              <a:rPr lang="en-US" sz="2800" dirty="0"/>
              <a:t> </a:t>
            </a:r>
            <a:r>
              <a:rPr lang="en-US" sz="2800" dirty="0" err="1"/>
              <a:t>vremena</a:t>
            </a:r>
            <a:r>
              <a:rPr lang="en-US" sz="2800" dirty="0"/>
              <a:t> </a:t>
            </a:r>
            <a:r>
              <a:rPr lang="en-US" sz="2800" dirty="0" err="1"/>
              <a:t>sekretar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utrošiti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pružanje</a:t>
            </a:r>
            <a:r>
              <a:rPr lang="en-US" sz="2800" dirty="0"/>
              <a:t> </a:t>
            </a:r>
            <a:r>
              <a:rPr lang="en-US" sz="2800" dirty="0" err="1"/>
              <a:t>podrške</a:t>
            </a:r>
            <a:r>
              <a:rPr lang="en-US" sz="2800" dirty="0"/>
              <a:t> </a:t>
            </a:r>
            <a:r>
              <a:rPr lang="en-US" sz="2800" dirty="0" err="1"/>
              <a:t>nadzornom</a:t>
            </a:r>
            <a:r>
              <a:rPr lang="en-US" sz="2800" dirty="0"/>
              <a:t>/</a:t>
            </a:r>
            <a:r>
              <a:rPr lang="pl-PL" sz="2800" dirty="0"/>
              <a:t>upravnom odboru kao što je opisano na slici .</a:t>
            </a:r>
          </a:p>
        </p:txBody>
      </p:sp>
    </p:spTree>
    <p:extLst>
      <p:ext uri="{BB962C8B-B14F-4D97-AF65-F5344CB8AC3E}">
        <p14:creationId xmlns:p14="http://schemas.microsoft.com/office/powerpoint/2010/main" xmlns="" val="14088181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 smtClean="0"/>
              <a:t>Organiz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pl-PL" dirty="0"/>
              <a:t>Sekretar društva je odgovoran za </a:t>
            </a:r>
            <a:r>
              <a:rPr lang="pl-PL" dirty="0" smtClean="0"/>
              <a:t>organizovanje sjednica 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 smtClean="0"/>
              <a:t>instanci</a:t>
            </a:r>
            <a:r>
              <a:rPr lang="sr-Latn-ME" dirty="0" smtClean="0"/>
              <a:t> </a:t>
            </a:r>
            <a:r>
              <a:rPr lang="sv-SE" dirty="0" smtClean="0"/>
              <a:t>odgovornost </a:t>
            </a:r>
            <a:r>
              <a:rPr lang="sv-SE" dirty="0"/>
              <a:t>predsjednika nadzornog/upravnog odbora, sekretar društva se </a:t>
            </a:r>
            <a:r>
              <a:rPr lang="sv-SE" dirty="0" smtClean="0"/>
              <a:t>bavi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/>
              <a:t>administrativnim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organizacionim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pomaganje</a:t>
            </a:r>
            <a:r>
              <a:rPr lang="en-US" sz="3000" dirty="0"/>
              <a:t> </a:t>
            </a:r>
            <a:r>
              <a:rPr lang="en-US" sz="3000" dirty="0" err="1"/>
              <a:t>predsjedniku</a:t>
            </a:r>
            <a:r>
              <a:rPr lang="en-US" sz="3000" dirty="0"/>
              <a:t> </a:t>
            </a:r>
            <a:r>
              <a:rPr lang="en-US" sz="3000" dirty="0" err="1"/>
              <a:t>nadzornog</a:t>
            </a:r>
            <a:r>
              <a:rPr lang="en-US" sz="3000" dirty="0"/>
              <a:t>/</a:t>
            </a:r>
            <a:r>
              <a:rPr lang="en-US" sz="3000" dirty="0" err="1"/>
              <a:t>upravnog</a:t>
            </a:r>
            <a:r>
              <a:rPr lang="en-US" sz="3000" dirty="0"/>
              <a:t> </a:t>
            </a:r>
            <a:r>
              <a:rPr lang="en-US" sz="3000" dirty="0" err="1"/>
              <a:t>odbora</a:t>
            </a:r>
            <a:r>
              <a:rPr lang="en-US" sz="3000" dirty="0"/>
              <a:t> da </a:t>
            </a:r>
            <a:r>
              <a:rPr lang="en-US" sz="3000" dirty="0" err="1"/>
              <a:t>pripremi</a:t>
            </a:r>
            <a:r>
              <a:rPr lang="en-US" sz="3000" dirty="0"/>
              <a:t> </a:t>
            </a:r>
            <a:r>
              <a:rPr lang="en-US" sz="3000" dirty="0" err="1"/>
              <a:t>dnevni</a:t>
            </a:r>
            <a:r>
              <a:rPr lang="en-US" sz="3000" dirty="0"/>
              <a:t> red;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pripremanje</a:t>
            </a:r>
            <a:r>
              <a:rPr lang="en-US" sz="3000" dirty="0"/>
              <a:t> </a:t>
            </a:r>
            <a:r>
              <a:rPr lang="en-US" sz="3000" dirty="0" err="1"/>
              <a:t>izlaganja</a:t>
            </a:r>
            <a:r>
              <a:rPr lang="en-US" sz="3000" dirty="0"/>
              <a:t> o </a:t>
            </a:r>
            <a:r>
              <a:rPr lang="en-US" sz="3000" dirty="0" err="1"/>
              <a:t>suštinskim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proceduralnim</a:t>
            </a:r>
            <a:r>
              <a:rPr lang="en-US" sz="3000" dirty="0"/>
              <a:t> </a:t>
            </a:r>
            <a:r>
              <a:rPr lang="en-US" sz="3000" dirty="0" err="1"/>
              <a:t>pitanjima</a:t>
            </a:r>
            <a:r>
              <a:rPr lang="en-US" sz="3000" dirty="0"/>
              <a:t> </a:t>
            </a:r>
            <a:r>
              <a:rPr lang="en-US" sz="3000" dirty="0" err="1"/>
              <a:t>koja</a:t>
            </a:r>
            <a:r>
              <a:rPr lang="en-US" sz="3000" dirty="0"/>
              <a:t> se </a:t>
            </a:r>
            <a:r>
              <a:rPr lang="en-US" sz="3000" dirty="0" err="1"/>
              <a:t>razmatraju</a:t>
            </a:r>
            <a:r>
              <a:rPr lang="en-US" sz="3000" dirty="0" smtClean="0"/>
              <a:t>;</a:t>
            </a:r>
            <a:r>
              <a:rPr lang="sr-Latn-ME" sz="3000" dirty="0" smtClean="0"/>
              <a:t> </a:t>
            </a:r>
            <a:r>
              <a:rPr lang="en-US" sz="3000" dirty="0" err="1" smtClean="0"/>
              <a:t>i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5689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pl-PL" sz="3000" dirty="0"/>
              <a:t>• </a:t>
            </a:r>
            <a:r>
              <a:rPr lang="pl-PL" sz="2800" dirty="0"/>
              <a:t>pripremanje modela uputstava za diskusije u sobi za sjednice nadzornog/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  <a:p>
            <a:r>
              <a:rPr lang="en-US" dirty="0"/>
              <a:t>To je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preporučuje</a:t>
            </a:r>
            <a:r>
              <a:rPr lang="en-US" dirty="0"/>
              <a:t> da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sr-Latn-ME" dirty="0"/>
              <a:t> </a:t>
            </a:r>
            <a:r>
              <a:rPr lang="en-US" dirty="0" err="1"/>
              <a:t>organizira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sekretarom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preporučljivo</a:t>
            </a:r>
            <a:r>
              <a:rPr lang="en-US" dirty="0"/>
              <a:t> da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obavještava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sr-Latn-ME" dirty="0"/>
              <a:t>  </a:t>
            </a:r>
            <a:r>
              <a:rPr lang="sr-Latn-ME" dirty="0" smtClean="0"/>
              <a:t>n</a:t>
            </a:r>
            <a:r>
              <a:rPr lang="pl-PL" dirty="0" smtClean="0"/>
              <a:t>adzornog/upravnog </a:t>
            </a:r>
            <a:r>
              <a:rPr lang="pl-PL" dirty="0"/>
              <a:t>odbora o sjednicama odbora i: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52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endParaRPr lang="en-US" dirty="0"/>
          </a:p>
          <a:p>
            <a:r>
              <a:rPr lang="pl-PL" dirty="0"/>
              <a:t>Nadležnost generalnog direktora je kratko prikazana na </a:t>
            </a:r>
            <a:r>
              <a:rPr lang="pl-PL" dirty="0" smtClean="0"/>
              <a:t>slici.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59" y="1930400"/>
            <a:ext cx="8430000" cy="45424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0066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000" dirty="0" smtClean="0"/>
              <a:t>• </a:t>
            </a:r>
            <a:r>
              <a:rPr lang="en-US" sz="2800" dirty="0" err="1"/>
              <a:t>distribuira</a:t>
            </a:r>
            <a:r>
              <a:rPr lang="en-US" sz="2800" dirty="0"/>
              <a:t> </a:t>
            </a:r>
            <a:r>
              <a:rPr lang="en-US" sz="2800" dirty="0" err="1"/>
              <a:t>glasačke</a:t>
            </a:r>
            <a:r>
              <a:rPr lang="en-US" sz="2800" dirty="0"/>
              <a:t> </a:t>
            </a:r>
            <a:r>
              <a:rPr lang="en-US" sz="2800" dirty="0" err="1"/>
              <a:t>listiće</a:t>
            </a:r>
            <a:r>
              <a:rPr lang="en-US" sz="2800" dirty="0"/>
              <a:t> </a:t>
            </a:r>
            <a:r>
              <a:rPr lang="en-US" sz="2800" dirty="0" err="1"/>
              <a:t>članovima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prikuplja</a:t>
            </a:r>
            <a:r>
              <a:rPr lang="en-US" sz="2800" dirty="0"/>
              <a:t> </a:t>
            </a:r>
            <a:r>
              <a:rPr lang="en-US" sz="2800" dirty="0" err="1"/>
              <a:t>popunjene</a:t>
            </a:r>
            <a:r>
              <a:rPr lang="en-US" sz="2800" dirty="0"/>
              <a:t> </a:t>
            </a:r>
            <a:r>
              <a:rPr lang="en-US" sz="2800" dirty="0" err="1"/>
              <a:t>glasačke</a:t>
            </a:r>
            <a:r>
              <a:rPr lang="en-US" sz="2800" dirty="0"/>
              <a:t> </a:t>
            </a:r>
            <a:r>
              <a:rPr lang="en-US" sz="2800" dirty="0" err="1"/>
              <a:t>listiće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pisana</a:t>
            </a:r>
            <a:r>
              <a:rPr lang="en-US" sz="2800" dirty="0"/>
              <a:t> </a:t>
            </a:r>
            <a:r>
              <a:rPr lang="en-US" sz="2800" dirty="0" err="1"/>
              <a:t>mišljenja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 smtClean="0"/>
              <a:t>nisu</a:t>
            </a:r>
            <a:r>
              <a:rPr lang="sr-Latn-ME" sz="2800" dirty="0" smtClean="0"/>
              <a:t> </a:t>
            </a:r>
            <a:r>
              <a:rPr lang="pl-PL" sz="2800" dirty="0" smtClean="0"/>
              <a:t>fizički </a:t>
            </a:r>
            <a:r>
              <a:rPr lang="pl-PL" sz="2800" dirty="0"/>
              <a:t>prisutni na sjednici; 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prosljeđuje</a:t>
            </a:r>
            <a:r>
              <a:rPr lang="en-US" sz="2800" dirty="0"/>
              <a:t> </a:t>
            </a:r>
            <a:r>
              <a:rPr lang="en-US" sz="2800" dirty="0" err="1"/>
              <a:t>glasačke</a:t>
            </a:r>
            <a:r>
              <a:rPr lang="en-US" sz="2800" dirty="0"/>
              <a:t> </a:t>
            </a:r>
            <a:r>
              <a:rPr lang="en-US" sz="2800" dirty="0" err="1"/>
              <a:t>listiće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pisana</a:t>
            </a:r>
            <a:r>
              <a:rPr lang="en-US" sz="2800" dirty="0"/>
              <a:t> </a:t>
            </a:r>
            <a:r>
              <a:rPr lang="en-US" sz="2800" dirty="0" err="1"/>
              <a:t>mišljenja</a:t>
            </a:r>
            <a:r>
              <a:rPr lang="en-US" sz="2800" dirty="0"/>
              <a:t> </a:t>
            </a:r>
            <a:r>
              <a:rPr lang="en-US" sz="2800" dirty="0" err="1"/>
              <a:t>predsjedniku</a:t>
            </a:r>
            <a:r>
              <a:rPr lang="en-US" sz="2800" dirty="0"/>
              <a:t> </a:t>
            </a:r>
            <a:r>
              <a:rPr lang="en-US" sz="2800" dirty="0" err="1" smtClean="0"/>
              <a:t>nadzornog</a:t>
            </a:r>
            <a:r>
              <a:rPr lang="en-US" sz="2800" dirty="0" smtClean="0"/>
              <a:t>/</a:t>
            </a:r>
            <a:r>
              <a:rPr lang="en-US" sz="2800" dirty="0" err="1" smtClean="0"/>
              <a:t>upravnog</a:t>
            </a:r>
            <a:r>
              <a:rPr lang="en-US" sz="2800" dirty="0" smtClean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Pored toga,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u </a:t>
            </a:r>
            <a:r>
              <a:rPr lang="en-US" dirty="0" err="1"/>
              <a:t>osiguravanju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</a:t>
            </a:r>
            <a:r>
              <a:rPr lang="en-US" dirty="0" err="1" smtClean="0"/>
              <a:t>vanja</a:t>
            </a:r>
            <a:r>
              <a:rPr lang="sr-Latn-ME" dirty="0" smtClean="0"/>
              <a:t> </a:t>
            </a:r>
            <a:r>
              <a:rPr lang="pl-PL" dirty="0" smtClean="0"/>
              <a:t>procedura </a:t>
            </a:r>
            <a:r>
              <a:rPr lang="pl-PL" dirty="0"/>
              <a:t>za sjednice nadzornog/upravnog odbora.</a:t>
            </a:r>
          </a:p>
          <a:p>
            <a:pPr algn="just"/>
            <a:r>
              <a:rPr lang="pl-PL" dirty="0"/>
              <a:t>Zajedno s predsjednikom nadzornog/upravnog odbora, sekretar društva </a:t>
            </a:r>
            <a:r>
              <a:rPr lang="pl-PL" dirty="0" smtClean="0"/>
              <a:t>je odgovoran </a:t>
            </a:r>
            <a:r>
              <a:rPr lang="pl-PL" dirty="0"/>
              <a:t>za pripremu zapisnika sa sjednica nadzornog/upravnog odbora, kao i </a:t>
            </a:r>
            <a:r>
              <a:rPr lang="pl-PL" dirty="0" smtClean="0"/>
              <a:t>za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/>
              <a:t>čuvanje</a:t>
            </a:r>
            <a:r>
              <a:rPr lang="en-US" dirty="0"/>
              <a:t> u </a:t>
            </a:r>
            <a:r>
              <a:rPr lang="en-US" dirty="0" err="1"/>
              <a:t>arhivi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75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sati no</a:t>
            </a:r>
            <a:r>
              <a:rPr lang="en-US" dirty="0" err="1" smtClean="0"/>
              <a:t>ovoizabrane</a:t>
            </a:r>
            <a:r>
              <a:rPr lang="en-US" dirty="0" smtClean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o: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procedurama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reguliraju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pl-PL" dirty="0" smtClean="0"/>
              <a:t>odbora </a:t>
            </a:r>
            <a:r>
              <a:rPr lang="pl-PL" dirty="0"/>
              <a:t>i drugih organa upravljanja;</a:t>
            </a:r>
          </a:p>
          <a:p>
            <a:pPr marL="0" indent="0">
              <a:buNone/>
            </a:pPr>
            <a:r>
              <a:rPr lang="pl-PL" dirty="0"/>
              <a:t>• organizacionoj strukturi i funkcionerima društva;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su na snazi;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raspoloživosti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2592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Osiguravanje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ključnu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pomaganju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adekvatno</a:t>
            </a:r>
            <a:r>
              <a:rPr lang="sr-Latn-ME" dirty="0" smtClean="0"/>
              <a:t> </a:t>
            </a:r>
            <a:r>
              <a:rPr lang="en-US" dirty="0" err="1" smtClean="0"/>
              <a:t>odlučivanje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blagovremen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 err="1"/>
              <a:t>zapisnicima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/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0790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odobrili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/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dokumentima</a:t>
            </a:r>
            <a:r>
              <a:rPr lang="en-US" dirty="0"/>
              <a:t> od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/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zapisnicima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pripremili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željeti</a:t>
            </a:r>
            <a:r>
              <a:rPr lang="en-US" dirty="0"/>
              <a:t> </a:t>
            </a:r>
            <a:r>
              <a:rPr lang="en-US" dirty="0" err="1"/>
              <a:t>opisati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objelodanjivanje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3026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pomagati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/>
              <a:t>tumačenja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kodekse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međunarodne propise i </a:t>
            </a:r>
            <a:r>
              <a:rPr lang="pl-PL" dirty="0" smtClean="0"/>
              <a:t>kretanja.</a:t>
            </a:r>
          </a:p>
          <a:p>
            <a:pPr algn="just"/>
            <a:r>
              <a:rPr lang="pl-PL" dirty="0" smtClean="0"/>
              <a:t>Ovo </a:t>
            </a:r>
            <a:r>
              <a:rPr lang="pl-PL" dirty="0"/>
              <a:t>važi i za proceduralna pitanja koja </a:t>
            </a:r>
            <a:r>
              <a:rPr lang="pl-PL" dirty="0" smtClean="0"/>
              <a:t>su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,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pripremanje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sjednica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međutim</a:t>
            </a:r>
            <a:r>
              <a:rPr lang="en-US" dirty="0"/>
              <a:t>,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pružati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savjete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opsega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2888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sr-Latn-ME" dirty="0"/>
              <a:t> </a:t>
            </a:r>
            <a:r>
              <a:rPr lang="en-US" dirty="0" err="1"/>
              <a:t>savjetnika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eventualnim</a:t>
            </a:r>
            <a:r>
              <a:rPr lang="en-US" dirty="0"/>
              <a:t> </a:t>
            </a:r>
            <a:r>
              <a:rPr lang="en-US" dirty="0" err="1"/>
              <a:t>kršenjima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,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svjestan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.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obuhvatati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navodne</a:t>
            </a:r>
            <a:r>
              <a:rPr lang="en-US" dirty="0"/>
              <a:t> </a:t>
            </a:r>
            <a:r>
              <a:rPr lang="en-US" dirty="0" err="1"/>
              <a:t>nezakonite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propuste</a:t>
            </a:r>
            <a:r>
              <a:rPr lang="en-US" dirty="0"/>
              <a:t> </a:t>
            </a:r>
            <a:r>
              <a:rPr lang="en-US" dirty="0" err="1"/>
              <a:t>funkcionera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sr-Latn-ME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izvršavanju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organiziranje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, </a:t>
            </a:r>
            <a:r>
              <a:rPr lang="en-US" dirty="0" err="1" smtClean="0"/>
              <a:t>sjednica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6489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Organiziranje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organiziranju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pl-PL" dirty="0" smtClean="0"/>
              <a:t>akcionara.</a:t>
            </a:r>
          </a:p>
          <a:p>
            <a:r>
              <a:rPr lang="pl-PL" dirty="0" smtClean="0"/>
              <a:t> </a:t>
            </a:r>
            <a:r>
              <a:rPr lang="pl-PL" dirty="0"/>
              <a:t>Slika </a:t>
            </a:r>
            <a:r>
              <a:rPr lang="pl-PL" dirty="0" smtClean="0"/>
              <a:t>naredna </a:t>
            </a:r>
            <a:r>
              <a:rPr lang="pl-PL" dirty="0"/>
              <a:t>prikazuje funkcije sekretara društva u ovom pogledu: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1493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592" y="793376"/>
            <a:ext cx="9336232" cy="54639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792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poslova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(</a:t>
            </a:r>
            <a:r>
              <a:rPr lang="en-US" dirty="0" err="1"/>
              <a:t>ju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kontrolni</a:t>
            </a:r>
            <a:r>
              <a:rPr lang="en-US" dirty="0" smtClean="0"/>
              <a:t> </a:t>
            </a: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konvert</a:t>
            </a:r>
            <a:r>
              <a:rPr lang="sr-Latn-ME" dirty="0" smtClean="0"/>
              <a:t>ovati </a:t>
            </a:r>
            <a:r>
              <a:rPr lang="en-US" dirty="0" smtClean="0"/>
              <a:t>u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 smtClean="0"/>
              <a:t>čini</a:t>
            </a:r>
            <a:r>
              <a:rPr lang="sr-Latn-ME" dirty="0" smtClean="0"/>
              <a:t> </a:t>
            </a:r>
            <a:r>
              <a:rPr lang="pt-BR" dirty="0" smtClean="0"/>
              <a:t>osiguravanjem </a:t>
            </a:r>
            <a:r>
              <a:rPr lang="pt-BR" dirty="0"/>
              <a:t>da se obavezna ponuda za prodaju distribuira svim </a:t>
            </a:r>
            <a:r>
              <a:rPr lang="pt-BR" dirty="0" smtClean="0"/>
              <a:t>dioničarima/</a:t>
            </a:r>
            <a:r>
              <a:rPr lang="en-US" dirty="0" err="1" smtClean="0"/>
              <a:t>akcionarima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537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Pomaganje</a:t>
            </a:r>
            <a:r>
              <a:rPr lang="en-US" dirty="0"/>
              <a:t> u </a:t>
            </a:r>
            <a:r>
              <a:rPr lang="en-US" dirty="0" err="1"/>
              <a:t>sprovođenju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propisno</a:t>
            </a:r>
            <a:r>
              <a:rPr lang="en-US" dirty="0"/>
              <a:t> </a:t>
            </a:r>
            <a:r>
              <a:rPr lang="en-US" dirty="0" err="1"/>
              <a:t>podnesene</a:t>
            </a:r>
            <a:r>
              <a:rPr lang="en-US" dirty="0"/>
              <a:t> </a:t>
            </a:r>
            <a:r>
              <a:rPr lang="en-US" dirty="0" err="1" smtClean="0"/>
              <a:t>peticije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usmjerava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propisno</a:t>
            </a:r>
            <a:r>
              <a:rPr lang="en-US" dirty="0"/>
              <a:t> </a:t>
            </a:r>
            <a:r>
              <a:rPr lang="en-US" dirty="0" err="1"/>
              <a:t>podnesene</a:t>
            </a:r>
            <a:r>
              <a:rPr lang="en-US" dirty="0"/>
              <a:t> </a:t>
            </a:r>
            <a:r>
              <a:rPr lang="en-US" dirty="0" err="1"/>
              <a:t>upite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odgovarajućim</a:t>
            </a:r>
            <a:r>
              <a:rPr lang="sr-Latn-ME" dirty="0" smtClean="0"/>
              <a:t> </a:t>
            </a:r>
            <a:r>
              <a:rPr lang="en-US" dirty="0" err="1" smtClean="0"/>
              <a:t>organima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pokušati</a:t>
            </a:r>
            <a:r>
              <a:rPr lang="en-US" dirty="0"/>
              <a:t> da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pravedno</a:t>
            </a:r>
            <a:r>
              <a:rPr lang="en-US" dirty="0"/>
              <a:t> </a:t>
            </a:r>
            <a:r>
              <a:rPr lang="en-US" dirty="0" err="1"/>
              <a:t>riješi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sukobe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62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Uprava</a:t>
            </a:r>
            <a:r>
              <a:rPr lang="en-US" dirty="0"/>
              <a:t> je </a:t>
            </a:r>
            <a:r>
              <a:rPr lang="en-US" dirty="0" err="1"/>
              <a:t>nadležna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svakodnevnim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4257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Pomaganje</a:t>
            </a:r>
            <a:r>
              <a:rPr lang="en-US" dirty="0"/>
              <a:t> u </a:t>
            </a:r>
            <a:r>
              <a:rPr lang="en-US" dirty="0" err="1"/>
              <a:t>rješavanju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sukoba</a:t>
            </a:r>
            <a:endParaRPr lang="en-US" dirty="0"/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evidentiranje</a:t>
            </a:r>
            <a:r>
              <a:rPr lang="sr-Latn-ME" dirty="0" smtClean="0"/>
              <a:t> </a:t>
            </a:r>
            <a:r>
              <a:rPr lang="en-US" dirty="0" err="1" smtClean="0"/>
              <a:t>korporativnih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Sekretar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registrira</a:t>
            </a:r>
            <a:r>
              <a:rPr lang="en-US" dirty="0"/>
              <a:t> </a:t>
            </a:r>
            <a:r>
              <a:rPr lang="en-US" dirty="0" err="1"/>
              <a:t>upite</a:t>
            </a:r>
            <a:r>
              <a:rPr lang="en-US" dirty="0"/>
              <a:t>, </a:t>
            </a:r>
            <a:r>
              <a:rPr lang="en-US" dirty="0" err="1"/>
              <a:t>dopise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podnose</a:t>
            </a: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,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prosljeđuje</a:t>
            </a:r>
            <a:r>
              <a:rPr lang="en-US" dirty="0"/>
              <a:t> </a:t>
            </a:r>
            <a:r>
              <a:rPr lang="en-US" dirty="0" err="1" smtClean="0"/>
              <a:t>organima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rješavaju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sukob</a:t>
            </a:r>
            <a:r>
              <a:rPr lang="en-US" dirty="0"/>
              <a:t>.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/>
              <a:t>sprečavanju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rješavanju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 smtClean="0"/>
              <a:t>reag</a:t>
            </a:r>
            <a:r>
              <a:rPr lang="sr-Latn-ME" dirty="0" smtClean="0"/>
              <a:t>ovanja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zakonite</a:t>
            </a:r>
            <a:r>
              <a:rPr lang="sr-Latn-ME" dirty="0"/>
              <a:t> </a:t>
            </a:r>
            <a:r>
              <a:rPr lang="sr-Latn-ME" dirty="0" smtClean="0"/>
              <a:t>žalbe.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8692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mora </a:t>
            </a:r>
            <a:r>
              <a:rPr lang="en-US" dirty="0" err="1"/>
              <a:t>periodično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status </a:t>
            </a:r>
            <a:r>
              <a:rPr lang="en-US" dirty="0" err="1"/>
              <a:t>žalbi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uvjerio </a:t>
            </a:r>
            <a:r>
              <a:rPr lang="it-IT" dirty="0"/>
              <a:t>da su pravilno i u potpunosti tretirane, te da li su riješene ili odbačene.</a:t>
            </a:r>
          </a:p>
          <a:p>
            <a:pPr algn="just"/>
            <a:r>
              <a:rPr lang="en-US" dirty="0" err="1"/>
              <a:t>Sukobi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obavijestiti</a:t>
            </a:r>
            <a:r>
              <a:rPr lang="sr-Latn-ME" dirty="0" smtClean="0"/>
              <a:t> </a:t>
            </a:r>
            <a:r>
              <a:rPr lang="pl-PL" dirty="0" smtClean="0"/>
              <a:t>predsjednika </a:t>
            </a:r>
            <a:r>
              <a:rPr lang="pl-PL" dirty="0"/>
              <a:t>nadzornog/upravnog odbora o svim potencijalnim ili </a:t>
            </a:r>
            <a:r>
              <a:rPr lang="pl-PL" dirty="0" smtClean="0"/>
              <a:t>postojećim </a:t>
            </a:r>
            <a:r>
              <a:rPr lang="en-US" dirty="0" err="1" smtClean="0"/>
              <a:t>sukobima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rješavati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 smtClean="0"/>
              <a:t>praksa</a:t>
            </a:r>
            <a:r>
              <a:rPr lang="sr-Latn-ME" dirty="0" smtClean="0"/>
              <a:t> </a:t>
            </a:r>
            <a:r>
              <a:rPr lang="en-US" dirty="0" err="1" smtClean="0"/>
              <a:t>sugerira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348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Osiguravanje</a:t>
            </a:r>
            <a:r>
              <a:rPr lang="en-US" dirty="0"/>
              <a:t> </a:t>
            </a:r>
            <a:r>
              <a:rPr lang="en-US" dirty="0" err="1"/>
              <a:t>objelodanjivanja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endParaRPr lang="en-US" dirty="0"/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pomaganju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generalnom</a:t>
            </a:r>
            <a:r>
              <a:rPr lang="en-US" dirty="0"/>
              <a:t> </a:t>
            </a:r>
            <a:r>
              <a:rPr lang="en-US" dirty="0" err="1"/>
              <a:t>direktoru</a:t>
            </a:r>
            <a:r>
              <a:rPr lang="en-US" dirty="0"/>
              <a:t> da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blagovremenog</a:t>
            </a:r>
            <a:r>
              <a:rPr lang="sr-Latn-ME" dirty="0" smtClean="0"/>
              <a:t> </a:t>
            </a:r>
            <a:r>
              <a:rPr lang="en-US" dirty="0" err="1" smtClean="0"/>
              <a:t>objelodanjivanja</a:t>
            </a:r>
            <a:r>
              <a:rPr lang="en-US" dirty="0" smtClean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objelodanjivanjem</a:t>
            </a:r>
            <a:r>
              <a:rPr lang="sr-Latn-ME" dirty="0" smtClean="0"/>
              <a:t> </a:t>
            </a:r>
            <a:r>
              <a:rPr lang="pl-PL" dirty="0" smtClean="0"/>
              <a:t>informacija </a:t>
            </a:r>
            <a:r>
              <a:rPr lang="pl-PL" dirty="0"/>
              <a:t>prikazana je na </a:t>
            </a:r>
            <a:r>
              <a:rPr lang="pl-PL" dirty="0" smtClean="0"/>
              <a:t>slici.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867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967" y="1425389"/>
            <a:ext cx="9342189" cy="45047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336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/>
          <a:lstStyle/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osiguravanju</a:t>
            </a:r>
            <a:r>
              <a:rPr lang="en-US" dirty="0"/>
              <a:t> </a:t>
            </a:r>
            <a:r>
              <a:rPr lang="en-US" dirty="0" err="1"/>
              <a:t>transparentnih</a:t>
            </a:r>
            <a:r>
              <a:rPr lang="en-US" dirty="0"/>
              <a:t> </a:t>
            </a:r>
            <a:r>
              <a:rPr lang="en-US" dirty="0" err="1" smtClean="0"/>
              <a:t>procedura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Konkretnije</a:t>
            </a:r>
            <a:r>
              <a:rPr lang="en-US" dirty="0"/>
              <a:t>, on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pl-PL" dirty="0" smtClean="0"/>
              <a:t>upravnog </a:t>
            </a:r>
            <a:r>
              <a:rPr lang="pl-PL" dirty="0"/>
              <a:t>odbora i njegove komisije za reviziju, ako je formirana, kada odbor </a:t>
            </a:r>
            <a:r>
              <a:rPr lang="pl-PL" dirty="0" smtClean="0"/>
              <a:t>za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pregleda</a:t>
            </a:r>
            <a:r>
              <a:rPr lang="sr-Latn-ME" dirty="0" smtClean="0"/>
              <a:t> </a:t>
            </a:r>
            <a:r>
              <a:rPr lang="pl-PL" dirty="0"/>
              <a:t>odbora za reviziju trebaju se prezentirati na nadzornom/upravnom odboru i inicijatoru pregleda zajedno sa sekretarom društva, u roku od tri dana po završetku pregleda od strane odbora za reviziju.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2376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. </a:t>
            </a:r>
            <a:r>
              <a:rPr lang="en-US" sz="3200" dirty="0" err="1" smtClean="0">
                <a:latin typeface="+mn-lt"/>
              </a:rPr>
              <a:t>Stručna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udruženja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sekretara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društava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vještina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prethodnim slajdovima.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stručna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err="1" smtClean="0"/>
              <a:t>druženja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instituti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ujedinjuju</a:t>
            </a:r>
            <a:r>
              <a:rPr lang="en-US" dirty="0"/>
              <a:t> </a:t>
            </a:r>
            <a:r>
              <a:rPr lang="en-US" dirty="0" err="1" smtClean="0"/>
              <a:t>sekretare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, s </a:t>
            </a:r>
            <a:r>
              <a:rPr lang="en-US" dirty="0" err="1"/>
              <a:t>ciljem</a:t>
            </a:r>
            <a:r>
              <a:rPr lang="en-US" dirty="0"/>
              <a:t>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promovi</a:t>
            </a:r>
            <a:r>
              <a:rPr lang="sr-Latn-ME" sz="2800" dirty="0" smtClean="0"/>
              <a:t>šu </a:t>
            </a:r>
            <a:r>
              <a:rPr lang="en-US" sz="2800" dirty="0" smtClean="0"/>
              <a:t> </a:t>
            </a:r>
            <a:r>
              <a:rPr lang="en-US" sz="2800" dirty="0"/>
              <a:t>dobro </a:t>
            </a:r>
            <a:r>
              <a:rPr lang="en-US" sz="2800" dirty="0" err="1"/>
              <a:t>korporativno</a:t>
            </a:r>
            <a:r>
              <a:rPr lang="en-US" sz="2800" dirty="0"/>
              <a:t> </a:t>
            </a:r>
            <a:r>
              <a:rPr lang="en-US" sz="2800" dirty="0" err="1"/>
              <a:t>upravljanje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upravljanja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efikasno</a:t>
            </a:r>
            <a:r>
              <a:rPr lang="sr-Latn-ME" sz="2800" dirty="0" smtClean="0"/>
              <a:t> </a:t>
            </a:r>
            <a:r>
              <a:rPr lang="en-US" sz="2800" dirty="0" err="1" smtClean="0"/>
              <a:t>rukovođenje</a:t>
            </a:r>
            <a:r>
              <a:rPr lang="en-US" sz="2800" dirty="0" smtClean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podržavaju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štite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, status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interese</a:t>
            </a:r>
            <a:r>
              <a:rPr lang="en-US" sz="2800" dirty="0"/>
              <a:t> </a:t>
            </a:r>
            <a:r>
              <a:rPr lang="en-US" sz="2800" dirty="0" err="1"/>
              <a:t>sekretara</a:t>
            </a:r>
            <a:r>
              <a:rPr lang="en-US" sz="2800" dirty="0"/>
              <a:t> </a:t>
            </a:r>
            <a:r>
              <a:rPr lang="en-US" sz="2800" dirty="0" err="1"/>
              <a:t>društava</a:t>
            </a:r>
            <a:r>
              <a:rPr lang="en-US" sz="2800" dirty="0"/>
              <a:t> – </a:t>
            </a:r>
            <a:r>
              <a:rPr lang="en-US" sz="2800" dirty="0" err="1"/>
              <a:t>članova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0579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promovi</a:t>
            </a:r>
            <a:r>
              <a:rPr lang="sr-Latn-ME" dirty="0" smtClean="0"/>
              <a:t>šu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korisnost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standard </a:t>
            </a:r>
            <a:r>
              <a:rPr lang="en-US" dirty="0" err="1" smtClean="0"/>
              <a:t>profesionalnog</a:t>
            </a:r>
            <a:r>
              <a:rPr lang="sr-Latn-ME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obučavaju</a:t>
            </a:r>
            <a:r>
              <a:rPr lang="en-US" dirty="0" smtClean="0"/>
              <a:t> </a:t>
            </a:r>
            <a:r>
              <a:rPr lang="en-US" dirty="0" err="1" smtClean="0"/>
              <a:t>sekretare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koment</a:t>
            </a:r>
            <a:r>
              <a:rPr lang="sr-Latn-ME" dirty="0" smtClean="0"/>
              <a:t>arišu </a:t>
            </a:r>
            <a:r>
              <a:rPr lang="en-US" dirty="0" smtClean="0"/>
              <a:t> </a:t>
            </a:r>
            <a:r>
              <a:rPr lang="en-US" dirty="0" err="1" smtClean="0"/>
              <a:t>predložene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postojeće</a:t>
            </a:r>
            <a:r>
              <a:rPr lang="en-US" dirty="0" smtClean="0"/>
              <a:t> </a:t>
            </a:r>
            <a:r>
              <a:rPr lang="en-US" dirty="0" err="1" smtClean="0"/>
              <a:t>zakone</a:t>
            </a:r>
            <a:r>
              <a:rPr lang="en-US" dirty="0" smtClean="0"/>
              <a:t>,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propise</a:t>
            </a:r>
            <a:r>
              <a:rPr lang="en-US" dirty="0" smtClean="0"/>
              <a:t> u </a:t>
            </a:r>
            <a:r>
              <a:rPr lang="en-US" dirty="0" err="1" smtClean="0"/>
              <a:t>oblastima</a:t>
            </a:r>
            <a:r>
              <a:rPr lang="sr-Latn-ME" dirty="0" smtClean="0"/>
              <a:t> </a:t>
            </a:r>
            <a:r>
              <a:rPr lang="pl-PL" dirty="0" smtClean="0"/>
              <a:t>od posebnog interesa za sekretare društava – članove; i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promovi</a:t>
            </a:r>
            <a:r>
              <a:rPr lang="sr-Latn-ME" smtClean="0"/>
              <a:t>šu </a:t>
            </a:r>
            <a:r>
              <a:rPr lang="en-US" smtClean="0"/>
              <a:t> </a:t>
            </a:r>
            <a:r>
              <a:rPr lang="en-US" dirty="0" err="1" smtClean="0"/>
              <a:t>dobrovoljnu</a:t>
            </a:r>
            <a:r>
              <a:rPr lang="en-US" dirty="0" smtClean="0"/>
              <a:t> </a:t>
            </a:r>
            <a:r>
              <a:rPr lang="en-US" dirty="0" err="1" smtClean="0"/>
              <a:t>razmjenu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,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pomažu</a:t>
            </a:r>
            <a:r>
              <a:rPr lang="en-US" dirty="0" smtClean="0"/>
              <a:t> u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razmjeni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55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B. </a:t>
            </a:r>
            <a:r>
              <a:rPr lang="en-US" sz="3600" dirty="0" err="1" smtClean="0">
                <a:latin typeface="+mn-lt"/>
              </a:rPr>
              <a:t>Sastav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izvršnih</a:t>
            </a:r>
            <a:r>
              <a:rPr lang="en-US" sz="3600" dirty="0" smtClean="0">
                <a:latin typeface="+mn-lt"/>
              </a:rPr>
              <a:t> organa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pojedinac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s “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”.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lice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radnjama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ostvaruje</a:t>
            </a:r>
            <a:r>
              <a:rPr lang="sr-Latn-ME" dirty="0" smtClean="0"/>
              <a:t> </a:t>
            </a:r>
            <a:r>
              <a:rPr lang="en-US" dirty="0" err="1" smtClean="0"/>
              <a:t>građanska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da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stvarati</a:t>
            </a:r>
            <a:r>
              <a:rPr lang="en-US" dirty="0"/>
              <a:t> </a:t>
            </a:r>
            <a:r>
              <a:rPr lang="en-US" dirty="0" err="1"/>
              <a:t>građanskopravne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izvršavati</a:t>
            </a:r>
            <a:r>
              <a:rPr lang="en-US" dirty="0"/>
              <a:t> ova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95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Pravno</a:t>
            </a:r>
            <a:r>
              <a:rPr lang="en-US" dirty="0"/>
              <a:t> lice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kakvim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sr-Latn-ME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sr-Latn-ME" dirty="0"/>
              <a:t> </a:t>
            </a:r>
            <a:r>
              <a:rPr lang="en-US" dirty="0" err="1"/>
              <a:t>zavisnim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F46-42CC-47E7-8174-CFFE6FCE64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79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4481</Words>
  <Application>Microsoft Office PowerPoint</Application>
  <PresentationFormat>Custom</PresentationFormat>
  <Paragraphs>376</Paragraphs>
  <Slides>76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KORPORATIVNO UPRAVLJANJE</vt:lpstr>
      <vt:lpstr>Sadržaj </vt:lpstr>
      <vt:lpstr>Uvod </vt:lpstr>
      <vt:lpstr>A. Izvršni organi (uprava društva) i njihove nadležnosti</vt:lpstr>
      <vt:lpstr>Slide 5</vt:lpstr>
      <vt:lpstr>Slide 6</vt:lpstr>
      <vt:lpstr>Slide 7</vt:lpstr>
      <vt:lpstr>B. Sastav izvršnih organa</vt:lpstr>
      <vt:lpstr>Slide 9</vt:lpstr>
      <vt:lpstr>Slide 10</vt:lpstr>
      <vt:lpstr> Prakse društava u BiH: </vt:lpstr>
      <vt:lpstr>Slide 12</vt:lpstr>
      <vt:lpstr>C. Formiranje i ukidanje izvršnih organa</vt:lpstr>
      <vt:lpstr>Slide 14</vt:lpstr>
      <vt:lpstr>Slide 15</vt:lpstr>
      <vt:lpstr>Slide 16</vt:lpstr>
      <vt:lpstr>D. Radne procedure izvršnih organa</vt:lpstr>
      <vt:lpstr>Slide 18</vt:lpstr>
      <vt:lpstr>Slide 19</vt:lpstr>
      <vt:lpstr>Slide 20</vt:lpstr>
      <vt:lpstr>Slide 21</vt:lpstr>
      <vt:lpstr>Slide 22</vt:lpstr>
      <vt:lpstr>E. Obaveze i odgovornosti članova izvršnih organa</vt:lpstr>
      <vt:lpstr>F. Ocjenjivanja učinka</vt:lpstr>
      <vt:lpstr>G. Naknade i refundacije za izvršne organe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I. Sekretar društva i njegova uloga 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    c) Sekretarijat društva </vt:lpstr>
      <vt:lpstr>2. Nadležnost sekretara društva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3. Stručna udruženja sekretara društava</vt:lpstr>
      <vt:lpstr>Slide 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22</cp:revision>
  <dcterms:created xsi:type="dcterms:W3CDTF">2019-04-10T22:39:59Z</dcterms:created>
  <dcterms:modified xsi:type="dcterms:W3CDTF">2019-04-19T09:19:40Z</dcterms:modified>
</cp:coreProperties>
</file>