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32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24" r:id="rId14"/>
    <p:sldId id="267" r:id="rId15"/>
    <p:sldId id="268" r:id="rId16"/>
    <p:sldId id="269" r:id="rId17"/>
    <p:sldId id="270" r:id="rId18"/>
    <p:sldId id="271" r:id="rId19"/>
    <p:sldId id="272" r:id="rId20"/>
    <p:sldId id="325" r:id="rId21"/>
    <p:sldId id="273" r:id="rId22"/>
    <p:sldId id="274" r:id="rId23"/>
    <p:sldId id="275" r:id="rId24"/>
    <p:sldId id="326" r:id="rId25"/>
    <p:sldId id="276" r:id="rId26"/>
    <p:sldId id="32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28" r:id="rId51"/>
    <p:sldId id="301" r:id="rId52"/>
    <p:sldId id="302" r:id="rId53"/>
    <p:sldId id="331" r:id="rId54"/>
    <p:sldId id="303" r:id="rId55"/>
    <p:sldId id="304" r:id="rId56"/>
    <p:sldId id="305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FE556-ECD2-4C17-85D0-A4203EB8B6E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89DE2-0E21-422C-B473-06FAD2E3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20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89DE2-0E21-422C-B473-06FAD2E371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9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75EA5-3389-4759-899B-4752CFF3E509}" type="datetime1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1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761D-D9C4-40D5-BBFC-EC499DB60867}" type="datetime1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1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9DA3B-0F1D-4B53-B624-3203534CD664}" type="datetime1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4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CC15-23B0-4A26-85D7-EF46D9B899DD}" type="datetime1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8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4D6A-D577-4605-A842-366BE84D93D1}" type="datetime1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0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B9F5-F070-4004-A644-3A296551EBD1}" type="datetime1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87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96C8-E091-443D-B2F8-950C300263FC}" type="datetime1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1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5B18-B6F7-4A61-B3C7-D2B27AA3E268}" type="datetime1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6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3932-BC45-4806-AB18-96580DE24E2E}" type="datetime1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3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8EAE-1E45-4E4A-A027-DED4827A6C46}" type="datetime1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4E06B-4AA4-46E2-823C-EA08FB635839}" type="datetime1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2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C3CC-3BD3-4747-8B71-A321D683672D}" type="datetime1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FD7A9-03CA-4814-BE90-8349E6AA2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0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r-Latn-ME" sz="3600" dirty="0"/>
              <a:t>INSTRUMENTI MONETARNE </a:t>
            </a:r>
            <a:r>
              <a:rPr lang="sr-Latn-ME" sz="3600" dirty="0" smtClean="0"/>
              <a:t>POLITIKE I </a:t>
            </a:r>
            <a:r>
              <a:rPr lang="sr-Latn-ME" sz="3600" dirty="0"/>
              <a:t>TRŽIŠTE NOVCA </a:t>
            </a:r>
            <a:endParaRPr lang="sr-Latn-ME" sz="3600" dirty="0" smtClean="0"/>
          </a:p>
          <a:p>
            <a:pPr lvl="0"/>
            <a:r>
              <a:rPr lang="sr-Latn-ME" dirty="0" smtClean="0"/>
              <a:t>Prof. Dr Halil Kalač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5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r>
              <a:rPr lang="pl-PL" dirty="0"/>
              <a:t>Posebnu funkciju na tržištu novca ima centralna banka. </a:t>
            </a:r>
            <a:endParaRPr lang="pl-PL" dirty="0" smtClean="0"/>
          </a:p>
          <a:p>
            <a:pPr algn="just"/>
            <a:r>
              <a:rPr lang="pl-PL" dirty="0" smtClean="0"/>
              <a:t>Ona određenim </a:t>
            </a:r>
            <a:r>
              <a:rPr lang="en-US" dirty="0" err="1" smtClean="0"/>
              <a:t>instrumentima</a:t>
            </a:r>
            <a:r>
              <a:rPr lang="en-US" dirty="0" smtClean="0"/>
              <a:t> </a:t>
            </a:r>
            <a:r>
              <a:rPr lang="en-US" dirty="0" err="1"/>
              <a:t>monetarno</a:t>
            </a:r>
            <a:r>
              <a:rPr lang="en-US" dirty="0"/>
              <a:t> -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a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 smtClean="0"/>
              <a:t>bankarskog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pt-BR" dirty="0" smtClean="0"/>
              <a:t>vrši </a:t>
            </a:r>
            <a:r>
              <a:rPr lang="pt-BR" dirty="0"/>
              <a:t>se povećanje ili smanjenje mase novca u opticaju upravo preko tržišta novca.</a:t>
            </a:r>
          </a:p>
          <a:p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sr-Latn-ME" dirty="0" smtClean="0"/>
              <a:t>zavisi od: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6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1.</a:t>
            </a:r>
            <a:r>
              <a:rPr lang="en-US" dirty="0" err="1" smtClean="0"/>
              <a:t>Stepena</a:t>
            </a:r>
            <a:r>
              <a:rPr lang="en-US" dirty="0" smtClean="0"/>
              <a:t> </a:t>
            </a:r>
            <a:r>
              <a:rPr lang="en-US" dirty="0" err="1"/>
              <a:t>razvijenosti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2. Stepena monetarnog suvereniteta centralne banke,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saradnje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Visine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terminskim</a:t>
            </a:r>
            <a:r>
              <a:rPr lang="en-US" dirty="0"/>
              <a:t> </a:t>
            </a:r>
            <a:r>
              <a:rPr lang="en-US" dirty="0" err="1" smtClean="0"/>
              <a:t>novcem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javlja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/>
              <a:t>Na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pored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sr-Latn-ME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04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javno</a:t>
            </a:r>
            <a:r>
              <a:rPr lang="en-US" dirty="0"/>
              <a:t> -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privatno</a:t>
            </a:r>
            <a:r>
              <a:rPr lang="sr-Latn-ME" dirty="0" smtClean="0"/>
              <a:t> </a:t>
            </a:r>
            <a:r>
              <a:rPr lang="en-US" dirty="0" smtClean="0"/>
              <a:t>-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Javno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: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 smtClean="0"/>
              <a:t>zapisi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videli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 smtClean="0"/>
              <a:t>metoda</a:t>
            </a:r>
            <a:r>
              <a:rPr lang="sr-Latn-ME" dirty="0" smtClean="0"/>
              <a:t> </a:t>
            </a:r>
            <a:r>
              <a:rPr lang="en-US" dirty="0" err="1" smtClean="0"/>
              <a:t>uspostavlja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neposredan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-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kupaca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1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en-US" dirty="0" smtClean="0"/>
              <a:t> je </a:t>
            </a:r>
            <a:r>
              <a:rPr lang="en-US" dirty="0" err="1" smtClean="0"/>
              <a:t>jeftiniji</a:t>
            </a:r>
            <a:r>
              <a:rPr lang="en-US" dirty="0" smtClean="0"/>
              <a:t> (bez </a:t>
            </a:r>
            <a:r>
              <a:rPr lang="en-US" dirty="0" err="1" smtClean="0"/>
              <a:t>posrednika</a:t>
            </a:r>
            <a:r>
              <a:rPr lang="en-US" dirty="0" smtClean="0"/>
              <a:t>), </a:t>
            </a:r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isključuje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 smtClean="0"/>
              <a:t>niz</a:t>
            </a:r>
            <a:r>
              <a:rPr lang="sr-Latn-ME" dirty="0" smtClean="0"/>
              <a:t> </a:t>
            </a:r>
            <a:r>
              <a:rPr lang="en-US" dirty="0" err="1" smtClean="0"/>
              <a:t>mogućih</a:t>
            </a:r>
            <a:r>
              <a:rPr lang="en-US" dirty="0" smtClean="0"/>
              <a:t> (</a:t>
            </a:r>
            <a:r>
              <a:rPr lang="en-US" dirty="0" err="1" smtClean="0"/>
              <a:t>potencijalnih</a:t>
            </a:r>
            <a:r>
              <a:rPr lang="en-US" dirty="0" smtClean="0"/>
              <a:t>) </a:t>
            </a:r>
            <a:r>
              <a:rPr lang="en-US" dirty="0" err="1" smtClean="0"/>
              <a:t>učesnika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Kupovina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prodaja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putem</a:t>
            </a:r>
            <a:r>
              <a:rPr lang="en-US" dirty="0" smtClean="0"/>
              <a:t> </a:t>
            </a:r>
            <a:r>
              <a:rPr lang="en-US" dirty="0" err="1" smtClean="0"/>
              <a:t>aukcija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licitacije</a:t>
            </a:r>
            <a:r>
              <a:rPr lang="en-US" dirty="0" smtClean="0"/>
              <a:t>.</a:t>
            </a:r>
          </a:p>
          <a:p>
            <a:pPr algn="just"/>
            <a:r>
              <a:rPr lang="pl-PL" dirty="0" smtClean="0"/>
              <a:t>Raspisivanjem prodaje centralna banka dobija ponude od poslovnih banaka i drugih </a:t>
            </a:r>
            <a:r>
              <a:rPr lang="en-US" dirty="0" err="1" smtClean="0"/>
              <a:t>učesnika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-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visinom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 smtClean="0"/>
              <a:t>kupovine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najpovoljnije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Obično</a:t>
            </a:r>
            <a:r>
              <a:rPr lang="en-US" dirty="0" smtClean="0"/>
              <a:t> se </a:t>
            </a:r>
            <a:r>
              <a:rPr lang="en-US" dirty="0" err="1" smtClean="0"/>
              <a:t>kupcima</a:t>
            </a:r>
            <a:r>
              <a:rPr lang="en-US" dirty="0" smtClean="0"/>
              <a:t>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potvrda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deponovanje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pl-PL" dirty="0" smtClean="0"/>
              <a:t>nalaze u trezoru centralne banke, na zahtev kupca centralna banka mora mu staviti na raspolaganje kupljene hartije od vrijednosti.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67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/>
          <a:lstStyle/>
          <a:p>
            <a:pPr algn="just"/>
            <a:r>
              <a:rPr lang="en-US" dirty="0"/>
              <a:t>Na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 smtClean="0"/>
              <a:t>dalja</a:t>
            </a:r>
            <a:r>
              <a:rPr lang="sr-Latn-ME" dirty="0" smtClean="0"/>
              <a:t> </a:t>
            </a:r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emitovanih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sekundamom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 smtClean="0"/>
              <a:t>roka</a:t>
            </a:r>
            <a:r>
              <a:rPr lang="sr-Latn-ME" dirty="0" smtClean="0"/>
              <a:t> </a:t>
            </a:r>
            <a:r>
              <a:rPr lang="it-IT" dirty="0" smtClean="0"/>
              <a:t>dosp</a:t>
            </a:r>
            <a:r>
              <a:rPr lang="sr-Latn-ME" dirty="0" smtClean="0"/>
              <a:t>ij</a:t>
            </a:r>
            <a:r>
              <a:rPr lang="it-IT" dirty="0" smtClean="0"/>
              <a:t>eća </a:t>
            </a:r>
            <a:r>
              <a:rPr lang="it-IT" dirty="0"/>
              <a:t>i pretvoriti u gotov novac.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76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1678"/>
            <a:ext cx="10515600" cy="670299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en-US" sz="3600" dirty="0" smtClean="0"/>
              <a:t>2. NOMINALNA I TRŽIŠNA C</a:t>
            </a:r>
            <a:r>
              <a:rPr lang="sr-Latn-ME" sz="3600" dirty="0" smtClean="0"/>
              <a:t>IJ</a:t>
            </a:r>
            <a:r>
              <a:rPr lang="en-US" sz="3600" dirty="0" smtClean="0"/>
              <a:t>ENA NOVCA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/>
              <a:t>se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da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 smtClean="0"/>
              <a:t>prava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proizilaze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njima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b="1" dirty="0" smtClean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ne </a:t>
            </a:r>
            <a:r>
              <a:rPr lang="en-US" dirty="0" err="1" smtClean="0"/>
              <a:t>raspolažu</a:t>
            </a:r>
            <a:r>
              <a:rPr lang="en-US" dirty="0" smtClean="0"/>
              <a:t> </a:t>
            </a:r>
            <a:r>
              <a:rPr lang="sr-Latn-ME" dirty="0" smtClean="0"/>
              <a:t>potreb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angažovati</a:t>
            </a:r>
            <a:r>
              <a:rPr lang="en-US" dirty="0"/>
              <a:t> u </a:t>
            </a:r>
            <a:r>
              <a:rPr lang="en-US" dirty="0" err="1" smtClean="0"/>
              <a:t>vidu</a:t>
            </a:r>
            <a:r>
              <a:rPr lang="sr-Latn-ME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višoj</a:t>
            </a:r>
            <a:r>
              <a:rPr lang="en-US" dirty="0"/>
              <a:t> </a:t>
            </a:r>
            <a:r>
              <a:rPr lang="en-US" dirty="0" err="1" smtClean="0"/>
              <a:t>kamati</a:t>
            </a:r>
            <a:r>
              <a:rPr lang="sr-Latn-ME" dirty="0" smtClean="0"/>
              <a:t> </a:t>
            </a:r>
            <a:r>
              <a:rPr lang="pl-PL" dirty="0"/>
              <a:t>u odnosu na kamatu koju bi dobili kada bi ova sredstva </a:t>
            </a:r>
            <a:r>
              <a:rPr lang="pl-PL" dirty="0" smtClean="0"/>
              <a:t>deponovali </a:t>
            </a:r>
            <a:r>
              <a:rPr lang="pl-PL" dirty="0"/>
              <a:t>(</a:t>
            </a:r>
            <a:r>
              <a:rPr lang="pl-PL" dirty="0" smtClean="0"/>
              <a:t>oročili) </a:t>
            </a:r>
            <a:r>
              <a:rPr lang="pl-PL" dirty="0"/>
              <a:t>u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12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1. Nominalna </a:t>
            </a:r>
            <a:r>
              <a:rPr lang="pl-PL" dirty="0" smtClean="0"/>
              <a:t>cijena </a:t>
            </a:r>
            <a:r>
              <a:rPr lang="pl-PL" dirty="0"/>
              <a:t>ili nominalna </a:t>
            </a:r>
            <a:r>
              <a:rPr lang="pl-PL" dirty="0" smtClean="0"/>
              <a:t>vrijednost</a:t>
            </a:r>
            <a:r>
              <a:rPr lang="pl-PL" dirty="0"/>
              <a:t>, koja predstavlja iznos upisan </a:t>
            </a:r>
            <a:r>
              <a:rPr lang="pl-PL" dirty="0" smtClean="0"/>
              <a:t>na </a:t>
            </a:r>
            <a:r>
              <a:rPr lang="en-US" dirty="0" err="1" smtClean="0"/>
              <a:t>blanketu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2. Kupoprodajna </a:t>
            </a:r>
            <a:r>
              <a:rPr lang="pl-PL" dirty="0" smtClean="0"/>
              <a:t>cijena</a:t>
            </a:r>
            <a:r>
              <a:rPr lang="pl-PL" dirty="0"/>
              <a:t>, koja se formira na tržištu.</a:t>
            </a:r>
          </a:p>
          <a:p>
            <a:pPr marL="0" indent="0">
              <a:buNone/>
            </a:pP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 smtClean="0"/>
              <a:t>istekom</a:t>
            </a:r>
            <a:r>
              <a:rPr lang="sr-Latn-ME" dirty="0" smtClean="0"/>
              <a:t> </a:t>
            </a:r>
            <a:r>
              <a:rPr lang="en-US" dirty="0" err="1" smtClean="0"/>
              <a:t>roka</a:t>
            </a:r>
            <a:r>
              <a:rPr lang="sr-Latn-ME" dirty="0" smtClean="0"/>
              <a:t> </a:t>
            </a:r>
            <a:r>
              <a:rPr lang="pl-PL" dirty="0" smtClean="0"/>
              <a:t>dospijeća</a:t>
            </a:r>
            <a:r>
              <a:rPr lang="pl-PL" dirty="0"/>
              <a:t>, od subjekta koji je emitovao ovu hartiju od </a:t>
            </a:r>
            <a:r>
              <a:rPr lang="pl-PL" dirty="0" smtClean="0"/>
              <a:t>vrijednosti</a:t>
            </a:r>
            <a:r>
              <a:rPr lang="pl-PL" dirty="0"/>
              <a:t>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To </a:t>
            </a:r>
            <a:r>
              <a:rPr lang="pl-PL" dirty="0"/>
              <a:t>je hartija </a:t>
            </a:r>
            <a:r>
              <a:rPr lang="pl-PL" dirty="0" smtClean="0"/>
              <a:t>od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ednosti </a:t>
            </a:r>
            <a:r>
              <a:rPr lang="it-IT" dirty="0"/>
              <a:t>(</a:t>
            </a:r>
            <a:r>
              <a:rPr lang="it-IT" dirty="0" smtClean="0"/>
              <a:t>c</a:t>
            </a:r>
            <a:r>
              <a:rPr lang="sr-Latn-ME" dirty="0" smtClean="0"/>
              <a:t>ij</a:t>
            </a:r>
            <a:r>
              <a:rPr lang="it-IT" dirty="0" smtClean="0"/>
              <a:t>ena</a:t>
            </a:r>
            <a:r>
              <a:rPr lang="it-IT" dirty="0"/>
              <a:t>) sa kamatnim prinosom.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4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Kupoprodajna (tržišna) </a:t>
            </a:r>
            <a:r>
              <a:rPr lang="pl-PL" dirty="0" smtClean="0"/>
              <a:t>cijena </a:t>
            </a:r>
            <a:r>
              <a:rPr lang="pl-PL" dirty="0"/>
              <a:t>se formira na tržištu u zavisnosti od </a:t>
            </a:r>
            <a:r>
              <a:rPr lang="pl-PL" dirty="0" smtClean="0"/>
              <a:t>ponude i </a:t>
            </a:r>
            <a:r>
              <a:rPr lang="pl-PL" dirty="0"/>
              <a:t>tražnje, kada se od nominalne </a:t>
            </a:r>
            <a:r>
              <a:rPr lang="pl-PL" dirty="0" smtClean="0"/>
              <a:t>cijene </a:t>
            </a:r>
            <a:r>
              <a:rPr lang="pl-PL" dirty="0"/>
              <a:t>odbiju troškovi kupoprodaje, </a:t>
            </a:r>
            <a:r>
              <a:rPr lang="pl-PL" dirty="0" smtClean="0"/>
              <a:t>odnosno </a:t>
            </a:r>
            <a:r>
              <a:rPr lang="en-US" dirty="0" err="1" smtClean="0"/>
              <a:t>posrednička</a:t>
            </a:r>
            <a:r>
              <a:rPr lang="en-US" dirty="0" smtClean="0"/>
              <a:t> </a:t>
            </a:r>
            <a:r>
              <a:rPr lang="en-US" dirty="0" err="1"/>
              <a:t>provizija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Ova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zove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emisioni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Ona </a:t>
            </a:r>
            <a:r>
              <a:rPr lang="en-US" dirty="0"/>
              <a:t>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formira</a:t>
            </a:r>
            <a:r>
              <a:rPr lang="sr-Latn-ME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/>
              <a:t>dana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berzanski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Berzanski</a:t>
            </a:r>
            <a:r>
              <a:rPr lang="en-US" dirty="0" smtClean="0"/>
              <a:t> </a:t>
            </a:r>
            <a:r>
              <a:rPr lang="en-US" dirty="0" err="1"/>
              <a:t>kurs</a:t>
            </a:r>
            <a:r>
              <a:rPr lang="en-US" dirty="0"/>
              <a:t> se </a:t>
            </a:r>
            <a:r>
              <a:rPr lang="en-US" dirty="0" err="1" smtClean="0"/>
              <a:t>formira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od: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 smtClean="0"/>
              <a:t>visine</a:t>
            </a:r>
            <a:r>
              <a:rPr lang="sr-Latn-ME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provizije</a:t>
            </a:r>
            <a:r>
              <a:rPr lang="en-US" dirty="0"/>
              <a:t>,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diskonta</a:t>
            </a:r>
            <a:r>
              <a:rPr lang="en-US" dirty="0"/>
              <a:t> od dana </a:t>
            </a:r>
            <a:r>
              <a:rPr lang="en-US" dirty="0" err="1"/>
              <a:t>kupovine</a:t>
            </a:r>
            <a:r>
              <a:rPr lang="en-US" dirty="0"/>
              <a:t> do dana </a:t>
            </a:r>
            <a:r>
              <a:rPr lang="en-US" dirty="0" err="1" smtClean="0"/>
              <a:t>dospeća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51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404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/>
            </a:r>
            <a:br>
              <a:rPr lang="sr-Latn-ME" sz="3600" dirty="0" smtClean="0">
                <a:latin typeface="+mn-lt"/>
              </a:rPr>
            </a:br>
            <a:r>
              <a:rPr lang="sr-Latn-ME" sz="3600" dirty="0" smtClean="0">
                <a:latin typeface="+mn-lt"/>
              </a:rPr>
              <a:t>3. </a:t>
            </a:r>
            <a:r>
              <a:rPr lang="en-US" sz="3600" dirty="0" smtClean="0">
                <a:latin typeface="+mn-lt"/>
              </a:rPr>
              <a:t>ORGANIZACIJA I SUBJEKTI TRŽIŠTA NOVCA</a:t>
            </a:r>
            <a:br>
              <a:rPr lang="en-US" sz="3600" dirty="0" smtClean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1259"/>
            <a:ext cx="10515600" cy="4845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 err="1"/>
              <a:t>modernim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se tri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 </a:t>
            </a:r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/>
              <a:t>:</a:t>
            </a:r>
            <a:r>
              <a:rPr lang="en-US" dirty="0" smtClean="0"/>
              <a:t>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 smtClean="0"/>
              <a:t>posrednička</a:t>
            </a:r>
            <a:r>
              <a:rPr lang="sr-Latn-ME" dirty="0" smtClean="0"/>
              <a:t> </a:t>
            </a:r>
            <a:r>
              <a:rPr lang="en-US" dirty="0" err="1" smtClean="0"/>
              <a:t>finansijska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pod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nazivima</a:t>
            </a:r>
            <a:r>
              <a:rPr lang="en-US" dirty="0"/>
              <a:t> (“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it-IT" dirty="0" smtClean="0"/>
              <a:t>novca</a:t>
            </a:r>
            <a:r>
              <a:rPr lang="it-IT" dirty="0"/>
              <a:t>”, “berza novca” i sl</a:t>
            </a:r>
            <a:r>
              <a:rPr lang="it-IT" dirty="0" smtClean="0"/>
              <a:t>.)</a:t>
            </a:r>
            <a:r>
              <a:rPr lang="sr-Latn-ME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Neinstitucionalizovano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sr-Latn-ME" dirty="0"/>
              <a:t>i</a:t>
            </a:r>
            <a:r>
              <a:rPr lang="en-US" dirty="0" smtClean="0"/>
              <a:t> 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upotrebe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mešavina</a:t>
            </a:r>
            <a:r>
              <a:rPr lang="en-US" dirty="0"/>
              <a:t>) </a:t>
            </a:r>
            <a:r>
              <a:rPr lang="en-US" dirty="0" err="1"/>
              <a:t>institucionalizovanih</a:t>
            </a:r>
            <a:r>
              <a:rPr lang="en-US" dirty="0"/>
              <a:t> (</a:t>
            </a:r>
            <a:r>
              <a:rPr lang="en-US" dirty="0" err="1"/>
              <a:t>legalnih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neinstirucionalizovanih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ilegalnih</a:t>
            </a:r>
            <a:r>
              <a:rPr lang="en-US" dirty="0"/>
              <a:t>)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likvidnim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 smtClean="0"/>
              <a:t>sredstvima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29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/>
              <a:t/>
            </a:r>
            <a:br>
              <a:rPr lang="sr-Latn-ME" sz="3600" dirty="0" smtClean="0"/>
            </a:br>
            <a:r>
              <a:rPr lang="en-US" sz="3600" dirty="0" smtClean="0"/>
              <a:t>1. INSTITUCIONALIZOVANO TRŽIŠTE NOVCA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Institucionalizovano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kojeg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posrednička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specijalizovana </a:t>
            </a:r>
            <a:r>
              <a:rPr lang="pl-PL" dirty="0"/>
              <a:t>institucija, je centralizovano i legalno tržište na kojem su ponuda </a:t>
            </a:r>
            <a:r>
              <a:rPr lang="pl-PL" dirty="0" smtClean="0"/>
              <a:t>i </a:t>
            </a:r>
            <a:r>
              <a:rPr lang="en-US" dirty="0" err="1" smtClean="0"/>
              <a:t>tražnja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koncentrisane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olakšava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ubrzava</a:t>
            </a:r>
            <a:r>
              <a:rPr lang="sr-Latn-ME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tuđeg</a:t>
            </a:r>
            <a:r>
              <a:rPr lang="en-US" dirty="0"/>
              <a:t> </a:t>
            </a:r>
            <a:r>
              <a:rPr lang="en-US" dirty="0" err="1" smtClean="0"/>
              <a:t>posuđenog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glavna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institacionalizovanog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posrednička</a:t>
            </a:r>
            <a:r>
              <a:rPr lang="sr-Latn-ME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nalogu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(</a:t>
            </a:r>
            <a:r>
              <a:rPr lang="en-US" dirty="0" err="1"/>
              <a:t>komitenata</a:t>
            </a:r>
            <a:r>
              <a:rPr lang="en-US" dirty="0"/>
              <a:t>)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 smtClean="0"/>
              <a:t>trgovanja</a:t>
            </a:r>
            <a:r>
              <a:rPr lang="sr-Latn-ME" dirty="0" smtClean="0"/>
              <a:t> </a:t>
            </a:r>
            <a:r>
              <a:rPr lang="en-US" dirty="0" err="1" smtClean="0"/>
              <a:t>novcem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prometnim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platežnim</a:t>
            </a:r>
            <a:r>
              <a:rPr lang="en-US" dirty="0"/>
              <a:t> </a:t>
            </a:r>
            <a:r>
              <a:rPr lang="en-US" dirty="0" err="1"/>
              <a:t>sredstvom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9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 smtClean="0"/>
              <a:t>1. PRIMARNO I SEKUNDARNO TRŽIŠTE NOVCA</a:t>
            </a:r>
          </a:p>
          <a:p>
            <a:pPr marL="0" indent="0">
              <a:buNone/>
            </a:pPr>
            <a:r>
              <a:rPr lang="sr-Latn-ME" dirty="0" smtClean="0"/>
              <a:t>2. NOMINALNA I TRŽIŠNA CIJENA NOVCA</a:t>
            </a:r>
          </a:p>
          <a:p>
            <a:pPr marL="0" indent="0">
              <a:buNone/>
            </a:pPr>
            <a:r>
              <a:rPr lang="sr-Latn-ME" dirty="0" smtClean="0"/>
              <a:t>3. ORGANIZACIJA I SUBJEKTI TRŽIŠTA NOVCA</a:t>
            </a:r>
          </a:p>
          <a:p>
            <a:pPr lvl="1"/>
            <a:r>
              <a:rPr lang="sr-Latn-ME" sz="2800" dirty="0" smtClean="0"/>
              <a:t>Institucionalizovano tržište novca</a:t>
            </a:r>
          </a:p>
          <a:p>
            <a:pPr lvl="1"/>
            <a:r>
              <a:rPr lang="sr-Latn-ME" sz="2800" dirty="0" smtClean="0"/>
              <a:t>Neinstitucionalizovano tržište novca</a:t>
            </a:r>
          </a:p>
          <a:p>
            <a:pPr lvl="1"/>
            <a:r>
              <a:rPr lang="sr-Latn-ME" sz="2800" dirty="0" smtClean="0"/>
              <a:t>Mješoviti oblici tržišta novca</a:t>
            </a:r>
          </a:p>
          <a:p>
            <a:pPr lvl="1"/>
            <a:r>
              <a:rPr lang="sr-Latn-ME" sz="2800" dirty="0" smtClean="0"/>
              <a:t>Učesnici na tržištu novca</a:t>
            </a:r>
          </a:p>
          <a:p>
            <a:pPr marL="0" indent="0">
              <a:buNone/>
            </a:pPr>
            <a:r>
              <a:rPr lang="sr-Latn-ME" dirty="0" smtClean="0"/>
              <a:t>4. </a:t>
            </a:r>
            <a:r>
              <a:rPr lang="sr-Latn-ME" dirty="0" smtClean="0"/>
              <a:t>OSNOVNI INSTRUMENTI </a:t>
            </a:r>
            <a:r>
              <a:rPr lang="sr-Latn-ME" dirty="0" smtClean="0"/>
              <a:t>TRŽIŠTA NOVCA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61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/>
          </a:bodyPr>
          <a:lstStyle/>
          <a:p>
            <a:r>
              <a:rPr lang="en-US" dirty="0" err="1" smtClean="0"/>
              <a:t>Ovde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visok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 smtClean="0"/>
              <a:t>partnera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da se </a:t>
            </a:r>
            <a:r>
              <a:rPr lang="en-US" dirty="0" err="1" smtClean="0"/>
              <a:t>poslovi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klj</a:t>
            </a:r>
            <a:r>
              <a:rPr lang="en-US" dirty="0" err="1" smtClean="0"/>
              <a:t>učuju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telefona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Nedostaci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tržista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tome </a:t>
            </a:r>
            <a:r>
              <a:rPr lang="en-US" dirty="0" err="1" smtClean="0"/>
              <a:t>što</a:t>
            </a:r>
            <a:r>
              <a:rPr lang="en-US" dirty="0" smtClean="0"/>
              <a:t> ono </a:t>
            </a:r>
            <a:r>
              <a:rPr lang="en-US" dirty="0" err="1" smtClean="0"/>
              <a:t>obično</a:t>
            </a:r>
            <a:r>
              <a:rPr lang="en-US" dirty="0" smtClean="0"/>
              <a:t> ne </a:t>
            </a:r>
            <a:r>
              <a:rPr lang="en-US" dirty="0" err="1" smtClean="0"/>
              <a:t>okuplja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sr-Latn-ME" dirty="0" smtClean="0"/>
              <a:t> </a:t>
            </a:r>
            <a:r>
              <a:rPr lang="en-US" dirty="0" err="1" smtClean="0"/>
              <a:t>privredne</a:t>
            </a:r>
            <a:r>
              <a:rPr lang="en-US" dirty="0" smtClean="0"/>
              <a:t> </a:t>
            </a:r>
            <a:r>
              <a:rPr lang="en-US" dirty="0" err="1" smtClean="0"/>
              <a:t>subjekte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viškove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manjkove</a:t>
            </a:r>
            <a:r>
              <a:rPr lang="en-US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</a:t>
            </a:r>
            <a:r>
              <a:rPr lang="en-US" dirty="0" err="1" smtClean="0"/>
              <a:t>njemu</a:t>
            </a:r>
            <a:r>
              <a:rPr lang="sr-Latn-ME" dirty="0" smtClean="0"/>
              <a:t> </a:t>
            </a:r>
            <a:r>
              <a:rPr lang="pl-PL" dirty="0" smtClean="0"/>
              <a:t>obično ne postoji konkurencija na strani ponude i potražnje, već se formiraju razna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 smtClean="0"/>
              <a:t>nepotpune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 (</a:t>
            </a:r>
            <a:r>
              <a:rPr lang="en-US" dirty="0" err="1" smtClean="0"/>
              <a:t>monopol</a:t>
            </a:r>
            <a:r>
              <a:rPr lang="en-US" dirty="0" smtClean="0"/>
              <a:t>, </a:t>
            </a:r>
            <a:r>
              <a:rPr lang="en-US" dirty="0" err="1" smtClean="0"/>
              <a:t>duopol</a:t>
            </a:r>
            <a:r>
              <a:rPr lang="en-US" dirty="0" smtClean="0"/>
              <a:t>, </a:t>
            </a:r>
            <a:r>
              <a:rPr lang="en-US" dirty="0" err="1" smtClean="0"/>
              <a:t>monopson</a:t>
            </a:r>
            <a:r>
              <a:rPr lang="en-US" dirty="0" smtClean="0"/>
              <a:t>, </a:t>
            </a:r>
            <a:r>
              <a:rPr lang="en-US" dirty="0" err="1" smtClean="0"/>
              <a:t>duopson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44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konkurentne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visinu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 smtClean="0"/>
              <a:t>nekonkurentnih</a:t>
            </a:r>
            <a:r>
              <a:rPr lang="sr-Latn-ME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odlukama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obim</a:t>
            </a:r>
            <a:r>
              <a:rPr lang="sr-Latn-ME" dirty="0" smtClean="0"/>
              <a:t>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/>
              <a:t>likvidnim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početku</a:t>
            </a:r>
            <a:r>
              <a:rPr lang="en-US" dirty="0" smtClean="0"/>
              <a:t> </a:t>
            </a:r>
            <a:r>
              <a:rPr lang="en-US" dirty="0" err="1"/>
              <a:t>prelaza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u </a:t>
            </a:r>
            <a:r>
              <a:rPr lang="en-US" dirty="0" err="1"/>
              <a:t>vremenu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sr-Latn-ME" dirty="0"/>
              <a:t> </a:t>
            </a:r>
            <a:r>
              <a:rPr lang="en-US" dirty="0"/>
              <a:t>(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.)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uvode</a:t>
            </a:r>
            <a:r>
              <a:rPr lang="en-US" dirty="0"/>
              <a:t> u </a:t>
            </a:r>
            <a:r>
              <a:rPr lang="en-US" dirty="0" err="1"/>
              <a:t>finansijsko</a:t>
            </a:r>
            <a:r>
              <a:rPr lang="sr-Latn-ME" dirty="0"/>
              <a:t> </a:t>
            </a:r>
            <a:r>
              <a:rPr lang="en-US" dirty="0" err="1"/>
              <a:t>poslovanje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1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Institacionalizovano</a:t>
            </a:r>
            <a:r>
              <a:rPr lang="en-US" dirty="0" smtClean="0"/>
              <a:t> </a:t>
            </a:r>
            <a:r>
              <a:rPr lang="en-US" dirty="0" err="1"/>
              <a:t>novčano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posrednička</a:t>
            </a:r>
            <a:r>
              <a:rPr lang="en-US" dirty="0"/>
              <a:t> </a:t>
            </a:r>
            <a:r>
              <a:rPr lang="en-US" dirty="0" err="1" smtClean="0"/>
              <a:t>finansijska</a:t>
            </a:r>
            <a:r>
              <a:rPr lang="sr-Latn-ME" dirty="0" smtClean="0"/>
              <a:t> </a:t>
            </a:r>
            <a:r>
              <a:rPr lang="en-US" dirty="0" err="1" smtClean="0"/>
              <a:t>organizacija</a:t>
            </a:r>
            <a:r>
              <a:rPr lang="en-US" dirty="0" smtClean="0"/>
              <a:t> </a:t>
            </a:r>
            <a:r>
              <a:rPr lang="en-US" dirty="0" err="1"/>
              <a:t>radi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naloge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transakcije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/>
              <a:t>ovako</a:t>
            </a:r>
            <a:r>
              <a:rPr lang="en-US" dirty="0"/>
              <a:t> </a:t>
            </a:r>
            <a:r>
              <a:rPr lang="en-US" dirty="0" err="1"/>
              <a:t>organizovanog</a:t>
            </a:r>
            <a:r>
              <a:rPr lang="en-US" dirty="0"/>
              <a:t> </a:t>
            </a:r>
            <a:r>
              <a:rPr lang="en-US" dirty="0" err="1"/>
              <a:t>institacionalizovanog</a:t>
            </a:r>
            <a:r>
              <a:rPr lang="en-US" dirty="0"/>
              <a:t> </a:t>
            </a:r>
            <a:r>
              <a:rPr lang="en-US" dirty="0" err="1" smtClean="0"/>
              <a:t>novčanog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/>
              <a:t>je u tome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koncentracija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efikasnije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realnije</a:t>
            </a:r>
            <a:r>
              <a:rPr lang="en-US" dirty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ovom</a:t>
            </a:r>
            <a:r>
              <a:rPr lang="sr-Latn-ME" dirty="0" smtClean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84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ovakvom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One </a:t>
            </a:r>
            <a:r>
              <a:rPr lang="en-US" dirty="0" err="1" smtClean="0"/>
              <a:t>prijavljuju</a:t>
            </a:r>
            <a:r>
              <a:rPr lang="sr-Latn-ME" dirty="0" smtClean="0"/>
              <a:t> </a:t>
            </a:r>
            <a:r>
              <a:rPr lang="en-US" dirty="0" err="1" smtClean="0"/>
              <a:t>trenutne</a:t>
            </a:r>
            <a:r>
              <a:rPr lang="en-US" dirty="0" smtClean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 smtClean="0"/>
              <a:t>likvidnosti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orijentacije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(</a:t>
            </a:r>
            <a:r>
              <a:rPr lang="en-US" dirty="0" err="1"/>
              <a:t>restriktivna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ekspanzivna</a:t>
            </a:r>
            <a:r>
              <a:rPr lang="en-US" dirty="0"/>
              <a:t>)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manjak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a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 smtClean="0"/>
              <a:t>višak</a:t>
            </a:r>
            <a:r>
              <a:rPr lang="sr-Latn-ME" dirty="0" smtClean="0"/>
              <a:t> </a:t>
            </a:r>
            <a:r>
              <a:rPr lang="pl-PL" dirty="0" smtClean="0"/>
              <a:t>ponude </a:t>
            </a:r>
            <a:r>
              <a:rPr lang="pl-PL" dirty="0"/>
              <a:t>u odnosu na efektivnu tražnju.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76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r>
              <a:rPr lang="pl-PL" dirty="0" smtClean="0"/>
              <a:t>U zavisnosti od toga formira se i kamatna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pošto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gotovo</a:t>
            </a:r>
            <a:r>
              <a:rPr lang="en-US" dirty="0" smtClean="0"/>
              <a:t> </a:t>
            </a:r>
            <a:r>
              <a:rPr lang="en-US" dirty="0" err="1" smtClean="0"/>
              <a:t>svakodnevne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ne prate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se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javlja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ulozi</a:t>
            </a:r>
            <a:r>
              <a:rPr lang="en-US" dirty="0" smtClean="0"/>
              <a:t> </a:t>
            </a:r>
            <a:r>
              <a:rPr lang="en-US" dirty="0" err="1" smtClean="0"/>
              <a:t>intervarijanta</a:t>
            </a:r>
            <a:r>
              <a:rPr lang="en-US" dirty="0" smtClean="0"/>
              <a:t> -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svojom</a:t>
            </a:r>
            <a:r>
              <a:rPr lang="en-US" dirty="0" smtClean="0"/>
              <a:t> </a:t>
            </a:r>
            <a:r>
              <a:rPr lang="en-US" dirty="0" err="1" smtClean="0"/>
              <a:t>ponudom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tražnjom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popunjava</a:t>
            </a:r>
            <a:r>
              <a:rPr lang="en-US" dirty="0" smtClean="0"/>
              <a:t> </a:t>
            </a:r>
            <a:r>
              <a:rPr lang="en-US" dirty="0" err="1" smtClean="0"/>
              <a:t>manjak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odvodi</a:t>
            </a:r>
            <a:r>
              <a:rPr lang="en-US" dirty="0" smtClean="0"/>
              <a:t> </a:t>
            </a:r>
            <a:r>
              <a:rPr lang="en-US" dirty="0" err="1" smtClean="0"/>
              <a:t>višak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sr-Latn-ME" dirty="0" err="1"/>
              <a:t>Č</a:t>
            </a:r>
            <a:r>
              <a:rPr lang="en-US" dirty="0" err="1" smtClean="0"/>
              <a:t>esto</a:t>
            </a:r>
            <a:r>
              <a:rPr lang="en-US" dirty="0" smtClean="0"/>
              <a:t> se</a:t>
            </a:r>
            <a:r>
              <a:rPr lang="sr-Latn-ME" dirty="0" smtClean="0"/>
              <a:t> </a:t>
            </a:r>
            <a:r>
              <a:rPr lang="en-US" dirty="0" err="1" smtClean="0"/>
              <a:t>događa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da </a:t>
            </a:r>
            <a:r>
              <a:rPr lang="en-US" dirty="0" err="1" smtClean="0"/>
              <a:t>veliki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ostane</a:t>
            </a:r>
            <a:r>
              <a:rPr lang="en-US" dirty="0" smtClean="0"/>
              <a:t> </a:t>
            </a:r>
            <a:r>
              <a:rPr lang="en-US" dirty="0" err="1" smtClean="0"/>
              <a:t>nezadovoljen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93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746"/>
          </a:xfrm>
        </p:spPr>
        <p:txBody>
          <a:bodyPr>
            <a:normAutofit fontScale="90000"/>
          </a:bodyPr>
          <a:lstStyle/>
          <a:p>
            <a:r>
              <a:rPr lang="sr-Latn-ME" sz="3600" b="1" dirty="0" smtClean="0"/>
              <a:t/>
            </a:r>
            <a:br>
              <a:rPr lang="sr-Latn-ME" sz="3600" b="1" dirty="0" smtClean="0"/>
            </a:br>
            <a:r>
              <a:rPr lang="en-US" sz="3600" b="1" dirty="0" smtClean="0"/>
              <a:t>2. NEINSTITUCIONALIZOVANO TRŽIŠTE NOVCA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Neinstitucionalizovano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otvoreno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neformalnim</a:t>
            </a:r>
            <a:r>
              <a:rPr lang="sr-Latn-ME" dirty="0" smtClean="0"/>
              <a:t> </a:t>
            </a:r>
            <a:r>
              <a:rPr lang="en-US" dirty="0" err="1" smtClean="0"/>
              <a:t>pravilima</a:t>
            </a:r>
            <a:r>
              <a:rPr lang="en-US" dirty="0"/>
              <a:t>,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likvidnim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njemu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konkurencije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, </a:t>
            </a:r>
            <a:r>
              <a:rPr lang="en-US" dirty="0" err="1"/>
              <a:t>obično</a:t>
            </a:r>
            <a:r>
              <a:rPr lang="en-US" dirty="0"/>
              <a:t>,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 smtClean="0"/>
              <a:t>tržišnu</a:t>
            </a:r>
            <a:r>
              <a:rPr lang="sr-Latn-ME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/>
              <a:t>stopu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se, </a:t>
            </a:r>
            <a:r>
              <a:rPr lang="en-US" dirty="0" err="1"/>
              <a:t>pri</a:t>
            </a:r>
            <a:r>
              <a:rPr lang="en-US" dirty="0"/>
              <a:t> tom, </a:t>
            </a:r>
            <a:r>
              <a:rPr lang="en-US" dirty="0" err="1"/>
              <a:t>gube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institucionalizovanog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000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neinstitucionalizovanom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pojavljuju</a:t>
            </a:r>
            <a:r>
              <a:rPr lang="en-US" dirty="0" smtClean="0"/>
              <a:t> se </a:t>
            </a:r>
            <a:r>
              <a:rPr lang="en-US" dirty="0" err="1" smtClean="0"/>
              <a:t>mnogo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špekulacije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manipulacije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formiranjem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menjanjem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 smtClean="0"/>
              <a:t>očekivanja</a:t>
            </a:r>
            <a:r>
              <a:rPr lang="en-US" dirty="0" smtClean="0"/>
              <a:t> o </a:t>
            </a:r>
            <a:r>
              <a:rPr lang="en-US" dirty="0" err="1" smtClean="0"/>
              <a:t>kretanju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stope, stope </a:t>
            </a:r>
            <a:r>
              <a:rPr lang="en-US" dirty="0" err="1" smtClean="0"/>
              <a:t>inflacije</a:t>
            </a:r>
            <a:r>
              <a:rPr lang="en-US" dirty="0" smtClean="0"/>
              <a:t>, </a:t>
            </a:r>
            <a:r>
              <a:rPr lang="en-US" dirty="0" err="1" smtClean="0"/>
              <a:t>deviznog</a:t>
            </a:r>
            <a:r>
              <a:rPr lang="en-US" dirty="0" smtClean="0"/>
              <a:t> </a:t>
            </a:r>
            <a:r>
              <a:rPr lang="en-US" dirty="0" err="1" smtClean="0"/>
              <a:t>kursa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profitne</a:t>
            </a:r>
            <a:r>
              <a:rPr lang="en-US" dirty="0" smtClean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Neinstitucionalizovano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deviza</a:t>
            </a:r>
            <a:r>
              <a:rPr lang="en-US" dirty="0" smtClean="0"/>
              <a:t> </a:t>
            </a:r>
            <a:r>
              <a:rPr lang="en-US" dirty="0" err="1" smtClean="0"/>
              <a:t>širi</a:t>
            </a:r>
            <a:r>
              <a:rPr lang="en-US" dirty="0" smtClean="0"/>
              <a:t> se </a:t>
            </a:r>
            <a:r>
              <a:rPr lang="en-US" dirty="0" err="1" smtClean="0"/>
              <a:t>obično</a:t>
            </a:r>
            <a:r>
              <a:rPr lang="en-US" dirty="0" smtClean="0"/>
              <a:t> u </a:t>
            </a:r>
            <a:r>
              <a:rPr lang="en-US" dirty="0" err="1" smtClean="0"/>
              <a:t>kriznim</a:t>
            </a:r>
            <a:r>
              <a:rPr lang="en-US" dirty="0" smtClean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vremenu</a:t>
            </a:r>
            <a:r>
              <a:rPr lang="en-US" dirty="0" smtClean="0"/>
              <a:t> </a:t>
            </a:r>
            <a:r>
              <a:rPr lang="en-US" dirty="0" err="1" smtClean="0"/>
              <a:t>privredn</a:t>
            </a:r>
            <a:r>
              <a:rPr lang="sr-Latn-ME" dirty="0" smtClean="0"/>
              <a:t>e ili</a:t>
            </a:r>
            <a:r>
              <a:rPr lang="en-US" dirty="0" smtClean="0"/>
              <a:t> </a:t>
            </a:r>
            <a:r>
              <a:rPr lang="en-US" dirty="0" err="1" smtClean="0"/>
              <a:t>političke</a:t>
            </a:r>
            <a:r>
              <a:rPr lang="sr-Latn-ME" dirty="0" smtClean="0"/>
              <a:t>  </a:t>
            </a:r>
            <a:r>
              <a:rPr lang="en-US" dirty="0" err="1" smtClean="0"/>
              <a:t>nestabilnosti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kontrolisati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smtClean="0"/>
              <a:t>ad</a:t>
            </a:r>
            <a:r>
              <a:rPr lang="sr-Latn-ME" dirty="0" smtClean="0"/>
              <a:t>m</a:t>
            </a:r>
            <a:r>
              <a:rPr lang="en-US" dirty="0" err="1" smtClean="0"/>
              <a:t>inistrativnim</a:t>
            </a:r>
            <a:r>
              <a:rPr lang="sr-Latn-ME" dirty="0" smtClean="0"/>
              <a:t> </a:t>
            </a:r>
            <a:r>
              <a:rPr lang="pl-PL" dirty="0"/>
              <a:t>i zakonskim </a:t>
            </a:r>
            <a:r>
              <a:rPr lang="pl-PL" dirty="0" smtClean="0"/>
              <a:t>mjerama </a:t>
            </a:r>
            <a:r>
              <a:rPr lang="pl-PL" dirty="0"/>
              <a:t>ograničavaju ili eliminišu, naročito u pokušajima brzog </a:t>
            </a:r>
            <a:r>
              <a:rPr lang="en-US" dirty="0" err="1"/>
              <a:t>stabilizovanja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34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80334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it-IT" sz="4000" dirty="0" smtClean="0">
                <a:latin typeface="+mn-lt"/>
              </a:rPr>
              <a:t>3. M</a:t>
            </a:r>
            <a:r>
              <a:rPr lang="sr-Latn-ME" sz="4000" dirty="0" smtClean="0">
                <a:latin typeface="+mn-lt"/>
              </a:rPr>
              <a:t>J</a:t>
            </a:r>
            <a:r>
              <a:rPr lang="it-IT" sz="4000" dirty="0" smtClean="0">
                <a:latin typeface="+mn-lt"/>
              </a:rPr>
              <a:t>EŠOVITI OBLICI TRŽIŠTA NOVCA</a:t>
            </a:r>
            <a:br>
              <a:rPr lang="it-IT" sz="4000" dirty="0" smtClean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ešoviti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 se, od </a:t>
            </a:r>
            <a:r>
              <a:rPr lang="en-US" dirty="0" err="1"/>
              <a:t>sedamdesetih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,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a u </a:t>
            </a:r>
            <a:r>
              <a:rPr lang="en-US" dirty="0" err="1"/>
              <a:t>bivšim</a:t>
            </a:r>
            <a:r>
              <a:rPr lang="en-US" dirty="0"/>
              <a:t> </a:t>
            </a:r>
            <a:r>
              <a:rPr lang="en-US" dirty="0" err="1"/>
              <a:t>socijalističkim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mešoviti</a:t>
            </a:r>
            <a:r>
              <a:rPr lang="en-US" dirty="0"/>
              <a:t> </a:t>
            </a:r>
            <a:r>
              <a:rPr lang="en-US" dirty="0" err="1" smtClean="0"/>
              <a:t>oblici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se od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osamdesetih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 smtClean="0"/>
              <a:t>devedesetih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mlado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pojavljuje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nerazvijenim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nestabilnhn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pokušavaju</a:t>
            </a:r>
            <a:r>
              <a:rPr lang="sr-Latn-ME" dirty="0" smtClean="0"/>
              <a:t> </a:t>
            </a:r>
            <a:r>
              <a:rPr lang="en-US" dirty="0" err="1" smtClean="0"/>
              <a:t>ostvariti</a:t>
            </a:r>
            <a:r>
              <a:rPr lang="en-US" dirty="0" smtClean="0"/>
              <a:t> </a:t>
            </a:r>
            <a:r>
              <a:rPr lang="en-US" dirty="0" err="1"/>
              <a:t>prelaz</a:t>
            </a:r>
            <a:r>
              <a:rPr lang="en-US" dirty="0"/>
              <a:t> od </a:t>
            </a:r>
            <a:r>
              <a:rPr lang="en-US" dirty="0" err="1"/>
              <a:t>etatističkog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tržišnom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 smtClean="0"/>
              <a:t>regulisanja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deviza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institucionalizovani</a:t>
            </a:r>
            <a:r>
              <a:rPr lang="en-US" dirty="0"/>
              <a:t>, a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centralizovano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83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063"/>
          </a:xfrm>
        </p:spPr>
        <p:txBody>
          <a:bodyPr>
            <a:normAutofit fontScale="90000"/>
          </a:bodyPr>
          <a:lstStyle/>
          <a:p>
            <a:r>
              <a:rPr lang="pl-PL" sz="3600" dirty="0" smtClean="0">
                <a:latin typeface="+mn-lt"/>
              </a:rPr>
              <a:t/>
            </a:r>
            <a:br>
              <a:rPr lang="pl-PL" sz="3600" dirty="0" smtClean="0">
                <a:latin typeface="+mn-lt"/>
              </a:rPr>
            </a:br>
            <a:r>
              <a:rPr lang="pl-PL" sz="3600" dirty="0" smtClean="0">
                <a:latin typeface="+mn-lt"/>
              </a:rPr>
              <a:t>4. UČESNICI NA TRŽIŠTU NOVCA</a:t>
            </a:r>
            <a:br>
              <a:rPr lang="pl-PL" sz="3600" dirty="0" smtClean="0">
                <a:latin typeface="+mn-lt"/>
              </a:rPr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488604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Učesnici</a:t>
            </a:r>
            <a:r>
              <a:rPr lang="en-US" dirty="0" smtClean="0"/>
              <a:t> </a:t>
            </a:r>
            <a:r>
              <a:rPr lang="en-US" dirty="0" err="1"/>
              <a:t>institucionalizovanog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strani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potražnje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utvrđuju</a:t>
            </a:r>
            <a:r>
              <a:rPr lang="en-US" dirty="0"/>
              <a:t> se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normativnim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otelovljuje</a:t>
            </a:r>
            <a:r>
              <a:rPr lang="en-US" dirty="0"/>
              <a:t>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“</a:t>
            </a:r>
            <a:r>
              <a:rPr lang="en-US" dirty="0" err="1"/>
              <a:t>zatvoreno</a:t>
            </a:r>
            <a:r>
              <a:rPr lang="en-US" dirty="0"/>
              <a:t>”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ograničeno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najznačajnijih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 smtClean="0"/>
              <a:t>čij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 smtClean="0"/>
              <a:t>normativno</a:t>
            </a:r>
            <a:r>
              <a:rPr lang="sr-Latn-ME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eni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1. </a:t>
            </a:r>
            <a:r>
              <a:rPr lang="en-US" sz="2800" dirty="0" err="1"/>
              <a:t>Centralna</a:t>
            </a:r>
            <a:r>
              <a:rPr lang="en-US" sz="2800" dirty="0"/>
              <a:t> </a:t>
            </a:r>
            <a:r>
              <a:rPr lang="en-US" sz="2800" dirty="0" err="1"/>
              <a:t>banka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osnovni</a:t>
            </a:r>
            <a:r>
              <a:rPr lang="en-US" sz="2800" dirty="0"/>
              <a:t> </a:t>
            </a:r>
            <a:r>
              <a:rPr lang="en-US" sz="2800" dirty="0" err="1"/>
              <a:t>učesnici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subjekti</a:t>
            </a:r>
            <a:r>
              <a:rPr lang="en-US" sz="2800" dirty="0"/>
              <a:t> </a:t>
            </a:r>
            <a:r>
              <a:rPr lang="en-US" sz="2800" dirty="0" err="1"/>
              <a:t>trgovine</a:t>
            </a:r>
            <a:r>
              <a:rPr lang="en-US" sz="2800" dirty="0"/>
              <a:t> </a:t>
            </a:r>
            <a:r>
              <a:rPr lang="en-US" sz="2800" dirty="0" err="1"/>
              <a:t>novcem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3. </a:t>
            </a:r>
            <a:r>
              <a:rPr lang="en-US" sz="2800" dirty="0" err="1"/>
              <a:t>Specijalizovane</a:t>
            </a:r>
            <a:r>
              <a:rPr lang="en-US" sz="2800" dirty="0"/>
              <a:t> </a:t>
            </a:r>
            <a:r>
              <a:rPr lang="en-US" sz="2800" dirty="0" err="1"/>
              <a:t>posredničke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 </a:t>
            </a:r>
            <a:r>
              <a:rPr lang="en-US" sz="2800" dirty="0" err="1" smtClean="0"/>
              <a:t>koj</a:t>
            </a:r>
            <a:r>
              <a:rPr lang="sr-Latn-ME" sz="2800" dirty="0" smtClean="0"/>
              <a:t>e</a:t>
            </a:r>
            <a:r>
              <a:rPr lang="en-US" sz="2800" dirty="0" smtClean="0"/>
              <a:t> </a:t>
            </a:r>
            <a:r>
              <a:rPr lang="sr-Latn-ME" sz="2800" dirty="0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ovlašten</a:t>
            </a:r>
            <a:r>
              <a:rPr lang="sr-Latn-ME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sr-Latn-ME" sz="2800" dirty="0" smtClean="0"/>
              <a:t> </a:t>
            </a:r>
            <a:r>
              <a:rPr lang="en-US" sz="2800" dirty="0" err="1" smtClean="0"/>
              <a:t>takve</a:t>
            </a:r>
            <a:r>
              <a:rPr lang="en-US" sz="2800" dirty="0" smtClean="0"/>
              <a:t> </a:t>
            </a:r>
            <a:r>
              <a:rPr lang="en-US" sz="2800" dirty="0" err="1"/>
              <a:t>poslove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03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/>
          <a:lstStyle/>
          <a:p>
            <a:pPr algn="just"/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 smtClean="0"/>
              <a:t>trgovanja</a:t>
            </a:r>
            <a:r>
              <a:rPr lang="sr-Latn-ME" dirty="0" smtClean="0"/>
              <a:t> </a:t>
            </a:r>
            <a:r>
              <a:rPr lang="en-US" dirty="0" err="1" smtClean="0"/>
              <a:t>regulisan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statutom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 smtClean="0"/>
              <a:t>privredni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manjkove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a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zadovoljavati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službenih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specijalizovanih</a:t>
            </a:r>
            <a:r>
              <a:rPr lang="en-US" dirty="0" smtClean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4122"/>
          </a:xfrm>
        </p:spPr>
        <p:txBody>
          <a:bodyPr>
            <a:normAutofit fontScale="90000"/>
          </a:bodyPr>
          <a:lstStyle/>
          <a:p>
            <a:r>
              <a:rPr lang="sr-Latn-ME" sz="3600" b="1" dirty="0" smtClean="0"/>
              <a:t/>
            </a:r>
            <a:br>
              <a:rPr lang="sr-Latn-ME" sz="3600" b="1" dirty="0" smtClean="0"/>
            </a:br>
            <a:r>
              <a:rPr lang="it-IT" sz="3600" dirty="0" smtClean="0">
                <a:latin typeface="+mn-lt"/>
              </a:rPr>
              <a:t>1. PRIMARNO I SEKUNDARNO TRŽIŠTE NOVCA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9553"/>
            <a:ext cx="10515600" cy="50474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segment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 smtClean="0"/>
              <a:t>specijalizovani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/>
              <a:t>operacija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1. </a:t>
            </a:r>
            <a:r>
              <a:rPr lang="en-US" sz="2800" dirty="0" err="1"/>
              <a:t>Trgovanje</a:t>
            </a:r>
            <a:r>
              <a:rPr lang="en-US" sz="2800" dirty="0"/>
              <a:t> </a:t>
            </a:r>
            <a:r>
              <a:rPr lang="en-US" sz="2800" dirty="0" err="1"/>
              <a:t>novcem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kratkoročnim</a:t>
            </a:r>
            <a:r>
              <a:rPr lang="en-US" sz="2800" dirty="0"/>
              <a:t> </a:t>
            </a:r>
            <a:r>
              <a:rPr lang="en-US" sz="2800" dirty="0" err="1"/>
              <a:t>hartijama</a:t>
            </a:r>
            <a:r>
              <a:rPr lang="en-US" sz="2800" dirty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2. </a:t>
            </a:r>
            <a:r>
              <a:rPr lang="en-US" sz="2800" dirty="0" err="1"/>
              <a:t>Institucije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osiguravaju</a:t>
            </a:r>
            <a:r>
              <a:rPr lang="en-US" sz="2800" dirty="0"/>
              <a:t> </a:t>
            </a:r>
            <a:r>
              <a:rPr lang="en-US" sz="2800" dirty="0" err="1"/>
              <a:t>kratkoročna</a:t>
            </a:r>
            <a:r>
              <a:rPr lang="en-US" sz="2800" dirty="0"/>
              <a:t> </a:t>
            </a:r>
            <a:r>
              <a:rPr lang="en-US" sz="2800" dirty="0" err="1"/>
              <a:t>sredstva</a:t>
            </a:r>
            <a:r>
              <a:rPr lang="en-US" sz="2800" dirty="0"/>
              <a:t> (</a:t>
            </a:r>
            <a:r>
              <a:rPr lang="en-US" sz="2800" dirty="0" err="1"/>
              <a:t>depozite</a:t>
            </a:r>
            <a:r>
              <a:rPr lang="en-US" sz="2800" dirty="0" smtClean="0"/>
              <a:t>),</a:t>
            </a:r>
            <a:r>
              <a:rPr lang="sr-Latn-ME" sz="2800" dirty="0" smtClean="0"/>
              <a:t> </a:t>
            </a:r>
            <a:r>
              <a:rPr lang="pl-PL" sz="2800" dirty="0" smtClean="0"/>
              <a:t>odnosno </a:t>
            </a:r>
            <a:r>
              <a:rPr lang="pl-PL" sz="2800" dirty="0"/>
              <a:t>kratkoročne </a:t>
            </a:r>
            <a:r>
              <a:rPr lang="pl-PL" sz="2800" dirty="0" smtClean="0"/>
              <a:t>kredite.</a:t>
            </a:r>
          </a:p>
          <a:p>
            <a:pPr marL="0" indent="0" algn="just">
              <a:buNone/>
            </a:pPr>
            <a:r>
              <a:rPr lang="pl-PL" dirty="0" smtClean="0"/>
              <a:t>Institucije su: komercijalne </a:t>
            </a:r>
            <a:r>
              <a:rPr lang="pl-PL" dirty="0"/>
              <a:t>banke, depozitne banke, </a:t>
            </a:r>
            <a:r>
              <a:rPr lang="pl-PL" dirty="0" smtClean="0"/>
              <a:t>berze za </a:t>
            </a:r>
            <a:r>
              <a:rPr lang="pl-PL" dirty="0"/>
              <a:t>kratkoročne hartije od </a:t>
            </a:r>
            <a:r>
              <a:rPr lang="pl-PL" dirty="0" smtClean="0"/>
              <a:t>vrijednosti</a:t>
            </a:r>
            <a:r>
              <a:rPr lang="pl-PL" dirty="0"/>
              <a:t>, eskontne ili diskontne organizacije</a:t>
            </a:r>
            <a:r>
              <a:rPr lang="pl-PL" dirty="0" smtClean="0"/>
              <a:t>, akceptno </a:t>
            </a:r>
            <a:r>
              <a:rPr lang="pl-PL" dirty="0"/>
              <a:t>- kreditne institucije i dr</a:t>
            </a:r>
            <a:r>
              <a:rPr lang="pl-PL" dirty="0" smtClean="0"/>
              <a:t>.,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82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1) CENTRALNA (EMISIONA) BANKA NA TRŽIŠTU NOVCA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tipičnih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moć</a:t>
            </a:r>
            <a:r>
              <a:rPr lang="en-US" dirty="0" smtClean="0"/>
              <a:t> </a:t>
            </a:r>
            <a:r>
              <a:rPr lang="sr-Latn-ME" dirty="0" smtClean="0"/>
              <a:t> k</a:t>
            </a:r>
            <a:r>
              <a:rPr lang="en-US" dirty="0" err="1" smtClean="0"/>
              <a:t>ojom</a:t>
            </a:r>
            <a:r>
              <a:rPr lang="en-US" dirty="0" smtClean="0"/>
              <a:t> </a:t>
            </a:r>
            <a:r>
              <a:rPr lang="en-US" dirty="0" err="1"/>
              <a:t>raspolaže</a:t>
            </a:r>
            <a:r>
              <a:rPr lang="en-US" dirty="0"/>
              <a:t>.</a:t>
            </a:r>
          </a:p>
          <a:p>
            <a:r>
              <a:rPr lang="pl-PL" dirty="0"/>
              <a:t>Centralna banka je najvažniji učesnik na tržištu novca. </a:t>
            </a:r>
            <a:endParaRPr lang="pl-PL" dirty="0" smtClean="0"/>
          </a:p>
          <a:p>
            <a:pPr algn="just"/>
            <a:r>
              <a:rPr lang="pl-PL" dirty="0" smtClean="0"/>
              <a:t>Takav </a:t>
            </a:r>
            <a:r>
              <a:rPr lang="pl-PL" dirty="0"/>
              <a:t>njen položaj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monetarnom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privrednom</a:t>
            </a:r>
            <a:r>
              <a:rPr lang="sr-Latn-ME" dirty="0" smtClean="0"/>
              <a:t> </a:t>
            </a:r>
            <a:r>
              <a:rPr lang="en-US" dirty="0" err="1" smtClean="0"/>
              <a:t>sistemu</a:t>
            </a:r>
            <a:r>
              <a:rPr lang="en-US" dirty="0"/>
              <a:t>.</a:t>
            </a:r>
          </a:p>
          <a:p>
            <a:r>
              <a:rPr lang="pl-PL" dirty="0"/>
              <a:t>Centralna banka u svakoj državi ima funkciju “banke banaka”. </a:t>
            </a:r>
            <a:endParaRPr lang="pl-PL" dirty="0" smtClean="0"/>
          </a:p>
          <a:p>
            <a:pPr algn="just"/>
            <a:r>
              <a:rPr lang="pl-PL" dirty="0" smtClean="0"/>
              <a:t>Ona je </a:t>
            </a:r>
            <a:r>
              <a:rPr lang="en-US" dirty="0" err="1" smtClean="0"/>
              <a:t>autonomna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samostalna</a:t>
            </a:r>
            <a:r>
              <a:rPr lang="en-US" dirty="0"/>
              <a:t> u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regulisanju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stoje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raspolaganju</a:t>
            </a:r>
            <a:r>
              <a:rPr lang="en-US" dirty="0"/>
              <a:t> (</a:t>
            </a:r>
            <a:r>
              <a:rPr lang="en-US" dirty="0" err="1"/>
              <a:t>eskontne</a:t>
            </a:r>
            <a:r>
              <a:rPr lang="en-US" dirty="0"/>
              <a:t> stope, stope </a:t>
            </a:r>
            <a:r>
              <a:rPr lang="en-US" dirty="0" err="1" smtClean="0"/>
              <a:t>obaveznih</a:t>
            </a:r>
            <a:r>
              <a:rPr lang="sr-Latn-ME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/>
              <a:t>itd</a:t>
            </a:r>
            <a:r>
              <a:rPr lang="en-US" dirty="0"/>
              <a:t>.).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3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Parametri i “pravila ponašanja” koje formira centralna banua obavezni </a:t>
            </a:r>
            <a:r>
              <a:rPr lang="it-IT" dirty="0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učesnike</a:t>
            </a:r>
            <a:r>
              <a:rPr lang="en-US" dirty="0"/>
              <a:t> </a:t>
            </a:r>
            <a:r>
              <a:rPr lang="sr-Latn-ME" dirty="0" err="1"/>
              <a:t>k</a:t>
            </a:r>
            <a:r>
              <a:rPr lang="en-US" dirty="0" err="1" smtClean="0"/>
              <a:t>oji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 smtClean="0"/>
              <a:t>prilago</a:t>
            </a:r>
            <a:r>
              <a:rPr lang="sr-Latn-ME" dirty="0" smtClean="0"/>
              <a:t>đ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banue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izražavaju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okviri</a:t>
            </a:r>
            <a:r>
              <a:rPr lang="en-US" dirty="0"/>
              <a:t>”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visini</a:t>
            </a:r>
            <a:r>
              <a:rPr lang="en-US" sz="2800" dirty="0"/>
              <a:t> </a:t>
            </a:r>
            <a:r>
              <a:rPr lang="en-US" sz="2800" dirty="0" err="1"/>
              <a:t>eskontne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diskontne</a:t>
            </a:r>
            <a:r>
              <a:rPr lang="en-US" sz="2800" dirty="0"/>
              <a:t> stope </a:t>
            </a:r>
            <a:r>
              <a:rPr lang="en-US" sz="2800" dirty="0" err="1"/>
              <a:t>čime</a:t>
            </a:r>
            <a:r>
              <a:rPr lang="en-US" sz="2800" dirty="0"/>
              <a:t> se </a:t>
            </a:r>
            <a:r>
              <a:rPr lang="en-US" sz="2800" dirty="0" smtClean="0"/>
              <a:t>d</a:t>
            </a:r>
            <a:r>
              <a:rPr lang="sr-Latn-ME" sz="2800" dirty="0" smtClean="0"/>
              <a:t>j</a:t>
            </a:r>
            <a:r>
              <a:rPr lang="en-US" sz="2800" dirty="0" err="1" smtClean="0"/>
              <a:t>eluje</a:t>
            </a:r>
            <a:r>
              <a:rPr lang="en-US" sz="2800" dirty="0" smtClean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smtClean="0"/>
              <a:t>c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enu</a:t>
            </a:r>
            <a:r>
              <a:rPr lang="en-US" sz="2800" dirty="0" smtClean="0"/>
              <a:t> </a:t>
            </a:r>
            <a:r>
              <a:rPr lang="en-US" sz="2800" dirty="0" err="1" smtClean="0"/>
              <a:t>upotrebe</a:t>
            </a:r>
            <a:r>
              <a:rPr lang="sr-Latn-ME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povećanju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novčanih</a:t>
            </a:r>
            <a:r>
              <a:rPr lang="en-US" sz="2800" dirty="0"/>
              <a:t> </a:t>
            </a:r>
            <a:r>
              <a:rPr lang="en-US" sz="2800" dirty="0" err="1"/>
              <a:t>kontingenata</a:t>
            </a:r>
            <a:r>
              <a:rPr lang="en-US" sz="2800" dirty="0"/>
              <a:t> </a:t>
            </a:r>
            <a:r>
              <a:rPr lang="en-US" sz="2800" dirty="0" err="1"/>
              <a:t>čime</a:t>
            </a:r>
            <a:r>
              <a:rPr lang="en-US" sz="2800" dirty="0"/>
              <a:t> se </a:t>
            </a:r>
            <a:r>
              <a:rPr lang="en-US" sz="2800" dirty="0" smtClean="0"/>
              <a:t>d</a:t>
            </a:r>
            <a:r>
              <a:rPr lang="sr-Latn-ME" sz="2800" dirty="0" smtClean="0"/>
              <a:t>j</a:t>
            </a:r>
            <a:r>
              <a:rPr lang="en-US" sz="2800" dirty="0" err="1" smtClean="0"/>
              <a:t>eluje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sr-Latn-ME" sz="2800" dirty="0" smtClean="0"/>
              <a:t> </a:t>
            </a:r>
            <a:r>
              <a:rPr lang="en-US" sz="2800" dirty="0" err="1" smtClean="0"/>
              <a:t>obim</a:t>
            </a:r>
            <a:r>
              <a:rPr lang="en-US" sz="2800" dirty="0" smtClean="0"/>
              <a:t> </a:t>
            </a:r>
            <a:r>
              <a:rPr lang="en-US" sz="2800" dirty="0" err="1"/>
              <a:t>ponude</a:t>
            </a:r>
            <a:r>
              <a:rPr lang="en-US" sz="2800" dirty="0"/>
              <a:t> </a:t>
            </a:r>
            <a:r>
              <a:rPr lang="en-US" sz="2800" dirty="0" err="1"/>
              <a:t>novca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povećanju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smanjenju</a:t>
            </a:r>
            <a:r>
              <a:rPr lang="en-US" sz="2800" dirty="0"/>
              <a:t> </a:t>
            </a:r>
            <a:r>
              <a:rPr lang="en-US" sz="2800" dirty="0" err="1"/>
              <a:t>obaveznih</a:t>
            </a:r>
            <a:r>
              <a:rPr lang="en-US" sz="2800" dirty="0"/>
              <a:t> </a:t>
            </a:r>
            <a:r>
              <a:rPr lang="en-US" sz="2800" dirty="0" err="1"/>
              <a:t>rezervi</a:t>
            </a:r>
            <a:r>
              <a:rPr lang="en-US" sz="2800" dirty="0"/>
              <a:t> (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 smtClean="0"/>
              <a:t>banke</a:t>
            </a:r>
            <a:r>
              <a:rPr lang="sr-Latn-ME" sz="2800" dirty="0" smtClean="0"/>
              <a:t> </a:t>
            </a:r>
            <a:r>
              <a:rPr lang="en-US" sz="2800" dirty="0" err="1" smtClean="0"/>
              <a:t>moraju</a:t>
            </a:r>
            <a:r>
              <a:rPr lang="en-US" sz="2800" dirty="0" smtClean="0"/>
              <a:t> </a:t>
            </a:r>
            <a:r>
              <a:rPr lang="en-US" sz="2800" dirty="0" err="1"/>
              <a:t>držati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) </a:t>
            </a:r>
            <a:r>
              <a:rPr lang="en-US" sz="2800" dirty="0" err="1"/>
              <a:t>čime</a:t>
            </a:r>
            <a:r>
              <a:rPr lang="en-US" sz="2800" dirty="0"/>
              <a:t> se </a:t>
            </a:r>
            <a:r>
              <a:rPr lang="en-US" sz="2800" dirty="0" smtClean="0"/>
              <a:t>d</a:t>
            </a:r>
            <a:r>
              <a:rPr lang="sr-Latn-ME" sz="2800" dirty="0" smtClean="0"/>
              <a:t>j</a:t>
            </a:r>
            <a:r>
              <a:rPr lang="en-US" sz="2800" dirty="0" err="1" smtClean="0"/>
              <a:t>eluje</a:t>
            </a:r>
            <a:r>
              <a:rPr lang="en-US" sz="2800" dirty="0" smtClean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obim</a:t>
            </a:r>
            <a:r>
              <a:rPr lang="en-US" sz="2800" dirty="0"/>
              <a:t> </a:t>
            </a:r>
            <a:r>
              <a:rPr lang="en-US" sz="2800" dirty="0" err="1" smtClean="0"/>
              <a:t>potražnje</a:t>
            </a:r>
            <a:r>
              <a:rPr lang="sr-Latn-ME" sz="2800" dirty="0" smtClean="0"/>
              <a:t> </a:t>
            </a:r>
            <a:r>
              <a:rPr lang="en-US" sz="2800" dirty="0" err="1" smtClean="0"/>
              <a:t>novca</a:t>
            </a:r>
            <a:r>
              <a:rPr lang="en-US" sz="2800" dirty="0"/>
              <a:t>,</a:t>
            </a:r>
          </a:p>
          <a:p>
            <a:pPr marL="457200" lvl="1" indent="0" algn="just">
              <a:buNone/>
            </a:pPr>
            <a:r>
              <a:rPr lang="en-US" sz="2800" dirty="0"/>
              <a:t>4. </a:t>
            </a:r>
            <a:r>
              <a:rPr lang="en-US" sz="2800" dirty="0" err="1"/>
              <a:t>Odluke</a:t>
            </a:r>
            <a:r>
              <a:rPr lang="en-US" sz="2800" dirty="0"/>
              <a:t> o </a:t>
            </a:r>
            <a:r>
              <a:rPr lang="en-US" sz="2800" dirty="0" err="1"/>
              <a:t>kupovini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prodaji</a:t>
            </a:r>
            <a:r>
              <a:rPr lang="en-US" sz="2800" dirty="0"/>
              <a:t> </a:t>
            </a:r>
            <a:r>
              <a:rPr lang="en-US" sz="2800" dirty="0" err="1"/>
              <a:t>državnih</a:t>
            </a:r>
            <a:r>
              <a:rPr lang="en-US" sz="2800" dirty="0"/>
              <a:t> </a:t>
            </a:r>
            <a:r>
              <a:rPr lang="en-US" sz="2800" dirty="0" err="1"/>
              <a:t>obveznica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blagajničkih</a:t>
            </a:r>
            <a:r>
              <a:rPr lang="en-US" sz="2800" dirty="0"/>
              <a:t> </a:t>
            </a:r>
            <a:r>
              <a:rPr lang="en-US" sz="2800" dirty="0" err="1" smtClean="0"/>
              <a:t>zapisa</a:t>
            </a:r>
            <a:r>
              <a:rPr lang="sr-Latn-ME" sz="2800" dirty="0" smtClean="0"/>
              <a:t> </a:t>
            </a:r>
            <a:r>
              <a:rPr lang="pl-PL" sz="2800" dirty="0" smtClean="0"/>
              <a:t>čime </a:t>
            </a:r>
            <a:r>
              <a:rPr lang="pl-PL" sz="2800" dirty="0"/>
              <a:t>se </a:t>
            </a:r>
            <a:r>
              <a:rPr lang="pl-PL" sz="2800" dirty="0" smtClean="0"/>
              <a:t>djeluje </a:t>
            </a:r>
            <a:r>
              <a:rPr lang="pl-PL" sz="2800" dirty="0"/>
              <a:t>na obim javnog duga i na količinu novca u opticaju.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887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Sve navedene odluke centralna banka donosi u skladu sa </a:t>
            </a:r>
            <a:r>
              <a:rPr lang="pl-PL" dirty="0" smtClean="0"/>
              <a:t>ciljevima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, </a:t>
            </a:r>
            <a:r>
              <a:rPr lang="en-US" dirty="0" err="1"/>
              <a:t>koristeći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fiskalne</a:t>
            </a:r>
            <a:r>
              <a:rPr lang="sr-Latn-ME" dirty="0" smtClean="0"/>
              <a:t> </a:t>
            </a:r>
            <a:r>
              <a:rPr lang="pl-PL" dirty="0" smtClean="0"/>
              <a:t>politike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banka je zapravo, glavni regulator i kontrolor zbivanja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 smtClean="0"/>
              <a:t>stanje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, a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ostvaraje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ciljeve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obavezne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 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pokriće</a:t>
            </a:r>
            <a:r>
              <a:rPr lang="en-US" dirty="0"/>
              <a:t> </a:t>
            </a:r>
            <a:r>
              <a:rPr lang="en-US" dirty="0" err="1"/>
              <a:t>budžetskog</a:t>
            </a:r>
            <a:r>
              <a:rPr lang="en-US" dirty="0"/>
              <a:t> </a:t>
            </a:r>
            <a:r>
              <a:rPr lang="en-US" dirty="0" err="1"/>
              <a:t>deficita</a:t>
            </a:r>
            <a:r>
              <a:rPr lang="en-US" dirty="0"/>
              <a:t> </a:t>
            </a:r>
            <a:r>
              <a:rPr lang="en-US" dirty="0" err="1"/>
              <a:t>isl.</a:t>
            </a:r>
            <a:r>
              <a:rPr lang="en-US" dirty="0"/>
              <a:t>),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sr-Latn-ME" dirty="0" smtClean="0"/>
              <a:t> </a:t>
            </a:r>
            <a:r>
              <a:rPr lang="en-US" dirty="0" err="1" smtClean="0"/>
              <a:t>rediskontnog</a:t>
            </a:r>
            <a:r>
              <a:rPr lang="en-US" dirty="0" smtClean="0"/>
              <a:t> </a:t>
            </a:r>
            <a:r>
              <a:rPr lang="en-US" dirty="0" err="1"/>
              <a:t>kontingenta</a:t>
            </a:r>
            <a:r>
              <a:rPr lang="en-US" dirty="0"/>
              <a:t>,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dobijanja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-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slične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direktan</a:t>
            </a:r>
            <a:r>
              <a:rPr lang="en-US" dirty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potražnje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483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581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2) POSLOVNE BANKE NA TRŽIŠTU NOVCA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tipični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One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pojavljivati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strani</a:t>
            </a:r>
            <a:r>
              <a:rPr lang="en-US" dirty="0" smtClean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zavisi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,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 smtClean="0"/>
              <a:t>poslovne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centralnom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 smtClean="0"/>
              <a:t>poslovna</a:t>
            </a:r>
            <a:r>
              <a:rPr lang="sr-Latn-ME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obavljati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/>
              <a:t>institucionalizovanog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829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obavlja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, </a:t>
            </a:r>
            <a:r>
              <a:rPr lang="en-US" dirty="0" err="1"/>
              <a:t>snoseći</a:t>
            </a:r>
            <a:r>
              <a:rPr lang="en-US" dirty="0"/>
              <a:t> </a:t>
            </a:r>
            <a:r>
              <a:rPr lang="en-US" dirty="0" err="1"/>
              <a:t>svu</a:t>
            </a:r>
            <a:r>
              <a:rPr lang="en-US" dirty="0"/>
              <a:t> </a:t>
            </a:r>
            <a:r>
              <a:rPr lang="en-US" dirty="0" err="1"/>
              <a:t>odgovomost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naplaćuju</a:t>
            </a:r>
            <a:r>
              <a:rPr lang="en-US" dirty="0"/>
              <a:t> </a:t>
            </a:r>
            <a:r>
              <a:rPr lang="en-US" dirty="0" err="1"/>
              <a:t>proviziju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obavljaju</a:t>
            </a:r>
            <a:r>
              <a:rPr lang="en-US" dirty="0" smtClean="0"/>
              <a:t> </a:t>
            </a:r>
            <a:r>
              <a:rPr lang="en-US" dirty="0" err="1"/>
              <a:t>poslove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obavlja</a:t>
            </a:r>
            <a:r>
              <a:rPr lang="sr-Latn-ME" dirty="0" smtClean="0"/>
              <a:t> </a:t>
            </a:r>
            <a:r>
              <a:rPr lang="pl-PL" dirty="0" smtClean="0"/>
              <a:t>poslove </a:t>
            </a:r>
            <a:r>
              <a:rPr lang="pl-PL" dirty="0"/>
              <a:t>za državu, odnosno za vladu i njene institucije.</a:t>
            </a:r>
          </a:p>
          <a:p>
            <a:pPr algn="just"/>
            <a:r>
              <a:rPr lang="en-US" dirty="0"/>
              <a:t>Da bi </a:t>
            </a:r>
            <a:r>
              <a:rPr lang="en-US" dirty="0" err="1"/>
              <a:t>stekla</a:t>
            </a:r>
            <a:r>
              <a:rPr lang="en-US" dirty="0"/>
              <a:t> status </a:t>
            </a:r>
            <a:r>
              <a:rPr lang="en-US" dirty="0" err="1"/>
              <a:t>učesnika</a:t>
            </a:r>
            <a:r>
              <a:rPr lang="en-US" dirty="0"/>
              <a:t> (</a:t>
            </a:r>
            <a:r>
              <a:rPr lang="en-US" dirty="0" err="1"/>
              <a:t>subjekta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sr-Latn-ME" dirty="0"/>
              <a:t>b</a:t>
            </a:r>
            <a:r>
              <a:rPr lang="en-US" dirty="0" err="1" smtClean="0"/>
              <a:t>anka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formulisani</a:t>
            </a:r>
            <a:r>
              <a:rPr lang="en-US" dirty="0"/>
              <a:t> u </a:t>
            </a:r>
            <a:r>
              <a:rPr lang="en-US" dirty="0" err="1"/>
              <a:t>zakonima</a:t>
            </a:r>
            <a:r>
              <a:rPr lang="en-US" dirty="0"/>
              <a:t>, </a:t>
            </a:r>
            <a:r>
              <a:rPr lang="en-US" dirty="0" err="1"/>
              <a:t>uredbama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normativnim</a:t>
            </a:r>
            <a:r>
              <a:rPr lang="en-US" dirty="0" smtClean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Najčešći</a:t>
            </a:r>
            <a:r>
              <a:rPr lang="en-US" dirty="0" smtClean="0"/>
              <a:t> </a:t>
            </a:r>
            <a:r>
              <a:rPr lang="en-US" dirty="0" err="1"/>
              <a:t>preduslovi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69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Mora biti samostalna finansijska institucija osnovana po zakonu o </a:t>
            </a:r>
            <a:r>
              <a:rPr lang="pl-PL" dirty="0" smtClean="0"/>
              <a:t>bankama </a:t>
            </a:r>
            <a:r>
              <a:rPr lang="it-IT" dirty="0" smtClean="0"/>
              <a:t>i </a:t>
            </a:r>
            <a:r>
              <a:rPr lang="it-IT" dirty="0"/>
              <a:t>mora imati svojstvo pravnog </a:t>
            </a:r>
            <a:r>
              <a:rPr lang="it-IT" dirty="0" smtClean="0"/>
              <a:t>lica,</a:t>
            </a:r>
            <a:r>
              <a:rPr lang="sr-Latn-ME" dirty="0" smtClean="0"/>
              <a:t> m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žiro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konto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momenta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poznato</a:t>
            </a:r>
            <a:r>
              <a:rPr lang="en-US" dirty="0"/>
              <a:t> </a:t>
            </a:r>
            <a:r>
              <a:rPr lang="en-US" dirty="0" err="1"/>
              <a:t>centralnoj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</a:p>
          <a:p>
            <a:pPr algn="just"/>
            <a:r>
              <a:rPr lang="pl-PL" dirty="0" smtClean="0"/>
              <a:t>Mora </a:t>
            </a:r>
            <a:r>
              <a:rPr lang="pl-PL" dirty="0"/>
              <a:t>biti u poslovnom odnosu sa centralnom bankom na području </a:t>
            </a:r>
            <a:r>
              <a:rPr lang="pl-PL" dirty="0" smtClean="0"/>
              <a:t>izdvajanja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kreditno</a:t>
            </a:r>
            <a:r>
              <a:rPr lang="en-US" dirty="0"/>
              <a:t> -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devizne</a:t>
            </a:r>
            <a:r>
              <a:rPr lang="sr-Latn-ME" dirty="0" smtClean="0"/>
              <a:t> </a:t>
            </a:r>
            <a:r>
              <a:rPr lang="en-US" dirty="0" err="1" smtClean="0"/>
              <a:t>politike</a:t>
            </a:r>
            <a:r>
              <a:rPr lang="en-US" dirty="0"/>
              <a:t>,</a:t>
            </a:r>
          </a:p>
          <a:p>
            <a:pPr algn="just"/>
            <a:r>
              <a:rPr lang="en-US" dirty="0"/>
              <a:t>Mora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posebni</a:t>
            </a:r>
            <a:r>
              <a:rPr lang="en-US" dirty="0"/>
              <a:t> </a:t>
            </a:r>
            <a:r>
              <a:rPr lang="en-US" dirty="0" err="1"/>
              <a:t>organizacioni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službu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u </a:t>
            </a:r>
            <a:r>
              <a:rPr lang="en-US" dirty="0" err="1" smtClean="0"/>
              <a:t>kadrovskom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stračnom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tehničkom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osposobljena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415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3) SPEC</a:t>
            </a:r>
            <a:r>
              <a:rPr lang="sr-Latn-ME" sz="3600" dirty="0" smtClean="0">
                <a:latin typeface="+mn-lt"/>
              </a:rPr>
              <a:t>I</a:t>
            </a:r>
            <a:r>
              <a:rPr lang="en-US" sz="3600" dirty="0" smtClean="0">
                <a:latin typeface="+mn-lt"/>
              </a:rPr>
              <a:t>ALIZOVANE FINANSIJS</a:t>
            </a:r>
            <a:r>
              <a:rPr lang="sr-Latn-ME" sz="3600" dirty="0" smtClean="0">
                <a:latin typeface="+mn-lt"/>
              </a:rPr>
              <a:t>KE </a:t>
            </a:r>
            <a:r>
              <a:rPr lang="en-US" sz="3600" dirty="0" smtClean="0">
                <a:latin typeface="+mn-lt"/>
              </a:rPr>
              <a:t>INSTITUCIJE NA</a:t>
            </a:r>
            <a:br>
              <a:rPr lang="en-US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TRŽIŠTU NOVCA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590210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Specijalizovane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ovlašćene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treći</a:t>
            </a:r>
            <a:r>
              <a:rPr lang="en-US" dirty="0"/>
              <a:t> </a:t>
            </a:r>
            <a:r>
              <a:rPr lang="en-US" dirty="0" err="1"/>
              <a:t>tipičan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institucionalizovanom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posrednička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 smtClean="0"/>
              <a:t>organizacija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pl-PL" dirty="0" smtClean="0"/>
              <a:t>samo </a:t>
            </a:r>
            <a:r>
              <a:rPr lang="pl-PL" dirty="0"/>
              <a:t>ona koja je za taj posao dobila odobrenje od nadležne institucije, </a:t>
            </a:r>
            <a:r>
              <a:rPr lang="pl-PL" dirty="0" smtClean="0"/>
              <a:t>najčešće </a:t>
            </a:r>
            <a:r>
              <a:rPr lang="en-US" dirty="0" smtClean="0"/>
              <a:t>od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kontroliše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Posredničke</a:t>
            </a:r>
            <a:r>
              <a:rPr lang="en-US" dirty="0" smtClean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 smtClean="0"/>
              <a:t>ili</a:t>
            </a:r>
            <a:r>
              <a:rPr lang="sr-Latn-ME" dirty="0" smtClean="0"/>
              <a:t> </a:t>
            </a:r>
            <a:r>
              <a:rPr lang="pl-PL" dirty="0" smtClean="0"/>
              <a:t>pojedini </a:t>
            </a:r>
            <a:r>
              <a:rPr lang="pl-PL" dirty="0"/>
              <a:t>stručnjaci u funkciji posrednika povezuju poslovne banke, s jedne strane</a:t>
            </a:r>
            <a:r>
              <a:rPr lang="pl-PL" dirty="0" smtClean="0"/>
              <a:t>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gradane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manjkove</a:t>
            </a:r>
            <a:r>
              <a:rPr lang="en-US" dirty="0"/>
              <a:t> </a:t>
            </a:r>
            <a:r>
              <a:rPr lang="en-US" dirty="0" err="1"/>
              <a:t>gotovinskih</a:t>
            </a:r>
            <a:r>
              <a:rPr lang="en-US" dirty="0"/>
              <a:t> </a:t>
            </a:r>
            <a:r>
              <a:rPr lang="en-US" dirty="0" err="1"/>
              <a:t>salda</a:t>
            </a:r>
            <a:r>
              <a:rPr lang="en-US" dirty="0"/>
              <a:t>, s </a:t>
            </a:r>
            <a:r>
              <a:rPr lang="en-US" dirty="0" err="1" smtClean="0"/>
              <a:t>druge</a:t>
            </a:r>
            <a:r>
              <a:rPr lang="sr-Latn-ME" dirty="0" smtClean="0"/>
              <a:t> </a:t>
            </a:r>
            <a:r>
              <a:rPr lang="en-US" dirty="0" err="1" smtClean="0"/>
              <a:t>strane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60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Razlikujemo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Prvu</a:t>
            </a:r>
            <a:r>
              <a:rPr lang="en-US" dirty="0"/>
              <a:t> </a:t>
            </a:r>
            <a:r>
              <a:rPr lang="en-US" dirty="0" err="1"/>
              <a:t>grapu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ime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Oni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velika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sr-Latn-ME" dirty="0" smtClean="0"/>
              <a:t> </a:t>
            </a:r>
            <a:r>
              <a:rPr lang="en-US" dirty="0" err="1" smtClean="0"/>
              <a:t>papire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/>
              <a:t>spadaju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,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niz</a:t>
            </a:r>
            <a:r>
              <a:rPr lang="sr-Latn-ME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/>
              <a:t>posredničkih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</a:t>
            </a:r>
            <a:r>
              <a:rPr lang="en-US" dirty="0" err="1" smtClean="0"/>
              <a:t>trgovinu</a:t>
            </a:r>
            <a:r>
              <a:rPr lang="sr-Latn-ME" dirty="0" smtClean="0"/>
              <a:t> </a:t>
            </a:r>
            <a:r>
              <a:rPr lang="en-US" dirty="0" err="1" smtClean="0"/>
              <a:t>likvidnim</a:t>
            </a:r>
            <a:r>
              <a:rPr lang="en-US" dirty="0" smtClean="0"/>
              <a:t> </a:t>
            </a:r>
            <a:r>
              <a:rPr lang="en-US" dirty="0" err="1"/>
              <a:t>sredstvima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eskontnih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lombardnih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posredničkih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se </a:t>
            </a:r>
            <a:r>
              <a:rPr lang="en-US" dirty="0" err="1" smtClean="0"/>
              <a:t>dileri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627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6447"/>
            <a:ext cx="10515600" cy="5020516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u </a:t>
            </a:r>
            <a:r>
              <a:rPr lang="en-US" dirty="0" err="1" smtClean="0"/>
              <a:t>tu</a:t>
            </a:r>
            <a:r>
              <a:rPr lang="sr-Latn-ME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tu</a:t>
            </a:r>
            <a:r>
              <a:rPr lang="sr-Latn-ME" dirty="0" smtClean="0"/>
              <a:t>đ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račun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/>
              <a:t>zadatak</a:t>
            </a:r>
            <a:r>
              <a:rPr lang="en-US" dirty="0"/>
              <a:t> je da </a:t>
            </a:r>
            <a:r>
              <a:rPr lang="en-US" dirty="0" err="1" smtClean="0"/>
              <a:t>prikupljaju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da </a:t>
            </a:r>
            <a:r>
              <a:rPr lang="en-US" dirty="0" err="1"/>
              <a:t>dovode</a:t>
            </a:r>
            <a:r>
              <a:rPr lang="en-US" dirty="0"/>
              <a:t> u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 </a:t>
            </a:r>
            <a:r>
              <a:rPr lang="en-US" dirty="0" err="1" smtClean="0"/>
              <a:t>novčanih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Brokeri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sklapaju</a:t>
            </a:r>
            <a:r>
              <a:rPr lang="en-US" dirty="0"/>
              <a:t> </a:t>
            </a:r>
            <a:r>
              <a:rPr lang="en-US" dirty="0" err="1"/>
              <a:t>ugovore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 smtClean="0"/>
              <a:t>snose</a:t>
            </a:r>
            <a:r>
              <a:rPr lang="sr-Latn-ME" dirty="0" smtClean="0"/>
              <a:t> </a:t>
            </a:r>
            <a:r>
              <a:rPr lang="pl-PL" dirty="0" smtClean="0"/>
              <a:t>odgovornost </a:t>
            </a:r>
            <a:r>
              <a:rPr lang="pl-PL" dirty="0"/>
              <a:t>za neizvršavanje ugovora. </a:t>
            </a:r>
            <a:endParaRPr lang="pl-PL" dirty="0" smtClean="0"/>
          </a:p>
          <a:p>
            <a:pPr algn="just"/>
            <a:r>
              <a:rPr lang="pl-PL" dirty="0" smtClean="0"/>
              <a:t>Oni </a:t>
            </a:r>
            <a:r>
              <a:rPr lang="pl-PL" dirty="0"/>
              <a:t>samo povezuju kupce i prodavce i za </a:t>
            </a:r>
            <a:r>
              <a:rPr lang="pl-PL" dirty="0" smtClean="0"/>
              <a:t>to </a:t>
            </a:r>
            <a:r>
              <a:rPr lang="en-US" dirty="0" err="1" smtClean="0"/>
              <a:t>naplaćuju</a:t>
            </a:r>
            <a:r>
              <a:rPr lang="en-US" dirty="0" smtClean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proviziju</a:t>
            </a:r>
            <a:r>
              <a:rPr lang="en-US" dirty="0"/>
              <a:t> od </a:t>
            </a:r>
            <a:r>
              <a:rPr lang="en-US" dirty="0" err="1"/>
              <a:t>kupca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543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poslovati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organizovanom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službenom</a:t>
            </a:r>
            <a:r>
              <a:rPr lang="en-US" dirty="0"/>
              <a:t>)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preduslove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uredbama </a:t>
            </a:r>
            <a:r>
              <a:rPr lang="pl-PL" dirty="0"/>
              <a:t>centralne banke i statutom berze novca.</a:t>
            </a:r>
          </a:p>
          <a:p>
            <a:pPr algn="just"/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organizovano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slični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organizaciji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nalazimo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 smtClean="0"/>
              <a:t>tipova</a:t>
            </a:r>
            <a:r>
              <a:rPr lang="sr-Latn-ME" dirty="0" smtClean="0"/>
              <a:t> </a:t>
            </a:r>
            <a:r>
              <a:rPr lang="en-US" dirty="0" err="1" smtClean="0"/>
              <a:t>berzi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Pojedine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posebne</a:t>
            </a:r>
            <a:r>
              <a:rPr lang="en-US" dirty="0"/>
              <a:t>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narušavaju</a:t>
            </a:r>
            <a:r>
              <a:rPr lang="en-US" dirty="0"/>
              <a:t> </a:t>
            </a:r>
            <a:r>
              <a:rPr lang="en-US" dirty="0" err="1"/>
              <a:t>organizaciono</a:t>
            </a:r>
            <a:r>
              <a:rPr lang="en-US" dirty="0"/>
              <a:t> - </a:t>
            </a:r>
            <a:r>
              <a:rPr lang="en-US" dirty="0" err="1"/>
              <a:t>upravljačku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9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širem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u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(</a:t>
            </a:r>
            <a:r>
              <a:rPr lang="en-US" dirty="0" err="1"/>
              <a:t>kupovina</a:t>
            </a:r>
            <a:r>
              <a:rPr lang="sr-Latn-ME" dirty="0"/>
              <a:t> </a:t>
            </a:r>
            <a:r>
              <a:rPr lang="it-IT" dirty="0"/>
              <a:t>i prodaja deviza i valuta).</a:t>
            </a:r>
            <a:endParaRPr lang="en-US" dirty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značajnu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 smtClean="0"/>
              <a:t>vođenju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Bez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ne bi </a:t>
            </a:r>
            <a:r>
              <a:rPr lang="en-US" dirty="0" err="1"/>
              <a:t>mogla</a:t>
            </a:r>
            <a:r>
              <a:rPr lang="en-US" dirty="0"/>
              <a:t> da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monetarno-kreditnu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ešno</a:t>
            </a:r>
            <a:r>
              <a:rPr lang="en-US" dirty="0" smtClean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 smtClean="0"/>
              <a:t>brža</a:t>
            </a:r>
            <a:r>
              <a:rPr lang="sr-Latn-ME" dirty="0" smtClean="0"/>
              <a:t> </a:t>
            </a:r>
            <a:r>
              <a:rPr lang="en-US" dirty="0" err="1" smtClean="0"/>
              <a:t>cirkulacija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27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Najviši</a:t>
            </a:r>
            <a:r>
              <a:rPr lang="en-US" dirty="0"/>
              <a:t> organ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je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Ona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najvažnije</a:t>
            </a:r>
            <a:r>
              <a:rPr lang="en-US" dirty="0"/>
              <a:t> </a:t>
            </a:r>
            <a:r>
              <a:rPr lang="en-US" dirty="0" err="1"/>
              <a:t>operativno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elo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rukovodi</a:t>
            </a:r>
            <a:r>
              <a:rPr lang="sr-Latn-ME" dirty="0" smtClean="0"/>
              <a:t> </a:t>
            </a:r>
            <a:r>
              <a:rPr lang="en-US" dirty="0" err="1" smtClean="0"/>
              <a:t>poslovanjem</a:t>
            </a:r>
            <a:r>
              <a:rPr lang="en-US" dirty="0"/>
              <a:t>, </a:t>
            </a:r>
            <a:r>
              <a:rPr lang="en-US" dirty="0" err="1"/>
              <a:t>propisuje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red,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uzanse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 smtClean="0"/>
              <a:t>upravlja</a:t>
            </a:r>
            <a:r>
              <a:rPr lang="sr-Latn-ME" dirty="0" smtClean="0"/>
              <a:t> </a:t>
            </a:r>
            <a:r>
              <a:rPr lang="en-US" dirty="0" err="1" smtClean="0"/>
              <a:t>imovinom</a:t>
            </a:r>
            <a:r>
              <a:rPr lang="en-US" dirty="0"/>
              <a:t>, </a:t>
            </a:r>
            <a:r>
              <a:rPr lang="en-US" dirty="0" err="1"/>
              <a:t>imenuje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prikuplja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raspoređuje</a:t>
            </a:r>
            <a:r>
              <a:rPr lang="en-US" dirty="0"/>
              <a:t> </a:t>
            </a:r>
            <a:r>
              <a:rPr lang="en-US" dirty="0" err="1"/>
              <a:t>prihode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donosi </a:t>
            </a:r>
            <a:r>
              <a:rPr lang="pl-PL" dirty="0"/>
              <a:t>končane odluke o konotacijama itd.</a:t>
            </a:r>
          </a:p>
          <a:p>
            <a:pPr algn="just"/>
            <a:r>
              <a:rPr lang="en-US" dirty="0" err="1"/>
              <a:t>Nadzomi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kontroliše</a:t>
            </a:r>
            <a:r>
              <a:rPr lang="en-US" dirty="0"/>
              <a:t> </a:t>
            </a:r>
            <a:r>
              <a:rPr lang="en-US" dirty="0" err="1"/>
              <a:t>zakonitost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poštovanje</a:t>
            </a:r>
            <a:r>
              <a:rPr lang="sr-Latn-ME" dirty="0" smtClean="0"/>
              <a:t> </a:t>
            </a:r>
            <a:r>
              <a:rPr lang="en-US" dirty="0" err="1" smtClean="0"/>
              <a:t>berzanskih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morala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Upravnim</a:t>
            </a:r>
            <a:r>
              <a:rPr lang="en-US" dirty="0"/>
              <a:t> </a:t>
            </a:r>
            <a:r>
              <a:rPr lang="en-US" dirty="0" err="1"/>
              <a:t>odborom</a:t>
            </a:r>
            <a:r>
              <a:rPr lang="en-US" dirty="0"/>
              <a:t> </a:t>
            </a:r>
            <a:r>
              <a:rPr lang="en-US" dirty="0" err="1"/>
              <a:t>rakovodi</a:t>
            </a:r>
            <a:r>
              <a:rPr lang="en-US" dirty="0"/>
              <a:t> </a:t>
            </a:r>
            <a:r>
              <a:rPr lang="en-US" dirty="0" err="1"/>
              <a:t>direktor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a </a:t>
            </a:r>
            <a:r>
              <a:rPr lang="en-US" dirty="0" err="1" smtClean="0"/>
              <a:t>str</a:t>
            </a:r>
            <a:r>
              <a:rPr lang="sr-Latn-ME" dirty="0" smtClean="0"/>
              <a:t>u</a:t>
            </a:r>
            <a:r>
              <a:rPr lang="en-US" dirty="0" err="1" smtClean="0"/>
              <a:t>čne</a:t>
            </a:r>
            <a:r>
              <a:rPr lang="en-US" dirty="0" smtClean="0"/>
              <a:t> </a:t>
            </a:r>
            <a:r>
              <a:rPr lang="en-US" dirty="0" err="1"/>
              <a:t>službe</a:t>
            </a:r>
            <a:r>
              <a:rPr lang="en-US" dirty="0"/>
              <a:t> se </a:t>
            </a:r>
            <a:r>
              <a:rPr lang="en-US" dirty="0" err="1"/>
              <a:t>brinu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brzom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svakodnevnom</a:t>
            </a:r>
            <a:r>
              <a:rPr lang="en-US" dirty="0"/>
              <a:t> </a:t>
            </a:r>
            <a:r>
              <a:rPr lang="en-US" dirty="0" err="1"/>
              <a:t>obavljanju</a:t>
            </a:r>
            <a:r>
              <a:rPr lang="en-US" dirty="0"/>
              <a:t> </a:t>
            </a:r>
            <a:r>
              <a:rPr lang="en-US" dirty="0" smtClean="0"/>
              <a:t>ad</a:t>
            </a:r>
            <a:r>
              <a:rPr lang="sr-Latn-ME" dirty="0" smtClean="0"/>
              <a:t>m</a:t>
            </a:r>
            <a:r>
              <a:rPr lang="en-US" dirty="0" err="1" smtClean="0"/>
              <a:t>inistrativnih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stračnih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pojedinih</a:t>
            </a:r>
            <a:r>
              <a:rPr lang="en-US" dirty="0"/>
              <a:t> organa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precizno</a:t>
            </a:r>
            <a:r>
              <a:rPr lang="en-US" dirty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uju</a:t>
            </a:r>
            <a:r>
              <a:rPr lang="sr-Latn-ME" dirty="0" smtClean="0"/>
              <a:t> </a:t>
            </a:r>
            <a:r>
              <a:rPr lang="pl-PL" dirty="0" smtClean="0"/>
              <a:t>statutom </a:t>
            </a:r>
            <a:r>
              <a:rPr lang="pl-PL" dirty="0"/>
              <a:t>ili drugim normativnim aktom koji donosi skupština berze.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376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INSTRUMENTI TRŽIŠTA NOVCA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. HARTIJE OD </a:t>
            </a:r>
            <a:r>
              <a:rPr lang="pl-PL" b="1" dirty="0" smtClean="0"/>
              <a:t>VRIJEDNOSTI </a:t>
            </a:r>
            <a:r>
              <a:rPr lang="pl-PL" b="1" dirty="0"/>
              <a:t>NA TRŽIŠTU NOVCA</a:t>
            </a:r>
          </a:p>
          <a:p>
            <a:pPr algn="just"/>
            <a:r>
              <a:rPr lang="pl-PL" dirty="0"/>
              <a:t>Na tržištu novca nalaze se hartije od </a:t>
            </a:r>
            <a:r>
              <a:rPr lang="pl-PL" dirty="0" smtClean="0"/>
              <a:t>vrijednosti </a:t>
            </a:r>
            <a:r>
              <a:rPr lang="pl-PL" dirty="0"/>
              <a:t>emitovane od strane </a:t>
            </a:r>
            <a:r>
              <a:rPr lang="pl-PL" dirty="0" smtClean="0"/>
              <a:t>centralne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dobili</a:t>
            </a:r>
            <a:r>
              <a:rPr lang="en-US" dirty="0"/>
              <a:t> </a:t>
            </a:r>
            <a:r>
              <a:rPr lang="en-US" dirty="0" err="1"/>
              <a:t>saglasnost</a:t>
            </a:r>
            <a:r>
              <a:rPr lang="en-US" dirty="0"/>
              <a:t> od </a:t>
            </a:r>
            <a:r>
              <a:rPr lang="en-US" dirty="0" err="1"/>
              <a:t>nje</a:t>
            </a:r>
            <a:r>
              <a:rPr lang="en-US" dirty="0"/>
              <a:t> da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tom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se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drži</a:t>
            </a:r>
            <a:r>
              <a:rPr lang="en-US" dirty="0"/>
              <a:t> </a:t>
            </a:r>
            <a:r>
              <a:rPr lang="en-US" dirty="0" err="1"/>
              <a:t>stava</a:t>
            </a:r>
            <a:r>
              <a:rPr lang="en-US" dirty="0"/>
              <a:t> da li je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pl-PL" dirty="0" smtClean="0"/>
              <a:t>vrijednosti </a:t>
            </a:r>
            <a:r>
              <a:rPr lang="pl-PL" dirty="0"/>
              <a:t>podesna za eskont ili reeskont odnosno operacije na “otvorenom tržištu</a:t>
            </a:r>
            <a:r>
              <a:rPr lang="pl-PL" dirty="0" smtClean="0"/>
              <a:t>” </a:t>
            </a:r>
            <a:r>
              <a:rPr lang="en-US" dirty="0" smtClean="0"/>
              <a:t>(“</a:t>
            </a:r>
            <a:r>
              <a:rPr lang="en-US" dirty="0" err="1"/>
              <a:t>opet</a:t>
            </a:r>
            <a:r>
              <a:rPr lang="en-US" dirty="0"/>
              <a:t> Market Policy”).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mnogobrojni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trgovine</a:t>
            </a:r>
            <a:r>
              <a:rPr lang="en-US" dirty="0" smtClean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r>
              <a:rPr lang="en-US" dirty="0" err="1"/>
              <a:t>Najznačajniji</a:t>
            </a:r>
            <a:r>
              <a:rPr lang="en-US" dirty="0"/>
              <a:t> </a:t>
            </a:r>
            <a:r>
              <a:rPr lang="en-US" dirty="0" err="1" smtClean="0"/>
              <a:t>instrumenti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75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Međubankarska</a:t>
            </a:r>
            <a:r>
              <a:rPr lang="en-US" dirty="0"/>
              <a:t> </a:t>
            </a:r>
            <a:r>
              <a:rPr lang="en-US" dirty="0" err="1"/>
              <a:t>kupoprodaja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2. Kratkoročne hartije od </a:t>
            </a:r>
            <a:r>
              <a:rPr lang="pl-PL" dirty="0" smtClean="0"/>
              <a:t>vrijednosti</a:t>
            </a:r>
            <a:r>
              <a:rPr lang="pl-PL" dirty="0"/>
              <a:t>, gde spadaju:</a:t>
            </a:r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Državne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 (</a:t>
            </a:r>
            <a:r>
              <a:rPr lang="en-US" sz="2800" dirty="0" err="1"/>
              <a:t>tresory</a:t>
            </a:r>
            <a:r>
              <a:rPr lang="en-US" sz="2800" dirty="0"/>
              <a:t> bonds),</a:t>
            </a:r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Obveznice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pl-PL" sz="2800" dirty="0"/>
              <a:t>c) Blagajnički zapisi centralne banke,</a:t>
            </a:r>
          </a:p>
          <a:p>
            <a:pPr marL="457200" lvl="1" indent="0">
              <a:buNone/>
            </a:pPr>
            <a:r>
              <a:rPr lang="pl-PL" sz="2800" dirty="0"/>
              <a:t>d) Državni blagajnički zapisi (tresory bilds),</a:t>
            </a:r>
          </a:p>
          <a:p>
            <a:pPr marL="457200" lvl="1" indent="0">
              <a:buNone/>
            </a:pPr>
            <a:r>
              <a:rPr lang="en-US" sz="2800" dirty="0"/>
              <a:t>e) </a:t>
            </a:r>
            <a:r>
              <a:rPr lang="en-US" sz="2800" dirty="0" err="1"/>
              <a:t>Komercijalni</a:t>
            </a:r>
            <a:r>
              <a:rPr lang="en-US" sz="2800" dirty="0"/>
              <a:t> </a:t>
            </a:r>
            <a:r>
              <a:rPr lang="en-US" sz="2800" dirty="0" err="1"/>
              <a:t>zapisi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f) </a:t>
            </a:r>
            <a:r>
              <a:rPr lang="en-US" sz="2800" dirty="0" err="1"/>
              <a:t>Bankarska</a:t>
            </a:r>
            <a:r>
              <a:rPr lang="en-US" sz="2800" dirty="0"/>
              <a:t> </a:t>
            </a:r>
            <a:r>
              <a:rPr lang="en-US" sz="2800" dirty="0" err="1"/>
              <a:t>potvrda</a:t>
            </a:r>
            <a:r>
              <a:rPr lang="en-US" sz="2800" dirty="0"/>
              <a:t> o </a:t>
            </a:r>
            <a:r>
              <a:rPr lang="en-US" sz="2800" dirty="0" err="1"/>
              <a:t>depozitu</a:t>
            </a:r>
            <a:r>
              <a:rPr lang="en-US" sz="2800" dirty="0"/>
              <a:t> (</a:t>
            </a:r>
            <a:r>
              <a:rPr lang="en-US" sz="2800" dirty="0" err="1"/>
              <a:t>depozitni</a:t>
            </a:r>
            <a:r>
              <a:rPr lang="en-US" sz="2800" dirty="0"/>
              <a:t> </a:t>
            </a:r>
            <a:r>
              <a:rPr lang="en-US" sz="2800" dirty="0" err="1"/>
              <a:t>certifikat</a:t>
            </a:r>
            <a:r>
              <a:rPr lang="en-US" sz="2800" dirty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g) </a:t>
            </a:r>
            <a:r>
              <a:rPr lang="en-US" sz="2800" dirty="0" err="1"/>
              <a:t>Bankarski</a:t>
            </a:r>
            <a:r>
              <a:rPr lang="en-US" sz="2800" dirty="0"/>
              <a:t> </a:t>
            </a:r>
            <a:r>
              <a:rPr lang="en-US" sz="2800" dirty="0" err="1"/>
              <a:t>akcepti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h) </a:t>
            </a:r>
            <a:r>
              <a:rPr lang="en-US" sz="2800" dirty="0" err="1"/>
              <a:t>Komercijalni</a:t>
            </a:r>
            <a:r>
              <a:rPr lang="en-US" sz="2800" dirty="0"/>
              <a:t> </a:t>
            </a:r>
            <a:r>
              <a:rPr lang="en-US" sz="2800" dirty="0" err="1"/>
              <a:t>bonovi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Međubankarska</a:t>
            </a:r>
            <a:r>
              <a:rPr lang="en-US" dirty="0"/>
              <a:t> </a:t>
            </a:r>
            <a:r>
              <a:rPr lang="en-US" dirty="0" err="1"/>
              <a:t>trgovina</a:t>
            </a:r>
            <a:r>
              <a:rPr lang="en-US" dirty="0"/>
              <a:t> </a:t>
            </a:r>
            <a:r>
              <a:rPr lang="en-US" dirty="0" err="1"/>
              <a:t>viškovima</a:t>
            </a:r>
            <a:r>
              <a:rPr lang="en-US" dirty="0"/>
              <a:t>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836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bivšeg</a:t>
            </a:r>
            <a:r>
              <a:rPr lang="en-US" dirty="0"/>
              <a:t> </a:t>
            </a:r>
            <a:r>
              <a:rPr lang="en-US" dirty="0" err="1"/>
              <a:t>socijalističkog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sr-Latn-ME" dirty="0" smtClean="0"/>
              <a:t>uspostavi  </a:t>
            </a:r>
            <a:r>
              <a:rPr lang="en-US" dirty="0" err="1" smtClean="0"/>
              <a:t>tržišnog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institucionalizovano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sada</a:t>
            </a:r>
            <a:r>
              <a:rPr lang="en-US" dirty="0"/>
              <a:t> se </a:t>
            </a:r>
            <a:r>
              <a:rPr lang="en-US" dirty="0" err="1" smtClean="0"/>
              <a:t>tek</a:t>
            </a:r>
            <a:r>
              <a:rPr lang="sr-Latn-ME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postepeno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u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Istražuju</a:t>
            </a:r>
            <a:r>
              <a:rPr lang="en-US" dirty="0"/>
              <a:t> se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upotreba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u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 smtClean="0"/>
              <a:t>privrednim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Ne </a:t>
            </a:r>
            <a:r>
              <a:rPr lang="en-US" dirty="0" err="1"/>
              <a:t>koriste</a:t>
            </a:r>
            <a:r>
              <a:rPr lang="en-US" dirty="0"/>
              <a:t> se </a:t>
            </a:r>
            <a:r>
              <a:rPr lang="en-US" dirty="0" err="1"/>
              <a:t>svi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/>
              <a:t>,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međubankarske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/>
              <a:t>(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273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etke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sporadične</a:t>
            </a:r>
            <a:r>
              <a:rPr lang="sr-Latn-ME" dirty="0" smtClean="0"/>
              <a:t> </a:t>
            </a:r>
            <a:r>
              <a:rPr lang="en-US" dirty="0" err="1" smtClean="0"/>
              <a:t>upotrebe</a:t>
            </a:r>
            <a:r>
              <a:rPr lang="en-US" dirty="0" smtClean="0"/>
              <a:t>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Ovde</a:t>
            </a:r>
            <a:r>
              <a:rPr lang="sr-Latn-ME" dirty="0" smtClean="0"/>
              <a:t> </a:t>
            </a:r>
            <a:r>
              <a:rPr lang="en-US" dirty="0" err="1" smtClean="0"/>
              <a:t>opisujemo</a:t>
            </a:r>
            <a:r>
              <a:rPr lang="en-US" dirty="0" smtClean="0"/>
              <a:t> </a:t>
            </a:r>
            <a:r>
              <a:rPr lang="en-US" dirty="0" err="1"/>
              <a:t>osobine</a:t>
            </a:r>
            <a:r>
              <a:rPr lang="en-US" dirty="0"/>
              <a:t>,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pt-BR" dirty="0" smtClean="0"/>
              <a:t>u </a:t>
            </a:r>
            <a:r>
              <a:rPr lang="pt-BR" dirty="0"/>
              <a:t>razvijenim </a:t>
            </a:r>
            <a:r>
              <a:rPr lang="pt-BR" dirty="0" smtClean="0"/>
              <a:t>privredama</a:t>
            </a:r>
            <a:r>
              <a:rPr lang="sr-Latn-ME" dirty="0" smtClean="0"/>
              <a:t>. </a:t>
            </a:r>
            <a:endParaRPr lang="pl-PL" b="1" dirty="0" smtClean="0"/>
          </a:p>
          <a:p>
            <a:pPr algn="just"/>
            <a:r>
              <a:rPr lang="pl-PL" b="1" dirty="0" smtClean="0"/>
              <a:t> </a:t>
            </a:r>
            <a:r>
              <a:rPr lang="pl-PL" dirty="0"/>
              <a:t>Razmatramo, dakle, samo kratkoročne </a:t>
            </a:r>
            <a:r>
              <a:rPr lang="pl-PL" dirty="0" smtClean="0"/>
              <a:t>vrijednosne </a:t>
            </a:r>
            <a:r>
              <a:rPr lang="en-US" dirty="0" err="1" smtClean="0"/>
              <a:t>papire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funkcijom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prometnog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platežnog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Ostale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(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 smtClean="0"/>
              <a:t>akcije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sl.)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funkcijom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funkcijom novca kao kapitala, </a:t>
            </a:r>
            <a:r>
              <a:rPr lang="pl-PL" dirty="0" smtClean="0"/>
              <a:t>ovdje </a:t>
            </a:r>
            <a:r>
              <a:rPr lang="pl-PL" dirty="0"/>
              <a:t>ne razmatramo, jer to spada u </a:t>
            </a:r>
            <a:r>
              <a:rPr lang="pl-PL" dirty="0" smtClean="0"/>
              <a:t>problematiku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276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+mn-lt"/>
              </a:rPr>
              <a:t>2. MEĐUBANKARSKA KUPOPRODAJA NOVCA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svakodnevno</a:t>
            </a:r>
            <a:r>
              <a:rPr lang="en-US" dirty="0"/>
              <a:t> 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manjkovi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saldu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nastoji</a:t>
            </a:r>
            <a:r>
              <a:rPr lang="en-US" dirty="0"/>
              <a:t> da </a:t>
            </a:r>
            <a:r>
              <a:rPr lang="en-US" dirty="0" err="1"/>
              <a:t>osigura</a:t>
            </a:r>
            <a:r>
              <a:rPr lang="en-US" dirty="0"/>
              <a:t> </a:t>
            </a:r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dnevnu</a:t>
            </a:r>
            <a:r>
              <a:rPr lang="en-US" dirty="0" smtClean="0"/>
              <a:t> </a:t>
            </a:r>
            <a:r>
              <a:rPr lang="en-US" dirty="0" err="1"/>
              <a:t>likvidnost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terminu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pozajmljuje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 smtClean="0"/>
              <a:t>osiguranja</a:t>
            </a:r>
            <a:r>
              <a:rPr lang="sr-Latn-ME" dirty="0" smtClean="0"/>
              <a:t> </a:t>
            </a:r>
            <a:r>
              <a:rPr lang="en-US" dirty="0" err="1" smtClean="0"/>
              <a:t>svakodnevne</a:t>
            </a:r>
            <a:r>
              <a:rPr lang="en-US" dirty="0" smtClean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 smtClean="0"/>
              <a:t>naziva</a:t>
            </a:r>
            <a:r>
              <a:rPr lang="sr-Latn-ME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noćni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posuduje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noći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posuđuje</a:t>
            </a:r>
            <a:r>
              <a:rPr lang="en-US" dirty="0" smtClean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osiguranja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terminu</a:t>
            </a:r>
            <a:r>
              <a:rPr lang="en-US" dirty="0"/>
              <a:t> (od </a:t>
            </a:r>
            <a:r>
              <a:rPr lang="en-US" dirty="0" err="1" smtClean="0"/>
              <a:t>jednog</a:t>
            </a:r>
            <a:r>
              <a:rPr lang="sr-Latn-ME" dirty="0" smtClean="0"/>
              <a:t> </a:t>
            </a:r>
            <a:r>
              <a:rPr lang="pt-BR" dirty="0" smtClean="0"/>
              <a:t>do </a:t>
            </a:r>
            <a:r>
              <a:rPr lang="pt-BR" dirty="0"/>
              <a:t>tri meseca, a najduže do godinu dana) nazivamo terminski novac. </a:t>
            </a:r>
            <a:endParaRPr lang="sr-Latn-M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028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 tim u vezi</a:t>
            </a:r>
            <a:r>
              <a:rPr lang="sr-Latn-ME" dirty="0"/>
              <a:t> </a:t>
            </a:r>
            <a:r>
              <a:rPr lang="en-US" dirty="0" err="1"/>
              <a:t>možemo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kupoprodaje</a:t>
            </a:r>
            <a:r>
              <a:rPr lang="en-US" dirty="0"/>
              <a:t> </a:t>
            </a:r>
            <a:r>
              <a:rPr lang="en-US" dirty="0" err="1"/>
              <a:t>terminskog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Pod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žiralnim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evamo</a:t>
            </a:r>
            <a:r>
              <a:rPr lang="en-US" dirty="0" smtClean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trenutni</a:t>
            </a:r>
            <a:r>
              <a:rPr lang="en-US" dirty="0"/>
              <a:t> </a:t>
            </a:r>
            <a:r>
              <a:rPr lang="en-US" dirty="0" err="1"/>
              <a:t>višak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Takav</a:t>
            </a:r>
            <a:r>
              <a:rPr lang="sr-Latn-ME" dirty="0" smtClean="0"/>
              <a:t> </a:t>
            </a:r>
            <a:r>
              <a:rPr lang="pl-PL" dirty="0" smtClean="0"/>
              <a:t>novac </a:t>
            </a:r>
            <a:r>
              <a:rPr lang="pl-PL" dirty="0"/>
              <a:t>se nudi i traži obično na rok od jednog dana ili na 24 sata od trenutka </a:t>
            </a:r>
            <a:r>
              <a:rPr lang="pl-PL" dirty="0" smtClean="0"/>
              <a:t>kada </a:t>
            </a:r>
            <a:r>
              <a:rPr lang="en-US" dirty="0" smtClean="0"/>
              <a:t>je </a:t>
            </a:r>
            <a:r>
              <a:rPr lang="en-US" dirty="0" err="1"/>
              <a:t>zajmoprimac</a:t>
            </a:r>
            <a:r>
              <a:rPr lang="en-US" dirty="0"/>
              <a:t> </a:t>
            </a:r>
            <a:r>
              <a:rPr lang="en-US" dirty="0" err="1"/>
              <a:t>dobio</a:t>
            </a:r>
            <a:r>
              <a:rPr lang="en-US" dirty="0"/>
              <a:t> </a:t>
            </a:r>
            <a:r>
              <a:rPr lang="en-US" dirty="0" err="1"/>
              <a:t>traženi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Pored toga,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 smtClean="0"/>
              <a:t>viškovi</a:t>
            </a:r>
            <a:r>
              <a:rPr lang="sr-Latn-ME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posuđuju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pl-PL" dirty="0" smtClean="0"/>
              <a:t>nisu </a:t>
            </a:r>
            <a:r>
              <a:rPr lang="pl-PL" dirty="0"/>
              <a:t>duži od 30 dana.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036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predstavnici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/>
              <a:t>se dobro </a:t>
            </a:r>
            <a:r>
              <a:rPr lang="en-US" dirty="0" err="1"/>
              <a:t>poznaju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partnera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uspostavlja</a:t>
            </a:r>
            <a:r>
              <a:rPr lang="en-US" dirty="0" smtClean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rl</a:t>
            </a:r>
            <a:r>
              <a:rPr lang="en-US" dirty="0" smtClean="0"/>
              <a:t>o </a:t>
            </a:r>
            <a:r>
              <a:rPr lang="en-US" dirty="0" err="1"/>
              <a:t>brzo</a:t>
            </a:r>
            <a:r>
              <a:rPr lang="en-US" dirty="0"/>
              <a:t> “</a:t>
            </a:r>
            <a:r>
              <a:rPr lang="en-US" dirty="0" err="1"/>
              <a:t>prebacivanje</a:t>
            </a:r>
            <a:r>
              <a:rPr lang="en-US" dirty="0"/>
              <a:t>” </a:t>
            </a:r>
            <a:r>
              <a:rPr lang="en-US" dirty="0" err="1"/>
              <a:t>žiralnog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(</a:t>
            </a:r>
            <a:r>
              <a:rPr lang="en-US" dirty="0" err="1"/>
              <a:t>žiro</a:t>
            </a:r>
            <a:r>
              <a:rPr lang="en-US" dirty="0"/>
              <a:t>) </a:t>
            </a:r>
            <a:r>
              <a:rPr lang="en-US" dirty="0" err="1"/>
              <a:t>račun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Informatizacija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kompjuterizacija</a:t>
            </a:r>
            <a:r>
              <a:rPr lang="en-US" dirty="0"/>
              <a:t> </a:t>
            </a:r>
            <a:r>
              <a:rPr lang="en-US" dirty="0" err="1" smtClean="0"/>
              <a:t>olakšavaju</a:t>
            </a:r>
            <a:r>
              <a:rPr lang="sr-Latn-ME" dirty="0" smtClean="0"/>
              <a:t> </a:t>
            </a:r>
            <a:r>
              <a:rPr lang="en-US" dirty="0" err="1" smtClean="0"/>
              <a:t>bankarske</a:t>
            </a:r>
            <a:r>
              <a:rPr lang="en-US" dirty="0" smtClean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Dnevni</a:t>
            </a:r>
            <a:r>
              <a:rPr lang="en-US" dirty="0" smtClean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žiralnog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nude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pozajmljuju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telefonskog</a:t>
            </a:r>
            <a:r>
              <a:rPr lang="en-US" dirty="0"/>
              <a:t> </a:t>
            </a:r>
            <a:r>
              <a:rPr lang="en-US" dirty="0" err="1"/>
              <a:t>poziva</a:t>
            </a:r>
            <a:r>
              <a:rPr lang="en-US" dirty="0"/>
              <a:t> </a:t>
            </a:r>
            <a:r>
              <a:rPr lang="en-US" dirty="0" err="1"/>
              <a:t>ovlašćenih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464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/>
          <a:lstStyle/>
          <a:p>
            <a:pPr algn="just"/>
            <a:r>
              <a:rPr lang="en-US" dirty="0" err="1"/>
              <a:t>Takav</a:t>
            </a:r>
            <a:r>
              <a:rPr lang="sr-Latn-ME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trgovanja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u </a:t>
            </a:r>
            <a:r>
              <a:rPr lang="en-US" dirty="0" err="1"/>
              <a:t>literaturi</a:t>
            </a:r>
            <a:r>
              <a:rPr lang="en-US" dirty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telefonski</a:t>
            </a:r>
            <a:r>
              <a:rPr lang="en-US" dirty="0"/>
              <a:t> </a:t>
            </a:r>
            <a:r>
              <a:rPr lang="en-US" dirty="0" err="1"/>
              <a:t>zajam</a:t>
            </a:r>
            <a:r>
              <a:rPr lang="en-US" dirty="0"/>
              <a:t> (Call loans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call </a:t>
            </a:r>
            <a:r>
              <a:rPr lang="en-US" dirty="0"/>
              <a:t>m</a:t>
            </a:r>
            <a:r>
              <a:rPr lang="az-Cyrl-AZ" dirty="0"/>
              <a:t>о</a:t>
            </a:r>
            <a:r>
              <a:rPr lang="en-US" dirty="0"/>
              <a:t>n</a:t>
            </a:r>
            <a:r>
              <a:rPr lang="az-Cyrl-AZ" dirty="0"/>
              <a:t>еу), </a:t>
            </a:r>
            <a:r>
              <a:rPr lang="en-US" dirty="0" err="1"/>
              <a:t>ranije</a:t>
            </a:r>
            <a:r>
              <a:rPr lang="en-US" dirty="0"/>
              <a:t> je bio </a:t>
            </a:r>
            <a:r>
              <a:rPr lang="en-US" dirty="0" err="1"/>
              <a:t>najvažniji</a:t>
            </a:r>
            <a:r>
              <a:rPr lang="en-US" dirty="0"/>
              <a:t> instrument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međubankarskom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Danas </a:t>
            </a:r>
            <a:r>
              <a:rPr lang="en-US" dirty="0"/>
              <a:t>se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 smtClean="0"/>
              <a:t>partnera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međusobnog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se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altemativni</a:t>
            </a:r>
            <a:r>
              <a:rPr lang="en-US" dirty="0"/>
              <a:t> </a:t>
            </a:r>
            <a:r>
              <a:rPr lang="en-US" dirty="0" err="1" smtClean="0"/>
              <a:t>oblici</a:t>
            </a:r>
            <a:r>
              <a:rPr lang="sr-Latn-ME" dirty="0" smtClean="0"/>
              <a:t> </a:t>
            </a:r>
            <a:r>
              <a:rPr lang="en-US" dirty="0" err="1" smtClean="0"/>
              <a:t>posuđivanja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sigumost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stabilna</a:t>
            </a:r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formalizovana</a:t>
            </a:r>
            <a:r>
              <a:rPr lang="en-US" dirty="0"/>
              <a:t> </a:t>
            </a:r>
            <a:r>
              <a:rPr lang="en-US" dirty="0" err="1"/>
              <a:t>kupoprodaja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303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Telefonski zajmovi su strogo kratkoročni na 1, 2, 3 dana, a ređe na 7 i duže</a:t>
            </a:r>
            <a:r>
              <a:rPr lang="pl-PL" dirty="0" smtClean="0"/>
              <a:t>, a </a:t>
            </a:r>
            <a:r>
              <a:rPr lang="pl-PL" dirty="0"/>
              <a:t>najduže do 30 dana. </a:t>
            </a:r>
            <a:endParaRPr lang="pl-PL" dirty="0" smtClean="0"/>
          </a:p>
          <a:p>
            <a:pPr algn="just"/>
            <a:r>
              <a:rPr lang="pl-PL" dirty="0" smtClean="0"/>
              <a:t>Takve </a:t>
            </a:r>
            <a:r>
              <a:rPr lang="pl-PL" dirty="0"/>
              <a:t>zajmove, dakle, odobravaju banke jedna drugoj </a:t>
            </a:r>
            <a:r>
              <a:rPr lang="pl-PL" dirty="0" smtClean="0"/>
              <a:t>ili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brokerima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dilerima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Zajmoprimac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, mora </a:t>
            </a:r>
            <a:r>
              <a:rPr lang="en-US" dirty="0" err="1"/>
              <a:t>pristati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klauzulu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zajmodavac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zajma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dogovorenog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zajmovi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koriste</a:t>
            </a:r>
            <a:r>
              <a:rPr lang="en-US" dirty="0"/>
              <a:t>, u </a:t>
            </a:r>
            <a:r>
              <a:rPr lang="en-US" dirty="0" err="1"/>
              <a:t>pravilu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dnevno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značajnijeg</a:t>
            </a:r>
            <a:r>
              <a:rPr lang="en-US" dirty="0"/>
              <a:t> </a:t>
            </a:r>
            <a:r>
              <a:rPr lang="en-US" dirty="0" err="1" smtClean="0"/>
              <a:t>odliva</a:t>
            </a:r>
            <a:r>
              <a:rPr lang="sr-Latn-ME" dirty="0" smtClean="0"/>
              <a:t> </a:t>
            </a:r>
            <a:r>
              <a:rPr lang="en-US" dirty="0" err="1" smtClean="0"/>
              <a:t>depozita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Zajmodavac</a:t>
            </a:r>
            <a:r>
              <a:rPr lang="en-US" dirty="0" smtClean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zajmove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reeskontovati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.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8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uspešno</a:t>
            </a:r>
            <a:r>
              <a:rPr lang="en-US" dirty="0" smtClean="0"/>
              <a:t> </a:t>
            </a:r>
            <a:r>
              <a:rPr lang="en-US" dirty="0" err="1" smtClean="0"/>
              <a:t>provo</a:t>
            </a:r>
            <a:r>
              <a:rPr lang="sr-Latn-ME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kreditne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sr-Latn-ME" dirty="0" smtClean="0"/>
              <a:t> </a:t>
            </a:r>
            <a:r>
              <a:rPr lang="en-US" dirty="0" err="1" smtClean="0"/>
              <a:t>kreditiranja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, </a:t>
            </a:r>
            <a:r>
              <a:rPr lang="en-US" dirty="0" err="1" smtClean="0"/>
              <a:t>odvijanje</a:t>
            </a:r>
            <a:r>
              <a:rPr lang="en-US" dirty="0" smtClean="0"/>
              <a:t> bez </a:t>
            </a:r>
            <a:r>
              <a:rPr lang="en-US" dirty="0" err="1" smtClean="0"/>
              <a:t>teškoća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zastoja</a:t>
            </a:r>
            <a:r>
              <a:rPr lang="en-US" dirty="0" smtClean="0"/>
              <a:t> </a:t>
            </a:r>
            <a:r>
              <a:rPr lang="en-US" dirty="0" err="1" smtClean="0"/>
              <a:t>društvene</a:t>
            </a:r>
            <a:r>
              <a:rPr lang="en-US" dirty="0" smtClean="0"/>
              <a:t> </a:t>
            </a:r>
            <a:r>
              <a:rPr lang="en-US" dirty="0" err="1" smtClean="0"/>
              <a:t>reprodukcije</a:t>
            </a:r>
            <a:r>
              <a:rPr lang="en-US" dirty="0" smtClean="0"/>
              <a:t> (bar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tiče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). </a:t>
            </a:r>
            <a:endParaRPr lang="sr-Latn-ME" dirty="0" smtClean="0"/>
          </a:p>
          <a:p>
            <a:r>
              <a:rPr lang="en-US" dirty="0" smtClean="0"/>
              <a:t>Tome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dodati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ostvarivanje</a:t>
            </a:r>
            <a:r>
              <a:rPr lang="en-US" dirty="0" smtClean="0"/>
              <a:t> </a:t>
            </a:r>
            <a:r>
              <a:rPr lang="en-US" dirty="0" err="1" smtClean="0"/>
              <a:t>optimalne</a:t>
            </a:r>
            <a:r>
              <a:rPr lang="en-US" dirty="0" smtClean="0"/>
              <a:t> stope </a:t>
            </a:r>
            <a:r>
              <a:rPr lang="en-US" dirty="0" err="1" smtClean="0"/>
              <a:t>privrednog</a:t>
            </a:r>
            <a:r>
              <a:rPr lang="en-US" dirty="0" smtClean="0"/>
              <a:t> </a:t>
            </a:r>
            <a:r>
              <a:rPr lang="en-US" dirty="0" err="1" smtClean="0"/>
              <a:t>rasta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stabilnosti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da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 smtClean="0"/>
              <a:t>bankarski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) d</a:t>
            </a:r>
            <a:r>
              <a:rPr lang="sr-Latn-ME" dirty="0" smtClean="0"/>
              <a:t>j</a:t>
            </a:r>
            <a:r>
              <a:rPr lang="en-US" dirty="0" err="1" smtClean="0"/>
              <a:t>eluju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ponudu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tražnju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- </a:t>
            </a:r>
            <a:r>
              <a:rPr lang="en-US" dirty="0" err="1" smtClean="0"/>
              <a:t>ukupnu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sektorima</a:t>
            </a:r>
            <a:r>
              <a:rPr lang="en-US" dirty="0" smtClean="0"/>
              <a:t>, </a:t>
            </a:r>
            <a:r>
              <a:rPr lang="en-US" dirty="0" err="1" smtClean="0"/>
              <a:t>oblike</a:t>
            </a:r>
            <a:r>
              <a:rPr lang="sr-Latn-ME" dirty="0" smtClean="0"/>
              <a:t>  </a:t>
            </a:r>
            <a:r>
              <a:rPr lang="en-US" dirty="0" err="1" smtClean="0"/>
              <a:t>novca</a:t>
            </a:r>
            <a:r>
              <a:rPr lang="en-US" dirty="0" smtClean="0"/>
              <a:t>, </a:t>
            </a:r>
            <a:r>
              <a:rPr lang="en-US" dirty="0" err="1" smtClean="0"/>
              <a:t>brzinu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dr. </a:t>
            </a:r>
            <a:endParaRPr lang="sr-Latn-ME" dirty="0" smtClean="0"/>
          </a:p>
          <a:p>
            <a:r>
              <a:rPr lang="en-US" dirty="0" smtClean="0"/>
              <a:t>Time </a:t>
            </a:r>
            <a:r>
              <a:rPr lang="en-US" dirty="0" err="1" smtClean="0"/>
              <a:t>monetarna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745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zajmove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prelazi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blagajničke</a:t>
            </a:r>
            <a:r>
              <a:rPr lang="sr-Latn-ME" dirty="0" smtClean="0"/>
              <a:t> </a:t>
            </a:r>
            <a:r>
              <a:rPr lang="en-US" dirty="0" err="1" smtClean="0"/>
              <a:t>zapise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stimuliše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da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takve</a:t>
            </a:r>
            <a:r>
              <a:rPr lang="en-US" dirty="0" smtClean="0"/>
              <a:t> </a:t>
            </a:r>
            <a:r>
              <a:rPr lang="en-US" dirty="0" err="1" smtClean="0"/>
              <a:t>zajmove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One to </a:t>
            </a:r>
            <a:r>
              <a:rPr lang="en-US" dirty="0" err="1" smtClean="0"/>
              <a:t>rade</a:t>
            </a:r>
            <a:r>
              <a:rPr lang="en-US" dirty="0" smtClean="0"/>
              <a:t> u </a:t>
            </a:r>
            <a:r>
              <a:rPr lang="en-US" dirty="0" err="1" smtClean="0"/>
              <a:t>vremenu</a:t>
            </a:r>
            <a:r>
              <a:rPr lang="en-US" dirty="0" smtClean="0"/>
              <a:t> </a:t>
            </a:r>
            <a:r>
              <a:rPr lang="en-US" dirty="0" err="1" smtClean="0"/>
              <a:t>političke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ekonomske</a:t>
            </a:r>
            <a:r>
              <a:rPr lang="en-US" dirty="0" smtClean="0"/>
              <a:t> </a:t>
            </a:r>
            <a:r>
              <a:rPr lang="en-US" dirty="0" err="1" smtClean="0"/>
              <a:t>stabilnosti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u </a:t>
            </a:r>
            <a:r>
              <a:rPr lang="en-US" dirty="0" err="1" smtClean="0"/>
              <a:t>vremenu</a:t>
            </a:r>
            <a:r>
              <a:rPr lang="en-US" dirty="0" smtClean="0"/>
              <a:t> </a:t>
            </a:r>
            <a:r>
              <a:rPr lang="en-US" dirty="0" err="1" smtClean="0"/>
              <a:t>nestabilnosti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visoke</a:t>
            </a:r>
            <a:r>
              <a:rPr lang="en-US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sr-Latn-ME" dirty="0" smtClean="0"/>
              <a:t> </a:t>
            </a:r>
            <a:r>
              <a:rPr lang="sv-SE" dirty="0" smtClean="0"/>
              <a:t>dovoljan stimulans.</a:t>
            </a:r>
            <a:endParaRPr lang="sr-Latn-ME" dirty="0" smtClean="0"/>
          </a:p>
          <a:p>
            <a:pPr algn="just"/>
            <a:r>
              <a:rPr lang="sv-SE" dirty="0" smtClean="0"/>
              <a:t> Ovakvi zajmovi koriste se u stabilnim poslovnim situacijama i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rešavanje</a:t>
            </a:r>
            <a:r>
              <a:rPr lang="en-US" dirty="0" smtClean="0"/>
              <a:t> </a:t>
            </a:r>
            <a:r>
              <a:rPr lang="en-US" dirty="0" err="1" smtClean="0"/>
              <a:t>sasvim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nelikvidnosti</a:t>
            </a:r>
            <a:r>
              <a:rPr lang="en-US" dirty="0" smtClean="0"/>
              <a:t> od </a:t>
            </a:r>
            <a:r>
              <a:rPr lang="en-US" dirty="0" err="1" smtClean="0"/>
              <a:t>nekoliko</a:t>
            </a:r>
            <a:r>
              <a:rPr lang="en-US" dirty="0" smtClean="0"/>
              <a:t> dana.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pojave</a:t>
            </a:r>
            <a:r>
              <a:rPr lang="sr-Latn-ME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nelikvidnosti</a:t>
            </a:r>
            <a:r>
              <a:rPr lang="en-US" dirty="0" smtClean="0"/>
              <a:t> </a:t>
            </a:r>
            <a:r>
              <a:rPr lang="en-US" dirty="0" err="1" smtClean="0"/>
              <a:t>ovakvi</a:t>
            </a:r>
            <a:r>
              <a:rPr lang="en-US" dirty="0" smtClean="0"/>
              <a:t> </a:t>
            </a:r>
            <a:r>
              <a:rPr lang="en-US" dirty="0" err="1" smtClean="0"/>
              <a:t>zajmovi</a:t>
            </a:r>
            <a:r>
              <a:rPr lang="en-US" dirty="0" smtClean="0"/>
              <a:t> ne r</a:t>
            </a:r>
            <a:r>
              <a:rPr lang="sr-Latn-ME" dirty="0" smtClean="0"/>
              <a:t>j</a:t>
            </a:r>
            <a:r>
              <a:rPr lang="en-US" dirty="0" err="1" smtClean="0"/>
              <a:t>ešavaju</a:t>
            </a:r>
            <a:r>
              <a:rPr lang="en-US" dirty="0" smtClean="0"/>
              <a:t> problem, </a:t>
            </a:r>
            <a:r>
              <a:rPr lang="en-US" dirty="0" err="1" smtClean="0"/>
              <a:t>već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sr-Latn-ME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30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Kamatna stopa na međubankarske kratkoročne zajmove zavisi od </a:t>
            </a:r>
            <a:r>
              <a:rPr lang="pl-PL" dirty="0" smtClean="0"/>
              <a:t>kretanja </a:t>
            </a:r>
            <a:r>
              <a:rPr lang="en-US" dirty="0" err="1" smtClean="0"/>
              <a:t>eskontne</a:t>
            </a:r>
            <a:r>
              <a:rPr lang="en-US" dirty="0" smtClean="0"/>
              <a:t> </a:t>
            </a:r>
            <a:r>
              <a:rPr lang="en-US" dirty="0"/>
              <a:t>stope, od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stope </a:t>
            </a:r>
            <a:r>
              <a:rPr lang="en-US" dirty="0" err="1"/>
              <a:t>inflacije</a:t>
            </a:r>
            <a:r>
              <a:rPr lang="en-US" dirty="0"/>
              <a:t> (</a:t>
            </a:r>
            <a:r>
              <a:rPr lang="en-US" dirty="0" err="1" smtClean="0"/>
              <a:t>nestabilnosti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Terminski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sr-Latn-ME" dirty="0" err="1"/>
              <a:t>v</a:t>
            </a:r>
            <a:r>
              <a:rPr lang="en-US" dirty="0" err="1" smtClean="0"/>
              <a:t>išak</a:t>
            </a:r>
            <a:r>
              <a:rPr lang="sr-Latn-ME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učesnik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duži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,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pl-PL" dirty="0" smtClean="0"/>
              <a:t>određenu </a:t>
            </a:r>
            <a:r>
              <a:rPr lang="pl-PL" dirty="0"/>
              <a:t>kamatnu stopu, na zajam drugim poslovnim bankama. </a:t>
            </a:r>
            <a:endParaRPr lang="pl-PL" dirty="0" smtClean="0"/>
          </a:p>
          <a:p>
            <a:pPr algn="just"/>
            <a:r>
              <a:rPr lang="pl-PL" dirty="0"/>
              <a:t>N</a:t>
            </a:r>
            <a:r>
              <a:rPr lang="pl-PL" dirty="0" smtClean="0"/>
              <a:t>ovac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rešavaju</a:t>
            </a:r>
            <a:r>
              <a:rPr lang="en-US" dirty="0"/>
              <a:t> </a:t>
            </a:r>
            <a:r>
              <a:rPr lang="en-US" dirty="0" err="1"/>
              <a:t>problemi</a:t>
            </a:r>
            <a:r>
              <a:rPr lang="en-US" dirty="0"/>
              <a:t> (ne)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od </a:t>
            </a:r>
            <a:r>
              <a:rPr lang="en-US" dirty="0" err="1" smtClean="0"/>
              <a:t>jednog</a:t>
            </a:r>
            <a:r>
              <a:rPr lang="sr-Latn-ME" dirty="0" smtClean="0"/>
              <a:t> </a:t>
            </a:r>
            <a:r>
              <a:rPr lang="pl-PL" dirty="0" smtClean="0"/>
              <a:t>do </a:t>
            </a:r>
            <a:r>
              <a:rPr lang="pl-PL" dirty="0"/>
              <a:t>tri meseca, a najduže do godinu dana. </a:t>
            </a:r>
            <a:endParaRPr lang="pl-PL" dirty="0" smtClean="0"/>
          </a:p>
          <a:p>
            <a:pPr algn="just"/>
            <a:r>
              <a:rPr lang="pl-PL" dirty="0" smtClean="0"/>
              <a:t>Zajmovi </a:t>
            </a:r>
            <a:r>
              <a:rPr lang="pl-PL" dirty="0"/>
              <a:t>na kraći rok daju se uz manju, </a:t>
            </a:r>
            <a:r>
              <a:rPr lang="pl-PL" dirty="0" smtClean="0"/>
              <a:t>a zajmovi </a:t>
            </a:r>
            <a:r>
              <a:rPr lang="pl-PL" dirty="0"/>
              <a:t>na duži rok daju se uz veću kamatnu stopu.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105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573"/>
            <a:ext cx="10515600" cy="872004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3. KRATKOROČNE HARTIJE OD VREDNOSTI</a:t>
            </a:r>
            <a:endParaRPr lang="pl-PL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7"/>
            <a:ext cx="10515600" cy="492638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Na </a:t>
            </a:r>
            <a:r>
              <a:rPr lang="pt-BR" dirty="0"/>
              <a:t>institucionalizovanom tržištu novca obično se ne trguje svim </a:t>
            </a:r>
            <a:r>
              <a:rPr lang="pt-BR" dirty="0" smtClean="0"/>
              <a:t>oblicima</a:t>
            </a:r>
            <a:r>
              <a:rPr lang="sr-Latn-ME" dirty="0" smtClean="0"/>
              <a:t> </a:t>
            </a:r>
            <a:r>
              <a:rPr lang="pl-PL" dirty="0" smtClean="0"/>
              <a:t>vrijednosnih </a:t>
            </a:r>
            <a:r>
              <a:rPr lang="pl-PL" dirty="0"/>
              <a:t>papira već samo onim </a:t>
            </a:r>
            <a:r>
              <a:rPr lang="pl-PL" dirty="0" smtClean="0"/>
              <a:t>vrijednosnim </a:t>
            </a:r>
            <a:r>
              <a:rPr lang="pl-PL" dirty="0"/>
              <a:t>papirima koje izdaje </a:t>
            </a:r>
            <a:r>
              <a:rPr lang="pl-PL" dirty="0" smtClean="0"/>
              <a:t>centralna banka </a:t>
            </a:r>
            <a:r>
              <a:rPr lang="pl-PL" dirty="0"/>
              <a:t>ili koje centralna banka tretira kao </a:t>
            </a:r>
            <a:r>
              <a:rPr lang="pl-PL" dirty="0" smtClean="0"/>
              <a:t>vrijednosne </a:t>
            </a:r>
            <a:r>
              <a:rPr lang="pl-PL" dirty="0"/>
              <a:t>papire pogodne za trgovinu </a:t>
            </a:r>
            <a:r>
              <a:rPr lang="pl-PL" dirty="0" smtClean="0"/>
              <a:t>na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zatvorenom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otvorenom</a:t>
            </a:r>
            <a:r>
              <a:rPr lang="sr-Latn-ME" dirty="0" smtClean="0"/>
              <a:t> </a:t>
            </a:r>
            <a:r>
              <a:rPr lang="en-US" dirty="0" err="1" smtClean="0"/>
              <a:t>novčanom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</a:t>
            </a:r>
            <a:r>
              <a:rPr lang="sr-Latn-ME" dirty="0" smtClean="0"/>
              <a:t>m</a:t>
            </a:r>
            <a:r>
              <a:rPr lang="en-US" dirty="0" smtClean="0"/>
              <a:t>et </a:t>
            </a:r>
            <a:r>
              <a:rPr lang="en-US" dirty="0" err="1"/>
              <a:t>kupoprodaje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instrument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postati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rediskontovati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err="1"/>
              <a:t>diskontnu</a:t>
            </a:r>
            <a:r>
              <a:rPr lang="en-US" dirty="0"/>
              <a:t> </a:t>
            </a:r>
            <a:r>
              <a:rPr lang="en-US" dirty="0" err="1" smtClean="0"/>
              <a:t>stopu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da se </a:t>
            </a:r>
            <a:r>
              <a:rPr lang="en-US" dirty="0" err="1"/>
              <a:t>pri</a:t>
            </a:r>
            <a:r>
              <a:rPr lang="en-US" dirty="0"/>
              <a:t> tome ne </a:t>
            </a:r>
            <a:r>
              <a:rPr lang="en-US" dirty="0" err="1"/>
              <a:t>tereti</a:t>
            </a:r>
            <a:r>
              <a:rPr lang="en-US" dirty="0"/>
              <a:t> </a:t>
            </a:r>
            <a:r>
              <a:rPr lang="en-US" dirty="0" err="1"/>
              <a:t>rediskontni</a:t>
            </a:r>
            <a:r>
              <a:rPr lang="en-US" dirty="0"/>
              <a:t> </a:t>
            </a:r>
            <a:r>
              <a:rPr lang="en-US" dirty="0" err="1" smtClean="0"/>
              <a:t>kontingent</a:t>
            </a:r>
            <a:r>
              <a:rPr lang="sr-Latn-ME" dirty="0" smtClean="0"/>
              <a:t> </a:t>
            </a:r>
            <a:r>
              <a:rPr lang="en-US" dirty="0" err="1" smtClean="0"/>
              <a:t>kojeg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odobrila</a:t>
            </a:r>
            <a:r>
              <a:rPr lang="en-US" dirty="0"/>
              <a:t> </a:t>
            </a:r>
            <a:r>
              <a:rPr lang="en-US" dirty="0" err="1"/>
              <a:t>poslovnoj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rediskont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710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/>
          <a:lstStyle/>
          <a:p>
            <a:pPr algn="just"/>
            <a:r>
              <a:rPr lang="en-US" dirty="0"/>
              <a:t>U </a:t>
            </a:r>
            <a:r>
              <a:rPr lang="en-US" dirty="0" err="1"/>
              <a:t>ovom</a:t>
            </a:r>
            <a:r>
              <a:rPr lang="sr-Latn-ME" dirty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m</a:t>
            </a:r>
            <a:r>
              <a:rPr lang="sr-Latn-ME" dirty="0"/>
              <a:t>j</a:t>
            </a:r>
            <a:r>
              <a:rPr lang="en-US" dirty="0" err="1"/>
              <a:t>enice</a:t>
            </a:r>
            <a:r>
              <a:rPr lang="en-US" dirty="0"/>
              <a:t> </a:t>
            </a:r>
            <a:r>
              <a:rPr lang="en-US" dirty="0" err="1"/>
              <a:t>komercijalnog</a:t>
            </a:r>
            <a:r>
              <a:rPr lang="en-US" dirty="0"/>
              <a:t> </a:t>
            </a:r>
            <a:r>
              <a:rPr lang="en-US" dirty="0" err="1"/>
              <a:t>karaktera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sr-Latn-ME" dirty="0"/>
              <a:t> </a:t>
            </a:r>
            <a:r>
              <a:rPr lang="en-US" dirty="0" err="1"/>
              <a:t>reeskontuje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teret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rediskontnog</a:t>
            </a:r>
            <a:r>
              <a:rPr lang="en-US" dirty="0"/>
              <a:t> </a:t>
            </a:r>
            <a:r>
              <a:rPr lang="en-US" dirty="0" err="1"/>
              <a:t>kontingenta</a:t>
            </a:r>
            <a:r>
              <a:rPr lang="en-US" dirty="0"/>
              <a:t>, ne </a:t>
            </a:r>
            <a:r>
              <a:rPr lang="en-US" dirty="0" err="1" smtClean="0"/>
              <a:t>tretiraju</a:t>
            </a:r>
            <a:r>
              <a:rPr lang="sr-Latn-ME" dirty="0" smtClean="0"/>
              <a:t> </a:t>
            </a:r>
            <a:r>
              <a:rPr lang="en-US" dirty="0"/>
              <a:t>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sr-Latn-ME" dirty="0"/>
              <a:t>m</a:t>
            </a:r>
            <a:r>
              <a:rPr lang="en-US" dirty="0" err="1"/>
              <a:t>eti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sr-Latn-ME" dirty="0"/>
              <a:t> </a:t>
            </a:r>
            <a:r>
              <a:rPr lang="en-US" dirty="0"/>
              <a:t>se </a:t>
            </a:r>
            <a:r>
              <a:rPr lang="en-US" dirty="0" err="1"/>
              <a:t>trguje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eskontnom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836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/>
              <a:t>instrument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(</a:t>
            </a:r>
            <a:r>
              <a:rPr lang="en-US" dirty="0" err="1"/>
              <a:t>reeskont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smtClean="0"/>
              <a:t>- 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Kupoprodaja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zbiva</a:t>
            </a:r>
            <a:r>
              <a:rPr lang="en-US" dirty="0"/>
              <a:t> se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obično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3000" dirty="0"/>
              <a:t>a</a:t>
            </a:r>
            <a:r>
              <a:rPr lang="en-US" sz="2800" dirty="0"/>
              <a:t>) </a:t>
            </a:r>
            <a:r>
              <a:rPr lang="sr-Latn-ME" sz="2800" dirty="0" err="1"/>
              <a:t>d</a:t>
            </a:r>
            <a:r>
              <a:rPr lang="en-US" sz="2800" dirty="0" smtClean="0"/>
              <a:t>v</a:t>
            </a:r>
            <a:r>
              <a:rPr lang="sr-Latn-ME" sz="2800" dirty="0" smtClean="0"/>
              <a:t>ij</a:t>
            </a:r>
            <a:r>
              <a:rPr lang="en-US" sz="2800" dirty="0" smtClean="0"/>
              <a:t>e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pl-PL" sz="2800" dirty="0"/>
              <a:t>b) </a:t>
            </a:r>
            <a:r>
              <a:rPr lang="pl-PL" sz="2800" dirty="0" smtClean="0"/>
              <a:t>jedne </a:t>
            </a:r>
            <a:r>
              <a:rPr lang="pl-PL" sz="2800" dirty="0"/>
              <a:t>poslovne banke i centralne bake,</a:t>
            </a:r>
          </a:p>
          <a:p>
            <a:pPr marL="457200" lvl="1" indent="0">
              <a:buNone/>
            </a:pPr>
            <a:r>
              <a:rPr lang="en-US" sz="2800" dirty="0"/>
              <a:t>c) </a:t>
            </a:r>
            <a:r>
              <a:rPr lang="sr-Latn-ME" sz="2800" dirty="0" err="1"/>
              <a:t>d</a:t>
            </a:r>
            <a:r>
              <a:rPr lang="en-US" sz="2800" dirty="0" err="1" smtClean="0"/>
              <a:t>ržave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da-DK" sz="2800" dirty="0"/>
              <a:t>d) </a:t>
            </a:r>
            <a:r>
              <a:rPr lang="sr-Latn-ME" sz="2800" dirty="0" smtClean="0"/>
              <a:t>d</a:t>
            </a:r>
            <a:r>
              <a:rPr lang="da-DK" sz="2800" dirty="0" smtClean="0"/>
              <a:t>ržave </a:t>
            </a:r>
            <a:r>
              <a:rPr lang="da-DK" sz="2800" dirty="0"/>
              <a:t>i </a:t>
            </a:r>
            <a:r>
              <a:rPr lang="da-DK" sz="2800" dirty="0" smtClean="0"/>
              <a:t>cen</a:t>
            </a:r>
            <a:r>
              <a:rPr lang="sr-Latn-ME" sz="2800" dirty="0" smtClean="0"/>
              <a:t>t</a:t>
            </a:r>
            <a:r>
              <a:rPr lang="da-DK" sz="2800" dirty="0" smtClean="0"/>
              <a:t>ralne </a:t>
            </a:r>
            <a:r>
              <a:rPr lang="da-DK" sz="2800" dirty="0"/>
              <a:t>banke.</a:t>
            </a:r>
          </a:p>
          <a:p>
            <a:pPr marL="457200" lvl="1" indent="0">
              <a:buNone/>
            </a:pPr>
            <a:r>
              <a:rPr lang="pt-BR" sz="2800" dirty="0"/>
              <a:t>e) </a:t>
            </a:r>
            <a:r>
              <a:rPr lang="sr-Latn-ME" sz="2800" dirty="0" smtClean="0"/>
              <a:t>d</a:t>
            </a:r>
            <a:r>
              <a:rPr lang="pt-BR" sz="2800" dirty="0" smtClean="0"/>
              <a:t>ržave </a:t>
            </a:r>
            <a:r>
              <a:rPr lang="pt-BR" sz="2800" dirty="0"/>
              <a:t>i njenih institucija.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623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(</a:t>
            </a:r>
            <a:r>
              <a:rPr lang="en-US" dirty="0" err="1"/>
              <a:t>emituje</a:t>
            </a:r>
            <a:r>
              <a:rPr lang="en-US" dirty="0"/>
              <a:t>)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sr-Latn-ME" dirty="0" smtClean="0"/>
              <a:t> </a:t>
            </a:r>
            <a:r>
              <a:rPr lang="it-IT" dirty="0" smtClean="0"/>
              <a:t>možemo pod</a:t>
            </a:r>
            <a:r>
              <a:rPr lang="sr-Latn-ME" dirty="0" smtClean="0"/>
              <a:t>ij</a:t>
            </a:r>
            <a:r>
              <a:rPr lang="it-IT" dirty="0" smtClean="0"/>
              <a:t>eliti </a:t>
            </a:r>
            <a:r>
              <a:rPr lang="it-IT" dirty="0"/>
              <a:t>u tri grupe:</a:t>
            </a:r>
          </a:p>
          <a:p>
            <a:pPr marL="457200" lvl="1" indent="0" algn="just">
              <a:buNone/>
            </a:pPr>
            <a:r>
              <a:rPr lang="en-US" sz="2800" dirty="0"/>
              <a:t>1. </a:t>
            </a:r>
            <a:r>
              <a:rPr lang="en-US" sz="2800" dirty="0" err="1"/>
              <a:t>Državni</a:t>
            </a:r>
            <a:r>
              <a:rPr lang="en-US" sz="2800" dirty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ednosni</a:t>
            </a:r>
            <a:r>
              <a:rPr lang="en-US" sz="2800" dirty="0" smtClean="0"/>
              <a:t> </a:t>
            </a:r>
            <a:r>
              <a:rPr lang="en-US" sz="2800" dirty="0" err="1"/>
              <a:t>papiri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državne</a:t>
            </a:r>
            <a:r>
              <a:rPr lang="en-US" sz="2800" dirty="0"/>
              <a:t> </a:t>
            </a:r>
            <a:r>
              <a:rPr lang="en-US" sz="2800" dirty="0" err="1"/>
              <a:t>obveznice</a:t>
            </a:r>
            <a:r>
              <a:rPr lang="en-US" sz="2800" dirty="0"/>
              <a:t>, </a:t>
            </a:r>
            <a:r>
              <a:rPr lang="en-US" sz="2800" dirty="0" err="1"/>
              <a:t>državne</a:t>
            </a:r>
            <a:r>
              <a:rPr lang="en-US" sz="2800" dirty="0"/>
              <a:t> </a:t>
            </a:r>
            <a:r>
              <a:rPr lang="en-US" sz="2800" dirty="0" smtClean="0"/>
              <a:t>m</a:t>
            </a:r>
            <a:r>
              <a:rPr lang="sr-Latn-ME" sz="2800" dirty="0" smtClean="0"/>
              <a:t>j</a:t>
            </a:r>
            <a:r>
              <a:rPr lang="en-US" sz="2800" dirty="0" err="1" smtClean="0"/>
              <a:t>enice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de-DE" sz="2800" dirty="0" smtClean="0"/>
              <a:t>državni </a:t>
            </a:r>
            <a:r>
              <a:rPr lang="de-DE" sz="2800" dirty="0"/>
              <a:t>blagajnički zapisi (Treasury bills, bons du tresor, Schatzwechsel);</a:t>
            </a:r>
          </a:p>
          <a:p>
            <a:pPr marL="457200" lvl="1" indent="0" algn="just">
              <a:buNone/>
            </a:pPr>
            <a:r>
              <a:rPr lang="en-US" sz="2800" dirty="0"/>
              <a:t>2.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ednosni</a:t>
            </a:r>
            <a:r>
              <a:rPr lang="en-US" sz="2800" dirty="0" smtClean="0"/>
              <a:t> </a:t>
            </a:r>
            <a:r>
              <a:rPr lang="en-US" sz="2800" dirty="0" err="1"/>
              <a:t>papiri</a:t>
            </a:r>
            <a:r>
              <a:rPr lang="en-US" sz="2800" dirty="0"/>
              <a:t> </a:t>
            </a:r>
            <a:r>
              <a:rPr lang="en-US" sz="2800" dirty="0" err="1"/>
              <a:t>centralne</a:t>
            </a:r>
            <a:r>
              <a:rPr lang="en-US" sz="2800" dirty="0"/>
              <a:t> </a:t>
            </a:r>
            <a:r>
              <a:rPr lang="en-US" sz="2800" dirty="0" err="1"/>
              <a:t>banke</a:t>
            </a:r>
            <a:r>
              <a:rPr lang="en-US" sz="2800" dirty="0"/>
              <a:t>,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što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blagajnički</a:t>
            </a:r>
            <a:r>
              <a:rPr lang="en-US" sz="2800" dirty="0"/>
              <a:t> </a:t>
            </a:r>
            <a:r>
              <a:rPr lang="en-US" sz="2800" dirty="0" err="1"/>
              <a:t>zapisi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3.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ednosni</a:t>
            </a:r>
            <a:r>
              <a:rPr lang="en-US" sz="2800" dirty="0" smtClean="0"/>
              <a:t> </a:t>
            </a:r>
            <a:r>
              <a:rPr lang="en-US" sz="2800" dirty="0" err="1"/>
              <a:t>papiri</a:t>
            </a:r>
            <a:r>
              <a:rPr lang="en-US" sz="2800" dirty="0"/>
              <a:t> </a:t>
            </a:r>
            <a:r>
              <a:rPr lang="en-US" sz="2800" dirty="0" err="1"/>
              <a:t>privrednih</a:t>
            </a:r>
            <a:r>
              <a:rPr lang="en-US" sz="2800" dirty="0"/>
              <a:t> </a:t>
            </a:r>
            <a:r>
              <a:rPr lang="en-US" sz="2800" dirty="0" err="1"/>
              <a:t>preduzeća</a:t>
            </a:r>
            <a:r>
              <a:rPr lang="en-US" sz="2800" dirty="0"/>
              <a:t>,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en-US" sz="2800" dirty="0" err="1"/>
              <a:t>firmi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privatnih</a:t>
            </a:r>
            <a:r>
              <a:rPr lang="en-US" sz="2800" dirty="0"/>
              <a:t> </a:t>
            </a:r>
            <a:r>
              <a:rPr lang="en-US" sz="2800" dirty="0" err="1"/>
              <a:t>lica</a:t>
            </a:r>
            <a:r>
              <a:rPr lang="en-US" sz="2800" dirty="0"/>
              <a:t> </a:t>
            </a:r>
            <a:r>
              <a:rPr lang="en-US" sz="2800" dirty="0" err="1" smtClean="0"/>
              <a:t>koji</a:t>
            </a:r>
            <a:r>
              <a:rPr lang="sr-Latn-ME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/>
              <a:t>akceptirani</a:t>
            </a:r>
            <a:r>
              <a:rPr lang="en-US" sz="2800" dirty="0"/>
              <a:t> od </a:t>
            </a:r>
            <a:r>
              <a:rPr lang="en-US" sz="2800" dirty="0" err="1"/>
              <a:t>strane</a:t>
            </a:r>
            <a:r>
              <a:rPr lang="en-US" sz="2800" dirty="0"/>
              <a:t> </a:t>
            </a:r>
            <a:r>
              <a:rPr lang="en-US" sz="2800" dirty="0" err="1"/>
              <a:t>ovlašćenih</a:t>
            </a:r>
            <a:r>
              <a:rPr lang="en-US" sz="2800" dirty="0"/>
              <a:t> </a:t>
            </a:r>
            <a:r>
              <a:rPr lang="en-US" sz="2800" dirty="0" err="1"/>
              <a:t>finansijskih</a:t>
            </a:r>
            <a:r>
              <a:rPr lang="en-US" sz="2800" dirty="0"/>
              <a:t> </a:t>
            </a:r>
            <a:r>
              <a:rPr lang="en-US" sz="2800" dirty="0" err="1"/>
              <a:t>institucija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457200" lvl="1" indent="0" algn="just">
              <a:buNone/>
            </a:pPr>
            <a:r>
              <a:rPr lang="en-US" sz="2800" dirty="0" err="1"/>
              <a:t>Vrste</a:t>
            </a:r>
            <a:r>
              <a:rPr lang="en-US" sz="2800" dirty="0"/>
              <a:t>, </a:t>
            </a:r>
            <a:r>
              <a:rPr lang="en-US" sz="2800" dirty="0" err="1"/>
              <a:t>oblici</a:t>
            </a:r>
            <a:r>
              <a:rPr lang="en-US" sz="2800" dirty="0"/>
              <a:t>, </a:t>
            </a:r>
            <a:r>
              <a:rPr lang="en-US" sz="2800" dirty="0" err="1"/>
              <a:t>broj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obim</a:t>
            </a:r>
            <a:r>
              <a:rPr lang="en-US" sz="2800" dirty="0"/>
              <a:t> </a:t>
            </a:r>
            <a:r>
              <a:rPr lang="en-US" sz="2800" dirty="0" err="1"/>
              <a:t>kupoprodaje</a:t>
            </a:r>
            <a:r>
              <a:rPr lang="en-US" sz="2800" dirty="0"/>
              <a:t> </a:t>
            </a:r>
            <a:r>
              <a:rPr lang="en-US" sz="2800" dirty="0" err="1"/>
              <a:t>kratkoročnih</a:t>
            </a:r>
            <a:r>
              <a:rPr lang="en-US" sz="2800" dirty="0"/>
              <a:t> </a:t>
            </a:r>
            <a:r>
              <a:rPr lang="en-US" sz="2800" dirty="0" err="1"/>
              <a:t>vr</a:t>
            </a:r>
            <a:r>
              <a:rPr lang="sr-Latn-ME" sz="2800" dirty="0"/>
              <a:t>ij</a:t>
            </a:r>
            <a:r>
              <a:rPr lang="en-US" sz="2800" dirty="0" err="1"/>
              <a:t>ednosnih</a:t>
            </a:r>
            <a:r>
              <a:rPr lang="en-US" sz="2800" dirty="0"/>
              <a:t> </a:t>
            </a:r>
            <a:r>
              <a:rPr lang="en-US" sz="2800" dirty="0" err="1"/>
              <a:t>papira</a:t>
            </a:r>
            <a:r>
              <a:rPr lang="sr-Latn-ME" sz="2800" dirty="0"/>
              <a:t> </a:t>
            </a:r>
            <a:r>
              <a:rPr lang="en-US" sz="2800" dirty="0"/>
              <a:t>u </a:t>
            </a:r>
            <a:r>
              <a:rPr lang="en-US" sz="2800" dirty="0" err="1"/>
              <a:t>nekoj</a:t>
            </a:r>
            <a:r>
              <a:rPr lang="en-US" sz="2800" dirty="0"/>
              <a:t> </a:t>
            </a:r>
            <a:r>
              <a:rPr lang="en-US" sz="2800" dirty="0" err="1"/>
              <a:t>privredi</a:t>
            </a:r>
            <a:r>
              <a:rPr lang="en-US" sz="2800" dirty="0"/>
              <a:t> </a:t>
            </a:r>
            <a:r>
              <a:rPr lang="en-US" sz="2800" dirty="0" err="1"/>
              <a:t>zavisi</a:t>
            </a:r>
            <a:r>
              <a:rPr lang="en-US" sz="2800" dirty="0"/>
              <a:t> od </a:t>
            </a:r>
            <a:r>
              <a:rPr lang="en-US" sz="2800" dirty="0" err="1"/>
              <a:t>niza</a:t>
            </a:r>
            <a:r>
              <a:rPr lang="en-US" sz="2800" dirty="0"/>
              <a:t> </a:t>
            </a:r>
            <a:r>
              <a:rPr lang="en-US" sz="2800" dirty="0" err="1"/>
              <a:t>faktora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0" indent="0" algn="just">
              <a:buNone/>
            </a:pPr>
            <a:endParaRPr lang="sr-Latn-ME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313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/>
              <a:t>se </a:t>
            </a:r>
            <a:r>
              <a:rPr lang="en-US" dirty="0" err="1"/>
              <a:t>ima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: </a:t>
            </a:r>
            <a:r>
              <a:rPr lang="en-US" dirty="0" err="1"/>
              <a:t>osobine</a:t>
            </a:r>
            <a:r>
              <a:rPr lang="en-US" dirty="0"/>
              <a:t> </a:t>
            </a:r>
            <a:r>
              <a:rPr lang="en-US" dirty="0" err="1" smtClean="0"/>
              <a:t>privrednog</a:t>
            </a:r>
            <a:r>
              <a:rPr lang="sr-Latn-ME" dirty="0" smtClean="0"/>
              <a:t> </a:t>
            </a:r>
            <a:r>
              <a:rPr lang="en-US" dirty="0" err="1" smtClean="0"/>
              <a:t>sistema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u </a:t>
            </a:r>
            <a:r>
              <a:rPr lang="en-US" dirty="0" err="1"/>
              <a:t>regulaciji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osobine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profitne</a:t>
            </a:r>
            <a:r>
              <a:rPr lang="en-US" dirty="0"/>
              <a:t> stope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formalnopravni</a:t>
            </a:r>
            <a:r>
              <a:rPr lang="en-US" dirty="0" smtClean="0"/>
              <a:t> </a:t>
            </a:r>
            <a:r>
              <a:rPr lang="en-US" dirty="0" err="1"/>
              <a:t>okviri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ednosnim</a:t>
            </a:r>
            <a:r>
              <a:rPr lang="en-US" dirty="0" smtClean="0"/>
              <a:t> </a:t>
            </a:r>
            <a:r>
              <a:rPr lang="en-US" dirty="0" err="1"/>
              <a:t>papirima</a:t>
            </a:r>
            <a:r>
              <a:rPr lang="en-US" dirty="0"/>
              <a:t>,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stanje</a:t>
            </a:r>
            <a:r>
              <a:rPr lang="sr-Latn-ME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 smtClean="0"/>
              <a:t>svojim</a:t>
            </a:r>
            <a:r>
              <a:rPr lang="sr-Latn-ME" dirty="0" smtClean="0"/>
              <a:t> </a:t>
            </a:r>
            <a:r>
              <a:rPr lang="en-US" dirty="0" err="1" smtClean="0"/>
              <a:t>zakonima</a:t>
            </a:r>
            <a:r>
              <a:rPr lang="en-US" dirty="0" smtClean="0"/>
              <a:t>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subjekte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blagajnički</a:t>
            </a:r>
            <a:r>
              <a:rPr lang="en-US" dirty="0"/>
              <a:t> </a:t>
            </a:r>
            <a:r>
              <a:rPr lang="en-US" dirty="0" err="1"/>
              <a:t>zapis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izdavati</a:t>
            </a:r>
            <a:r>
              <a:rPr lang="en-US" dirty="0"/>
              <a:t> </a:t>
            </a:r>
            <a:r>
              <a:rPr lang="en-US" dirty="0" err="1" smtClean="0"/>
              <a:t>različiti</a:t>
            </a:r>
            <a:r>
              <a:rPr lang="sr-Latn-ME" dirty="0" smtClean="0"/>
              <a:t> </a:t>
            </a:r>
            <a:r>
              <a:rPr lang="en-US" dirty="0" err="1" smtClean="0"/>
              <a:t>privredni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(</a:t>
            </a:r>
            <a:r>
              <a:rPr lang="en-US" dirty="0" err="1"/>
              <a:t>vlada</a:t>
            </a:r>
            <a:r>
              <a:rPr lang="en-US" dirty="0"/>
              <a:t>,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</a:t>
            </a:r>
            <a:r>
              <a:rPr lang="en-US" dirty="0" smtClean="0"/>
              <a:t>.).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6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osiguravaju</a:t>
            </a:r>
            <a:r>
              <a:rPr lang="en-US" dirty="0"/>
              <a:t> </a:t>
            </a:r>
            <a:r>
              <a:rPr lang="en-US" dirty="0" err="1"/>
              <a:t>dinamičan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stabilan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zadržavanje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Regulišući</a:t>
            </a:r>
            <a:r>
              <a:rPr lang="en-US" dirty="0" smtClean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kamatu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reguliše</a:t>
            </a:r>
            <a:r>
              <a:rPr lang="en-US" dirty="0"/>
              <a:t> </a:t>
            </a:r>
            <a:r>
              <a:rPr lang="en-US" dirty="0" err="1"/>
              <a:t>konjunkturu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bankama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permanentnu</a:t>
            </a:r>
            <a:r>
              <a:rPr lang="en-US" dirty="0"/>
              <a:t> </a:t>
            </a:r>
            <a:r>
              <a:rPr lang="sr-Latn-ME" dirty="0" smtClean="0"/>
              <a:t> t</a:t>
            </a:r>
            <a:r>
              <a:rPr lang="en-US" dirty="0" err="1" smtClean="0"/>
              <a:t>ransformaciju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 smtClean="0"/>
              <a:t>investiciona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), a to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),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err="1"/>
              <a:t>uspostavlja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78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2"/>
            <a:ext cx="10515600" cy="5507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Novčano tržište je izloženo velikim oscilacijama. </a:t>
            </a:r>
            <a:endParaRPr lang="sr-Latn-ME" dirty="0" smtClean="0"/>
          </a:p>
          <a:p>
            <a:pPr marL="0" indent="0">
              <a:buNone/>
            </a:pPr>
            <a:r>
              <a:rPr lang="pt-BR" dirty="0" smtClean="0"/>
              <a:t>Tako </a:t>
            </a:r>
            <a:r>
              <a:rPr lang="pt-BR" dirty="0"/>
              <a:t>se može javiti:</a:t>
            </a:r>
          </a:p>
          <a:p>
            <a:r>
              <a:rPr lang="en-US" dirty="0" err="1"/>
              <a:t>nelikvidnost</a:t>
            </a:r>
            <a:r>
              <a:rPr lang="en-US" dirty="0"/>
              <a:t>, </a:t>
            </a:r>
            <a:r>
              <a:rPr lang="en-US" dirty="0" err="1"/>
              <a:t>restrikcija</a:t>
            </a:r>
            <a:r>
              <a:rPr lang="en-US" dirty="0"/>
              <a:t>, </a:t>
            </a:r>
            <a:r>
              <a:rPr lang="en-US" dirty="0" err="1"/>
              <a:t>kontrakcija</a:t>
            </a:r>
            <a:r>
              <a:rPr lang="en-US" dirty="0"/>
              <a:t>, </a:t>
            </a:r>
            <a:r>
              <a:rPr lang="en-US" dirty="0" err="1"/>
              <a:t>nestabilnost</a:t>
            </a:r>
            <a:r>
              <a:rPr lang="en-US" dirty="0"/>
              <a:t>, </a:t>
            </a:r>
            <a:r>
              <a:rPr lang="en-US" dirty="0" err="1"/>
              <a:t>uznemirenost</a:t>
            </a:r>
            <a:r>
              <a:rPr lang="en-US" dirty="0"/>
              <a:t>, </a:t>
            </a:r>
            <a:r>
              <a:rPr lang="en-US" dirty="0" err="1"/>
              <a:t>napetost</a:t>
            </a:r>
            <a:r>
              <a:rPr lang="en-US" dirty="0"/>
              <a:t>, </a:t>
            </a:r>
            <a:r>
              <a:rPr lang="en-US" dirty="0" err="1"/>
              <a:t>blokade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sl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pojave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Suprotno</a:t>
            </a:r>
            <a:r>
              <a:rPr lang="en-US" dirty="0"/>
              <a:t> tome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pojave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 </a:t>
            </a:r>
            <a:r>
              <a:rPr lang="en-US" dirty="0" err="1" smtClean="0"/>
              <a:t>optimalna</a:t>
            </a:r>
            <a:r>
              <a:rPr lang="sr-Latn-ME" dirty="0" smtClean="0"/>
              <a:t> </a:t>
            </a:r>
            <a:r>
              <a:rPr lang="nb-NO" dirty="0" smtClean="0"/>
              <a:t>likvidnost</a:t>
            </a:r>
            <a:r>
              <a:rPr lang="nb-NO" dirty="0"/>
              <a:t>, ekspanzije, stabilnost, elastičnost, smirenost i dr.</a:t>
            </a:r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 u </a:t>
            </a:r>
            <a:r>
              <a:rPr lang="en-US" dirty="0" err="1" smtClean="0"/>
              <a:t>privredi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bankarskom</a:t>
            </a:r>
            <a:r>
              <a:rPr lang="en-US" dirty="0"/>
              <a:t> (</a:t>
            </a:r>
            <a:r>
              <a:rPr lang="en-US" dirty="0" err="1"/>
              <a:t>finansijskom</a:t>
            </a:r>
            <a:r>
              <a:rPr lang="en-US" dirty="0"/>
              <a:t>)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elovi</a:t>
            </a:r>
            <a:r>
              <a:rPr lang="en-US" dirty="0" smtClean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 smtClean="0"/>
              <a:t>razvoja</a:t>
            </a:r>
            <a:r>
              <a:rPr lang="sr-Latn-ME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edećih</a:t>
            </a:r>
            <a:r>
              <a:rPr lang="en-US" dirty="0" smtClean="0"/>
              <a:t> </a:t>
            </a:r>
            <a:r>
              <a:rPr lang="en-US" dirty="0" err="1"/>
              <a:t>faktora</a:t>
            </a:r>
            <a:r>
              <a:rPr lang="en-US" dirty="0"/>
              <a:t>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 smtClean="0"/>
              <a:t>ekonomskog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kvaliteta</a:t>
            </a:r>
            <a:r>
              <a:rPr lang="en-US" dirty="0"/>
              <a:t>”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Tradicije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5. Uloge i samostalnosti centralne banke,</a:t>
            </a:r>
          </a:p>
          <a:p>
            <a:pPr marL="0" indent="0">
              <a:buNone/>
            </a:pPr>
            <a:r>
              <a:rPr lang="pt-BR" dirty="0"/>
              <a:t>6. Razvijenosti institucija i instrumenata tržišta novca,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otvorenosti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10. Stepena restriktivnosti monetarne politike,</a:t>
            </a:r>
          </a:p>
          <a:p>
            <a:pPr marL="0" indent="0">
              <a:buNone/>
            </a:pPr>
            <a:r>
              <a:rPr lang="en-US" dirty="0"/>
              <a:t>11.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12.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poštovanja</a:t>
            </a:r>
            <a:r>
              <a:rPr lang="en-US" dirty="0"/>
              <a:t> </a:t>
            </a:r>
            <a:r>
              <a:rPr lang="en-US" dirty="0" err="1"/>
              <a:t>zakonitosti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88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dodati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stanje</a:t>
            </a:r>
            <a:r>
              <a:rPr lang="en-US" dirty="0"/>
              <a:t> </a:t>
            </a:r>
            <a:r>
              <a:rPr lang="en-US" dirty="0" err="1"/>
              <a:t>bilansa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, </a:t>
            </a:r>
            <a:r>
              <a:rPr lang="en-US" dirty="0" err="1" smtClean="0"/>
              <a:t>učešće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 smtClean="0"/>
              <a:t>uloge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 smtClean="0"/>
              <a:t>stanje</a:t>
            </a:r>
            <a:r>
              <a:rPr lang="sr-Latn-ME" dirty="0" smtClean="0"/>
              <a:t> </a:t>
            </a:r>
            <a:r>
              <a:rPr lang="pl-PL" dirty="0" smtClean="0"/>
              <a:t>depozita </a:t>
            </a:r>
            <a:r>
              <a:rPr lang="pl-PL" dirty="0"/>
              <a:t>kod banaka i dr.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dnevnim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terminskim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Isto</a:t>
            </a:r>
            <a:r>
              <a:rPr lang="en-US" dirty="0"/>
              <a:t> </a:t>
            </a:r>
            <a:r>
              <a:rPr lang="sr-Latn-ME" dirty="0" smtClean="0"/>
              <a:t>t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operacije</a:t>
            </a:r>
            <a:r>
              <a:rPr lang="en-US" dirty="0"/>
              <a:t> se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sekundamom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sr-Latn-ME" dirty="0" smtClean="0"/>
              <a:t> h</a:t>
            </a:r>
            <a:r>
              <a:rPr lang="en-US" dirty="0" err="1" smtClean="0"/>
              <a:t>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terminskom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dilera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traže</a:t>
            </a:r>
            <a:r>
              <a:rPr lang="sr-Latn-ME" dirty="0" smtClean="0"/>
              <a:t> </a:t>
            </a:r>
            <a:r>
              <a:rPr lang="en-US" dirty="0" err="1" smtClean="0"/>
              <a:t>novac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dileri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u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nude </a:t>
            </a:r>
            <a:r>
              <a:rPr lang="en-US" dirty="0" err="1"/>
              <a:t>viškove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FD7A9-03CA-4814-BE90-8349E6AA2D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5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5133</Words>
  <Application>Microsoft Office PowerPoint</Application>
  <PresentationFormat>Widescreen</PresentationFormat>
  <Paragraphs>320</Paragraphs>
  <Slides>56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Calibri Light</vt:lpstr>
      <vt:lpstr>Office Theme</vt:lpstr>
      <vt:lpstr>PRAVO FINANSIJSKIH INSTITUCIJA</vt:lpstr>
      <vt:lpstr>Sadržaj </vt:lpstr>
      <vt:lpstr> 1. PRIMARNO I SEKUNDARNO TRŽIŠTE NOVCA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2. NOMINALNA I TRŽIŠNA CIJENA NOVCA </vt:lpstr>
      <vt:lpstr>PowerPoint Presentation</vt:lpstr>
      <vt:lpstr>PowerPoint Presentation</vt:lpstr>
      <vt:lpstr> 3. ORGANIZACIJA I SUBJEKTI TRŽIŠTA NOVCA </vt:lpstr>
      <vt:lpstr> 1. INSTITUCIONALIZOVANO TRŽIŠTE NOVCA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2. NEINSTITUCIONALIZOVANO TRŽIŠTE NOVCA </vt:lpstr>
      <vt:lpstr>PowerPoint Presentation</vt:lpstr>
      <vt:lpstr> 3. MJEŠOVITI OBLICI TRŽIŠTA NOVCA </vt:lpstr>
      <vt:lpstr> 4. UČESNICI NA TRŽIŠTU NOVCA </vt:lpstr>
      <vt:lpstr>PowerPoint Presentation</vt:lpstr>
      <vt:lpstr>1) CENTRALNA (EMISIONA) BANKA NA TRŽIŠTU NOVCA</vt:lpstr>
      <vt:lpstr>PowerPoint Presentation</vt:lpstr>
      <vt:lpstr>PowerPoint Presentation</vt:lpstr>
      <vt:lpstr>2) POSLOVNE BANKE NA TRŽIŠTU NOVCA</vt:lpstr>
      <vt:lpstr>PowerPoint Presentation</vt:lpstr>
      <vt:lpstr>PowerPoint Presentation</vt:lpstr>
      <vt:lpstr>3) SPECIALIZOVANE FINANSIJSKE INSTITUCIJE NA TRŽIŠTU NOVCA</vt:lpstr>
      <vt:lpstr>PowerPoint Presentation</vt:lpstr>
      <vt:lpstr>PowerPoint Presentation</vt:lpstr>
      <vt:lpstr>PowerPoint Presentation</vt:lpstr>
      <vt:lpstr>PowerPoint Presentation</vt:lpstr>
      <vt:lpstr>INSTRUMENTI TRŽIŠTA NOVCA</vt:lpstr>
      <vt:lpstr>PowerPoint Presentation</vt:lpstr>
      <vt:lpstr>PowerPoint Presentation</vt:lpstr>
      <vt:lpstr>PowerPoint Presentation</vt:lpstr>
      <vt:lpstr>2. MEĐUBANKARSKA KUPOPRODAJA NOVCA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KRATKOROČNE HARTIJE OD VREDNOSTI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45</cp:revision>
  <dcterms:created xsi:type="dcterms:W3CDTF">2019-04-07T22:35:27Z</dcterms:created>
  <dcterms:modified xsi:type="dcterms:W3CDTF">2019-04-12T13:35:41Z</dcterms:modified>
</cp:coreProperties>
</file>