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8"/>
  </p:notesMasterIdLst>
  <p:sldIdLst>
    <p:sldId id="256" r:id="rId2"/>
    <p:sldId id="257" r:id="rId3"/>
    <p:sldId id="258" r:id="rId4"/>
    <p:sldId id="259" r:id="rId5"/>
    <p:sldId id="32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324" r:id="rId14"/>
    <p:sldId id="267" r:id="rId15"/>
    <p:sldId id="268" r:id="rId16"/>
    <p:sldId id="269" r:id="rId17"/>
    <p:sldId id="270" r:id="rId18"/>
    <p:sldId id="271" r:id="rId19"/>
    <p:sldId id="272" r:id="rId20"/>
    <p:sldId id="325" r:id="rId21"/>
    <p:sldId id="273" r:id="rId22"/>
    <p:sldId id="274" r:id="rId23"/>
    <p:sldId id="275" r:id="rId24"/>
    <p:sldId id="326" r:id="rId25"/>
    <p:sldId id="276" r:id="rId26"/>
    <p:sldId id="32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28" r:id="rId51"/>
    <p:sldId id="301" r:id="rId52"/>
    <p:sldId id="302" r:id="rId53"/>
    <p:sldId id="331" r:id="rId54"/>
    <p:sldId id="303" r:id="rId55"/>
    <p:sldId id="304" r:id="rId56"/>
    <p:sldId id="305" r:id="rId5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6FE556-ECD2-4C17-85D0-A4203EB8B6EE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089DE2-0E21-422C-B473-06FAD2E37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720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89DE2-0E21-422C-B473-06FAD2E3711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396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75EA5-3389-4759-899B-4752CFF3E509}" type="datetime1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815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4761D-D9C4-40D5-BBFC-EC499DB60867}" type="datetime1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213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9DA3B-0F1D-4B53-B624-3203534CD664}" type="datetime1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043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ECC15-23B0-4A26-85D7-EF46D9B899DD}" type="datetime1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788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C4D6A-D577-4605-A842-366BE84D93D1}" type="datetime1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602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5B9F5-F070-4004-A644-3A296551EBD1}" type="datetime1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587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96C8-E091-443D-B2F8-950C300263FC}" type="datetime1">
              <a:rPr lang="en-US" smtClean="0"/>
              <a:t>4/12/2019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416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E5B18-B6F7-4A61-B3C7-D2B27AA3E268}" type="datetime1">
              <a:rPr lang="en-US" smtClean="0"/>
              <a:t>4/12/2019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467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73932-BC45-4806-AB18-96580DE24E2E}" type="datetime1">
              <a:rPr lang="en-US" smtClean="0"/>
              <a:t>4/12/2019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939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A8EAE-1E45-4E4A-A027-DED4827A6C46}" type="datetime1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183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E06B-4AA4-46E2-823C-EA08FB635839}" type="datetime1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522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3C3CC-3BD3-4747-8B71-A321D683672D}" type="datetime1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FD7A9-03CA-4814-BE90-8349E6AA2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501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ME" dirty="0" smtClean="0"/>
              <a:t>PRAVO FINANSIJSKIH INSTITUCIJA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sr-Latn-ME" sz="3600" dirty="0"/>
              <a:t>INSTRUMENTI MONETARNE </a:t>
            </a:r>
            <a:r>
              <a:rPr lang="sr-Latn-ME" sz="3600" dirty="0" smtClean="0"/>
              <a:t>POLITIKE I </a:t>
            </a:r>
            <a:r>
              <a:rPr lang="sr-Latn-ME" sz="3600" dirty="0"/>
              <a:t>TRŽIŠTE NOVCA </a:t>
            </a:r>
            <a:endParaRPr lang="sr-Latn-ME" sz="3600" dirty="0" smtClean="0"/>
          </a:p>
          <a:p>
            <a:pPr lvl="0"/>
            <a:r>
              <a:rPr lang="sr-Latn-ME" dirty="0" smtClean="0"/>
              <a:t>Prof. Dr Halil Kalač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6558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16106"/>
            <a:ext cx="10515600" cy="5060857"/>
          </a:xfrm>
        </p:spPr>
        <p:txBody>
          <a:bodyPr>
            <a:normAutofit/>
          </a:bodyPr>
          <a:lstStyle/>
          <a:p>
            <a:r>
              <a:rPr lang="pl-PL" dirty="0"/>
              <a:t>Posebnu funkciju na tržištu novca ima centralna banka. </a:t>
            </a:r>
            <a:endParaRPr lang="pl-PL" dirty="0" smtClean="0"/>
          </a:p>
          <a:p>
            <a:pPr algn="just"/>
            <a:r>
              <a:rPr lang="pl-PL" dirty="0" smtClean="0"/>
              <a:t>Ona određenim </a:t>
            </a:r>
            <a:r>
              <a:rPr lang="en-US" dirty="0" err="1" smtClean="0"/>
              <a:t>instrumentima</a:t>
            </a:r>
            <a:r>
              <a:rPr lang="en-US" dirty="0" smtClean="0"/>
              <a:t> </a:t>
            </a:r>
            <a:r>
              <a:rPr lang="en-US" dirty="0" err="1"/>
              <a:t>monetarno</a:t>
            </a:r>
            <a:r>
              <a:rPr lang="en-US" dirty="0"/>
              <a:t> - </a:t>
            </a:r>
            <a:r>
              <a:rPr lang="en-US" dirty="0" err="1"/>
              <a:t>kreditne</a:t>
            </a:r>
            <a:r>
              <a:rPr lang="en-US" dirty="0"/>
              <a:t> </a:t>
            </a:r>
            <a:r>
              <a:rPr lang="en-US" dirty="0" err="1"/>
              <a:t>politike</a:t>
            </a:r>
            <a:r>
              <a:rPr lang="en-US" dirty="0"/>
              <a:t> </a:t>
            </a:r>
            <a:r>
              <a:rPr lang="en-US" dirty="0" err="1"/>
              <a:t>utiče</a:t>
            </a:r>
            <a:r>
              <a:rPr lang="en-US" dirty="0"/>
              <a:t> a </a:t>
            </a:r>
            <a:r>
              <a:rPr lang="en-US" dirty="0" err="1"/>
              <a:t>ponudu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tražnju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kratkoročnih</a:t>
            </a:r>
            <a:r>
              <a:rPr lang="en-US" dirty="0" smtClean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, </a:t>
            </a:r>
            <a:r>
              <a:rPr lang="en-US" dirty="0" err="1"/>
              <a:t>čime</a:t>
            </a:r>
            <a:r>
              <a:rPr lang="en-US" dirty="0"/>
              <a:t> </a:t>
            </a:r>
            <a:r>
              <a:rPr lang="en-US" dirty="0" err="1"/>
              <a:t>direktno</a:t>
            </a:r>
            <a:r>
              <a:rPr lang="en-US" dirty="0"/>
              <a:t> </a:t>
            </a:r>
            <a:r>
              <a:rPr lang="en-US" dirty="0" err="1"/>
              <a:t>utiče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likvidnost</a:t>
            </a:r>
            <a:r>
              <a:rPr lang="en-US" dirty="0"/>
              <a:t> </a:t>
            </a:r>
            <a:r>
              <a:rPr lang="en-US" dirty="0" err="1" smtClean="0"/>
              <a:t>bankarskog</a:t>
            </a:r>
            <a:r>
              <a:rPr lang="sr-Latn-ME" dirty="0" smtClean="0"/>
              <a:t> </a:t>
            </a:r>
            <a:r>
              <a:rPr lang="en-US" dirty="0" err="1" smtClean="0"/>
              <a:t>sistema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privrede</a:t>
            </a:r>
            <a:r>
              <a:rPr lang="en-US" dirty="0"/>
              <a:t> u </a:t>
            </a:r>
            <a:r>
              <a:rPr lang="en-US" dirty="0" smtClean="0"/>
              <a:t>c</a:t>
            </a:r>
            <a:r>
              <a:rPr lang="sr-Latn-ME" dirty="0" smtClean="0"/>
              <a:t>j</a:t>
            </a:r>
            <a:r>
              <a:rPr lang="en-US" dirty="0" err="1" smtClean="0"/>
              <a:t>elini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Kupovinom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prodajom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centralne</a:t>
            </a:r>
            <a:r>
              <a:rPr lang="en-US" dirty="0"/>
              <a:t> </a:t>
            </a:r>
            <a:r>
              <a:rPr lang="en-US" dirty="0" err="1" smtClean="0"/>
              <a:t>banke</a:t>
            </a:r>
            <a:r>
              <a:rPr lang="sr-Latn-ME" dirty="0" smtClean="0"/>
              <a:t> </a:t>
            </a:r>
            <a:r>
              <a:rPr lang="pt-BR" dirty="0" smtClean="0"/>
              <a:t>vrši </a:t>
            </a:r>
            <a:r>
              <a:rPr lang="pt-BR" dirty="0"/>
              <a:t>se povećanje ili smanjenje mase novca u opticaju upravo preko tržišta novca.</a:t>
            </a:r>
          </a:p>
          <a:p>
            <a:r>
              <a:rPr lang="en-US" dirty="0" err="1"/>
              <a:t>Efikasnost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elovanja</a:t>
            </a:r>
            <a:r>
              <a:rPr lang="en-US" dirty="0" smtClean="0"/>
              <a:t> </a:t>
            </a:r>
            <a:r>
              <a:rPr lang="en-US" dirty="0" err="1"/>
              <a:t>centralne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sr-Latn-ME" dirty="0" smtClean="0"/>
              <a:t>zavisi od: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868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9212"/>
            <a:ext cx="10515600" cy="5087751"/>
          </a:xfrm>
        </p:spPr>
        <p:txBody>
          <a:bodyPr/>
          <a:lstStyle/>
          <a:p>
            <a:pPr marL="0" indent="0">
              <a:buNone/>
            </a:pPr>
            <a:r>
              <a:rPr lang="sr-Latn-ME" dirty="0" smtClean="0"/>
              <a:t>1.</a:t>
            </a:r>
            <a:r>
              <a:rPr lang="en-US" dirty="0" err="1" smtClean="0"/>
              <a:t>Stepena</a:t>
            </a:r>
            <a:r>
              <a:rPr lang="en-US" dirty="0" smtClean="0"/>
              <a:t> </a:t>
            </a:r>
            <a:r>
              <a:rPr lang="en-US" dirty="0" err="1"/>
              <a:t>razvijenosti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kratkoročnih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it-IT" dirty="0"/>
              <a:t>2. Stepena monetarnog suvereniteta centralne banke,</a:t>
            </a:r>
          </a:p>
          <a:p>
            <a:pPr marL="0" indent="0">
              <a:buNone/>
            </a:pPr>
            <a:r>
              <a:rPr lang="en-US" dirty="0"/>
              <a:t>3. </a:t>
            </a:r>
            <a:r>
              <a:rPr lang="en-US" dirty="0" err="1"/>
              <a:t>Stepena</a:t>
            </a:r>
            <a:r>
              <a:rPr lang="en-US" dirty="0"/>
              <a:t> </a:t>
            </a:r>
            <a:r>
              <a:rPr lang="en-US" dirty="0" err="1"/>
              <a:t>saradnje</a:t>
            </a:r>
            <a:r>
              <a:rPr lang="en-US" dirty="0"/>
              <a:t> </a:t>
            </a:r>
            <a:r>
              <a:rPr lang="en-US" dirty="0" err="1"/>
              <a:t>centralne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poslovnih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4. Visine </a:t>
            </a:r>
            <a:r>
              <a:rPr lang="en-US" dirty="0" err="1"/>
              <a:t>zavisnosti</a:t>
            </a:r>
            <a:r>
              <a:rPr lang="en-US" dirty="0"/>
              <a:t> </a:t>
            </a:r>
            <a:r>
              <a:rPr lang="en-US" dirty="0" err="1"/>
              <a:t>poslovnih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 od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centralne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Kao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smo</a:t>
            </a:r>
            <a:r>
              <a:rPr lang="en-US" dirty="0"/>
              <a:t> </a:t>
            </a:r>
            <a:r>
              <a:rPr lang="en-US" dirty="0" smtClean="0"/>
              <a:t>vid</a:t>
            </a:r>
            <a:r>
              <a:rPr lang="sr-Latn-ME" dirty="0" smtClean="0"/>
              <a:t>j</a:t>
            </a:r>
            <a:r>
              <a:rPr lang="en-US" dirty="0" err="1" smtClean="0"/>
              <a:t>eli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se </a:t>
            </a:r>
            <a:r>
              <a:rPr lang="en-US" dirty="0" err="1"/>
              <a:t>trguje</a:t>
            </a:r>
            <a:r>
              <a:rPr lang="en-US" dirty="0"/>
              <a:t> </a:t>
            </a:r>
            <a:r>
              <a:rPr lang="en-US" dirty="0" err="1"/>
              <a:t>dnevnim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terminskim</a:t>
            </a:r>
            <a:r>
              <a:rPr lang="en-US" dirty="0"/>
              <a:t> </a:t>
            </a:r>
            <a:r>
              <a:rPr lang="en-US" dirty="0" err="1" smtClean="0"/>
              <a:t>novcem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kratkoročnim</a:t>
            </a:r>
            <a:r>
              <a:rPr lang="en-US" dirty="0"/>
              <a:t> </a:t>
            </a:r>
            <a:r>
              <a:rPr lang="en-US" dirty="0" err="1"/>
              <a:t>hartijama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.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/>
              <a:t>trgovine</a:t>
            </a:r>
            <a:r>
              <a:rPr lang="en-US" dirty="0"/>
              <a:t> </a:t>
            </a:r>
            <a:r>
              <a:rPr lang="en-US" dirty="0" err="1"/>
              <a:t>hartijama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 smtClean="0"/>
              <a:t>javlja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/>
              <a:t>primarno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sekundarno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/>
              <a:t>Na </a:t>
            </a:r>
            <a:r>
              <a:rPr lang="en-US" dirty="0" err="1"/>
              <a:t>primarnom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</a:t>
            </a:r>
            <a:r>
              <a:rPr lang="sr-Latn-ME" dirty="0"/>
              <a:t>ij</a:t>
            </a:r>
            <a:r>
              <a:rPr lang="en-US" dirty="0" err="1"/>
              <a:t>ednosti</a:t>
            </a:r>
            <a:r>
              <a:rPr lang="en-US" dirty="0"/>
              <a:t> pored </a:t>
            </a:r>
            <a:r>
              <a:rPr lang="en-US" dirty="0" err="1"/>
              <a:t>centralne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poslovnih</a:t>
            </a:r>
            <a:r>
              <a:rPr lang="sr-Latn-ME" dirty="0"/>
              <a:t> </a:t>
            </a:r>
            <a:r>
              <a:rPr lang="en-US" dirty="0" err="1"/>
              <a:t>banaka</a:t>
            </a:r>
            <a:r>
              <a:rPr lang="en-US" dirty="0"/>
              <a:t> </a:t>
            </a:r>
            <a:r>
              <a:rPr lang="en-US" dirty="0" err="1"/>
              <a:t>učestvuju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organizacije</a:t>
            </a:r>
            <a:r>
              <a:rPr lang="en-US" dirty="0"/>
              <a:t> </a:t>
            </a:r>
            <a:r>
              <a:rPr lang="en-US" dirty="0" err="1"/>
              <a:t>specijalizovane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poslovanje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sr-Latn-ME" dirty="0"/>
              <a:t> </a:t>
            </a:r>
            <a:r>
              <a:rPr lang="en-US" dirty="0" err="1"/>
              <a:t>hartijama</a:t>
            </a:r>
            <a:r>
              <a:rPr lang="en-US" dirty="0"/>
              <a:t> od </a:t>
            </a:r>
            <a:r>
              <a:rPr lang="en-US" dirty="0" err="1"/>
              <a:t>vr</a:t>
            </a:r>
            <a:r>
              <a:rPr lang="sr-Latn-ME" dirty="0"/>
              <a:t>ij</a:t>
            </a:r>
            <a:r>
              <a:rPr lang="en-US" dirty="0" err="1"/>
              <a:t>ednosti</a:t>
            </a:r>
            <a:r>
              <a:rPr lang="en-US" dirty="0"/>
              <a:t>. </a:t>
            </a:r>
            <a:endParaRPr lang="sr-Latn-ME" dirty="0"/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3044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2318"/>
            <a:ext cx="10515600" cy="511464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Na </a:t>
            </a:r>
            <a:r>
              <a:rPr lang="en-US" dirty="0" err="1"/>
              <a:t>ovom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se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prva</a:t>
            </a:r>
            <a:r>
              <a:rPr lang="en-US" dirty="0"/>
              <a:t> </a:t>
            </a:r>
            <a:r>
              <a:rPr lang="en-US" dirty="0" err="1"/>
              <a:t>emisija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prodaja</a:t>
            </a:r>
            <a:r>
              <a:rPr lang="en-US" dirty="0"/>
              <a:t> </a:t>
            </a:r>
            <a:r>
              <a:rPr lang="en-US" dirty="0" err="1" smtClean="0"/>
              <a:t>kratkoročnih</a:t>
            </a:r>
            <a:r>
              <a:rPr lang="sr-Latn-ME" dirty="0" smtClean="0"/>
              <a:t> </a:t>
            </a:r>
            <a:r>
              <a:rPr lang="en-US" dirty="0" err="1" smtClean="0"/>
              <a:t>hartija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Na </a:t>
            </a:r>
            <a:r>
              <a:rPr lang="en-US" dirty="0" err="1"/>
              <a:t>ovom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se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prva</a:t>
            </a:r>
            <a:r>
              <a:rPr lang="en-US" dirty="0"/>
              <a:t> </a:t>
            </a:r>
            <a:r>
              <a:rPr lang="en-US" dirty="0" err="1"/>
              <a:t>emisija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prodaja</a:t>
            </a:r>
            <a:r>
              <a:rPr lang="en-US" dirty="0"/>
              <a:t> </a:t>
            </a:r>
            <a:r>
              <a:rPr lang="en-US" dirty="0" err="1" smtClean="0"/>
              <a:t>kratkoročnih</a:t>
            </a:r>
            <a:r>
              <a:rPr lang="sr-Latn-ME" dirty="0" smtClean="0"/>
              <a:t> </a:t>
            </a:r>
            <a:r>
              <a:rPr lang="en-US" dirty="0" err="1" smtClean="0"/>
              <a:t>hartija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javno</a:t>
            </a:r>
            <a:r>
              <a:rPr lang="en-US" dirty="0"/>
              <a:t> - </a:t>
            </a:r>
            <a:r>
              <a:rPr lang="en-US" dirty="0" err="1"/>
              <a:t>pravni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privatno</a:t>
            </a:r>
            <a:r>
              <a:rPr lang="sr-Latn-ME" dirty="0" smtClean="0"/>
              <a:t> </a:t>
            </a:r>
            <a:r>
              <a:rPr lang="en-US" dirty="0" smtClean="0"/>
              <a:t>-</a:t>
            </a:r>
            <a:r>
              <a:rPr lang="en-US" dirty="0" err="1"/>
              <a:t>pravni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Javno</a:t>
            </a:r>
            <a:r>
              <a:rPr lang="en-US" dirty="0"/>
              <a:t> </a:t>
            </a:r>
            <a:r>
              <a:rPr lang="en-US" dirty="0" err="1"/>
              <a:t>pravni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: </a:t>
            </a:r>
            <a:r>
              <a:rPr lang="en-US" dirty="0" err="1"/>
              <a:t>državne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, </a:t>
            </a:r>
            <a:r>
              <a:rPr lang="en-US" dirty="0" err="1"/>
              <a:t>blagajnički</a:t>
            </a:r>
            <a:r>
              <a:rPr lang="en-US" dirty="0"/>
              <a:t> </a:t>
            </a:r>
            <a:r>
              <a:rPr lang="en-US" dirty="0" err="1" smtClean="0"/>
              <a:t>zapisi</a:t>
            </a:r>
            <a:r>
              <a:rPr lang="sr-Latn-ME" dirty="0" smtClean="0"/>
              <a:t> </a:t>
            </a:r>
            <a:r>
              <a:rPr lang="en-US" dirty="0" err="1" smtClean="0"/>
              <a:t>centralne</a:t>
            </a:r>
            <a:r>
              <a:rPr lang="en-US" dirty="0" smtClean="0"/>
              <a:t> </a:t>
            </a:r>
            <a:r>
              <a:rPr lang="en-US" dirty="0" err="1"/>
              <a:t>banke</a:t>
            </a:r>
            <a:r>
              <a:rPr lang="en-US" dirty="0"/>
              <a:t>,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poslovnih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sl. </a:t>
            </a:r>
            <a:endParaRPr lang="sr-Latn-ME" dirty="0" smtClean="0"/>
          </a:p>
          <a:p>
            <a:pPr algn="just"/>
            <a:r>
              <a:rPr lang="en-US" dirty="0" err="1" smtClean="0"/>
              <a:t>Kupovina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prodaja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 smtClean="0"/>
              <a:t>hartija</a:t>
            </a:r>
            <a:r>
              <a:rPr lang="sr-Latn-ME" dirty="0" smtClean="0"/>
              <a:t> </a:t>
            </a:r>
            <a:r>
              <a:rPr lang="en-US" dirty="0" smtClean="0"/>
              <a:t>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, </a:t>
            </a:r>
            <a:r>
              <a:rPr lang="en-US" dirty="0" err="1"/>
              <a:t>videli</a:t>
            </a:r>
            <a:r>
              <a:rPr lang="en-US" dirty="0"/>
              <a:t> </a:t>
            </a:r>
            <a:r>
              <a:rPr lang="en-US" dirty="0" err="1"/>
              <a:t>smo</a:t>
            </a:r>
            <a:r>
              <a:rPr lang="en-US" dirty="0"/>
              <a:t>,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vršiti</a:t>
            </a:r>
            <a:r>
              <a:rPr lang="en-US" dirty="0"/>
              <a:t> </a:t>
            </a:r>
            <a:r>
              <a:rPr lang="en-US" dirty="0" err="1"/>
              <a:t>direktno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indirektno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/>
              <a:t>direktnog</a:t>
            </a:r>
            <a:r>
              <a:rPr lang="en-US" dirty="0"/>
              <a:t> </a:t>
            </a:r>
            <a:r>
              <a:rPr lang="en-US" dirty="0" err="1" smtClean="0"/>
              <a:t>metoda</a:t>
            </a:r>
            <a:r>
              <a:rPr lang="sr-Latn-ME" dirty="0" smtClean="0"/>
              <a:t> </a:t>
            </a:r>
            <a:r>
              <a:rPr lang="en-US" dirty="0" err="1" smtClean="0"/>
              <a:t>uspostavlja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neposredan</a:t>
            </a:r>
            <a:r>
              <a:rPr lang="en-US" dirty="0"/>
              <a:t> </a:t>
            </a:r>
            <a:r>
              <a:rPr lang="en-US" dirty="0" err="1"/>
              <a:t>odnos</a:t>
            </a:r>
            <a:r>
              <a:rPr lang="en-US" dirty="0"/>
              <a:t> </a:t>
            </a:r>
            <a:r>
              <a:rPr lang="en-US" dirty="0" err="1"/>
              <a:t>centralne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poslovnih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 -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prodavca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kupaca</a:t>
            </a:r>
            <a:r>
              <a:rPr lang="en-US" dirty="0" smtClean="0"/>
              <a:t>.</a:t>
            </a:r>
            <a:endParaRPr lang="sr-Latn-ME" dirty="0" smtClean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516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0612"/>
            <a:ext cx="10515600" cy="5316351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Ovaj</a:t>
            </a:r>
            <a:r>
              <a:rPr lang="en-US" dirty="0" smtClean="0"/>
              <a:t> </a:t>
            </a:r>
            <a:r>
              <a:rPr lang="en-US" dirty="0" err="1" smtClean="0"/>
              <a:t>metod</a:t>
            </a:r>
            <a:r>
              <a:rPr lang="en-US" dirty="0" smtClean="0"/>
              <a:t> je </a:t>
            </a:r>
            <a:r>
              <a:rPr lang="en-US" dirty="0" err="1" smtClean="0"/>
              <a:t>jeftiniji</a:t>
            </a:r>
            <a:r>
              <a:rPr lang="en-US" dirty="0" smtClean="0"/>
              <a:t> (bez </a:t>
            </a:r>
            <a:r>
              <a:rPr lang="en-US" dirty="0" err="1" smtClean="0"/>
              <a:t>posrednika</a:t>
            </a:r>
            <a:r>
              <a:rPr lang="en-US" dirty="0" smtClean="0"/>
              <a:t>), </a:t>
            </a:r>
            <a:r>
              <a:rPr lang="en-US" dirty="0" err="1" smtClean="0"/>
              <a:t>međutim</a:t>
            </a:r>
            <a:r>
              <a:rPr lang="en-US" dirty="0" smtClean="0"/>
              <a:t>, </a:t>
            </a:r>
            <a:r>
              <a:rPr lang="en-US" dirty="0" err="1" smtClean="0"/>
              <a:t>isključuje</a:t>
            </a:r>
            <a:r>
              <a:rPr lang="en-US" dirty="0" smtClean="0"/>
              <a:t> c</a:t>
            </a:r>
            <a:r>
              <a:rPr lang="sr-Latn-ME" dirty="0" smtClean="0"/>
              <a:t>ij</a:t>
            </a:r>
            <a:r>
              <a:rPr lang="en-US" dirty="0" err="1" smtClean="0"/>
              <a:t>eli</a:t>
            </a:r>
            <a:r>
              <a:rPr lang="en-US" dirty="0" smtClean="0"/>
              <a:t> </a:t>
            </a:r>
            <a:r>
              <a:rPr lang="en-US" dirty="0" err="1" smtClean="0"/>
              <a:t>niz</a:t>
            </a:r>
            <a:r>
              <a:rPr lang="sr-Latn-ME" dirty="0" smtClean="0"/>
              <a:t> </a:t>
            </a:r>
            <a:r>
              <a:rPr lang="en-US" dirty="0" err="1" smtClean="0"/>
              <a:t>mogućih</a:t>
            </a:r>
            <a:r>
              <a:rPr lang="en-US" dirty="0" smtClean="0"/>
              <a:t> (</a:t>
            </a:r>
            <a:r>
              <a:rPr lang="en-US" dirty="0" err="1" smtClean="0"/>
              <a:t>potencijalnih</a:t>
            </a:r>
            <a:r>
              <a:rPr lang="en-US" dirty="0" smtClean="0"/>
              <a:t>) </a:t>
            </a:r>
            <a:r>
              <a:rPr lang="en-US" dirty="0" err="1" smtClean="0"/>
              <a:t>učesnika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tržištu</a:t>
            </a:r>
            <a:r>
              <a:rPr lang="en-US" dirty="0" smtClean="0"/>
              <a:t> </a:t>
            </a:r>
            <a:r>
              <a:rPr lang="en-US" dirty="0" err="1" smtClean="0"/>
              <a:t>novca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hartija</a:t>
            </a:r>
            <a:r>
              <a:rPr lang="en-US" dirty="0" smtClean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Kupovina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prodaja</a:t>
            </a:r>
            <a:r>
              <a:rPr lang="en-US" dirty="0" smtClean="0"/>
              <a:t> </a:t>
            </a:r>
            <a:r>
              <a:rPr lang="en-US" dirty="0" err="1" smtClean="0"/>
              <a:t>kratkoročnih</a:t>
            </a:r>
            <a:r>
              <a:rPr lang="en-US" dirty="0" smtClean="0"/>
              <a:t> </a:t>
            </a:r>
            <a:r>
              <a:rPr lang="en-US" dirty="0" err="1" smtClean="0"/>
              <a:t>hartija</a:t>
            </a:r>
            <a:r>
              <a:rPr lang="en-US" dirty="0" smtClean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se </a:t>
            </a:r>
            <a:r>
              <a:rPr lang="en-US" dirty="0" err="1" smtClean="0"/>
              <a:t>vršiti</a:t>
            </a:r>
            <a:r>
              <a:rPr lang="en-US" dirty="0" smtClean="0"/>
              <a:t> </a:t>
            </a:r>
            <a:r>
              <a:rPr lang="en-US" dirty="0" err="1" smtClean="0"/>
              <a:t>putem</a:t>
            </a:r>
            <a:r>
              <a:rPr lang="en-US" dirty="0" smtClean="0"/>
              <a:t> </a:t>
            </a:r>
            <a:r>
              <a:rPr lang="en-US" dirty="0" err="1" smtClean="0"/>
              <a:t>aukcija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licitacije</a:t>
            </a:r>
            <a:r>
              <a:rPr lang="en-US" dirty="0" smtClean="0"/>
              <a:t>.</a:t>
            </a:r>
          </a:p>
          <a:p>
            <a:pPr algn="just"/>
            <a:r>
              <a:rPr lang="pl-PL" dirty="0" smtClean="0"/>
              <a:t>Raspisivanjem prodaje centralna banka dobija ponude od poslovnih banaka i drugih </a:t>
            </a:r>
            <a:r>
              <a:rPr lang="en-US" dirty="0" err="1" smtClean="0"/>
              <a:t>učesnika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tržištu</a:t>
            </a:r>
            <a:r>
              <a:rPr lang="en-US" dirty="0" smtClean="0"/>
              <a:t> </a:t>
            </a:r>
            <a:r>
              <a:rPr lang="en-US" dirty="0" err="1" smtClean="0"/>
              <a:t>novca</a:t>
            </a:r>
            <a:r>
              <a:rPr lang="en-US" dirty="0" smtClean="0"/>
              <a:t> -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visinom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drugim</a:t>
            </a:r>
            <a:r>
              <a:rPr lang="en-US" dirty="0" smtClean="0"/>
              <a:t> </a:t>
            </a:r>
            <a:r>
              <a:rPr lang="en-US" dirty="0" err="1" smtClean="0"/>
              <a:t>uslovima</a:t>
            </a:r>
            <a:r>
              <a:rPr lang="en-US" dirty="0" smtClean="0"/>
              <a:t> </a:t>
            </a:r>
            <a:r>
              <a:rPr lang="en-US" dirty="0" err="1" smtClean="0"/>
              <a:t>kupovine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Prednost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sr-Latn-ME" dirty="0" smtClean="0"/>
              <a:t>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ponude</a:t>
            </a:r>
            <a:r>
              <a:rPr lang="en-US" dirty="0" smtClean="0"/>
              <a:t> </a:t>
            </a:r>
            <a:r>
              <a:rPr lang="en-US" dirty="0" err="1" smtClean="0"/>
              <a:t>najpovoljnije</a:t>
            </a:r>
            <a:r>
              <a:rPr lang="en-US" dirty="0" smtClean="0"/>
              <a:t> </a:t>
            </a:r>
            <a:r>
              <a:rPr lang="en-US" dirty="0" err="1" smtClean="0"/>
              <a:t>uslove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Obično</a:t>
            </a:r>
            <a:r>
              <a:rPr lang="en-US" dirty="0" smtClean="0"/>
              <a:t> se </a:t>
            </a:r>
            <a:r>
              <a:rPr lang="en-US" dirty="0" err="1" smtClean="0"/>
              <a:t>kupcima</a:t>
            </a:r>
            <a:r>
              <a:rPr lang="en-US" dirty="0" smtClean="0"/>
              <a:t> </a:t>
            </a:r>
            <a:r>
              <a:rPr lang="en-US" dirty="0" err="1" smtClean="0"/>
              <a:t>daje</a:t>
            </a:r>
            <a:r>
              <a:rPr lang="en-US" dirty="0" smtClean="0"/>
              <a:t> </a:t>
            </a:r>
            <a:r>
              <a:rPr lang="en-US" dirty="0" err="1" smtClean="0"/>
              <a:t>potvrda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deponovanje</a:t>
            </a:r>
            <a:r>
              <a:rPr lang="en-US" dirty="0" smtClean="0"/>
              <a:t> </a:t>
            </a:r>
            <a:r>
              <a:rPr lang="en-US" dirty="0" err="1" smtClean="0"/>
              <a:t>hartija</a:t>
            </a:r>
            <a:r>
              <a:rPr lang="en-US" dirty="0" smtClean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centralne</a:t>
            </a:r>
            <a:r>
              <a:rPr lang="en-US" dirty="0" smtClean="0"/>
              <a:t> </a:t>
            </a:r>
            <a:r>
              <a:rPr lang="en-US" dirty="0" err="1" smtClean="0"/>
              <a:t>banke</a:t>
            </a:r>
            <a:r>
              <a:rPr lang="en-US" dirty="0" smtClean="0"/>
              <a:t>, </a:t>
            </a:r>
            <a:r>
              <a:rPr lang="en-US" dirty="0" err="1" smtClean="0"/>
              <a:t>dok</a:t>
            </a:r>
            <a:r>
              <a:rPr lang="en-US" dirty="0" smtClean="0"/>
              <a:t> se </a:t>
            </a:r>
            <a:r>
              <a:rPr lang="en-US" dirty="0" err="1" smtClean="0"/>
              <a:t>hartije</a:t>
            </a:r>
            <a:r>
              <a:rPr lang="en-US" dirty="0" smtClean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sr-Latn-ME" dirty="0" smtClean="0"/>
              <a:t> </a:t>
            </a:r>
            <a:r>
              <a:rPr lang="pl-PL" dirty="0" smtClean="0"/>
              <a:t>nalaze u trezoru centralne banke, na zahtev kupca centralna banka mora mu staviti na raspolaganje kupljene hartije od vrijednosti.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9673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6447"/>
            <a:ext cx="10515600" cy="5020516"/>
          </a:xfrm>
        </p:spPr>
        <p:txBody>
          <a:bodyPr/>
          <a:lstStyle/>
          <a:p>
            <a:pPr algn="just"/>
            <a:r>
              <a:rPr lang="en-US" dirty="0"/>
              <a:t>Na </a:t>
            </a:r>
            <a:r>
              <a:rPr lang="en-US" dirty="0" err="1"/>
              <a:t>sekundarnom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kratkoročnih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vrši</a:t>
            </a:r>
            <a:r>
              <a:rPr lang="en-US" dirty="0"/>
              <a:t> se </a:t>
            </a:r>
            <a:r>
              <a:rPr lang="en-US" dirty="0" err="1" smtClean="0"/>
              <a:t>dalja</a:t>
            </a:r>
            <a:r>
              <a:rPr lang="sr-Latn-ME" dirty="0" smtClean="0"/>
              <a:t> </a:t>
            </a:r>
            <a:r>
              <a:rPr lang="en-US" dirty="0" err="1" smtClean="0"/>
              <a:t>kupovina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prodaja</a:t>
            </a:r>
            <a:r>
              <a:rPr lang="en-US" dirty="0"/>
              <a:t> </a:t>
            </a:r>
            <a:r>
              <a:rPr lang="en-US" dirty="0" err="1"/>
              <a:t>ranije</a:t>
            </a:r>
            <a:r>
              <a:rPr lang="en-US" dirty="0"/>
              <a:t> </a:t>
            </a:r>
            <a:r>
              <a:rPr lang="en-US" dirty="0" err="1"/>
              <a:t>emitovanih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Na </a:t>
            </a:r>
            <a:r>
              <a:rPr lang="en-US" dirty="0" err="1"/>
              <a:t>sekundamom</a:t>
            </a:r>
            <a:r>
              <a:rPr lang="en-US" dirty="0"/>
              <a:t> </a:t>
            </a:r>
            <a:r>
              <a:rPr lang="en-US" dirty="0" err="1" smtClean="0"/>
              <a:t>tržištu</a:t>
            </a:r>
            <a:r>
              <a:rPr lang="sr-Latn-ME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svaka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svakom</a:t>
            </a:r>
            <a:r>
              <a:rPr lang="en-US" dirty="0"/>
              <a:t> </a:t>
            </a:r>
            <a:r>
              <a:rPr lang="en-US" dirty="0" err="1"/>
              <a:t>trenutku</a:t>
            </a:r>
            <a:r>
              <a:rPr lang="en-US" dirty="0"/>
              <a:t> </a:t>
            </a:r>
            <a:r>
              <a:rPr lang="en-US" dirty="0" err="1"/>
              <a:t>prodati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pr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 err="1"/>
              <a:t>isteka</a:t>
            </a:r>
            <a:r>
              <a:rPr lang="en-US" dirty="0"/>
              <a:t> </a:t>
            </a:r>
            <a:r>
              <a:rPr lang="en-US" dirty="0" err="1" smtClean="0"/>
              <a:t>roka</a:t>
            </a:r>
            <a:r>
              <a:rPr lang="sr-Latn-ME" dirty="0" smtClean="0"/>
              <a:t> </a:t>
            </a:r>
            <a:r>
              <a:rPr lang="it-IT" dirty="0" smtClean="0"/>
              <a:t>dosp</a:t>
            </a:r>
            <a:r>
              <a:rPr lang="sr-Latn-ME" dirty="0" smtClean="0"/>
              <a:t>ij</a:t>
            </a:r>
            <a:r>
              <a:rPr lang="it-IT" dirty="0" smtClean="0"/>
              <a:t>eća </a:t>
            </a:r>
            <a:r>
              <a:rPr lang="it-IT" dirty="0"/>
              <a:t>i pretvoriti u gotov novac.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2769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51678"/>
            <a:ext cx="10515600" cy="670299"/>
          </a:xfrm>
        </p:spPr>
        <p:txBody>
          <a:bodyPr>
            <a:normAutofit fontScale="90000"/>
          </a:bodyPr>
          <a:lstStyle/>
          <a:p>
            <a:r>
              <a:rPr lang="sr-Latn-ME" sz="3600" dirty="0" smtClean="0"/>
              <a:t/>
            </a:r>
            <a:br>
              <a:rPr lang="sr-Latn-ME" sz="3600" dirty="0" smtClean="0"/>
            </a:br>
            <a:r>
              <a:rPr lang="en-US" sz="3600" dirty="0" smtClean="0"/>
              <a:t>2. NOMINALNA I TRŽIŠNA C</a:t>
            </a:r>
            <a:r>
              <a:rPr lang="sr-Latn-ME" sz="3600" dirty="0" smtClean="0"/>
              <a:t>IJ</a:t>
            </a:r>
            <a:r>
              <a:rPr lang="en-US" sz="3600" dirty="0" smtClean="0"/>
              <a:t>ENA NOVCA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7812"/>
            <a:ext cx="10515600" cy="4859151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Ponuda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sekundarnom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kratkoročnih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sr-Latn-ME" dirty="0" smtClean="0"/>
              <a:t> </a:t>
            </a:r>
            <a:r>
              <a:rPr lang="en-US" dirty="0" err="1" smtClean="0"/>
              <a:t>formira</a:t>
            </a:r>
            <a:r>
              <a:rPr lang="en-US" dirty="0" smtClean="0"/>
              <a:t> </a:t>
            </a:r>
            <a:r>
              <a:rPr lang="en-US" dirty="0"/>
              <a:t>se 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vlasnika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efekata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žele</a:t>
            </a:r>
            <a:r>
              <a:rPr lang="en-US" dirty="0"/>
              <a:t> da </a:t>
            </a:r>
            <a:r>
              <a:rPr lang="en-US" dirty="0" err="1"/>
              <a:t>ostvare</a:t>
            </a:r>
            <a:r>
              <a:rPr lang="en-US" dirty="0"/>
              <a:t> </a:t>
            </a:r>
            <a:r>
              <a:rPr lang="en-US" dirty="0" err="1"/>
              <a:t>određena</a:t>
            </a:r>
            <a:r>
              <a:rPr lang="en-US" dirty="0"/>
              <a:t> </a:t>
            </a:r>
            <a:r>
              <a:rPr lang="en-US" dirty="0" err="1" smtClean="0"/>
              <a:t>prava</a:t>
            </a:r>
            <a:r>
              <a:rPr lang="sr-Latn-ME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/>
              <a:t>proizilaze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vlasništva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 smtClean="0"/>
              <a:t>njima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b="1" dirty="0" smtClean="0"/>
              <a:t> </a:t>
            </a:r>
            <a:r>
              <a:rPr lang="en-US" dirty="0" err="1"/>
              <a:t>Tražnju</a:t>
            </a:r>
            <a:r>
              <a:rPr lang="en-US" dirty="0"/>
              <a:t> </a:t>
            </a:r>
            <a:r>
              <a:rPr lang="en-US" dirty="0" err="1"/>
              <a:t>formiraju</a:t>
            </a:r>
            <a:r>
              <a:rPr lang="en-US" dirty="0"/>
              <a:t> </a:t>
            </a:r>
            <a:r>
              <a:rPr lang="en-US" dirty="0" err="1"/>
              <a:t>privredni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finansijski</a:t>
            </a:r>
            <a:r>
              <a:rPr lang="sr-Latn-ME" dirty="0" smtClean="0"/>
              <a:t> </a:t>
            </a:r>
            <a:r>
              <a:rPr lang="en-US" dirty="0" err="1" smtClean="0"/>
              <a:t>subjekti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sr-Latn-ME" dirty="0" smtClean="0"/>
              <a:t>ne </a:t>
            </a:r>
            <a:r>
              <a:rPr lang="en-US" dirty="0" err="1" smtClean="0"/>
              <a:t>raspolažu</a:t>
            </a:r>
            <a:r>
              <a:rPr lang="en-US" dirty="0" smtClean="0"/>
              <a:t> </a:t>
            </a:r>
            <a:r>
              <a:rPr lang="sr-Latn-ME" dirty="0" smtClean="0"/>
              <a:t>potreb</a:t>
            </a:r>
            <a:r>
              <a:rPr lang="en-US" dirty="0" err="1" smtClean="0"/>
              <a:t>nim</a:t>
            </a:r>
            <a:r>
              <a:rPr lang="en-US" dirty="0" smtClean="0"/>
              <a:t> </a:t>
            </a:r>
            <a:r>
              <a:rPr lang="en-US" dirty="0" err="1"/>
              <a:t>novčanim</a:t>
            </a:r>
            <a:r>
              <a:rPr lang="en-US" dirty="0"/>
              <a:t> </a:t>
            </a:r>
            <a:r>
              <a:rPr lang="en-US" dirty="0" err="1"/>
              <a:t>sredstvima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žele</a:t>
            </a:r>
            <a:r>
              <a:rPr lang="en-US" dirty="0"/>
              <a:t> </a:t>
            </a:r>
            <a:r>
              <a:rPr lang="en-US" dirty="0" err="1"/>
              <a:t>angažovati</a:t>
            </a:r>
            <a:r>
              <a:rPr lang="en-US" dirty="0"/>
              <a:t> u </a:t>
            </a:r>
            <a:r>
              <a:rPr lang="en-US" dirty="0" err="1" smtClean="0"/>
              <a:t>vidu</a:t>
            </a:r>
            <a:r>
              <a:rPr lang="sr-Latn-ME" dirty="0" smtClean="0"/>
              <a:t> </a:t>
            </a:r>
            <a:r>
              <a:rPr lang="en-US" dirty="0" err="1" smtClean="0"/>
              <a:t>plasmana</a:t>
            </a:r>
            <a:r>
              <a:rPr lang="en-US" dirty="0" smtClean="0"/>
              <a:t> </a:t>
            </a:r>
            <a:r>
              <a:rPr lang="en-US" dirty="0" err="1"/>
              <a:t>novca</a:t>
            </a:r>
            <a:r>
              <a:rPr lang="en-US" dirty="0"/>
              <a:t> u </a:t>
            </a:r>
            <a:r>
              <a:rPr lang="en-US" dirty="0" err="1"/>
              <a:t>kratkoročne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Obično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radi</a:t>
            </a:r>
            <a:r>
              <a:rPr lang="en-US" dirty="0"/>
              <a:t> o </a:t>
            </a:r>
            <a:r>
              <a:rPr lang="en-US" dirty="0" err="1"/>
              <a:t>višoj</a:t>
            </a:r>
            <a:r>
              <a:rPr lang="en-US" dirty="0"/>
              <a:t> </a:t>
            </a:r>
            <a:r>
              <a:rPr lang="en-US" dirty="0" err="1" smtClean="0"/>
              <a:t>kamati</a:t>
            </a:r>
            <a:r>
              <a:rPr lang="sr-Latn-ME" dirty="0" smtClean="0"/>
              <a:t> </a:t>
            </a:r>
            <a:r>
              <a:rPr lang="pl-PL" dirty="0"/>
              <a:t>u odnosu na kamatu koju bi dobili kada bi ova sredstva </a:t>
            </a:r>
            <a:r>
              <a:rPr lang="pl-PL" dirty="0" smtClean="0"/>
              <a:t>deponovali </a:t>
            </a:r>
            <a:r>
              <a:rPr lang="pl-PL" dirty="0"/>
              <a:t>(</a:t>
            </a:r>
            <a:r>
              <a:rPr lang="pl-PL" dirty="0" smtClean="0"/>
              <a:t>oročili) </a:t>
            </a:r>
            <a:r>
              <a:rPr lang="pl-PL" dirty="0"/>
              <a:t>u </a:t>
            </a:r>
            <a:r>
              <a:rPr lang="en-US" dirty="0" err="1"/>
              <a:t>bankama</a:t>
            </a:r>
            <a:r>
              <a:rPr lang="en-US" dirty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određenu</a:t>
            </a:r>
            <a:r>
              <a:rPr lang="en-US" dirty="0"/>
              <a:t> </a:t>
            </a:r>
            <a:r>
              <a:rPr lang="en-US" dirty="0" err="1"/>
              <a:t>kamatu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3127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27847"/>
            <a:ext cx="10515600" cy="52491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kratkoročnih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pl-PL" dirty="0"/>
              <a:t>1. Nominalna </a:t>
            </a:r>
            <a:r>
              <a:rPr lang="pl-PL" dirty="0" smtClean="0"/>
              <a:t>cijena </a:t>
            </a:r>
            <a:r>
              <a:rPr lang="pl-PL" dirty="0"/>
              <a:t>ili nominalna </a:t>
            </a:r>
            <a:r>
              <a:rPr lang="pl-PL" dirty="0" smtClean="0"/>
              <a:t>vrijednost</a:t>
            </a:r>
            <a:r>
              <a:rPr lang="pl-PL" dirty="0"/>
              <a:t>, koja predstavlja iznos upisan </a:t>
            </a:r>
            <a:r>
              <a:rPr lang="pl-PL" dirty="0" smtClean="0"/>
              <a:t>na </a:t>
            </a:r>
            <a:r>
              <a:rPr lang="en-US" dirty="0" err="1" smtClean="0"/>
              <a:t>blanketu</a:t>
            </a:r>
            <a:r>
              <a:rPr lang="en-US" dirty="0" smtClean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pl-PL" dirty="0"/>
              <a:t>2. Kupoprodajna </a:t>
            </a:r>
            <a:r>
              <a:rPr lang="pl-PL" dirty="0" smtClean="0"/>
              <a:t>cijena</a:t>
            </a:r>
            <a:r>
              <a:rPr lang="pl-PL" dirty="0"/>
              <a:t>, koja se formira na tržištu.</a:t>
            </a:r>
          </a:p>
          <a:p>
            <a:pPr marL="0" indent="0">
              <a:buNone/>
            </a:pPr>
            <a:r>
              <a:rPr lang="en-US" dirty="0" err="1"/>
              <a:t>Nominalna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novčani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vlasnik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da </a:t>
            </a:r>
            <a:r>
              <a:rPr lang="en-US" dirty="0" err="1"/>
              <a:t>naplati</a:t>
            </a:r>
            <a:r>
              <a:rPr lang="en-US" dirty="0"/>
              <a:t> </a:t>
            </a:r>
            <a:r>
              <a:rPr lang="en-US" dirty="0" err="1" smtClean="0"/>
              <a:t>istekom</a:t>
            </a:r>
            <a:r>
              <a:rPr lang="sr-Latn-ME" dirty="0" smtClean="0"/>
              <a:t> </a:t>
            </a:r>
            <a:r>
              <a:rPr lang="en-US" dirty="0" err="1" smtClean="0"/>
              <a:t>roka</a:t>
            </a:r>
            <a:r>
              <a:rPr lang="sr-Latn-ME" dirty="0" smtClean="0"/>
              <a:t> </a:t>
            </a:r>
            <a:r>
              <a:rPr lang="pl-PL" dirty="0" smtClean="0"/>
              <a:t>dospijeća</a:t>
            </a:r>
            <a:r>
              <a:rPr lang="pl-PL" dirty="0"/>
              <a:t>, od subjekta koji je emitovao ovu hartiju od </a:t>
            </a:r>
            <a:r>
              <a:rPr lang="pl-PL" dirty="0" smtClean="0"/>
              <a:t>vrijednosti</a:t>
            </a:r>
            <a:r>
              <a:rPr lang="pl-PL" dirty="0"/>
              <a:t>.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To </a:t>
            </a:r>
            <a:r>
              <a:rPr lang="pl-PL" dirty="0"/>
              <a:t>je hartija </a:t>
            </a:r>
            <a:r>
              <a:rPr lang="pl-PL" dirty="0" smtClean="0"/>
              <a:t>od </a:t>
            </a:r>
            <a:r>
              <a:rPr lang="it-IT" dirty="0" smtClean="0"/>
              <a:t>vr</a:t>
            </a:r>
            <a:r>
              <a:rPr lang="sr-Latn-ME" dirty="0" smtClean="0"/>
              <a:t>ij</a:t>
            </a:r>
            <a:r>
              <a:rPr lang="it-IT" dirty="0" smtClean="0"/>
              <a:t>ednosti </a:t>
            </a:r>
            <a:r>
              <a:rPr lang="it-IT" dirty="0"/>
              <a:t>(</a:t>
            </a:r>
            <a:r>
              <a:rPr lang="it-IT" dirty="0" smtClean="0"/>
              <a:t>c</a:t>
            </a:r>
            <a:r>
              <a:rPr lang="sr-Latn-ME" dirty="0" smtClean="0"/>
              <a:t>ij</a:t>
            </a:r>
            <a:r>
              <a:rPr lang="it-IT" dirty="0" smtClean="0"/>
              <a:t>ena</a:t>
            </a:r>
            <a:r>
              <a:rPr lang="it-IT" dirty="0"/>
              <a:t>) sa kamatnim prinosom.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43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1294"/>
            <a:ext cx="10515600" cy="5235669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dirty="0"/>
              <a:t>Kupoprodajna (tržišna) </a:t>
            </a:r>
            <a:r>
              <a:rPr lang="pl-PL" dirty="0" smtClean="0"/>
              <a:t>cijena </a:t>
            </a:r>
            <a:r>
              <a:rPr lang="pl-PL" dirty="0"/>
              <a:t>se formira na tržištu u zavisnosti od </a:t>
            </a:r>
            <a:r>
              <a:rPr lang="pl-PL" dirty="0" smtClean="0"/>
              <a:t>ponude i </a:t>
            </a:r>
            <a:r>
              <a:rPr lang="pl-PL" dirty="0"/>
              <a:t>tražnje, kada se od nominalne </a:t>
            </a:r>
            <a:r>
              <a:rPr lang="pl-PL" dirty="0" smtClean="0"/>
              <a:t>cijene </a:t>
            </a:r>
            <a:r>
              <a:rPr lang="pl-PL" dirty="0"/>
              <a:t>odbiju troškovi kupoprodaje, </a:t>
            </a:r>
            <a:r>
              <a:rPr lang="pl-PL" dirty="0" smtClean="0"/>
              <a:t>odnosno </a:t>
            </a:r>
            <a:r>
              <a:rPr lang="en-US" dirty="0" err="1" smtClean="0"/>
              <a:t>posrednička</a:t>
            </a:r>
            <a:r>
              <a:rPr lang="en-US" dirty="0" smtClean="0"/>
              <a:t> </a:t>
            </a:r>
            <a:r>
              <a:rPr lang="en-US" dirty="0" err="1"/>
              <a:t>provizija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smtClean="0"/>
              <a:t>Ova 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zove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emisioni</a:t>
            </a:r>
            <a:r>
              <a:rPr lang="en-US" dirty="0"/>
              <a:t> </a:t>
            </a:r>
            <a:r>
              <a:rPr lang="en-US" dirty="0" err="1"/>
              <a:t>kurs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smtClean="0"/>
              <a:t>Ona </a:t>
            </a:r>
            <a:r>
              <a:rPr lang="en-US" dirty="0"/>
              <a:t>se </a:t>
            </a:r>
            <a:r>
              <a:rPr lang="en-US" dirty="0" err="1"/>
              <a:t>formira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sekundarnom</a:t>
            </a:r>
            <a:r>
              <a:rPr lang="en-US" dirty="0" smtClean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kratkoročnih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 smtClean="0"/>
              <a:t>formira</a:t>
            </a:r>
            <a:r>
              <a:rPr lang="sr-Latn-ME" dirty="0" smtClean="0"/>
              <a:t> </a:t>
            </a:r>
            <a:r>
              <a:rPr lang="en-US" dirty="0" err="1" smtClean="0"/>
              <a:t>svakog</a:t>
            </a:r>
            <a:r>
              <a:rPr lang="en-US" dirty="0" smtClean="0"/>
              <a:t> </a:t>
            </a:r>
            <a:r>
              <a:rPr lang="en-US" dirty="0"/>
              <a:t>dana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 err="1"/>
              <a:t>Često</a:t>
            </a:r>
            <a:r>
              <a:rPr lang="en-US" dirty="0"/>
              <a:t> se </a:t>
            </a:r>
            <a:r>
              <a:rPr lang="en-US" dirty="0" err="1"/>
              <a:t>naziva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berzanski</a:t>
            </a:r>
            <a:r>
              <a:rPr lang="en-US" dirty="0"/>
              <a:t> </a:t>
            </a:r>
            <a:r>
              <a:rPr lang="en-US" dirty="0" err="1"/>
              <a:t>kurs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Berzanski</a:t>
            </a:r>
            <a:r>
              <a:rPr lang="en-US" dirty="0" smtClean="0"/>
              <a:t> </a:t>
            </a:r>
            <a:r>
              <a:rPr lang="en-US" dirty="0" err="1"/>
              <a:t>kurs</a:t>
            </a:r>
            <a:r>
              <a:rPr lang="en-US" dirty="0"/>
              <a:t> se </a:t>
            </a:r>
            <a:r>
              <a:rPr lang="en-US" dirty="0" err="1" smtClean="0"/>
              <a:t>formira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zavisnosti</a:t>
            </a:r>
            <a:r>
              <a:rPr lang="en-US" dirty="0"/>
              <a:t> od: </a:t>
            </a:r>
            <a:r>
              <a:rPr lang="en-US" dirty="0" err="1"/>
              <a:t>ponude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tražnje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, </a:t>
            </a:r>
            <a:r>
              <a:rPr lang="en-US" dirty="0" err="1"/>
              <a:t>visine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stope, </a:t>
            </a:r>
            <a:r>
              <a:rPr lang="en-US" dirty="0" err="1" smtClean="0"/>
              <a:t>visine</a:t>
            </a:r>
            <a:r>
              <a:rPr lang="sr-Latn-ME" dirty="0" smtClean="0"/>
              <a:t> </a:t>
            </a:r>
            <a:r>
              <a:rPr lang="en-US" dirty="0" err="1" smtClean="0"/>
              <a:t>troškova</a:t>
            </a:r>
            <a:r>
              <a:rPr lang="en-US" dirty="0" smtClean="0"/>
              <a:t> </a:t>
            </a:r>
            <a:r>
              <a:rPr lang="en-US" dirty="0" err="1"/>
              <a:t>bankarske</a:t>
            </a:r>
            <a:r>
              <a:rPr lang="en-US" dirty="0"/>
              <a:t> </a:t>
            </a:r>
            <a:r>
              <a:rPr lang="en-US" dirty="0" err="1"/>
              <a:t>provizije</a:t>
            </a:r>
            <a:r>
              <a:rPr lang="en-US" dirty="0"/>
              <a:t>, </a:t>
            </a:r>
            <a:r>
              <a:rPr lang="en-US" dirty="0" err="1"/>
              <a:t>visine</a:t>
            </a:r>
            <a:r>
              <a:rPr lang="en-US" dirty="0"/>
              <a:t> </a:t>
            </a:r>
            <a:r>
              <a:rPr lang="en-US" dirty="0" err="1"/>
              <a:t>diskonta</a:t>
            </a:r>
            <a:r>
              <a:rPr lang="en-US" dirty="0"/>
              <a:t> od dana </a:t>
            </a:r>
            <a:r>
              <a:rPr lang="en-US" dirty="0" err="1"/>
              <a:t>kupovine</a:t>
            </a:r>
            <a:r>
              <a:rPr lang="en-US" dirty="0"/>
              <a:t> do dana </a:t>
            </a:r>
            <a:r>
              <a:rPr lang="en-US" dirty="0" err="1" smtClean="0"/>
              <a:t>dospeća</a:t>
            </a:r>
            <a:r>
              <a:rPr lang="sr-Latn-ME" dirty="0" smtClean="0"/>
              <a:t> </a:t>
            </a:r>
            <a:r>
              <a:rPr lang="en-US" dirty="0" err="1" smtClean="0"/>
              <a:t>hartije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6516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3404"/>
          </a:xfrm>
        </p:spPr>
        <p:txBody>
          <a:bodyPr>
            <a:normAutofit fontScale="90000"/>
          </a:bodyPr>
          <a:lstStyle/>
          <a:p>
            <a:r>
              <a:rPr lang="sr-Latn-ME" sz="3600" dirty="0" smtClean="0">
                <a:latin typeface="+mn-lt"/>
              </a:rPr>
              <a:t/>
            </a:r>
            <a:br>
              <a:rPr lang="sr-Latn-ME" sz="3600" dirty="0" smtClean="0">
                <a:latin typeface="+mn-lt"/>
              </a:rPr>
            </a:br>
            <a:r>
              <a:rPr lang="sr-Latn-ME" sz="3600" dirty="0" smtClean="0">
                <a:latin typeface="+mn-lt"/>
              </a:rPr>
              <a:t>3. </a:t>
            </a:r>
            <a:r>
              <a:rPr lang="en-US" sz="3600" dirty="0" smtClean="0">
                <a:latin typeface="+mn-lt"/>
              </a:rPr>
              <a:t>ORGANIZACIJA I SUBJEKTI TRŽIŠTA NOVCA</a:t>
            </a:r>
            <a:br>
              <a:rPr lang="en-US" sz="3600" dirty="0" smtClean="0">
                <a:latin typeface="+mn-lt"/>
              </a:rPr>
            </a:b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1259"/>
            <a:ext cx="10515600" cy="48457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U </a:t>
            </a:r>
            <a:r>
              <a:rPr lang="en-US" dirty="0" err="1"/>
              <a:t>modernim</a:t>
            </a:r>
            <a:r>
              <a:rPr lang="en-US" dirty="0"/>
              <a:t> </a:t>
            </a:r>
            <a:r>
              <a:rPr lang="en-US" dirty="0" err="1"/>
              <a:t>privrednim</a:t>
            </a:r>
            <a:r>
              <a:rPr lang="en-US" dirty="0"/>
              <a:t> </a:t>
            </a:r>
            <a:r>
              <a:rPr lang="en-US" dirty="0" err="1"/>
              <a:t>sistemima</a:t>
            </a:r>
            <a:r>
              <a:rPr lang="en-US" dirty="0"/>
              <a:t> </a:t>
            </a:r>
            <a:r>
              <a:rPr lang="en-US" dirty="0" err="1"/>
              <a:t>pojavljuju</a:t>
            </a:r>
            <a:r>
              <a:rPr lang="en-US" dirty="0"/>
              <a:t> se tri </a:t>
            </a:r>
            <a:r>
              <a:rPr lang="en-US" dirty="0" err="1"/>
              <a:t>osnovna</a:t>
            </a:r>
            <a:r>
              <a:rPr lang="en-US" dirty="0"/>
              <a:t> </a:t>
            </a:r>
            <a:r>
              <a:rPr lang="en-US" dirty="0" err="1" smtClean="0"/>
              <a:t>oblika</a:t>
            </a:r>
            <a:r>
              <a:rPr lang="sr-Latn-ME" dirty="0" smtClean="0"/>
              <a:t>  </a:t>
            </a:r>
            <a:r>
              <a:rPr lang="en-US" dirty="0" err="1" smtClean="0"/>
              <a:t>organizacije</a:t>
            </a:r>
            <a:r>
              <a:rPr lang="en-US" dirty="0" smtClean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 smtClean="0"/>
              <a:t>novca</a:t>
            </a:r>
            <a:r>
              <a:rPr lang="sr-Latn-ME" dirty="0"/>
              <a:t>:</a:t>
            </a:r>
            <a:r>
              <a:rPr lang="en-US" dirty="0" smtClean="0"/>
              <a:t>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dirty="0" err="1"/>
              <a:t>Institucionalizovano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kojeg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posebna</a:t>
            </a:r>
            <a:r>
              <a:rPr lang="en-US" dirty="0"/>
              <a:t> </a:t>
            </a:r>
            <a:r>
              <a:rPr lang="en-US" dirty="0" err="1" smtClean="0"/>
              <a:t>posrednička</a:t>
            </a:r>
            <a:r>
              <a:rPr lang="sr-Latn-ME" dirty="0" smtClean="0"/>
              <a:t> </a:t>
            </a:r>
            <a:r>
              <a:rPr lang="en-US" dirty="0" err="1" smtClean="0"/>
              <a:t>finansijska</a:t>
            </a:r>
            <a:r>
              <a:rPr lang="en-US" dirty="0" smtClean="0"/>
              <a:t> </a:t>
            </a:r>
            <a:r>
              <a:rPr lang="en-US" dirty="0" err="1"/>
              <a:t>institucija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pojavljuje</a:t>
            </a:r>
            <a:r>
              <a:rPr lang="en-US" dirty="0"/>
              <a:t> pod </a:t>
            </a:r>
            <a:r>
              <a:rPr lang="en-US" dirty="0" err="1"/>
              <a:t>različitim</a:t>
            </a:r>
            <a:r>
              <a:rPr lang="en-US" dirty="0"/>
              <a:t> </a:t>
            </a:r>
            <a:r>
              <a:rPr lang="en-US" dirty="0" err="1"/>
              <a:t>nazivima</a:t>
            </a:r>
            <a:r>
              <a:rPr lang="en-US" dirty="0"/>
              <a:t> (“</a:t>
            </a:r>
            <a:r>
              <a:rPr lang="en-US" dirty="0" err="1" smtClean="0"/>
              <a:t>tržište</a:t>
            </a:r>
            <a:r>
              <a:rPr lang="sr-Latn-ME" dirty="0" smtClean="0"/>
              <a:t> </a:t>
            </a:r>
            <a:r>
              <a:rPr lang="it-IT" dirty="0" smtClean="0"/>
              <a:t>novca</a:t>
            </a:r>
            <a:r>
              <a:rPr lang="it-IT" dirty="0"/>
              <a:t>”, “berza novca” i sl</a:t>
            </a:r>
            <a:r>
              <a:rPr lang="it-IT" dirty="0" smtClean="0"/>
              <a:t>.)</a:t>
            </a:r>
            <a:r>
              <a:rPr lang="sr-Latn-ME" dirty="0" smtClean="0"/>
              <a:t>,</a:t>
            </a:r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dirty="0" err="1"/>
              <a:t>Neinstitucionalizovano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,</a:t>
            </a:r>
          </a:p>
          <a:p>
            <a:pPr marL="0" indent="0" algn="just">
              <a:buNone/>
            </a:pPr>
            <a:r>
              <a:rPr lang="en-US" dirty="0"/>
              <a:t>3.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pojavljuje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kombinacija</a:t>
            </a:r>
            <a:r>
              <a:rPr lang="en-US" dirty="0"/>
              <a:t> </a:t>
            </a:r>
            <a:r>
              <a:rPr lang="sr-Latn-ME" dirty="0"/>
              <a:t>i</a:t>
            </a:r>
            <a:r>
              <a:rPr lang="en-US" dirty="0" smtClean="0"/>
              <a:t> d</a:t>
            </a:r>
            <a:r>
              <a:rPr lang="sr-Latn-ME" dirty="0" smtClean="0"/>
              <a:t>j</a:t>
            </a:r>
            <a:r>
              <a:rPr lang="en-US" dirty="0" err="1" smtClean="0"/>
              <a:t>eluje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enu</a:t>
            </a:r>
            <a:r>
              <a:rPr lang="en-US" dirty="0" smtClean="0"/>
              <a:t> </a:t>
            </a:r>
            <a:r>
              <a:rPr lang="en-US" dirty="0" err="1" smtClean="0"/>
              <a:t>upotrebe</a:t>
            </a:r>
            <a:r>
              <a:rPr lang="sr-Latn-ME" dirty="0" smtClean="0"/>
              <a:t> </a:t>
            </a:r>
            <a:r>
              <a:rPr lang="en-US" dirty="0" err="1" smtClean="0"/>
              <a:t>novca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mešavina</a:t>
            </a:r>
            <a:r>
              <a:rPr lang="en-US" dirty="0"/>
              <a:t>) </a:t>
            </a:r>
            <a:r>
              <a:rPr lang="en-US" dirty="0" err="1"/>
              <a:t>institucionalizovanih</a:t>
            </a:r>
            <a:r>
              <a:rPr lang="en-US" dirty="0"/>
              <a:t> (</a:t>
            </a:r>
            <a:r>
              <a:rPr lang="en-US" dirty="0" err="1"/>
              <a:t>legalnih</a:t>
            </a:r>
            <a:r>
              <a:rPr lang="en-US" dirty="0"/>
              <a:t>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neinstirucionalizovanih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 err="1"/>
              <a:t>ilegalnih</a:t>
            </a:r>
            <a:r>
              <a:rPr lang="en-US" dirty="0"/>
              <a:t>) </a:t>
            </a:r>
            <a:r>
              <a:rPr lang="en-US" dirty="0" err="1"/>
              <a:t>oblika</a:t>
            </a:r>
            <a:r>
              <a:rPr lang="en-US" dirty="0"/>
              <a:t> </a:t>
            </a:r>
            <a:r>
              <a:rPr lang="en-US" dirty="0" err="1"/>
              <a:t>trgovanja</a:t>
            </a:r>
            <a:r>
              <a:rPr lang="en-US" dirty="0"/>
              <a:t> </a:t>
            </a:r>
            <a:r>
              <a:rPr lang="en-US" dirty="0" err="1"/>
              <a:t>likvidnim</a:t>
            </a:r>
            <a:r>
              <a:rPr lang="en-US" dirty="0"/>
              <a:t> </a:t>
            </a:r>
            <a:r>
              <a:rPr lang="en-US" dirty="0" err="1"/>
              <a:t>novčanim</a:t>
            </a:r>
            <a:r>
              <a:rPr lang="en-US" dirty="0"/>
              <a:t> </a:t>
            </a:r>
            <a:r>
              <a:rPr lang="en-US" dirty="0" err="1" smtClean="0"/>
              <a:t>sredstvima</a:t>
            </a:r>
            <a:r>
              <a:rPr lang="sr-Latn-ME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0290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5451"/>
          </a:xfrm>
        </p:spPr>
        <p:txBody>
          <a:bodyPr>
            <a:normAutofit fontScale="90000"/>
          </a:bodyPr>
          <a:lstStyle/>
          <a:p>
            <a:r>
              <a:rPr lang="sr-Latn-ME" sz="3600" dirty="0" smtClean="0"/>
              <a:t/>
            </a:r>
            <a:br>
              <a:rPr lang="sr-Latn-ME" sz="3600" dirty="0" smtClean="0"/>
            </a:br>
            <a:r>
              <a:rPr lang="en-US" sz="3600" dirty="0" smtClean="0"/>
              <a:t>1. INSTITUCIONALIZOVANO TRŽIŠTE NOVCA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10515600" cy="5033963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Institucionalizovano</a:t>
            </a:r>
            <a:r>
              <a:rPr lang="en-US" dirty="0" smtClean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, </a:t>
            </a:r>
            <a:r>
              <a:rPr lang="en-US" dirty="0" err="1"/>
              <a:t>kojeg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neka</a:t>
            </a:r>
            <a:r>
              <a:rPr lang="en-US" dirty="0"/>
              <a:t> </a:t>
            </a:r>
            <a:r>
              <a:rPr lang="en-US" dirty="0" err="1"/>
              <a:t>posrednička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pl-PL" dirty="0" smtClean="0"/>
              <a:t>specijalizovana </a:t>
            </a:r>
            <a:r>
              <a:rPr lang="pl-PL" dirty="0"/>
              <a:t>institucija, je centralizovano i legalno tržište na kojem su ponuda </a:t>
            </a:r>
            <a:r>
              <a:rPr lang="pl-PL" dirty="0" smtClean="0"/>
              <a:t>i </a:t>
            </a:r>
            <a:r>
              <a:rPr lang="en-US" dirty="0" err="1" smtClean="0"/>
              <a:t>tražnja</a:t>
            </a:r>
            <a:r>
              <a:rPr lang="en-US" dirty="0" smtClean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koncentrisane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jednom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est</a:t>
            </a:r>
            <a:r>
              <a:rPr lang="sr-Latn-ME" dirty="0" smtClean="0"/>
              <a:t>u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isto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eme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To </a:t>
            </a:r>
            <a:r>
              <a:rPr lang="en-US" dirty="0" err="1"/>
              <a:t>olakšava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ubrzava</a:t>
            </a:r>
            <a:r>
              <a:rPr lang="sr-Latn-ME" dirty="0" smtClean="0"/>
              <a:t> </a:t>
            </a:r>
            <a:r>
              <a:rPr lang="en-US" dirty="0" err="1" smtClean="0"/>
              <a:t>proces</a:t>
            </a:r>
            <a:r>
              <a:rPr lang="en-US" dirty="0" smtClean="0"/>
              <a:t> </a:t>
            </a:r>
            <a:r>
              <a:rPr lang="en-US" dirty="0" err="1"/>
              <a:t>trgovanja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formiranja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upotrebe</a:t>
            </a:r>
            <a:r>
              <a:rPr lang="en-US" dirty="0"/>
              <a:t> </a:t>
            </a:r>
            <a:r>
              <a:rPr lang="en-US" dirty="0" err="1"/>
              <a:t>tuđeg</a:t>
            </a:r>
            <a:r>
              <a:rPr lang="en-US" dirty="0"/>
              <a:t> </a:t>
            </a:r>
            <a:r>
              <a:rPr lang="en-US" dirty="0" err="1" smtClean="0"/>
              <a:t>posuđenog</a:t>
            </a:r>
            <a:r>
              <a:rPr lang="sr-Latn-ME" dirty="0" smtClean="0"/>
              <a:t> </a:t>
            </a:r>
            <a:r>
              <a:rPr lang="en-US" dirty="0" err="1" smtClean="0"/>
              <a:t>novca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smtClean="0"/>
              <a:t>To </a:t>
            </a:r>
            <a:r>
              <a:rPr lang="en-US" dirty="0"/>
              <a:t>je </a:t>
            </a:r>
            <a:r>
              <a:rPr lang="en-US" dirty="0" err="1"/>
              <a:t>glavna</a:t>
            </a:r>
            <a:r>
              <a:rPr lang="en-US" dirty="0"/>
              <a:t> </a:t>
            </a:r>
            <a:r>
              <a:rPr lang="en-US" dirty="0" err="1"/>
              <a:t>prednost</a:t>
            </a:r>
            <a:r>
              <a:rPr lang="en-US" dirty="0"/>
              <a:t> </a:t>
            </a:r>
            <a:r>
              <a:rPr lang="en-US" dirty="0" err="1"/>
              <a:t>institacionalizovanog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To </a:t>
            </a:r>
            <a:r>
              <a:rPr lang="en-US" dirty="0"/>
              <a:t>je </a:t>
            </a:r>
            <a:r>
              <a:rPr lang="en-US" dirty="0" err="1" smtClean="0"/>
              <a:t>posrednička</a:t>
            </a:r>
            <a:r>
              <a:rPr lang="sr-Latn-ME" dirty="0" smtClean="0"/>
              <a:t> </a:t>
            </a:r>
            <a:r>
              <a:rPr lang="en-US" dirty="0" err="1" smtClean="0"/>
              <a:t>institucija</a:t>
            </a:r>
            <a:r>
              <a:rPr lang="en-US" dirty="0" smtClean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nalogu</a:t>
            </a:r>
            <a:r>
              <a:rPr lang="en-US" dirty="0"/>
              <a:t> </a:t>
            </a:r>
            <a:r>
              <a:rPr lang="en-US" dirty="0" err="1"/>
              <a:t>svojih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(</a:t>
            </a:r>
            <a:r>
              <a:rPr lang="en-US" dirty="0" err="1"/>
              <a:t>komitenata</a:t>
            </a:r>
            <a:r>
              <a:rPr lang="en-US" dirty="0"/>
              <a:t>) </a:t>
            </a:r>
            <a:r>
              <a:rPr lang="en-US" dirty="0" err="1"/>
              <a:t>izvršava</a:t>
            </a:r>
            <a:r>
              <a:rPr lang="en-US" dirty="0"/>
              <a:t> </a:t>
            </a:r>
            <a:r>
              <a:rPr lang="en-US" dirty="0" err="1"/>
              <a:t>poslove</a:t>
            </a:r>
            <a:r>
              <a:rPr lang="en-US" dirty="0"/>
              <a:t> </a:t>
            </a:r>
            <a:r>
              <a:rPr lang="en-US" dirty="0" err="1" smtClean="0"/>
              <a:t>trgovanja</a:t>
            </a:r>
            <a:r>
              <a:rPr lang="sr-Latn-ME" dirty="0" smtClean="0"/>
              <a:t> </a:t>
            </a:r>
            <a:r>
              <a:rPr lang="en-US" dirty="0" err="1" smtClean="0"/>
              <a:t>novcem</a:t>
            </a:r>
            <a:r>
              <a:rPr lang="en-US" dirty="0" smtClean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prometnim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platežnim</a:t>
            </a:r>
            <a:r>
              <a:rPr lang="en-US" dirty="0"/>
              <a:t> </a:t>
            </a:r>
            <a:r>
              <a:rPr lang="en-US" dirty="0" err="1"/>
              <a:t>sredstvom</a:t>
            </a:r>
            <a:r>
              <a:rPr lang="en-US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497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Sadržaj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Latn-ME" dirty="0" smtClean="0"/>
              <a:t>1. PRIMARNO I SEKUNDARNO TRŽIŠTE NOVCA</a:t>
            </a:r>
          </a:p>
          <a:p>
            <a:pPr marL="0" indent="0">
              <a:buNone/>
            </a:pPr>
            <a:r>
              <a:rPr lang="sr-Latn-ME" dirty="0" smtClean="0"/>
              <a:t>2. NOMINALNA I TRŽIŠNA CIJENA NOVCA</a:t>
            </a:r>
          </a:p>
          <a:p>
            <a:pPr marL="0" indent="0">
              <a:buNone/>
            </a:pPr>
            <a:r>
              <a:rPr lang="sr-Latn-ME" dirty="0" smtClean="0"/>
              <a:t>3. ORGANIZACIJA I SUBJEKTI TRŽIŠTA NOVCA</a:t>
            </a:r>
          </a:p>
          <a:p>
            <a:pPr lvl="1"/>
            <a:r>
              <a:rPr lang="sr-Latn-ME" sz="2800" dirty="0" smtClean="0"/>
              <a:t>Institucionalizovano tržište novca</a:t>
            </a:r>
          </a:p>
          <a:p>
            <a:pPr lvl="1"/>
            <a:r>
              <a:rPr lang="sr-Latn-ME" sz="2800" dirty="0" smtClean="0"/>
              <a:t>Neinstitucionalizovano tržište novca</a:t>
            </a:r>
          </a:p>
          <a:p>
            <a:pPr lvl="1"/>
            <a:r>
              <a:rPr lang="sr-Latn-ME" sz="2800" dirty="0" smtClean="0"/>
              <a:t>Mješoviti oblici tržišta novca</a:t>
            </a:r>
          </a:p>
          <a:p>
            <a:pPr lvl="1"/>
            <a:r>
              <a:rPr lang="sr-Latn-ME" sz="2800" dirty="0" smtClean="0"/>
              <a:t>Učesnici na tržištu novca</a:t>
            </a:r>
          </a:p>
          <a:p>
            <a:pPr marL="0" indent="0">
              <a:buNone/>
            </a:pPr>
            <a:r>
              <a:rPr lang="sr-Latn-ME" dirty="0" smtClean="0"/>
              <a:t>4. </a:t>
            </a:r>
            <a:r>
              <a:rPr lang="sr-Latn-ME" dirty="0" smtClean="0"/>
              <a:t>OSNOVNI INSTRUMENTI </a:t>
            </a:r>
            <a:r>
              <a:rPr lang="sr-Latn-ME" dirty="0" smtClean="0"/>
              <a:t>TRŽIŠTA NOVCA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7619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0612"/>
            <a:ext cx="10515600" cy="5316351"/>
          </a:xfrm>
        </p:spPr>
        <p:txBody>
          <a:bodyPr>
            <a:normAutofit/>
          </a:bodyPr>
          <a:lstStyle/>
          <a:p>
            <a:r>
              <a:rPr lang="en-US" dirty="0" err="1" smtClean="0"/>
              <a:t>Ovde</a:t>
            </a:r>
            <a:r>
              <a:rPr lang="en-US" dirty="0" smtClean="0"/>
              <a:t> </a:t>
            </a:r>
            <a:r>
              <a:rPr lang="en-US" dirty="0" err="1" smtClean="0"/>
              <a:t>postoji</a:t>
            </a:r>
            <a:r>
              <a:rPr lang="en-US" dirty="0" smtClean="0"/>
              <a:t> </a:t>
            </a:r>
            <a:r>
              <a:rPr lang="en-US" dirty="0" err="1" smtClean="0"/>
              <a:t>visok</a:t>
            </a:r>
            <a:r>
              <a:rPr lang="en-US" dirty="0" smtClean="0"/>
              <a:t> </a:t>
            </a:r>
            <a:r>
              <a:rPr lang="en-US" dirty="0" err="1" smtClean="0"/>
              <a:t>stepen</a:t>
            </a:r>
            <a:r>
              <a:rPr lang="sr-Latn-ME" dirty="0" smtClean="0"/>
              <a:t> </a:t>
            </a:r>
            <a:r>
              <a:rPr lang="en-US" dirty="0" err="1" smtClean="0"/>
              <a:t>pov</a:t>
            </a:r>
            <a:r>
              <a:rPr lang="sr-Latn-ME" dirty="0" smtClean="0"/>
              <a:t>j</a:t>
            </a:r>
            <a:r>
              <a:rPr lang="en-US" dirty="0" err="1" smtClean="0"/>
              <a:t>erenja</a:t>
            </a:r>
            <a:r>
              <a:rPr lang="en-US" dirty="0" smtClean="0"/>
              <a:t> </a:t>
            </a:r>
            <a:r>
              <a:rPr lang="en-US" dirty="0" err="1" smtClean="0"/>
              <a:t>između</a:t>
            </a:r>
            <a:r>
              <a:rPr lang="en-US" dirty="0" smtClean="0"/>
              <a:t> </a:t>
            </a:r>
            <a:r>
              <a:rPr lang="en-US" dirty="0" err="1" smtClean="0"/>
              <a:t>poslovnih</a:t>
            </a:r>
            <a:r>
              <a:rPr lang="en-US" dirty="0" smtClean="0"/>
              <a:t> </a:t>
            </a:r>
            <a:r>
              <a:rPr lang="en-US" dirty="0" err="1" smtClean="0"/>
              <a:t>partnera</a:t>
            </a:r>
            <a:r>
              <a:rPr lang="en-US" dirty="0" smtClean="0"/>
              <a:t>, </a:t>
            </a:r>
            <a:r>
              <a:rPr lang="en-US" dirty="0" err="1" smtClean="0"/>
              <a:t>tako</a:t>
            </a:r>
            <a:r>
              <a:rPr lang="en-US" dirty="0" smtClean="0"/>
              <a:t> da se </a:t>
            </a:r>
            <a:r>
              <a:rPr lang="en-US" dirty="0" err="1" smtClean="0"/>
              <a:t>poslovi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klj</a:t>
            </a:r>
            <a:r>
              <a:rPr lang="en-US" dirty="0" err="1" smtClean="0"/>
              <a:t>učuju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preko</a:t>
            </a:r>
            <a:r>
              <a:rPr lang="en-US" dirty="0" smtClean="0"/>
              <a:t> </a:t>
            </a:r>
            <a:r>
              <a:rPr lang="en-US" dirty="0" err="1" smtClean="0"/>
              <a:t>telefona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sl. </a:t>
            </a:r>
            <a:endParaRPr lang="sr-Latn-ME" dirty="0" smtClean="0"/>
          </a:p>
          <a:p>
            <a:pPr algn="just"/>
            <a:r>
              <a:rPr lang="en-US" dirty="0" err="1" smtClean="0"/>
              <a:t>Nedostaci</a:t>
            </a:r>
            <a:r>
              <a:rPr lang="en-US" dirty="0" smtClean="0"/>
              <a:t> </a:t>
            </a:r>
            <a:r>
              <a:rPr lang="en-US" dirty="0" err="1" smtClean="0"/>
              <a:t>ovog</a:t>
            </a:r>
            <a:r>
              <a:rPr lang="en-US" dirty="0" smtClean="0"/>
              <a:t> </a:t>
            </a:r>
            <a:r>
              <a:rPr lang="en-US" dirty="0" err="1" smtClean="0"/>
              <a:t>oblika</a:t>
            </a:r>
            <a:r>
              <a:rPr lang="en-US" dirty="0" smtClean="0"/>
              <a:t> </a:t>
            </a:r>
            <a:r>
              <a:rPr lang="en-US" dirty="0" err="1" smtClean="0"/>
              <a:t>tržista</a:t>
            </a:r>
            <a:r>
              <a:rPr lang="en-US" dirty="0" smtClean="0"/>
              <a:t> </a:t>
            </a:r>
            <a:r>
              <a:rPr lang="en-US" dirty="0" err="1" smtClean="0"/>
              <a:t>novca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u tome </a:t>
            </a:r>
            <a:r>
              <a:rPr lang="en-US" dirty="0" err="1" smtClean="0"/>
              <a:t>što</a:t>
            </a:r>
            <a:r>
              <a:rPr lang="en-US" dirty="0" smtClean="0"/>
              <a:t> ono </a:t>
            </a:r>
            <a:r>
              <a:rPr lang="en-US" dirty="0" err="1" smtClean="0"/>
              <a:t>obično</a:t>
            </a:r>
            <a:r>
              <a:rPr lang="en-US" dirty="0" smtClean="0"/>
              <a:t> ne </a:t>
            </a:r>
            <a:r>
              <a:rPr lang="en-US" dirty="0" err="1" smtClean="0"/>
              <a:t>okuplja</a:t>
            </a:r>
            <a:r>
              <a:rPr lang="en-US" dirty="0" smtClean="0"/>
              <a:t> </a:t>
            </a:r>
            <a:r>
              <a:rPr lang="en-US" dirty="0" err="1" smtClean="0"/>
              <a:t>sve</a:t>
            </a:r>
            <a:r>
              <a:rPr lang="sr-Latn-ME" dirty="0" smtClean="0"/>
              <a:t> </a:t>
            </a:r>
            <a:r>
              <a:rPr lang="en-US" dirty="0" err="1" smtClean="0"/>
              <a:t>privredne</a:t>
            </a:r>
            <a:r>
              <a:rPr lang="en-US" dirty="0" smtClean="0"/>
              <a:t> </a:t>
            </a:r>
            <a:r>
              <a:rPr lang="en-US" dirty="0" err="1" smtClean="0"/>
              <a:t>subjekte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viškove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manjkove</a:t>
            </a:r>
            <a:r>
              <a:rPr lang="en-US" dirty="0" smtClean="0"/>
              <a:t> </a:t>
            </a:r>
            <a:r>
              <a:rPr lang="en-US" dirty="0" err="1" smtClean="0"/>
              <a:t>likvidnih</a:t>
            </a:r>
            <a:r>
              <a:rPr lang="en-US" dirty="0" smtClean="0"/>
              <a:t> </a:t>
            </a:r>
            <a:r>
              <a:rPr lang="en-US" dirty="0" err="1" smtClean="0"/>
              <a:t>sredstava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Na </a:t>
            </a:r>
            <a:r>
              <a:rPr lang="en-US" dirty="0" err="1" smtClean="0"/>
              <a:t>njemu</a:t>
            </a:r>
            <a:r>
              <a:rPr lang="sr-Latn-ME" dirty="0" smtClean="0"/>
              <a:t> </a:t>
            </a:r>
            <a:r>
              <a:rPr lang="pl-PL" dirty="0" smtClean="0"/>
              <a:t>obično ne postoji konkurencija na strani ponude i potražnje, već se formiraju razna </a:t>
            </a:r>
            <a:r>
              <a:rPr lang="en-US" dirty="0" err="1" smtClean="0"/>
              <a:t>stanja</a:t>
            </a:r>
            <a:r>
              <a:rPr lang="en-US" dirty="0" smtClean="0"/>
              <a:t> </a:t>
            </a:r>
            <a:r>
              <a:rPr lang="en-US" dirty="0" err="1" smtClean="0"/>
              <a:t>nepotpune</a:t>
            </a:r>
            <a:r>
              <a:rPr lang="en-US" dirty="0" smtClean="0"/>
              <a:t> </a:t>
            </a:r>
            <a:r>
              <a:rPr lang="en-US" dirty="0" err="1" smtClean="0"/>
              <a:t>konkurencije</a:t>
            </a:r>
            <a:r>
              <a:rPr lang="en-US" dirty="0" smtClean="0"/>
              <a:t> (</a:t>
            </a:r>
            <a:r>
              <a:rPr lang="en-US" dirty="0" err="1" smtClean="0"/>
              <a:t>monopol</a:t>
            </a:r>
            <a:r>
              <a:rPr lang="en-US" dirty="0" smtClean="0"/>
              <a:t>, </a:t>
            </a:r>
            <a:r>
              <a:rPr lang="en-US" dirty="0" err="1" smtClean="0"/>
              <a:t>duopol</a:t>
            </a:r>
            <a:r>
              <a:rPr lang="en-US" dirty="0" smtClean="0"/>
              <a:t>, </a:t>
            </a:r>
            <a:r>
              <a:rPr lang="en-US" dirty="0" err="1" smtClean="0"/>
              <a:t>monopson</a:t>
            </a:r>
            <a:r>
              <a:rPr lang="en-US" dirty="0" smtClean="0"/>
              <a:t>, </a:t>
            </a:r>
            <a:r>
              <a:rPr lang="en-US" dirty="0" err="1" smtClean="0"/>
              <a:t>duopson</a:t>
            </a:r>
            <a:r>
              <a:rPr lang="en-US" dirty="0" smtClean="0"/>
              <a:t>, </a:t>
            </a:r>
            <a:r>
              <a:rPr lang="en-US" dirty="0" err="1" smtClean="0"/>
              <a:t>itd</a:t>
            </a:r>
            <a:r>
              <a:rPr lang="en-US" dirty="0" smtClean="0"/>
              <a:t>.).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9443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47165"/>
            <a:ext cx="10515600" cy="5329798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Učesnici</a:t>
            </a:r>
            <a:r>
              <a:rPr lang="en-US" dirty="0"/>
              <a:t> </a:t>
            </a:r>
            <a:r>
              <a:rPr lang="en-US" dirty="0" err="1"/>
              <a:t>konkurentne</a:t>
            </a:r>
            <a:r>
              <a:rPr lang="en-US" dirty="0"/>
              <a:t> </a:t>
            </a:r>
            <a:r>
              <a:rPr lang="en-US" dirty="0" err="1"/>
              <a:t>tržišne</a:t>
            </a:r>
            <a:r>
              <a:rPr lang="en-US" dirty="0"/>
              <a:t> </a:t>
            </a:r>
            <a:r>
              <a:rPr lang="en-US" dirty="0" err="1"/>
              <a:t>strukture</a:t>
            </a:r>
            <a:r>
              <a:rPr lang="en-US" dirty="0"/>
              <a:t> ne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pojedinačno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elovati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visinu</a:t>
            </a:r>
            <a:r>
              <a:rPr lang="en-US" dirty="0" smtClean="0"/>
              <a:t> </a:t>
            </a:r>
            <a:r>
              <a:rPr lang="en-US" dirty="0" err="1"/>
              <a:t>kamatne</a:t>
            </a:r>
            <a:r>
              <a:rPr lang="en-US" dirty="0"/>
              <a:t> stope,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upotrebe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/>
              <a:t>učesnici</a:t>
            </a:r>
            <a:r>
              <a:rPr lang="en-US" dirty="0"/>
              <a:t> </a:t>
            </a:r>
            <a:r>
              <a:rPr lang="en-US" dirty="0" err="1" smtClean="0"/>
              <a:t>nekonkurentnih</a:t>
            </a:r>
            <a:r>
              <a:rPr lang="sr-Latn-ME" dirty="0" smtClean="0"/>
              <a:t> </a:t>
            </a:r>
            <a:r>
              <a:rPr lang="en-US" dirty="0" err="1" smtClean="0"/>
              <a:t>tržišnih</a:t>
            </a:r>
            <a:r>
              <a:rPr lang="en-US" dirty="0" smtClean="0"/>
              <a:t> </a:t>
            </a:r>
            <a:r>
              <a:rPr lang="en-US" dirty="0" err="1"/>
              <a:t>stanja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svojim</a:t>
            </a:r>
            <a:r>
              <a:rPr lang="en-US" dirty="0"/>
              <a:t> </a:t>
            </a:r>
            <a:r>
              <a:rPr lang="en-US" dirty="0" err="1"/>
              <a:t>odlukama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elovati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visinu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obim</a:t>
            </a:r>
            <a:r>
              <a:rPr lang="sr-Latn-ME" dirty="0" smtClean="0"/>
              <a:t> </a:t>
            </a:r>
            <a:r>
              <a:rPr lang="en-US" dirty="0" err="1" smtClean="0"/>
              <a:t>trgovine</a:t>
            </a:r>
            <a:r>
              <a:rPr lang="en-US" dirty="0" smtClean="0"/>
              <a:t> </a:t>
            </a:r>
            <a:r>
              <a:rPr lang="en-US" dirty="0" err="1"/>
              <a:t>likvidnim</a:t>
            </a:r>
            <a:r>
              <a:rPr lang="en-US" dirty="0"/>
              <a:t> </a:t>
            </a:r>
            <a:r>
              <a:rPr lang="en-US" dirty="0" err="1"/>
              <a:t>sredstvima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Ovaj</a:t>
            </a:r>
            <a:r>
              <a:rPr lang="en-US" dirty="0" smtClean="0"/>
              <a:t>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obično</a:t>
            </a:r>
            <a:r>
              <a:rPr lang="en-US" dirty="0"/>
              <a:t> se </a:t>
            </a:r>
            <a:r>
              <a:rPr lang="en-US" dirty="0" err="1"/>
              <a:t>pojavljuje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početku</a:t>
            </a:r>
            <a:r>
              <a:rPr lang="en-US" dirty="0" smtClean="0"/>
              <a:t> </a:t>
            </a:r>
            <a:r>
              <a:rPr lang="en-US" dirty="0" err="1"/>
              <a:t>prelaza</a:t>
            </a:r>
            <a:r>
              <a:rPr lang="en-US" dirty="0"/>
              <a:t> </a:t>
            </a:r>
            <a:r>
              <a:rPr lang="en-US" dirty="0" err="1"/>
              <a:t>pojedinih</a:t>
            </a:r>
            <a:r>
              <a:rPr lang="en-US" dirty="0"/>
              <a:t> </a:t>
            </a:r>
            <a:r>
              <a:rPr lang="en-US" dirty="0" err="1"/>
              <a:t>država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njihovih</a:t>
            </a:r>
            <a:r>
              <a:rPr lang="en-US" dirty="0"/>
              <a:t> </a:t>
            </a:r>
            <a:r>
              <a:rPr lang="en-US" dirty="0" err="1"/>
              <a:t>privrednih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tržišni</a:t>
            </a:r>
            <a:r>
              <a:rPr lang="en-US" dirty="0"/>
              <a:t> </a:t>
            </a:r>
            <a:r>
              <a:rPr lang="en-US" dirty="0" err="1" smtClean="0"/>
              <a:t>način</a:t>
            </a:r>
            <a:r>
              <a:rPr lang="sr-Latn-ME" dirty="0" smtClean="0"/>
              <a:t> </a:t>
            </a:r>
            <a:r>
              <a:rPr lang="en-US" dirty="0" err="1"/>
              <a:t>regulacije</a:t>
            </a:r>
            <a:r>
              <a:rPr lang="en-US" dirty="0"/>
              <a:t> </a:t>
            </a:r>
            <a:r>
              <a:rPr lang="en-US" dirty="0" err="1"/>
              <a:t>privrednih</a:t>
            </a:r>
            <a:r>
              <a:rPr lang="en-US" dirty="0"/>
              <a:t> </a:t>
            </a:r>
            <a:r>
              <a:rPr lang="en-US" dirty="0" err="1"/>
              <a:t>aktivnosti</a:t>
            </a:r>
            <a:r>
              <a:rPr lang="en-US" dirty="0"/>
              <a:t>, </a:t>
            </a:r>
            <a:r>
              <a:rPr lang="en-US" dirty="0" err="1"/>
              <a:t>tj</a:t>
            </a:r>
            <a:r>
              <a:rPr lang="en-US" dirty="0"/>
              <a:t>. u </a:t>
            </a:r>
            <a:r>
              <a:rPr lang="en-US" dirty="0" err="1"/>
              <a:t>vremenu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err="1"/>
              <a:t>instrumenti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sr-Latn-ME" dirty="0"/>
              <a:t> </a:t>
            </a:r>
            <a:r>
              <a:rPr lang="en-US" dirty="0"/>
              <a:t>(</a:t>
            </a:r>
            <a:r>
              <a:rPr lang="en-US" dirty="0" err="1"/>
              <a:t>obveznice</a:t>
            </a:r>
            <a:r>
              <a:rPr lang="en-US" dirty="0"/>
              <a:t>, </a:t>
            </a:r>
            <a:r>
              <a:rPr lang="en-US" dirty="0" err="1"/>
              <a:t>akcije</a:t>
            </a:r>
            <a:r>
              <a:rPr lang="en-US" dirty="0"/>
              <a:t>, </a:t>
            </a:r>
            <a:r>
              <a:rPr lang="en-US" dirty="0" err="1"/>
              <a:t>blagajnički</a:t>
            </a:r>
            <a:r>
              <a:rPr lang="en-US" dirty="0"/>
              <a:t> </a:t>
            </a:r>
            <a:r>
              <a:rPr lang="en-US" dirty="0" err="1"/>
              <a:t>zapisi</a:t>
            </a:r>
            <a:r>
              <a:rPr lang="en-US" dirty="0"/>
              <a:t> </a:t>
            </a:r>
            <a:r>
              <a:rPr lang="en-US" dirty="0" err="1"/>
              <a:t>itd</a:t>
            </a:r>
            <a:r>
              <a:rPr lang="en-US" dirty="0"/>
              <a:t>.) </a:t>
            </a:r>
            <a:r>
              <a:rPr lang="en-US" dirty="0" err="1"/>
              <a:t>tek</a:t>
            </a:r>
            <a:r>
              <a:rPr lang="en-US" dirty="0"/>
              <a:t> </a:t>
            </a:r>
            <a:r>
              <a:rPr lang="en-US" dirty="0" err="1"/>
              <a:t>formiraju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uvode</a:t>
            </a:r>
            <a:r>
              <a:rPr lang="en-US" dirty="0"/>
              <a:t> u </a:t>
            </a:r>
            <a:r>
              <a:rPr lang="en-US" dirty="0" err="1"/>
              <a:t>finansijsko</a:t>
            </a:r>
            <a:r>
              <a:rPr lang="sr-Latn-ME" dirty="0"/>
              <a:t> </a:t>
            </a:r>
            <a:r>
              <a:rPr lang="en-US" dirty="0" err="1"/>
              <a:t>poslovanje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finansijsko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419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45459"/>
            <a:ext cx="10515600" cy="5531504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Institacionalizovano</a:t>
            </a:r>
            <a:r>
              <a:rPr lang="en-US" dirty="0" smtClean="0"/>
              <a:t> </a:t>
            </a:r>
            <a:r>
              <a:rPr lang="en-US" dirty="0" err="1"/>
              <a:t>novčano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posebna</a:t>
            </a:r>
            <a:r>
              <a:rPr lang="en-US" dirty="0"/>
              <a:t> </a:t>
            </a:r>
            <a:r>
              <a:rPr lang="en-US" dirty="0" err="1"/>
              <a:t>posrednička</a:t>
            </a:r>
            <a:r>
              <a:rPr lang="en-US" dirty="0"/>
              <a:t> </a:t>
            </a:r>
            <a:r>
              <a:rPr lang="en-US" dirty="0" err="1" smtClean="0"/>
              <a:t>finansijska</a:t>
            </a:r>
            <a:r>
              <a:rPr lang="sr-Latn-ME" dirty="0" smtClean="0"/>
              <a:t> </a:t>
            </a:r>
            <a:r>
              <a:rPr lang="en-US" dirty="0" err="1" smtClean="0"/>
              <a:t>organizacija</a:t>
            </a:r>
            <a:r>
              <a:rPr lang="en-US" dirty="0" smtClean="0"/>
              <a:t> </a:t>
            </a:r>
            <a:r>
              <a:rPr lang="en-US" dirty="0" err="1"/>
              <a:t>radi</a:t>
            </a:r>
            <a:r>
              <a:rPr lang="en-US" dirty="0"/>
              <a:t> u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 smtClean="0"/>
              <a:t>ime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račun</a:t>
            </a:r>
            <a:r>
              <a:rPr lang="en-US" dirty="0"/>
              <a:t> </a:t>
            </a:r>
            <a:r>
              <a:rPr lang="en-US" dirty="0" err="1"/>
              <a:t>svojih</a:t>
            </a:r>
            <a:r>
              <a:rPr lang="en-US" dirty="0"/>
              <a:t> </a:t>
            </a:r>
            <a:r>
              <a:rPr lang="en-US" dirty="0" err="1"/>
              <a:t>komitenata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transakcije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tržištu</a:t>
            </a:r>
            <a:r>
              <a:rPr lang="sr-Latn-ME" dirty="0" smtClean="0"/>
              <a:t> </a:t>
            </a:r>
            <a:r>
              <a:rPr lang="en-US" dirty="0" err="1" smtClean="0"/>
              <a:t>novca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Ono </a:t>
            </a:r>
            <a:r>
              <a:rPr lang="en-US" dirty="0" err="1"/>
              <a:t>izvršava</a:t>
            </a:r>
            <a:r>
              <a:rPr lang="en-US" dirty="0"/>
              <a:t> </a:t>
            </a:r>
            <a:r>
              <a:rPr lang="en-US" dirty="0" err="1"/>
              <a:t>naloge</a:t>
            </a:r>
            <a:r>
              <a:rPr lang="en-US" dirty="0"/>
              <a:t> </a:t>
            </a:r>
            <a:r>
              <a:rPr lang="en-US" dirty="0" err="1"/>
              <a:t>svojih</a:t>
            </a:r>
            <a:r>
              <a:rPr lang="en-US" dirty="0"/>
              <a:t> </a:t>
            </a:r>
            <a:r>
              <a:rPr lang="en-US" dirty="0" err="1"/>
              <a:t>komitenata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dilera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vrše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 smtClean="0"/>
              <a:t>transakcije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ovom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Prednost</a:t>
            </a:r>
            <a:r>
              <a:rPr lang="en-US" dirty="0" smtClean="0"/>
              <a:t> </a:t>
            </a:r>
            <a:r>
              <a:rPr lang="en-US" dirty="0" err="1"/>
              <a:t>ovako</a:t>
            </a:r>
            <a:r>
              <a:rPr lang="en-US" dirty="0"/>
              <a:t> </a:t>
            </a:r>
            <a:r>
              <a:rPr lang="en-US" dirty="0" err="1"/>
              <a:t>organizovanog</a:t>
            </a:r>
            <a:r>
              <a:rPr lang="en-US" dirty="0"/>
              <a:t> </a:t>
            </a:r>
            <a:r>
              <a:rPr lang="en-US" dirty="0" err="1"/>
              <a:t>institacionalizovanog</a:t>
            </a:r>
            <a:r>
              <a:rPr lang="en-US" dirty="0"/>
              <a:t> </a:t>
            </a:r>
            <a:r>
              <a:rPr lang="en-US" dirty="0" err="1" smtClean="0"/>
              <a:t>novčanog</a:t>
            </a:r>
            <a:r>
              <a:rPr lang="sr-Latn-ME" dirty="0" smtClean="0"/>
              <a:t> </a:t>
            </a:r>
            <a:r>
              <a:rPr lang="en-US" dirty="0" err="1" smtClean="0"/>
              <a:t>tržišta</a:t>
            </a:r>
            <a:r>
              <a:rPr lang="en-US" dirty="0" smtClean="0"/>
              <a:t> </a:t>
            </a:r>
            <a:r>
              <a:rPr lang="en-US" dirty="0"/>
              <a:t>je u tome </a:t>
            </a:r>
            <a:r>
              <a:rPr lang="en-US" dirty="0" err="1"/>
              <a:t>što</a:t>
            </a:r>
            <a:r>
              <a:rPr lang="en-US" dirty="0"/>
              <a:t> se </a:t>
            </a:r>
            <a:r>
              <a:rPr lang="en-US" dirty="0" err="1"/>
              <a:t>omogućava</a:t>
            </a:r>
            <a:r>
              <a:rPr lang="en-US" dirty="0"/>
              <a:t> </a:t>
            </a:r>
            <a:r>
              <a:rPr lang="en-US" dirty="0" err="1"/>
              <a:t>koncentracija</a:t>
            </a:r>
            <a:r>
              <a:rPr lang="en-US" dirty="0"/>
              <a:t> </a:t>
            </a:r>
            <a:r>
              <a:rPr lang="en-US" dirty="0" err="1"/>
              <a:t>ponude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tražnje</a:t>
            </a:r>
            <a:r>
              <a:rPr lang="en-US" dirty="0"/>
              <a:t> </a:t>
            </a:r>
            <a:r>
              <a:rPr lang="en-US" dirty="0" err="1"/>
              <a:t>novčanih</a:t>
            </a:r>
            <a:r>
              <a:rPr lang="en-US" dirty="0"/>
              <a:t> </a:t>
            </a:r>
            <a:r>
              <a:rPr lang="en-US" dirty="0" err="1" smtClean="0"/>
              <a:t>sredstava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isto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eme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Na 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se </a:t>
            </a:r>
            <a:r>
              <a:rPr lang="en-US" dirty="0" err="1"/>
              <a:t>efikasnije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realnije</a:t>
            </a:r>
            <a:r>
              <a:rPr lang="en-US" dirty="0"/>
              <a:t> </a:t>
            </a:r>
            <a:r>
              <a:rPr lang="en-US" dirty="0" err="1"/>
              <a:t>određuje</a:t>
            </a:r>
            <a:r>
              <a:rPr lang="en-US" dirty="0"/>
              <a:t> </a:t>
            </a:r>
            <a:r>
              <a:rPr lang="en-US" dirty="0" err="1"/>
              <a:t>kamatna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ovom</a:t>
            </a:r>
            <a:r>
              <a:rPr lang="sr-Latn-ME" dirty="0" smtClean="0"/>
              <a:t> </a:t>
            </a:r>
            <a:r>
              <a:rPr lang="en-US" dirty="0" err="1" smtClean="0"/>
              <a:t>tržišt</a:t>
            </a:r>
            <a:r>
              <a:rPr lang="sr-Latn-ME" dirty="0" smtClean="0"/>
              <a:t>u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8841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47165"/>
            <a:ext cx="10515600" cy="5329798"/>
          </a:xfrm>
        </p:spPr>
        <p:txBody>
          <a:bodyPr>
            <a:normAutofit/>
          </a:bodyPr>
          <a:lstStyle/>
          <a:p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err="1"/>
              <a:t>subjekti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ovakvom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smtClean="0"/>
              <a:t>One </a:t>
            </a:r>
            <a:r>
              <a:rPr lang="en-US" dirty="0" err="1" smtClean="0"/>
              <a:t>prijavljuju</a:t>
            </a:r>
            <a:r>
              <a:rPr lang="sr-Latn-ME" dirty="0" smtClean="0"/>
              <a:t> </a:t>
            </a:r>
            <a:r>
              <a:rPr lang="en-US" dirty="0" err="1" smtClean="0"/>
              <a:t>trenutne</a:t>
            </a:r>
            <a:r>
              <a:rPr lang="en-US" dirty="0" smtClean="0"/>
              <a:t> </a:t>
            </a:r>
            <a:r>
              <a:rPr lang="en-US" dirty="0" err="1"/>
              <a:t>viškove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formiraju</a:t>
            </a:r>
            <a:r>
              <a:rPr lang="en-US" dirty="0"/>
              <a:t> </a:t>
            </a:r>
            <a:r>
              <a:rPr lang="en-US" dirty="0" err="1"/>
              <a:t>tražnju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zavisnosti</a:t>
            </a:r>
            <a:r>
              <a:rPr lang="en-US" dirty="0"/>
              <a:t> od </a:t>
            </a:r>
            <a:r>
              <a:rPr lang="en-US" dirty="0" err="1" smtClean="0"/>
              <a:t>likvidnosti</a:t>
            </a:r>
            <a:r>
              <a:rPr lang="sr-Latn-ME" dirty="0" smtClean="0"/>
              <a:t> </a:t>
            </a:r>
            <a:r>
              <a:rPr lang="en-US" dirty="0" err="1" smtClean="0"/>
              <a:t>banaka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osnovne</a:t>
            </a:r>
            <a:r>
              <a:rPr lang="en-US" dirty="0"/>
              <a:t> </a:t>
            </a:r>
            <a:r>
              <a:rPr lang="en-US" dirty="0" err="1"/>
              <a:t>orijentacije</a:t>
            </a:r>
            <a:r>
              <a:rPr lang="en-US" dirty="0"/>
              <a:t> </a:t>
            </a:r>
            <a:r>
              <a:rPr lang="en-US" dirty="0" err="1"/>
              <a:t>monetarne</a:t>
            </a:r>
            <a:r>
              <a:rPr lang="en-US" dirty="0"/>
              <a:t> </a:t>
            </a:r>
            <a:r>
              <a:rPr lang="en-US" dirty="0" err="1"/>
              <a:t>politike</a:t>
            </a:r>
            <a:r>
              <a:rPr lang="en-US" dirty="0"/>
              <a:t> (</a:t>
            </a:r>
            <a:r>
              <a:rPr lang="en-US" dirty="0" err="1"/>
              <a:t>restriktivna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ekspanzivna</a:t>
            </a:r>
            <a:r>
              <a:rPr lang="en-US" dirty="0"/>
              <a:t>)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tržištu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nekada</a:t>
            </a:r>
            <a:r>
              <a:rPr lang="en-US" dirty="0"/>
              <a:t> </a:t>
            </a:r>
            <a:r>
              <a:rPr lang="en-US" dirty="0" err="1"/>
              <a:t>javlja</a:t>
            </a:r>
            <a:r>
              <a:rPr lang="en-US" dirty="0"/>
              <a:t> </a:t>
            </a:r>
            <a:r>
              <a:rPr lang="en-US" dirty="0" err="1"/>
              <a:t>manjak</a:t>
            </a:r>
            <a:r>
              <a:rPr lang="en-US" dirty="0"/>
              <a:t> </a:t>
            </a:r>
            <a:r>
              <a:rPr lang="en-US" dirty="0" err="1"/>
              <a:t>ponude</a:t>
            </a:r>
            <a:r>
              <a:rPr lang="en-US" dirty="0"/>
              <a:t>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tražnju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, a </a:t>
            </a:r>
            <a:r>
              <a:rPr lang="en-US" dirty="0" err="1"/>
              <a:t>nekada</a:t>
            </a:r>
            <a:r>
              <a:rPr lang="en-US" dirty="0"/>
              <a:t> </a:t>
            </a:r>
            <a:r>
              <a:rPr lang="en-US" dirty="0" err="1" smtClean="0"/>
              <a:t>višak</a:t>
            </a:r>
            <a:r>
              <a:rPr lang="sr-Latn-ME" dirty="0" smtClean="0"/>
              <a:t> </a:t>
            </a:r>
            <a:r>
              <a:rPr lang="pl-PL" dirty="0" smtClean="0"/>
              <a:t>ponude </a:t>
            </a:r>
            <a:r>
              <a:rPr lang="pl-PL" dirty="0"/>
              <a:t>u odnosu na efektivnu tražnju.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9765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1294"/>
            <a:ext cx="10515600" cy="5235669"/>
          </a:xfrm>
        </p:spPr>
        <p:txBody>
          <a:bodyPr>
            <a:normAutofit/>
          </a:bodyPr>
          <a:lstStyle/>
          <a:p>
            <a:r>
              <a:rPr lang="pl-PL" dirty="0" smtClean="0"/>
              <a:t>U zavisnosti od toga formira se i kamatna </a:t>
            </a:r>
            <a:r>
              <a:rPr lang="en-US" dirty="0" err="1" smtClean="0"/>
              <a:t>stopa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Međutim</a:t>
            </a:r>
            <a:r>
              <a:rPr lang="en-US" dirty="0" smtClean="0"/>
              <a:t>, </a:t>
            </a:r>
            <a:r>
              <a:rPr lang="en-US" dirty="0" err="1" smtClean="0"/>
              <a:t>pošto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oscilacije</a:t>
            </a:r>
            <a:r>
              <a:rPr lang="en-US" dirty="0" smtClean="0"/>
              <a:t> </a:t>
            </a:r>
            <a:r>
              <a:rPr lang="en-US" dirty="0" err="1" smtClean="0"/>
              <a:t>ponude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tražnje</a:t>
            </a:r>
            <a:r>
              <a:rPr lang="en-US" dirty="0" smtClean="0"/>
              <a:t> </a:t>
            </a:r>
            <a:r>
              <a:rPr lang="en-US" dirty="0" err="1" smtClean="0"/>
              <a:t>velike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gotovo</a:t>
            </a:r>
            <a:r>
              <a:rPr lang="en-US" dirty="0" smtClean="0"/>
              <a:t> </a:t>
            </a:r>
            <a:r>
              <a:rPr lang="en-US" dirty="0" err="1" smtClean="0"/>
              <a:t>svakodnevne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smtClean="0"/>
              <a:t>to </a:t>
            </a:r>
            <a:r>
              <a:rPr lang="en-US" dirty="0" err="1" smtClean="0"/>
              <a:t>oscilacije</a:t>
            </a:r>
            <a:r>
              <a:rPr lang="en-US" dirty="0" smtClean="0"/>
              <a:t> </a:t>
            </a:r>
            <a:r>
              <a:rPr lang="en-US" dirty="0" err="1" smtClean="0"/>
              <a:t>kamate</a:t>
            </a:r>
            <a:r>
              <a:rPr lang="en-US" dirty="0" smtClean="0"/>
              <a:t> ne prate </a:t>
            </a:r>
            <a:r>
              <a:rPr lang="en-US" dirty="0" err="1" smtClean="0"/>
              <a:t>takva</a:t>
            </a:r>
            <a:r>
              <a:rPr lang="en-US" dirty="0" smtClean="0"/>
              <a:t> </a:t>
            </a:r>
            <a:r>
              <a:rPr lang="en-US" dirty="0" err="1" smtClean="0"/>
              <a:t>kretanja</a:t>
            </a:r>
            <a:r>
              <a:rPr lang="en-US" dirty="0" smtClean="0"/>
              <a:t>, </a:t>
            </a:r>
            <a:r>
              <a:rPr lang="en-US" dirty="0" err="1" smtClean="0"/>
              <a:t>jer</a:t>
            </a:r>
            <a:r>
              <a:rPr lang="en-US" dirty="0" smtClean="0"/>
              <a:t> </a:t>
            </a:r>
            <a:r>
              <a:rPr lang="en-US" dirty="0" err="1" smtClean="0"/>
              <a:t>centralna</a:t>
            </a:r>
            <a:r>
              <a:rPr lang="en-US" dirty="0" smtClean="0"/>
              <a:t> </a:t>
            </a:r>
            <a:r>
              <a:rPr lang="en-US" dirty="0" err="1" smtClean="0"/>
              <a:t>banka</a:t>
            </a:r>
            <a:r>
              <a:rPr lang="en-US" dirty="0" smtClean="0"/>
              <a:t> se </a:t>
            </a:r>
            <a:r>
              <a:rPr lang="en-US" dirty="0" err="1" smtClean="0"/>
              <a:t>često</a:t>
            </a:r>
            <a:r>
              <a:rPr lang="en-US" dirty="0" smtClean="0"/>
              <a:t> </a:t>
            </a:r>
            <a:r>
              <a:rPr lang="en-US" dirty="0" err="1" smtClean="0"/>
              <a:t>javlja</a:t>
            </a:r>
            <a:r>
              <a:rPr lang="en-US" dirty="0" smtClean="0"/>
              <a:t> u</a:t>
            </a:r>
            <a:r>
              <a:rPr lang="sr-Latn-ME" dirty="0" smtClean="0"/>
              <a:t> </a:t>
            </a:r>
            <a:r>
              <a:rPr lang="en-US" dirty="0" err="1" smtClean="0"/>
              <a:t>ulozi</a:t>
            </a:r>
            <a:r>
              <a:rPr lang="en-US" dirty="0" smtClean="0"/>
              <a:t> </a:t>
            </a:r>
            <a:r>
              <a:rPr lang="en-US" dirty="0" err="1" smtClean="0"/>
              <a:t>intervarijanta</a:t>
            </a:r>
            <a:r>
              <a:rPr lang="en-US" dirty="0" smtClean="0"/>
              <a:t> -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svojom</a:t>
            </a:r>
            <a:r>
              <a:rPr lang="en-US" dirty="0" smtClean="0"/>
              <a:t> </a:t>
            </a:r>
            <a:r>
              <a:rPr lang="en-US" dirty="0" err="1" smtClean="0"/>
              <a:t>ponudom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tražnjom</a:t>
            </a:r>
            <a:r>
              <a:rPr lang="en-US" dirty="0" smtClean="0"/>
              <a:t> </a:t>
            </a:r>
            <a:r>
              <a:rPr lang="en-US" dirty="0" err="1" smtClean="0"/>
              <a:t>novca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kratkoročnih</a:t>
            </a:r>
            <a:r>
              <a:rPr lang="en-US" dirty="0" smtClean="0"/>
              <a:t> </a:t>
            </a:r>
            <a:r>
              <a:rPr lang="en-US" dirty="0" err="1" smtClean="0"/>
              <a:t>hartija</a:t>
            </a:r>
            <a:r>
              <a:rPr lang="sr-Latn-ME" dirty="0" smtClean="0"/>
              <a:t> </a:t>
            </a:r>
            <a:r>
              <a:rPr lang="en-US" dirty="0" smtClean="0"/>
              <a:t>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 smtClean="0"/>
              <a:t>popunjava</a:t>
            </a:r>
            <a:r>
              <a:rPr lang="en-US" dirty="0" smtClean="0"/>
              <a:t> </a:t>
            </a:r>
            <a:r>
              <a:rPr lang="en-US" dirty="0" err="1" smtClean="0"/>
              <a:t>manjak</a:t>
            </a:r>
            <a:r>
              <a:rPr lang="en-US" dirty="0" smtClean="0"/>
              <a:t>, </a:t>
            </a:r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 err="1" smtClean="0"/>
              <a:t>odvodi</a:t>
            </a:r>
            <a:r>
              <a:rPr lang="en-US" dirty="0" smtClean="0"/>
              <a:t> </a:t>
            </a:r>
            <a:r>
              <a:rPr lang="en-US" dirty="0" err="1" smtClean="0"/>
              <a:t>višak</a:t>
            </a:r>
            <a:r>
              <a:rPr lang="en-US" dirty="0" smtClean="0"/>
              <a:t> </a:t>
            </a:r>
            <a:r>
              <a:rPr lang="en-US" dirty="0" err="1" smtClean="0"/>
              <a:t>ponude</a:t>
            </a:r>
            <a:r>
              <a:rPr lang="en-US" dirty="0" smtClean="0"/>
              <a:t> </a:t>
            </a:r>
            <a:r>
              <a:rPr lang="en-US" dirty="0" err="1" smtClean="0"/>
              <a:t>novca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sr-Latn-ME" dirty="0" err="1"/>
              <a:t>Č</a:t>
            </a:r>
            <a:r>
              <a:rPr lang="en-US" dirty="0" err="1" smtClean="0"/>
              <a:t>esto</a:t>
            </a:r>
            <a:r>
              <a:rPr lang="en-US" dirty="0" smtClean="0"/>
              <a:t> se</a:t>
            </a:r>
            <a:r>
              <a:rPr lang="sr-Latn-ME" dirty="0" smtClean="0"/>
              <a:t> </a:t>
            </a:r>
            <a:r>
              <a:rPr lang="en-US" dirty="0" err="1" smtClean="0"/>
              <a:t>događa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nas</a:t>
            </a:r>
            <a:r>
              <a:rPr lang="en-US" dirty="0" smtClean="0"/>
              <a:t> da </a:t>
            </a:r>
            <a:r>
              <a:rPr lang="en-US" dirty="0" err="1" smtClean="0"/>
              <a:t>veliki</a:t>
            </a:r>
            <a:r>
              <a:rPr lang="en-US" dirty="0" smtClean="0"/>
              <a:t> 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 err="1" smtClean="0"/>
              <a:t>tražnje</a:t>
            </a:r>
            <a:r>
              <a:rPr lang="en-US" dirty="0" smtClean="0"/>
              <a:t> </a:t>
            </a:r>
            <a:r>
              <a:rPr lang="en-US" dirty="0" err="1" smtClean="0"/>
              <a:t>novca</a:t>
            </a:r>
            <a:r>
              <a:rPr lang="en-US" dirty="0" smtClean="0"/>
              <a:t> </a:t>
            </a:r>
            <a:r>
              <a:rPr lang="en-US" dirty="0" err="1" smtClean="0"/>
              <a:t>ostane</a:t>
            </a:r>
            <a:r>
              <a:rPr lang="en-US" dirty="0" smtClean="0"/>
              <a:t> </a:t>
            </a:r>
            <a:r>
              <a:rPr lang="en-US" dirty="0" err="1" smtClean="0"/>
              <a:t>nezadovoljen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0935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3746"/>
          </a:xfrm>
        </p:spPr>
        <p:txBody>
          <a:bodyPr>
            <a:normAutofit fontScale="90000"/>
          </a:bodyPr>
          <a:lstStyle/>
          <a:p>
            <a:r>
              <a:rPr lang="sr-Latn-ME" sz="3600" b="1" dirty="0" smtClean="0"/>
              <a:t/>
            </a:r>
            <a:br>
              <a:rPr lang="sr-Latn-ME" sz="3600" b="1" dirty="0" smtClean="0"/>
            </a:br>
            <a:r>
              <a:rPr lang="en-US" sz="3600" b="1" dirty="0" smtClean="0"/>
              <a:t>2. NEINSTITUCIONALIZOVANO TRŽIŠTE NOVCA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7812"/>
            <a:ext cx="10515600" cy="4859151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Neinstitucionalizovano</a:t>
            </a:r>
            <a:r>
              <a:rPr lang="en-US" dirty="0" smtClean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često</a:t>
            </a:r>
            <a:r>
              <a:rPr lang="en-US" dirty="0"/>
              <a:t> se </a:t>
            </a:r>
            <a:r>
              <a:rPr lang="en-US" dirty="0" err="1"/>
              <a:t>naziva</a:t>
            </a:r>
            <a:r>
              <a:rPr lang="en-US" dirty="0"/>
              <a:t> </a:t>
            </a:r>
            <a:r>
              <a:rPr lang="en-US" dirty="0" err="1"/>
              <a:t>slobodno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otvoreno</a:t>
            </a:r>
            <a:r>
              <a:rPr lang="sr-Latn-ME" dirty="0" smtClean="0"/>
              <a:t> </a:t>
            </a:r>
            <a:r>
              <a:rPr lang="en-US" dirty="0" err="1" smtClean="0"/>
              <a:t>tržište</a:t>
            </a:r>
            <a:r>
              <a:rPr lang="en-US" dirty="0" smtClean="0"/>
              <a:t> </a:t>
            </a:r>
            <a:r>
              <a:rPr lang="en-US" dirty="0" err="1"/>
              <a:t>novca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njemu</a:t>
            </a:r>
            <a:r>
              <a:rPr lang="en-US" dirty="0"/>
              <a:t> se </a:t>
            </a:r>
            <a:r>
              <a:rPr lang="en-US" dirty="0" err="1"/>
              <a:t>pojavljuju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jedan</a:t>
            </a:r>
            <a:r>
              <a:rPr lang="en-US" dirty="0"/>
              <a:t> </a:t>
            </a:r>
            <a:r>
              <a:rPr lang="en-US" dirty="0" err="1"/>
              <a:t>drugog</a:t>
            </a:r>
            <a:r>
              <a:rPr lang="en-US" dirty="0"/>
              <a:t> </a:t>
            </a:r>
            <a:r>
              <a:rPr lang="en-US" dirty="0" err="1"/>
              <a:t>traže</a:t>
            </a:r>
            <a:r>
              <a:rPr lang="en-US" dirty="0"/>
              <a:t>,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 smtClean="0"/>
              <a:t>neformalnim</a:t>
            </a:r>
            <a:r>
              <a:rPr lang="sr-Latn-ME" dirty="0" smtClean="0"/>
              <a:t> </a:t>
            </a:r>
            <a:r>
              <a:rPr lang="en-US" dirty="0" err="1" smtClean="0"/>
              <a:t>pravilima</a:t>
            </a:r>
            <a:r>
              <a:rPr lang="en-US" dirty="0"/>
              <a:t>, </a:t>
            </a:r>
            <a:r>
              <a:rPr lang="en-US" dirty="0" err="1"/>
              <a:t>svi</a:t>
            </a:r>
            <a:r>
              <a:rPr lang="en-US" dirty="0"/>
              <a:t> </a:t>
            </a:r>
            <a:r>
              <a:rPr lang="en-US" dirty="0" err="1"/>
              <a:t>privredni</a:t>
            </a:r>
            <a:r>
              <a:rPr lang="en-US" dirty="0"/>
              <a:t> </a:t>
            </a:r>
            <a:r>
              <a:rPr lang="en-US" dirty="0" err="1"/>
              <a:t>subjekti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žele</a:t>
            </a:r>
            <a:r>
              <a:rPr lang="en-US" dirty="0"/>
              <a:t> </a:t>
            </a:r>
            <a:r>
              <a:rPr lang="en-US" dirty="0" err="1"/>
              <a:t>trgovati</a:t>
            </a:r>
            <a:r>
              <a:rPr lang="en-US" dirty="0"/>
              <a:t> </a:t>
            </a:r>
            <a:r>
              <a:rPr lang="en-US" dirty="0" err="1"/>
              <a:t>novčanim</a:t>
            </a:r>
            <a:r>
              <a:rPr lang="en-US" dirty="0"/>
              <a:t> </a:t>
            </a:r>
            <a:r>
              <a:rPr lang="en-US" dirty="0" err="1"/>
              <a:t>likvidnim</a:t>
            </a:r>
            <a:r>
              <a:rPr lang="en-US" dirty="0"/>
              <a:t> </a:t>
            </a:r>
            <a:r>
              <a:rPr lang="en-US" dirty="0" err="1"/>
              <a:t>sredstvima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Na </a:t>
            </a:r>
            <a:r>
              <a:rPr lang="en-US" dirty="0" err="1"/>
              <a:t>njemu</a:t>
            </a:r>
            <a:r>
              <a:rPr lang="en-US" dirty="0"/>
              <a:t> se </a:t>
            </a:r>
            <a:r>
              <a:rPr lang="en-US" dirty="0" err="1"/>
              <a:t>pojavljuje</a:t>
            </a:r>
            <a:r>
              <a:rPr lang="en-US" dirty="0"/>
              <a:t> </a:t>
            </a:r>
            <a:r>
              <a:rPr lang="en-US" dirty="0" err="1"/>
              <a:t>veći</a:t>
            </a:r>
            <a:r>
              <a:rPr lang="en-US" dirty="0"/>
              <a:t> </a:t>
            </a:r>
            <a:r>
              <a:rPr lang="en-US" dirty="0" err="1"/>
              <a:t>stepen</a:t>
            </a:r>
            <a:r>
              <a:rPr lang="en-US" dirty="0"/>
              <a:t> </a:t>
            </a:r>
            <a:r>
              <a:rPr lang="en-US" dirty="0" err="1"/>
              <a:t>konkurencije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, </a:t>
            </a:r>
            <a:r>
              <a:rPr lang="en-US" dirty="0" err="1"/>
              <a:t>obično</a:t>
            </a:r>
            <a:r>
              <a:rPr lang="en-US" dirty="0"/>
              <a:t>, </a:t>
            </a:r>
            <a:r>
              <a:rPr lang="en-US" dirty="0" err="1"/>
              <a:t>smanjuje</a:t>
            </a:r>
            <a:r>
              <a:rPr lang="en-US" dirty="0"/>
              <a:t> </a:t>
            </a:r>
            <a:r>
              <a:rPr lang="en-US" dirty="0" err="1" smtClean="0"/>
              <a:t>tržišnu</a:t>
            </a:r>
            <a:r>
              <a:rPr lang="sr-Latn-ME" dirty="0" smtClean="0"/>
              <a:t> </a:t>
            </a:r>
            <a:r>
              <a:rPr lang="en-US" dirty="0" err="1" smtClean="0"/>
              <a:t>kamatnu</a:t>
            </a:r>
            <a:r>
              <a:rPr lang="en-US" dirty="0" smtClean="0"/>
              <a:t> </a:t>
            </a:r>
            <a:r>
              <a:rPr lang="en-US" dirty="0" err="1"/>
              <a:t>stopu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se, </a:t>
            </a:r>
            <a:r>
              <a:rPr lang="en-US" dirty="0" err="1"/>
              <a:t>pri</a:t>
            </a:r>
            <a:r>
              <a:rPr lang="en-US" dirty="0"/>
              <a:t> tom, </a:t>
            </a:r>
            <a:r>
              <a:rPr lang="en-US" dirty="0" err="1"/>
              <a:t>gube</a:t>
            </a:r>
            <a:r>
              <a:rPr lang="en-US" dirty="0"/>
              <a:t> </a:t>
            </a:r>
            <a:r>
              <a:rPr lang="en-US" dirty="0" err="1"/>
              <a:t>pozitivne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institucionalizovanog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6000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4741"/>
            <a:ext cx="10515600" cy="5222222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Na </a:t>
            </a:r>
            <a:r>
              <a:rPr lang="en-US" dirty="0" err="1" smtClean="0"/>
              <a:t>neinstitucionalizovanom</a:t>
            </a:r>
            <a:r>
              <a:rPr lang="en-US" dirty="0" smtClean="0"/>
              <a:t> </a:t>
            </a:r>
            <a:r>
              <a:rPr lang="en-US" dirty="0" err="1" smtClean="0"/>
              <a:t>tržištu</a:t>
            </a:r>
            <a:r>
              <a:rPr lang="en-US" dirty="0" smtClean="0"/>
              <a:t> </a:t>
            </a:r>
            <a:r>
              <a:rPr lang="en-US" dirty="0" err="1" smtClean="0"/>
              <a:t>novca</a:t>
            </a:r>
            <a:r>
              <a:rPr lang="en-US" dirty="0" smtClean="0"/>
              <a:t> </a:t>
            </a:r>
            <a:r>
              <a:rPr lang="en-US" dirty="0" err="1" smtClean="0"/>
              <a:t>pojavljuju</a:t>
            </a:r>
            <a:r>
              <a:rPr lang="en-US" dirty="0" smtClean="0"/>
              <a:t> se </a:t>
            </a:r>
            <a:r>
              <a:rPr lang="en-US" dirty="0" err="1" smtClean="0"/>
              <a:t>mnogo</a:t>
            </a:r>
            <a:r>
              <a:rPr lang="en-US" dirty="0" smtClean="0"/>
              <a:t> </a:t>
            </a:r>
            <a:r>
              <a:rPr lang="en-US" dirty="0" err="1" smtClean="0"/>
              <a:t>veće</a:t>
            </a:r>
            <a:r>
              <a:rPr lang="en-US" dirty="0" smtClean="0"/>
              <a:t> </a:t>
            </a:r>
            <a:r>
              <a:rPr lang="en-US" dirty="0" err="1" smtClean="0"/>
              <a:t>špekulacije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manipulacije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formiranjem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menjanjem</a:t>
            </a:r>
            <a:r>
              <a:rPr lang="en-US" dirty="0" smtClean="0"/>
              <a:t> </a:t>
            </a:r>
            <a:r>
              <a:rPr lang="en-US" dirty="0" err="1" smtClean="0"/>
              <a:t>poslovnih</a:t>
            </a:r>
            <a:r>
              <a:rPr lang="en-US" dirty="0" smtClean="0"/>
              <a:t> </a:t>
            </a:r>
            <a:r>
              <a:rPr lang="en-US" dirty="0" err="1" smtClean="0"/>
              <a:t>očekivanja</a:t>
            </a:r>
            <a:r>
              <a:rPr lang="en-US" dirty="0" smtClean="0"/>
              <a:t> o </a:t>
            </a:r>
            <a:r>
              <a:rPr lang="en-US" dirty="0" err="1" smtClean="0"/>
              <a:t>kretanju</a:t>
            </a:r>
            <a:r>
              <a:rPr lang="en-US" dirty="0" smtClean="0"/>
              <a:t> </a:t>
            </a:r>
            <a:r>
              <a:rPr lang="en-US" dirty="0" err="1" smtClean="0"/>
              <a:t>kamatne</a:t>
            </a:r>
            <a:r>
              <a:rPr lang="sr-Latn-ME" dirty="0" smtClean="0"/>
              <a:t> </a:t>
            </a:r>
            <a:r>
              <a:rPr lang="en-US" dirty="0" smtClean="0"/>
              <a:t>stope, stope </a:t>
            </a:r>
            <a:r>
              <a:rPr lang="en-US" dirty="0" err="1" smtClean="0"/>
              <a:t>inflacije</a:t>
            </a:r>
            <a:r>
              <a:rPr lang="en-US" dirty="0" smtClean="0"/>
              <a:t>, </a:t>
            </a:r>
            <a:r>
              <a:rPr lang="en-US" dirty="0" err="1" smtClean="0"/>
              <a:t>deviznog</a:t>
            </a:r>
            <a:r>
              <a:rPr lang="en-US" dirty="0" smtClean="0"/>
              <a:t> </a:t>
            </a:r>
            <a:r>
              <a:rPr lang="en-US" dirty="0" err="1" smtClean="0"/>
              <a:t>kursa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profitne</a:t>
            </a:r>
            <a:r>
              <a:rPr lang="en-US" dirty="0" smtClean="0"/>
              <a:t> stope. </a:t>
            </a:r>
            <a:endParaRPr lang="sr-Latn-ME" dirty="0" smtClean="0"/>
          </a:p>
          <a:p>
            <a:pPr algn="just"/>
            <a:r>
              <a:rPr lang="en-US" dirty="0" err="1" smtClean="0"/>
              <a:t>Neinstitucionalizovano</a:t>
            </a:r>
            <a:r>
              <a:rPr lang="en-US" dirty="0" smtClean="0"/>
              <a:t> </a:t>
            </a:r>
            <a:r>
              <a:rPr lang="en-US" dirty="0" err="1" smtClean="0"/>
              <a:t>tržište</a:t>
            </a:r>
            <a:r>
              <a:rPr lang="sr-Latn-ME" dirty="0" smtClean="0"/>
              <a:t> </a:t>
            </a:r>
            <a:r>
              <a:rPr lang="en-US" dirty="0" err="1" smtClean="0"/>
              <a:t>novca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deviza</a:t>
            </a:r>
            <a:r>
              <a:rPr lang="en-US" dirty="0" smtClean="0"/>
              <a:t> </a:t>
            </a:r>
            <a:r>
              <a:rPr lang="en-US" dirty="0" err="1" smtClean="0"/>
              <a:t>širi</a:t>
            </a:r>
            <a:r>
              <a:rPr lang="en-US" dirty="0" smtClean="0"/>
              <a:t> se </a:t>
            </a:r>
            <a:r>
              <a:rPr lang="en-US" dirty="0" err="1" smtClean="0"/>
              <a:t>obično</a:t>
            </a:r>
            <a:r>
              <a:rPr lang="en-US" dirty="0" smtClean="0"/>
              <a:t> u </a:t>
            </a:r>
            <a:r>
              <a:rPr lang="en-US" dirty="0" err="1" smtClean="0"/>
              <a:t>kriznim</a:t>
            </a:r>
            <a:r>
              <a:rPr lang="en-US" dirty="0" smtClean="0"/>
              <a:t> </a:t>
            </a:r>
            <a:r>
              <a:rPr lang="en-US" dirty="0" err="1" smtClean="0"/>
              <a:t>situacijama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u </a:t>
            </a:r>
            <a:r>
              <a:rPr lang="en-US" dirty="0" err="1" smtClean="0"/>
              <a:t>vremenu</a:t>
            </a:r>
            <a:r>
              <a:rPr lang="en-US" dirty="0" smtClean="0"/>
              <a:t> </a:t>
            </a:r>
            <a:r>
              <a:rPr lang="en-US" dirty="0" err="1" smtClean="0"/>
              <a:t>privredn</a:t>
            </a:r>
            <a:r>
              <a:rPr lang="sr-Latn-ME" dirty="0" smtClean="0"/>
              <a:t>e ili</a:t>
            </a:r>
            <a:r>
              <a:rPr lang="en-US" dirty="0" smtClean="0"/>
              <a:t> </a:t>
            </a:r>
            <a:r>
              <a:rPr lang="en-US" dirty="0" err="1" smtClean="0"/>
              <a:t>političke</a:t>
            </a:r>
            <a:r>
              <a:rPr lang="sr-Latn-ME" dirty="0" smtClean="0"/>
              <a:t>  </a:t>
            </a:r>
            <a:r>
              <a:rPr lang="en-US" dirty="0" err="1" smtClean="0"/>
              <a:t>nestabilnosti</a:t>
            </a:r>
            <a:r>
              <a:rPr lang="en-US" dirty="0" smtClean="0"/>
              <a:t>. </a:t>
            </a:r>
          </a:p>
          <a:p>
            <a:pPr algn="just"/>
            <a:r>
              <a:rPr lang="en-US" dirty="0" err="1"/>
              <a:t>Monetarne</a:t>
            </a:r>
            <a:r>
              <a:rPr lang="en-US" dirty="0"/>
              <a:t> </a:t>
            </a:r>
            <a:r>
              <a:rPr lang="en-US" dirty="0" err="1"/>
              <a:t>vlasti</a:t>
            </a:r>
            <a:r>
              <a:rPr lang="en-US" dirty="0"/>
              <a:t> </a:t>
            </a:r>
            <a:r>
              <a:rPr lang="en-US" dirty="0" err="1"/>
              <a:t>teško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kontrolisati</a:t>
            </a:r>
            <a:r>
              <a:rPr lang="en-US" dirty="0"/>
              <a:t> </a:t>
            </a:r>
            <a:r>
              <a:rPr lang="en-US" dirty="0" err="1"/>
              <a:t>ovo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,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smtClean="0"/>
              <a:t>ad</a:t>
            </a:r>
            <a:r>
              <a:rPr lang="sr-Latn-ME" dirty="0" smtClean="0"/>
              <a:t>m</a:t>
            </a:r>
            <a:r>
              <a:rPr lang="en-US" dirty="0" err="1" smtClean="0"/>
              <a:t>inistrativnim</a:t>
            </a:r>
            <a:r>
              <a:rPr lang="sr-Latn-ME" dirty="0" smtClean="0"/>
              <a:t> </a:t>
            </a:r>
            <a:r>
              <a:rPr lang="pl-PL" dirty="0"/>
              <a:t>i zakonskim </a:t>
            </a:r>
            <a:r>
              <a:rPr lang="pl-PL" dirty="0" smtClean="0"/>
              <a:t>mjerama </a:t>
            </a:r>
            <a:r>
              <a:rPr lang="pl-PL" dirty="0"/>
              <a:t>ograničavaju ili eliminišu, naročito u pokušajima brzog </a:t>
            </a:r>
            <a:r>
              <a:rPr lang="en-US" dirty="0" err="1"/>
              <a:t>stabilizovanja</a:t>
            </a:r>
            <a:r>
              <a:rPr lang="en-US" dirty="0"/>
              <a:t> </a:t>
            </a:r>
            <a:r>
              <a:rPr lang="en-US" dirty="0" err="1"/>
              <a:t>privrednih</a:t>
            </a:r>
            <a:r>
              <a:rPr lang="en-US" dirty="0"/>
              <a:t> </a:t>
            </a:r>
            <a:r>
              <a:rPr lang="en-US" dirty="0" err="1"/>
              <a:t>kretanja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1342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80334"/>
          </a:xfrm>
        </p:spPr>
        <p:txBody>
          <a:bodyPr>
            <a:normAutofit fontScale="90000"/>
          </a:bodyPr>
          <a:lstStyle/>
          <a:p>
            <a:r>
              <a:rPr lang="sr-Latn-ME" b="1" dirty="0" smtClean="0"/>
              <a:t/>
            </a:r>
            <a:br>
              <a:rPr lang="sr-Latn-ME" b="1" dirty="0" smtClean="0"/>
            </a:br>
            <a:r>
              <a:rPr lang="it-IT" sz="4000" dirty="0" smtClean="0">
                <a:latin typeface="+mn-lt"/>
              </a:rPr>
              <a:t>3. M</a:t>
            </a:r>
            <a:r>
              <a:rPr lang="sr-Latn-ME" sz="4000" dirty="0" smtClean="0">
                <a:latin typeface="+mn-lt"/>
              </a:rPr>
              <a:t>J</a:t>
            </a:r>
            <a:r>
              <a:rPr lang="it-IT" sz="4000" dirty="0" smtClean="0">
                <a:latin typeface="+mn-lt"/>
              </a:rPr>
              <a:t>EŠOVITI OBLICI TRŽIŠTA NOVCA</a:t>
            </a:r>
            <a:br>
              <a:rPr lang="it-IT" sz="4000" dirty="0" smtClean="0">
                <a:latin typeface="+mn-lt"/>
              </a:rPr>
            </a:br>
            <a:endParaRPr lang="en-US" sz="40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7129"/>
            <a:ext cx="10515600" cy="4939834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ešoviti</a:t>
            </a:r>
            <a:r>
              <a:rPr lang="en-US" dirty="0" smtClean="0"/>
              <a:t>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pojavljuje</a:t>
            </a:r>
            <a:r>
              <a:rPr lang="en-US" dirty="0"/>
              <a:t> se, od </a:t>
            </a:r>
            <a:r>
              <a:rPr lang="en-US" dirty="0" err="1"/>
              <a:t>sedamdesetih</a:t>
            </a:r>
            <a:r>
              <a:rPr lang="en-US" dirty="0"/>
              <a:t> </a:t>
            </a:r>
            <a:r>
              <a:rPr lang="en-US" dirty="0" err="1"/>
              <a:t>godina</a:t>
            </a:r>
            <a:r>
              <a:rPr lang="en-US" dirty="0"/>
              <a:t>,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mnogim</a:t>
            </a:r>
            <a:r>
              <a:rPr lang="en-US" dirty="0" smtClean="0"/>
              <a:t> </a:t>
            </a:r>
            <a:r>
              <a:rPr lang="en-US" dirty="0" err="1"/>
              <a:t>razvijenim</a:t>
            </a:r>
            <a:r>
              <a:rPr lang="en-US" dirty="0"/>
              <a:t> </a:t>
            </a:r>
            <a:r>
              <a:rPr lang="en-US" dirty="0" err="1"/>
              <a:t>zemljama</a:t>
            </a:r>
            <a:r>
              <a:rPr lang="en-US" dirty="0"/>
              <a:t>, a u </a:t>
            </a:r>
            <a:r>
              <a:rPr lang="en-US" dirty="0" err="1"/>
              <a:t>bivšim</a:t>
            </a:r>
            <a:r>
              <a:rPr lang="en-US" dirty="0"/>
              <a:t> </a:t>
            </a:r>
            <a:r>
              <a:rPr lang="en-US" dirty="0" err="1"/>
              <a:t>socijalističkim</a:t>
            </a:r>
            <a:r>
              <a:rPr lang="en-US" dirty="0"/>
              <a:t> </a:t>
            </a:r>
            <a:r>
              <a:rPr lang="en-US" dirty="0" err="1"/>
              <a:t>zemljama</a:t>
            </a:r>
            <a:r>
              <a:rPr lang="en-US" dirty="0"/>
              <a:t> </a:t>
            </a:r>
            <a:r>
              <a:rPr lang="en-US" dirty="0" err="1"/>
              <a:t>mešoviti</a:t>
            </a:r>
            <a:r>
              <a:rPr lang="en-US" dirty="0"/>
              <a:t> </a:t>
            </a:r>
            <a:r>
              <a:rPr lang="en-US" dirty="0" err="1" smtClean="0"/>
              <a:t>oblici</a:t>
            </a:r>
            <a:r>
              <a:rPr lang="sr-Latn-ME" dirty="0" smtClean="0"/>
              <a:t>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pojavljuju</a:t>
            </a:r>
            <a:r>
              <a:rPr lang="en-US" dirty="0"/>
              <a:t> se od </a:t>
            </a:r>
            <a:r>
              <a:rPr lang="en-US" dirty="0" err="1"/>
              <a:t>kraja</a:t>
            </a:r>
            <a:r>
              <a:rPr lang="en-US" dirty="0"/>
              <a:t> </a:t>
            </a:r>
            <a:r>
              <a:rPr lang="en-US" dirty="0" err="1"/>
              <a:t>osamdesetih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početku</a:t>
            </a:r>
            <a:r>
              <a:rPr lang="en-US" dirty="0"/>
              <a:t> </a:t>
            </a:r>
            <a:r>
              <a:rPr lang="en-US" dirty="0" err="1" smtClean="0"/>
              <a:t>devedesetih</a:t>
            </a:r>
            <a:r>
              <a:rPr lang="sr-Latn-ME" dirty="0" smtClean="0"/>
              <a:t> </a:t>
            </a:r>
            <a:r>
              <a:rPr lang="en-US" dirty="0" err="1" smtClean="0"/>
              <a:t>godina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Institucionalizovano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je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tzv</a:t>
            </a:r>
            <a:r>
              <a:rPr lang="en-US" dirty="0"/>
              <a:t>. </a:t>
            </a:r>
            <a:r>
              <a:rPr lang="en-US" dirty="0" err="1"/>
              <a:t>mlado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pojavljuje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nerazvijenim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nestabilnhn</a:t>
            </a:r>
            <a:r>
              <a:rPr lang="en-US" dirty="0"/>
              <a:t> </a:t>
            </a:r>
            <a:r>
              <a:rPr lang="en-US" dirty="0" err="1"/>
              <a:t>privredama</a:t>
            </a:r>
            <a:r>
              <a:rPr lang="en-US" dirty="0"/>
              <a:t>, </a:t>
            </a:r>
            <a:r>
              <a:rPr lang="en-US" dirty="0" err="1"/>
              <a:t>te</a:t>
            </a:r>
            <a:r>
              <a:rPr lang="en-US" dirty="0"/>
              <a:t> u </a:t>
            </a:r>
            <a:r>
              <a:rPr lang="en-US" dirty="0" err="1"/>
              <a:t>zemljama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 smtClean="0"/>
              <a:t>pokušavaju</a:t>
            </a:r>
            <a:r>
              <a:rPr lang="sr-Latn-ME" dirty="0" smtClean="0"/>
              <a:t> </a:t>
            </a:r>
            <a:r>
              <a:rPr lang="en-US" dirty="0" err="1" smtClean="0"/>
              <a:t>ostvariti</a:t>
            </a:r>
            <a:r>
              <a:rPr lang="en-US" dirty="0" smtClean="0"/>
              <a:t> </a:t>
            </a:r>
            <a:r>
              <a:rPr lang="en-US" dirty="0" err="1"/>
              <a:t>prelaz</a:t>
            </a:r>
            <a:r>
              <a:rPr lang="en-US" dirty="0"/>
              <a:t> od </a:t>
            </a:r>
            <a:r>
              <a:rPr lang="en-US" dirty="0" err="1"/>
              <a:t>etatističkog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ka</a:t>
            </a:r>
            <a:r>
              <a:rPr lang="en-US" dirty="0"/>
              <a:t> </a:t>
            </a:r>
            <a:r>
              <a:rPr lang="en-US" dirty="0" err="1"/>
              <a:t>tržišnom</a:t>
            </a:r>
            <a:r>
              <a:rPr lang="en-US" dirty="0"/>
              <a:t> </a:t>
            </a:r>
            <a:r>
              <a:rPr lang="en-US" dirty="0" err="1"/>
              <a:t>načinu</a:t>
            </a:r>
            <a:r>
              <a:rPr lang="en-US" dirty="0"/>
              <a:t> </a:t>
            </a:r>
            <a:r>
              <a:rPr lang="en-US" dirty="0" err="1" smtClean="0"/>
              <a:t>regulisanja</a:t>
            </a:r>
            <a:r>
              <a:rPr lang="sr-Latn-ME" dirty="0" smtClean="0"/>
              <a:t> </a:t>
            </a:r>
            <a:r>
              <a:rPr lang="en-US" dirty="0" err="1" smtClean="0"/>
              <a:t>privrede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razvijenim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stabilnim</a:t>
            </a:r>
            <a:r>
              <a:rPr lang="en-US" dirty="0"/>
              <a:t> </a:t>
            </a:r>
            <a:r>
              <a:rPr lang="en-US" dirty="0" err="1"/>
              <a:t>privredama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državama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deviza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tržište</a:t>
            </a:r>
            <a:r>
              <a:rPr lang="sr-Latn-ME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institucionalizovani</a:t>
            </a:r>
            <a:r>
              <a:rPr lang="en-US" dirty="0"/>
              <a:t>, a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strogo</a:t>
            </a:r>
            <a:r>
              <a:rPr lang="en-US" dirty="0"/>
              <a:t> </a:t>
            </a:r>
            <a:r>
              <a:rPr lang="en-US" dirty="0" err="1"/>
              <a:t>institucionalizovano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centralizovano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6830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3063"/>
          </a:xfrm>
        </p:spPr>
        <p:txBody>
          <a:bodyPr>
            <a:normAutofit fontScale="90000"/>
          </a:bodyPr>
          <a:lstStyle/>
          <a:p>
            <a:r>
              <a:rPr lang="pl-PL" sz="3600" dirty="0" smtClean="0">
                <a:latin typeface="+mn-lt"/>
              </a:rPr>
              <a:t/>
            </a:r>
            <a:br>
              <a:rPr lang="pl-PL" sz="3600" dirty="0" smtClean="0">
                <a:latin typeface="+mn-lt"/>
              </a:rPr>
            </a:br>
            <a:r>
              <a:rPr lang="pl-PL" sz="3600" dirty="0" smtClean="0">
                <a:latin typeface="+mn-lt"/>
              </a:rPr>
              <a:t>4. UČESNICI NA TRŽIŠTU NOVCA</a:t>
            </a:r>
            <a:br>
              <a:rPr lang="pl-PL" sz="3600" dirty="0" smtClean="0">
                <a:latin typeface="+mn-lt"/>
              </a:rPr>
            </a:b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0918"/>
            <a:ext cx="10515600" cy="4886045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Učesnici</a:t>
            </a:r>
            <a:r>
              <a:rPr lang="en-US" dirty="0" smtClean="0"/>
              <a:t> </a:t>
            </a:r>
            <a:r>
              <a:rPr lang="en-US" dirty="0" err="1"/>
              <a:t>institucionalizovanog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pojavljuju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strani</a:t>
            </a:r>
            <a:r>
              <a:rPr lang="sr-Latn-ME" dirty="0" smtClean="0"/>
              <a:t> </a:t>
            </a:r>
            <a:r>
              <a:rPr lang="en-US" dirty="0" err="1" smtClean="0"/>
              <a:t>ponude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strani</a:t>
            </a:r>
            <a:r>
              <a:rPr lang="en-US" dirty="0"/>
              <a:t> </a:t>
            </a:r>
            <a:r>
              <a:rPr lang="en-US" dirty="0" err="1"/>
              <a:t>potražnje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, </a:t>
            </a:r>
            <a:r>
              <a:rPr lang="en-US" dirty="0" err="1"/>
              <a:t>utvrđuju</a:t>
            </a:r>
            <a:r>
              <a:rPr lang="en-US" dirty="0"/>
              <a:t> se </a:t>
            </a:r>
            <a:r>
              <a:rPr lang="en-US" dirty="0" err="1"/>
              <a:t>zakonima</a:t>
            </a:r>
            <a:r>
              <a:rPr lang="en-US" dirty="0"/>
              <a:t> </a:t>
            </a:r>
            <a:r>
              <a:rPr lang="en-US" dirty="0" err="1"/>
              <a:t>pojedinih</a:t>
            </a:r>
            <a:r>
              <a:rPr lang="en-US" dirty="0"/>
              <a:t> </a:t>
            </a:r>
            <a:r>
              <a:rPr lang="en-US" dirty="0" err="1"/>
              <a:t>zemalja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normativnim</a:t>
            </a:r>
            <a:r>
              <a:rPr lang="en-US" dirty="0" smtClean="0"/>
              <a:t> </a:t>
            </a:r>
            <a:r>
              <a:rPr lang="en-US" dirty="0" err="1"/>
              <a:t>aktima</a:t>
            </a:r>
            <a:r>
              <a:rPr lang="en-US" dirty="0"/>
              <a:t> </a:t>
            </a:r>
            <a:r>
              <a:rPr lang="en-US" dirty="0" err="1"/>
              <a:t>posredničke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institucije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otelovljuje</a:t>
            </a:r>
            <a:r>
              <a:rPr lang="en-US" dirty="0"/>
              <a:t> </a:t>
            </a:r>
            <a:r>
              <a:rPr lang="en-US" dirty="0" err="1" smtClean="0"/>
              <a:t>tržište</a:t>
            </a:r>
            <a:r>
              <a:rPr lang="sr-Latn-ME" dirty="0" smtClean="0"/>
              <a:t> </a:t>
            </a:r>
            <a:r>
              <a:rPr lang="en-US" dirty="0" err="1" smtClean="0"/>
              <a:t>novca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Institucionalizovano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je </a:t>
            </a:r>
            <a:r>
              <a:rPr lang="en-US" dirty="0" err="1"/>
              <a:t>obično</a:t>
            </a:r>
            <a:r>
              <a:rPr lang="en-US" dirty="0"/>
              <a:t> “</a:t>
            </a:r>
            <a:r>
              <a:rPr lang="en-US" dirty="0" err="1"/>
              <a:t>zatvoreno</a:t>
            </a:r>
            <a:r>
              <a:rPr lang="en-US" dirty="0"/>
              <a:t>”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smtClean="0"/>
              <a:t>je</a:t>
            </a:r>
            <a:r>
              <a:rPr lang="sr-Latn-ME" dirty="0" smtClean="0"/>
              <a:t> </a:t>
            </a:r>
            <a:r>
              <a:rPr lang="en-US" dirty="0" err="1" smtClean="0"/>
              <a:t>ograničeno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nekoliko</a:t>
            </a:r>
            <a:r>
              <a:rPr lang="en-US" dirty="0"/>
              <a:t> </a:t>
            </a:r>
            <a:r>
              <a:rPr lang="en-US" dirty="0" err="1"/>
              <a:t>najznačajnijih</a:t>
            </a:r>
            <a:r>
              <a:rPr lang="en-US" dirty="0"/>
              <a:t> </a:t>
            </a:r>
            <a:r>
              <a:rPr lang="en-US" dirty="0" err="1"/>
              <a:t>učesnika</a:t>
            </a:r>
            <a:r>
              <a:rPr lang="en-US" dirty="0"/>
              <a:t> </a:t>
            </a:r>
            <a:r>
              <a:rPr lang="en-US" dirty="0" err="1" smtClean="0"/>
              <a:t>čij</a:t>
            </a:r>
            <a:r>
              <a:rPr lang="sr-Latn-ME" dirty="0" smtClean="0"/>
              <a:t>a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 smtClean="0"/>
              <a:t>normativno</a:t>
            </a:r>
            <a:r>
              <a:rPr lang="sr-Latn-ME" dirty="0" smtClean="0"/>
              <a:t> </a:t>
            </a:r>
            <a:r>
              <a:rPr lang="en-US" dirty="0" err="1" smtClean="0"/>
              <a:t>utvr</a:t>
            </a:r>
            <a:r>
              <a:rPr lang="sr-Latn-ME" dirty="0" smtClean="0"/>
              <a:t>đ</a:t>
            </a:r>
            <a:r>
              <a:rPr lang="en-US" dirty="0" err="1" smtClean="0"/>
              <a:t>eni</a:t>
            </a:r>
            <a:r>
              <a:rPr lang="en-US" dirty="0"/>
              <a:t>. </a:t>
            </a:r>
            <a:endParaRPr lang="sr-Latn-ME" dirty="0" smtClean="0"/>
          </a:p>
          <a:p>
            <a:pPr marL="0" indent="0">
              <a:buNone/>
            </a:pPr>
            <a:r>
              <a:rPr lang="en-US" dirty="0" err="1" smtClean="0"/>
              <a:t>Glavni</a:t>
            </a:r>
            <a:r>
              <a:rPr lang="en-US" dirty="0" smtClean="0"/>
              <a:t> </a:t>
            </a:r>
            <a:r>
              <a:rPr lang="en-US" dirty="0" err="1"/>
              <a:t>učesnici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takvom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:</a:t>
            </a:r>
          </a:p>
          <a:p>
            <a:pPr marL="457200" lvl="1" indent="0">
              <a:buNone/>
            </a:pPr>
            <a:r>
              <a:rPr lang="en-US" sz="2800" dirty="0"/>
              <a:t>1. </a:t>
            </a:r>
            <a:r>
              <a:rPr lang="en-US" sz="2800" dirty="0" err="1"/>
              <a:t>Centralna</a:t>
            </a:r>
            <a:r>
              <a:rPr lang="en-US" sz="2800" dirty="0"/>
              <a:t> </a:t>
            </a:r>
            <a:r>
              <a:rPr lang="en-US" sz="2800" dirty="0" err="1"/>
              <a:t>banka</a:t>
            </a:r>
            <a:r>
              <a:rPr lang="en-US" sz="2800" dirty="0"/>
              <a:t>,</a:t>
            </a:r>
          </a:p>
          <a:p>
            <a:pPr marL="457200" lvl="1" indent="0">
              <a:buNone/>
            </a:pPr>
            <a:r>
              <a:rPr lang="en-US" sz="2800" dirty="0"/>
              <a:t>2. </a:t>
            </a:r>
            <a:r>
              <a:rPr lang="en-US" sz="2800" dirty="0" err="1"/>
              <a:t>Poslovne</a:t>
            </a:r>
            <a:r>
              <a:rPr lang="en-US" sz="2800" dirty="0"/>
              <a:t> </a:t>
            </a:r>
            <a:r>
              <a:rPr lang="en-US" sz="2800" dirty="0" err="1"/>
              <a:t>banke</a:t>
            </a:r>
            <a:r>
              <a:rPr lang="en-US" sz="2800" dirty="0"/>
              <a:t> </a:t>
            </a:r>
            <a:r>
              <a:rPr lang="en-US" sz="2800" dirty="0" err="1"/>
              <a:t>kao</a:t>
            </a:r>
            <a:r>
              <a:rPr lang="en-US" sz="2800" dirty="0"/>
              <a:t> </a:t>
            </a:r>
            <a:r>
              <a:rPr lang="en-US" sz="2800" dirty="0" err="1"/>
              <a:t>osnovni</a:t>
            </a:r>
            <a:r>
              <a:rPr lang="en-US" sz="2800" dirty="0"/>
              <a:t> </a:t>
            </a:r>
            <a:r>
              <a:rPr lang="en-US" sz="2800" dirty="0" err="1"/>
              <a:t>učesnici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subjekti</a:t>
            </a:r>
            <a:r>
              <a:rPr lang="en-US" sz="2800" dirty="0"/>
              <a:t> </a:t>
            </a:r>
            <a:r>
              <a:rPr lang="en-US" sz="2800" dirty="0" err="1"/>
              <a:t>trgovine</a:t>
            </a:r>
            <a:r>
              <a:rPr lang="en-US" sz="2800" dirty="0"/>
              <a:t> </a:t>
            </a:r>
            <a:r>
              <a:rPr lang="en-US" sz="2800" dirty="0" err="1"/>
              <a:t>novcem</a:t>
            </a:r>
            <a:r>
              <a:rPr lang="en-US" sz="2800" dirty="0"/>
              <a:t>,</a:t>
            </a:r>
          </a:p>
          <a:p>
            <a:pPr marL="457200" lvl="1" indent="0">
              <a:buNone/>
            </a:pPr>
            <a:r>
              <a:rPr lang="en-US" sz="2800" dirty="0"/>
              <a:t>3. </a:t>
            </a:r>
            <a:r>
              <a:rPr lang="en-US" sz="2800" dirty="0" err="1"/>
              <a:t>Specijalizovane</a:t>
            </a:r>
            <a:r>
              <a:rPr lang="en-US" sz="2800" dirty="0"/>
              <a:t> </a:t>
            </a:r>
            <a:r>
              <a:rPr lang="en-US" sz="2800" dirty="0" err="1"/>
              <a:t>posredničke</a:t>
            </a:r>
            <a:r>
              <a:rPr lang="en-US" sz="2800" dirty="0"/>
              <a:t> </a:t>
            </a:r>
            <a:r>
              <a:rPr lang="en-US" sz="2800" dirty="0" err="1"/>
              <a:t>finansijske</a:t>
            </a:r>
            <a:r>
              <a:rPr lang="en-US" sz="2800" dirty="0"/>
              <a:t> </a:t>
            </a:r>
            <a:r>
              <a:rPr lang="en-US" sz="2800" dirty="0" err="1"/>
              <a:t>organizacije</a:t>
            </a:r>
            <a:r>
              <a:rPr lang="en-US" sz="2800" dirty="0"/>
              <a:t> </a:t>
            </a:r>
            <a:r>
              <a:rPr lang="en-US" sz="2800" dirty="0" err="1" smtClean="0"/>
              <a:t>koj</a:t>
            </a:r>
            <a:r>
              <a:rPr lang="sr-Latn-ME" sz="2800" dirty="0" smtClean="0"/>
              <a:t>e</a:t>
            </a:r>
            <a:r>
              <a:rPr lang="en-US" sz="2800" dirty="0" smtClean="0"/>
              <a:t> </a:t>
            </a:r>
            <a:r>
              <a:rPr lang="sr-Latn-ME" sz="2800" dirty="0" smtClean="0"/>
              <a:t>su</a:t>
            </a:r>
            <a:r>
              <a:rPr lang="en-US" sz="2800" dirty="0" smtClean="0"/>
              <a:t> </a:t>
            </a:r>
            <a:r>
              <a:rPr lang="en-US" sz="2800" dirty="0" err="1" smtClean="0"/>
              <a:t>ovlašten</a:t>
            </a:r>
            <a:r>
              <a:rPr lang="sr-Latn-ME" sz="2800" dirty="0" smtClean="0"/>
              <a:t>e</a:t>
            </a:r>
            <a:r>
              <a:rPr lang="en-US" sz="2800" dirty="0" smtClean="0"/>
              <a:t> </a:t>
            </a:r>
            <a:r>
              <a:rPr lang="en-US" sz="2800" dirty="0" err="1" smtClean="0"/>
              <a:t>za</a:t>
            </a:r>
            <a:r>
              <a:rPr lang="sr-Latn-ME" sz="2800" dirty="0" smtClean="0"/>
              <a:t> </a:t>
            </a:r>
            <a:r>
              <a:rPr lang="en-US" sz="2800" dirty="0" err="1" smtClean="0"/>
              <a:t>takve</a:t>
            </a:r>
            <a:r>
              <a:rPr lang="en-US" sz="2800" dirty="0" smtClean="0"/>
              <a:t> </a:t>
            </a:r>
            <a:r>
              <a:rPr lang="en-US" sz="2800" dirty="0" err="1"/>
              <a:t>poslove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6034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8529"/>
            <a:ext cx="10515600" cy="5168434"/>
          </a:xfrm>
        </p:spPr>
        <p:txBody>
          <a:bodyPr/>
          <a:lstStyle/>
          <a:p>
            <a:pPr algn="just"/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berze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, </a:t>
            </a:r>
            <a:r>
              <a:rPr lang="en-US" dirty="0" err="1"/>
              <a:t>njihova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 smtClean="0"/>
              <a:t>trgovanja</a:t>
            </a:r>
            <a:r>
              <a:rPr lang="sr-Latn-ME" dirty="0" smtClean="0"/>
              <a:t> </a:t>
            </a:r>
            <a:r>
              <a:rPr lang="en-US" dirty="0" err="1" smtClean="0"/>
              <a:t>regulisan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detaljno</a:t>
            </a:r>
            <a:r>
              <a:rPr lang="en-US" dirty="0"/>
              <a:t> </a:t>
            </a:r>
            <a:r>
              <a:rPr lang="en-US" dirty="0" err="1"/>
              <a:t>statutom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sličnim</a:t>
            </a:r>
            <a:r>
              <a:rPr lang="en-US" dirty="0"/>
              <a:t> </a:t>
            </a:r>
            <a:r>
              <a:rPr lang="en-US" dirty="0" err="1"/>
              <a:t>normativnim</a:t>
            </a:r>
            <a:r>
              <a:rPr lang="en-US" dirty="0"/>
              <a:t> </a:t>
            </a:r>
            <a:r>
              <a:rPr lang="en-US" dirty="0" err="1"/>
              <a:t>aktom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Svi</a:t>
            </a:r>
            <a:r>
              <a:rPr lang="en-US" dirty="0" smtClean="0"/>
              <a:t> </a:t>
            </a:r>
            <a:r>
              <a:rPr lang="en-US" dirty="0" err="1"/>
              <a:t>ostali</a:t>
            </a:r>
            <a:r>
              <a:rPr lang="en-US" dirty="0"/>
              <a:t> </a:t>
            </a:r>
            <a:r>
              <a:rPr lang="en-US" dirty="0" err="1" smtClean="0"/>
              <a:t>privredni</a:t>
            </a:r>
            <a:r>
              <a:rPr lang="sr-Latn-ME" dirty="0" smtClean="0"/>
              <a:t> </a:t>
            </a:r>
            <a:r>
              <a:rPr lang="en-US" dirty="0" err="1" smtClean="0"/>
              <a:t>subjekti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viškove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manjkove</a:t>
            </a:r>
            <a:r>
              <a:rPr lang="en-US" dirty="0"/>
              <a:t> </a:t>
            </a:r>
            <a:r>
              <a:rPr lang="en-US" dirty="0" err="1"/>
              <a:t>likvidnih</a:t>
            </a:r>
            <a:r>
              <a:rPr lang="en-US" dirty="0"/>
              <a:t> </a:t>
            </a:r>
            <a:r>
              <a:rPr lang="en-US" dirty="0" err="1"/>
              <a:t>novčanih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, a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 smtClean="0"/>
              <a:t>članovi</a:t>
            </a:r>
            <a:r>
              <a:rPr lang="sr-Latn-ME" dirty="0" smtClean="0"/>
              <a:t> </a:t>
            </a:r>
            <a:r>
              <a:rPr lang="en-US" dirty="0" err="1" smtClean="0"/>
              <a:t>novčane</a:t>
            </a:r>
            <a:r>
              <a:rPr lang="en-US" dirty="0" smtClean="0"/>
              <a:t> </a:t>
            </a:r>
            <a:r>
              <a:rPr lang="en-US" dirty="0" err="1"/>
              <a:t>berze</a:t>
            </a:r>
            <a:r>
              <a:rPr lang="en-US" dirty="0"/>
              <a:t>,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potrebe</a:t>
            </a:r>
            <a:r>
              <a:rPr lang="en-US" dirty="0"/>
              <a:t> </a:t>
            </a:r>
            <a:r>
              <a:rPr lang="en-US" dirty="0" err="1"/>
              <a:t>zadovoljavati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službenih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berze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specijalizovanih</a:t>
            </a:r>
            <a:r>
              <a:rPr lang="en-US" dirty="0" smtClean="0"/>
              <a:t> </a:t>
            </a:r>
            <a:r>
              <a:rPr lang="en-US" dirty="0" err="1"/>
              <a:t>posrednika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rade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njihov</a:t>
            </a:r>
            <a:r>
              <a:rPr lang="en-US" dirty="0"/>
              <a:t> </a:t>
            </a:r>
            <a:r>
              <a:rPr lang="en-US" dirty="0" err="1"/>
              <a:t>račun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616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34122"/>
          </a:xfrm>
        </p:spPr>
        <p:txBody>
          <a:bodyPr>
            <a:normAutofit fontScale="90000"/>
          </a:bodyPr>
          <a:lstStyle/>
          <a:p>
            <a:r>
              <a:rPr lang="sr-Latn-ME" sz="3600" b="1" dirty="0" smtClean="0"/>
              <a:t/>
            </a:r>
            <a:br>
              <a:rPr lang="sr-Latn-ME" sz="3600" b="1" dirty="0" smtClean="0"/>
            </a:br>
            <a:r>
              <a:rPr lang="it-IT" sz="3600" dirty="0" smtClean="0">
                <a:latin typeface="+mn-lt"/>
              </a:rPr>
              <a:t>1. PRIMARNO I SEKUNDARNO TRŽIŠTE NOVCA</a:t>
            </a:r>
            <a:r>
              <a:rPr lang="it-IT" b="1" dirty="0" smtClean="0"/>
              <a:t/>
            </a:r>
            <a:br>
              <a:rPr lang="it-IT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29553"/>
            <a:ext cx="10515600" cy="504741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 smtClean="0"/>
              <a:t>Tržište</a:t>
            </a:r>
            <a:r>
              <a:rPr lang="en-US" dirty="0" smtClean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segment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visoko</a:t>
            </a:r>
            <a:r>
              <a:rPr lang="en-US" dirty="0"/>
              <a:t> </a:t>
            </a:r>
            <a:r>
              <a:rPr lang="en-US" dirty="0" err="1" smtClean="0"/>
              <a:t>specijalizovani</a:t>
            </a:r>
            <a:r>
              <a:rPr lang="sr-Latn-ME" dirty="0" smtClean="0"/>
              <a:t> </a:t>
            </a:r>
            <a:r>
              <a:rPr lang="en-US" dirty="0" err="1" smtClean="0"/>
              <a:t>oblik</a:t>
            </a:r>
            <a:r>
              <a:rPr lang="en-US" dirty="0" smtClean="0"/>
              <a:t> </a:t>
            </a:r>
            <a:r>
              <a:rPr lang="en-US" dirty="0" err="1"/>
              <a:t>operacija</a:t>
            </a:r>
            <a:r>
              <a:rPr lang="en-US" dirty="0"/>
              <a:t> </a:t>
            </a:r>
            <a:r>
              <a:rPr lang="en-US" dirty="0" err="1"/>
              <a:t>kupovine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prodaje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, </a:t>
            </a:r>
            <a:r>
              <a:rPr lang="en-US" dirty="0" err="1"/>
              <a:t>ostalih</a:t>
            </a:r>
            <a:r>
              <a:rPr lang="en-US" dirty="0"/>
              <a:t> </a:t>
            </a:r>
            <a:r>
              <a:rPr lang="en-US" dirty="0" err="1"/>
              <a:t>likvidnih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kratkoročnih</a:t>
            </a:r>
            <a:r>
              <a:rPr lang="en-US" dirty="0" smtClean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. </a:t>
            </a:r>
            <a:endParaRPr lang="sr-Latn-ME" dirty="0" smtClean="0"/>
          </a:p>
          <a:p>
            <a:pPr marL="0" indent="0">
              <a:buNone/>
            </a:pPr>
            <a:r>
              <a:rPr lang="en-US" dirty="0" err="1" smtClean="0"/>
              <a:t>Tržište</a:t>
            </a:r>
            <a:r>
              <a:rPr lang="en-US" dirty="0" smtClean="0"/>
              <a:t> </a:t>
            </a:r>
            <a:r>
              <a:rPr lang="en-US" dirty="0" err="1"/>
              <a:t>novca</a:t>
            </a:r>
            <a:r>
              <a:rPr lang="en-US" dirty="0"/>
              <a:t> u </a:t>
            </a:r>
            <a:r>
              <a:rPr lang="en-US" dirty="0" err="1"/>
              <a:t>sebi</a:t>
            </a:r>
            <a:r>
              <a:rPr lang="en-US" dirty="0"/>
              <a:t> </a:t>
            </a:r>
            <a:r>
              <a:rPr lang="en-US" dirty="0" err="1"/>
              <a:t>sadrži</a:t>
            </a:r>
            <a:r>
              <a:rPr lang="en-US" dirty="0"/>
              <a:t>:</a:t>
            </a:r>
          </a:p>
          <a:p>
            <a:pPr marL="457200" lvl="1" indent="0">
              <a:buNone/>
            </a:pPr>
            <a:r>
              <a:rPr lang="en-US" sz="2800" dirty="0"/>
              <a:t>1. </a:t>
            </a:r>
            <a:r>
              <a:rPr lang="en-US" sz="2800" dirty="0" err="1"/>
              <a:t>Trgovanje</a:t>
            </a:r>
            <a:r>
              <a:rPr lang="en-US" sz="2800" dirty="0"/>
              <a:t> </a:t>
            </a:r>
            <a:r>
              <a:rPr lang="en-US" sz="2800" dirty="0" err="1"/>
              <a:t>novcem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kratkoročnim</a:t>
            </a:r>
            <a:r>
              <a:rPr lang="en-US" sz="2800" dirty="0"/>
              <a:t> </a:t>
            </a:r>
            <a:r>
              <a:rPr lang="en-US" sz="2800" dirty="0" err="1"/>
              <a:t>hartijama</a:t>
            </a:r>
            <a:r>
              <a:rPr lang="en-US" sz="2800" dirty="0"/>
              <a:t> od </a:t>
            </a:r>
            <a:r>
              <a:rPr lang="en-US" sz="2800" dirty="0" err="1" smtClean="0"/>
              <a:t>vr</a:t>
            </a:r>
            <a:r>
              <a:rPr lang="sr-Latn-ME" sz="2800" dirty="0" smtClean="0"/>
              <a:t>ij</a:t>
            </a:r>
            <a:r>
              <a:rPr lang="en-US" sz="2800" dirty="0" err="1" smtClean="0"/>
              <a:t>ednosti</a:t>
            </a:r>
            <a:r>
              <a:rPr lang="en-US" sz="2800" dirty="0"/>
              <a:t>,</a:t>
            </a:r>
          </a:p>
          <a:p>
            <a:pPr marL="457200" lvl="1" indent="0">
              <a:buNone/>
            </a:pPr>
            <a:r>
              <a:rPr lang="en-US" sz="2800" dirty="0"/>
              <a:t>2. </a:t>
            </a:r>
            <a:r>
              <a:rPr lang="en-US" sz="2800" dirty="0" err="1"/>
              <a:t>Institucije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organizacije</a:t>
            </a:r>
            <a:r>
              <a:rPr lang="en-US" sz="2800" dirty="0"/>
              <a:t> </a:t>
            </a:r>
            <a:r>
              <a:rPr lang="en-US" sz="2800" dirty="0" err="1"/>
              <a:t>koje</a:t>
            </a:r>
            <a:r>
              <a:rPr lang="en-US" sz="2800" dirty="0"/>
              <a:t> </a:t>
            </a:r>
            <a:r>
              <a:rPr lang="en-US" sz="2800" dirty="0" err="1"/>
              <a:t>osiguravaju</a:t>
            </a:r>
            <a:r>
              <a:rPr lang="en-US" sz="2800" dirty="0"/>
              <a:t> </a:t>
            </a:r>
            <a:r>
              <a:rPr lang="en-US" sz="2800" dirty="0" err="1"/>
              <a:t>kratkoročna</a:t>
            </a:r>
            <a:r>
              <a:rPr lang="en-US" sz="2800" dirty="0"/>
              <a:t> </a:t>
            </a:r>
            <a:r>
              <a:rPr lang="en-US" sz="2800" dirty="0" err="1"/>
              <a:t>sredstva</a:t>
            </a:r>
            <a:r>
              <a:rPr lang="en-US" sz="2800" dirty="0"/>
              <a:t> (</a:t>
            </a:r>
            <a:r>
              <a:rPr lang="en-US" sz="2800" dirty="0" err="1"/>
              <a:t>depozite</a:t>
            </a:r>
            <a:r>
              <a:rPr lang="en-US" sz="2800" dirty="0" smtClean="0"/>
              <a:t>),</a:t>
            </a:r>
            <a:r>
              <a:rPr lang="sr-Latn-ME" sz="2800" dirty="0" smtClean="0"/>
              <a:t> </a:t>
            </a:r>
            <a:r>
              <a:rPr lang="pl-PL" sz="2800" dirty="0" smtClean="0"/>
              <a:t>odnosno </a:t>
            </a:r>
            <a:r>
              <a:rPr lang="pl-PL" sz="2800" dirty="0"/>
              <a:t>kratkoročne </a:t>
            </a:r>
            <a:r>
              <a:rPr lang="pl-PL" sz="2800" dirty="0" smtClean="0"/>
              <a:t>kredite.</a:t>
            </a:r>
          </a:p>
          <a:p>
            <a:pPr marL="0" indent="0" algn="just">
              <a:buNone/>
            </a:pPr>
            <a:r>
              <a:rPr lang="pl-PL" dirty="0" smtClean="0"/>
              <a:t>Institucije su: komercijalne </a:t>
            </a:r>
            <a:r>
              <a:rPr lang="pl-PL" dirty="0"/>
              <a:t>banke, depozitne banke, </a:t>
            </a:r>
            <a:r>
              <a:rPr lang="pl-PL" dirty="0" smtClean="0"/>
              <a:t>berze za </a:t>
            </a:r>
            <a:r>
              <a:rPr lang="pl-PL" dirty="0"/>
              <a:t>kratkoročne hartije od </a:t>
            </a:r>
            <a:r>
              <a:rPr lang="pl-PL" dirty="0" smtClean="0"/>
              <a:t>vrijednosti</a:t>
            </a:r>
            <a:r>
              <a:rPr lang="pl-PL" dirty="0"/>
              <a:t>, eskontne ili diskontne organizacije</a:t>
            </a:r>
            <a:r>
              <a:rPr lang="pl-PL" dirty="0" smtClean="0"/>
              <a:t>, akceptno </a:t>
            </a:r>
            <a:r>
              <a:rPr lang="pl-PL" dirty="0"/>
              <a:t>- kreditne institucije i dr</a:t>
            </a:r>
            <a:r>
              <a:rPr lang="pl-PL" dirty="0" smtClean="0"/>
              <a:t>.,</a:t>
            </a:r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7821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>
                <a:latin typeface="+mn-lt"/>
              </a:rPr>
              <a:t>1) CENTRALNA (EMISIONA) BANKA NA TRŽIŠTU NOVCA</a:t>
            </a:r>
            <a:endParaRPr lang="pl-PL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Svaki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navedenih</a:t>
            </a:r>
            <a:r>
              <a:rPr lang="en-US" dirty="0"/>
              <a:t> </a:t>
            </a:r>
            <a:r>
              <a:rPr lang="en-US" dirty="0" err="1"/>
              <a:t>tipičnih</a:t>
            </a:r>
            <a:r>
              <a:rPr lang="en-US" dirty="0"/>
              <a:t> </a:t>
            </a:r>
            <a:r>
              <a:rPr lang="en-US" dirty="0" err="1"/>
              <a:t>učesnika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posebnu</a:t>
            </a:r>
            <a:r>
              <a:rPr lang="en-US" dirty="0"/>
              <a:t> </a:t>
            </a:r>
            <a:r>
              <a:rPr lang="en-US" dirty="0" err="1"/>
              <a:t>ulogu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moć</a:t>
            </a:r>
            <a:r>
              <a:rPr lang="en-US" dirty="0" smtClean="0"/>
              <a:t> </a:t>
            </a:r>
            <a:r>
              <a:rPr lang="sr-Latn-ME" dirty="0" smtClean="0"/>
              <a:t> k</a:t>
            </a:r>
            <a:r>
              <a:rPr lang="en-US" dirty="0" err="1" smtClean="0"/>
              <a:t>ojom</a:t>
            </a:r>
            <a:r>
              <a:rPr lang="en-US" dirty="0" smtClean="0"/>
              <a:t> </a:t>
            </a:r>
            <a:r>
              <a:rPr lang="en-US" dirty="0" err="1"/>
              <a:t>raspolaže</a:t>
            </a:r>
            <a:r>
              <a:rPr lang="en-US" dirty="0"/>
              <a:t>.</a:t>
            </a:r>
          </a:p>
          <a:p>
            <a:r>
              <a:rPr lang="pl-PL" dirty="0"/>
              <a:t>Centralna banka je najvažniji učesnik na tržištu novca. </a:t>
            </a:r>
            <a:endParaRPr lang="pl-PL" dirty="0" smtClean="0"/>
          </a:p>
          <a:p>
            <a:pPr algn="just"/>
            <a:r>
              <a:rPr lang="pl-PL" dirty="0" smtClean="0"/>
              <a:t>Takav </a:t>
            </a:r>
            <a:r>
              <a:rPr lang="pl-PL" dirty="0"/>
              <a:t>njen položaj </a:t>
            </a:r>
            <a:r>
              <a:rPr lang="pl-PL" dirty="0" smtClean="0"/>
              <a:t>na </a:t>
            </a:r>
            <a:r>
              <a:rPr lang="en-US" dirty="0" err="1" smtClean="0"/>
              <a:t>tržištu</a:t>
            </a:r>
            <a:r>
              <a:rPr lang="en-US" dirty="0" smtClean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proizilazi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položaja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zadataka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u </a:t>
            </a:r>
            <a:r>
              <a:rPr lang="en-US" dirty="0" err="1"/>
              <a:t>monetarnom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privrednom</a:t>
            </a:r>
            <a:r>
              <a:rPr lang="sr-Latn-ME" dirty="0" smtClean="0"/>
              <a:t> </a:t>
            </a:r>
            <a:r>
              <a:rPr lang="en-US" dirty="0" err="1" smtClean="0"/>
              <a:t>sistemu</a:t>
            </a:r>
            <a:r>
              <a:rPr lang="en-US" dirty="0"/>
              <a:t>.</a:t>
            </a:r>
          </a:p>
          <a:p>
            <a:r>
              <a:rPr lang="pl-PL" dirty="0"/>
              <a:t>Centralna banka u svakoj državi ima funkciju “banke banaka”. </a:t>
            </a:r>
            <a:endParaRPr lang="pl-PL" dirty="0" smtClean="0"/>
          </a:p>
          <a:p>
            <a:pPr algn="just"/>
            <a:r>
              <a:rPr lang="pl-PL" dirty="0" smtClean="0"/>
              <a:t>Ona je </a:t>
            </a:r>
            <a:r>
              <a:rPr lang="en-US" dirty="0" err="1" smtClean="0"/>
              <a:t>autonomna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samostalna</a:t>
            </a:r>
            <a:r>
              <a:rPr lang="en-US" dirty="0"/>
              <a:t> u </a:t>
            </a:r>
            <a:r>
              <a:rPr lang="en-US" dirty="0" err="1"/>
              <a:t>vođenju</a:t>
            </a:r>
            <a:r>
              <a:rPr lang="en-US" dirty="0"/>
              <a:t> </a:t>
            </a:r>
            <a:r>
              <a:rPr lang="en-US" dirty="0" err="1"/>
              <a:t>monetarne</a:t>
            </a:r>
            <a:r>
              <a:rPr lang="en-US" dirty="0"/>
              <a:t> </a:t>
            </a:r>
            <a:r>
              <a:rPr lang="en-US" dirty="0" err="1"/>
              <a:t>politike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regulisanju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 smtClean="0"/>
              <a:t>novca</a:t>
            </a:r>
            <a:r>
              <a:rPr lang="sr-Latn-ME" dirty="0" smtClean="0"/>
              <a:t> </a:t>
            </a:r>
            <a:r>
              <a:rPr lang="en-US" dirty="0" err="1" smtClean="0"/>
              <a:t>pomoću</a:t>
            </a:r>
            <a:r>
              <a:rPr lang="en-US" dirty="0" smtClean="0"/>
              <a:t> </a:t>
            </a:r>
            <a:r>
              <a:rPr lang="en-US" dirty="0" err="1"/>
              <a:t>instrumenata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joj</a:t>
            </a:r>
            <a:r>
              <a:rPr lang="en-US" dirty="0"/>
              <a:t> </a:t>
            </a:r>
            <a:r>
              <a:rPr lang="en-US" dirty="0" err="1"/>
              <a:t>stoje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raspolaganju</a:t>
            </a:r>
            <a:r>
              <a:rPr lang="en-US" dirty="0"/>
              <a:t> (</a:t>
            </a:r>
            <a:r>
              <a:rPr lang="en-US" dirty="0" err="1"/>
              <a:t>eskontne</a:t>
            </a:r>
            <a:r>
              <a:rPr lang="en-US" dirty="0"/>
              <a:t> stope, stope </a:t>
            </a:r>
            <a:r>
              <a:rPr lang="en-US" dirty="0" err="1" smtClean="0"/>
              <a:t>obaveznih</a:t>
            </a:r>
            <a:r>
              <a:rPr lang="sr-Latn-ME" dirty="0" smtClean="0"/>
              <a:t> </a:t>
            </a:r>
            <a:r>
              <a:rPr lang="en-US" dirty="0" err="1" smtClean="0"/>
              <a:t>rezervi</a:t>
            </a:r>
            <a:r>
              <a:rPr lang="en-US" dirty="0" smtClean="0"/>
              <a:t> </a:t>
            </a:r>
            <a:r>
              <a:rPr lang="en-US" dirty="0" err="1"/>
              <a:t>itd</a:t>
            </a:r>
            <a:r>
              <a:rPr lang="en-US" dirty="0"/>
              <a:t>.).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732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06824"/>
            <a:ext cx="10515600" cy="537013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dirty="0"/>
              <a:t>Parametri i “pravila ponašanja” koje formira centralna banua obavezni </a:t>
            </a:r>
            <a:r>
              <a:rPr lang="it-IT" dirty="0" smtClean="0"/>
              <a:t>su</a:t>
            </a:r>
            <a:r>
              <a:rPr lang="sr-Latn-ME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ostale</a:t>
            </a:r>
            <a:r>
              <a:rPr lang="en-US" dirty="0"/>
              <a:t> </a:t>
            </a:r>
            <a:r>
              <a:rPr lang="en-US" dirty="0" err="1"/>
              <a:t>učesnike</a:t>
            </a:r>
            <a:r>
              <a:rPr lang="en-US" dirty="0"/>
              <a:t> </a:t>
            </a:r>
            <a:r>
              <a:rPr lang="sr-Latn-ME" dirty="0" err="1"/>
              <a:t>k</a:t>
            </a:r>
            <a:r>
              <a:rPr lang="en-US" dirty="0" err="1" smtClean="0"/>
              <a:t>oji</a:t>
            </a:r>
            <a:r>
              <a:rPr lang="en-US" dirty="0" smtClean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ponašanje</a:t>
            </a:r>
            <a:r>
              <a:rPr lang="en-US" dirty="0"/>
              <a:t> </a:t>
            </a:r>
            <a:r>
              <a:rPr lang="en-US" dirty="0" err="1" smtClean="0"/>
              <a:t>prilago</a:t>
            </a:r>
            <a:r>
              <a:rPr lang="sr-Latn-ME" dirty="0" smtClean="0"/>
              <a:t>đ</a:t>
            </a:r>
            <a:r>
              <a:rPr lang="en-US" dirty="0" err="1" smtClean="0"/>
              <a:t>avaju</a:t>
            </a:r>
            <a:r>
              <a:rPr lang="en-US" dirty="0" smtClean="0"/>
              <a:t> </a:t>
            </a:r>
            <a:r>
              <a:rPr lang="en-US" dirty="0" err="1"/>
              <a:t>politici</a:t>
            </a:r>
            <a:r>
              <a:rPr lang="en-US" dirty="0"/>
              <a:t> </a:t>
            </a:r>
            <a:r>
              <a:rPr lang="en-US" dirty="0" err="1"/>
              <a:t>centralne</a:t>
            </a:r>
            <a:r>
              <a:rPr lang="en-US" dirty="0"/>
              <a:t> </a:t>
            </a:r>
            <a:r>
              <a:rPr lang="en-US" dirty="0" err="1"/>
              <a:t>banue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Značajne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</a:t>
            </a:r>
            <a:r>
              <a:rPr lang="en-US" dirty="0" err="1"/>
              <a:t>centralne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izražavaju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uslovi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smtClean="0"/>
              <a:t>“</a:t>
            </a:r>
            <a:r>
              <a:rPr lang="en-US" dirty="0" err="1"/>
              <a:t>okviri</a:t>
            </a:r>
            <a:r>
              <a:rPr lang="en-US" dirty="0"/>
              <a:t>” </a:t>
            </a:r>
            <a:r>
              <a:rPr lang="en-US" dirty="0" err="1"/>
              <a:t>poslovanja</a:t>
            </a:r>
            <a:r>
              <a:rPr lang="en-US" dirty="0"/>
              <a:t>, </a:t>
            </a:r>
            <a:r>
              <a:rPr lang="en-US" dirty="0" err="1"/>
              <a:t>jesu</a:t>
            </a:r>
            <a:r>
              <a:rPr lang="en-US" dirty="0"/>
              <a:t> </a:t>
            </a:r>
            <a:r>
              <a:rPr lang="en-US" dirty="0" err="1" smtClean="0"/>
              <a:t>sl</a:t>
            </a:r>
            <a:r>
              <a:rPr lang="sr-Latn-ME" dirty="0" smtClean="0"/>
              <a:t>ij</a:t>
            </a:r>
            <a:r>
              <a:rPr lang="en-US" dirty="0" err="1" smtClean="0"/>
              <a:t>edeće</a:t>
            </a:r>
            <a:r>
              <a:rPr lang="en-US" dirty="0"/>
              <a:t>:</a:t>
            </a:r>
          </a:p>
          <a:p>
            <a:pPr marL="457200" lvl="1" indent="0" algn="just">
              <a:buNone/>
            </a:pPr>
            <a:r>
              <a:rPr lang="en-US" sz="2800" dirty="0"/>
              <a:t>1. </a:t>
            </a:r>
            <a:r>
              <a:rPr lang="en-US" sz="2800" dirty="0" err="1"/>
              <a:t>Odluke</a:t>
            </a:r>
            <a:r>
              <a:rPr lang="en-US" sz="2800" dirty="0"/>
              <a:t> o </a:t>
            </a:r>
            <a:r>
              <a:rPr lang="en-US" sz="2800" dirty="0" err="1"/>
              <a:t>visini</a:t>
            </a:r>
            <a:r>
              <a:rPr lang="en-US" sz="2800" dirty="0"/>
              <a:t> </a:t>
            </a:r>
            <a:r>
              <a:rPr lang="en-US" sz="2800" dirty="0" err="1"/>
              <a:t>eskontne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diskontne</a:t>
            </a:r>
            <a:r>
              <a:rPr lang="en-US" sz="2800" dirty="0"/>
              <a:t> stope </a:t>
            </a:r>
            <a:r>
              <a:rPr lang="en-US" sz="2800" dirty="0" err="1"/>
              <a:t>čime</a:t>
            </a:r>
            <a:r>
              <a:rPr lang="en-US" sz="2800" dirty="0"/>
              <a:t> se </a:t>
            </a:r>
            <a:r>
              <a:rPr lang="en-US" sz="2800" dirty="0" smtClean="0"/>
              <a:t>d</a:t>
            </a:r>
            <a:r>
              <a:rPr lang="sr-Latn-ME" sz="2800" dirty="0" smtClean="0"/>
              <a:t>j</a:t>
            </a:r>
            <a:r>
              <a:rPr lang="en-US" sz="2800" dirty="0" err="1" smtClean="0"/>
              <a:t>eluje</a:t>
            </a:r>
            <a:r>
              <a:rPr lang="en-US" sz="2800" dirty="0" smtClean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smtClean="0"/>
              <a:t>c</a:t>
            </a:r>
            <a:r>
              <a:rPr lang="sr-Latn-ME" sz="2800" dirty="0" smtClean="0"/>
              <a:t>ij</a:t>
            </a:r>
            <a:r>
              <a:rPr lang="en-US" sz="2800" dirty="0" err="1" smtClean="0"/>
              <a:t>enu</a:t>
            </a:r>
            <a:r>
              <a:rPr lang="en-US" sz="2800" dirty="0" smtClean="0"/>
              <a:t> </a:t>
            </a:r>
            <a:r>
              <a:rPr lang="en-US" sz="2800" dirty="0" err="1" smtClean="0"/>
              <a:t>upotrebe</a:t>
            </a:r>
            <a:r>
              <a:rPr lang="sr-Latn-ME" sz="2800" dirty="0" smtClean="0"/>
              <a:t> </a:t>
            </a:r>
            <a:r>
              <a:rPr lang="en-US" sz="2800" dirty="0" err="1" smtClean="0"/>
              <a:t>novca</a:t>
            </a:r>
            <a:r>
              <a:rPr lang="en-US" sz="2800" dirty="0"/>
              <a:t>,</a:t>
            </a:r>
          </a:p>
          <a:p>
            <a:pPr marL="457200" lvl="1" indent="0" algn="just">
              <a:buNone/>
            </a:pPr>
            <a:r>
              <a:rPr lang="en-US" sz="2800" dirty="0"/>
              <a:t>2. </a:t>
            </a:r>
            <a:r>
              <a:rPr lang="en-US" sz="2800" dirty="0" err="1"/>
              <a:t>Odluke</a:t>
            </a:r>
            <a:r>
              <a:rPr lang="en-US" sz="2800" dirty="0"/>
              <a:t> o </a:t>
            </a:r>
            <a:r>
              <a:rPr lang="en-US" sz="2800" dirty="0" err="1"/>
              <a:t>povećanju</a:t>
            </a:r>
            <a:r>
              <a:rPr lang="en-US" sz="2800" dirty="0"/>
              <a:t> </a:t>
            </a:r>
            <a:r>
              <a:rPr lang="en-US" sz="2800" dirty="0" err="1"/>
              <a:t>ili</a:t>
            </a:r>
            <a:r>
              <a:rPr lang="en-US" sz="2800" dirty="0"/>
              <a:t> </a:t>
            </a:r>
            <a:r>
              <a:rPr lang="en-US" sz="2800" dirty="0" err="1"/>
              <a:t>smanjenju</a:t>
            </a:r>
            <a:r>
              <a:rPr lang="en-US" sz="2800" dirty="0"/>
              <a:t> </a:t>
            </a:r>
            <a:r>
              <a:rPr lang="en-US" sz="2800" dirty="0" err="1"/>
              <a:t>novčanih</a:t>
            </a:r>
            <a:r>
              <a:rPr lang="en-US" sz="2800" dirty="0"/>
              <a:t> </a:t>
            </a:r>
            <a:r>
              <a:rPr lang="en-US" sz="2800" dirty="0" err="1"/>
              <a:t>kontingenata</a:t>
            </a:r>
            <a:r>
              <a:rPr lang="en-US" sz="2800" dirty="0"/>
              <a:t> </a:t>
            </a:r>
            <a:r>
              <a:rPr lang="en-US" sz="2800" dirty="0" err="1"/>
              <a:t>čime</a:t>
            </a:r>
            <a:r>
              <a:rPr lang="en-US" sz="2800" dirty="0"/>
              <a:t> se </a:t>
            </a:r>
            <a:r>
              <a:rPr lang="en-US" sz="2800" dirty="0" smtClean="0"/>
              <a:t>d</a:t>
            </a:r>
            <a:r>
              <a:rPr lang="sr-Latn-ME" sz="2800" dirty="0" smtClean="0"/>
              <a:t>j</a:t>
            </a:r>
            <a:r>
              <a:rPr lang="en-US" sz="2800" dirty="0" err="1" smtClean="0"/>
              <a:t>eluje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sr-Latn-ME" sz="2800" dirty="0" smtClean="0"/>
              <a:t> </a:t>
            </a:r>
            <a:r>
              <a:rPr lang="en-US" sz="2800" dirty="0" err="1" smtClean="0"/>
              <a:t>obim</a:t>
            </a:r>
            <a:r>
              <a:rPr lang="en-US" sz="2800" dirty="0" smtClean="0"/>
              <a:t> </a:t>
            </a:r>
            <a:r>
              <a:rPr lang="en-US" sz="2800" dirty="0" err="1"/>
              <a:t>ponude</a:t>
            </a:r>
            <a:r>
              <a:rPr lang="en-US" sz="2800" dirty="0"/>
              <a:t> </a:t>
            </a:r>
            <a:r>
              <a:rPr lang="en-US" sz="2800" dirty="0" err="1"/>
              <a:t>novca</a:t>
            </a:r>
            <a:r>
              <a:rPr lang="en-US" sz="2800" dirty="0"/>
              <a:t>,</a:t>
            </a:r>
          </a:p>
          <a:p>
            <a:pPr marL="457200" lvl="1" indent="0" algn="just">
              <a:buNone/>
            </a:pPr>
            <a:r>
              <a:rPr lang="en-US" sz="2800" dirty="0"/>
              <a:t>3. </a:t>
            </a:r>
            <a:r>
              <a:rPr lang="en-US" sz="2800" dirty="0" err="1"/>
              <a:t>Odluke</a:t>
            </a:r>
            <a:r>
              <a:rPr lang="en-US" sz="2800" dirty="0"/>
              <a:t> o </a:t>
            </a:r>
            <a:r>
              <a:rPr lang="en-US" sz="2800" dirty="0" err="1"/>
              <a:t>povećanju</a:t>
            </a:r>
            <a:r>
              <a:rPr lang="en-US" sz="2800" dirty="0"/>
              <a:t> </a:t>
            </a:r>
            <a:r>
              <a:rPr lang="en-US" sz="2800" dirty="0" err="1"/>
              <a:t>ili</a:t>
            </a:r>
            <a:r>
              <a:rPr lang="en-US" sz="2800" dirty="0"/>
              <a:t> </a:t>
            </a:r>
            <a:r>
              <a:rPr lang="en-US" sz="2800" dirty="0" err="1"/>
              <a:t>smanjenju</a:t>
            </a:r>
            <a:r>
              <a:rPr lang="en-US" sz="2800" dirty="0"/>
              <a:t> </a:t>
            </a:r>
            <a:r>
              <a:rPr lang="en-US" sz="2800" dirty="0" err="1"/>
              <a:t>obaveznih</a:t>
            </a:r>
            <a:r>
              <a:rPr lang="en-US" sz="2800" dirty="0"/>
              <a:t> </a:t>
            </a:r>
            <a:r>
              <a:rPr lang="en-US" sz="2800" dirty="0" err="1"/>
              <a:t>rezervi</a:t>
            </a:r>
            <a:r>
              <a:rPr lang="en-US" sz="2800" dirty="0"/>
              <a:t> (</a:t>
            </a:r>
            <a:r>
              <a:rPr lang="en-US" sz="2800" dirty="0" err="1"/>
              <a:t>koje</a:t>
            </a:r>
            <a:r>
              <a:rPr lang="en-US" sz="2800" dirty="0"/>
              <a:t> </a:t>
            </a:r>
            <a:r>
              <a:rPr lang="en-US" sz="2800" dirty="0" err="1"/>
              <a:t>poslovne</a:t>
            </a:r>
            <a:r>
              <a:rPr lang="en-US" sz="2800" dirty="0"/>
              <a:t> </a:t>
            </a:r>
            <a:r>
              <a:rPr lang="en-US" sz="2800" dirty="0" err="1" smtClean="0"/>
              <a:t>banke</a:t>
            </a:r>
            <a:r>
              <a:rPr lang="sr-Latn-ME" sz="2800" dirty="0" smtClean="0"/>
              <a:t> </a:t>
            </a:r>
            <a:r>
              <a:rPr lang="en-US" sz="2800" dirty="0" err="1" smtClean="0"/>
              <a:t>moraju</a:t>
            </a:r>
            <a:r>
              <a:rPr lang="en-US" sz="2800" dirty="0" smtClean="0"/>
              <a:t> </a:t>
            </a:r>
            <a:r>
              <a:rPr lang="en-US" sz="2800" dirty="0" err="1"/>
              <a:t>držati</a:t>
            </a:r>
            <a:r>
              <a:rPr lang="en-US" sz="2800" dirty="0"/>
              <a:t> </a:t>
            </a:r>
            <a:r>
              <a:rPr lang="en-US" sz="2800" dirty="0" err="1"/>
              <a:t>kod</a:t>
            </a:r>
            <a:r>
              <a:rPr lang="en-US" sz="2800" dirty="0"/>
              <a:t> </a:t>
            </a:r>
            <a:r>
              <a:rPr lang="en-US" sz="2800" dirty="0" err="1"/>
              <a:t>centralne</a:t>
            </a:r>
            <a:r>
              <a:rPr lang="en-US" sz="2800" dirty="0"/>
              <a:t> </a:t>
            </a:r>
            <a:r>
              <a:rPr lang="en-US" sz="2800" dirty="0" err="1"/>
              <a:t>banke</a:t>
            </a:r>
            <a:r>
              <a:rPr lang="en-US" sz="2800" dirty="0"/>
              <a:t>) </a:t>
            </a:r>
            <a:r>
              <a:rPr lang="en-US" sz="2800" dirty="0" err="1"/>
              <a:t>čime</a:t>
            </a:r>
            <a:r>
              <a:rPr lang="en-US" sz="2800" dirty="0"/>
              <a:t> se </a:t>
            </a:r>
            <a:r>
              <a:rPr lang="en-US" sz="2800" dirty="0" smtClean="0"/>
              <a:t>d</a:t>
            </a:r>
            <a:r>
              <a:rPr lang="sr-Latn-ME" sz="2800" dirty="0" smtClean="0"/>
              <a:t>j</a:t>
            </a:r>
            <a:r>
              <a:rPr lang="en-US" sz="2800" dirty="0" err="1" smtClean="0"/>
              <a:t>eluje</a:t>
            </a:r>
            <a:r>
              <a:rPr lang="en-US" sz="2800" dirty="0" smtClean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obim</a:t>
            </a:r>
            <a:r>
              <a:rPr lang="en-US" sz="2800" dirty="0"/>
              <a:t> </a:t>
            </a:r>
            <a:r>
              <a:rPr lang="en-US" sz="2800" dirty="0" err="1" smtClean="0"/>
              <a:t>potražnje</a:t>
            </a:r>
            <a:r>
              <a:rPr lang="sr-Latn-ME" sz="2800" dirty="0" smtClean="0"/>
              <a:t> </a:t>
            </a:r>
            <a:r>
              <a:rPr lang="en-US" sz="2800" dirty="0" err="1" smtClean="0"/>
              <a:t>novca</a:t>
            </a:r>
            <a:r>
              <a:rPr lang="en-US" sz="2800" dirty="0"/>
              <a:t>,</a:t>
            </a:r>
          </a:p>
          <a:p>
            <a:pPr marL="457200" lvl="1" indent="0" algn="just">
              <a:buNone/>
            </a:pPr>
            <a:r>
              <a:rPr lang="en-US" sz="2800" dirty="0"/>
              <a:t>4. </a:t>
            </a:r>
            <a:r>
              <a:rPr lang="en-US" sz="2800" dirty="0" err="1"/>
              <a:t>Odluke</a:t>
            </a:r>
            <a:r>
              <a:rPr lang="en-US" sz="2800" dirty="0"/>
              <a:t> o </a:t>
            </a:r>
            <a:r>
              <a:rPr lang="en-US" sz="2800" dirty="0" err="1"/>
              <a:t>kupovini</a:t>
            </a:r>
            <a:r>
              <a:rPr lang="en-US" sz="2800" dirty="0"/>
              <a:t> </a:t>
            </a:r>
            <a:r>
              <a:rPr lang="en-US" sz="2800" dirty="0" err="1"/>
              <a:t>ili</a:t>
            </a:r>
            <a:r>
              <a:rPr lang="en-US" sz="2800" dirty="0"/>
              <a:t> </a:t>
            </a:r>
            <a:r>
              <a:rPr lang="en-US" sz="2800" dirty="0" err="1"/>
              <a:t>prodaji</a:t>
            </a:r>
            <a:r>
              <a:rPr lang="en-US" sz="2800" dirty="0"/>
              <a:t> </a:t>
            </a:r>
            <a:r>
              <a:rPr lang="en-US" sz="2800" dirty="0" err="1"/>
              <a:t>državnih</a:t>
            </a:r>
            <a:r>
              <a:rPr lang="en-US" sz="2800" dirty="0"/>
              <a:t> </a:t>
            </a:r>
            <a:r>
              <a:rPr lang="en-US" sz="2800" dirty="0" err="1"/>
              <a:t>obveznica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blagajničkih</a:t>
            </a:r>
            <a:r>
              <a:rPr lang="en-US" sz="2800" dirty="0"/>
              <a:t> </a:t>
            </a:r>
            <a:r>
              <a:rPr lang="en-US" sz="2800" dirty="0" err="1" smtClean="0"/>
              <a:t>zapisa</a:t>
            </a:r>
            <a:r>
              <a:rPr lang="sr-Latn-ME" sz="2800" dirty="0" smtClean="0"/>
              <a:t> </a:t>
            </a:r>
            <a:r>
              <a:rPr lang="pl-PL" sz="2800" dirty="0" smtClean="0"/>
              <a:t>čime </a:t>
            </a:r>
            <a:r>
              <a:rPr lang="pl-PL" sz="2800" dirty="0"/>
              <a:t>se </a:t>
            </a:r>
            <a:r>
              <a:rPr lang="pl-PL" sz="2800" dirty="0" smtClean="0"/>
              <a:t>djeluje </a:t>
            </a:r>
            <a:r>
              <a:rPr lang="pl-PL" sz="2800" dirty="0"/>
              <a:t>na obim javnog duga i na količinu novca u opticaju.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4887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12694"/>
            <a:ext cx="10515600" cy="5464269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dirty="0"/>
              <a:t>Sve navedene odluke centralna banka donosi u skladu sa </a:t>
            </a:r>
            <a:r>
              <a:rPr lang="pl-PL" dirty="0" smtClean="0"/>
              <a:t>ciljevima </a:t>
            </a:r>
            <a:r>
              <a:rPr lang="en-US" dirty="0" err="1" smtClean="0"/>
              <a:t>ekonomske</a:t>
            </a:r>
            <a:r>
              <a:rPr lang="en-US" dirty="0" smtClean="0"/>
              <a:t> </a:t>
            </a:r>
            <a:r>
              <a:rPr lang="en-US" dirty="0" err="1"/>
              <a:t>politike</a:t>
            </a:r>
            <a:r>
              <a:rPr lang="en-US" dirty="0"/>
              <a:t>, </a:t>
            </a:r>
            <a:r>
              <a:rPr lang="en-US" dirty="0" err="1"/>
              <a:t>koristeći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tome </a:t>
            </a:r>
            <a:r>
              <a:rPr lang="en-US" dirty="0" err="1"/>
              <a:t>poznate</a:t>
            </a:r>
            <a:r>
              <a:rPr lang="en-US" dirty="0"/>
              <a:t> </a:t>
            </a:r>
            <a:r>
              <a:rPr lang="en-US" dirty="0" err="1"/>
              <a:t>instrumente</a:t>
            </a:r>
            <a:r>
              <a:rPr lang="en-US" dirty="0"/>
              <a:t> </a:t>
            </a:r>
            <a:r>
              <a:rPr lang="en-US" dirty="0" err="1"/>
              <a:t>monetarne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fiskalne</a:t>
            </a:r>
            <a:r>
              <a:rPr lang="sr-Latn-ME" dirty="0" smtClean="0"/>
              <a:t> </a:t>
            </a:r>
            <a:r>
              <a:rPr lang="pl-PL" dirty="0" smtClean="0"/>
              <a:t>politike</a:t>
            </a:r>
            <a:r>
              <a:rPr lang="pl-PL" dirty="0"/>
              <a:t>. </a:t>
            </a:r>
            <a:endParaRPr lang="pl-PL" dirty="0" smtClean="0"/>
          </a:p>
          <a:p>
            <a:pPr algn="just"/>
            <a:r>
              <a:rPr lang="pl-PL" dirty="0" smtClean="0"/>
              <a:t>Centralna </a:t>
            </a:r>
            <a:r>
              <a:rPr lang="pl-PL" dirty="0"/>
              <a:t>banka je zapravo, glavni regulator i kontrolor zbivanja </a:t>
            </a:r>
            <a:r>
              <a:rPr lang="pl-PL" dirty="0" smtClean="0"/>
              <a:t>na </a:t>
            </a:r>
            <a:r>
              <a:rPr lang="en-US" dirty="0" err="1" smtClean="0"/>
              <a:t>tržištu</a:t>
            </a:r>
            <a:r>
              <a:rPr lang="en-US" dirty="0" smtClean="0"/>
              <a:t> </a:t>
            </a:r>
            <a:r>
              <a:rPr lang="en-US" dirty="0" err="1"/>
              <a:t>novca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Kretanje</a:t>
            </a:r>
            <a:r>
              <a:rPr lang="en-US" dirty="0" smtClean="0"/>
              <a:t> </a:t>
            </a:r>
            <a:r>
              <a:rPr lang="en-US" dirty="0" err="1"/>
              <a:t>ponude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tražnje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berzi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pokazuje</a:t>
            </a:r>
            <a:r>
              <a:rPr lang="en-US" dirty="0"/>
              <a:t> </a:t>
            </a:r>
            <a:r>
              <a:rPr lang="en-US" dirty="0" err="1"/>
              <a:t>unutrašnje</a:t>
            </a:r>
            <a:r>
              <a:rPr lang="en-US" dirty="0"/>
              <a:t> </a:t>
            </a:r>
            <a:r>
              <a:rPr lang="en-US" dirty="0" err="1" smtClean="0"/>
              <a:t>stanje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ekonomiji</a:t>
            </a:r>
            <a:r>
              <a:rPr lang="en-US" dirty="0"/>
              <a:t> </a:t>
            </a:r>
            <a:r>
              <a:rPr lang="en-US" dirty="0" err="1"/>
              <a:t>neke</a:t>
            </a:r>
            <a:r>
              <a:rPr lang="en-US" dirty="0"/>
              <a:t> </a:t>
            </a:r>
            <a:r>
              <a:rPr lang="en-US" dirty="0" err="1"/>
              <a:t>zemlje</a:t>
            </a:r>
            <a:r>
              <a:rPr lang="en-US" dirty="0"/>
              <a:t>, a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se </a:t>
            </a:r>
            <a:r>
              <a:rPr lang="en-US" dirty="0" err="1"/>
              <a:t>pojavljuje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institucija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 smtClean="0"/>
              <a:t>koje</a:t>
            </a:r>
            <a:r>
              <a:rPr lang="sr-Latn-ME" dirty="0" smtClean="0"/>
              <a:t> </a:t>
            </a:r>
            <a:r>
              <a:rPr lang="en-US" dirty="0" err="1" smtClean="0"/>
              <a:t>centralna</a:t>
            </a:r>
            <a:r>
              <a:rPr lang="en-US" dirty="0" smtClean="0"/>
              <a:t>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/>
              <a:t>ostvaraje</a:t>
            </a:r>
            <a:r>
              <a:rPr lang="en-US" dirty="0"/>
              <a:t> </a:t>
            </a:r>
            <a:r>
              <a:rPr lang="en-US" dirty="0" err="1"/>
              <a:t>osnovne</a:t>
            </a:r>
            <a:r>
              <a:rPr lang="en-US" dirty="0"/>
              <a:t> </a:t>
            </a:r>
            <a:r>
              <a:rPr lang="en-US" dirty="0" err="1"/>
              <a:t>ciljeve</a:t>
            </a:r>
            <a:r>
              <a:rPr lang="en-US" dirty="0"/>
              <a:t> </a:t>
            </a:r>
            <a:r>
              <a:rPr lang="en-US" dirty="0" err="1"/>
              <a:t>monetarne</a:t>
            </a:r>
            <a:r>
              <a:rPr lang="en-US" dirty="0"/>
              <a:t> </a:t>
            </a:r>
            <a:r>
              <a:rPr lang="en-US" dirty="0" err="1"/>
              <a:t>politike</a:t>
            </a:r>
            <a:r>
              <a:rPr lang="en-US" dirty="0"/>
              <a:t>.</a:t>
            </a:r>
          </a:p>
          <a:p>
            <a:pPr algn="just"/>
            <a:r>
              <a:rPr lang="en-US" dirty="0" smtClean="0"/>
              <a:t>Prom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eskontne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diskontne</a:t>
            </a:r>
            <a:r>
              <a:rPr lang="en-US" dirty="0"/>
              <a:t> stope, </a:t>
            </a:r>
            <a:r>
              <a:rPr lang="en-US" dirty="0" smtClean="0"/>
              <a:t>prom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/>
              <a:t>stope </a:t>
            </a:r>
            <a:r>
              <a:rPr lang="en-US" dirty="0" err="1"/>
              <a:t>obavezne</a:t>
            </a:r>
            <a:r>
              <a:rPr lang="en-US" dirty="0"/>
              <a:t> </a:t>
            </a:r>
            <a:r>
              <a:rPr lang="en-US" dirty="0" err="1"/>
              <a:t>rezerve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odluke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visini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državi</a:t>
            </a:r>
            <a:r>
              <a:rPr lang="en-US" dirty="0"/>
              <a:t> (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pokriće</a:t>
            </a:r>
            <a:r>
              <a:rPr lang="en-US" dirty="0"/>
              <a:t> </a:t>
            </a:r>
            <a:r>
              <a:rPr lang="en-US" dirty="0" err="1"/>
              <a:t>budžetskog</a:t>
            </a:r>
            <a:r>
              <a:rPr lang="en-US" dirty="0"/>
              <a:t> </a:t>
            </a:r>
            <a:r>
              <a:rPr lang="en-US" dirty="0" err="1"/>
              <a:t>deficita</a:t>
            </a:r>
            <a:r>
              <a:rPr lang="en-US" dirty="0"/>
              <a:t> </a:t>
            </a:r>
            <a:r>
              <a:rPr lang="en-US" dirty="0" err="1"/>
              <a:t>isl.</a:t>
            </a:r>
            <a:r>
              <a:rPr lang="en-US" dirty="0"/>
              <a:t>), </a:t>
            </a:r>
            <a:r>
              <a:rPr lang="en-US" dirty="0" smtClean="0"/>
              <a:t>prom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sr-Latn-ME" dirty="0" smtClean="0"/>
              <a:t> </a:t>
            </a:r>
            <a:r>
              <a:rPr lang="en-US" dirty="0" err="1" smtClean="0"/>
              <a:t>rediskontnog</a:t>
            </a:r>
            <a:r>
              <a:rPr lang="en-US" dirty="0" smtClean="0"/>
              <a:t> </a:t>
            </a:r>
            <a:r>
              <a:rPr lang="en-US" dirty="0" err="1"/>
              <a:t>kontingenta</a:t>
            </a:r>
            <a:r>
              <a:rPr lang="en-US" dirty="0"/>
              <a:t>, </a:t>
            </a:r>
            <a:r>
              <a:rPr lang="en-US" dirty="0" err="1"/>
              <a:t>odluke</a:t>
            </a:r>
            <a:r>
              <a:rPr lang="en-US" dirty="0"/>
              <a:t> o </a:t>
            </a:r>
            <a:r>
              <a:rPr lang="en-US" dirty="0" err="1"/>
              <a:t>veličini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uslovima</a:t>
            </a:r>
            <a:r>
              <a:rPr lang="en-US" dirty="0"/>
              <a:t> </a:t>
            </a:r>
            <a:r>
              <a:rPr lang="en-US" dirty="0" err="1"/>
              <a:t>dobijanja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-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slične</a:t>
            </a:r>
            <a:r>
              <a:rPr lang="en-US" dirty="0" smtClean="0"/>
              <a:t> </a:t>
            </a:r>
            <a:r>
              <a:rPr lang="en-US" dirty="0" err="1"/>
              <a:t>odluke</a:t>
            </a:r>
            <a:r>
              <a:rPr lang="en-US" dirty="0"/>
              <a:t> </a:t>
            </a:r>
            <a:r>
              <a:rPr lang="en-US" dirty="0" err="1"/>
              <a:t>centralne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direktan</a:t>
            </a:r>
            <a:r>
              <a:rPr lang="en-US" dirty="0"/>
              <a:t> </a:t>
            </a:r>
            <a:r>
              <a:rPr lang="en-US" dirty="0" err="1"/>
              <a:t>odraz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kretanje</a:t>
            </a:r>
            <a:r>
              <a:rPr lang="en-US" dirty="0"/>
              <a:t> </a:t>
            </a:r>
            <a:r>
              <a:rPr lang="en-US" dirty="0" err="1"/>
              <a:t>ponude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potražnje</a:t>
            </a:r>
            <a:r>
              <a:rPr lang="sr-Latn-ME" dirty="0" smtClean="0"/>
              <a:t> </a:t>
            </a:r>
            <a:r>
              <a:rPr lang="en-US" dirty="0" err="1" smtClean="0"/>
              <a:t>novca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6483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9581"/>
          </a:xfrm>
        </p:spPr>
        <p:txBody>
          <a:bodyPr>
            <a:normAutofit/>
          </a:bodyPr>
          <a:lstStyle/>
          <a:p>
            <a:r>
              <a:rPr lang="pl-PL" sz="3600" dirty="0" smtClean="0">
                <a:latin typeface="+mn-lt"/>
              </a:rPr>
              <a:t>2) POSLOVNE BANKE NA TRŽIŠTU NOVCA</a:t>
            </a:r>
            <a:endParaRPr lang="pl-PL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0576"/>
            <a:ext cx="10515600" cy="4926387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Poslovne</a:t>
            </a:r>
            <a:r>
              <a:rPr lang="en-US" dirty="0" smtClean="0"/>
              <a:t> </a:t>
            </a:r>
            <a:r>
              <a:rPr lang="en-US" dirty="0" err="1"/>
              <a:t>banke</a:t>
            </a:r>
            <a:r>
              <a:rPr lang="en-US" dirty="0"/>
              <a:t> se </a:t>
            </a:r>
            <a:r>
              <a:rPr lang="en-US" dirty="0" err="1"/>
              <a:t>pojavljuju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err="1"/>
              <a:t>tipični</a:t>
            </a:r>
            <a:r>
              <a:rPr lang="en-US" dirty="0"/>
              <a:t> </a:t>
            </a:r>
            <a:r>
              <a:rPr lang="en-US" dirty="0" err="1"/>
              <a:t>učesnik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One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pojavljivati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strani</a:t>
            </a:r>
            <a:r>
              <a:rPr lang="en-US" dirty="0"/>
              <a:t> </a:t>
            </a:r>
            <a:r>
              <a:rPr lang="en-US" dirty="0" err="1"/>
              <a:t>ponude</a:t>
            </a:r>
            <a:r>
              <a:rPr lang="en-US" dirty="0"/>
              <a:t>,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strani</a:t>
            </a:r>
            <a:r>
              <a:rPr lang="en-US" dirty="0" smtClean="0"/>
              <a:t> </a:t>
            </a:r>
            <a:r>
              <a:rPr lang="en-US" dirty="0" err="1"/>
              <a:t>tražnje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 smtClean="0"/>
              <a:t>zavisi</a:t>
            </a:r>
            <a:r>
              <a:rPr lang="sr-Latn-ME" dirty="0" smtClean="0"/>
              <a:t> </a:t>
            </a:r>
            <a:r>
              <a:rPr lang="en-US" dirty="0" smtClean="0"/>
              <a:t>od </a:t>
            </a:r>
            <a:r>
              <a:rPr lang="en-US" dirty="0" err="1"/>
              <a:t>njihove</a:t>
            </a:r>
            <a:r>
              <a:rPr lang="en-US" dirty="0"/>
              <a:t>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situacije</a:t>
            </a:r>
            <a:r>
              <a:rPr lang="en-US" dirty="0"/>
              <a:t>, </a:t>
            </a:r>
            <a:r>
              <a:rPr lang="en-US" dirty="0" err="1"/>
              <a:t>njihovih</a:t>
            </a:r>
            <a:r>
              <a:rPr lang="en-US" dirty="0"/>
              <a:t> </a:t>
            </a:r>
            <a:r>
              <a:rPr lang="en-US" dirty="0" err="1"/>
              <a:t>poslovnih</a:t>
            </a:r>
            <a:r>
              <a:rPr lang="en-US" dirty="0"/>
              <a:t> </a:t>
            </a:r>
            <a:r>
              <a:rPr lang="en-US" dirty="0" err="1"/>
              <a:t>očekivanja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njihove</a:t>
            </a:r>
            <a:r>
              <a:rPr lang="en-US" dirty="0"/>
              <a:t> </a:t>
            </a:r>
            <a:r>
              <a:rPr lang="en-US" dirty="0" err="1" smtClean="0"/>
              <a:t>poslovne</a:t>
            </a:r>
            <a:r>
              <a:rPr lang="sr-Latn-ME" dirty="0" smtClean="0"/>
              <a:t> </a:t>
            </a:r>
            <a:r>
              <a:rPr lang="en-US" dirty="0" err="1" smtClean="0"/>
              <a:t>politike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Jedna</a:t>
            </a:r>
            <a:r>
              <a:rPr lang="en-US" dirty="0" smtClean="0"/>
              <a:t> </a:t>
            </a:r>
            <a:r>
              <a:rPr lang="en-US" dirty="0" err="1"/>
              <a:t>poslovna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učesnik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, </a:t>
            </a:r>
            <a:r>
              <a:rPr lang="en-US" dirty="0" err="1"/>
              <a:t>ulazi</a:t>
            </a:r>
            <a:r>
              <a:rPr lang="en-US" dirty="0"/>
              <a:t> u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 smtClean="0"/>
              <a:t>odnose</a:t>
            </a:r>
            <a:r>
              <a:rPr lang="sr-Latn-ME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/>
              <a:t>centralnom</a:t>
            </a:r>
            <a:r>
              <a:rPr lang="en-US" dirty="0"/>
              <a:t> </a:t>
            </a:r>
            <a:r>
              <a:rPr lang="en-US" dirty="0" err="1"/>
              <a:t>bankom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poslovnim</a:t>
            </a:r>
            <a:r>
              <a:rPr lang="en-US" dirty="0"/>
              <a:t> </a:t>
            </a:r>
            <a:r>
              <a:rPr lang="en-US" dirty="0" err="1"/>
              <a:t>bankama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Pored </a:t>
            </a:r>
            <a:r>
              <a:rPr lang="en-US" dirty="0"/>
              <a:t>toga, </a:t>
            </a:r>
            <a:r>
              <a:rPr lang="en-US" dirty="0" err="1" smtClean="0"/>
              <a:t>poslovna</a:t>
            </a:r>
            <a:r>
              <a:rPr lang="sr-Latn-ME" dirty="0" smtClean="0"/>
              <a:t> </a:t>
            </a:r>
            <a:r>
              <a:rPr lang="en-US" dirty="0" err="1" smtClean="0"/>
              <a:t>banka</a:t>
            </a:r>
            <a:r>
              <a:rPr lang="en-US" dirty="0" smtClean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obavljati</a:t>
            </a:r>
            <a:r>
              <a:rPr lang="en-US" dirty="0"/>
              <a:t> </a:t>
            </a:r>
            <a:r>
              <a:rPr lang="en-US" dirty="0" err="1"/>
              <a:t>trgovinu</a:t>
            </a:r>
            <a:r>
              <a:rPr lang="en-US" dirty="0"/>
              <a:t> </a:t>
            </a:r>
            <a:r>
              <a:rPr lang="en-US" dirty="0" err="1"/>
              <a:t>novcem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privredne</a:t>
            </a:r>
            <a:r>
              <a:rPr lang="en-US" dirty="0"/>
              <a:t> </a:t>
            </a:r>
            <a:r>
              <a:rPr lang="en-US" dirty="0" err="1"/>
              <a:t>subjekte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 smtClean="0"/>
              <a:t>članovi</a:t>
            </a:r>
            <a:r>
              <a:rPr lang="sr-Latn-ME" dirty="0" smtClean="0"/>
              <a:t> </a:t>
            </a:r>
            <a:r>
              <a:rPr lang="en-US" dirty="0" err="1"/>
              <a:t>institucionalizovanog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. </a:t>
            </a:r>
            <a:endParaRPr lang="sr-Latn-ME" dirty="0"/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28290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74059"/>
            <a:ext cx="10515600" cy="5302904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U </a:t>
            </a:r>
            <a:r>
              <a:rPr lang="en-US" dirty="0"/>
              <a:t>tom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poslove</a:t>
            </a:r>
            <a:r>
              <a:rPr lang="en-US" dirty="0"/>
              <a:t> </a:t>
            </a:r>
            <a:r>
              <a:rPr lang="en-US" dirty="0" err="1"/>
              <a:t>prikazuje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obavlja</a:t>
            </a:r>
            <a:r>
              <a:rPr lang="sr-Latn-ME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/>
              <a:t>poslove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obavlja</a:t>
            </a:r>
            <a:r>
              <a:rPr lang="en-US" dirty="0"/>
              <a:t> u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ime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svoj</a:t>
            </a:r>
            <a:r>
              <a:rPr lang="en-US" dirty="0"/>
              <a:t> </a:t>
            </a:r>
            <a:r>
              <a:rPr lang="en-US" dirty="0" err="1"/>
              <a:t>račun</a:t>
            </a:r>
            <a:r>
              <a:rPr lang="en-US" dirty="0"/>
              <a:t>, </a:t>
            </a:r>
            <a:r>
              <a:rPr lang="en-US" dirty="0" err="1"/>
              <a:t>snoseći</a:t>
            </a:r>
            <a:r>
              <a:rPr lang="en-US" dirty="0"/>
              <a:t> </a:t>
            </a:r>
            <a:r>
              <a:rPr lang="en-US" dirty="0" err="1"/>
              <a:t>svu</a:t>
            </a:r>
            <a:r>
              <a:rPr lang="en-US" dirty="0"/>
              <a:t> </a:t>
            </a:r>
            <a:r>
              <a:rPr lang="en-US" dirty="0" err="1"/>
              <a:t>odgovomost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takve</a:t>
            </a:r>
            <a:r>
              <a:rPr lang="en-US" dirty="0"/>
              <a:t> </a:t>
            </a:r>
            <a:r>
              <a:rPr lang="en-US" dirty="0" err="1"/>
              <a:t>usluge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naplaćuju</a:t>
            </a:r>
            <a:r>
              <a:rPr lang="en-US" dirty="0"/>
              <a:t> </a:t>
            </a:r>
            <a:r>
              <a:rPr lang="en-US" dirty="0" err="1"/>
              <a:t>proviziju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Dok</a:t>
            </a:r>
            <a:r>
              <a:rPr lang="en-US" dirty="0" smtClean="0"/>
              <a:t>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 smtClean="0"/>
              <a:t>novca</a:t>
            </a:r>
            <a:r>
              <a:rPr lang="sr-Latn-ME" dirty="0" smtClean="0"/>
              <a:t> </a:t>
            </a:r>
            <a:r>
              <a:rPr lang="en-US" dirty="0" err="1" smtClean="0"/>
              <a:t>obavljaju</a:t>
            </a:r>
            <a:r>
              <a:rPr lang="en-US" dirty="0" smtClean="0"/>
              <a:t> </a:t>
            </a:r>
            <a:r>
              <a:rPr lang="en-US" dirty="0" err="1"/>
              <a:t>poslove</a:t>
            </a:r>
            <a:r>
              <a:rPr lang="en-US" dirty="0"/>
              <a:t> u </a:t>
            </a:r>
            <a:r>
              <a:rPr lang="en-US" dirty="0" err="1"/>
              <a:t>ime</a:t>
            </a:r>
            <a:r>
              <a:rPr lang="en-US" dirty="0"/>
              <a:t> </a:t>
            </a:r>
            <a:r>
              <a:rPr lang="en-US" dirty="0" err="1"/>
              <a:t>svojih</a:t>
            </a:r>
            <a:r>
              <a:rPr lang="en-US" dirty="0"/>
              <a:t> </a:t>
            </a:r>
            <a:r>
              <a:rPr lang="en-US" dirty="0" err="1"/>
              <a:t>komitenata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privrede</a:t>
            </a:r>
            <a:r>
              <a:rPr lang="en-US" dirty="0"/>
              <a:t>, </a:t>
            </a:r>
            <a:r>
              <a:rPr lang="en-US" dirty="0" err="1"/>
              <a:t>centralna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 smtClean="0"/>
              <a:t>obavlja</a:t>
            </a:r>
            <a:r>
              <a:rPr lang="sr-Latn-ME" dirty="0" smtClean="0"/>
              <a:t> </a:t>
            </a:r>
            <a:r>
              <a:rPr lang="pl-PL" dirty="0" smtClean="0"/>
              <a:t>poslove </a:t>
            </a:r>
            <a:r>
              <a:rPr lang="pl-PL" dirty="0"/>
              <a:t>za državu, odnosno za vladu i njene institucije.</a:t>
            </a:r>
          </a:p>
          <a:p>
            <a:pPr algn="just"/>
            <a:r>
              <a:rPr lang="en-US" dirty="0"/>
              <a:t>Da bi </a:t>
            </a:r>
            <a:r>
              <a:rPr lang="en-US" dirty="0" err="1"/>
              <a:t>stekla</a:t>
            </a:r>
            <a:r>
              <a:rPr lang="en-US" dirty="0"/>
              <a:t> status </a:t>
            </a:r>
            <a:r>
              <a:rPr lang="en-US" dirty="0" err="1"/>
              <a:t>učesnika</a:t>
            </a:r>
            <a:r>
              <a:rPr lang="en-US" dirty="0"/>
              <a:t> (</a:t>
            </a:r>
            <a:r>
              <a:rPr lang="en-US" dirty="0" err="1"/>
              <a:t>subjekta</a:t>
            </a:r>
            <a:r>
              <a:rPr lang="en-US" dirty="0"/>
              <a:t>)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poslovna</a:t>
            </a:r>
            <a:r>
              <a:rPr lang="en-US" dirty="0"/>
              <a:t> </a:t>
            </a:r>
            <a:r>
              <a:rPr lang="sr-Latn-ME" dirty="0"/>
              <a:t>b</a:t>
            </a:r>
            <a:r>
              <a:rPr lang="en-US" dirty="0" err="1" smtClean="0"/>
              <a:t>anka</a:t>
            </a:r>
            <a:r>
              <a:rPr lang="sr-Latn-ME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/>
              <a:t>ispuniti</a:t>
            </a:r>
            <a:r>
              <a:rPr lang="en-US" dirty="0"/>
              <a:t> </a:t>
            </a:r>
            <a:r>
              <a:rPr lang="en-US" dirty="0" err="1"/>
              <a:t>određene</a:t>
            </a:r>
            <a:r>
              <a:rPr lang="en-US" dirty="0"/>
              <a:t> </a:t>
            </a:r>
            <a:r>
              <a:rPr lang="en-US" dirty="0" err="1"/>
              <a:t>preduslove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formulisani</a:t>
            </a:r>
            <a:r>
              <a:rPr lang="en-US" dirty="0"/>
              <a:t> u </a:t>
            </a:r>
            <a:r>
              <a:rPr lang="en-US" dirty="0" err="1"/>
              <a:t>zakonima</a:t>
            </a:r>
            <a:r>
              <a:rPr lang="en-US" dirty="0"/>
              <a:t>, </a:t>
            </a:r>
            <a:r>
              <a:rPr lang="en-US" dirty="0" err="1"/>
              <a:t>uredbama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normativnim</a:t>
            </a:r>
            <a:r>
              <a:rPr lang="en-US" dirty="0" smtClean="0"/>
              <a:t> </a:t>
            </a:r>
            <a:r>
              <a:rPr lang="en-US" dirty="0" err="1"/>
              <a:t>aktima</a:t>
            </a:r>
            <a:r>
              <a:rPr lang="en-US" dirty="0"/>
              <a:t> </a:t>
            </a:r>
            <a:r>
              <a:rPr lang="en-US" dirty="0" err="1"/>
              <a:t>berze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Najčešći</a:t>
            </a:r>
            <a:r>
              <a:rPr lang="en-US" dirty="0" smtClean="0"/>
              <a:t> </a:t>
            </a:r>
            <a:r>
              <a:rPr lang="en-US" dirty="0" err="1"/>
              <a:t>preduslovi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sl</a:t>
            </a:r>
            <a:r>
              <a:rPr lang="sr-Latn-ME" dirty="0" smtClean="0"/>
              <a:t>ij</a:t>
            </a:r>
            <a:r>
              <a:rPr lang="en-US" dirty="0" err="1" smtClean="0"/>
              <a:t>edeći</a:t>
            </a:r>
            <a:r>
              <a:rPr lang="en-US" dirty="0"/>
              <a:t>: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7692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5082"/>
            <a:ext cx="10515600" cy="5181881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Mora biti samostalna finansijska institucija osnovana po zakonu o </a:t>
            </a:r>
            <a:r>
              <a:rPr lang="pl-PL" dirty="0" smtClean="0"/>
              <a:t>bankama </a:t>
            </a:r>
            <a:r>
              <a:rPr lang="it-IT" dirty="0" smtClean="0"/>
              <a:t>i </a:t>
            </a:r>
            <a:r>
              <a:rPr lang="it-IT" dirty="0"/>
              <a:t>mora imati svojstvo pravnog </a:t>
            </a:r>
            <a:r>
              <a:rPr lang="it-IT" dirty="0" smtClean="0"/>
              <a:t>lica,</a:t>
            </a:r>
            <a:r>
              <a:rPr lang="sr-Latn-ME" dirty="0" smtClean="0"/>
              <a:t> m</a:t>
            </a:r>
            <a:r>
              <a:rPr lang="en-US" dirty="0" err="1" smtClean="0"/>
              <a:t>ora</a:t>
            </a:r>
            <a:r>
              <a:rPr lang="en-US" dirty="0" smtClean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svoj</a:t>
            </a:r>
            <a:r>
              <a:rPr lang="en-US" dirty="0"/>
              <a:t> </a:t>
            </a:r>
            <a:r>
              <a:rPr lang="en-US" dirty="0" err="1"/>
              <a:t>žiro</a:t>
            </a:r>
            <a:r>
              <a:rPr lang="en-US" dirty="0"/>
              <a:t> </a:t>
            </a:r>
            <a:r>
              <a:rPr lang="en-US" dirty="0" err="1"/>
              <a:t>račun</a:t>
            </a:r>
            <a:r>
              <a:rPr lang="en-US" dirty="0"/>
              <a:t>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konto</a:t>
            </a:r>
            <a:r>
              <a:rPr lang="en-US" dirty="0"/>
              <a:t> </a:t>
            </a:r>
            <a:r>
              <a:rPr lang="en-US" dirty="0" err="1"/>
              <a:t>čije</a:t>
            </a:r>
            <a:r>
              <a:rPr lang="en-US" dirty="0"/>
              <a:t> </a:t>
            </a:r>
            <a:r>
              <a:rPr lang="en-US" dirty="0" err="1"/>
              <a:t>stanje</a:t>
            </a:r>
            <a:r>
              <a:rPr lang="en-US" dirty="0"/>
              <a:t> </a:t>
            </a:r>
            <a:r>
              <a:rPr lang="en-US" dirty="0" err="1"/>
              <a:t>svakog</a:t>
            </a:r>
            <a:r>
              <a:rPr lang="en-US" dirty="0"/>
              <a:t> momenta </a:t>
            </a:r>
            <a:r>
              <a:rPr lang="en-US" dirty="0" err="1" smtClean="0"/>
              <a:t>može</a:t>
            </a:r>
            <a:r>
              <a:rPr lang="sr-Latn-ME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/>
              <a:t>poznato</a:t>
            </a:r>
            <a:r>
              <a:rPr lang="en-US" dirty="0"/>
              <a:t> </a:t>
            </a:r>
            <a:r>
              <a:rPr lang="en-US" dirty="0" err="1"/>
              <a:t>centralnoj</a:t>
            </a:r>
            <a:r>
              <a:rPr lang="en-US" dirty="0"/>
              <a:t> </a:t>
            </a:r>
            <a:r>
              <a:rPr lang="en-US" dirty="0" err="1"/>
              <a:t>banci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</a:p>
          <a:p>
            <a:pPr algn="just"/>
            <a:r>
              <a:rPr lang="pl-PL" dirty="0" smtClean="0"/>
              <a:t>Mora </a:t>
            </a:r>
            <a:r>
              <a:rPr lang="pl-PL" dirty="0"/>
              <a:t>biti u poslovnom odnosu sa centralnom bankom na području </a:t>
            </a:r>
            <a:r>
              <a:rPr lang="pl-PL" dirty="0" smtClean="0"/>
              <a:t>izdvajanja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držanja</a:t>
            </a:r>
            <a:r>
              <a:rPr lang="en-US" dirty="0"/>
              <a:t> </a:t>
            </a:r>
            <a:r>
              <a:rPr lang="en-US" dirty="0" err="1"/>
              <a:t>obaveznih</a:t>
            </a:r>
            <a:r>
              <a:rPr lang="en-US" dirty="0"/>
              <a:t> </a:t>
            </a:r>
            <a:r>
              <a:rPr lang="en-US" dirty="0" err="1"/>
              <a:t>rezervi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instrumenata</a:t>
            </a:r>
            <a:r>
              <a:rPr lang="en-US" dirty="0"/>
              <a:t> </a:t>
            </a:r>
            <a:r>
              <a:rPr lang="en-US" dirty="0" err="1"/>
              <a:t>kreditno</a:t>
            </a:r>
            <a:r>
              <a:rPr lang="en-US" dirty="0"/>
              <a:t> - </a:t>
            </a:r>
            <a:r>
              <a:rPr lang="en-US" dirty="0" err="1"/>
              <a:t>monetarne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devizne</a:t>
            </a:r>
            <a:r>
              <a:rPr lang="sr-Latn-ME" dirty="0" smtClean="0"/>
              <a:t> </a:t>
            </a:r>
            <a:r>
              <a:rPr lang="en-US" dirty="0" err="1" smtClean="0"/>
              <a:t>politike</a:t>
            </a:r>
            <a:r>
              <a:rPr lang="en-US" dirty="0"/>
              <a:t>,</a:t>
            </a:r>
          </a:p>
          <a:p>
            <a:pPr algn="just"/>
            <a:r>
              <a:rPr lang="en-US" dirty="0"/>
              <a:t>Mora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posebni</a:t>
            </a:r>
            <a:r>
              <a:rPr lang="en-US" dirty="0"/>
              <a:t> </a:t>
            </a:r>
            <a:r>
              <a:rPr lang="en-US" dirty="0" err="1"/>
              <a:t>organizacioni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smtClean="0"/>
              <a:t>o</a:t>
            </a:r>
            <a:r>
              <a:rPr lang="en-US" dirty="0"/>
              <a:t>, </a:t>
            </a:r>
            <a:r>
              <a:rPr lang="en-US" dirty="0" err="1"/>
              <a:t>tj</a:t>
            </a:r>
            <a:r>
              <a:rPr lang="en-US" dirty="0"/>
              <a:t>. </a:t>
            </a:r>
            <a:r>
              <a:rPr lang="en-US" dirty="0" err="1"/>
              <a:t>službu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je u </a:t>
            </a:r>
            <a:r>
              <a:rPr lang="en-US" dirty="0" err="1" smtClean="0"/>
              <a:t>kadrovskom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stračnom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tehničkom</a:t>
            </a:r>
            <a:r>
              <a:rPr lang="en-US" dirty="0"/>
              <a:t> </a:t>
            </a:r>
            <a:r>
              <a:rPr lang="en-US" dirty="0" err="1"/>
              <a:t>smislu</a:t>
            </a:r>
            <a:r>
              <a:rPr lang="en-US" dirty="0"/>
              <a:t> </a:t>
            </a:r>
            <a:r>
              <a:rPr lang="en-US" dirty="0" err="1"/>
              <a:t>osposobljena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obavljanje</a:t>
            </a:r>
            <a:r>
              <a:rPr lang="en-US" dirty="0"/>
              <a:t> </a:t>
            </a:r>
            <a:r>
              <a:rPr lang="en-US" dirty="0" err="1"/>
              <a:t>poslova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04152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+mn-lt"/>
              </a:rPr>
              <a:t>3) SPEC</a:t>
            </a:r>
            <a:r>
              <a:rPr lang="sr-Latn-ME" sz="3600" dirty="0" smtClean="0">
                <a:latin typeface="+mn-lt"/>
              </a:rPr>
              <a:t>I</a:t>
            </a:r>
            <a:r>
              <a:rPr lang="en-US" sz="3600" dirty="0" smtClean="0">
                <a:latin typeface="+mn-lt"/>
              </a:rPr>
              <a:t>ALIZOVANE FINANSIJS</a:t>
            </a:r>
            <a:r>
              <a:rPr lang="sr-Latn-ME" sz="3600" dirty="0" smtClean="0">
                <a:latin typeface="+mn-lt"/>
              </a:rPr>
              <a:t>KE </a:t>
            </a:r>
            <a:r>
              <a:rPr lang="en-US" sz="3600" dirty="0" smtClean="0">
                <a:latin typeface="+mn-lt"/>
              </a:rPr>
              <a:t>INSTITUCIJE NA</a:t>
            </a:r>
            <a:br>
              <a:rPr lang="en-US" sz="3600" dirty="0" smtClean="0">
                <a:latin typeface="+mn-lt"/>
              </a:rPr>
            </a:br>
            <a:r>
              <a:rPr lang="en-US" sz="3600" dirty="0" smtClean="0">
                <a:latin typeface="+mn-lt"/>
              </a:rPr>
              <a:t>TRŽIŠTU NOVCA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6753"/>
            <a:ext cx="10515600" cy="4590210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Specijalizovane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ovlašćene</a:t>
            </a:r>
            <a:r>
              <a:rPr lang="en-US" dirty="0"/>
              <a:t> </a:t>
            </a:r>
            <a:r>
              <a:rPr lang="en-US" dirty="0" err="1"/>
              <a:t>posredničke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organizacije</a:t>
            </a:r>
            <a:r>
              <a:rPr lang="en-US" dirty="0"/>
              <a:t> </a:t>
            </a:r>
            <a:r>
              <a:rPr lang="en-US" dirty="0" err="1"/>
              <a:t>pojavljuju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/>
              <a:t>treći</a:t>
            </a:r>
            <a:r>
              <a:rPr lang="en-US" dirty="0"/>
              <a:t> </a:t>
            </a:r>
            <a:r>
              <a:rPr lang="en-US" dirty="0" err="1"/>
              <a:t>tipičan</a:t>
            </a:r>
            <a:r>
              <a:rPr lang="en-US" dirty="0"/>
              <a:t> </a:t>
            </a:r>
            <a:r>
              <a:rPr lang="en-US" dirty="0" err="1"/>
              <a:t>učesnik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u </a:t>
            </a:r>
            <a:r>
              <a:rPr lang="en-US" dirty="0" err="1"/>
              <a:t>raznim</a:t>
            </a:r>
            <a:r>
              <a:rPr lang="en-US" dirty="0"/>
              <a:t> </a:t>
            </a:r>
            <a:r>
              <a:rPr lang="en-US" dirty="0" err="1"/>
              <a:t>zemljama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Na </a:t>
            </a:r>
            <a:r>
              <a:rPr lang="en-US" dirty="0" err="1" smtClean="0"/>
              <a:t>institucionalizovanom</a:t>
            </a:r>
            <a:r>
              <a:rPr lang="sr-Latn-ME" dirty="0" smtClean="0"/>
              <a:t> </a:t>
            </a:r>
            <a:r>
              <a:rPr lang="en-US" dirty="0" err="1" smtClean="0"/>
              <a:t>tržištu</a:t>
            </a:r>
            <a:r>
              <a:rPr lang="en-US" dirty="0" smtClean="0"/>
              <a:t> </a:t>
            </a:r>
            <a:r>
              <a:rPr lang="en-US" dirty="0" err="1"/>
              <a:t>novca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učestvovati</a:t>
            </a:r>
            <a:r>
              <a:rPr lang="en-US" dirty="0"/>
              <a:t> </a:t>
            </a:r>
            <a:r>
              <a:rPr lang="en-US" dirty="0" err="1"/>
              <a:t>svaka</a:t>
            </a:r>
            <a:r>
              <a:rPr lang="en-US" dirty="0"/>
              <a:t> </a:t>
            </a:r>
            <a:r>
              <a:rPr lang="en-US" dirty="0" err="1"/>
              <a:t>posrednička</a:t>
            </a:r>
            <a:r>
              <a:rPr lang="en-US" dirty="0"/>
              <a:t> </a:t>
            </a:r>
            <a:r>
              <a:rPr lang="en-US" dirty="0" err="1"/>
              <a:t>finansijska</a:t>
            </a:r>
            <a:r>
              <a:rPr lang="en-US" dirty="0"/>
              <a:t> </a:t>
            </a:r>
            <a:r>
              <a:rPr lang="en-US" dirty="0" err="1" smtClean="0"/>
              <a:t>organizacija</a:t>
            </a:r>
            <a:r>
              <a:rPr lang="en-US" dirty="0"/>
              <a:t>, </a:t>
            </a:r>
            <a:r>
              <a:rPr lang="en-US" dirty="0" err="1" smtClean="0"/>
              <a:t>već</a:t>
            </a:r>
            <a:r>
              <a:rPr lang="sr-Latn-ME" dirty="0" smtClean="0"/>
              <a:t> </a:t>
            </a:r>
            <a:r>
              <a:rPr lang="pl-PL" dirty="0" smtClean="0"/>
              <a:t>samo </a:t>
            </a:r>
            <a:r>
              <a:rPr lang="pl-PL" dirty="0"/>
              <a:t>ona koja je za taj posao dobila odobrenje od nadležne institucije, </a:t>
            </a:r>
            <a:r>
              <a:rPr lang="pl-PL" dirty="0" smtClean="0"/>
              <a:t>najčešće </a:t>
            </a:r>
            <a:r>
              <a:rPr lang="en-US" dirty="0" smtClean="0"/>
              <a:t>od </a:t>
            </a:r>
            <a:r>
              <a:rPr lang="en-US" dirty="0" err="1"/>
              <a:t>centralne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kontroliše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Posredničke</a:t>
            </a:r>
            <a:r>
              <a:rPr lang="en-US" dirty="0" smtClean="0"/>
              <a:t> </a:t>
            </a:r>
            <a:r>
              <a:rPr lang="en-US" dirty="0" err="1"/>
              <a:t>organizacije</a:t>
            </a:r>
            <a:r>
              <a:rPr lang="en-US" dirty="0"/>
              <a:t> 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pl-PL" dirty="0" smtClean="0"/>
              <a:t>pojedini </a:t>
            </a:r>
            <a:r>
              <a:rPr lang="pl-PL" dirty="0"/>
              <a:t>stručnjaci u funkciji posrednika povezuju poslovne banke, s jedne strane</a:t>
            </a:r>
            <a:r>
              <a:rPr lang="pl-PL" dirty="0" smtClean="0"/>
              <a:t>,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gradane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viškove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manjkove</a:t>
            </a:r>
            <a:r>
              <a:rPr lang="en-US" dirty="0"/>
              <a:t> </a:t>
            </a:r>
            <a:r>
              <a:rPr lang="en-US" dirty="0" err="1"/>
              <a:t>gotovinskih</a:t>
            </a:r>
            <a:r>
              <a:rPr lang="en-US" dirty="0"/>
              <a:t> </a:t>
            </a:r>
            <a:r>
              <a:rPr lang="en-US" dirty="0" err="1"/>
              <a:t>salda</a:t>
            </a:r>
            <a:r>
              <a:rPr lang="en-US" dirty="0"/>
              <a:t>, s </a:t>
            </a:r>
            <a:r>
              <a:rPr lang="en-US" dirty="0" err="1" smtClean="0"/>
              <a:t>druge</a:t>
            </a:r>
            <a:r>
              <a:rPr lang="sr-Latn-ME" dirty="0" smtClean="0"/>
              <a:t> </a:t>
            </a:r>
            <a:r>
              <a:rPr lang="en-US" dirty="0" err="1" smtClean="0"/>
              <a:t>strane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4602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5082"/>
            <a:ext cx="10515600" cy="5181881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Razlikujemo</a:t>
            </a:r>
            <a:r>
              <a:rPr lang="en-US" dirty="0"/>
              <a:t> </a:t>
            </a:r>
            <a:r>
              <a:rPr lang="en-US" dirty="0" smtClean="0"/>
              <a:t>dv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 err="1"/>
              <a:t>osnovne</a:t>
            </a:r>
            <a:r>
              <a:rPr lang="en-US" dirty="0"/>
              <a:t> </a:t>
            </a:r>
            <a:r>
              <a:rPr lang="en-US" dirty="0" err="1"/>
              <a:t>grupe</a:t>
            </a:r>
            <a:r>
              <a:rPr lang="en-US" dirty="0"/>
              <a:t> </a:t>
            </a:r>
            <a:r>
              <a:rPr lang="en-US" dirty="0" err="1"/>
              <a:t>posrednika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Prvu</a:t>
            </a:r>
            <a:r>
              <a:rPr lang="en-US" dirty="0"/>
              <a:t> </a:t>
            </a:r>
            <a:r>
              <a:rPr lang="en-US" dirty="0" err="1"/>
              <a:t>grapu</a:t>
            </a:r>
            <a:r>
              <a:rPr lang="en-US" dirty="0"/>
              <a:t> </a:t>
            </a:r>
            <a:r>
              <a:rPr lang="en-US" dirty="0" err="1"/>
              <a:t>čine</a:t>
            </a:r>
            <a:r>
              <a:rPr lang="en-US" dirty="0"/>
              <a:t> </a:t>
            </a:r>
            <a:r>
              <a:rPr lang="en-US" dirty="0" err="1"/>
              <a:t>posrednici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novčane</a:t>
            </a:r>
            <a:r>
              <a:rPr lang="en-US" dirty="0"/>
              <a:t> </a:t>
            </a:r>
            <a:r>
              <a:rPr lang="en-US" dirty="0" err="1"/>
              <a:t>transakcije</a:t>
            </a:r>
            <a:r>
              <a:rPr lang="en-US" dirty="0"/>
              <a:t> </a:t>
            </a:r>
            <a:r>
              <a:rPr lang="en-US" dirty="0" err="1"/>
              <a:t>obavljaju</a:t>
            </a:r>
            <a:r>
              <a:rPr lang="en-US" dirty="0"/>
              <a:t> u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 smtClean="0"/>
              <a:t>ime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svoj</a:t>
            </a:r>
            <a:r>
              <a:rPr lang="en-US" dirty="0"/>
              <a:t> </a:t>
            </a:r>
            <a:r>
              <a:rPr lang="en-US" dirty="0" err="1"/>
              <a:t>račun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Oni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svrhu</a:t>
            </a:r>
            <a:r>
              <a:rPr lang="en-US" dirty="0"/>
              <a:t> </a:t>
            </a:r>
            <a:r>
              <a:rPr lang="en-US" dirty="0" err="1"/>
              <a:t>koriste</a:t>
            </a:r>
            <a:r>
              <a:rPr lang="en-US" dirty="0"/>
              <a:t> </a:t>
            </a:r>
            <a:r>
              <a:rPr lang="en-US" dirty="0" err="1"/>
              <a:t>velika</a:t>
            </a:r>
            <a:r>
              <a:rPr lang="en-US" dirty="0"/>
              <a:t> </a:t>
            </a:r>
            <a:r>
              <a:rPr lang="en-US" dirty="0" err="1"/>
              <a:t>novčana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ednosne</a:t>
            </a:r>
            <a:r>
              <a:rPr lang="sr-Latn-ME" dirty="0" smtClean="0"/>
              <a:t> </a:t>
            </a:r>
            <a:r>
              <a:rPr lang="en-US" dirty="0" err="1" smtClean="0"/>
              <a:t>papire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/>
              <a:t>spadaju</a:t>
            </a:r>
            <a:r>
              <a:rPr lang="en-US" dirty="0"/>
              <a:t> </a:t>
            </a:r>
            <a:r>
              <a:rPr lang="en-US" dirty="0" err="1"/>
              <a:t>diskontne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eskontne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organizacije</a:t>
            </a:r>
            <a:r>
              <a:rPr lang="en-US" dirty="0"/>
              <a:t>, </a:t>
            </a:r>
            <a:r>
              <a:rPr lang="en-US" dirty="0" err="1"/>
              <a:t>razni</a:t>
            </a:r>
            <a:r>
              <a:rPr lang="en-US" dirty="0"/>
              <a:t> </a:t>
            </a:r>
            <a:r>
              <a:rPr lang="en-US" dirty="0" err="1"/>
              <a:t>fondovi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niz</a:t>
            </a:r>
            <a:r>
              <a:rPr lang="sr-Latn-ME" dirty="0" smtClean="0"/>
              <a:t> </a:t>
            </a:r>
            <a:r>
              <a:rPr lang="en-US" dirty="0" err="1" smtClean="0"/>
              <a:t>drugih</a:t>
            </a:r>
            <a:r>
              <a:rPr lang="en-US" dirty="0" smtClean="0"/>
              <a:t> </a:t>
            </a:r>
            <a:r>
              <a:rPr lang="en-US" dirty="0" err="1"/>
              <a:t>posredničkih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organizacija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Ove </a:t>
            </a:r>
            <a:r>
              <a:rPr lang="en-US" dirty="0" err="1"/>
              <a:t>organizacije</a:t>
            </a:r>
            <a:r>
              <a:rPr lang="en-US" dirty="0"/>
              <a:t> </a:t>
            </a:r>
            <a:r>
              <a:rPr lang="en-US" dirty="0" err="1"/>
              <a:t>obavljaju</a:t>
            </a:r>
            <a:r>
              <a:rPr lang="en-US" dirty="0"/>
              <a:t> </a:t>
            </a:r>
            <a:r>
              <a:rPr lang="en-US" dirty="0" err="1" smtClean="0"/>
              <a:t>trgovinu</a:t>
            </a:r>
            <a:r>
              <a:rPr lang="sr-Latn-ME" dirty="0" smtClean="0"/>
              <a:t> </a:t>
            </a:r>
            <a:r>
              <a:rPr lang="en-US" dirty="0" err="1" smtClean="0"/>
              <a:t>likvidnim</a:t>
            </a:r>
            <a:r>
              <a:rPr lang="en-US" dirty="0" smtClean="0"/>
              <a:t> </a:t>
            </a:r>
            <a:r>
              <a:rPr lang="en-US" dirty="0" err="1"/>
              <a:t>sredstvima</a:t>
            </a:r>
            <a:r>
              <a:rPr lang="en-US" dirty="0"/>
              <a:t>, </a:t>
            </a:r>
            <a:r>
              <a:rPr lang="en-US" dirty="0" err="1"/>
              <a:t>zatim</a:t>
            </a:r>
            <a:r>
              <a:rPr lang="en-US" dirty="0"/>
              <a:t> </a:t>
            </a:r>
            <a:r>
              <a:rPr lang="en-US" dirty="0" err="1"/>
              <a:t>poslove</a:t>
            </a:r>
            <a:r>
              <a:rPr lang="en-US" dirty="0"/>
              <a:t> </a:t>
            </a:r>
            <a:r>
              <a:rPr lang="en-US" dirty="0" err="1"/>
              <a:t>eskontnih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lombardnih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slično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Predstavnici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posredničkih</a:t>
            </a:r>
            <a:r>
              <a:rPr lang="en-US" dirty="0"/>
              <a:t> </a:t>
            </a:r>
            <a:r>
              <a:rPr lang="en-US" dirty="0" err="1"/>
              <a:t>organizacija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nazivaju</a:t>
            </a:r>
            <a:r>
              <a:rPr lang="en-US" dirty="0"/>
              <a:t> se </a:t>
            </a:r>
            <a:r>
              <a:rPr lang="en-US" dirty="0" err="1" smtClean="0"/>
              <a:t>dileri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56270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6447"/>
            <a:ext cx="10515600" cy="5020516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Drugu</a:t>
            </a:r>
            <a:r>
              <a:rPr lang="en-US" dirty="0"/>
              <a:t> </a:t>
            </a:r>
            <a:r>
              <a:rPr lang="en-US" dirty="0" err="1"/>
              <a:t>grupu</a:t>
            </a:r>
            <a:r>
              <a:rPr lang="en-US" dirty="0"/>
              <a:t> </a:t>
            </a:r>
            <a:r>
              <a:rPr lang="en-US" dirty="0" err="1"/>
              <a:t>čine</a:t>
            </a:r>
            <a:r>
              <a:rPr lang="en-US" dirty="0"/>
              <a:t> </a:t>
            </a:r>
            <a:r>
              <a:rPr lang="en-US" dirty="0" err="1"/>
              <a:t>posredničke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organizacije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poslove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tržištu</a:t>
            </a:r>
            <a:r>
              <a:rPr lang="en-US" dirty="0" smtClean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obavljaju</a:t>
            </a:r>
            <a:r>
              <a:rPr lang="en-US" dirty="0"/>
              <a:t> u </a:t>
            </a:r>
            <a:r>
              <a:rPr lang="en-US" dirty="0" err="1" smtClean="0"/>
              <a:t>tu</a:t>
            </a:r>
            <a:r>
              <a:rPr lang="sr-Latn-ME" dirty="0" smtClean="0"/>
              <a:t>đ</a:t>
            </a:r>
            <a:r>
              <a:rPr lang="en-US" dirty="0" smtClean="0"/>
              <a:t>e </a:t>
            </a:r>
            <a:r>
              <a:rPr lang="en-US" dirty="0" err="1"/>
              <a:t>ime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tu</a:t>
            </a:r>
            <a:r>
              <a:rPr lang="sr-Latn-ME" dirty="0" smtClean="0"/>
              <a:t>đ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račun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Njihov</a:t>
            </a:r>
            <a:r>
              <a:rPr lang="en-US" dirty="0" smtClean="0"/>
              <a:t> </a:t>
            </a:r>
            <a:r>
              <a:rPr lang="en-US" dirty="0" err="1"/>
              <a:t>zadatak</a:t>
            </a:r>
            <a:r>
              <a:rPr lang="en-US" dirty="0"/>
              <a:t> je da </a:t>
            </a:r>
            <a:r>
              <a:rPr lang="en-US" dirty="0" err="1" smtClean="0"/>
              <a:t>prikupljaju</a:t>
            </a:r>
            <a:r>
              <a:rPr lang="sr-Latn-ME" dirty="0" smtClean="0"/>
              <a:t> </a:t>
            </a:r>
            <a:r>
              <a:rPr lang="en-US" dirty="0" err="1" smtClean="0"/>
              <a:t>informacije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stanju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da </a:t>
            </a:r>
            <a:r>
              <a:rPr lang="en-US" dirty="0" err="1"/>
              <a:t>dovode</a:t>
            </a:r>
            <a:r>
              <a:rPr lang="en-US" dirty="0"/>
              <a:t> u </a:t>
            </a:r>
            <a:r>
              <a:rPr lang="en-US" dirty="0" err="1"/>
              <a:t>vezu</a:t>
            </a:r>
            <a:r>
              <a:rPr lang="en-US" dirty="0"/>
              <a:t> </a:t>
            </a:r>
            <a:r>
              <a:rPr lang="en-US" dirty="0" err="1"/>
              <a:t>kupca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prodavca</a:t>
            </a:r>
            <a:r>
              <a:rPr lang="en-US" dirty="0"/>
              <a:t> </a:t>
            </a:r>
            <a:r>
              <a:rPr lang="en-US" dirty="0" err="1" smtClean="0"/>
              <a:t>novčanih</a:t>
            </a:r>
            <a:r>
              <a:rPr lang="sr-Latn-ME" dirty="0" smtClean="0"/>
              <a:t> </a:t>
            </a:r>
            <a:r>
              <a:rPr lang="en-US" dirty="0" err="1" smtClean="0"/>
              <a:t>sredstava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ednosnih</a:t>
            </a:r>
            <a:r>
              <a:rPr lang="en-US" dirty="0" smtClean="0"/>
              <a:t> </a:t>
            </a:r>
            <a:r>
              <a:rPr lang="en-US" dirty="0" err="1"/>
              <a:t>papira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Brokeri</a:t>
            </a:r>
            <a:r>
              <a:rPr lang="en-US" dirty="0" smtClean="0"/>
              <a:t> </a:t>
            </a:r>
            <a:r>
              <a:rPr lang="en-US" dirty="0" err="1" smtClean="0"/>
              <a:t>obično</a:t>
            </a:r>
            <a:r>
              <a:rPr lang="en-US" dirty="0" smtClean="0"/>
              <a:t> </a:t>
            </a:r>
            <a:r>
              <a:rPr lang="en-US" dirty="0"/>
              <a:t>ne </a:t>
            </a:r>
            <a:r>
              <a:rPr lang="en-US" dirty="0" err="1"/>
              <a:t>sklapaju</a:t>
            </a:r>
            <a:r>
              <a:rPr lang="en-US" dirty="0"/>
              <a:t> </a:t>
            </a:r>
            <a:r>
              <a:rPr lang="en-US" dirty="0" err="1"/>
              <a:t>ugovore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ne </a:t>
            </a:r>
            <a:r>
              <a:rPr lang="en-US" dirty="0" err="1" smtClean="0"/>
              <a:t>snose</a:t>
            </a:r>
            <a:r>
              <a:rPr lang="sr-Latn-ME" dirty="0" smtClean="0"/>
              <a:t> </a:t>
            </a:r>
            <a:r>
              <a:rPr lang="pl-PL" dirty="0" smtClean="0"/>
              <a:t>odgovornost </a:t>
            </a:r>
            <a:r>
              <a:rPr lang="pl-PL" dirty="0"/>
              <a:t>za neizvršavanje ugovora. </a:t>
            </a:r>
            <a:endParaRPr lang="pl-PL" dirty="0" smtClean="0"/>
          </a:p>
          <a:p>
            <a:pPr algn="just"/>
            <a:r>
              <a:rPr lang="pl-PL" dirty="0" smtClean="0"/>
              <a:t>Oni </a:t>
            </a:r>
            <a:r>
              <a:rPr lang="pl-PL" dirty="0"/>
              <a:t>samo povezuju kupce i prodavce i za </a:t>
            </a:r>
            <a:r>
              <a:rPr lang="pl-PL" dirty="0" smtClean="0"/>
              <a:t>to </a:t>
            </a:r>
            <a:r>
              <a:rPr lang="en-US" dirty="0" err="1" smtClean="0"/>
              <a:t>naplaćuju</a:t>
            </a:r>
            <a:r>
              <a:rPr lang="en-US" dirty="0" smtClean="0"/>
              <a:t> </a:t>
            </a:r>
            <a:r>
              <a:rPr lang="en-US" dirty="0" err="1"/>
              <a:t>određenu</a:t>
            </a:r>
            <a:r>
              <a:rPr lang="en-US" dirty="0"/>
              <a:t> </a:t>
            </a:r>
            <a:r>
              <a:rPr lang="en-US" dirty="0" err="1"/>
              <a:t>proviziju</a:t>
            </a:r>
            <a:r>
              <a:rPr lang="en-US" dirty="0"/>
              <a:t> od </a:t>
            </a:r>
            <a:r>
              <a:rPr lang="en-US" dirty="0" err="1"/>
              <a:t>kupca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prodavca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95438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Posredničke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organizacije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žele</a:t>
            </a:r>
            <a:r>
              <a:rPr lang="en-US" dirty="0"/>
              <a:t> </a:t>
            </a:r>
            <a:r>
              <a:rPr lang="en-US" dirty="0" err="1"/>
              <a:t>poslovati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organizovanom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 err="1"/>
              <a:t>službenom</a:t>
            </a:r>
            <a:r>
              <a:rPr lang="en-US" dirty="0"/>
              <a:t>)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ispuniti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preduslove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utvrđeni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pl-PL" dirty="0" smtClean="0"/>
              <a:t>uredbama </a:t>
            </a:r>
            <a:r>
              <a:rPr lang="pl-PL" dirty="0"/>
              <a:t>centralne banke i statutom berze novca.</a:t>
            </a:r>
          </a:p>
          <a:p>
            <a:pPr algn="just"/>
            <a:r>
              <a:rPr lang="en-US" dirty="0" err="1"/>
              <a:t>Organizacija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novčane</a:t>
            </a:r>
            <a:r>
              <a:rPr lang="en-US" dirty="0"/>
              <a:t> </a:t>
            </a:r>
            <a:r>
              <a:rPr lang="en-US" dirty="0" err="1"/>
              <a:t>berze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 smtClean="0"/>
              <a:t>organizovano</a:t>
            </a:r>
            <a:r>
              <a:rPr lang="sr-Latn-ME" dirty="0" smtClean="0"/>
              <a:t> </a:t>
            </a:r>
            <a:r>
              <a:rPr lang="en-US" dirty="0" err="1" smtClean="0"/>
              <a:t>tržište</a:t>
            </a:r>
            <a:r>
              <a:rPr lang="en-US" dirty="0" smtClean="0"/>
              <a:t> </a:t>
            </a:r>
            <a:r>
              <a:rPr lang="en-US" dirty="0" err="1"/>
              <a:t>novca</a:t>
            </a:r>
            <a:r>
              <a:rPr lang="en-US" dirty="0"/>
              <a:t>, </a:t>
            </a:r>
            <a:r>
              <a:rPr lang="en-US" dirty="0" err="1"/>
              <a:t>slični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organizaciji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upravljanju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nalazimo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ostalih</a:t>
            </a:r>
            <a:r>
              <a:rPr lang="en-US" dirty="0"/>
              <a:t> </a:t>
            </a:r>
            <a:r>
              <a:rPr lang="en-US" dirty="0" err="1" smtClean="0"/>
              <a:t>tipova</a:t>
            </a:r>
            <a:r>
              <a:rPr lang="sr-Latn-ME" dirty="0" smtClean="0"/>
              <a:t> </a:t>
            </a:r>
            <a:r>
              <a:rPr lang="en-US" dirty="0" err="1" smtClean="0"/>
              <a:t>berzi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Pojedine</a:t>
            </a:r>
            <a:r>
              <a:rPr lang="en-US" dirty="0" smtClean="0"/>
              <a:t> </a:t>
            </a:r>
            <a:r>
              <a:rPr lang="en-US" dirty="0" err="1"/>
              <a:t>berze</a:t>
            </a:r>
            <a:r>
              <a:rPr lang="en-US" dirty="0"/>
              <a:t> u </a:t>
            </a:r>
            <a:r>
              <a:rPr lang="en-US" dirty="0" err="1"/>
              <a:t>pojedinim</a:t>
            </a:r>
            <a:r>
              <a:rPr lang="en-US" dirty="0"/>
              <a:t> </a:t>
            </a:r>
            <a:r>
              <a:rPr lang="en-US" dirty="0" err="1"/>
              <a:t>državama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neke</a:t>
            </a:r>
            <a:r>
              <a:rPr lang="en-US" dirty="0"/>
              <a:t> </a:t>
            </a:r>
            <a:r>
              <a:rPr lang="en-US" dirty="0" err="1"/>
              <a:t>posebne</a:t>
            </a:r>
            <a:r>
              <a:rPr lang="en-US" dirty="0"/>
              <a:t> </a:t>
            </a:r>
            <a:r>
              <a:rPr lang="en-US" dirty="0" err="1"/>
              <a:t>osobine</a:t>
            </a:r>
            <a:r>
              <a:rPr lang="en-US" dirty="0"/>
              <a:t> </a:t>
            </a:r>
            <a:r>
              <a:rPr lang="en-US" dirty="0" err="1" smtClean="0"/>
              <a:t>koje</a:t>
            </a:r>
            <a:r>
              <a:rPr lang="sr-Latn-ME" dirty="0" smtClean="0"/>
              <a:t> </a:t>
            </a:r>
            <a:r>
              <a:rPr lang="en-US" dirty="0" err="1" smtClean="0"/>
              <a:t>uglavnom</a:t>
            </a:r>
            <a:r>
              <a:rPr lang="en-US" dirty="0" smtClean="0"/>
              <a:t> </a:t>
            </a:r>
            <a:r>
              <a:rPr lang="en-US" dirty="0"/>
              <a:t>ne </a:t>
            </a:r>
            <a:r>
              <a:rPr lang="en-US" dirty="0" err="1"/>
              <a:t>narušavaju</a:t>
            </a:r>
            <a:r>
              <a:rPr lang="en-US" dirty="0"/>
              <a:t> </a:t>
            </a:r>
            <a:r>
              <a:rPr lang="en-US" dirty="0" err="1"/>
              <a:t>organizaciono</a:t>
            </a:r>
            <a:r>
              <a:rPr lang="en-US" dirty="0"/>
              <a:t> - </a:t>
            </a:r>
            <a:r>
              <a:rPr lang="en-US" dirty="0" err="1"/>
              <a:t>upravljačku</a:t>
            </a:r>
            <a:r>
              <a:rPr lang="en-US" dirty="0"/>
              <a:t> </a:t>
            </a:r>
            <a:r>
              <a:rPr lang="en-US" dirty="0" err="1"/>
              <a:t>struktura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javlja</a:t>
            </a:r>
            <a:r>
              <a:rPr lang="en-US" dirty="0"/>
              <a:t> </a:t>
            </a:r>
            <a:r>
              <a:rPr lang="en-US" dirty="0" err="1" smtClean="0"/>
              <a:t>kod</a:t>
            </a:r>
            <a:r>
              <a:rPr lang="sr-Latn-ME" dirty="0" smtClean="0"/>
              <a:t> </a:t>
            </a:r>
            <a:r>
              <a:rPr lang="en-US" dirty="0" err="1" smtClean="0"/>
              <a:t>svih</a:t>
            </a:r>
            <a:r>
              <a:rPr lang="en-US" dirty="0" smtClean="0"/>
              <a:t> </a:t>
            </a:r>
            <a:r>
              <a:rPr lang="en-US" dirty="0" err="1"/>
              <a:t>javnih</a:t>
            </a:r>
            <a:r>
              <a:rPr lang="en-US" dirty="0"/>
              <a:t> </a:t>
            </a:r>
            <a:r>
              <a:rPr lang="en-US" dirty="0" err="1"/>
              <a:t>berzi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293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1294"/>
            <a:ext cx="10515600" cy="52356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3. </a:t>
            </a:r>
            <a:r>
              <a:rPr lang="en-US" dirty="0" err="1"/>
              <a:t>Instrumenti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U </a:t>
            </a:r>
            <a:r>
              <a:rPr lang="en-US" dirty="0" err="1"/>
              <a:t>širem</a:t>
            </a:r>
            <a:r>
              <a:rPr lang="en-US" dirty="0"/>
              <a:t> </a:t>
            </a:r>
            <a:r>
              <a:rPr lang="en-US" dirty="0" err="1"/>
              <a:t>smislu</a:t>
            </a:r>
            <a:r>
              <a:rPr lang="en-US" dirty="0"/>
              <a:t> u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se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uključuje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devizno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(</a:t>
            </a:r>
            <a:r>
              <a:rPr lang="en-US" dirty="0" err="1"/>
              <a:t>kupovina</a:t>
            </a:r>
            <a:r>
              <a:rPr lang="sr-Latn-ME" dirty="0"/>
              <a:t> </a:t>
            </a:r>
            <a:r>
              <a:rPr lang="it-IT" dirty="0"/>
              <a:t>i prodaja deviza i valuta).</a:t>
            </a:r>
            <a:endParaRPr lang="en-US" dirty="0"/>
          </a:p>
          <a:p>
            <a:pPr algn="just"/>
            <a:r>
              <a:rPr lang="en-US" dirty="0" err="1" smtClean="0"/>
              <a:t>Tržište</a:t>
            </a:r>
            <a:r>
              <a:rPr lang="en-US" dirty="0" smtClean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značajnu</a:t>
            </a:r>
            <a:r>
              <a:rPr lang="en-US" dirty="0"/>
              <a:t> </a:t>
            </a:r>
            <a:r>
              <a:rPr lang="en-US" dirty="0" err="1"/>
              <a:t>ulogu</a:t>
            </a:r>
            <a:r>
              <a:rPr lang="en-US" dirty="0"/>
              <a:t> u </a:t>
            </a:r>
            <a:r>
              <a:rPr lang="en-US" dirty="0" err="1" smtClean="0"/>
              <a:t>vođenju</a:t>
            </a:r>
            <a:r>
              <a:rPr lang="sr-Latn-ME" dirty="0" smtClean="0"/>
              <a:t> </a:t>
            </a:r>
            <a:r>
              <a:rPr lang="en-US" dirty="0" err="1" smtClean="0"/>
              <a:t>poslovne</a:t>
            </a:r>
            <a:r>
              <a:rPr lang="en-US" dirty="0" smtClean="0"/>
              <a:t> </a:t>
            </a:r>
            <a:r>
              <a:rPr lang="en-US" dirty="0" err="1"/>
              <a:t>politike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, </a:t>
            </a:r>
            <a:r>
              <a:rPr lang="en-US" dirty="0" err="1"/>
              <a:t>banaka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organizacija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Bez </a:t>
            </a:r>
            <a:r>
              <a:rPr lang="en-US" dirty="0" err="1" smtClean="0"/>
              <a:t>tržišta</a:t>
            </a:r>
            <a:r>
              <a:rPr lang="sr-Latn-ME" dirty="0" smtClean="0"/>
              <a:t> </a:t>
            </a:r>
            <a:r>
              <a:rPr lang="en-US" dirty="0" err="1" smtClean="0"/>
              <a:t>novca</a:t>
            </a:r>
            <a:r>
              <a:rPr lang="en-US" dirty="0" smtClean="0"/>
              <a:t> </a:t>
            </a:r>
            <a:r>
              <a:rPr lang="en-US" dirty="0" err="1"/>
              <a:t>centralna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 ne bi </a:t>
            </a:r>
            <a:r>
              <a:rPr lang="en-US" dirty="0" err="1"/>
              <a:t>mogla</a:t>
            </a:r>
            <a:r>
              <a:rPr lang="en-US" dirty="0"/>
              <a:t> da </a:t>
            </a:r>
            <a:r>
              <a:rPr lang="en-US" dirty="0" err="1"/>
              <a:t>sprovodi</a:t>
            </a:r>
            <a:r>
              <a:rPr lang="en-US" dirty="0"/>
              <a:t> </a:t>
            </a:r>
            <a:r>
              <a:rPr lang="en-US" dirty="0" err="1"/>
              <a:t>monetarno-kreditnu</a:t>
            </a:r>
            <a:r>
              <a:rPr lang="en-US" dirty="0"/>
              <a:t> </a:t>
            </a:r>
            <a:r>
              <a:rPr lang="en-US" dirty="0" err="1"/>
              <a:t>politiku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Tržište</a:t>
            </a:r>
            <a:r>
              <a:rPr lang="sr-Latn-ME" dirty="0" smtClean="0"/>
              <a:t> </a:t>
            </a:r>
            <a:r>
              <a:rPr lang="en-US" dirty="0" err="1" smtClean="0"/>
              <a:t>novca</a:t>
            </a:r>
            <a:r>
              <a:rPr lang="en-US" dirty="0" smtClean="0"/>
              <a:t> </a:t>
            </a:r>
            <a:r>
              <a:rPr lang="en-US" dirty="0" err="1"/>
              <a:t>omogućava</a:t>
            </a:r>
            <a:r>
              <a:rPr lang="en-US" dirty="0"/>
              <a:t> </a:t>
            </a:r>
            <a:r>
              <a:rPr lang="en-US" dirty="0" err="1" smtClean="0"/>
              <a:t>usp</a:t>
            </a:r>
            <a:r>
              <a:rPr lang="sr-Latn-ME" dirty="0" smtClean="0"/>
              <a:t>j</a:t>
            </a:r>
            <a:r>
              <a:rPr lang="en-US" dirty="0" err="1" smtClean="0"/>
              <a:t>ešno</a:t>
            </a:r>
            <a:r>
              <a:rPr lang="en-US" dirty="0" smtClean="0"/>
              <a:t> </a:t>
            </a:r>
            <a:r>
              <a:rPr lang="en-US" dirty="0" err="1"/>
              <a:t>regulisanje</a:t>
            </a:r>
            <a:r>
              <a:rPr lang="en-US" dirty="0"/>
              <a:t> </a:t>
            </a:r>
            <a:r>
              <a:rPr lang="en-US" dirty="0" err="1"/>
              <a:t>odnosa</a:t>
            </a:r>
            <a:r>
              <a:rPr lang="en-US" dirty="0"/>
              <a:t> </a:t>
            </a:r>
            <a:r>
              <a:rPr lang="en-US" dirty="0" err="1"/>
              <a:t>ponude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tražnje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kratkoročnih</a:t>
            </a:r>
            <a:r>
              <a:rPr lang="sr-Latn-ME" dirty="0" smtClean="0"/>
              <a:t> </a:t>
            </a:r>
            <a:r>
              <a:rPr lang="en-US" dirty="0" err="1" smtClean="0"/>
              <a:t>hartija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, </a:t>
            </a:r>
            <a:r>
              <a:rPr lang="en-US" dirty="0" err="1"/>
              <a:t>održavanje</a:t>
            </a:r>
            <a:r>
              <a:rPr lang="en-US" dirty="0"/>
              <a:t> </a:t>
            </a:r>
            <a:r>
              <a:rPr lang="en-US" dirty="0" err="1"/>
              <a:t>optimalne</a:t>
            </a:r>
            <a:r>
              <a:rPr lang="en-US" dirty="0"/>
              <a:t> </a:t>
            </a:r>
            <a:r>
              <a:rPr lang="en-US" dirty="0" err="1"/>
              <a:t>likvidnosti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subjekata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, </a:t>
            </a:r>
            <a:r>
              <a:rPr lang="en-US" dirty="0" err="1" smtClean="0"/>
              <a:t>brža</a:t>
            </a:r>
            <a:r>
              <a:rPr lang="sr-Latn-ME" dirty="0" smtClean="0"/>
              <a:t> </a:t>
            </a:r>
            <a:r>
              <a:rPr lang="en-US" dirty="0" err="1" smtClean="0"/>
              <a:t>cirkulacija</a:t>
            </a:r>
            <a:r>
              <a:rPr lang="en-US" dirty="0" smtClean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, </a:t>
            </a:r>
            <a:r>
              <a:rPr lang="en-US" dirty="0" err="1"/>
              <a:t>ostvarivanje</a:t>
            </a:r>
            <a:r>
              <a:rPr lang="en-US" dirty="0"/>
              <a:t> </a:t>
            </a:r>
            <a:r>
              <a:rPr lang="en-US" dirty="0" err="1"/>
              <a:t>ciljeva</a:t>
            </a:r>
            <a:r>
              <a:rPr lang="en-US" dirty="0"/>
              <a:t> </a:t>
            </a:r>
            <a:r>
              <a:rPr lang="en-US" dirty="0" err="1"/>
              <a:t>monetarne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devizne</a:t>
            </a:r>
            <a:r>
              <a:rPr lang="en-US" dirty="0"/>
              <a:t> </a:t>
            </a:r>
            <a:r>
              <a:rPr lang="en-US" dirty="0" err="1"/>
              <a:t>politike</a:t>
            </a:r>
            <a:r>
              <a:rPr lang="en-US" dirty="0" smtClean="0"/>
              <a:t>,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1279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8529"/>
            <a:ext cx="10515600" cy="5168434"/>
          </a:xfrm>
        </p:spPr>
        <p:txBody>
          <a:bodyPr>
            <a:normAutofit fontScale="92500"/>
          </a:bodyPr>
          <a:lstStyle/>
          <a:p>
            <a:r>
              <a:rPr lang="en-US" dirty="0" err="1"/>
              <a:t>Najviši</a:t>
            </a:r>
            <a:r>
              <a:rPr lang="en-US" dirty="0"/>
              <a:t> organ </a:t>
            </a:r>
            <a:r>
              <a:rPr lang="en-US" dirty="0" err="1"/>
              <a:t>berze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je </a:t>
            </a:r>
            <a:r>
              <a:rPr lang="en-US" dirty="0" err="1"/>
              <a:t>skupština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berze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smtClean="0"/>
              <a:t>Ona </a:t>
            </a:r>
            <a:r>
              <a:rPr lang="en-US" dirty="0" err="1"/>
              <a:t>bira</a:t>
            </a:r>
            <a:r>
              <a:rPr lang="en-US" dirty="0"/>
              <a:t> 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nadzorni</a:t>
            </a:r>
            <a:r>
              <a:rPr lang="en-US" dirty="0" smtClean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berze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Upravni</a:t>
            </a:r>
            <a:r>
              <a:rPr lang="en-US" dirty="0" smtClean="0"/>
              <a:t> </a:t>
            </a:r>
            <a:r>
              <a:rPr lang="en-US" dirty="0" err="1"/>
              <a:t>odbor</a:t>
            </a:r>
            <a:r>
              <a:rPr lang="en-US" dirty="0"/>
              <a:t> je </a:t>
            </a:r>
            <a:r>
              <a:rPr lang="en-US" dirty="0" err="1"/>
              <a:t>najvažnije</a:t>
            </a:r>
            <a:r>
              <a:rPr lang="en-US" dirty="0"/>
              <a:t> </a:t>
            </a:r>
            <a:r>
              <a:rPr lang="en-US" dirty="0" err="1"/>
              <a:t>operativno</a:t>
            </a:r>
            <a:r>
              <a:rPr lang="en-US" dirty="0"/>
              <a:t> </a:t>
            </a:r>
            <a:r>
              <a:rPr lang="en-US" dirty="0" smtClean="0"/>
              <a:t>t</a:t>
            </a:r>
            <a:r>
              <a:rPr lang="sr-Latn-ME" dirty="0" smtClean="0"/>
              <a:t>ij</a:t>
            </a:r>
            <a:r>
              <a:rPr lang="en-US" dirty="0" err="1" smtClean="0"/>
              <a:t>elo</a:t>
            </a:r>
            <a:r>
              <a:rPr lang="en-US" dirty="0" smtClean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 smtClean="0"/>
              <a:t>rukovodi</a:t>
            </a:r>
            <a:r>
              <a:rPr lang="sr-Latn-ME" dirty="0" smtClean="0"/>
              <a:t> </a:t>
            </a:r>
            <a:r>
              <a:rPr lang="en-US" dirty="0" err="1" smtClean="0"/>
              <a:t>poslovanjem</a:t>
            </a:r>
            <a:r>
              <a:rPr lang="en-US" dirty="0"/>
              <a:t>, </a:t>
            </a:r>
            <a:r>
              <a:rPr lang="en-US" dirty="0" err="1"/>
              <a:t>propisuje</a:t>
            </a:r>
            <a:r>
              <a:rPr lang="en-US" dirty="0"/>
              <a:t> </a:t>
            </a:r>
            <a:r>
              <a:rPr lang="en-US" dirty="0" err="1"/>
              <a:t>poslovni</a:t>
            </a:r>
            <a:r>
              <a:rPr lang="en-US" dirty="0"/>
              <a:t> red, </a:t>
            </a:r>
            <a:r>
              <a:rPr lang="en-US" dirty="0" err="1"/>
              <a:t>donosi</a:t>
            </a:r>
            <a:r>
              <a:rPr lang="en-US" dirty="0"/>
              <a:t> </a:t>
            </a:r>
            <a:r>
              <a:rPr lang="en-US" dirty="0" err="1"/>
              <a:t>uzanse</a:t>
            </a:r>
            <a:r>
              <a:rPr lang="en-US" dirty="0"/>
              <a:t> </a:t>
            </a:r>
            <a:r>
              <a:rPr lang="en-US" dirty="0" err="1"/>
              <a:t>berzanskog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, </a:t>
            </a:r>
            <a:r>
              <a:rPr lang="en-US" dirty="0" err="1" smtClean="0"/>
              <a:t>upravlja</a:t>
            </a:r>
            <a:r>
              <a:rPr lang="sr-Latn-ME" dirty="0" smtClean="0"/>
              <a:t> </a:t>
            </a:r>
            <a:r>
              <a:rPr lang="en-US" dirty="0" err="1" smtClean="0"/>
              <a:t>imovinom</a:t>
            </a:r>
            <a:r>
              <a:rPr lang="en-US" dirty="0"/>
              <a:t>, </a:t>
            </a:r>
            <a:r>
              <a:rPr lang="en-US" dirty="0" err="1"/>
              <a:t>imenuje</a:t>
            </a:r>
            <a:r>
              <a:rPr lang="en-US" dirty="0"/>
              <a:t> </a:t>
            </a:r>
            <a:r>
              <a:rPr lang="en-US" dirty="0" err="1"/>
              <a:t>članove</a:t>
            </a:r>
            <a:r>
              <a:rPr lang="en-US" dirty="0"/>
              <a:t> </a:t>
            </a:r>
            <a:r>
              <a:rPr lang="en-US" dirty="0" err="1"/>
              <a:t>pojedinih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, </a:t>
            </a:r>
            <a:r>
              <a:rPr lang="en-US" dirty="0" err="1"/>
              <a:t>prikuplja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raspoređuje</a:t>
            </a:r>
            <a:r>
              <a:rPr lang="en-US" dirty="0"/>
              <a:t> </a:t>
            </a:r>
            <a:r>
              <a:rPr lang="en-US" dirty="0" err="1"/>
              <a:t>prihode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pl-PL" dirty="0" smtClean="0"/>
              <a:t>donosi </a:t>
            </a:r>
            <a:r>
              <a:rPr lang="pl-PL" dirty="0"/>
              <a:t>končane odluke o konotacijama itd.</a:t>
            </a:r>
          </a:p>
          <a:p>
            <a:pPr algn="just"/>
            <a:r>
              <a:rPr lang="en-US" dirty="0" err="1"/>
              <a:t>Nadzomi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kontroliše</a:t>
            </a:r>
            <a:r>
              <a:rPr lang="en-US" dirty="0"/>
              <a:t> </a:t>
            </a:r>
            <a:r>
              <a:rPr lang="en-US" dirty="0" err="1"/>
              <a:t>zakonitost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poštovanje</a:t>
            </a:r>
            <a:r>
              <a:rPr lang="sr-Latn-ME" dirty="0" smtClean="0"/>
              <a:t> </a:t>
            </a:r>
            <a:r>
              <a:rPr lang="en-US" dirty="0" err="1" smtClean="0"/>
              <a:t>berzanskih</a:t>
            </a:r>
            <a:r>
              <a:rPr lang="en-US" dirty="0" smtClean="0"/>
              <a:t> </a:t>
            </a:r>
            <a:r>
              <a:rPr lang="en-US" dirty="0" err="1"/>
              <a:t>pravila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poslovnog</a:t>
            </a:r>
            <a:r>
              <a:rPr lang="en-US" dirty="0"/>
              <a:t> </a:t>
            </a:r>
            <a:r>
              <a:rPr lang="en-US" dirty="0" err="1"/>
              <a:t>morala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Upravnim</a:t>
            </a:r>
            <a:r>
              <a:rPr lang="en-US" dirty="0"/>
              <a:t> </a:t>
            </a:r>
            <a:r>
              <a:rPr lang="en-US" dirty="0" err="1"/>
              <a:t>odborom</a:t>
            </a:r>
            <a:r>
              <a:rPr lang="en-US" dirty="0"/>
              <a:t> </a:t>
            </a:r>
            <a:r>
              <a:rPr lang="en-US" dirty="0" err="1"/>
              <a:t>rakovodi</a:t>
            </a:r>
            <a:r>
              <a:rPr lang="en-US" dirty="0"/>
              <a:t> </a:t>
            </a:r>
            <a:r>
              <a:rPr lang="en-US" dirty="0" err="1"/>
              <a:t>direktor</a:t>
            </a:r>
            <a:r>
              <a:rPr lang="en-US" dirty="0"/>
              <a:t> </a:t>
            </a:r>
            <a:r>
              <a:rPr lang="en-US" dirty="0" err="1"/>
              <a:t>berze</a:t>
            </a:r>
            <a:r>
              <a:rPr lang="en-US" dirty="0"/>
              <a:t>, a </a:t>
            </a:r>
            <a:r>
              <a:rPr lang="en-US" dirty="0" err="1" smtClean="0"/>
              <a:t>str</a:t>
            </a:r>
            <a:r>
              <a:rPr lang="sr-Latn-ME" dirty="0" smtClean="0"/>
              <a:t>u</a:t>
            </a:r>
            <a:r>
              <a:rPr lang="en-US" dirty="0" err="1" smtClean="0"/>
              <a:t>čne</a:t>
            </a:r>
            <a:r>
              <a:rPr lang="en-US" dirty="0" smtClean="0"/>
              <a:t> </a:t>
            </a:r>
            <a:r>
              <a:rPr lang="en-US" dirty="0" err="1"/>
              <a:t>službe</a:t>
            </a:r>
            <a:r>
              <a:rPr lang="en-US" dirty="0"/>
              <a:t> se </a:t>
            </a:r>
            <a:r>
              <a:rPr lang="en-US" dirty="0" err="1"/>
              <a:t>brinu</a:t>
            </a:r>
            <a:r>
              <a:rPr lang="en-US" dirty="0"/>
              <a:t> </a:t>
            </a:r>
            <a:r>
              <a:rPr lang="en-US" dirty="0" smtClean="0"/>
              <a:t>o</a:t>
            </a:r>
            <a:r>
              <a:rPr lang="sr-Latn-ME" dirty="0" smtClean="0"/>
              <a:t> </a:t>
            </a:r>
            <a:r>
              <a:rPr lang="en-US" dirty="0" err="1" smtClean="0"/>
              <a:t>brzom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svakodnevnom</a:t>
            </a:r>
            <a:r>
              <a:rPr lang="en-US" dirty="0"/>
              <a:t> </a:t>
            </a:r>
            <a:r>
              <a:rPr lang="en-US" dirty="0" err="1"/>
              <a:t>obavljanju</a:t>
            </a:r>
            <a:r>
              <a:rPr lang="en-US" dirty="0"/>
              <a:t> </a:t>
            </a:r>
            <a:r>
              <a:rPr lang="en-US" dirty="0" smtClean="0"/>
              <a:t>ad</a:t>
            </a:r>
            <a:r>
              <a:rPr lang="sr-Latn-ME" dirty="0" smtClean="0"/>
              <a:t>m</a:t>
            </a:r>
            <a:r>
              <a:rPr lang="en-US" dirty="0" err="1" smtClean="0"/>
              <a:t>inistrativnih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stračnih</a:t>
            </a:r>
            <a:r>
              <a:rPr lang="en-US" dirty="0"/>
              <a:t> </a:t>
            </a:r>
            <a:r>
              <a:rPr lang="en-US" dirty="0" err="1"/>
              <a:t>poslova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dužnosti</a:t>
            </a:r>
            <a:r>
              <a:rPr lang="en-US" dirty="0"/>
              <a:t> </a:t>
            </a:r>
            <a:r>
              <a:rPr lang="en-US" dirty="0" err="1"/>
              <a:t>pojedinih</a:t>
            </a:r>
            <a:r>
              <a:rPr lang="en-US" dirty="0"/>
              <a:t> organa </a:t>
            </a:r>
            <a:r>
              <a:rPr lang="en-US" dirty="0" err="1"/>
              <a:t>berze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obično</a:t>
            </a:r>
            <a:r>
              <a:rPr lang="en-US" dirty="0"/>
              <a:t> se </a:t>
            </a:r>
            <a:r>
              <a:rPr lang="en-US" dirty="0" err="1"/>
              <a:t>precizno</a:t>
            </a:r>
            <a:r>
              <a:rPr lang="en-US" dirty="0"/>
              <a:t> </a:t>
            </a:r>
            <a:r>
              <a:rPr lang="en-US" dirty="0" err="1" smtClean="0"/>
              <a:t>utvr</a:t>
            </a:r>
            <a:r>
              <a:rPr lang="sr-Latn-ME" dirty="0" smtClean="0"/>
              <a:t>đ</a:t>
            </a:r>
            <a:r>
              <a:rPr lang="en-US" dirty="0" err="1" smtClean="0"/>
              <a:t>uju</a:t>
            </a:r>
            <a:r>
              <a:rPr lang="sr-Latn-ME" dirty="0" smtClean="0"/>
              <a:t> </a:t>
            </a:r>
            <a:r>
              <a:rPr lang="pl-PL" dirty="0" smtClean="0"/>
              <a:t>statutom </a:t>
            </a:r>
            <a:r>
              <a:rPr lang="pl-PL" dirty="0"/>
              <a:t>ili drugim normativnim aktom koji donosi skupština berze.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03762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+mn-lt"/>
              </a:rPr>
              <a:t>INSTRUMENTI TRŽIŠTA NOVCA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 smtClean="0"/>
              <a:t>1</a:t>
            </a:r>
            <a:r>
              <a:rPr lang="pl-PL" b="1" dirty="0"/>
              <a:t>. HARTIJE OD </a:t>
            </a:r>
            <a:r>
              <a:rPr lang="pl-PL" b="1" dirty="0" smtClean="0"/>
              <a:t>VRIJEDNOSTI </a:t>
            </a:r>
            <a:r>
              <a:rPr lang="pl-PL" b="1" dirty="0"/>
              <a:t>NA TRŽIŠTU NOVCA</a:t>
            </a:r>
          </a:p>
          <a:p>
            <a:pPr algn="just"/>
            <a:r>
              <a:rPr lang="pl-PL" dirty="0"/>
              <a:t>Na tržištu novca nalaze se hartije od </a:t>
            </a:r>
            <a:r>
              <a:rPr lang="pl-PL" dirty="0" smtClean="0"/>
              <a:t>vrijednosti </a:t>
            </a:r>
            <a:r>
              <a:rPr lang="pl-PL" dirty="0"/>
              <a:t>emitovane od strane </a:t>
            </a:r>
            <a:r>
              <a:rPr lang="pl-PL" dirty="0" smtClean="0"/>
              <a:t>centralne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subjekata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dobili</a:t>
            </a:r>
            <a:r>
              <a:rPr lang="en-US" dirty="0"/>
              <a:t> </a:t>
            </a:r>
            <a:r>
              <a:rPr lang="en-US" dirty="0" err="1"/>
              <a:t>saglasnost</a:t>
            </a:r>
            <a:r>
              <a:rPr lang="en-US" dirty="0"/>
              <a:t> od </a:t>
            </a:r>
            <a:r>
              <a:rPr lang="en-US" dirty="0" err="1"/>
              <a:t>nje</a:t>
            </a:r>
            <a:r>
              <a:rPr lang="en-US" dirty="0"/>
              <a:t> da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tom </a:t>
            </a:r>
            <a:r>
              <a:rPr lang="en-US" dirty="0" err="1" smtClean="0"/>
              <a:t>tržištu</a:t>
            </a:r>
            <a:r>
              <a:rPr lang="sr-Latn-ME" dirty="0" smtClean="0"/>
              <a:t> </a:t>
            </a:r>
            <a:r>
              <a:rPr lang="en-US" dirty="0" err="1" smtClean="0"/>
              <a:t>pred</a:t>
            </a:r>
            <a:r>
              <a:rPr lang="sr-Latn-ME" dirty="0" smtClean="0"/>
              <a:t>m</a:t>
            </a:r>
            <a:r>
              <a:rPr lang="en-US" dirty="0" smtClean="0"/>
              <a:t>et </a:t>
            </a:r>
            <a:r>
              <a:rPr lang="en-US" dirty="0" err="1"/>
              <a:t>kupovine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prodaje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Ona </a:t>
            </a:r>
            <a:r>
              <a:rPr lang="en-US" dirty="0"/>
              <a:t>se </a:t>
            </a:r>
            <a:r>
              <a:rPr lang="en-US" dirty="0" err="1"/>
              <a:t>pri</a:t>
            </a:r>
            <a:r>
              <a:rPr lang="en-US" dirty="0"/>
              <a:t> tome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drži</a:t>
            </a:r>
            <a:r>
              <a:rPr lang="en-US" dirty="0"/>
              <a:t> </a:t>
            </a:r>
            <a:r>
              <a:rPr lang="en-US" dirty="0" err="1"/>
              <a:t>stava</a:t>
            </a:r>
            <a:r>
              <a:rPr lang="en-US" dirty="0"/>
              <a:t> da li je </a:t>
            </a:r>
            <a:r>
              <a:rPr lang="en-US" dirty="0" err="1"/>
              <a:t>neka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pl-PL" dirty="0" smtClean="0"/>
              <a:t>vrijednosti </a:t>
            </a:r>
            <a:r>
              <a:rPr lang="pl-PL" dirty="0"/>
              <a:t>podesna za eskont ili reeskont odnosno operacije na “otvorenom tržištu</a:t>
            </a:r>
            <a:r>
              <a:rPr lang="pl-PL" dirty="0" smtClean="0"/>
              <a:t>” </a:t>
            </a:r>
            <a:r>
              <a:rPr lang="en-US" dirty="0" smtClean="0"/>
              <a:t>(“</a:t>
            </a:r>
            <a:r>
              <a:rPr lang="en-US" dirty="0" err="1"/>
              <a:t>opet</a:t>
            </a:r>
            <a:r>
              <a:rPr lang="en-US" dirty="0"/>
              <a:t> Market Policy”).</a:t>
            </a:r>
          </a:p>
          <a:p>
            <a:pPr algn="just"/>
            <a:r>
              <a:rPr lang="en-US" dirty="0"/>
              <a:t>Na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u </a:t>
            </a:r>
            <a:r>
              <a:rPr lang="en-US" dirty="0" err="1"/>
              <a:t>razvijenim</a:t>
            </a:r>
            <a:r>
              <a:rPr lang="en-US" dirty="0"/>
              <a:t> </a:t>
            </a:r>
            <a:r>
              <a:rPr lang="sr-Latn-ME" dirty="0" smtClean="0"/>
              <a:t>ekonomijama</a:t>
            </a:r>
            <a:r>
              <a:rPr lang="en-US" dirty="0" smtClean="0"/>
              <a:t> </a:t>
            </a:r>
            <a:r>
              <a:rPr lang="en-US" dirty="0" err="1"/>
              <a:t>koriste</a:t>
            </a:r>
            <a:r>
              <a:rPr lang="en-US" dirty="0"/>
              <a:t> se </a:t>
            </a:r>
            <a:r>
              <a:rPr lang="en-US" dirty="0" err="1"/>
              <a:t>mnogobrojni</a:t>
            </a:r>
            <a:r>
              <a:rPr lang="en-US" dirty="0"/>
              <a:t> </a:t>
            </a:r>
            <a:r>
              <a:rPr lang="en-US" dirty="0" err="1" smtClean="0"/>
              <a:t>instrumenti</a:t>
            </a:r>
            <a:r>
              <a:rPr lang="sr-Latn-ME" dirty="0" smtClean="0"/>
              <a:t> </a:t>
            </a:r>
            <a:r>
              <a:rPr lang="en-US" dirty="0" err="1" smtClean="0"/>
              <a:t>trgovine</a:t>
            </a:r>
            <a:r>
              <a:rPr lang="en-US" dirty="0" smtClean="0"/>
              <a:t> </a:t>
            </a:r>
            <a:r>
              <a:rPr lang="en-US" dirty="0" err="1"/>
              <a:t>novcem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kratkoročnim</a:t>
            </a:r>
            <a:r>
              <a:rPr lang="en-US" dirty="0"/>
              <a:t> </a:t>
            </a:r>
            <a:r>
              <a:rPr lang="en-US" dirty="0" err="1"/>
              <a:t>hartijama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. </a:t>
            </a:r>
            <a:r>
              <a:rPr lang="en-US" dirty="0" err="1"/>
              <a:t>Najznačajniji</a:t>
            </a:r>
            <a:r>
              <a:rPr lang="en-US" dirty="0"/>
              <a:t> </a:t>
            </a:r>
            <a:r>
              <a:rPr lang="en-US" dirty="0" err="1" smtClean="0"/>
              <a:t>instrumenti</a:t>
            </a:r>
            <a:r>
              <a:rPr lang="sr-Latn-ME" dirty="0" smtClean="0"/>
              <a:t> </a:t>
            </a:r>
            <a:r>
              <a:rPr lang="en-US" dirty="0" err="1" smtClean="0"/>
              <a:t>su</a:t>
            </a:r>
            <a:r>
              <a:rPr lang="en-US" dirty="0"/>
              <a:t>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1759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6482"/>
            <a:ext cx="10515600" cy="5410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1. </a:t>
            </a:r>
            <a:r>
              <a:rPr lang="en-US" dirty="0" err="1"/>
              <a:t>Međubankarska</a:t>
            </a:r>
            <a:r>
              <a:rPr lang="en-US" dirty="0"/>
              <a:t> </a:t>
            </a:r>
            <a:r>
              <a:rPr lang="en-US" dirty="0" err="1"/>
              <a:t>kupoprodaja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pl-PL" dirty="0"/>
              <a:t>2. Kratkoročne hartije od </a:t>
            </a:r>
            <a:r>
              <a:rPr lang="pl-PL" dirty="0" smtClean="0"/>
              <a:t>vrijednosti</a:t>
            </a:r>
            <a:r>
              <a:rPr lang="pl-PL" dirty="0"/>
              <a:t>, gde spadaju:</a:t>
            </a:r>
          </a:p>
          <a:p>
            <a:pPr marL="457200" lvl="1" indent="0">
              <a:buNone/>
            </a:pPr>
            <a:r>
              <a:rPr lang="en-US" sz="2800" dirty="0"/>
              <a:t>a) </a:t>
            </a:r>
            <a:r>
              <a:rPr lang="en-US" sz="2800" dirty="0" err="1"/>
              <a:t>Državne</a:t>
            </a:r>
            <a:r>
              <a:rPr lang="en-US" sz="2800" dirty="0"/>
              <a:t> </a:t>
            </a:r>
            <a:r>
              <a:rPr lang="en-US" sz="2800" dirty="0" err="1"/>
              <a:t>obveznice</a:t>
            </a:r>
            <a:r>
              <a:rPr lang="en-US" sz="2800" dirty="0"/>
              <a:t> (</a:t>
            </a:r>
            <a:r>
              <a:rPr lang="en-US" sz="2800" dirty="0" err="1"/>
              <a:t>tresory</a:t>
            </a:r>
            <a:r>
              <a:rPr lang="en-US" sz="2800" dirty="0"/>
              <a:t> bonds),</a:t>
            </a:r>
          </a:p>
          <a:p>
            <a:pPr marL="457200" lvl="1" indent="0">
              <a:buNone/>
            </a:pPr>
            <a:r>
              <a:rPr lang="en-US" sz="2800" dirty="0"/>
              <a:t>b) </a:t>
            </a:r>
            <a:r>
              <a:rPr lang="en-US" sz="2800" dirty="0" err="1"/>
              <a:t>Obveznice</a:t>
            </a:r>
            <a:r>
              <a:rPr lang="en-US" sz="2800" dirty="0"/>
              <a:t> </a:t>
            </a:r>
            <a:r>
              <a:rPr lang="en-US" sz="2800" dirty="0" err="1"/>
              <a:t>centralne</a:t>
            </a:r>
            <a:r>
              <a:rPr lang="en-US" sz="2800" dirty="0"/>
              <a:t> </a:t>
            </a:r>
            <a:r>
              <a:rPr lang="en-US" sz="2800" dirty="0" err="1"/>
              <a:t>banke</a:t>
            </a:r>
            <a:r>
              <a:rPr lang="en-US" sz="2800" dirty="0"/>
              <a:t>,</a:t>
            </a:r>
          </a:p>
          <a:p>
            <a:pPr marL="457200" lvl="1" indent="0">
              <a:buNone/>
            </a:pPr>
            <a:r>
              <a:rPr lang="pl-PL" sz="2800" dirty="0"/>
              <a:t>c) Blagajnički zapisi centralne banke,</a:t>
            </a:r>
          </a:p>
          <a:p>
            <a:pPr marL="457200" lvl="1" indent="0">
              <a:buNone/>
            </a:pPr>
            <a:r>
              <a:rPr lang="pl-PL" sz="2800" dirty="0"/>
              <a:t>d) Državni blagajnički zapisi (tresory bilds),</a:t>
            </a:r>
          </a:p>
          <a:p>
            <a:pPr marL="457200" lvl="1" indent="0">
              <a:buNone/>
            </a:pPr>
            <a:r>
              <a:rPr lang="en-US" sz="2800" dirty="0"/>
              <a:t>e) </a:t>
            </a:r>
            <a:r>
              <a:rPr lang="en-US" sz="2800" dirty="0" err="1"/>
              <a:t>Komercijalni</a:t>
            </a:r>
            <a:r>
              <a:rPr lang="en-US" sz="2800" dirty="0"/>
              <a:t> </a:t>
            </a:r>
            <a:r>
              <a:rPr lang="en-US" sz="2800" dirty="0" err="1"/>
              <a:t>zapisi</a:t>
            </a:r>
            <a:r>
              <a:rPr lang="en-US" sz="2800" dirty="0"/>
              <a:t>,</a:t>
            </a:r>
          </a:p>
          <a:p>
            <a:pPr marL="457200" lvl="1" indent="0">
              <a:buNone/>
            </a:pPr>
            <a:r>
              <a:rPr lang="en-US" sz="2800" dirty="0"/>
              <a:t>f) </a:t>
            </a:r>
            <a:r>
              <a:rPr lang="en-US" sz="2800" dirty="0" err="1"/>
              <a:t>Bankarska</a:t>
            </a:r>
            <a:r>
              <a:rPr lang="en-US" sz="2800" dirty="0"/>
              <a:t> </a:t>
            </a:r>
            <a:r>
              <a:rPr lang="en-US" sz="2800" dirty="0" err="1"/>
              <a:t>potvrda</a:t>
            </a:r>
            <a:r>
              <a:rPr lang="en-US" sz="2800" dirty="0"/>
              <a:t> o </a:t>
            </a:r>
            <a:r>
              <a:rPr lang="en-US" sz="2800" dirty="0" err="1"/>
              <a:t>depozitu</a:t>
            </a:r>
            <a:r>
              <a:rPr lang="en-US" sz="2800" dirty="0"/>
              <a:t> (</a:t>
            </a:r>
            <a:r>
              <a:rPr lang="en-US" sz="2800" dirty="0" err="1"/>
              <a:t>depozitni</a:t>
            </a:r>
            <a:r>
              <a:rPr lang="en-US" sz="2800" dirty="0"/>
              <a:t> </a:t>
            </a:r>
            <a:r>
              <a:rPr lang="en-US" sz="2800" dirty="0" err="1"/>
              <a:t>certifikat</a:t>
            </a:r>
            <a:r>
              <a:rPr lang="en-US" sz="2800" dirty="0"/>
              <a:t>),</a:t>
            </a:r>
          </a:p>
          <a:p>
            <a:pPr marL="457200" lvl="1" indent="0">
              <a:buNone/>
            </a:pPr>
            <a:r>
              <a:rPr lang="en-US" sz="2800" dirty="0"/>
              <a:t>g) </a:t>
            </a:r>
            <a:r>
              <a:rPr lang="en-US" sz="2800" dirty="0" err="1"/>
              <a:t>Bankarski</a:t>
            </a:r>
            <a:r>
              <a:rPr lang="en-US" sz="2800" dirty="0"/>
              <a:t> </a:t>
            </a:r>
            <a:r>
              <a:rPr lang="en-US" sz="2800" dirty="0" err="1"/>
              <a:t>akcepti</a:t>
            </a:r>
            <a:r>
              <a:rPr lang="en-US" sz="2800" dirty="0"/>
              <a:t>,</a:t>
            </a:r>
          </a:p>
          <a:p>
            <a:pPr marL="457200" lvl="1" indent="0">
              <a:buNone/>
            </a:pPr>
            <a:r>
              <a:rPr lang="en-US" sz="2800" dirty="0"/>
              <a:t>h) </a:t>
            </a:r>
            <a:r>
              <a:rPr lang="en-US" sz="2800" dirty="0" err="1"/>
              <a:t>Komercijalni</a:t>
            </a:r>
            <a:r>
              <a:rPr lang="en-US" sz="2800" dirty="0"/>
              <a:t> </a:t>
            </a:r>
            <a:r>
              <a:rPr lang="en-US" sz="2800" dirty="0" err="1"/>
              <a:t>bonovi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dirty="0"/>
              <a:t>3. </a:t>
            </a:r>
            <a:r>
              <a:rPr lang="en-US" dirty="0" err="1"/>
              <a:t>Međubankarska</a:t>
            </a:r>
            <a:r>
              <a:rPr lang="en-US" dirty="0"/>
              <a:t> </a:t>
            </a:r>
            <a:r>
              <a:rPr lang="en-US" dirty="0" err="1"/>
              <a:t>trgovina</a:t>
            </a:r>
            <a:r>
              <a:rPr lang="en-US" dirty="0"/>
              <a:t> </a:t>
            </a:r>
            <a:r>
              <a:rPr lang="en-US" dirty="0" err="1"/>
              <a:t>viškovima</a:t>
            </a:r>
            <a:r>
              <a:rPr lang="en-US" dirty="0"/>
              <a:t> </a:t>
            </a:r>
            <a:r>
              <a:rPr lang="en-US" dirty="0" err="1"/>
              <a:t>obaveznih</a:t>
            </a:r>
            <a:r>
              <a:rPr lang="en-US" dirty="0"/>
              <a:t> </a:t>
            </a:r>
            <a:r>
              <a:rPr lang="en-US" dirty="0" err="1"/>
              <a:t>rezervi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88361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1294"/>
            <a:ext cx="10515600" cy="5235669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U </a:t>
            </a:r>
            <a:r>
              <a:rPr lang="en-US" dirty="0" err="1"/>
              <a:t>zemljama</a:t>
            </a:r>
            <a:r>
              <a:rPr lang="en-US" dirty="0"/>
              <a:t> </a:t>
            </a:r>
            <a:r>
              <a:rPr lang="en-US" dirty="0" err="1"/>
              <a:t>bivšeg</a:t>
            </a:r>
            <a:r>
              <a:rPr lang="en-US" dirty="0"/>
              <a:t> </a:t>
            </a:r>
            <a:r>
              <a:rPr lang="en-US" dirty="0" err="1"/>
              <a:t>socijalističkog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,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ponovo</a:t>
            </a:r>
            <a:r>
              <a:rPr lang="en-US" dirty="0"/>
              <a:t> </a:t>
            </a:r>
            <a:r>
              <a:rPr lang="en-US" dirty="0" err="1"/>
              <a:t>teže</a:t>
            </a:r>
            <a:r>
              <a:rPr lang="en-US" dirty="0"/>
              <a:t> </a:t>
            </a:r>
            <a:r>
              <a:rPr lang="sr-Latn-ME" dirty="0" smtClean="0"/>
              <a:t>uspostavi  </a:t>
            </a:r>
            <a:r>
              <a:rPr lang="en-US" dirty="0" err="1" smtClean="0"/>
              <a:t>tržišnog</a:t>
            </a:r>
            <a:r>
              <a:rPr lang="en-US" dirty="0" smtClean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institucionalizovano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sada</a:t>
            </a:r>
            <a:r>
              <a:rPr lang="en-US" dirty="0"/>
              <a:t> se </a:t>
            </a:r>
            <a:r>
              <a:rPr lang="en-US" dirty="0" err="1" smtClean="0"/>
              <a:t>tek</a:t>
            </a:r>
            <a:r>
              <a:rPr lang="sr-Latn-ME" dirty="0" smtClean="0"/>
              <a:t> </a:t>
            </a:r>
            <a:r>
              <a:rPr lang="en-US" dirty="0" err="1" smtClean="0"/>
              <a:t>formira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postepeno</a:t>
            </a:r>
            <a:r>
              <a:rPr lang="en-US" dirty="0"/>
              <a:t> </a:t>
            </a:r>
            <a:r>
              <a:rPr lang="en-US" dirty="0" err="1"/>
              <a:t>uključuje</a:t>
            </a:r>
            <a:r>
              <a:rPr lang="en-US" dirty="0"/>
              <a:t> u 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Istražuju</a:t>
            </a:r>
            <a:r>
              <a:rPr lang="en-US" dirty="0"/>
              <a:t> se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ednosni</a:t>
            </a:r>
            <a:r>
              <a:rPr lang="en-US" dirty="0" smtClean="0"/>
              <a:t> </a:t>
            </a:r>
            <a:r>
              <a:rPr lang="en-US" dirty="0" err="1"/>
              <a:t>papiri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tržište</a:t>
            </a:r>
            <a:r>
              <a:rPr lang="en-US" dirty="0" smtClean="0"/>
              <a:t> </a:t>
            </a:r>
            <a:r>
              <a:rPr lang="en-US" dirty="0" err="1"/>
              <a:t>novca</a:t>
            </a:r>
            <a:r>
              <a:rPr lang="en-US" dirty="0"/>
              <a:t>,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upotreba</a:t>
            </a:r>
            <a:r>
              <a:rPr lang="en-US" dirty="0"/>
              <a:t> </a:t>
            </a:r>
            <a:r>
              <a:rPr lang="en-US" dirty="0" err="1"/>
              <a:t>njihovih</a:t>
            </a:r>
            <a:r>
              <a:rPr lang="en-US" dirty="0"/>
              <a:t> </a:t>
            </a:r>
            <a:r>
              <a:rPr lang="en-US" dirty="0" err="1"/>
              <a:t>instrumenata</a:t>
            </a:r>
            <a:r>
              <a:rPr lang="en-US" dirty="0"/>
              <a:t> u </a:t>
            </a:r>
            <a:r>
              <a:rPr lang="en-US" dirty="0" err="1"/>
              <a:t>novim</a:t>
            </a:r>
            <a:r>
              <a:rPr lang="en-US" dirty="0"/>
              <a:t> </a:t>
            </a:r>
            <a:r>
              <a:rPr lang="en-US" dirty="0" err="1" smtClean="0"/>
              <a:t>privrednim</a:t>
            </a:r>
            <a:r>
              <a:rPr lang="sr-Latn-ME" dirty="0" smtClean="0"/>
              <a:t> </a:t>
            </a:r>
            <a:r>
              <a:rPr lang="en-US" dirty="0" err="1" smtClean="0"/>
              <a:t>uslovima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smtClean="0"/>
              <a:t>Ne </a:t>
            </a:r>
            <a:r>
              <a:rPr lang="en-US" dirty="0" err="1"/>
              <a:t>koriste</a:t>
            </a:r>
            <a:r>
              <a:rPr lang="en-US" dirty="0"/>
              <a:t> se </a:t>
            </a:r>
            <a:r>
              <a:rPr lang="en-US" dirty="0" err="1"/>
              <a:t>svi</a:t>
            </a:r>
            <a:r>
              <a:rPr lang="en-US" dirty="0"/>
              <a:t>,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neki</a:t>
            </a:r>
            <a:r>
              <a:rPr lang="en-US" dirty="0"/>
              <a:t> </a:t>
            </a:r>
            <a:r>
              <a:rPr lang="en-US" dirty="0" err="1"/>
              <a:t>instrumenti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Tako</a:t>
            </a:r>
            <a:r>
              <a:rPr lang="en-US" dirty="0"/>
              <a:t>,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er</a:t>
            </a:r>
            <a:r>
              <a:rPr lang="sr-Latn-ME" dirty="0"/>
              <a:t>: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najčešće</a:t>
            </a:r>
            <a:r>
              <a:rPr lang="en-US" dirty="0"/>
              <a:t> se </a:t>
            </a:r>
            <a:r>
              <a:rPr lang="en-US" dirty="0" err="1"/>
              <a:t>koriste</a:t>
            </a:r>
            <a:r>
              <a:rPr lang="en-US" dirty="0"/>
              <a:t> </a:t>
            </a:r>
            <a:r>
              <a:rPr lang="en-US" dirty="0" err="1"/>
              <a:t>međubankarske</a:t>
            </a:r>
            <a:r>
              <a:rPr lang="en-US" dirty="0"/>
              <a:t> </a:t>
            </a:r>
            <a:r>
              <a:rPr lang="en-US" dirty="0" err="1"/>
              <a:t>kupoprodaje</a:t>
            </a:r>
            <a:r>
              <a:rPr lang="en-US" dirty="0"/>
              <a:t> </a:t>
            </a:r>
            <a:r>
              <a:rPr lang="en-US" dirty="0" err="1" smtClean="0"/>
              <a:t>novca</a:t>
            </a:r>
            <a:r>
              <a:rPr lang="sr-Latn-ME" dirty="0" smtClean="0"/>
              <a:t> </a:t>
            </a:r>
            <a:r>
              <a:rPr lang="en-US" dirty="0"/>
              <a:t>(</a:t>
            </a:r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/>
              <a:t>osiguranja</a:t>
            </a:r>
            <a:r>
              <a:rPr lang="en-US" dirty="0"/>
              <a:t> </a:t>
            </a:r>
            <a:r>
              <a:rPr lang="en-US" dirty="0" err="1"/>
              <a:t>likvidnosti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blagajnički</a:t>
            </a:r>
            <a:r>
              <a:rPr lang="en-US" dirty="0"/>
              <a:t> </a:t>
            </a:r>
            <a:r>
              <a:rPr lang="en-US" dirty="0" err="1"/>
              <a:t>zapisi</a:t>
            </a:r>
            <a:r>
              <a:rPr lang="en-US" dirty="0"/>
              <a:t>. </a:t>
            </a:r>
            <a:endParaRPr lang="sr-Latn-ME" dirty="0"/>
          </a:p>
          <a:p>
            <a:pPr algn="just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02734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47165"/>
            <a:ext cx="10515600" cy="5329798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R</a:t>
            </a:r>
            <a:r>
              <a:rPr lang="sr-Latn-ME" dirty="0" smtClean="0"/>
              <a:t>ij</a:t>
            </a:r>
            <a:r>
              <a:rPr lang="en-US" dirty="0" err="1" smtClean="0"/>
              <a:t>etke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sporadične</a:t>
            </a:r>
            <a:r>
              <a:rPr lang="sr-Latn-ME" dirty="0" smtClean="0"/>
              <a:t> </a:t>
            </a:r>
            <a:r>
              <a:rPr lang="en-US" dirty="0" err="1" smtClean="0"/>
              <a:t>upotrebe</a:t>
            </a:r>
            <a:r>
              <a:rPr lang="en-US" dirty="0" smtClean="0"/>
              <a:t> </a:t>
            </a:r>
            <a:r>
              <a:rPr lang="en-US" dirty="0" err="1"/>
              <a:t>ostalih</a:t>
            </a:r>
            <a:r>
              <a:rPr lang="en-US" dirty="0"/>
              <a:t> </a:t>
            </a:r>
            <a:r>
              <a:rPr lang="en-US" dirty="0" err="1"/>
              <a:t>instrumenata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tzv</a:t>
            </a:r>
            <a:r>
              <a:rPr lang="en-US" dirty="0"/>
              <a:t>. </a:t>
            </a:r>
            <a:r>
              <a:rPr lang="en-US" dirty="0" err="1"/>
              <a:t>sekundarnom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ednosnih</a:t>
            </a:r>
            <a:r>
              <a:rPr lang="en-US" dirty="0" smtClean="0"/>
              <a:t> </a:t>
            </a:r>
            <a:r>
              <a:rPr lang="en-US" dirty="0" err="1"/>
              <a:t>papira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Ovde</a:t>
            </a:r>
            <a:r>
              <a:rPr lang="sr-Latn-ME" dirty="0" smtClean="0"/>
              <a:t> </a:t>
            </a:r>
            <a:r>
              <a:rPr lang="en-US" dirty="0" err="1" smtClean="0"/>
              <a:t>opisujemo</a:t>
            </a:r>
            <a:r>
              <a:rPr lang="en-US" dirty="0" smtClean="0"/>
              <a:t> </a:t>
            </a:r>
            <a:r>
              <a:rPr lang="en-US" dirty="0" err="1"/>
              <a:t>osobine</a:t>
            </a:r>
            <a:r>
              <a:rPr lang="en-US" dirty="0"/>
              <a:t>, </a:t>
            </a:r>
            <a:r>
              <a:rPr lang="en-US" dirty="0" err="1"/>
              <a:t>sadržaj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funkcije</a:t>
            </a:r>
            <a:r>
              <a:rPr lang="en-US" dirty="0"/>
              <a:t> </a:t>
            </a:r>
            <a:r>
              <a:rPr lang="en-US" dirty="0" err="1"/>
              <a:t>instrumenata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 smtClean="0"/>
              <a:t>koriste</a:t>
            </a:r>
            <a:r>
              <a:rPr lang="sr-Latn-ME" dirty="0" smtClean="0"/>
              <a:t> </a:t>
            </a:r>
            <a:r>
              <a:rPr lang="pt-BR" dirty="0" smtClean="0"/>
              <a:t>u </a:t>
            </a:r>
            <a:r>
              <a:rPr lang="pt-BR" dirty="0"/>
              <a:t>razvijenim </a:t>
            </a:r>
            <a:r>
              <a:rPr lang="pt-BR" dirty="0" smtClean="0"/>
              <a:t>privredama</a:t>
            </a:r>
            <a:r>
              <a:rPr lang="sr-Latn-ME" dirty="0" smtClean="0"/>
              <a:t>. </a:t>
            </a:r>
            <a:endParaRPr lang="pl-PL" b="1" dirty="0" smtClean="0"/>
          </a:p>
          <a:p>
            <a:pPr algn="just"/>
            <a:r>
              <a:rPr lang="pl-PL" b="1" dirty="0" smtClean="0"/>
              <a:t> </a:t>
            </a:r>
            <a:r>
              <a:rPr lang="pl-PL" dirty="0"/>
              <a:t>Razmatramo, dakle, samo kratkoročne </a:t>
            </a:r>
            <a:r>
              <a:rPr lang="pl-PL" dirty="0" smtClean="0"/>
              <a:t>vrijednosne </a:t>
            </a:r>
            <a:r>
              <a:rPr lang="en-US" dirty="0" err="1" smtClean="0"/>
              <a:t>papire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instrumente</a:t>
            </a:r>
            <a:r>
              <a:rPr lang="en-US" dirty="0"/>
              <a:t> </a:t>
            </a:r>
            <a:r>
              <a:rPr lang="en-US" dirty="0" err="1"/>
              <a:t>pomoću</a:t>
            </a:r>
            <a:r>
              <a:rPr lang="en-US" dirty="0"/>
              <a:t> </a:t>
            </a:r>
            <a:r>
              <a:rPr lang="en-US" dirty="0" err="1"/>
              <a:t>kojih</a:t>
            </a:r>
            <a:r>
              <a:rPr lang="en-US" dirty="0"/>
              <a:t> se </a:t>
            </a:r>
            <a:r>
              <a:rPr lang="en-US" dirty="0" err="1"/>
              <a:t>trguje</a:t>
            </a:r>
            <a:r>
              <a:rPr lang="en-US" dirty="0"/>
              <a:t> </a:t>
            </a:r>
            <a:r>
              <a:rPr lang="en-US" dirty="0" err="1"/>
              <a:t>funkcijom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 smtClean="0"/>
              <a:t>prometnog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platežnog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Ostale</a:t>
            </a:r>
            <a:r>
              <a:rPr lang="en-US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ednosne</a:t>
            </a:r>
            <a:r>
              <a:rPr lang="en-US" dirty="0" smtClean="0"/>
              <a:t> </a:t>
            </a:r>
            <a:r>
              <a:rPr lang="en-US" dirty="0" err="1"/>
              <a:t>papire</a:t>
            </a:r>
            <a:r>
              <a:rPr lang="en-US" dirty="0"/>
              <a:t> (</a:t>
            </a:r>
            <a:r>
              <a:rPr lang="en-US" dirty="0" err="1"/>
              <a:t>dugoročne</a:t>
            </a:r>
            <a:r>
              <a:rPr lang="en-US" dirty="0"/>
              <a:t> </a:t>
            </a:r>
            <a:r>
              <a:rPr lang="en-US" dirty="0" err="1"/>
              <a:t>državne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, </a:t>
            </a:r>
            <a:r>
              <a:rPr lang="en-US" dirty="0" err="1" smtClean="0"/>
              <a:t>akcije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sl.) </a:t>
            </a:r>
            <a:r>
              <a:rPr lang="en-US" dirty="0" err="1"/>
              <a:t>pomoću</a:t>
            </a:r>
            <a:r>
              <a:rPr lang="en-US" dirty="0"/>
              <a:t> </a:t>
            </a:r>
            <a:r>
              <a:rPr lang="en-US" dirty="0" err="1"/>
              <a:t>kojih</a:t>
            </a:r>
            <a:r>
              <a:rPr lang="en-US" dirty="0"/>
              <a:t> se </a:t>
            </a:r>
            <a:r>
              <a:rPr lang="en-US" dirty="0" err="1"/>
              <a:t>trguje</a:t>
            </a:r>
            <a:r>
              <a:rPr lang="en-US" dirty="0"/>
              <a:t> </a:t>
            </a:r>
            <a:r>
              <a:rPr lang="en-US" dirty="0" err="1"/>
              <a:t>funkcijom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(</a:t>
            </a:r>
            <a:r>
              <a:rPr lang="en-US" dirty="0" err="1"/>
              <a:t>oblika</a:t>
            </a:r>
            <a:r>
              <a:rPr lang="en-US" dirty="0"/>
              <a:t> </a:t>
            </a:r>
            <a:r>
              <a:rPr lang="en-US" dirty="0" err="1"/>
              <a:t>čuvanja</a:t>
            </a:r>
            <a:r>
              <a:rPr lang="en-US" dirty="0"/>
              <a:t> </a:t>
            </a:r>
            <a:r>
              <a:rPr lang="en-US" dirty="0" err="1"/>
              <a:t>imovine</a:t>
            </a:r>
            <a:r>
              <a:rPr lang="en-US" dirty="0" smtClean="0"/>
              <a:t>)</a:t>
            </a:r>
            <a:r>
              <a:rPr lang="sr-Latn-ME" dirty="0" smtClean="0"/>
              <a:t> </a:t>
            </a:r>
            <a:r>
              <a:rPr lang="pl-PL" dirty="0" smtClean="0"/>
              <a:t>i </a:t>
            </a:r>
            <a:r>
              <a:rPr lang="pl-PL" dirty="0"/>
              <a:t>funkcijom novca kao kapitala, </a:t>
            </a:r>
            <a:r>
              <a:rPr lang="pl-PL" dirty="0" smtClean="0"/>
              <a:t>ovdje </a:t>
            </a:r>
            <a:r>
              <a:rPr lang="pl-PL" dirty="0"/>
              <a:t>ne razmatramo, jer to spada u </a:t>
            </a:r>
            <a:r>
              <a:rPr lang="pl-PL" dirty="0" smtClean="0"/>
              <a:t>problematiku </a:t>
            </a:r>
            <a:r>
              <a:rPr lang="en-US" dirty="0" err="1" smtClean="0"/>
              <a:t>tržišta</a:t>
            </a:r>
            <a:r>
              <a:rPr lang="en-US" dirty="0" smtClean="0"/>
              <a:t> </a:t>
            </a:r>
            <a:r>
              <a:rPr lang="en-US" dirty="0" err="1"/>
              <a:t>kapitala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32767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064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+mn-lt"/>
              </a:rPr>
              <a:t>2. MEĐUBANKARSKA KUPOPRODAJA NOVCA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6788"/>
            <a:ext cx="10515600" cy="4980175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U </a:t>
            </a:r>
            <a:r>
              <a:rPr lang="en-US" dirty="0" err="1"/>
              <a:t>poslovnim</a:t>
            </a:r>
            <a:r>
              <a:rPr lang="en-US" dirty="0"/>
              <a:t> </a:t>
            </a:r>
            <a:r>
              <a:rPr lang="en-US" dirty="0" err="1"/>
              <a:t>bankama</a:t>
            </a:r>
            <a:r>
              <a:rPr lang="en-US" dirty="0"/>
              <a:t> </a:t>
            </a:r>
            <a:r>
              <a:rPr lang="en-US" dirty="0" err="1"/>
              <a:t>svakodnevno</a:t>
            </a:r>
            <a:r>
              <a:rPr lang="en-US" dirty="0"/>
              <a:t> se </a:t>
            </a:r>
            <a:r>
              <a:rPr lang="en-US" dirty="0" err="1"/>
              <a:t>pojavljuju</a:t>
            </a:r>
            <a:r>
              <a:rPr lang="en-US" dirty="0"/>
              <a:t> </a:t>
            </a:r>
            <a:r>
              <a:rPr lang="en-US" dirty="0" err="1"/>
              <a:t>viškovi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manjkovi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saldu</a:t>
            </a:r>
            <a:r>
              <a:rPr lang="en-US" dirty="0"/>
              <a:t> </a:t>
            </a:r>
            <a:r>
              <a:rPr lang="en-US" dirty="0" err="1"/>
              <a:t>njihovog</a:t>
            </a:r>
            <a:r>
              <a:rPr lang="en-US" dirty="0"/>
              <a:t> </a:t>
            </a:r>
            <a:r>
              <a:rPr lang="en-US" dirty="0" err="1"/>
              <a:t>dnevnog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Svaka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njih</a:t>
            </a:r>
            <a:r>
              <a:rPr lang="en-US" dirty="0"/>
              <a:t> </a:t>
            </a:r>
            <a:r>
              <a:rPr lang="en-US" dirty="0" err="1"/>
              <a:t>nastoji</a:t>
            </a:r>
            <a:r>
              <a:rPr lang="en-US" dirty="0"/>
              <a:t> da </a:t>
            </a:r>
            <a:r>
              <a:rPr lang="en-US" dirty="0" err="1"/>
              <a:t>osigura</a:t>
            </a:r>
            <a:r>
              <a:rPr lang="en-US" dirty="0"/>
              <a:t> </a:t>
            </a:r>
            <a:r>
              <a:rPr lang="en-US" dirty="0" err="1" smtClean="0"/>
              <a:t>svoju</a:t>
            </a:r>
            <a:r>
              <a:rPr lang="sr-Latn-ME" dirty="0" smtClean="0"/>
              <a:t> </a:t>
            </a:r>
            <a:r>
              <a:rPr lang="en-US" dirty="0" err="1" smtClean="0"/>
              <a:t>dnevnu</a:t>
            </a:r>
            <a:r>
              <a:rPr lang="en-US" dirty="0" smtClean="0"/>
              <a:t> </a:t>
            </a:r>
            <a:r>
              <a:rPr lang="en-US" dirty="0" err="1"/>
              <a:t>likvidnost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likvidnost</a:t>
            </a:r>
            <a:r>
              <a:rPr lang="en-US" dirty="0"/>
              <a:t> u </a:t>
            </a:r>
            <a:r>
              <a:rPr lang="en-US" dirty="0" err="1"/>
              <a:t>određenom</a:t>
            </a:r>
            <a:r>
              <a:rPr lang="en-US" dirty="0"/>
              <a:t> </a:t>
            </a:r>
            <a:r>
              <a:rPr lang="en-US" dirty="0" err="1"/>
              <a:t>vremenskom</a:t>
            </a:r>
            <a:r>
              <a:rPr lang="en-US" dirty="0"/>
              <a:t> </a:t>
            </a:r>
            <a:r>
              <a:rPr lang="en-US" dirty="0" err="1"/>
              <a:t>terminu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Novac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pozajmljuje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organizovanom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neorganizovanom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) </a:t>
            </a:r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 smtClean="0"/>
              <a:t>osiguranja</a:t>
            </a:r>
            <a:r>
              <a:rPr lang="sr-Latn-ME" dirty="0" smtClean="0"/>
              <a:t> </a:t>
            </a:r>
            <a:r>
              <a:rPr lang="en-US" dirty="0" err="1" smtClean="0"/>
              <a:t>svakodnevne</a:t>
            </a:r>
            <a:r>
              <a:rPr lang="en-US" dirty="0" smtClean="0"/>
              <a:t> </a:t>
            </a:r>
            <a:r>
              <a:rPr lang="en-US" dirty="0" err="1"/>
              <a:t>likvidnosti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institucija</a:t>
            </a:r>
            <a:r>
              <a:rPr lang="en-US" dirty="0"/>
              <a:t> </a:t>
            </a:r>
            <a:r>
              <a:rPr lang="en-US" dirty="0" err="1"/>
              <a:t>obično</a:t>
            </a:r>
            <a:r>
              <a:rPr lang="en-US" dirty="0"/>
              <a:t> se </a:t>
            </a:r>
            <a:r>
              <a:rPr lang="en-US" dirty="0" err="1" smtClean="0"/>
              <a:t>naziva</a:t>
            </a:r>
            <a:r>
              <a:rPr lang="sr-Latn-ME" dirty="0" smtClean="0"/>
              <a:t> </a:t>
            </a:r>
            <a:r>
              <a:rPr lang="en-US" dirty="0" err="1" smtClean="0"/>
              <a:t>dnevni</a:t>
            </a:r>
            <a:r>
              <a:rPr lang="en-US" dirty="0" smtClean="0"/>
              <a:t> </a:t>
            </a:r>
            <a:r>
              <a:rPr lang="en-US" dirty="0" err="1"/>
              <a:t>novac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noćni</a:t>
            </a:r>
            <a:r>
              <a:rPr lang="en-US" dirty="0"/>
              <a:t> </a:t>
            </a:r>
            <a:r>
              <a:rPr lang="en-US" dirty="0" err="1"/>
              <a:t>novac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se </a:t>
            </a:r>
            <a:r>
              <a:rPr lang="en-US" dirty="0" err="1"/>
              <a:t>najčešće</a:t>
            </a:r>
            <a:r>
              <a:rPr lang="en-US" dirty="0"/>
              <a:t> </a:t>
            </a:r>
            <a:r>
              <a:rPr lang="en-US" dirty="0" err="1"/>
              <a:t>posuduje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noći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Novac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posuđuje</a:t>
            </a:r>
            <a:r>
              <a:rPr lang="en-US" dirty="0" smtClean="0"/>
              <a:t> </a:t>
            </a:r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/>
              <a:t>osiguranja</a:t>
            </a:r>
            <a:r>
              <a:rPr lang="en-US" dirty="0"/>
              <a:t> </a:t>
            </a:r>
            <a:r>
              <a:rPr lang="en-US" dirty="0" err="1"/>
              <a:t>likvidnosti</a:t>
            </a:r>
            <a:r>
              <a:rPr lang="en-US" dirty="0"/>
              <a:t> u </a:t>
            </a:r>
            <a:r>
              <a:rPr lang="en-US" dirty="0" err="1"/>
              <a:t>određenom</a:t>
            </a:r>
            <a:r>
              <a:rPr lang="en-US" dirty="0"/>
              <a:t> </a:t>
            </a:r>
            <a:r>
              <a:rPr lang="en-US" dirty="0" err="1"/>
              <a:t>vremenskom</a:t>
            </a:r>
            <a:r>
              <a:rPr lang="en-US" dirty="0"/>
              <a:t> </a:t>
            </a:r>
            <a:r>
              <a:rPr lang="en-US" dirty="0" err="1"/>
              <a:t>terminu</a:t>
            </a:r>
            <a:r>
              <a:rPr lang="en-US" dirty="0"/>
              <a:t> (od </a:t>
            </a:r>
            <a:r>
              <a:rPr lang="en-US" dirty="0" err="1" smtClean="0"/>
              <a:t>jednog</a:t>
            </a:r>
            <a:r>
              <a:rPr lang="sr-Latn-ME" dirty="0" smtClean="0"/>
              <a:t> </a:t>
            </a:r>
            <a:r>
              <a:rPr lang="pt-BR" dirty="0" smtClean="0"/>
              <a:t>do </a:t>
            </a:r>
            <a:r>
              <a:rPr lang="pt-BR" dirty="0"/>
              <a:t>tri meseca, a najduže do godinu dana) nazivamo terminski novac. </a:t>
            </a:r>
            <a:endParaRPr lang="sr-Latn-M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30287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06824"/>
            <a:ext cx="10515600" cy="5370139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S tim u vezi</a:t>
            </a:r>
            <a:r>
              <a:rPr lang="sr-Latn-ME" dirty="0"/>
              <a:t> </a:t>
            </a:r>
            <a:r>
              <a:rPr lang="en-US" dirty="0" err="1"/>
              <a:t>možemo</a:t>
            </a:r>
            <a:r>
              <a:rPr lang="en-US" dirty="0"/>
              <a:t> </a:t>
            </a:r>
            <a:r>
              <a:rPr lang="en-US" dirty="0" err="1"/>
              <a:t>razlikovati</a:t>
            </a:r>
            <a:r>
              <a:rPr lang="en-US" dirty="0"/>
              <a:t> </a:t>
            </a:r>
            <a:r>
              <a:rPr lang="en-US" dirty="0" err="1"/>
              <a:t>poslove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kupoprodaje</a:t>
            </a:r>
            <a:r>
              <a:rPr lang="en-US" dirty="0"/>
              <a:t> </a:t>
            </a:r>
            <a:r>
              <a:rPr lang="en-US" dirty="0" err="1"/>
              <a:t>dnevnog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poslove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kupoprodaje</a:t>
            </a:r>
            <a:r>
              <a:rPr lang="en-US" dirty="0"/>
              <a:t> </a:t>
            </a:r>
            <a:r>
              <a:rPr lang="en-US" dirty="0" err="1"/>
              <a:t>terminskog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.</a:t>
            </a:r>
          </a:p>
          <a:p>
            <a:pPr algn="just"/>
            <a:r>
              <a:rPr lang="en-US" dirty="0" smtClean="0"/>
              <a:t>Pod </a:t>
            </a:r>
            <a:r>
              <a:rPr lang="en-US" dirty="0" err="1"/>
              <a:t>dnevnim</a:t>
            </a:r>
            <a:r>
              <a:rPr lang="en-US" dirty="0"/>
              <a:t> </a:t>
            </a:r>
            <a:r>
              <a:rPr lang="en-US" dirty="0" err="1"/>
              <a:t>žiralnim</a:t>
            </a:r>
            <a:r>
              <a:rPr lang="en-US" dirty="0"/>
              <a:t> </a:t>
            </a:r>
            <a:r>
              <a:rPr lang="en-US" dirty="0" err="1"/>
              <a:t>novcem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 smtClean="0"/>
              <a:t>pred</a:t>
            </a:r>
            <a:r>
              <a:rPr lang="sr-Latn-ME" dirty="0" smtClean="0"/>
              <a:t>m</a:t>
            </a:r>
            <a:r>
              <a:rPr lang="en-US" dirty="0" smtClean="0"/>
              <a:t>et </a:t>
            </a:r>
            <a:r>
              <a:rPr lang="en-US" dirty="0" err="1"/>
              <a:t>trgovanja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podrazum</a:t>
            </a:r>
            <a:r>
              <a:rPr lang="sr-Latn-ME" dirty="0" smtClean="0"/>
              <a:t>ij</a:t>
            </a:r>
            <a:r>
              <a:rPr lang="en-US" dirty="0" err="1" smtClean="0"/>
              <a:t>evamo</a:t>
            </a:r>
            <a:r>
              <a:rPr lang="en-US" dirty="0" smtClean="0"/>
              <a:t> </a:t>
            </a:r>
            <a:r>
              <a:rPr lang="en-US" dirty="0" err="1"/>
              <a:t>višak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trenutni</a:t>
            </a:r>
            <a:r>
              <a:rPr lang="en-US" dirty="0"/>
              <a:t> </a:t>
            </a:r>
            <a:r>
              <a:rPr lang="en-US" dirty="0" err="1"/>
              <a:t>višak</a:t>
            </a:r>
            <a:r>
              <a:rPr lang="en-US" dirty="0"/>
              <a:t> </a:t>
            </a:r>
            <a:r>
              <a:rPr lang="en-US" dirty="0" err="1"/>
              <a:t>likvidnih</a:t>
            </a:r>
            <a:r>
              <a:rPr lang="en-US" dirty="0"/>
              <a:t> </a:t>
            </a:r>
            <a:r>
              <a:rPr lang="en-US" dirty="0" err="1" smtClean="0"/>
              <a:t>sredstava</a:t>
            </a:r>
            <a:r>
              <a:rPr lang="sr-Latn-ME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/>
              <a:t>poslovna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učesnik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, </a:t>
            </a:r>
            <a:r>
              <a:rPr lang="en-US" dirty="0" err="1"/>
              <a:t>ponudi</a:t>
            </a:r>
            <a:r>
              <a:rPr lang="en-US" dirty="0"/>
              <a:t>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bankama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Takav</a:t>
            </a:r>
            <a:r>
              <a:rPr lang="sr-Latn-ME" dirty="0" smtClean="0"/>
              <a:t> </a:t>
            </a:r>
            <a:r>
              <a:rPr lang="pl-PL" dirty="0" smtClean="0"/>
              <a:t>novac </a:t>
            </a:r>
            <a:r>
              <a:rPr lang="pl-PL" dirty="0"/>
              <a:t>se nudi i traži obično na rok od jednog dana ili na 24 sata od trenutka </a:t>
            </a:r>
            <a:r>
              <a:rPr lang="pl-PL" dirty="0" smtClean="0"/>
              <a:t>kada </a:t>
            </a:r>
            <a:r>
              <a:rPr lang="en-US" dirty="0" smtClean="0"/>
              <a:t>je </a:t>
            </a:r>
            <a:r>
              <a:rPr lang="en-US" dirty="0" err="1"/>
              <a:t>zajmoprimac</a:t>
            </a:r>
            <a:r>
              <a:rPr lang="en-US" dirty="0"/>
              <a:t> </a:t>
            </a:r>
            <a:r>
              <a:rPr lang="en-US" dirty="0" err="1"/>
              <a:t>dobio</a:t>
            </a:r>
            <a:r>
              <a:rPr lang="en-US" dirty="0"/>
              <a:t> </a:t>
            </a:r>
            <a:r>
              <a:rPr lang="en-US" dirty="0" err="1"/>
              <a:t>traženi</a:t>
            </a:r>
            <a:r>
              <a:rPr lang="en-US" dirty="0"/>
              <a:t> </a:t>
            </a:r>
            <a:r>
              <a:rPr lang="en-US" dirty="0" err="1"/>
              <a:t>novac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svoj</a:t>
            </a:r>
            <a:r>
              <a:rPr lang="en-US" dirty="0"/>
              <a:t> </a:t>
            </a:r>
            <a:r>
              <a:rPr lang="en-US" dirty="0" err="1"/>
              <a:t>račun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Pored toga, </a:t>
            </a:r>
            <a:r>
              <a:rPr lang="en-US" dirty="0" err="1"/>
              <a:t>dnevni</a:t>
            </a:r>
            <a:r>
              <a:rPr lang="en-US" dirty="0"/>
              <a:t> </a:t>
            </a:r>
            <a:r>
              <a:rPr lang="en-US" dirty="0" err="1" smtClean="0"/>
              <a:t>viškovi</a:t>
            </a:r>
            <a:r>
              <a:rPr lang="sr-Latn-ME" dirty="0" smtClean="0"/>
              <a:t> </a:t>
            </a:r>
            <a:r>
              <a:rPr lang="en-US" dirty="0" err="1" smtClean="0"/>
              <a:t>likvidnih</a:t>
            </a:r>
            <a:r>
              <a:rPr lang="en-US" dirty="0" smtClean="0"/>
              <a:t> </a:t>
            </a:r>
            <a:r>
              <a:rPr lang="en-US" dirty="0" err="1"/>
              <a:t>novčanih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posuđuju</a:t>
            </a:r>
            <a:r>
              <a:rPr lang="en-US" dirty="0"/>
              <a:t> se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uzimaju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rokove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 smtClean="0"/>
              <a:t>obično</a:t>
            </a:r>
            <a:r>
              <a:rPr lang="sr-Latn-ME" dirty="0" smtClean="0"/>
              <a:t> </a:t>
            </a:r>
            <a:r>
              <a:rPr lang="pl-PL" dirty="0" smtClean="0"/>
              <a:t>nisu </a:t>
            </a:r>
            <a:r>
              <a:rPr lang="pl-PL" dirty="0"/>
              <a:t>duži od 30 dana.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70366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74059"/>
            <a:ext cx="10515600" cy="5302904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njihovi</a:t>
            </a:r>
            <a:r>
              <a:rPr lang="en-US" dirty="0"/>
              <a:t> </a:t>
            </a:r>
            <a:r>
              <a:rPr lang="en-US" dirty="0" err="1"/>
              <a:t>predstavnici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organizovanom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 smtClean="0"/>
              <a:t>novca</a:t>
            </a:r>
            <a:r>
              <a:rPr lang="sr-Latn-ME" dirty="0" smtClean="0"/>
              <a:t> </a:t>
            </a:r>
            <a:r>
              <a:rPr lang="en-US" dirty="0" err="1" smtClean="0"/>
              <a:t>obično</a:t>
            </a:r>
            <a:r>
              <a:rPr lang="en-US" dirty="0" smtClean="0"/>
              <a:t> </a:t>
            </a:r>
            <a:r>
              <a:rPr lang="en-US" dirty="0"/>
              <a:t>se dobro </a:t>
            </a:r>
            <a:r>
              <a:rPr lang="en-US" dirty="0" err="1"/>
              <a:t>poznaju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Između</a:t>
            </a:r>
            <a:r>
              <a:rPr lang="en-US" dirty="0" smtClean="0"/>
              <a:t> </a:t>
            </a:r>
            <a:r>
              <a:rPr lang="en-US" dirty="0" err="1"/>
              <a:t>banaka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poslovnih</a:t>
            </a:r>
            <a:r>
              <a:rPr lang="en-US" dirty="0"/>
              <a:t> </a:t>
            </a:r>
            <a:r>
              <a:rPr lang="en-US" dirty="0" err="1"/>
              <a:t>partnera</a:t>
            </a:r>
            <a:r>
              <a:rPr lang="en-US" dirty="0"/>
              <a:t>,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uspostavlja</a:t>
            </a:r>
            <a:r>
              <a:rPr lang="en-US" dirty="0" smtClean="0"/>
              <a:t> </a:t>
            </a:r>
            <a:r>
              <a:rPr lang="en-US" dirty="0" err="1"/>
              <a:t>visok</a:t>
            </a:r>
            <a:r>
              <a:rPr lang="en-US" dirty="0"/>
              <a:t> </a:t>
            </a:r>
            <a:r>
              <a:rPr lang="en-US" dirty="0" err="1"/>
              <a:t>stepen</a:t>
            </a:r>
            <a:r>
              <a:rPr lang="en-US" dirty="0"/>
              <a:t> </a:t>
            </a:r>
            <a:r>
              <a:rPr lang="en-US" dirty="0" err="1" smtClean="0"/>
              <a:t>pov</a:t>
            </a:r>
            <a:r>
              <a:rPr lang="sr-Latn-ME" dirty="0" smtClean="0"/>
              <a:t>j</a:t>
            </a:r>
            <a:r>
              <a:rPr lang="en-US" dirty="0" err="1" smtClean="0"/>
              <a:t>erenja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v</a:t>
            </a:r>
            <a:r>
              <a:rPr lang="sr-Latn-ME" dirty="0" smtClean="0"/>
              <a:t>rl</a:t>
            </a:r>
            <a:r>
              <a:rPr lang="en-US" dirty="0" smtClean="0"/>
              <a:t>o </a:t>
            </a:r>
            <a:r>
              <a:rPr lang="en-US" dirty="0" err="1"/>
              <a:t>brzo</a:t>
            </a:r>
            <a:r>
              <a:rPr lang="en-US" dirty="0"/>
              <a:t> “</a:t>
            </a:r>
            <a:r>
              <a:rPr lang="en-US" dirty="0" err="1"/>
              <a:t>prebacivanje</a:t>
            </a:r>
            <a:r>
              <a:rPr lang="en-US" dirty="0"/>
              <a:t>” </a:t>
            </a:r>
            <a:r>
              <a:rPr lang="en-US" dirty="0" err="1"/>
              <a:t>žiralnog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 smtClean="0"/>
              <a:t>sa</a:t>
            </a:r>
            <a:r>
              <a:rPr lang="sr-Latn-ME" dirty="0" smtClean="0"/>
              <a:t> </a:t>
            </a:r>
            <a:r>
              <a:rPr lang="en-US" dirty="0" err="1" smtClean="0"/>
              <a:t>jednog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err="1"/>
              <a:t>poslovni</a:t>
            </a:r>
            <a:r>
              <a:rPr lang="en-US" dirty="0"/>
              <a:t> (</a:t>
            </a:r>
            <a:r>
              <a:rPr lang="en-US" dirty="0" err="1"/>
              <a:t>žiro</a:t>
            </a:r>
            <a:r>
              <a:rPr lang="en-US" dirty="0"/>
              <a:t>) </a:t>
            </a:r>
            <a:r>
              <a:rPr lang="en-US" dirty="0" err="1"/>
              <a:t>račun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Informatizacija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kompjuterizacija</a:t>
            </a:r>
            <a:r>
              <a:rPr lang="en-US" dirty="0"/>
              <a:t> </a:t>
            </a:r>
            <a:r>
              <a:rPr lang="en-US" dirty="0" err="1" smtClean="0"/>
              <a:t>olakšavaju</a:t>
            </a:r>
            <a:r>
              <a:rPr lang="sr-Latn-ME" dirty="0" smtClean="0"/>
              <a:t> </a:t>
            </a:r>
            <a:r>
              <a:rPr lang="en-US" dirty="0" err="1" smtClean="0"/>
              <a:t>bankarske</a:t>
            </a:r>
            <a:r>
              <a:rPr lang="en-US" dirty="0" smtClean="0"/>
              <a:t> </a:t>
            </a:r>
            <a:r>
              <a:rPr lang="en-US" dirty="0" err="1"/>
              <a:t>poslove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poslove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Dnevni</a:t>
            </a:r>
            <a:r>
              <a:rPr lang="en-US" dirty="0" smtClean="0"/>
              <a:t> </a:t>
            </a:r>
            <a:r>
              <a:rPr lang="en-US" dirty="0" err="1"/>
              <a:t>viškovi</a:t>
            </a:r>
            <a:r>
              <a:rPr lang="en-US" dirty="0"/>
              <a:t> </a:t>
            </a:r>
            <a:r>
              <a:rPr lang="en-US" dirty="0" err="1"/>
              <a:t>žiralnog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 smtClean="0"/>
              <a:t>često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/>
              <a:t>nude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pozajmljuju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telefonskog</a:t>
            </a:r>
            <a:r>
              <a:rPr lang="en-US" dirty="0"/>
              <a:t> </a:t>
            </a:r>
            <a:r>
              <a:rPr lang="en-US" dirty="0" err="1"/>
              <a:t>poziva</a:t>
            </a:r>
            <a:r>
              <a:rPr lang="en-US" dirty="0"/>
              <a:t> </a:t>
            </a:r>
            <a:r>
              <a:rPr lang="en-US" dirty="0" err="1"/>
              <a:t>ovlašćenih</a:t>
            </a:r>
            <a:r>
              <a:rPr lang="en-US" dirty="0"/>
              <a:t> </a:t>
            </a:r>
            <a:r>
              <a:rPr lang="en-US" dirty="0" err="1"/>
              <a:t>predstavnika</a:t>
            </a:r>
            <a:r>
              <a:rPr lang="en-US" dirty="0"/>
              <a:t>. </a:t>
            </a:r>
            <a:endParaRPr lang="sr-Latn-ME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24641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4741"/>
            <a:ext cx="10515600" cy="5222222"/>
          </a:xfrm>
        </p:spPr>
        <p:txBody>
          <a:bodyPr/>
          <a:lstStyle/>
          <a:p>
            <a:pPr algn="just"/>
            <a:r>
              <a:rPr lang="en-US" dirty="0" err="1"/>
              <a:t>Takav</a:t>
            </a:r>
            <a:r>
              <a:rPr lang="sr-Latn-ME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trgovanja</a:t>
            </a:r>
            <a:r>
              <a:rPr lang="en-US" dirty="0"/>
              <a:t> </a:t>
            </a:r>
            <a:r>
              <a:rPr lang="en-US" dirty="0" err="1"/>
              <a:t>novcem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se u </a:t>
            </a:r>
            <a:r>
              <a:rPr lang="en-US" dirty="0" err="1"/>
              <a:t>literaturi</a:t>
            </a:r>
            <a:r>
              <a:rPr lang="en-US" dirty="0"/>
              <a:t> </a:t>
            </a:r>
            <a:r>
              <a:rPr lang="en-US" dirty="0" err="1"/>
              <a:t>naziva</a:t>
            </a:r>
            <a:r>
              <a:rPr lang="en-US" dirty="0"/>
              <a:t> </a:t>
            </a:r>
            <a:r>
              <a:rPr lang="en-US" dirty="0" err="1"/>
              <a:t>telefonski</a:t>
            </a:r>
            <a:r>
              <a:rPr lang="en-US" dirty="0"/>
              <a:t> </a:t>
            </a:r>
            <a:r>
              <a:rPr lang="en-US" dirty="0" err="1"/>
              <a:t>zajam</a:t>
            </a:r>
            <a:r>
              <a:rPr lang="en-US" dirty="0"/>
              <a:t> (Call loans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smtClean="0"/>
              <a:t>call </a:t>
            </a:r>
            <a:r>
              <a:rPr lang="en-US" dirty="0"/>
              <a:t>m</a:t>
            </a:r>
            <a:r>
              <a:rPr lang="az-Cyrl-AZ" dirty="0"/>
              <a:t>о</a:t>
            </a:r>
            <a:r>
              <a:rPr lang="en-US" dirty="0"/>
              <a:t>n</a:t>
            </a:r>
            <a:r>
              <a:rPr lang="az-Cyrl-AZ" dirty="0"/>
              <a:t>еу), </a:t>
            </a:r>
            <a:r>
              <a:rPr lang="en-US" dirty="0" err="1"/>
              <a:t>ranije</a:t>
            </a:r>
            <a:r>
              <a:rPr lang="en-US" dirty="0"/>
              <a:t> je bio </a:t>
            </a:r>
            <a:r>
              <a:rPr lang="en-US" dirty="0" err="1"/>
              <a:t>najvažniji</a:t>
            </a:r>
            <a:r>
              <a:rPr lang="en-US" dirty="0"/>
              <a:t> instrument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međubankarskom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.</a:t>
            </a:r>
          </a:p>
          <a:p>
            <a:pPr algn="just"/>
            <a:r>
              <a:rPr lang="en-US" dirty="0" smtClean="0"/>
              <a:t>Danas </a:t>
            </a:r>
            <a:r>
              <a:rPr lang="en-US" dirty="0"/>
              <a:t>se </a:t>
            </a:r>
            <a:r>
              <a:rPr lang="en-US" dirty="0" err="1"/>
              <a:t>takav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zajma</a:t>
            </a:r>
            <a:r>
              <a:rPr lang="en-US" dirty="0"/>
              <a:t> </a:t>
            </a:r>
            <a:r>
              <a:rPr lang="en-US" dirty="0" err="1"/>
              <a:t>pojavljuje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dobrih</a:t>
            </a:r>
            <a:r>
              <a:rPr lang="en-US" dirty="0"/>
              <a:t> </a:t>
            </a:r>
            <a:r>
              <a:rPr lang="en-US" dirty="0" err="1"/>
              <a:t>poslovnih</a:t>
            </a:r>
            <a:r>
              <a:rPr lang="en-US" dirty="0"/>
              <a:t> </a:t>
            </a:r>
            <a:r>
              <a:rPr lang="en-US" dirty="0" err="1" smtClean="0"/>
              <a:t>partnera</a:t>
            </a:r>
            <a:r>
              <a:rPr lang="sr-Latn-ME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visok</a:t>
            </a:r>
            <a:r>
              <a:rPr lang="en-US" dirty="0"/>
              <a:t> </a:t>
            </a:r>
            <a:r>
              <a:rPr lang="en-US" dirty="0" err="1"/>
              <a:t>stepen</a:t>
            </a:r>
            <a:r>
              <a:rPr lang="en-US" dirty="0"/>
              <a:t> </a:t>
            </a:r>
            <a:r>
              <a:rPr lang="en-US" dirty="0" err="1"/>
              <a:t>međusobnog</a:t>
            </a:r>
            <a:r>
              <a:rPr lang="en-US" dirty="0"/>
              <a:t> </a:t>
            </a:r>
            <a:r>
              <a:rPr lang="en-US" dirty="0" err="1" smtClean="0"/>
              <a:t>pov</a:t>
            </a:r>
            <a:r>
              <a:rPr lang="sr-Latn-ME" dirty="0" smtClean="0"/>
              <a:t>j</a:t>
            </a:r>
            <a:r>
              <a:rPr lang="en-US" dirty="0" err="1" smtClean="0"/>
              <a:t>erenja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/>
              <a:t>više</a:t>
            </a:r>
            <a:r>
              <a:rPr lang="en-US" dirty="0"/>
              <a:t> se </a:t>
            </a:r>
            <a:r>
              <a:rPr lang="en-US" dirty="0" err="1"/>
              <a:t>šire</a:t>
            </a:r>
            <a:r>
              <a:rPr lang="en-US" dirty="0"/>
              <a:t> </a:t>
            </a:r>
            <a:r>
              <a:rPr lang="en-US" dirty="0" err="1"/>
              <a:t>altemativni</a:t>
            </a:r>
            <a:r>
              <a:rPr lang="en-US" dirty="0"/>
              <a:t> </a:t>
            </a:r>
            <a:r>
              <a:rPr lang="en-US" dirty="0" err="1" smtClean="0"/>
              <a:t>oblici</a:t>
            </a:r>
            <a:r>
              <a:rPr lang="sr-Latn-ME" dirty="0" smtClean="0"/>
              <a:t> </a:t>
            </a:r>
            <a:r>
              <a:rPr lang="en-US" dirty="0" err="1" smtClean="0"/>
              <a:t>posuđivanja</a:t>
            </a:r>
            <a:r>
              <a:rPr lang="en-US" dirty="0" smtClean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pomoću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ednosnih</a:t>
            </a:r>
            <a:r>
              <a:rPr lang="en-US" dirty="0" smtClean="0"/>
              <a:t> </a:t>
            </a:r>
            <a:r>
              <a:rPr lang="en-US" dirty="0" err="1"/>
              <a:t>papira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njih</a:t>
            </a:r>
            <a:r>
              <a:rPr lang="en-US" dirty="0"/>
              <a:t>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veća</a:t>
            </a:r>
            <a:r>
              <a:rPr lang="en-US" dirty="0"/>
              <a:t> </a:t>
            </a:r>
            <a:r>
              <a:rPr lang="en-US" dirty="0" err="1"/>
              <a:t>sigumost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stabilna</a:t>
            </a:r>
            <a:r>
              <a:rPr lang="en-US" dirty="0" smtClean="0"/>
              <a:t> </a:t>
            </a:r>
            <a:r>
              <a:rPr lang="en-US" dirty="0" err="1"/>
              <a:t>kamata</a:t>
            </a:r>
            <a:r>
              <a:rPr lang="en-US" dirty="0"/>
              <a:t>, </a:t>
            </a:r>
            <a:r>
              <a:rPr lang="en-US" dirty="0" err="1"/>
              <a:t>tj</a:t>
            </a:r>
            <a:r>
              <a:rPr lang="en-US" dirty="0"/>
              <a:t>. </a:t>
            </a:r>
            <a:r>
              <a:rPr lang="en-US" dirty="0" err="1"/>
              <a:t>formalizovana</a:t>
            </a:r>
            <a:r>
              <a:rPr lang="en-US" dirty="0"/>
              <a:t> </a:t>
            </a:r>
            <a:r>
              <a:rPr lang="en-US" dirty="0" err="1"/>
              <a:t>kupoprodaja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83033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8529"/>
            <a:ext cx="10515600" cy="5168434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Telefonski zajmovi su strogo kratkoročni na 1, 2, 3 dana, a ređe na 7 i duže</a:t>
            </a:r>
            <a:r>
              <a:rPr lang="pl-PL" dirty="0" smtClean="0"/>
              <a:t>, a </a:t>
            </a:r>
            <a:r>
              <a:rPr lang="pl-PL" dirty="0"/>
              <a:t>najduže do 30 dana. </a:t>
            </a:r>
            <a:endParaRPr lang="pl-PL" dirty="0" smtClean="0"/>
          </a:p>
          <a:p>
            <a:pPr algn="just"/>
            <a:r>
              <a:rPr lang="pl-PL" dirty="0" smtClean="0"/>
              <a:t>Takve </a:t>
            </a:r>
            <a:r>
              <a:rPr lang="pl-PL" dirty="0"/>
              <a:t>zajmove, dakle, odobravaju banke jedna drugoj </a:t>
            </a:r>
            <a:r>
              <a:rPr lang="pl-PL" dirty="0" smtClean="0"/>
              <a:t>ili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/>
              <a:t>brokerima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dilerima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Zajmoprimac</a:t>
            </a:r>
            <a:r>
              <a:rPr lang="en-US" dirty="0"/>
              <a:t>,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pravilu</a:t>
            </a:r>
            <a:r>
              <a:rPr lang="en-US" dirty="0"/>
              <a:t>, mora </a:t>
            </a:r>
            <a:r>
              <a:rPr lang="en-US" dirty="0" err="1"/>
              <a:t>pristati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klauzulu</a:t>
            </a:r>
            <a:r>
              <a:rPr lang="en-US" dirty="0"/>
              <a:t> </a:t>
            </a:r>
            <a:r>
              <a:rPr lang="en-US" dirty="0" smtClean="0"/>
              <a:t>da</a:t>
            </a:r>
            <a:r>
              <a:rPr lang="sr-Latn-ME" dirty="0" smtClean="0"/>
              <a:t> </a:t>
            </a:r>
            <a:r>
              <a:rPr lang="en-US" dirty="0" err="1" smtClean="0"/>
              <a:t>zajmodavac</a:t>
            </a:r>
            <a:r>
              <a:rPr lang="en-US" dirty="0" smtClean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tražiti</a:t>
            </a:r>
            <a:r>
              <a:rPr lang="en-US" dirty="0"/>
              <a:t> </a:t>
            </a:r>
            <a:r>
              <a:rPr lang="en-US" dirty="0" err="1"/>
              <a:t>povrat</a:t>
            </a:r>
            <a:r>
              <a:rPr lang="en-US" dirty="0"/>
              <a:t> </a:t>
            </a:r>
            <a:r>
              <a:rPr lang="en-US" dirty="0" err="1"/>
              <a:t>zajma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pr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 err="1"/>
              <a:t>dogovorenog</a:t>
            </a:r>
            <a:r>
              <a:rPr lang="en-US" dirty="0"/>
              <a:t> </a:t>
            </a:r>
            <a:r>
              <a:rPr lang="en-US" dirty="0" err="1"/>
              <a:t>roka</a:t>
            </a:r>
            <a:r>
              <a:rPr lang="en-US" dirty="0"/>
              <a:t> </a:t>
            </a:r>
            <a:r>
              <a:rPr lang="en-US" dirty="0" err="1"/>
              <a:t>vraćanja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Ovi</a:t>
            </a:r>
            <a:r>
              <a:rPr lang="en-US" dirty="0" smtClean="0"/>
              <a:t> </a:t>
            </a:r>
            <a:r>
              <a:rPr lang="en-US" dirty="0" err="1" smtClean="0"/>
              <a:t>zajmovi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/>
              <a:t>koriste</a:t>
            </a:r>
            <a:r>
              <a:rPr lang="en-US" dirty="0"/>
              <a:t>, u </a:t>
            </a:r>
            <a:r>
              <a:rPr lang="en-US" dirty="0" err="1"/>
              <a:t>pravilu</a:t>
            </a:r>
            <a:r>
              <a:rPr lang="en-US" dirty="0"/>
              <a:t>,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dnevno</a:t>
            </a:r>
            <a:r>
              <a:rPr lang="en-US" dirty="0"/>
              <a:t> </a:t>
            </a:r>
            <a:r>
              <a:rPr lang="en-US" dirty="0" err="1"/>
              <a:t>održavanje</a:t>
            </a:r>
            <a:r>
              <a:rPr lang="en-US" dirty="0"/>
              <a:t> </a:t>
            </a:r>
            <a:r>
              <a:rPr lang="en-US" dirty="0" err="1"/>
              <a:t>likvidnosti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značajnijeg</a:t>
            </a:r>
            <a:r>
              <a:rPr lang="en-US" dirty="0"/>
              <a:t> </a:t>
            </a:r>
            <a:r>
              <a:rPr lang="en-US" dirty="0" err="1" smtClean="0"/>
              <a:t>odliva</a:t>
            </a:r>
            <a:r>
              <a:rPr lang="sr-Latn-ME" dirty="0" smtClean="0"/>
              <a:t> </a:t>
            </a:r>
            <a:r>
              <a:rPr lang="en-US" dirty="0" err="1" smtClean="0"/>
              <a:t>depozita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Zajmodavac</a:t>
            </a:r>
            <a:r>
              <a:rPr lang="en-US" dirty="0" smtClean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zajmove</a:t>
            </a:r>
            <a:r>
              <a:rPr lang="en-US" dirty="0"/>
              <a:t> </a:t>
            </a:r>
            <a:r>
              <a:rPr lang="en-US" dirty="0" err="1"/>
              <a:t>obično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reeskontovati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 smtClean="0"/>
              <a:t>centralne</a:t>
            </a:r>
            <a:r>
              <a:rPr lang="sr-Latn-ME" dirty="0" smtClean="0"/>
              <a:t> </a:t>
            </a:r>
            <a:r>
              <a:rPr lang="en-US" dirty="0" err="1" smtClean="0"/>
              <a:t>banke</a:t>
            </a:r>
            <a:r>
              <a:rPr lang="en-US" dirty="0" smtClean="0"/>
              <a:t>.</a:t>
            </a:r>
            <a:endParaRPr lang="sr-Latn-ME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583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5424"/>
            <a:ext cx="10515600" cy="5141539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uspešno</a:t>
            </a:r>
            <a:r>
              <a:rPr lang="en-US" dirty="0" smtClean="0"/>
              <a:t> </a:t>
            </a:r>
            <a:r>
              <a:rPr lang="en-US" dirty="0" err="1" smtClean="0"/>
              <a:t>provo</a:t>
            </a:r>
            <a:r>
              <a:rPr lang="sr-Latn-ME" dirty="0" smtClean="0"/>
              <a:t>đ</a:t>
            </a:r>
            <a:r>
              <a:rPr lang="en-US" dirty="0" err="1" smtClean="0"/>
              <a:t>enje</a:t>
            </a:r>
            <a:r>
              <a:rPr lang="en-US" dirty="0" smtClean="0"/>
              <a:t> </a:t>
            </a:r>
            <a:r>
              <a:rPr lang="en-US" dirty="0" err="1" smtClean="0"/>
              <a:t>kreditne</a:t>
            </a:r>
            <a:r>
              <a:rPr lang="en-US" dirty="0" smtClean="0"/>
              <a:t> </a:t>
            </a:r>
            <a:r>
              <a:rPr lang="en-US" dirty="0" err="1" smtClean="0"/>
              <a:t>politike</a:t>
            </a:r>
            <a:r>
              <a:rPr lang="en-US" dirty="0" smtClean="0"/>
              <a:t> </a:t>
            </a:r>
            <a:r>
              <a:rPr lang="en-US" dirty="0" err="1" smtClean="0"/>
              <a:t>banaka</a:t>
            </a:r>
            <a:r>
              <a:rPr lang="en-US" dirty="0" smtClean="0"/>
              <a:t>, </a:t>
            </a:r>
            <a:r>
              <a:rPr lang="en-US" dirty="0" err="1" smtClean="0"/>
              <a:t>funkcionisanje</a:t>
            </a:r>
            <a:r>
              <a:rPr lang="en-US" dirty="0" smtClean="0"/>
              <a:t> </a:t>
            </a:r>
            <a:r>
              <a:rPr lang="en-US" dirty="0" err="1" smtClean="0"/>
              <a:t>javnog</a:t>
            </a:r>
            <a:r>
              <a:rPr lang="en-US" dirty="0" smtClean="0"/>
              <a:t> </a:t>
            </a:r>
            <a:r>
              <a:rPr lang="en-US" dirty="0" err="1" smtClean="0"/>
              <a:t>duga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politika</a:t>
            </a:r>
            <a:r>
              <a:rPr lang="sr-Latn-ME" dirty="0" smtClean="0"/>
              <a:t> </a:t>
            </a:r>
            <a:r>
              <a:rPr lang="en-US" dirty="0" err="1" smtClean="0"/>
              <a:t>kreditiranja</a:t>
            </a:r>
            <a:r>
              <a:rPr lang="en-US" dirty="0" smtClean="0"/>
              <a:t> </a:t>
            </a:r>
            <a:r>
              <a:rPr lang="en-US" dirty="0" err="1" smtClean="0"/>
              <a:t>države</a:t>
            </a:r>
            <a:r>
              <a:rPr lang="en-US" dirty="0" smtClean="0"/>
              <a:t>, </a:t>
            </a:r>
            <a:r>
              <a:rPr lang="en-US" dirty="0" err="1" smtClean="0"/>
              <a:t>odvijanje</a:t>
            </a:r>
            <a:r>
              <a:rPr lang="en-US" dirty="0" smtClean="0"/>
              <a:t> bez </a:t>
            </a:r>
            <a:r>
              <a:rPr lang="en-US" dirty="0" err="1" smtClean="0"/>
              <a:t>teškoća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zastoja</a:t>
            </a:r>
            <a:r>
              <a:rPr lang="en-US" dirty="0" smtClean="0"/>
              <a:t> </a:t>
            </a:r>
            <a:r>
              <a:rPr lang="en-US" dirty="0" err="1" smtClean="0"/>
              <a:t>društvene</a:t>
            </a:r>
            <a:r>
              <a:rPr lang="en-US" dirty="0" smtClean="0"/>
              <a:t> </a:t>
            </a:r>
            <a:r>
              <a:rPr lang="en-US" dirty="0" err="1" smtClean="0"/>
              <a:t>reprodukcije</a:t>
            </a:r>
            <a:r>
              <a:rPr lang="en-US" dirty="0" smtClean="0"/>
              <a:t> (bar </a:t>
            </a:r>
            <a:r>
              <a:rPr lang="en-US" dirty="0" err="1" smtClean="0"/>
              <a:t>što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 smtClean="0"/>
              <a:t>tiče</a:t>
            </a:r>
            <a:r>
              <a:rPr lang="en-US" dirty="0" smtClean="0"/>
              <a:t> </a:t>
            </a:r>
            <a:r>
              <a:rPr lang="en-US" dirty="0" err="1" smtClean="0"/>
              <a:t>novca</a:t>
            </a:r>
            <a:r>
              <a:rPr lang="en-US" dirty="0" smtClean="0"/>
              <a:t>). </a:t>
            </a:r>
            <a:endParaRPr lang="sr-Latn-ME" dirty="0" smtClean="0"/>
          </a:p>
          <a:p>
            <a:r>
              <a:rPr lang="en-US" dirty="0" smtClean="0"/>
              <a:t>Tome se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dodati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ostvarivanje</a:t>
            </a:r>
            <a:r>
              <a:rPr lang="en-US" dirty="0" smtClean="0"/>
              <a:t> </a:t>
            </a:r>
            <a:r>
              <a:rPr lang="en-US" dirty="0" err="1" smtClean="0"/>
              <a:t>optimalne</a:t>
            </a:r>
            <a:r>
              <a:rPr lang="en-US" dirty="0" smtClean="0"/>
              <a:t> stope </a:t>
            </a:r>
            <a:r>
              <a:rPr lang="en-US" dirty="0" err="1" smtClean="0"/>
              <a:t>privrednog</a:t>
            </a:r>
            <a:r>
              <a:rPr lang="en-US" dirty="0" smtClean="0"/>
              <a:t> </a:t>
            </a:r>
            <a:r>
              <a:rPr lang="en-US" dirty="0" err="1" smtClean="0"/>
              <a:t>rasta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stabilnosti</a:t>
            </a:r>
            <a:r>
              <a:rPr lang="en-US" dirty="0" smtClean="0"/>
              <a:t> </a:t>
            </a:r>
            <a:r>
              <a:rPr lang="en-US" dirty="0" err="1" smtClean="0"/>
              <a:t>ponude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Tržište</a:t>
            </a:r>
            <a:r>
              <a:rPr lang="en-US" dirty="0" smtClean="0"/>
              <a:t> </a:t>
            </a:r>
            <a:r>
              <a:rPr lang="en-US" dirty="0" err="1" smtClean="0"/>
              <a:t>novca</a:t>
            </a:r>
            <a:r>
              <a:rPr lang="en-US" dirty="0" smtClean="0"/>
              <a:t> </a:t>
            </a:r>
            <a:r>
              <a:rPr lang="en-US" dirty="0" err="1" smtClean="0"/>
              <a:t>omogućava</a:t>
            </a:r>
            <a:r>
              <a:rPr lang="en-US" dirty="0" smtClean="0"/>
              <a:t> da </a:t>
            </a:r>
            <a:r>
              <a:rPr lang="en-US" dirty="0" err="1" smtClean="0"/>
              <a:t>ukupan</a:t>
            </a:r>
            <a:r>
              <a:rPr lang="en-US" dirty="0" smtClean="0"/>
              <a:t> </a:t>
            </a:r>
            <a:r>
              <a:rPr lang="en-US" dirty="0" err="1" smtClean="0"/>
              <a:t>bankarski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(</a:t>
            </a:r>
            <a:r>
              <a:rPr lang="en-US" dirty="0" err="1" smtClean="0"/>
              <a:t>centralna</a:t>
            </a:r>
            <a:r>
              <a:rPr lang="en-US" dirty="0" smtClean="0"/>
              <a:t> </a:t>
            </a:r>
            <a:r>
              <a:rPr lang="en-US" dirty="0" err="1" smtClean="0"/>
              <a:t>banka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poslovne</a:t>
            </a:r>
            <a:r>
              <a:rPr lang="en-US" dirty="0" smtClean="0"/>
              <a:t> </a:t>
            </a:r>
            <a:r>
              <a:rPr lang="en-US" dirty="0" err="1" smtClean="0"/>
              <a:t>banke</a:t>
            </a:r>
            <a:r>
              <a:rPr lang="en-US" dirty="0" smtClean="0"/>
              <a:t>) d</a:t>
            </a:r>
            <a:r>
              <a:rPr lang="sr-Latn-ME" dirty="0" smtClean="0"/>
              <a:t>j</a:t>
            </a:r>
            <a:r>
              <a:rPr lang="en-US" dirty="0" err="1" smtClean="0"/>
              <a:t>eluju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ponudu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tražnju</a:t>
            </a:r>
            <a:r>
              <a:rPr lang="en-US" dirty="0" smtClean="0"/>
              <a:t> </a:t>
            </a:r>
            <a:r>
              <a:rPr lang="en-US" dirty="0" err="1" smtClean="0"/>
              <a:t>novca</a:t>
            </a:r>
            <a:r>
              <a:rPr lang="en-US" dirty="0" smtClean="0"/>
              <a:t> - </a:t>
            </a:r>
            <a:r>
              <a:rPr lang="en-US" dirty="0" err="1" smtClean="0"/>
              <a:t>ukupnu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sektorima</a:t>
            </a:r>
            <a:r>
              <a:rPr lang="en-US" dirty="0" smtClean="0"/>
              <a:t>, </a:t>
            </a:r>
            <a:r>
              <a:rPr lang="en-US" dirty="0" err="1" smtClean="0"/>
              <a:t>oblike</a:t>
            </a:r>
            <a:r>
              <a:rPr lang="sr-Latn-ME" dirty="0" smtClean="0"/>
              <a:t>  </a:t>
            </a:r>
            <a:r>
              <a:rPr lang="en-US" dirty="0" err="1" smtClean="0"/>
              <a:t>novca</a:t>
            </a:r>
            <a:r>
              <a:rPr lang="en-US" dirty="0" smtClean="0"/>
              <a:t>, </a:t>
            </a:r>
            <a:r>
              <a:rPr lang="en-US" dirty="0" err="1" smtClean="0"/>
              <a:t>brzinu</a:t>
            </a:r>
            <a:r>
              <a:rPr lang="en-US" dirty="0" smtClean="0"/>
              <a:t> </a:t>
            </a:r>
            <a:r>
              <a:rPr lang="en-US" dirty="0" err="1" smtClean="0"/>
              <a:t>plaćanja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dr. </a:t>
            </a:r>
            <a:endParaRPr lang="sr-Latn-ME" dirty="0" smtClean="0"/>
          </a:p>
          <a:p>
            <a:r>
              <a:rPr lang="en-US" dirty="0" smtClean="0"/>
              <a:t>Time </a:t>
            </a:r>
            <a:r>
              <a:rPr lang="en-US" dirty="0" err="1" smtClean="0"/>
              <a:t>monetarna</a:t>
            </a:r>
            <a:r>
              <a:rPr lang="en-US" dirty="0" smtClean="0"/>
              <a:t> </a:t>
            </a:r>
            <a:r>
              <a:rPr lang="en-US" dirty="0" err="1" smtClean="0"/>
              <a:t>politika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centralna</a:t>
            </a:r>
            <a:r>
              <a:rPr lang="en-US" dirty="0" smtClean="0"/>
              <a:t> </a:t>
            </a:r>
            <a:r>
              <a:rPr lang="en-US" dirty="0" err="1" smtClean="0"/>
              <a:t>banka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da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37451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3718"/>
            <a:ext cx="10515600" cy="5343245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 </a:t>
            </a:r>
            <a:r>
              <a:rPr lang="en-US" dirty="0" err="1" smtClean="0"/>
              <a:t>Kamatna</a:t>
            </a:r>
            <a:r>
              <a:rPr lang="en-US" dirty="0" smtClean="0"/>
              <a:t> </a:t>
            </a:r>
            <a:r>
              <a:rPr lang="en-US" dirty="0" err="1" smtClean="0"/>
              <a:t>stopa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ove</a:t>
            </a:r>
            <a:r>
              <a:rPr lang="en-US" dirty="0" smtClean="0"/>
              <a:t> </a:t>
            </a:r>
            <a:r>
              <a:rPr lang="en-US" dirty="0" err="1" smtClean="0"/>
              <a:t>zajmove</a:t>
            </a:r>
            <a:r>
              <a:rPr lang="en-US" dirty="0" smtClean="0"/>
              <a:t> </a:t>
            </a:r>
            <a:r>
              <a:rPr lang="en-US" dirty="0" err="1" smtClean="0"/>
              <a:t>obično</a:t>
            </a:r>
            <a:r>
              <a:rPr lang="en-US" dirty="0" smtClean="0"/>
              <a:t> </a:t>
            </a:r>
            <a:r>
              <a:rPr lang="en-US" dirty="0" err="1" smtClean="0"/>
              <a:t>prelazi</a:t>
            </a:r>
            <a:r>
              <a:rPr lang="en-US" dirty="0" smtClean="0"/>
              <a:t> </a:t>
            </a:r>
            <a:r>
              <a:rPr lang="en-US" dirty="0" err="1" smtClean="0"/>
              <a:t>kamatnu</a:t>
            </a:r>
            <a:r>
              <a:rPr lang="en-US" dirty="0" smtClean="0"/>
              <a:t> </a:t>
            </a:r>
            <a:r>
              <a:rPr lang="en-US" dirty="0" err="1" smtClean="0"/>
              <a:t>stopu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blagajničke</a:t>
            </a:r>
            <a:r>
              <a:rPr lang="sr-Latn-ME" dirty="0" smtClean="0"/>
              <a:t> </a:t>
            </a:r>
            <a:r>
              <a:rPr lang="en-US" dirty="0" err="1" smtClean="0"/>
              <a:t>zapise</a:t>
            </a:r>
            <a:r>
              <a:rPr lang="en-US" dirty="0" smtClean="0"/>
              <a:t>,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stimuliše</a:t>
            </a:r>
            <a:r>
              <a:rPr lang="en-US" dirty="0" smtClean="0"/>
              <a:t> </a:t>
            </a:r>
            <a:r>
              <a:rPr lang="en-US" dirty="0" err="1" smtClean="0"/>
              <a:t>banke</a:t>
            </a:r>
            <a:r>
              <a:rPr lang="en-US" dirty="0" smtClean="0"/>
              <a:t> da </a:t>
            </a:r>
            <a:r>
              <a:rPr lang="en-US" dirty="0" err="1" smtClean="0"/>
              <a:t>daju</a:t>
            </a:r>
            <a:r>
              <a:rPr lang="en-US" dirty="0" smtClean="0"/>
              <a:t> </a:t>
            </a:r>
            <a:r>
              <a:rPr lang="en-US" dirty="0" err="1" smtClean="0"/>
              <a:t>takve</a:t>
            </a:r>
            <a:r>
              <a:rPr lang="en-US" dirty="0" smtClean="0"/>
              <a:t> </a:t>
            </a:r>
            <a:r>
              <a:rPr lang="en-US" dirty="0" err="1" smtClean="0"/>
              <a:t>zajmove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One to </a:t>
            </a:r>
            <a:r>
              <a:rPr lang="en-US" dirty="0" err="1" smtClean="0"/>
              <a:t>rade</a:t>
            </a:r>
            <a:r>
              <a:rPr lang="en-US" dirty="0" smtClean="0"/>
              <a:t> u </a:t>
            </a:r>
            <a:r>
              <a:rPr lang="en-US" dirty="0" err="1" smtClean="0"/>
              <a:t>vremenu</a:t>
            </a:r>
            <a:r>
              <a:rPr lang="en-US" dirty="0" smtClean="0"/>
              <a:t> </a:t>
            </a:r>
            <a:r>
              <a:rPr lang="en-US" dirty="0" err="1" smtClean="0"/>
              <a:t>političke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ekonomske</a:t>
            </a:r>
            <a:r>
              <a:rPr lang="en-US" dirty="0" smtClean="0"/>
              <a:t> </a:t>
            </a:r>
            <a:r>
              <a:rPr lang="en-US" dirty="0" err="1" smtClean="0"/>
              <a:t>stabilnosti</a:t>
            </a:r>
            <a:r>
              <a:rPr lang="en-US" dirty="0" smtClean="0"/>
              <a:t>, </a:t>
            </a:r>
            <a:r>
              <a:rPr lang="en-US" dirty="0" err="1" smtClean="0"/>
              <a:t>dok</a:t>
            </a:r>
            <a:r>
              <a:rPr lang="en-US" dirty="0" smtClean="0"/>
              <a:t> u </a:t>
            </a:r>
            <a:r>
              <a:rPr lang="en-US" dirty="0" err="1" smtClean="0"/>
              <a:t>vremenu</a:t>
            </a:r>
            <a:r>
              <a:rPr lang="en-US" dirty="0" smtClean="0"/>
              <a:t> </a:t>
            </a:r>
            <a:r>
              <a:rPr lang="en-US" dirty="0" err="1" smtClean="0"/>
              <a:t>nestabilnosti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visoke</a:t>
            </a:r>
            <a:r>
              <a:rPr lang="en-US" dirty="0" smtClean="0"/>
              <a:t> </a:t>
            </a:r>
            <a:r>
              <a:rPr lang="en-US" dirty="0" err="1" smtClean="0"/>
              <a:t>kamate</a:t>
            </a:r>
            <a:r>
              <a:rPr lang="en-US" dirty="0" smtClean="0"/>
              <a:t> </a:t>
            </a:r>
            <a:r>
              <a:rPr lang="en-US" dirty="0" err="1" smtClean="0"/>
              <a:t>nisu</a:t>
            </a:r>
            <a:r>
              <a:rPr lang="sr-Latn-ME" dirty="0" smtClean="0"/>
              <a:t> </a:t>
            </a:r>
            <a:r>
              <a:rPr lang="sv-SE" dirty="0" smtClean="0"/>
              <a:t>dovoljan stimulans.</a:t>
            </a:r>
            <a:endParaRPr lang="sr-Latn-ME" dirty="0" smtClean="0"/>
          </a:p>
          <a:p>
            <a:pPr algn="just"/>
            <a:r>
              <a:rPr lang="sv-SE" dirty="0" smtClean="0"/>
              <a:t> Ovakvi zajmovi koriste se u stabilnim poslovnim situacijama i</a:t>
            </a:r>
            <a:r>
              <a:rPr lang="sr-Latn-ME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rešavanje</a:t>
            </a:r>
            <a:r>
              <a:rPr lang="en-US" dirty="0" smtClean="0"/>
              <a:t> </a:t>
            </a:r>
            <a:r>
              <a:rPr lang="en-US" dirty="0" err="1" smtClean="0"/>
              <a:t>sasvim</a:t>
            </a:r>
            <a:r>
              <a:rPr lang="en-US" dirty="0" smtClean="0"/>
              <a:t> </a:t>
            </a:r>
            <a:r>
              <a:rPr lang="en-US" dirty="0" err="1" smtClean="0"/>
              <a:t>kratkoročne</a:t>
            </a:r>
            <a:r>
              <a:rPr lang="en-US" dirty="0" smtClean="0"/>
              <a:t> </a:t>
            </a:r>
            <a:r>
              <a:rPr lang="en-US" dirty="0" err="1" smtClean="0"/>
              <a:t>nelikvidnosti</a:t>
            </a:r>
            <a:r>
              <a:rPr lang="en-US" dirty="0" smtClean="0"/>
              <a:t> od </a:t>
            </a:r>
            <a:r>
              <a:rPr lang="en-US" dirty="0" err="1" smtClean="0"/>
              <a:t>nekoliko</a:t>
            </a:r>
            <a:r>
              <a:rPr lang="en-US" dirty="0" smtClean="0"/>
              <a:t> dana.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 smtClean="0"/>
              <a:t>slučaju</a:t>
            </a:r>
            <a:r>
              <a:rPr lang="en-US" dirty="0" smtClean="0"/>
              <a:t> </a:t>
            </a:r>
            <a:r>
              <a:rPr lang="en-US" dirty="0" err="1" smtClean="0"/>
              <a:t>pojave</a:t>
            </a:r>
            <a:r>
              <a:rPr lang="sr-Latn-ME" dirty="0" smtClean="0"/>
              <a:t> </a:t>
            </a:r>
            <a:r>
              <a:rPr lang="en-US" dirty="0" err="1" smtClean="0"/>
              <a:t>veće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dugoročne</a:t>
            </a:r>
            <a:r>
              <a:rPr lang="en-US" dirty="0" smtClean="0"/>
              <a:t> </a:t>
            </a:r>
            <a:r>
              <a:rPr lang="en-US" dirty="0" err="1" smtClean="0"/>
              <a:t>nelikvidnosti</a:t>
            </a:r>
            <a:r>
              <a:rPr lang="en-US" dirty="0" smtClean="0"/>
              <a:t> </a:t>
            </a:r>
            <a:r>
              <a:rPr lang="en-US" dirty="0" err="1" smtClean="0"/>
              <a:t>ovakvi</a:t>
            </a:r>
            <a:r>
              <a:rPr lang="en-US" dirty="0" smtClean="0"/>
              <a:t> </a:t>
            </a:r>
            <a:r>
              <a:rPr lang="en-US" dirty="0" err="1" smtClean="0"/>
              <a:t>zajmovi</a:t>
            </a:r>
            <a:r>
              <a:rPr lang="en-US" dirty="0" smtClean="0"/>
              <a:t> ne r</a:t>
            </a:r>
            <a:r>
              <a:rPr lang="sr-Latn-ME" dirty="0" smtClean="0"/>
              <a:t>j</a:t>
            </a:r>
            <a:r>
              <a:rPr lang="en-US" dirty="0" err="1" smtClean="0"/>
              <a:t>ešavaju</a:t>
            </a:r>
            <a:r>
              <a:rPr lang="en-US" dirty="0" smtClean="0"/>
              <a:t> problem, </a:t>
            </a:r>
            <a:r>
              <a:rPr lang="en-US" dirty="0" err="1" smtClean="0"/>
              <a:t>već</a:t>
            </a:r>
            <a:r>
              <a:rPr lang="en-US" dirty="0" smtClean="0"/>
              <a:t> se </a:t>
            </a:r>
            <a:r>
              <a:rPr lang="en-US" dirty="0" err="1" smtClean="0"/>
              <a:t>koriste</a:t>
            </a:r>
            <a:r>
              <a:rPr lang="sr-Latn-ME" dirty="0" smtClean="0"/>
              <a:t> </a:t>
            </a:r>
            <a:r>
              <a:rPr lang="en-US" dirty="0" err="1" smtClean="0"/>
              <a:t>drugi</a:t>
            </a:r>
            <a:r>
              <a:rPr lang="en-US" dirty="0" smtClean="0"/>
              <a:t> </a:t>
            </a:r>
            <a:r>
              <a:rPr lang="en-US" dirty="0" err="1" smtClean="0"/>
              <a:t>instrumenti</a:t>
            </a:r>
            <a:r>
              <a:rPr lang="en-US" dirty="0" smtClean="0"/>
              <a:t> </a:t>
            </a:r>
            <a:r>
              <a:rPr lang="en-US" dirty="0" err="1" smtClean="0"/>
              <a:t>tržišta</a:t>
            </a:r>
            <a:r>
              <a:rPr lang="en-US" dirty="0" smtClean="0"/>
              <a:t> </a:t>
            </a:r>
            <a:r>
              <a:rPr lang="en-US" dirty="0" err="1" smtClean="0"/>
              <a:t>novca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9306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75765"/>
            <a:ext cx="10515600" cy="5101198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Kamatna stopa na međubankarske kratkoročne zajmove zavisi od </a:t>
            </a:r>
            <a:r>
              <a:rPr lang="pl-PL" dirty="0" smtClean="0"/>
              <a:t>kretanja </a:t>
            </a:r>
            <a:r>
              <a:rPr lang="en-US" dirty="0" err="1" smtClean="0"/>
              <a:t>eskontne</a:t>
            </a:r>
            <a:r>
              <a:rPr lang="en-US" dirty="0" smtClean="0"/>
              <a:t> </a:t>
            </a:r>
            <a:r>
              <a:rPr lang="en-US" dirty="0"/>
              <a:t>stope, od </a:t>
            </a:r>
            <a:r>
              <a:rPr lang="en-US" dirty="0" err="1"/>
              <a:t>ponude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tražnje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od stope </a:t>
            </a:r>
            <a:r>
              <a:rPr lang="en-US" dirty="0" err="1"/>
              <a:t>inflacije</a:t>
            </a:r>
            <a:r>
              <a:rPr lang="en-US" dirty="0"/>
              <a:t> (</a:t>
            </a:r>
            <a:r>
              <a:rPr lang="en-US" dirty="0" err="1" smtClean="0"/>
              <a:t>nestabilnosti</a:t>
            </a:r>
            <a:r>
              <a:rPr lang="sr-Latn-ME" dirty="0" smtClean="0"/>
              <a:t> </a:t>
            </a:r>
            <a:r>
              <a:rPr lang="en-US" dirty="0" err="1" smtClean="0"/>
              <a:t>privrede</a:t>
            </a:r>
            <a:r>
              <a:rPr lang="en-US" dirty="0"/>
              <a:t>).</a:t>
            </a:r>
          </a:p>
          <a:p>
            <a:pPr algn="just"/>
            <a:r>
              <a:rPr lang="en-US" dirty="0" err="1"/>
              <a:t>Terminski</a:t>
            </a:r>
            <a:r>
              <a:rPr lang="en-US" dirty="0"/>
              <a:t> </a:t>
            </a:r>
            <a:r>
              <a:rPr lang="en-US" dirty="0" err="1"/>
              <a:t>novac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saldo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računu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, </a:t>
            </a:r>
            <a:r>
              <a:rPr lang="en-US" dirty="0" err="1"/>
              <a:t>tj</a:t>
            </a:r>
            <a:r>
              <a:rPr lang="en-US" dirty="0"/>
              <a:t>. </a:t>
            </a:r>
            <a:r>
              <a:rPr lang="sr-Latn-ME" dirty="0" err="1"/>
              <a:t>v</a:t>
            </a:r>
            <a:r>
              <a:rPr lang="en-US" dirty="0" err="1" smtClean="0"/>
              <a:t>išak</a:t>
            </a:r>
            <a:r>
              <a:rPr lang="sr-Latn-ME" dirty="0" smtClean="0"/>
              <a:t> </a:t>
            </a:r>
            <a:r>
              <a:rPr lang="en-US" dirty="0" err="1" smtClean="0"/>
              <a:t>likvidnih</a:t>
            </a:r>
            <a:r>
              <a:rPr lang="en-US" dirty="0" smtClean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poslovna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, </a:t>
            </a:r>
            <a:r>
              <a:rPr lang="en-US" dirty="0" err="1"/>
              <a:t>učesnik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, </a:t>
            </a:r>
            <a:r>
              <a:rPr lang="en-US" dirty="0" err="1"/>
              <a:t>nudi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duži</a:t>
            </a:r>
            <a:r>
              <a:rPr lang="en-US" dirty="0"/>
              <a:t> </a:t>
            </a:r>
            <a:r>
              <a:rPr lang="en-US" dirty="0" err="1"/>
              <a:t>rok</a:t>
            </a:r>
            <a:r>
              <a:rPr lang="en-US" dirty="0"/>
              <a:t>, </a:t>
            </a:r>
            <a:r>
              <a:rPr lang="en-US" dirty="0" err="1" smtClean="0"/>
              <a:t>uz</a:t>
            </a:r>
            <a:r>
              <a:rPr lang="sr-Latn-ME" dirty="0" smtClean="0"/>
              <a:t> </a:t>
            </a:r>
            <a:r>
              <a:rPr lang="pl-PL" dirty="0" smtClean="0"/>
              <a:t>određenu </a:t>
            </a:r>
            <a:r>
              <a:rPr lang="pl-PL" dirty="0"/>
              <a:t>kamatnu stopu, na zajam drugim poslovnim bankama. </a:t>
            </a:r>
            <a:endParaRPr lang="pl-PL" dirty="0" smtClean="0"/>
          </a:p>
          <a:p>
            <a:pPr algn="just"/>
            <a:r>
              <a:rPr lang="pl-PL" dirty="0"/>
              <a:t>N</a:t>
            </a:r>
            <a:r>
              <a:rPr lang="pl-PL" dirty="0" smtClean="0"/>
              <a:t>ovac </a:t>
            </a:r>
            <a:r>
              <a:rPr lang="en-US" dirty="0" err="1" smtClean="0"/>
              <a:t>kojim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rešavaju</a:t>
            </a:r>
            <a:r>
              <a:rPr lang="en-US" dirty="0"/>
              <a:t> </a:t>
            </a:r>
            <a:r>
              <a:rPr lang="en-US" dirty="0" err="1"/>
              <a:t>problemi</a:t>
            </a:r>
            <a:r>
              <a:rPr lang="en-US" dirty="0"/>
              <a:t> (ne)</a:t>
            </a:r>
            <a:r>
              <a:rPr lang="en-US" dirty="0" err="1"/>
              <a:t>likvidnosti</a:t>
            </a:r>
            <a:r>
              <a:rPr lang="en-US" dirty="0"/>
              <a:t> </a:t>
            </a:r>
            <a:r>
              <a:rPr lang="en-US" dirty="0" err="1"/>
              <a:t>najčešće</a:t>
            </a:r>
            <a:r>
              <a:rPr lang="en-US" dirty="0"/>
              <a:t> se </a:t>
            </a:r>
            <a:r>
              <a:rPr lang="en-US" dirty="0" err="1"/>
              <a:t>nudi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uzima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rok</a:t>
            </a:r>
            <a:r>
              <a:rPr lang="en-US" dirty="0"/>
              <a:t> od </a:t>
            </a:r>
            <a:r>
              <a:rPr lang="en-US" dirty="0" err="1" smtClean="0"/>
              <a:t>jednog</a:t>
            </a:r>
            <a:r>
              <a:rPr lang="sr-Latn-ME" dirty="0" smtClean="0"/>
              <a:t> </a:t>
            </a:r>
            <a:r>
              <a:rPr lang="pl-PL" dirty="0" smtClean="0"/>
              <a:t>do </a:t>
            </a:r>
            <a:r>
              <a:rPr lang="pl-PL" dirty="0"/>
              <a:t>tri meseca, a najduže do godinu dana. </a:t>
            </a:r>
            <a:endParaRPr lang="pl-PL" dirty="0" smtClean="0"/>
          </a:p>
          <a:p>
            <a:pPr algn="just"/>
            <a:r>
              <a:rPr lang="pl-PL" dirty="0" smtClean="0"/>
              <a:t>Zajmovi </a:t>
            </a:r>
            <a:r>
              <a:rPr lang="pl-PL" dirty="0"/>
              <a:t>na kraći rok daju se uz manju, </a:t>
            </a:r>
            <a:r>
              <a:rPr lang="pl-PL" dirty="0" smtClean="0"/>
              <a:t>a zajmovi </a:t>
            </a:r>
            <a:r>
              <a:rPr lang="pl-PL" dirty="0"/>
              <a:t>na duži rok daju se uz veću kamatnu stopu.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51055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78573"/>
            <a:ext cx="10515600" cy="872004"/>
          </a:xfrm>
        </p:spPr>
        <p:txBody>
          <a:bodyPr>
            <a:normAutofit/>
          </a:bodyPr>
          <a:lstStyle/>
          <a:p>
            <a:r>
              <a:rPr lang="pl-PL" sz="3600" dirty="0" smtClean="0">
                <a:latin typeface="+mn-lt"/>
              </a:rPr>
              <a:t>3. KRATKOROČNE HARTIJE OD VREDNOSTI</a:t>
            </a:r>
            <a:endParaRPr lang="pl-PL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0577"/>
            <a:ext cx="10515600" cy="4926386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Na </a:t>
            </a:r>
            <a:r>
              <a:rPr lang="pt-BR" dirty="0"/>
              <a:t>institucionalizovanom tržištu novca obično se ne trguje svim </a:t>
            </a:r>
            <a:r>
              <a:rPr lang="pt-BR" dirty="0" smtClean="0"/>
              <a:t>oblicima</a:t>
            </a:r>
            <a:r>
              <a:rPr lang="sr-Latn-ME" dirty="0" smtClean="0"/>
              <a:t> </a:t>
            </a:r>
            <a:r>
              <a:rPr lang="pl-PL" dirty="0" smtClean="0"/>
              <a:t>vrijednosnih </a:t>
            </a:r>
            <a:r>
              <a:rPr lang="pl-PL" dirty="0"/>
              <a:t>papira već samo onim </a:t>
            </a:r>
            <a:r>
              <a:rPr lang="pl-PL" dirty="0" smtClean="0"/>
              <a:t>vrijednosnim </a:t>
            </a:r>
            <a:r>
              <a:rPr lang="pl-PL" dirty="0"/>
              <a:t>papirima koje izdaje </a:t>
            </a:r>
            <a:r>
              <a:rPr lang="pl-PL" dirty="0" smtClean="0"/>
              <a:t>centralna banka </a:t>
            </a:r>
            <a:r>
              <a:rPr lang="pl-PL" dirty="0"/>
              <a:t>ili koje centralna banka tretira kao </a:t>
            </a:r>
            <a:r>
              <a:rPr lang="pl-PL" dirty="0" smtClean="0"/>
              <a:t>vrijednosne </a:t>
            </a:r>
            <a:r>
              <a:rPr lang="pl-PL" dirty="0"/>
              <a:t>papire pogodne za trgovinu </a:t>
            </a:r>
            <a:r>
              <a:rPr lang="pl-PL" dirty="0" smtClean="0"/>
              <a:t>na </a:t>
            </a:r>
            <a:r>
              <a:rPr lang="en-US" dirty="0" err="1" smtClean="0"/>
              <a:t>tržištu</a:t>
            </a:r>
            <a:r>
              <a:rPr lang="en-US" dirty="0" smtClean="0"/>
              <a:t> </a:t>
            </a:r>
            <a:r>
              <a:rPr lang="en-US" dirty="0" err="1"/>
              <a:t>novca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ostvarivanje</a:t>
            </a:r>
            <a:r>
              <a:rPr lang="en-US" dirty="0"/>
              <a:t> </a:t>
            </a:r>
            <a:r>
              <a:rPr lang="en-US" dirty="0" err="1"/>
              <a:t>njene</a:t>
            </a:r>
            <a:r>
              <a:rPr lang="en-US" dirty="0"/>
              <a:t> </a:t>
            </a:r>
            <a:r>
              <a:rPr lang="en-US" dirty="0" err="1"/>
              <a:t>politike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zatvorenom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otvorenom</a:t>
            </a:r>
            <a:r>
              <a:rPr lang="sr-Latn-ME" dirty="0" smtClean="0"/>
              <a:t> </a:t>
            </a:r>
            <a:r>
              <a:rPr lang="en-US" dirty="0" err="1" smtClean="0"/>
              <a:t>novčanom</a:t>
            </a:r>
            <a:r>
              <a:rPr lang="en-US" dirty="0" smtClean="0"/>
              <a:t> </a:t>
            </a:r>
            <a:r>
              <a:rPr lang="en-US" dirty="0" err="1"/>
              <a:t>tržištu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Pred</a:t>
            </a:r>
            <a:r>
              <a:rPr lang="sr-Latn-ME" dirty="0" smtClean="0"/>
              <a:t>m</a:t>
            </a:r>
            <a:r>
              <a:rPr lang="en-US" dirty="0" smtClean="0"/>
              <a:t>et </a:t>
            </a:r>
            <a:r>
              <a:rPr lang="en-US" dirty="0" err="1"/>
              <a:t>kupoprodaje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instrument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 smtClean="0"/>
              <a:t>može</a:t>
            </a:r>
            <a:r>
              <a:rPr lang="sr-Latn-ME" dirty="0" smtClean="0"/>
              <a:t> </a:t>
            </a:r>
            <a:r>
              <a:rPr lang="en-US" dirty="0" err="1" smtClean="0"/>
              <a:t>postati</a:t>
            </a:r>
            <a:r>
              <a:rPr lang="en-US" dirty="0" smtClean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onaj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ednosni</a:t>
            </a:r>
            <a:r>
              <a:rPr lang="en-US" dirty="0" smtClean="0"/>
              <a:t> </a:t>
            </a:r>
            <a:r>
              <a:rPr lang="en-US" dirty="0" err="1"/>
              <a:t>papir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 smtClean="0"/>
              <a:t>uv</a:t>
            </a:r>
            <a:r>
              <a:rPr lang="sr-Latn-ME" dirty="0" smtClean="0"/>
              <a:t>ij</a:t>
            </a:r>
            <a:r>
              <a:rPr lang="en-US" dirty="0" err="1" smtClean="0"/>
              <a:t>ek</a:t>
            </a:r>
            <a:r>
              <a:rPr lang="en-US" dirty="0" smtClean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rediskontovati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 smtClean="0"/>
              <a:t>centralne</a:t>
            </a:r>
            <a:r>
              <a:rPr lang="sr-Latn-ME" dirty="0" smtClean="0"/>
              <a:t>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određenu</a:t>
            </a:r>
            <a:r>
              <a:rPr lang="en-US" dirty="0"/>
              <a:t> </a:t>
            </a:r>
            <a:r>
              <a:rPr lang="en-US" dirty="0" err="1"/>
              <a:t>diskontnu</a:t>
            </a:r>
            <a:r>
              <a:rPr lang="en-US" dirty="0"/>
              <a:t> </a:t>
            </a:r>
            <a:r>
              <a:rPr lang="en-US" dirty="0" err="1" smtClean="0"/>
              <a:t>stopu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/>
              <a:t>a da se </a:t>
            </a:r>
            <a:r>
              <a:rPr lang="en-US" dirty="0" err="1"/>
              <a:t>pri</a:t>
            </a:r>
            <a:r>
              <a:rPr lang="en-US" dirty="0"/>
              <a:t> tome ne </a:t>
            </a:r>
            <a:r>
              <a:rPr lang="en-US" dirty="0" err="1"/>
              <a:t>tereti</a:t>
            </a:r>
            <a:r>
              <a:rPr lang="en-US" dirty="0"/>
              <a:t> </a:t>
            </a:r>
            <a:r>
              <a:rPr lang="en-US" dirty="0" err="1"/>
              <a:t>rediskontni</a:t>
            </a:r>
            <a:r>
              <a:rPr lang="en-US" dirty="0"/>
              <a:t> </a:t>
            </a:r>
            <a:r>
              <a:rPr lang="en-US" dirty="0" err="1" smtClean="0"/>
              <a:t>kontingent</a:t>
            </a:r>
            <a:r>
              <a:rPr lang="sr-Latn-ME" dirty="0" smtClean="0"/>
              <a:t> </a:t>
            </a:r>
            <a:r>
              <a:rPr lang="en-US" dirty="0" err="1" smtClean="0"/>
              <a:t>kojeg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centralna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/>
              <a:t>odobrila</a:t>
            </a:r>
            <a:r>
              <a:rPr lang="en-US" dirty="0"/>
              <a:t> </a:t>
            </a:r>
            <a:r>
              <a:rPr lang="en-US" dirty="0" err="1"/>
              <a:t>poslovnoj</a:t>
            </a:r>
            <a:r>
              <a:rPr lang="en-US" dirty="0"/>
              <a:t> </a:t>
            </a:r>
            <a:r>
              <a:rPr lang="en-US" dirty="0" err="1"/>
              <a:t>banci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traži</a:t>
            </a:r>
            <a:r>
              <a:rPr lang="en-US" dirty="0"/>
              <a:t> </a:t>
            </a:r>
            <a:r>
              <a:rPr lang="en-US" dirty="0" err="1"/>
              <a:t>rediskont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27109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7812"/>
            <a:ext cx="10515600" cy="4859151"/>
          </a:xfrm>
        </p:spPr>
        <p:txBody>
          <a:bodyPr/>
          <a:lstStyle/>
          <a:p>
            <a:pPr algn="just"/>
            <a:r>
              <a:rPr lang="en-US" dirty="0"/>
              <a:t>U </a:t>
            </a:r>
            <a:r>
              <a:rPr lang="en-US" dirty="0" err="1"/>
              <a:t>ovom</a:t>
            </a:r>
            <a:r>
              <a:rPr lang="sr-Latn-ME" dirty="0"/>
              <a:t> </a:t>
            </a:r>
            <a:r>
              <a:rPr lang="en-US" dirty="0" err="1"/>
              <a:t>pristupu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, m</a:t>
            </a:r>
            <a:r>
              <a:rPr lang="sr-Latn-ME" dirty="0"/>
              <a:t>j</a:t>
            </a:r>
            <a:r>
              <a:rPr lang="en-US" dirty="0" err="1"/>
              <a:t>enice</a:t>
            </a:r>
            <a:r>
              <a:rPr lang="en-US" dirty="0"/>
              <a:t> </a:t>
            </a:r>
            <a:r>
              <a:rPr lang="en-US" dirty="0" err="1"/>
              <a:t>komercijalnog</a:t>
            </a:r>
            <a:r>
              <a:rPr lang="en-US" dirty="0"/>
              <a:t> </a:t>
            </a:r>
            <a:r>
              <a:rPr lang="en-US" dirty="0" err="1"/>
              <a:t>karaktera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poslovna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sr-Latn-ME" dirty="0"/>
              <a:t> </a:t>
            </a:r>
            <a:r>
              <a:rPr lang="en-US" dirty="0" err="1"/>
              <a:t>reeskontuje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centralne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teret</a:t>
            </a:r>
            <a:r>
              <a:rPr lang="en-US" dirty="0"/>
              <a:t> </a:t>
            </a:r>
            <a:r>
              <a:rPr lang="en-US" dirty="0" err="1"/>
              <a:t>svog</a:t>
            </a:r>
            <a:r>
              <a:rPr lang="en-US" dirty="0"/>
              <a:t> </a:t>
            </a:r>
            <a:r>
              <a:rPr lang="en-US" dirty="0" err="1"/>
              <a:t>rediskontnog</a:t>
            </a:r>
            <a:r>
              <a:rPr lang="en-US" dirty="0"/>
              <a:t> </a:t>
            </a:r>
            <a:r>
              <a:rPr lang="en-US" dirty="0" err="1"/>
              <a:t>kontingenta</a:t>
            </a:r>
            <a:r>
              <a:rPr lang="en-US" dirty="0"/>
              <a:t>, ne </a:t>
            </a:r>
            <a:r>
              <a:rPr lang="en-US" dirty="0" err="1" smtClean="0"/>
              <a:t>tretiraju</a:t>
            </a:r>
            <a:r>
              <a:rPr lang="sr-Latn-ME" dirty="0" smtClean="0"/>
              <a:t> </a:t>
            </a:r>
            <a:r>
              <a:rPr lang="en-US" dirty="0"/>
              <a:t>se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pred</a:t>
            </a:r>
            <a:r>
              <a:rPr lang="sr-Latn-ME" dirty="0"/>
              <a:t>m</a:t>
            </a:r>
            <a:r>
              <a:rPr lang="en-US" dirty="0" err="1"/>
              <a:t>eti</a:t>
            </a:r>
            <a:r>
              <a:rPr lang="en-US" dirty="0"/>
              <a:t> </a:t>
            </a:r>
            <a:r>
              <a:rPr lang="en-US" dirty="0" err="1"/>
              <a:t>trgovine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, </a:t>
            </a:r>
            <a:r>
              <a:rPr lang="en-US" dirty="0" err="1"/>
              <a:t>već</a:t>
            </a:r>
            <a:r>
              <a:rPr lang="en-US" dirty="0"/>
              <a:t> se </a:t>
            </a:r>
            <a:r>
              <a:rPr lang="en-US" dirty="0" err="1"/>
              <a:t>tretiraju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vr</a:t>
            </a:r>
            <a:r>
              <a:rPr lang="sr-Latn-ME" dirty="0"/>
              <a:t>ij</a:t>
            </a:r>
            <a:r>
              <a:rPr lang="en-US" dirty="0" err="1"/>
              <a:t>ednosni</a:t>
            </a:r>
            <a:r>
              <a:rPr lang="en-US" dirty="0"/>
              <a:t> </a:t>
            </a:r>
            <a:r>
              <a:rPr lang="en-US" dirty="0" err="1"/>
              <a:t>papiri</a:t>
            </a:r>
            <a:r>
              <a:rPr lang="en-US" dirty="0"/>
              <a:t> </a:t>
            </a:r>
            <a:r>
              <a:rPr lang="en-US" dirty="0" err="1"/>
              <a:t>kojim</a:t>
            </a:r>
            <a:r>
              <a:rPr lang="sr-Latn-ME" dirty="0"/>
              <a:t> </a:t>
            </a:r>
            <a:r>
              <a:rPr lang="en-US" dirty="0"/>
              <a:t>se </a:t>
            </a:r>
            <a:r>
              <a:rPr lang="en-US" dirty="0" err="1"/>
              <a:t>trguje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kreditnom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eskontnom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. </a:t>
            </a:r>
            <a:endParaRPr lang="sr-Latn-ME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28362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6482"/>
            <a:ext cx="10515600" cy="5410481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Ovaj</a:t>
            </a:r>
            <a:r>
              <a:rPr lang="en-US" dirty="0" smtClean="0"/>
              <a:t> </a:t>
            </a:r>
            <a:r>
              <a:rPr lang="en-US" dirty="0"/>
              <a:t>instrument se </a:t>
            </a:r>
            <a:r>
              <a:rPr lang="en-US" dirty="0" err="1"/>
              <a:t>koristi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kao</a:t>
            </a:r>
            <a:r>
              <a:rPr lang="sr-Latn-ME" dirty="0" smtClean="0"/>
              <a:t> </a:t>
            </a:r>
            <a:r>
              <a:rPr lang="en-US" dirty="0" err="1" smtClean="0"/>
              <a:t>sredstvo</a:t>
            </a:r>
            <a:r>
              <a:rPr lang="en-US" dirty="0" smtClean="0"/>
              <a:t>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centralne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poslovnim</a:t>
            </a:r>
            <a:r>
              <a:rPr lang="en-US" dirty="0"/>
              <a:t> </a:t>
            </a:r>
            <a:r>
              <a:rPr lang="en-US" dirty="0" err="1"/>
              <a:t>bankama</a:t>
            </a:r>
            <a:r>
              <a:rPr lang="en-US" dirty="0"/>
              <a:t> (</a:t>
            </a:r>
            <a:r>
              <a:rPr lang="en-US" dirty="0" err="1"/>
              <a:t>reeskont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sr-Latn-ME" dirty="0" smtClean="0"/>
              <a:t> </a:t>
            </a:r>
            <a:r>
              <a:rPr lang="en-US" dirty="0" smtClean="0"/>
              <a:t>- m</a:t>
            </a:r>
            <a:r>
              <a:rPr lang="sr-Latn-ME" dirty="0" smtClean="0"/>
              <a:t>j</a:t>
            </a:r>
            <a:r>
              <a:rPr lang="en-US" dirty="0" err="1" smtClean="0"/>
              <a:t>enica</a:t>
            </a:r>
            <a:r>
              <a:rPr lang="en-US" dirty="0"/>
              <a:t>). </a:t>
            </a:r>
            <a:endParaRPr lang="sr-Latn-ME" dirty="0" smtClean="0"/>
          </a:p>
          <a:p>
            <a:pPr algn="just"/>
            <a:r>
              <a:rPr lang="en-US" dirty="0" err="1" smtClean="0"/>
              <a:t>Kupoprodaja</a:t>
            </a:r>
            <a:r>
              <a:rPr lang="en-US" dirty="0" smtClean="0"/>
              <a:t> </a:t>
            </a:r>
            <a:r>
              <a:rPr lang="en-US" dirty="0" err="1"/>
              <a:t>kratkoročnih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ednosnih</a:t>
            </a:r>
            <a:r>
              <a:rPr lang="en-US" dirty="0" smtClean="0"/>
              <a:t> </a:t>
            </a:r>
            <a:r>
              <a:rPr lang="en-US" dirty="0" err="1"/>
              <a:t>papira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zbiva</a:t>
            </a:r>
            <a:r>
              <a:rPr lang="en-US" dirty="0"/>
              <a:t> se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obično</a:t>
            </a:r>
            <a:r>
              <a:rPr lang="en-US" dirty="0"/>
              <a:t>, </a:t>
            </a:r>
            <a:r>
              <a:rPr lang="en-US" dirty="0" err="1"/>
              <a:t>između</a:t>
            </a:r>
            <a:r>
              <a:rPr lang="en-US" dirty="0"/>
              <a:t>:</a:t>
            </a:r>
          </a:p>
          <a:p>
            <a:pPr marL="457200" lvl="1" indent="0">
              <a:buNone/>
            </a:pPr>
            <a:r>
              <a:rPr lang="en-US" sz="3000" dirty="0"/>
              <a:t>a</a:t>
            </a:r>
            <a:r>
              <a:rPr lang="en-US" sz="2800" dirty="0"/>
              <a:t>) </a:t>
            </a:r>
            <a:r>
              <a:rPr lang="sr-Latn-ME" sz="2800" dirty="0" err="1"/>
              <a:t>d</a:t>
            </a:r>
            <a:r>
              <a:rPr lang="en-US" sz="2800" dirty="0" smtClean="0"/>
              <a:t>v</a:t>
            </a:r>
            <a:r>
              <a:rPr lang="sr-Latn-ME" sz="2800" dirty="0" smtClean="0"/>
              <a:t>ij</a:t>
            </a:r>
            <a:r>
              <a:rPr lang="en-US" sz="2800" dirty="0" smtClean="0"/>
              <a:t>e </a:t>
            </a:r>
            <a:r>
              <a:rPr lang="en-US" sz="2800" dirty="0" err="1"/>
              <a:t>poslovne</a:t>
            </a:r>
            <a:r>
              <a:rPr lang="en-US" sz="2800" dirty="0"/>
              <a:t> </a:t>
            </a:r>
            <a:r>
              <a:rPr lang="en-US" sz="2800" dirty="0" err="1"/>
              <a:t>banke</a:t>
            </a:r>
            <a:r>
              <a:rPr lang="en-US" sz="2800" dirty="0"/>
              <a:t>,</a:t>
            </a:r>
          </a:p>
          <a:p>
            <a:pPr marL="457200" lvl="1" indent="0">
              <a:buNone/>
            </a:pPr>
            <a:r>
              <a:rPr lang="pl-PL" sz="2800" dirty="0"/>
              <a:t>b) </a:t>
            </a:r>
            <a:r>
              <a:rPr lang="pl-PL" sz="2800" dirty="0" smtClean="0"/>
              <a:t>jedne </a:t>
            </a:r>
            <a:r>
              <a:rPr lang="pl-PL" sz="2800" dirty="0"/>
              <a:t>poslovne banke i centralne bake,</a:t>
            </a:r>
          </a:p>
          <a:p>
            <a:pPr marL="457200" lvl="1" indent="0">
              <a:buNone/>
            </a:pPr>
            <a:r>
              <a:rPr lang="en-US" sz="2800" dirty="0"/>
              <a:t>c) </a:t>
            </a:r>
            <a:r>
              <a:rPr lang="sr-Latn-ME" sz="2800" dirty="0" err="1"/>
              <a:t>d</a:t>
            </a:r>
            <a:r>
              <a:rPr lang="en-US" sz="2800" dirty="0" err="1" smtClean="0"/>
              <a:t>ržave</a:t>
            </a:r>
            <a:r>
              <a:rPr lang="en-US" sz="2800" dirty="0" smtClean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poslovne</a:t>
            </a:r>
            <a:r>
              <a:rPr lang="en-US" sz="2800" dirty="0"/>
              <a:t> </a:t>
            </a:r>
            <a:r>
              <a:rPr lang="en-US" sz="2800" dirty="0" err="1"/>
              <a:t>banke</a:t>
            </a:r>
            <a:r>
              <a:rPr lang="en-US" sz="2800" dirty="0"/>
              <a:t>,</a:t>
            </a:r>
          </a:p>
          <a:p>
            <a:pPr marL="457200" lvl="1" indent="0">
              <a:buNone/>
            </a:pPr>
            <a:r>
              <a:rPr lang="da-DK" sz="2800" dirty="0"/>
              <a:t>d) </a:t>
            </a:r>
            <a:r>
              <a:rPr lang="sr-Latn-ME" sz="2800" dirty="0" smtClean="0"/>
              <a:t>d</a:t>
            </a:r>
            <a:r>
              <a:rPr lang="da-DK" sz="2800" dirty="0" smtClean="0"/>
              <a:t>ržave </a:t>
            </a:r>
            <a:r>
              <a:rPr lang="da-DK" sz="2800" dirty="0"/>
              <a:t>i </a:t>
            </a:r>
            <a:r>
              <a:rPr lang="da-DK" sz="2800" dirty="0" smtClean="0"/>
              <a:t>cen</a:t>
            </a:r>
            <a:r>
              <a:rPr lang="sr-Latn-ME" sz="2800" dirty="0" smtClean="0"/>
              <a:t>t</a:t>
            </a:r>
            <a:r>
              <a:rPr lang="da-DK" sz="2800" dirty="0" smtClean="0"/>
              <a:t>ralne </a:t>
            </a:r>
            <a:r>
              <a:rPr lang="da-DK" sz="2800" dirty="0"/>
              <a:t>banke.</a:t>
            </a:r>
          </a:p>
          <a:p>
            <a:pPr marL="457200" lvl="1" indent="0">
              <a:buNone/>
            </a:pPr>
            <a:r>
              <a:rPr lang="pt-BR" sz="2800" dirty="0"/>
              <a:t>e) </a:t>
            </a:r>
            <a:r>
              <a:rPr lang="sr-Latn-ME" sz="2800" dirty="0" smtClean="0"/>
              <a:t>d</a:t>
            </a:r>
            <a:r>
              <a:rPr lang="pt-BR" sz="2800" dirty="0" smtClean="0"/>
              <a:t>ržave </a:t>
            </a:r>
            <a:r>
              <a:rPr lang="pt-BR" sz="2800" dirty="0"/>
              <a:t>i njenih institucija.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56232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2659"/>
            <a:ext cx="10515600" cy="5074304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S </a:t>
            </a:r>
            <a:r>
              <a:rPr lang="en-US" dirty="0" err="1"/>
              <a:t>obzirom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subjekt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izdaje</a:t>
            </a:r>
            <a:r>
              <a:rPr lang="en-US" dirty="0"/>
              <a:t> (</a:t>
            </a:r>
            <a:r>
              <a:rPr lang="en-US" dirty="0" err="1"/>
              <a:t>emituje</a:t>
            </a:r>
            <a:r>
              <a:rPr lang="en-US" dirty="0"/>
              <a:t>) </a:t>
            </a:r>
            <a:r>
              <a:rPr lang="en-US" dirty="0" err="1"/>
              <a:t>kratkoročne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ednosne</a:t>
            </a:r>
            <a:r>
              <a:rPr lang="en-US" dirty="0" smtClean="0"/>
              <a:t> </a:t>
            </a:r>
            <a:r>
              <a:rPr lang="en-US" dirty="0" err="1" smtClean="0"/>
              <a:t>papire</a:t>
            </a:r>
            <a:r>
              <a:rPr lang="sr-Latn-ME" dirty="0" smtClean="0"/>
              <a:t> </a:t>
            </a:r>
            <a:r>
              <a:rPr lang="it-IT" dirty="0" smtClean="0"/>
              <a:t>možemo pod</a:t>
            </a:r>
            <a:r>
              <a:rPr lang="sr-Latn-ME" dirty="0" smtClean="0"/>
              <a:t>ij</a:t>
            </a:r>
            <a:r>
              <a:rPr lang="it-IT" dirty="0" smtClean="0"/>
              <a:t>eliti </a:t>
            </a:r>
            <a:r>
              <a:rPr lang="it-IT" dirty="0"/>
              <a:t>u tri grupe:</a:t>
            </a:r>
          </a:p>
          <a:p>
            <a:pPr marL="457200" lvl="1" indent="0" algn="just">
              <a:buNone/>
            </a:pPr>
            <a:r>
              <a:rPr lang="en-US" sz="2800" dirty="0"/>
              <a:t>1. </a:t>
            </a:r>
            <a:r>
              <a:rPr lang="en-US" sz="2800" dirty="0" err="1"/>
              <a:t>Državni</a:t>
            </a:r>
            <a:r>
              <a:rPr lang="en-US" sz="2800" dirty="0"/>
              <a:t> </a:t>
            </a:r>
            <a:r>
              <a:rPr lang="en-US" sz="2800" dirty="0" err="1" smtClean="0"/>
              <a:t>vr</a:t>
            </a:r>
            <a:r>
              <a:rPr lang="sr-Latn-ME" sz="2800" dirty="0" smtClean="0"/>
              <a:t>ij</a:t>
            </a:r>
            <a:r>
              <a:rPr lang="en-US" sz="2800" dirty="0" err="1" smtClean="0"/>
              <a:t>ednosni</a:t>
            </a:r>
            <a:r>
              <a:rPr lang="en-US" sz="2800" dirty="0" smtClean="0"/>
              <a:t> </a:t>
            </a:r>
            <a:r>
              <a:rPr lang="en-US" sz="2800" dirty="0" err="1"/>
              <a:t>papiri</a:t>
            </a:r>
            <a:r>
              <a:rPr lang="en-US" sz="2800" dirty="0"/>
              <a:t> </a:t>
            </a:r>
            <a:r>
              <a:rPr lang="en-US" sz="2800" dirty="0" err="1"/>
              <a:t>kao</a:t>
            </a:r>
            <a:r>
              <a:rPr lang="en-US" sz="2800" dirty="0"/>
              <a:t> </a:t>
            </a:r>
            <a:r>
              <a:rPr lang="en-US" sz="2800" dirty="0" err="1"/>
              <a:t>što</a:t>
            </a:r>
            <a:r>
              <a:rPr lang="en-US" sz="2800" dirty="0"/>
              <a:t> </a:t>
            </a:r>
            <a:r>
              <a:rPr lang="en-US" sz="2800" dirty="0" err="1"/>
              <a:t>su</a:t>
            </a:r>
            <a:r>
              <a:rPr lang="en-US" sz="2800" dirty="0"/>
              <a:t> </a:t>
            </a:r>
            <a:r>
              <a:rPr lang="en-US" sz="2800" dirty="0" err="1"/>
              <a:t>državne</a:t>
            </a:r>
            <a:r>
              <a:rPr lang="en-US" sz="2800" dirty="0"/>
              <a:t> </a:t>
            </a:r>
            <a:r>
              <a:rPr lang="en-US" sz="2800" dirty="0" err="1"/>
              <a:t>obveznice</a:t>
            </a:r>
            <a:r>
              <a:rPr lang="en-US" sz="2800" dirty="0"/>
              <a:t>, </a:t>
            </a:r>
            <a:r>
              <a:rPr lang="en-US" sz="2800" dirty="0" err="1"/>
              <a:t>državne</a:t>
            </a:r>
            <a:r>
              <a:rPr lang="en-US" sz="2800" dirty="0"/>
              <a:t> </a:t>
            </a:r>
            <a:r>
              <a:rPr lang="en-US" sz="2800" dirty="0" smtClean="0"/>
              <a:t>m</a:t>
            </a:r>
            <a:r>
              <a:rPr lang="sr-Latn-ME" sz="2800" dirty="0" smtClean="0"/>
              <a:t>j</a:t>
            </a:r>
            <a:r>
              <a:rPr lang="en-US" sz="2800" dirty="0" err="1" smtClean="0"/>
              <a:t>enice</a:t>
            </a:r>
            <a:r>
              <a:rPr lang="en-US" sz="2800" dirty="0" smtClean="0"/>
              <a:t>,</a:t>
            </a:r>
            <a:r>
              <a:rPr lang="sr-Latn-ME" sz="2800" dirty="0" smtClean="0"/>
              <a:t> </a:t>
            </a:r>
            <a:r>
              <a:rPr lang="de-DE" sz="2800" dirty="0" smtClean="0"/>
              <a:t>državni </a:t>
            </a:r>
            <a:r>
              <a:rPr lang="de-DE" sz="2800" dirty="0"/>
              <a:t>blagajnički zapisi (Treasury bills, bons du tresor, Schatzwechsel);</a:t>
            </a:r>
          </a:p>
          <a:p>
            <a:pPr marL="457200" lvl="1" indent="0" algn="just">
              <a:buNone/>
            </a:pPr>
            <a:r>
              <a:rPr lang="en-US" sz="2800" dirty="0"/>
              <a:t>2. </a:t>
            </a:r>
            <a:r>
              <a:rPr lang="en-US" sz="2800" dirty="0" err="1" smtClean="0"/>
              <a:t>Vr</a:t>
            </a:r>
            <a:r>
              <a:rPr lang="sr-Latn-ME" sz="2800" dirty="0" smtClean="0"/>
              <a:t>ij</a:t>
            </a:r>
            <a:r>
              <a:rPr lang="en-US" sz="2800" dirty="0" err="1" smtClean="0"/>
              <a:t>ednosni</a:t>
            </a:r>
            <a:r>
              <a:rPr lang="en-US" sz="2800" dirty="0" smtClean="0"/>
              <a:t> </a:t>
            </a:r>
            <a:r>
              <a:rPr lang="en-US" sz="2800" dirty="0" err="1"/>
              <a:t>papiri</a:t>
            </a:r>
            <a:r>
              <a:rPr lang="en-US" sz="2800" dirty="0"/>
              <a:t> </a:t>
            </a:r>
            <a:r>
              <a:rPr lang="en-US" sz="2800" dirty="0" err="1"/>
              <a:t>centralne</a:t>
            </a:r>
            <a:r>
              <a:rPr lang="en-US" sz="2800" dirty="0"/>
              <a:t> </a:t>
            </a:r>
            <a:r>
              <a:rPr lang="en-US" sz="2800" dirty="0" err="1"/>
              <a:t>banke</a:t>
            </a:r>
            <a:r>
              <a:rPr lang="en-US" sz="2800" dirty="0"/>
              <a:t>, </a:t>
            </a:r>
            <a:r>
              <a:rPr lang="en-US" sz="2800" dirty="0" err="1"/>
              <a:t>kao</a:t>
            </a:r>
            <a:r>
              <a:rPr lang="en-US" sz="2800" dirty="0"/>
              <a:t> </a:t>
            </a:r>
            <a:r>
              <a:rPr lang="en-US" sz="2800" dirty="0" err="1"/>
              <a:t>što</a:t>
            </a:r>
            <a:r>
              <a:rPr lang="en-US" sz="2800" dirty="0"/>
              <a:t> </a:t>
            </a:r>
            <a:r>
              <a:rPr lang="en-US" sz="2800" dirty="0" err="1"/>
              <a:t>su</a:t>
            </a:r>
            <a:r>
              <a:rPr lang="en-US" sz="2800" dirty="0"/>
              <a:t> </a:t>
            </a:r>
            <a:r>
              <a:rPr lang="en-US" sz="2800" dirty="0" err="1"/>
              <a:t>blagajnički</a:t>
            </a:r>
            <a:r>
              <a:rPr lang="en-US" sz="2800" dirty="0"/>
              <a:t> </a:t>
            </a:r>
            <a:r>
              <a:rPr lang="en-US" sz="2800" dirty="0" err="1"/>
              <a:t>zapisi</a:t>
            </a:r>
            <a:r>
              <a:rPr lang="en-US" sz="2800" dirty="0"/>
              <a:t>;</a:t>
            </a:r>
          </a:p>
          <a:p>
            <a:pPr marL="457200" lvl="1" indent="0" algn="just">
              <a:buNone/>
            </a:pPr>
            <a:r>
              <a:rPr lang="en-US" sz="2800" dirty="0"/>
              <a:t>3. </a:t>
            </a:r>
            <a:r>
              <a:rPr lang="en-US" sz="2800" dirty="0" err="1" smtClean="0"/>
              <a:t>Vr</a:t>
            </a:r>
            <a:r>
              <a:rPr lang="sr-Latn-ME" sz="2800" dirty="0" smtClean="0"/>
              <a:t>ij</a:t>
            </a:r>
            <a:r>
              <a:rPr lang="en-US" sz="2800" dirty="0" err="1" smtClean="0"/>
              <a:t>ednosni</a:t>
            </a:r>
            <a:r>
              <a:rPr lang="en-US" sz="2800" dirty="0" smtClean="0"/>
              <a:t> </a:t>
            </a:r>
            <a:r>
              <a:rPr lang="en-US" sz="2800" dirty="0" err="1"/>
              <a:t>papiri</a:t>
            </a:r>
            <a:r>
              <a:rPr lang="en-US" sz="2800" dirty="0"/>
              <a:t> </a:t>
            </a:r>
            <a:r>
              <a:rPr lang="en-US" sz="2800" dirty="0" err="1"/>
              <a:t>privrednih</a:t>
            </a:r>
            <a:r>
              <a:rPr lang="en-US" sz="2800" dirty="0"/>
              <a:t> </a:t>
            </a:r>
            <a:r>
              <a:rPr lang="en-US" sz="2800" dirty="0" err="1"/>
              <a:t>preduzeća</a:t>
            </a:r>
            <a:r>
              <a:rPr lang="en-US" sz="2800" dirty="0"/>
              <a:t>, </a:t>
            </a:r>
            <a:r>
              <a:rPr lang="en-US" sz="2800" dirty="0" err="1"/>
              <a:t>drugih</a:t>
            </a:r>
            <a:r>
              <a:rPr lang="en-US" sz="2800" dirty="0"/>
              <a:t> </a:t>
            </a:r>
            <a:r>
              <a:rPr lang="en-US" sz="2800" dirty="0" err="1"/>
              <a:t>firmi</a:t>
            </a:r>
            <a:r>
              <a:rPr lang="en-US" sz="2800" dirty="0"/>
              <a:t> </a:t>
            </a:r>
            <a:r>
              <a:rPr lang="en-US" sz="2800" dirty="0" err="1"/>
              <a:t>ili</a:t>
            </a:r>
            <a:r>
              <a:rPr lang="en-US" sz="2800" dirty="0"/>
              <a:t> </a:t>
            </a:r>
            <a:r>
              <a:rPr lang="en-US" sz="2800" dirty="0" err="1"/>
              <a:t>privatnih</a:t>
            </a:r>
            <a:r>
              <a:rPr lang="en-US" sz="2800" dirty="0"/>
              <a:t> </a:t>
            </a:r>
            <a:r>
              <a:rPr lang="en-US" sz="2800" dirty="0" err="1"/>
              <a:t>lica</a:t>
            </a:r>
            <a:r>
              <a:rPr lang="en-US" sz="2800" dirty="0"/>
              <a:t> </a:t>
            </a:r>
            <a:r>
              <a:rPr lang="en-US" sz="2800" dirty="0" err="1" smtClean="0"/>
              <a:t>koji</a:t>
            </a:r>
            <a:r>
              <a:rPr lang="sr-Latn-ME" sz="2800" dirty="0" smtClean="0"/>
              <a:t> </a:t>
            </a:r>
            <a:r>
              <a:rPr lang="en-US" sz="2800" dirty="0" err="1" smtClean="0"/>
              <a:t>su</a:t>
            </a:r>
            <a:r>
              <a:rPr lang="en-US" sz="2800" dirty="0" smtClean="0"/>
              <a:t> </a:t>
            </a:r>
            <a:r>
              <a:rPr lang="en-US" sz="2800" dirty="0" err="1"/>
              <a:t>akceptirani</a:t>
            </a:r>
            <a:r>
              <a:rPr lang="en-US" sz="2800" dirty="0"/>
              <a:t> od </a:t>
            </a:r>
            <a:r>
              <a:rPr lang="en-US" sz="2800" dirty="0" err="1"/>
              <a:t>strane</a:t>
            </a:r>
            <a:r>
              <a:rPr lang="en-US" sz="2800" dirty="0"/>
              <a:t> </a:t>
            </a:r>
            <a:r>
              <a:rPr lang="en-US" sz="2800" dirty="0" err="1"/>
              <a:t>ovlašćenih</a:t>
            </a:r>
            <a:r>
              <a:rPr lang="en-US" sz="2800" dirty="0"/>
              <a:t> </a:t>
            </a:r>
            <a:r>
              <a:rPr lang="en-US" sz="2800" dirty="0" err="1"/>
              <a:t>finansijskih</a:t>
            </a:r>
            <a:r>
              <a:rPr lang="en-US" sz="2800" dirty="0"/>
              <a:t> </a:t>
            </a:r>
            <a:r>
              <a:rPr lang="en-US" sz="2800" dirty="0" err="1"/>
              <a:t>institucija</a:t>
            </a:r>
            <a:r>
              <a:rPr lang="en-US" sz="2800" dirty="0" smtClean="0"/>
              <a:t>.</a:t>
            </a:r>
            <a:endParaRPr lang="sr-Latn-ME" sz="2800" dirty="0" smtClean="0"/>
          </a:p>
          <a:p>
            <a:pPr marL="457200" lvl="1" indent="0" algn="just">
              <a:buNone/>
            </a:pPr>
            <a:r>
              <a:rPr lang="en-US" sz="2800" dirty="0" err="1"/>
              <a:t>Vrste</a:t>
            </a:r>
            <a:r>
              <a:rPr lang="en-US" sz="2800" dirty="0"/>
              <a:t>, </a:t>
            </a:r>
            <a:r>
              <a:rPr lang="en-US" sz="2800" dirty="0" err="1"/>
              <a:t>oblici</a:t>
            </a:r>
            <a:r>
              <a:rPr lang="en-US" sz="2800" dirty="0"/>
              <a:t>, </a:t>
            </a:r>
            <a:r>
              <a:rPr lang="en-US" sz="2800" dirty="0" err="1"/>
              <a:t>broj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obim</a:t>
            </a:r>
            <a:r>
              <a:rPr lang="en-US" sz="2800" dirty="0"/>
              <a:t> </a:t>
            </a:r>
            <a:r>
              <a:rPr lang="en-US" sz="2800" dirty="0" err="1"/>
              <a:t>kupoprodaje</a:t>
            </a:r>
            <a:r>
              <a:rPr lang="en-US" sz="2800" dirty="0"/>
              <a:t> </a:t>
            </a:r>
            <a:r>
              <a:rPr lang="en-US" sz="2800" dirty="0" err="1"/>
              <a:t>kratkoročnih</a:t>
            </a:r>
            <a:r>
              <a:rPr lang="en-US" sz="2800" dirty="0"/>
              <a:t> </a:t>
            </a:r>
            <a:r>
              <a:rPr lang="en-US" sz="2800" dirty="0" err="1"/>
              <a:t>vr</a:t>
            </a:r>
            <a:r>
              <a:rPr lang="sr-Latn-ME" sz="2800" dirty="0"/>
              <a:t>ij</a:t>
            </a:r>
            <a:r>
              <a:rPr lang="en-US" sz="2800" dirty="0" err="1"/>
              <a:t>ednosnih</a:t>
            </a:r>
            <a:r>
              <a:rPr lang="en-US" sz="2800" dirty="0"/>
              <a:t> </a:t>
            </a:r>
            <a:r>
              <a:rPr lang="en-US" sz="2800" dirty="0" err="1"/>
              <a:t>papira</a:t>
            </a:r>
            <a:r>
              <a:rPr lang="sr-Latn-ME" sz="2800" dirty="0"/>
              <a:t> </a:t>
            </a:r>
            <a:r>
              <a:rPr lang="en-US" sz="2800" dirty="0"/>
              <a:t>u </a:t>
            </a:r>
            <a:r>
              <a:rPr lang="en-US" sz="2800" dirty="0" err="1"/>
              <a:t>nekoj</a:t>
            </a:r>
            <a:r>
              <a:rPr lang="en-US" sz="2800" dirty="0"/>
              <a:t> </a:t>
            </a:r>
            <a:r>
              <a:rPr lang="en-US" sz="2800" dirty="0" err="1"/>
              <a:t>privredi</a:t>
            </a:r>
            <a:r>
              <a:rPr lang="en-US" sz="2800" dirty="0"/>
              <a:t> </a:t>
            </a:r>
            <a:r>
              <a:rPr lang="en-US" sz="2800" dirty="0" err="1"/>
              <a:t>zavisi</a:t>
            </a:r>
            <a:r>
              <a:rPr lang="en-US" sz="2800" dirty="0"/>
              <a:t> od </a:t>
            </a:r>
            <a:r>
              <a:rPr lang="en-US" sz="2800" dirty="0" err="1"/>
              <a:t>niza</a:t>
            </a:r>
            <a:r>
              <a:rPr lang="en-US" sz="2800" dirty="0"/>
              <a:t> </a:t>
            </a:r>
            <a:r>
              <a:rPr lang="en-US" sz="2800" dirty="0" err="1"/>
              <a:t>faktora</a:t>
            </a:r>
            <a:r>
              <a:rPr lang="en-US" sz="2800" dirty="0" smtClean="0"/>
              <a:t>.</a:t>
            </a:r>
            <a:endParaRPr lang="sr-Latn-ME" sz="2800" dirty="0" smtClean="0"/>
          </a:p>
          <a:p>
            <a:pPr marL="0" indent="0" algn="just">
              <a:buNone/>
            </a:pPr>
            <a:endParaRPr lang="sr-Latn-ME" dirty="0"/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23132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8188"/>
            <a:ext cx="10515600" cy="5208775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Ovd</a:t>
            </a:r>
            <a:r>
              <a:rPr lang="sr-Latn-ME" dirty="0" smtClean="0"/>
              <a:t>j</a:t>
            </a:r>
            <a:r>
              <a:rPr lang="en-US" dirty="0" smtClean="0"/>
              <a:t>e </a:t>
            </a:r>
            <a:r>
              <a:rPr lang="en-US" dirty="0"/>
              <a:t>se </a:t>
            </a:r>
            <a:r>
              <a:rPr lang="en-US" dirty="0" err="1"/>
              <a:t>ima</a:t>
            </a:r>
            <a:r>
              <a:rPr lang="en-US" dirty="0"/>
              <a:t> u </a:t>
            </a:r>
            <a:r>
              <a:rPr lang="en-US" dirty="0" err="1"/>
              <a:t>vidu</a:t>
            </a:r>
            <a:r>
              <a:rPr lang="en-US" dirty="0"/>
              <a:t>: </a:t>
            </a:r>
            <a:r>
              <a:rPr lang="en-US" dirty="0" err="1"/>
              <a:t>osobine</a:t>
            </a:r>
            <a:r>
              <a:rPr lang="en-US" dirty="0"/>
              <a:t> </a:t>
            </a:r>
            <a:r>
              <a:rPr lang="en-US" dirty="0" err="1" smtClean="0"/>
              <a:t>privrednog</a:t>
            </a:r>
            <a:r>
              <a:rPr lang="sr-Latn-ME" dirty="0" smtClean="0"/>
              <a:t> </a:t>
            </a:r>
            <a:r>
              <a:rPr lang="en-US" dirty="0" err="1" smtClean="0"/>
              <a:t>sistema</a:t>
            </a:r>
            <a:r>
              <a:rPr lang="en-US" dirty="0"/>
              <a:t>, </a:t>
            </a:r>
            <a:r>
              <a:rPr lang="en-US" dirty="0" err="1"/>
              <a:t>uloga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u </a:t>
            </a:r>
            <a:r>
              <a:rPr lang="en-US" dirty="0" err="1"/>
              <a:t>regulaciji</a:t>
            </a:r>
            <a:r>
              <a:rPr lang="en-US" dirty="0"/>
              <a:t> </a:t>
            </a:r>
            <a:r>
              <a:rPr lang="en-US" dirty="0" err="1"/>
              <a:t>privrednih</a:t>
            </a:r>
            <a:r>
              <a:rPr lang="en-US" dirty="0"/>
              <a:t> </a:t>
            </a:r>
            <a:r>
              <a:rPr lang="en-US" dirty="0" err="1"/>
              <a:t>procesa</a:t>
            </a:r>
            <a:r>
              <a:rPr lang="en-US" dirty="0"/>
              <a:t>, </a:t>
            </a:r>
            <a:r>
              <a:rPr lang="en-US" dirty="0" err="1"/>
              <a:t>uloga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osobine</a:t>
            </a:r>
            <a:r>
              <a:rPr lang="en-US" dirty="0" smtClean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, </a:t>
            </a:r>
            <a:r>
              <a:rPr lang="en-US" dirty="0" err="1"/>
              <a:t>stabilnost</a:t>
            </a:r>
            <a:r>
              <a:rPr lang="en-US" dirty="0"/>
              <a:t> </a:t>
            </a:r>
            <a:r>
              <a:rPr lang="en-US" dirty="0" err="1"/>
              <a:t>privrede</a:t>
            </a:r>
            <a:r>
              <a:rPr lang="en-US" dirty="0"/>
              <a:t>, </a:t>
            </a:r>
            <a:r>
              <a:rPr lang="en-US" dirty="0" err="1"/>
              <a:t>odnos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profitne</a:t>
            </a:r>
            <a:r>
              <a:rPr lang="en-US" dirty="0"/>
              <a:t> stope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formalnopravni</a:t>
            </a:r>
            <a:r>
              <a:rPr lang="en-US" dirty="0" smtClean="0"/>
              <a:t> </a:t>
            </a:r>
            <a:r>
              <a:rPr lang="en-US" dirty="0" err="1"/>
              <a:t>okviri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trgovinu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ednosnim</a:t>
            </a:r>
            <a:r>
              <a:rPr lang="en-US" dirty="0" smtClean="0"/>
              <a:t> </a:t>
            </a:r>
            <a:r>
              <a:rPr lang="en-US" dirty="0" err="1"/>
              <a:t>papirima</a:t>
            </a:r>
            <a:r>
              <a:rPr lang="en-US" dirty="0"/>
              <a:t>, </a:t>
            </a:r>
            <a:r>
              <a:rPr lang="en-US" dirty="0" err="1"/>
              <a:t>stanje</a:t>
            </a:r>
            <a:r>
              <a:rPr lang="en-US" dirty="0"/>
              <a:t> </a:t>
            </a:r>
            <a:r>
              <a:rPr lang="en-US" dirty="0" err="1"/>
              <a:t>privrede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stanje</a:t>
            </a:r>
            <a:r>
              <a:rPr lang="sr-Latn-ME" dirty="0" smtClean="0"/>
              <a:t> </a:t>
            </a:r>
            <a:r>
              <a:rPr lang="en-US" dirty="0" err="1" smtClean="0"/>
              <a:t>poslovnih</a:t>
            </a:r>
            <a:r>
              <a:rPr lang="en-US" dirty="0" smtClean="0"/>
              <a:t> </a:t>
            </a:r>
            <a:r>
              <a:rPr lang="en-US" dirty="0" err="1"/>
              <a:t>očekivanja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raznih</a:t>
            </a:r>
            <a:r>
              <a:rPr lang="en-US" dirty="0"/>
              <a:t> </a:t>
            </a:r>
            <a:r>
              <a:rPr lang="en-US" dirty="0" err="1"/>
              <a:t>privrednih</a:t>
            </a:r>
            <a:r>
              <a:rPr lang="en-US" dirty="0"/>
              <a:t> </a:t>
            </a:r>
            <a:r>
              <a:rPr lang="en-US" dirty="0" err="1"/>
              <a:t>subjekata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slično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Svaka</a:t>
            </a:r>
            <a:r>
              <a:rPr lang="en-US" dirty="0"/>
              <a:t> </a:t>
            </a:r>
            <a:r>
              <a:rPr lang="en-US" dirty="0" err="1"/>
              <a:t>država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koristi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ednosne</a:t>
            </a:r>
            <a:r>
              <a:rPr lang="en-US" dirty="0" smtClean="0"/>
              <a:t> </a:t>
            </a:r>
            <a:r>
              <a:rPr lang="en-US" dirty="0" err="1"/>
              <a:t>papire</a:t>
            </a:r>
            <a:r>
              <a:rPr lang="en-US" dirty="0"/>
              <a:t>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 smtClean="0"/>
              <a:t>svojim</a:t>
            </a:r>
            <a:r>
              <a:rPr lang="sr-Latn-ME" dirty="0" smtClean="0"/>
              <a:t> </a:t>
            </a:r>
            <a:r>
              <a:rPr lang="en-US" dirty="0" err="1" smtClean="0"/>
              <a:t>zakonima</a:t>
            </a:r>
            <a:r>
              <a:rPr lang="en-US" dirty="0" smtClean="0"/>
              <a:t> </a:t>
            </a:r>
            <a:r>
              <a:rPr lang="en-US" dirty="0" err="1"/>
              <a:t>određuje</a:t>
            </a:r>
            <a:r>
              <a:rPr lang="en-US" dirty="0"/>
              <a:t> </a:t>
            </a:r>
            <a:r>
              <a:rPr lang="en-US" dirty="0" err="1"/>
              <a:t>subjekte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izdavati</a:t>
            </a:r>
            <a:r>
              <a:rPr lang="en-US" dirty="0"/>
              <a:t> </a:t>
            </a:r>
            <a:r>
              <a:rPr lang="en-US" dirty="0" err="1"/>
              <a:t>pojedine</a:t>
            </a:r>
            <a:r>
              <a:rPr lang="en-US" dirty="0"/>
              <a:t> </a:t>
            </a:r>
            <a:r>
              <a:rPr lang="en-US" dirty="0" err="1"/>
              <a:t>oblike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ednosnih</a:t>
            </a:r>
            <a:r>
              <a:rPr lang="en-US" dirty="0" smtClean="0"/>
              <a:t> </a:t>
            </a:r>
            <a:r>
              <a:rPr lang="en-US" dirty="0" err="1"/>
              <a:t>papira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Jedan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ednosni</a:t>
            </a:r>
            <a:r>
              <a:rPr lang="en-US" dirty="0" smtClean="0"/>
              <a:t> </a:t>
            </a:r>
            <a:r>
              <a:rPr lang="en-US" dirty="0" err="1"/>
              <a:t>papir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/>
              <a:t>blagajnički</a:t>
            </a:r>
            <a:r>
              <a:rPr lang="en-US" dirty="0"/>
              <a:t> </a:t>
            </a:r>
            <a:r>
              <a:rPr lang="en-US" dirty="0" err="1"/>
              <a:t>zapis</a:t>
            </a:r>
            <a:r>
              <a:rPr lang="en-US" dirty="0"/>
              <a:t>,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izdavati</a:t>
            </a:r>
            <a:r>
              <a:rPr lang="en-US" dirty="0"/>
              <a:t> </a:t>
            </a:r>
            <a:r>
              <a:rPr lang="en-US" dirty="0" err="1" smtClean="0"/>
              <a:t>različiti</a:t>
            </a:r>
            <a:r>
              <a:rPr lang="sr-Latn-ME" dirty="0" smtClean="0"/>
              <a:t> </a:t>
            </a:r>
            <a:r>
              <a:rPr lang="en-US" dirty="0" err="1" smtClean="0"/>
              <a:t>privredni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politički</a:t>
            </a:r>
            <a:r>
              <a:rPr lang="en-US" dirty="0"/>
              <a:t> </a:t>
            </a:r>
            <a:r>
              <a:rPr lang="en-US" dirty="0" err="1"/>
              <a:t>subjekti</a:t>
            </a:r>
            <a:r>
              <a:rPr lang="en-US" dirty="0"/>
              <a:t> (</a:t>
            </a:r>
            <a:r>
              <a:rPr lang="en-US" dirty="0" err="1"/>
              <a:t>vlada</a:t>
            </a:r>
            <a:r>
              <a:rPr lang="en-US" dirty="0"/>
              <a:t>, </a:t>
            </a:r>
            <a:r>
              <a:rPr lang="en-US" dirty="0" err="1"/>
              <a:t>centralna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,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sl</a:t>
            </a:r>
            <a:r>
              <a:rPr lang="en-US" dirty="0" smtClean="0"/>
              <a:t>.).</a:t>
            </a:r>
            <a:endParaRPr lang="sr-Latn-ME" dirty="0" smtClean="0"/>
          </a:p>
          <a:p>
            <a:pPr marL="0" indent="0" algn="just">
              <a:buNone/>
            </a:pPr>
            <a:r>
              <a:rPr lang="sr-Latn-ME" dirty="0" smtClean="0"/>
              <a:t>HVALA!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168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0576"/>
            <a:ext cx="10515600" cy="4926387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osiguravaju</a:t>
            </a:r>
            <a:r>
              <a:rPr lang="en-US" dirty="0"/>
              <a:t> </a:t>
            </a:r>
            <a:r>
              <a:rPr lang="en-US" dirty="0" err="1"/>
              <a:t>dinamičan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stabilan</a:t>
            </a:r>
            <a:r>
              <a:rPr lang="en-US" dirty="0"/>
              <a:t> </a:t>
            </a:r>
            <a:r>
              <a:rPr lang="en-US" dirty="0" err="1"/>
              <a:t>ekonomski</a:t>
            </a:r>
            <a:r>
              <a:rPr lang="en-US" dirty="0"/>
              <a:t> </a:t>
            </a:r>
            <a:r>
              <a:rPr lang="en-US" dirty="0" err="1"/>
              <a:t>rast</a:t>
            </a:r>
            <a:r>
              <a:rPr lang="en-US" dirty="0"/>
              <a:t>,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zadržavanje</a:t>
            </a:r>
            <a:r>
              <a:rPr lang="en-US" dirty="0"/>
              <a:t> </a:t>
            </a:r>
            <a:r>
              <a:rPr lang="en-US" dirty="0" err="1"/>
              <a:t>stabilnosti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likvidnosti</a:t>
            </a:r>
            <a:r>
              <a:rPr lang="en-US" dirty="0" smtClean="0"/>
              <a:t> </a:t>
            </a:r>
            <a:r>
              <a:rPr lang="en-US" dirty="0" err="1"/>
              <a:t>privrede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Regulišući</a:t>
            </a:r>
            <a:r>
              <a:rPr lang="en-US" dirty="0" smtClean="0"/>
              <a:t> </a:t>
            </a:r>
            <a:r>
              <a:rPr lang="en-US" dirty="0" err="1"/>
              <a:t>ponudu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tražnju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enu</a:t>
            </a:r>
            <a:r>
              <a:rPr lang="en-US" dirty="0" smtClean="0"/>
              <a:t> </a:t>
            </a:r>
            <a:r>
              <a:rPr lang="en-US" dirty="0" err="1"/>
              <a:t>novca</a:t>
            </a:r>
            <a:r>
              <a:rPr lang="en-US" dirty="0"/>
              <a:t> (</a:t>
            </a:r>
            <a:r>
              <a:rPr lang="en-US" dirty="0" err="1"/>
              <a:t>kamatu</a:t>
            </a:r>
            <a:r>
              <a:rPr lang="en-US" dirty="0" smtClean="0"/>
              <a:t>)</a:t>
            </a:r>
            <a:r>
              <a:rPr lang="sr-Latn-ME" dirty="0" smtClean="0"/>
              <a:t> </a:t>
            </a:r>
            <a:r>
              <a:rPr lang="en-US" dirty="0" err="1" smtClean="0"/>
              <a:t>centralna</a:t>
            </a:r>
            <a:r>
              <a:rPr lang="en-US" dirty="0" smtClean="0"/>
              <a:t> </a:t>
            </a:r>
            <a:r>
              <a:rPr lang="en-US" dirty="0" err="1"/>
              <a:t>banka</a:t>
            </a:r>
            <a:r>
              <a:rPr lang="en-US" dirty="0"/>
              <a:t> u </a:t>
            </a:r>
            <a:r>
              <a:rPr lang="en-US" dirty="0" err="1"/>
              <a:t>osnovi</a:t>
            </a:r>
            <a:r>
              <a:rPr lang="en-US" dirty="0"/>
              <a:t> </a:t>
            </a:r>
            <a:r>
              <a:rPr lang="en-US" dirty="0" err="1"/>
              <a:t>reguliše</a:t>
            </a:r>
            <a:r>
              <a:rPr lang="en-US" dirty="0"/>
              <a:t> </a:t>
            </a:r>
            <a:r>
              <a:rPr lang="en-US" dirty="0" err="1"/>
              <a:t>konjunkturu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Tržište</a:t>
            </a:r>
            <a:r>
              <a:rPr lang="en-US" dirty="0" smtClean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omogućava</a:t>
            </a:r>
            <a:r>
              <a:rPr lang="en-US" dirty="0"/>
              <a:t> </a:t>
            </a:r>
            <a:r>
              <a:rPr lang="en-US" dirty="0" err="1" smtClean="0"/>
              <a:t>bankama</a:t>
            </a:r>
            <a:r>
              <a:rPr lang="sr-Latn-ME" dirty="0" smtClean="0"/>
              <a:t> </a:t>
            </a:r>
            <a:r>
              <a:rPr lang="en-US" dirty="0" smtClean="0"/>
              <a:t>da </a:t>
            </a:r>
            <a:r>
              <a:rPr lang="en-US" dirty="0" err="1"/>
              <a:t>vrše</a:t>
            </a:r>
            <a:r>
              <a:rPr lang="en-US" dirty="0"/>
              <a:t> </a:t>
            </a:r>
            <a:r>
              <a:rPr lang="en-US" dirty="0" err="1"/>
              <a:t>permanentnu</a:t>
            </a:r>
            <a:r>
              <a:rPr lang="en-US" dirty="0"/>
              <a:t> </a:t>
            </a:r>
            <a:r>
              <a:rPr lang="sr-Latn-ME" dirty="0" smtClean="0"/>
              <a:t> t</a:t>
            </a:r>
            <a:r>
              <a:rPr lang="en-US" dirty="0" err="1" smtClean="0"/>
              <a:t>ransformaciju</a:t>
            </a:r>
            <a:r>
              <a:rPr lang="en-US" dirty="0" smtClean="0"/>
              <a:t> </a:t>
            </a:r>
            <a:r>
              <a:rPr lang="en-US" dirty="0" err="1"/>
              <a:t>kratkoročnih</a:t>
            </a:r>
            <a:r>
              <a:rPr lang="en-US" dirty="0"/>
              <a:t> </a:t>
            </a:r>
            <a:r>
              <a:rPr lang="en-US" dirty="0" err="1"/>
              <a:t>novčanih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u </a:t>
            </a:r>
            <a:r>
              <a:rPr lang="en-US" dirty="0" err="1" smtClean="0"/>
              <a:t>investiciona</a:t>
            </a:r>
            <a:r>
              <a:rPr lang="sr-Latn-ME" dirty="0" smtClean="0"/>
              <a:t> </a:t>
            </a:r>
            <a:r>
              <a:rPr lang="en-US" dirty="0" err="1" smtClean="0"/>
              <a:t>sredstva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dugoročne</a:t>
            </a:r>
            <a:r>
              <a:rPr lang="en-US" dirty="0"/>
              <a:t> </a:t>
            </a:r>
            <a:r>
              <a:rPr lang="en-US" dirty="0" err="1"/>
              <a:t>plasmane</a:t>
            </a:r>
            <a:r>
              <a:rPr lang="en-US" dirty="0"/>
              <a:t>), a to </a:t>
            </a:r>
            <a:r>
              <a:rPr lang="en-US" dirty="0" err="1"/>
              <a:t>znači</a:t>
            </a:r>
            <a:r>
              <a:rPr lang="en-US" dirty="0"/>
              <a:t> da se </a:t>
            </a:r>
            <a:r>
              <a:rPr lang="en-US" dirty="0" err="1"/>
              <a:t>stvara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bankarski</a:t>
            </a:r>
            <a:r>
              <a:rPr lang="en-US" dirty="0"/>
              <a:t> </a:t>
            </a:r>
            <a:r>
              <a:rPr lang="en-US" dirty="0" err="1" smtClean="0"/>
              <a:t>kapital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 err="1"/>
              <a:t>izvan</a:t>
            </a:r>
            <a:r>
              <a:rPr lang="en-US" dirty="0"/>
              <a:t> </a:t>
            </a:r>
            <a:r>
              <a:rPr lang="en-US" dirty="0" err="1"/>
              <a:t>štednje</a:t>
            </a:r>
            <a:r>
              <a:rPr lang="en-US" dirty="0"/>
              <a:t>), </a:t>
            </a:r>
            <a:r>
              <a:rPr lang="en-US" dirty="0" err="1"/>
              <a:t>čime</a:t>
            </a:r>
            <a:r>
              <a:rPr lang="en-US" dirty="0"/>
              <a:t> se </a:t>
            </a:r>
            <a:r>
              <a:rPr lang="en-US" dirty="0" err="1"/>
              <a:t>uspostavlja</a:t>
            </a:r>
            <a:r>
              <a:rPr lang="en-US" dirty="0"/>
              <a:t> </a:t>
            </a:r>
            <a:r>
              <a:rPr lang="en-US" dirty="0" err="1"/>
              <a:t>direktna</a:t>
            </a:r>
            <a:r>
              <a:rPr lang="en-US" dirty="0"/>
              <a:t> </a:t>
            </a:r>
            <a:r>
              <a:rPr lang="en-US" dirty="0" err="1"/>
              <a:t>veza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578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69702"/>
            <a:ext cx="10515600" cy="55072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Novčano tržište je izloženo velikim oscilacijama. </a:t>
            </a:r>
            <a:endParaRPr lang="sr-Latn-ME" dirty="0" smtClean="0"/>
          </a:p>
          <a:p>
            <a:pPr marL="0" indent="0">
              <a:buNone/>
            </a:pPr>
            <a:r>
              <a:rPr lang="pt-BR" dirty="0" smtClean="0"/>
              <a:t>Tako </a:t>
            </a:r>
            <a:r>
              <a:rPr lang="pt-BR" dirty="0"/>
              <a:t>se može javiti:</a:t>
            </a:r>
          </a:p>
          <a:p>
            <a:r>
              <a:rPr lang="en-US" dirty="0" err="1"/>
              <a:t>nelikvidnost</a:t>
            </a:r>
            <a:r>
              <a:rPr lang="en-US" dirty="0"/>
              <a:t>, </a:t>
            </a:r>
            <a:r>
              <a:rPr lang="en-US" dirty="0" err="1"/>
              <a:t>restrikcija</a:t>
            </a:r>
            <a:r>
              <a:rPr lang="en-US" dirty="0"/>
              <a:t>, </a:t>
            </a:r>
            <a:r>
              <a:rPr lang="en-US" dirty="0" err="1"/>
              <a:t>kontrakcija</a:t>
            </a:r>
            <a:r>
              <a:rPr lang="en-US" dirty="0"/>
              <a:t>, </a:t>
            </a:r>
            <a:r>
              <a:rPr lang="en-US" dirty="0" err="1"/>
              <a:t>nestabilnost</a:t>
            </a:r>
            <a:r>
              <a:rPr lang="en-US" dirty="0"/>
              <a:t>, </a:t>
            </a:r>
            <a:r>
              <a:rPr lang="en-US" dirty="0" err="1"/>
              <a:t>uznemirenost</a:t>
            </a:r>
            <a:r>
              <a:rPr lang="en-US" dirty="0"/>
              <a:t>, </a:t>
            </a:r>
            <a:r>
              <a:rPr lang="en-US" dirty="0" err="1"/>
              <a:t>napetost</a:t>
            </a:r>
            <a:r>
              <a:rPr lang="en-US" dirty="0"/>
              <a:t>, </a:t>
            </a:r>
            <a:r>
              <a:rPr lang="en-US" dirty="0" err="1"/>
              <a:t>blokade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smtClean="0"/>
              <a:t>sl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smtClean="0"/>
              <a:t>To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negativne</a:t>
            </a:r>
            <a:r>
              <a:rPr lang="en-US" dirty="0"/>
              <a:t> </a:t>
            </a:r>
            <a:r>
              <a:rPr lang="en-US" dirty="0" err="1"/>
              <a:t>pojave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Suprotno</a:t>
            </a:r>
            <a:r>
              <a:rPr lang="en-US" dirty="0"/>
              <a:t> tome </a:t>
            </a:r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pozitivne</a:t>
            </a:r>
            <a:r>
              <a:rPr lang="en-US" dirty="0"/>
              <a:t> </a:t>
            </a:r>
            <a:r>
              <a:rPr lang="en-US" dirty="0" err="1"/>
              <a:t>pojave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: </a:t>
            </a:r>
            <a:r>
              <a:rPr lang="en-US" dirty="0" err="1" smtClean="0"/>
              <a:t>optimalna</a:t>
            </a:r>
            <a:r>
              <a:rPr lang="sr-Latn-ME" dirty="0" smtClean="0"/>
              <a:t> </a:t>
            </a:r>
            <a:r>
              <a:rPr lang="nb-NO" dirty="0" smtClean="0"/>
              <a:t>likvidnost</a:t>
            </a:r>
            <a:r>
              <a:rPr lang="nb-NO" dirty="0"/>
              <a:t>, ekspanzije, stabilnost, elastičnost, smirenost i dr.</a:t>
            </a:r>
          </a:p>
          <a:p>
            <a:pPr algn="just"/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direktno</a:t>
            </a:r>
            <a:r>
              <a:rPr lang="en-US" dirty="0"/>
              <a:t> </a:t>
            </a:r>
            <a:r>
              <a:rPr lang="en-US" dirty="0" err="1"/>
              <a:t>utiče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realne</a:t>
            </a:r>
            <a:r>
              <a:rPr lang="en-US" dirty="0"/>
              <a:t> </a:t>
            </a:r>
            <a:r>
              <a:rPr lang="en-US" dirty="0" err="1"/>
              <a:t>tokove</a:t>
            </a:r>
            <a:r>
              <a:rPr lang="en-US" dirty="0"/>
              <a:t> u </a:t>
            </a:r>
            <a:r>
              <a:rPr lang="en-US" dirty="0" err="1" smtClean="0"/>
              <a:t>privredi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bankarskom</a:t>
            </a:r>
            <a:r>
              <a:rPr lang="en-US" dirty="0"/>
              <a:t> (</a:t>
            </a:r>
            <a:r>
              <a:rPr lang="en-US" dirty="0" err="1"/>
              <a:t>finansijskom</a:t>
            </a:r>
            <a:r>
              <a:rPr lang="en-US" dirty="0"/>
              <a:t>) </a:t>
            </a:r>
            <a:r>
              <a:rPr lang="en-US" dirty="0" err="1"/>
              <a:t>sistemu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ovi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elovi</a:t>
            </a:r>
            <a:r>
              <a:rPr lang="en-US" dirty="0" smtClean="0"/>
              <a:t> </a:t>
            </a:r>
            <a:r>
              <a:rPr lang="en-US" dirty="0" err="1"/>
              <a:t>privrede</a:t>
            </a:r>
            <a:r>
              <a:rPr lang="en-US" dirty="0"/>
              <a:t> </a:t>
            </a:r>
            <a:r>
              <a:rPr lang="en-US" dirty="0" err="1"/>
              <a:t>direktno</a:t>
            </a:r>
            <a:r>
              <a:rPr lang="en-US" dirty="0"/>
              <a:t> </a:t>
            </a:r>
            <a:r>
              <a:rPr lang="en-US" dirty="0" err="1"/>
              <a:t>utiču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razvoj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značaj</a:t>
            </a:r>
            <a:r>
              <a:rPr lang="en-US" dirty="0"/>
              <a:t> </a:t>
            </a:r>
            <a:r>
              <a:rPr lang="en-US" dirty="0" err="1"/>
              <a:t>novčanog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mogućnosti</a:t>
            </a:r>
            <a:r>
              <a:rPr lang="en-US" dirty="0"/>
              <a:t> </a:t>
            </a:r>
            <a:r>
              <a:rPr lang="en-US" dirty="0" err="1"/>
              <a:t>njegovog</a:t>
            </a:r>
            <a:r>
              <a:rPr lang="en-US" dirty="0"/>
              <a:t> </a:t>
            </a:r>
            <a:r>
              <a:rPr lang="en-US" dirty="0" err="1" smtClean="0"/>
              <a:t>razvoja</a:t>
            </a:r>
            <a:r>
              <a:rPr lang="sr-Latn-ME" dirty="0" smtClean="0"/>
              <a:t> </a:t>
            </a:r>
            <a:r>
              <a:rPr lang="en-US" dirty="0" err="1" smtClean="0"/>
              <a:t>zavisi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 smtClean="0"/>
              <a:t>sl</a:t>
            </a:r>
            <a:r>
              <a:rPr lang="sr-Latn-ME" dirty="0" smtClean="0"/>
              <a:t>ij</a:t>
            </a:r>
            <a:r>
              <a:rPr lang="en-US" dirty="0" err="1" smtClean="0"/>
              <a:t>edećih</a:t>
            </a:r>
            <a:r>
              <a:rPr lang="en-US" dirty="0" smtClean="0"/>
              <a:t> </a:t>
            </a:r>
            <a:r>
              <a:rPr lang="en-US" dirty="0" err="1"/>
              <a:t>faktora</a:t>
            </a:r>
            <a:r>
              <a:rPr lang="en-US" dirty="0"/>
              <a:t>: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848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6482"/>
            <a:ext cx="10515600" cy="541048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Nivo</a:t>
            </a:r>
            <a:r>
              <a:rPr lang="en-US" dirty="0"/>
              <a:t> </a:t>
            </a:r>
            <a:r>
              <a:rPr lang="en-US" dirty="0" err="1" smtClean="0"/>
              <a:t>ekonomskog</a:t>
            </a:r>
            <a:r>
              <a:rPr lang="en-US" dirty="0" smtClean="0"/>
              <a:t> </a:t>
            </a:r>
            <a:r>
              <a:rPr lang="en-US" dirty="0" err="1"/>
              <a:t>razvoja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Razvoja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3. </a:t>
            </a:r>
            <a:r>
              <a:rPr lang="en-US" dirty="0" err="1"/>
              <a:t>Razvoja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“</a:t>
            </a:r>
            <a:r>
              <a:rPr lang="en-US" dirty="0" err="1"/>
              <a:t>kvaliteta</a:t>
            </a:r>
            <a:r>
              <a:rPr lang="en-US" dirty="0"/>
              <a:t>” </a:t>
            </a:r>
            <a:r>
              <a:rPr lang="en-US" dirty="0" err="1"/>
              <a:t>bankarskog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4. </a:t>
            </a:r>
            <a:r>
              <a:rPr lang="en-US" dirty="0" err="1"/>
              <a:t>Tradicije</a:t>
            </a:r>
            <a:r>
              <a:rPr lang="en-US" dirty="0"/>
              <a:t> u </a:t>
            </a:r>
            <a:r>
              <a:rPr lang="en-US" dirty="0" err="1"/>
              <a:t>razvoju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funkcionisanju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pl-PL" dirty="0"/>
              <a:t>5. Uloge i samostalnosti centralne banke,</a:t>
            </a:r>
          </a:p>
          <a:p>
            <a:pPr marL="0" indent="0">
              <a:buNone/>
            </a:pPr>
            <a:r>
              <a:rPr lang="pt-BR" dirty="0"/>
              <a:t>6. Razvijenosti institucija i instrumenata tržišta novca,</a:t>
            </a:r>
          </a:p>
          <a:p>
            <a:pPr marL="0" indent="0">
              <a:buNone/>
            </a:pPr>
            <a:r>
              <a:rPr lang="en-US" dirty="0"/>
              <a:t>7. </a:t>
            </a:r>
            <a:r>
              <a:rPr lang="en-US" dirty="0" err="1"/>
              <a:t>Značaja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uloge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stope,</a:t>
            </a:r>
          </a:p>
          <a:p>
            <a:pPr marL="0" indent="0">
              <a:buNone/>
            </a:pPr>
            <a:r>
              <a:rPr lang="en-US" dirty="0"/>
              <a:t>8.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ekonomske</a:t>
            </a:r>
            <a:r>
              <a:rPr lang="en-US" dirty="0"/>
              <a:t> </a:t>
            </a:r>
            <a:r>
              <a:rPr lang="en-US" dirty="0" err="1"/>
              <a:t>otvorenosti</a:t>
            </a:r>
            <a:r>
              <a:rPr lang="en-US" dirty="0"/>
              <a:t> </a:t>
            </a:r>
            <a:r>
              <a:rPr lang="en-US" dirty="0" err="1"/>
              <a:t>nacionalne</a:t>
            </a:r>
            <a:r>
              <a:rPr lang="en-US" dirty="0"/>
              <a:t> </a:t>
            </a:r>
            <a:r>
              <a:rPr lang="en-US" dirty="0" err="1"/>
              <a:t>privrede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9. </a:t>
            </a:r>
            <a:r>
              <a:rPr lang="en-US" dirty="0" err="1"/>
              <a:t>Stabilnosti</a:t>
            </a:r>
            <a:r>
              <a:rPr lang="en-US" dirty="0"/>
              <a:t> </a:t>
            </a:r>
            <a:r>
              <a:rPr lang="en-US" dirty="0" err="1"/>
              <a:t>privrede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nacionalne</a:t>
            </a:r>
            <a:r>
              <a:rPr lang="en-US" dirty="0"/>
              <a:t> </a:t>
            </a:r>
            <a:r>
              <a:rPr lang="en-US" dirty="0" err="1"/>
              <a:t>novčane</a:t>
            </a:r>
            <a:r>
              <a:rPr lang="en-US" dirty="0"/>
              <a:t> </a:t>
            </a:r>
            <a:r>
              <a:rPr lang="en-US" dirty="0" err="1"/>
              <a:t>jedinice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it-IT" dirty="0"/>
              <a:t>10. Stepena restriktivnosti monetarne politike,</a:t>
            </a:r>
          </a:p>
          <a:p>
            <a:pPr marL="0" indent="0">
              <a:buNone/>
            </a:pPr>
            <a:r>
              <a:rPr lang="en-US" dirty="0"/>
              <a:t>11. </a:t>
            </a:r>
            <a:r>
              <a:rPr lang="en-US" dirty="0" err="1"/>
              <a:t>Razvoja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vrsta</a:t>
            </a:r>
            <a:r>
              <a:rPr lang="en-US" dirty="0"/>
              <a:t> </a:t>
            </a:r>
            <a:r>
              <a:rPr lang="en-US" dirty="0" err="1"/>
              <a:t>kratkoročnih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12. </a:t>
            </a:r>
            <a:r>
              <a:rPr lang="en-US" dirty="0" err="1"/>
              <a:t>Pravne</a:t>
            </a:r>
            <a:r>
              <a:rPr lang="en-US" dirty="0"/>
              <a:t> </a:t>
            </a:r>
            <a:r>
              <a:rPr lang="en-US" dirty="0" err="1"/>
              <a:t>države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poštovanja</a:t>
            </a:r>
            <a:r>
              <a:rPr lang="en-US" dirty="0"/>
              <a:t> </a:t>
            </a:r>
            <a:r>
              <a:rPr lang="en-US" dirty="0" err="1"/>
              <a:t>zakonitosti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dr.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488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2318"/>
            <a:ext cx="10515600" cy="5114645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navedene</a:t>
            </a:r>
            <a:r>
              <a:rPr lang="en-US" dirty="0"/>
              <a:t> </a:t>
            </a:r>
            <a:r>
              <a:rPr lang="en-US" dirty="0" err="1"/>
              <a:t>faktore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dodati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stanje</a:t>
            </a:r>
            <a:r>
              <a:rPr lang="en-US" dirty="0"/>
              <a:t> </a:t>
            </a:r>
            <a:r>
              <a:rPr lang="en-US" dirty="0" err="1"/>
              <a:t>bilansa</a:t>
            </a:r>
            <a:r>
              <a:rPr lang="en-US" dirty="0"/>
              <a:t> </a:t>
            </a:r>
            <a:r>
              <a:rPr lang="en-US" dirty="0" err="1"/>
              <a:t>plaćanja</a:t>
            </a:r>
            <a:r>
              <a:rPr lang="en-US" dirty="0"/>
              <a:t>, </a:t>
            </a:r>
            <a:r>
              <a:rPr lang="en-US" dirty="0" err="1" smtClean="0"/>
              <a:t>učešće</a:t>
            </a:r>
            <a:r>
              <a:rPr lang="sr-Latn-ME" dirty="0" smtClean="0"/>
              <a:t> </a:t>
            </a:r>
            <a:r>
              <a:rPr lang="en-US" dirty="0" err="1" smtClean="0"/>
              <a:t>centralne</a:t>
            </a:r>
            <a:r>
              <a:rPr lang="en-US" dirty="0" smtClean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, </a:t>
            </a:r>
            <a:r>
              <a:rPr lang="en-US" dirty="0" err="1"/>
              <a:t>stepen</a:t>
            </a:r>
            <a:r>
              <a:rPr lang="en-US" dirty="0"/>
              <a:t> </a:t>
            </a:r>
            <a:r>
              <a:rPr lang="en-US" dirty="0" err="1"/>
              <a:t>zaduženosti</a:t>
            </a:r>
            <a:r>
              <a:rPr lang="en-US" dirty="0"/>
              <a:t> </a:t>
            </a:r>
            <a:r>
              <a:rPr lang="en-US" dirty="0" err="1"/>
              <a:t>nacionalne</a:t>
            </a:r>
            <a:r>
              <a:rPr lang="en-US" dirty="0"/>
              <a:t> </a:t>
            </a:r>
            <a:r>
              <a:rPr lang="en-US" dirty="0" err="1"/>
              <a:t>privrede</a:t>
            </a:r>
            <a:r>
              <a:rPr lang="en-US" dirty="0"/>
              <a:t>, </a:t>
            </a:r>
            <a:r>
              <a:rPr lang="en-US" dirty="0" err="1" smtClean="0"/>
              <a:t>uloge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visine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stepen</a:t>
            </a:r>
            <a:r>
              <a:rPr lang="en-US" dirty="0"/>
              <a:t> </a:t>
            </a:r>
            <a:r>
              <a:rPr lang="en-US" dirty="0" err="1"/>
              <a:t>zaduženosti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bankama</a:t>
            </a:r>
            <a:r>
              <a:rPr lang="en-US" dirty="0"/>
              <a:t>, </a:t>
            </a:r>
            <a:r>
              <a:rPr lang="en-US" dirty="0" err="1" smtClean="0"/>
              <a:t>stanje</a:t>
            </a:r>
            <a:r>
              <a:rPr lang="sr-Latn-ME" dirty="0" smtClean="0"/>
              <a:t> </a:t>
            </a:r>
            <a:r>
              <a:rPr lang="pl-PL" dirty="0" smtClean="0"/>
              <a:t>depozita </a:t>
            </a:r>
            <a:r>
              <a:rPr lang="pl-PL" dirty="0"/>
              <a:t>kod banaka i dr.</a:t>
            </a:r>
          </a:p>
          <a:p>
            <a:pPr algn="just"/>
            <a:r>
              <a:rPr lang="en-US" dirty="0"/>
              <a:t>Na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se </a:t>
            </a:r>
            <a:r>
              <a:rPr lang="en-US" dirty="0" err="1"/>
              <a:t>vrše</a:t>
            </a:r>
            <a:r>
              <a:rPr lang="en-US" dirty="0"/>
              <a:t> </a:t>
            </a:r>
            <a:r>
              <a:rPr lang="en-US" dirty="0" err="1"/>
              <a:t>bankarske</a:t>
            </a:r>
            <a:r>
              <a:rPr lang="en-US" dirty="0"/>
              <a:t> </a:t>
            </a:r>
            <a:r>
              <a:rPr lang="en-US" dirty="0" err="1"/>
              <a:t>operacije</a:t>
            </a:r>
            <a:r>
              <a:rPr lang="en-US" dirty="0"/>
              <a:t> </a:t>
            </a:r>
            <a:r>
              <a:rPr lang="en-US" dirty="0" err="1"/>
              <a:t>dnevnim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terminskim</a:t>
            </a:r>
            <a:r>
              <a:rPr lang="en-US" dirty="0"/>
              <a:t> </a:t>
            </a:r>
            <a:r>
              <a:rPr lang="en-US" dirty="0" err="1"/>
              <a:t>novcem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Isto</a:t>
            </a:r>
            <a:r>
              <a:rPr lang="en-US" dirty="0"/>
              <a:t> </a:t>
            </a:r>
            <a:r>
              <a:rPr lang="sr-Latn-ME" dirty="0" smtClean="0"/>
              <a:t>t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/>
              <a:t>operacije</a:t>
            </a:r>
            <a:r>
              <a:rPr lang="en-US" dirty="0"/>
              <a:t> se </a:t>
            </a:r>
            <a:r>
              <a:rPr lang="en-US" dirty="0" err="1"/>
              <a:t>vrše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primarnom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sekundamom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kratkoročnih</a:t>
            </a:r>
            <a:r>
              <a:rPr lang="en-US" dirty="0"/>
              <a:t> </a:t>
            </a:r>
            <a:r>
              <a:rPr lang="sr-Latn-ME" dirty="0" smtClean="0"/>
              <a:t> h</a:t>
            </a:r>
            <a:r>
              <a:rPr lang="en-US" dirty="0" err="1" smtClean="0"/>
              <a:t>artija</a:t>
            </a:r>
            <a:r>
              <a:rPr lang="sr-Latn-ME" dirty="0" smtClean="0"/>
              <a:t> </a:t>
            </a:r>
            <a:r>
              <a:rPr lang="en-US" dirty="0" smtClean="0"/>
              <a:t>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Na </a:t>
            </a:r>
            <a:r>
              <a:rPr lang="en-US" dirty="0" err="1"/>
              <a:t>dnevnom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terminskom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javljaju</a:t>
            </a:r>
            <a:r>
              <a:rPr lang="en-US" dirty="0"/>
              <a:t> se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centralna</a:t>
            </a:r>
            <a:r>
              <a:rPr lang="en-US" dirty="0" smtClean="0"/>
              <a:t>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svojih</a:t>
            </a:r>
            <a:r>
              <a:rPr lang="en-US" dirty="0"/>
              <a:t> </a:t>
            </a:r>
            <a:r>
              <a:rPr lang="en-US" dirty="0" err="1"/>
              <a:t>dilera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Na </a:t>
            </a:r>
            <a:r>
              <a:rPr lang="en-US" dirty="0" err="1"/>
              <a:t>ovom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se </a:t>
            </a:r>
            <a:r>
              <a:rPr lang="en-US" dirty="0" err="1"/>
              <a:t>javljaju</a:t>
            </a:r>
            <a:r>
              <a:rPr lang="en-US" dirty="0"/>
              <a:t> </a:t>
            </a:r>
            <a:r>
              <a:rPr lang="en-US" dirty="0" err="1"/>
              <a:t>dileri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 smtClean="0"/>
              <a:t>traže</a:t>
            </a:r>
            <a:r>
              <a:rPr lang="sr-Latn-ME" dirty="0" smtClean="0"/>
              <a:t> </a:t>
            </a:r>
            <a:r>
              <a:rPr lang="en-US" dirty="0" err="1" smtClean="0"/>
              <a:t>novac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dileri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u </a:t>
            </a:r>
            <a:r>
              <a:rPr lang="en-US" dirty="0" err="1"/>
              <a:t>ime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 nude </a:t>
            </a:r>
            <a:r>
              <a:rPr lang="en-US" dirty="0" err="1"/>
              <a:t>viškove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056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967</TotalTime>
  <Words>5133</Words>
  <Application>Microsoft Office PowerPoint</Application>
  <PresentationFormat>Widescreen</PresentationFormat>
  <Paragraphs>320</Paragraphs>
  <Slides>56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0" baseType="lpstr">
      <vt:lpstr>Arial</vt:lpstr>
      <vt:lpstr>Calibri</vt:lpstr>
      <vt:lpstr>Calibri Light</vt:lpstr>
      <vt:lpstr>Office Theme</vt:lpstr>
      <vt:lpstr>PRAVO FINANSIJSKIH INSTITUCIJA</vt:lpstr>
      <vt:lpstr>Sadržaj </vt:lpstr>
      <vt:lpstr> 1. PRIMARNO I SEKUNDARNO TRŽIŠTE NOVCA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2. NOMINALNA I TRŽIŠNA CIJENA NOVCA </vt:lpstr>
      <vt:lpstr>PowerPoint Presentation</vt:lpstr>
      <vt:lpstr>PowerPoint Presentation</vt:lpstr>
      <vt:lpstr> 3. ORGANIZACIJA I SUBJEKTI TRŽIŠTA NOVCA </vt:lpstr>
      <vt:lpstr> 1. INSTITUCIONALIZOVANO TRŽIŠTE NOVCA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2. NEINSTITUCIONALIZOVANO TRŽIŠTE NOVCA </vt:lpstr>
      <vt:lpstr>PowerPoint Presentation</vt:lpstr>
      <vt:lpstr> 3. MJEŠOVITI OBLICI TRŽIŠTA NOVCA </vt:lpstr>
      <vt:lpstr> 4. UČESNICI NA TRŽIŠTU NOVCA </vt:lpstr>
      <vt:lpstr>PowerPoint Presentation</vt:lpstr>
      <vt:lpstr>1) CENTRALNA (EMISIONA) BANKA NA TRŽIŠTU NOVCA</vt:lpstr>
      <vt:lpstr>PowerPoint Presentation</vt:lpstr>
      <vt:lpstr>PowerPoint Presentation</vt:lpstr>
      <vt:lpstr>2) POSLOVNE BANKE NA TRŽIŠTU NOVCA</vt:lpstr>
      <vt:lpstr>PowerPoint Presentation</vt:lpstr>
      <vt:lpstr>PowerPoint Presentation</vt:lpstr>
      <vt:lpstr>3) SPECIALIZOVANE FINANSIJSKE INSTITUCIJE NA TRŽIŠTU NOVCA</vt:lpstr>
      <vt:lpstr>PowerPoint Presentation</vt:lpstr>
      <vt:lpstr>PowerPoint Presentation</vt:lpstr>
      <vt:lpstr>PowerPoint Presentation</vt:lpstr>
      <vt:lpstr>PowerPoint Presentation</vt:lpstr>
      <vt:lpstr>INSTRUMENTI TRŽIŠTA NOVCA</vt:lpstr>
      <vt:lpstr>PowerPoint Presentation</vt:lpstr>
      <vt:lpstr>PowerPoint Presentation</vt:lpstr>
      <vt:lpstr>PowerPoint Presentation</vt:lpstr>
      <vt:lpstr>2. MEĐUBANKARSKA KUPOPRODAJA NOVCA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3. KRATKOROČNE HARTIJE OD VREDNOSTI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PRAVO FINANSIJSKIH INSTITUCIJA</dc:title>
  <dc:creator>Halil Kalac</dc:creator>
  <cp:lastModifiedBy>Halil Kalac</cp:lastModifiedBy>
  <cp:revision>45</cp:revision>
  <dcterms:created xsi:type="dcterms:W3CDTF">2019-04-07T22:35:27Z</dcterms:created>
  <dcterms:modified xsi:type="dcterms:W3CDTF">2019-04-12T13:35:41Z</dcterms:modified>
</cp:coreProperties>
</file>