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1" r:id="rId27"/>
    <p:sldId id="280" r:id="rId28"/>
    <p:sldId id="281" r:id="rId29"/>
    <p:sldId id="294" r:id="rId30"/>
    <p:sldId id="289" r:id="rId31"/>
    <p:sldId id="282" r:id="rId32"/>
    <p:sldId id="283" r:id="rId33"/>
    <p:sldId id="284" r:id="rId34"/>
    <p:sldId id="292" r:id="rId35"/>
    <p:sldId id="286" r:id="rId36"/>
    <p:sldId id="293" r:id="rId37"/>
    <p:sldId id="288" r:id="rId3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1.1.2018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1593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1.1.2018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02331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1.1.2018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43094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1.1.2018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61471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1.1.2018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34441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1.1.2018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97590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1.1.2018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17416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1.1.2018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31081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1.1.2018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99687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1.1.2018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59811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828-DD35-4F1A-AE60-44497C5E7EB6}" type="datetimeFigureOut">
              <a:rPr lang="sr-Latn-ME" smtClean="0"/>
              <a:pPr/>
              <a:t>1.1.2018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54272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3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1828-DD35-4F1A-AE60-44497C5E7EB6}" type="datetimeFigureOut">
              <a:rPr lang="sr-Latn-ME" smtClean="0"/>
              <a:pPr/>
              <a:t>1.1.2018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30A2-5945-42F3-9C7D-E31471A8E119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4695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MEĐUNARODNO FINANSIJSKO PRAVO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ZADUŽENOST ZEMALJA ZAPADNOG BALKANA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48993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Latn-ME" dirty="0" smtClean="0"/>
              <a:t>Ukupni dug se u svim zemljama tokom posmatranog perioda od 2000 do 2010</a:t>
            </a:r>
          </a:p>
          <a:p>
            <a:pPr marL="0" indent="0">
              <a:buNone/>
            </a:pPr>
            <a:r>
              <a:rPr lang="sr-Latn-ME" dirty="0" smtClean="0"/>
              <a:t>povećavao. </a:t>
            </a:r>
          </a:p>
          <a:p>
            <a:pPr marL="0" indent="0">
              <a:buNone/>
            </a:pPr>
            <a:r>
              <a:rPr lang="sr-Latn-ME" dirty="0" smtClean="0"/>
              <a:t>Najveći procenat prirasta primećen je kod Slovenije (619% od 8.828 mil. USD u 2000. do 54.647 mil. USD u 2010. godini), zatim nešto manje kod Hrvatske (567% od 10.861 mil. USD u 2000. pa do 61.631 mil. USD u 2010.)</a:t>
            </a:r>
          </a:p>
          <a:p>
            <a:pPr marL="0" indent="0">
              <a:buNone/>
            </a:pPr>
            <a:r>
              <a:rPr lang="sr-Latn-ME" dirty="0" smtClean="0"/>
              <a:t>Dok je najmanja promena uočena kod Bosne i Hercegovine, sa poslednjim podacima vezanim za 2009. godinu od (205%) i Srbije od (300%) zaključno sa 2010. godinom.</a:t>
            </a:r>
          </a:p>
          <a:p>
            <a:pPr marL="0" indent="0">
              <a:buNone/>
            </a:pPr>
            <a:r>
              <a:rPr lang="sr-Latn-ME" dirty="0" smtClean="0"/>
              <a:t>Ukupni spoljni dug nam ne gobori realno stanje opterećenosti privrede zaduženošću, realno je očekivati da veće zemlje imaju veći dug. </a:t>
            </a:r>
          </a:p>
          <a:p>
            <a:pPr marL="0" indent="0">
              <a:buNone/>
            </a:pPr>
            <a:r>
              <a:rPr lang="sr-Latn-ME" dirty="0" smtClean="0"/>
              <a:t>Pa bi bilo realno sagledati opterećenost svakog stanovnika dugom odnosno, analizirati razliku u prer capita odnosu. Zaduženost po glavi stanovnika predstavlja ujedno i sliku mogućnosti otplate duga po stanovniku, u zavisnosti od demografske strukture i postignute strukturne razvijenosti zemlje.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8781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569" y="1600200"/>
            <a:ext cx="70448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533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vi-VN" dirty="0" smtClean="0"/>
              <a:t>Posmatrajući dug u rasponu od 2000. do 2009. godine, postoje drastične razlike</a:t>
            </a:r>
            <a:r>
              <a:rPr lang="sr-Latn-ME" dirty="0" smtClean="0"/>
              <a:t> </a:t>
            </a:r>
            <a:r>
              <a:rPr lang="vi-VN" dirty="0" smtClean="0"/>
              <a:t>među analiziranim zemljama. </a:t>
            </a:r>
            <a:endParaRPr lang="sr-Latn-ME" dirty="0" smtClean="0"/>
          </a:p>
          <a:p>
            <a:pPr marL="0" indent="0">
              <a:buNone/>
            </a:pPr>
            <a:r>
              <a:rPr lang="vi-VN" dirty="0" smtClean="0"/>
              <a:t>Tako, da najveći dug po glavi stanovnika u Sloveniji</a:t>
            </a:r>
            <a:r>
              <a:rPr lang="sr-Latn-ME" dirty="0" smtClean="0"/>
              <a:t> </a:t>
            </a:r>
            <a:r>
              <a:rPr lang="vi-VN" dirty="0" smtClean="0"/>
              <a:t>u preseku dve godine (4.438 USD u 2000., odnosno 28.446 USD u 2009. godini).</a:t>
            </a:r>
          </a:p>
          <a:p>
            <a:pPr marL="0" indent="0">
              <a:buNone/>
            </a:pPr>
            <a:r>
              <a:rPr lang="vi-VN" dirty="0" smtClean="0"/>
              <a:t>Iako je Slovenija na trećem mestu, odmah posle Hrvatske po veličini ukupnog</a:t>
            </a:r>
            <a:r>
              <a:rPr lang="sr-Latn-ME" dirty="0" smtClean="0"/>
              <a:t> </a:t>
            </a:r>
            <a:r>
              <a:rPr lang="vi-VN" dirty="0" smtClean="0"/>
              <a:t>duga, ona je duplo više zadužena u odnosu na Hrvatsku koja je imala dug od (2.387</a:t>
            </a:r>
            <a:r>
              <a:rPr lang="sr-Latn-ME" dirty="0" smtClean="0"/>
              <a:t> </a:t>
            </a:r>
            <a:r>
              <a:rPr lang="vi-VN" dirty="0" smtClean="0"/>
              <a:t>USD u 2000., osnosno 14.614 USD u 2009 godini). </a:t>
            </a:r>
            <a:endParaRPr lang="sr-Latn-ME" dirty="0" smtClean="0"/>
          </a:p>
          <a:p>
            <a:pPr marL="0" indent="0">
              <a:buNone/>
            </a:pPr>
            <a:r>
              <a:rPr lang="vi-VN" dirty="0" smtClean="0"/>
              <a:t>Na trećem mestu se nalazi</a:t>
            </a:r>
            <a:r>
              <a:rPr lang="sr-Latn-ME" dirty="0" smtClean="0"/>
              <a:t> </a:t>
            </a:r>
            <a:r>
              <a:rPr lang="vi-VN" dirty="0" smtClean="0"/>
              <a:t>Crna Gora sa dugom od 6.747 USD po glavi stanovnika. Dok su srpski stanovnici</a:t>
            </a:r>
            <a:r>
              <a:rPr lang="sr-Latn-ME" dirty="0" smtClean="0"/>
              <a:t> </a:t>
            </a:r>
            <a:r>
              <a:rPr lang="sr-Latn-ME" dirty="0"/>
              <a:t>opterećeni sa 4.488 USD u 2009. godini, državljani Bosne i Hercegovine su </a:t>
            </a:r>
            <a:r>
              <a:rPr lang="sr-Latn-ME" dirty="0" smtClean="0"/>
              <a:t>najmanje </a:t>
            </a:r>
            <a:r>
              <a:rPr lang="pl-PL" dirty="0" smtClean="0"/>
              <a:t>opterećeni </a:t>
            </a:r>
            <a:r>
              <a:rPr lang="pl-PL" dirty="0"/>
              <a:t>sa samo 991 USD.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42290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ME" dirty="0"/>
              <a:t>Ukupni dug po glavi stanovnika povećavao se u toku posmatranog perioda. </a:t>
            </a:r>
            <a:r>
              <a:rPr lang="sr-Latn-ME" dirty="0" smtClean="0"/>
              <a:t>Najmanji </a:t>
            </a:r>
            <a:r>
              <a:rPr lang="pl-PL" dirty="0" smtClean="0"/>
              <a:t>prirast </a:t>
            </a:r>
            <a:r>
              <a:rPr lang="pl-PL" dirty="0"/>
              <a:t>u 2009. godini ostvaren je kod Bosne i Hercegovine od 196%, </a:t>
            </a:r>
            <a:r>
              <a:rPr lang="pl-PL" dirty="0" smtClean="0"/>
              <a:t>onda </a:t>
            </a:r>
            <a:r>
              <a:rPr lang="sr-Latn-ME" dirty="0" smtClean="0"/>
              <a:t>nešto </a:t>
            </a:r>
            <a:r>
              <a:rPr lang="sr-Latn-ME" dirty="0"/>
              <a:t>veći kod Srbije od 322%. 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Dva </a:t>
            </a:r>
            <a:r>
              <a:rPr lang="sr-Latn-ME" dirty="0"/>
              <a:t>najveća obima duga po glavi stanovnika </a:t>
            </a:r>
            <a:r>
              <a:rPr lang="sr-Latn-ME" dirty="0" smtClean="0"/>
              <a:t>ostvarena </a:t>
            </a:r>
            <a:r>
              <a:rPr lang="it-IT" dirty="0" smtClean="0"/>
              <a:t>su </a:t>
            </a:r>
            <a:r>
              <a:rPr lang="it-IT" dirty="0"/>
              <a:t>u Hrvatskoj sa 612% i Sloveniji sa 640%. </a:t>
            </a:r>
            <a:endParaRPr lang="sr-Latn-ME" dirty="0" smtClean="0"/>
          </a:p>
          <a:p>
            <a:pPr marL="0" indent="0">
              <a:buNone/>
            </a:pPr>
            <a:r>
              <a:rPr lang="it-IT" dirty="0" smtClean="0"/>
              <a:t>Ovakva </a:t>
            </a:r>
            <a:r>
              <a:rPr lang="it-IT" dirty="0"/>
              <a:t>struktura rasta duga </a:t>
            </a:r>
            <a:r>
              <a:rPr lang="it-IT" dirty="0" smtClean="0"/>
              <a:t>po</a:t>
            </a:r>
            <a:r>
              <a:rPr lang="sr-Latn-ME" dirty="0" smtClean="0"/>
              <a:t> glavi </a:t>
            </a:r>
            <a:r>
              <a:rPr lang="sr-Latn-ME" dirty="0"/>
              <a:t>stanovnika u toku posmatranog perioda zavisi od stepena rasta ukupnog </a:t>
            </a:r>
            <a:r>
              <a:rPr lang="sr-Latn-ME" dirty="0" smtClean="0"/>
              <a:t>duga i </a:t>
            </a:r>
            <a:r>
              <a:rPr lang="sr-Latn-ME" dirty="0"/>
              <a:t>stope nataliteta.</a:t>
            </a:r>
          </a:p>
          <a:p>
            <a:pPr marL="0" indent="0">
              <a:buNone/>
            </a:pPr>
            <a:r>
              <a:rPr lang="sr-Latn-ME" dirty="0"/>
              <a:t>Primećuje se da se tokom poslednje decenije u posmatranim zemljama, </a:t>
            </a:r>
            <a:r>
              <a:rPr lang="sr-Latn-ME" dirty="0" smtClean="0"/>
              <a:t>povećao obim </a:t>
            </a:r>
            <a:r>
              <a:rPr lang="sr-Latn-ME" dirty="0"/>
              <a:t>zaduženosti i po nekoliko puta. 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Kao </a:t>
            </a:r>
            <a:r>
              <a:rPr lang="sr-Latn-ME" dirty="0"/>
              <a:t>posledica fi nansiranja privrednog rasta</a:t>
            </a:r>
            <a:r>
              <a:rPr lang="sr-Latn-ME" dirty="0" smtClean="0"/>
              <a:t>, strukturnih </a:t>
            </a:r>
            <a:r>
              <a:rPr lang="sr-Latn-ME" dirty="0"/>
              <a:t>reformi ekspanzivne fi skalne politike, slabo razvijenog domaćeg fi </a:t>
            </a:r>
            <a:r>
              <a:rPr lang="sr-Latn-ME" dirty="0" smtClean="0"/>
              <a:t>nansijskog tržišta</a:t>
            </a:r>
            <a:r>
              <a:rPr lang="sr-Latn-ME" dirty="0"/>
              <a:t>, moralo se pristupiti fi nansiranju pomoću strane akumulacije. 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Na taj način </a:t>
            </a:r>
            <a:r>
              <a:rPr lang="sr-Latn-ME" dirty="0"/>
              <a:t>je dolazilo do većih platnobilansnih neravnoteža, apresijacije domaćih valuta</a:t>
            </a:r>
            <a:r>
              <a:rPr lang="sr-Latn-ME" dirty="0" smtClean="0"/>
              <a:t>, ćime </a:t>
            </a:r>
            <a:r>
              <a:rPr lang="sr-Latn-ME" dirty="0"/>
              <a:t>se povećavao uvoz dovodeći ove privrede u jedan dužnički začarani krug.</a:t>
            </a:r>
          </a:p>
        </p:txBody>
      </p:sp>
    </p:spTree>
    <p:extLst>
      <p:ext uri="{BB962C8B-B14F-4D97-AF65-F5344CB8AC3E}">
        <p14:creationId xmlns:p14="http://schemas.microsoft.com/office/powerpoint/2010/main" xmlns="" val="185890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 smtClean="0"/>
              <a:t>Komparativna analiza kroz pokazatelje spoljnog duga</a:t>
            </a:r>
          </a:p>
          <a:p>
            <a:r>
              <a:rPr lang="vi-VN" dirty="0" smtClean="0"/>
              <a:t>Pored apsolutne i vrednosti spoljnog duga po glavi stanovnika koji ne prikazuju</a:t>
            </a:r>
            <a:r>
              <a:rPr lang="sr-Latn-ME" dirty="0" smtClean="0"/>
              <a:t> </a:t>
            </a:r>
            <a:r>
              <a:rPr lang="vi-VN" dirty="0" smtClean="0"/>
              <a:t>tačnu sliku održivosti zaduženosti biće upotrebljeni pokazatelji zaduženosti.</a:t>
            </a:r>
            <a:endParaRPr lang="sr-Latn-ME" dirty="0" smtClean="0"/>
          </a:p>
          <a:p>
            <a:r>
              <a:rPr lang="vi-VN" dirty="0" smtClean="0"/>
              <a:t> Pokazatelji</a:t>
            </a:r>
            <a:r>
              <a:rPr lang="sr-Latn-ME" dirty="0" smtClean="0"/>
              <a:t> </a:t>
            </a:r>
            <a:r>
              <a:rPr lang="vi-VN" dirty="0" smtClean="0"/>
              <a:t>se primenjuju za svaku zemlju posebno a onda će se izvršiti njihovo poređenje,</a:t>
            </a:r>
            <a:r>
              <a:rPr lang="sr-Latn-ME" dirty="0" smtClean="0"/>
              <a:t> </a:t>
            </a:r>
            <a:r>
              <a:rPr lang="vi-VN" dirty="0" smtClean="0"/>
              <a:t>kako bi se dao jasan prikaz stanja i toka spoljnog duga posmatranih zemalja.</a:t>
            </a:r>
          </a:p>
          <a:p>
            <a:r>
              <a:rPr lang="vi-VN" dirty="0" smtClean="0"/>
              <a:t>Ovde će biti primenjeni samo neki od najvažniji pokazatelja kao što su oni koje</a:t>
            </a:r>
            <a:r>
              <a:rPr lang="sr-Latn-ME" dirty="0" smtClean="0"/>
              <a:t> </a:t>
            </a:r>
            <a:r>
              <a:rPr lang="vi-VN" dirty="0" smtClean="0"/>
              <a:t>korsiti Svetska Banka za ocenu stanja zaduženosti, a to su odnos spoljnog duga prema</a:t>
            </a:r>
            <a:r>
              <a:rPr lang="sr-Latn-ME" dirty="0" smtClean="0"/>
              <a:t> </a:t>
            </a:r>
            <a:r>
              <a:rPr lang="vi-VN" dirty="0" smtClean="0"/>
              <a:t>BDP i odnos Spoljnog duga prema izvozu roba i usluga, tabela 2. </a:t>
            </a:r>
            <a:endParaRPr lang="sr-Latn-ME" dirty="0" smtClean="0"/>
          </a:p>
          <a:p>
            <a:r>
              <a:rPr lang="vi-VN" dirty="0" smtClean="0"/>
              <a:t>Takođe će biti</a:t>
            </a:r>
            <a:r>
              <a:rPr lang="sr-Latn-ME" dirty="0" smtClean="0"/>
              <a:t> </a:t>
            </a:r>
            <a:r>
              <a:rPr lang="vi-VN" dirty="0" smtClean="0"/>
              <a:t>prikazan i pokazatelj toka spoljneg duga kao procenat učešća izvoza u otplati duga.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45263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086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484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ME" dirty="0" smtClean="0"/>
              <a:t>Odnos spoljnog duga prema BDP, označen je kao najopštiji indicator opasnosti od nelikvidnosti zemlje. Ovaj pokazatelj će biti veći ako je veća kamatna stopa na dug od privrednog rasta i ako tekući bilans teži defi citu.</a:t>
            </a:r>
          </a:p>
          <a:p>
            <a:r>
              <a:rPr lang="pl-PL" dirty="0"/>
              <a:t>Drugi pokazatelj, odnos spoljnog duga prema izvozu, pokazuje mogućnost </a:t>
            </a:r>
            <a:r>
              <a:rPr lang="pl-PL" dirty="0" smtClean="0"/>
              <a:t>otplate </a:t>
            </a:r>
            <a:r>
              <a:rPr lang="sr-Latn-ME" dirty="0" smtClean="0"/>
              <a:t>duga </a:t>
            </a:r>
            <a:r>
              <a:rPr lang="sr-Latn-ME" dirty="0"/>
              <a:t>putem izvoza roba i usluga. </a:t>
            </a:r>
            <a:endParaRPr lang="sr-Latn-ME" dirty="0" smtClean="0"/>
          </a:p>
          <a:p>
            <a:r>
              <a:rPr lang="sr-Latn-ME" dirty="0" smtClean="0"/>
              <a:t>Praktično</a:t>
            </a:r>
            <a:r>
              <a:rPr lang="sr-Latn-ME" dirty="0"/>
              <a:t>, ne postoji opasnost od dužničke </a:t>
            </a:r>
            <a:r>
              <a:rPr lang="sr-Latn-ME" dirty="0" smtClean="0"/>
              <a:t>krize ako </a:t>
            </a:r>
            <a:r>
              <a:rPr lang="sr-Latn-ME" dirty="0"/>
              <a:t>je veći izvoz od uvoza, odnosno neće postojati opasnost sve dok veličina </a:t>
            </a:r>
            <a:r>
              <a:rPr lang="sr-Latn-ME" dirty="0" smtClean="0"/>
              <a:t>duga </a:t>
            </a:r>
            <a:r>
              <a:rPr lang="pl-PL" dirty="0" smtClean="0"/>
              <a:t>ne </a:t>
            </a:r>
            <a:r>
              <a:rPr lang="pl-PL" dirty="0"/>
              <a:t>pređe granicu od 220% u donosu na izvoz.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182521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058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857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vi-VN" dirty="0" smtClean="0"/>
              <a:t>Odnos ukupnog duga prema BDP, prikazanog na zemljama Zapadnog Balkana, dati</a:t>
            </a:r>
            <a:r>
              <a:rPr lang="sr-Latn-ME" dirty="0" smtClean="0"/>
              <a:t> </a:t>
            </a:r>
            <a:r>
              <a:rPr lang="vi-VN" dirty="0" smtClean="0"/>
              <a:t>su u tabeli br. 3, gde se primećuje da je u 2000. godini najveći procenat imala Srbija</a:t>
            </a:r>
            <a:r>
              <a:rPr lang="sr-Latn-ME" dirty="0" smtClean="0"/>
              <a:t> </a:t>
            </a:r>
            <a:r>
              <a:rPr lang="vi-VN" dirty="0" smtClean="0"/>
              <a:t>(154,7%), što svakako predstavlja produkt politike vođene krajem devedesetih, jake</a:t>
            </a:r>
            <a:r>
              <a:rPr lang="sr-Latn-ME" dirty="0" smtClean="0"/>
              <a:t> </a:t>
            </a:r>
            <a:r>
              <a:rPr lang="vi-VN" dirty="0" smtClean="0"/>
              <a:t>ekspanzivne fi skale politike i početak strukturnih reformi. </a:t>
            </a:r>
            <a:endParaRPr lang="sr-Latn-ME" dirty="0" smtClean="0"/>
          </a:p>
          <a:p>
            <a:pPr marL="0" indent="0">
              <a:buNone/>
            </a:pPr>
            <a:r>
              <a:rPr lang="vi-VN" dirty="0" smtClean="0"/>
              <a:t>Na približnom nivou</a:t>
            </a:r>
            <a:r>
              <a:rPr lang="sr-Latn-ME" dirty="0" smtClean="0"/>
              <a:t> </a:t>
            </a:r>
            <a:r>
              <a:rPr lang="vi-VN" dirty="0" smtClean="0"/>
              <a:t>ovog pokazatelja su: Slovenija sa (51,4%) Bosna i Hercegovina sa (52,1%) i Hrvatska</a:t>
            </a:r>
            <a:r>
              <a:rPr lang="sr-Latn-ME" dirty="0" smtClean="0"/>
              <a:t> </a:t>
            </a:r>
            <a:r>
              <a:rPr lang="vi-VN" dirty="0" smtClean="0"/>
              <a:t>sa (53%). Dok je na kraju 2009. godine najmanja veličina ovog pokazatelja kod</a:t>
            </a:r>
            <a:r>
              <a:rPr lang="sr-Latn-ME" dirty="0" smtClean="0"/>
              <a:t> </a:t>
            </a:r>
            <a:r>
              <a:rPr lang="vi-VN" dirty="0" smtClean="0"/>
              <a:t>Bosne i Herceovine od (46,6%), a najveća kod Slovenije sa (113,4%). Srbija je druga</a:t>
            </a:r>
            <a:r>
              <a:rPr lang="sr-Latn-ME" dirty="0" smtClean="0"/>
              <a:t> </a:t>
            </a:r>
            <a:r>
              <a:rPr lang="vi-VN" dirty="0" smtClean="0"/>
              <a:t>po redu sa (73,6%), a iznad nje su Hrvatska (98,3%) i Crna Gora (96,9%).</a:t>
            </a:r>
            <a:endParaRPr lang="sr-Latn-ME" dirty="0" smtClean="0"/>
          </a:p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r>
              <a:rPr lang="vi-VN" dirty="0" smtClean="0"/>
              <a:t>Ukoliko posmatramo porast ovog pokazatelja videćemo da je najveći kod Slovenije</a:t>
            </a:r>
            <a:r>
              <a:rPr lang="sr-Latn-ME" dirty="0" smtClean="0"/>
              <a:t> </a:t>
            </a:r>
            <a:r>
              <a:rPr lang="vi-VN" dirty="0" smtClean="0"/>
              <a:t>sa (220%), Hrvatske (185%), Crne Gore (147%), (ako se poredi prirast od</a:t>
            </a:r>
            <a:r>
              <a:rPr lang="sr-Latn-ME" dirty="0" smtClean="0"/>
              <a:t> </a:t>
            </a:r>
            <a:r>
              <a:rPr lang="vi-VN" dirty="0" smtClean="0"/>
              <a:t>2003 godine kada su dostupni prvi podaci Evropske banke) i najmanji kod Bosne</a:t>
            </a:r>
            <a:r>
              <a:rPr lang="sr-Latn-ME" dirty="0" smtClean="0"/>
              <a:t> </a:t>
            </a:r>
            <a:r>
              <a:rPr lang="vi-VN" dirty="0" smtClean="0"/>
              <a:t>i Hercegovine sa (90%). Jedino je Srbija ostvarila pad ovog pokazatelja za ukupnih</a:t>
            </a:r>
            <a:r>
              <a:rPr lang="sr-Latn-ME" dirty="0" smtClean="0"/>
              <a:t> </a:t>
            </a:r>
            <a:r>
              <a:rPr lang="vi-VN" dirty="0" smtClean="0"/>
              <a:t>(210%)</a:t>
            </a:r>
            <a:r>
              <a:rPr lang="sr-Latn-ME" dirty="0" smtClean="0"/>
              <a:t> 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64571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ME" dirty="0"/>
              <a:t>Po kriterijumu Svetske banke, odnos duga prema BDP, u visoko zadužene </a:t>
            </a:r>
            <a:r>
              <a:rPr lang="sr-Latn-ME" dirty="0" smtClean="0"/>
              <a:t>zemlje za </a:t>
            </a:r>
            <a:r>
              <a:rPr lang="sr-Latn-ME" dirty="0"/>
              <a:t>2009. godinu, u grupi preko 80% ovog indikatora, spadaju Slovenija, </a:t>
            </a:r>
            <a:r>
              <a:rPr lang="sr-Latn-ME" dirty="0" smtClean="0"/>
              <a:t>Hrvatska </a:t>
            </a:r>
            <a:r>
              <a:rPr lang="pl-PL" dirty="0" smtClean="0"/>
              <a:t>i </a:t>
            </a:r>
            <a:r>
              <a:rPr lang="pl-PL" dirty="0"/>
              <a:t>Crna Gora, a u srednje zadužene, ispod 80%, spada Srbija. Jedina nisko </a:t>
            </a:r>
            <a:r>
              <a:rPr lang="pl-PL" dirty="0" smtClean="0"/>
              <a:t>zadužena </a:t>
            </a:r>
            <a:r>
              <a:rPr lang="sr-Latn-ME" dirty="0" smtClean="0"/>
              <a:t>zemlja </a:t>
            </a:r>
            <a:r>
              <a:rPr lang="sr-Latn-ME" dirty="0"/>
              <a:t>je Bosna i Hercegovina koja se našla na polju ispod 48% ovog indikatora.</a:t>
            </a:r>
          </a:p>
          <a:p>
            <a:r>
              <a:rPr lang="sr-Latn-ME" dirty="0"/>
              <a:t>U nastavku sledi tabela 4. gde je prikazan odnos duga i izvoza, kao drugim </a:t>
            </a:r>
            <a:r>
              <a:rPr lang="sr-Latn-ME" dirty="0" smtClean="0"/>
              <a:t>važnim pokazateljom </a:t>
            </a:r>
            <a:r>
              <a:rPr lang="sr-Latn-ME" dirty="0"/>
              <a:t>spoljne zaduženosti. Činjenica je da posmatrane zemlje već duži </a:t>
            </a:r>
            <a:r>
              <a:rPr lang="sr-Latn-ME" dirty="0" smtClean="0"/>
              <a:t>niz godina </a:t>
            </a:r>
            <a:r>
              <a:rPr lang="sr-Latn-ME" dirty="0"/>
              <a:t>beleže negativan neto izvoz, što za sobom povlači još dodadtna zaduživanja</a:t>
            </a:r>
            <a:r>
              <a:rPr lang="sr-Latn-ME" dirty="0" smtClean="0"/>
              <a:t>, pod </a:t>
            </a:r>
            <a:r>
              <a:rPr lang="sr-Latn-ME" dirty="0"/>
              <a:t>uslovom defi cita budžeta i smanjenog obima stranih investicija.</a:t>
            </a:r>
          </a:p>
        </p:txBody>
      </p:sp>
    </p:spTree>
    <p:extLst>
      <p:ext uri="{BB962C8B-B14F-4D97-AF65-F5344CB8AC3E}">
        <p14:creationId xmlns:p14="http://schemas.microsoft.com/office/powerpoint/2010/main" xmlns="" val="84031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b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U poslednje dvije decenije zemlje Zapadnog Balkana prolaze tranzicioni period koji se prvenstveno ostvarivao aktivnom razvojnom politikom zasnovanoj na potrošnji.</a:t>
            </a:r>
          </a:p>
          <a:p>
            <a:pPr marL="0" indent="0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Koncept razvoja preko potrošnje koja je bila nešto obimnija od proizvodnje dovodi do stvaranja finansijskog jaza koji se morao popuniti zaduživanjem. </a:t>
            </a:r>
          </a:p>
          <a:p>
            <a:pPr marL="0" indent="0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Njihov stepen zaduživanja praćen je  ekonomskom politikom, kako bi se na što moguće brži način ostvario pozitivan privredni ambijent koji je započeo finansiranjem tražnje. </a:t>
            </a:r>
          </a:p>
          <a:p>
            <a:pPr marL="0" indent="0">
              <a:buNone/>
            </a:pP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Finansiranje tražnje  je trebalo da izazove povećani stepen proizvodnje, ali već duži niz godina tranzicionog i kasnog tranzicionog perioda, 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emlje Zapadnog Balkana karakteriše slična proporcionalnost potrošnje u odnosu na proizvodnju. </a:t>
            </a:r>
          </a:p>
        </p:txBody>
      </p:sp>
    </p:spTree>
    <p:extLst>
      <p:ext uri="{BB962C8B-B14F-4D97-AF65-F5344CB8AC3E}">
        <p14:creationId xmlns:p14="http://schemas.microsoft.com/office/powerpoint/2010/main" xmlns="" val="2190267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ME" dirty="0" smtClean="0"/>
              <a:t>U 2000. godini najveći procenat ovog indikatora zabeležen je u Srbiji sa (524,2%) gde duplo premašen kriterijum viskoko zaduženih zemalja. Već predhodno navedeni</a:t>
            </a:r>
          </a:p>
          <a:p>
            <a:r>
              <a:rPr lang="sr-Latn-ME" dirty="0" smtClean="0"/>
              <a:t>razlozi jesu jaka ekspanzivna fi skalna politika, početak reformi i veoma mali izvoz. Sledeća je bila Bosna i Hercegovina sa (225%), na skoro tačnoj granici visoko</a:t>
            </a:r>
          </a:p>
          <a:p>
            <a:r>
              <a:rPr lang="sr-Latn-ME" dirty="0" smtClean="0"/>
              <a:t>zadužene zemlje. U srednje zadužene zemlje spada samo Crna Gora (178,7%) (podaci vezani za 2002. godinu). U nisko zadužene su Hrvatska (130,2%) i Slovenija (81,6%).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69502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87" y="2448719"/>
            <a:ext cx="71342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6129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 smtClean="0"/>
              <a:t>Stanje u 2009. godini se znatno promenilo. Srbija je smanjila procenat ovog indikatora</a:t>
            </a:r>
            <a:r>
              <a:rPr lang="sr-Latn-ME" dirty="0" smtClean="0"/>
              <a:t> </a:t>
            </a:r>
            <a:r>
              <a:rPr lang="vi-VN" dirty="0" smtClean="0"/>
              <a:t>za 196% ( sa 524,2% u 2000. godini na 267% u 2009.), ali je i dalje ostala uzoni viskoko zaduženih zemalja. Stanje se pogoršalo kod Crne Gore za 165%, čime</a:t>
            </a:r>
            <a:r>
              <a:rPr lang="sr-Latn-ME" dirty="0" smtClean="0"/>
              <a:t> </a:t>
            </a:r>
            <a:r>
              <a:rPr lang="vi-VN" dirty="0" smtClean="0"/>
              <a:t>je prešla u visoko zadužene zemlje (178,7% u 2000. na 296,0 u 2009. godini). </a:t>
            </a:r>
            <a:endParaRPr lang="sr-Latn-ME" dirty="0" smtClean="0"/>
          </a:p>
          <a:p>
            <a:r>
              <a:rPr lang="vi-VN" dirty="0" smtClean="0"/>
              <a:t>Slična</a:t>
            </a:r>
            <a:r>
              <a:rPr lang="sr-Latn-ME" dirty="0" smtClean="0"/>
              <a:t> </a:t>
            </a:r>
            <a:r>
              <a:rPr lang="vi-VN" dirty="0" smtClean="0"/>
              <a:t>je situacija je i sa Hrvatskom sa povećanjem od 204% ( sa 130% u 2000., na 265%</a:t>
            </a:r>
            <a:r>
              <a:rPr lang="sr-Latn-ME" dirty="0" smtClean="0"/>
              <a:t> </a:t>
            </a:r>
            <a:r>
              <a:rPr lang="vi-VN" dirty="0" smtClean="0"/>
              <a:t>u 2009. godini) koja se takođe svrstava u visko zadužene zemlje.</a:t>
            </a:r>
            <a:r>
              <a:rPr lang="sr-Latn-ME" dirty="0" smtClean="0"/>
              <a:t> </a:t>
            </a:r>
          </a:p>
          <a:p>
            <a:r>
              <a:rPr lang="vi-VN" dirty="0" smtClean="0"/>
              <a:t> Slovenija je prešla</a:t>
            </a:r>
            <a:r>
              <a:rPr lang="sr-Latn-ME" dirty="0" smtClean="0"/>
              <a:t> </a:t>
            </a:r>
            <a:r>
              <a:rPr lang="vi-VN" dirty="0" smtClean="0"/>
              <a:t>iz nisko zaduženih u 2000. godini u srednje zadužene u 2009. (sa 81,6% na 195%).</a:t>
            </a:r>
          </a:p>
          <a:p>
            <a:r>
              <a:rPr lang="vi-VN" dirty="0" smtClean="0"/>
              <a:t>Jedino je po osnovi ovog indikatora izuzetak je napravila Bosna i Hercegovina sa</a:t>
            </a:r>
            <a:r>
              <a:rPr lang="sr-Latn-ME" dirty="0" smtClean="0"/>
              <a:t> </a:t>
            </a:r>
            <a:r>
              <a:rPr lang="vi-VN" dirty="0" smtClean="0"/>
              <a:t>samanjenjem zaduženosti na 165% i time prešla u srednje zadužene zemlje.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566760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068331" cy="174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380306"/>
            <a:ext cx="7200800" cy="199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0028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ME" dirty="0" smtClean="0"/>
              <a:t>Da razmotrimo komparaciju servisiranja duga u procentima od izvoza roba i usluga.</a:t>
            </a:r>
          </a:p>
          <a:p>
            <a:pPr marL="0" indent="0">
              <a:buNone/>
            </a:pPr>
            <a:r>
              <a:rPr lang="sr-Latn-ME" dirty="0" smtClean="0"/>
              <a:t>Najveće učešće otplate po osnovu izvoza roba i usluga u 2000. godini od 23% je u Hrvatskoj, dok se u narednim godinama kotirao negativno da bi u 2009. godini dostigao vrednost od -45%. </a:t>
            </a:r>
          </a:p>
          <a:p>
            <a:pPr marL="0" indent="0">
              <a:buNone/>
            </a:pPr>
            <a:r>
              <a:rPr lang="sr-Latn-ME" dirty="0" smtClean="0"/>
              <a:t>Dok se vrednost ovog pokazatelja u Bosni i Hercegovini kretala od 7,9% u 2000. godini prema manjim vrednostima tako da bi devet godina kasnije dospela na visni od 3.3%, suprotno, Srbija je sa početkom od 2,7% za ovaj period dostigla vrednost od 42,7. </a:t>
            </a:r>
          </a:p>
          <a:p>
            <a:pPr marL="0" indent="0">
              <a:buNone/>
            </a:pPr>
            <a:r>
              <a:rPr lang="sr-Latn-ME" dirty="0" smtClean="0"/>
              <a:t>Ovako mali udeo servisiranja duga u odnosu na izvoz roba i usluga u 2000. godini proizilazi iz vrlo malog izvoza zbog slabe proizvodnje i nepovezanosti sa svetskim tržištem, što znači da je ovako brzi rast uzrok niske baze izvoza. Crna Gora je držala neku konstantnu vrednost oko 3.5%, a Slovenija je sa 9,5% prešla na 24%.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373217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Zavisnost zaduženosti od stranih direktnih investicija</a:t>
            </a:r>
            <a:br>
              <a:rPr lang="vi-VN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vi-VN" dirty="0" smtClean="0"/>
              <a:t>Veličina stranih direktnih investicija predstavljaja značajnu stavku povećanja bruto</a:t>
            </a:r>
            <a:r>
              <a:rPr lang="sr-Latn-ME" dirty="0" smtClean="0"/>
              <a:t> </a:t>
            </a:r>
            <a:r>
              <a:rPr lang="vi-VN" dirty="0" smtClean="0"/>
              <a:t>društvenog proizvoda, fi nansiranja defi cita tekučih transakcija, stoga i otplate</a:t>
            </a:r>
            <a:r>
              <a:rPr lang="sr-Latn-ME" dirty="0" smtClean="0"/>
              <a:t> </a:t>
            </a:r>
            <a:r>
              <a:rPr lang="vi-VN" dirty="0" smtClean="0"/>
              <a:t>spoljnog duga kao i povećanja kreditnog rejtinga.</a:t>
            </a:r>
          </a:p>
          <a:p>
            <a:pPr marL="0" indent="0">
              <a:buNone/>
            </a:pPr>
            <a:r>
              <a:rPr lang="vi-VN" dirty="0" smtClean="0"/>
              <a:t>Proces tranzicije zemalja Zapadnog Balkana i tržišne privrede još uvek je nekompletan</a:t>
            </a:r>
            <a:r>
              <a:rPr lang="sr-Latn-ME" dirty="0" smtClean="0"/>
              <a:t> </a:t>
            </a:r>
            <a:r>
              <a:rPr lang="vi-VN" dirty="0" smtClean="0"/>
              <a:t>i veliki broj ozbiljnih investitora izbegava ove zemlje, zbog čega je priliv SDI još</a:t>
            </a:r>
            <a:r>
              <a:rPr lang="sr-Latn-ME" dirty="0" smtClean="0"/>
              <a:t> </a:t>
            </a:r>
            <a:r>
              <a:rPr lang="vi-VN" dirty="0" smtClean="0"/>
              <a:t>uvek na nedovoljnom nivou. </a:t>
            </a:r>
            <a:endParaRPr lang="sr-Latn-ME" dirty="0" smtClean="0"/>
          </a:p>
          <a:p>
            <a:pPr marL="0" indent="0">
              <a:buNone/>
            </a:pPr>
            <a:r>
              <a:rPr lang="vi-VN" dirty="0" smtClean="0"/>
              <a:t>Najveći priliv po osnovu SDI je u većini ovih zemalja</a:t>
            </a:r>
            <a:r>
              <a:rPr lang="sr-Latn-ME" dirty="0" smtClean="0"/>
              <a:t> </a:t>
            </a:r>
            <a:r>
              <a:rPr lang="vi-VN" dirty="0" smtClean="0"/>
              <a:t>ostvaren po osnovu prihoda od privatizacije [Srećko Milačić i Ljubiša Milačič,</a:t>
            </a:r>
            <a:r>
              <a:rPr lang="sr-Latn-ME" dirty="0" smtClean="0"/>
              <a:t> </a:t>
            </a:r>
            <a:r>
              <a:rPr lang="vi-VN" dirty="0" smtClean="0"/>
              <a:t>2009, str. 5]. Struktura priliva SDI u region Zapadnog Balkana bila je nepovoljna,</a:t>
            </a:r>
            <a:r>
              <a:rPr lang="sr-Latn-ME" dirty="0" smtClean="0"/>
              <a:t> </a:t>
            </a:r>
            <a:r>
              <a:rPr lang="vi-VN" dirty="0" smtClean="0"/>
              <a:t>posmatrano po ekonomskim sektorima. </a:t>
            </a:r>
            <a:endParaRPr lang="sr-Latn-ME" dirty="0" smtClean="0"/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853073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/>
              <a:t>Udeo sekundarnog sektora (industrije i građevinarstva) u ukupnom svetskom stock-u SDI iznosi oko 40%, dok je u većini zemalja Zapadnog Balkana ispod 20%.</a:t>
            </a:r>
          </a:p>
          <a:p>
            <a:r>
              <a:rPr lang="vi-VN" dirty="0"/>
              <a:t> Razlog za nepovoljnu strukturu priliva proističe iz snažnog priliva fi nansijskih investicija koje su, pri aprecijaciji domaćih valuta, dovele do snažnog rasta spoljnog duga svih zemalja Zapadnog Balkana [Srećko Milačić i Ljubiša Milačič, 2009, str. 14]. </a:t>
            </a:r>
          </a:p>
          <a:p>
            <a:r>
              <a:rPr lang="vi-VN" dirty="0"/>
              <a:t>Što se može primetiti da su u Srbiji do sada strane direktne investicije, ali i u zemljama Zapadnog Balkana, ulazile uglavnom u sektor takozvanog nerazmenljivog dobara - bankarstvo, osiguranje, energetiku</a:t>
            </a:r>
            <a:r>
              <a:rPr lang="vi-VN" dirty="0" smtClean="0"/>
              <a:t>,</a:t>
            </a:r>
            <a:r>
              <a:rPr lang="sr-Latn-ME" dirty="0" smtClean="0"/>
              <a:t> </a:t>
            </a:r>
            <a:r>
              <a:rPr lang="vi-VN" dirty="0" smtClean="0"/>
              <a:t>telekomunikacije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799193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086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5253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vi-VN" dirty="0" smtClean="0"/>
              <a:t>Posmatrajući neto strane direktne investicije ( razlika u direktnim investicijama</a:t>
            </a:r>
            <a:r>
              <a:rPr lang="sr-Latn-ME" dirty="0" smtClean="0"/>
              <a:t> </a:t>
            </a:r>
            <a:r>
              <a:rPr lang="vi-VN" dirty="0" smtClean="0"/>
              <a:t>koje ulaze i onih koje izlaze iz zemlje) u odabranim zemljmama može se primetiti</a:t>
            </a:r>
            <a:r>
              <a:rPr lang="sr-Latn-ME" dirty="0" smtClean="0"/>
              <a:t> </a:t>
            </a:r>
            <a:r>
              <a:rPr lang="vi-VN" dirty="0" smtClean="0"/>
              <a:t>da je najveća količina u 2000. godini zabeležena kod Hrvatske, zatim kod Bosne i</a:t>
            </a:r>
            <a:r>
              <a:rPr lang="sr-Latn-ME" dirty="0" smtClean="0"/>
              <a:t> </a:t>
            </a:r>
            <a:r>
              <a:rPr lang="vi-VN" dirty="0" smtClean="0"/>
              <a:t>Hercegovine, dok je najmanja kod Srbije i Slovenije. </a:t>
            </a:r>
            <a:endParaRPr lang="sr-Latn-ME" dirty="0" smtClean="0"/>
          </a:p>
          <a:p>
            <a:pPr marL="0" indent="0">
              <a:buNone/>
            </a:pPr>
            <a:r>
              <a:rPr lang="vi-VN" dirty="0" smtClean="0"/>
              <a:t>Najveći trend rasta neto SDI</a:t>
            </a:r>
            <a:r>
              <a:rPr lang="sr-Latn-ME" dirty="0" smtClean="0"/>
              <a:t> </a:t>
            </a:r>
            <a:r>
              <a:rPr lang="vi-VN" dirty="0" smtClean="0"/>
              <a:t>tokom deset godina zabeležen je kod Srbije, gde je u 2010. godini zabeležen najveći</a:t>
            </a:r>
            <a:r>
              <a:rPr lang="sr-Latn-ME" dirty="0" smtClean="0"/>
              <a:t> </a:t>
            </a:r>
            <a:r>
              <a:rPr lang="vi-VN" dirty="0" smtClean="0"/>
              <a:t>neto obim. Takođe, sličnim tempom se kretala Hrvatska, Bosna i Hercegovina i</a:t>
            </a:r>
            <a:r>
              <a:rPr lang="sr-Latn-ME" dirty="0" smtClean="0"/>
              <a:t> </a:t>
            </a:r>
            <a:r>
              <a:rPr lang="vi-VN" dirty="0" smtClean="0"/>
              <a:t>Crna Gora . </a:t>
            </a:r>
            <a:endParaRPr lang="sr-Latn-ME" dirty="0" smtClean="0"/>
          </a:p>
          <a:p>
            <a:pPr marL="0" indent="0">
              <a:buNone/>
            </a:pPr>
            <a:r>
              <a:rPr lang="vi-VN" dirty="0" smtClean="0"/>
              <a:t>U skoro svim posmatranim zemljama zabeležen je porast neto SDI do</a:t>
            </a:r>
            <a:r>
              <a:rPr lang="sr-Latn-ME" dirty="0" smtClean="0"/>
              <a:t> </a:t>
            </a:r>
            <a:r>
              <a:rPr lang="vi-VN" dirty="0" smtClean="0"/>
              <a:t>2008. godine kada su ove zemlje suočene sa globalnom krizom.</a:t>
            </a:r>
          </a:p>
        </p:txBody>
      </p:sp>
    </p:spTree>
    <p:extLst>
      <p:ext uri="{BB962C8B-B14F-4D97-AF65-F5344CB8AC3E}">
        <p14:creationId xmlns:p14="http://schemas.microsoft.com/office/powerpoint/2010/main" xmlns="" val="2331855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 dirty="0"/>
              <a:t>Ako uporedimo tabelu ukupnog duga i tabelu neto SDI primetićemo da je povećanje</a:t>
            </a:r>
            <a:r>
              <a:rPr lang="sr-Latn-ME" dirty="0"/>
              <a:t> </a:t>
            </a:r>
            <a:r>
              <a:rPr lang="vi-VN" dirty="0"/>
              <a:t>neto SDI pratilo i povećanje ukupnog duga. </a:t>
            </a:r>
            <a:endParaRPr lang="sr-Latn-ME" dirty="0"/>
          </a:p>
          <a:p>
            <a:pPr marL="0" indent="0">
              <a:buNone/>
            </a:pPr>
            <a:r>
              <a:rPr lang="vi-VN" dirty="0"/>
              <a:t>Ove zemlje u periodu tranzicije nisu</a:t>
            </a:r>
            <a:r>
              <a:rPr lang="sr-Latn-ME" dirty="0"/>
              <a:t> </a:t>
            </a:r>
            <a:r>
              <a:rPr lang="vi-VN" dirty="0"/>
              <a:t>mogle nadoknaditi ubrzani razvoj svojim sredstvima niti sredstvima stranih investicija</a:t>
            </a:r>
            <a:r>
              <a:rPr lang="sr-Latn-ME" dirty="0"/>
              <a:t> </a:t>
            </a:r>
            <a:r>
              <a:rPr lang="vi-VN" dirty="0"/>
              <a:t>što je normalno da je došlo do porasta ukupnog duga. </a:t>
            </a:r>
            <a:endParaRPr lang="sr-Latn-ME" dirty="0"/>
          </a:p>
          <a:p>
            <a:pPr marL="0" indent="0">
              <a:buNone/>
            </a:pPr>
            <a:r>
              <a:rPr lang="vi-VN" dirty="0"/>
              <a:t>Tkođe posmatrajući,</a:t>
            </a:r>
            <a:r>
              <a:rPr lang="sr-Latn-ME" dirty="0"/>
              <a:t> </a:t>
            </a:r>
            <a:r>
              <a:rPr lang="vi-VN" dirty="0"/>
              <a:t>neto investicije može se zakljućiti da one idu direktno u koraku sa izvršenom tranziciom</a:t>
            </a:r>
            <a:r>
              <a:rPr lang="sr-Latn-ME" dirty="0"/>
              <a:t> </a:t>
            </a:r>
            <a:r>
              <a:rPr lang="vi-VN" dirty="0"/>
              <a:t>ovih zemlja. Ovde prednjaće Hrvatska i Srbija.</a:t>
            </a: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57137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ME" dirty="0" smtClean="0"/>
              <a:t>Ovakva ekonomska politika dovela je  do povećanog uvoza u odnosu na izvoz, visoku  inflaciju, neravnotežu u tekućem platnom bilansu i problemima kod servisiranja</a:t>
            </a:r>
          </a:p>
          <a:p>
            <a:pPr marL="0" indent="0">
              <a:buNone/>
            </a:pPr>
            <a:r>
              <a:rPr lang="sr-Latn-ME" dirty="0" smtClean="0"/>
              <a:t>zaduženosti. </a:t>
            </a:r>
          </a:p>
          <a:p>
            <a:pPr marL="0" indent="0">
              <a:buNone/>
            </a:pPr>
            <a:r>
              <a:rPr lang="sr-Latn-ME" dirty="0" smtClean="0"/>
              <a:t>Iz ovih razloga je od ključnog značaja za ove zemlje kako pristupati stranom kapitalu, i kako usmjeravati kapital u produktivne svrhe, odnosno investiranje u izgradnju infrastrukture, uvoz nove tehnologije i razvoj relevantnih institucija i njihove efikasnosti. </a:t>
            </a:r>
          </a:p>
          <a:p>
            <a:pPr marL="0" indent="0">
              <a:buNone/>
            </a:pPr>
            <a:r>
              <a:rPr lang="sr-Latn-ME" dirty="0" smtClean="0"/>
              <a:t>Činjenica je da sve zemlje u tranziciji pa i balkanske imaju konstantni rast spoljne zaduženosti bez ikakvih naznaka da će se stanje promijeniti.</a:t>
            </a:r>
          </a:p>
          <a:p>
            <a:endParaRPr lang="sr-Latn-ME" dirty="0" smtClean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4208972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vi-VN" dirty="0" smtClean="0"/>
              <a:t> Dok u odnosu na ostale zemlje</a:t>
            </a:r>
            <a:r>
              <a:rPr lang="sr-Latn-ME" dirty="0" smtClean="0"/>
              <a:t> </a:t>
            </a:r>
            <a:r>
              <a:rPr lang="vi-VN" dirty="0" smtClean="0"/>
              <a:t>Slovenija u 2000. godini beleži pozitivan broj neto SDI, a u ostalim godinama</a:t>
            </a:r>
            <a:r>
              <a:rPr lang="sr-Latn-ME" dirty="0" smtClean="0"/>
              <a:t> </a:t>
            </a:r>
            <a:r>
              <a:rPr lang="vi-VN" dirty="0" smtClean="0"/>
              <a:t>negativan. Tranzicija Slovenije odstupala je od tranzicije ostalih zemalja. Naime,</a:t>
            </a:r>
            <a:r>
              <a:rPr lang="sr-Latn-ME" dirty="0" smtClean="0"/>
              <a:t> </a:t>
            </a:r>
            <a:r>
              <a:rPr lang="vi-VN" dirty="0" smtClean="0"/>
              <a:t>njezin odnos prema reformi bio je poprilično konzervativan te je infl aciju tolerisala</a:t>
            </a:r>
          </a:p>
          <a:p>
            <a:r>
              <a:rPr lang="vi-VN" dirty="0" smtClean="0"/>
              <a:t>u znatno većoj mjeri nego što je to bilo prihvatljivo, izazivajući bekstvo investicija</a:t>
            </a:r>
            <a:r>
              <a:rPr lang="sr-Latn-ME" dirty="0" smtClean="0"/>
              <a:t> </a:t>
            </a:r>
            <a:r>
              <a:rPr lang="vi-VN" dirty="0" smtClean="0"/>
              <a:t>[Ankica Kačan, 2005., str. 145.]. Kako je prikazano u tabeli br. 6, uprkos svetskoj</a:t>
            </a:r>
            <a:r>
              <a:rPr lang="sr-Latn-ME" dirty="0" smtClean="0"/>
              <a:t> </a:t>
            </a:r>
            <a:r>
              <a:rPr lang="vi-VN" dirty="0" smtClean="0"/>
              <a:t>krizi i tranzicij jedino je Crna Gora nastavila trend rasta investicija i posle 2008</a:t>
            </a:r>
            <a:r>
              <a:rPr lang="sr-Latn-ME" dirty="0" smtClean="0"/>
              <a:t> </a:t>
            </a:r>
            <a:r>
              <a:rPr lang="vi-VN" dirty="0" smtClean="0"/>
              <a:t>godine. </a:t>
            </a:r>
            <a:endParaRPr lang="sr-Latn-ME" dirty="0" smtClean="0"/>
          </a:p>
          <a:p>
            <a:r>
              <a:rPr lang="vi-VN" dirty="0" smtClean="0"/>
              <a:t>Verovatan je tome doprinela nezavisnost, odnosno nepovezanost sa problemima</a:t>
            </a:r>
            <a:r>
              <a:rPr lang="sr-Latn-ME" dirty="0" smtClean="0"/>
              <a:t> </a:t>
            </a:r>
            <a:r>
              <a:rPr lang="vi-VN" dirty="0" smtClean="0"/>
              <a:t>nezavisnosti Kosova, što je ova zemlja bila jako atraktivna za razvoj turizma</a:t>
            </a:r>
            <a:r>
              <a:rPr lang="sr-Latn-ME" dirty="0" smtClean="0"/>
              <a:t> </a:t>
            </a:r>
            <a:r>
              <a:rPr lang="vi-VN" dirty="0" smtClean="0"/>
              <a:t>gde je i zabeležen najveći prirast SDI [Dokument svetske banke-Izvještaj br. 46660</a:t>
            </a:r>
          </a:p>
          <a:p>
            <a:r>
              <a:rPr lang="vi-VN" dirty="0" smtClean="0"/>
              <a:t>ME Pregled javne potrošnje i institucija Crne Gore-Tom 2, 2008, str: A. Makroekonomski</a:t>
            </a:r>
            <a:r>
              <a:rPr lang="sr-Latn-ME" dirty="0" smtClean="0"/>
              <a:t> </a:t>
            </a:r>
            <a:r>
              <a:rPr lang="vi-VN" dirty="0" smtClean="0"/>
              <a:t>efekti].</a:t>
            </a:r>
            <a:endParaRPr lang="sr-Latn-ME" dirty="0" smtClean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449401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1056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9529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/>
              <a:t>Kreditni rejting i visina zaduženosti</a:t>
            </a:r>
            <a:br>
              <a:rPr lang="sr-Latn-ME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ME" dirty="0" smtClean="0"/>
              <a:t>U poslednji devet godina najveći obim neto SDI po glavi stanovnika vezan je za Crnu Goru od 6.461 USD, zatim Hrvatsku, Srbiju, Bosnu i Hercegovinu, dok je samo u iznosu od 572 USD zabeležen u Sloveniji, tabela br. 7.</a:t>
            </a:r>
          </a:p>
          <a:p>
            <a:pPr marL="0" indent="0">
              <a:buNone/>
            </a:pPr>
            <a:r>
              <a:rPr lang="sr-Latn-ME" dirty="0"/>
              <a:t>Kreditni rejting i visina zaduženosti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Kao što se vezuje ugled za pojedinca ili preduzeće na osnovu njihovog načina, principa i uspeha poslovanja, tako se za neku zemlju vezuje njen kreditni rejting kao sposobnost izvršavanja fi nansijskih obaveza.</a:t>
            </a:r>
          </a:p>
          <a:p>
            <a:pPr marL="0" indent="0">
              <a:buNone/>
            </a:pPr>
            <a:r>
              <a:rPr lang="sr-Latn-ME" dirty="0" smtClean="0"/>
              <a:t> Veći kreditni rejting znači i sigurnost pozajmica i investicija. Jedan od uticaja na visinu kreditnog rejtinga, pored solidne pozicije na tržištu, političke stabilnosti, budućeg privrednog razvoja, jeste i visina spoljnog duga.</a:t>
            </a:r>
          </a:p>
          <a:p>
            <a:pPr marL="0" indent="0">
              <a:buNone/>
            </a:pPr>
            <a:r>
              <a:rPr lang="sr-Latn-ME" dirty="0" smtClean="0"/>
              <a:t>Kreditin rejting za zemlje Zapadnog Balkana prikazan je na osnovu procene agencije za kreditni rejting “Standard and Poor’s “ tabela br. 8.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519133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ME" dirty="0"/>
              <a:t>Najslabiji kreditni rejting dat je Bosni i Hercegovini, dok Srbija i Crna Gora </a:t>
            </a:r>
            <a:r>
              <a:rPr lang="sr-Latn-ME" dirty="0" smtClean="0"/>
              <a:t>imaju </a:t>
            </a:r>
            <a:r>
              <a:rPr lang="it-IT" dirty="0" smtClean="0"/>
              <a:t>nešto </a:t>
            </a:r>
            <a:r>
              <a:rPr lang="it-IT" dirty="0"/>
              <a:t>bolju poziciju sa vrednostima po “BB”, Slovenija beleži pozitivan rejting </a:t>
            </a:r>
            <a:r>
              <a:rPr lang="it-IT" dirty="0" smtClean="0"/>
              <a:t>sa</a:t>
            </a:r>
            <a:r>
              <a:rPr lang="sr-Latn-ME" dirty="0" smtClean="0"/>
              <a:t> ocenom </a:t>
            </a:r>
            <a:r>
              <a:rPr lang="sr-Latn-ME" dirty="0"/>
              <a:t>“A+”. 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Primetićemo </a:t>
            </a:r>
            <a:r>
              <a:rPr lang="sr-Latn-ME" dirty="0"/>
              <a:t>da od posmatranih zemalja Slovenija ima najveći kreditni</a:t>
            </a:r>
          </a:p>
          <a:p>
            <a:pPr marL="0" indent="0">
              <a:buNone/>
            </a:pPr>
            <a:r>
              <a:rPr lang="vi-VN" dirty="0"/>
              <a:t>rejtinga, ali je ona takođe ima i najveću udeo spoljnog duga u BDP (113,4%</a:t>
            </a:r>
          </a:p>
          <a:p>
            <a:pPr marL="0" indent="0">
              <a:buNone/>
            </a:pPr>
            <a:r>
              <a:rPr lang="sr-Latn-ME" dirty="0"/>
              <a:t>za 2009. godinu), koji se prvenstveno ogleda u svetloj kratkoročnoj i dugoročnoj</a:t>
            </a:r>
          </a:p>
          <a:p>
            <a:pPr marL="0" indent="0">
              <a:buNone/>
            </a:pPr>
            <a:r>
              <a:rPr lang="sr-Latn-ME" dirty="0"/>
              <a:t>perspektivi i jakoj kontorli fi skalne politike</a:t>
            </a:r>
            <a:r>
              <a:rPr lang="sr-Latn-ME" dirty="0" smtClean="0"/>
              <a:t>.</a:t>
            </a:r>
          </a:p>
          <a:p>
            <a:pPr marL="0" indent="0">
              <a:buNone/>
            </a:pPr>
            <a:r>
              <a:rPr lang="sr-Latn-ME" dirty="0" smtClean="0"/>
              <a:t> </a:t>
            </a:r>
            <a:r>
              <a:rPr lang="sr-Latn-ME" dirty="0"/>
              <a:t>Hrvatska sa ocenom agencije “BBB”</a:t>
            </a:r>
          </a:p>
          <a:p>
            <a:pPr marL="0" indent="0">
              <a:buNone/>
            </a:pPr>
            <a:r>
              <a:rPr lang="sr-Latn-ME" dirty="0"/>
              <a:t>spada u red bolje kotiranih zemalja Zapadnog balkana naročito zbog napora pridruživanj</a:t>
            </a:r>
          </a:p>
          <a:p>
            <a:pPr marL="0" indent="0">
              <a:buNone/>
            </a:pPr>
            <a:r>
              <a:rPr lang="sr-Latn-ME" dirty="0"/>
              <a:t>Evropskoj Uniji i pored toga što je visoko zadužena sa (98,3% spoljnog</a:t>
            </a:r>
          </a:p>
          <a:p>
            <a:pPr marL="0" indent="0">
              <a:buNone/>
            </a:pPr>
            <a:r>
              <a:rPr lang="sr-Latn-ME" dirty="0"/>
              <a:t>duga u BDP</a:t>
            </a:r>
            <a:r>
              <a:rPr lang="sr-Latn-ME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66753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vi-VN" dirty="0"/>
              <a:t> Verovatno će naredna ocena data Srbiji biti pozitivnija zbog </a:t>
            </a:r>
            <a:r>
              <a:rPr lang="vi-VN" dirty="0" smtClean="0"/>
              <a:t>dobijanja</a:t>
            </a:r>
            <a:r>
              <a:rPr lang="sr-Latn-ME" dirty="0" smtClean="0"/>
              <a:t> </a:t>
            </a:r>
            <a:r>
              <a:rPr lang="vi-VN" dirty="0" smtClean="0"/>
              <a:t>statusa </a:t>
            </a:r>
            <a:r>
              <a:rPr lang="vi-VN" dirty="0"/>
              <a:t>kandidata, još kao dodatni razlog tome je i njen spoljni dug koji </a:t>
            </a:r>
            <a:r>
              <a:rPr lang="vi-VN" dirty="0" smtClean="0"/>
              <a:t>ne</a:t>
            </a:r>
            <a:r>
              <a:rPr lang="sr-Latn-ME" dirty="0" smtClean="0"/>
              <a:t> </a:t>
            </a:r>
            <a:r>
              <a:rPr lang="vi-VN" dirty="0" smtClean="0"/>
              <a:t>prelazi </a:t>
            </a:r>
            <a:r>
              <a:rPr lang="vi-VN" dirty="0"/>
              <a:t>kritičnu granicu od 80% BDP.</a:t>
            </a:r>
          </a:p>
          <a:p>
            <a:pPr marL="0" indent="0">
              <a:buNone/>
            </a:pPr>
            <a:r>
              <a:rPr lang="vi-VN" dirty="0"/>
              <a:t> Zanimljivo da Bosna i Hercegovina sa </a:t>
            </a:r>
            <a:r>
              <a:rPr lang="vi-VN" dirty="0" smtClean="0"/>
              <a:t>najmanjim</a:t>
            </a:r>
            <a:r>
              <a:rPr lang="sr-Latn-ME" dirty="0" smtClean="0"/>
              <a:t> </a:t>
            </a:r>
            <a:r>
              <a:rPr lang="vi-VN" dirty="0" smtClean="0"/>
              <a:t>procentom </a:t>
            </a:r>
            <a:r>
              <a:rPr lang="vi-VN" dirty="0"/>
              <a:t>duga u BDP (46,6%) ima najniži kreditni rejting. Kao </a:t>
            </a:r>
            <a:r>
              <a:rPr lang="vi-VN" dirty="0" smtClean="0"/>
              <a:t>jedan</a:t>
            </a:r>
            <a:r>
              <a:rPr lang="sr-Latn-ME" dirty="0" smtClean="0"/>
              <a:t> </a:t>
            </a:r>
            <a:r>
              <a:rPr lang="vi-VN" dirty="0" smtClean="0"/>
              <a:t>od </a:t>
            </a:r>
            <a:r>
              <a:rPr lang="vi-VN" dirty="0"/>
              <a:t>razloga navodi se sporo sprovođenje tranzicije, neadekvatna razvojna politika </a:t>
            </a:r>
            <a:r>
              <a:rPr lang="vi-VN" dirty="0" smtClean="0"/>
              <a:t>i</a:t>
            </a:r>
            <a:r>
              <a:rPr lang="sr-Latn-ME" dirty="0" smtClean="0"/>
              <a:t> </a:t>
            </a:r>
            <a:r>
              <a:rPr lang="vi-VN" dirty="0" smtClean="0"/>
              <a:t>viskoka </a:t>
            </a:r>
            <a:r>
              <a:rPr lang="vi-VN" dirty="0"/>
              <a:t>stopa infl acije.</a:t>
            </a:r>
          </a:p>
          <a:p>
            <a:pPr marL="0" indent="0">
              <a:buNone/>
            </a:pPr>
            <a:r>
              <a:rPr lang="vi-VN" dirty="0"/>
              <a:t>Primećuje se da u zemljama Zapadnog Balkana kreditni rejting ne zavisi </a:t>
            </a:r>
            <a:r>
              <a:rPr lang="vi-VN" dirty="0" smtClean="0"/>
              <a:t>prvenstveno</a:t>
            </a:r>
            <a:r>
              <a:rPr lang="sr-Latn-ME" dirty="0" smtClean="0"/>
              <a:t> </a:t>
            </a:r>
            <a:r>
              <a:rPr lang="vi-VN" dirty="0" smtClean="0"/>
              <a:t>o </a:t>
            </a:r>
            <a:r>
              <a:rPr lang="vi-VN" dirty="0"/>
              <a:t>veličinu spoljnog duga, akcenat se stavlja na uspešnost tranzicije, </a:t>
            </a:r>
            <a:r>
              <a:rPr lang="vi-VN" dirty="0" smtClean="0"/>
              <a:t>liberalizaciji</a:t>
            </a:r>
            <a:r>
              <a:rPr lang="sr-Latn-ME" dirty="0" smtClean="0"/>
              <a:t> </a:t>
            </a:r>
            <a:r>
              <a:rPr lang="vi-VN" dirty="0" smtClean="0"/>
              <a:t>tržišta</a:t>
            </a:r>
            <a:r>
              <a:rPr lang="vi-VN" dirty="0"/>
              <a:t>, usmerenju prema evropskim integracijama i političkoj stabilnosti.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191382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vi-VN" dirty="0" smtClean="0"/>
              <a:t>ZAKLJUČAK</a:t>
            </a:r>
          </a:p>
          <a:p>
            <a:pPr marL="0" indent="0">
              <a:buNone/>
            </a:pPr>
            <a:r>
              <a:rPr lang="vi-VN" dirty="0" smtClean="0"/>
              <a:t>Posmatrane zemlje od 2000. godine pa nadalje beleže paralelano kretanje ekonomskih</a:t>
            </a:r>
            <a:r>
              <a:rPr lang="sr-Latn-ME" dirty="0" smtClean="0"/>
              <a:t> </a:t>
            </a:r>
            <a:r>
              <a:rPr lang="vi-VN" dirty="0" smtClean="0"/>
              <a:t>reformi sa povećanim obimom zaduženosti. </a:t>
            </a:r>
            <a:endParaRPr lang="sr-Latn-ME" dirty="0" smtClean="0"/>
          </a:p>
          <a:p>
            <a:pPr marL="0" indent="0">
              <a:buNone/>
            </a:pPr>
            <a:r>
              <a:rPr lang="vi-VN" dirty="0" smtClean="0"/>
              <a:t>To nije nikakvo novo pravilo, ono</a:t>
            </a:r>
            <a:r>
              <a:rPr lang="sr-Latn-ME" dirty="0" smtClean="0"/>
              <a:t> </a:t>
            </a:r>
            <a:r>
              <a:rPr lang="vi-VN" dirty="0" smtClean="0"/>
              <a:t>prati i razvijene zemlje, ali malo više odjekuje u zemljama u razvoju, čiji početni stadijumi</a:t>
            </a:r>
            <a:r>
              <a:rPr lang="sr-Latn-ME" dirty="0" smtClean="0"/>
              <a:t> </a:t>
            </a:r>
            <a:r>
              <a:rPr lang="vi-VN" dirty="0" smtClean="0"/>
              <a:t>rasta zahtevaju sredstva koja su iznad njihovi mogućnosti.</a:t>
            </a:r>
            <a:endParaRPr lang="sr-Latn-ME" dirty="0" smtClean="0"/>
          </a:p>
          <a:p>
            <a:pPr marL="0" indent="0">
              <a:buNone/>
            </a:pPr>
            <a:r>
              <a:rPr lang="vi-VN" dirty="0" smtClean="0"/>
              <a:t> Ipak, u zavisnosti</a:t>
            </a:r>
            <a:r>
              <a:rPr lang="sr-Latn-ME" dirty="0" smtClean="0"/>
              <a:t> </a:t>
            </a:r>
            <a:r>
              <a:rPr lang="vi-VN" dirty="0" smtClean="0"/>
              <a:t>od programa ekonomske politike, odnosno lošim rukovanjem pozajmljeni sredstava</a:t>
            </a:r>
            <a:r>
              <a:rPr lang="sr-Latn-ME" dirty="0" smtClean="0"/>
              <a:t> </a:t>
            </a:r>
            <a:r>
              <a:rPr lang="vi-VN" dirty="0" smtClean="0"/>
              <a:t>može doći do večite tranzicije ili do doživotnog rada vezanog za otplatu kamate.</a:t>
            </a:r>
          </a:p>
          <a:p>
            <a:pPr marL="0" indent="0">
              <a:buNone/>
            </a:pPr>
            <a:r>
              <a:rPr lang="vi-VN" dirty="0" smtClean="0"/>
              <a:t>Iz makroekonomskih pokazatelja i podataka, ne postoji neka primetno veća razlika</a:t>
            </a:r>
            <a:r>
              <a:rPr lang="sr-Latn-ME" dirty="0" smtClean="0"/>
              <a:t> </a:t>
            </a:r>
            <a:r>
              <a:rPr lang="vi-VN" dirty="0" smtClean="0"/>
              <a:t>u postojećem stanju zaduženosti kao i održivosti ovih zemalja. </a:t>
            </a:r>
            <a:endParaRPr lang="sr-Latn-ME" dirty="0" smtClean="0"/>
          </a:p>
          <a:p>
            <a:pPr marL="0" indent="0">
              <a:buNone/>
            </a:pPr>
            <a:r>
              <a:rPr lang="vi-VN" dirty="0" smtClean="0"/>
              <a:t> </a:t>
            </a:r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xmlns="" val="1462848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vi-VN" dirty="0"/>
              <a:t>Slovenija je na većem</a:t>
            </a:r>
            <a:r>
              <a:rPr lang="sr-Latn-ME" dirty="0"/>
              <a:t> </a:t>
            </a:r>
            <a:r>
              <a:rPr lang="vi-VN" dirty="0"/>
              <a:t>obimu odnosa spoljnog duga i BDP-a i duga po glavi stanovnika, ali treba imati</a:t>
            </a:r>
            <a:r>
              <a:rPr lang="sr-Latn-ME" dirty="0"/>
              <a:t> </a:t>
            </a:r>
            <a:r>
              <a:rPr lang="vi-VN" dirty="0"/>
              <a:t>u vidu da je ova zemlja proizvodno-izvozno orjentisana. </a:t>
            </a:r>
            <a:endParaRPr lang="sr-Latn-ME" dirty="0"/>
          </a:p>
          <a:p>
            <a:pPr marL="0" indent="0">
              <a:buNone/>
            </a:pPr>
            <a:r>
              <a:rPr lang="vi-VN" dirty="0"/>
              <a:t>Hrvatska je, po osnovu</a:t>
            </a:r>
            <a:r>
              <a:rPr lang="sr-Latn-ME" dirty="0"/>
              <a:t> </a:t>
            </a:r>
            <a:r>
              <a:rPr lang="vi-VN" dirty="0"/>
              <a:t>apsolutne veličine duga, odnosa duga i izvoza i negativnim ućešćem izvoza u otplati</a:t>
            </a:r>
            <a:r>
              <a:rPr lang="sr-Latn-ME" dirty="0"/>
              <a:t> </a:t>
            </a:r>
            <a:r>
              <a:rPr lang="vi-VN" dirty="0"/>
              <a:t>duga na najnepovoljnijem polaožaju, ali treba imati u vidu da ostvaruje velike napore</a:t>
            </a:r>
            <a:r>
              <a:rPr lang="sr-Latn-ME" dirty="0"/>
              <a:t> </a:t>
            </a:r>
            <a:r>
              <a:rPr lang="vi-VN" dirty="0"/>
              <a:t>pridruživanju </a:t>
            </a:r>
            <a:r>
              <a:rPr lang="vi-VN" dirty="0" smtClean="0"/>
              <a:t>Evrpi</a:t>
            </a:r>
            <a:r>
              <a:rPr lang="sr-Latn-ME" dirty="0" smtClean="0"/>
              <a:t> </a:t>
            </a:r>
            <a:r>
              <a:rPr lang="vi-VN" dirty="0"/>
              <a:t>Srbiji i Crnoj Gori, koje su sa koro sličnim veličinama trenutnog</a:t>
            </a:r>
          </a:p>
          <a:p>
            <a:pPr marL="0" indent="0">
              <a:buNone/>
            </a:pPr>
            <a:r>
              <a:rPr lang="vi-VN" dirty="0"/>
              <a:t>razvoja, još ne preti dužnička kriza.</a:t>
            </a:r>
            <a:endParaRPr lang="sr-Latn-ME" dirty="0"/>
          </a:p>
          <a:p>
            <a:pPr marL="0" indent="0">
              <a:buNone/>
            </a:pPr>
            <a:r>
              <a:rPr lang="vi-VN" dirty="0"/>
              <a:t> Bosna i Hercegovina ima jako povoljnu</a:t>
            </a:r>
            <a:r>
              <a:rPr lang="sr-Latn-ME" dirty="0"/>
              <a:t> </a:t>
            </a:r>
            <a:r>
              <a:rPr lang="vi-VN" dirty="0"/>
              <a:t>poziciju u zaduženosti, ali nju prate jako nepovoljni uslovi zaduživanja, odnosno</a:t>
            </a:r>
            <a:r>
              <a:rPr lang="sr-Latn-ME" dirty="0"/>
              <a:t> </a:t>
            </a:r>
            <a:r>
              <a:rPr lang="vi-VN" dirty="0"/>
              <a:t>najniži kreditni rejting u regionu i veoma visok unutrašnji dug.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726841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vi-VN" dirty="0" smtClean="0"/>
              <a:t>Ovako kretanje ekonomskog razvoja uz konstantno zaduživanje podstaknuto sve</a:t>
            </a:r>
            <a:r>
              <a:rPr lang="sr-Latn-ME" dirty="0" smtClean="0"/>
              <a:t> </a:t>
            </a:r>
            <a:r>
              <a:rPr lang="vi-VN" dirty="0" smtClean="0"/>
              <a:t>većom potrošnjom kako javom tako i ličnom ne može zadugo biti održivo. </a:t>
            </a:r>
            <a:endParaRPr lang="sr-Latn-ME" dirty="0" smtClean="0"/>
          </a:p>
          <a:p>
            <a:pPr marL="0" indent="0">
              <a:buNone/>
            </a:pPr>
            <a:r>
              <a:rPr lang="vi-VN" dirty="0" smtClean="0"/>
              <a:t>Prvenstveno</a:t>
            </a:r>
            <a:r>
              <a:rPr lang="sr-Latn-ME" dirty="0" smtClean="0"/>
              <a:t> </a:t>
            </a:r>
            <a:r>
              <a:rPr lang="vi-VN" dirty="0" smtClean="0"/>
              <a:t>se mora stvoriti makroekonomska stabilnost radi podizanja konkurentnosti</a:t>
            </a:r>
            <a:r>
              <a:rPr lang="sr-Latn-ME" dirty="0" smtClean="0"/>
              <a:t> </a:t>
            </a:r>
            <a:r>
              <a:rPr lang="vi-VN" dirty="0" smtClean="0"/>
              <a:t>i iznalaženjem realnijih izvora fi nansiranja privrede. </a:t>
            </a:r>
            <a:endParaRPr lang="sr-Latn-ME" dirty="0" smtClean="0"/>
          </a:p>
          <a:p>
            <a:pPr marL="0" indent="0">
              <a:buNone/>
            </a:pPr>
            <a:r>
              <a:rPr lang="vi-VN" dirty="0" smtClean="0"/>
              <a:t>Potrebno je povećati neto</a:t>
            </a:r>
            <a:r>
              <a:rPr lang="sr-Latn-ME" dirty="0" smtClean="0"/>
              <a:t> </a:t>
            </a:r>
            <a:r>
              <a:rPr lang="vi-VN" dirty="0" smtClean="0"/>
              <a:t>izvoz, smanjiti javnu potrošnju, povećati domaće i strane investicije kao i koordinirati</a:t>
            </a:r>
            <a:r>
              <a:rPr lang="sr-Latn-ME" dirty="0" smtClean="0"/>
              <a:t> </a:t>
            </a:r>
            <a:r>
              <a:rPr lang="vi-VN" dirty="0" smtClean="0"/>
              <a:t>fi skalnu i monetarnu politiku. Takođe, imperativno vršiti investiranje u one</a:t>
            </a:r>
            <a:r>
              <a:rPr lang="sr-Latn-ME" dirty="0" smtClean="0"/>
              <a:t> </a:t>
            </a:r>
            <a:r>
              <a:rPr lang="vi-VN" dirty="0" smtClean="0"/>
              <a:t>projekte koji su zasnovani na stvaranju razvoja privredne strukture i koji će biti</a:t>
            </a:r>
            <a:r>
              <a:rPr lang="sr-Latn-ME" dirty="0" smtClean="0"/>
              <a:t> </a:t>
            </a:r>
            <a:r>
              <a:rPr lang="vi-VN" dirty="0" smtClean="0"/>
              <a:t>viskoko profi tablni.</a:t>
            </a:r>
            <a:endParaRPr lang="sr-Latn-ME" dirty="0" smtClean="0"/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02144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 smtClean="0"/>
              <a:t>Zemlje Zapadnog Balkana, sa ulaskom u zonu visoke zaduženosti, sve se više suočavaju sa problemima otplate duga što dovodi do smanjenja privrednog razvoja, odnosno niske stope rasta BDP-a.</a:t>
            </a:r>
          </a:p>
          <a:p>
            <a:r>
              <a:rPr lang="sr-Latn-ME" dirty="0" smtClean="0"/>
              <a:t> Problem servisiranja duga sve se više dovodi u pitanje i zbog smanjene globalne privredne aktivnosti, čime je smanjen izvoz kako kod razvijenih tako i onih zemalja u tranziciji. Jedan od osnovinih realanih izvora, pored stranih direktnih investicija i portfolio investicija, za fi nansiranje zaduženosti, jeste visoka stopa izvoza.</a:t>
            </a:r>
          </a:p>
          <a:p>
            <a:r>
              <a:rPr lang="sr-Latn-ME" dirty="0" smtClean="0"/>
              <a:t> Ove zemlje pored svojih slabih privrednih sistema, i sa nedovoljno iskustva u funkcionisanju savremenog svetskog tržišta, suočavaju se sa problemima niskog izvoza generišući zaduživanje.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66249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 smtClean="0"/>
              <a:t>Ovako ubrzani rast zaduživanja i pr</a:t>
            </a:r>
            <a:r>
              <a:rPr lang="sr-Latn-ME" dirty="0" smtClean="0"/>
              <a:t>ij</a:t>
            </a:r>
            <a:r>
              <a:rPr lang="vi-VN" dirty="0" smtClean="0"/>
              <a:t>e svega neadekvatno kanalisanje investicija, u</a:t>
            </a:r>
            <a:r>
              <a:rPr lang="sr-Latn-ME" dirty="0" smtClean="0"/>
              <a:t> </a:t>
            </a:r>
            <a:r>
              <a:rPr lang="vi-VN" dirty="0" smtClean="0"/>
              <a:t>javnoj i ličnoj potrošnji, dovodi do porasta c</a:t>
            </a:r>
            <a:r>
              <a:rPr lang="sr-Latn-ME" dirty="0" smtClean="0"/>
              <a:t>ij</a:t>
            </a:r>
            <a:r>
              <a:rPr lang="vi-VN" dirty="0" smtClean="0"/>
              <a:t>ena novog zaduživanja, čime se samo</a:t>
            </a:r>
            <a:r>
              <a:rPr lang="sr-Latn-ME" dirty="0" smtClean="0"/>
              <a:t> </a:t>
            </a:r>
            <a:r>
              <a:rPr lang="vi-VN" dirty="0" smtClean="0"/>
              <a:t>nastavlja jedan začarani krug</a:t>
            </a:r>
            <a:r>
              <a:rPr lang="sr-Latn-ME" dirty="0" smtClean="0"/>
              <a:t>,</a:t>
            </a:r>
            <a:r>
              <a:rPr lang="vi-VN" dirty="0" smtClean="0"/>
              <a:t> gde </a:t>
            </a:r>
            <a:r>
              <a:rPr lang="sr-Latn-ME" dirty="0" smtClean="0"/>
              <a:t>se</a:t>
            </a:r>
            <a:r>
              <a:rPr lang="vi-VN" dirty="0" smtClean="0"/>
              <a:t> svako naredno zaduživanje nejčešće odnosi na</a:t>
            </a:r>
            <a:r>
              <a:rPr lang="sr-Latn-ME" dirty="0" smtClean="0"/>
              <a:t> </a:t>
            </a:r>
            <a:r>
              <a:rPr lang="vi-VN" dirty="0" smtClean="0"/>
              <a:t>finansiranje deficita i dospelih otplata.</a:t>
            </a:r>
          </a:p>
          <a:p>
            <a:r>
              <a:rPr lang="sr-Latn-ME" dirty="0" smtClean="0"/>
              <a:t>Postavlja se pitanje </a:t>
            </a:r>
            <a:r>
              <a:rPr lang="vi-VN" dirty="0" smtClean="0"/>
              <a:t> u kojoj meri su ove zemlje zadužene</a:t>
            </a:r>
            <a:r>
              <a:rPr lang="sr-Latn-ME" dirty="0" smtClean="0"/>
              <a:t> </a:t>
            </a:r>
            <a:r>
              <a:rPr lang="vi-VN" dirty="0" smtClean="0"/>
              <a:t>i da li je postojeća dinamika zaduživanja dugoročno održiva</a:t>
            </a:r>
            <a:r>
              <a:rPr lang="sr-Latn-ME" dirty="0" smtClean="0"/>
              <a:t> ?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65383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3600" dirty="0"/>
              <a:t>ZADUŽENOST ZEMALJA ZAPADNOG BALKANA</a:t>
            </a:r>
            <a:r>
              <a:rPr lang="vi-VN" dirty="0"/>
              <a:t/>
            </a:r>
            <a:br>
              <a:rPr lang="vi-VN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Zaduženost predstavlja jedno od temeljnih makroekonomskih pitanja za odluke koje</a:t>
            </a:r>
            <a:r>
              <a:rPr lang="sr-Latn-ME" dirty="0" smtClean="0"/>
              <a:t> </a:t>
            </a:r>
            <a:r>
              <a:rPr lang="vi-VN" dirty="0" smtClean="0"/>
              <a:t>se odnose na dugoročnu održivost razvoja svake zemlje. </a:t>
            </a:r>
            <a:endParaRPr lang="sr-Latn-ME" dirty="0" smtClean="0"/>
          </a:p>
          <a:p>
            <a:r>
              <a:rPr lang="vi-VN" dirty="0" smtClean="0"/>
              <a:t>Zemlje Zapadnog Balkana,</a:t>
            </a:r>
            <a:r>
              <a:rPr lang="sr-Latn-ME" dirty="0" smtClean="0"/>
              <a:t> </a:t>
            </a:r>
            <a:r>
              <a:rPr lang="vi-VN" dirty="0" smtClean="0"/>
              <a:t>posl</a:t>
            </a:r>
            <a:r>
              <a:rPr lang="sr-Latn-ME" dirty="0" smtClean="0"/>
              <a:t>ij</a:t>
            </a:r>
            <a:r>
              <a:rPr lang="vi-VN" dirty="0" smtClean="0"/>
              <a:t>e raspada socijalističkog sistema, usm</a:t>
            </a:r>
            <a:r>
              <a:rPr lang="sr-Latn-ME" dirty="0" smtClean="0"/>
              <a:t>j</a:t>
            </a:r>
            <a:r>
              <a:rPr lang="vi-VN" dirty="0" smtClean="0"/>
              <a:t>erile </a:t>
            </a:r>
            <a:r>
              <a:rPr lang="sr-Latn-ME" dirty="0" smtClean="0"/>
              <a:t>su </a:t>
            </a:r>
            <a:r>
              <a:rPr lang="vi-VN" dirty="0" smtClean="0"/>
              <a:t>se prema tržišnim ekonomijama.</a:t>
            </a:r>
            <a:endParaRPr lang="sr-Latn-ME" dirty="0" smtClean="0"/>
          </a:p>
          <a:p>
            <a:r>
              <a:rPr lang="vi-VN" dirty="0" smtClean="0"/>
              <a:t> Tako</a:t>
            </a:r>
            <a:r>
              <a:rPr lang="sr-Latn-ME" dirty="0" smtClean="0"/>
              <a:t> </a:t>
            </a:r>
            <a:r>
              <a:rPr lang="vi-VN" dirty="0" smtClean="0"/>
              <a:t>pri kraju prošlog v</a:t>
            </a:r>
            <a:r>
              <a:rPr lang="sr-Latn-ME" dirty="0" smtClean="0"/>
              <a:t>ij</a:t>
            </a:r>
            <a:r>
              <a:rPr lang="vi-VN" dirty="0" smtClean="0"/>
              <a:t>eka liberalizaciom finansijskog tržišta i većom dostupnošću stranog</a:t>
            </a:r>
            <a:r>
              <a:rPr lang="sr-Latn-ME" dirty="0" smtClean="0"/>
              <a:t> </a:t>
            </a:r>
            <a:r>
              <a:rPr lang="vi-VN" dirty="0" smtClean="0"/>
              <a:t>kapitala</a:t>
            </a:r>
            <a:r>
              <a:rPr lang="sr-Latn-ME" dirty="0" smtClean="0"/>
              <a:t>,</a:t>
            </a:r>
            <a:r>
              <a:rPr lang="vi-VN" dirty="0" smtClean="0"/>
              <a:t> došlo je do sve većega zaduživanja države. </a:t>
            </a:r>
            <a:endParaRPr lang="sr-Latn-ME" dirty="0" smtClean="0"/>
          </a:p>
          <a:p>
            <a:r>
              <a:rPr lang="vi-VN" dirty="0" smtClean="0"/>
              <a:t>Takođe, sa početkom ovog v</a:t>
            </a:r>
            <a:r>
              <a:rPr lang="sr-Latn-ME" dirty="0" smtClean="0"/>
              <a:t>ij</a:t>
            </a:r>
            <a:r>
              <a:rPr lang="vi-VN" dirty="0" smtClean="0"/>
              <a:t>eka skoro</a:t>
            </a:r>
            <a:r>
              <a:rPr lang="sr-Latn-ME" dirty="0" smtClean="0"/>
              <a:t> </a:t>
            </a:r>
            <a:r>
              <a:rPr lang="vi-VN" dirty="0" smtClean="0"/>
              <a:t>sve tranzicione zemlje b</a:t>
            </a:r>
            <a:r>
              <a:rPr lang="sr-Latn-ME" dirty="0"/>
              <a:t>e</a:t>
            </a:r>
            <a:r>
              <a:rPr lang="vi-VN" dirty="0" smtClean="0"/>
              <a:t>leže konstantni rast spoljnog duga.</a:t>
            </a:r>
            <a:r>
              <a:rPr lang="sr-Latn-ME" dirty="0" smtClean="0"/>
              <a:t> </a:t>
            </a:r>
          </a:p>
          <a:p>
            <a:r>
              <a:rPr lang="vi-VN" dirty="0" smtClean="0"/>
              <a:t> Razloga za to ima više: Pr</a:t>
            </a:r>
            <a:r>
              <a:rPr lang="sr-Latn-ME" dirty="0" smtClean="0"/>
              <a:t>ij</a:t>
            </a:r>
            <a:r>
              <a:rPr lang="vi-VN" dirty="0" smtClean="0"/>
              <a:t>e</a:t>
            </a:r>
            <a:r>
              <a:rPr lang="sr-Latn-ME" dirty="0" smtClean="0"/>
              <a:t> </a:t>
            </a:r>
            <a:r>
              <a:rPr lang="vi-VN" dirty="0" smtClean="0"/>
              <a:t>svega, zbog niske kapitalne opremljenosti, niska je </a:t>
            </a:r>
            <a:r>
              <a:rPr lang="sr-Latn-ME" dirty="0" smtClean="0"/>
              <a:t> i </a:t>
            </a:r>
            <a:r>
              <a:rPr lang="vi-VN" dirty="0" smtClean="0"/>
              <a:t>produktivnost rada u tim zemljama.</a:t>
            </a:r>
          </a:p>
          <a:p>
            <a:r>
              <a:rPr lang="vi-VN" dirty="0" smtClean="0"/>
              <a:t>Uz to, zbog rasta lične potrošne, investicione potrošnje i domaće proizvodnje, 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74744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ME" dirty="0"/>
              <a:t>r</a:t>
            </a:r>
            <a:r>
              <a:rPr lang="sr-Latn-ME" dirty="0" smtClean="0"/>
              <a:t>aste </a:t>
            </a:r>
            <a:r>
              <a:rPr lang="vi-VN" dirty="0" smtClean="0"/>
              <a:t>granična sklonost ka uvozu</a:t>
            </a:r>
            <a:r>
              <a:rPr lang="sr-Latn-ME" smtClean="0"/>
              <a:t>.</a:t>
            </a:r>
            <a:r>
              <a:rPr lang="vi-VN" smtClean="0"/>
              <a:t>  </a:t>
            </a:r>
            <a:r>
              <a:rPr lang="vi-VN" dirty="0" smtClean="0"/>
              <a:t>Dodatni problem je što</a:t>
            </a:r>
            <a:r>
              <a:rPr lang="sr-Latn-ME" dirty="0" smtClean="0"/>
              <a:t> </a:t>
            </a:r>
            <a:r>
              <a:rPr lang="vi-VN" dirty="0" smtClean="0"/>
              <a:t>ove zemlje nemaju rastuće izvozne sektore koji bi pokrili državnu i ličnu potrošnju.</a:t>
            </a:r>
          </a:p>
          <a:p>
            <a:pPr marL="0" indent="0">
              <a:buNone/>
            </a:pPr>
            <a:r>
              <a:rPr lang="vi-VN" dirty="0" smtClean="0"/>
              <a:t>Ipak, visok stepen zaduženosti se može posmatrati kroz endogene i egzogene faktore</a:t>
            </a:r>
            <a:r>
              <a:rPr lang="sr-Latn-ME" dirty="0" smtClean="0"/>
              <a:t> </a:t>
            </a:r>
            <a:r>
              <a:rPr lang="vi-VN" dirty="0" smtClean="0"/>
              <a:t>[prema: Stjepan Zdunić, 2003]. Endogeni faktori, pored već pomenute prekomerne</a:t>
            </a:r>
            <a:r>
              <a:rPr lang="sr-Latn-ME" dirty="0" smtClean="0"/>
              <a:t> </a:t>
            </a:r>
            <a:r>
              <a:rPr lang="vi-VN" dirty="0" smtClean="0"/>
              <a:t>potrošnje uključuju, visok nivo uvoza roba i usluga, zastarelu tehnologiju,</a:t>
            </a:r>
            <a:r>
              <a:rPr lang="sr-Latn-ME" dirty="0" smtClean="0"/>
              <a:t> </a:t>
            </a:r>
            <a:r>
              <a:rPr lang="vi-VN" dirty="0" smtClean="0"/>
              <a:t>neuključenost ovih ovih zemalja u evropski sistem kumulacije. Dok su najvažniji egzogeni</a:t>
            </a:r>
            <a:r>
              <a:rPr lang="sr-Latn-ME" dirty="0" smtClean="0"/>
              <a:t> </a:t>
            </a:r>
            <a:r>
              <a:rPr lang="vi-VN" dirty="0" smtClean="0"/>
              <a:t>faktori razlika u referentnim kamatnim stopama i precenjenost domaće valute.</a:t>
            </a:r>
          </a:p>
          <a:p>
            <a:pPr marL="0" indent="0">
              <a:buNone/>
            </a:pPr>
            <a:r>
              <a:rPr lang="vi-VN" dirty="0" smtClean="0"/>
              <a:t>Iz navedenog racionalno je izvršiti komparaciju zaduženosti zemlja Zapadnog Balkana</a:t>
            </a:r>
            <a:r>
              <a:rPr lang="sr-Latn-ME" dirty="0" smtClean="0"/>
              <a:t> </a:t>
            </a:r>
            <a:r>
              <a:rPr lang="vi-VN" dirty="0" smtClean="0"/>
              <a:t>i na taj način dati sveukupan prikaz stanja zaduženosti, mogućnosti pojave</a:t>
            </a:r>
            <a:r>
              <a:rPr lang="sr-Latn-ME" dirty="0" smtClean="0"/>
              <a:t> </a:t>
            </a:r>
            <a:r>
              <a:rPr lang="vi-VN" dirty="0" smtClean="0"/>
              <a:t>dužničke krize i opšte smernice za vođenje ispravne makroekonomske politike.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67287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vi-VN" dirty="0" smtClean="0"/>
              <a:t>Ukupni </a:t>
            </a:r>
            <a:r>
              <a:rPr lang="vi-VN" dirty="0"/>
              <a:t>spoljni dug i dug po glavi stanovnika</a:t>
            </a:r>
            <a:br>
              <a:rPr lang="vi-VN" dirty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1600" dirty="0" smtClean="0"/>
              <a:t>U ovom delu biće prikazan ukupni dug zemalja Zapadnog Balkana u milionima</a:t>
            </a:r>
          </a:p>
          <a:p>
            <a:pPr marL="0" indent="0">
              <a:buNone/>
            </a:pPr>
            <a:r>
              <a:rPr lang="vi-VN" sz="1600" dirty="0" smtClean="0"/>
              <a:t>USD čiji se podaci nalaze u tabela br. 1. U analizi će se obuhvatiti pet zemalja: Bosna</a:t>
            </a:r>
          </a:p>
          <a:p>
            <a:pPr marL="0" indent="0">
              <a:buNone/>
            </a:pPr>
            <a:r>
              <a:rPr lang="vi-VN" sz="1600" dirty="0" smtClean="0"/>
              <a:t>i Hercegovina, Hrvatska, Crna Gora, Srbija i Slovenija.</a:t>
            </a:r>
            <a:endParaRPr lang="sr-Latn-ME" sz="1600" dirty="0" smtClean="0"/>
          </a:p>
          <a:p>
            <a:pPr marL="0" indent="0">
              <a:buNone/>
            </a:pPr>
            <a:r>
              <a:rPr lang="vi-VN" sz="1600" dirty="0" smtClean="0"/>
              <a:t> Slovenija je uneta u polje</a:t>
            </a:r>
            <a:r>
              <a:rPr lang="sr-Latn-ME" sz="1600" dirty="0" smtClean="0"/>
              <a:t> </a:t>
            </a:r>
            <a:r>
              <a:rPr lang="vi-VN" sz="1600" dirty="0" smtClean="0"/>
              <a:t>istraživanja, iz razloga iste polazne osnove razvoja zemalja Zapadnog Balkana, ali je</a:t>
            </a:r>
            <a:r>
              <a:rPr lang="sr-Latn-ME" sz="1600" dirty="0" smtClean="0"/>
              <a:t> </a:t>
            </a:r>
            <a:r>
              <a:rPr lang="vi-VN" sz="1600" dirty="0" smtClean="0"/>
              <a:t>jedina članica EU, što može istraživanje učiniti zanimljivijim, iz razloga usmerenosti</a:t>
            </a:r>
            <a:r>
              <a:rPr lang="sr-Latn-ME" sz="1600" dirty="0" smtClean="0"/>
              <a:t> </a:t>
            </a:r>
            <a:r>
              <a:rPr lang="vi-VN" sz="1600" dirty="0" smtClean="0"/>
              <a:t>ovih zemalje prema Evropskim integracijama.</a:t>
            </a:r>
          </a:p>
          <a:p>
            <a:pPr marL="0" indent="0">
              <a:buNone/>
            </a:pPr>
            <a:r>
              <a:rPr lang="vi-VN" sz="1600" dirty="0" smtClean="0"/>
              <a:t>Analizirajući apsolutnu količinu duga, najveći dug je zabeležen je u Hrvatskoj</a:t>
            </a:r>
          </a:p>
          <a:p>
            <a:pPr marL="0" indent="0">
              <a:buNone/>
            </a:pPr>
            <a:r>
              <a:rPr lang="vi-VN" sz="1600" dirty="0" smtClean="0"/>
              <a:t>(64.750 mil. USD krajem 2009.), dok je sličan i najveći iznos zabeležen u Hrvatskoj</a:t>
            </a:r>
          </a:p>
          <a:p>
            <a:pPr marL="0" indent="0">
              <a:buNone/>
            </a:pPr>
            <a:r>
              <a:rPr lang="vi-VN" sz="1600" dirty="0" smtClean="0"/>
              <a:t>i Srbiji (10.861 mil. USD za Hrvatsku 2000., i 10.461 mil. za Srbiju 2000.).</a:t>
            </a:r>
          </a:p>
          <a:p>
            <a:pPr marL="0" indent="0">
              <a:buNone/>
            </a:pPr>
            <a:r>
              <a:rPr lang="vi-VN" sz="1600" dirty="0" smtClean="0"/>
              <a:t>Takođe je u poslenje prikazanoj godini najveći iznos u Hrvatskoj (61.632 mil. USD</a:t>
            </a:r>
          </a:p>
          <a:p>
            <a:pPr marL="0" indent="0">
              <a:buNone/>
            </a:pPr>
            <a:r>
              <a:rPr lang="vi-VN" sz="1600" dirty="0" smtClean="0"/>
              <a:t>krajem 2010.) zatim Sloveniji (54.647 mil. USD krajem 2010. godine). Najniži</a:t>
            </a:r>
          </a:p>
          <a:p>
            <a:pPr marL="0" indent="0">
              <a:buNone/>
            </a:pPr>
            <a:r>
              <a:rPr lang="vi-VN" sz="1600" dirty="0" smtClean="0"/>
              <a:t>iznos spoljnog duga u 2000. godini zabeležen je kod Bosne i Hercegovine u iznosu</a:t>
            </a:r>
          </a:p>
          <a:p>
            <a:pPr marL="0" indent="0">
              <a:buNone/>
            </a:pPr>
            <a:r>
              <a:rPr lang="vi-VN" sz="1600" dirty="0" smtClean="0"/>
              <a:t>od 1.910 mil. USD i kod Crne Gore od 4.004 mil.USD.</a:t>
            </a:r>
            <a:endParaRPr lang="sr-Latn-ME" sz="1600" dirty="0"/>
          </a:p>
        </p:txBody>
      </p:sp>
    </p:spTree>
    <p:extLst>
      <p:ext uri="{BB962C8B-B14F-4D97-AF65-F5344CB8AC3E}">
        <p14:creationId xmlns:p14="http://schemas.microsoft.com/office/powerpoint/2010/main" xmlns="" val="267595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209" y="2686581"/>
            <a:ext cx="7385581" cy="23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0224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3454</Words>
  <Application>Microsoft Office PowerPoint</Application>
  <PresentationFormat>On-screen Show (4:3)</PresentationFormat>
  <Paragraphs>130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MEĐUNARODNO FINANSIJSKO PRAVO</vt:lpstr>
      <vt:lpstr>UVOD </vt:lpstr>
      <vt:lpstr>Slide 3</vt:lpstr>
      <vt:lpstr>Slide 4</vt:lpstr>
      <vt:lpstr>Slide 5</vt:lpstr>
      <vt:lpstr>ZADUŽENOST ZEMALJA ZAPADNOG BALKANA </vt:lpstr>
      <vt:lpstr>Slide 7</vt:lpstr>
      <vt:lpstr> Ukupni spoljni dug i dug po glavi stanovnika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Zavisnost zaduženosti od stranih direktnih investicija </vt:lpstr>
      <vt:lpstr>Slide 26</vt:lpstr>
      <vt:lpstr>Slide 27</vt:lpstr>
      <vt:lpstr>Slide 28</vt:lpstr>
      <vt:lpstr>Slide 29</vt:lpstr>
      <vt:lpstr>Slide 30</vt:lpstr>
      <vt:lpstr>Slide 31</vt:lpstr>
      <vt:lpstr>Kreditni rejting i visina zaduženosti </vt:lpstr>
      <vt:lpstr>Slide 33</vt:lpstr>
      <vt:lpstr>Slide 34</vt:lpstr>
      <vt:lpstr>Slide 35</vt:lpstr>
      <vt:lpstr>Slide 36</vt:lpstr>
      <vt:lpstr>Slide 37</vt:lpstr>
    </vt:vector>
  </TitlesOfParts>
  <Company>Centralna banka Crne Gore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Halil Kalac</dc:creator>
  <cp:lastModifiedBy>ProBook 4540s</cp:lastModifiedBy>
  <cp:revision>13</cp:revision>
  <dcterms:created xsi:type="dcterms:W3CDTF">2014-12-02T13:55:59Z</dcterms:created>
  <dcterms:modified xsi:type="dcterms:W3CDTF">2018-01-01T20:14:45Z</dcterms:modified>
</cp:coreProperties>
</file>