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34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CCAF-39FB-4B67-B598-9C0121970338}" type="slidenum">
              <a:rPr lang="en-US" altLang="sr-Latn-RS" smtClean="0">
                <a:solidFill>
                  <a:srgbClr val="000000"/>
                </a:solidFill>
              </a:rPr>
              <a:pPr/>
              <a:t>‹#›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1621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09DA1-0FAF-4A0B-AC20-6B0F607CDB43}" type="slidenum">
              <a:rPr lang="en-US" altLang="sr-Latn-RS" smtClean="0">
                <a:solidFill>
                  <a:srgbClr val="000000"/>
                </a:solidFill>
              </a:rPr>
              <a:pPr/>
              <a:t>‹#›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91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D04-E468-499B-86D2-4B7CA2FB487C}" type="slidenum">
              <a:rPr lang="en-US" altLang="sr-Latn-RS" smtClean="0">
                <a:solidFill>
                  <a:srgbClr val="000000"/>
                </a:solidFill>
              </a:rPr>
              <a:pPr/>
              <a:t>‹#›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408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AEEA1-E255-4270-86B0-0B85D9118BB5}" type="slidenum">
              <a:rPr lang="en-US" altLang="sr-Latn-RS" smtClean="0">
                <a:solidFill>
                  <a:srgbClr val="000000"/>
                </a:solidFill>
              </a:rPr>
              <a:pPr/>
              <a:t>‹#›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6529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2F02-EE7E-438F-8E35-F68155B1A0F6}" type="slidenum">
              <a:rPr lang="en-US" altLang="sr-Latn-RS" smtClean="0">
                <a:solidFill>
                  <a:srgbClr val="000000"/>
                </a:solidFill>
              </a:rPr>
              <a:pPr/>
              <a:t>‹#›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023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C960-EF96-423E-9F74-B2492713DCED}" type="slidenum">
              <a:rPr lang="en-US" altLang="sr-Latn-RS" smtClean="0">
                <a:solidFill>
                  <a:srgbClr val="000000"/>
                </a:solidFill>
              </a:rPr>
              <a:pPr/>
              <a:t>‹#›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7740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4C0E-A429-4A8A-BC39-84D7DE729F03}" type="slidenum">
              <a:rPr lang="en-US" altLang="sr-Latn-RS" smtClean="0">
                <a:solidFill>
                  <a:srgbClr val="000000"/>
                </a:solidFill>
              </a:rPr>
              <a:pPr/>
              <a:t>‹#›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8491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56B9-D5E4-4608-82CB-5A9861AF9E1D}" type="slidenum">
              <a:rPr lang="en-US" altLang="sr-Latn-RS" smtClean="0">
                <a:solidFill>
                  <a:srgbClr val="000000"/>
                </a:solidFill>
              </a:rPr>
              <a:pPr/>
              <a:t>‹#›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4142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50B72-12B8-402B-A4C6-EA32BC00172A}" type="slidenum">
              <a:rPr lang="en-US" altLang="sr-Latn-RS" smtClean="0">
                <a:solidFill>
                  <a:srgbClr val="000000"/>
                </a:solidFill>
              </a:rPr>
              <a:pPr/>
              <a:t>‹#›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7578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9723-82D8-4307-8F3C-A08A6EDA4B9A}" type="slidenum">
              <a:rPr lang="en-US" altLang="sr-Latn-RS" smtClean="0">
                <a:solidFill>
                  <a:srgbClr val="000000"/>
                </a:solidFill>
              </a:rPr>
              <a:pPr/>
              <a:t>‹#›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6318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84B35-B314-4A98-9912-5FD2C4A38EB8}" type="slidenum">
              <a:rPr lang="en-US" altLang="sr-Latn-RS" smtClean="0">
                <a:solidFill>
                  <a:srgbClr val="000000"/>
                </a:solidFill>
              </a:rPr>
              <a:pPr/>
              <a:t>‹#›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7685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12000" contrast="-34000"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sr-Latn-R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CE4731E-3588-4707-BDBF-C9BF4B974050}" type="slidenum">
              <a:rPr lang="en-US" altLang="sr-Latn-R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565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549275"/>
            <a:ext cx="7772400" cy="5184775"/>
          </a:xfrm>
        </p:spPr>
        <p:txBody>
          <a:bodyPr>
            <a:normAutofit/>
          </a:bodyPr>
          <a:lstStyle/>
          <a:p>
            <a:r>
              <a:rPr lang="sr-Latn-CS" altLang="sr-Latn-RS" dirty="0"/>
              <a:t>MEĐUNARODNO FINANSIJSKO PRAVO</a:t>
            </a:r>
            <a:br>
              <a:rPr lang="sr-Latn-CS" altLang="sr-Latn-RS" dirty="0"/>
            </a:br>
            <a:r>
              <a:rPr lang="sr-Latn-CS" altLang="sr-Latn-RS" dirty="0"/>
              <a:t/>
            </a:r>
            <a:br>
              <a:rPr lang="sr-Latn-CS" altLang="sr-Latn-RS" dirty="0"/>
            </a:br>
            <a:r>
              <a:rPr lang="en-US" altLang="sr-Latn-RS" dirty="0" err="1"/>
              <a:t>Instrumenti</a:t>
            </a:r>
            <a:r>
              <a:rPr lang="en-US" altLang="sr-Latn-RS" dirty="0"/>
              <a:t> me</a:t>
            </a:r>
            <a:r>
              <a:rPr lang="sr-Latn-CS" altLang="sr-Latn-RS" dirty="0"/>
              <a:t>đ</a:t>
            </a:r>
            <a:r>
              <a:rPr lang="en-US" altLang="sr-Latn-RS" dirty="0" err="1"/>
              <a:t>unarodnog</a:t>
            </a:r>
            <a:r>
              <a:rPr lang="en-US" altLang="sr-Latn-RS" dirty="0"/>
              <a:t> </a:t>
            </a:r>
            <a:r>
              <a:rPr lang="en-US" altLang="sr-Latn-RS" dirty="0" err="1"/>
              <a:t>pla</a:t>
            </a:r>
            <a:r>
              <a:rPr lang="sr-Latn-CS" altLang="sr-Latn-RS" dirty="0"/>
              <a:t>ć</a:t>
            </a:r>
            <a:r>
              <a:rPr lang="en-US" altLang="sr-Latn-RS" dirty="0" err="1" smtClean="0"/>
              <a:t>anja</a:t>
            </a:r>
            <a:r>
              <a:rPr lang="sr-Latn-CS" altLang="sr-Latn-RS" dirty="0" smtClean="0"/>
              <a:t/>
            </a:r>
            <a:br>
              <a:rPr lang="sr-Latn-CS" altLang="sr-Latn-RS" dirty="0" smtClean="0"/>
            </a:br>
            <a:r>
              <a:rPr lang="sr-Latn-CS" altLang="sr-Latn-RS" dirty="0" smtClean="0"/>
              <a:t/>
            </a:r>
            <a:br>
              <a:rPr lang="sr-Latn-CS" altLang="sr-Latn-RS" dirty="0" smtClean="0"/>
            </a:br>
            <a:r>
              <a:rPr lang="sr-Latn-CS" altLang="sr-Latn-RS" dirty="0" smtClean="0"/>
              <a:t>Prof</a:t>
            </a:r>
            <a:r>
              <a:rPr lang="sr-Latn-CS" altLang="sr-Latn-RS" dirty="0"/>
              <a:t>. Dr. Halil Kalač </a:t>
            </a:r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xmlns="" val="604117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sr-Latn-RS" sz="2400" dirty="0" err="1"/>
              <a:t>Učesnici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poslu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bankarskim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doznakama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su</a:t>
            </a:r>
            <a:r>
              <a:rPr lang="en-US" altLang="sr-Latn-RS" sz="2400" dirty="0"/>
              <a:t>:</a:t>
            </a:r>
            <a:br>
              <a:rPr lang="en-US" altLang="sr-Latn-RS" sz="2400" dirty="0"/>
            </a:br>
            <a:r>
              <a:rPr lang="sr-Latn-CS" altLang="sr-Latn-RS" sz="2400" dirty="0">
                <a:solidFill>
                  <a:srgbClr val="FF0000"/>
                </a:solidFill>
              </a:rPr>
              <a:t>-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nalogodavac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r>
              <a:rPr lang="en-US" altLang="sr-Latn-RS" sz="2400" dirty="0" err="1">
                <a:solidFill>
                  <a:srgbClr val="FF0000"/>
                </a:solidFill>
              </a:rPr>
              <a:t>kao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učesnik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koji</a:t>
            </a:r>
            <a:r>
              <a:rPr lang="en-US" altLang="sr-Latn-RS" sz="2400" dirty="0">
                <a:solidFill>
                  <a:srgbClr val="FF0000"/>
                </a:solidFill>
              </a:rPr>
              <a:t> se </a:t>
            </a:r>
            <a:r>
              <a:rPr lang="en-US" altLang="sr-Latn-RS" sz="2400" dirty="0" err="1">
                <a:solidFill>
                  <a:srgbClr val="FF0000"/>
                </a:solidFill>
              </a:rPr>
              <a:t>obraćanjem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domaćoj</a:t>
            </a:r>
            <a:r>
              <a:rPr lang="en-US" altLang="sr-Latn-RS" sz="2400" dirty="0">
                <a:solidFill>
                  <a:srgbClr val="FF0000"/>
                </a:solidFill>
              </a:rPr>
              <a:t/>
            </a:r>
            <a:br>
              <a:rPr lang="en-US" altLang="sr-Latn-RS" sz="2400" dirty="0">
                <a:solidFill>
                  <a:srgbClr val="FF0000"/>
                </a:solidFill>
              </a:rPr>
            </a:br>
            <a:r>
              <a:rPr lang="en-US" altLang="sr-Latn-RS" sz="2400" dirty="0" err="1">
                <a:solidFill>
                  <a:srgbClr val="FF0000"/>
                </a:solidFill>
              </a:rPr>
              <a:t>poslovnoj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banci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javlja</a:t>
            </a:r>
            <a:r>
              <a:rPr lang="en-US" altLang="sr-Latn-RS" sz="2400" dirty="0">
                <a:solidFill>
                  <a:srgbClr val="FF0000"/>
                </a:solidFill>
              </a:rPr>
              <a:t> u </a:t>
            </a:r>
            <a:r>
              <a:rPr lang="en-US" altLang="sr-Latn-RS" sz="2400" dirty="0" err="1">
                <a:solidFill>
                  <a:srgbClr val="FF0000"/>
                </a:solidFill>
              </a:rPr>
              <a:t>ulozi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inicijatora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međunarodnog</a:t>
            </a:r>
            <a:r>
              <a:rPr lang="en-US" altLang="sr-Latn-RS" sz="2400" dirty="0">
                <a:solidFill>
                  <a:srgbClr val="FF0000"/>
                </a:solidFill>
              </a:rPr>
              <a:t/>
            </a:r>
            <a:br>
              <a:rPr lang="en-US" altLang="sr-Latn-RS" sz="2400" dirty="0">
                <a:solidFill>
                  <a:srgbClr val="FF0000"/>
                </a:solidFill>
              </a:rPr>
            </a:br>
            <a:r>
              <a:rPr lang="en-US" altLang="sr-Latn-RS" sz="2400" dirty="0" err="1">
                <a:solidFill>
                  <a:srgbClr val="FF0000"/>
                </a:solidFill>
              </a:rPr>
              <a:t>plaćanja</a:t>
            </a:r>
            <a:r>
              <a:rPr lang="sr-Latn-CS" altLang="sr-Latn-RS" sz="2400" dirty="0">
                <a:solidFill>
                  <a:srgbClr val="FF0000"/>
                </a:solidFill>
              </a:rPr>
              <a:t>,</a:t>
            </a:r>
            <a:r>
              <a:rPr lang="en-US" altLang="sr-Latn-RS" sz="2400" dirty="0">
                <a:solidFill>
                  <a:srgbClr val="FF0000"/>
                </a:solidFill>
              </a:rPr>
              <a:t/>
            </a:r>
            <a:br>
              <a:rPr lang="en-US" altLang="sr-Latn-RS" sz="2400" dirty="0">
                <a:solidFill>
                  <a:srgbClr val="FF0000"/>
                </a:solidFill>
              </a:rPr>
            </a:br>
            <a:r>
              <a:rPr lang="sr-Latn-CS" altLang="sr-Latn-RS" sz="2400" dirty="0">
                <a:solidFill>
                  <a:srgbClr val="FF0000"/>
                </a:solidFill>
              </a:rPr>
              <a:t>- </a:t>
            </a:r>
            <a:r>
              <a:rPr lang="en-US" altLang="sr-Latn-RS" sz="2400" dirty="0" err="1"/>
              <a:t>domicilna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poslovna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banka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r>
              <a:rPr lang="en-US" altLang="sr-Latn-RS" sz="2400" dirty="0" err="1">
                <a:solidFill>
                  <a:srgbClr val="FF0000"/>
                </a:solidFill>
              </a:rPr>
              <a:t>kao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posrednik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koji</a:t>
            </a:r>
            <a:r>
              <a:rPr lang="en-US" altLang="sr-Latn-RS" sz="2400" dirty="0">
                <a:solidFill>
                  <a:srgbClr val="FF0000"/>
                </a:solidFill>
              </a:rPr>
              <a:t/>
            </a:r>
            <a:br>
              <a:rPr lang="en-US" altLang="sr-Latn-RS" sz="2400" dirty="0">
                <a:solidFill>
                  <a:srgbClr val="FF0000"/>
                </a:solidFill>
              </a:rPr>
            </a:br>
            <a:r>
              <a:rPr lang="en-US" altLang="sr-Latn-RS" sz="2400" dirty="0" err="1">
                <a:solidFill>
                  <a:srgbClr val="FF0000"/>
                </a:solidFill>
              </a:rPr>
              <a:t>izvršava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nalog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samostalno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ili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preko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inokorespodenta</a:t>
            </a:r>
            <a:r>
              <a:rPr lang="en-US" altLang="sr-Latn-RS" sz="2400" dirty="0">
                <a:solidFill>
                  <a:srgbClr val="FF0000"/>
                </a:solidFill>
              </a:rPr>
              <a:t/>
            </a:r>
            <a:br>
              <a:rPr lang="en-US" altLang="sr-Latn-RS" sz="2400" dirty="0">
                <a:solidFill>
                  <a:srgbClr val="FF0000"/>
                </a:solidFill>
              </a:rPr>
            </a:br>
            <a:r>
              <a:rPr lang="sr-Latn-CS" altLang="sr-Latn-RS" sz="2400" dirty="0">
                <a:solidFill>
                  <a:srgbClr val="FF0000"/>
                </a:solidFill>
              </a:rPr>
              <a:t>- </a:t>
            </a:r>
            <a:r>
              <a:rPr lang="en-US" altLang="sr-Latn-RS" sz="2400" dirty="0" err="1"/>
              <a:t>banka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inokorespodent</a:t>
            </a:r>
            <a:r>
              <a:rPr lang="en-US" altLang="sr-Latn-RS" sz="2400" dirty="0"/>
              <a:t>, </a:t>
            </a:r>
            <a:r>
              <a:rPr lang="en-US" altLang="sr-Latn-RS" sz="2400" dirty="0" err="1">
                <a:solidFill>
                  <a:srgbClr val="FF0000"/>
                </a:solidFill>
              </a:rPr>
              <a:t>takođe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kao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posrednik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koji</a:t>
            </a:r>
            <a:r>
              <a:rPr lang="en-US" altLang="sr-Latn-RS" sz="2400" dirty="0">
                <a:solidFill>
                  <a:srgbClr val="FF0000"/>
                </a:solidFill>
              </a:rPr>
              <a:t/>
            </a:r>
            <a:br>
              <a:rPr lang="en-US" altLang="sr-Latn-RS" sz="2400" dirty="0">
                <a:solidFill>
                  <a:srgbClr val="FF0000"/>
                </a:solidFill>
              </a:rPr>
            </a:br>
            <a:r>
              <a:rPr lang="en-US" altLang="sr-Latn-RS" sz="2400" dirty="0" err="1">
                <a:solidFill>
                  <a:srgbClr val="FF0000"/>
                </a:solidFill>
              </a:rPr>
              <a:t>prosleđuje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nalog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domicilne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poslovne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banke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vrši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isplatu</a:t>
            </a:r>
            <a:r>
              <a:rPr lang="en-US" altLang="sr-Latn-RS" sz="2400" dirty="0">
                <a:solidFill>
                  <a:srgbClr val="FF0000"/>
                </a:solidFill>
              </a:rPr>
              <a:t/>
            </a:r>
            <a:br>
              <a:rPr lang="en-US" altLang="sr-Latn-RS" sz="2400" dirty="0">
                <a:solidFill>
                  <a:srgbClr val="FF0000"/>
                </a:solidFill>
              </a:rPr>
            </a:br>
            <a:r>
              <a:rPr lang="en-US" altLang="sr-Latn-RS" sz="2400" dirty="0" err="1">
                <a:solidFill>
                  <a:srgbClr val="FF0000"/>
                </a:solidFill>
              </a:rPr>
              <a:t>korisniku</a:t>
            </a:r>
            <a:r>
              <a:rPr lang="en-US" altLang="sr-Latn-RS" sz="2400" dirty="0">
                <a:solidFill>
                  <a:srgbClr val="FF0000"/>
                </a:solidFill>
              </a:rPr>
              <a:t> u </a:t>
            </a:r>
            <a:r>
              <a:rPr lang="en-US" altLang="sr-Latn-RS" sz="2400" dirty="0" err="1">
                <a:solidFill>
                  <a:srgbClr val="FF0000"/>
                </a:solidFill>
              </a:rPr>
              <a:t>inostranstvu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r>
              <a:rPr lang="en-US" altLang="sr-Latn-RS" sz="2400" dirty="0">
                <a:solidFill>
                  <a:srgbClr val="FF0000"/>
                </a:solidFill>
              </a:rPr>
              <a:t/>
            </a:r>
            <a:br>
              <a:rPr lang="en-US" altLang="sr-Latn-RS" sz="2400" dirty="0">
                <a:solidFill>
                  <a:srgbClr val="FF0000"/>
                </a:solidFill>
              </a:rPr>
            </a:br>
            <a:r>
              <a:rPr lang="sr-Latn-CS" altLang="sr-Latn-RS" sz="2400" dirty="0">
                <a:solidFill>
                  <a:srgbClr val="FF0000"/>
                </a:solidFill>
              </a:rPr>
              <a:t>- </a:t>
            </a:r>
            <a:r>
              <a:rPr lang="en-US" altLang="sr-Latn-RS" sz="2400" dirty="0" err="1"/>
              <a:t>korisnik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doznake</a:t>
            </a:r>
            <a:r>
              <a:rPr lang="en-US" altLang="sr-Latn-RS" sz="2400" dirty="0"/>
              <a:t>, </a:t>
            </a:r>
            <a:r>
              <a:rPr lang="en-US" altLang="sr-Latn-RS" sz="2400" dirty="0">
                <a:solidFill>
                  <a:srgbClr val="FF0000"/>
                </a:solidFill>
              </a:rPr>
              <a:t>u </a:t>
            </a:r>
            <a:r>
              <a:rPr lang="en-US" altLang="sr-Latn-RS" sz="2400" dirty="0" err="1">
                <a:solidFill>
                  <a:srgbClr val="FF0000"/>
                </a:solidFill>
              </a:rPr>
              <a:t>čiju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korist</a:t>
            </a:r>
            <a:r>
              <a:rPr lang="en-US" altLang="sr-Latn-RS" sz="2400" dirty="0">
                <a:solidFill>
                  <a:srgbClr val="FF0000"/>
                </a:solidFill>
              </a:rPr>
              <a:t> se </a:t>
            </a:r>
            <a:r>
              <a:rPr lang="en-US" altLang="sr-Latn-RS" sz="2400" dirty="0" err="1">
                <a:solidFill>
                  <a:srgbClr val="FF0000"/>
                </a:solidFill>
              </a:rPr>
              <a:t>ostvaruje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iznos</a:t>
            </a:r>
            <a:r>
              <a:rPr lang="en-US" altLang="sr-Latn-RS" sz="2400" dirty="0">
                <a:solidFill>
                  <a:srgbClr val="FF0000"/>
                </a:solidFill>
              </a:rPr>
              <a:t> u</a:t>
            </a:r>
            <a:br>
              <a:rPr lang="en-US" altLang="sr-Latn-RS" sz="2400" dirty="0">
                <a:solidFill>
                  <a:srgbClr val="FF0000"/>
                </a:solidFill>
              </a:rPr>
            </a:br>
            <a:r>
              <a:rPr lang="en-US" altLang="sr-Latn-RS" sz="2400" dirty="0" err="1">
                <a:solidFill>
                  <a:srgbClr val="FF0000"/>
                </a:solidFill>
              </a:rPr>
              <a:t>valuti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dan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naznačen</a:t>
            </a:r>
            <a:r>
              <a:rPr lang="en-US" altLang="sr-Latn-RS" sz="2400" dirty="0">
                <a:solidFill>
                  <a:srgbClr val="FF0000"/>
                </a:solidFill>
              </a:rPr>
              <a:t> u </a:t>
            </a:r>
            <a:r>
              <a:rPr lang="en-US" altLang="sr-Latn-RS" sz="2400" dirty="0" err="1">
                <a:solidFill>
                  <a:srgbClr val="FF0000"/>
                </a:solidFill>
              </a:rPr>
              <a:t>doznaci</a:t>
            </a:r>
            <a:endParaRPr lang="en-US" altLang="sr-Latn-R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en-US" altLang="sr-Latn-R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xmlns="" val="4177667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sr-Latn-RS" sz="2400" dirty="0" err="1"/>
              <a:t>Bankarske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doznake</a:t>
            </a:r>
            <a:r>
              <a:rPr lang="en-US" altLang="sr-Latn-RS" sz="2400" dirty="0"/>
              <a:t> se d</a:t>
            </a:r>
            <a:r>
              <a:rPr lang="sr-Latn-CS" altLang="sr-Latn-RS" sz="2400" dirty="0"/>
              <a:t>ij</a:t>
            </a:r>
            <a:r>
              <a:rPr lang="en-US" altLang="sr-Latn-RS" sz="2400" dirty="0" err="1" smtClean="0"/>
              <a:t>ele</a:t>
            </a:r>
            <a:r>
              <a:rPr lang="en-US" altLang="sr-Latn-RS" sz="2400" dirty="0" smtClean="0"/>
              <a:t>:</a:t>
            </a:r>
            <a:endParaRPr lang="sr-Latn-ME" altLang="sr-Latn-RS" sz="2400" dirty="0"/>
          </a:p>
          <a:p>
            <a:pPr>
              <a:lnSpc>
                <a:spcPct val="90000"/>
              </a:lnSpc>
            </a:pPr>
            <a:r>
              <a:rPr lang="sr-Latn-ME" altLang="sr-Latn-RS" sz="2400" dirty="0" smtClean="0"/>
              <a:t>P</a:t>
            </a:r>
            <a:r>
              <a:rPr lang="en-US" altLang="sr-Latn-RS" sz="2400" dirty="0" err="1" smtClean="0"/>
              <a:t>rema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/>
              <a:t>pravcu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kretanja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sredstava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:</a:t>
            </a:r>
            <a:r>
              <a:rPr lang="en-US" altLang="sr-Latn-RS" sz="2400" dirty="0">
                <a:solidFill>
                  <a:srgbClr val="FF0000"/>
                </a:solidFill>
              </a:rPr>
              <a:t/>
            </a:r>
            <a:br>
              <a:rPr lang="en-US" altLang="sr-Latn-RS" sz="2400" dirty="0">
                <a:solidFill>
                  <a:srgbClr val="FF0000"/>
                </a:solidFill>
              </a:rPr>
            </a:br>
            <a:r>
              <a:rPr lang="en-US" altLang="sr-Latn-RS" sz="2400" dirty="0">
                <a:solidFill>
                  <a:srgbClr val="FF0000"/>
                </a:solidFill>
              </a:rPr>
              <a:t>- </a:t>
            </a:r>
            <a:r>
              <a:rPr lang="en-US" altLang="sr-Latn-RS" sz="2400" dirty="0" err="1">
                <a:solidFill>
                  <a:srgbClr val="FF0000"/>
                </a:solidFill>
              </a:rPr>
              <a:t>doznake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iz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zemlje</a:t>
            </a:r>
            <a:r>
              <a:rPr lang="en-US" altLang="sr-Latn-RS" sz="2400" dirty="0">
                <a:solidFill>
                  <a:srgbClr val="FF0000"/>
                </a:solidFill>
              </a:rPr>
              <a:t> u </a:t>
            </a:r>
            <a:r>
              <a:rPr lang="en-US" altLang="sr-Latn-RS" sz="2400" dirty="0" err="1">
                <a:solidFill>
                  <a:srgbClr val="FF0000"/>
                </a:solidFill>
              </a:rPr>
              <a:t>inostranstvo</a:t>
            </a:r>
            <a:r>
              <a:rPr lang="en-US" altLang="sr-Latn-RS" sz="2400" dirty="0">
                <a:solidFill>
                  <a:srgbClr val="FF0000"/>
                </a:solidFill>
              </a:rPr>
              <a:t> (</a:t>
            </a:r>
            <a:r>
              <a:rPr lang="en-US" altLang="sr-Latn-RS" sz="2400" dirty="0" err="1">
                <a:solidFill>
                  <a:srgbClr val="FF0000"/>
                </a:solidFill>
              </a:rPr>
              <a:t>nostro</a:t>
            </a:r>
            <a:r>
              <a:rPr lang="en-US" altLang="sr-Latn-RS" sz="2400" dirty="0">
                <a:solidFill>
                  <a:srgbClr val="FF0000"/>
                </a:solidFill>
              </a:rPr>
              <a:t>)</a:t>
            </a:r>
            <a:br>
              <a:rPr lang="en-US" altLang="sr-Latn-RS" sz="2400" dirty="0">
                <a:solidFill>
                  <a:srgbClr val="FF0000"/>
                </a:solidFill>
              </a:rPr>
            </a:br>
            <a:r>
              <a:rPr lang="en-US" altLang="sr-Latn-RS" sz="2400" dirty="0">
                <a:solidFill>
                  <a:srgbClr val="FF0000"/>
                </a:solidFill>
              </a:rPr>
              <a:t>- </a:t>
            </a:r>
            <a:r>
              <a:rPr lang="en-US" altLang="sr-Latn-RS" sz="2400" dirty="0" err="1">
                <a:solidFill>
                  <a:srgbClr val="FF0000"/>
                </a:solidFill>
              </a:rPr>
              <a:t>doznake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iz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inostranstva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za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plaćanje</a:t>
            </a:r>
            <a:r>
              <a:rPr lang="en-US" altLang="sr-Latn-RS" sz="2400" dirty="0">
                <a:solidFill>
                  <a:srgbClr val="FF0000"/>
                </a:solidFill>
              </a:rPr>
              <a:t> u </a:t>
            </a:r>
            <a:r>
              <a:rPr lang="en-US" altLang="sr-Latn-RS" sz="2400" dirty="0" err="1">
                <a:solidFill>
                  <a:srgbClr val="FF0000"/>
                </a:solidFill>
              </a:rPr>
              <a:t>zemlji</a:t>
            </a:r>
            <a:r>
              <a:rPr lang="en-US" altLang="sr-Latn-RS" sz="2400" dirty="0">
                <a:solidFill>
                  <a:srgbClr val="FF0000"/>
                </a:solidFill>
              </a:rPr>
              <a:t> (</a:t>
            </a:r>
            <a:r>
              <a:rPr lang="en-US" altLang="sr-Latn-RS" sz="2400" dirty="0" err="1">
                <a:solidFill>
                  <a:srgbClr val="FF0000"/>
                </a:solidFill>
              </a:rPr>
              <a:t>loro</a:t>
            </a:r>
            <a:r>
              <a:rPr lang="en-US" altLang="sr-Latn-RS" sz="2400" dirty="0">
                <a:solidFill>
                  <a:srgbClr val="FF0000"/>
                </a:solidFill>
              </a:rPr>
              <a:t>)</a:t>
            </a:r>
            <a:endParaRPr lang="sr-Latn-CS" altLang="sr-Latn-R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sr-Latn-CS" altLang="sr-Latn-RS" sz="2400" dirty="0"/>
              <a:t>P</a:t>
            </a:r>
            <a:r>
              <a:rPr lang="en-US" altLang="sr-Latn-RS" sz="2400" dirty="0" err="1"/>
              <a:t>rema</a:t>
            </a:r>
            <a:r>
              <a:rPr lang="en-US" altLang="sr-Latn-RS" sz="2400" dirty="0"/>
              <a:t> tome da li </a:t>
            </a:r>
            <a:r>
              <a:rPr lang="en-US" altLang="sr-Latn-RS" sz="2400" dirty="0" err="1"/>
              <a:t>ima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nekog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dodatnog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uslova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plaćanja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:</a:t>
            </a:r>
            <a:br>
              <a:rPr lang="en-US" altLang="sr-Latn-RS" sz="2400" dirty="0"/>
            </a:br>
            <a:r>
              <a:rPr lang="en-US" altLang="sr-Latn-RS" sz="2400" dirty="0"/>
              <a:t>- </a:t>
            </a:r>
            <a:r>
              <a:rPr lang="en-US" altLang="sr-Latn-RS" sz="2400" dirty="0" err="1">
                <a:solidFill>
                  <a:srgbClr val="FF0000"/>
                </a:solidFill>
              </a:rPr>
              <a:t>bezuslovne</a:t>
            </a:r>
            <a:r>
              <a:rPr lang="en-US" altLang="sr-Latn-RS" sz="2400" dirty="0"/>
              <a:t> (</a:t>
            </a:r>
            <a:r>
              <a:rPr lang="en-US" altLang="sr-Latn-RS" sz="2400" dirty="0" err="1"/>
              <a:t>ako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nema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nikakvih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uslova</a:t>
            </a:r>
            <a:r>
              <a:rPr lang="en-US" altLang="sr-Latn-RS" sz="2400" dirty="0"/>
              <a:t>)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/>
            </a:r>
            <a:br>
              <a:rPr lang="en-US" altLang="sr-Latn-RS" sz="2400" dirty="0"/>
            </a:br>
            <a:r>
              <a:rPr lang="en-US" altLang="sr-Latn-RS" sz="2400" dirty="0"/>
              <a:t>- </a:t>
            </a:r>
            <a:r>
              <a:rPr lang="en-US" altLang="sr-Latn-RS" sz="2400" dirty="0" err="1">
                <a:solidFill>
                  <a:srgbClr val="FF0000"/>
                </a:solidFill>
              </a:rPr>
              <a:t>uslovne</a:t>
            </a:r>
            <a:r>
              <a:rPr lang="en-US" altLang="sr-Latn-RS" sz="2400" dirty="0"/>
              <a:t> (</a:t>
            </a:r>
            <a:r>
              <a:rPr lang="en-US" altLang="sr-Latn-RS" sz="2400" dirty="0" err="1"/>
              <a:t>ako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postoje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prethodne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radnje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kojima</a:t>
            </a:r>
            <a:r>
              <a:rPr lang="en-US" altLang="sr-Latn-RS" sz="2400" dirty="0"/>
              <a:t> </a:t>
            </a:r>
            <a:r>
              <a:rPr lang="en-US" altLang="sr-Latn-RS" sz="2400" dirty="0" smtClean="0"/>
              <a:t>se</a:t>
            </a:r>
            <a:r>
              <a:rPr lang="sr-Latn-ME" altLang="sr-Latn-RS" sz="2400" dirty="0" smtClean="0"/>
              <a:t> </a:t>
            </a:r>
            <a:r>
              <a:rPr lang="en-US" altLang="sr-Latn-RS" sz="2400" dirty="0" err="1" smtClean="0"/>
              <a:t>uslovljava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/>
              <a:t>plaćanje</a:t>
            </a:r>
            <a:r>
              <a:rPr lang="en-US" altLang="sr-Latn-RS" sz="2400" dirty="0"/>
              <a:t>)</a:t>
            </a:r>
            <a:endParaRPr lang="sr-Latn-CS" altLang="sr-Latn-RS" sz="2400" dirty="0"/>
          </a:p>
          <a:p>
            <a:pPr>
              <a:lnSpc>
                <a:spcPct val="90000"/>
              </a:lnSpc>
            </a:pPr>
            <a:r>
              <a:rPr lang="sr-Latn-CS" altLang="sr-Latn-RS" sz="2400" dirty="0"/>
              <a:t>P</a:t>
            </a:r>
            <a:r>
              <a:rPr lang="en-US" altLang="sr-Latn-RS" sz="2400" dirty="0" err="1"/>
              <a:t>rema</a:t>
            </a:r>
            <a:r>
              <a:rPr lang="en-US" altLang="sr-Latn-RS" sz="2400" dirty="0"/>
              <a:t> tome </a:t>
            </a:r>
            <a:r>
              <a:rPr lang="en-US" altLang="sr-Latn-RS" sz="2400" dirty="0" err="1"/>
              <a:t>sa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čime</a:t>
            </a:r>
            <a:r>
              <a:rPr lang="en-US" altLang="sr-Latn-RS" sz="2400" dirty="0"/>
              <a:t> je u </a:t>
            </a:r>
            <a:r>
              <a:rPr lang="en-US" altLang="sr-Latn-RS" sz="2400" dirty="0" err="1"/>
              <a:t>vezi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izvršenje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plaćanja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:</a:t>
            </a:r>
            <a:br>
              <a:rPr lang="en-US" altLang="sr-Latn-RS" sz="2400" dirty="0"/>
            </a:br>
            <a:r>
              <a:rPr lang="en-US" altLang="sr-Latn-RS" sz="2400" dirty="0">
                <a:solidFill>
                  <a:srgbClr val="FF0000"/>
                </a:solidFill>
              </a:rPr>
              <a:t>- </a:t>
            </a:r>
            <a:r>
              <a:rPr lang="en-US" altLang="sr-Latn-RS" sz="2400" dirty="0" err="1">
                <a:solidFill>
                  <a:srgbClr val="FF0000"/>
                </a:solidFill>
              </a:rPr>
              <a:t>robne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endParaRPr lang="sr-Latn-CS" altLang="sr-Latn-R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r-Latn-CS" altLang="sr-Latn-RS" sz="2400" dirty="0">
                <a:solidFill>
                  <a:srgbClr val="FF0000"/>
                </a:solidFill>
              </a:rPr>
              <a:t>   </a:t>
            </a:r>
            <a:r>
              <a:rPr lang="en-US" altLang="sr-Latn-RS" sz="2400" dirty="0">
                <a:solidFill>
                  <a:srgbClr val="FF0000"/>
                </a:solidFill>
              </a:rPr>
              <a:t>- </a:t>
            </a:r>
            <a:r>
              <a:rPr lang="en-US" altLang="sr-Latn-RS" sz="2400" dirty="0" err="1">
                <a:solidFill>
                  <a:srgbClr val="FF0000"/>
                </a:solidFill>
              </a:rPr>
              <a:t>nerobne</a:t>
            </a:r>
            <a:r>
              <a:rPr lang="en-US" altLang="sr-Latn-R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085805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sr-Latn-RS" sz="4000" dirty="0"/>
              <a:t>2. BANKARSKI ČEKOVI</a:t>
            </a:r>
            <a:br>
              <a:rPr lang="en-US" altLang="sr-Latn-RS" sz="4000" dirty="0"/>
            </a:br>
            <a:endParaRPr lang="en-US" altLang="sr-Latn-RS" sz="4000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sr-Latn-CS" altLang="sr-Latn-RS" sz="2400" dirty="0"/>
          </a:p>
          <a:p>
            <a:pPr>
              <a:lnSpc>
                <a:spcPct val="90000"/>
              </a:lnSpc>
            </a:pPr>
            <a:r>
              <a:rPr lang="en-US" altLang="sr-Latn-RS" sz="2400" dirty="0" err="1">
                <a:solidFill>
                  <a:srgbClr val="FF0000"/>
                </a:solidFill>
              </a:rPr>
              <a:t>Bankarski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ček</a:t>
            </a:r>
            <a:r>
              <a:rPr lang="en-US" altLang="sr-Latn-RS" sz="2400" dirty="0">
                <a:solidFill>
                  <a:srgbClr val="FF0000"/>
                </a:solidFill>
              </a:rPr>
              <a:t> je </a:t>
            </a:r>
            <a:r>
              <a:rPr lang="en-US" altLang="sr-Latn-RS" sz="2400" dirty="0" err="1">
                <a:solidFill>
                  <a:srgbClr val="FF0000"/>
                </a:solidFill>
              </a:rPr>
              <a:t>jedan</a:t>
            </a:r>
            <a:r>
              <a:rPr lang="en-US" altLang="sr-Latn-RS" sz="2400" dirty="0">
                <a:solidFill>
                  <a:srgbClr val="FF0000"/>
                </a:solidFill>
              </a:rPr>
              <a:t> od </a:t>
            </a:r>
            <a:r>
              <a:rPr lang="en-US" altLang="sr-Latn-RS" sz="2400" dirty="0" err="1">
                <a:solidFill>
                  <a:srgbClr val="FF0000"/>
                </a:solidFill>
              </a:rPr>
              <a:t>inostrumenata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koji</a:t>
            </a:r>
            <a:r>
              <a:rPr lang="en-US" altLang="sr-Latn-RS" sz="2400" dirty="0">
                <a:solidFill>
                  <a:srgbClr val="FF0000"/>
                </a:solidFill>
              </a:rPr>
              <a:t> se </a:t>
            </a:r>
            <a:r>
              <a:rPr lang="en-US" altLang="sr-Latn-RS" sz="2400" dirty="0" err="1">
                <a:solidFill>
                  <a:srgbClr val="FF0000"/>
                </a:solidFill>
              </a:rPr>
              <a:t>koristi</a:t>
            </a:r>
            <a:r>
              <a:rPr lang="en-US" altLang="sr-Latn-RS" sz="2400" dirty="0">
                <a:solidFill>
                  <a:srgbClr val="FF0000"/>
                </a:solidFill>
              </a:rPr>
              <a:t> u</a:t>
            </a:r>
            <a:r>
              <a:rPr lang="sr-Latn-C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međunarodnom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sr-Latn-CS" altLang="sr-Latn-RS" sz="2400" dirty="0">
                <a:solidFill>
                  <a:srgbClr val="FF0000"/>
                </a:solidFill>
              </a:rPr>
              <a:t>plaćanju i </a:t>
            </a:r>
            <a:r>
              <a:rPr lang="en-US" altLang="sr-Latn-RS" sz="2400" dirty="0" err="1">
                <a:solidFill>
                  <a:srgbClr val="FF0000"/>
                </a:solidFill>
              </a:rPr>
              <a:t>platnom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prometu</a:t>
            </a:r>
            <a:r>
              <a:rPr lang="en-US" altLang="sr-Latn-RS" sz="2400" dirty="0">
                <a:solidFill>
                  <a:srgbClr val="FF0000"/>
                </a:solidFill>
              </a:rPr>
              <a:t>. </a:t>
            </a:r>
            <a:endParaRPr lang="sr-Latn-CS" altLang="sr-Latn-R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sr-Latn-RS" sz="2400" dirty="0" err="1">
                <a:solidFill>
                  <a:srgbClr val="FF0000"/>
                </a:solidFill>
              </a:rPr>
              <a:t>Klasičnim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čekom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 smtClean="0"/>
              <a:t>nje</a:t>
            </a:r>
            <a:r>
              <a:rPr lang="sr-Latn-ME" altLang="sr-Latn-RS" sz="2400" dirty="0"/>
              <a:t>g</a:t>
            </a:r>
            <a:r>
              <a:rPr lang="sr-Latn-ME" altLang="sr-Latn-RS" sz="2400" dirty="0" smtClean="0"/>
              <a:t>ov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/>
              <a:t>izdavalac</a:t>
            </a:r>
            <a:r>
              <a:rPr lang="sr-Latn-CS" altLang="sr-Latn-RS" sz="2400" dirty="0"/>
              <a:t> </a:t>
            </a:r>
            <a:r>
              <a:rPr lang="en-US" altLang="sr-Latn-RS" sz="2400" dirty="0"/>
              <a:t>(</a:t>
            </a:r>
            <a:r>
              <a:rPr lang="en-US" altLang="sr-Latn-RS" sz="2400" dirty="0" err="1">
                <a:solidFill>
                  <a:srgbClr val="FF0000"/>
                </a:solidFill>
              </a:rPr>
              <a:t>trasant</a:t>
            </a:r>
            <a:r>
              <a:rPr lang="en-US" altLang="sr-Latn-RS" sz="2400" dirty="0"/>
              <a:t>) </a:t>
            </a:r>
            <a:r>
              <a:rPr lang="en-US" altLang="sr-Latn-RS" sz="2400" dirty="0" err="1"/>
              <a:t>daje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nalog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drugom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licu</a:t>
            </a:r>
            <a:r>
              <a:rPr lang="en-US" altLang="sr-Latn-RS" sz="2400" dirty="0"/>
              <a:t> (</a:t>
            </a:r>
            <a:r>
              <a:rPr lang="en-US" altLang="sr-Latn-RS" sz="2400" dirty="0" err="1">
                <a:solidFill>
                  <a:srgbClr val="FF0000"/>
                </a:solidFill>
              </a:rPr>
              <a:t>trasatu</a:t>
            </a:r>
            <a:r>
              <a:rPr lang="en-US" altLang="sr-Latn-RS" sz="2400" dirty="0"/>
              <a:t>) da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račun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trasantovog</a:t>
            </a:r>
            <a:r>
              <a:rPr lang="en-US" altLang="sr-Latn-RS" sz="2400" dirty="0"/>
              <a:t/>
            </a:r>
            <a:br>
              <a:rPr lang="en-US" altLang="sr-Latn-RS" sz="2400" dirty="0"/>
            </a:br>
            <a:r>
              <a:rPr lang="en-US" altLang="sr-Latn-RS" sz="2400" dirty="0" err="1"/>
              <a:t>pokrića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bezuslovno</a:t>
            </a:r>
            <a:r>
              <a:rPr lang="en-US" altLang="sr-Latn-RS" sz="2400" dirty="0"/>
              <a:t> (</a:t>
            </a:r>
            <a:r>
              <a:rPr lang="en-US" altLang="sr-Latn-RS" sz="2400" dirty="0" err="1"/>
              <a:t>po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viđenju</a:t>
            </a:r>
            <a:r>
              <a:rPr lang="en-US" altLang="sr-Latn-RS" sz="2400" dirty="0"/>
              <a:t>) </a:t>
            </a:r>
            <a:r>
              <a:rPr lang="en-US" altLang="sr-Latn-RS" sz="2400" dirty="0" err="1"/>
              <a:t>isplati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korisniku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čeka</a:t>
            </a:r>
            <a:r>
              <a:rPr lang="en-US" altLang="sr-Latn-RS" sz="2400" dirty="0"/>
              <a:t/>
            </a:r>
            <a:br>
              <a:rPr lang="en-US" altLang="sr-Latn-RS" sz="2400" dirty="0"/>
            </a:br>
            <a:r>
              <a:rPr lang="en-US" altLang="sr-Latn-RS" sz="2400" dirty="0"/>
              <a:t>(</a:t>
            </a:r>
            <a:r>
              <a:rPr lang="en-US" altLang="sr-Latn-RS" sz="2400" dirty="0" err="1">
                <a:solidFill>
                  <a:srgbClr val="FF0000"/>
                </a:solidFill>
              </a:rPr>
              <a:t>remitentu</a:t>
            </a:r>
            <a:r>
              <a:rPr lang="en-US" altLang="sr-Latn-RS" sz="2400" dirty="0">
                <a:solidFill>
                  <a:srgbClr val="FF0000"/>
                </a:solidFill>
              </a:rPr>
              <a:t>) </a:t>
            </a:r>
            <a:r>
              <a:rPr lang="en-US" altLang="sr-Latn-RS" sz="2400" dirty="0" err="1"/>
              <a:t>iznos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naznačen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čeku</a:t>
            </a:r>
            <a:r>
              <a:rPr lang="en-US" altLang="sr-Latn-RS" sz="2400" dirty="0"/>
              <a:t>.</a:t>
            </a:r>
            <a:br>
              <a:rPr lang="en-US" altLang="sr-Latn-RS" sz="2400" dirty="0"/>
            </a:br>
            <a:r>
              <a:rPr lang="en-US" altLang="sr-Latn-RS" sz="2400" dirty="0" err="1"/>
              <a:t>Bankarske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čekove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izdaju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inostrane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trasiraju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iste</a:t>
            </a:r>
            <a:r>
              <a:rPr lang="en-US" altLang="sr-Latn-RS" sz="2400" dirty="0"/>
              <a:t/>
            </a:r>
            <a:br>
              <a:rPr lang="en-US" altLang="sr-Latn-RS" sz="2400" dirty="0"/>
            </a:br>
            <a:r>
              <a:rPr lang="en-US" altLang="sr-Latn-RS" sz="2400" dirty="0"/>
              <a:t>(</a:t>
            </a:r>
            <a:r>
              <a:rPr lang="en-US" altLang="sr-Latn-RS" sz="2400" dirty="0" err="1"/>
              <a:t>vuku</a:t>
            </a:r>
            <a:r>
              <a:rPr lang="en-US" altLang="sr-Latn-RS" sz="2400" dirty="0"/>
              <a:t>)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druge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inostrane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.</a:t>
            </a:r>
            <a:endParaRPr lang="sr-Latn-CS" altLang="sr-Latn-RS" sz="2400" dirty="0"/>
          </a:p>
          <a:p>
            <a:pPr>
              <a:lnSpc>
                <a:spcPct val="90000"/>
              </a:lnSpc>
            </a:pPr>
            <a:r>
              <a:rPr lang="en-US" altLang="sr-Latn-RS" sz="2400" dirty="0"/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Pošto</a:t>
            </a:r>
            <a:r>
              <a:rPr lang="en-US" altLang="sr-Latn-RS" sz="2400" dirty="0">
                <a:solidFill>
                  <a:srgbClr val="FF0000"/>
                </a:solidFill>
              </a:rPr>
              <a:t> se u </a:t>
            </a:r>
            <a:r>
              <a:rPr lang="en-US" altLang="sr-Latn-RS" sz="2400" dirty="0" err="1">
                <a:solidFill>
                  <a:srgbClr val="FF0000"/>
                </a:solidFill>
              </a:rPr>
              <a:t>ulozi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trasanta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r>
              <a:rPr lang="sr-Latn-C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trasata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pojavljuju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samo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banke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r>
              <a:rPr lang="en-US" altLang="sr-Latn-RS" sz="2400" dirty="0" err="1">
                <a:solidFill>
                  <a:srgbClr val="FF0000"/>
                </a:solidFill>
              </a:rPr>
              <a:t>ovi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čekovi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su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najsigurniji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sa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 smtClean="0">
                <a:solidFill>
                  <a:srgbClr val="FF0000"/>
                </a:solidFill>
              </a:rPr>
              <a:t>aspekta</a:t>
            </a:r>
            <a:r>
              <a:rPr lang="sr-Latn-ME" altLang="sr-Latn-RS" sz="2400" dirty="0" smtClean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 smtClean="0">
                <a:solidFill>
                  <a:srgbClr val="FF0000"/>
                </a:solidFill>
              </a:rPr>
              <a:t>naplate</a:t>
            </a:r>
            <a:r>
              <a:rPr lang="en-US" altLang="sr-Latn-RS" sz="2400" dirty="0">
                <a:solidFill>
                  <a:srgbClr val="FF0000"/>
                </a:solidFill>
              </a:rPr>
              <a:t>. </a:t>
            </a:r>
            <a:r>
              <a:rPr lang="en-US" altLang="sr-Latn-RS" sz="2400" dirty="0" err="1">
                <a:solidFill>
                  <a:srgbClr val="FF0000"/>
                </a:solidFill>
              </a:rPr>
              <a:t>Uobičajena</a:t>
            </a:r>
            <a:r>
              <a:rPr lang="en-US" altLang="sr-Latn-RS" sz="2400" dirty="0">
                <a:solidFill>
                  <a:srgbClr val="FF0000"/>
                </a:solidFill>
              </a:rPr>
              <a:t> je </a:t>
            </a:r>
            <a:r>
              <a:rPr lang="en-US" altLang="sr-Latn-RS" sz="2400" dirty="0" smtClean="0">
                <a:solidFill>
                  <a:srgbClr val="FF0000"/>
                </a:solidFill>
              </a:rPr>
              <a:t>pod</a:t>
            </a:r>
            <a:r>
              <a:rPr lang="sr-Latn-ME" altLang="sr-Latn-RS" sz="2400" dirty="0" smtClean="0">
                <a:solidFill>
                  <a:srgbClr val="FF0000"/>
                </a:solidFill>
              </a:rPr>
              <a:t>j</a:t>
            </a:r>
            <a:r>
              <a:rPr lang="en-US" altLang="sr-Latn-RS" sz="2400" dirty="0" err="1" smtClean="0">
                <a:solidFill>
                  <a:srgbClr val="FF0000"/>
                </a:solidFill>
              </a:rPr>
              <a:t>ela</a:t>
            </a:r>
            <a:r>
              <a:rPr lang="en-US" altLang="sr-Latn-RS" sz="2400" dirty="0" smtClean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 smtClean="0">
                <a:solidFill>
                  <a:srgbClr val="FF0000"/>
                </a:solidFill>
              </a:rPr>
              <a:t>na</a:t>
            </a:r>
            <a:r>
              <a:rPr lang="sr-Latn-ME" altLang="sr-Latn-RS" sz="2400" dirty="0" smtClean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90000"/>
              </a:lnSpc>
            </a:pPr>
            <a:r>
              <a:rPr lang="en-US" altLang="sr-Latn-RS" sz="2400" dirty="0" smtClean="0">
                <a:solidFill>
                  <a:srgbClr val="FF0000"/>
                </a:solidFill>
              </a:rPr>
              <a:t> </a:t>
            </a:r>
            <a:r>
              <a:rPr lang="sr-Latn-ME" altLang="sr-Latn-RS" sz="2400" dirty="0" smtClean="0">
                <a:solidFill>
                  <a:srgbClr val="FF0000"/>
                </a:solidFill>
              </a:rPr>
              <a:t>-</a:t>
            </a:r>
            <a:r>
              <a:rPr lang="en-US" altLang="sr-Latn-RS" sz="2400" dirty="0" err="1" smtClean="0">
                <a:solidFill>
                  <a:srgbClr val="FF0000"/>
                </a:solidFill>
              </a:rPr>
              <a:t>nostro</a:t>
            </a:r>
            <a:r>
              <a:rPr lang="en-US" altLang="sr-Latn-RS" sz="2400" dirty="0" smtClean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čekove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sr-Latn-ME" altLang="sr-Latn-RS" sz="2400" dirty="0">
                <a:solidFill>
                  <a:srgbClr val="FF0000"/>
                </a:solidFill>
              </a:rPr>
              <a:t>i</a:t>
            </a:r>
            <a:endParaRPr lang="sr-Latn-ME" altLang="sr-Latn-RS" sz="24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sr-Latn-RS" sz="2400" dirty="0" smtClean="0">
                <a:solidFill>
                  <a:srgbClr val="FF0000"/>
                </a:solidFill>
              </a:rPr>
              <a:t> </a:t>
            </a:r>
            <a:r>
              <a:rPr lang="sr-Latn-ME" altLang="sr-Latn-RS" sz="2400" dirty="0" smtClean="0">
                <a:solidFill>
                  <a:srgbClr val="FF0000"/>
                </a:solidFill>
              </a:rPr>
              <a:t>-</a:t>
            </a:r>
            <a:r>
              <a:rPr lang="en-US" altLang="sr-Latn-RS" sz="2400" dirty="0" err="1" smtClean="0">
                <a:solidFill>
                  <a:srgbClr val="FF0000"/>
                </a:solidFill>
              </a:rPr>
              <a:t>loro</a:t>
            </a:r>
            <a:r>
              <a:rPr lang="en-US" altLang="sr-Latn-RS" sz="2400" dirty="0" smtClean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čekove</a:t>
            </a:r>
            <a:r>
              <a:rPr lang="en-US" altLang="sr-Latn-RS" sz="2400" dirty="0">
                <a:solidFill>
                  <a:srgbClr val="FF0000"/>
                </a:solidFill>
              </a:rPr>
              <a:t>.</a:t>
            </a:r>
            <a:br>
              <a:rPr lang="en-US" altLang="sr-Latn-RS" sz="2400" dirty="0">
                <a:solidFill>
                  <a:srgbClr val="FF0000"/>
                </a:solidFill>
              </a:rPr>
            </a:br>
            <a:endParaRPr lang="en-US" altLang="sr-Latn-R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9127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sr-Latn-RS" sz="2400" dirty="0" err="1"/>
              <a:t>Nostro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čekovi</a:t>
            </a:r>
            <a:r>
              <a:rPr lang="en-US" altLang="sr-Latn-RS" sz="2400" dirty="0"/>
              <a:t> </a:t>
            </a:r>
            <a:endParaRPr lang="sr-Latn-ME" altLang="sr-Latn-RS" sz="2400" dirty="0" smtClean="0"/>
          </a:p>
          <a:p>
            <a:pPr>
              <a:lnSpc>
                <a:spcPct val="90000"/>
              </a:lnSpc>
            </a:pPr>
            <a:r>
              <a:rPr lang="en-US" altLang="sr-Latn-RS" sz="2400" dirty="0" smtClean="0"/>
              <a:t>se </a:t>
            </a:r>
            <a:r>
              <a:rPr lang="en-US" altLang="sr-Latn-RS" sz="2400" dirty="0" err="1"/>
              <a:t>izdaju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domicilnoj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zemlji</a:t>
            </a:r>
            <a:r>
              <a:rPr lang="en-US" altLang="sr-Latn-RS" sz="2400" dirty="0"/>
              <a:t>, a </a:t>
            </a:r>
            <a:r>
              <a:rPr lang="en-US" altLang="sr-Latn-RS" sz="2400" dirty="0" err="1"/>
              <a:t>plativi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su</a:t>
            </a:r>
            <a:r>
              <a:rPr lang="en-US" altLang="sr-Latn-RS" sz="2400" dirty="0"/>
              <a:t> u</a:t>
            </a:r>
            <a:br>
              <a:rPr lang="en-US" altLang="sr-Latn-RS" sz="2400" dirty="0"/>
            </a:br>
            <a:r>
              <a:rPr lang="en-US" altLang="sr-Latn-RS" sz="2400" dirty="0" err="1"/>
              <a:t>inostranstvu</a:t>
            </a:r>
            <a:r>
              <a:rPr lang="en-US" altLang="sr-Latn-RS" sz="2400" dirty="0"/>
              <a:t> (</a:t>
            </a:r>
            <a:r>
              <a:rPr lang="en-US" altLang="sr-Latn-RS" sz="2400" dirty="0" err="1"/>
              <a:t>transant</a:t>
            </a:r>
            <a:r>
              <a:rPr lang="en-US" altLang="sr-Latn-RS" sz="2400" dirty="0"/>
              <a:t> je </a:t>
            </a:r>
            <a:r>
              <a:rPr lang="en-US" altLang="sr-Latn-RS" sz="2400" dirty="0" err="1"/>
              <a:t>domaća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banka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trasat</a:t>
            </a:r>
            <a:r>
              <a:rPr lang="en-US" altLang="sr-Latn-RS" sz="2400" dirty="0"/>
              <a:t> – </a:t>
            </a:r>
            <a:r>
              <a:rPr lang="en-US" altLang="sr-Latn-RS" sz="2400" dirty="0" err="1"/>
              <a:t>inostrana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banka</a:t>
            </a:r>
            <a:r>
              <a:rPr lang="en-US" altLang="sr-Latn-RS" sz="2400" dirty="0"/>
              <a:t>, a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remitent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fizičko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pravno</a:t>
            </a:r>
            <a:r>
              <a:rPr lang="en-US" altLang="sr-Latn-RS" sz="2400" dirty="0"/>
              <a:t> lice). </a:t>
            </a:r>
            <a:endParaRPr lang="sr-Latn-CS" altLang="sr-Latn-RS" sz="2400" dirty="0"/>
          </a:p>
          <a:p>
            <a:pPr>
              <a:lnSpc>
                <a:spcPct val="90000"/>
              </a:lnSpc>
            </a:pPr>
            <a:r>
              <a:rPr lang="en-US" altLang="sr-Latn-RS" dirty="0" err="1"/>
              <a:t>Elementi</a:t>
            </a:r>
            <a:r>
              <a:rPr lang="en-US" altLang="sr-Latn-RS" dirty="0"/>
              <a:t> </a:t>
            </a:r>
            <a:r>
              <a:rPr lang="en-US" altLang="sr-Latn-RS" dirty="0" err="1"/>
              <a:t>koji</a:t>
            </a:r>
            <a:r>
              <a:rPr lang="en-US" altLang="sr-Latn-RS" dirty="0"/>
              <a:t> </a:t>
            </a:r>
            <a:r>
              <a:rPr lang="en-US" altLang="sr-Latn-RS" dirty="0" err="1"/>
              <a:t>bliže</a:t>
            </a:r>
            <a:r>
              <a:rPr lang="en-US" altLang="sr-Latn-RS" dirty="0"/>
              <a:t> </a:t>
            </a:r>
            <a:r>
              <a:rPr lang="en-US" altLang="sr-Latn-RS" dirty="0" err="1"/>
              <a:t>određuju</a:t>
            </a:r>
            <a:r>
              <a:rPr lang="sr-Latn-CS" altLang="sr-Latn-RS" dirty="0"/>
              <a:t> </a:t>
            </a:r>
            <a:r>
              <a:rPr lang="en-US" altLang="sr-Latn-RS" dirty="0" err="1"/>
              <a:t>sadržinu</a:t>
            </a:r>
            <a:r>
              <a:rPr lang="en-US" altLang="sr-Latn-RS" dirty="0"/>
              <a:t> </a:t>
            </a:r>
            <a:r>
              <a:rPr lang="en-US" altLang="sr-Latn-RS" dirty="0" err="1"/>
              <a:t>čeka</a:t>
            </a:r>
            <a:r>
              <a:rPr lang="en-US" altLang="sr-Latn-RS" dirty="0"/>
              <a:t> </a:t>
            </a:r>
            <a:r>
              <a:rPr lang="en-US" altLang="sr-Latn-RS" dirty="0" err="1"/>
              <a:t>odnose</a:t>
            </a:r>
            <a:r>
              <a:rPr lang="en-US" altLang="sr-Latn-RS" dirty="0"/>
              <a:t> se </a:t>
            </a:r>
            <a:r>
              <a:rPr lang="en-US" altLang="sr-Latn-RS" dirty="0" err="1"/>
              <a:t>na</a:t>
            </a:r>
            <a:r>
              <a:rPr lang="en-US" altLang="sr-Latn-RS" dirty="0"/>
              <a:t>: </a:t>
            </a:r>
            <a:endParaRPr lang="sr-Latn-ME" altLang="sr-Latn-R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sr-Latn-ME" altLang="sr-Latn-RS" sz="2400" dirty="0" smtClean="0"/>
              <a:t>     </a:t>
            </a:r>
            <a:r>
              <a:rPr lang="sr-Latn-CS" altLang="sr-Latn-RS" sz="2400" dirty="0" smtClean="0"/>
              <a:t>- </a:t>
            </a:r>
            <a:r>
              <a:rPr lang="en-US" altLang="sr-Latn-RS" sz="2400" dirty="0" err="1">
                <a:solidFill>
                  <a:srgbClr val="FF0000"/>
                </a:solidFill>
              </a:rPr>
              <a:t>naziv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inostrane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banke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koju</a:t>
            </a:r>
            <a:r>
              <a:rPr lang="en-US" altLang="sr-Latn-RS" sz="2400" dirty="0">
                <a:solidFill>
                  <a:srgbClr val="FF0000"/>
                </a:solidFill>
              </a:rPr>
              <a:t> se </a:t>
            </a:r>
            <a:r>
              <a:rPr lang="en-US" altLang="sr-Latn-RS" sz="2400" dirty="0" err="1">
                <a:solidFill>
                  <a:srgbClr val="FF0000"/>
                </a:solidFill>
              </a:rPr>
              <a:t>vuče</a:t>
            </a:r>
            <a:r>
              <a:rPr lang="sr-Latn-C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ček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endParaRPr lang="sr-Latn-CS" altLang="sr-Latn-R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r-Latn-CS" altLang="sr-Latn-RS" sz="2400" dirty="0">
                <a:solidFill>
                  <a:srgbClr val="FF0000"/>
                </a:solidFill>
              </a:rPr>
              <a:t>    - </a:t>
            </a:r>
            <a:r>
              <a:rPr lang="en-US" altLang="sr-Latn-RS" sz="2400" dirty="0" err="1">
                <a:solidFill>
                  <a:srgbClr val="FF0000"/>
                </a:solidFill>
              </a:rPr>
              <a:t>mesto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r>
              <a:rPr lang="en-US" altLang="sr-Latn-RS" sz="2400" dirty="0">
                <a:solidFill>
                  <a:srgbClr val="FF0000"/>
                </a:solidFill>
              </a:rPr>
              <a:t> datum </a:t>
            </a:r>
            <a:r>
              <a:rPr lang="en-US" altLang="sr-Latn-RS" sz="2400" dirty="0" err="1">
                <a:solidFill>
                  <a:srgbClr val="FF0000"/>
                </a:solidFill>
              </a:rPr>
              <a:t>izdavanja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čeka</a:t>
            </a:r>
            <a:r>
              <a:rPr lang="en-US" altLang="sr-Latn-RS" sz="2400" dirty="0">
                <a:solidFill>
                  <a:srgbClr val="FF0000"/>
                </a:solidFill>
              </a:rPr>
              <a:t>,</a:t>
            </a:r>
            <a:endParaRPr lang="sr-Latn-CS" altLang="sr-Latn-R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r-Latn-CS" altLang="sr-Latn-RS" sz="2400" dirty="0">
                <a:solidFill>
                  <a:srgbClr val="FF0000"/>
                </a:solidFill>
              </a:rPr>
              <a:t>    -</a:t>
            </a:r>
            <a:r>
              <a:rPr lang="en-US" altLang="sr-Latn-RS" sz="2400" dirty="0" err="1">
                <a:solidFill>
                  <a:srgbClr val="FF0000"/>
                </a:solidFill>
              </a:rPr>
              <a:t>serijski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broj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čeka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endParaRPr lang="sr-Latn-CS" altLang="sr-Latn-R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r-Latn-CS" altLang="sr-Latn-RS" sz="2400" dirty="0">
                <a:solidFill>
                  <a:srgbClr val="FF0000"/>
                </a:solidFill>
              </a:rPr>
              <a:t>    -</a:t>
            </a:r>
            <a:r>
              <a:rPr lang="en-US" altLang="sr-Latn-RS" sz="2400" dirty="0" err="1">
                <a:solidFill>
                  <a:srgbClr val="FF0000"/>
                </a:solidFill>
              </a:rPr>
              <a:t>oznaka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valute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r>
              <a:rPr lang="sr-Latn-CS" altLang="sr-Latn-RS" sz="2400" dirty="0">
                <a:solidFill>
                  <a:srgbClr val="FF0000"/>
                </a:solidFill>
              </a:rPr>
              <a:t> n</a:t>
            </a:r>
            <a:r>
              <a:rPr lang="en-US" altLang="sr-Latn-RS" sz="2400" dirty="0" err="1">
                <a:solidFill>
                  <a:srgbClr val="FF0000"/>
                </a:solidFill>
              </a:rPr>
              <a:t>umerički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iznos</a:t>
            </a:r>
            <a:r>
              <a:rPr lang="en-US" altLang="sr-Latn-RS" sz="2400" dirty="0">
                <a:solidFill>
                  <a:srgbClr val="FF0000"/>
                </a:solidFill>
              </a:rPr>
              <a:t> (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slovima</a:t>
            </a:r>
            <a:r>
              <a:rPr lang="en-US" altLang="sr-Latn-RS" sz="2400" dirty="0">
                <a:solidFill>
                  <a:srgbClr val="FF0000"/>
                </a:solidFill>
              </a:rPr>
              <a:t>) </a:t>
            </a:r>
            <a:r>
              <a:rPr lang="en-US" altLang="sr-Latn-RS" sz="2400" dirty="0" err="1">
                <a:solidFill>
                  <a:srgbClr val="FF0000"/>
                </a:solidFill>
              </a:rPr>
              <a:t>na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koji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glasi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ček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endParaRPr lang="sr-Latn-CS" altLang="sr-Latn-R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r-Latn-CS" altLang="sr-Latn-RS" sz="2400" dirty="0">
                <a:solidFill>
                  <a:srgbClr val="FF0000"/>
                </a:solidFill>
              </a:rPr>
              <a:t>    -</a:t>
            </a:r>
            <a:r>
              <a:rPr lang="en-US" altLang="sr-Latn-RS" sz="2400" dirty="0" err="1">
                <a:solidFill>
                  <a:srgbClr val="FF0000"/>
                </a:solidFill>
              </a:rPr>
              <a:t>naziv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adresa</a:t>
            </a:r>
            <a:r>
              <a:rPr lang="sr-Latn-C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remitenta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r>
              <a:rPr lang="en-US" altLang="sr-Latn-RS" sz="2400" dirty="0" err="1">
                <a:solidFill>
                  <a:srgbClr val="FF0000"/>
                </a:solidFill>
              </a:rPr>
              <a:t>naziv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domaće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banke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potpis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pečat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ovlašćenog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lica</a:t>
            </a:r>
            <a:r>
              <a:rPr lang="en-US" altLang="sr-Latn-RS" sz="2400" dirty="0">
                <a:solidFill>
                  <a:srgbClr val="FF0000"/>
                </a:solidFill>
              </a:rPr>
              <a:t/>
            </a:r>
            <a:br>
              <a:rPr lang="en-US" altLang="sr-Latn-RS" sz="2400" dirty="0">
                <a:solidFill>
                  <a:srgbClr val="FF0000"/>
                </a:solidFill>
              </a:rPr>
            </a:br>
            <a:endParaRPr lang="sr-Latn-CS" altLang="sr-Latn-R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5745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sr-Latn-RS" sz="2800" dirty="0" err="1"/>
              <a:t>Potpisnici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čeka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treba</a:t>
            </a:r>
            <a:r>
              <a:rPr lang="en-US" altLang="sr-Latn-RS" sz="2800" dirty="0"/>
              <a:t> da </a:t>
            </a:r>
            <a:r>
              <a:rPr lang="en-US" altLang="sr-Latn-RS" sz="2800" dirty="0" err="1"/>
              <a:t>su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ovlašćena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lica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čiji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su</a:t>
            </a:r>
            <a:r>
              <a:rPr lang="en-US" altLang="sr-Latn-RS" sz="2800" dirty="0"/>
              <a:t> </a:t>
            </a:r>
            <a:r>
              <a:rPr lang="sr-Latn-CS" altLang="sr-Latn-RS" sz="2800" dirty="0" smtClean="0"/>
              <a:t> </a:t>
            </a:r>
            <a:r>
              <a:rPr lang="en-US" altLang="sr-Latn-RS" sz="2800" dirty="0" err="1" smtClean="0"/>
              <a:t>potpis</a:t>
            </a:r>
            <a:r>
              <a:rPr lang="sr-Latn-ME" altLang="sr-Latn-RS" sz="2800" dirty="0" smtClean="0"/>
              <a:t>i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/>
              <a:t>deponovani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kod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banaka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vučeni</a:t>
            </a:r>
            <a:r>
              <a:rPr lang="en-US" altLang="sr-Latn-RS" sz="2800" dirty="0"/>
              <a:t> (</a:t>
            </a:r>
            <a:r>
              <a:rPr lang="en-US" altLang="sr-Latn-RS" sz="2800" dirty="0" err="1"/>
              <a:t>trasirani</a:t>
            </a:r>
            <a:r>
              <a:rPr lang="en-US" altLang="sr-Latn-RS" sz="2800" dirty="0"/>
              <a:t>)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čekovi</a:t>
            </a:r>
            <a:r>
              <a:rPr lang="en-US" altLang="sr-Latn-RS" sz="2800" dirty="0"/>
              <a:t>. </a:t>
            </a:r>
            <a:endParaRPr lang="sr-Latn-CS" altLang="sr-Latn-RS" sz="2800" dirty="0"/>
          </a:p>
          <a:p>
            <a:r>
              <a:rPr lang="en-US" altLang="sr-Latn-RS" sz="2800" dirty="0" err="1">
                <a:solidFill>
                  <a:srgbClr val="FF0000"/>
                </a:solidFill>
              </a:rPr>
              <a:t>Nostro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čekovi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/>
              <a:t>se ne </a:t>
            </a:r>
            <a:r>
              <a:rPr lang="en-US" altLang="sr-Latn-RS" sz="2800" dirty="0" err="1"/>
              <a:t>mogu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izdati</a:t>
            </a:r>
            <a:r>
              <a:rPr lang="en-US" altLang="sr-Latn-RS" sz="2800" dirty="0"/>
              <a:t> bez </a:t>
            </a:r>
            <a:r>
              <a:rPr lang="en-US" altLang="sr-Latn-RS" sz="2800" dirty="0" err="1"/>
              <a:t>pokrića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jer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vučeni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inostrane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kod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kojih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domicilne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imaju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svoje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kontokorentne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račune</a:t>
            </a:r>
            <a:r>
              <a:rPr lang="en-US" altLang="sr-Latn-RS" sz="2800" dirty="0"/>
              <a:t>. Na </a:t>
            </a:r>
            <a:r>
              <a:rPr lang="en-US" altLang="sr-Latn-RS" sz="2800" dirty="0" err="1"/>
              <a:t>teret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njih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vrši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isplata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čekova</a:t>
            </a:r>
            <a:r>
              <a:rPr lang="en-US" altLang="sr-Latn-R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925607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sr-Latn-RS" sz="2400" dirty="0" err="1">
                <a:solidFill>
                  <a:srgbClr val="FF0000"/>
                </a:solidFill>
              </a:rPr>
              <a:t>Loro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 smtClean="0">
                <a:solidFill>
                  <a:srgbClr val="FF0000"/>
                </a:solidFill>
              </a:rPr>
              <a:t>bankarsk</a:t>
            </a:r>
            <a:r>
              <a:rPr lang="sr-Latn-ME" altLang="sr-Latn-RS" sz="2400" dirty="0" smtClean="0">
                <a:solidFill>
                  <a:srgbClr val="FF0000"/>
                </a:solidFill>
              </a:rPr>
              <a:t>i</a:t>
            </a:r>
            <a:r>
              <a:rPr lang="en-US" altLang="sr-Latn-RS" sz="2400" dirty="0" smtClean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 smtClean="0">
                <a:solidFill>
                  <a:srgbClr val="FF0000"/>
                </a:solidFill>
              </a:rPr>
              <a:t>čekov</a:t>
            </a:r>
            <a:r>
              <a:rPr lang="sr-Latn-ME" altLang="sr-Latn-RS" sz="2400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80000"/>
              </a:lnSpc>
            </a:pPr>
            <a:r>
              <a:rPr lang="en-US" altLang="sr-Latn-RS" sz="2400" dirty="0" smtClean="0"/>
              <a:t> </a:t>
            </a:r>
            <a:r>
              <a:rPr lang="sr-Latn-ME" altLang="sr-Latn-RS" sz="2400" dirty="0" smtClean="0"/>
              <a:t>Njih </a:t>
            </a:r>
            <a:r>
              <a:rPr lang="en-US" altLang="sr-Latn-RS" sz="2400" dirty="0" err="1" smtClean="0"/>
              <a:t>izdaje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/>
              <a:t>inostrana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banka</a:t>
            </a:r>
            <a:r>
              <a:rPr lang="en-US" altLang="sr-Latn-RS" sz="2400" dirty="0"/>
              <a:t> (</a:t>
            </a:r>
            <a:r>
              <a:rPr lang="en-US" altLang="sr-Latn-RS" sz="2400" dirty="0" err="1"/>
              <a:t>trasant</a:t>
            </a:r>
            <a:r>
              <a:rPr lang="en-US" altLang="sr-Latn-RS" sz="2400" dirty="0"/>
              <a:t>).</a:t>
            </a:r>
          </a:p>
          <a:p>
            <a:pPr>
              <a:lnSpc>
                <a:spcPct val="80000"/>
              </a:lnSpc>
            </a:pPr>
            <a:r>
              <a:rPr lang="en-US" altLang="sr-Latn-RS" sz="2400" dirty="0" err="1" smtClean="0"/>
              <a:t>Za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/>
              <a:t>razliku</a:t>
            </a:r>
            <a:r>
              <a:rPr lang="en-US" altLang="sr-Latn-RS" sz="2400" dirty="0"/>
              <a:t> od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nostro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čekova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loro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čekovi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plativi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inostranstvu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u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domicilnoj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zemlji</a:t>
            </a:r>
            <a:r>
              <a:rPr lang="en-US" altLang="sr-Latn-RS" sz="2400" dirty="0"/>
              <a:t>. </a:t>
            </a:r>
            <a:endParaRPr lang="sr-Latn-CS" altLang="sr-Latn-RS" sz="2400" dirty="0"/>
          </a:p>
          <a:p>
            <a:pPr>
              <a:lnSpc>
                <a:spcPct val="80000"/>
              </a:lnSpc>
            </a:pPr>
            <a:r>
              <a:rPr lang="en-US" altLang="sr-Latn-RS" sz="2400" dirty="0" err="1"/>
              <a:t>Plativost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loro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čekova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zavisi</a:t>
            </a:r>
            <a:r>
              <a:rPr lang="en-US" altLang="sr-Latn-RS" sz="2400" dirty="0"/>
              <a:t> od toga da li </a:t>
            </a:r>
            <a:r>
              <a:rPr lang="en-US" altLang="sr-Latn-RS" sz="2400" dirty="0" err="1"/>
              <a:t>su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vučeni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inostrane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domicilne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. </a:t>
            </a:r>
            <a:endParaRPr lang="sr-Latn-CS" altLang="sr-Latn-RS" sz="2400" dirty="0"/>
          </a:p>
          <a:p>
            <a:pPr>
              <a:lnSpc>
                <a:spcPct val="80000"/>
              </a:lnSpc>
            </a:pPr>
            <a:r>
              <a:rPr lang="en-US" altLang="sr-Latn-RS" sz="2400" dirty="0"/>
              <a:t>Da bi </a:t>
            </a:r>
            <a:r>
              <a:rPr lang="en-US" altLang="sr-Latn-RS" sz="2400" dirty="0" err="1"/>
              <a:t>loro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čekovi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bili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vučeni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domicilne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neophodno</a:t>
            </a:r>
            <a:r>
              <a:rPr lang="en-US" altLang="sr-Latn-RS" sz="2400" dirty="0"/>
              <a:t> je </a:t>
            </a:r>
            <a:r>
              <a:rPr lang="en-US" altLang="sr-Latn-RS" sz="2400" dirty="0" err="1"/>
              <a:t>pr</a:t>
            </a:r>
            <a:r>
              <a:rPr lang="sr-Latn-CS" altLang="sr-Latn-RS" sz="2400" dirty="0"/>
              <a:t>ij</a:t>
            </a:r>
            <a:r>
              <a:rPr lang="en-US" altLang="sr-Latn-RS" sz="2400" dirty="0"/>
              <a:t>e toga </a:t>
            </a:r>
            <a:r>
              <a:rPr lang="en-US" altLang="sr-Latn-RS" sz="2400" dirty="0" err="1"/>
              <a:t>zaključiti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međubankarske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sporazume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kojima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bliže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određuju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odnosi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između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inostranih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domicilnih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banaka</a:t>
            </a:r>
            <a:r>
              <a:rPr lang="en-US" altLang="sr-Latn-RS" sz="2400" dirty="0"/>
              <a:t>. </a:t>
            </a:r>
            <a:endParaRPr lang="sr-Latn-CS" altLang="sr-Latn-RS" sz="2400" dirty="0"/>
          </a:p>
          <a:p>
            <a:pPr>
              <a:lnSpc>
                <a:spcPct val="80000"/>
              </a:lnSpc>
            </a:pPr>
            <a:r>
              <a:rPr lang="en-US" altLang="sr-Latn-RS" sz="2400" dirty="0" err="1"/>
              <a:t>Loro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čekove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pokrivaju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inostrane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čiji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računi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nalaze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kod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domicilnih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banaka</a:t>
            </a:r>
            <a:r>
              <a:rPr lang="en-US" altLang="sr-Latn-RS" sz="2400" dirty="0"/>
              <a:t>.</a:t>
            </a:r>
            <a:endParaRPr lang="sr-Latn-CS" altLang="sr-Latn-RS" sz="2400" dirty="0"/>
          </a:p>
          <a:p>
            <a:pPr>
              <a:lnSpc>
                <a:spcPct val="80000"/>
              </a:lnSpc>
            </a:pPr>
            <a:r>
              <a:rPr lang="en-US" altLang="sr-Latn-RS" sz="2400" dirty="0"/>
              <a:t> </a:t>
            </a:r>
            <a:r>
              <a:rPr lang="en-US" altLang="sr-Latn-RS" sz="2400" dirty="0" err="1"/>
              <a:t>Isto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tako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sa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izdavanjem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čekova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može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vršiti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odobravanje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pokrića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računima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domicilnih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banaka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inostranstvu</a:t>
            </a:r>
            <a:r>
              <a:rPr lang="en-US" altLang="sr-Latn-RS" sz="2400" dirty="0"/>
              <a:t/>
            </a:r>
            <a:br>
              <a:rPr lang="en-US" altLang="sr-Latn-RS" sz="2400" dirty="0"/>
            </a:b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xmlns="" val="1746132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sr-Latn-RS" sz="2800" dirty="0" err="1">
                <a:solidFill>
                  <a:srgbClr val="FF0000"/>
                </a:solidFill>
              </a:rPr>
              <a:t>Osim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bankarskih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čekova</a:t>
            </a:r>
            <a:r>
              <a:rPr lang="en-US" altLang="sr-Latn-RS" sz="2800" dirty="0">
                <a:solidFill>
                  <a:srgbClr val="FF0000"/>
                </a:solidFill>
              </a:rPr>
              <a:t>, </a:t>
            </a:r>
            <a:r>
              <a:rPr lang="en-US" altLang="sr-Latn-RS" sz="2800" dirty="0" err="1">
                <a:solidFill>
                  <a:srgbClr val="FF0000"/>
                </a:solidFill>
              </a:rPr>
              <a:t>postoje</a:t>
            </a:r>
            <a:r>
              <a:rPr lang="en-US" altLang="sr-Latn-RS" sz="2800" dirty="0">
                <a:solidFill>
                  <a:srgbClr val="FF0000"/>
                </a:solidFill>
              </a:rPr>
              <a:t> i </a:t>
            </a:r>
            <a:r>
              <a:rPr lang="en-US" altLang="sr-Latn-RS" sz="2800" dirty="0" err="1">
                <a:solidFill>
                  <a:srgbClr val="FF0000"/>
                </a:solidFill>
              </a:rPr>
              <a:t>privatni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 smtClean="0">
                <a:solidFill>
                  <a:srgbClr val="FF0000"/>
                </a:solidFill>
              </a:rPr>
              <a:t>čekovi</a:t>
            </a:r>
            <a:r>
              <a:rPr lang="sr-Latn-ME" altLang="sr-Latn-RS" sz="2800" dirty="0" smtClean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90000"/>
              </a:lnSpc>
              <a:buNone/>
            </a:pPr>
            <a:r>
              <a:rPr lang="sr-Latn-ME" altLang="sr-Latn-RS" sz="2800" dirty="0" smtClean="0">
                <a:solidFill>
                  <a:srgbClr val="FF0000"/>
                </a:solidFill>
              </a:rPr>
              <a:t>  -</a:t>
            </a:r>
            <a:r>
              <a:rPr lang="en-US" altLang="sr-Latn-RS" sz="2800" dirty="0" err="1" smtClean="0">
                <a:solidFill>
                  <a:srgbClr val="FF0000"/>
                </a:solidFill>
              </a:rPr>
              <a:t>certifikovani</a:t>
            </a:r>
            <a:endParaRPr lang="sr-Latn-CS" altLang="sr-Latn-RS" sz="28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sr-Latn-RS" sz="2800" dirty="0" smtClean="0">
                <a:solidFill>
                  <a:srgbClr val="FF0000"/>
                </a:solidFill>
              </a:rPr>
              <a:t> </a:t>
            </a:r>
            <a:r>
              <a:rPr lang="en-US" altLang="sr-Latn-RS" sz="2800" dirty="0">
                <a:solidFill>
                  <a:srgbClr val="FF0000"/>
                </a:solidFill>
              </a:rPr>
              <a:t>–</a:t>
            </a:r>
            <a:r>
              <a:rPr lang="sr-Latn-C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necertifikovani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smtClean="0">
                <a:solidFill>
                  <a:srgbClr val="FF0000"/>
                </a:solidFill>
              </a:rPr>
              <a:t> </a:t>
            </a:r>
            <a:endParaRPr lang="sr-Latn-ME" altLang="sr-Latn-RS" sz="28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r-Latn-ME" altLang="sr-Latn-RS" sz="2800" dirty="0">
                <a:solidFill>
                  <a:srgbClr val="FF0000"/>
                </a:solidFill>
              </a:rPr>
              <a:t>	</a:t>
            </a:r>
            <a:r>
              <a:rPr lang="en-US" altLang="sr-Latn-RS" sz="2800" dirty="0" err="1" smtClean="0"/>
              <a:t>Kod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/>
              <a:t>privatnog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certifikovanog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čeka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stavlja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klauzulu</a:t>
            </a:r>
            <a:r>
              <a:rPr lang="en-US" altLang="sr-Latn-RS" sz="2800" dirty="0"/>
              <a:t> „certified“ („accepted“, „good“) </a:t>
            </a:r>
            <a:r>
              <a:rPr lang="en-US" altLang="sr-Latn-RS" sz="2800" dirty="0" err="1"/>
              <a:t>sa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datumom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certifikovanja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ovlašćenih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lica</a:t>
            </a:r>
            <a:r>
              <a:rPr lang="en-US" altLang="sr-Latn-RS" sz="2800" dirty="0"/>
              <a:t> (</a:t>
            </a:r>
            <a:r>
              <a:rPr lang="en-US" altLang="sr-Latn-RS" sz="2800" dirty="0" err="1"/>
              <a:t>obično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dva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potpisnika</a:t>
            </a:r>
            <a:r>
              <a:rPr lang="en-US" altLang="sr-Latn-RS" sz="2800" dirty="0"/>
              <a:t>)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ovaj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ček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može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odmah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isplatiti</a:t>
            </a:r>
            <a:r>
              <a:rPr lang="en-US" altLang="sr-Latn-RS" sz="2800" dirty="0"/>
              <a:t>. </a:t>
            </a:r>
            <a:endParaRPr lang="sr-Latn-CS" altLang="sr-Latn-RS" sz="2800" dirty="0"/>
          </a:p>
          <a:p>
            <a:pPr>
              <a:lnSpc>
                <a:spcPct val="90000"/>
              </a:lnSpc>
            </a:pPr>
            <a:r>
              <a:rPr lang="en-US" altLang="sr-Latn-RS" sz="2800" dirty="0" err="1"/>
              <a:t>Kod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privatnog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necertifikovanog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čeka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isti</a:t>
            </a:r>
            <a:r>
              <a:rPr lang="en-US" altLang="sr-Latn-RS" sz="2800" dirty="0"/>
              <a:t> se prima </a:t>
            </a:r>
            <a:r>
              <a:rPr lang="en-US" altLang="sr-Latn-RS" sz="2800" dirty="0" err="1"/>
              <a:t>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inkaso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ili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traži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potvrda</a:t>
            </a:r>
            <a:r>
              <a:rPr lang="en-US" altLang="sr-Latn-RS" sz="2800" dirty="0"/>
              <a:t> (</a:t>
            </a:r>
            <a:r>
              <a:rPr lang="en-US" altLang="sr-Latn-RS" sz="2800" dirty="0" err="1"/>
              <a:t>preko</a:t>
            </a:r>
            <a:r>
              <a:rPr lang="en-US" altLang="sr-Latn-RS" sz="2800" dirty="0"/>
              <a:t> SWIFT-a) od </a:t>
            </a:r>
            <a:r>
              <a:rPr lang="en-US" altLang="sr-Latn-RS" sz="2800" dirty="0" err="1"/>
              <a:t>banke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trasata</a:t>
            </a:r>
            <a:r>
              <a:rPr lang="en-US" altLang="sr-Latn-RS" sz="2800" dirty="0"/>
              <a:t> da li </a:t>
            </a:r>
            <a:r>
              <a:rPr lang="en-US" altLang="sr-Latn-RS" sz="2800" dirty="0" err="1"/>
              <a:t>ček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pokriće</a:t>
            </a:r>
            <a:r>
              <a:rPr lang="en-US" altLang="sr-Latn-RS" sz="2800" dirty="0"/>
              <a:t/>
            </a:r>
            <a:br>
              <a:rPr lang="en-US" altLang="sr-Latn-RS" sz="2800" dirty="0"/>
            </a:br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xmlns="" val="3565945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sr-Latn-CS" altLang="sr-Latn-RS" dirty="0"/>
          </a:p>
          <a:p>
            <a:pPr>
              <a:lnSpc>
                <a:spcPct val="90000"/>
              </a:lnSpc>
            </a:pPr>
            <a:r>
              <a:rPr lang="en-US" altLang="sr-Latn-RS" dirty="0">
                <a:solidFill>
                  <a:srgbClr val="FF0000"/>
                </a:solidFill>
              </a:rPr>
              <a:t>Pored </a:t>
            </a:r>
            <a:r>
              <a:rPr lang="en-US" altLang="sr-Latn-RS" dirty="0" err="1">
                <a:solidFill>
                  <a:srgbClr val="FF0000"/>
                </a:solidFill>
              </a:rPr>
              <a:t>bankarskih</a:t>
            </a:r>
            <a:r>
              <a:rPr lang="en-US" altLang="sr-Latn-RS" dirty="0">
                <a:solidFill>
                  <a:srgbClr val="FF0000"/>
                </a:solidFill>
              </a:rPr>
              <a:t> </a:t>
            </a:r>
            <a:r>
              <a:rPr lang="en-US" altLang="sr-Latn-RS" dirty="0" err="1">
                <a:solidFill>
                  <a:srgbClr val="FF0000"/>
                </a:solidFill>
              </a:rPr>
              <a:t>čekova</a:t>
            </a:r>
            <a:r>
              <a:rPr lang="en-US" altLang="sr-Latn-RS" dirty="0">
                <a:solidFill>
                  <a:srgbClr val="FF0000"/>
                </a:solidFill>
              </a:rPr>
              <a:t> u</a:t>
            </a:r>
            <a:r>
              <a:rPr lang="sr-Latn-CS" altLang="sr-Latn-RS" dirty="0">
                <a:solidFill>
                  <a:srgbClr val="FF0000"/>
                </a:solidFill>
              </a:rPr>
              <a:t> </a:t>
            </a:r>
            <a:r>
              <a:rPr lang="en-US" altLang="sr-Latn-RS" dirty="0" err="1">
                <a:solidFill>
                  <a:srgbClr val="FF0000"/>
                </a:solidFill>
              </a:rPr>
              <a:t>međunarodnom</a:t>
            </a:r>
            <a:r>
              <a:rPr lang="en-US" altLang="sr-Latn-RS" dirty="0">
                <a:solidFill>
                  <a:srgbClr val="FF0000"/>
                </a:solidFill>
              </a:rPr>
              <a:t> </a:t>
            </a:r>
            <a:r>
              <a:rPr lang="en-US" altLang="sr-Latn-RS" dirty="0" err="1">
                <a:solidFill>
                  <a:srgbClr val="FF0000"/>
                </a:solidFill>
              </a:rPr>
              <a:t>platnom</a:t>
            </a:r>
            <a:r>
              <a:rPr lang="en-US" altLang="sr-Latn-RS" dirty="0">
                <a:solidFill>
                  <a:srgbClr val="FF0000"/>
                </a:solidFill>
              </a:rPr>
              <a:t> </a:t>
            </a:r>
            <a:r>
              <a:rPr lang="en-US" altLang="sr-Latn-RS" dirty="0" err="1">
                <a:solidFill>
                  <a:srgbClr val="FF0000"/>
                </a:solidFill>
              </a:rPr>
              <a:t>prometu</a:t>
            </a:r>
            <a:r>
              <a:rPr lang="en-US" altLang="sr-Latn-RS" dirty="0">
                <a:solidFill>
                  <a:srgbClr val="FF0000"/>
                </a:solidFill>
              </a:rPr>
              <a:t> </a:t>
            </a:r>
            <a:r>
              <a:rPr lang="en-US" altLang="sr-Latn-RS" dirty="0" err="1" smtClean="0">
                <a:solidFill>
                  <a:srgbClr val="FF0000"/>
                </a:solidFill>
              </a:rPr>
              <a:t>su</a:t>
            </a:r>
            <a:r>
              <a:rPr lang="sr-Latn-ME" altLang="sr-Latn-RS" dirty="0" smtClean="0">
                <a:solidFill>
                  <a:srgbClr val="FF0000"/>
                </a:solidFill>
              </a:rPr>
              <a:t> </a:t>
            </a:r>
            <a:r>
              <a:rPr lang="en-US" altLang="sr-Latn-RS" dirty="0" err="1" smtClean="0">
                <a:solidFill>
                  <a:srgbClr val="FF0000"/>
                </a:solidFill>
              </a:rPr>
              <a:t>prisutni</a:t>
            </a:r>
            <a:r>
              <a:rPr lang="sr-Latn-ME" altLang="sr-Latn-RS" dirty="0">
                <a:solidFill>
                  <a:srgbClr val="FF0000"/>
                </a:solidFill>
              </a:rPr>
              <a:t>:</a:t>
            </a:r>
            <a:endParaRPr lang="sr-Latn-ME" altLang="sr-Latn-RS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sr-Latn-ME" altLang="sr-Latn-RS" dirty="0">
                <a:solidFill>
                  <a:srgbClr val="FF0000"/>
                </a:solidFill>
              </a:rPr>
              <a:t>-</a:t>
            </a:r>
            <a:r>
              <a:rPr lang="en-US" altLang="sr-Latn-RS" dirty="0" smtClean="0">
                <a:solidFill>
                  <a:srgbClr val="FF0000"/>
                </a:solidFill>
              </a:rPr>
              <a:t> </a:t>
            </a:r>
            <a:r>
              <a:rPr lang="en-US" altLang="sr-Latn-RS" dirty="0" err="1" smtClean="0">
                <a:solidFill>
                  <a:srgbClr val="FF0000"/>
                </a:solidFill>
              </a:rPr>
              <a:t>putni</a:t>
            </a:r>
            <a:r>
              <a:rPr lang="sr-Latn-ME" altLang="sr-Latn-RS" dirty="0" smtClean="0">
                <a:solidFill>
                  <a:srgbClr val="FF0000"/>
                </a:solidFill>
              </a:rPr>
              <a:t>č</a:t>
            </a:r>
            <a:r>
              <a:rPr lang="en-US" altLang="sr-Latn-RS" dirty="0" err="1" smtClean="0">
                <a:solidFill>
                  <a:srgbClr val="FF0000"/>
                </a:solidFill>
              </a:rPr>
              <a:t>ki</a:t>
            </a:r>
            <a:r>
              <a:rPr lang="en-US" altLang="sr-Latn-RS" dirty="0" smtClean="0">
                <a:solidFill>
                  <a:srgbClr val="FF0000"/>
                </a:solidFill>
              </a:rPr>
              <a:t> </a:t>
            </a:r>
            <a:r>
              <a:rPr lang="en-US" altLang="sr-Latn-RS" dirty="0" err="1">
                <a:solidFill>
                  <a:srgbClr val="FF0000"/>
                </a:solidFill>
              </a:rPr>
              <a:t>čekovi</a:t>
            </a:r>
            <a:r>
              <a:rPr lang="en-US" altLang="sr-Latn-RS" dirty="0">
                <a:solidFill>
                  <a:srgbClr val="FF0000"/>
                </a:solidFill>
              </a:rPr>
              <a:t> </a:t>
            </a:r>
            <a:r>
              <a:rPr lang="en-US" altLang="sr-Latn-RS" dirty="0" err="1">
                <a:solidFill>
                  <a:srgbClr val="FF0000"/>
                </a:solidFill>
              </a:rPr>
              <a:t>i</a:t>
            </a:r>
            <a:r>
              <a:rPr lang="en-US" altLang="sr-Latn-RS" dirty="0">
                <a:solidFill>
                  <a:srgbClr val="FF0000"/>
                </a:solidFill>
              </a:rPr>
              <a:t> </a:t>
            </a:r>
            <a:endParaRPr lang="sr-Latn-ME" altLang="sr-Latn-RS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sr-Latn-ME" altLang="sr-Latn-RS" dirty="0">
                <a:solidFill>
                  <a:srgbClr val="FF0000"/>
                </a:solidFill>
              </a:rPr>
              <a:t>-</a:t>
            </a:r>
            <a:r>
              <a:rPr lang="en-US" altLang="sr-Latn-RS" dirty="0" smtClean="0">
                <a:solidFill>
                  <a:srgbClr val="FF0000"/>
                </a:solidFill>
              </a:rPr>
              <a:t>euro </a:t>
            </a:r>
            <a:r>
              <a:rPr lang="en-US" altLang="sr-Latn-RS" dirty="0" err="1" smtClean="0">
                <a:solidFill>
                  <a:srgbClr val="FF0000"/>
                </a:solidFill>
              </a:rPr>
              <a:t>čekovi</a:t>
            </a:r>
            <a:endParaRPr lang="sr-Latn-CS" altLang="sr-Latn-RS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sr-Latn-RS" dirty="0" err="1"/>
              <a:t>Za</a:t>
            </a:r>
            <a:r>
              <a:rPr lang="en-US" altLang="sr-Latn-RS" dirty="0"/>
              <a:t> </a:t>
            </a:r>
            <a:r>
              <a:rPr lang="en-US" altLang="sr-Latn-RS" dirty="0" err="1"/>
              <a:t>putničke</a:t>
            </a:r>
            <a:r>
              <a:rPr lang="en-US" altLang="sr-Latn-RS" dirty="0"/>
              <a:t> </a:t>
            </a:r>
            <a:r>
              <a:rPr lang="en-US" altLang="sr-Latn-RS" dirty="0" err="1"/>
              <a:t>čekove</a:t>
            </a:r>
            <a:r>
              <a:rPr lang="en-US" altLang="sr-Latn-RS" dirty="0"/>
              <a:t> se</a:t>
            </a:r>
            <a:r>
              <a:rPr lang="sr-Latn-CS" altLang="sr-Latn-RS" dirty="0"/>
              <a:t> </a:t>
            </a:r>
            <a:r>
              <a:rPr lang="en-US" altLang="sr-Latn-RS" dirty="0" err="1"/>
              <a:t>može</a:t>
            </a:r>
            <a:r>
              <a:rPr lang="en-US" altLang="sr-Latn-RS" dirty="0"/>
              <a:t> </a:t>
            </a:r>
            <a:r>
              <a:rPr lang="en-US" altLang="sr-Latn-RS" dirty="0" err="1"/>
              <a:t>reći</a:t>
            </a:r>
            <a:r>
              <a:rPr lang="en-US" altLang="sr-Latn-RS" dirty="0"/>
              <a:t> da u </a:t>
            </a:r>
            <a:r>
              <a:rPr lang="en-US" altLang="sr-Latn-RS" dirty="0" err="1"/>
              <a:t>međunarodnom</a:t>
            </a:r>
            <a:r>
              <a:rPr lang="en-US" altLang="sr-Latn-RS" dirty="0"/>
              <a:t> </a:t>
            </a:r>
            <a:r>
              <a:rPr lang="en-US" altLang="sr-Latn-RS" dirty="0" err="1"/>
              <a:t>platnom</a:t>
            </a:r>
            <a:r>
              <a:rPr lang="en-US" altLang="sr-Latn-RS" dirty="0"/>
              <a:t> </a:t>
            </a:r>
            <a:r>
              <a:rPr lang="en-US" altLang="sr-Latn-RS" dirty="0" err="1"/>
              <a:t>prometu</a:t>
            </a:r>
            <a:r>
              <a:rPr lang="en-US" altLang="sr-Latn-RS" dirty="0"/>
              <a:t> </a:t>
            </a:r>
            <a:r>
              <a:rPr lang="en-US" altLang="sr-Latn-RS" dirty="0" err="1"/>
              <a:t>imaju</a:t>
            </a:r>
            <a:r>
              <a:rPr lang="en-US" altLang="sr-Latn-RS" dirty="0"/>
              <a:t> </a:t>
            </a:r>
            <a:r>
              <a:rPr lang="en-US" altLang="sr-Latn-RS" dirty="0" err="1"/>
              <a:t>značajnu</a:t>
            </a:r>
            <a:r>
              <a:rPr lang="sr-Latn-CS" altLang="sr-Latn-RS" dirty="0"/>
              <a:t> </a:t>
            </a:r>
            <a:r>
              <a:rPr lang="en-US" altLang="sr-Latn-RS" dirty="0"/>
              <a:t>prim</a:t>
            </a:r>
            <a:r>
              <a:rPr lang="sr-Latn-CS" altLang="sr-Latn-RS" dirty="0"/>
              <a:t>j</a:t>
            </a:r>
            <a:r>
              <a:rPr lang="en-US" altLang="sr-Latn-RS" dirty="0" err="1"/>
              <a:t>enu</a:t>
            </a:r>
            <a:r>
              <a:rPr lang="en-US" altLang="sr-Latn-RS" dirty="0"/>
              <a:t>, bez </a:t>
            </a:r>
            <a:r>
              <a:rPr lang="en-US" altLang="sr-Latn-RS" dirty="0" err="1"/>
              <a:t>obzira</a:t>
            </a:r>
            <a:r>
              <a:rPr lang="en-US" altLang="sr-Latn-RS" dirty="0"/>
              <a:t> </a:t>
            </a:r>
            <a:r>
              <a:rPr lang="en-US" altLang="sr-Latn-RS" dirty="0" err="1"/>
              <a:t>na</a:t>
            </a:r>
            <a:r>
              <a:rPr lang="en-US" altLang="sr-Latn-RS" dirty="0"/>
              <a:t> </a:t>
            </a:r>
            <a:r>
              <a:rPr lang="en-US" altLang="sr-Latn-RS" dirty="0" err="1"/>
              <a:t>prisustvo</a:t>
            </a:r>
            <a:r>
              <a:rPr lang="en-US" altLang="sr-Latn-RS" dirty="0"/>
              <a:t> </a:t>
            </a:r>
            <a:r>
              <a:rPr lang="en-US" altLang="sr-Latn-RS" dirty="0" err="1"/>
              <a:t>debitnih</a:t>
            </a:r>
            <a:r>
              <a:rPr lang="en-US" altLang="sr-Latn-RS" dirty="0"/>
              <a:t> </a:t>
            </a:r>
            <a:r>
              <a:rPr lang="en-US" altLang="sr-Latn-RS" dirty="0" err="1"/>
              <a:t>i</a:t>
            </a:r>
            <a:r>
              <a:rPr lang="en-US" altLang="sr-Latn-RS" dirty="0"/>
              <a:t> </a:t>
            </a:r>
            <a:r>
              <a:rPr lang="en-US" altLang="sr-Latn-RS" dirty="0" err="1"/>
              <a:t>kreditnih</a:t>
            </a:r>
            <a:r>
              <a:rPr lang="en-US" altLang="sr-Latn-RS" dirty="0"/>
              <a:t> </a:t>
            </a:r>
            <a:r>
              <a:rPr lang="en-US" altLang="sr-Latn-RS" dirty="0" err="1"/>
              <a:t>kartica</a:t>
            </a:r>
            <a:r>
              <a:rPr lang="en-US" altLang="sr-Latn-RS" dirty="0"/>
              <a:t>.</a:t>
            </a:r>
            <a:br>
              <a:rPr lang="en-US" altLang="sr-Latn-RS" dirty="0"/>
            </a:br>
            <a:endParaRPr lang="en-US" altLang="sr-Latn-RS" dirty="0"/>
          </a:p>
          <a:p>
            <a:pPr>
              <a:lnSpc>
                <a:spcPct val="90000"/>
              </a:lnSpc>
            </a:pPr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xmlns="" val="3762498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sr-Latn-RS" sz="2800" dirty="0" err="1">
                <a:solidFill>
                  <a:srgbClr val="FF0000"/>
                </a:solidFill>
              </a:rPr>
              <a:t>Njih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obično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izdaju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inostrane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banke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ili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putničke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kompanije</a:t>
            </a:r>
            <a:r>
              <a:rPr lang="en-US" altLang="sr-Latn-RS" sz="2800" dirty="0">
                <a:solidFill>
                  <a:srgbClr val="FF0000"/>
                </a:solidFill>
              </a:rPr>
              <a:t>, a</a:t>
            </a:r>
            <a:r>
              <a:rPr lang="sr-Latn-C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plativi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su</a:t>
            </a:r>
            <a:r>
              <a:rPr lang="en-US" altLang="sr-Latn-RS" sz="2800" dirty="0">
                <a:solidFill>
                  <a:srgbClr val="FF0000"/>
                </a:solidFill>
              </a:rPr>
              <a:t> u </a:t>
            </a:r>
            <a:r>
              <a:rPr lang="en-US" altLang="sr-Latn-RS" sz="2800" dirty="0" err="1">
                <a:solidFill>
                  <a:srgbClr val="FF0000"/>
                </a:solidFill>
              </a:rPr>
              <a:t>inostranstvu</a:t>
            </a:r>
            <a:r>
              <a:rPr lang="en-US" altLang="sr-Latn-RS" sz="2800" dirty="0">
                <a:solidFill>
                  <a:srgbClr val="FF0000"/>
                </a:solidFill>
              </a:rPr>
              <a:t>. </a:t>
            </a:r>
            <a:endParaRPr lang="sr-Latn-CS" altLang="sr-Latn-RS" sz="2800" dirty="0">
              <a:solidFill>
                <a:srgbClr val="FF0000"/>
              </a:solidFill>
            </a:endParaRPr>
          </a:p>
          <a:p>
            <a:r>
              <a:rPr lang="en-US" altLang="sr-Latn-RS" sz="2800" dirty="0" err="1"/>
              <a:t>Najveći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broj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putničkih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čekova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kao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trasanta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trasata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istu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ili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istu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putničku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agenciju</a:t>
            </a:r>
            <a:r>
              <a:rPr lang="en-US" altLang="sr-Latn-RS" sz="2800" dirty="0"/>
              <a:t>. </a:t>
            </a:r>
            <a:endParaRPr lang="sr-Latn-CS" altLang="sr-Latn-RS" sz="2800" dirty="0"/>
          </a:p>
          <a:p>
            <a:r>
              <a:rPr lang="en-US" altLang="sr-Latn-RS" sz="2800" dirty="0" err="1"/>
              <a:t>Putnički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čekovi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pružaju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mnogostruke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pogodnosti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kako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korisnike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čeka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agente</a:t>
            </a:r>
            <a:r>
              <a:rPr lang="en-US" altLang="sr-Latn-RS" sz="2800" dirty="0"/>
              <a:t> (</a:t>
            </a:r>
            <a:r>
              <a:rPr lang="en-US" altLang="sr-Latn-RS" sz="2800" dirty="0" err="1"/>
              <a:t>banke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turističke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agencije</a:t>
            </a:r>
            <a:r>
              <a:rPr lang="en-US" altLang="sr-Latn-RS" sz="2800" dirty="0"/>
              <a:t>), </a:t>
            </a:r>
            <a:r>
              <a:rPr lang="en-US" altLang="sr-Latn-RS" sz="2800" dirty="0" err="1"/>
              <a:t>tako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izdaju</a:t>
            </a:r>
            <a:r>
              <a:rPr lang="en-US" altLang="sr-Latn-RS" sz="2800" dirty="0"/>
              <a:t>,</a:t>
            </a:r>
            <a:r>
              <a:rPr lang="sr-Latn-CS" altLang="sr-Latn-RS" sz="2800" dirty="0"/>
              <a:t> </a:t>
            </a:r>
            <a:r>
              <a:rPr lang="en-US" altLang="sr-Latn-RS" sz="2800" dirty="0"/>
              <a:t>a </a:t>
            </a:r>
            <a:r>
              <a:rPr lang="en-US" altLang="sr-Latn-RS" sz="2800" dirty="0" err="1"/>
              <a:t>mogućnost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falsifikata</a:t>
            </a:r>
            <a:r>
              <a:rPr lang="en-US" altLang="sr-Latn-RS" sz="2800" dirty="0"/>
              <a:t> je </a:t>
            </a:r>
            <a:r>
              <a:rPr lang="en-US" altLang="sr-Latn-RS" sz="2800" dirty="0" err="1"/>
              <a:t>svedena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</a:t>
            </a:r>
            <a:r>
              <a:rPr lang="en-US" altLang="sr-Latn-RS" sz="2800" dirty="0"/>
              <a:t> minimum, </a:t>
            </a:r>
            <a:r>
              <a:rPr lang="en-US" altLang="sr-Latn-RS" sz="2800" dirty="0" err="1"/>
              <a:t>jer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potpisuju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dva</a:t>
            </a:r>
            <a:r>
              <a:rPr lang="en-US" altLang="sr-Latn-RS" sz="2800" dirty="0"/>
              <a:t> m</a:t>
            </a:r>
            <a:r>
              <a:rPr lang="sr-Latn-CS" altLang="sr-Latn-RS" sz="2800" dirty="0"/>
              <a:t>j</a:t>
            </a:r>
            <a:r>
              <a:rPr lang="en-US" altLang="sr-Latn-RS" sz="2800" dirty="0" err="1"/>
              <a:t>esta</a:t>
            </a:r>
            <a:r>
              <a:rPr lang="en-US" altLang="sr-Latn-RS" sz="2800" dirty="0"/>
              <a:t>. </a:t>
            </a:r>
            <a:endParaRPr lang="sr-Latn-CS" altLang="sr-Latn-RS" sz="2800" dirty="0"/>
          </a:p>
          <a:p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xmlns="" val="751651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sr-Latn-RS" sz="2800" dirty="0">
                <a:solidFill>
                  <a:srgbClr val="FF0000"/>
                </a:solidFill>
              </a:rPr>
              <a:t>Euro </a:t>
            </a:r>
            <a:r>
              <a:rPr lang="en-US" altLang="sr-Latn-RS" sz="2800" dirty="0" err="1">
                <a:solidFill>
                  <a:srgbClr val="FF0000"/>
                </a:solidFill>
              </a:rPr>
              <a:t>ček</a:t>
            </a:r>
            <a:r>
              <a:rPr lang="en-US" altLang="sr-Latn-RS" sz="2800" dirty="0">
                <a:solidFill>
                  <a:srgbClr val="FF0000"/>
                </a:solidFill>
              </a:rPr>
              <a:t> se </a:t>
            </a:r>
            <a:r>
              <a:rPr lang="en-US" altLang="sr-Latn-RS" sz="2800" dirty="0" err="1">
                <a:solidFill>
                  <a:srgbClr val="FF0000"/>
                </a:solidFill>
              </a:rPr>
              <a:t>pojavljuje</a:t>
            </a:r>
            <a:r>
              <a:rPr lang="en-US" altLang="sr-Latn-RS" sz="2800" dirty="0">
                <a:solidFill>
                  <a:srgbClr val="FF0000"/>
                </a:solidFill>
              </a:rPr>
              <a:t> u </a:t>
            </a:r>
            <a:r>
              <a:rPr lang="en-US" altLang="sr-Latn-RS" sz="2800" dirty="0" err="1">
                <a:solidFill>
                  <a:srgbClr val="FF0000"/>
                </a:solidFill>
              </a:rPr>
              <a:t>međunarodnom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platnom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prometu</a:t>
            </a:r>
            <a:r>
              <a:rPr lang="sr-Latn-C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>
                <a:solidFill>
                  <a:srgbClr val="FF0000"/>
                </a:solidFill>
              </a:rPr>
              <a:t>1968. </a:t>
            </a:r>
            <a:r>
              <a:rPr lang="en-US" altLang="sr-Latn-RS" sz="2800" dirty="0" err="1">
                <a:solidFill>
                  <a:srgbClr val="FF0000"/>
                </a:solidFill>
              </a:rPr>
              <a:t>godine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kada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su</a:t>
            </a:r>
            <a:r>
              <a:rPr lang="en-US" altLang="sr-Latn-RS" sz="2800" dirty="0">
                <a:solidFill>
                  <a:srgbClr val="FF0000"/>
                </a:solidFill>
              </a:rPr>
              <a:t> u </a:t>
            </a:r>
            <a:r>
              <a:rPr lang="en-US" altLang="sr-Latn-RS" sz="2800" dirty="0" err="1">
                <a:solidFill>
                  <a:srgbClr val="FF0000"/>
                </a:solidFill>
              </a:rPr>
              <a:t>Belgiji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izdati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prvi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takvi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čekovi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koji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su</a:t>
            </a:r>
            <a:r>
              <a:rPr lang="sr-Latn-C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bili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plativi</a:t>
            </a:r>
            <a:r>
              <a:rPr lang="en-US" altLang="sr-Latn-RS" sz="2800" dirty="0">
                <a:solidFill>
                  <a:srgbClr val="FF0000"/>
                </a:solidFill>
              </a:rPr>
              <a:t> u 15 </a:t>
            </a:r>
            <a:r>
              <a:rPr lang="en-US" altLang="sr-Latn-RS" sz="2800" dirty="0" err="1">
                <a:solidFill>
                  <a:srgbClr val="FF0000"/>
                </a:solidFill>
              </a:rPr>
              <a:t>evropskih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zemalja</a:t>
            </a:r>
            <a:r>
              <a:rPr lang="en-US" altLang="sr-Latn-RS" sz="2800" dirty="0">
                <a:solidFill>
                  <a:srgbClr val="FF0000"/>
                </a:solidFill>
              </a:rPr>
              <a:t>.</a:t>
            </a:r>
            <a:endParaRPr lang="sr-Latn-CS" altLang="sr-Latn-RS" sz="28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sr-Latn-RS" sz="2800" dirty="0" err="1"/>
              <a:t>Izdavanje</a:t>
            </a:r>
            <a:r>
              <a:rPr lang="en-US" altLang="sr-Latn-RS" sz="2800" dirty="0"/>
              <a:t> euro </a:t>
            </a:r>
            <a:r>
              <a:rPr lang="en-US" altLang="sr-Latn-RS" sz="2800" dirty="0" err="1"/>
              <a:t>čekova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usledilo</a:t>
            </a:r>
            <a:r>
              <a:rPr lang="en-US" altLang="sr-Latn-RS" sz="2800" dirty="0"/>
              <a:t> je u </a:t>
            </a:r>
            <a:r>
              <a:rPr lang="en-US" altLang="sr-Latn-RS" sz="2800" dirty="0" err="1"/>
              <a:t>Evropi</a:t>
            </a:r>
            <a:r>
              <a:rPr lang="en-US" altLang="sr-Latn-RS" sz="2800" dirty="0"/>
              <a:t> da bi se </a:t>
            </a:r>
            <a:r>
              <a:rPr lang="en-US" altLang="sr-Latn-RS" sz="2800" dirty="0" err="1"/>
              <a:t>konkurisalo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velikoj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upotrebi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čekova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kreditnih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kartica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američkih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banaka</a:t>
            </a:r>
            <a:r>
              <a:rPr lang="en-US" altLang="sr-Latn-RS" sz="2800" dirty="0"/>
              <a:t>. </a:t>
            </a:r>
            <a:endParaRPr lang="sr-Latn-CS" altLang="sr-Latn-RS" sz="2800" dirty="0"/>
          </a:p>
          <a:p>
            <a:pPr>
              <a:lnSpc>
                <a:spcPct val="90000"/>
              </a:lnSpc>
            </a:pPr>
            <a:r>
              <a:rPr lang="en-US" altLang="sr-Latn-RS" sz="2800" dirty="0"/>
              <a:t>Prim</a:t>
            </a:r>
            <a:r>
              <a:rPr lang="sr-Latn-CS" altLang="sr-Latn-RS" sz="2800" dirty="0"/>
              <a:t>j</a:t>
            </a:r>
            <a:r>
              <a:rPr lang="en-US" altLang="sr-Latn-RS" sz="2800" dirty="0" err="1"/>
              <a:t>enom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ovih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čekova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istovremeno</a:t>
            </a:r>
            <a:r>
              <a:rPr lang="en-US" altLang="sr-Latn-RS" sz="2800" dirty="0"/>
              <a:t> je </a:t>
            </a:r>
            <a:r>
              <a:rPr lang="en-US" altLang="sr-Latn-RS" sz="2800" dirty="0" err="1"/>
              <a:t>omogućeno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imaocima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čekova</a:t>
            </a:r>
            <a:r>
              <a:rPr lang="en-US" altLang="sr-Latn-RS" sz="2800" dirty="0"/>
              <a:t> da </a:t>
            </a:r>
            <a:r>
              <a:rPr lang="en-US" altLang="sr-Latn-RS" sz="2800" dirty="0" err="1"/>
              <a:t>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koriste</a:t>
            </a:r>
            <a:r>
              <a:rPr lang="en-US" altLang="sr-Latn-RS" sz="2800" dirty="0"/>
              <a:t> </a:t>
            </a:r>
            <a:r>
              <a:rPr lang="en-US" altLang="sr-Latn-RS" sz="2800" dirty="0" smtClean="0"/>
              <a:t>u</a:t>
            </a:r>
            <a:r>
              <a:rPr lang="sr-Latn-ME" altLang="sr-Latn-RS" sz="2800" dirty="0" smtClean="0"/>
              <a:t> </a:t>
            </a:r>
            <a:r>
              <a:rPr lang="en-US" altLang="sr-Latn-RS" sz="2800" dirty="0" err="1" smtClean="0"/>
              <a:t>različitim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/>
              <a:t>zemljama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različitima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valutama</a:t>
            </a:r>
            <a:r>
              <a:rPr lang="en-US" altLang="sr-Latn-RS" sz="2800" dirty="0"/>
              <a:t>.</a:t>
            </a:r>
          </a:p>
          <a:p>
            <a:pPr>
              <a:lnSpc>
                <a:spcPct val="90000"/>
              </a:lnSpc>
            </a:pPr>
            <a:endParaRPr lang="en-US" altLang="sr-Latn-RS" sz="2800" dirty="0"/>
          </a:p>
          <a:p>
            <a:pPr>
              <a:lnSpc>
                <a:spcPct val="90000"/>
              </a:lnSpc>
            </a:pPr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xmlns="" val="3787571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sr-Latn-RS" sz="4000"/>
              <a:t>UVOD</a:t>
            </a:r>
            <a:br>
              <a:rPr lang="en-US" altLang="sr-Latn-RS" sz="4000"/>
            </a:br>
            <a:endParaRPr lang="en-US" altLang="sr-Latn-RS" sz="400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sr-Latn-RS" sz="2400" dirty="0" err="1">
                <a:solidFill>
                  <a:srgbClr val="FF0000"/>
                </a:solidFill>
              </a:rPr>
              <a:t>Instrumenti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međunarodnog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pla</a:t>
            </a:r>
            <a:r>
              <a:rPr lang="sr-Latn-CS" altLang="sr-Latn-RS" sz="2400" dirty="0">
                <a:solidFill>
                  <a:srgbClr val="FF0000"/>
                </a:solidFill>
              </a:rPr>
              <a:t>ćanja su i instrumenti 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sr-Latn-ME" altLang="sr-Latn-RS" sz="2400" dirty="0" smtClean="0">
                <a:solidFill>
                  <a:srgbClr val="FF0000"/>
                </a:solidFill>
              </a:rPr>
              <a:t>međunarodnog </a:t>
            </a:r>
            <a:r>
              <a:rPr lang="en-US" altLang="sr-Latn-RS" sz="2400" dirty="0" err="1" smtClean="0">
                <a:solidFill>
                  <a:srgbClr val="FF0000"/>
                </a:solidFill>
              </a:rPr>
              <a:t>platnog</a:t>
            </a:r>
            <a:r>
              <a:rPr lang="en-US" altLang="sr-Latn-RS" sz="2400" dirty="0" smtClean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prometa</a:t>
            </a:r>
            <a:r>
              <a:rPr lang="sr-Latn-CS" altLang="sr-Latn-RS" sz="2400" dirty="0">
                <a:solidFill>
                  <a:srgbClr val="FF0000"/>
                </a:solidFill>
              </a:rPr>
              <a:t>.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endParaRPr lang="sr-Latn-CS" altLang="sr-Latn-R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sr-Latn-RS" sz="2400" dirty="0" err="1"/>
              <a:t>Uloga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međunarodnog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bankarstva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međunarodnom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platnom</a:t>
            </a:r>
            <a:r>
              <a:rPr lang="sr-Latn-CS" altLang="sr-Latn-RS" sz="2400" dirty="0"/>
              <a:t> p</a:t>
            </a:r>
            <a:r>
              <a:rPr lang="en-US" altLang="sr-Latn-RS" sz="2400" dirty="0" err="1"/>
              <a:t>rometu</a:t>
            </a:r>
            <a:r>
              <a:rPr lang="en-US" altLang="sr-Latn-RS" sz="2400" dirty="0"/>
              <a:t> je </a:t>
            </a:r>
            <a:r>
              <a:rPr lang="en-US" altLang="sr-Latn-RS" sz="2400" dirty="0" err="1"/>
              <a:t>nezaobilazna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jer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svi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poslovi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odvijaju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preko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ovlašćenih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banaka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/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njihovih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inokorespodentnih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banaka</a:t>
            </a:r>
            <a:r>
              <a:rPr lang="en-US" altLang="sr-Latn-RS" sz="2400" dirty="0"/>
              <a:t> –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kontokorenata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kod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imaju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otvorene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račune</a:t>
            </a:r>
            <a:r>
              <a:rPr lang="en-US" altLang="sr-Latn-RS" sz="2400" dirty="0"/>
              <a:t>.</a:t>
            </a:r>
            <a:br>
              <a:rPr lang="en-US" altLang="sr-Latn-RS" sz="2400" dirty="0"/>
            </a:br>
            <a:endParaRPr lang="sr-Latn-CS" altLang="sr-Latn-RS" sz="2400" dirty="0"/>
          </a:p>
          <a:p>
            <a:pPr>
              <a:lnSpc>
                <a:spcPct val="90000"/>
              </a:lnSpc>
            </a:pPr>
            <a:r>
              <a:rPr lang="en-US" altLang="sr-Latn-RS" sz="2400" dirty="0" err="1">
                <a:solidFill>
                  <a:srgbClr val="FF0000"/>
                </a:solidFill>
              </a:rPr>
              <a:t>Nacionalni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novac</a:t>
            </a:r>
            <a:r>
              <a:rPr lang="en-US" altLang="sr-Latn-RS" sz="2400" dirty="0">
                <a:solidFill>
                  <a:srgbClr val="FF0000"/>
                </a:solidFill>
              </a:rPr>
              <a:t> se u </a:t>
            </a:r>
            <a:r>
              <a:rPr lang="en-US" altLang="sr-Latn-RS" sz="2400" dirty="0" err="1">
                <a:solidFill>
                  <a:srgbClr val="FF0000"/>
                </a:solidFill>
              </a:rPr>
              <a:t>platnom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prometu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javlja</a:t>
            </a:r>
            <a:r>
              <a:rPr lang="en-US" altLang="sr-Latn-RS" sz="2400" dirty="0">
                <a:solidFill>
                  <a:srgbClr val="FF0000"/>
                </a:solidFill>
              </a:rPr>
              <a:t> u </a:t>
            </a:r>
            <a:r>
              <a:rPr lang="en-US" altLang="sr-Latn-RS" sz="2400" dirty="0" err="1">
                <a:solidFill>
                  <a:srgbClr val="FF0000"/>
                </a:solidFill>
              </a:rPr>
              <a:t>dva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oblika</a:t>
            </a:r>
            <a:r>
              <a:rPr lang="en-US" altLang="sr-Latn-RS" sz="2400" dirty="0">
                <a:solidFill>
                  <a:srgbClr val="FF0000"/>
                </a:solidFill>
              </a:rPr>
              <a:t>:</a:t>
            </a:r>
            <a:r>
              <a:rPr lang="sr-Latn-C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kao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valute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kao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devize</a:t>
            </a:r>
            <a:r>
              <a:rPr lang="en-US" altLang="sr-Latn-RS" sz="2400" dirty="0">
                <a:solidFill>
                  <a:srgbClr val="FF0000"/>
                </a:solidFill>
              </a:rPr>
              <a:t>.</a:t>
            </a:r>
            <a:endParaRPr lang="sr-Latn-CS" altLang="sr-Latn-R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sr-Latn-RS" sz="2400" dirty="0"/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Tačnije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r>
              <a:rPr lang="en-US" altLang="sr-Latn-RS" sz="2400" dirty="0" err="1">
                <a:solidFill>
                  <a:srgbClr val="FF0000"/>
                </a:solidFill>
              </a:rPr>
              <a:t>sredstva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kojima</a:t>
            </a:r>
            <a:r>
              <a:rPr lang="en-US" altLang="sr-Latn-RS" sz="2400" dirty="0">
                <a:solidFill>
                  <a:srgbClr val="FF0000"/>
                </a:solidFill>
              </a:rPr>
              <a:t> se </a:t>
            </a:r>
            <a:r>
              <a:rPr lang="en-US" altLang="sr-Latn-RS" sz="2400" dirty="0" err="1">
                <a:solidFill>
                  <a:srgbClr val="FF0000"/>
                </a:solidFill>
              </a:rPr>
              <a:t>vrše</a:t>
            </a:r>
            <a:r>
              <a:rPr lang="sr-Latn-CS" altLang="sr-Latn-RS" sz="2400" dirty="0">
                <a:solidFill>
                  <a:srgbClr val="FF0000"/>
                </a:solidFill>
              </a:rPr>
              <a:t>  m</a:t>
            </a:r>
            <a:r>
              <a:rPr lang="en-US" altLang="sr-Latn-RS" sz="2400" dirty="0" err="1">
                <a:solidFill>
                  <a:srgbClr val="FF0000"/>
                </a:solidFill>
              </a:rPr>
              <a:t>eđunarodna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plaćanja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javljaju</a:t>
            </a:r>
            <a:r>
              <a:rPr lang="en-US" altLang="sr-Latn-RS" sz="2400" dirty="0">
                <a:solidFill>
                  <a:srgbClr val="FF0000"/>
                </a:solidFill>
              </a:rPr>
              <a:t> se u </a:t>
            </a:r>
            <a:r>
              <a:rPr lang="en-US" altLang="sr-Latn-RS" sz="2400" dirty="0" err="1">
                <a:solidFill>
                  <a:srgbClr val="FF0000"/>
                </a:solidFill>
              </a:rPr>
              <a:t>vidu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valuta</a:t>
            </a:r>
            <a:r>
              <a:rPr lang="en-US" altLang="sr-Latn-RS" sz="2400" dirty="0">
                <a:solidFill>
                  <a:srgbClr val="FF0000"/>
                </a:solidFill>
              </a:rPr>
              <a:t> (</a:t>
            </a:r>
            <a:r>
              <a:rPr lang="en-US" altLang="sr-Latn-RS" sz="2400" dirty="0" err="1">
                <a:solidFill>
                  <a:srgbClr val="FF0000"/>
                </a:solidFill>
              </a:rPr>
              <a:t>stranog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efektivnog</a:t>
            </a:r>
            <a:r>
              <a:rPr lang="sr-Latn-CS" altLang="sr-Latn-RS" sz="2400" dirty="0">
                <a:solidFill>
                  <a:srgbClr val="FF0000"/>
                </a:solidFill>
              </a:rPr>
              <a:t>  n</a:t>
            </a:r>
            <a:r>
              <a:rPr lang="en-US" altLang="sr-Latn-RS" sz="2400" dirty="0" err="1">
                <a:solidFill>
                  <a:srgbClr val="FF0000"/>
                </a:solidFill>
              </a:rPr>
              <a:t>ovca</a:t>
            </a:r>
            <a:r>
              <a:rPr lang="en-US" altLang="sr-Latn-RS" sz="2400" dirty="0">
                <a:solidFill>
                  <a:srgbClr val="FF0000"/>
                </a:solidFill>
              </a:rPr>
              <a:t>), </a:t>
            </a:r>
            <a:r>
              <a:rPr lang="en-US" altLang="sr-Latn-RS" sz="2400" dirty="0" err="1">
                <a:solidFill>
                  <a:srgbClr val="FF0000"/>
                </a:solidFill>
              </a:rPr>
              <a:t>deviza</a:t>
            </a:r>
            <a:r>
              <a:rPr lang="en-US" altLang="sr-Latn-RS" sz="2400" dirty="0">
                <a:solidFill>
                  <a:srgbClr val="FF0000"/>
                </a:solidFill>
              </a:rPr>
              <a:t> (</a:t>
            </a:r>
            <a:r>
              <a:rPr lang="en-US" altLang="sr-Latn-RS" sz="2400" dirty="0" err="1">
                <a:solidFill>
                  <a:srgbClr val="FF0000"/>
                </a:solidFill>
              </a:rPr>
              <a:t>kratkoročnih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potraživanja</a:t>
            </a:r>
            <a:r>
              <a:rPr lang="en-US" altLang="sr-Latn-RS" sz="2400" dirty="0">
                <a:solidFill>
                  <a:srgbClr val="FF0000"/>
                </a:solidFill>
              </a:rPr>
              <a:t> u </a:t>
            </a:r>
            <a:r>
              <a:rPr lang="en-US" altLang="sr-Latn-RS" sz="2400" dirty="0" err="1">
                <a:solidFill>
                  <a:srgbClr val="FF0000"/>
                </a:solidFill>
              </a:rPr>
              <a:t>stranoj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valuti</a:t>
            </a:r>
            <a:r>
              <a:rPr lang="en-US" altLang="sr-Latn-RS" sz="2400" dirty="0">
                <a:solidFill>
                  <a:srgbClr val="FF0000"/>
                </a:solidFill>
              </a:rPr>
              <a:t>) 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endParaRPr lang="en-US" altLang="sr-Latn-R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805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r-Latn-RS" sz="3200" dirty="0"/>
              <a:t>3. MEĐUNARODNA </a:t>
            </a:r>
            <a:r>
              <a:rPr lang="en-US" altLang="sr-Latn-RS" sz="3200" dirty="0" smtClean="0"/>
              <a:t>DOKUMENT</a:t>
            </a:r>
            <a:r>
              <a:rPr lang="sr-Latn-ME" altLang="sr-Latn-RS" sz="3200" dirty="0" smtClean="0"/>
              <a:t>A –</a:t>
            </a:r>
            <a:r>
              <a:rPr lang="en-US" altLang="sr-Latn-RS" sz="3200" dirty="0" smtClean="0"/>
              <a:t> INKASO</a:t>
            </a:r>
            <a:r>
              <a:rPr lang="sr-Latn-ME" altLang="sr-Latn-RS" sz="3200" dirty="0" smtClean="0"/>
              <a:t>  DOKUMENTA</a:t>
            </a:r>
            <a:endParaRPr lang="en-US" altLang="sr-Latn-RS" sz="3200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sr-Latn-RS" sz="2800" dirty="0"/>
              <a:t/>
            </a:r>
            <a:br>
              <a:rPr lang="en-US" altLang="sr-Latn-RS" sz="2800" dirty="0"/>
            </a:br>
            <a:r>
              <a:rPr lang="en-US" altLang="sr-Latn-RS" sz="2800" dirty="0"/>
              <a:t>U </a:t>
            </a:r>
            <a:r>
              <a:rPr lang="en-US" altLang="sr-Latn-RS" sz="2800" dirty="0" err="1"/>
              <a:t>međunarodnom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bankarstvu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važno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mesto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zauzimaju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inkaso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poslovi</a:t>
            </a:r>
            <a:r>
              <a:rPr lang="en-US" altLang="sr-Latn-RS" sz="2800" dirty="0"/>
              <a:t>. </a:t>
            </a:r>
            <a:endParaRPr lang="sr-Latn-CS" altLang="sr-Latn-RS" sz="2800" dirty="0"/>
          </a:p>
          <a:p>
            <a:pPr>
              <a:lnSpc>
                <a:spcPct val="90000"/>
              </a:lnSpc>
            </a:pPr>
            <a:r>
              <a:rPr lang="en-US" altLang="sr-Latn-RS" sz="2800" dirty="0"/>
              <a:t>Oni </a:t>
            </a:r>
            <a:r>
              <a:rPr lang="en-US" altLang="sr-Latn-RS" sz="2800" dirty="0" err="1"/>
              <a:t>su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veoma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atraktivni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jer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uz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njeno</a:t>
            </a:r>
            <a:r>
              <a:rPr lang="en-US" altLang="sr-Latn-RS" sz="2800" dirty="0"/>
              <a:t> </a:t>
            </a:r>
            <a:r>
              <a:rPr lang="sr-Latn-CS" altLang="sr-Latn-RS" sz="2800" dirty="0"/>
              <a:t>p</a:t>
            </a:r>
            <a:r>
              <a:rPr lang="en-US" altLang="sr-Latn-RS" sz="2800" dirty="0" err="1"/>
              <a:t>osredovanje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vrši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naplata</a:t>
            </a:r>
            <a:r>
              <a:rPr lang="en-US" altLang="sr-Latn-RS" sz="2800" dirty="0"/>
              <a:t>, a ne </a:t>
            </a:r>
            <a:r>
              <a:rPr lang="en-US" altLang="sr-Latn-RS" sz="2800" dirty="0" err="1"/>
              <a:t>iziskuje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korišćenje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njenih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sredstava</a:t>
            </a:r>
            <a:r>
              <a:rPr lang="en-US" altLang="sr-Latn-RS" sz="2800" dirty="0"/>
              <a:t>. </a:t>
            </a:r>
            <a:endParaRPr lang="sr-Latn-CS" altLang="sr-Latn-RS" sz="2800" dirty="0"/>
          </a:p>
          <a:p>
            <a:pPr>
              <a:lnSpc>
                <a:spcPct val="90000"/>
              </a:lnSpc>
            </a:pPr>
            <a:r>
              <a:rPr lang="en-US" altLang="sr-Latn-RS" sz="2800" dirty="0"/>
              <a:t>Do </a:t>
            </a:r>
            <a:r>
              <a:rPr lang="en-US" altLang="sr-Latn-RS" sz="2800" dirty="0" err="1"/>
              <a:t>međunarodne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dokumentarne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naplate</a:t>
            </a:r>
            <a:r>
              <a:rPr lang="en-US" altLang="sr-Latn-RS" sz="2800" dirty="0"/>
              <a:t> (</a:t>
            </a:r>
            <a:r>
              <a:rPr lang="en-US" altLang="sr-Latn-RS" sz="2800" dirty="0" err="1"/>
              <a:t>inkaso</a:t>
            </a:r>
            <a:r>
              <a:rPr lang="en-US" altLang="sr-Latn-RS" sz="2800" dirty="0"/>
              <a:t>) u </a:t>
            </a:r>
            <a:r>
              <a:rPr lang="en-US" altLang="sr-Latn-RS" sz="2800" dirty="0" err="1"/>
              <a:t>međunarodnom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platnom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prometu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dolazi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kada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prodavac-izvoznik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poteškoća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prodaji</a:t>
            </a:r>
            <a:r>
              <a:rPr lang="en-US" altLang="sr-Latn-RS" sz="2800" dirty="0"/>
              <a:t> robe </a:t>
            </a:r>
            <a:r>
              <a:rPr lang="en-US" altLang="sr-Latn-RS" sz="2800" dirty="0" err="1"/>
              <a:t>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međunarodnom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tržištu</a:t>
            </a:r>
            <a:r>
              <a:rPr lang="en-US" altLang="sr-Latn-RS" sz="2800" dirty="0"/>
              <a:t>.</a:t>
            </a:r>
            <a:endParaRPr lang="sr-Latn-CS" altLang="sr-Latn-RS" sz="2800" dirty="0"/>
          </a:p>
          <a:p>
            <a:pPr>
              <a:lnSpc>
                <a:spcPct val="90000"/>
              </a:lnSpc>
            </a:pPr>
            <a:r>
              <a:rPr lang="en-US" altLang="sr-Latn-R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0423432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sr-Latn-RS" sz="2800" dirty="0" err="1"/>
              <a:t>Zato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dolazi</a:t>
            </a:r>
            <a:r>
              <a:rPr lang="en-US" altLang="sr-Latn-RS" sz="2800" dirty="0"/>
              <a:t> do </a:t>
            </a:r>
            <a:r>
              <a:rPr lang="en-US" altLang="sr-Latn-RS" sz="2800" dirty="0" err="1"/>
              <a:t>bankarskog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posla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kojem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preuzima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obavezu</a:t>
            </a:r>
            <a:r>
              <a:rPr lang="en-US" altLang="sr-Latn-RS" sz="2800" dirty="0"/>
              <a:t> da </a:t>
            </a:r>
            <a:r>
              <a:rPr lang="en-US" altLang="sr-Latn-RS" sz="2800" dirty="0" err="1"/>
              <a:t>po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nalogu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račun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nalogodavca</a:t>
            </a:r>
            <a:r>
              <a:rPr lang="en-US" altLang="sr-Latn-RS" sz="2800" dirty="0"/>
              <a:t> (</a:t>
            </a:r>
            <a:r>
              <a:rPr lang="en-US" altLang="sr-Latn-RS" sz="2800" dirty="0" err="1"/>
              <a:t>svog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komitenta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prodavca</a:t>
            </a:r>
            <a:r>
              <a:rPr lang="en-US" altLang="sr-Latn-RS" sz="2800" dirty="0"/>
              <a:t>) </a:t>
            </a:r>
            <a:r>
              <a:rPr lang="en-US" altLang="sr-Latn-RS" sz="2800" dirty="0" err="1"/>
              <a:t>naplati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potraživanje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nalogodavac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prema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trećem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licu</a:t>
            </a:r>
            <a:r>
              <a:rPr lang="en-US" altLang="sr-Latn-RS" sz="2800" dirty="0"/>
              <a:t> (</a:t>
            </a:r>
            <a:r>
              <a:rPr lang="en-US" altLang="sr-Latn-RS" sz="2800" dirty="0" err="1"/>
              <a:t>trasatu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kupcu</a:t>
            </a:r>
            <a:r>
              <a:rPr lang="en-US" altLang="sr-Latn-RS" sz="2800" dirty="0"/>
              <a:t>) </a:t>
            </a:r>
            <a:r>
              <a:rPr lang="en-US" altLang="sr-Latn-RS" sz="2800" dirty="0" err="1"/>
              <a:t>uz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istovremenu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predaju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robnih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dokumenata</a:t>
            </a:r>
            <a:r>
              <a:rPr lang="en-US" altLang="sr-Latn-RS" sz="2800" dirty="0"/>
              <a:t> (</a:t>
            </a:r>
            <a:r>
              <a:rPr lang="en-US" altLang="sr-Latn-RS" sz="2800" dirty="0" err="1"/>
              <a:t>koji</a:t>
            </a:r>
            <a:r>
              <a:rPr lang="en-US" altLang="sr-Latn-RS" sz="2800" dirty="0"/>
              <a:t> prate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dokazuju</a:t>
            </a:r>
            <a:r>
              <a:rPr lang="en-US" altLang="sr-Latn-RS" sz="2800" dirty="0"/>
              <a:t> da je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roba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prodata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izvezena</a:t>
            </a:r>
            <a:r>
              <a:rPr lang="en-US" altLang="sr-Latn-RS" sz="2800" dirty="0"/>
              <a:t>),</a:t>
            </a:r>
            <a:endParaRPr lang="sr-Latn-CS" altLang="sr-Latn-RS" sz="2800" dirty="0"/>
          </a:p>
          <a:p>
            <a:pPr>
              <a:lnSpc>
                <a:spcPct val="80000"/>
              </a:lnSpc>
            </a:pPr>
            <a:r>
              <a:rPr lang="en-US" altLang="sr-Latn-RS" sz="2800" dirty="0"/>
              <a:t> </a:t>
            </a:r>
            <a:r>
              <a:rPr lang="sr-Latn-ME" altLang="sr-Latn-RS" sz="2800" dirty="0" smtClean="0"/>
              <a:t>N</a:t>
            </a:r>
            <a:r>
              <a:rPr lang="en-US" altLang="sr-Latn-RS" sz="2800" dirty="0" err="1" smtClean="0"/>
              <a:t>alogodavac</a:t>
            </a:r>
            <a:r>
              <a:rPr lang="sr-Latn-ME" altLang="sr-Latn-RS" sz="2800" dirty="0" smtClean="0"/>
              <a:t> se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/>
              <a:t>obavezuje</a:t>
            </a:r>
            <a:r>
              <a:rPr lang="en-US" altLang="sr-Latn-RS" sz="2800" dirty="0"/>
              <a:t> da </a:t>
            </a:r>
            <a:r>
              <a:rPr lang="en-US" altLang="sr-Latn-RS" sz="2800" dirty="0" err="1"/>
              <a:t>će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</a:t>
            </a:r>
            <a:r>
              <a:rPr lang="en-US" altLang="sr-Latn-RS" sz="2800" dirty="0"/>
              <a:t> to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banci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platiti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proviziju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troškove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nastale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prilikom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izvršenja</a:t>
            </a:r>
            <a:r>
              <a:rPr lang="en-US" altLang="sr-Latn-RS" sz="2800" dirty="0"/>
              <a:t>  </a:t>
            </a:r>
            <a:r>
              <a:rPr lang="en-US" altLang="sr-Latn-RS" sz="2800" dirty="0" err="1"/>
              <a:t>naloga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čime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osigurava</a:t>
            </a:r>
            <a:r>
              <a:rPr lang="en-US" altLang="sr-Latn-RS" sz="2800" dirty="0"/>
              <a:t> od </a:t>
            </a:r>
            <a:r>
              <a:rPr lang="en-US" altLang="sr-Latn-RS" sz="2800" dirty="0" err="1"/>
              <a:t>rizika</a:t>
            </a:r>
            <a:r>
              <a:rPr lang="en-US" altLang="sr-Latn-RS" sz="2800" dirty="0"/>
              <a:t> da </a:t>
            </a:r>
            <a:r>
              <a:rPr lang="en-US" altLang="sr-Latn-RS" sz="2800" dirty="0" err="1"/>
              <a:t>izvrši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plaćanje</a:t>
            </a:r>
            <a:r>
              <a:rPr lang="sr-Latn-CS" altLang="sr-Latn-RS" sz="2800" dirty="0"/>
              <a:t>,</a:t>
            </a:r>
            <a:r>
              <a:rPr lang="en-US" altLang="sr-Latn-RS" sz="2800" dirty="0"/>
              <a:t> a ne </a:t>
            </a:r>
            <a:r>
              <a:rPr lang="en-US" altLang="sr-Latn-RS" sz="2800" dirty="0" err="1"/>
              <a:t>dobije</a:t>
            </a:r>
            <a:r>
              <a:rPr lang="en-US" altLang="sr-Latn-RS" sz="2800" dirty="0"/>
              <a:t>  </a:t>
            </a:r>
            <a:r>
              <a:rPr lang="en-US" altLang="sr-Latn-RS" sz="2800" dirty="0" err="1"/>
              <a:t>ugovorenu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robu</a:t>
            </a:r>
            <a:r>
              <a:rPr lang="en-US" altLang="sr-Latn-RS" sz="2800" dirty="0"/>
              <a:t>.</a:t>
            </a:r>
            <a:br>
              <a:rPr lang="en-US" altLang="sr-Latn-RS" sz="2800" dirty="0"/>
            </a:br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xmlns="" val="22941801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sr-Latn-RS" sz="2400" dirty="0" err="1">
                <a:solidFill>
                  <a:srgbClr val="FF0000"/>
                </a:solidFill>
              </a:rPr>
              <a:t>Dokumentarna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naplata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r>
              <a:rPr lang="en-US" altLang="sr-Latn-RS" sz="2400" dirty="0" err="1">
                <a:solidFill>
                  <a:srgbClr val="FF0000"/>
                </a:solidFill>
              </a:rPr>
              <a:t>odnosno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inkaso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posao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/>
              <a:t>se </a:t>
            </a:r>
            <a:r>
              <a:rPr lang="en-US" altLang="sr-Latn-RS" sz="2400" dirty="0" err="1" smtClean="0"/>
              <a:t>obično</a:t>
            </a:r>
            <a:r>
              <a:rPr lang="sr-Latn-ME" altLang="sr-Latn-RS" sz="2400" dirty="0" smtClean="0"/>
              <a:t> </a:t>
            </a:r>
            <a:r>
              <a:rPr lang="en-US" altLang="sr-Latn-RS" sz="2400" dirty="0" err="1" smtClean="0"/>
              <a:t>realizuje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/>
              <a:t>tako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što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prodavac-izvoznik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pošto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otpremi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robu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dobije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odgovarajuća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dokumenta</a:t>
            </a:r>
            <a:r>
              <a:rPr lang="en-US" altLang="sr-Latn-RS" sz="2400" dirty="0"/>
              <a:t>, ova </a:t>
            </a:r>
            <a:r>
              <a:rPr lang="en-US" altLang="sr-Latn-RS" sz="2400" dirty="0" err="1"/>
              <a:t>dokumenta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pov</a:t>
            </a:r>
            <a:r>
              <a:rPr lang="sr-Latn-CS" altLang="sr-Latn-RS" sz="2400" dirty="0"/>
              <a:t>j</a:t>
            </a:r>
            <a:r>
              <a:rPr lang="en-US" altLang="sr-Latn-RS" sz="2400" dirty="0" err="1"/>
              <a:t>erava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svojoj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banci</a:t>
            </a:r>
            <a:r>
              <a:rPr lang="en-US" altLang="sr-Latn-RS" sz="2400" dirty="0"/>
              <a:t> (</a:t>
            </a:r>
            <a:r>
              <a:rPr lang="en-US" altLang="sr-Latn-RS" sz="2400" dirty="0" err="1"/>
              <a:t>može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direktno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inostranoj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banci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kupcu-uvozniku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što</a:t>
            </a:r>
            <a:r>
              <a:rPr lang="en-US" altLang="sr-Latn-RS" sz="2400" dirty="0"/>
              <a:t> je </a:t>
            </a:r>
            <a:r>
              <a:rPr lang="en-US" altLang="sr-Latn-RS" sz="2400" dirty="0" err="1"/>
              <a:t>ređi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slučaj</a:t>
            </a:r>
            <a:r>
              <a:rPr lang="en-US" altLang="sr-Latn-RS" sz="2400" dirty="0"/>
              <a:t>). </a:t>
            </a:r>
            <a:endParaRPr lang="sr-Latn-CS" altLang="sr-Latn-RS" sz="2400" dirty="0"/>
          </a:p>
          <a:p>
            <a:pPr>
              <a:lnSpc>
                <a:spcPct val="90000"/>
              </a:lnSpc>
            </a:pPr>
            <a:r>
              <a:rPr lang="en-US" altLang="sr-Latn-RS" sz="2400" dirty="0"/>
              <a:t>U </a:t>
            </a:r>
            <a:r>
              <a:rPr lang="en-US" altLang="sr-Latn-RS" sz="2400" dirty="0" err="1"/>
              <a:t>pismenom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nalogu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banci</a:t>
            </a:r>
            <a:r>
              <a:rPr lang="en-US" altLang="sr-Latn-RS" sz="2400" dirty="0"/>
              <a:t> on </a:t>
            </a:r>
            <a:r>
              <a:rPr lang="en-US" altLang="sr-Latn-RS" sz="2400" dirty="0" err="1"/>
              <a:t>daje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sve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relevantne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instrukcije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vezi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naplatom</a:t>
            </a:r>
            <a:r>
              <a:rPr lang="en-US" altLang="sr-Latn-RS" sz="2400" dirty="0"/>
              <a:t> (</a:t>
            </a:r>
            <a:r>
              <a:rPr lang="en-US" altLang="sr-Latn-RS" sz="2400" dirty="0" err="1"/>
              <a:t>dokumenta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koja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šalju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naplatu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iznos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koji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naplaćuje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valuta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kojoj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naplaćuje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postupak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slučaju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odbijanja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plaćanja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akceptiranja</a:t>
            </a:r>
            <a:r>
              <a:rPr lang="en-US" altLang="sr-Latn-RS" sz="2400" dirty="0"/>
              <a:t> m</a:t>
            </a:r>
            <a:r>
              <a:rPr lang="sr-Latn-CS" altLang="sr-Latn-RS" sz="2400" dirty="0"/>
              <a:t>j</a:t>
            </a:r>
            <a:r>
              <a:rPr lang="en-US" altLang="sr-Latn-RS" sz="2400" dirty="0" err="1"/>
              <a:t>enice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uputstvo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plaćanje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bankarskih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troškova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ostala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specifična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uputstva</a:t>
            </a:r>
            <a:r>
              <a:rPr lang="en-US" altLang="sr-Latn-RS" sz="24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xmlns="" val="700585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sr-Latn-RS" sz="2800" dirty="0">
                <a:solidFill>
                  <a:srgbClr val="FF0000"/>
                </a:solidFill>
              </a:rPr>
              <a:t>Banka </a:t>
            </a:r>
            <a:r>
              <a:rPr lang="en-US" altLang="sr-Latn-RS" sz="2800" dirty="0" err="1">
                <a:solidFill>
                  <a:srgbClr val="FF0000"/>
                </a:solidFill>
              </a:rPr>
              <a:t>prodavca-izvoznika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dostavlja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predata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dokumenta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za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naplatu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ili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akceptiranje</a:t>
            </a:r>
            <a:r>
              <a:rPr lang="en-US" altLang="sr-Latn-RS" sz="2800" dirty="0">
                <a:solidFill>
                  <a:srgbClr val="FF0000"/>
                </a:solidFill>
              </a:rPr>
              <a:t>, </a:t>
            </a:r>
            <a:r>
              <a:rPr lang="en-US" altLang="sr-Latn-RS" sz="2800" dirty="0" err="1"/>
              <a:t>sa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svim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potrebnim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instrukcijama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jednom</a:t>
            </a:r>
            <a:r>
              <a:rPr lang="en-US" altLang="sr-Latn-RS" sz="2800" dirty="0"/>
              <a:t> od </a:t>
            </a:r>
            <a:r>
              <a:rPr lang="en-US" altLang="sr-Latn-RS" sz="2800" dirty="0" err="1"/>
              <a:t>svojih</a:t>
            </a:r>
            <a:r>
              <a:rPr lang="en-US" altLang="sr-Latn-RS" sz="2800" dirty="0"/>
              <a:t/>
            </a:r>
            <a:br>
              <a:rPr lang="en-US" altLang="sr-Latn-RS" sz="2800" dirty="0"/>
            </a:br>
            <a:r>
              <a:rPr lang="en-US" altLang="sr-Latn-RS" sz="2800" dirty="0" err="1"/>
              <a:t>korespodenata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koga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sama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izabere</a:t>
            </a:r>
            <a:r>
              <a:rPr lang="en-US" altLang="sr-Latn-RS" sz="2800" dirty="0"/>
              <a:t> (</a:t>
            </a:r>
            <a:r>
              <a:rPr lang="en-US" altLang="sr-Latn-RS" sz="2800" dirty="0" err="1"/>
              <a:t>po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pravilu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banci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zemlji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kojoj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vrši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naplata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ili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akceptiranje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u m</a:t>
            </a:r>
            <a:r>
              <a:rPr lang="sr-Latn-CS" altLang="sr-Latn-RS" sz="2800" dirty="0"/>
              <a:t>j</a:t>
            </a:r>
            <a:r>
              <a:rPr lang="en-US" altLang="sr-Latn-RS" sz="2800" dirty="0" err="1"/>
              <a:t>estu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gde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nalazi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poslovno</a:t>
            </a:r>
            <a:r>
              <a:rPr lang="en-US" altLang="sr-Latn-RS" sz="2800" dirty="0"/>
              <a:t/>
            </a:r>
            <a:br>
              <a:rPr lang="en-US" altLang="sr-Latn-RS" sz="2800" dirty="0"/>
            </a:br>
            <a:r>
              <a:rPr lang="en-US" altLang="sr-Latn-RS" sz="2800" dirty="0"/>
              <a:t>s</a:t>
            </a:r>
            <a:r>
              <a:rPr lang="sr-Latn-CS" altLang="sr-Latn-RS" sz="2800" dirty="0"/>
              <a:t>j</a:t>
            </a:r>
            <a:r>
              <a:rPr lang="en-US" altLang="sr-Latn-RS" sz="2800" dirty="0" err="1"/>
              <a:t>edište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kupca-uvoznika</a:t>
            </a:r>
            <a:r>
              <a:rPr lang="en-US" altLang="sr-Latn-RS" sz="2800" dirty="0"/>
              <a:t>). </a:t>
            </a:r>
            <a:endParaRPr lang="sr-Latn-CS" altLang="sr-Latn-RS" sz="2800" dirty="0"/>
          </a:p>
          <a:p>
            <a:r>
              <a:rPr lang="en-US" altLang="sr-Latn-RS" sz="2800" dirty="0"/>
              <a:t>Banka </a:t>
            </a:r>
            <a:r>
              <a:rPr lang="en-US" altLang="sr-Latn-RS" sz="2800" dirty="0" err="1"/>
              <a:t>prodavca-izvoznika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nema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nikakvu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obavezu</a:t>
            </a:r>
            <a:r>
              <a:rPr lang="en-US" altLang="sr-Latn-RS" sz="2800" dirty="0"/>
              <a:t> da </a:t>
            </a:r>
            <a:r>
              <a:rPr lang="en-US" altLang="sr-Latn-RS" sz="2800" dirty="0" err="1"/>
              <a:t>ispituje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ispravnost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ili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formu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komercijalnih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papira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ili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pratećih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dokumenata</a:t>
            </a:r>
            <a:r>
              <a:rPr lang="en-US" altLang="sr-Latn-RS" sz="2800" dirty="0"/>
              <a:t>. </a:t>
            </a:r>
            <a:endParaRPr lang="sr-Latn-CS" altLang="sr-Latn-RS" sz="2800" dirty="0"/>
          </a:p>
          <a:p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xmlns="" val="23141830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sr-Latn-RS" sz="2400" dirty="0"/>
              <a:t>Banka </a:t>
            </a:r>
            <a:r>
              <a:rPr lang="en-US" altLang="sr-Latn-RS" sz="2400" dirty="0" err="1"/>
              <a:t>naplate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inostranstvu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pošto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primi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dokumenta</a:t>
            </a:r>
            <a:r>
              <a:rPr lang="en-US" altLang="sr-Latn-RS" sz="2400" dirty="0"/>
              <a:t> od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prodavca-izvoznika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poziva</a:t>
            </a:r>
            <a:r>
              <a:rPr lang="en-US" altLang="sr-Latn-RS" sz="2400" dirty="0"/>
              <a:t> lice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organizaciju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naznačeni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nalogu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preuzmu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dokumenta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istovremeno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izvrše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isplatu</a:t>
            </a:r>
            <a:r>
              <a:rPr lang="en-US" altLang="sr-Latn-RS" sz="2400" dirty="0"/>
              <a:t>. </a:t>
            </a:r>
            <a:endParaRPr lang="sr-Latn-CS" altLang="sr-Latn-RS" sz="2400" dirty="0"/>
          </a:p>
          <a:p>
            <a:pPr>
              <a:lnSpc>
                <a:spcPct val="90000"/>
              </a:lnSpc>
            </a:pPr>
            <a:r>
              <a:rPr lang="en-US" altLang="sr-Latn-RS" sz="2400" dirty="0" err="1">
                <a:solidFill>
                  <a:srgbClr val="FF0000"/>
                </a:solidFill>
              </a:rPr>
              <a:t>Nakon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što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primi</a:t>
            </a:r>
            <a:r>
              <a:rPr lang="en-US" altLang="sr-Latn-RS" sz="2400" dirty="0">
                <a:solidFill>
                  <a:srgbClr val="FF0000"/>
                </a:solidFill>
              </a:rPr>
              <a:t> od </a:t>
            </a:r>
            <a:r>
              <a:rPr lang="en-US" altLang="sr-Latn-RS" sz="2400" dirty="0" err="1">
                <a:solidFill>
                  <a:srgbClr val="FF0000"/>
                </a:solidFill>
              </a:rPr>
              <a:t>naplatne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banke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odgovarajuća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dokumenta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r>
              <a:rPr lang="en-US" altLang="sr-Latn-RS" sz="2400" dirty="0" err="1">
                <a:solidFill>
                  <a:srgbClr val="FF0000"/>
                </a:solidFill>
              </a:rPr>
              <a:t>kupac-uvoznik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ima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obavezu</a:t>
            </a:r>
            <a:r>
              <a:rPr lang="en-US" altLang="sr-Latn-RS" sz="2400" dirty="0">
                <a:solidFill>
                  <a:srgbClr val="FF0000"/>
                </a:solidFill>
              </a:rPr>
              <a:t> da bez </a:t>
            </a:r>
            <a:r>
              <a:rPr lang="en-US" altLang="sr-Latn-RS" sz="2400" dirty="0" err="1">
                <a:solidFill>
                  <a:srgbClr val="FF0000"/>
                </a:solidFill>
              </a:rPr>
              <a:t>odlaganja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izvrši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uplatu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r>
              <a:rPr lang="en-US" altLang="sr-Latn-RS" sz="2400" dirty="0" err="1">
                <a:solidFill>
                  <a:srgbClr val="FF0000"/>
                </a:solidFill>
              </a:rPr>
              <a:t>odnosno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stavi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akcept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</a:t>
            </a:r>
            <a:r>
              <a:rPr lang="en-US" altLang="sr-Latn-RS" sz="2400" dirty="0">
                <a:solidFill>
                  <a:srgbClr val="FF0000"/>
                </a:solidFill>
              </a:rPr>
              <a:t> m</a:t>
            </a:r>
            <a:r>
              <a:rPr lang="sr-Latn-CS" altLang="sr-Latn-RS" sz="2400" dirty="0">
                <a:solidFill>
                  <a:srgbClr val="FF0000"/>
                </a:solidFill>
              </a:rPr>
              <a:t>j</a:t>
            </a:r>
            <a:r>
              <a:rPr lang="en-US" altLang="sr-Latn-RS" sz="2400" dirty="0" err="1">
                <a:solidFill>
                  <a:srgbClr val="FF0000"/>
                </a:solidFill>
              </a:rPr>
              <a:t>enicu</a:t>
            </a:r>
            <a:r>
              <a:rPr lang="en-US" altLang="sr-Latn-RS" sz="2400" dirty="0">
                <a:solidFill>
                  <a:srgbClr val="FF0000"/>
                </a:solidFill>
              </a:rPr>
              <a:t>.</a:t>
            </a:r>
            <a:endParaRPr lang="sr-Latn-CS" altLang="sr-Latn-R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sr-Latn-RS" sz="2400" dirty="0"/>
              <a:t> </a:t>
            </a:r>
            <a:r>
              <a:rPr lang="en-US" altLang="sr-Latn-RS" sz="2400" dirty="0" err="1"/>
              <a:t>Kupac-uvoznik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ima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pravo</a:t>
            </a:r>
            <a:r>
              <a:rPr lang="en-US" altLang="sr-Latn-RS" sz="2400" dirty="0"/>
              <a:t> da od </a:t>
            </a:r>
            <a:r>
              <a:rPr lang="en-US" altLang="sr-Latn-RS" sz="2400" dirty="0" err="1"/>
              <a:t>naplatne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dobije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sva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potrebna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dokumenta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preuzimanje</a:t>
            </a:r>
            <a:r>
              <a:rPr lang="en-US" altLang="sr-Latn-RS" sz="2400" dirty="0"/>
              <a:t> robe. </a:t>
            </a:r>
            <a:r>
              <a:rPr lang="en-US" altLang="sr-Latn-RS" sz="2400" dirty="0" err="1"/>
              <a:t>Pošto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izvrši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uplatu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stavi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akcept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 m</a:t>
            </a:r>
            <a:r>
              <a:rPr lang="sr-Latn-CS" altLang="sr-Latn-RS" sz="2400" dirty="0"/>
              <a:t>j</a:t>
            </a:r>
            <a:r>
              <a:rPr lang="en-US" altLang="sr-Latn-RS" sz="2400" dirty="0" err="1"/>
              <a:t>enicu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kupac-uvoznik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stiče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pravo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raspolaganja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nad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robom</a:t>
            </a:r>
            <a:r>
              <a:rPr lang="en-US" altLang="sr-Latn-RS" sz="2400" dirty="0"/>
              <a:t>. </a:t>
            </a:r>
            <a:br>
              <a:rPr lang="en-US" altLang="sr-Latn-RS" sz="2400" dirty="0"/>
            </a:br>
            <a:endParaRPr lang="en-US" altLang="sr-Latn-RS" sz="2400" dirty="0"/>
          </a:p>
          <a:p>
            <a:pPr>
              <a:lnSpc>
                <a:spcPct val="90000"/>
              </a:lnSpc>
            </a:pP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xmlns="" val="6869847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r-Latn-CS" altLang="sr-Latn-RS" sz="2400" dirty="0"/>
              <a:t>Banka </a:t>
            </a:r>
            <a:r>
              <a:rPr lang="en-US" altLang="sr-Latn-RS" sz="2400" dirty="0" err="1"/>
              <a:t>naplate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ima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obavezu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obav</a:t>
            </a:r>
            <a:r>
              <a:rPr lang="sr-Latn-CS" altLang="sr-Latn-RS" sz="2400" dirty="0"/>
              <a:t>ij</a:t>
            </a:r>
            <a:r>
              <a:rPr lang="en-US" altLang="sr-Latn-RS" sz="2400" dirty="0" err="1"/>
              <a:t>esti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prodavca-izvoznika</a:t>
            </a:r>
            <a:r>
              <a:rPr lang="en-US" altLang="sr-Latn-RS" sz="2400" dirty="0"/>
              <a:t> o </a:t>
            </a:r>
            <a:r>
              <a:rPr lang="en-US" altLang="sr-Latn-RS" sz="2400" dirty="0" err="1"/>
              <a:t>ishodu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naplate</a:t>
            </a:r>
            <a:r>
              <a:rPr lang="en-US" altLang="sr-Latn-RS" sz="2400" dirty="0"/>
              <a:t>. </a:t>
            </a:r>
            <a:endParaRPr lang="sr-Latn-CS" altLang="sr-Latn-RS" sz="2400" dirty="0"/>
          </a:p>
          <a:p>
            <a:pPr>
              <a:lnSpc>
                <a:spcPct val="90000"/>
              </a:lnSpc>
            </a:pPr>
            <a:r>
              <a:rPr lang="en-US" altLang="sr-Latn-RS" sz="2400" dirty="0"/>
              <a:t>Ova </a:t>
            </a:r>
            <a:r>
              <a:rPr lang="en-US" altLang="sr-Latn-RS" sz="2400" dirty="0" err="1"/>
              <a:t>obaveza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postoji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slučaju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pozitivnog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negativnog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ishoda</a:t>
            </a:r>
            <a:r>
              <a:rPr lang="en-US" altLang="sr-Latn-RS" sz="2400" dirty="0"/>
              <a:t>, s </a:t>
            </a:r>
            <a:r>
              <a:rPr lang="en-US" altLang="sr-Latn-RS" sz="2400" dirty="0" err="1"/>
              <a:t>tim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izveštaji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moraju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biti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praćeni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svim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relevantnim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podacima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prodavca-uvoznika</a:t>
            </a:r>
            <a:r>
              <a:rPr lang="en-US" altLang="sr-Latn-RS" sz="2400" dirty="0"/>
              <a:t>.</a:t>
            </a:r>
            <a:br>
              <a:rPr lang="en-US" altLang="sr-Latn-RS" sz="2400" dirty="0"/>
            </a:br>
            <a:r>
              <a:rPr lang="en-US" altLang="sr-Latn-RS" sz="2400" dirty="0" err="1">
                <a:solidFill>
                  <a:srgbClr val="FF0000"/>
                </a:solidFill>
              </a:rPr>
              <a:t>Dokumentarnu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naplatu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suštinski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možemo</a:t>
            </a:r>
            <a:r>
              <a:rPr lang="en-US" altLang="sr-Latn-RS" sz="2400" dirty="0">
                <a:solidFill>
                  <a:srgbClr val="FF0000"/>
                </a:solidFill>
              </a:rPr>
              <a:t> pod</a:t>
            </a:r>
            <a:r>
              <a:rPr lang="sr-Latn-CS" altLang="sr-Latn-RS" sz="2400" dirty="0">
                <a:solidFill>
                  <a:srgbClr val="FF0000"/>
                </a:solidFill>
              </a:rPr>
              <a:t>ij</a:t>
            </a:r>
            <a:r>
              <a:rPr lang="en-US" altLang="sr-Latn-RS" sz="2400" dirty="0" err="1">
                <a:solidFill>
                  <a:srgbClr val="FF0000"/>
                </a:solidFill>
              </a:rPr>
              <a:t>eliti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robnu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nerobnu</a:t>
            </a:r>
            <a:r>
              <a:rPr lang="en-US" altLang="sr-Latn-RS" sz="2400" dirty="0">
                <a:solidFill>
                  <a:srgbClr val="FF0000"/>
                </a:solidFill>
              </a:rPr>
              <a:t>, a </a:t>
            </a:r>
            <a:r>
              <a:rPr lang="en-US" altLang="sr-Latn-RS" sz="2400" dirty="0" err="1">
                <a:solidFill>
                  <a:srgbClr val="FF0000"/>
                </a:solidFill>
              </a:rPr>
              <a:t>prema</a:t>
            </a:r>
            <a:r>
              <a:rPr lang="en-US" altLang="sr-Latn-RS" sz="2400" dirty="0">
                <a:solidFill>
                  <a:srgbClr val="FF0000"/>
                </a:solidFill>
              </a:rPr>
              <a:t> tome od </a:t>
            </a:r>
            <a:r>
              <a:rPr lang="en-US" altLang="sr-Latn-RS" sz="2400" dirty="0" err="1">
                <a:solidFill>
                  <a:srgbClr val="FF0000"/>
                </a:solidFill>
              </a:rPr>
              <a:t>koga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 smtClean="0">
                <a:solidFill>
                  <a:srgbClr val="FF0000"/>
                </a:solidFill>
              </a:rPr>
              <a:t>dolaz</a:t>
            </a:r>
            <a:r>
              <a:rPr lang="sr-Latn-ME" altLang="sr-Latn-RS" sz="2400" dirty="0" smtClean="0">
                <a:solidFill>
                  <a:srgbClr val="FF0000"/>
                </a:solidFill>
              </a:rPr>
              <a:t>i</a:t>
            </a:r>
            <a:r>
              <a:rPr lang="en-US" altLang="sr-Latn-RS" sz="2400" dirty="0" smtClean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kome</a:t>
            </a:r>
            <a:r>
              <a:rPr lang="en-US" altLang="sr-Latn-RS" sz="2400" dirty="0">
                <a:solidFill>
                  <a:srgbClr val="FF0000"/>
                </a:solidFill>
              </a:rPr>
              <a:t> se </a:t>
            </a:r>
            <a:r>
              <a:rPr lang="en-US" altLang="sr-Latn-RS" sz="2400" dirty="0" err="1">
                <a:solidFill>
                  <a:srgbClr val="FF0000"/>
                </a:solidFill>
              </a:rPr>
              <a:t>dostavljaju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dokumenta</a:t>
            </a:r>
            <a:r>
              <a:rPr lang="en-US" altLang="sr-Latn-RS" sz="2400" dirty="0">
                <a:solidFill>
                  <a:srgbClr val="FF0000"/>
                </a:solidFill>
              </a:rPr>
              <a:t> – 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nostro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loro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dokumentarnu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naplatu</a:t>
            </a:r>
            <a:r>
              <a:rPr lang="en-US" altLang="sr-Latn-RS" sz="2400" dirty="0">
                <a:solidFill>
                  <a:srgbClr val="FF0000"/>
                </a:solidFill>
              </a:rPr>
              <a:t>. </a:t>
            </a:r>
            <a:endParaRPr lang="sr-Latn-CS" altLang="sr-Latn-R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sr-Latn-RS" sz="2400" dirty="0" err="1">
                <a:solidFill>
                  <a:srgbClr val="FF0000"/>
                </a:solidFill>
              </a:rPr>
              <a:t>Robna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dokumentarna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naplata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odnosi</a:t>
            </a:r>
            <a:r>
              <a:rPr lang="en-US" altLang="sr-Latn-RS" sz="2400" dirty="0">
                <a:solidFill>
                  <a:srgbClr val="FF0000"/>
                </a:solidFill>
              </a:rPr>
              <a:t> se </a:t>
            </a:r>
            <a:r>
              <a:rPr lang="en-US" altLang="sr-Latn-RS" sz="2400" dirty="0" err="1">
                <a:solidFill>
                  <a:srgbClr val="FF0000"/>
                </a:solidFill>
              </a:rPr>
              <a:t>na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naplatu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komercijalnih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papira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r>
              <a:rPr lang="en-US" altLang="sr-Latn-RS" sz="2400" dirty="0" err="1">
                <a:solidFill>
                  <a:srgbClr val="FF0000"/>
                </a:solidFill>
              </a:rPr>
              <a:t>faktura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r>
              <a:rPr lang="en-US" altLang="sr-Latn-RS" sz="2400" dirty="0" err="1">
                <a:solidFill>
                  <a:srgbClr val="FF0000"/>
                </a:solidFill>
              </a:rPr>
              <a:t>otpremnica</a:t>
            </a:r>
            <a:r>
              <a:rPr lang="en-US" altLang="sr-Latn-RS" sz="2400" dirty="0">
                <a:solidFill>
                  <a:srgbClr val="FF0000"/>
                </a:solidFill>
              </a:rPr>
              <a:t> – </a:t>
            </a:r>
            <a:r>
              <a:rPr lang="en-US" altLang="sr-Latn-RS" sz="2400" dirty="0" err="1">
                <a:solidFill>
                  <a:srgbClr val="FF0000"/>
                </a:solidFill>
              </a:rPr>
              <a:t>sem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finansijskih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dokumenata</a:t>
            </a:r>
            <a:r>
              <a:rPr lang="en-US" altLang="sr-Latn-RS" sz="2400" dirty="0">
                <a:solidFill>
                  <a:srgbClr val="FF0000"/>
                </a:solidFill>
              </a:rPr>
              <a:t>. </a:t>
            </a:r>
            <a:endParaRPr lang="sr-Latn-CS" altLang="sr-Latn-R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73276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sr-Latn-RS" sz="2400" dirty="0" err="1"/>
              <a:t>Dokumentarna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inkaso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naplata</a:t>
            </a:r>
            <a:r>
              <a:rPr lang="en-US" altLang="sr-Latn-RS" sz="2400" dirty="0"/>
              <a:t> se ne </a:t>
            </a:r>
            <a:r>
              <a:rPr lang="en-US" altLang="sr-Latn-RS" sz="2400" dirty="0" err="1"/>
              <a:t>odnosi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samo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robu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već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može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odnositi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naplatu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hartija</a:t>
            </a:r>
            <a:r>
              <a:rPr lang="en-US" altLang="sr-Latn-RS" sz="2400" dirty="0"/>
              <a:t> od </a:t>
            </a:r>
            <a:r>
              <a:rPr lang="en-US" altLang="sr-Latn-RS" sz="2400" dirty="0" err="1"/>
              <a:t>vrednosti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menica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čekova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itd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u tom </a:t>
            </a:r>
            <a:r>
              <a:rPr lang="en-US" altLang="sr-Latn-RS" sz="2400" dirty="0" err="1"/>
              <a:t>slučaju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govorimo</a:t>
            </a:r>
            <a:r>
              <a:rPr lang="en-US" altLang="sr-Latn-RS" sz="2400" dirty="0"/>
              <a:t> o </a:t>
            </a:r>
            <a:r>
              <a:rPr lang="en-US" altLang="sr-Latn-RS" sz="2400" dirty="0" err="1"/>
              <a:t>nerobnoj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dokumentarnoj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naplati</a:t>
            </a:r>
            <a:r>
              <a:rPr lang="en-US" altLang="sr-Latn-RS" sz="2400" dirty="0"/>
              <a:t> („</a:t>
            </a:r>
            <a:r>
              <a:rPr lang="en-US" altLang="sr-Latn-RS" sz="2400" dirty="0" err="1"/>
              <a:t>čistoj</a:t>
            </a:r>
            <a:r>
              <a:rPr lang="en-US" altLang="sr-Latn-RS" sz="2400" dirty="0"/>
              <a:t>“ </a:t>
            </a:r>
            <a:r>
              <a:rPr lang="en-US" altLang="sr-Latn-RS" sz="2400" dirty="0" err="1"/>
              <a:t>ili</a:t>
            </a:r>
            <a:r>
              <a:rPr lang="sr-Latn-CS" altLang="sr-Latn-RS" sz="2400" dirty="0"/>
              <a:t> </a:t>
            </a:r>
            <a:r>
              <a:rPr lang="en-US" altLang="sr-Latn-RS" sz="2400" dirty="0"/>
              <a:t>„</a:t>
            </a:r>
            <a:r>
              <a:rPr lang="en-US" altLang="sr-Latn-RS" sz="2400" dirty="0" err="1"/>
              <a:t>prostoj</a:t>
            </a:r>
            <a:r>
              <a:rPr lang="en-US" altLang="sr-Latn-RS" sz="2400" dirty="0"/>
              <a:t>“). </a:t>
            </a:r>
            <a:endParaRPr lang="sr-Latn-CS" altLang="sr-Latn-RS" sz="2400" dirty="0"/>
          </a:p>
          <a:p>
            <a:pPr>
              <a:lnSpc>
                <a:spcPct val="90000"/>
              </a:lnSpc>
            </a:pPr>
            <a:r>
              <a:rPr lang="en-US" altLang="sr-Latn-RS" sz="2400" dirty="0" err="1"/>
              <a:t>Kod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nostro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dokumentarne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naplate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robna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finansijska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dokumenta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šalju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zemlje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davaoca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naloga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inostranstvo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putem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domaće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inostrane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direktno</a:t>
            </a:r>
            <a:r>
              <a:rPr lang="en-US" altLang="sr-Latn-RS" sz="2400" dirty="0"/>
              <a:t> – </a:t>
            </a:r>
            <a:r>
              <a:rPr lang="en-US" altLang="sr-Latn-RS" sz="2400" dirty="0" err="1"/>
              <a:t>posredstvaom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samo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inostrane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, a </a:t>
            </a:r>
            <a:r>
              <a:rPr lang="en-US" altLang="sr-Latn-RS" sz="2400" dirty="0" err="1"/>
              <a:t>kod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loro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dokumentarne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naplate</a:t>
            </a:r>
            <a:r>
              <a:rPr lang="en-US" altLang="sr-Latn-RS" sz="2400" dirty="0"/>
              <a:t> – </a:t>
            </a:r>
            <a:r>
              <a:rPr lang="en-US" altLang="sr-Latn-RS" sz="2400" dirty="0" err="1"/>
              <a:t>domaća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banka</a:t>
            </a:r>
            <a:r>
              <a:rPr lang="en-US" altLang="sr-Latn-RS" sz="2400" dirty="0"/>
              <a:t> prima </a:t>
            </a:r>
            <a:r>
              <a:rPr lang="en-US" altLang="sr-Latn-RS" sz="2400" dirty="0" err="1"/>
              <a:t>nalog</a:t>
            </a:r>
            <a:r>
              <a:rPr lang="en-US" altLang="sr-Latn-RS" sz="2400" dirty="0"/>
              <a:t> od </a:t>
            </a:r>
            <a:r>
              <a:rPr lang="en-US" altLang="sr-Latn-RS" sz="2400" dirty="0" err="1"/>
              <a:t>inostrane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onda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poziva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domaće</a:t>
            </a:r>
            <a:r>
              <a:rPr lang="en-US" altLang="sr-Latn-RS" sz="2400" dirty="0"/>
              <a:t> lice </a:t>
            </a:r>
            <a:r>
              <a:rPr lang="en-US" altLang="sr-Latn-RS" sz="2400" dirty="0" smtClean="0"/>
              <a:t>da</a:t>
            </a:r>
            <a:r>
              <a:rPr lang="sr-Latn-ME" altLang="sr-Latn-RS" sz="2400" dirty="0" smtClean="0"/>
              <a:t> </a:t>
            </a:r>
            <a:r>
              <a:rPr lang="en-US" altLang="sr-Latn-RS" sz="2400" dirty="0" err="1" smtClean="0"/>
              <a:t>otkupi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/>
              <a:t>dokumenta</a:t>
            </a:r>
            <a:r>
              <a:rPr lang="en-US" altLang="sr-Latn-RS" sz="2400" dirty="0"/>
              <a:t>.</a:t>
            </a:r>
            <a:br>
              <a:rPr lang="en-US" altLang="sr-Latn-RS" sz="2400" dirty="0"/>
            </a:b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xmlns="" val="2557962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sr-Latn-RS" sz="2800" dirty="0"/>
              <a:t>U </a:t>
            </a:r>
            <a:r>
              <a:rPr lang="en-US" altLang="sr-Latn-RS" sz="2800" dirty="0" err="1"/>
              <a:t>međunarodnoj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trgovinskoj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praksi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dokumentarni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inkaso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najčešće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koriste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firme</a:t>
            </a:r>
            <a:r>
              <a:rPr lang="en-US" altLang="sr-Latn-RS" sz="2800" dirty="0"/>
              <a:t> 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/>
              <a:t>koje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žele</a:t>
            </a:r>
            <a:r>
              <a:rPr lang="en-US" altLang="sr-Latn-RS" sz="2800" dirty="0"/>
              <a:t> da se </a:t>
            </a:r>
            <a:r>
              <a:rPr lang="en-US" altLang="sr-Latn-RS" sz="2800" dirty="0" err="1"/>
              <a:t>probiju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strana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tržišta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plasiraju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svoju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robu</a:t>
            </a:r>
            <a:r>
              <a:rPr lang="en-US" altLang="sr-Latn-RS" sz="2800" dirty="0"/>
              <a:t>. </a:t>
            </a:r>
            <a:endParaRPr lang="sr-Latn-CS" altLang="sr-Latn-RS" sz="2800" dirty="0"/>
          </a:p>
          <a:p>
            <a:r>
              <a:rPr lang="en-US" altLang="sr-Latn-RS" sz="2800" dirty="0" err="1"/>
              <a:t>Pošto</a:t>
            </a:r>
            <a:r>
              <a:rPr lang="en-US" altLang="sr-Latn-RS" sz="2800" dirty="0"/>
              <a:t> je </a:t>
            </a:r>
            <a:r>
              <a:rPr lang="en-US" altLang="sr-Latn-RS" sz="2800" dirty="0" err="1"/>
              <a:t>ovaj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bankarski</a:t>
            </a:r>
            <a:r>
              <a:rPr lang="en-US" altLang="sr-Latn-RS" sz="2800" dirty="0"/>
              <a:t> instrument </a:t>
            </a:r>
            <a:r>
              <a:rPr lang="en-US" altLang="sr-Latn-RS" sz="2800" dirty="0" err="1"/>
              <a:t>međunarodnog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plaćanja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relativno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nepovoljan</a:t>
            </a:r>
            <a:r>
              <a:rPr lang="en-US" altLang="sr-Latn-RS" sz="2800" dirty="0"/>
              <a:t> </a:t>
            </a:r>
            <a:r>
              <a:rPr lang="en-US" altLang="sr-Latn-RS" sz="2800" dirty="0" err="1" smtClean="0"/>
              <a:t>za</a:t>
            </a:r>
            <a:r>
              <a:rPr lang="sr-Latn-ME" altLang="sr-Latn-RS" sz="2800" dirty="0" smtClean="0"/>
              <a:t> </a:t>
            </a:r>
            <a:r>
              <a:rPr lang="en-US" altLang="sr-Latn-RS" sz="2800" dirty="0" err="1" smtClean="0"/>
              <a:t>prodavca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zbog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eventualnih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problema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naplati</a:t>
            </a:r>
            <a:r>
              <a:rPr lang="en-US" altLang="sr-Latn-RS" sz="2800" dirty="0"/>
              <a:t>, on se </a:t>
            </a:r>
            <a:r>
              <a:rPr lang="en-US" altLang="sr-Latn-RS" sz="2800" dirty="0" err="1"/>
              <a:t>uglavnom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koristi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kod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preduzeća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spremn</a:t>
            </a:r>
            <a:r>
              <a:rPr lang="sr-Latn-CS" altLang="sr-Latn-RS" sz="2800" dirty="0"/>
              <a:t>a</a:t>
            </a:r>
            <a:r>
              <a:rPr lang="en-US" altLang="sr-Latn-RS" sz="2800" dirty="0"/>
              <a:t> da se </a:t>
            </a:r>
            <a:r>
              <a:rPr lang="en-US" altLang="sr-Latn-RS" sz="2800" dirty="0" err="1"/>
              <a:t>po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svaku</a:t>
            </a:r>
            <a:r>
              <a:rPr lang="en-US" altLang="sr-Latn-RS" sz="2800" dirty="0"/>
              <a:t> </a:t>
            </a:r>
            <a:r>
              <a:rPr lang="en-US" altLang="sr-Latn-RS" sz="2800" dirty="0" smtClean="0"/>
              <a:t>c</a:t>
            </a:r>
            <a:r>
              <a:rPr lang="sr-Latn-ME" altLang="sr-Latn-RS" sz="2800" dirty="0" smtClean="0"/>
              <a:t>ij</a:t>
            </a:r>
            <a:r>
              <a:rPr lang="en-US" altLang="sr-Latn-RS" sz="2800" dirty="0" err="1" smtClean="0"/>
              <a:t>enu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uz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veliki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rizik</a:t>
            </a:r>
            <a:r>
              <a:rPr lang="en-US" altLang="sr-Latn-RS" sz="2800" dirty="0"/>
              <a:t> „</a:t>
            </a:r>
            <a:r>
              <a:rPr lang="en-US" altLang="sr-Latn-RS" sz="2800" dirty="0" err="1"/>
              <a:t>šire</a:t>
            </a:r>
            <a:r>
              <a:rPr lang="en-US" altLang="sr-Latn-RS" sz="2800" dirty="0"/>
              <a:t>“ </a:t>
            </a:r>
            <a:r>
              <a:rPr lang="en-US" altLang="sr-Latn-RS" sz="2800" dirty="0" err="1"/>
              <a:t>na</a:t>
            </a:r>
            <a:r>
              <a:rPr lang="en-US" altLang="sr-Latn-RS" sz="2800" dirty="0"/>
              <a:t> nova </a:t>
            </a:r>
            <a:r>
              <a:rPr lang="en-US" altLang="sr-Latn-RS" sz="2800" dirty="0" err="1"/>
              <a:t>inostana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tržišta</a:t>
            </a:r>
            <a:r>
              <a:rPr lang="en-US" altLang="sr-Latn-RS" sz="2800" dirty="0"/>
              <a:t>.</a:t>
            </a:r>
          </a:p>
          <a:p>
            <a:endParaRPr lang="en-US" altLang="sr-Latn-RS" sz="2800" dirty="0"/>
          </a:p>
          <a:p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xmlns="" val="6792502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sr-Latn-RS" sz="4000" dirty="0"/>
              <a:t>4. DOKUMENTARNI AKREDITIV</a:t>
            </a:r>
            <a:br>
              <a:rPr lang="en-US" altLang="sr-Latn-RS" sz="4000" dirty="0"/>
            </a:br>
            <a:endParaRPr lang="en-US" altLang="sr-Latn-RS" sz="40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sr-Latn-RS" sz="2400" dirty="0" err="1">
                <a:solidFill>
                  <a:srgbClr val="FF0000"/>
                </a:solidFill>
              </a:rPr>
              <a:t>Opšte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odlike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dokumentarnog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 smtClean="0">
                <a:solidFill>
                  <a:srgbClr val="FF0000"/>
                </a:solidFill>
              </a:rPr>
              <a:t>akreditiva</a:t>
            </a:r>
            <a:r>
              <a:rPr lang="sr-Latn-ME" altLang="sr-Latn-RS" sz="2400" dirty="0" smtClean="0">
                <a:solidFill>
                  <a:srgbClr val="FF0000"/>
                </a:solidFill>
              </a:rPr>
              <a:t>:</a:t>
            </a:r>
            <a:r>
              <a:rPr lang="en-US" altLang="sr-Latn-RS" sz="2400" dirty="0" smtClean="0">
                <a:solidFill>
                  <a:srgbClr val="FF0000"/>
                </a:solidFill>
              </a:rPr>
              <a:t> </a:t>
            </a:r>
            <a:endParaRPr lang="sr-Latn-CS" altLang="sr-Latn-R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sr-Latn-RS" sz="2400" dirty="0" err="1">
                <a:solidFill>
                  <a:srgbClr val="FF0000"/>
                </a:solidFill>
              </a:rPr>
              <a:t>Dokumentarni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akreditiv</a:t>
            </a:r>
            <a:r>
              <a:rPr lang="en-US" altLang="sr-Latn-RS" sz="2400" dirty="0">
                <a:solidFill>
                  <a:srgbClr val="FF0000"/>
                </a:solidFill>
              </a:rPr>
              <a:t> (Letter of Credit) je </a:t>
            </a:r>
            <a:r>
              <a:rPr lang="en-US" altLang="sr-Latn-RS" sz="2400" dirty="0" err="1">
                <a:solidFill>
                  <a:srgbClr val="FF0000"/>
                </a:solidFill>
              </a:rPr>
              <a:t>ub</a:t>
            </a:r>
            <a:r>
              <a:rPr lang="sr-Latn-CS" altLang="sr-Latn-RS" sz="2400" dirty="0">
                <a:solidFill>
                  <a:srgbClr val="FF0000"/>
                </a:solidFill>
              </a:rPr>
              <a:t>j</a:t>
            </a:r>
            <a:r>
              <a:rPr lang="en-US" altLang="sr-Latn-RS" sz="2400" dirty="0" err="1">
                <a:solidFill>
                  <a:srgbClr val="FF0000"/>
                </a:solidFill>
              </a:rPr>
              <a:t>edljivo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najviše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korišćen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bankarski</a:t>
            </a:r>
            <a:r>
              <a:rPr lang="en-US" altLang="sr-Latn-RS" sz="2400" dirty="0">
                <a:solidFill>
                  <a:srgbClr val="FF0000"/>
                </a:solidFill>
              </a:rPr>
              <a:t> instrument 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najkvalitetniji</a:t>
            </a:r>
            <a:r>
              <a:rPr lang="en-US" altLang="sr-Latn-RS" sz="2400" dirty="0">
                <a:solidFill>
                  <a:srgbClr val="FF0000"/>
                </a:solidFill>
              </a:rPr>
              <a:t> instrument </a:t>
            </a:r>
            <a:r>
              <a:rPr lang="en-US" altLang="sr-Latn-RS" sz="2400" dirty="0" err="1">
                <a:solidFill>
                  <a:srgbClr val="FF0000"/>
                </a:solidFill>
              </a:rPr>
              <a:t>međunarodnih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plaćanja</a:t>
            </a:r>
            <a:r>
              <a:rPr lang="en-US" altLang="sr-Latn-RS" sz="2400" dirty="0">
                <a:solidFill>
                  <a:srgbClr val="FF0000"/>
                </a:solidFill>
              </a:rPr>
              <a:t>.</a:t>
            </a:r>
            <a:endParaRPr lang="sr-Latn-CS" altLang="sr-Latn-R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sr-Latn-RS" sz="2400" dirty="0"/>
              <a:t> </a:t>
            </a:r>
            <a:r>
              <a:rPr lang="en-US" altLang="sr-Latn-RS" sz="2400" dirty="0" err="1"/>
              <a:t>Prema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proc</a:t>
            </a:r>
            <a:r>
              <a:rPr lang="sr-Latn-CS" altLang="sr-Latn-RS" sz="2400" dirty="0"/>
              <a:t>j</a:t>
            </a:r>
            <a:r>
              <a:rPr lang="en-US" altLang="sr-Latn-RS" sz="2400" dirty="0" err="1"/>
              <a:t>enama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dokumentarni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akreditiv</a:t>
            </a:r>
            <a:r>
              <a:rPr lang="en-US" altLang="sr-Latn-RS" sz="2400" dirty="0"/>
              <a:t> se prim</a:t>
            </a:r>
            <a:r>
              <a:rPr lang="sr-Latn-CS" altLang="sr-Latn-RS" sz="2400" dirty="0"/>
              <a:t>j</a:t>
            </a:r>
            <a:r>
              <a:rPr lang="en-US" altLang="sr-Latn-RS" sz="2400" dirty="0" err="1"/>
              <a:t>enjuje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skoro</a:t>
            </a:r>
            <a:r>
              <a:rPr lang="en-US" altLang="sr-Latn-RS" sz="2400" dirty="0"/>
              <a:t> 80% </a:t>
            </a:r>
            <a:r>
              <a:rPr lang="en-US" altLang="sr-Latn-RS" sz="2400" dirty="0" err="1"/>
              <a:t>trgovinskih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poslova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sv</a:t>
            </a:r>
            <a:r>
              <a:rPr lang="sr-Latn-CS" altLang="sr-Latn-RS" sz="2400" dirty="0"/>
              <a:t>ij</a:t>
            </a:r>
            <a:r>
              <a:rPr lang="en-US" altLang="sr-Latn-RS" sz="2400" dirty="0" err="1"/>
              <a:t>etu</a:t>
            </a:r>
            <a:r>
              <a:rPr lang="en-US" altLang="sr-Latn-RS" sz="2400" dirty="0"/>
              <a:t>. </a:t>
            </a:r>
            <a:endParaRPr lang="sr-Latn-CS" altLang="sr-Latn-RS" sz="2400" dirty="0"/>
          </a:p>
          <a:p>
            <a:pPr>
              <a:lnSpc>
                <a:spcPct val="90000"/>
              </a:lnSpc>
            </a:pPr>
            <a:r>
              <a:rPr lang="en-US" altLang="sr-Latn-RS" sz="2400" u="sng" dirty="0" err="1">
                <a:solidFill>
                  <a:srgbClr val="FF0000"/>
                </a:solidFill>
              </a:rPr>
              <a:t>Smisao</a:t>
            </a:r>
            <a:r>
              <a:rPr lang="en-US" altLang="sr-Latn-RS" sz="2400" u="sng" dirty="0">
                <a:solidFill>
                  <a:srgbClr val="FF0000"/>
                </a:solidFill>
              </a:rPr>
              <a:t>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dokumentarnog</a:t>
            </a:r>
            <a:r>
              <a:rPr lang="en-US" altLang="sr-Latn-RS" sz="2400" u="sng" dirty="0">
                <a:solidFill>
                  <a:srgbClr val="FF0000"/>
                </a:solidFill>
              </a:rPr>
              <a:t>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akreditiva</a:t>
            </a:r>
            <a:r>
              <a:rPr lang="en-US" altLang="sr-Latn-RS" sz="2400" u="sng" dirty="0">
                <a:solidFill>
                  <a:srgbClr val="FF0000"/>
                </a:solidFill>
              </a:rPr>
              <a:t> je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što</a:t>
            </a:r>
            <a:r>
              <a:rPr lang="en-US" altLang="sr-Latn-RS" sz="2400" u="sng" dirty="0">
                <a:solidFill>
                  <a:srgbClr val="FF0000"/>
                </a:solidFill>
              </a:rPr>
              <a:t> se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njime</a:t>
            </a:r>
            <a:r>
              <a:rPr lang="en-US" altLang="sr-Latn-RS" sz="2400" u="sng" dirty="0">
                <a:solidFill>
                  <a:srgbClr val="FF0000"/>
                </a:solidFill>
              </a:rPr>
              <a:t/>
            </a:r>
            <a:br>
              <a:rPr lang="en-US" altLang="sr-Latn-RS" sz="2400" u="sng" dirty="0">
                <a:solidFill>
                  <a:srgbClr val="FF0000"/>
                </a:solidFill>
              </a:rPr>
            </a:br>
            <a:r>
              <a:rPr lang="en-US" altLang="sr-Latn-RS" sz="2400" u="sng" dirty="0" err="1">
                <a:solidFill>
                  <a:srgbClr val="FF0000"/>
                </a:solidFill>
              </a:rPr>
              <a:t>kupac</a:t>
            </a:r>
            <a:r>
              <a:rPr lang="en-US" altLang="sr-Latn-RS" sz="2400" u="sng" dirty="0">
                <a:solidFill>
                  <a:srgbClr val="FF0000"/>
                </a:solidFill>
              </a:rPr>
              <a:t>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osigurava</a:t>
            </a:r>
            <a:r>
              <a:rPr lang="en-US" altLang="sr-Latn-RS" sz="2400" u="sng" dirty="0">
                <a:solidFill>
                  <a:srgbClr val="FF0000"/>
                </a:solidFill>
              </a:rPr>
              <a:t> da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robu</a:t>
            </a:r>
            <a:r>
              <a:rPr lang="en-US" altLang="sr-Latn-RS" sz="2400" u="sng" dirty="0">
                <a:solidFill>
                  <a:srgbClr val="FF0000"/>
                </a:solidFill>
              </a:rPr>
              <a:t>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neće</a:t>
            </a:r>
            <a:r>
              <a:rPr lang="en-US" altLang="sr-Latn-RS" sz="2400" u="sng" dirty="0">
                <a:solidFill>
                  <a:srgbClr val="FF0000"/>
                </a:solidFill>
              </a:rPr>
              <a:t>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isplatiti</a:t>
            </a:r>
            <a:r>
              <a:rPr lang="en-US" altLang="sr-Latn-RS" sz="2400" u="sng" dirty="0">
                <a:solidFill>
                  <a:srgbClr val="FF0000"/>
                </a:solidFill>
              </a:rPr>
              <a:t>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pr</a:t>
            </a:r>
            <a:r>
              <a:rPr lang="sr-Latn-CS" altLang="sr-Latn-RS" sz="2400" u="sng" dirty="0">
                <a:solidFill>
                  <a:srgbClr val="FF0000"/>
                </a:solidFill>
              </a:rPr>
              <a:t>ij</a:t>
            </a:r>
            <a:r>
              <a:rPr lang="en-US" altLang="sr-Latn-RS" sz="2400" u="sng" dirty="0">
                <a:solidFill>
                  <a:srgbClr val="FF0000"/>
                </a:solidFill>
              </a:rPr>
              <a:t>e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nego</a:t>
            </a:r>
            <a:r>
              <a:rPr lang="en-US" altLang="sr-Latn-RS" sz="2400" u="sng" dirty="0">
                <a:solidFill>
                  <a:srgbClr val="FF0000"/>
                </a:solidFill>
              </a:rPr>
              <a:t>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što</a:t>
            </a:r>
            <a:r>
              <a:rPr lang="en-US" altLang="sr-Latn-RS" sz="2400" u="sng" dirty="0">
                <a:solidFill>
                  <a:srgbClr val="FF0000"/>
                </a:solidFill>
              </a:rPr>
              <a:t>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stekne</a:t>
            </a:r>
            <a:r>
              <a:rPr lang="en-US" altLang="sr-Latn-RS" sz="2400" u="sng" dirty="0">
                <a:solidFill>
                  <a:srgbClr val="FF0000"/>
                </a:solidFill>
              </a:rPr>
              <a:t>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pravo</a:t>
            </a:r>
            <a:r>
              <a:rPr lang="en-US" altLang="sr-Latn-RS" sz="2400" u="sng" dirty="0">
                <a:solidFill>
                  <a:srgbClr val="FF0000"/>
                </a:solidFill>
              </a:rPr>
              <a:t>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raspolaganja</a:t>
            </a:r>
            <a:r>
              <a:rPr lang="en-US" altLang="sr-Latn-RS" sz="2400" u="sng" dirty="0">
                <a:solidFill>
                  <a:srgbClr val="FF0000"/>
                </a:solidFill>
              </a:rPr>
              <a:t>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nad</a:t>
            </a:r>
            <a:r>
              <a:rPr lang="en-US" altLang="sr-Latn-RS" sz="2400" u="sng" dirty="0">
                <a:solidFill>
                  <a:srgbClr val="FF0000"/>
                </a:solidFill>
              </a:rPr>
              <a:t>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njom</a:t>
            </a:r>
            <a:r>
              <a:rPr lang="en-US" altLang="sr-Latn-RS" sz="2400" u="sng" dirty="0">
                <a:solidFill>
                  <a:srgbClr val="FF0000"/>
                </a:solidFill>
              </a:rPr>
              <a:t>, a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prodavac</a:t>
            </a:r>
            <a:r>
              <a:rPr lang="en-US" altLang="sr-Latn-RS" sz="2400" u="sng" dirty="0">
                <a:solidFill>
                  <a:srgbClr val="FF0000"/>
                </a:solidFill>
              </a:rPr>
              <a:t> se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obezbeđuje</a:t>
            </a:r>
            <a:r>
              <a:rPr lang="en-US" altLang="sr-Latn-RS" sz="2400" u="sng" dirty="0">
                <a:solidFill>
                  <a:srgbClr val="FF0000"/>
                </a:solidFill>
              </a:rPr>
              <a:t> da se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neće</a:t>
            </a:r>
            <a:r>
              <a:rPr lang="en-US" altLang="sr-Latn-RS" sz="2400" u="sng" dirty="0">
                <a:solidFill>
                  <a:srgbClr val="FF0000"/>
                </a:solidFill>
              </a:rPr>
              <a:t>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odreći</a:t>
            </a:r>
            <a:r>
              <a:rPr lang="en-US" altLang="sr-Latn-RS" sz="2400" u="sng" dirty="0">
                <a:solidFill>
                  <a:srgbClr val="FF0000"/>
                </a:solidFill>
              </a:rPr>
              <a:t>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raspolaganja</a:t>
            </a:r>
            <a:r>
              <a:rPr lang="en-US" altLang="sr-Latn-RS" sz="2400" u="sng" dirty="0">
                <a:solidFill>
                  <a:srgbClr val="FF0000"/>
                </a:solidFill>
              </a:rPr>
              <a:t>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nad</a:t>
            </a:r>
            <a:r>
              <a:rPr lang="en-US" altLang="sr-Latn-RS" sz="2400" u="sng" dirty="0">
                <a:solidFill>
                  <a:srgbClr val="FF0000"/>
                </a:solidFill>
              </a:rPr>
              <a:t>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robom</a:t>
            </a:r>
            <a:r>
              <a:rPr lang="en-US" altLang="sr-Latn-RS" sz="2400" u="sng" dirty="0">
                <a:solidFill>
                  <a:srgbClr val="FF0000"/>
                </a:solidFill>
              </a:rPr>
              <a:t>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pr</a:t>
            </a:r>
            <a:r>
              <a:rPr lang="sr-Latn-CS" altLang="sr-Latn-RS" sz="2400" u="sng" dirty="0">
                <a:solidFill>
                  <a:srgbClr val="FF0000"/>
                </a:solidFill>
              </a:rPr>
              <a:t>ij</a:t>
            </a:r>
            <a:r>
              <a:rPr lang="en-US" altLang="sr-Latn-RS" sz="2400" u="sng" dirty="0">
                <a:solidFill>
                  <a:srgbClr val="FF0000"/>
                </a:solidFill>
              </a:rPr>
              <a:t>e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nego</a:t>
            </a:r>
            <a:r>
              <a:rPr lang="en-US" altLang="sr-Latn-RS" sz="2400" u="sng" dirty="0">
                <a:solidFill>
                  <a:srgbClr val="FF0000"/>
                </a:solidFill>
              </a:rPr>
              <a:t>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što</a:t>
            </a:r>
            <a:r>
              <a:rPr lang="en-US" altLang="sr-Latn-RS" sz="2400" u="sng" dirty="0">
                <a:solidFill>
                  <a:srgbClr val="FF0000"/>
                </a:solidFill>
              </a:rPr>
              <a:t> je </a:t>
            </a:r>
            <a:r>
              <a:rPr lang="en-US" altLang="sr-Latn-RS" sz="2400" u="sng" dirty="0" err="1">
                <a:solidFill>
                  <a:srgbClr val="FF0000"/>
                </a:solidFill>
              </a:rPr>
              <a:t>naplati</a:t>
            </a:r>
            <a:r>
              <a:rPr lang="en-US" altLang="sr-Latn-RS" sz="2400" u="sng" dirty="0">
                <a:solidFill>
                  <a:srgbClr val="FF0000"/>
                </a:solidFill>
              </a:rPr>
              <a:t>. </a:t>
            </a:r>
            <a:endParaRPr lang="sr-Latn-CS" altLang="sr-Latn-RS" sz="2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62067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sr-Latn-RS" sz="2400" dirty="0" err="1"/>
              <a:t>Tako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iako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prostorno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možda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udaljene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preko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pola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sv</a:t>
            </a:r>
            <a:r>
              <a:rPr lang="sr-Latn-CS" altLang="sr-Latn-RS" sz="2400" dirty="0"/>
              <a:t>ij</a:t>
            </a:r>
            <a:r>
              <a:rPr lang="en-US" altLang="sr-Latn-RS" sz="2400" dirty="0"/>
              <a:t>eta, dv</a:t>
            </a:r>
            <a:r>
              <a:rPr lang="sr-Latn-CS" altLang="sr-Latn-RS" sz="2400" dirty="0"/>
              <a:t>ij</a:t>
            </a:r>
            <a:r>
              <a:rPr lang="en-US" altLang="sr-Latn-RS" sz="2400" dirty="0"/>
              <a:t>e </a:t>
            </a:r>
            <a:r>
              <a:rPr lang="en-US" altLang="sr-Latn-RS" sz="2400" dirty="0" err="1"/>
              <a:t>strane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poslu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uz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pomoć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posrednika</a:t>
            </a:r>
            <a:r>
              <a:rPr lang="en-US" altLang="sr-Latn-RS" sz="2400" dirty="0"/>
              <a:t> (</a:t>
            </a:r>
            <a:r>
              <a:rPr lang="en-US" altLang="sr-Latn-RS" sz="2400" dirty="0" err="1"/>
              <a:t>akreditivne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konfirmirajuće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druge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), </a:t>
            </a:r>
            <a:r>
              <a:rPr lang="en-US" altLang="sr-Latn-RS" sz="2400" dirty="0" err="1"/>
              <a:t>vrše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prodaju</a:t>
            </a:r>
            <a:r>
              <a:rPr lang="en-US" altLang="sr-Latn-RS" sz="2400" dirty="0"/>
              <a:t> robe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plaćanje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istovremeno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kao</a:t>
            </a:r>
            <a:r>
              <a:rPr lang="en-US" altLang="sr-Latn-RS" sz="2400" dirty="0"/>
              <a:t> da je u </a:t>
            </a:r>
            <a:r>
              <a:rPr lang="en-US" altLang="sr-Latn-RS" sz="2400" dirty="0" err="1"/>
              <a:t>pitanju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ručna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prodaja</a:t>
            </a:r>
            <a:r>
              <a:rPr lang="en-US" altLang="sr-Latn-RS" sz="2400" dirty="0"/>
              <a:t>. </a:t>
            </a:r>
            <a:endParaRPr lang="sr-Latn-CS" altLang="sr-Latn-RS" sz="2400" dirty="0"/>
          </a:p>
          <a:p>
            <a:pPr>
              <a:lnSpc>
                <a:spcPct val="90000"/>
              </a:lnSpc>
            </a:pPr>
            <a:r>
              <a:rPr lang="en-US" altLang="sr-Latn-RS" sz="2400" dirty="0" err="1"/>
              <a:t>Dakle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suština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akreditiva</a:t>
            </a:r>
            <a:r>
              <a:rPr lang="en-US" altLang="sr-Latn-RS" sz="2400" dirty="0"/>
              <a:t> je da, bez </a:t>
            </a:r>
            <a:r>
              <a:rPr lang="en-US" altLang="sr-Latn-RS" sz="2400" dirty="0" err="1"/>
              <a:t>obzira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razdaljinu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obezb</a:t>
            </a:r>
            <a:r>
              <a:rPr lang="sr-Latn-CS" altLang="sr-Latn-RS" sz="2400" dirty="0"/>
              <a:t>ij</a:t>
            </a:r>
            <a:r>
              <a:rPr lang="en-US" altLang="sr-Latn-RS" sz="2400" dirty="0" err="1"/>
              <a:t>edi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kupac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dobije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robu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naruči</a:t>
            </a:r>
            <a:r>
              <a:rPr lang="en-US" altLang="sr-Latn-RS" sz="2400" dirty="0"/>
              <a:t>, u </a:t>
            </a:r>
            <a:r>
              <a:rPr lang="en-US" altLang="sr-Latn-RS" sz="2400" dirty="0" err="1"/>
              <a:t>količini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kvalitetu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koji</a:t>
            </a:r>
            <a:r>
              <a:rPr lang="en-US" altLang="sr-Latn-RS" sz="2400" dirty="0"/>
              <a:t> je </a:t>
            </a:r>
            <a:r>
              <a:rPr lang="en-US" altLang="sr-Latn-RS" sz="2400" dirty="0" err="1"/>
              <a:t>ugovorio</a:t>
            </a:r>
            <a:r>
              <a:rPr lang="en-US" altLang="sr-Latn-RS" sz="2400" dirty="0"/>
              <a:t>, a da </a:t>
            </a:r>
            <a:r>
              <a:rPr lang="en-US" altLang="sr-Latn-RS" sz="2400" dirty="0" err="1"/>
              <a:t>prodavac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zna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će</a:t>
            </a:r>
            <a:r>
              <a:rPr lang="en-US" altLang="sr-Latn-RS" sz="2400" dirty="0"/>
              <a:t> </a:t>
            </a:r>
            <a:r>
              <a:rPr lang="en-US" altLang="sr-Latn-RS" sz="2400" dirty="0" err="1" smtClean="0"/>
              <a:t>kupac</a:t>
            </a:r>
            <a:r>
              <a:rPr lang="sr-Latn-ME" altLang="sr-Latn-RS" sz="2400" dirty="0" smtClean="0"/>
              <a:t> </a:t>
            </a:r>
            <a:r>
              <a:rPr lang="en-US" altLang="sr-Latn-RS" sz="2400" dirty="0" smtClean="0"/>
              <a:t>da </a:t>
            </a:r>
            <a:r>
              <a:rPr lang="en-US" altLang="sr-Latn-RS" sz="2400" dirty="0"/>
              <a:t>mu </a:t>
            </a:r>
            <a:r>
              <a:rPr lang="en-US" altLang="sr-Latn-RS" sz="2400" dirty="0" err="1"/>
              <a:t>plati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robu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koju</a:t>
            </a:r>
            <a:r>
              <a:rPr lang="en-US" altLang="sr-Latn-RS" sz="2400" dirty="0"/>
              <a:t> je </a:t>
            </a:r>
            <a:r>
              <a:rPr lang="en-US" altLang="sr-Latn-RS" sz="2400" dirty="0" err="1"/>
              <a:t>dobio</a:t>
            </a:r>
            <a:r>
              <a:rPr lang="en-US" altLang="sr-Latn-RS" sz="2400" dirty="0"/>
              <a:t>. </a:t>
            </a:r>
            <a:r>
              <a:rPr lang="en-US" altLang="sr-Latn-RS" sz="2400" dirty="0" err="1"/>
              <a:t>Akreditiv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štiti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jednu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drugu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stranu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koja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uključuje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banku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kao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treće</a:t>
            </a:r>
            <a:r>
              <a:rPr lang="en-US" altLang="sr-Latn-RS" sz="2400" dirty="0"/>
              <a:t> lice.</a:t>
            </a:r>
          </a:p>
          <a:p>
            <a:pPr>
              <a:lnSpc>
                <a:spcPct val="90000"/>
              </a:lnSpc>
            </a:pP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xmlns="" val="1530758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sr-Latn-RS" sz="2400" dirty="0" err="1"/>
              <a:t>plemenitim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metalima</a:t>
            </a:r>
            <a:r>
              <a:rPr lang="en-US" altLang="sr-Latn-RS" sz="2400" dirty="0"/>
              <a:t> (</a:t>
            </a:r>
            <a:r>
              <a:rPr lang="en-US" altLang="sr-Latn-RS" sz="2400" dirty="0" err="1"/>
              <a:t>danas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najčešće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zlatu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mada</a:t>
            </a:r>
            <a:r>
              <a:rPr lang="en-US" altLang="sr-Latn-RS" sz="2400" dirty="0"/>
              <a:t> je u </a:t>
            </a:r>
            <a:r>
              <a:rPr lang="en-US" altLang="sr-Latn-RS" sz="2400" dirty="0" err="1"/>
              <a:t>prošlosti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srebro</a:t>
            </a:r>
            <a:r>
              <a:rPr lang="en-US" altLang="sr-Latn-RS" sz="2400" dirty="0"/>
              <a:t>  </a:t>
            </a:r>
            <a:r>
              <a:rPr lang="en-US" altLang="sr-Latn-RS" sz="2400" dirty="0" err="1"/>
              <a:t>bilo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najviše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korišćen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plameniti</a:t>
            </a:r>
            <a:r>
              <a:rPr lang="en-US" altLang="sr-Latn-RS" sz="2400" dirty="0"/>
              <a:t> metal </a:t>
            </a:r>
            <a:r>
              <a:rPr lang="en-US" altLang="sr-Latn-RS" sz="2400" dirty="0" err="1"/>
              <a:t>kojim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su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vršena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međunarodna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plaćanja</a:t>
            </a:r>
            <a:r>
              <a:rPr lang="en-US" altLang="sr-Latn-RS" sz="2400" dirty="0"/>
              <a:t>). </a:t>
            </a:r>
            <a:endParaRPr lang="sr-Latn-CS" altLang="sr-Latn-RS" sz="2400" dirty="0"/>
          </a:p>
          <a:p>
            <a:pPr>
              <a:lnSpc>
                <a:spcPct val="90000"/>
              </a:lnSpc>
            </a:pPr>
            <a:r>
              <a:rPr lang="en-US" altLang="sr-Latn-RS" sz="2400" dirty="0" err="1">
                <a:solidFill>
                  <a:srgbClr val="FF0000"/>
                </a:solidFill>
              </a:rPr>
              <a:t>Srebro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zlato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vršili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su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funkciju</a:t>
            </a:r>
            <a:r>
              <a:rPr lang="sr-Latn-CS" altLang="sr-Latn-RS" sz="2400" dirty="0">
                <a:solidFill>
                  <a:srgbClr val="FF0000"/>
                </a:solidFill>
              </a:rPr>
              <a:t> u</a:t>
            </a:r>
            <a:r>
              <a:rPr lang="en-US" altLang="sr-Latn-RS" sz="2400" dirty="0" err="1">
                <a:solidFill>
                  <a:srgbClr val="FF0000"/>
                </a:solidFill>
              </a:rPr>
              <a:t>niverzalnih</a:t>
            </a:r>
            <a:r>
              <a:rPr lang="en-US" altLang="sr-Latn-RS" sz="2400" dirty="0">
                <a:solidFill>
                  <a:srgbClr val="FF0000"/>
                </a:solidFill>
              </a:rPr>
              <a:t> m</a:t>
            </a:r>
            <a:r>
              <a:rPr lang="sr-Latn-CS" altLang="sr-Latn-RS" sz="2400" dirty="0">
                <a:solidFill>
                  <a:srgbClr val="FF0000"/>
                </a:solidFill>
              </a:rPr>
              <a:t>j</a:t>
            </a:r>
            <a:r>
              <a:rPr lang="en-US" altLang="sr-Latn-RS" sz="2400" dirty="0">
                <a:solidFill>
                  <a:srgbClr val="FF0000"/>
                </a:solidFill>
              </a:rPr>
              <a:t>era </a:t>
            </a:r>
            <a:r>
              <a:rPr lang="en-US" altLang="sr-Latn-RS" sz="2400" dirty="0" err="1">
                <a:solidFill>
                  <a:srgbClr val="FF0000"/>
                </a:solidFill>
              </a:rPr>
              <a:t>vr</a:t>
            </a:r>
            <a:r>
              <a:rPr lang="sr-Latn-CS" altLang="sr-Latn-RS" sz="2400" dirty="0">
                <a:solidFill>
                  <a:srgbClr val="FF0000"/>
                </a:solidFill>
              </a:rPr>
              <a:t>ij</a:t>
            </a:r>
            <a:r>
              <a:rPr lang="en-US" altLang="sr-Latn-RS" sz="2400" dirty="0" err="1">
                <a:solidFill>
                  <a:srgbClr val="FF0000"/>
                </a:solidFill>
              </a:rPr>
              <a:t>ednosti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sv</a:t>
            </a:r>
            <a:r>
              <a:rPr lang="sr-Latn-CS" altLang="sr-Latn-RS" sz="2400" dirty="0">
                <a:solidFill>
                  <a:srgbClr val="FF0000"/>
                </a:solidFill>
              </a:rPr>
              <a:t>j</a:t>
            </a:r>
            <a:r>
              <a:rPr lang="en-US" altLang="sr-Latn-RS" sz="2400" dirty="0" err="1">
                <a:solidFill>
                  <a:srgbClr val="FF0000"/>
                </a:solidFill>
              </a:rPr>
              <a:t>etskog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novca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sve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dok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sa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razvitkom</a:t>
            </a:r>
            <a:r>
              <a:rPr lang="sr-Latn-C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kapitalističkog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načina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proizvodnje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razvitkom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međunarodne</a:t>
            </a:r>
            <a:r>
              <a:rPr lang="sr-Latn-C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trgovine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nije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došlo</a:t>
            </a:r>
            <a:r>
              <a:rPr lang="en-US" altLang="sr-Latn-RS" sz="2400" dirty="0">
                <a:solidFill>
                  <a:srgbClr val="FF0000"/>
                </a:solidFill>
              </a:rPr>
              <a:t> do </a:t>
            </a:r>
            <a:r>
              <a:rPr lang="en-US" altLang="sr-Latn-RS" sz="2400" dirty="0" err="1">
                <a:solidFill>
                  <a:srgbClr val="FF0000"/>
                </a:solidFill>
              </a:rPr>
              <a:t>razvoja</a:t>
            </a:r>
            <a:r>
              <a:rPr lang="en-US" altLang="sr-Latn-RS" sz="2400" dirty="0">
                <a:solidFill>
                  <a:srgbClr val="FF0000"/>
                </a:solidFill>
              </a:rPr>
              <a:t> m</a:t>
            </a:r>
            <a:r>
              <a:rPr lang="sr-Latn-CS" altLang="sr-Latn-RS" sz="2400" dirty="0">
                <a:solidFill>
                  <a:srgbClr val="FF0000"/>
                </a:solidFill>
              </a:rPr>
              <a:t>j</a:t>
            </a:r>
            <a:r>
              <a:rPr lang="en-US" altLang="sr-Latn-RS" sz="2400" dirty="0" err="1">
                <a:solidFill>
                  <a:srgbClr val="FF0000"/>
                </a:solidFill>
              </a:rPr>
              <a:t>enica</a:t>
            </a:r>
            <a:r>
              <a:rPr lang="en-US" altLang="sr-Latn-RS" sz="2400" dirty="0">
                <a:solidFill>
                  <a:srgbClr val="FF0000"/>
                </a:solidFill>
              </a:rPr>
              <a:t>. </a:t>
            </a:r>
            <a:endParaRPr lang="sr-Latn-CS" altLang="sr-Latn-R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336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sr-Latn-RS" sz="2800" dirty="0" err="1"/>
              <a:t>Dokumentarni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akreditiv</a:t>
            </a:r>
            <a:r>
              <a:rPr lang="en-US" altLang="sr-Latn-RS" sz="2800" dirty="0"/>
              <a:t> 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/>
              <a:t>pojavio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još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drugoj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polovini</a:t>
            </a:r>
            <a:r>
              <a:rPr lang="en-US" altLang="sr-Latn-RS" sz="2800" dirty="0"/>
              <a:t> XIX v</a:t>
            </a:r>
            <a:r>
              <a:rPr lang="sr-Latn-CS" altLang="sr-Latn-RS" sz="2800" dirty="0"/>
              <a:t>ij</a:t>
            </a:r>
            <a:r>
              <a:rPr lang="en-US" altLang="sr-Latn-RS" sz="2800" dirty="0" err="1"/>
              <a:t>eka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kao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rezultanta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autonomnog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međunarodnog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trgovinskog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prava</a:t>
            </a:r>
            <a:r>
              <a:rPr lang="en-US" altLang="sr-Latn-RS" sz="2800" dirty="0"/>
              <a:t>. </a:t>
            </a:r>
            <a:endParaRPr lang="sr-Latn-CS" altLang="sr-Latn-RS" sz="2800" dirty="0"/>
          </a:p>
          <a:p>
            <a:pPr>
              <a:lnSpc>
                <a:spcPct val="80000"/>
              </a:lnSpc>
            </a:pPr>
            <a:r>
              <a:rPr lang="en-US" altLang="sr-Latn-RS" sz="2800" dirty="0" err="1"/>
              <a:t>Pojava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razvoj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dokumentarnog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akreditiva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koincidira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velikim</a:t>
            </a:r>
            <a:r>
              <a:rPr lang="sr-Latn-CS" altLang="sr-Latn-RS" sz="2800" dirty="0"/>
              <a:t>  </a:t>
            </a:r>
            <a:r>
              <a:rPr lang="en-US" altLang="sr-Latn-RS" sz="2800" dirty="0" err="1"/>
              <a:t>razvojem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međunarodne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trgovine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nestabilnom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političko-ekonomskom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situacijom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</a:t>
            </a:r>
            <a:r>
              <a:rPr lang="sr-Latn-CS" altLang="sr-Latn-RS" sz="2800" dirty="0"/>
              <a:t>ij</a:t>
            </a:r>
            <a:r>
              <a:rPr lang="en-US" altLang="sr-Latn-RS" sz="2800" dirty="0"/>
              <a:t>e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posl</a:t>
            </a:r>
            <a:r>
              <a:rPr lang="sr-Latn-CS" altLang="sr-Latn-RS" sz="2800" dirty="0"/>
              <a:t>ij</a:t>
            </a:r>
            <a:r>
              <a:rPr lang="en-US" altLang="sr-Latn-RS" sz="2800" dirty="0"/>
              <a:t>e </a:t>
            </a:r>
            <a:r>
              <a:rPr lang="en-US" altLang="sr-Latn-RS" sz="2800" dirty="0" err="1"/>
              <a:t>sv</a:t>
            </a:r>
            <a:r>
              <a:rPr lang="sr-Latn-CS" altLang="sr-Latn-RS" sz="2800" dirty="0"/>
              <a:t>j</a:t>
            </a:r>
            <a:r>
              <a:rPr lang="en-US" altLang="sr-Latn-RS" sz="2800" dirty="0" err="1"/>
              <a:t>etskih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ratova</a:t>
            </a:r>
            <a:r>
              <a:rPr lang="en-US" altLang="sr-Latn-RS" sz="2800" dirty="0"/>
              <a:t> – </a:t>
            </a:r>
            <a:r>
              <a:rPr lang="en-US" altLang="sr-Latn-RS" sz="2800" dirty="0" err="1"/>
              <a:t>dakle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uslovima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kada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svetski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međunarodni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monetarni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sistem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nalazio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kriznim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situacijama</a:t>
            </a:r>
            <a:r>
              <a:rPr lang="en-US" altLang="sr-Latn-RS" sz="2800" dirty="0"/>
              <a:t>. </a:t>
            </a:r>
            <a:endParaRPr lang="sr-Latn-CS" altLang="sr-Latn-RS" sz="2800" dirty="0"/>
          </a:p>
          <a:p>
            <a:pPr>
              <a:lnSpc>
                <a:spcPct val="80000"/>
              </a:lnSpc>
            </a:pPr>
            <a:r>
              <a:rPr lang="en-US" altLang="sr-Latn-RS" sz="2800" dirty="0"/>
              <a:t/>
            </a:r>
            <a:br>
              <a:rPr lang="en-US" altLang="sr-Latn-RS" sz="2800" dirty="0"/>
            </a:br>
            <a:endParaRPr lang="sr-Latn-C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xmlns="" val="13618441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sr-Latn-RS" dirty="0" err="1"/>
              <a:t>Situacija</a:t>
            </a:r>
            <a:r>
              <a:rPr lang="en-US" altLang="sr-Latn-RS" dirty="0"/>
              <a:t> </a:t>
            </a:r>
            <a:r>
              <a:rPr lang="en-US" altLang="sr-Latn-RS" dirty="0" smtClean="0"/>
              <a:t> </a:t>
            </a:r>
            <a:r>
              <a:rPr lang="en-US" altLang="sr-Latn-RS" dirty="0" err="1"/>
              <a:t>kada</a:t>
            </a:r>
            <a:r>
              <a:rPr lang="en-US" altLang="sr-Latn-RS" dirty="0"/>
              <a:t> je u</a:t>
            </a:r>
            <a:r>
              <a:rPr lang="sr-Latn-CS" altLang="sr-Latn-RS" dirty="0"/>
              <a:t> </a:t>
            </a:r>
            <a:r>
              <a:rPr lang="en-US" altLang="sr-Latn-RS" dirty="0" err="1"/>
              <a:t>postbretonvudskom</a:t>
            </a:r>
            <a:r>
              <a:rPr lang="en-US" altLang="sr-Latn-RS" dirty="0"/>
              <a:t> </a:t>
            </a:r>
            <a:r>
              <a:rPr lang="en-US" altLang="sr-Latn-RS" dirty="0" err="1"/>
              <a:t>međunarodnom</a:t>
            </a:r>
            <a:r>
              <a:rPr lang="en-US" altLang="sr-Latn-RS" dirty="0"/>
              <a:t> </a:t>
            </a:r>
            <a:r>
              <a:rPr lang="en-US" altLang="sr-Latn-RS" dirty="0" err="1"/>
              <a:t>monetarnom</a:t>
            </a:r>
            <a:r>
              <a:rPr lang="en-US" altLang="sr-Latn-RS" dirty="0"/>
              <a:t> </a:t>
            </a:r>
            <a:r>
              <a:rPr lang="en-US" altLang="sr-Latn-RS" dirty="0" err="1"/>
              <a:t>sistemu</a:t>
            </a:r>
            <a:r>
              <a:rPr lang="en-US" altLang="sr-Latn-RS" dirty="0"/>
              <a:t> </a:t>
            </a:r>
            <a:r>
              <a:rPr lang="en-US" altLang="sr-Latn-RS" dirty="0" err="1"/>
              <a:t>prestalo</a:t>
            </a:r>
            <a:r>
              <a:rPr lang="sr-Latn-CS" altLang="sr-Latn-RS" dirty="0"/>
              <a:t> </a:t>
            </a:r>
            <a:r>
              <a:rPr lang="en-US" altLang="sr-Latn-RS" dirty="0" err="1"/>
              <a:t>zlatno-dolarsko</a:t>
            </a:r>
            <a:r>
              <a:rPr lang="en-US" altLang="sr-Latn-RS" dirty="0"/>
              <a:t> </a:t>
            </a:r>
            <a:r>
              <a:rPr lang="en-US" altLang="sr-Latn-RS" dirty="0" err="1"/>
              <a:t>važenje</a:t>
            </a:r>
            <a:r>
              <a:rPr lang="en-US" altLang="sr-Latn-RS" dirty="0"/>
              <a:t>, </a:t>
            </a:r>
            <a:r>
              <a:rPr lang="en-US" altLang="sr-Latn-RS" dirty="0" err="1"/>
              <a:t>samo</a:t>
            </a:r>
            <a:r>
              <a:rPr lang="en-US" altLang="sr-Latn-RS" dirty="0"/>
              <a:t> je </a:t>
            </a:r>
            <a:r>
              <a:rPr lang="en-US" altLang="sr-Latn-RS" dirty="0" err="1"/>
              <a:t>opštom</a:t>
            </a:r>
            <a:r>
              <a:rPr lang="en-US" altLang="sr-Latn-RS" dirty="0"/>
              <a:t> </a:t>
            </a:r>
            <a:r>
              <a:rPr lang="en-US" altLang="sr-Latn-RS" dirty="0" err="1"/>
              <a:t>međusobnom</a:t>
            </a:r>
            <a:r>
              <a:rPr lang="en-US" altLang="sr-Latn-RS" dirty="0"/>
              <a:t> </a:t>
            </a:r>
            <a:r>
              <a:rPr lang="en-US" altLang="sr-Latn-RS" dirty="0" err="1"/>
              <a:t>nestabilnošću</a:t>
            </a:r>
            <a:r>
              <a:rPr lang="en-US" altLang="sr-Latn-RS" dirty="0"/>
              <a:t> c</a:t>
            </a:r>
            <a:r>
              <a:rPr lang="sr-Latn-CS" altLang="sr-Latn-RS" dirty="0"/>
              <a:t>ij</a:t>
            </a:r>
            <a:r>
              <a:rPr lang="en-US" altLang="sr-Latn-RS" dirty="0" err="1"/>
              <a:t>ena</a:t>
            </a:r>
            <a:r>
              <a:rPr lang="en-US" altLang="sr-Latn-RS" dirty="0"/>
              <a:t> </a:t>
            </a:r>
            <a:r>
              <a:rPr lang="en-US" altLang="sr-Latn-RS" dirty="0" err="1"/>
              <a:t>nacionalnih</a:t>
            </a:r>
            <a:r>
              <a:rPr lang="en-US" altLang="sr-Latn-RS" dirty="0"/>
              <a:t> </a:t>
            </a:r>
            <a:r>
              <a:rPr lang="en-US" altLang="sr-Latn-RS" dirty="0" err="1" smtClean="0"/>
              <a:t>valuta</a:t>
            </a:r>
            <a:r>
              <a:rPr lang="sr-Latn-ME" altLang="sr-Latn-RS" dirty="0" smtClean="0"/>
              <a:t>,</a:t>
            </a:r>
            <a:r>
              <a:rPr lang="en-US" altLang="sr-Latn-RS" dirty="0" smtClean="0"/>
              <a:t> </a:t>
            </a:r>
            <a:r>
              <a:rPr lang="en-US" altLang="sr-Latn-RS" dirty="0" err="1"/>
              <a:t>pogodovalo</a:t>
            </a:r>
            <a:r>
              <a:rPr lang="en-US" altLang="sr-Latn-RS" dirty="0"/>
              <a:t> </a:t>
            </a:r>
            <a:r>
              <a:rPr lang="en-US" altLang="sr-Latn-RS" dirty="0" err="1"/>
              <a:t>daljem</a:t>
            </a:r>
            <a:r>
              <a:rPr lang="en-US" altLang="sr-Latn-RS" dirty="0"/>
              <a:t> </a:t>
            </a:r>
            <a:r>
              <a:rPr lang="en-US" altLang="sr-Latn-RS" dirty="0" err="1"/>
              <a:t>širem</a:t>
            </a:r>
            <a:r>
              <a:rPr lang="sr-Latn-CS" altLang="sr-Latn-RS" dirty="0"/>
              <a:t> </a:t>
            </a:r>
            <a:r>
              <a:rPr lang="en-US" altLang="sr-Latn-RS" dirty="0" err="1"/>
              <a:t>korišćenju</a:t>
            </a:r>
            <a:r>
              <a:rPr lang="en-US" altLang="sr-Latn-RS" dirty="0"/>
              <a:t> </a:t>
            </a:r>
            <a:r>
              <a:rPr lang="en-US" altLang="sr-Latn-RS" dirty="0" err="1"/>
              <a:t>dokumentarnog</a:t>
            </a:r>
            <a:r>
              <a:rPr lang="en-US" altLang="sr-Latn-RS" dirty="0"/>
              <a:t> </a:t>
            </a:r>
            <a:r>
              <a:rPr lang="en-US" altLang="sr-Latn-RS" dirty="0" err="1"/>
              <a:t>akreditiva</a:t>
            </a:r>
            <a:r>
              <a:rPr lang="en-US" altLang="sr-Latn-R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9955305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sr-Latn-RS" sz="2400" dirty="0" err="1">
                <a:solidFill>
                  <a:srgbClr val="FF0000"/>
                </a:solidFill>
              </a:rPr>
              <a:t>Dokumentarni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akreditiv</a:t>
            </a:r>
            <a:r>
              <a:rPr lang="en-US" altLang="sr-Latn-RS" sz="2400" dirty="0">
                <a:solidFill>
                  <a:srgbClr val="FF0000"/>
                </a:solidFill>
              </a:rPr>
              <a:t> je </a:t>
            </a:r>
            <a:r>
              <a:rPr lang="en-US" altLang="sr-Latn-RS" sz="2400" dirty="0" err="1">
                <a:solidFill>
                  <a:srgbClr val="FF0000"/>
                </a:solidFill>
              </a:rPr>
              <a:t>bankarski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posao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koji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pravni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osnov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dobija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iz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kupoprodajnog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ugovora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r>
              <a:rPr lang="en-US" altLang="sr-Latn-RS" sz="2400" dirty="0" err="1">
                <a:solidFill>
                  <a:srgbClr val="FF0000"/>
                </a:solidFill>
              </a:rPr>
              <a:t>ili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ugovora</a:t>
            </a:r>
            <a:r>
              <a:rPr lang="en-US" altLang="sr-Latn-RS" sz="2400" dirty="0">
                <a:solidFill>
                  <a:srgbClr val="FF0000"/>
                </a:solidFill>
              </a:rPr>
              <a:t> o </a:t>
            </a:r>
            <a:r>
              <a:rPr lang="en-US" altLang="sr-Latn-RS" sz="2400" dirty="0" err="1">
                <a:solidFill>
                  <a:srgbClr val="FF0000"/>
                </a:solidFill>
              </a:rPr>
              <a:t>izvođenju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investicionih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radova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r>
              <a:rPr lang="en-US" altLang="sr-Latn-RS" sz="2400" dirty="0" err="1">
                <a:solidFill>
                  <a:srgbClr val="FF0000"/>
                </a:solidFill>
              </a:rPr>
              <a:t>zaključenog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između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komitenta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banke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njegovog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stranog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partnera</a:t>
            </a:r>
            <a:r>
              <a:rPr lang="en-US" altLang="sr-Latn-RS" sz="2400" dirty="0">
                <a:solidFill>
                  <a:srgbClr val="FF0000"/>
                </a:solidFill>
              </a:rPr>
              <a:t>. </a:t>
            </a:r>
            <a:endParaRPr lang="sr-Latn-CS" altLang="sr-Latn-R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sr-Latn-RS" sz="2400" u="sng" dirty="0" err="1"/>
              <a:t>Zaključenjem</a:t>
            </a:r>
            <a:r>
              <a:rPr lang="en-US" altLang="sr-Latn-RS" sz="2400" u="sng" dirty="0"/>
              <a:t> </a:t>
            </a:r>
            <a:r>
              <a:rPr lang="en-US" altLang="sr-Latn-RS" sz="2400" u="sng" dirty="0" err="1"/>
              <a:t>ovog</a:t>
            </a:r>
            <a:r>
              <a:rPr lang="en-US" altLang="sr-Latn-RS" sz="2400" u="sng" dirty="0"/>
              <a:t> </a:t>
            </a:r>
            <a:r>
              <a:rPr lang="en-US" altLang="sr-Latn-RS" sz="2400" u="sng" dirty="0" err="1"/>
              <a:t>ugovora</a:t>
            </a:r>
            <a:r>
              <a:rPr lang="en-US" altLang="sr-Latn-RS" sz="2400" u="sng" dirty="0"/>
              <a:t> </a:t>
            </a:r>
            <a:r>
              <a:rPr lang="en-US" altLang="sr-Latn-RS" sz="2400" u="sng" dirty="0" err="1"/>
              <a:t>precizira</a:t>
            </a:r>
            <a:r>
              <a:rPr lang="en-US" altLang="sr-Latn-RS" sz="2400" u="sng" dirty="0"/>
              <a:t> se </a:t>
            </a:r>
            <a:r>
              <a:rPr lang="en-US" altLang="sr-Latn-RS" sz="2400" u="sng" dirty="0" err="1"/>
              <a:t>akreditivna</a:t>
            </a:r>
            <a:r>
              <a:rPr lang="en-US" altLang="sr-Latn-RS" sz="2400" u="sng" dirty="0"/>
              <a:t> </a:t>
            </a:r>
            <a:r>
              <a:rPr lang="en-US" altLang="sr-Latn-RS" sz="2400" u="sng" dirty="0" err="1"/>
              <a:t>klauzula</a:t>
            </a:r>
            <a:r>
              <a:rPr lang="en-US" altLang="sr-Latn-RS" sz="2400" u="sng" dirty="0"/>
              <a:t> </a:t>
            </a:r>
            <a:r>
              <a:rPr lang="en-US" altLang="sr-Latn-RS" sz="2400" u="sng" dirty="0" err="1"/>
              <a:t>kojom</a:t>
            </a:r>
            <a:r>
              <a:rPr lang="en-US" altLang="sr-Latn-RS" sz="2400" u="sng" dirty="0"/>
              <a:t> se </a:t>
            </a:r>
            <a:r>
              <a:rPr lang="en-US" altLang="sr-Latn-RS" sz="2400" u="sng" dirty="0" err="1"/>
              <a:t>dužnik-kupac</a:t>
            </a:r>
            <a:r>
              <a:rPr lang="en-US" altLang="sr-Latn-RS" sz="2400" u="sng" dirty="0"/>
              <a:t> </a:t>
            </a:r>
            <a:r>
              <a:rPr lang="en-US" altLang="sr-Latn-RS" sz="2400" u="sng" dirty="0" err="1"/>
              <a:t>ili</a:t>
            </a:r>
            <a:r>
              <a:rPr lang="en-US" altLang="sr-Latn-RS" sz="2400" u="sng" dirty="0"/>
              <a:t> </a:t>
            </a:r>
            <a:r>
              <a:rPr lang="en-US" altLang="sr-Latn-RS" sz="2400" u="sng" dirty="0" err="1"/>
              <a:t>naručilac</a:t>
            </a:r>
            <a:r>
              <a:rPr lang="en-US" altLang="sr-Latn-RS" sz="2400" u="sng" dirty="0"/>
              <a:t> </a:t>
            </a:r>
            <a:r>
              <a:rPr lang="en-US" altLang="sr-Latn-RS" sz="2400" u="sng" dirty="0" err="1"/>
              <a:t>obavezuje</a:t>
            </a:r>
            <a:r>
              <a:rPr lang="en-US" altLang="sr-Latn-RS" sz="2400" u="sng" dirty="0"/>
              <a:t> da </a:t>
            </a:r>
            <a:r>
              <a:rPr lang="en-US" altLang="sr-Latn-RS" sz="2400" u="sng" dirty="0" err="1"/>
              <a:t>će</a:t>
            </a:r>
            <a:r>
              <a:rPr lang="en-US" altLang="sr-Latn-RS" sz="2400" u="sng" dirty="0"/>
              <a:t> </a:t>
            </a:r>
            <a:r>
              <a:rPr lang="en-US" altLang="sr-Latn-RS" sz="2400" u="sng" dirty="0" err="1"/>
              <a:t>kod</a:t>
            </a:r>
            <a:r>
              <a:rPr lang="en-US" altLang="sr-Latn-RS" sz="2400" u="sng" dirty="0"/>
              <a:t> </a:t>
            </a:r>
            <a:r>
              <a:rPr lang="en-US" altLang="sr-Latn-RS" sz="2400" u="sng" dirty="0" err="1"/>
              <a:t>svoje</a:t>
            </a:r>
            <a:r>
              <a:rPr lang="en-US" altLang="sr-Latn-RS" sz="2400" u="sng" dirty="0"/>
              <a:t> </a:t>
            </a:r>
            <a:r>
              <a:rPr lang="en-US" altLang="sr-Latn-RS" sz="2400" u="sng" dirty="0" err="1"/>
              <a:t>banke</a:t>
            </a:r>
            <a:r>
              <a:rPr lang="en-US" altLang="sr-Latn-RS" sz="2400" u="sng" dirty="0"/>
              <a:t> </a:t>
            </a:r>
            <a:r>
              <a:rPr lang="en-US" altLang="sr-Latn-RS" sz="2400" u="sng" dirty="0" err="1"/>
              <a:t>otvoriti</a:t>
            </a:r>
            <a:r>
              <a:rPr lang="en-US" altLang="sr-Latn-RS" sz="2400" u="sng" dirty="0"/>
              <a:t> </a:t>
            </a:r>
            <a:r>
              <a:rPr lang="en-US" altLang="sr-Latn-RS" sz="2400" u="sng" dirty="0" err="1"/>
              <a:t>dokumentarni</a:t>
            </a:r>
            <a:r>
              <a:rPr lang="en-US" altLang="sr-Latn-RS" sz="2400" u="sng" dirty="0"/>
              <a:t> </a:t>
            </a:r>
            <a:r>
              <a:rPr lang="en-US" altLang="sr-Latn-RS" sz="2400" u="sng" dirty="0" err="1"/>
              <a:t>akreditiv</a:t>
            </a:r>
            <a:r>
              <a:rPr lang="en-US" altLang="sr-Latn-RS" sz="2400" u="sng" dirty="0"/>
              <a:t> u </a:t>
            </a:r>
            <a:r>
              <a:rPr lang="en-US" altLang="sr-Latn-RS" sz="2400" u="sng" dirty="0" err="1"/>
              <a:t>korist</a:t>
            </a:r>
            <a:r>
              <a:rPr lang="en-US" altLang="sr-Latn-RS" sz="2400" u="sng" dirty="0"/>
              <a:t> </a:t>
            </a:r>
            <a:r>
              <a:rPr lang="en-US" altLang="sr-Latn-RS" sz="2400" u="sng" dirty="0" err="1"/>
              <a:t>poverilaca</a:t>
            </a:r>
            <a:r>
              <a:rPr lang="en-US" altLang="sr-Latn-RS" sz="2400" u="sng" dirty="0"/>
              <a:t> (</a:t>
            </a:r>
            <a:r>
              <a:rPr lang="en-US" altLang="sr-Latn-RS" sz="2400" u="sng" dirty="0" err="1"/>
              <a:t>prodavca</a:t>
            </a:r>
            <a:r>
              <a:rPr lang="en-US" altLang="sr-Latn-RS" sz="2400" u="sng" dirty="0"/>
              <a:t> </a:t>
            </a:r>
            <a:r>
              <a:rPr lang="en-US" altLang="sr-Latn-RS" sz="2400" u="sng" dirty="0" err="1"/>
              <a:t>ili</a:t>
            </a:r>
            <a:r>
              <a:rPr lang="en-US" altLang="sr-Latn-RS" sz="2400" u="sng" dirty="0"/>
              <a:t> </a:t>
            </a:r>
            <a:r>
              <a:rPr lang="en-US" altLang="sr-Latn-RS" sz="2400" u="sng" dirty="0" err="1"/>
              <a:t>ozvođača</a:t>
            </a:r>
            <a:r>
              <a:rPr lang="en-US" altLang="sr-Latn-RS" sz="2400" u="sng" dirty="0"/>
              <a:t> </a:t>
            </a:r>
            <a:r>
              <a:rPr lang="en-US" altLang="sr-Latn-RS" sz="2400" u="sng" dirty="0" err="1"/>
              <a:t>radova</a:t>
            </a:r>
            <a:r>
              <a:rPr lang="en-US" altLang="sr-Latn-RS" sz="2400" u="sng" dirty="0"/>
              <a:t>). </a:t>
            </a:r>
            <a:endParaRPr lang="sr-Latn-CS" altLang="sr-Latn-RS" sz="2400" u="sng" dirty="0"/>
          </a:p>
          <a:p>
            <a:pPr>
              <a:lnSpc>
                <a:spcPct val="90000"/>
              </a:lnSpc>
            </a:pPr>
            <a:r>
              <a:rPr lang="en-US" altLang="sr-Latn-RS" sz="2400" dirty="0" err="1"/>
              <a:t>Prema</a:t>
            </a:r>
            <a:r>
              <a:rPr lang="en-US" altLang="sr-Latn-RS" sz="2400" dirty="0"/>
              <a:t> tome, </a:t>
            </a:r>
            <a:r>
              <a:rPr lang="en-US" altLang="sr-Latn-RS" sz="2400" dirty="0" err="1"/>
              <a:t>dužnik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otvara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akreditiv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kod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korist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trećeg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lica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kao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pov</a:t>
            </a:r>
            <a:r>
              <a:rPr lang="sr-Latn-CS" altLang="sr-Latn-RS" sz="2400" dirty="0"/>
              <a:t>j</a:t>
            </a:r>
            <a:r>
              <a:rPr lang="en-US" altLang="sr-Latn-RS" sz="2400" dirty="0" err="1"/>
              <a:t>erilac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koristi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akreditiv</a:t>
            </a:r>
            <a:r>
              <a:rPr lang="en-US" altLang="sr-Latn-RS" sz="2400" dirty="0"/>
              <a:t> pod </a:t>
            </a:r>
            <a:r>
              <a:rPr lang="en-US" altLang="sr-Latn-RS" sz="2400" dirty="0" err="1"/>
              <a:t>određenim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uslovima</a:t>
            </a:r>
            <a:r>
              <a:rPr lang="en-US" altLang="sr-Latn-RS" sz="2400" dirty="0"/>
              <a:t>.</a:t>
            </a:r>
            <a:br>
              <a:rPr lang="en-US" altLang="sr-Latn-RS" sz="2400" dirty="0"/>
            </a:br>
            <a:r>
              <a:rPr lang="en-US" altLang="sr-Latn-RS" sz="2400" dirty="0" err="1">
                <a:solidFill>
                  <a:srgbClr val="FF0000"/>
                </a:solidFill>
              </a:rPr>
              <a:t>Akreditivni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posao</a:t>
            </a:r>
            <a:r>
              <a:rPr lang="en-US" altLang="sr-Latn-RS" sz="2400" dirty="0">
                <a:solidFill>
                  <a:srgbClr val="FF0000"/>
                </a:solidFill>
              </a:rPr>
              <a:t> je </a:t>
            </a:r>
            <a:r>
              <a:rPr lang="en-US" altLang="sr-Latn-RS" sz="2400" dirty="0" err="1">
                <a:solidFill>
                  <a:srgbClr val="FF0000"/>
                </a:solidFill>
              </a:rPr>
              <a:t>sa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aspekta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banke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neutralni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posao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r>
              <a:rPr lang="en-US" altLang="sr-Latn-RS" sz="2400" dirty="0" err="1">
                <a:solidFill>
                  <a:srgbClr val="FF0000"/>
                </a:solidFill>
              </a:rPr>
              <a:t>koji</a:t>
            </a:r>
            <a:r>
              <a:rPr lang="en-US" altLang="sr-Latn-RS" sz="2400" dirty="0">
                <a:solidFill>
                  <a:srgbClr val="FF0000"/>
                </a:solidFill>
              </a:rPr>
              <a:t> se </a:t>
            </a:r>
            <a:r>
              <a:rPr lang="en-US" altLang="sr-Latn-RS" sz="2400" dirty="0" err="1">
                <a:solidFill>
                  <a:srgbClr val="FF0000"/>
                </a:solidFill>
              </a:rPr>
              <a:t>evidentira</a:t>
            </a:r>
            <a:r>
              <a:rPr lang="en-US" altLang="sr-Latn-RS" sz="2400" dirty="0">
                <a:solidFill>
                  <a:srgbClr val="FF0000"/>
                </a:solidFill>
              </a:rPr>
              <a:t> u </a:t>
            </a:r>
            <a:r>
              <a:rPr lang="en-US" altLang="sr-Latn-RS" sz="2400" dirty="0" err="1">
                <a:solidFill>
                  <a:srgbClr val="FF0000"/>
                </a:solidFill>
              </a:rPr>
              <a:t>vanbilansnoj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evidenciji</a:t>
            </a:r>
            <a:endParaRPr lang="en-US" altLang="sr-Latn-R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xmlns="" val="12064726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sr-Latn-RS" sz="2400" dirty="0" err="1"/>
              <a:t>Posao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odvija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tako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što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kupac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daje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nalog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banci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otvori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akreditiv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korist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stranog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prodavca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odnosno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korisnika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akreditiva</a:t>
            </a:r>
            <a:r>
              <a:rPr lang="en-US" altLang="sr-Latn-RS" sz="2400" dirty="0"/>
              <a:t>. </a:t>
            </a:r>
            <a:endParaRPr lang="sr-Latn-CS" altLang="sr-Latn-RS" sz="2400" dirty="0"/>
          </a:p>
          <a:p>
            <a:pPr>
              <a:lnSpc>
                <a:spcPct val="80000"/>
              </a:lnSpc>
            </a:pPr>
            <a:r>
              <a:rPr lang="en-US" altLang="sr-Latn-RS" sz="2400" dirty="0" err="1"/>
              <a:t>Zatim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definišu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svi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uslovi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rokovi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njegovo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korišćenje</a:t>
            </a:r>
            <a:r>
              <a:rPr lang="en-US" altLang="sr-Latn-RS" sz="2400" dirty="0"/>
              <a:t>.</a:t>
            </a:r>
            <a:endParaRPr lang="sr-Latn-CS" altLang="sr-Latn-RS" sz="2400" dirty="0"/>
          </a:p>
          <a:p>
            <a:pPr>
              <a:lnSpc>
                <a:spcPct val="80000"/>
              </a:lnSpc>
            </a:pPr>
            <a:r>
              <a:rPr lang="en-US" altLang="sr-Latn-RS" sz="2400" dirty="0"/>
              <a:t> </a:t>
            </a:r>
            <a:r>
              <a:rPr lang="en-US" altLang="sr-Latn-RS" sz="2400" dirty="0" err="1"/>
              <a:t>Prodavac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može</a:t>
            </a:r>
            <a:r>
              <a:rPr lang="en-US" altLang="sr-Latn-RS" sz="2400" dirty="0"/>
              <a:t> da se </a:t>
            </a:r>
            <a:r>
              <a:rPr lang="en-US" altLang="sr-Latn-RS" sz="2400" dirty="0" err="1"/>
              <a:t>naplati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tako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što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kada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njegova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banka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obav</a:t>
            </a:r>
            <a:r>
              <a:rPr lang="sr-Latn-CS" altLang="sr-Latn-RS" sz="2400" dirty="0"/>
              <a:t>j</a:t>
            </a:r>
            <a:r>
              <a:rPr lang="en-US" altLang="sr-Latn-RS" sz="2400" dirty="0" err="1"/>
              <a:t>esti</a:t>
            </a:r>
            <a:r>
              <a:rPr lang="en-US" altLang="sr-Latn-RS" sz="2400" dirty="0"/>
              <a:t> da mu je </a:t>
            </a:r>
            <a:r>
              <a:rPr lang="en-US" altLang="sr-Latn-RS" sz="2400" dirty="0" err="1"/>
              <a:t>otvoren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akreditiv</a:t>
            </a:r>
            <a:r>
              <a:rPr lang="en-US" altLang="sr-Latn-RS" sz="2400" dirty="0"/>
              <a:t>, on </a:t>
            </a:r>
            <a:r>
              <a:rPr lang="en-US" altLang="sr-Latn-RS" sz="2400" dirty="0" err="1"/>
              <a:t>kreće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ispunjava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sve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uslove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koji</a:t>
            </a:r>
            <a:r>
              <a:rPr lang="en-US" altLang="sr-Latn-RS" sz="2400" dirty="0"/>
              <a:t> se od </a:t>
            </a:r>
            <a:r>
              <a:rPr lang="en-US" altLang="sr-Latn-RS" sz="2400" dirty="0" err="1"/>
              <a:t>njega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traže</a:t>
            </a:r>
            <a:r>
              <a:rPr lang="en-US" altLang="sr-Latn-RS" sz="2400" dirty="0"/>
              <a:t>. </a:t>
            </a:r>
            <a:endParaRPr lang="sr-Latn-CS" altLang="sr-Latn-RS" sz="2400" dirty="0"/>
          </a:p>
          <a:p>
            <a:pPr>
              <a:lnSpc>
                <a:spcPct val="80000"/>
              </a:lnSpc>
            </a:pPr>
            <a:r>
              <a:rPr lang="en-US" altLang="sr-Latn-RS" sz="2400" dirty="0" err="1">
                <a:solidFill>
                  <a:srgbClr val="FF0000"/>
                </a:solidFill>
              </a:rPr>
              <a:t>Kada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ih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ispuni</a:t>
            </a:r>
            <a:r>
              <a:rPr lang="en-US" altLang="sr-Latn-RS" sz="2400" dirty="0">
                <a:solidFill>
                  <a:srgbClr val="FF0000"/>
                </a:solidFill>
              </a:rPr>
              <a:t> – </a:t>
            </a:r>
            <a:r>
              <a:rPr lang="en-US" altLang="sr-Latn-RS" sz="2400" dirty="0" err="1">
                <a:solidFill>
                  <a:srgbClr val="FF0000"/>
                </a:solidFill>
              </a:rPr>
              <a:t>odlazi</a:t>
            </a:r>
            <a:r>
              <a:rPr lang="en-US" altLang="sr-Latn-RS" sz="2400" dirty="0">
                <a:solidFill>
                  <a:srgbClr val="FF0000"/>
                </a:solidFill>
              </a:rPr>
              <a:t> u </a:t>
            </a:r>
            <a:r>
              <a:rPr lang="en-US" altLang="sr-Latn-RS" sz="2400" dirty="0" err="1">
                <a:solidFill>
                  <a:srgbClr val="FF0000"/>
                </a:solidFill>
              </a:rPr>
              <a:t>banku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traži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svoju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naplatu</a:t>
            </a:r>
            <a:r>
              <a:rPr lang="en-US" altLang="sr-Latn-RS" sz="2400" dirty="0">
                <a:solidFill>
                  <a:srgbClr val="FF0000"/>
                </a:solidFill>
              </a:rPr>
              <a:t>. </a:t>
            </a:r>
            <a:r>
              <a:rPr lang="en-US" altLang="sr-Latn-RS" sz="2400" dirty="0" err="1">
                <a:solidFill>
                  <a:srgbClr val="FF0000"/>
                </a:solidFill>
              </a:rPr>
              <a:t>Sama</a:t>
            </a:r>
            <a:r>
              <a:rPr lang="sr-Latn-C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procedura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najjednostavnije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opisano</a:t>
            </a:r>
            <a:r>
              <a:rPr lang="en-US" altLang="sr-Latn-RS" sz="2400" dirty="0">
                <a:solidFill>
                  <a:srgbClr val="FF0000"/>
                </a:solidFill>
              </a:rPr>
              <a:t> se </a:t>
            </a:r>
            <a:r>
              <a:rPr lang="en-US" altLang="sr-Latn-RS" sz="2400" dirty="0" err="1">
                <a:solidFill>
                  <a:srgbClr val="FF0000"/>
                </a:solidFill>
              </a:rPr>
              <a:t>odvija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sledeći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način</a:t>
            </a:r>
            <a:r>
              <a:rPr lang="en-US" altLang="sr-Latn-RS" sz="2400" dirty="0">
                <a:solidFill>
                  <a:srgbClr val="FF0000"/>
                </a:solidFill>
              </a:rPr>
              <a:t>: </a:t>
            </a:r>
            <a:r>
              <a:rPr lang="en-US" altLang="sr-Latn-RS" sz="2400" dirty="0" err="1">
                <a:solidFill>
                  <a:srgbClr val="FF0000"/>
                </a:solidFill>
              </a:rPr>
              <a:t>Kupac</a:t>
            </a:r>
            <a:r>
              <a:rPr lang="en-US" altLang="sr-Latn-RS" sz="2400" dirty="0">
                <a:solidFill>
                  <a:srgbClr val="FF0000"/>
                </a:solidFill>
              </a:rPr>
              <a:t> (</a:t>
            </a:r>
            <a:r>
              <a:rPr lang="en-US" altLang="sr-Latn-RS" sz="2400" dirty="0" err="1">
                <a:solidFill>
                  <a:srgbClr val="FF0000"/>
                </a:solidFill>
              </a:rPr>
              <a:t>uvoznik</a:t>
            </a:r>
            <a:r>
              <a:rPr lang="en-US" altLang="sr-Latn-RS" sz="2400" dirty="0">
                <a:solidFill>
                  <a:srgbClr val="FF0000"/>
                </a:solidFill>
              </a:rPr>
              <a:t>) </a:t>
            </a:r>
            <a:r>
              <a:rPr lang="en-US" altLang="sr-Latn-RS" sz="2400" dirty="0" err="1">
                <a:solidFill>
                  <a:srgbClr val="FF0000"/>
                </a:solidFill>
              </a:rPr>
              <a:t>daje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nalog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akreditivnoj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banci</a:t>
            </a:r>
            <a:r>
              <a:rPr lang="en-US" altLang="sr-Latn-RS" sz="2400" dirty="0">
                <a:solidFill>
                  <a:srgbClr val="FF0000"/>
                </a:solidFill>
              </a:rPr>
              <a:t> da </a:t>
            </a:r>
            <a:r>
              <a:rPr lang="en-US" altLang="sr-Latn-RS" sz="2400" dirty="0" err="1">
                <a:solidFill>
                  <a:srgbClr val="FF0000"/>
                </a:solidFill>
              </a:rPr>
              <a:t>isplati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prodavcu</a:t>
            </a:r>
            <a:r>
              <a:rPr lang="en-US" altLang="sr-Latn-RS" sz="2400" dirty="0">
                <a:solidFill>
                  <a:srgbClr val="FF0000"/>
                </a:solidFill>
              </a:rPr>
              <a:t> (</a:t>
            </a:r>
            <a:r>
              <a:rPr lang="en-US" altLang="sr-Latn-RS" sz="2400" dirty="0" err="1">
                <a:solidFill>
                  <a:srgbClr val="FF0000"/>
                </a:solidFill>
              </a:rPr>
              <a:t>stranom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izvozniku</a:t>
            </a:r>
            <a:r>
              <a:rPr lang="en-US" altLang="sr-Latn-RS" sz="2400" dirty="0">
                <a:solidFill>
                  <a:srgbClr val="FF0000"/>
                </a:solidFill>
              </a:rPr>
              <a:t>) </a:t>
            </a:r>
            <a:r>
              <a:rPr lang="en-US" altLang="sr-Latn-RS" sz="2400" dirty="0" err="1">
                <a:solidFill>
                  <a:srgbClr val="FF0000"/>
                </a:solidFill>
              </a:rPr>
              <a:t>određeni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iznos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novca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pošto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joj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ovaj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isporuči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detaljno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specifikovana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dokumenta</a:t>
            </a:r>
            <a:r>
              <a:rPr lang="en-US" altLang="sr-Latn-RS" sz="2400" dirty="0">
                <a:solidFill>
                  <a:srgbClr val="FF0000"/>
                </a:solidFill>
              </a:rPr>
              <a:t>.</a:t>
            </a:r>
            <a:r>
              <a:rPr lang="en-US" altLang="sr-Latn-RS" sz="2000" dirty="0"/>
              <a:t/>
            </a:r>
            <a:br>
              <a:rPr lang="en-US" altLang="sr-Latn-RS" sz="2000" dirty="0"/>
            </a:br>
            <a:r>
              <a:rPr lang="en-US" altLang="sr-Latn-RS" sz="2000" dirty="0"/>
              <a:t/>
            </a:r>
            <a:br>
              <a:rPr lang="en-US" altLang="sr-Latn-RS" sz="2000" dirty="0"/>
            </a:br>
            <a:endParaRPr lang="en-US" altLang="sr-Latn-RS" sz="2000" dirty="0"/>
          </a:p>
        </p:txBody>
      </p:sp>
    </p:spTree>
    <p:extLst>
      <p:ext uri="{BB962C8B-B14F-4D97-AF65-F5344CB8AC3E}">
        <p14:creationId xmlns:p14="http://schemas.microsoft.com/office/powerpoint/2010/main" xmlns="" val="38141431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sr-Latn-RS" sz="2800" dirty="0" err="1"/>
              <a:t>Dokumenta</a:t>
            </a:r>
            <a:r>
              <a:rPr lang="en-US" altLang="sr-Latn-RS" sz="2800" dirty="0"/>
              <a:t> od </a:t>
            </a:r>
            <a:r>
              <a:rPr lang="en-US" altLang="sr-Latn-RS" sz="2800" dirty="0" err="1"/>
              <a:t>čije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isporuke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zavisi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izvršenje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akreditivnog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naloga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mogu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podeliti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</a:t>
            </a:r>
            <a:r>
              <a:rPr lang="en-US" altLang="sr-Latn-RS" sz="2800" dirty="0"/>
              <a:t> tri </a:t>
            </a:r>
            <a:r>
              <a:rPr lang="en-US" altLang="sr-Latn-RS" sz="2800" dirty="0" err="1"/>
              <a:t>grupe</a:t>
            </a:r>
            <a:r>
              <a:rPr lang="en-US" altLang="sr-Latn-RS" sz="2800" dirty="0"/>
              <a:t>:</a:t>
            </a:r>
            <a:br>
              <a:rPr lang="en-US" altLang="sr-Latn-RS" sz="2800" dirty="0"/>
            </a:br>
            <a:r>
              <a:rPr lang="en-US" altLang="sr-Latn-RS" sz="2800" dirty="0"/>
              <a:t>- </a:t>
            </a:r>
            <a:r>
              <a:rPr lang="en-US" altLang="sr-Latn-RS" sz="2800" dirty="0" err="1">
                <a:solidFill>
                  <a:srgbClr val="FF0000"/>
                </a:solidFill>
              </a:rPr>
              <a:t>na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ona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koja</a:t>
            </a:r>
            <a:r>
              <a:rPr lang="en-US" altLang="sr-Latn-RS" sz="2800" dirty="0">
                <a:solidFill>
                  <a:srgbClr val="FF0000"/>
                </a:solidFill>
              </a:rPr>
              <a:t> se </a:t>
            </a:r>
            <a:r>
              <a:rPr lang="en-US" altLang="sr-Latn-RS" sz="2800" dirty="0" err="1">
                <a:solidFill>
                  <a:srgbClr val="FF0000"/>
                </a:solidFill>
              </a:rPr>
              <a:t>odnose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na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samu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robu</a:t>
            </a:r>
            <a:r>
              <a:rPr lang="en-US" altLang="sr-Latn-RS" sz="2800" dirty="0">
                <a:solidFill>
                  <a:srgbClr val="FF0000"/>
                </a:solidFill>
              </a:rPr>
              <a:t> (</a:t>
            </a:r>
            <a:r>
              <a:rPr lang="en-US" altLang="sr-Latn-RS" sz="2800" dirty="0" err="1">
                <a:solidFill>
                  <a:srgbClr val="FF0000"/>
                </a:solidFill>
              </a:rPr>
              <a:t>faktura</a:t>
            </a:r>
            <a:r>
              <a:rPr lang="en-US" altLang="sr-Latn-RS" sz="2800" dirty="0">
                <a:solidFill>
                  <a:srgbClr val="FF0000"/>
                </a:solidFill>
              </a:rPr>
              <a:t> o </a:t>
            </a:r>
            <a:r>
              <a:rPr lang="en-US" altLang="sr-Latn-RS" sz="2800" dirty="0" err="1">
                <a:solidFill>
                  <a:srgbClr val="FF0000"/>
                </a:solidFill>
              </a:rPr>
              <a:t>isporučenoj</a:t>
            </a:r>
            <a:r>
              <a:rPr lang="sr-Latn-C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robi</a:t>
            </a:r>
            <a:r>
              <a:rPr lang="en-US" altLang="sr-Latn-RS" sz="2800" dirty="0">
                <a:solidFill>
                  <a:srgbClr val="FF0000"/>
                </a:solidFill>
              </a:rPr>
              <a:t>, </a:t>
            </a:r>
            <a:r>
              <a:rPr lang="en-US" altLang="sr-Latn-RS" sz="2800" dirty="0" err="1">
                <a:solidFill>
                  <a:srgbClr val="FF0000"/>
                </a:solidFill>
              </a:rPr>
              <a:t>konzularna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faktura</a:t>
            </a:r>
            <a:r>
              <a:rPr lang="en-US" altLang="sr-Latn-RS" sz="2800" dirty="0">
                <a:solidFill>
                  <a:srgbClr val="FF0000"/>
                </a:solidFill>
              </a:rPr>
              <a:t>, </a:t>
            </a:r>
            <a:r>
              <a:rPr lang="en-US" altLang="sr-Latn-RS" sz="2800" dirty="0" err="1">
                <a:solidFill>
                  <a:srgbClr val="FF0000"/>
                </a:solidFill>
              </a:rPr>
              <a:t>uverenje</a:t>
            </a:r>
            <a:r>
              <a:rPr lang="en-US" altLang="sr-Latn-RS" sz="2800" dirty="0">
                <a:solidFill>
                  <a:srgbClr val="FF0000"/>
                </a:solidFill>
              </a:rPr>
              <a:t> o </a:t>
            </a:r>
            <a:r>
              <a:rPr lang="en-US" altLang="sr-Latn-RS" sz="2800" dirty="0" err="1">
                <a:solidFill>
                  <a:srgbClr val="FF0000"/>
                </a:solidFill>
              </a:rPr>
              <a:t>por</a:t>
            </a:r>
            <a:r>
              <a:rPr lang="sr-Latn-CS" altLang="sr-Latn-RS" sz="2800" dirty="0">
                <a:solidFill>
                  <a:srgbClr val="FF0000"/>
                </a:solidFill>
              </a:rPr>
              <a:t>ij</a:t>
            </a:r>
            <a:r>
              <a:rPr lang="en-US" altLang="sr-Latn-RS" sz="2800" dirty="0" err="1">
                <a:solidFill>
                  <a:srgbClr val="FF0000"/>
                </a:solidFill>
              </a:rPr>
              <a:t>eklu</a:t>
            </a:r>
            <a:r>
              <a:rPr lang="en-US" altLang="sr-Latn-RS" sz="2800" dirty="0">
                <a:solidFill>
                  <a:srgbClr val="FF0000"/>
                </a:solidFill>
              </a:rPr>
              <a:t> robe, </a:t>
            </a:r>
            <a:r>
              <a:rPr lang="en-US" altLang="sr-Latn-RS" sz="2800" dirty="0" err="1">
                <a:solidFill>
                  <a:srgbClr val="FF0000"/>
                </a:solidFill>
              </a:rPr>
              <a:t>veterinarska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i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fitopatološka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potvrda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i</a:t>
            </a:r>
            <a:r>
              <a:rPr lang="en-US" altLang="sr-Latn-RS" sz="2800" dirty="0">
                <a:solidFill>
                  <a:srgbClr val="FF0000"/>
                </a:solidFill>
              </a:rPr>
              <a:t> sl.)</a:t>
            </a:r>
            <a:br>
              <a:rPr lang="en-US" altLang="sr-Latn-RS" sz="2800" dirty="0">
                <a:solidFill>
                  <a:srgbClr val="FF0000"/>
                </a:solidFill>
              </a:rPr>
            </a:br>
            <a:r>
              <a:rPr lang="en-US" altLang="sr-Latn-RS" sz="2800" dirty="0">
                <a:solidFill>
                  <a:srgbClr val="FF0000"/>
                </a:solidFill>
              </a:rPr>
              <a:t>- </a:t>
            </a:r>
            <a:r>
              <a:rPr lang="en-US" altLang="sr-Latn-RS" sz="2800" dirty="0" err="1">
                <a:solidFill>
                  <a:srgbClr val="FF0000"/>
                </a:solidFill>
              </a:rPr>
              <a:t>na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ona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koja</a:t>
            </a:r>
            <a:r>
              <a:rPr lang="en-US" altLang="sr-Latn-RS" sz="2800" dirty="0">
                <a:solidFill>
                  <a:srgbClr val="FF0000"/>
                </a:solidFill>
              </a:rPr>
              <a:t> se </a:t>
            </a:r>
            <a:r>
              <a:rPr lang="en-US" altLang="sr-Latn-RS" sz="2800" dirty="0" err="1">
                <a:solidFill>
                  <a:srgbClr val="FF0000"/>
                </a:solidFill>
              </a:rPr>
              <a:t>odnose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na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ukrcaj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>
                <a:solidFill>
                  <a:srgbClr val="FF0000"/>
                </a:solidFill>
              </a:rPr>
              <a:t>robe </a:t>
            </a:r>
            <a:r>
              <a:rPr lang="en-US" altLang="sr-Latn-RS" sz="2800" smtClean="0">
                <a:solidFill>
                  <a:srgbClr val="FF0000"/>
                </a:solidFill>
              </a:rPr>
              <a:t>( </a:t>
            </a:r>
            <a:r>
              <a:rPr lang="en-US" altLang="sr-Latn-RS" sz="2800" dirty="0" err="1">
                <a:solidFill>
                  <a:srgbClr val="FF0000"/>
                </a:solidFill>
              </a:rPr>
              <a:t>tovarni</a:t>
            </a:r>
            <a:r>
              <a:rPr lang="sr-Latn-C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>
                <a:solidFill>
                  <a:srgbClr val="FF0000"/>
                </a:solidFill>
              </a:rPr>
              <a:t>list, </a:t>
            </a:r>
            <a:r>
              <a:rPr lang="en-US" altLang="sr-Latn-RS" sz="2800" dirty="0" err="1">
                <a:solidFill>
                  <a:srgbClr val="FF0000"/>
                </a:solidFill>
              </a:rPr>
              <a:t>špediterska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potvrda</a:t>
            </a:r>
            <a:r>
              <a:rPr lang="en-US" altLang="sr-Latn-RS" sz="2800" dirty="0">
                <a:solidFill>
                  <a:srgbClr val="FF0000"/>
                </a:solidFill>
              </a:rPr>
              <a:t>) </a:t>
            </a:r>
            <a:r>
              <a:rPr lang="en-US" altLang="sr-Latn-RS" sz="2800" dirty="0" err="1">
                <a:solidFill>
                  <a:srgbClr val="FF0000"/>
                </a:solidFill>
              </a:rPr>
              <a:t>i</a:t>
            </a:r>
            <a:r>
              <a:rPr lang="en-US" altLang="sr-Latn-RS" sz="2800" dirty="0">
                <a:solidFill>
                  <a:srgbClr val="FF0000"/>
                </a:solidFill>
              </a:rPr>
              <a:t/>
            </a:r>
            <a:br>
              <a:rPr lang="en-US" altLang="sr-Latn-RS" sz="2800" dirty="0">
                <a:solidFill>
                  <a:srgbClr val="FF0000"/>
                </a:solidFill>
              </a:rPr>
            </a:br>
            <a:r>
              <a:rPr lang="en-US" altLang="sr-Latn-RS" sz="2800" dirty="0">
                <a:solidFill>
                  <a:srgbClr val="FF0000"/>
                </a:solidFill>
              </a:rPr>
              <a:t>- </a:t>
            </a:r>
            <a:r>
              <a:rPr lang="en-US" altLang="sr-Latn-RS" sz="2800" dirty="0" err="1">
                <a:solidFill>
                  <a:srgbClr val="FF0000"/>
                </a:solidFill>
              </a:rPr>
              <a:t>na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ona</a:t>
            </a:r>
            <a:r>
              <a:rPr lang="en-US" altLang="sr-Latn-RS" sz="2800" dirty="0">
                <a:solidFill>
                  <a:srgbClr val="FF0000"/>
                </a:solidFill>
              </a:rPr>
              <a:t> o </a:t>
            </a:r>
            <a:r>
              <a:rPr lang="en-US" altLang="sr-Latn-RS" sz="2800" dirty="0" err="1">
                <a:solidFill>
                  <a:srgbClr val="FF0000"/>
                </a:solidFill>
              </a:rPr>
              <a:t>osiguranju</a:t>
            </a:r>
            <a:r>
              <a:rPr lang="en-US" altLang="sr-Latn-RS" sz="2800" dirty="0">
                <a:solidFill>
                  <a:srgbClr val="FF0000"/>
                </a:solidFill>
              </a:rPr>
              <a:t> robe (</a:t>
            </a:r>
            <a:r>
              <a:rPr lang="en-US" altLang="sr-Latn-RS" sz="2800" dirty="0" err="1">
                <a:solidFill>
                  <a:srgbClr val="FF0000"/>
                </a:solidFill>
              </a:rPr>
              <a:t>polisa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osiguranja</a:t>
            </a:r>
            <a:r>
              <a:rPr lang="en-US" altLang="sr-Latn-RS" sz="2800" dirty="0">
                <a:solidFill>
                  <a:srgbClr val="FF0000"/>
                </a:solidFill>
              </a:rPr>
              <a:t>, </a:t>
            </a:r>
            <a:r>
              <a:rPr lang="en-US" altLang="sr-Latn-RS" sz="2800" dirty="0" err="1">
                <a:solidFill>
                  <a:srgbClr val="FF0000"/>
                </a:solidFill>
              </a:rPr>
              <a:t>certifikat</a:t>
            </a:r>
            <a:r>
              <a:rPr lang="sr-Latn-CS" altLang="sr-Latn-RS" sz="2800" dirty="0">
                <a:solidFill>
                  <a:srgbClr val="FF0000"/>
                </a:solidFill>
              </a:rPr>
              <a:t>  </a:t>
            </a:r>
            <a:r>
              <a:rPr lang="en-US" altLang="sr-Latn-RS" sz="2800" dirty="0" err="1">
                <a:solidFill>
                  <a:srgbClr val="FF0000"/>
                </a:solidFill>
              </a:rPr>
              <a:t>osiguranja</a:t>
            </a:r>
            <a:r>
              <a:rPr lang="en-US" altLang="sr-Latn-RS" sz="2800" dirty="0">
                <a:solidFill>
                  <a:srgbClr val="FF0000"/>
                </a:solidFill>
              </a:rPr>
              <a:t>).</a:t>
            </a:r>
            <a:br>
              <a:rPr lang="en-US" altLang="sr-Latn-RS" sz="2800" dirty="0">
                <a:solidFill>
                  <a:srgbClr val="FF0000"/>
                </a:solidFill>
              </a:rPr>
            </a:br>
            <a:endParaRPr lang="en-US" altLang="sr-Latn-RS" sz="28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xmlns="" val="15715331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sr-Latn-RS" sz="2800"/>
              <a:t>Na opisani način se, pored osnovnog odnosa između kupca i</a:t>
            </a:r>
            <a:r>
              <a:rPr lang="sr-Latn-CS" altLang="sr-Latn-RS" sz="2800"/>
              <a:t> </a:t>
            </a:r>
            <a:r>
              <a:rPr lang="en-US" altLang="sr-Latn-RS" sz="2800"/>
              <a:t>prodavca, stvaraju još i pravni odnosi po akreditivnom poslu</a:t>
            </a:r>
            <a:r>
              <a:rPr lang="sr-Latn-CS" altLang="sr-Latn-RS" sz="2800"/>
              <a:t> </a:t>
            </a:r>
            <a:r>
              <a:rPr lang="en-US" altLang="sr-Latn-RS" sz="2800"/>
              <a:t>između nalogodavca i banke, i između banke i korisnika, pri čemu</a:t>
            </a:r>
            <a:r>
              <a:rPr lang="sr-Latn-CS" altLang="sr-Latn-RS" sz="2800"/>
              <a:t> </a:t>
            </a:r>
            <a:r>
              <a:rPr lang="en-US" altLang="sr-Latn-RS" sz="2800"/>
              <a:t>su ta tri pravna odnosa međusobno nezavisna. </a:t>
            </a:r>
            <a:endParaRPr lang="sr-Latn-CS" altLang="sr-Latn-RS" sz="2800"/>
          </a:p>
          <a:p>
            <a:pPr>
              <a:lnSpc>
                <a:spcPct val="80000"/>
              </a:lnSpc>
            </a:pPr>
            <a:r>
              <a:rPr lang="en-US" altLang="sr-Latn-RS" sz="2800"/>
              <a:t>Izveštavajući korisnika o otvaranju (po pravilu neopozivog) dokumentarnog</a:t>
            </a:r>
            <a:r>
              <a:rPr lang="sr-Latn-CS" altLang="sr-Latn-RS" sz="2800"/>
              <a:t> </a:t>
            </a:r>
            <a:r>
              <a:rPr lang="en-US" altLang="sr-Latn-RS" sz="2800"/>
              <a:t>akreditiva, banka stupa neposredno i samostalno u obavezu prema</a:t>
            </a:r>
            <a:r>
              <a:rPr lang="sr-Latn-CS" altLang="sr-Latn-RS" sz="2800"/>
              <a:t> </a:t>
            </a:r>
            <a:r>
              <a:rPr lang="en-US" altLang="sr-Latn-RS" sz="2800"/>
              <a:t>korisniku (prodavcu).</a:t>
            </a:r>
            <a:endParaRPr lang="sr-Latn-CS" altLang="sr-Latn-RS" sz="2800"/>
          </a:p>
          <a:p>
            <a:pPr>
              <a:lnSpc>
                <a:spcPct val="80000"/>
              </a:lnSpc>
            </a:pPr>
            <a:r>
              <a:rPr lang="en-US" altLang="sr-Latn-RS" sz="2800"/>
              <a:t> Akreditivna banka može izvršiti isplatu</a:t>
            </a:r>
            <a:r>
              <a:rPr lang="sr-Latn-CS" altLang="sr-Latn-RS" sz="2800"/>
              <a:t> </a:t>
            </a:r>
            <a:r>
              <a:rPr lang="en-US" altLang="sr-Latn-RS" sz="2800"/>
              <a:t>preko nekog svog korespodenta u inostranstvu.</a:t>
            </a:r>
          </a:p>
        </p:txBody>
      </p:sp>
    </p:spTree>
    <p:extLst>
      <p:ext uri="{BB962C8B-B14F-4D97-AF65-F5344CB8AC3E}">
        <p14:creationId xmlns:p14="http://schemas.microsoft.com/office/powerpoint/2010/main" xmlns="" val="7739689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  <a:buFontTx/>
              <a:buNone/>
            </a:pPr>
            <a:r>
              <a:rPr lang="en-US" altLang="sr-Latn-RS" dirty="0" err="1"/>
              <a:t>Učesnici</a:t>
            </a:r>
            <a:r>
              <a:rPr lang="en-US" altLang="sr-Latn-RS" dirty="0"/>
              <a:t> u </a:t>
            </a:r>
            <a:r>
              <a:rPr lang="en-US" altLang="sr-Latn-RS" dirty="0" err="1"/>
              <a:t>akreditivnom</a:t>
            </a:r>
            <a:r>
              <a:rPr lang="en-US" altLang="sr-Latn-RS" dirty="0"/>
              <a:t> </a:t>
            </a:r>
            <a:r>
              <a:rPr lang="en-US" altLang="sr-Latn-RS" dirty="0" err="1"/>
              <a:t>poslu</a:t>
            </a:r>
            <a:r>
              <a:rPr lang="en-US" altLang="sr-Latn-RS" dirty="0"/>
              <a:t/>
            </a:r>
            <a:br>
              <a:rPr lang="en-US" altLang="sr-Latn-RS" dirty="0"/>
            </a:br>
            <a:r>
              <a:rPr lang="en-US" altLang="sr-Latn-RS" dirty="0"/>
              <a:t>U </a:t>
            </a:r>
            <a:r>
              <a:rPr lang="en-US" altLang="sr-Latn-RS" dirty="0" err="1"/>
              <a:t>akreditivnom</a:t>
            </a:r>
            <a:r>
              <a:rPr lang="en-US" altLang="sr-Latn-RS" dirty="0"/>
              <a:t> </a:t>
            </a:r>
            <a:r>
              <a:rPr lang="en-US" altLang="sr-Latn-RS" dirty="0" err="1"/>
              <a:t>poslu</a:t>
            </a:r>
            <a:r>
              <a:rPr lang="en-US" altLang="sr-Latn-RS" dirty="0"/>
              <a:t> se </a:t>
            </a:r>
            <a:r>
              <a:rPr lang="en-US" altLang="sr-Latn-RS" dirty="0" err="1"/>
              <a:t>javljaju</a:t>
            </a:r>
            <a:r>
              <a:rPr lang="en-US" altLang="sr-Latn-RS" dirty="0"/>
              <a:t> </a:t>
            </a:r>
            <a:r>
              <a:rPr lang="en-US" altLang="sr-Latn-RS" dirty="0" err="1"/>
              <a:t>najmanje</a:t>
            </a:r>
            <a:r>
              <a:rPr lang="en-US" altLang="sr-Latn-RS" dirty="0"/>
              <a:t> tri</a:t>
            </a:r>
            <a:r>
              <a:rPr lang="sr-Latn-CS" altLang="sr-Latn-RS" dirty="0"/>
              <a:t> </a:t>
            </a:r>
            <a:r>
              <a:rPr lang="en-US" altLang="sr-Latn-RS" dirty="0"/>
              <a:t>(</a:t>
            </a:r>
            <a:r>
              <a:rPr lang="en-US" altLang="sr-Latn-RS" dirty="0" err="1"/>
              <a:t>obaveznih</a:t>
            </a:r>
            <a:r>
              <a:rPr lang="en-US" altLang="sr-Latn-RS" dirty="0"/>
              <a:t>)</a:t>
            </a:r>
            <a:r>
              <a:rPr lang="sr-Latn-CS" altLang="sr-Latn-RS" dirty="0"/>
              <a:t> </a:t>
            </a:r>
            <a:r>
              <a:rPr lang="en-US" altLang="sr-Latn-RS" dirty="0" err="1"/>
              <a:t>učesnika</a:t>
            </a:r>
            <a:r>
              <a:rPr lang="en-US" altLang="sr-Latn-RS" dirty="0"/>
              <a:t>: </a:t>
            </a:r>
            <a:endParaRPr lang="sr-Latn-CS" altLang="sr-Latn-RS" dirty="0"/>
          </a:p>
          <a:p>
            <a:pPr marL="0" indent="0">
              <a:lnSpc>
                <a:spcPct val="90000"/>
              </a:lnSpc>
              <a:buNone/>
            </a:pPr>
            <a:r>
              <a:rPr lang="sr-Latn-ME" altLang="sr-Latn-RS" dirty="0" smtClean="0"/>
              <a:t>(1) </a:t>
            </a:r>
            <a:r>
              <a:rPr lang="en-US" altLang="sr-Latn-RS" dirty="0" err="1" smtClean="0"/>
              <a:t>nalogodavac</a:t>
            </a:r>
            <a:r>
              <a:rPr lang="en-US" altLang="sr-Latn-RS" dirty="0" smtClean="0"/>
              <a:t> </a:t>
            </a:r>
            <a:r>
              <a:rPr lang="en-US" altLang="sr-Latn-RS" dirty="0"/>
              <a:t>(</a:t>
            </a:r>
            <a:r>
              <a:rPr lang="en-US" altLang="sr-Latn-RS" dirty="0" err="1"/>
              <a:t>dužnik</a:t>
            </a:r>
            <a:r>
              <a:rPr lang="en-US" altLang="sr-Latn-RS" dirty="0"/>
              <a:t>),</a:t>
            </a:r>
            <a:endParaRPr lang="sr-Latn-CS" altLang="sr-Latn-RS" dirty="0"/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en-US" altLang="sr-Latn-RS" dirty="0"/>
              <a:t> (2) </a:t>
            </a:r>
            <a:r>
              <a:rPr lang="en-US" altLang="sr-Latn-RS" dirty="0" err="1"/>
              <a:t>akreditivna</a:t>
            </a:r>
            <a:r>
              <a:rPr lang="en-US" altLang="sr-Latn-RS" dirty="0"/>
              <a:t> </a:t>
            </a:r>
            <a:r>
              <a:rPr lang="en-US" altLang="sr-Latn-RS" dirty="0" err="1"/>
              <a:t>banka</a:t>
            </a:r>
            <a:r>
              <a:rPr lang="en-US" altLang="sr-Latn-RS" dirty="0"/>
              <a:t> </a:t>
            </a:r>
            <a:r>
              <a:rPr lang="en-US" altLang="sr-Latn-RS" dirty="0" err="1"/>
              <a:t>i</a:t>
            </a:r>
            <a:r>
              <a:rPr lang="en-US" altLang="sr-Latn-RS" dirty="0"/>
              <a:t> </a:t>
            </a:r>
            <a:endParaRPr lang="sr-Latn-CS" altLang="sr-Latn-RS" dirty="0"/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en-US" altLang="sr-Latn-RS" dirty="0"/>
              <a:t>(3)</a:t>
            </a:r>
            <a:r>
              <a:rPr lang="sr-Latn-CS" altLang="sr-Latn-RS" dirty="0"/>
              <a:t> k</a:t>
            </a:r>
            <a:r>
              <a:rPr lang="en-US" altLang="sr-Latn-RS" dirty="0" err="1"/>
              <a:t>orisnik</a:t>
            </a:r>
            <a:r>
              <a:rPr lang="en-US" altLang="sr-Latn-RS" dirty="0"/>
              <a:t> </a:t>
            </a:r>
            <a:r>
              <a:rPr lang="en-US" altLang="sr-Latn-RS" dirty="0" err="1"/>
              <a:t>akreditiva</a:t>
            </a:r>
            <a:r>
              <a:rPr lang="en-US" altLang="sr-Latn-RS" dirty="0"/>
              <a:t> (</a:t>
            </a:r>
            <a:r>
              <a:rPr lang="en-US" altLang="sr-Latn-RS" dirty="0" err="1"/>
              <a:t>poverilac</a:t>
            </a:r>
            <a:r>
              <a:rPr lang="en-US" altLang="sr-Latn-RS" dirty="0"/>
              <a:t>).</a:t>
            </a:r>
            <a:endParaRPr lang="sr-Latn-CS" altLang="sr-Latn-RS" dirty="0"/>
          </a:p>
          <a:p>
            <a:pPr marL="457200" indent="-457200">
              <a:lnSpc>
                <a:spcPct val="90000"/>
              </a:lnSpc>
            </a:pPr>
            <a:r>
              <a:rPr lang="en-US" altLang="sr-Latn-RS" dirty="0"/>
              <a:t> Kao </a:t>
            </a:r>
            <a:r>
              <a:rPr lang="en-US" altLang="sr-Latn-RS" dirty="0" err="1"/>
              <a:t>korisnik</a:t>
            </a:r>
            <a:r>
              <a:rPr lang="en-US" altLang="sr-Latn-RS" dirty="0"/>
              <a:t> </a:t>
            </a:r>
            <a:r>
              <a:rPr lang="en-US" altLang="sr-Latn-RS" dirty="0" err="1"/>
              <a:t>akreditiva</a:t>
            </a:r>
            <a:r>
              <a:rPr lang="en-US" altLang="sr-Latn-RS" dirty="0"/>
              <a:t> </a:t>
            </a:r>
            <a:r>
              <a:rPr lang="en-US" altLang="sr-Latn-RS" dirty="0" err="1"/>
              <a:t>javlja</a:t>
            </a:r>
            <a:r>
              <a:rPr lang="en-US" altLang="sr-Latn-RS" dirty="0"/>
              <a:t> se </a:t>
            </a:r>
            <a:r>
              <a:rPr lang="en-US" altLang="sr-Latn-RS" dirty="0" err="1"/>
              <a:t>prodavac</a:t>
            </a:r>
            <a:r>
              <a:rPr lang="en-US" altLang="sr-Latn-RS" dirty="0"/>
              <a:t> robe </a:t>
            </a:r>
            <a:r>
              <a:rPr lang="en-US" altLang="sr-Latn-RS" dirty="0" err="1"/>
              <a:t>ili</a:t>
            </a:r>
            <a:r>
              <a:rPr lang="en-US" altLang="sr-Latn-RS" dirty="0"/>
              <a:t> </a:t>
            </a:r>
            <a:r>
              <a:rPr lang="en-US" altLang="sr-Latn-RS" dirty="0" err="1"/>
              <a:t>izvršilac</a:t>
            </a:r>
            <a:r>
              <a:rPr lang="en-US" altLang="sr-Latn-RS" dirty="0"/>
              <a:t> </a:t>
            </a:r>
            <a:r>
              <a:rPr lang="en-US" altLang="sr-Latn-RS" dirty="0" err="1"/>
              <a:t>usluge</a:t>
            </a:r>
            <a:r>
              <a:rPr lang="en-US" altLang="sr-Latn-RS" dirty="0"/>
              <a:t> u </a:t>
            </a:r>
            <a:r>
              <a:rPr lang="en-US" altLang="sr-Latn-RS" dirty="0" err="1"/>
              <a:t>čiju</a:t>
            </a:r>
            <a:r>
              <a:rPr lang="en-US" altLang="sr-Latn-RS" dirty="0"/>
              <a:t> </a:t>
            </a:r>
            <a:r>
              <a:rPr lang="en-US" altLang="sr-Latn-RS" dirty="0" err="1"/>
              <a:t>korist</a:t>
            </a:r>
            <a:r>
              <a:rPr lang="en-US" altLang="sr-Latn-RS" dirty="0"/>
              <a:t> se </a:t>
            </a:r>
            <a:r>
              <a:rPr lang="en-US" altLang="sr-Latn-RS" dirty="0" err="1"/>
              <a:t>otvara</a:t>
            </a:r>
            <a:r>
              <a:rPr lang="en-US" altLang="sr-Latn-RS" dirty="0"/>
              <a:t> </a:t>
            </a:r>
            <a:r>
              <a:rPr lang="en-US" altLang="sr-Latn-RS" dirty="0" err="1"/>
              <a:t>akreditiv</a:t>
            </a:r>
            <a:r>
              <a:rPr lang="en-US" altLang="sr-Latn-RS" dirty="0"/>
              <a:t>. </a:t>
            </a:r>
            <a:endParaRPr lang="sr-Latn-CS" altLang="sr-Latn-RS" dirty="0"/>
          </a:p>
          <a:p>
            <a:pPr marL="457200" indent="-457200">
              <a:lnSpc>
                <a:spcPct val="90000"/>
              </a:lnSpc>
            </a:pPr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xmlns="" val="1813983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sr-Latn-RS" sz="2400"/>
              <a:t>Akreditivna banka se javlja kao komisionar koji na osnovu naloga svog komitenta</a:t>
            </a:r>
            <a:r>
              <a:rPr lang="sr-Latn-CS" altLang="sr-Latn-RS" sz="2400"/>
              <a:t> </a:t>
            </a:r>
            <a:r>
              <a:rPr lang="en-US" altLang="sr-Latn-RS" sz="2400"/>
              <a:t>otvara akreditiv u svoje ime, za račun komitenta, a u korist korisnika akreditiva. </a:t>
            </a:r>
            <a:endParaRPr lang="sr-Latn-CS" altLang="sr-Latn-RS" sz="2400"/>
          </a:p>
          <a:p>
            <a:pPr>
              <a:lnSpc>
                <a:spcPct val="90000"/>
              </a:lnSpc>
            </a:pPr>
            <a:r>
              <a:rPr lang="en-US" altLang="sr-Latn-RS" sz="2400"/>
              <a:t>Otvarajući akreditiv, akreditivna banka stupa u neposredne i pravno potpuno samostalne odnose, s jedne strane, prm</a:t>
            </a:r>
            <a:r>
              <a:rPr lang="sr-Latn-CS" altLang="sr-Latn-RS" sz="2400"/>
              <a:t>a</a:t>
            </a:r>
            <a:r>
              <a:rPr lang="en-US" altLang="sr-Latn-RS" sz="2400"/>
              <a:t> kupcu</a:t>
            </a:r>
            <a:r>
              <a:rPr lang="sr-Latn-CS" altLang="sr-Latn-RS" sz="2400"/>
              <a:t>,</a:t>
            </a:r>
            <a:r>
              <a:rPr lang="en-US" altLang="sr-Latn-RS" sz="2400"/>
              <a:t> a sa druge strane prema prodavcu i prema tome za akreditivnu banku proizilaze sl</a:t>
            </a:r>
            <a:r>
              <a:rPr lang="sr-Latn-CS" altLang="sr-Latn-RS" sz="2400"/>
              <a:t>ij</a:t>
            </a:r>
            <a:r>
              <a:rPr lang="en-US" altLang="sr-Latn-RS" sz="2400"/>
              <a:t>edeće obaveze:</a:t>
            </a:r>
            <a:endParaRPr lang="sr-Latn-CS" altLang="sr-Latn-RS" sz="2400"/>
          </a:p>
          <a:p>
            <a:pPr>
              <a:lnSpc>
                <a:spcPct val="90000"/>
              </a:lnSpc>
            </a:pPr>
            <a:r>
              <a:rPr lang="sr-Latn-CS" altLang="sr-Latn-RS" sz="2400"/>
              <a:t>P</a:t>
            </a:r>
            <a:r>
              <a:rPr lang="en-US" altLang="sr-Latn-RS" sz="2400"/>
              <a:t>rema kupcu, tj. nalogodavcu:</a:t>
            </a:r>
            <a:br>
              <a:rPr lang="en-US" altLang="sr-Latn-RS" sz="2400"/>
            </a:br>
            <a:r>
              <a:rPr lang="en-US" altLang="sr-Latn-RS" sz="2400"/>
              <a:t>- da akreditiv otvori blagovremeno tj. odmah po prijemu</a:t>
            </a:r>
            <a:r>
              <a:rPr lang="sr-Latn-CS" altLang="sr-Latn-RS" sz="2400"/>
              <a:t> i</a:t>
            </a:r>
            <a:r>
              <a:rPr lang="en-US" altLang="sr-Latn-RS" sz="2400"/>
              <a:t>spravnog naloga za otvaranje akreditiva,</a:t>
            </a:r>
            <a:br>
              <a:rPr lang="en-US" altLang="sr-Latn-RS" sz="2400"/>
            </a:br>
            <a:endParaRPr lang="sr-Latn-CS" altLang="sr-Latn-RS" sz="2400"/>
          </a:p>
          <a:p>
            <a:pPr>
              <a:lnSpc>
                <a:spcPct val="90000"/>
              </a:lnSpc>
            </a:pPr>
            <a:endParaRPr lang="en-US" altLang="sr-Latn-RS" sz="2400"/>
          </a:p>
        </p:txBody>
      </p:sp>
    </p:spTree>
    <p:extLst>
      <p:ext uri="{BB962C8B-B14F-4D97-AF65-F5344CB8AC3E}">
        <p14:creationId xmlns:p14="http://schemas.microsoft.com/office/powerpoint/2010/main" xmlns="" val="15570965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sr-Latn-CS" altLang="sr-Latn-RS" sz="2400"/>
              <a:t> </a:t>
            </a:r>
            <a:r>
              <a:rPr lang="en-US" altLang="sr-Latn-RS" sz="2400"/>
              <a:t>- da akreditiv otvori tačno prema primljenim</a:t>
            </a:r>
            <a:r>
              <a:rPr lang="sr-Latn-CS" altLang="sr-Latn-RS" sz="2400"/>
              <a:t> </a:t>
            </a:r>
            <a:r>
              <a:rPr lang="en-US" altLang="sr-Latn-RS" sz="2400"/>
              <a:t>instrukcijama koje treba da budu potpune i precizne,</a:t>
            </a:r>
            <a:br>
              <a:rPr lang="en-US" altLang="sr-Latn-RS" sz="2400"/>
            </a:br>
            <a:r>
              <a:rPr lang="en-US" altLang="sr-Latn-RS" sz="2400"/>
              <a:t>- prilikom korišćenja akreditiva da pažljivo ispita</a:t>
            </a:r>
            <a:r>
              <a:rPr lang="sr-Latn-CS" altLang="sr-Latn-RS" sz="2400"/>
              <a:t> </a:t>
            </a:r>
            <a:r>
              <a:rPr lang="en-US" altLang="sr-Latn-RS" sz="2400"/>
              <a:t>dokumenta da bi utvrdila da li odgovaraju akreditivnim</a:t>
            </a:r>
            <a:r>
              <a:rPr lang="sr-Latn-CS" altLang="sr-Latn-RS" sz="2400"/>
              <a:t> </a:t>
            </a:r>
            <a:r>
              <a:rPr lang="en-US" altLang="sr-Latn-RS" sz="2400"/>
              <a:t>uslovima,</a:t>
            </a:r>
            <a:br>
              <a:rPr lang="en-US" altLang="sr-Latn-RS" sz="2400"/>
            </a:br>
            <a:r>
              <a:rPr lang="en-US" altLang="sr-Latn-RS" sz="2400"/>
              <a:t>- da dokumenta dostavi kupcu ili da sa njima postupi</a:t>
            </a:r>
            <a:r>
              <a:rPr lang="sr-Latn-CS" altLang="sr-Latn-RS" sz="2400"/>
              <a:t> </a:t>
            </a:r>
            <a:r>
              <a:rPr lang="en-US" altLang="sr-Latn-RS" sz="2400"/>
              <a:t>prema dobijenim instrukcijama,</a:t>
            </a:r>
            <a:endParaRPr lang="sr-Latn-CS" altLang="sr-Latn-RS" sz="2400"/>
          </a:p>
          <a:p>
            <a:pPr>
              <a:lnSpc>
                <a:spcPct val="80000"/>
              </a:lnSpc>
              <a:buFontTx/>
              <a:buNone/>
            </a:pPr>
            <a:r>
              <a:rPr lang="sr-Latn-CS" altLang="sr-Latn-RS" sz="2400"/>
              <a:t>P</a:t>
            </a:r>
            <a:r>
              <a:rPr lang="en-US" altLang="sr-Latn-RS" sz="2400"/>
              <a:t>rema prodavcu, tj. korisniku:</a:t>
            </a:r>
            <a:br>
              <a:rPr lang="en-US" altLang="sr-Latn-RS" sz="2400"/>
            </a:br>
            <a:r>
              <a:rPr lang="en-US" altLang="sr-Latn-RS" sz="2400"/>
              <a:t>- da izvrši plaćanja, da akceptira ili negocira m</a:t>
            </a:r>
            <a:r>
              <a:rPr lang="sr-Latn-CS" altLang="sr-Latn-RS" sz="2400"/>
              <a:t>j</a:t>
            </a:r>
            <a:r>
              <a:rPr lang="en-US" altLang="sr-Latn-RS" sz="2400"/>
              <a:t>enice, u</a:t>
            </a:r>
            <a:br>
              <a:rPr lang="en-US" altLang="sr-Latn-RS" sz="2400"/>
            </a:br>
            <a:r>
              <a:rPr lang="en-US" altLang="sr-Latn-RS" sz="2400"/>
              <a:t>zavisnosti od načina realizacije akreditiva samo</a:t>
            </a:r>
            <a:r>
              <a:rPr lang="sr-Latn-CS" altLang="sr-Latn-RS" sz="2400"/>
              <a:t> </a:t>
            </a:r>
            <a:r>
              <a:rPr lang="en-US" altLang="sr-Latn-RS" sz="2400"/>
              <a:t>ukoliko su ispunjeni akreditivni uslovi,</a:t>
            </a:r>
            <a:br>
              <a:rPr lang="en-US" altLang="sr-Latn-RS" sz="2400"/>
            </a:br>
            <a:r>
              <a:rPr lang="en-US" altLang="sr-Latn-RS" sz="2400"/>
              <a:t>- da se prilikom pregleda dokumenata pridržava samo</a:t>
            </a:r>
            <a:br>
              <a:rPr lang="en-US" altLang="sr-Latn-RS" sz="2400"/>
            </a:br>
            <a:r>
              <a:rPr lang="en-US" altLang="sr-Latn-RS" sz="2400"/>
              <a:t>uslova sadržanih u njenom izveštaju o otvaranju</a:t>
            </a:r>
            <a:br>
              <a:rPr lang="en-US" altLang="sr-Latn-RS" sz="2400"/>
            </a:br>
            <a:r>
              <a:rPr lang="en-US" altLang="sr-Latn-RS" sz="2400"/>
              <a:t>akreditiva.</a:t>
            </a:r>
          </a:p>
          <a:p>
            <a:pPr>
              <a:lnSpc>
                <a:spcPct val="80000"/>
              </a:lnSpc>
            </a:pPr>
            <a:endParaRPr lang="en-US" altLang="sr-Latn-RS" sz="2400"/>
          </a:p>
        </p:txBody>
      </p:sp>
    </p:spTree>
    <p:extLst>
      <p:ext uri="{BB962C8B-B14F-4D97-AF65-F5344CB8AC3E}">
        <p14:creationId xmlns:p14="http://schemas.microsoft.com/office/powerpoint/2010/main" xmlns="" val="23510456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sr-Latn-RS" sz="2800"/>
              <a:t>Pored obaveznih transaktora u akreditivnom poslu mogu</a:t>
            </a:r>
            <a:r>
              <a:rPr lang="sr-Latn-CS" altLang="sr-Latn-RS" sz="2800"/>
              <a:t> </a:t>
            </a:r>
            <a:r>
              <a:rPr lang="en-US" altLang="sr-Latn-RS" sz="2800"/>
              <a:t>se pojaviti i druge (posredničke) banke, čija je uloga nezaobilazna ukoliko se korisnik akreditiva nalazi u nekom drugom m</a:t>
            </a:r>
            <a:r>
              <a:rPr lang="sr-Latn-CS" altLang="sr-Latn-RS" sz="2800"/>
              <a:t>j</a:t>
            </a:r>
            <a:r>
              <a:rPr lang="en-US" altLang="sr-Latn-RS" sz="2800"/>
              <a:t>estu, pri čemu banke mogu biti locirane u zemlji nalogodavca, korisnika, ili u trećoj zemlji i to:</a:t>
            </a:r>
            <a:br>
              <a:rPr lang="en-US" altLang="sr-Latn-RS" sz="2800"/>
            </a:br>
            <a:r>
              <a:rPr lang="en-US" altLang="sr-Latn-RS" sz="2800"/>
              <a:t>- avizirajuća banka, koja obav</a:t>
            </a:r>
            <a:r>
              <a:rPr lang="sr-Latn-CS" altLang="sr-Latn-RS" sz="2800"/>
              <a:t>j</a:t>
            </a:r>
            <a:r>
              <a:rPr lang="en-US" altLang="sr-Latn-RS" sz="2800"/>
              <a:t>eštava korisnika akreditiva da je akreditiv otvoren u njegovu korist, uz preciziranje uslova, ali bez ikakvih obaveza prema korisniku akreditiva.</a:t>
            </a:r>
            <a:br>
              <a:rPr lang="en-US" altLang="sr-Latn-RS" sz="2800"/>
            </a:br>
            <a:endParaRPr lang="sr-Latn-CS" altLang="sr-Latn-RS" sz="2800"/>
          </a:p>
        </p:txBody>
      </p:sp>
    </p:spTree>
    <p:extLst>
      <p:ext uri="{BB962C8B-B14F-4D97-AF65-F5344CB8AC3E}">
        <p14:creationId xmlns:p14="http://schemas.microsoft.com/office/powerpoint/2010/main" xmlns="" val="4043891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ME" altLang="sr-Latn-RS" sz="2800" dirty="0" smtClean="0"/>
              <a:t>P</a:t>
            </a:r>
            <a:r>
              <a:rPr lang="en-US" altLang="sr-Latn-RS" sz="2800" dirty="0" err="1" smtClean="0"/>
              <a:t>onekad</a:t>
            </a:r>
            <a:r>
              <a:rPr lang="sr-Latn-CS" altLang="sr-Latn-RS" sz="2800" dirty="0" smtClean="0"/>
              <a:t> </a:t>
            </a:r>
            <a:r>
              <a:rPr lang="sr-Latn-CS" altLang="sr-Latn-RS" sz="2800" dirty="0"/>
              <a:t>t</a:t>
            </a:r>
            <a:r>
              <a:rPr lang="en-US" altLang="sr-Latn-RS" sz="2800" dirty="0" err="1"/>
              <a:t>aj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način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plaćanja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nije</a:t>
            </a:r>
            <a:r>
              <a:rPr lang="en-US" altLang="sr-Latn-RS" sz="2800" dirty="0"/>
              <a:t> bio u </a:t>
            </a:r>
            <a:r>
              <a:rPr lang="en-US" altLang="sr-Latn-RS" sz="2800" dirty="0" err="1"/>
              <a:t>potpunosti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siguran</a:t>
            </a:r>
            <a:r>
              <a:rPr lang="sr-Latn-CS" altLang="sr-Latn-RS" sz="2800" dirty="0"/>
              <a:t>,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jer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nisu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dovoljno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poznavale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svoje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dužnike</a:t>
            </a:r>
            <a:r>
              <a:rPr lang="en-US" altLang="sr-Latn-RS" sz="2800" dirty="0"/>
              <a:t>, one </a:t>
            </a:r>
            <a:r>
              <a:rPr lang="en-US" altLang="sr-Latn-RS" sz="2800" dirty="0" err="1"/>
              <a:t>nisu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uv</a:t>
            </a:r>
            <a:r>
              <a:rPr lang="sr-Latn-CS" altLang="sr-Latn-RS" sz="2800" dirty="0"/>
              <a:t>ij</a:t>
            </a:r>
            <a:r>
              <a:rPr lang="en-US" altLang="sr-Latn-RS" sz="2800" dirty="0" err="1"/>
              <a:t>ek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eskontovale</a:t>
            </a:r>
            <a:r>
              <a:rPr lang="sr-Latn-CS" altLang="sr-Latn-RS" sz="2800" dirty="0"/>
              <a:t> </a:t>
            </a:r>
            <a:r>
              <a:rPr lang="en-US" altLang="sr-Latn-RS" sz="2800" dirty="0"/>
              <a:t>m</a:t>
            </a:r>
            <a:r>
              <a:rPr lang="sr-Latn-CS" altLang="sr-Latn-RS" sz="2800" dirty="0"/>
              <a:t>j</a:t>
            </a:r>
            <a:r>
              <a:rPr lang="en-US" altLang="sr-Latn-RS" sz="2800" dirty="0" err="1"/>
              <a:t>enice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istoj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eskontnoj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stopi</a:t>
            </a:r>
            <a:r>
              <a:rPr lang="en-US" altLang="sr-Latn-RS" sz="2800" dirty="0"/>
              <a:t>.</a:t>
            </a:r>
            <a:endParaRPr lang="sr-Latn-CS" altLang="sr-Latn-RS" sz="2800" dirty="0"/>
          </a:p>
          <a:p>
            <a:r>
              <a:rPr lang="en-US" altLang="sr-Latn-RS" sz="2800" dirty="0"/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Tako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su</a:t>
            </a:r>
            <a:r>
              <a:rPr lang="en-US" altLang="sr-Latn-RS" sz="2800" dirty="0">
                <a:solidFill>
                  <a:srgbClr val="FF0000"/>
                </a:solidFill>
              </a:rPr>
              <a:t> se </a:t>
            </a:r>
            <a:r>
              <a:rPr lang="en-US" altLang="sr-Latn-RS" sz="2800" dirty="0" err="1">
                <a:solidFill>
                  <a:srgbClr val="FF0000"/>
                </a:solidFill>
              </a:rPr>
              <a:t>pojedine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najjače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banke</a:t>
            </a:r>
            <a:r>
              <a:rPr lang="sr-Latn-C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počele</a:t>
            </a:r>
            <a:r>
              <a:rPr lang="en-US" altLang="sr-Latn-RS" sz="2800" dirty="0">
                <a:solidFill>
                  <a:srgbClr val="FF0000"/>
                </a:solidFill>
              </a:rPr>
              <a:t> da se </a:t>
            </a:r>
            <a:r>
              <a:rPr lang="en-US" altLang="sr-Latn-RS" sz="2800" dirty="0" err="1">
                <a:solidFill>
                  <a:srgbClr val="FF0000"/>
                </a:solidFill>
              </a:rPr>
              <a:t>bave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akceptnim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bankarskim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poslovima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tako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što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su</a:t>
            </a:r>
            <a:r>
              <a:rPr lang="sr-Latn-C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akceptirale</a:t>
            </a:r>
            <a:r>
              <a:rPr lang="en-US" altLang="sr-Latn-RS" sz="2800" dirty="0">
                <a:solidFill>
                  <a:srgbClr val="FF0000"/>
                </a:solidFill>
              </a:rPr>
              <a:t> m</a:t>
            </a:r>
            <a:r>
              <a:rPr lang="sr-Latn-CS" altLang="sr-Latn-RS" sz="2800" dirty="0">
                <a:solidFill>
                  <a:srgbClr val="FF0000"/>
                </a:solidFill>
              </a:rPr>
              <a:t>j</a:t>
            </a:r>
            <a:r>
              <a:rPr lang="en-US" altLang="sr-Latn-RS" sz="2800" dirty="0" err="1">
                <a:solidFill>
                  <a:srgbClr val="FF0000"/>
                </a:solidFill>
              </a:rPr>
              <a:t>enice</a:t>
            </a:r>
            <a:r>
              <a:rPr lang="en-US" altLang="sr-Latn-RS" sz="2800" dirty="0">
                <a:solidFill>
                  <a:srgbClr val="FF0000"/>
                </a:solidFill>
              </a:rPr>
              <a:t> um</a:t>
            </a:r>
            <a:r>
              <a:rPr lang="sr-Latn-CS" altLang="sr-Latn-RS" sz="2800" dirty="0">
                <a:solidFill>
                  <a:srgbClr val="FF0000"/>
                </a:solidFill>
              </a:rPr>
              <a:t>j</a:t>
            </a:r>
            <a:r>
              <a:rPr lang="en-US" altLang="sr-Latn-RS" sz="2800" dirty="0" err="1">
                <a:solidFill>
                  <a:srgbClr val="FF0000"/>
                </a:solidFill>
              </a:rPr>
              <a:t>esto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uvoznika</a:t>
            </a:r>
            <a:r>
              <a:rPr lang="en-US" altLang="sr-Latn-RS" sz="2800" dirty="0">
                <a:solidFill>
                  <a:srgbClr val="FF0000"/>
                </a:solidFill>
              </a:rPr>
              <a:t>, </a:t>
            </a:r>
            <a:r>
              <a:rPr lang="en-US" altLang="sr-Latn-RS" sz="2800" dirty="0" err="1">
                <a:solidFill>
                  <a:srgbClr val="FF0000"/>
                </a:solidFill>
              </a:rPr>
              <a:t>uz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naplatu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određene</a:t>
            </a:r>
            <a:r>
              <a:rPr lang="sr-Latn-C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provizije</a:t>
            </a:r>
            <a:r>
              <a:rPr lang="en-US" altLang="sr-Latn-RS" sz="2800" dirty="0">
                <a:solidFill>
                  <a:srgbClr val="FF0000"/>
                </a:solidFill>
              </a:rPr>
              <a:t>. </a:t>
            </a:r>
            <a:endParaRPr lang="sr-Latn-CS" altLang="sr-Latn-R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403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sr-Latn-RS" sz="2800"/>
              <a:t>- potvrđujuća (konfirmirajuća) banka je u stvari avizirajuća banka koja prihvata samostalnu obavezu da korisniku akreditiva omogući korišćenje akreditivnog iznosa, </a:t>
            </a:r>
          </a:p>
          <a:p>
            <a:pPr>
              <a:buFontTx/>
              <a:buNone/>
            </a:pPr>
            <a:r>
              <a:rPr lang="sr-Latn-CS" altLang="sr-Latn-RS" sz="2800"/>
              <a:t>	</a:t>
            </a:r>
            <a:r>
              <a:rPr lang="en-US" altLang="sr-Latn-RS" sz="2800"/>
              <a:t>- isplatna banka ima ovlašćenje akreditivne banke da kao njen agent isplati akreditivni iznos, uz prethodni prijem i prov</a:t>
            </a:r>
            <a:r>
              <a:rPr lang="sr-Latn-CS" altLang="sr-Latn-RS" sz="2800"/>
              <a:t>j</a:t>
            </a:r>
            <a:r>
              <a:rPr lang="en-US" altLang="sr-Latn-RS" sz="2800"/>
              <a:t>eru pristiglih</a:t>
            </a:r>
            <a:r>
              <a:rPr lang="sr-Latn-CS" altLang="sr-Latn-RS" sz="2800"/>
              <a:t> </a:t>
            </a:r>
            <a:r>
              <a:rPr lang="en-US" altLang="sr-Latn-RS" sz="2800"/>
              <a:t>dokumenata,</a:t>
            </a:r>
            <a:br>
              <a:rPr lang="en-US" altLang="sr-Latn-RS" sz="2800"/>
            </a:br>
            <a:r>
              <a:rPr lang="en-US" altLang="sr-Latn-RS" sz="2800"/>
              <a:t>- negocirajuća banka ima ovlašćenja akreditivne banke da</a:t>
            </a:r>
            <a:r>
              <a:rPr lang="sr-Latn-CS" altLang="sr-Latn-RS" sz="2800"/>
              <a:t> </a:t>
            </a:r>
            <a:r>
              <a:rPr lang="en-US" altLang="sr-Latn-RS" sz="2800"/>
              <a:t>otkupi akreditivne m</a:t>
            </a:r>
            <a:r>
              <a:rPr lang="sr-Latn-CS" altLang="sr-Latn-RS" sz="2800"/>
              <a:t>j</a:t>
            </a:r>
            <a:r>
              <a:rPr lang="en-US" altLang="sr-Latn-RS" sz="2800"/>
              <a:t>enice.</a:t>
            </a:r>
          </a:p>
        </p:txBody>
      </p:sp>
    </p:spTree>
    <p:extLst>
      <p:ext uri="{BB962C8B-B14F-4D97-AF65-F5344CB8AC3E}">
        <p14:creationId xmlns:p14="http://schemas.microsoft.com/office/powerpoint/2010/main" xmlns="" val="40232576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sr-Latn-RS" sz="2800"/>
              <a:t>Ovlašćenje može biti posebno, kada je samo jedna banka ovlašćena za negociranje, ili može biti opšte, kada se kao negocirajuća banka može javiti bilo koja banka.</a:t>
            </a:r>
            <a:br>
              <a:rPr lang="en-US" altLang="sr-Latn-RS" sz="2800"/>
            </a:br>
            <a:r>
              <a:rPr lang="en-US" altLang="sr-Latn-RS" sz="2800"/>
              <a:t>Regularan način za prestanak međunarodnog dokumentarnog akreditiva je kada se korisniku isplati akreditivni iznos. </a:t>
            </a:r>
            <a:endParaRPr lang="sr-Latn-CS" altLang="sr-Latn-RS" sz="2800"/>
          </a:p>
          <a:p>
            <a:pPr>
              <a:lnSpc>
                <a:spcPct val="80000"/>
              </a:lnSpc>
            </a:pPr>
            <a:r>
              <a:rPr lang="en-US" altLang="sr-Latn-RS" sz="2800"/>
              <a:t>Zatim, akreditiv prestaje sa protokom ugovorenog roka, što je predviđeno u samom akreditivu.</a:t>
            </a:r>
            <a:br>
              <a:rPr lang="en-US" altLang="sr-Latn-RS" sz="2800"/>
            </a:br>
            <a:r>
              <a:rPr lang="en-US" altLang="sr-Latn-RS" sz="2800"/>
              <a:t/>
            </a:r>
            <a:br>
              <a:rPr lang="en-US" altLang="sr-Latn-RS" sz="2800"/>
            </a:br>
            <a:endParaRPr lang="en-US" altLang="sr-Latn-RS" sz="2800"/>
          </a:p>
          <a:p>
            <a:pPr>
              <a:lnSpc>
                <a:spcPct val="80000"/>
              </a:lnSpc>
            </a:pPr>
            <a:endParaRPr lang="en-US" altLang="sr-Latn-RS" sz="2800"/>
          </a:p>
        </p:txBody>
      </p:sp>
    </p:spTree>
    <p:extLst>
      <p:ext uri="{BB962C8B-B14F-4D97-AF65-F5344CB8AC3E}">
        <p14:creationId xmlns:p14="http://schemas.microsoft.com/office/powerpoint/2010/main" xmlns="" val="37168219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sr-Latn-RS" sz="2800"/>
              <a:t>Pr</a:t>
            </a:r>
            <a:r>
              <a:rPr lang="sr-Latn-CS" altLang="sr-Latn-RS" sz="2800"/>
              <a:t>ij</a:t>
            </a:r>
            <a:r>
              <a:rPr lang="en-US" altLang="sr-Latn-RS" sz="2800"/>
              <a:t>evremeno gašenje akreditiva može biti predviđeno od strane nalogodavca u tačno određenim situacijama.</a:t>
            </a:r>
            <a:br>
              <a:rPr lang="en-US" altLang="sr-Latn-RS" sz="2800"/>
            </a:br>
            <a:r>
              <a:rPr lang="en-US" altLang="sr-Latn-RS" sz="2800"/>
              <a:t>Plaćanje akreditivom može biti ugovoreno po viđenju, odnosno po isporuci robe, ili na odloženo – na 30, 60, 90 i 120</a:t>
            </a:r>
            <a:r>
              <a:rPr lang="sr-Latn-CS" altLang="sr-Latn-RS" sz="2800"/>
              <a:t> </a:t>
            </a:r>
            <a:r>
              <a:rPr lang="en-US" altLang="sr-Latn-RS" sz="2800"/>
              <a:t>dana. </a:t>
            </a:r>
            <a:endParaRPr lang="sr-Latn-CS" altLang="sr-Latn-RS" sz="2800"/>
          </a:p>
          <a:p>
            <a:r>
              <a:rPr lang="en-US" altLang="sr-Latn-RS" sz="2800"/>
              <a:t>Najčešće se plaćanje odlaže od 30 do 90 dana, a kada prodavac</a:t>
            </a:r>
            <a:r>
              <a:rPr lang="sr-Latn-CS" altLang="sr-Latn-RS" sz="2800"/>
              <a:t> </a:t>
            </a:r>
            <a:r>
              <a:rPr lang="en-US" altLang="sr-Latn-RS" sz="2800"/>
              <a:t>robu želi da po svak c</a:t>
            </a:r>
            <a:r>
              <a:rPr lang="sr-Latn-CS" altLang="sr-Latn-RS" sz="2800"/>
              <a:t>ij</a:t>
            </a:r>
            <a:r>
              <a:rPr lang="en-US" altLang="sr-Latn-RS" sz="2800"/>
              <a:t>enu proda u inostranstvu – on onda nudi</a:t>
            </a:r>
            <a:r>
              <a:rPr lang="sr-Latn-CS" altLang="sr-Latn-RS" sz="2800"/>
              <a:t> </a:t>
            </a:r>
            <a:r>
              <a:rPr lang="en-US" altLang="sr-Latn-RS" sz="2800"/>
              <a:t>duže rokove za plaćanje.</a:t>
            </a:r>
          </a:p>
        </p:txBody>
      </p:sp>
    </p:spTree>
    <p:extLst>
      <p:ext uri="{BB962C8B-B14F-4D97-AF65-F5344CB8AC3E}">
        <p14:creationId xmlns:p14="http://schemas.microsoft.com/office/powerpoint/2010/main" xmlns="" val="3288971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sr-Latn-RS" sz="2400"/>
              <a:t>Vrste dokumentarnih akreditiva</a:t>
            </a:r>
            <a:br>
              <a:rPr lang="en-US" altLang="sr-Latn-RS" sz="2400"/>
            </a:br>
            <a:r>
              <a:rPr lang="en-US" altLang="sr-Latn-RS" sz="2400"/>
              <a:t>Postoji više vrsta dokumentarnih akreditiva, u zavisnosti</a:t>
            </a:r>
            <a:r>
              <a:rPr lang="sr-Latn-CS" altLang="sr-Latn-RS" sz="2400"/>
              <a:t> </a:t>
            </a:r>
            <a:r>
              <a:rPr lang="en-US" altLang="sr-Latn-RS" sz="2400"/>
              <a:t>od odabranog kriterijuma. </a:t>
            </a:r>
            <a:endParaRPr lang="sr-Latn-CS" altLang="sr-Latn-RS" sz="2400"/>
          </a:p>
          <a:p>
            <a:pPr>
              <a:lnSpc>
                <a:spcPct val="80000"/>
              </a:lnSpc>
            </a:pPr>
            <a:r>
              <a:rPr lang="en-US" altLang="sr-Latn-RS" sz="2400"/>
              <a:t>U teoriji se najčešće susreće sl</a:t>
            </a:r>
            <a:r>
              <a:rPr lang="sr-Latn-CS" altLang="sr-Latn-RS" sz="2400"/>
              <a:t>ij</a:t>
            </a:r>
            <a:r>
              <a:rPr lang="en-US" altLang="sr-Latn-RS" sz="2400"/>
              <a:t>edeća pod</a:t>
            </a:r>
            <a:r>
              <a:rPr lang="sr-Latn-CS" altLang="sr-Latn-RS" sz="2400"/>
              <a:t>j</a:t>
            </a:r>
            <a:r>
              <a:rPr lang="en-US" altLang="sr-Latn-RS" sz="2400"/>
              <a:t>ela dokumentarnih akreditiva:</a:t>
            </a:r>
            <a:br>
              <a:rPr lang="en-US" altLang="sr-Latn-RS" sz="2400"/>
            </a:br>
            <a:r>
              <a:rPr lang="en-US" altLang="sr-Latn-RS" sz="2400"/>
              <a:t>- u zavisnosti od toga ko otvara akreditiv razlikujemo:</a:t>
            </a:r>
            <a:br>
              <a:rPr lang="en-US" altLang="sr-Latn-RS" sz="2400"/>
            </a:br>
            <a:r>
              <a:rPr lang="en-US" altLang="sr-Latn-RS" sz="2400"/>
              <a:t>- nostro akreditiv, koji se otvara po nalogu kupca, a u</a:t>
            </a:r>
            <a:r>
              <a:rPr lang="sr-Latn-CS" altLang="sr-Latn-RS" sz="2400"/>
              <a:t> </a:t>
            </a:r>
            <a:r>
              <a:rPr lang="en-US" altLang="sr-Latn-RS" sz="2400"/>
              <a:t>korist inostranog prodavca-izvoznika</a:t>
            </a:r>
            <a:r>
              <a:rPr lang="sr-Latn-CS" altLang="sr-Latn-RS" sz="2400"/>
              <a:t>,</a:t>
            </a:r>
            <a:r>
              <a:rPr lang="en-US" altLang="sr-Latn-RS" sz="2400"/>
              <a:t/>
            </a:r>
            <a:br>
              <a:rPr lang="en-US" altLang="sr-Latn-RS" sz="2400"/>
            </a:br>
            <a:r>
              <a:rPr lang="en-US" altLang="sr-Latn-RS" sz="2400"/>
              <a:t>- loro akreditiv, koji se otvara od strane inostranog kupca-</a:t>
            </a:r>
            <a:r>
              <a:rPr lang="sr-Latn-CS" altLang="sr-Latn-RS" sz="2400"/>
              <a:t> </a:t>
            </a:r>
            <a:r>
              <a:rPr lang="en-US" altLang="sr-Latn-RS" sz="2400"/>
              <a:t>uvoznika, a u korist domaćeg prodavca-izvoznika</a:t>
            </a:r>
            <a:r>
              <a:rPr lang="sr-Latn-CS" altLang="sr-Latn-RS" sz="2400"/>
              <a:t> </a:t>
            </a:r>
            <a:r>
              <a:rPr lang="en-US" altLang="sr-Latn-RS" sz="2400"/>
              <a:t>- u zavisnosti od čvrstine obaveza koje na sebe preuzima</a:t>
            </a:r>
            <a:r>
              <a:rPr lang="sr-Latn-CS" altLang="sr-Latn-RS" sz="2400"/>
              <a:t> </a:t>
            </a:r>
            <a:r>
              <a:rPr lang="en-US" altLang="sr-Latn-RS" sz="2400"/>
              <a:t>akreditivna banka razlikujemo:</a:t>
            </a:r>
            <a:br>
              <a:rPr lang="en-US" altLang="sr-Latn-RS" sz="2400"/>
            </a:br>
            <a:r>
              <a:rPr lang="en-US" altLang="sr-Latn-RS" sz="2400"/>
              <a:t>- opozivi akreditiv, koji je takva vrsta dokumentarnog</a:t>
            </a:r>
            <a:br>
              <a:rPr lang="en-US" altLang="sr-Latn-RS" sz="2400"/>
            </a:br>
            <a:endParaRPr lang="en-US" altLang="sr-Latn-RS" sz="2400"/>
          </a:p>
        </p:txBody>
      </p:sp>
    </p:spTree>
    <p:extLst>
      <p:ext uri="{BB962C8B-B14F-4D97-AF65-F5344CB8AC3E}">
        <p14:creationId xmlns:p14="http://schemas.microsoft.com/office/powerpoint/2010/main" xmlns="" val="35330772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sr-Latn-RS" sz="2400"/>
              <a:t>akreditiva koji se može od strane kupca-uvoznika (preko</a:t>
            </a:r>
            <a:r>
              <a:rPr lang="sr-Latn-CS" altLang="sr-Latn-RS" sz="2400"/>
              <a:t> </a:t>
            </a:r>
            <a:r>
              <a:rPr lang="en-US" altLang="sr-Latn-RS" sz="2400"/>
              <a:t>akreditivne banke) u svakom momentu opozvati. </a:t>
            </a:r>
            <a:endParaRPr lang="sr-Latn-CS" altLang="sr-Latn-RS" sz="2400"/>
          </a:p>
          <a:p>
            <a:pPr>
              <a:lnSpc>
                <a:spcPct val="90000"/>
              </a:lnSpc>
            </a:pPr>
            <a:r>
              <a:rPr lang="en-US" altLang="sr-Latn-RS" sz="2400"/>
              <a:t>Za prodavca- izvoznika ovaj akreditiv je nepovoljan jer ga može izložiti opasnosti da pretrpi nepotrebne troškove i gubitke. </a:t>
            </a:r>
            <a:endParaRPr lang="sr-Latn-CS" altLang="sr-Latn-RS" sz="2400"/>
          </a:p>
          <a:p>
            <a:pPr>
              <a:lnSpc>
                <a:spcPct val="90000"/>
              </a:lnSpc>
            </a:pPr>
            <a:r>
              <a:rPr lang="en-US" altLang="sr-Latn-RS" sz="2400"/>
              <a:t>Kupci- izvoznici u situaciji nestabilnih međunarodnih odnosa</a:t>
            </a:r>
            <a:r>
              <a:rPr lang="sr-Latn-CS" altLang="sr-Latn-RS" sz="2400"/>
              <a:t> </a:t>
            </a:r>
            <a:r>
              <a:rPr lang="en-US" altLang="sr-Latn-RS" sz="2400"/>
              <a:t>otvaraju opozive akreditive, kako bi ih mogli u svakom trenutku (sve dok banka kupca-uvoznika ne izvrši isplatu)</a:t>
            </a:r>
            <a:r>
              <a:rPr lang="sr-Latn-CS" altLang="sr-Latn-RS" sz="2400"/>
              <a:t> opozvati.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sr-Latn-RS" sz="2400"/>
              <a:t>- neopozivi akreditiv, označava postojanje čvrste obaveze</a:t>
            </a:r>
            <a:r>
              <a:rPr lang="sr-Latn-CS" altLang="sr-Latn-RS" sz="2400"/>
              <a:t> </a:t>
            </a:r>
            <a:r>
              <a:rPr lang="en-US" altLang="sr-Latn-RS" sz="2400"/>
              <a:t>akreditivne banke prema prodavcu-izvozniku, a njegova prim</a:t>
            </a:r>
            <a:r>
              <a:rPr lang="sr-Latn-CS" altLang="sr-Latn-RS" sz="2400"/>
              <a:t>j</a:t>
            </a:r>
            <a:r>
              <a:rPr lang="en-US" altLang="sr-Latn-RS" sz="2400"/>
              <a:t>ena je</a:t>
            </a:r>
            <a:r>
              <a:rPr lang="sr-Latn-CS" altLang="sr-Latn-RS" sz="2400"/>
              <a:t> </a:t>
            </a:r>
            <a:r>
              <a:rPr lang="en-US" altLang="sr-Latn-RS" sz="2400"/>
              <a:t>posebno izražena kod prodavca čije su poslovne jedinice locirane</a:t>
            </a:r>
            <a:r>
              <a:rPr lang="sr-Latn-CS" altLang="sr-Latn-RS" sz="2400"/>
              <a:t> </a:t>
            </a:r>
            <a:r>
              <a:rPr lang="en-US" altLang="sr-Latn-RS" sz="2400"/>
              <a:t>van njegovog s</a:t>
            </a:r>
            <a:r>
              <a:rPr lang="sr-Latn-CS" altLang="sr-Latn-RS" sz="2400"/>
              <a:t>j</a:t>
            </a:r>
            <a:r>
              <a:rPr lang="en-US" altLang="sr-Latn-RS" sz="2400"/>
              <a:t>edišta</a:t>
            </a:r>
          </a:p>
          <a:p>
            <a:pPr>
              <a:lnSpc>
                <a:spcPct val="90000"/>
              </a:lnSpc>
            </a:pPr>
            <a:endParaRPr lang="en-US" altLang="sr-Latn-RS" sz="2400"/>
          </a:p>
        </p:txBody>
      </p:sp>
    </p:spTree>
    <p:extLst>
      <p:ext uri="{BB962C8B-B14F-4D97-AF65-F5344CB8AC3E}">
        <p14:creationId xmlns:p14="http://schemas.microsoft.com/office/powerpoint/2010/main" xmlns="" val="28061392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sr-Latn-CS" altLang="sr-Latn-RS" sz="2400" dirty="0"/>
              <a:t>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zavisnosti</a:t>
            </a:r>
            <a:r>
              <a:rPr lang="en-US" altLang="sr-Latn-RS" sz="2400" dirty="0"/>
              <a:t> od toga da li se </a:t>
            </a:r>
            <a:r>
              <a:rPr lang="en-US" altLang="sr-Latn-RS" sz="2400" dirty="0" err="1"/>
              <a:t>mogu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pren</a:t>
            </a:r>
            <a:r>
              <a:rPr lang="sr-Latn-CS" altLang="sr-Latn-RS" sz="2400" dirty="0"/>
              <a:t>ij</a:t>
            </a:r>
            <a:r>
              <a:rPr lang="en-US" altLang="sr-Latn-RS" sz="2400" dirty="0" err="1"/>
              <a:t>eti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razlikujemo</a:t>
            </a:r>
            <a:r>
              <a:rPr lang="en-US" altLang="sr-Latn-RS" sz="2400" dirty="0"/>
              <a:t>:</a:t>
            </a:r>
            <a:br>
              <a:rPr lang="en-US" altLang="sr-Latn-RS" sz="2400" dirty="0"/>
            </a:br>
            <a:r>
              <a:rPr lang="en-US" altLang="sr-Latn-RS" sz="2400" dirty="0"/>
              <a:t>- </a:t>
            </a:r>
            <a:r>
              <a:rPr lang="en-US" altLang="sr-Latn-RS" sz="2400" dirty="0" err="1"/>
              <a:t>prenosivi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akreditiv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koji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predstavlja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takav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dokumentarni</a:t>
            </a:r>
            <a:r>
              <a:rPr lang="en-US" altLang="sr-Latn-RS" sz="2400" dirty="0"/>
              <a:t/>
            </a:r>
            <a:br>
              <a:rPr lang="en-US" altLang="sr-Latn-RS" sz="2400" dirty="0"/>
            </a:br>
            <a:r>
              <a:rPr lang="en-US" altLang="sr-Latn-RS" sz="2400" dirty="0" err="1"/>
              <a:t>akreditiv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kod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kojeg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korisnik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raspolaže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pravom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banci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izda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nalog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akreditiv</a:t>
            </a:r>
            <a:r>
              <a:rPr lang="en-US" altLang="sr-Latn-RS" sz="2400" dirty="0"/>
              <a:t> u c</a:t>
            </a:r>
            <a:r>
              <a:rPr lang="sr-Latn-CS" altLang="sr-Latn-RS" sz="2400" dirty="0"/>
              <a:t>j</a:t>
            </a:r>
            <a:r>
              <a:rPr lang="en-US" altLang="sr-Latn-RS" sz="2400" dirty="0" err="1"/>
              <a:t>elosti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delimično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stavi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raspolaganje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jednom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više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korisnika</a:t>
            </a:r>
            <a:r>
              <a:rPr lang="en-US" altLang="sr-Latn-RS" sz="2400" dirty="0"/>
              <a:t/>
            </a:r>
            <a:br>
              <a:rPr lang="en-US" altLang="sr-Latn-RS" sz="2400" dirty="0"/>
            </a:br>
            <a:r>
              <a:rPr lang="en-US" altLang="sr-Latn-RS" sz="2400" dirty="0"/>
              <a:t>- </a:t>
            </a:r>
            <a:r>
              <a:rPr lang="en-US" altLang="sr-Latn-RS" sz="2400" dirty="0" err="1"/>
              <a:t>neprenosivi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akreditiv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odlikuje</a:t>
            </a:r>
            <a:r>
              <a:rPr lang="en-US" altLang="sr-Latn-RS" sz="2400" dirty="0"/>
              <a:t> se time da </a:t>
            </a:r>
            <a:r>
              <a:rPr lang="en-US" altLang="sr-Latn-RS" sz="2400" dirty="0" err="1"/>
              <a:t>prenošenje</a:t>
            </a:r>
            <a:r>
              <a:rPr lang="en-US" altLang="sr-Latn-RS" sz="2400" dirty="0"/>
              <a:t> </a:t>
            </a:r>
            <a:r>
              <a:rPr lang="en-US" altLang="sr-Latn-RS" sz="2400" dirty="0" err="1" smtClean="0"/>
              <a:t>na</a:t>
            </a:r>
            <a:r>
              <a:rPr lang="sr-Latn-ME" altLang="sr-Latn-RS" sz="2400" dirty="0" smtClean="0"/>
              <a:t> </a:t>
            </a:r>
            <a:r>
              <a:rPr lang="en-US" altLang="sr-Latn-RS" sz="2400" dirty="0" err="1" smtClean="0"/>
              <a:t>drugog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/>
              <a:t>korinika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nije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moguće</a:t>
            </a:r>
            <a:r>
              <a:rPr lang="en-US" altLang="sr-Latn-RS" sz="2400" dirty="0"/>
              <a:t> (u </a:t>
            </a:r>
            <a:r>
              <a:rPr lang="en-US" altLang="sr-Latn-RS" sz="2400" dirty="0" err="1"/>
              <a:t>slučaju</a:t>
            </a:r>
            <a:r>
              <a:rPr lang="en-US" altLang="sr-Latn-RS" sz="2400" dirty="0"/>
              <a:t> da u </a:t>
            </a:r>
            <a:r>
              <a:rPr lang="en-US" altLang="sr-Latn-RS" sz="2400" dirty="0" err="1"/>
              <a:t>akreditivu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nije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naznačeno</a:t>
            </a:r>
            <a:r>
              <a:rPr lang="en-US" altLang="sr-Latn-RS" sz="2400" dirty="0"/>
              <a:t> da je </a:t>
            </a:r>
            <a:r>
              <a:rPr lang="en-US" altLang="sr-Latn-RS" sz="2400" dirty="0" err="1"/>
              <a:t>prenosiv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smatra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neprenosivim</a:t>
            </a:r>
            <a:r>
              <a:rPr lang="en-US" altLang="sr-Latn-RS" sz="2400" dirty="0"/>
              <a:t>)</a:t>
            </a:r>
            <a:br>
              <a:rPr lang="en-US" altLang="sr-Latn-RS" sz="2400" dirty="0"/>
            </a:br>
            <a:r>
              <a:rPr lang="en-US" altLang="sr-Latn-RS" sz="2400" dirty="0"/>
              <a:t>- u </a:t>
            </a:r>
            <a:r>
              <a:rPr lang="en-US" altLang="sr-Latn-RS" sz="2400" dirty="0" err="1"/>
              <a:t>zavisnosti</a:t>
            </a:r>
            <a:r>
              <a:rPr lang="en-US" altLang="sr-Latn-RS" sz="2400" dirty="0"/>
              <a:t> od toga da li se </a:t>
            </a:r>
            <a:r>
              <a:rPr lang="en-US" altLang="sr-Latn-RS" sz="2400" dirty="0" err="1"/>
              <a:t>odnosi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jedn</a:t>
            </a:r>
            <a:r>
              <a:rPr lang="sr-Latn-CS" altLang="sr-Latn-RS" sz="2400" dirty="0"/>
              <a:t>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više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transakcija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razlikujemo</a:t>
            </a:r>
            <a:r>
              <a:rPr lang="en-US" altLang="sr-Latn-RS" sz="2400" dirty="0"/>
              <a:t>:</a:t>
            </a:r>
            <a:br>
              <a:rPr lang="en-US" altLang="sr-Latn-RS" sz="2400" dirty="0"/>
            </a:br>
            <a:r>
              <a:rPr lang="en-US" altLang="sr-Latn-RS" sz="2400" dirty="0"/>
              <a:t>- </a:t>
            </a:r>
            <a:r>
              <a:rPr lang="en-US" altLang="sr-Latn-RS" sz="2400" dirty="0" err="1"/>
              <a:t>običan</a:t>
            </a:r>
            <a:r>
              <a:rPr lang="en-US" altLang="sr-Latn-RS" sz="2400" dirty="0"/>
              <a:t> (</a:t>
            </a:r>
            <a:r>
              <a:rPr lang="en-US" altLang="sr-Latn-RS" sz="2400" dirty="0" err="1"/>
              <a:t>jednostrani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jednokratni</a:t>
            </a:r>
            <a:r>
              <a:rPr lang="en-US" altLang="sr-Latn-RS" sz="2400" dirty="0"/>
              <a:t>) </a:t>
            </a:r>
            <a:r>
              <a:rPr lang="en-US" altLang="sr-Latn-RS" sz="2400" dirty="0" err="1"/>
              <a:t>akreditiv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koji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odnosi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jednu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određenu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poslovnu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transakciju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gasi</a:t>
            </a:r>
            <a:r>
              <a:rPr lang="en-US" altLang="sr-Latn-RS" sz="2400" dirty="0"/>
              <a:t> </a:t>
            </a:r>
            <a:r>
              <a:rPr lang="en-US" altLang="sr-Latn-RS" sz="2400" dirty="0" smtClean="0"/>
              <a:t>se</a:t>
            </a:r>
            <a:r>
              <a:rPr lang="sr-Latn-ME" altLang="sr-Latn-RS" sz="2400" dirty="0" smtClean="0"/>
              <a:t> </a:t>
            </a:r>
            <a:r>
              <a:rPr lang="en-US" altLang="sr-Latn-RS" sz="2400" dirty="0" err="1" smtClean="0"/>
              <a:t>iskorišćenjem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/>
              <a:t>akreditivnog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iznosa</a:t>
            </a:r>
            <a:r>
              <a:rPr lang="en-US" altLang="sr-Latn-RS" sz="2400" dirty="0"/>
              <a:t>. </a:t>
            </a:r>
            <a:endParaRPr lang="sr-Latn-C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xmlns="" val="29098868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sr-Latn-RS" sz="2400"/>
              <a:t>U toku ispunjenja ovog akreditiva moguće je akreditiv produžiti i povećati vr</a:t>
            </a:r>
            <a:r>
              <a:rPr lang="sr-Latn-CS" altLang="sr-Latn-RS" sz="2400"/>
              <a:t>ij</a:t>
            </a:r>
            <a:r>
              <a:rPr lang="en-US" altLang="sr-Latn-RS" sz="2400"/>
              <a:t>ednost akreditivu. </a:t>
            </a:r>
          </a:p>
          <a:p>
            <a:pPr>
              <a:lnSpc>
                <a:spcPct val="80000"/>
              </a:lnSpc>
            </a:pPr>
            <a:r>
              <a:rPr lang="en-US" altLang="sr-Latn-RS" sz="2400"/>
              <a:t>Predviđeni novčani iznos u akreditivu može se koristiti u c</a:t>
            </a:r>
            <a:r>
              <a:rPr lang="sr-Latn-CS" altLang="sr-Latn-RS" sz="2400"/>
              <a:t>j</a:t>
            </a:r>
            <a:r>
              <a:rPr lang="en-US" altLang="sr-Latn-RS" sz="2400"/>
              <a:t>elosti ili d</a:t>
            </a:r>
            <a:r>
              <a:rPr lang="sr-Latn-CS" altLang="sr-Latn-RS" sz="2400"/>
              <a:t>j</a:t>
            </a:r>
            <a:r>
              <a:rPr lang="en-US" altLang="sr-Latn-RS" sz="2400"/>
              <a:t>elimično, pod uslovom da su prisutne</a:t>
            </a:r>
            <a:r>
              <a:rPr lang="sr-Latn-CS" altLang="sr-Latn-RS" sz="2400"/>
              <a:t> </a:t>
            </a:r>
            <a:r>
              <a:rPr lang="en-US" altLang="sr-Latn-RS" sz="2400"/>
              <a:t>sukcesivne isporuke robe. </a:t>
            </a:r>
          </a:p>
          <a:p>
            <a:pPr>
              <a:lnSpc>
                <a:spcPct val="80000"/>
              </a:lnSpc>
            </a:pPr>
            <a:r>
              <a:rPr lang="en-US" altLang="sr-Latn-RS" sz="2400"/>
              <a:t>Ukoliko se roba otprema u nekoliko etapa, tada</a:t>
            </a:r>
            <a:r>
              <a:rPr lang="sr-Latn-CS" altLang="sr-Latn-RS" sz="2400"/>
              <a:t> </a:t>
            </a:r>
            <a:r>
              <a:rPr lang="en-US" altLang="sr-Latn-RS" sz="2400"/>
              <a:t>prodavac-izvoznik ima pravo da svaku isporuku posebno odvojeno) naplati - rotativni (revolving) akreditiv je takav dokumentarni akreditiv u kojem kupac-uvoznik daje pravo prodavcu-izvozniku da akreditivni iznos može koristiti sve do isteka krajnjeg roka akreditiva, na isti iznos kao i prvobitni, uz mogućnost da taj</a:t>
            </a:r>
            <a:r>
              <a:rPr lang="sr-Latn-CS" altLang="sr-Latn-RS" sz="2400"/>
              <a:t> </a:t>
            </a:r>
            <a:r>
              <a:rPr lang="en-US" altLang="sr-Latn-RS" sz="2400"/>
              <a:t>iznos bude i veći od iznosa na koji je akreditiv prvobitno</a:t>
            </a:r>
            <a:r>
              <a:rPr lang="sr-Latn-CS" altLang="sr-Latn-RS" sz="2400"/>
              <a:t> </a:t>
            </a:r>
            <a:r>
              <a:rPr lang="en-US" altLang="sr-Latn-RS" sz="2400"/>
              <a:t>projektovan. </a:t>
            </a:r>
          </a:p>
          <a:p>
            <a:pPr>
              <a:lnSpc>
                <a:spcPct val="80000"/>
              </a:lnSpc>
            </a:pPr>
            <a:r>
              <a:rPr lang="en-US" altLang="sr-Latn-RS" sz="2400"/>
              <a:t>Razlozi za otvaranje rotativnog akreditiva mogu biti:</a:t>
            </a:r>
          </a:p>
          <a:p>
            <a:pPr>
              <a:lnSpc>
                <a:spcPct val="80000"/>
              </a:lnSpc>
            </a:pPr>
            <a:endParaRPr lang="en-US" altLang="sr-Latn-RS" sz="2400"/>
          </a:p>
        </p:txBody>
      </p:sp>
    </p:spTree>
    <p:extLst>
      <p:ext uri="{BB962C8B-B14F-4D97-AF65-F5344CB8AC3E}">
        <p14:creationId xmlns:p14="http://schemas.microsoft.com/office/powerpoint/2010/main" xmlns="" val="40126454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sr-Latn-RS" sz="2800" dirty="0"/>
              <a:t>(1) da bi se </a:t>
            </a:r>
            <a:r>
              <a:rPr lang="en-US" altLang="sr-Latn-RS" sz="2800" dirty="0" err="1"/>
              <a:t>izb</a:t>
            </a:r>
            <a:r>
              <a:rPr lang="sr-Latn-CS" altLang="sr-Latn-RS" sz="2800" dirty="0"/>
              <a:t>j</a:t>
            </a:r>
            <a:r>
              <a:rPr lang="en-US" altLang="sr-Latn-RS" sz="2800" dirty="0" err="1"/>
              <a:t>eglo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stalno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davanje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naloga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otvaranje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iskorišćenju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prvobitno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dogovorenog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iznosa</a:t>
            </a:r>
            <a:r>
              <a:rPr lang="en-US" altLang="sr-Latn-RS" sz="2800" dirty="0"/>
              <a:t>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sr-Latn-RS" sz="2800" dirty="0"/>
              <a:t>(2) da se </a:t>
            </a:r>
            <a:r>
              <a:rPr lang="en-US" altLang="sr-Latn-RS" sz="2800" dirty="0" err="1"/>
              <a:t>po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iskorišćenju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prvobitnog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iznosa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akreditiva</a:t>
            </a:r>
            <a:r>
              <a:rPr lang="en-US" altLang="sr-Latn-RS" sz="2800" dirty="0"/>
              <a:t> ne bi </a:t>
            </a:r>
            <a:r>
              <a:rPr lang="en-US" altLang="sr-Latn-RS" sz="2800" dirty="0" err="1"/>
              <a:t>prekinula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sukcesivna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isporuka</a:t>
            </a:r>
            <a:r>
              <a:rPr lang="en-US" altLang="sr-Latn-RS" sz="2800" dirty="0"/>
              <a:t> robe </a:t>
            </a:r>
            <a:r>
              <a:rPr lang="en-US" altLang="sr-Latn-RS" sz="2800" dirty="0" err="1"/>
              <a:t>ukoliko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nalog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otvaranje</a:t>
            </a:r>
            <a:r>
              <a:rPr lang="en-US" altLang="sr-Latn-RS" sz="2800" dirty="0"/>
              <a:t> </a:t>
            </a:r>
            <a:r>
              <a:rPr lang="en-US" altLang="sr-Latn-RS" sz="2800" dirty="0" err="1" smtClean="0"/>
              <a:t>novog</a:t>
            </a:r>
            <a:r>
              <a:rPr lang="sr-Latn-ME" altLang="sr-Latn-RS" sz="2800" dirty="0" smtClean="0"/>
              <a:t> </a:t>
            </a:r>
            <a:r>
              <a:rPr lang="en-US" altLang="sr-Latn-RS" sz="2800" dirty="0" err="1" smtClean="0"/>
              <a:t>akreditiva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/>
              <a:t>još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nije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stigao</a:t>
            </a:r>
            <a:r>
              <a:rPr lang="en-US" altLang="sr-Latn-RS" sz="2800" dirty="0"/>
              <a:t>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sr-Latn-RS" sz="2800" dirty="0"/>
              <a:t>(3) da se </a:t>
            </a:r>
            <a:r>
              <a:rPr lang="en-US" altLang="sr-Latn-RS" sz="2800" dirty="0" err="1"/>
              <a:t>kod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pokrivenog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akreditiva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pokriju</a:t>
            </a:r>
            <a:r>
              <a:rPr lang="en-US" altLang="sr-Latn-RS" sz="2800" dirty="0"/>
              <a:t> (</a:t>
            </a:r>
            <a:r>
              <a:rPr lang="en-US" altLang="sr-Latn-RS" sz="2800" dirty="0" err="1"/>
              <a:t>polaganjem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novca</a:t>
            </a:r>
            <a:r>
              <a:rPr lang="en-US" altLang="sr-Latn-RS" sz="2800" dirty="0"/>
              <a:t>) </a:t>
            </a:r>
            <a:r>
              <a:rPr lang="en-US" altLang="sr-Latn-RS" sz="2800" dirty="0" err="1"/>
              <a:t>samo</a:t>
            </a:r>
            <a:r>
              <a:rPr lang="en-US" altLang="sr-Latn-RS" sz="2800" dirty="0"/>
              <a:t> one </a:t>
            </a:r>
            <a:r>
              <a:rPr lang="en-US" altLang="sr-Latn-RS" sz="2800" dirty="0" err="1"/>
              <a:t>tranše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koje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stvarno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koriste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4345385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sr-Latn-RS" sz="2400"/>
              <a:t>(4) da se pokrije provizija, posrednička taksa, bankarska usluga</a:t>
            </a:r>
            <a:r>
              <a:rPr lang="sr-Latn-CS" altLang="sr-Latn-RS" sz="2400"/>
              <a:t> </a:t>
            </a:r>
            <a:r>
              <a:rPr lang="en-US" altLang="sr-Latn-RS" sz="2400"/>
              <a:t>samo za one tranše koje su iskorišćene. </a:t>
            </a:r>
            <a:endParaRPr lang="sr-Latn-CS" altLang="sr-Latn-R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sr-Latn-RS" sz="2400"/>
              <a:t>Moguće je predvideti da se</a:t>
            </a:r>
            <a:r>
              <a:rPr lang="sr-Latn-CS" altLang="sr-Latn-RS" sz="2400"/>
              <a:t> </a:t>
            </a:r>
            <a:r>
              <a:rPr lang="en-US" altLang="sr-Latn-RS" sz="2400"/>
              <a:t>tranše akreditiva koje nisu iskorišćene u jednom m</a:t>
            </a:r>
            <a:r>
              <a:rPr lang="sr-Latn-CS" altLang="sr-Latn-RS" sz="2400"/>
              <a:t>j</a:t>
            </a:r>
            <a:r>
              <a:rPr lang="en-US" altLang="sr-Latn-RS" sz="2400"/>
              <a:t>esecu prenesu</a:t>
            </a:r>
            <a:r>
              <a:rPr lang="sr-Latn-CS" altLang="sr-Latn-RS" sz="2400"/>
              <a:t> </a:t>
            </a:r>
            <a:r>
              <a:rPr lang="en-US" altLang="sr-Latn-RS" sz="2400"/>
              <a:t>na sl</a:t>
            </a:r>
            <a:r>
              <a:rPr lang="sr-Latn-CS" altLang="sr-Latn-RS" sz="2400"/>
              <a:t>ij</a:t>
            </a:r>
            <a:r>
              <a:rPr lang="en-US" altLang="sr-Latn-RS" sz="2400"/>
              <a:t>edeći m</a:t>
            </a:r>
            <a:r>
              <a:rPr lang="sr-Latn-CS" altLang="sr-Latn-RS" sz="2400"/>
              <a:t>j</a:t>
            </a:r>
            <a:r>
              <a:rPr lang="en-US" altLang="sr-Latn-RS" sz="2400"/>
              <a:t>esec (oni se nazivaju kumulativnim-revolving</a:t>
            </a:r>
            <a:r>
              <a:rPr lang="sr-Latn-CS" altLang="sr-Latn-RS" sz="2400"/>
              <a:t>  </a:t>
            </a:r>
            <a:r>
              <a:rPr lang="en-US" altLang="sr-Latn-RS" sz="2400"/>
              <a:t>akreditivima)</a:t>
            </a:r>
            <a:r>
              <a:rPr lang="sr-Latn-CS" altLang="sr-Latn-RS" sz="2400"/>
              <a:t> </a:t>
            </a:r>
            <a:r>
              <a:rPr lang="en-US" altLang="sr-Latn-RS" sz="2400"/>
              <a:t> u zavisnosti od ostalih karakteristika:</a:t>
            </a:r>
            <a:br>
              <a:rPr lang="en-US" altLang="sr-Latn-RS" sz="2400"/>
            </a:br>
            <a:r>
              <a:rPr lang="en-US" altLang="sr-Latn-RS" sz="2400"/>
              <a:t>- domicilirani akreditiv je takav dokumentarni akreditiv kojim se određuje m</a:t>
            </a:r>
            <a:r>
              <a:rPr lang="sr-Latn-CS" altLang="sr-Latn-RS" sz="2400"/>
              <a:t>j</a:t>
            </a:r>
            <a:r>
              <a:rPr lang="en-US" altLang="sr-Latn-RS" sz="2400"/>
              <a:t>esto banke u akreditivu da bi se izvršio pregled dokumenata i isplata iznosa u akreditivu. </a:t>
            </a:r>
          </a:p>
          <a:p>
            <a:pPr>
              <a:lnSpc>
                <a:spcPct val="90000"/>
              </a:lnSpc>
            </a:pPr>
            <a:r>
              <a:rPr lang="en-US" altLang="sr-Latn-RS" sz="2400"/>
              <a:t>Za akreditiv se kaže da je domiciliran u zemlji ukoliko se isplata dokumenata obavlja u zemlji domaćeg kupca-uvoznika ili domaćeg prodavca-</a:t>
            </a:r>
            <a:r>
              <a:rPr lang="sr-Latn-CS" altLang="sr-Latn-RS" sz="2400"/>
              <a:t>izvoznika</a:t>
            </a:r>
            <a:endParaRPr lang="en-US" altLang="sr-Latn-RS" sz="2400"/>
          </a:p>
          <a:p>
            <a:pPr>
              <a:lnSpc>
                <a:spcPct val="90000"/>
              </a:lnSpc>
            </a:pPr>
            <a:endParaRPr lang="en-US" altLang="sr-Latn-RS" sz="2400"/>
          </a:p>
        </p:txBody>
      </p:sp>
    </p:spTree>
    <p:extLst>
      <p:ext uri="{BB962C8B-B14F-4D97-AF65-F5344CB8AC3E}">
        <p14:creationId xmlns:p14="http://schemas.microsoft.com/office/powerpoint/2010/main" xmlns="" val="38803338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sr-Latn-RS" sz="2800"/>
              <a:t>Ako se isplata po akreditivu vrši preko banke u zemlji</a:t>
            </a:r>
            <a:r>
              <a:rPr lang="sr-Latn-CS" altLang="sr-Latn-RS" sz="2800"/>
              <a:t> </a:t>
            </a:r>
            <a:r>
              <a:rPr lang="en-US" altLang="sr-Latn-RS" sz="2800"/>
              <a:t>inostranog kupca-uvoznika ili u nekoj trećoj zemlji smatra se da je</a:t>
            </a:r>
            <a:r>
              <a:rPr lang="sr-Latn-CS" altLang="sr-Latn-RS" sz="2800"/>
              <a:t> </a:t>
            </a:r>
            <a:r>
              <a:rPr lang="en-US" altLang="sr-Latn-RS" sz="2800"/>
              <a:t>akreditiv domiciliran u inostranstvu</a:t>
            </a:r>
            <a:br>
              <a:rPr lang="en-US" altLang="sr-Latn-RS" sz="2800"/>
            </a:br>
            <a:r>
              <a:rPr lang="en-US" altLang="sr-Latn-RS" sz="2800"/>
              <a:t>- akceptirani dokumentarni akreditiv predstavlja takav</a:t>
            </a:r>
            <a:r>
              <a:rPr lang="sr-Latn-CS" altLang="sr-Latn-RS" sz="2800"/>
              <a:t> </a:t>
            </a:r>
            <a:r>
              <a:rPr lang="en-US" altLang="sr-Latn-RS" sz="2800"/>
              <a:t>akreditiv kod kojeg se prodavac-izvoznik, podnoseći odgovarajuća</a:t>
            </a:r>
            <a:r>
              <a:rPr lang="sr-Latn-CS" altLang="sr-Latn-RS" sz="2800"/>
              <a:t> </a:t>
            </a:r>
            <a:r>
              <a:rPr lang="en-US" altLang="sr-Latn-RS" sz="2800"/>
              <a:t>dokumenta banci, ne isplaćuje, već banka akceptira na nju od strane</a:t>
            </a:r>
            <a:r>
              <a:rPr lang="sr-Latn-CS" altLang="sr-Latn-RS" sz="2800"/>
              <a:t> </a:t>
            </a:r>
            <a:r>
              <a:rPr lang="en-US" altLang="sr-Latn-RS" sz="2800"/>
              <a:t>prodavca-izvoznika vučenu m</a:t>
            </a:r>
            <a:r>
              <a:rPr lang="sr-Latn-CS" altLang="sr-Latn-RS" sz="2800"/>
              <a:t>j</a:t>
            </a:r>
            <a:r>
              <a:rPr lang="en-US" altLang="sr-Latn-RS" sz="2800"/>
              <a:t>enicu. </a:t>
            </a:r>
            <a:endParaRPr lang="sr-Latn-CS" altLang="sr-Latn-RS" sz="2800"/>
          </a:p>
        </p:txBody>
      </p:sp>
    </p:spTree>
    <p:extLst>
      <p:ext uri="{BB962C8B-B14F-4D97-AF65-F5344CB8AC3E}">
        <p14:creationId xmlns:p14="http://schemas.microsoft.com/office/powerpoint/2010/main" xmlns="" val="3988861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sr-Latn-RS" sz="2800" dirty="0" err="1"/>
              <a:t>Tako</a:t>
            </a:r>
            <a:r>
              <a:rPr lang="en-US" altLang="sr-Latn-RS" sz="2800" dirty="0"/>
              <a:t> je </a:t>
            </a:r>
            <a:r>
              <a:rPr lang="en-US" altLang="sr-Latn-RS" sz="2800" dirty="0" err="1"/>
              <a:t>međunarodni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platni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promet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započeo</a:t>
            </a:r>
            <a:r>
              <a:rPr lang="en-US" altLang="sr-Latn-RS" sz="2800" dirty="0"/>
              <a:t> da se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koncentriše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rukama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specijalizovanih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banaka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počele</a:t>
            </a:r>
            <a:r>
              <a:rPr lang="en-US" altLang="sr-Latn-RS" sz="2800" dirty="0"/>
              <a:t> da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uvode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ekonomičniji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način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plaćanja</a:t>
            </a:r>
            <a:r>
              <a:rPr lang="en-US" altLang="sr-Latn-RS" sz="2800" dirty="0"/>
              <a:t> </a:t>
            </a:r>
            <a:r>
              <a:rPr lang="en-US" altLang="sr-Latn-RS" sz="2800" dirty="0" err="1" smtClean="0"/>
              <a:t>koristeć</a:t>
            </a:r>
            <a:r>
              <a:rPr lang="sr-Latn-ME" altLang="sr-Latn-RS" sz="2800" dirty="0" smtClean="0"/>
              <a:t>i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/>
              <a:t>pri</a:t>
            </a:r>
            <a:r>
              <a:rPr lang="en-US" altLang="sr-Latn-RS" sz="2800" dirty="0"/>
              <a:t> tome </a:t>
            </a:r>
            <a:r>
              <a:rPr lang="en-US" altLang="sr-Latn-RS" sz="2800" dirty="0" err="1"/>
              <a:t>čekove</a:t>
            </a:r>
            <a:r>
              <a:rPr lang="en-US" altLang="sr-Latn-RS" sz="2800" dirty="0" smtClean="0"/>
              <a:t>,</a:t>
            </a:r>
            <a:r>
              <a:rPr lang="sr-Latn-ME" altLang="sr-Latn-RS" sz="2800" dirty="0" smtClean="0"/>
              <a:t> </a:t>
            </a:r>
            <a:r>
              <a:rPr lang="en-US" altLang="sr-Latn-RS" sz="2800" dirty="0" err="1" smtClean="0"/>
              <a:t>akreditive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/>
              <a:t>itd</a:t>
            </a:r>
            <a:r>
              <a:rPr lang="en-US" altLang="sr-Latn-RS" sz="2800" dirty="0"/>
              <a:t>. </a:t>
            </a:r>
            <a:endParaRPr lang="sr-Latn-CS" altLang="sr-Latn-RS" sz="2800" dirty="0"/>
          </a:p>
          <a:p>
            <a:r>
              <a:rPr lang="en-US" altLang="sr-Latn-RS" sz="2800" dirty="0"/>
              <a:t>Na </a:t>
            </a:r>
            <a:r>
              <a:rPr lang="en-US" altLang="sr-Latn-RS" sz="2800" dirty="0" err="1"/>
              <a:t>taj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način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potraživanja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domaćih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banaka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prema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inostranstvu</a:t>
            </a:r>
            <a:r>
              <a:rPr lang="en-US" altLang="sr-Latn-RS" sz="2800" dirty="0"/>
              <a:t> (</a:t>
            </a:r>
            <a:r>
              <a:rPr lang="en-US" altLang="sr-Latn-RS" sz="2800" dirty="0" err="1"/>
              <a:t>devize</a:t>
            </a:r>
            <a:r>
              <a:rPr lang="en-US" altLang="sr-Latn-RS" sz="2800" dirty="0"/>
              <a:t>) </a:t>
            </a:r>
            <a:r>
              <a:rPr lang="en-US" altLang="sr-Latn-RS" sz="2800" dirty="0" err="1"/>
              <a:t>postale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glavno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sredstvo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realizovanju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međunarodnih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plaćanja</a:t>
            </a:r>
            <a:r>
              <a:rPr lang="en-US" altLang="sr-Latn-RS" sz="2800" dirty="0"/>
              <a:t>.</a:t>
            </a:r>
          </a:p>
          <a:p>
            <a:endParaRPr lang="en-US" altLang="sr-Latn-RS" sz="2800" dirty="0"/>
          </a:p>
          <a:p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xmlns="" val="227549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sr-Latn-RS" sz="2800"/>
              <a:t>Prodavac-izvoznik može</a:t>
            </a:r>
            <a:r>
              <a:rPr lang="sr-Latn-CS" altLang="sr-Latn-RS" sz="2800"/>
              <a:t> </a:t>
            </a:r>
            <a:r>
              <a:rPr lang="en-US" altLang="sr-Latn-RS" sz="2800"/>
              <a:t>držati akceptiranu menicu u sopstvenom portfelju sve do trenutka</a:t>
            </a:r>
            <a:r>
              <a:rPr lang="sr-Latn-CS" altLang="sr-Latn-RS" sz="2800"/>
              <a:t> </a:t>
            </a:r>
            <a:r>
              <a:rPr lang="en-US" altLang="sr-Latn-RS" sz="2800"/>
              <a:t>njenog dospeća. Isto tako, prodavac-izvoznik ima pravo pr</a:t>
            </a:r>
            <a:r>
              <a:rPr lang="sr-Latn-CS" altLang="sr-Latn-RS" sz="2800"/>
              <a:t>ij</a:t>
            </a:r>
            <a:r>
              <a:rPr lang="en-US" altLang="sr-Latn-RS" sz="2800"/>
              <a:t>e roka</a:t>
            </a:r>
            <a:r>
              <a:rPr lang="sr-Latn-CS" altLang="sr-Latn-RS" sz="2800"/>
              <a:t> </a:t>
            </a:r>
            <a:r>
              <a:rPr lang="en-US" altLang="sr-Latn-RS" sz="2800"/>
              <a:t>dosp</a:t>
            </a:r>
            <a:r>
              <a:rPr lang="sr-Latn-CS" altLang="sr-Latn-RS" sz="2800"/>
              <a:t>ij</a:t>
            </a:r>
            <a:r>
              <a:rPr lang="en-US" altLang="sr-Latn-RS" sz="2800"/>
              <a:t>eća m</a:t>
            </a:r>
            <a:r>
              <a:rPr lang="sr-Latn-CS" altLang="sr-Latn-RS" sz="2800"/>
              <a:t>j</a:t>
            </a:r>
            <a:r>
              <a:rPr lang="en-US" altLang="sr-Latn-RS" sz="2800"/>
              <a:t>enice istu eskontovati i ranije naplatiti vr</a:t>
            </a:r>
            <a:r>
              <a:rPr lang="sr-Latn-CS" altLang="sr-Latn-RS" sz="2800"/>
              <a:t>ij</a:t>
            </a:r>
            <a:r>
              <a:rPr lang="en-US" altLang="sr-Latn-RS" sz="2800"/>
              <a:t>ednost</a:t>
            </a:r>
            <a:r>
              <a:rPr lang="sr-Latn-CS" altLang="sr-Latn-RS" sz="2800"/>
              <a:t> </a:t>
            </a:r>
            <a:r>
              <a:rPr lang="en-US" altLang="sr-Latn-RS" sz="2800"/>
              <a:t>izvezene robe.</a:t>
            </a:r>
            <a:br>
              <a:rPr lang="en-US" altLang="sr-Latn-RS" sz="2800"/>
            </a:br>
            <a:r>
              <a:rPr lang="en-US" altLang="sr-Latn-RS" sz="2800"/>
              <a:t>- akreditiv sa crvenom klauzulom pruža mogućnost njegovom</a:t>
            </a:r>
            <a:r>
              <a:rPr lang="sr-Latn-CS" altLang="sr-Latn-RS" sz="2800"/>
              <a:t> </a:t>
            </a:r>
            <a:r>
              <a:rPr lang="en-US" altLang="sr-Latn-RS" sz="2800"/>
              <a:t>korisniku da bez prezentiranja dokumenata može u vidu akontacije</a:t>
            </a:r>
            <a:r>
              <a:rPr lang="sr-Latn-CS" altLang="sr-Latn-RS" sz="2800"/>
              <a:t> </a:t>
            </a:r>
            <a:r>
              <a:rPr lang="en-US" altLang="sr-Latn-RS" sz="2800"/>
              <a:t>koristiti određen iznos novčanih sredstava</a:t>
            </a:r>
          </a:p>
          <a:p>
            <a:pPr>
              <a:lnSpc>
                <a:spcPct val="90000"/>
              </a:lnSpc>
            </a:pPr>
            <a:endParaRPr lang="en-US" altLang="sr-Latn-RS" sz="2800"/>
          </a:p>
          <a:p>
            <a:pPr>
              <a:lnSpc>
                <a:spcPct val="90000"/>
              </a:lnSpc>
            </a:pPr>
            <a:endParaRPr lang="en-US" altLang="sr-Latn-RS" sz="2800"/>
          </a:p>
        </p:txBody>
      </p:sp>
    </p:spTree>
    <p:extLst>
      <p:ext uri="{BB962C8B-B14F-4D97-AF65-F5344CB8AC3E}">
        <p14:creationId xmlns:p14="http://schemas.microsoft.com/office/powerpoint/2010/main" xmlns="" val="422887214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sr-Latn-RS" sz="2800"/>
              <a:t>- podakreditiv (back to back credit) je novi dokumentarni akreditiv koji korisnik akreditiva može otvoriti u korist svog podliferanta iz iznosa njemu odobrenog akreditiva.</a:t>
            </a:r>
            <a:br>
              <a:rPr lang="en-US" altLang="sr-Latn-RS" sz="2800"/>
            </a:br>
            <a:r>
              <a:rPr lang="en-US" altLang="sr-Latn-RS" sz="2800"/>
              <a:t>- stend-baj (standby) akreditiv je takav dokumentarni akreditiv kojim se, po nalogu nalogodavca, akreditivna banka obavezuje da</a:t>
            </a:r>
            <a:r>
              <a:rPr lang="sr-Latn-CS" altLang="sr-Latn-RS" sz="2800"/>
              <a:t> </a:t>
            </a:r>
            <a:r>
              <a:rPr lang="en-US" altLang="sr-Latn-RS" sz="2800"/>
              <a:t>korisniku isplati određeni iznos, pod uslovom da korisnik u određenom periodu podnese banci pismenu izjavu da dužnik-nalogodavac nije izvršio svoju obavezu. </a:t>
            </a:r>
          </a:p>
        </p:txBody>
      </p:sp>
    </p:spTree>
    <p:extLst>
      <p:ext uri="{BB962C8B-B14F-4D97-AF65-F5344CB8AC3E}">
        <p14:creationId xmlns:p14="http://schemas.microsoft.com/office/powerpoint/2010/main" xmlns="" val="248919401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sr-Latn-RS"/>
              <a:t>Korisnik je dužan da uz izjavu podnese i druga predviđena</a:t>
            </a:r>
            <a:r>
              <a:rPr lang="sr-Latn-CS" altLang="sr-Latn-RS"/>
              <a:t> </a:t>
            </a:r>
            <a:r>
              <a:rPr lang="en-US" altLang="sr-Latn-RS"/>
              <a:t>dokumenta. Isplata po stend-baj akreditivu sl</a:t>
            </a:r>
            <a:r>
              <a:rPr lang="sr-Latn-CS" altLang="sr-Latn-RS"/>
              <a:t>ij</a:t>
            </a:r>
            <a:r>
              <a:rPr lang="en-US" altLang="sr-Latn-RS"/>
              <a:t>edi u slučajevima neizvršenja dužnikove obaveze iz osnovnog ugovora i onda nastaje obaveza banke da isplati ugovoreni iznos, bez obaveza da se dostavljaju robna i transportna dokumenta.</a:t>
            </a:r>
            <a:br>
              <a:rPr lang="en-US" altLang="sr-Latn-RS"/>
            </a:br>
            <a:endParaRPr lang="en-US" altLang="sr-Latn-RS"/>
          </a:p>
          <a:p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xmlns="" val="103534300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sr-Latn-RS" sz="2800" dirty="0" err="1"/>
              <a:t>akreditiv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odloženim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plaćanjem</a:t>
            </a:r>
            <a:r>
              <a:rPr lang="en-US" altLang="sr-Latn-RS" sz="2800" dirty="0"/>
              <a:t> je </a:t>
            </a:r>
            <a:r>
              <a:rPr lang="en-US" altLang="sr-Latn-RS" sz="2800" dirty="0" err="1"/>
              <a:t>vrsta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dokumentarnog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akreditiva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gde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akreditivna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obaveza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predaja</a:t>
            </a:r>
            <a:r>
              <a:rPr lang="en-US" altLang="sr-Latn-RS" sz="2800" dirty="0"/>
              <a:t> </a:t>
            </a:r>
            <a:r>
              <a:rPr lang="en-US" altLang="sr-Latn-RS" sz="2800" dirty="0" err="1" smtClean="0"/>
              <a:t>akreditivnih</a:t>
            </a:r>
            <a:r>
              <a:rPr lang="sr-Latn-ME" altLang="sr-Latn-RS" sz="2800" dirty="0" smtClean="0"/>
              <a:t> </a:t>
            </a:r>
            <a:r>
              <a:rPr lang="en-US" altLang="sr-Latn-RS" sz="2800" dirty="0" err="1" smtClean="0"/>
              <a:t>dokumenata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/>
              <a:t>odvija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istovremeno</a:t>
            </a:r>
            <a:r>
              <a:rPr lang="en-US" altLang="sr-Latn-RS" sz="2800" dirty="0"/>
              <a:t>. </a:t>
            </a:r>
          </a:p>
          <a:p>
            <a:r>
              <a:rPr lang="en-US" altLang="sr-Latn-RS" sz="2800" dirty="0" err="1"/>
              <a:t>Kod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ovog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akreditiva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banka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obavezuje</a:t>
            </a:r>
            <a:r>
              <a:rPr lang="en-US" altLang="sr-Latn-RS" sz="2800" dirty="0"/>
              <a:t> da </a:t>
            </a:r>
            <a:r>
              <a:rPr lang="en-US" altLang="sr-Latn-RS" sz="2800" dirty="0" err="1"/>
              <a:t>će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akreditivu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odloženim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plaćanjem</a:t>
            </a:r>
            <a:r>
              <a:rPr lang="en-US" altLang="sr-Latn-RS" sz="2800" dirty="0"/>
              <a:t>, u </a:t>
            </a:r>
            <a:r>
              <a:rPr lang="en-US" altLang="sr-Latn-RS" sz="2800" dirty="0" err="1"/>
              <a:t>određeno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vr</a:t>
            </a:r>
            <a:r>
              <a:rPr lang="sr-Latn-CS" altLang="sr-Latn-RS" sz="2800" dirty="0"/>
              <a:t>ij</a:t>
            </a:r>
            <a:r>
              <a:rPr lang="en-US" altLang="sr-Latn-RS" sz="2800" dirty="0" err="1"/>
              <a:t>eme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po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prezentaciji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dokumenata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isplatiti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naznačeni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iznos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akreditivu</a:t>
            </a:r>
            <a:r>
              <a:rPr lang="en-US" altLang="sr-Latn-R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225022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sr-Latn-RS"/>
              <a:t>Tako nalogodavac za otvaranje akreditiva, dolazi u posed dokumenata i robe, a njenom prodajom i do novčanih sredstava</a:t>
            </a:r>
            <a:r>
              <a:rPr lang="sr-Latn-CS" altLang="sr-Latn-RS"/>
              <a:t> </a:t>
            </a:r>
            <a:r>
              <a:rPr lang="en-US" altLang="sr-Latn-RS"/>
              <a:t>za pokriće akreditiva, koga će </a:t>
            </a:r>
            <a:r>
              <a:rPr lang="sr-Latn-CS" altLang="sr-Latn-RS"/>
              <a:t>r</a:t>
            </a:r>
            <a:r>
              <a:rPr lang="en-US" altLang="sr-Latn-RS"/>
              <a:t>eralizovati po prezentaciji</a:t>
            </a:r>
            <a:r>
              <a:rPr lang="sr-Latn-CS" altLang="sr-Latn-RS"/>
              <a:t> </a:t>
            </a:r>
            <a:r>
              <a:rPr lang="en-US" altLang="sr-Latn-RS"/>
              <a:t>dokumenata u određenom vremenu kada će nastupiti plaćanje.</a:t>
            </a:r>
            <a:br>
              <a:rPr lang="en-US" altLang="sr-Latn-RS"/>
            </a:br>
            <a:r>
              <a:rPr lang="en-US" altLang="sr-Latn-RS"/>
              <a:t>Osn</a:t>
            </a:r>
            <a:r>
              <a:rPr lang="sr-Latn-CS" altLang="sr-Latn-RS"/>
              <a:t>o</a:t>
            </a:r>
            <a:r>
              <a:rPr lang="en-US" altLang="sr-Latn-RS"/>
              <a:t>vna nam</a:t>
            </a:r>
            <a:r>
              <a:rPr lang="sr-Latn-CS" altLang="sr-Latn-RS"/>
              <a:t>j</a:t>
            </a:r>
            <a:r>
              <a:rPr lang="en-US" altLang="sr-Latn-RS"/>
              <a:t>ena akreditiva sa odoženim plaćanjem je da se</a:t>
            </a:r>
            <a:r>
              <a:rPr lang="sr-Latn-CS" altLang="sr-Latn-RS"/>
              <a:t> </a:t>
            </a:r>
            <a:r>
              <a:rPr lang="en-US" altLang="sr-Latn-RS"/>
              <a:t>finansira nalogdavac za otvaranje akreditiva.</a:t>
            </a:r>
          </a:p>
          <a:p>
            <a:endParaRPr lang="en-US" altLang="sr-Latn-RS"/>
          </a:p>
          <a:p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xmlns="" val="42157583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sr-Latn-RS" sz="4000" dirty="0"/>
              <a:t>5. BANKARSKA GARANCIJA</a:t>
            </a:r>
            <a:br>
              <a:rPr lang="en-US" altLang="sr-Latn-RS" sz="4000" dirty="0"/>
            </a:br>
            <a:endParaRPr lang="en-US" altLang="sr-Latn-RS" sz="4000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sr-Latn-RS" sz="2400" dirty="0"/>
              <a:t> </a:t>
            </a:r>
            <a:r>
              <a:rPr lang="en-US" altLang="sr-Latn-RS" sz="2400" dirty="0" err="1"/>
              <a:t>Opšte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odlike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bankarskih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garancija</a:t>
            </a:r>
            <a:r>
              <a:rPr lang="en-US" altLang="sr-Latn-RS" sz="2400" dirty="0"/>
              <a:t> </a:t>
            </a:r>
            <a:endParaRPr lang="sr-Latn-CS" altLang="sr-Latn-RS" sz="2400" dirty="0"/>
          </a:p>
          <a:p>
            <a:pPr>
              <a:lnSpc>
                <a:spcPct val="80000"/>
              </a:lnSpc>
            </a:pPr>
            <a:r>
              <a:rPr lang="en-US" altLang="sr-Latn-RS" sz="2400" dirty="0" err="1"/>
              <a:t>Iako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nije</a:t>
            </a:r>
            <a:r>
              <a:rPr lang="en-US" altLang="sr-Latn-RS" sz="2400" dirty="0"/>
              <a:t> instrument </a:t>
            </a:r>
            <a:r>
              <a:rPr lang="en-US" altLang="sr-Latn-RS" sz="2400" dirty="0" err="1"/>
              <a:t>međunarodnog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platnog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prometa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već</a:t>
            </a:r>
            <a:r>
              <a:rPr lang="en-US" altLang="sr-Latn-RS" sz="2400" dirty="0"/>
              <a:t> instrument </a:t>
            </a:r>
            <a:r>
              <a:rPr lang="en-US" altLang="sr-Latn-RS" sz="2400" dirty="0" err="1"/>
              <a:t>osiguranja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plaćanja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njemu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iz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razloga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njene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široke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upotrebe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njegovom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nesmetanom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funkcionisanju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činjenice</a:t>
            </a:r>
            <a:r>
              <a:rPr lang="en-US" altLang="sr-Latn-RS" sz="2400" dirty="0"/>
              <a:t> da se bez </a:t>
            </a:r>
            <a:r>
              <a:rPr lang="en-US" altLang="sr-Latn-RS" sz="2400" dirty="0" err="1"/>
              <a:t>nje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teško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može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obaviti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ijedan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ozbiljniji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spoljnotrgovinski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posao</a:t>
            </a:r>
            <a:r>
              <a:rPr lang="en-US" altLang="sr-Latn-RS" sz="2400" dirty="0"/>
              <a:t>,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prikazaćemo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karakteristike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bankarske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garancije</a:t>
            </a:r>
            <a:r>
              <a:rPr lang="en-US" altLang="sr-Latn-RS" sz="2400" dirty="0"/>
              <a:t> – </a:t>
            </a:r>
            <a:r>
              <a:rPr lang="en-US" altLang="sr-Latn-RS" sz="2400" dirty="0" err="1"/>
              <a:t>neopozive</a:t>
            </a:r>
            <a:endParaRPr lang="sr-Latn-CS" altLang="sr-Latn-RS" sz="2400" dirty="0"/>
          </a:p>
          <a:p>
            <a:pPr>
              <a:lnSpc>
                <a:spcPct val="80000"/>
              </a:lnSpc>
            </a:pPr>
            <a:r>
              <a:rPr lang="sr-Latn-ME" altLang="sr-Latn-RS" sz="3600" dirty="0" smtClean="0">
                <a:solidFill>
                  <a:srgbClr val="FF0000"/>
                </a:solidFill>
              </a:rPr>
              <a:t>Bankarska garancija </a:t>
            </a:r>
            <a:r>
              <a:rPr lang="en-US" altLang="sr-Latn-RS" sz="3600" dirty="0" smtClean="0">
                <a:solidFill>
                  <a:srgbClr val="FF0000"/>
                </a:solidFill>
              </a:rPr>
              <a:t>je </a:t>
            </a:r>
            <a:r>
              <a:rPr lang="en-US" altLang="sr-Latn-RS" sz="3600" dirty="0" err="1" smtClean="0">
                <a:solidFill>
                  <a:srgbClr val="FF0000"/>
                </a:solidFill>
              </a:rPr>
              <a:t>po</a:t>
            </a:r>
            <a:r>
              <a:rPr lang="en-US" altLang="sr-Latn-RS" sz="3600" dirty="0" smtClean="0">
                <a:solidFill>
                  <a:srgbClr val="FF0000"/>
                </a:solidFill>
              </a:rPr>
              <a:t> </a:t>
            </a:r>
            <a:r>
              <a:rPr lang="en-US" altLang="sr-Latn-RS" sz="3600" dirty="0" err="1" smtClean="0">
                <a:solidFill>
                  <a:srgbClr val="FF0000"/>
                </a:solidFill>
              </a:rPr>
              <a:t>svojoj</a:t>
            </a:r>
            <a:r>
              <a:rPr lang="en-US" altLang="sr-Latn-RS" sz="3600" dirty="0" smtClean="0">
                <a:solidFill>
                  <a:srgbClr val="FF0000"/>
                </a:solidFill>
              </a:rPr>
              <a:t> </a:t>
            </a:r>
            <a:r>
              <a:rPr lang="en-US" altLang="sr-Latn-RS" sz="3600" dirty="0" err="1" smtClean="0">
                <a:solidFill>
                  <a:srgbClr val="FF0000"/>
                </a:solidFill>
              </a:rPr>
              <a:t>suštini</a:t>
            </a:r>
            <a:r>
              <a:rPr lang="en-US" altLang="sr-Latn-RS" sz="3600" dirty="0" smtClean="0">
                <a:solidFill>
                  <a:srgbClr val="FF0000"/>
                </a:solidFill>
              </a:rPr>
              <a:t>   instrument </a:t>
            </a:r>
            <a:r>
              <a:rPr lang="en-US" altLang="sr-Latn-RS" sz="3600" dirty="0" err="1" smtClean="0">
                <a:solidFill>
                  <a:srgbClr val="FF0000"/>
                </a:solidFill>
              </a:rPr>
              <a:t>plaćanja</a:t>
            </a:r>
            <a:r>
              <a:rPr lang="en-US" altLang="sr-Latn-RS" sz="3600" dirty="0" smtClean="0">
                <a:solidFill>
                  <a:srgbClr val="FF0000"/>
                </a:solidFill>
              </a:rPr>
              <a:t> i instrument </a:t>
            </a:r>
            <a:r>
              <a:rPr lang="en-US" altLang="sr-Latn-RS" sz="3600" dirty="0" err="1" smtClean="0">
                <a:solidFill>
                  <a:srgbClr val="FF0000"/>
                </a:solidFill>
              </a:rPr>
              <a:t>obezbeđenja</a:t>
            </a:r>
            <a:r>
              <a:rPr lang="en-US" altLang="sr-Latn-RS" sz="3600" dirty="0" smtClean="0">
                <a:solidFill>
                  <a:srgbClr val="FF0000"/>
                </a:solidFill>
              </a:rPr>
              <a:t> od </a:t>
            </a:r>
            <a:r>
              <a:rPr lang="en-US" altLang="sr-Latn-RS" sz="3600" dirty="0" err="1" smtClean="0">
                <a:solidFill>
                  <a:srgbClr val="FF0000"/>
                </a:solidFill>
              </a:rPr>
              <a:t>eventualno</a:t>
            </a:r>
            <a:r>
              <a:rPr lang="en-US" altLang="sr-Latn-RS" sz="3600" dirty="0" smtClean="0">
                <a:solidFill>
                  <a:srgbClr val="FF0000"/>
                </a:solidFill>
              </a:rPr>
              <a:t> </a:t>
            </a:r>
            <a:r>
              <a:rPr lang="en-US" altLang="sr-Latn-RS" sz="3600" dirty="0" err="1" smtClean="0">
                <a:solidFill>
                  <a:srgbClr val="FF0000"/>
                </a:solidFill>
              </a:rPr>
              <a:t>nastalih</a:t>
            </a:r>
            <a:r>
              <a:rPr lang="en-US" altLang="sr-Latn-RS" sz="3600" dirty="0" smtClean="0">
                <a:solidFill>
                  <a:srgbClr val="FF0000"/>
                </a:solidFill>
              </a:rPr>
              <a:t> </a:t>
            </a:r>
            <a:r>
              <a:rPr lang="en-US" altLang="sr-Latn-RS" sz="3600" dirty="0" err="1" smtClean="0">
                <a:solidFill>
                  <a:srgbClr val="FF0000"/>
                </a:solidFill>
              </a:rPr>
              <a:t>rizika</a:t>
            </a:r>
            <a:r>
              <a:rPr lang="en-US" altLang="sr-Latn-RS" sz="3600" dirty="0" smtClean="0">
                <a:solidFill>
                  <a:srgbClr val="FF0000"/>
                </a:solidFill>
              </a:rPr>
              <a:t> </a:t>
            </a:r>
            <a:r>
              <a:rPr lang="en-US" altLang="sr-Latn-RS" sz="3600" dirty="0" err="1" smtClean="0">
                <a:solidFill>
                  <a:srgbClr val="FF0000"/>
                </a:solidFill>
              </a:rPr>
              <a:t>neispunjenja</a:t>
            </a:r>
            <a:r>
              <a:rPr lang="en-US" altLang="sr-Latn-RS" sz="3600" dirty="0" smtClean="0">
                <a:solidFill>
                  <a:srgbClr val="FF0000"/>
                </a:solidFill>
              </a:rPr>
              <a:t> </a:t>
            </a:r>
            <a:r>
              <a:rPr lang="en-US" altLang="sr-Latn-RS" sz="3600" dirty="0" err="1" smtClean="0">
                <a:solidFill>
                  <a:srgbClr val="FF0000"/>
                </a:solidFill>
              </a:rPr>
              <a:t>obaveza</a:t>
            </a:r>
            <a:r>
              <a:rPr lang="en-US" altLang="sr-Latn-RS" sz="3600" dirty="0" smtClean="0">
                <a:solidFill>
                  <a:srgbClr val="FF0000"/>
                </a:solidFill>
              </a:rPr>
              <a:t> </a:t>
            </a:r>
            <a:r>
              <a:rPr lang="en-US" altLang="sr-Latn-RS" sz="3600" dirty="0" err="1" smtClean="0">
                <a:solidFill>
                  <a:srgbClr val="FF0000"/>
                </a:solidFill>
              </a:rPr>
              <a:t>preuzetih</a:t>
            </a:r>
            <a:r>
              <a:rPr lang="en-US" altLang="sr-Latn-RS" sz="3600" dirty="0" smtClean="0">
                <a:solidFill>
                  <a:srgbClr val="FF0000"/>
                </a:solidFill>
              </a:rPr>
              <a:t> </a:t>
            </a:r>
            <a:r>
              <a:rPr lang="en-US" altLang="sr-Latn-RS" sz="3600" dirty="0" err="1" smtClean="0">
                <a:solidFill>
                  <a:srgbClr val="FF0000"/>
                </a:solidFill>
              </a:rPr>
              <a:t>po</a:t>
            </a:r>
            <a:r>
              <a:rPr lang="en-US" altLang="sr-Latn-RS" sz="3600" dirty="0" smtClean="0">
                <a:solidFill>
                  <a:srgbClr val="FF0000"/>
                </a:solidFill>
              </a:rPr>
              <a:t> </a:t>
            </a:r>
            <a:r>
              <a:rPr lang="en-US" altLang="sr-Latn-RS" sz="3600" dirty="0" err="1" smtClean="0">
                <a:solidFill>
                  <a:srgbClr val="FF0000"/>
                </a:solidFill>
              </a:rPr>
              <a:t>osnovnom</a:t>
            </a:r>
            <a:r>
              <a:rPr lang="en-US" altLang="sr-Latn-RS" sz="3600" dirty="0" smtClean="0">
                <a:solidFill>
                  <a:srgbClr val="FF0000"/>
                </a:solidFill>
              </a:rPr>
              <a:t> </a:t>
            </a:r>
            <a:r>
              <a:rPr lang="en-US" altLang="sr-Latn-RS" sz="3600" dirty="0" err="1" smtClean="0">
                <a:solidFill>
                  <a:srgbClr val="FF0000"/>
                </a:solidFill>
              </a:rPr>
              <a:t>ugovoru</a:t>
            </a:r>
            <a:r>
              <a:rPr lang="en-US" altLang="sr-Latn-RS" sz="3600" dirty="0" smtClean="0">
                <a:solidFill>
                  <a:srgbClr val="FF0000"/>
                </a:solidFill>
              </a:rPr>
              <a:t>, </a:t>
            </a:r>
            <a:r>
              <a:rPr lang="en-US" altLang="sr-Latn-RS" sz="3600" dirty="0" err="1" smtClean="0">
                <a:solidFill>
                  <a:srgbClr val="FF0000"/>
                </a:solidFill>
              </a:rPr>
              <a:t>bilo</a:t>
            </a:r>
            <a:r>
              <a:rPr lang="en-US" altLang="sr-Latn-RS" sz="3600" dirty="0" smtClean="0">
                <a:solidFill>
                  <a:srgbClr val="FF0000"/>
                </a:solidFill>
              </a:rPr>
              <a:t> </a:t>
            </a:r>
            <a:r>
              <a:rPr lang="en-US" altLang="sr-Latn-RS" sz="3600" dirty="0" err="1" smtClean="0">
                <a:solidFill>
                  <a:srgbClr val="FF0000"/>
                </a:solidFill>
              </a:rPr>
              <a:t>prodavca</a:t>
            </a:r>
            <a:r>
              <a:rPr lang="en-US" altLang="sr-Latn-RS" sz="3600" dirty="0" smtClean="0">
                <a:solidFill>
                  <a:srgbClr val="FF0000"/>
                </a:solidFill>
              </a:rPr>
              <a:t>, </a:t>
            </a:r>
            <a:r>
              <a:rPr lang="en-US" altLang="sr-Latn-RS" sz="3600" dirty="0" err="1" smtClean="0">
                <a:solidFill>
                  <a:srgbClr val="FF0000"/>
                </a:solidFill>
              </a:rPr>
              <a:t>bilo</a:t>
            </a:r>
            <a:r>
              <a:rPr lang="en-US" altLang="sr-Latn-RS" sz="3600" dirty="0" smtClean="0">
                <a:solidFill>
                  <a:srgbClr val="FF0000"/>
                </a:solidFill>
              </a:rPr>
              <a:t> </a:t>
            </a:r>
            <a:r>
              <a:rPr lang="en-US" altLang="sr-Latn-RS" sz="3600" dirty="0" err="1" smtClean="0">
                <a:solidFill>
                  <a:srgbClr val="FF0000"/>
                </a:solidFill>
              </a:rPr>
              <a:t>kupca</a:t>
            </a:r>
            <a:r>
              <a:rPr lang="en-US" altLang="sr-Latn-RS" sz="3600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sr-Latn-RS" sz="2400" dirty="0" smtClean="0"/>
              <a:t> </a:t>
            </a: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xmlns="" val="182696277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sr-Latn-RS" sz="2800" dirty="0" err="1"/>
              <a:t>Kod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ove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vrste</a:t>
            </a:r>
            <a:r>
              <a:rPr lang="en-US" altLang="sr-Latn-RS" sz="2800" dirty="0"/>
              <a:t> </a:t>
            </a:r>
            <a:r>
              <a:rPr lang="sr-Latn-ME" altLang="sr-Latn-RS" sz="2800" dirty="0" smtClean="0"/>
              <a:t>instrumenta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/>
              <a:t>uslov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njegove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naplate</a:t>
            </a:r>
            <a:r>
              <a:rPr lang="en-US" altLang="sr-Latn-RS" sz="2800" dirty="0"/>
              <a:t> ne </a:t>
            </a:r>
            <a:r>
              <a:rPr lang="en-US" altLang="sr-Latn-RS" sz="2800" dirty="0" err="1"/>
              <a:t>može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biti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prezentacija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uobičajenih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trgovačkih</a:t>
            </a:r>
            <a:r>
              <a:rPr lang="en-US" altLang="sr-Latn-RS" sz="2800" dirty="0"/>
              <a:t> i </a:t>
            </a:r>
            <a:r>
              <a:rPr lang="en-US" altLang="sr-Latn-RS" sz="2800" dirty="0" err="1"/>
              <a:t>bankarskih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dokumenata</a:t>
            </a:r>
            <a:r>
              <a:rPr lang="en-US" altLang="sr-Latn-RS" sz="2800" dirty="0"/>
              <a:t>. </a:t>
            </a:r>
          </a:p>
          <a:p>
            <a:pPr>
              <a:lnSpc>
                <a:spcPct val="90000"/>
              </a:lnSpc>
            </a:pPr>
            <a:r>
              <a:rPr lang="sr-Latn-ME" altLang="sr-Latn-RS" sz="2800" dirty="0" smtClean="0"/>
              <a:t>J</a:t>
            </a:r>
            <a:r>
              <a:rPr lang="en-US" altLang="sr-Latn-RS" sz="2800" dirty="0" err="1" smtClean="0"/>
              <a:t>edno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pravno</a:t>
            </a:r>
            <a:r>
              <a:rPr lang="en-US" altLang="sr-Latn-RS" sz="2800" dirty="0">
                <a:solidFill>
                  <a:srgbClr val="FF0000"/>
                </a:solidFill>
              </a:rPr>
              <a:t> lice (</a:t>
            </a:r>
            <a:r>
              <a:rPr lang="en-US" altLang="sr-Latn-RS" sz="2800" dirty="0" err="1">
                <a:solidFill>
                  <a:srgbClr val="FF0000"/>
                </a:solidFill>
              </a:rPr>
              <a:t>garant</a:t>
            </a:r>
            <a:r>
              <a:rPr lang="en-US" altLang="sr-Latn-RS" sz="2800" dirty="0">
                <a:solidFill>
                  <a:srgbClr val="FF0000"/>
                </a:solidFill>
              </a:rPr>
              <a:t>), </a:t>
            </a:r>
            <a:r>
              <a:rPr lang="en-US" altLang="sr-Latn-RS" sz="2800" dirty="0" err="1"/>
              <a:t>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zahtev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drugog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lica</a:t>
            </a:r>
            <a:r>
              <a:rPr lang="en-US" altLang="sr-Latn-RS" sz="2800" dirty="0"/>
              <a:t> (</a:t>
            </a:r>
            <a:r>
              <a:rPr lang="en-US" altLang="sr-Latn-RS" sz="2800" dirty="0" err="1"/>
              <a:t>izdavaoca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) </a:t>
            </a:r>
            <a:r>
              <a:rPr lang="en-US" altLang="sr-Latn-RS" sz="2800" dirty="0" err="1"/>
              <a:t>ili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njegovoj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instrukciji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preuzima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samostalnu</a:t>
            </a:r>
            <a:r>
              <a:rPr lang="en-US" altLang="sr-Latn-RS" sz="2800" dirty="0"/>
              <a:t> i </a:t>
            </a:r>
            <a:r>
              <a:rPr lang="en-US" altLang="sr-Latn-RS" sz="2800" dirty="0" err="1"/>
              <a:t>neopozivu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obavezu</a:t>
            </a:r>
            <a:r>
              <a:rPr lang="en-US" altLang="sr-Latn-RS" sz="2800" dirty="0"/>
              <a:t> da </a:t>
            </a:r>
            <a:r>
              <a:rPr lang="en-US" altLang="sr-Latn-RS" sz="2800" dirty="0" err="1"/>
              <a:t>trećem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licu</a:t>
            </a:r>
            <a:r>
              <a:rPr lang="en-US" altLang="sr-Latn-RS" sz="2800" dirty="0"/>
              <a:t> (</a:t>
            </a:r>
            <a:r>
              <a:rPr lang="en-US" altLang="sr-Latn-RS" sz="2800" dirty="0" err="1"/>
              <a:t>korisniku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), </a:t>
            </a:r>
            <a:r>
              <a:rPr lang="en-US" altLang="sr-Latn-RS" sz="2800" dirty="0" err="1"/>
              <a:t>ako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ispuni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uslove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navedene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njoj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isplati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iznos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naveden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bankarskoj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garanciji</a:t>
            </a:r>
            <a:r>
              <a:rPr lang="en-US" altLang="sr-Latn-R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0289189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sr-Latn-RS" dirty="0" err="1">
                <a:solidFill>
                  <a:srgbClr val="FF0000"/>
                </a:solidFill>
              </a:rPr>
              <a:t>Drugo</a:t>
            </a:r>
            <a:r>
              <a:rPr lang="en-US" altLang="sr-Latn-RS" dirty="0">
                <a:solidFill>
                  <a:srgbClr val="FF0000"/>
                </a:solidFill>
              </a:rPr>
              <a:t> lice (</a:t>
            </a:r>
            <a:r>
              <a:rPr lang="en-US" altLang="sr-Latn-RS" dirty="0" err="1">
                <a:solidFill>
                  <a:srgbClr val="FF0000"/>
                </a:solidFill>
              </a:rPr>
              <a:t>izdavalac</a:t>
            </a:r>
            <a:r>
              <a:rPr lang="en-US" altLang="sr-Latn-RS" dirty="0">
                <a:solidFill>
                  <a:srgbClr val="FF0000"/>
                </a:solidFill>
              </a:rPr>
              <a:t> </a:t>
            </a:r>
            <a:r>
              <a:rPr lang="en-US" altLang="sr-Latn-RS" dirty="0" err="1">
                <a:solidFill>
                  <a:srgbClr val="FF0000"/>
                </a:solidFill>
              </a:rPr>
              <a:t>garancije</a:t>
            </a:r>
            <a:r>
              <a:rPr lang="en-US" altLang="sr-Latn-RS" dirty="0"/>
              <a:t>) je </a:t>
            </a:r>
            <a:r>
              <a:rPr lang="en-US" altLang="sr-Latn-RS" dirty="0" err="1"/>
              <a:t>banka</a:t>
            </a:r>
            <a:r>
              <a:rPr lang="en-US" altLang="sr-Latn-RS" dirty="0"/>
              <a:t>, </a:t>
            </a:r>
            <a:r>
              <a:rPr lang="en-US" altLang="sr-Latn-RS" dirty="0" err="1"/>
              <a:t>i</a:t>
            </a:r>
            <a:r>
              <a:rPr lang="en-US" altLang="sr-Latn-RS" dirty="0"/>
              <a:t> </a:t>
            </a:r>
            <a:r>
              <a:rPr lang="en-US" altLang="sr-Latn-RS" dirty="0" err="1"/>
              <a:t>ona</a:t>
            </a:r>
            <a:r>
              <a:rPr lang="en-US" altLang="sr-Latn-RS" dirty="0"/>
              <a:t> se </a:t>
            </a:r>
            <a:r>
              <a:rPr lang="en-US" altLang="sr-Latn-RS" dirty="0" err="1"/>
              <a:t>obavezuje</a:t>
            </a:r>
            <a:r>
              <a:rPr lang="en-US" altLang="sr-Latn-RS" dirty="0"/>
              <a:t> da </a:t>
            </a:r>
            <a:r>
              <a:rPr lang="en-US" altLang="sr-Latn-RS" dirty="0" err="1"/>
              <a:t>ako</a:t>
            </a:r>
            <a:r>
              <a:rPr lang="en-US" altLang="sr-Latn-RS" dirty="0"/>
              <a:t> </a:t>
            </a:r>
            <a:r>
              <a:rPr lang="en-US" altLang="sr-Latn-RS" dirty="0" err="1"/>
              <a:t>garant</a:t>
            </a:r>
            <a:r>
              <a:rPr lang="en-US" altLang="sr-Latn-RS" dirty="0"/>
              <a:t> ne </a:t>
            </a:r>
            <a:r>
              <a:rPr lang="en-US" altLang="sr-Latn-RS" dirty="0" err="1"/>
              <a:t>izvrši</a:t>
            </a:r>
            <a:r>
              <a:rPr lang="en-US" altLang="sr-Latn-RS" dirty="0"/>
              <a:t> </a:t>
            </a:r>
            <a:r>
              <a:rPr lang="en-US" altLang="sr-Latn-RS" dirty="0" err="1"/>
              <a:t>obavezu</a:t>
            </a:r>
            <a:r>
              <a:rPr lang="en-US" altLang="sr-Latn-RS" dirty="0"/>
              <a:t> – </a:t>
            </a:r>
            <a:r>
              <a:rPr lang="en-US" altLang="sr-Latn-RS" dirty="0" err="1"/>
              <a:t>izvršenje</a:t>
            </a:r>
            <a:r>
              <a:rPr lang="en-US" altLang="sr-Latn-RS" dirty="0"/>
              <a:t> </a:t>
            </a:r>
            <a:r>
              <a:rPr lang="en-US" altLang="sr-Latn-RS" dirty="0" err="1"/>
              <a:t>obaveze</a:t>
            </a:r>
            <a:r>
              <a:rPr lang="en-US" altLang="sr-Latn-RS" dirty="0"/>
              <a:t> </a:t>
            </a:r>
            <a:r>
              <a:rPr lang="en-US" altLang="sr-Latn-RS" dirty="0" err="1"/>
              <a:t>pada</a:t>
            </a:r>
            <a:r>
              <a:rPr lang="en-US" altLang="sr-Latn-RS" dirty="0"/>
              <a:t> </a:t>
            </a:r>
            <a:r>
              <a:rPr lang="en-US" altLang="sr-Latn-RS" dirty="0" err="1"/>
              <a:t>na</a:t>
            </a:r>
            <a:r>
              <a:rPr lang="en-US" altLang="sr-Latn-RS" dirty="0"/>
              <a:t> </a:t>
            </a:r>
            <a:r>
              <a:rPr lang="en-US" altLang="sr-Latn-RS" dirty="0" err="1"/>
              <a:t>teret</a:t>
            </a:r>
            <a:r>
              <a:rPr lang="en-US" altLang="sr-Latn-RS" dirty="0"/>
              <a:t> </a:t>
            </a:r>
            <a:r>
              <a:rPr lang="en-US" altLang="sr-Latn-RS" dirty="0" err="1"/>
              <a:t>banke</a:t>
            </a:r>
            <a:r>
              <a:rPr lang="en-US" altLang="sr-Latn-RS" dirty="0"/>
              <a:t>.</a:t>
            </a:r>
            <a:br>
              <a:rPr lang="en-US" altLang="sr-Latn-RS" dirty="0"/>
            </a:br>
            <a:r>
              <a:rPr lang="en-US" altLang="sr-Latn-RS" u="sng" dirty="0" err="1">
                <a:solidFill>
                  <a:srgbClr val="FF0000"/>
                </a:solidFill>
              </a:rPr>
              <a:t>Bankarska</a:t>
            </a:r>
            <a:r>
              <a:rPr lang="en-US" altLang="sr-Latn-RS" u="sng" dirty="0">
                <a:solidFill>
                  <a:srgbClr val="FF0000"/>
                </a:solidFill>
              </a:rPr>
              <a:t> </a:t>
            </a:r>
            <a:r>
              <a:rPr lang="en-US" altLang="sr-Latn-RS" u="sng" dirty="0" err="1">
                <a:solidFill>
                  <a:srgbClr val="FF0000"/>
                </a:solidFill>
              </a:rPr>
              <a:t>garancija</a:t>
            </a:r>
            <a:r>
              <a:rPr lang="en-US" altLang="sr-Latn-RS" u="sng" dirty="0">
                <a:solidFill>
                  <a:srgbClr val="FF0000"/>
                </a:solidFill>
              </a:rPr>
              <a:t> je </a:t>
            </a:r>
            <a:r>
              <a:rPr lang="en-US" altLang="sr-Latn-RS" u="sng" dirty="0" err="1">
                <a:solidFill>
                  <a:srgbClr val="FF0000"/>
                </a:solidFill>
              </a:rPr>
              <a:t>pismena</a:t>
            </a:r>
            <a:r>
              <a:rPr lang="en-US" altLang="sr-Latn-RS" u="sng" dirty="0">
                <a:solidFill>
                  <a:srgbClr val="FF0000"/>
                </a:solidFill>
              </a:rPr>
              <a:t> </a:t>
            </a:r>
            <a:r>
              <a:rPr lang="en-US" altLang="sr-Latn-RS" u="sng" dirty="0" err="1">
                <a:solidFill>
                  <a:srgbClr val="FF0000"/>
                </a:solidFill>
              </a:rPr>
              <a:t>obaveza</a:t>
            </a:r>
            <a:r>
              <a:rPr lang="en-US" altLang="sr-Latn-RS" u="sng" dirty="0">
                <a:solidFill>
                  <a:srgbClr val="FF0000"/>
                </a:solidFill>
              </a:rPr>
              <a:t> </a:t>
            </a:r>
            <a:r>
              <a:rPr lang="en-US" altLang="sr-Latn-RS" u="sng" dirty="0" err="1">
                <a:solidFill>
                  <a:srgbClr val="FF0000"/>
                </a:solidFill>
              </a:rPr>
              <a:t>banke</a:t>
            </a:r>
            <a:r>
              <a:rPr lang="en-US" altLang="sr-Latn-RS" u="sng" dirty="0">
                <a:solidFill>
                  <a:srgbClr val="FF0000"/>
                </a:solidFill>
              </a:rPr>
              <a:t> da </a:t>
            </a:r>
            <a:r>
              <a:rPr lang="en-US" altLang="sr-Latn-RS" u="sng" dirty="0" err="1">
                <a:solidFill>
                  <a:srgbClr val="FF0000"/>
                </a:solidFill>
              </a:rPr>
              <a:t>će</a:t>
            </a:r>
            <a:r>
              <a:rPr lang="en-US" altLang="sr-Latn-RS" u="sng" dirty="0">
                <a:solidFill>
                  <a:srgbClr val="FF0000"/>
                </a:solidFill>
              </a:rPr>
              <a:t> </a:t>
            </a:r>
            <a:r>
              <a:rPr lang="en-US" altLang="sr-Latn-RS" u="sng" dirty="0" err="1">
                <a:solidFill>
                  <a:srgbClr val="FF0000"/>
                </a:solidFill>
              </a:rPr>
              <a:t>na</a:t>
            </a:r>
            <a:r>
              <a:rPr lang="en-US" altLang="sr-Latn-RS" u="sng" dirty="0">
                <a:solidFill>
                  <a:srgbClr val="FF0000"/>
                </a:solidFill>
              </a:rPr>
              <a:t> </a:t>
            </a:r>
            <a:r>
              <a:rPr lang="en-US" altLang="sr-Latn-RS" u="sng" dirty="0" err="1">
                <a:solidFill>
                  <a:srgbClr val="FF0000"/>
                </a:solidFill>
              </a:rPr>
              <a:t>način</a:t>
            </a:r>
            <a:r>
              <a:rPr lang="sr-Latn-CS" altLang="sr-Latn-RS" u="sng" dirty="0">
                <a:solidFill>
                  <a:srgbClr val="FF0000"/>
                </a:solidFill>
              </a:rPr>
              <a:t> </a:t>
            </a:r>
            <a:r>
              <a:rPr lang="en-US" altLang="sr-Latn-RS" u="sng" dirty="0">
                <a:solidFill>
                  <a:srgbClr val="FF0000"/>
                </a:solidFill>
              </a:rPr>
              <a:t> </a:t>
            </a:r>
            <a:r>
              <a:rPr lang="en-US" altLang="sr-Latn-RS" u="sng" dirty="0" err="1">
                <a:solidFill>
                  <a:srgbClr val="FF0000"/>
                </a:solidFill>
              </a:rPr>
              <a:t>i</a:t>
            </a:r>
            <a:r>
              <a:rPr lang="en-US" altLang="sr-Latn-RS" u="sng" dirty="0">
                <a:solidFill>
                  <a:srgbClr val="FF0000"/>
                </a:solidFill>
              </a:rPr>
              <a:t> </a:t>
            </a:r>
            <a:r>
              <a:rPr lang="en-US" altLang="sr-Latn-RS" u="sng" dirty="0" err="1">
                <a:solidFill>
                  <a:srgbClr val="FF0000"/>
                </a:solidFill>
              </a:rPr>
              <a:t>poslovima</a:t>
            </a:r>
            <a:r>
              <a:rPr lang="en-US" altLang="sr-Latn-RS" u="sng" dirty="0">
                <a:solidFill>
                  <a:srgbClr val="FF0000"/>
                </a:solidFill>
              </a:rPr>
              <a:t> </a:t>
            </a:r>
            <a:r>
              <a:rPr lang="en-US" altLang="sr-Latn-RS" u="sng" dirty="0" err="1">
                <a:solidFill>
                  <a:srgbClr val="FF0000"/>
                </a:solidFill>
              </a:rPr>
              <a:t>predviđenim</a:t>
            </a:r>
            <a:r>
              <a:rPr lang="en-US" altLang="sr-Latn-RS" u="sng" dirty="0">
                <a:solidFill>
                  <a:srgbClr val="FF0000"/>
                </a:solidFill>
              </a:rPr>
              <a:t> u </a:t>
            </a:r>
            <a:r>
              <a:rPr lang="en-US" altLang="sr-Latn-RS" u="sng" dirty="0" err="1">
                <a:solidFill>
                  <a:srgbClr val="FF0000"/>
                </a:solidFill>
              </a:rPr>
              <a:t>samom</a:t>
            </a:r>
            <a:r>
              <a:rPr lang="en-US" altLang="sr-Latn-RS" u="sng" dirty="0">
                <a:solidFill>
                  <a:srgbClr val="FF0000"/>
                </a:solidFill>
              </a:rPr>
              <a:t> </a:t>
            </a:r>
            <a:r>
              <a:rPr lang="en-US" altLang="sr-Latn-RS" u="sng" dirty="0" err="1">
                <a:solidFill>
                  <a:srgbClr val="FF0000"/>
                </a:solidFill>
              </a:rPr>
              <a:t>tekstu</a:t>
            </a:r>
            <a:r>
              <a:rPr lang="en-US" altLang="sr-Latn-RS" u="sng" dirty="0">
                <a:solidFill>
                  <a:srgbClr val="FF0000"/>
                </a:solidFill>
              </a:rPr>
              <a:t> </a:t>
            </a:r>
            <a:r>
              <a:rPr lang="en-US" altLang="sr-Latn-RS" u="sng" dirty="0" err="1">
                <a:solidFill>
                  <a:srgbClr val="FF0000"/>
                </a:solidFill>
              </a:rPr>
              <a:t>garancije</a:t>
            </a:r>
            <a:r>
              <a:rPr lang="en-US" altLang="sr-Latn-RS" u="sng" dirty="0">
                <a:solidFill>
                  <a:srgbClr val="FF0000"/>
                </a:solidFill>
              </a:rPr>
              <a:t>, </a:t>
            </a:r>
            <a:r>
              <a:rPr lang="en-US" altLang="sr-Latn-RS" u="sng" dirty="0" err="1">
                <a:solidFill>
                  <a:srgbClr val="FF0000"/>
                </a:solidFill>
              </a:rPr>
              <a:t>isplatiti</a:t>
            </a:r>
            <a:r>
              <a:rPr lang="en-US" altLang="sr-Latn-RS" u="sng" dirty="0">
                <a:solidFill>
                  <a:srgbClr val="FF0000"/>
                </a:solidFill>
              </a:rPr>
              <a:t> </a:t>
            </a:r>
            <a:r>
              <a:rPr lang="en-US" altLang="sr-Latn-RS" u="sng" dirty="0" err="1">
                <a:solidFill>
                  <a:srgbClr val="FF0000"/>
                </a:solidFill>
              </a:rPr>
              <a:t>određeni</a:t>
            </a:r>
            <a:r>
              <a:rPr lang="en-US" altLang="sr-Latn-RS" u="sng" dirty="0">
                <a:solidFill>
                  <a:srgbClr val="FF0000"/>
                </a:solidFill>
              </a:rPr>
              <a:t> </a:t>
            </a:r>
            <a:r>
              <a:rPr lang="en-US" altLang="sr-Latn-RS" u="sng" dirty="0" err="1">
                <a:solidFill>
                  <a:srgbClr val="FF0000"/>
                </a:solidFill>
              </a:rPr>
              <a:t>iznos</a:t>
            </a:r>
            <a:r>
              <a:rPr lang="en-US" altLang="sr-Latn-RS" u="sng" dirty="0">
                <a:solidFill>
                  <a:srgbClr val="FF0000"/>
                </a:solidFill>
              </a:rPr>
              <a:t> o </a:t>
            </a:r>
            <a:r>
              <a:rPr lang="en-US" altLang="sr-Latn-RS" u="sng" dirty="0" err="1">
                <a:solidFill>
                  <a:srgbClr val="FF0000"/>
                </a:solidFill>
              </a:rPr>
              <a:t>roku</a:t>
            </a:r>
            <a:r>
              <a:rPr lang="en-US" altLang="sr-Latn-RS" dirty="0">
                <a:solidFill>
                  <a:srgbClr val="FF0000"/>
                </a:solidFill>
              </a:rPr>
              <a:t>. </a:t>
            </a:r>
          </a:p>
          <a:p>
            <a:endParaRPr lang="en-US" altLang="sr-Latn-RS" dirty="0"/>
          </a:p>
          <a:p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xmlns="" val="426655133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sr-Latn-RS" sz="2800" dirty="0" err="1"/>
              <a:t>Garancija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predstavlja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dokument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putem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kojeg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poslovnom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partneru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daje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konkretno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materijalno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obezbeđenje</a:t>
            </a:r>
            <a:r>
              <a:rPr lang="en-US" altLang="sr-Latn-RS" sz="2800" dirty="0"/>
              <a:t>. </a:t>
            </a:r>
          </a:p>
          <a:p>
            <a:pPr>
              <a:lnSpc>
                <a:spcPct val="90000"/>
              </a:lnSpc>
            </a:pPr>
            <a:r>
              <a:rPr lang="en-US" altLang="sr-Latn-RS" sz="2800" dirty="0" err="1"/>
              <a:t>Daje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osnovu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imovine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ili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uključujući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garantuje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svojim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sredstvima</a:t>
            </a:r>
            <a:r>
              <a:rPr lang="en-US" altLang="sr-Latn-RS" sz="2800" dirty="0"/>
              <a:t>. </a:t>
            </a:r>
          </a:p>
          <a:p>
            <a:pPr>
              <a:lnSpc>
                <a:spcPct val="90000"/>
              </a:lnSpc>
            </a:pPr>
            <a:r>
              <a:rPr lang="en-US" altLang="sr-Latn-RS" sz="2800" dirty="0"/>
              <a:t>U </a:t>
            </a:r>
            <a:r>
              <a:rPr lang="en-US" altLang="sr-Latn-RS" sz="2800" dirty="0" err="1"/>
              <a:t>jednom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ili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drugom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slučaju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izdaje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dokument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visini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vr</a:t>
            </a:r>
            <a:r>
              <a:rPr lang="sr-Latn-CS" altLang="sr-Latn-RS" sz="2800" dirty="0"/>
              <a:t>ij</a:t>
            </a:r>
            <a:r>
              <a:rPr lang="en-US" altLang="sr-Latn-RS" sz="2800" dirty="0" err="1"/>
              <a:t>ednosti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izdate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; </a:t>
            </a:r>
            <a:r>
              <a:rPr lang="en-US" altLang="sr-Latn-RS" sz="2800" dirty="0" err="1"/>
              <a:t>banka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interno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obezbeđuje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imovinom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svog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komitenta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čiji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račun</a:t>
            </a:r>
            <a:r>
              <a:rPr lang="en-US" altLang="sr-Latn-RS" sz="2800" dirty="0"/>
              <a:t> je </a:t>
            </a:r>
            <a:r>
              <a:rPr lang="en-US" altLang="sr-Latn-RS" sz="2800" dirty="0" err="1"/>
              <a:t>izdala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garanciju</a:t>
            </a:r>
            <a:r>
              <a:rPr lang="en-US" altLang="sr-Latn-RS" sz="2800" dirty="0"/>
              <a:t>.</a:t>
            </a:r>
            <a:br>
              <a:rPr lang="en-US" altLang="sr-Latn-RS" sz="2800" dirty="0"/>
            </a:br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xmlns="" val="308495323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sr-Latn-RS" dirty="0" smtClean="0"/>
              <a:t>Ne </a:t>
            </a:r>
            <a:r>
              <a:rPr lang="en-US" altLang="sr-Latn-RS" dirty="0" err="1"/>
              <a:t>postoji</a:t>
            </a:r>
            <a:r>
              <a:rPr lang="en-US" altLang="sr-Latn-RS" dirty="0"/>
              <a:t> </a:t>
            </a:r>
            <a:r>
              <a:rPr lang="en-US" altLang="sr-Latn-RS" dirty="0" err="1"/>
              <a:t>strogo</a:t>
            </a:r>
            <a:r>
              <a:rPr lang="en-US" altLang="sr-Latn-RS" dirty="0"/>
              <a:t> </a:t>
            </a:r>
            <a:r>
              <a:rPr lang="en-US" altLang="sr-Latn-RS" dirty="0" err="1"/>
              <a:t>utvrđena</a:t>
            </a:r>
            <a:r>
              <a:rPr lang="en-US" altLang="sr-Latn-RS" dirty="0"/>
              <a:t> forma u </a:t>
            </a:r>
            <a:r>
              <a:rPr lang="en-US" altLang="sr-Latn-RS" dirty="0" err="1"/>
              <a:t>kojoj</a:t>
            </a:r>
            <a:r>
              <a:rPr lang="en-US" altLang="sr-Latn-RS" dirty="0"/>
              <a:t> </a:t>
            </a:r>
            <a:r>
              <a:rPr lang="en-US" altLang="sr-Latn-RS" dirty="0" err="1"/>
              <a:t>garancija</a:t>
            </a:r>
            <a:r>
              <a:rPr lang="en-US" altLang="sr-Latn-RS" dirty="0"/>
              <a:t> mora da </a:t>
            </a:r>
            <a:r>
              <a:rPr lang="en-US" altLang="sr-Latn-RS" dirty="0" err="1"/>
              <a:t>bude</a:t>
            </a:r>
            <a:r>
              <a:rPr lang="en-US" altLang="sr-Latn-RS" dirty="0"/>
              <a:t> </a:t>
            </a:r>
            <a:r>
              <a:rPr lang="en-US" altLang="sr-Latn-RS" dirty="0" err="1"/>
              <a:t>izdata</a:t>
            </a:r>
            <a:r>
              <a:rPr lang="en-US" altLang="sr-Latn-RS" dirty="0"/>
              <a:t>. </a:t>
            </a:r>
          </a:p>
          <a:p>
            <a:r>
              <a:rPr lang="en-US" altLang="sr-Latn-RS" dirty="0" err="1"/>
              <a:t>Ovo</a:t>
            </a:r>
            <a:r>
              <a:rPr lang="en-US" altLang="sr-Latn-RS" dirty="0"/>
              <a:t> v</a:t>
            </a:r>
            <a:r>
              <a:rPr lang="sr-Latn-CS" altLang="sr-Latn-RS" dirty="0"/>
              <a:t>j</a:t>
            </a:r>
            <a:r>
              <a:rPr lang="en-US" altLang="sr-Latn-RS" dirty="0" err="1"/>
              <a:t>erovatno</a:t>
            </a:r>
            <a:r>
              <a:rPr lang="en-US" altLang="sr-Latn-RS" dirty="0"/>
              <a:t> </a:t>
            </a:r>
            <a:r>
              <a:rPr lang="en-US" altLang="sr-Latn-RS" dirty="0" err="1"/>
              <a:t>zbog</a:t>
            </a:r>
            <a:r>
              <a:rPr lang="en-US" altLang="sr-Latn-RS" dirty="0"/>
              <a:t> toga </a:t>
            </a:r>
            <a:r>
              <a:rPr lang="en-US" altLang="sr-Latn-RS" dirty="0" err="1"/>
              <a:t>što</a:t>
            </a:r>
            <a:r>
              <a:rPr lang="en-US" altLang="sr-Latn-RS" dirty="0"/>
              <a:t> je </a:t>
            </a:r>
            <a:r>
              <a:rPr lang="en-US" altLang="sr-Latn-RS" dirty="0" err="1"/>
              <a:t>sadržina</a:t>
            </a:r>
            <a:r>
              <a:rPr lang="en-US" altLang="sr-Latn-RS" dirty="0"/>
              <a:t> </a:t>
            </a:r>
            <a:r>
              <a:rPr lang="en-US" altLang="sr-Latn-RS" dirty="0" err="1"/>
              <a:t>svake</a:t>
            </a:r>
            <a:r>
              <a:rPr lang="en-US" altLang="sr-Latn-RS" dirty="0"/>
              <a:t> </a:t>
            </a:r>
            <a:r>
              <a:rPr lang="en-US" altLang="sr-Latn-RS" dirty="0" err="1"/>
              <a:t>garancije</a:t>
            </a:r>
            <a:r>
              <a:rPr lang="en-US" altLang="sr-Latn-RS" dirty="0"/>
              <a:t> </a:t>
            </a:r>
            <a:r>
              <a:rPr lang="en-US" altLang="sr-Latn-RS" dirty="0" err="1"/>
              <a:t>uslovljena</a:t>
            </a:r>
            <a:r>
              <a:rPr lang="en-US" altLang="sr-Latn-RS" dirty="0"/>
              <a:t> </a:t>
            </a:r>
            <a:r>
              <a:rPr lang="en-US" altLang="sr-Latn-RS" dirty="0" err="1"/>
              <a:t>elementima</a:t>
            </a:r>
            <a:r>
              <a:rPr lang="en-US" altLang="sr-Latn-RS" dirty="0"/>
              <a:t> </a:t>
            </a:r>
            <a:r>
              <a:rPr lang="en-US" altLang="sr-Latn-RS" dirty="0" err="1"/>
              <a:t>konkretnog</a:t>
            </a:r>
            <a:r>
              <a:rPr lang="en-US" altLang="sr-Latn-RS" dirty="0"/>
              <a:t> </a:t>
            </a:r>
            <a:r>
              <a:rPr lang="en-US" altLang="sr-Latn-RS" dirty="0" err="1"/>
              <a:t>posla</a:t>
            </a:r>
            <a:r>
              <a:rPr lang="en-US" altLang="sr-Latn-RS" dirty="0"/>
              <a:t> </a:t>
            </a:r>
            <a:r>
              <a:rPr lang="en-US" altLang="sr-Latn-RS" dirty="0" err="1"/>
              <a:t>za</a:t>
            </a:r>
            <a:r>
              <a:rPr lang="en-US" altLang="sr-Latn-RS" dirty="0"/>
              <a:t> </a:t>
            </a:r>
            <a:r>
              <a:rPr lang="en-US" altLang="sr-Latn-RS" dirty="0" err="1"/>
              <a:t>koji</a:t>
            </a:r>
            <a:r>
              <a:rPr lang="en-US" altLang="sr-Latn-RS" dirty="0"/>
              <a:t> se </a:t>
            </a:r>
            <a:r>
              <a:rPr lang="en-US" altLang="sr-Latn-RS" dirty="0" err="1"/>
              <a:t>izdaje</a:t>
            </a:r>
            <a:r>
              <a:rPr lang="en-US" altLang="sr-Latn-RS" dirty="0"/>
              <a:t>.</a:t>
            </a:r>
          </a:p>
          <a:p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xmlns="" val="1874091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Instrumenti m</a:t>
            </a:r>
            <a:r>
              <a:rPr lang="vi-VN" dirty="0" smtClean="0"/>
              <a:t>eđunarodn</a:t>
            </a:r>
            <a:r>
              <a:rPr lang="sr-Latn-ME" dirty="0" smtClean="0"/>
              <a:t>og </a:t>
            </a:r>
            <a:r>
              <a:rPr lang="vi-VN" dirty="0" smtClean="0"/>
              <a:t> </a:t>
            </a:r>
            <a:r>
              <a:rPr lang="vi-VN" dirty="0"/>
              <a:t>plaćanja </a:t>
            </a:r>
            <a:endParaRPr lang="sr-Latn-M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>
                <a:solidFill>
                  <a:srgbClr val="FF0000"/>
                </a:solidFill>
              </a:rPr>
              <a:t>Doznaka</a:t>
            </a:r>
          </a:p>
          <a:p>
            <a:r>
              <a:rPr lang="sr-Latn-ME" dirty="0" smtClean="0">
                <a:solidFill>
                  <a:srgbClr val="FF0000"/>
                </a:solidFill>
              </a:rPr>
              <a:t>Ček</a:t>
            </a:r>
            <a:endParaRPr lang="sr-Latn-ME" dirty="0">
              <a:solidFill>
                <a:srgbClr val="FF0000"/>
              </a:solidFill>
            </a:endParaRPr>
          </a:p>
          <a:p>
            <a:r>
              <a:rPr lang="sr-Latn-ME" dirty="0" smtClean="0">
                <a:solidFill>
                  <a:srgbClr val="FF0000"/>
                </a:solidFill>
              </a:rPr>
              <a:t>Inkaso </a:t>
            </a:r>
            <a:r>
              <a:rPr lang="sr-Latn-ME" dirty="0">
                <a:solidFill>
                  <a:srgbClr val="FF0000"/>
                </a:solidFill>
              </a:rPr>
              <a:t>dokumenata</a:t>
            </a:r>
          </a:p>
          <a:p>
            <a:r>
              <a:rPr lang="sr-Latn-ME" dirty="0" smtClean="0">
                <a:solidFill>
                  <a:srgbClr val="FF0000"/>
                </a:solidFill>
              </a:rPr>
              <a:t>Akreditiv</a:t>
            </a:r>
            <a:endParaRPr lang="sr-Latn-ME" dirty="0">
              <a:solidFill>
                <a:srgbClr val="FF0000"/>
              </a:solidFill>
            </a:endParaRPr>
          </a:p>
          <a:p>
            <a:r>
              <a:rPr lang="sr-Latn-ME" dirty="0" smtClean="0">
                <a:solidFill>
                  <a:srgbClr val="FF0000"/>
                </a:solidFill>
              </a:rPr>
              <a:t>Bankarska garancija</a:t>
            </a:r>
            <a:endParaRPr lang="sr-Latn-M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Latn-ME" dirty="0" smtClean="0">
                <a:solidFill>
                  <a:srgbClr val="FF0000"/>
                </a:solidFill>
              </a:rPr>
              <a:t> </a:t>
            </a:r>
            <a:endParaRPr lang="sr-Latn-ME" dirty="0">
              <a:solidFill>
                <a:srgbClr val="FF0000"/>
              </a:solidFill>
            </a:endParaRP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xmlns="" val="66784807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sr-Latn-RS" sz="2800" dirty="0" err="1">
                <a:solidFill>
                  <a:srgbClr val="FF0000"/>
                </a:solidFill>
              </a:rPr>
              <a:t>Bitnim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elementima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bankarske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garancije</a:t>
            </a:r>
            <a:r>
              <a:rPr lang="en-US" altLang="sr-Latn-RS" sz="2800" dirty="0">
                <a:solidFill>
                  <a:srgbClr val="FF0000"/>
                </a:solidFill>
              </a:rPr>
              <a:t> se </a:t>
            </a:r>
            <a:r>
              <a:rPr lang="en-US" altLang="sr-Latn-RS" sz="2800" dirty="0" err="1">
                <a:solidFill>
                  <a:srgbClr val="FF0000"/>
                </a:solidFill>
              </a:rPr>
              <a:t>smatraju</a:t>
            </a:r>
            <a:r>
              <a:rPr lang="en-US" altLang="sr-Latn-RS" sz="2800" dirty="0">
                <a:solidFill>
                  <a:srgbClr val="FF0000"/>
                </a:solidFill>
              </a:rPr>
              <a:t>:</a:t>
            </a:r>
            <a:endParaRPr lang="sr-Latn-CS" altLang="sr-Latn-RS" sz="28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sr-Latn-CS" altLang="sr-Latn-RS" sz="2800" dirty="0"/>
              <a:t> - </a:t>
            </a:r>
            <a:r>
              <a:rPr lang="en-US" altLang="sr-Latn-RS" sz="2800" dirty="0"/>
              <a:t>m</a:t>
            </a:r>
            <a:r>
              <a:rPr lang="sr-Latn-CS" altLang="sr-Latn-RS" sz="2800" dirty="0"/>
              <a:t>j</a:t>
            </a:r>
            <a:r>
              <a:rPr lang="en-US" altLang="sr-Latn-RS" sz="2800" dirty="0" err="1"/>
              <a:t>esto</a:t>
            </a:r>
            <a:r>
              <a:rPr lang="en-US" altLang="sr-Latn-RS" sz="2800" dirty="0"/>
              <a:t> i</a:t>
            </a:r>
            <a:r>
              <a:rPr lang="sr-Latn-CS" altLang="sr-Latn-RS" sz="2800" dirty="0"/>
              <a:t> </a:t>
            </a:r>
            <a:r>
              <a:rPr lang="en-US" altLang="sr-Latn-RS" sz="2800" dirty="0"/>
              <a:t>datum </a:t>
            </a:r>
            <a:r>
              <a:rPr lang="en-US" altLang="sr-Latn-RS" sz="2800" dirty="0" err="1"/>
              <a:t>izdavanja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, </a:t>
            </a:r>
            <a:endParaRPr lang="sr-Latn-CS" altLang="sr-Latn-R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sr-Latn-CS" altLang="sr-Latn-RS" sz="2800" dirty="0"/>
              <a:t> - </a:t>
            </a:r>
            <a:r>
              <a:rPr lang="en-US" altLang="sr-Latn-RS" sz="2800" dirty="0"/>
              <a:t>pun </a:t>
            </a:r>
            <a:r>
              <a:rPr lang="en-US" altLang="sr-Latn-RS" sz="2800" dirty="0" err="1"/>
              <a:t>naziv</a:t>
            </a:r>
            <a:r>
              <a:rPr lang="en-US" altLang="sr-Latn-RS" sz="2800" dirty="0"/>
              <a:t> i </a:t>
            </a:r>
            <a:r>
              <a:rPr lang="en-US" altLang="sr-Latn-RS" sz="2800" dirty="0" err="1"/>
              <a:t>adresa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korisnika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,</a:t>
            </a:r>
            <a:br>
              <a:rPr lang="en-US" altLang="sr-Latn-RS" sz="2800" dirty="0"/>
            </a:br>
            <a:r>
              <a:rPr lang="en-US" altLang="sr-Latn-RS" sz="2800" dirty="0" err="1"/>
              <a:t>broj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, </a:t>
            </a:r>
            <a:endParaRPr lang="sr-Latn-CS" altLang="sr-Latn-R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sr-Latn-CS" altLang="sr-Latn-RS" sz="2800" dirty="0"/>
              <a:t>  - </a:t>
            </a:r>
            <a:r>
              <a:rPr lang="en-US" altLang="sr-Latn-RS" sz="2800" dirty="0" err="1"/>
              <a:t>uvodni</a:t>
            </a:r>
            <a:r>
              <a:rPr lang="en-US" altLang="sr-Latn-RS" sz="2800" dirty="0"/>
              <a:t> d</a:t>
            </a:r>
            <a:r>
              <a:rPr lang="sr-Latn-CS" altLang="sr-Latn-RS" sz="2800" dirty="0"/>
              <a:t>i</a:t>
            </a:r>
            <a:r>
              <a:rPr lang="en-US" altLang="sr-Latn-RS" sz="2800" dirty="0"/>
              <a:t>o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garantna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obaveza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iznos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 (</a:t>
            </a:r>
            <a:r>
              <a:rPr lang="en-US" altLang="sr-Latn-RS" sz="2800" dirty="0" err="1"/>
              <a:t>sa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eventualnim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klauzulama</a:t>
            </a:r>
            <a:r>
              <a:rPr lang="en-US" altLang="sr-Latn-RS" sz="2800" dirty="0"/>
              <a:t> o </a:t>
            </a:r>
            <a:r>
              <a:rPr lang="en-US" altLang="sr-Latn-RS" sz="2800" dirty="0" err="1"/>
              <a:t>kamatnoj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stopi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kliznoj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skali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paritetnoj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klauzuli</a:t>
            </a:r>
            <a:r>
              <a:rPr lang="en-US" altLang="sr-Latn-RS" sz="2800" dirty="0"/>
              <a:t> i dr.),</a:t>
            </a:r>
            <a:endParaRPr lang="sr-Latn-CS" altLang="sr-Latn-RS" sz="28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altLang="sr-Latn-RS" sz="2800" dirty="0" err="1"/>
              <a:t>rok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važnosti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klauzula</a:t>
            </a:r>
            <a:r>
              <a:rPr lang="sr-Latn-CS" altLang="sr-Latn-RS" sz="2800" dirty="0"/>
              <a:t> </a:t>
            </a:r>
            <a:r>
              <a:rPr lang="en-US" altLang="sr-Latn-RS" sz="2800" dirty="0"/>
              <a:t>o </a:t>
            </a:r>
            <a:r>
              <a:rPr lang="en-US" altLang="sr-Latn-RS" sz="2800" dirty="0" err="1"/>
              <a:t>sudskoj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nadležnosti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klauzula</a:t>
            </a:r>
            <a:r>
              <a:rPr lang="en-US" altLang="sr-Latn-RS" sz="2800" dirty="0"/>
              <a:t> o </a:t>
            </a:r>
            <a:r>
              <a:rPr lang="en-US" altLang="sr-Latn-RS" sz="2800" dirty="0" err="1"/>
              <a:t>vraćanju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.</a:t>
            </a:r>
            <a:endParaRPr lang="sr-Latn-C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xmlns="" val="221053746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sr-Latn-RS"/>
              <a:t>Pr</a:t>
            </a:r>
            <a:r>
              <a:rPr lang="sr-Latn-CS" altLang="sr-Latn-RS"/>
              <a:t>ij</a:t>
            </a:r>
            <a:r>
              <a:rPr lang="en-US" altLang="sr-Latn-RS"/>
              <a:t>e izdavanja garancije banka kao njen izdavalac prov</a:t>
            </a:r>
            <a:r>
              <a:rPr lang="sr-Latn-CS" altLang="sr-Latn-RS"/>
              <a:t>j</a:t>
            </a:r>
            <a:r>
              <a:rPr lang="en-US" altLang="sr-Latn-RS"/>
              <a:t>erava</a:t>
            </a:r>
            <a:r>
              <a:rPr lang="sr-Latn-CS" altLang="sr-Latn-RS"/>
              <a:t> </a:t>
            </a:r>
            <a:r>
              <a:rPr lang="en-US" altLang="sr-Latn-RS"/>
              <a:t>detalje ugovora na osnovu koga se zahteva izdavanje garancije</a:t>
            </a:r>
            <a:r>
              <a:rPr lang="sr-Latn-CS" altLang="sr-Latn-RS"/>
              <a:t> </a:t>
            </a:r>
            <a:r>
              <a:rPr lang="en-US" altLang="sr-Latn-RS"/>
              <a:t>(profitabilnost posla, rok izvršenja, visina tražene garancije).</a:t>
            </a:r>
            <a:endParaRPr lang="sr-Latn-CS" altLang="sr-Latn-RS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sr-Latn-RS"/>
              <a:t>Tom prilikom se sakupljaju i informacije o inostranom partneru</a:t>
            </a:r>
            <a:r>
              <a:rPr lang="sr-Latn-CS" altLang="sr-Latn-RS"/>
              <a:t> </a:t>
            </a:r>
            <a:r>
              <a:rPr lang="en-US" altLang="sr-Latn-RS"/>
              <a:t>kao mogućem korisniku garancije.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sr-Latn-RS"/>
              <a:t> </a:t>
            </a:r>
          </a:p>
          <a:p>
            <a:pPr>
              <a:lnSpc>
                <a:spcPct val="90000"/>
              </a:lnSpc>
            </a:pPr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xmlns="" val="364428156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sr-Latn-RS" sz="2800"/>
              <a:t>Da bi se banka osigurala i u odnosu na svog komitenta, ako garantuje samo dobro poznatima komitentima, bilo blanko, bilo na osnovu zaloge u robi ili hartijama od vr</a:t>
            </a:r>
            <a:r>
              <a:rPr lang="sr-Latn-CS" altLang="sr-Latn-RS" sz="2800"/>
              <a:t>ij</a:t>
            </a:r>
            <a:r>
              <a:rPr lang="en-US" altLang="sr-Latn-RS" sz="2800"/>
              <a:t>ednosti. </a:t>
            </a:r>
          </a:p>
          <a:p>
            <a:pPr>
              <a:lnSpc>
                <a:spcPct val="90000"/>
              </a:lnSpc>
            </a:pPr>
            <a:r>
              <a:rPr lang="en-US" altLang="sr-Latn-RS" sz="2800"/>
              <a:t>To znači da se bankarskom garancijom pr</a:t>
            </a:r>
            <a:r>
              <a:rPr lang="sr-Latn-CS" altLang="sr-Latn-RS" sz="2800"/>
              <a:t>ij</a:t>
            </a:r>
            <a:r>
              <a:rPr lang="en-US" altLang="sr-Latn-RS" sz="2800"/>
              <a:t>e svega štiti pov</a:t>
            </a:r>
            <a:r>
              <a:rPr lang="sr-Latn-CS" altLang="sr-Latn-RS" sz="2800"/>
              <a:t>j</a:t>
            </a:r>
            <a:r>
              <a:rPr lang="en-US" altLang="sr-Latn-RS" sz="2800"/>
              <a:t>erilac, jer se banka njemu obavezuje da će um</a:t>
            </a:r>
            <a:r>
              <a:rPr lang="sr-Latn-CS" altLang="sr-Latn-RS" sz="2800"/>
              <a:t>j</a:t>
            </a:r>
            <a:r>
              <a:rPr lang="en-US" altLang="sr-Latn-RS" sz="2800"/>
              <a:t>esto dužnika-nalogodavca ispuniti obavezu. </a:t>
            </a:r>
          </a:p>
          <a:p>
            <a:pPr>
              <a:lnSpc>
                <a:spcPct val="90000"/>
              </a:lnSpc>
            </a:pPr>
            <a:r>
              <a:rPr lang="en-US" altLang="sr-Latn-RS" sz="2800"/>
              <a:t>Mada postoje sličnosti, suštinski se ipak razlikuju jemstvo i bankarska garancija. </a:t>
            </a:r>
          </a:p>
          <a:p>
            <a:pPr>
              <a:lnSpc>
                <a:spcPct val="90000"/>
              </a:lnSpc>
            </a:pPr>
            <a:endParaRPr lang="en-US" altLang="sr-Latn-RS" sz="2800"/>
          </a:p>
        </p:txBody>
      </p:sp>
    </p:spTree>
    <p:extLst>
      <p:ext uri="{BB962C8B-B14F-4D97-AF65-F5344CB8AC3E}">
        <p14:creationId xmlns:p14="http://schemas.microsoft.com/office/powerpoint/2010/main" xmlns="" val="222998781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r-Latn-CS" altLang="sr-Latn-RS" sz="2400" dirty="0">
                <a:solidFill>
                  <a:srgbClr val="FF0000"/>
                </a:solidFill>
              </a:rPr>
              <a:t>Prije </a:t>
            </a:r>
            <a:r>
              <a:rPr lang="en-US" altLang="sr-Latn-RS" sz="2400" dirty="0" err="1">
                <a:solidFill>
                  <a:srgbClr val="FF0000"/>
                </a:solidFill>
              </a:rPr>
              <a:t>svega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r>
              <a:rPr lang="en-US" altLang="sr-Latn-RS" sz="2400" dirty="0" err="1">
                <a:solidFill>
                  <a:srgbClr val="FF0000"/>
                </a:solidFill>
              </a:rPr>
              <a:t>obaveza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ispunjenja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jemstva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nastaje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tek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ako</a:t>
            </a:r>
            <a:r>
              <a:rPr lang="en-US" altLang="sr-Latn-RS" sz="2400" dirty="0">
                <a:solidFill>
                  <a:srgbClr val="FF0000"/>
                </a:solidFill>
              </a:rPr>
              <a:t> se </a:t>
            </a:r>
            <a:r>
              <a:rPr lang="en-US" altLang="sr-Latn-RS" sz="2400" dirty="0" err="1">
                <a:solidFill>
                  <a:srgbClr val="FF0000"/>
                </a:solidFill>
              </a:rPr>
              <a:t>pov</a:t>
            </a:r>
            <a:r>
              <a:rPr lang="sr-Latn-CS" altLang="sr-Latn-RS" sz="2400" dirty="0">
                <a:solidFill>
                  <a:srgbClr val="FF0000"/>
                </a:solidFill>
              </a:rPr>
              <a:t>j</a:t>
            </a:r>
            <a:r>
              <a:rPr lang="en-US" altLang="sr-Latn-RS" sz="2400" dirty="0" err="1">
                <a:solidFill>
                  <a:srgbClr val="FF0000"/>
                </a:solidFill>
              </a:rPr>
              <a:t>erilac</a:t>
            </a:r>
            <a:r>
              <a:rPr lang="en-US" altLang="sr-Latn-RS" sz="2400" dirty="0">
                <a:solidFill>
                  <a:srgbClr val="FF0000"/>
                </a:solidFill>
              </a:rPr>
              <a:t> ne </a:t>
            </a:r>
            <a:r>
              <a:rPr lang="en-US" altLang="sr-Latn-RS" sz="2400" dirty="0" err="1">
                <a:solidFill>
                  <a:srgbClr val="FF0000"/>
                </a:solidFill>
              </a:rPr>
              <a:t>naplati</a:t>
            </a:r>
            <a:r>
              <a:rPr lang="en-US" altLang="sr-Latn-RS" sz="2400" dirty="0">
                <a:solidFill>
                  <a:srgbClr val="FF0000"/>
                </a:solidFill>
              </a:rPr>
              <a:t> od </a:t>
            </a:r>
            <a:r>
              <a:rPr lang="en-US" altLang="sr-Latn-RS" sz="2400" dirty="0" err="1">
                <a:solidFill>
                  <a:srgbClr val="FF0000"/>
                </a:solidFill>
              </a:rPr>
              <a:t>glavnog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dužnika</a:t>
            </a:r>
            <a:r>
              <a:rPr lang="en-US" altLang="sr-Latn-RS" sz="2400" dirty="0">
                <a:solidFill>
                  <a:srgbClr val="FF0000"/>
                </a:solidFill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en-US" altLang="sr-Latn-RS" sz="2400" dirty="0" err="1">
                <a:solidFill>
                  <a:srgbClr val="FF0000"/>
                </a:solidFill>
              </a:rPr>
              <a:t>Zatim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r>
              <a:rPr lang="en-US" altLang="sr-Latn-RS" sz="2400" dirty="0" err="1">
                <a:solidFill>
                  <a:srgbClr val="FF0000"/>
                </a:solidFill>
              </a:rPr>
              <a:t>dužnik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iz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glavnog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ugovora</a:t>
            </a:r>
            <a:r>
              <a:rPr lang="en-US" altLang="sr-Latn-RS" sz="2400" dirty="0">
                <a:solidFill>
                  <a:srgbClr val="FF0000"/>
                </a:solidFill>
              </a:rPr>
              <a:t> je </a:t>
            </a:r>
            <a:r>
              <a:rPr lang="en-US" altLang="sr-Latn-RS" sz="2400" dirty="0" err="1">
                <a:solidFill>
                  <a:srgbClr val="FF0000"/>
                </a:solidFill>
              </a:rPr>
              <a:t>primarno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odgovoran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za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ispunjenje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svoje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obaveze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r>
              <a:rPr lang="en-US" altLang="sr-Latn-RS" sz="2400" dirty="0" err="1">
                <a:solidFill>
                  <a:srgbClr val="FF0000"/>
                </a:solidFill>
              </a:rPr>
              <a:t>dok</a:t>
            </a:r>
            <a:r>
              <a:rPr lang="en-US" altLang="sr-Latn-RS" sz="2400" dirty="0">
                <a:solidFill>
                  <a:srgbClr val="FF0000"/>
                </a:solidFill>
              </a:rPr>
              <a:t> je </a:t>
            </a:r>
            <a:r>
              <a:rPr lang="en-US" altLang="sr-Latn-RS" sz="2400" dirty="0" err="1">
                <a:solidFill>
                  <a:srgbClr val="FF0000"/>
                </a:solidFill>
              </a:rPr>
              <a:t>jemac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tek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sekundarno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r>
              <a:rPr lang="en-US" altLang="sr-Latn-RS" sz="2400" dirty="0" err="1">
                <a:solidFill>
                  <a:srgbClr val="FF0000"/>
                </a:solidFill>
              </a:rPr>
              <a:t>tj</a:t>
            </a:r>
            <a:r>
              <a:rPr lang="en-US" altLang="sr-Latn-RS" sz="2400" dirty="0">
                <a:solidFill>
                  <a:srgbClr val="FF0000"/>
                </a:solidFill>
              </a:rPr>
              <a:t>. </a:t>
            </a:r>
            <a:r>
              <a:rPr lang="en-US" altLang="sr-Latn-RS" sz="2400" dirty="0" err="1">
                <a:solidFill>
                  <a:srgbClr val="FF0000"/>
                </a:solidFill>
              </a:rPr>
              <a:t>supsidijarno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obavezan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za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ispunjenje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dužnikove</a:t>
            </a:r>
            <a:r>
              <a:rPr lang="en-US" altLang="sr-Latn-RS" sz="2400" dirty="0">
                <a:solidFill>
                  <a:srgbClr val="FF0000"/>
                </a:solidFill>
              </a:rPr>
              <a:t>, a ne </a:t>
            </a:r>
            <a:r>
              <a:rPr lang="en-US" altLang="sr-Latn-RS" sz="2400" dirty="0" err="1">
                <a:solidFill>
                  <a:srgbClr val="FF0000"/>
                </a:solidFill>
              </a:rPr>
              <a:t>svoje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obaveze</a:t>
            </a:r>
            <a:r>
              <a:rPr lang="en-US" altLang="sr-Latn-RS" sz="2400" dirty="0">
                <a:solidFill>
                  <a:srgbClr val="FF0000"/>
                </a:solidFill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en-US" altLang="sr-Latn-RS" sz="2400" dirty="0" err="1"/>
              <a:t>Za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razliku</a:t>
            </a:r>
            <a:r>
              <a:rPr lang="en-US" altLang="sr-Latn-RS" sz="2400" dirty="0"/>
              <a:t> od toga </a:t>
            </a:r>
            <a:r>
              <a:rPr lang="en-US" altLang="sr-Latn-RS" sz="2400" dirty="0" err="1"/>
              <a:t>kod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ugovora</a:t>
            </a:r>
            <a:r>
              <a:rPr lang="en-US" altLang="sr-Latn-RS" sz="2400" dirty="0"/>
              <a:t> o </a:t>
            </a:r>
            <a:r>
              <a:rPr lang="en-US" altLang="sr-Latn-RS" sz="2400" dirty="0" err="1"/>
              <a:t>garanciji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banka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kao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garant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preuzima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obavezu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samostalno</a:t>
            </a:r>
            <a:r>
              <a:rPr lang="en-US" altLang="sr-Latn-RS" sz="2400" dirty="0"/>
              <a:t> i </a:t>
            </a:r>
            <a:r>
              <a:rPr lang="en-US" altLang="sr-Latn-RS" sz="2400" dirty="0" err="1"/>
              <a:t>nezavisno</a:t>
            </a:r>
            <a:r>
              <a:rPr lang="en-US" altLang="sr-Latn-RS" sz="2400" dirty="0"/>
              <a:t> od </a:t>
            </a:r>
            <a:r>
              <a:rPr lang="en-US" altLang="sr-Latn-RS" sz="2400" dirty="0" err="1"/>
              <a:t>osnovnog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posla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će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pov</a:t>
            </a:r>
            <a:r>
              <a:rPr lang="sr-Latn-CS" altLang="sr-Latn-RS" sz="2400" dirty="0"/>
              <a:t>j</a:t>
            </a:r>
            <a:r>
              <a:rPr lang="en-US" altLang="sr-Latn-RS" sz="2400" dirty="0" err="1"/>
              <a:t>eriocu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nadoknaditi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štetu</a:t>
            </a:r>
            <a:r>
              <a:rPr lang="en-US" altLang="sr-Latn-RS" sz="2400" dirty="0"/>
              <a:t>. </a:t>
            </a:r>
          </a:p>
          <a:p>
            <a:pPr>
              <a:lnSpc>
                <a:spcPct val="90000"/>
              </a:lnSpc>
            </a:pPr>
            <a:r>
              <a:rPr lang="en-US" altLang="sr-Latn-RS" sz="2400" dirty="0"/>
              <a:t>To </a:t>
            </a:r>
            <a:r>
              <a:rPr lang="en-US" altLang="sr-Latn-RS" sz="2400" dirty="0" err="1"/>
              <a:t>znači</a:t>
            </a:r>
            <a:r>
              <a:rPr lang="en-US" altLang="sr-Latn-RS" sz="2400" dirty="0"/>
              <a:t> da se </a:t>
            </a:r>
            <a:r>
              <a:rPr lang="en-US" altLang="sr-Latn-RS" sz="2400" dirty="0" err="1"/>
              <a:t>izdavanjem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obavezuje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prema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pov</a:t>
            </a:r>
            <a:r>
              <a:rPr lang="sr-Latn-CS" altLang="sr-Latn-RS" sz="2400" dirty="0"/>
              <a:t>j</a:t>
            </a:r>
            <a:r>
              <a:rPr lang="en-US" altLang="sr-Latn-RS" sz="2400" dirty="0" err="1"/>
              <a:t>eriocu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nezavisno</a:t>
            </a:r>
            <a:r>
              <a:rPr lang="en-US" altLang="sr-Latn-RS" sz="2400" dirty="0"/>
              <a:t> od </a:t>
            </a:r>
            <a:r>
              <a:rPr lang="en-US" altLang="sr-Latn-RS" sz="2400" dirty="0" err="1"/>
              <a:t>osnovnog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duga</a:t>
            </a:r>
            <a:r>
              <a:rPr lang="en-US" altLang="sr-Latn-RS" sz="2400" dirty="0"/>
              <a:t>. </a:t>
            </a:r>
          </a:p>
          <a:p>
            <a:pPr>
              <a:lnSpc>
                <a:spcPct val="90000"/>
              </a:lnSpc>
            </a:pP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xmlns="" val="161223808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sr-Latn-RS" sz="2400" dirty="0" err="1"/>
              <a:t>Ugovor</a:t>
            </a:r>
            <a:r>
              <a:rPr lang="en-US" altLang="sr-Latn-RS" sz="2400" dirty="0"/>
              <a:t> o </a:t>
            </a:r>
            <a:r>
              <a:rPr lang="en-US" altLang="sr-Latn-RS" sz="2400" dirty="0" err="1"/>
              <a:t>bankarskoj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garanciji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odlikuje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sledećim</a:t>
            </a:r>
            <a:r>
              <a:rPr lang="en-US" altLang="sr-Latn-RS" sz="2400" dirty="0"/>
              <a:t/>
            </a:r>
            <a:br>
              <a:rPr lang="en-US" altLang="sr-Latn-RS" sz="2400" dirty="0"/>
            </a:br>
            <a:r>
              <a:rPr lang="en-US" altLang="sr-Latn-RS" sz="2400" dirty="0" err="1"/>
              <a:t>karakteristikama</a:t>
            </a:r>
            <a:r>
              <a:rPr lang="en-US" altLang="sr-Latn-RS" sz="2400" dirty="0"/>
              <a:t>:</a:t>
            </a:r>
            <a:br>
              <a:rPr lang="en-US" altLang="sr-Latn-RS" sz="2400" dirty="0"/>
            </a:br>
            <a:r>
              <a:rPr lang="en-US" altLang="sr-Latn-RS" sz="2400" dirty="0"/>
              <a:t>- </a:t>
            </a:r>
            <a:r>
              <a:rPr lang="en-US" altLang="sr-Latn-RS" sz="2400" dirty="0" err="1"/>
              <a:t>garantovana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činidba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osnovnog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dužnika</a:t>
            </a:r>
            <a:r>
              <a:rPr lang="en-US" altLang="sr-Latn-RS" sz="2400" dirty="0"/>
              <a:t> ne </a:t>
            </a:r>
            <a:r>
              <a:rPr lang="en-US" altLang="sr-Latn-RS" sz="2400" dirty="0" err="1"/>
              <a:t>sm</a:t>
            </a:r>
            <a:r>
              <a:rPr lang="sr-Latn-CS" altLang="sr-Latn-RS" sz="2400" dirty="0"/>
              <a:t>ij</a:t>
            </a:r>
            <a:r>
              <a:rPr lang="en-US" altLang="sr-Latn-RS" sz="2400" dirty="0"/>
              <a:t>e da </a:t>
            </a:r>
            <a:r>
              <a:rPr lang="en-US" altLang="sr-Latn-RS" sz="2400" dirty="0" err="1"/>
              <a:t>bude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protivpravna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niti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nemoralna</a:t>
            </a:r>
            <a:r>
              <a:rPr lang="en-US" altLang="sr-Latn-RS" sz="2400" dirty="0"/>
              <a:t>,</a:t>
            </a:r>
            <a:br>
              <a:rPr lang="en-US" altLang="sr-Latn-RS" sz="2400" dirty="0"/>
            </a:br>
            <a:r>
              <a:rPr lang="en-US" altLang="sr-Latn-RS" sz="2400" dirty="0"/>
              <a:t>- mora </a:t>
            </a:r>
            <a:r>
              <a:rPr lang="en-US" altLang="sr-Latn-RS" sz="2400" dirty="0" err="1"/>
              <a:t>postojati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subjektivna</a:t>
            </a:r>
            <a:r>
              <a:rPr lang="en-US" altLang="sr-Latn-RS" sz="2400" dirty="0"/>
              <a:t> </a:t>
            </a:r>
            <a:r>
              <a:rPr lang="en-US" altLang="sr-Latn-RS" sz="2400" dirty="0" err="1" smtClean="0"/>
              <a:t>izv</a:t>
            </a:r>
            <a:r>
              <a:rPr lang="sr-Latn-CS" altLang="sr-Latn-RS" sz="2400" dirty="0"/>
              <a:t>j</a:t>
            </a:r>
            <a:r>
              <a:rPr lang="en-US" altLang="sr-Latn-RS" sz="2400" dirty="0" err="1"/>
              <a:t>esnost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će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usl</a:t>
            </a:r>
            <a:r>
              <a:rPr lang="sr-Latn-CS" altLang="sr-Latn-RS" sz="2400" dirty="0"/>
              <a:t>ij</a:t>
            </a:r>
            <a:r>
              <a:rPr lang="en-US" altLang="sr-Latn-RS" sz="2400" dirty="0" err="1" smtClean="0"/>
              <a:t>editi</a:t>
            </a:r>
            <a:r>
              <a:rPr lang="sr-Latn-ME" altLang="sr-Latn-RS" sz="2400" dirty="0" smtClean="0"/>
              <a:t> </a:t>
            </a:r>
            <a:r>
              <a:rPr lang="en-US" altLang="sr-Latn-RS" sz="2400" dirty="0" err="1" smtClean="0"/>
              <a:t>činidba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/>
              <a:t>osnovnog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dužnika</a:t>
            </a:r>
            <a:r>
              <a:rPr lang="en-US" altLang="sr-Latn-RS" sz="2400" dirty="0"/>
              <a:t>,</a:t>
            </a:r>
            <a:br>
              <a:rPr lang="en-US" altLang="sr-Latn-RS" sz="2400" dirty="0"/>
            </a:br>
            <a:r>
              <a:rPr lang="en-US" altLang="sr-Latn-RS" sz="2400" dirty="0"/>
              <a:t>- </a:t>
            </a:r>
            <a:r>
              <a:rPr lang="en-US" altLang="sr-Latn-RS" sz="2400" dirty="0" err="1"/>
              <a:t>zbog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nedostatka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propisa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ugovor</a:t>
            </a:r>
            <a:r>
              <a:rPr lang="en-US" altLang="sr-Latn-RS" sz="2400" dirty="0"/>
              <a:t> o </a:t>
            </a:r>
            <a:r>
              <a:rPr lang="en-US" altLang="sr-Latn-RS" sz="2400" dirty="0" err="1"/>
              <a:t>garanciji</a:t>
            </a:r>
            <a:r>
              <a:rPr lang="en-US" altLang="sr-Latn-RS" sz="2400" dirty="0"/>
              <a:t> je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neformalan</a:t>
            </a:r>
            <a:r>
              <a:rPr lang="en-US" altLang="sr-Latn-RS" sz="2400" dirty="0"/>
              <a:t>,</a:t>
            </a:r>
            <a:br>
              <a:rPr lang="en-US" altLang="sr-Latn-RS" sz="2400" dirty="0"/>
            </a:br>
            <a:r>
              <a:rPr lang="en-US" altLang="sr-Latn-RS" sz="2400" dirty="0"/>
              <a:t>-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osnovu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sadržine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ugovora</a:t>
            </a:r>
            <a:r>
              <a:rPr lang="en-US" altLang="sr-Latn-RS" sz="2400" dirty="0"/>
              <a:t> o </a:t>
            </a:r>
            <a:r>
              <a:rPr lang="en-US" altLang="sr-Latn-RS" sz="2400" dirty="0" err="1"/>
              <a:t>garanciji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proc</a:t>
            </a:r>
            <a:r>
              <a:rPr lang="sr-Latn-CS" altLang="sr-Latn-RS" sz="2400" dirty="0"/>
              <a:t>j</a:t>
            </a:r>
            <a:r>
              <a:rPr lang="en-US" altLang="sr-Latn-RS" sz="2400" dirty="0" err="1"/>
              <a:t>enjuje</a:t>
            </a:r>
            <a:r>
              <a:rPr lang="en-US" altLang="sr-Latn-RS" sz="2400" dirty="0"/>
              <a:t> </a:t>
            </a:r>
            <a:r>
              <a:rPr lang="en-US" altLang="sr-Latn-RS" sz="2400" dirty="0" smtClean="0"/>
              <a:t>se</a:t>
            </a:r>
            <a:r>
              <a:rPr lang="sr-Latn-ME" altLang="sr-Latn-RS" sz="2400" dirty="0" smtClean="0"/>
              <a:t> </a:t>
            </a:r>
            <a:r>
              <a:rPr lang="en-US" altLang="sr-Latn-RS" sz="2400" dirty="0" err="1" smtClean="0"/>
              <a:t>dosp</a:t>
            </a:r>
            <a:r>
              <a:rPr lang="sr-Latn-CS" altLang="sr-Latn-RS" sz="2400" dirty="0"/>
              <a:t>j</a:t>
            </a:r>
            <a:r>
              <a:rPr lang="en-US" altLang="sr-Latn-RS" sz="2400" dirty="0" err="1"/>
              <a:t>elost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garantovane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činidbe</a:t>
            </a:r>
            <a:r>
              <a:rPr lang="en-US" altLang="sr-Latn-RS" sz="2400" dirty="0"/>
              <a:t>,</a:t>
            </a:r>
            <a:br>
              <a:rPr lang="en-US" altLang="sr-Latn-RS" sz="2400" dirty="0"/>
            </a:br>
            <a:r>
              <a:rPr lang="en-US" altLang="sr-Latn-RS" sz="2400" dirty="0"/>
              <a:t>- da bi </a:t>
            </a:r>
            <a:r>
              <a:rPr lang="en-US" altLang="sr-Latn-RS" sz="2400" dirty="0" err="1"/>
              <a:t>ostvario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svoja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prava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korisnik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treba</a:t>
            </a:r>
            <a:r>
              <a:rPr lang="en-US" altLang="sr-Latn-RS" sz="2400" dirty="0"/>
              <a:t> </a:t>
            </a:r>
            <a:r>
              <a:rPr lang="en-US" altLang="sr-Latn-RS" sz="2400" dirty="0" smtClean="0"/>
              <a:t>da</a:t>
            </a:r>
            <a:r>
              <a:rPr lang="sr-Latn-ME" altLang="sr-Latn-RS" sz="2400" dirty="0" smtClean="0"/>
              <a:t> </a:t>
            </a:r>
            <a:r>
              <a:rPr lang="en-US" altLang="sr-Latn-RS" sz="2400" dirty="0" err="1" smtClean="0"/>
              <a:t>primi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/>
              <a:t>dokaz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samo</a:t>
            </a:r>
            <a:r>
              <a:rPr lang="en-US" altLang="sr-Latn-RS" sz="2400" dirty="0"/>
              <a:t> o tome da </a:t>
            </a:r>
            <a:r>
              <a:rPr lang="en-US" altLang="sr-Latn-RS" sz="2400" dirty="0" err="1"/>
              <a:t>dužnik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nije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izvršio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svoju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osnovnu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obavezu</a:t>
            </a:r>
            <a:r>
              <a:rPr lang="en-US" altLang="sr-Latn-RS" sz="2400" dirty="0"/>
              <a:t>.</a:t>
            </a:r>
          </a:p>
          <a:p>
            <a:pPr>
              <a:lnSpc>
                <a:spcPct val="90000"/>
              </a:lnSpc>
            </a:pP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xmlns="" val="273073273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sr-Latn-RS" sz="2400" dirty="0" err="1"/>
              <a:t>Osim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navedena</a:t>
            </a:r>
            <a:r>
              <a:rPr lang="en-US" altLang="sr-Latn-RS" sz="2400" dirty="0"/>
              <a:t> tri, a </a:t>
            </a:r>
            <a:r>
              <a:rPr lang="en-US" altLang="sr-Latn-RS" sz="2400" dirty="0" err="1"/>
              <a:t>samo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kod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supergarancije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moguć</a:t>
            </a:r>
            <a:r>
              <a:rPr lang="en-US" altLang="sr-Latn-RS" sz="2400" dirty="0"/>
              <a:t> je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odnos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između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izdaje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zemlji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kojoj</a:t>
            </a:r>
            <a:r>
              <a:rPr lang="en-US" altLang="sr-Latn-RS" sz="2400" dirty="0"/>
              <a:t> je </a:t>
            </a:r>
            <a:r>
              <a:rPr lang="en-US" altLang="sr-Latn-RS" sz="2400" dirty="0" err="1"/>
              <a:t>korisnik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garancije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ali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samo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slučajevima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kada</a:t>
            </a:r>
            <a:r>
              <a:rPr lang="en-US" altLang="sr-Latn-RS" sz="2400" dirty="0"/>
              <a:t> je, </a:t>
            </a:r>
            <a:r>
              <a:rPr lang="en-US" altLang="sr-Latn-RS" sz="2400" dirty="0" err="1"/>
              <a:t>zbog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dodatnog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obezbeđenja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zbog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propisa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zemlji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korisnika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garancije</a:t>
            </a:r>
            <a:r>
              <a:rPr lang="en-US" altLang="sr-Latn-RS" sz="2400" dirty="0" smtClean="0"/>
              <a:t>,</a:t>
            </a:r>
            <a:r>
              <a:rPr lang="sr-Latn-ME" altLang="sr-Latn-RS" sz="2400" dirty="0" smtClean="0"/>
              <a:t> </a:t>
            </a:r>
            <a:r>
              <a:rPr lang="en-US" altLang="sr-Latn-RS" sz="2400" dirty="0" err="1" smtClean="0"/>
              <a:t>potrebno</a:t>
            </a:r>
            <a:r>
              <a:rPr lang="en-US" altLang="sr-Latn-RS" sz="2400" dirty="0" smtClean="0"/>
              <a:t> </a:t>
            </a:r>
            <a:r>
              <a:rPr lang="en-US" altLang="sr-Latn-RS" sz="2400" dirty="0"/>
              <a:t>da </a:t>
            </a:r>
            <a:r>
              <a:rPr lang="en-US" altLang="sr-Latn-RS" sz="2400" dirty="0" err="1"/>
              <a:t>garanciju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izda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banka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zemlji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korisnika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garancije</a:t>
            </a:r>
            <a:r>
              <a:rPr lang="en-US" altLang="sr-Latn-RS" sz="2400" dirty="0"/>
              <a:t>. </a:t>
            </a:r>
          </a:p>
          <a:p>
            <a:pPr>
              <a:lnSpc>
                <a:spcPct val="90000"/>
              </a:lnSpc>
            </a:pPr>
            <a:r>
              <a:rPr lang="en-US" altLang="sr-Latn-RS" sz="2400" dirty="0"/>
              <a:t>U </a:t>
            </a:r>
            <a:r>
              <a:rPr lang="en-US" altLang="sr-Latn-RS" sz="2400" dirty="0" err="1"/>
              <a:t>takvom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slučaju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sklapa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ugovor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između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dvije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zemlje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kojoj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banka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zemlji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korisnika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obavezuje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izda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račun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zemlje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nalogodavca</a:t>
            </a:r>
            <a:r>
              <a:rPr lang="en-US" altLang="sr-Latn-RS" sz="2400" dirty="0"/>
              <a:t>, a u </a:t>
            </a:r>
            <a:r>
              <a:rPr lang="en-US" altLang="sr-Latn-RS" sz="2400" dirty="0" err="1"/>
              <a:t>korist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povjerioca</a:t>
            </a:r>
            <a:r>
              <a:rPr lang="en-US" altLang="sr-Latn-RS" sz="2400" dirty="0"/>
              <a:t>.</a:t>
            </a:r>
            <a:br>
              <a:rPr lang="en-US" altLang="sr-Latn-RS" sz="2400" dirty="0"/>
            </a:b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xmlns="" val="294238578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r-Latn-CS" altLang="sr-Latn-RS" sz="2400" dirty="0">
                <a:solidFill>
                  <a:srgbClr val="FF0000"/>
                </a:solidFill>
              </a:rPr>
              <a:t>Č</a:t>
            </a:r>
            <a:r>
              <a:rPr lang="en-US" altLang="sr-Latn-RS" sz="2400" dirty="0" err="1">
                <a:solidFill>
                  <a:srgbClr val="FF0000"/>
                </a:solidFill>
              </a:rPr>
              <a:t>inidbene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garancije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poznate</a:t>
            </a:r>
            <a:r>
              <a:rPr lang="en-US" altLang="sr-Latn-RS" sz="2400" dirty="0"/>
              <a:t> i </a:t>
            </a:r>
            <a:r>
              <a:rPr lang="en-US" altLang="sr-Latn-RS" sz="2400" dirty="0" err="1"/>
              <a:t>kao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za</a:t>
            </a:r>
            <a:r>
              <a:rPr lang="en-US" altLang="sr-Latn-RS" sz="2400" dirty="0"/>
              <a:t> dobro </a:t>
            </a:r>
            <a:r>
              <a:rPr lang="en-US" altLang="sr-Latn-RS" sz="2400" dirty="0" err="1"/>
              <a:t>izvršenje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posla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predstavljaju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će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radnja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činidba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biti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izvršena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kako</a:t>
            </a:r>
            <a:r>
              <a:rPr lang="en-US" altLang="sr-Latn-RS" sz="2400" dirty="0"/>
              <a:t> je </a:t>
            </a:r>
            <a:r>
              <a:rPr lang="en-US" altLang="sr-Latn-RS" sz="2400" dirty="0" err="1"/>
              <a:t>ugovoreno</a:t>
            </a:r>
            <a:r>
              <a:rPr lang="en-US" altLang="sr-Latn-RS" sz="2400" dirty="0"/>
              <a:t>. </a:t>
            </a:r>
          </a:p>
          <a:p>
            <a:pPr>
              <a:lnSpc>
                <a:spcPct val="90000"/>
              </a:lnSpc>
            </a:pPr>
            <a:r>
              <a:rPr lang="en-US" altLang="sr-Latn-RS" sz="2400" dirty="0"/>
              <a:t>I u </a:t>
            </a:r>
            <a:r>
              <a:rPr lang="en-US" altLang="sr-Latn-RS" sz="2400" dirty="0" err="1"/>
              <a:t>slučaju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ove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vrste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stvara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obaveza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plaćanja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onaj</a:t>
            </a:r>
            <a:r>
              <a:rPr lang="en-US" altLang="sr-Latn-RS" sz="2400" dirty="0"/>
              <a:t> d</a:t>
            </a:r>
            <a:r>
              <a:rPr lang="sr-Latn-CS" altLang="sr-Latn-RS" sz="2400" dirty="0"/>
              <a:t>i</a:t>
            </a:r>
            <a:r>
              <a:rPr lang="en-US" altLang="sr-Latn-RS" sz="2400" dirty="0"/>
              <a:t>o </a:t>
            </a:r>
            <a:r>
              <a:rPr lang="en-US" altLang="sr-Latn-RS" sz="2400" dirty="0" err="1"/>
              <a:t>vr</a:t>
            </a:r>
            <a:r>
              <a:rPr lang="sr-Latn-CS" altLang="sr-Latn-RS" sz="2400" dirty="0"/>
              <a:t>ij</a:t>
            </a:r>
            <a:r>
              <a:rPr lang="en-US" altLang="sr-Latn-RS" sz="2400" dirty="0" err="1"/>
              <a:t>ednosti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posla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koji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utvrdi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nije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potpunosti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izvršen</a:t>
            </a:r>
            <a:r>
              <a:rPr lang="en-US" altLang="sr-Latn-RS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altLang="sr-Latn-RS" sz="2400" dirty="0"/>
              <a:t> To je, </a:t>
            </a:r>
            <a:r>
              <a:rPr lang="en-US" altLang="sr-Latn-RS" sz="2400" dirty="0" err="1"/>
              <a:t>praktično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naknada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štetu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nastalu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zbog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nepotpunog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nezadovoljavajućeg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izvršenja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posla</a:t>
            </a:r>
            <a:r>
              <a:rPr lang="en-US" altLang="sr-Latn-RS" sz="2400" dirty="0"/>
              <a:t>. </a:t>
            </a:r>
          </a:p>
          <a:p>
            <a:pPr>
              <a:lnSpc>
                <a:spcPct val="90000"/>
              </a:lnSpc>
            </a:pPr>
            <a:r>
              <a:rPr lang="en-US" altLang="sr-Latn-RS" sz="2400" dirty="0" err="1"/>
              <a:t>Iako</a:t>
            </a:r>
            <a:r>
              <a:rPr lang="en-US" altLang="sr-Latn-RS" sz="2400" dirty="0"/>
              <a:t> i </a:t>
            </a:r>
            <a:r>
              <a:rPr lang="en-US" altLang="sr-Latn-RS" sz="2400" dirty="0" err="1"/>
              <a:t>ove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vrste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predstavljaju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čvrstu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obavezu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, one </a:t>
            </a:r>
            <a:r>
              <a:rPr lang="en-US" altLang="sr-Latn-RS" sz="2400" dirty="0" err="1"/>
              <a:t>ipak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predstavljaju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manji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rizik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garanta</a:t>
            </a:r>
            <a:r>
              <a:rPr lang="en-US" altLang="sr-Latn-RS" sz="2400" dirty="0"/>
              <a:t> od </a:t>
            </a:r>
            <a:r>
              <a:rPr lang="en-US" altLang="sr-Latn-RS" sz="2400" dirty="0" err="1"/>
              <a:t>plativih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garancija</a:t>
            </a:r>
            <a:r>
              <a:rPr lang="en-US" altLang="sr-Latn-R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56388530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sr-Latn-RS" sz="2800" dirty="0" err="1">
                <a:solidFill>
                  <a:srgbClr val="FF0000"/>
                </a:solidFill>
              </a:rPr>
              <a:t>Grupu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činidbenih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garancija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sačinjavaju</a:t>
            </a:r>
            <a:r>
              <a:rPr lang="en-US" altLang="sr-Latn-RS" sz="2800" dirty="0">
                <a:solidFill>
                  <a:srgbClr val="FF0000"/>
                </a:solidFill>
              </a:rPr>
              <a:t>:</a:t>
            </a:r>
            <a:r>
              <a:rPr lang="en-US" altLang="sr-Latn-RS" sz="2800" dirty="0"/>
              <a:t/>
            </a:r>
            <a:br>
              <a:rPr lang="en-US" altLang="sr-Latn-RS" sz="2800" dirty="0"/>
            </a:br>
            <a:r>
              <a:rPr lang="en-US" altLang="sr-Latn-RS" sz="2800" dirty="0"/>
              <a:t>- </a:t>
            </a:r>
            <a:r>
              <a:rPr lang="en-US" altLang="sr-Latn-RS" sz="2800" dirty="0" err="1"/>
              <a:t>konsignaciona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garancija</a:t>
            </a:r>
            <a:r>
              <a:rPr lang="en-US" altLang="sr-Latn-RS" sz="2800" dirty="0"/>
              <a:t> (Consignment Guaranty), </a:t>
            </a:r>
            <a:r>
              <a:rPr lang="en-US" altLang="sr-Latn-RS" sz="2800" dirty="0" err="1"/>
              <a:t>koja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predstavlja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obavezu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banke</a:t>
            </a:r>
            <a:r>
              <a:rPr lang="en-US" altLang="sr-Latn-RS" sz="2800" dirty="0"/>
              <a:t> da </a:t>
            </a:r>
            <a:r>
              <a:rPr lang="en-US" altLang="sr-Latn-RS" sz="2800" dirty="0" err="1"/>
              <a:t>će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inostranom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vlasniku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vr</a:t>
            </a:r>
            <a:r>
              <a:rPr lang="sr-Latn-CS" altLang="sr-Latn-RS" sz="2800" dirty="0"/>
              <a:t>ij</a:t>
            </a:r>
            <a:r>
              <a:rPr lang="en-US" altLang="sr-Latn-RS" sz="2800" dirty="0" err="1"/>
              <a:t>ednost</a:t>
            </a:r>
            <a:r>
              <a:rPr lang="en-US" altLang="sr-Latn-RS" sz="2800" dirty="0"/>
              <a:t> robe </a:t>
            </a:r>
            <a:r>
              <a:rPr lang="en-US" altLang="sr-Latn-RS" sz="2800" dirty="0" err="1"/>
              <a:t>koju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drži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konsignacionom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skladištu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biti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plaćena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ako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proda</a:t>
            </a:r>
            <a:r>
              <a:rPr lang="en-US" altLang="sr-Latn-RS" sz="2800" dirty="0"/>
              <a:t>, a </a:t>
            </a:r>
            <a:r>
              <a:rPr lang="en-US" altLang="sr-Latn-RS" sz="2800" dirty="0" err="1"/>
              <a:t>ako</a:t>
            </a:r>
            <a:r>
              <a:rPr lang="en-US" altLang="sr-Latn-RS" sz="2800" dirty="0"/>
              <a:t> se do </a:t>
            </a:r>
            <a:r>
              <a:rPr lang="en-US" altLang="sr-Latn-RS" sz="2800" dirty="0" err="1"/>
              <a:t>određenog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roka</a:t>
            </a:r>
            <a:r>
              <a:rPr lang="en-US" altLang="sr-Latn-RS" sz="2800" dirty="0"/>
              <a:t> ne </a:t>
            </a:r>
            <a:r>
              <a:rPr lang="en-US" altLang="sr-Latn-RS" sz="2800" dirty="0" err="1"/>
              <a:t>proda</a:t>
            </a:r>
            <a:r>
              <a:rPr lang="en-US" altLang="sr-Latn-RS" sz="2800" dirty="0"/>
              <a:t> – da </a:t>
            </a:r>
            <a:r>
              <a:rPr lang="en-US" altLang="sr-Latn-RS" sz="2800" dirty="0" err="1"/>
              <a:t>će</a:t>
            </a:r>
            <a:r>
              <a:rPr lang="en-US" altLang="sr-Latn-RS" sz="2800" dirty="0"/>
              <a:t> mu </a:t>
            </a:r>
            <a:r>
              <a:rPr lang="en-US" altLang="sr-Latn-RS" sz="2800" dirty="0" err="1"/>
              <a:t>biti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vraćena</a:t>
            </a:r>
            <a:r>
              <a:rPr lang="en-US" altLang="sr-Latn-RS" sz="2800" dirty="0"/>
              <a:t>. </a:t>
            </a:r>
          </a:p>
          <a:p>
            <a:pPr>
              <a:lnSpc>
                <a:spcPct val="90000"/>
              </a:lnSpc>
            </a:pPr>
            <a:r>
              <a:rPr lang="en-US" altLang="sr-Latn-RS" sz="2800" dirty="0"/>
              <a:t>Po </a:t>
            </a:r>
            <a:r>
              <a:rPr lang="en-US" altLang="sr-Latn-RS" sz="2800" dirty="0" err="1"/>
              <a:t>ovoj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vrsti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nalogodavac</a:t>
            </a:r>
            <a:r>
              <a:rPr lang="en-US" altLang="sr-Latn-RS" sz="2800" dirty="0"/>
              <a:t> je firma </a:t>
            </a:r>
            <a:r>
              <a:rPr lang="en-US" altLang="sr-Latn-RS" sz="2800" dirty="0" err="1"/>
              <a:t>koja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drži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konsignaciono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skladište</a:t>
            </a:r>
            <a:r>
              <a:rPr lang="en-US" altLang="sr-Latn-RS" sz="2800" dirty="0"/>
              <a:t> i </a:t>
            </a:r>
            <a:r>
              <a:rPr lang="en-US" altLang="sr-Latn-RS" sz="2800" dirty="0" err="1"/>
              <a:t>koja</a:t>
            </a:r>
            <a:r>
              <a:rPr lang="en-US" altLang="sr-Latn-RS" sz="2800" dirty="0"/>
              <a:t> je </a:t>
            </a:r>
            <a:r>
              <a:rPr lang="en-US" altLang="sr-Latn-RS" sz="2800" dirty="0" err="1"/>
              <a:t>zainteresovana</a:t>
            </a:r>
            <a:r>
              <a:rPr lang="en-US" altLang="sr-Latn-RS" sz="2800" dirty="0"/>
              <a:t> da </a:t>
            </a:r>
            <a:r>
              <a:rPr lang="en-US" altLang="sr-Latn-RS" sz="2800" dirty="0" err="1"/>
              <a:t>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svom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skladištu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određenu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vrstu</a:t>
            </a:r>
            <a:r>
              <a:rPr lang="en-US" altLang="sr-Latn-RS" sz="2800" dirty="0"/>
              <a:t> robe.</a:t>
            </a:r>
          </a:p>
          <a:p>
            <a:pPr>
              <a:lnSpc>
                <a:spcPct val="90000"/>
              </a:lnSpc>
            </a:pPr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xmlns="" val="285364391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sr-Latn-CS" altLang="sr-Latn-RS" sz="2800" dirty="0"/>
              <a:t>	</a:t>
            </a:r>
            <a:r>
              <a:rPr lang="en-US" altLang="sr-Latn-RS" sz="2800" dirty="0">
                <a:solidFill>
                  <a:srgbClr val="FF0000"/>
                </a:solidFill>
              </a:rPr>
              <a:t>- </a:t>
            </a:r>
            <a:r>
              <a:rPr lang="en-US" altLang="sr-Latn-RS" sz="2800" dirty="0" err="1">
                <a:solidFill>
                  <a:srgbClr val="FF0000"/>
                </a:solidFill>
              </a:rPr>
              <a:t>licitaciona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garancija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/>
              <a:t>(Guaranty for </a:t>
            </a:r>
            <a:r>
              <a:rPr lang="en-US" altLang="sr-Latn-RS" sz="2800" dirty="0" err="1"/>
              <a:t>Adjusdication</a:t>
            </a:r>
            <a:r>
              <a:rPr lang="en-US" altLang="sr-Latn-RS" sz="2800" dirty="0"/>
              <a:t>-Bid- Bond) (</a:t>
            </a:r>
            <a:r>
              <a:rPr lang="en-US" altLang="sr-Latn-RS" sz="2800" dirty="0" err="1"/>
              <a:t>ili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učešće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licitaciji</a:t>
            </a:r>
            <a:r>
              <a:rPr lang="en-US" altLang="sr-Latn-RS" sz="2800" dirty="0"/>
              <a:t>), </a:t>
            </a:r>
            <a:r>
              <a:rPr lang="en-US" altLang="sr-Latn-RS" sz="2800" dirty="0" err="1"/>
              <a:t>koja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predstavlja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takvu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kojom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banka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obavezuje</a:t>
            </a:r>
            <a:r>
              <a:rPr lang="en-US" altLang="sr-Latn-RS" sz="2800" dirty="0"/>
              <a:t> da </a:t>
            </a:r>
            <a:r>
              <a:rPr lang="en-US" altLang="sr-Latn-RS" sz="2800" dirty="0" err="1"/>
              <a:t>će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korisniku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 (</a:t>
            </a:r>
            <a:r>
              <a:rPr lang="en-US" altLang="sr-Latn-RS" sz="2800" dirty="0" err="1"/>
              <a:t>kupcu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naručiocu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investitoru</a:t>
            </a:r>
            <a:r>
              <a:rPr lang="en-US" altLang="sr-Latn-RS" sz="2800" dirty="0"/>
              <a:t>) </a:t>
            </a:r>
            <a:r>
              <a:rPr lang="en-US" altLang="sr-Latn-RS" sz="2800" dirty="0" err="1"/>
              <a:t>isplatiti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garantnu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sumu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slučaj</a:t>
            </a:r>
            <a:r>
              <a:rPr lang="en-US" altLang="sr-Latn-RS" sz="2800" dirty="0"/>
              <a:t> da </a:t>
            </a:r>
            <a:r>
              <a:rPr lang="en-US" altLang="sr-Latn-RS" sz="2800" dirty="0" err="1"/>
              <a:t>učesnik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licitaciji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čija</a:t>
            </a:r>
            <a:r>
              <a:rPr lang="en-US" altLang="sr-Latn-RS" sz="2800" dirty="0"/>
              <a:t> je </a:t>
            </a:r>
            <a:r>
              <a:rPr lang="en-US" altLang="sr-Latn-RS" sz="2800" dirty="0" err="1"/>
              <a:t>ponuda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prihvaćena</a:t>
            </a:r>
            <a:r>
              <a:rPr lang="en-US" altLang="sr-Latn-RS" sz="2800" dirty="0"/>
              <a:t> ne </a:t>
            </a:r>
            <a:r>
              <a:rPr lang="en-US" altLang="sr-Latn-RS" sz="2800" dirty="0" err="1"/>
              <a:t>ispuni</a:t>
            </a:r>
            <a:r>
              <a:rPr lang="en-US" altLang="sr-Latn-RS" sz="2800" dirty="0"/>
              <a:t> one </a:t>
            </a:r>
            <a:r>
              <a:rPr lang="en-US" altLang="sr-Latn-RS" sz="2800" dirty="0" err="1"/>
              <a:t>obaveze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predviđene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licitacionim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uslovima</a:t>
            </a:r>
            <a:r>
              <a:rPr lang="en-US" altLang="sr-Latn-RS" sz="2800" dirty="0"/>
              <a:t>. </a:t>
            </a:r>
            <a:r>
              <a:rPr lang="en-US" altLang="sr-Latn-RS" sz="2800" dirty="0" err="1"/>
              <a:t>Ovakav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oblik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koristi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kada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licitacija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raspisuje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</a:t>
            </a:r>
            <a:r>
              <a:rPr lang="en-US" altLang="sr-Latn-RS" sz="2800" dirty="0"/>
              <a:t>  </a:t>
            </a:r>
            <a:r>
              <a:rPr lang="en-US" altLang="sr-Latn-RS" sz="2800" dirty="0" err="1"/>
              <a:t>izvođenje</a:t>
            </a:r>
            <a:r>
              <a:rPr lang="en-US" altLang="sr-Latn-RS" sz="2800" dirty="0"/>
              <a:t/>
            </a:r>
            <a:br>
              <a:rPr lang="en-US" altLang="sr-Latn-RS" sz="2800" dirty="0"/>
            </a:br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xmlns="" val="271228144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sr-Latn-RS" sz="2800"/>
              <a:t>investicionih radova u inostranstvu, isporuku opreme i</a:t>
            </a:r>
            <a:r>
              <a:rPr lang="sr-Latn-CS" altLang="sr-Latn-RS" sz="2800"/>
              <a:t> </a:t>
            </a:r>
            <a:r>
              <a:rPr lang="en-US" altLang="sr-Latn-RS" sz="2800"/>
              <a:t>kompletnih industrijskih objekata i uređaja. </a:t>
            </a:r>
            <a:endParaRPr lang="sr-Latn-CS" altLang="sr-Latn-RS" sz="2800"/>
          </a:p>
          <a:p>
            <a:pPr>
              <a:lnSpc>
                <a:spcPct val="80000"/>
              </a:lnSpc>
            </a:pPr>
            <a:r>
              <a:rPr lang="en-US" altLang="sr-Latn-RS" sz="2800"/>
              <a:t>Praksa je obično</a:t>
            </a:r>
            <a:r>
              <a:rPr lang="sr-Latn-CS" altLang="sr-Latn-RS" sz="2800"/>
              <a:t> </a:t>
            </a:r>
            <a:r>
              <a:rPr lang="en-US" altLang="sr-Latn-RS" sz="2800"/>
              <a:t>takva da se tenderom, između mnogih drugih uslova koje učesnik u</a:t>
            </a:r>
            <a:r>
              <a:rPr lang="sr-Latn-CS" altLang="sr-Latn-RS" sz="2800"/>
              <a:t> </a:t>
            </a:r>
            <a:r>
              <a:rPr lang="en-US" altLang="sr-Latn-RS" sz="2800"/>
              <a:t>licitaciji treba da ispuni da bi se na licitaciji uopšte mogao da</a:t>
            </a:r>
            <a:r>
              <a:rPr lang="sr-Latn-CS" altLang="sr-Latn-RS" sz="2800"/>
              <a:t> </a:t>
            </a:r>
            <a:r>
              <a:rPr lang="en-US" altLang="sr-Latn-RS" sz="2800"/>
              <a:t>pojavi, predviđa obavezno podnošenje garancije svoje banke na</a:t>
            </a:r>
            <a:r>
              <a:rPr lang="sr-Latn-CS" altLang="sr-Latn-RS" sz="2800"/>
              <a:t> </a:t>
            </a:r>
            <a:r>
              <a:rPr lang="en-US" altLang="sr-Latn-RS" sz="2800"/>
              <a:t>određe</a:t>
            </a:r>
            <a:r>
              <a:rPr lang="sr-Latn-CS" altLang="sr-Latn-RS" sz="2800"/>
              <a:t>n</a:t>
            </a:r>
            <a:r>
              <a:rPr lang="en-US" altLang="sr-Latn-RS" sz="2800"/>
              <a:t>i iznos, po pravilu uv</a:t>
            </a:r>
            <a:r>
              <a:rPr lang="sr-Latn-CS" altLang="sr-Latn-RS" sz="2800"/>
              <a:t>ij</a:t>
            </a:r>
            <a:r>
              <a:rPr lang="en-US" altLang="sr-Latn-RS" sz="2800"/>
              <a:t>ek u stranoj valuti, koji će propasti</a:t>
            </a:r>
            <a:r>
              <a:rPr lang="sr-Latn-CS" altLang="sr-Latn-RS" sz="2800"/>
              <a:t> </a:t>
            </a:r>
            <a:r>
              <a:rPr lang="en-US" altLang="sr-Latn-RS" sz="2800"/>
              <a:t>ako posao dobije, a odustane od njegovog izvođenja.</a:t>
            </a:r>
            <a:br>
              <a:rPr lang="en-US" altLang="sr-Latn-RS" sz="2800"/>
            </a:br>
            <a:endParaRPr lang="en-US" altLang="sr-Latn-RS" sz="2800"/>
          </a:p>
        </p:txBody>
      </p:sp>
    </p:spTree>
    <p:extLst>
      <p:ext uri="{BB962C8B-B14F-4D97-AF65-F5344CB8AC3E}">
        <p14:creationId xmlns:p14="http://schemas.microsoft.com/office/powerpoint/2010/main" xmlns="" val="3128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sr-Latn-RS" dirty="0"/>
              <a:t>1. </a:t>
            </a:r>
            <a:r>
              <a:rPr lang="en-US" altLang="sr-Latn-RS" dirty="0" smtClean="0"/>
              <a:t>BANKARSK</a:t>
            </a:r>
            <a:r>
              <a:rPr lang="sr-Latn-ME" altLang="sr-Latn-RS" dirty="0" smtClean="0"/>
              <a:t>A</a:t>
            </a:r>
            <a:r>
              <a:rPr lang="en-US" altLang="sr-Latn-RS" dirty="0" smtClean="0"/>
              <a:t> DOZNAK</a:t>
            </a:r>
            <a:r>
              <a:rPr lang="sr-Latn-ME" altLang="sr-Latn-RS" dirty="0" smtClean="0"/>
              <a:t>A</a:t>
            </a:r>
            <a:endParaRPr lang="en-US" altLang="sr-Latn-RS" dirty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sr-Latn-RS" sz="2400" dirty="0"/>
              <a:t/>
            </a:r>
            <a:br>
              <a:rPr lang="en-US" altLang="sr-Latn-RS" sz="2400" dirty="0"/>
            </a:br>
            <a:r>
              <a:rPr lang="sr-Latn-CS" altLang="sr-Latn-RS" sz="2400" dirty="0">
                <a:solidFill>
                  <a:srgbClr val="FF0000"/>
                </a:solidFill>
              </a:rPr>
              <a:t>B</a:t>
            </a:r>
            <a:r>
              <a:rPr lang="en-US" altLang="sr-Latn-RS" sz="2400" dirty="0" err="1">
                <a:solidFill>
                  <a:srgbClr val="FF0000"/>
                </a:solidFill>
              </a:rPr>
              <a:t>ankarska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doznaka</a:t>
            </a:r>
            <a:r>
              <a:rPr lang="en-US" altLang="sr-Latn-RS" sz="2400" dirty="0">
                <a:solidFill>
                  <a:srgbClr val="FF0000"/>
                </a:solidFill>
              </a:rPr>
              <a:t> je </a:t>
            </a:r>
            <a:r>
              <a:rPr lang="en-US" altLang="sr-Latn-RS" sz="2400" dirty="0" err="1" smtClean="0">
                <a:solidFill>
                  <a:srgbClr val="FF0000"/>
                </a:solidFill>
              </a:rPr>
              <a:t>klasičan</a:t>
            </a:r>
            <a:r>
              <a:rPr lang="sr-Latn-ME" altLang="sr-Latn-RS" sz="2400" dirty="0" smtClean="0">
                <a:solidFill>
                  <a:srgbClr val="FF0000"/>
                </a:solidFill>
              </a:rPr>
              <a:t> i </a:t>
            </a:r>
            <a:r>
              <a:rPr lang="en-US" altLang="sr-Latn-RS" sz="2400" dirty="0" smtClean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najstariji</a:t>
            </a:r>
            <a:r>
              <a:rPr lang="en-US" altLang="sr-Latn-RS" sz="2400" dirty="0">
                <a:solidFill>
                  <a:srgbClr val="FF0000"/>
                </a:solidFill>
              </a:rPr>
              <a:t> instrument</a:t>
            </a:r>
            <a:r>
              <a:rPr lang="sr-Latn-C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međunarodnog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platnog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prometa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koji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predstavlja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preteču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svih</a:t>
            </a:r>
            <a:r>
              <a:rPr lang="sr-Latn-C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ostalih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instrumenata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endParaRPr lang="sr-Latn-CS" altLang="sr-Latn-RS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sr-Latn-CS" altLang="sr-Latn-RS" sz="2400" dirty="0"/>
              <a:t> -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danas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koristi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dominantno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nerobne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transakcije</a:t>
            </a:r>
            <a:r>
              <a:rPr lang="en-US" altLang="sr-Latn-RS" sz="2400" dirty="0"/>
              <a:t> (</a:t>
            </a:r>
            <a:r>
              <a:rPr lang="en-US" altLang="sr-Latn-RS" sz="2400" dirty="0" err="1"/>
              <a:t>iseljeničke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doznake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stipendije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alimentacije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robna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plaćanja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</a:t>
            </a:r>
            <a:r>
              <a:rPr lang="sr-Latn-CS" altLang="sr-Latn-RS" sz="2400" dirty="0"/>
              <a:t>ij</a:t>
            </a:r>
            <a:r>
              <a:rPr lang="en-US" altLang="sr-Latn-RS" sz="2400" dirty="0"/>
              <a:t>e </a:t>
            </a:r>
            <a:r>
              <a:rPr lang="en-US" altLang="sr-Latn-RS" sz="2400" dirty="0" err="1"/>
              <a:t>uvoza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izvoza</a:t>
            </a:r>
            <a:r>
              <a:rPr lang="en-US" altLang="sr-Latn-RS" sz="2400" dirty="0"/>
              <a:t> robe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slične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transakcije</a:t>
            </a:r>
            <a:r>
              <a:rPr lang="en-US" altLang="sr-Latn-RS" sz="2400" dirty="0"/>
              <a:t>), </a:t>
            </a:r>
            <a:endParaRPr lang="sr-Latn-CS" altLang="sr-Latn-R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sr-Latn-CS" altLang="sr-Latn-RS" sz="2400" dirty="0"/>
              <a:t>- </a:t>
            </a:r>
            <a:r>
              <a:rPr lang="en-US" altLang="sr-Latn-RS" sz="2400" dirty="0" err="1"/>
              <a:t>ređe</a:t>
            </a:r>
            <a:r>
              <a:rPr lang="en-US" altLang="sr-Latn-RS" sz="2400" dirty="0"/>
              <a:t> </a:t>
            </a:r>
            <a:r>
              <a:rPr lang="sr-Latn-CS" altLang="sr-Latn-RS" sz="2400" dirty="0"/>
              <a:t>se koristi </a:t>
            </a:r>
            <a:r>
              <a:rPr lang="en-US" altLang="sr-Latn-RS" sz="2400" dirty="0" err="1"/>
              <a:t>za</a:t>
            </a:r>
            <a:r>
              <a:rPr lang="sr-Latn-CS" altLang="sr-Latn-RS" sz="2400" dirty="0"/>
              <a:t>  </a:t>
            </a:r>
            <a:r>
              <a:rPr lang="en-US" altLang="sr-Latn-RS" sz="2400" dirty="0" err="1"/>
              <a:t>robne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transakcije</a:t>
            </a:r>
            <a:r>
              <a:rPr lang="en-US" altLang="sr-Latn-RS" sz="2400" dirty="0"/>
              <a:t> (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to </a:t>
            </a:r>
            <a:r>
              <a:rPr lang="en-US" altLang="sr-Latn-RS" sz="2400" dirty="0" err="1"/>
              <a:t>samo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kod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partnera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kod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postoji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puno</a:t>
            </a:r>
            <a:r>
              <a:rPr lang="sr-Latn-CS" altLang="sr-Latn-RS" sz="2400" dirty="0"/>
              <a:t> </a:t>
            </a:r>
            <a:r>
              <a:rPr lang="en-US" altLang="sr-Latn-RS" sz="2400" dirty="0" err="1" smtClean="0"/>
              <a:t>pov</a:t>
            </a:r>
            <a:r>
              <a:rPr lang="sr-Latn-ME" altLang="sr-Latn-RS" sz="2400" dirty="0" smtClean="0"/>
              <a:t>j</a:t>
            </a:r>
            <a:r>
              <a:rPr lang="en-US" altLang="sr-Latn-RS" sz="2400" dirty="0" err="1" smtClean="0"/>
              <a:t>erenje</a:t>
            </a:r>
            <a:r>
              <a:rPr lang="en-US" altLang="sr-Latn-RS" sz="2400" dirty="0"/>
              <a:t>) </a:t>
            </a:r>
            <a:r>
              <a:rPr lang="en-US" altLang="sr-Latn-RS" sz="2400" dirty="0" err="1"/>
              <a:t>jer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njome</a:t>
            </a:r>
            <a:r>
              <a:rPr lang="en-US" altLang="sr-Latn-RS" sz="2400" dirty="0"/>
              <a:t> u tom </a:t>
            </a:r>
            <a:r>
              <a:rPr lang="en-US" altLang="sr-Latn-RS" sz="2400" dirty="0" err="1"/>
              <a:t>slučaju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faktički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izvršava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avansno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plaćanje</a:t>
            </a:r>
            <a:r>
              <a:rPr lang="en-US" altLang="sr-Latn-RS" sz="2400" dirty="0"/>
              <a:t>.</a:t>
            </a:r>
            <a:br>
              <a:rPr lang="en-US" altLang="sr-Latn-RS" sz="2400" dirty="0"/>
            </a:b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xmlns="" val="418454447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r-Latn-CS" altLang="sr-Latn-RS" sz="2400" dirty="0"/>
              <a:t> </a:t>
            </a:r>
            <a:r>
              <a:rPr lang="en-US" altLang="sr-Latn-RS" sz="2400" dirty="0">
                <a:solidFill>
                  <a:srgbClr val="FF0000"/>
                </a:solidFill>
              </a:rPr>
              <a:t>- </a:t>
            </a:r>
            <a:r>
              <a:rPr lang="en-US" altLang="sr-Latn-RS" sz="2400" dirty="0" err="1">
                <a:solidFill>
                  <a:srgbClr val="FF0000"/>
                </a:solidFill>
              </a:rPr>
              <a:t>garancija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za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avans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/>
              <a:t>(Guaranty for Advance Payment) </a:t>
            </a:r>
            <a:r>
              <a:rPr lang="en-US" altLang="sr-Latn-RS" sz="2400" dirty="0" smtClean="0"/>
              <a:t>je</a:t>
            </a:r>
            <a:r>
              <a:rPr lang="sr-Latn-ME" altLang="sr-Latn-RS" sz="2400" dirty="0" smtClean="0"/>
              <a:t> </a:t>
            </a:r>
            <a:r>
              <a:rPr lang="en-US" altLang="sr-Latn-RS" sz="2400" dirty="0" err="1" smtClean="0"/>
              <a:t>garancija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/>
              <a:t>kojom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preuzima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obavezu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će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korisniku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garancije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isplatiti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garantnu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sumu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slučaj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isporučilac</a:t>
            </a:r>
            <a:r>
              <a:rPr lang="en-US" altLang="sr-Latn-RS" sz="2400" dirty="0"/>
              <a:t> (</a:t>
            </a:r>
            <a:r>
              <a:rPr lang="en-US" altLang="sr-Latn-RS" sz="2400" dirty="0" err="1"/>
              <a:t>izvođač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radova</a:t>
            </a:r>
            <a:r>
              <a:rPr lang="en-US" altLang="sr-Latn-RS" sz="2400" dirty="0"/>
              <a:t>,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prodavac</a:t>
            </a:r>
            <a:r>
              <a:rPr lang="en-US" altLang="sr-Latn-RS" sz="2400" dirty="0"/>
              <a:t>) ne </a:t>
            </a:r>
            <a:r>
              <a:rPr lang="en-US" altLang="sr-Latn-RS" sz="2400" dirty="0" err="1"/>
              <a:t>ispuni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svoje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ugovorne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obaveze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koje</a:t>
            </a:r>
            <a:r>
              <a:rPr lang="en-US" altLang="sr-Latn-RS" sz="2400" dirty="0"/>
              <a:t> je </a:t>
            </a:r>
            <a:r>
              <a:rPr lang="en-US" altLang="sr-Latn-RS" sz="2400" dirty="0" err="1"/>
              <a:t>položen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avans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ne </a:t>
            </a:r>
            <a:r>
              <a:rPr lang="en-US" altLang="sr-Latn-RS" sz="2400" dirty="0" err="1"/>
              <a:t>vrati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avans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drugi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način</a:t>
            </a:r>
            <a:r>
              <a:rPr lang="en-US" altLang="sr-Latn-RS" sz="2400" dirty="0"/>
              <a:t>. </a:t>
            </a:r>
            <a:endParaRPr lang="sr-Latn-CS" altLang="sr-Latn-RS" sz="2400" dirty="0"/>
          </a:p>
          <a:p>
            <a:pPr>
              <a:lnSpc>
                <a:spcPct val="90000"/>
              </a:lnSpc>
            </a:pPr>
            <a:r>
              <a:rPr lang="en-US" altLang="sr-Latn-RS" sz="2400" dirty="0" err="1"/>
              <a:t>Daje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najčešće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kod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ugovora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oblasti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investicione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izgradnje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kao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ugovora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čiji</a:t>
            </a:r>
            <a:r>
              <a:rPr lang="en-US" altLang="sr-Latn-RS" sz="2400" dirty="0"/>
              <a:t> je </a:t>
            </a:r>
            <a:r>
              <a:rPr lang="en-US" altLang="sr-Latn-RS" sz="2400" dirty="0" err="1"/>
              <a:t>predmet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individualno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određena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stvar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koja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ima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potrebna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svojstva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specijalne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nam</a:t>
            </a:r>
            <a:r>
              <a:rPr lang="sr-Latn-CS" altLang="sr-Latn-RS" sz="2400" dirty="0"/>
              <a:t>j</a:t>
            </a:r>
            <a:r>
              <a:rPr lang="en-US" altLang="sr-Latn-RS" sz="2400" dirty="0" err="1"/>
              <a:t>ene</a:t>
            </a:r>
            <a:r>
              <a:rPr lang="en-US" altLang="sr-Latn-RS" sz="2400" dirty="0"/>
              <a:t>. </a:t>
            </a:r>
            <a:r>
              <a:rPr lang="en-US" altLang="sr-Latn-RS" sz="2400" dirty="0" err="1"/>
              <a:t>Ona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prestaje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nakon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isteka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određenog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roka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važenja</a:t>
            </a:r>
            <a:r>
              <a:rPr lang="en-US" altLang="sr-Latn-RS" sz="2400" dirty="0"/>
              <a:t> (</a:t>
            </a:r>
            <a:r>
              <a:rPr lang="en-US" altLang="sr-Latn-RS" sz="2400" dirty="0" err="1"/>
              <a:t>najčešće</a:t>
            </a:r>
            <a:r>
              <a:rPr lang="en-US" altLang="sr-Latn-RS" sz="2400" dirty="0"/>
              <a:t> 6 </a:t>
            </a:r>
            <a:r>
              <a:rPr lang="en-US" altLang="sr-Latn-RS" sz="2400" dirty="0" err="1"/>
              <a:t>meseci</a:t>
            </a:r>
            <a:r>
              <a:rPr lang="en-US" altLang="sr-Latn-RS" sz="2400" dirty="0"/>
              <a:t>).</a:t>
            </a:r>
          </a:p>
          <a:p>
            <a:pPr>
              <a:lnSpc>
                <a:spcPct val="90000"/>
              </a:lnSpc>
            </a:pP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xmlns="" val="264700402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sr-Latn-CS" altLang="sr-Latn-RS" sz="2800" dirty="0"/>
              <a:t>  </a:t>
            </a:r>
            <a:r>
              <a:rPr lang="en-US" altLang="sr-Latn-RS" sz="2800" dirty="0"/>
              <a:t>- </a:t>
            </a:r>
            <a:r>
              <a:rPr lang="en-US" altLang="sr-Latn-RS" sz="2800" dirty="0" err="1">
                <a:solidFill>
                  <a:srgbClr val="FF0000"/>
                </a:solidFill>
              </a:rPr>
              <a:t>garancija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za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bescarinski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uvoz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/>
              <a:t>(Guaranty for Duty-free Import)</a:t>
            </a:r>
            <a:r>
              <a:rPr lang="sr-Latn-CS" altLang="sr-Latn-RS" sz="2800" dirty="0"/>
              <a:t> </a:t>
            </a:r>
            <a:r>
              <a:rPr lang="en-US" altLang="sr-Latn-RS" sz="2800" dirty="0"/>
              <a:t>se, </a:t>
            </a:r>
            <a:r>
              <a:rPr lang="en-US" altLang="sr-Latn-RS" sz="2800" dirty="0" err="1"/>
              <a:t>kao</a:t>
            </a:r>
            <a:r>
              <a:rPr lang="en-US" altLang="sr-Latn-RS" sz="2800" dirty="0"/>
              <a:t> i </a:t>
            </a:r>
            <a:r>
              <a:rPr lang="en-US" altLang="sr-Latn-RS" sz="2800" dirty="0" err="1"/>
              <a:t>garancija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avans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najčešće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koristi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poslove</a:t>
            </a:r>
            <a:r>
              <a:rPr lang="en-US" altLang="sr-Latn-RS" sz="2800" dirty="0"/>
              <a:t> </a:t>
            </a:r>
            <a:r>
              <a:rPr lang="en-US" altLang="sr-Latn-RS" sz="2800" dirty="0" err="1" smtClean="0"/>
              <a:t>izvođenja</a:t>
            </a:r>
            <a:r>
              <a:rPr lang="sr-Latn-ME" altLang="sr-Latn-RS" sz="2800" dirty="0" smtClean="0"/>
              <a:t> </a:t>
            </a:r>
            <a:r>
              <a:rPr lang="en-US" altLang="sr-Latn-RS" sz="2800" dirty="0" err="1" smtClean="0"/>
              <a:t>investicionih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/>
              <a:t>radova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inostranstvu</a:t>
            </a:r>
            <a:r>
              <a:rPr lang="en-US" altLang="sr-Latn-RS" sz="2800" dirty="0"/>
              <a:t>. </a:t>
            </a:r>
            <a:endParaRPr lang="sr-Latn-CS" altLang="sr-Latn-R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sr-Latn-CS" altLang="sr-Latn-RS" sz="2800" dirty="0"/>
              <a:t>	</a:t>
            </a:r>
            <a:r>
              <a:rPr lang="en-US" altLang="sr-Latn-RS" sz="2800" dirty="0" err="1"/>
              <a:t>Izdaje</a:t>
            </a:r>
            <a:r>
              <a:rPr lang="en-US" altLang="sr-Latn-RS" sz="2800" dirty="0"/>
              <a:t> se u </a:t>
            </a:r>
            <a:r>
              <a:rPr lang="en-US" altLang="sr-Latn-RS" sz="2800" dirty="0" err="1"/>
              <a:t>visini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vr</a:t>
            </a:r>
            <a:r>
              <a:rPr lang="sr-Latn-CS" altLang="sr-Latn-RS" sz="2800" dirty="0"/>
              <a:t>ij</a:t>
            </a:r>
            <a:r>
              <a:rPr lang="en-US" altLang="sr-Latn-RS" sz="2800" dirty="0" err="1"/>
              <a:t>ednosti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mehanizacije</a:t>
            </a:r>
            <a:r>
              <a:rPr lang="en-US" altLang="sr-Latn-RS" sz="2800" dirty="0"/>
              <a:t> i </a:t>
            </a:r>
            <a:r>
              <a:rPr lang="en-US" altLang="sr-Latn-RS" sz="2800" dirty="0" err="1"/>
              <a:t>opreme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izvođačkih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preduzeća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koja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unose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zemlju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investitora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biti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izn</a:t>
            </a:r>
            <a:r>
              <a:rPr lang="sr-Latn-CS" altLang="sr-Latn-RS" sz="2800" dirty="0"/>
              <a:t>ij</a:t>
            </a:r>
            <a:r>
              <a:rPr lang="en-US" altLang="sr-Latn-RS" sz="2800" dirty="0"/>
              <a:t>eta </a:t>
            </a:r>
            <a:r>
              <a:rPr lang="en-US" altLang="sr-Latn-RS" sz="2800" dirty="0" err="1"/>
              <a:t>iz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zemlje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pošto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završe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investicioni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radovi</a:t>
            </a:r>
            <a:r>
              <a:rPr lang="en-US" altLang="sr-Latn-RS" sz="2800" dirty="0"/>
              <a:t>. </a:t>
            </a:r>
            <a:endParaRPr lang="sr-Latn-CS" altLang="sr-Latn-R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sr-Latn-CS" altLang="sr-Latn-RS" sz="2800" dirty="0"/>
              <a:t>	</a:t>
            </a:r>
            <a:r>
              <a:rPr lang="en-US" altLang="sr-Latn-RS" sz="2800" dirty="0" err="1"/>
              <a:t>Ukoliko</a:t>
            </a:r>
            <a:r>
              <a:rPr lang="en-US" altLang="sr-Latn-RS" sz="2800" dirty="0"/>
              <a:t> to ne </a:t>
            </a:r>
            <a:r>
              <a:rPr lang="en-US" altLang="sr-Latn-RS" sz="2800" dirty="0" err="1"/>
              <a:t>bude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učinjeno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banka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obavezuje</a:t>
            </a:r>
            <a:r>
              <a:rPr lang="en-US" altLang="sr-Latn-RS" sz="2800" dirty="0"/>
              <a:t> da </a:t>
            </a:r>
            <a:r>
              <a:rPr lang="en-US" altLang="sr-Latn-RS" sz="2800" dirty="0" err="1"/>
              <a:t>će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platiti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carinu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propisima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zemlje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investitora</a:t>
            </a:r>
            <a:r>
              <a:rPr lang="en-US" altLang="sr-Latn-RS" sz="2800" dirty="0"/>
              <a:t>. </a:t>
            </a:r>
            <a:endParaRPr lang="sr-Latn-CS" altLang="sr-Latn-RS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sr-Latn-CS" altLang="sr-Latn-RS" sz="2800" dirty="0"/>
              <a:t>	</a:t>
            </a:r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xmlns="" val="413114188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sr-Latn-CS" altLang="sr-Latn-RS" sz="2800" dirty="0"/>
              <a:t>	</a:t>
            </a:r>
            <a:r>
              <a:rPr lang="en-US" altLang="sr-Latn-RS" sz="2800" dirty="0">
                <a:solidFill>
                  <a:srgbClr val="FF0000"/>
                </a:solidFill>
              </a:rPr>
              <a:t>- </a:t>
            </a:r>
            <a:r>
              <a:rPr lang="en-US" altLang="sr-Latn-RS" sz="2800" dirty="0" err="1">
                <a:solidFill>
                  <a:srgbClr val="FF0000"/>
                </a:solidFill>
              </a:rPr>
              <a:t>garancija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za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garantni</a:t>
            </a:r>
            <a:r>
              <a:rPr lang="en-US" altLang="sr-Latn-RS" sz="2800" dirty="0">
                <a:solidFill>
                  <a:srgbClr val="FF0000"/>
                </a:solidFill>
              </a:rPr>
              <a:t> period </a:t>
            </a:r>
            <a:r>
              <a:rPr lang="en-US" altLang="sr-Latn-RS" sz="2800" dirty="0"/>
              <a:t>(Guaranty for Guaranteed</a:t>
            </a:r>
            <a:r>
              <a:rPr lang="sr-Latn-CS" altLang="sr-Latn-RS" sz="2800" dirty="0"/>
              <a:t> </a:t>
            </a:r>
            <a:r>
              <a:rPr lang="en-US" altLang="sr-Latn-RS" sz="2800" dirty="0"/>
              <a:t>Period) </a:t>
            </a:r>
            <a:r>
              <a:rPr lang="en-US" altLang="sr-Latn-RS" sz="2800" dirty="0" err="1"/>
              <a:t>predstavlja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obavezu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banke</a:t>
            </a:r>
            <a:r>
              <a:rPr lang="en-US" altLang="sr-Latn-RS" sz="2800" dirty="0"/>
              <a:t> da </a:t>
            </a:r>
            <a:r>
              <a:rPr lang="en-US" altLang="sr-Latn-RS" sz="2800" dirty="0" err="1"/>
              <a:t>će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garantnom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periodu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posle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puštanja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objekta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pogon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investitoru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biti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nadoknađena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šteta</a:t>
            </a:r>
            <a:r>
              <a:rPr lang="en-US" altLang="sr-Latn-RS" sz="2800" dirty="0"/>
              <a:t> do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koje</a:t>
            </a:r>
            <a:r>
              <a:rPr lang="en-US" altLang="sr-Latn-RS" sz="2800" dirty="0"/>
              <a:t> je </a:t>
            </a:r>
            <a:r>
              <a:rPr lang="en-US" altLang="sr-Latn-RS" sz="2800" dirty="0" err="1"/>
              <a:t>došlo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zbog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neispunjavanja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svih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tehničko-tehnoloških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uslova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prilikom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izvođenja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radova</a:t>
            </a:r>
            <a:r>
              <a:rPr lang="en-US" altLang="sr-Latn-RS" sz="2800" dirty="0"/>
              <a:t> (</a:t>
            </a:r>
            <a:r>
              <a:rPr lang="en-US" altLang="sr-Latn-RS" sz="2800" dirty="0" err="1"/>
              <a:t>npr</a:t>
            </a:r>
            <a:r>
              <a:rPr lang="en-US" altLang="sr-Latn-RS" sz="2800" dirty="0"/>
              <a:t>. </a:t>
            </a:r>
            <a:r>
              <a:rPr lang="en-US" altLang="sr-Latn-RS" sz="2800" dirty="0" err="1"/>
              <a:t>greške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izvođača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prilikom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montaže</a:t>
            </a:r>
            <a:r>
              <a:rPr lang="en-US" altLang="sr-Latn-RS" sz="2800" dirty="0"/>
              <a:t>).</a:t>
            </a:r>
            <a:endParaRPr lang="sr-Latn-CS" altLang="sr-Latn-R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sr-Latn-CS" altLang="sr-Latn-RS" sz="2800" dirty="0"/>
              <a:t>P</a:t>
            </a:r>
            <a:r>
              <a:rPr lang="en-US" altLang="sr-Latn-RS" sz="2800" dirty="0" err="1"/>
              <a:t>ored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navedenih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garancija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grupu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</a:t>
            </a:r>
            <a:r>
              <a:rPr lang="en-US" altLang="sr-Latn-RS" sz="2800" dirty="0"/>
              <a:t> dobro  </a:t>
            </a:r>
            <a:r>
              <a:rPr lang="en-US" altLang="sr-Latn-RS" sz="2800" dirty="0" err="1"/>
              <a:t>izvršenje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posla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mogu</a:t>
            </a:r>
            <a:r>
              <a:rPr lang="en-US" altLang="sr-Latn-RS" sz="2800" dirty="0"/>
              <a:t> se u </a:t>
            </a:r>
            <a:r>
              <a:rPr lang="en-US" altLang="sr-Latn-RS" sz="2800" dirty="0" err="1"/>
              <a:t>praksi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koristiti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još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neke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manje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česte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kao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što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su</a:t>
            </a:r>
            <a:r>
              <a:rPr lang="en-US" altLang="sr-Latn-RS" sz="2800" dirty="0"/>
              <a:t>:</a:t>
            </a:r>
            <a:br>
              <a:rPr lang="en-US" altLang="sr-Latn-RS" sz="2800" dirty="0"/>
            </a:br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xmlns="" val="214551521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sr-Latn-RS" sz="2800" dirty="0"/>
              <a:t>- </a:t>
            </a:r>
            <a:r>
              <a:rPr lang="en-US" altLang="sr-Latn-RS" sz="2800" dirty="0" err="1">
                <a:solidFill>
                  <a:srgbClr val="FF0000"/>
                </a:solidFill>
              </a:rPr>
              <a:t>garancija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za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socijalno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osiguranje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/>
              <a:t>(Guaranty for Social Insurance), </a:t>
            </a:r>
            <a:r>
              <a:rPr lang="en-US" altLang="sr-Latn-RS" sz="2800" dirty="0" err="1"/>
              <a:t>kojom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garantuje</a:t>
            </a:r>
            <a:r>
              <a:rPr lang="en-US" altLang="sr-Latn-RS" sz="2800" dirty="0"/>
              <a:t> da </a:t>
            </a:r>
            <a:r>
              <a:rPr lang="en-US" altLang="sr-Latn-RS" sz="2800" dirty="0" err="1"/>
              <a:t>će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obaveze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socijalnom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osiguranju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biti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plaćene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radnike-izvođače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inostranstvu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propisima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zemlje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investitora</a:t>
            </a:r>
            <a:r>
              <a:rPr lang="en-US" altLang="sr-Latn-RS" sz="2800" dirty="0"/>
              <a:t>,</a:t>
            </a:r>
            <a:br>
              <a:rPr lang="en-US" altLang="sr-Latn-RS" sz="2800" dirty="0"/>
            </a:br>
            <a:r>
              <a:rPr lang="en-US" altLang="sr-Latn-RS" sz="2800" dirty="0"/>
              <a:t>- </a:t>
            </a:r>
            <a:r>
              <a:rPr lang="en-US" altLang="sr-Latn-RS" sz="2800" dirty="0" err="1">
                <a:solidFill>
                  <a:srgbClr val="FF0000"/>
                </a:solidFill>
              </a:rPr>
              <a:t>garancija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sudskog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spora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/>
              <a:t>(Guaranty under Arbitration) </a:t>
            </a:r>
            <a:r>
              <a:rPr lang="en-US" altLang="sr-Latn-RS" sz="2800" dirty="0" err="1"/>
              <a:t>kojom</a:t>
            </a:r>
            <a:r>
              <a:rPr lang="en-US" altLang="sr-Latn-RS" sz="2800" dirty="0"/>
              <a:t> se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garantuje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plaćanje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sudskih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troškova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ako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dođe</a:t>
            </a:r>
            <a:r>
              <a:rPr lang="en-US" altLang="sr-Latn-RS" sz="2800" dirty="0"/>
              <a:t> do </a:t>
            </a:r>
            <a:r>
              <a:rPr lang="en-US" altLang="sr-Latn-RS" sz="2800" dirty="0" err="1"/>
              <a:t>spora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između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investitora</a:t>
            </a:r>
            <a:r>
              <a:rPr lang="en-US" altLang="sr-Latn-RS" sz="2800" dirty="0"/>
              <a:t> i </a:t>
            </a:r>
            <a:r>
              <a:rPr lang="en-US" altLang="sr-Latn-RS" sz="2800" dirty="0" err="1"/>
              <a:t>izvođača</a:t>
            </a:r>
            <a:r>
              <a:rPr lang="en-US" altLang="sr-Latn-RS" sz="2800" dirty="0"/>
              <a:t> (u </a:t>
            </a:r>
            <a:r>
              <a:rPr lang="en-US" altLang="sr-Latn-RS" sz="2800" dirty="0" err="1"/>
              <a:t>slučaju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izvršenja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investicionih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radova</a:t>
            </a:r>
            <a:r>
              <a:rPr lang="sr-Latn-CS" altLang="sr-Latn-RS" sz="2800" dirty="0"/>
              <a:t> </a:t>
            </a:r>
            <a:r>
              <a:rPr lang="en-US" altLang="sr-Latn-RS" sz="2800" dirty="0"/>
              <a:t>u </a:t>
            </a:r>
            <a:r>
              <a:rPr lang="en-US" altLang="sr-Latn-RS" sz="2800" dirty="0" err="1"/>
              <a:t>inostranstvu</a:t>
            </a:r>
            <a:r>
              <a:rPr lang="en-US" altLang="sr-Latn-RS" sz="2800" dirty="0"/>
              <a:t>) </a:t>
            </a:r>
            <a:r>
              <a:rPr lang="en-US" altLang="sr-Latn-RS" sz="2800" dirty="0" err="1"/>
              <a:t>ili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uopšte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između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domaćeg</a:t>
            </a:r>
            <a:r>
              <a:rPr lang="en-US" altLang="sr-Latn-RS" sz="2800" dirty="0"/>
              <a:t> i </a:t>
            </a:r>
            <a:r>
              <a:rPr lang="en-US" altLang="sr-Latn-RS" sz="2800" dirty="0" err="1"/>
              <a:t>inostranog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partnera</a:t>
            </a:r>
            <a:r>
              <a:rPr lang="en-US" altLang="sr-Latn-RS" sz="2800" dirty="0"/>
              <a:t> u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poslu</a:t>
            </a:r>
            <a:r>
              <a:rPr lang="en-US" altLang="sr-Latn-RS" sz="2800" dirty="0"/>
              <a:t>,</a:t>
            </a:r>
          </a:p>
          <a:p>
            <a:pPr>
              <a:lnSpc>
                <a:spcPct val="90000"/>
              </a:lnSpc>
            </a:pPr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xmlns="" val="304755334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sr-Latn-CS" altLang="sr-Latn-RS" sz="2400" dirty="0"/>
              <a:t>	</a:t>
            </a:r>
            <a:r>
              <a:rPr lang="en-US" altLang="sr-Latn-RS" sz="2400" dirty="0"/>
              <a:t>- </a:t>
            </a:r>
            <a:r>
              <a:rPr lang="en-US" altLang="sr-Latn-RS" sz="2400" dirty="0" err="1">
                <a:solidFill>
                  <a:srgbClr val="FF0000"/>
                </a:solidFill>
              </a:rPr>
              <a:t>garancija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kooperantu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/>
              <a:t>(Cooperative Guaranty) </a:t>
            </a:r>
            <a:r>
              <a:rPr lang="en-US" altLang="sr-Latn-RS" sz="2400" dirty="0" err="1"/>
              <a:t>kojom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obezbeđuje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kooperant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će</a:t>
            </a:r>
            <a:r>
              <a:rPr lang="en-US" altLang="sr-Latn-RS" sz="2400" dirty="0"/>
              <a:t> mu </a:t>
            </a:r>
            <a:r>
              <a:rPr lang="en-US" altLang="sr-Latn-RS" sz="2400" dirty="0" err="1"/>
              <a:t>biti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isplaćen</a:t>
            </a:r>
            <a:r>
              <a:rPr lang="en-US" altLang="sr-Latn-RS" sz="2400" dirty="0"/>
              <a:t> d</a:t>
            </a:r>
            <a:r>
              <a:rPr lang="sr-Latn-CS" altLang="sr-Latn-RS" sz="2400" dirty="0"/>
              <a:t>i</a:t>
            </a:r>
            <a:r>
              <a:rPr lang="en-US" altLang="sr-Latn-RS" sz="2400" dirty="0"/>
              <a:t>o </a:t>
            </a:r>
            <a:r>
              <a:rPr lang="en-US" altLang="sr-Latn-RS" sz="2400" dirty="0" err="1"/>
              <a:t>njegovog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učešća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ugovorenom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poslu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između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dva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po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pravilu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inostrana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partnera</a:t>
            </a:r>
            <a:r>
              <a:rPr lang="en-US" altLang="sr-Latn-RS" sz="2400" dirty="0"/>
              <a:t>.</a:t>
            </a:r>
            <a:br>
              <a:rPr lang="en-US" altLang="sr-Latn-RS" sz="2400" dirty="0"/>
            </a:br>
            <a:r>
              <a:rPr lang="en-US" altLang="sr-Latn-RS" sz="2400" dirty="0"/>
              <a:t>- u </a:t>
            </a:r>
            <a:r>
              <a:rPr lang="en-US" altLang="sr-Latn-RS" sz="2400" dirty="0" err="1"/>
              <a:t>zavisnosti</a:t>
            </a:r>
            <a:r>
              <a:rPr lang="en-US" altLang="sr-Latn-RS" sz="2400" dirty="0"/>
              <a:t> od toga da li se </a:t>
            </a:r>
            <a:r>
              <a:rPr lang="en-US" altLang="sr-Latn-RS" sz="2400" dirty="0" err="1"/>
              <a:t>garancija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izdaje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direktno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korisniku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preko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posrednika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razlikuje</a:t>
            </a:r>
            <a:r>
              <a:rPr lang="en-US" altLang="sr-Latn-RS" sz="2400" dirty="0"/>
              <a:t>:</a:t>
            </a:r>
            <a:br>
              <a:rPr lang="en-US" altLang="sr-Latn-RS" sz="2400" dirty="0"/>
            </a:br>
            <a:r>
              <a:rPr lang="en-US" altLang="sr-Latn-RS" sz="2400" dirty="0"/>
              <a:t>- </a:t>
            </a:r>
            <a:r>
              <a:rPr lang="en-US" altLang="sr-Latn-RS" sz="2400" dirty="0" err="1"/>
              <a:t>neposredne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garancija</a:t>
            </a:r>
            <a:r>
              <a:rPr lang="en-US" altLang="sr-Latn-RS" sz="2400" dirty="0"/>
              <a:t> (Direct Guaranty), </a:t>
            </a:r>
            <a:r>
              <a:rPr lang="en-US" altLang="sr-Latn-RS" sz="2400" dirty="0" err="1"/>
              <a:t>kada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daje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korisniku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nalogu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svih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komitenata</a:t>
            </a:r>
            <a:r>
              <a:rPr lang="en-US" altLang="sr-Latn-RS" sz="2400" dirty="0"/>
              <a:t> i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r-Latn-CS" altLang="sr-Latn-RS" sz="2400" dirty="0"/>
              <a:t>	</a:t>
            </a:r>
            <a:r>
              <a:rPr lang="en-US" altLang="sr-Latn-RS" sz="2400" dirty="0">
                <a:solidFill>
                  <a:srgbClr val="FF0000"/>
                </a:solidFill>
              </a:rPr>
              <a:t>- </a:t>
            </a:r>
            <a:r>
              <a:rPr lang="en-US" altLang="sr-Latn-RS" sz="2400" dirty="0" err="1">
                <a:solidFill>
                  <a:srgbClr val="FF0000"/>
                </a:solidFill>
              </a:rPr>
              <a:t>posredne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garancije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/>
              <a:t>(Indirect Guaranty), </a:t>
            </a:r>
            <a:r>
              <a:rPr lang="en-US" altLang="sr-Latn-RS" sz="2400" dirty="0" err="1"/>
              <a:t>kada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između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dužnika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osnovnog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ugovora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nalogodavca</a:t>
            </a:r>
            <a:r>
              <a:rPr lang="en-US" altLang="sr-Latn-RS" sz="2400" dirty="0"/>
              <a:t> i </a:t>
            </a:r>
            <a:r>
              <a:rPr lang="en-US" altLang="sr-Latn-RS" sz="2400" dirty="0" err="1"/>
              <a:t>njegove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davaoca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garancije</a:t>
            </a:r>
            <a:r>
              <a:rPr lang="en-US" altLang="sr-Latn-RS" sz="2400" dirty="0"/>
              <a:t>, i </a:t>
            </a:r>
            <a:r>
              <a:rPr lang="en-US" altLang="sr-Latn-RS" sz="2400" dirty="0" err="1"/>
              <a:t>poverioca-korisnik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garancije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uključi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jedna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više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banaka</a:t>
            </a:r>
            <a:r>
              <a:rPr lang="en-US" altLang="sr-Latn-RS" sz="2400" dirty="0"/>
              <a:t>.</a:t>
            </a:r>
            <a:br>
              <a:rPr lang="en-US" altLang="sr-Latn-RS" sz="2400" dirty="0"/>
            </a:b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xmlns="" val="72833022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r-Latn-CS" altLang="sr-Latn-RS" sz="2400" dirty="0"/>
              <a:t>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zavisnosti</a:t>
            </a:r>
            <a:r>
              <a:rPr lang="en-US" altLang="sr-Latn-RS" sz="2400" dirty="0"/>
              <a:t> od </a:t>
            </a:r>
            <a:r>
              <a:rPr lang="en-US" altLang="sr-Latn-RS" sz="2400" dirty="0" err="1"/>
              <a:t>pokrića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razlikujemo</a:t>
            </a:r>
            <a:r>
              <a:rPr lang="en-US" altLang="sr-Latn-RS" sz="2400" dirty="0"/>
              <a:t>:</a:t>
            </a:r>
            <a:br>
              <a:rPr lang="en-US" altLang="sr-Latn-RS" sz="2400" dirty="0"/>
            </a:br>
            <a:r>
              <a:rPr lang="en-US" altLang="sr-Latn-RS" sz="2400" dirty="0"/>
              <a:t>- </a:t>
            </a:r>
            <a:r>
              <a:rPr lang="en-US" altLang="sr-Latn-RS" sz="2400" dirty="0" err="1">
                <a:solidFill>
                  <a:srgbClr val="FF0000"/>
                </a:solidFill>
              </a:rPr>
              <a:t>pokrivene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garancije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/>
              <a:t>(Covered Guaranty), 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/>
              <a:t>su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kod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nalogodavac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polaže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pokriće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kod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koga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banka</a:t>
            </a:r>
            <a:r>
              <a:rPr lang="en-US" altLang="sr-Latn-RS" sz="2400" dirty="0"/>
              <a:t>  </a:t>
            </a:r>
            <a:r>
              <a:rPr lang="en-US" altLang="sr-Latn-RS" sz="2400" dirty="0" err="1"/>
              <a:t>isplaćuje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garantni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iznos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korisniku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garancije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te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prema</a:t>
            </a:r>
            <a:r>
              <a:rPr lang="en-US" altLang="sr-Latn-RS" sz="2400" dirty="0"/>
              <a:t> tome </a:t>
            </a:r>
            <a:r>
              <a:rPr lang="en-US" altLang="sr-Latn-RS" sz="2400" dirty="0" err="1"/>
              <a:t>banka</a:t>
            </a:r>
            <a:r>
              <a:rPr lang="en-US" altLang="sr-Latn-RS" sz="2400" dirty="0"/>
              <a:t>- </a:t>
            </a:r>
            <a:r>
              <a:rPr lang="en-US" altLang="sr-Latn-RS" sz="2400" dirty="0" err="1"/>
              <a:t>garant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dobija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unapred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pokriće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izdaje</a:t>
            </a:r>
            <a:r>
              <a:rPr lang="en-US" altLang="sr-Latn-RS" sz="2400" dirty="0"/>
              <a:t> i </a:t>
            </a:r>
          </a:p>
          <a:p>
            <a:pPr>
              <a:lnSpc>
                <a:spcPct val="90000"/>
              </a:lnSpc>
            </a:pPr>
            <a:r>
              <a:rPr lang="en-US" altLang="sr-Latn-RS" sz="2400" dirty="0">
                <a:solidFill>
                  <a:srgbClr val="FF0000"/>
                </a:solidFill>
              </a:rPr>
              <a:t>- </a:t>
            </a:r>
            <a:r>
              <a:rPr lang="en-US" altLang="sr-Latn-RS" sz="2400" dirty="0" err="1">
                <a:solidFill>
                  <a:srgbClr val="FF0000"/>
                </a:solidFill>
              </a:rPr>
              <a:t>nepokrivene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garancije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/>
              <a:t>(Uncovered Guaranty), </a:t>
            </a:r>
            <a:r>
              <a:rPr lang="en-US" altLang="sr-Latn-RS" sz="2400" dirty="0" err="1"/>
              <a:t>gde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isplaćuje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sopstvenih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sredstava</a:t>
            </a:r>
            <a:r>
              <a:rPr lang="en-US" altLang="sr-Latn-RS" sz="2400" dirty="0"/>
              <a:t> pa </a:t>
            </a:r>
            <a:r>
              <a:rPr lang="en-US" altLang="sr-Latn-RS" sz="2400" dirty="0" err="1"/>
              <a:t>prema</a:t>
            </a:r>
            <a:r>
              <a:rPr lang="en-US" altLang="sr-Latn-RS" sz="2400" dirty="0"/>
              <a:t> tome </a:t>
            </a:r>
            <a:r>
              <a:rPr lang="en-US" altLang="sr-Latn-RS" sz="2400" dirty="0" err="1"/>
              <a:t>banka</a:t>
            </a:r>
            <a:r>
              <a:rPr lang="en-US" altLang="sr-Latn-RS" sz="2400" dirty="0"/>
              <a:t>- </a:t>
            </a:r>
            <a:r>
              <a:rPr lang="en-US" altLang="sr-Latn-RS" sz="2400" dirty="0" err="1"/>
              <a:t>garant</a:t>
            </a:r>
            <a:r>
              <a:rPr lang="en-US" altLang="sr-Latn-RS" sz="2400" dirty="0"/>
              <a:t> ne </a:t>
            </a:r>
            <a:r>
              <a:rPr lang="en-US" altLang="sr-Latn-RS" sz="2400" dirty="0" err="1"/>
              <a:t>dobija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unapred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pokriće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izdaje</a:t>
            </a:r>
            <a:r>
              <a:rPr lang="en-US" altLang="sr-Latn-RS" sz="2400" dirty="0"/>
              <a:t>.</a:t>
            </a:r>
            <a:br>
              <a:rPr lang="en-US" altLang="sr-Latn-RS" sz="2400" dirty="0"/>
            </a:br>
            <a:r>
              <a:rPr lang="en-US" altLang="sr-Latn-RS" sz="2400" dirty="0"/>
              <a:t/>
            </a:r>
            <a:br>
              <a:rPr lang="en-US" altLang="sr-Latn-RS" sz="2400" dirty="0"/>
            </a:b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xmlns="" val="211111751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r-Latn-CS" altLang="sr-Latn-RS" sz="2800" dirty="0"/>
              <a:t>P</a:t>
            </a:r>
            <a:r>
              <a:rPr lang="en-US" altLang="sr-Latn-RS" sz="2800" dirty="0" err="1"/>
              <a:t>rema</a:t>
            </a:r>
            <a:r>
              <a:rPr lang="en-US" altLang="sr-Latn-RS" sz="2800" dirty="0"/>
              <a:t> tome da li </a:t>
            </a:r>
            <a:r>
              <a:rPr lang="en-US" altLang="sr-Latn-RS" sz="2800" dirty="0" err="1"/>
              <a:t>banka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inostranstvu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potvrđuje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ili</a:t>
            </a:r>
            <a:r>
              <a:rPr lang="en-US" altLang="sr-Latn-RS" sz="2800" dirty="0"/>
              <a:t> ne </a:t>
            </a:r>
            <a:r>
              <a:rPr lang="en-US" altLang="sr-Latn-RS" sz="2800" dirty="0" err="1"/>
              <a:t>potvrđuje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razlikujemo</a:t>
            </a:r>
            <a:r>
              <a:rPr lang="en-US" altLang="sr-Latn-RS" sz="2800" dirty="0"/>
              <a:t>:</a:t>
            </a:r>
            <a:br>
              <a:rPr lang="en-US" altLang="sr-Latn-RS" sz="2800" dirty="0"/>
            </a:br>
            <a:r>
              <a:rPr lang="en-US" altLang="sr-Latn-RS" sz="2800" dirty="0"/>
              <a:t>- </a:t>
            </a:r>
            <a:r>
              <a:rPr lang="en-US" altLang="sr-Latn-RS" sz="2800" dirty="0" err="1">
                <a:solidFill>
                  <a:srgbClr val="FF0000"/>
                </a:solidFill>
              </a:rPr>
              <a:t>konfirmirajuće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garancije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/>
              <a:t>(Guaranty with Confirmation), </a:t>
            </a:r>
            <a:r>
              <a:rPr lang="en-US" altLang="sr-Latn-RS" sz="2800" dirty="0" err="1"/>
              <a:t>gde</a:t>
            </a:r>
            <a:r>
              <a:rPr lang="en-US" altLang="sr-Latn-RS" sz="2800" dirty="0"/>
              <a:t> je </a:t>
            </a:r>
            <a:r>
              <a:rPr lang="en-US" altLang="sr-Latn-RS" sz="2800" dirty="0" err="1"/>
              <a:t>banka-korespodent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inostranstvu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zamoljena</a:t>
            </a:r>
            <a:r>
              <a:rPr lang="en-US" altLang="sr-Latn-RS" sz="2800" dirty="0"/>
              <a:t> da </a:t>
            </a:r>
            <a:r>
              <a:rPr lang="en-US" altLang="sr-Latn-RS" sz="2800" dirty="0" err="1"/>
              <a:t>konfirmira</a:t>
            </a:r>
            <a:r>
              <a:rPr lang="en-US" altLang="sr-Latn-RS" sz="2800" dirty="0"/>
              <a:t> (</a:t>
            </a:r>
            <a:r>
              <a:rPr lang="en-US" altLang="sr-Latn-RS" sz="2800" dirty="0" err="1"/>
              <a:t>potvrdi</a:t>
            </a:r>
            <a:r>
              <a:rPr lang="en-US" altLang="sr-Latn-RS" sz="2800" dirty="0"/>
              <a:t>) </a:t>
            </a:r>
            <a:r>
              <a:rPr lang="en-US" altLang="sr-Latn-RS" sz="2800" dirty="0" err="1"/>
              <a:t>garanciju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domaće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banke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korist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inostranog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korisnika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čime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preuzima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sebe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obaveze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stipulisane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garanciji</a:t>
            </a:r>
            <a:r>
              <a:rPr lang="en-US" altLang="sr-Latn-RS" sz="2800" dirty="0"/>
              <a:t>.</a:t>
            </a:r>
            <a:br>
              <a:rPr lang="en-US" altLang="sr-Latn-RS" sz="2800" dirty="0"/>
            </a:br>
            <a:r>
              <a:rPr lang="en-US" altLang="sr-Latn-RS" sz="2800" dirty="0" err="1"/>
              <a:t>Prirodno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za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ovu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uslugu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konfirmiranja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inostrana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naplaćuje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odgovarajuću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proviziju</a:t>
            </a:r>
            <a:r>
              <a:rPr lang="en-US" altLang="sr-Latn-RS" sz="2800" dirty="0"/>
              <a:t> od </a:t>
            </a:r>
            <a:r>
              <a:rPr lang="en-US" altLang="sr-Latn-RS" sz="2800" dirty="0" err="1"/>
              <a:t>banke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čiju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konfirmira</a:t>
            </a:r>
            <a:r>
              <a:rPr lang="en-US" altLang="sr-Latn-RS" sz="2800" dirty="0"/>
              <a:t/>
            </a:r>
            <a:br>
              <a:rPr lang="en-US" altLang="sr-Latn-RS" sz="2800" dirty="0"/>
            </a:br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xmlns="" val="197821778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sr-Latn-CS" altLang="sr-Latn-RS" sz="2800" dirty="0"/>
              <a:t>	</a:t>
            </a:r>
            <a:r>
              <a:rPr lang="en-US" altLang="sr-Latn-RS" sz="2800" dirty="0">
                <a:solidFill>
                  <a:srgbClr val="FF0000"/>
                </a:solidFill>
              </a:rPr>
              <a:t>- </a:t>
            </a:r>
            <a:r>
              <a:rPr lang="en-US" altLang="sr-Latn-RS" sz="2800" dirty="0" err="1">
                <a:solidFill>
                  <a:srgbClr val="FF0000"/>
                </a:solidFill>
              </a:rPr>
              <a:t>nekonfirmirane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garancije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/>
              <a:t>(Guaranty without Confirmation)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predstavljaju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samo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uslugu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druge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banke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inostranstvu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koja</a:t>
            </a:r>
            <a:r>
              <a:rPr lang="en-US" altLang="sr-Latn-RS" sz="2800" dirty="0"/>
              <a:t>, bez </a:t>
            </a:r>
            <a:r>
              <a:rPr lang="en-US" altLang="sr-Latn-RS" sz="2800" dirty="0" err="1"/>
              <a:t>svoje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obaveze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saopštava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korisniku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 da je </a:t>
            </a:r>
            <a:r>
              <a:rPr lang="en-US" altLang="sr-Latn-RS" sz="2800" dirty="0" err="1"/>
              <a:t>domaća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izdala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odgovarajuću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garanciju.Ova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vrsta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usluge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zove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još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notificiranje</a:t>
            </a:r>
            <a:r>
              <a:rPr lang="en-US" altLang="sr-Latn-RS" sz="2800" dirty="0"/>
              <a:t>.</a:t>
            </a:r>
            <a:br>
              <a:rPr lang="en-US" altLang="sr-Latn-RS" sz="2800" dirty="0"/>
            </a:br>
            <a:r>
              <a:rPr lang="en-US" altLang="sr-Latn-RS" sz="2800" dirty="0"/>
              <a:t>U </a:t>
            </a:r>
            <a:r>
              <a:rPr lang="en-US" altLang="sr-Latn-RS" sz="2800" dirty="0" err="1"/>
              <a:t>praksi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često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dešava</a:t>
            </a:r>
            <a:r>
              <a:rPr lang="en-US" altLang="sr-Latn-RS" sz="2800" dirty="0"/>
              <a:t> da </a:t>
            </a:r>
            <a:r>
              <a:rPr lang="en-US" altLang="sr-Latn-RS" sz="2800" dirty="0" err="1"/>
              <a:t>korisnik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radi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što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većeg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obezbeđenja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traži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konfirmiranje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jer</a:t>
            </a:r>
            <a:r>
              <a:rPr lang="en-US" altLang="sr-Latn-RS" sz="2800" dirty="0"/>
              <a:t> u tom </a:t>
            </a:r>
            <a:r>
              <a:rPr lang="en-US" altLang="sr-Latn-RS" sz="2800" dirty="0" err="1"/>
              <a:t>slučaju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ima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pred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sobom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praktično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dveju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banaka</a:t>
            </a:r>
            <a:r>
              <a:rPr lang="en-US" altLang="sr-Latn-RS" sz="2800" dirty="0"/>
              <a:t> (</a:t>
            </a:r>
            <a:r>
              <a:rPr lang="en-US" altLang="sr-Latn-RS" sz="2800" dirty="0" err="1"/>
              <a:t>banke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koju</a:t>
            </a:r>
            <a:r>
              <a:rPr lang="en-US" altLang="sr-Latn-RS" sz="2800" dirty="0"/>
              <a:t> </a:t>
            </a:r>
            <a:r>
              <a:rPr lang="en-US" altLang="sr-Latn-RS" sz="2800" dirty="0" smtClean="0"/>
              <a:t>je</a:t>
            </a:r>
            <a:r>
              <a:rPr lang="sr-Latn-ME" altLang="sr-Latn-RS" sz="2800" dirty="0" smtClean="0"/>
              <a:t> </a:t>
            </a:r>
            <a:r>
              <a:rPr lang="en-US" altLang="sr-Latn-RS" sz="2800" dirty="0" err="1" smtClean="0"/>
              <a:t>garanciju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/>
              <a:t>izdala</a:t>
            </a:r>
            <a:r>
              <a:rPr lang="en-US" altLang="sr-Latn-RS" sz="2800" dirty="0"/>
              <a:t> i </a:t>
            </a:r>
            <a:r>
              <a:rPr lang="en-US" altLang="sr-Latn-RS" sz="2800" dirty="0" err="1"/>
              <a:t>banke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koja</a:t>
            </a:r>
            <a:r>
              <a:rPr lang="en-US" altLang="sr-Latn-RS" sz="2800" dirty="0"/>
              <a:t> je </a:t>
            </a:r>
            <a:r>
              <a:rPr lang="en-US" altLang="sr-Latn-RS" sz="2800" dirty="0" err="1"/>
              <a:t>garanciju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konfirmirala</a:t>
            </a:r>
            <a:r>
              <a:rPr lang="en-US" altLang="sr-Latn-RS" sz="2800" dirty="0"/>
              <a:t>).</a:t>
            </a:r>
            <a:endParaRPr lang="sr-Latn-C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xmlns="" val="355130085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sr-Latn-CS" altLang="sr-Latn-RS" dirty="0"/>
              <a:t>P</a:t>
            </a:r>
            <a:r>
              <a:rPr lang="en-US" altLang="sr-Latn-RS" dirty="0" err="1"/>
              <a:t>rema</a:t>
            </a:r>
            <a:r>
              <a:rPr lang="en-US" altLang="sr-Latn-RS" dirty="0"/>
              <a:t> tome da li </a:t>
            </a:r>
            <a:r>
              <a:rPr lang="en-US" altLang="sr-Latn-RS" dirty="0" err="1"/>
              <a:t>postoje</a:t>
            </a:r>
            <a:r>
              <a:rPr lang="en-US" altLang="sr-Latn-RS" dirty="0"/>
              <a:t> </a:t>
            </a:r>
            <a:r>
              <a:rPr lang="en-US" altLang="sr-Latn-RS" dirty="0" err="1"/>
              <a:t>ili</a:t>
            </a:r>
            <a:r>
              <a:rPr lang="en-US" altLang="sr-Latn-RS" dirty="0"/>
              <a:t> ne </a:t>
            </a:r>
            <a:r>
              <a:rPr lang="en-US" altLang="sr-Latn-RS" dirty="0" err="1"/>
              <a:t>postoje</a:t>
            </a:r>
            <a:r>
              <a:rPr lang="en-US" altLang="sr-Latn-RS" dirty="0"/>
              <a:t> </a:t>
            </a:r>
            <a:r>
              <a:rPr lang="en-US" altLang="sr-Latn-RS" dirty="0" err="1"/>
              <a:t>određeni</a:t>
            </a:r>
            <a:r>
              <a:rPr lang="en-US" altLang="sr-Latn-RS" dirty="0"/>
              <a:t> </a:t>
            </a:r>
            <a:r>
              <a:rPr lang="en-US" altLang="sr-Latn-RS" dirty="0" err="1"/>
              <a:t>uslovi</a:t>
            </a:r>
            <a:r>
              <a:rPr lang="en-US" altLang="sr-Latn-RS" dirty="0"/>
              <a:t> </a:t>
            </a:r>
            <a:r>
              <a:rPr lang="en-US" altLang="sr-Latn-RS" dirty="0" err="1"/>
              <a:t>koji</a:t>
            </a:r>
            <a:r>
              <a:rPr lang="en-US" altLang="sr-Latn-RS" dirty="0"/>
              <a:t> bi</a:t>
            </a:r>
            <a:r>
              <a:rPr lang="sr-Latn-CS" altLang="sr-Latn-RS" dirty="0"/>
              <a:t> </a:t>
            </a:r>
            <a:r>
              <a:rPr lang="en-US" altLang="sr-Latn-RS" dirty="0" err="1"/>
              <a:t>trebalo</a:t>
            </a:r>
            <a:r>
              <a:rPr lang="en-US" altLang="sr-Latn-RS" dirty="0"/>
              <a:t> da </a:t>
            </a:r>
            <a:r>
              <a:rPr lang="en-US" altLang="sr-Latn-RS" dirty="0" err="1"/>
              <a:t>budu</a:t>
            </a:r>
            <a:r>
              <a:rPr lang="en-US" altLang="sr-Latn-RS" dirty="0"/>
              <a:t> </a:t>
            </a:r>
            <a:r>
              <a:rPr lang="en-US" altLang="sr-Latn-RS" dirty="0" err="1"/>
              <a:t>ispunjeni</a:t>
            </a:r>
            <a:r>
              <a:rPr lang="en-US" altLang="sr-Latn-RS" dirty="0"/>
              <a:t> da bi </a:t>
            </a:r>
            <a:r>
              <a:rPr lang="en-US" altLang="sr-Latn-RS" dirty="0" err="1"/>
              <a:t>garancija</a:t>
            </a:r>
            <a:r>
              <a:rPr lang="en-US" altLang="sr-Latn-RS" dirty="0"/>
              <a:t> </a:t>
            </a:r>
            <a:r>
              <a:rPr lang="en-US" altLang="sr-Latn-RS" dirty="0" err="1"/>
              <a:t>važila</a:t>
            </a:r>
            <a:r>
              <a:rPr lang="en-US" altLang="sr-Latn-RS" dirty="0"/>
              <a:t> </a:t>
            </a:r>
            <a:r>
              <a:rPr lang="en-US" altLang="sr-Latn-RS" dirty="0" err="1"/>
              <a:t>razlikujemo</a:t>
            </a:r>
            <a:r>
              <a:rPr lang="en-US" altLang="sr-Latn-RS" dirty="0"/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r-Latn-CS" altLang="sr-Latn-RS" dirty="0"/>
              <a:t>	</a:t>
            </a:r>
            <a:r>
              <a:rPr lang="en-US" altLang="sr-Latn-RS" dirty="0">
                <a:solidFill>
                  <a:srgbClr val="FF0000"/>
                </a:solidFill>
              </a:rPr>
              <a:t>- </a:t>
            </a:r>
            <a:r>
              <a:rPr lang="en-US" altLang="sr-Latn-RS" dirty="0" err="1">
                <a:solidFill>
                  <a:srgbClr val="FF0000"/>
                </a:solidFill>
              </a:rPr>
              <a:t>uslovne</a:t>
            </a:r>
            <a:r>
              <a:rPr lang="en-US" altLang="sr-Latn-RS" dirty="0">
                <a:solidFill>
                  <a:srgbClr val="FF0000"/>
                </a:solidFill>
              </a:rPr>
              <a:t> </a:t>
            </a:r>
            <a:r>
              <a:rPr lang="en-US" altLang="sr-Latn-RS" dirty="0" err="1">
                <a:solidFill>
                  <a:srgbClr val="FF0000"/>
                </a:solidFill>
              </a:rPr>
              <a:t>garancije</a:t>
            </a:r>
            <a:r>
              <a:rPr lang="en-US" altLang="sr-Latn-RS" dirty="0">
                <a:solidFill>
                  <a:srgbClr val="FF0000"/>
                </a:solidFill>
              </a:rPr>
              <a:t> </a:t>
            </a:r>
            <a:r>
              <a:rPr lang="en-US" altLang="sr-Latn-RS" dirty="0"/>
              <a:t>(Conditional Guaranty), </a:t>
            </a:r>
            <a:r>
              <a:rPr lang="en-US" altLang="sr-Latn-RS" dirty="0" err="1"/>
              <a:t>koja</a:t>
            </a:r>
            <a:r>
              <a:rPr lang="en-US" altLang="sr-Latn-RS" dirty="0"/>
              <a:t> </a:t>
            </a:r>
            <a:r>
              <a:rPr lang="en-US" altLang="sr-Latn-RS" dirty="0" err="1"/>
              <a:t>su</a:t>
            </a:r>
            <a:r>
              <a:rPr lang="en-US" altLang="sr-Latn-RS" dirty="0"/>
              <a:t> </a:t>
            </a:r>
            <a:r>
              <a:rPr lang="en-US" altLang="sr-Latn-RS" dirty="0" err="1"/>
              <a:t>garancije</a:t>
            </a:r>
            <a:r>
              <a:rPr lang="en-US" altLang="sr-Latn-RS" dirty="0"/>
              <a:t> </a:t>
            </a:r>
            <a:r>
              <a:rPr lang="en-US" altLang="sr-Latn-RS" dirty="0" smtClean="0"/>
              <a:t>u</a:t>
            </a:r>
            <a:r>
              <a:rPr lang="sr-Latn-ME" altLang="sr-Latn-RS" dirty="0" smtClean="0"/>
              <a:t> </a:t>
            </a:r>
            <a:r>
              <a:rPr lang="en-US" altLang="sr-Latn-RS" dirty="0" err="1" smtClean="0"/>
              <a:t>kojima</a:t>
            </a:r>
            <a:r>
              <a:rPr lang="en-US" altLang="sr-Latn-RS" dirty="0" smtClean="0"/>
              <a:t> </a:t>
            </a:r>
            <a:r>
              <a:rPr lang="en-US" altLang="sr-Latn-RS" dirty="0"/>
              <a:t>je </a:t>
            </a:r>
            <a:r>
              <a:rPr lang="en-US" altLang="sr-Latn-RS" dirty="0" err="1"/>
              <a:t>naveden</a:t>
            </a:r>
            <a:r>
              <a:rPr lang="en-US" altLang="sr-Latn-RS" dirty="0"/>
              <a:t> </a:t>
            </a:r>
            <a:r>
              <a:rPr lang="en-US" altLang="sr-Latn-RS" dirty="0" err="1"/>
              <a:t>uslov</a:t>
            </a:r>
            <a:r>
              <a:rPr lang="en-US" altLang="sr-Latn-RS" dirty="0"/>
              <a:t> </a:t>
            </a:r>
            <a:r>
              <a:rPr lang="en-US" altLang="sr-Latn-RS" dirty="0" err="1"/>
              <a:t>koji</a:t>
            </a:r>
            <a:r>
              <a:rPr lang="en-US" altLang="sr-Latn-RS" dirty="0"/>
              <a:t> </a:t>
            </a:r>
            <a:r>
              <a:rPr lang="en-US" altLang="sr-Latn-RS" dirty="0" err="1"/>
              <a:t>mora</a:t>
            </a:r>
            <a:r>
              <a:rPr lang="en-US" altLang="sr-Latn-RS" dirty="0"/>
              <a:t> da </a:t>
            </a:r>
            <a:r>
              <a:rPr lang="en-US" altLang="sr-Latn-RS" dirty="0" err="1"/>
              <a:t>bude</a:t>
            </a:r>
            <a:r>
              <a:rPr lang="en-US" altLang="sr-Latn-RS" dirty="0"/>
              <a:t> </a:t>
            </a:r>
            <a:r>
              <a:rPr lang="en-US" altLang="sr-Latn-RS" dirty="0" err="1"/>
              <a:t>ispunjen</a:t>
            </a:r>
            <a:r>
              <a:rPr lang="en-US" altLang="sr-Latn-RS" dirty="0"/>
              <a:t> da bi </a:t>
            </a:r>
            <a:r>
              <a:rPr lang="en-US" altLang="sr-Latn-RS" dirty="0" err="1" smtClean="0"/>
              <a:t>korisnik</a:t>
            </a:r>
            <a:r>
              <a:rPr lang="sr-Latn-ME" altLang="sr-Latn-RS" dirty="0" smtClean="0"/>
              <a:t> </a:t>
            </a:r>
            <a:r>
              <a:rPr lang="en-US" altLang="sr-Latn-RS" dirty="0" err="1" smtClean="0"/>
              <a:t>garancije</a:t>
            </a:r>
            <a:r>
              <a:rPr lang="en-US" altLang="sr-Latn-RS" dirty="0" smtClean="0"/>
              <a:t> </a:t>
            </a:r>
            <a:r>
              <a:rPr lang="en-US" altLang="sr-Latn-RS" dirty="0" err="1"/>
              <a:t>stekao</a:t>
            </a:r>
            <a:r>
              <a:rPr lang="en-US" altLang="sr-Latn-RS" dirty="0"/>
              <a:t> </a:t>
            </a:r>
            <a:r>
              <a:rPr lang="en-US" altLang="sr-Latn-RS" dirty="0" err="1"/>
              <a:t>pravo</a:t>
            </a:r>
            <a:r>
              <a:rPr lang="en-US" altLang="sr-Latn-RS" dirty="0"/>
              <a:t> da se </a:t>
            </a:r>
            <a:r>
              <a:rPr lang="en-US" altLang="sr-Latn-RS" dirty="0" err="1"/>
              <a:t>obrati</a:t>
            </a:r>
            <a:r>
              <a:rPr lang="en-US" altLang="sr-Latn-RS" dirty="0"/>
              <a:t> </a:t>
            </a:r>
            <a:r>
              <a:rPr lang="en-US" altLang="sr-Latn-RS" dirty="0" err="1"/>
              <a:t>banci</a:t>
            </a:r>
            <a:r>
              <a:rPr lang="en-US" altLang="sr-Latn-RS" dirty="0"/>
              <a:t> </a:t>
            </a:r>
            <a:r>
              <a:rPr lang="en-US" altLang="sr-Latn-RS" dirty="0" err="1"/>
              <a:t>sa</a:t>
            </a:r>
            <a:r>
              <a:rPr lang="en-US" altLang="sr-Latn-RS" dirty="0"/>
              <a:t> </a:t>
            </a:r>
            <a:r>
              <a:rPr lang="en-US" altLang="sr-Latn-RS" dirty="0" err="1"/>
              <a:t>zahtevom</a:t>
            </a:r>
            <a:r>
              <a:rPr lang="en-US" altLang="sr-Latn-RS" dirty="0"/>
              <a:t> </a:t>
            </a:r>
            <a:r>
              <a:rPr lang="en-US" altLang="sr-Latn-RS" dirty="0" err="1"/>
              <a:t>za</a:t>
            </a:r>
            <a:r>
              <a:rPr lang="en-US" altLang="sr-Latn-RS" dirty="0"/>
              <a:t> </a:t>
            </a:r>
            <a:r>
              <a:rPr lang="en-US" altLang="sr-Latn-RS" dirty="0" err="1" smtClean="0"/>
              <a:t>isplatu</a:t>
            </a:r>
            <a:r>
              <a:rPr lang="sr-Latn-ME" altLang="sr-Latn-RS" dirty="0" smtClean="0"/>
              <a:t> </a:t>
            </a:r>
            <a:r>
              <a:rPr lang="en-US" altLang="sr-Latn-RS" dirty="0" err="1" smtClean="0"/>
              <a:t>garantnog</a:t>
            </a:r>
            <a:r>
              <a:rPr lang="en-US" altLang="sr-Latn-RS" dirty="0" smtClean="0"/>
              <a:t> </a:t>
            </a:r>
            <a:r>
              <a:rPr lang="en-US" altLang="sr-Latn-RS" dirty="0" err="1"/>
              <a:t>iznosa</a:t>
            </a:r>
            <a:r>
              <a:rPr lang="en-US" altLang="sr-Latn-RS" dirty="0"/>
              <a:t>. </a:t>
            </a:r>
            <a:endParaRPr lang="sr-Latn-CS" altLang="sr-Latn-RS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sr-Latn-RS" dirty="0" err="1"/>
              <a:t>Postavljanje</a:t>
            </a:r>
            <a:r>
              <a:rPr lang="en-US" altLang="sr-Latn-RS" dirty="0"/>
              <a:t> </a:t>
            </a:r>
            <a:r>
              <a:rPr lang="en-US" altLang="sr-Latn-RS" dirty="0" err="1"/>
              <a:t>uslova</a:t>
            </a:r>
            <a:r>
              <a:rPr lang="en-US" altLang="sr-Latn-RS" dirty="0"/>
              <a:t> </a:t>
            </a:r>
            <a:r>
              <a:rPr lang="en-US" altLang="sr-Latn-RS" dirty="0" err="1"/>
              <a:t>za</a:t>
            </a:r>
            <a:r>
              <a:rPr lang="en-US" altLang="sr-Latn-RS" dirty="0"/>
              <a:t> </a:t>
            </a:r>
            <a:r>
              <a:rPr lang="en-US" altLang="sr-Latn-RS" dirty="0" err="1"/>
              <a:t>isplatu</a:t>
            </a:r>
            <a:r>
              <a:rPr lang="en-US" altLang="sr-Latn-RS" dirty="0"/>
              <a:t> </a:t>
            </a:r>
            <a:r>
              <a:rPr lang="en-US" altLang="sr-Latn-RS" dirty="0" err="1"/>
              <a:t>garancije</a:t>
            </a:r>
            <a:r>
              <a:rPr lang="en-US" altLang="sr-Latn-RS" dirty="0"/>
              <a:t> </a:t>
            </a:r>
            <a:r>
              <a:rPr lang="en-US" altLang="sr-Latn-RS" dirty="0" err="1"/>
              <a:t>dokazuje</a:t>
            </a:r>
            <a:r>
              <a:rPr lang="sr-Latn-CS" altLang="sr-Latn-RS" dirty="0"/>
              <a:t> </a:t>
            </a:r>
            <a:r>
              <a:rPr lang="en-US" altLang="sr-Latn-RS" dirty="0"/>
              <a:t>se, </a:t>
            </a:r>
            <a:r>
              <a:rPr lang="en-US" altLang="sr-Latn-RS" dirty="0" err="1"/>
              <a:t>po</a:t>
            </a:r>
            <a:r>
              <a:rPr lang="en-US" altLang="sr-Latn-RS" dirty="0"/>
              <a:t> </a:t>
            </a:r>
            <a:r>
              <a:rPr lang="en-US" altLang="sr-Latn-RS" dirty="0" err="1"/>
              <a:t>pravilu</a:t>
            </a:r>
            <a:r>
              <a:rPr lang="en-US" altLang="sr-Latn-RS" dirty="0"/>
              <a:t>, </a:t>
            </a:r>
            <a:r>
              <a:rPr lang="en-US" altLang="sr-Latn-RS" dirty="0" err="1"/>
              <a:t>robnim</a:t>
            </a:r>
            <a:r>
              <a:rPr lang="en-US" altLang="sr-Latn-RS" dirty="0"/>
              <a:t> </a:t>
            </a:r>
            <a:r>
              <a:rPr lang="en-US" altLang="sr-Latn-RS" dirty="0" err="1"/>
              <a:t>dokumentima</a:t>
            </a:r>
            <a:r>
              <a:rPr lang="en-US" altLang="sr-Latn-RS" dirty="0"/>
              <a:t> </a:t>
            </a:r>
            <a:r>
              <a:rPr lang="en-US" altLang="sr-Latn-RS" dirty="0" err="1"/>
              <a:t>koje</a:t>
            </a:r>
            <a:r>
              <a:rPr lang="en-US" altLang="sr-Latn-RS" dirty="0"/>
              <a:t> </a:t>
            </a:r>
            <a:r>
              <a:rPr lang="en-US" altLang="sr-Latn-RS" dirty="0" err="1"/>
              <a:t>podnosi</a:t>
            </a:r>
            <a:r>
              <a:rPr lang="en-US" altLang="sr-Latn-RS" dirty="0"/>
              <a:t> </a:t>
            </a:r>
            <a:r>
              <a:rPr lang="en-US" altLang="sr-Latn-RS" dirty="0" err="1"/>
              <a:t>korisnik</a:t>
            </a:r>
            <a:r>
              <a:rPr lang="sr-Latn-CS" altLang="sr-Latn-RS" dirty="0"/>
              <a:t> </a:t>
            </a:r>
            <a:r>
              <a:rPr lang="en-US" altLang="sr-Latn-RS" dirty="0" err="1"/>
              <a:t>garancije</a:t>
            </a:r>
            <a:r>
              <a:rPr lang="en-US" altLang="sr-Latn-RS" dirty="0"/>
              <a:t> </a:t>
            </a:r>
            <a:r>
              <a:rPr lang="en-US" altLang="sr-Latn-RS" dirty="0" err="1"/>
              <a:t>prilikom</a:t>
            </a:r>
            <a:r>
              <a:rPr lang="en-US" altLang="sr-Latn-RS" dirty="0"/>
              <a:t> </a:t>
            </a:r>
            <a:r>
              <a:rPr lang="en-US" altLang="sr-Latn-RS" dirty="0" err="1"/>
              <a:t>postavljanja</a:t>
            </a:r>
            <a:r>
              <a:rPr lang="en-US" altLang="sr-Latn-RS" dirty="0"/>
              <a:t> </a:t>
            </a:r>
            <a:r>
              <a:rPr lang="en-US" altLang="sr-Latn-RS" dirty="0" err="1"/>
              <a:t>zahteva</a:t>
            </a:r>
            <a:r>
              <a:rPr lang="en-US" altLang="sr-Latn-RS" dirty="0"/>
              <a:t> </a:t>
            </a:r>
            <a:r>
              <a:rPr lang="en-US" altLang="sr-Latn-RS" dirty="0" err="1"/>
              <a:t>za</a:t>
            </a:r>
            <a:r>
              <a:rPr lang="en-US" altLang="sr-Latn-RS" dirty="0"/>
              <a:t> </a:t>
            </a:r>
            <a:r>
              <a:rPr lang="en-US" altLang="sr-Latn-RS" dirty="0" err="1"/>
              <a:t>isplatu</a:t>
            </a:r>
            <a:r>
              <a:rPr lang="en-US" altLang="sr-Latn-RS" dirty="0"/>
              <a:t> </a:t>
            </a:r>
            <a:r>
              <a:rPr lang="en-US" altLang="sr-Latn-RS" dirty="0" err="1"/>
              <a:t>garantnog</a:t>
            </a:r>
            <a:r>
              <a:rPr lang="en-US" altLang="sr-Latn-RS" dirty="0"/>
              <a:t> </a:t>
            </a:r>
            <a:r>
              <a:rPr lang="en-US" altLang="sr-Latn-RS" dirty="0" err="1"/>
              <a:t>iznosa</a:t>
            </a:r>
            <a:r>
              <a:rPr lang="en-US" altLang="sr-Latn-RS" dirty="0"/>
              <a:t/>
            </a:r>
            <a:br>
              <a:rPr lang="en-US" altLang="sr-Latn-RS" dirty="0"/>
            </a:br>
            <a:r>
              <a:rPr lang="en-US" altLang="sr-Latn-RS" dirty="0"/>
              <a:t/>
            </a:r>
            <a:br>
              <a:rPr lang="en-US" altLang="sr-Latn-RS" dirty="0"/>
            </a:br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xmlns="" val="258512910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sr-Latn-CS" altLang="sr-Latn-RS" sz="2400" dirty="0"/>
              <a:t>	</a:t>
            </a:r>
            <a:r>
              <a:rPr lang="en-US" altLang="sr-Latn-RS" sz="2800" dirty="0">
                <a:solidFill>
                  <a:srgbClr val="FF0000"/>
                </a:solidFill>
              </a:rPr>
              <a:t>- </a:t>
            </a:r>
            <a:r>
              <a:rPr lang="en-US" altLang="sr-Latn-RS" sz="2800" dirty="0" err="1">
                <a:solidFill>
                  <a:srgbClr val="FF0000"/>
                </a:solidFill>
              </a:rPr>
              <a:t>bezuslovne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 err="1">
                <a:solidFill>
                  <a:srgbClr val="FF0000"/>
                </a:solidFill>
              </a:rPr>
              <a:t>garancije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/>
              <a:t>(Unconditional Guaranty), </a:t>
            </a:r>
            <a:r>
              <a:rPr lang="en-US" altLang="sr-Latn-RS" sz="2800" dirty="0" err="1"/>
              <a:t>kod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kojih</a:t>
            </a:r>
            <a:r>
              <a:rPr lang="en-US" altLang="sr-Latn-RS" sz="2800" dirty="0"/>
              <a:t> se</a:t>
            </a:r>
            <a:r>
              <a:rPr lang="sr-Latn-CS" altLang="sr-Latn-RS" sz="2800" dirty="0"/>
              <a:t> </a:t>
            </a:r>
            <a:r>
              <a:rPr lang="en-US" altLang="sr-Latn-RS" sz="2800" dirty="0"/>
              <a:t>ne </a:t>
            </a:r>
            <a:r>
              <a:rPr lang="en-US" altLang="sr-Latn-RS" sz="2800" dirty="0" err="1"/>
              <a:t>traži</a:t>
            </a:r>
            <a:r>
              <a:rPr lang="en-US" altLang="sr-Latn-RS" sz="2800" dirty="0"/>
              <a:t> da </a:t>
            </a:r>
            <a:r>
              <a:rPr lang="en-US" altLang="sr-Latn-RS" sz="2800" dirty="0" err="1"/>
              <a:t>korisnik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podnosi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dokaze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kojim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potvrđuje</a:t>
            </a:r>
            <a:r>
              <a:rPr lang="en-US" altLang="sr-Latn-RS" sz="2800" dirty="0"/>
              <a:t> da je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ispunjen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uslov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isplatu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garantnog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iznosa</a:t>
            </a:r>
            <a:r>
              <a:rPr lang="en-US" altLang="sr-Latn-RS" sz="2800" dirty="0"/>
              <a:t>.</a:t>
            </a:r>
            <a:endParaRPr lang="sr-Latn-CS" altLang="sr-Latn-RS" sz="2800" dirty="0"/>
          </a:p>
          <a:p>
            <a:pPr>
              <a:lnSpc>
                <a:spcPct val="80000"/>
              </a:lnSpc>
            </a:pPr>
            <a:r>
              <a:rPr lang="en-US" altLang="sr-Latn-RS" sz="2800" dirty="0"/>
              <a:t> Ona se </a:t>
            </a:r>
            <a:r>
              <a:rPr lang="en-US" altLang="sr-Latn-RS" sz="2800" dirty="0" err="1"/>
              <a:t>obično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prepoznaje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</a:t>
            </a:r>
            <a:r>
              <a:rPr lang="en-US" altLang="sr-Latn-RS" sz="2800" dirty="0"/>
              <a:t> tome </a:t>
            </a:r>
            <a:r>
              <a:rPr lang="en-US" altLang="sr-Latn-RS" sz="2800" dirty="0" err="1"/>
              <a:t>što</a:t>
            </a:r>
            <a:r>
              <a:rPr lang="en-US" altLang="sr-Latn-RS" sz="2800" dirty="0"/>
              <a:t> je u </a:t>
            </a:r>
            <a:r>
              <a:rPr lang="en-US" altLang="sr-Latn-RS" sz="2800" dirty="0" err="1"/>
              <a:t>njoj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sadržana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klauzula</a:t>
            </a:r>
            <a:r>
              <a:rPr lang="en-US" altLang="sr-Latn-RS" sz="2800" dirty="0"/>
              <a:t> „</a:t>
            </a:r>
            <a:r>
              <a:rPr lang="en-US" altLang="sr-Latn-RS" sz="2800" dirty="0" err="1"/>
              <a:t>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prvi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poziv</a:t>
            </a:r>
            <a:r>
              <a:rPr lang="en-US" altLang="sr-Latn-RS" sz="2800" dirty="0"/>
              <a:t>“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ili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druga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klauzula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istim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značenjem</a:t>
            </a:r>
            <a:r>
              <a:rPr lang="en-US" altLang="sr-Latn-RS" sz="2800" dirty="0"/>
              <a:t>. </a:t>
            </a:r>
            <a:endParaRPr lang="sr-Latn-CS" altLang="sr-Latn-RS" sz="2800" dirty="0"/>
          </a:p>
          <a:p>
            <a:pPr>
              <a:lnSpc>
                <a:spcPct val="80000"/>
              </a:lnSpc>
            </a:pPr>
            <a:r>
              <a:rPr lang="en-US" altLang="sr-Latn-RS" sz="2800" dirty="0"/>
              <a:t>Ona </a:t>
            </a:r>
            <a:r>
              <a:rPr lang="en-US" altLang="sr-Latn-RS" sz="2800" dirty="0" err="1"/>
              <a:t>ima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prednosti</a:t>
            </a:r>
            <a:r>
              <a:rPr lang="en-US" altLang="sr-Latn-RS" sz="2800" dirty="0"/>
              <a:t> i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nedostatke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odnosu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uslovnu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garanciju</a:t>
            </a:r>
            <a:r>
              <a:rPr lang="en-US" altLang="sr-Latn-RS" sz="2800" dirty="0"/>
              <a:t>. </a:t>
            </a:r>
            <a:r>
              <a:rPr lang="en-US" altLang="sr-Latn-RS" sz="2800" dirty="0" err="1"/>
              <a:t>Nedostatak</a:t>
            </a:r>
            <a:r>
              <a:rPr lang="en-US" altLang="sr-Latn-RS" sz="2800" dirty="0"/>
              <a:t> je da </a:t>
            </a:r>
            <a:r>
              <a:rPr lang="en-US" altLang="sr-Latn-RS" sz="2800" dirty="0" err="1"/>
              <a:t>može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biti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lako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zlouotrebljena</a:t>
            </a:r>
            <a:r>
              <a:rPr lang="en-US" altLang="sr-Latn-RS" sz="2800" dirty="0"/>
              <a:t>. </a:t>
            </a:r>
            <a:endParaRPr lang="sr-Latn-CS" altLang="sr-Latn-RS" sz="2800" dirty="0"/>
          </a:p>
          <a:p>
            <a:pPr>
              <a:lnSpc>
                <a:spcPct val="80000"/>
              </a:lnSpc>
            </a:pPr>
            <a:r>
              <a:rPr lang="en-US" altLang="sr-Latn-RS" sz="2800" dirty="0" err="1"/>
              <a:t>Međutim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banka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može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odbiti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isplatu</a:t>
            </a:r>
            <a:r>
              <a:rPr lang="sr-Latn-CS" altLang="sr-Latn-RS" sz="2800" dirty="0"/>
              <a:t> </a:t>
            </a:r>
            <a:r>
              <a:rPr lang="en-US" altLang="sr-Latn-RS" sz="2800" dirty="0" err="1"/>
              <a:t>ukoliko</a:t>
            </a:r>
            <a:r>
              <a:rPr lang="en-US" altLang="sr-Latn-RS" sz="2800" dirty="0"/>
              <a:t> je </a:t>
            </a:r>
            <a:r>
              <a:rPr lang="en-US" altLang="sr-Latn-RS" sz="2800" dirty="0" err="1"/>
              <a:t>očigledno</a:t>
            </a:r>
            <a:r>
              <a:rPr lang="en-US" altLang="sr-Latn-RS" sz="2800" dirty="0"/>
              <a:t> da je </a:t>
            </a:r>
            <a:r>
              <a:rPr lang="en-US" altLang="sr-Latn-RS" sz="2800" dirty="0" err="1"/>
              <a:t>zahtev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neosnovan</a:t>
            </a:r>
            <a:r>
              <a:rPr lang="en-US" altLang="sr-Latn-RS" sz="2800" dirty="0"/>
              <a:t>,</a:t>
            </a:r>
            <a:r>
              <a:rPr lang="sr-Latn-CS" altLang="sr-Latn-RS" sz="2800" dirty="0"/>
              <a:t> </a:t>
            </a:r>
            <a:r>
              <a:rPr lang="en-US" altLang="sr-Latn-RS" sz="2800" dirty="0"/>
              <a:t>- </a:t>
            </a:r>
            <a:r>
              <a:rPr lang="en-US" altLang="sr-Latn-RS" sz="2800" dirty="0" err="1"/>
              <a:t>ostale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vrste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garancija</a:t>
            </a:r>
            <a:r>
              <a:rPr lang="en-US" altLang="sr-Latn-RS" sz="2800" dirty="0"/>
              <a:t> i to:</a:t>
            </a:r>
            <a:br>
              <a:rPr lang="en-US" altLang="sr-Latn-RS" sz="2800" dirty="0"/>
            </a:br>
            <a:endParaRPr lang="en-US" altLang="sr-Latn-RS" sz="2800" dirty="0"/>
          </a:p>
          <a:p>
            <a:pPr>
              <a:lnSpc>
                <a:spcPct val="80000"/>
              </a:lnSpc>
            </a:pPr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xmlns="" val="1187416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sr-Latn-RS" sz="2400" dirty="0" err="1">
                <a:solidFill>
                  <a:srgbClr val="FF0000"/>
                </a:solidFill>
              </a:rPr>
              <a:t>Bankarska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doznaka</a:t>
            </a:r>
            <a:r>
              <a:rPr lang="en-US" altLang="sr-Latn-RS" sz="2400" dirty="0">
                <a:solidFill>
                  <a:srgbClr val="FF0000"/>
                </a:solidFill>
              </a:rPr>
              <a:t> je </a:t>
            </a:r>
            <a:r>
              <a:rPr lang="en-US" altLang="sr-Latn-RS" sz="2400" dirty="0" err="1">
                <a:solidFill>
                  <a:srgbClr val="FF0000"/>
                </a:solidFill>
              </a:rPr>
              <a:t>danas</a:t>
            </a:r>
            <a:r>
              <a:rPr lang="en-US" altLang="sr-Latn-RS" sz="2400" dirty="0">
                <a:solidFill>
                  <a:srgbClr val="FF0000"/>
                </a:solidFill>
              </a:rPr>
              <a:t> SWIFT </a:t>
            </a:r>
            <a:r>
              <a:rPr lang="en-US" altLang="sr-Latn-RS" sz="2400" dirty="0" err="1">
                <a:solidFill>
                  <a:srgbClr val="FF0000"/>
                </a:solidFill>
              </a:rPr>
              <a:t>nalog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kojim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nalogodavac</a:t>
            </a:r>
            <a:r>
              <a:rPr lang="sr-Latn-C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domaćoj</a:t>
            </a:r>
            <a:r>
              <a:rPr lang="sr-Latn-C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banci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daje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nalog</a:t>
            </a:r>
            <a:r>
              <a:rPr lang="en-US" altLang="sr-Latn-RS" sz="2400" dirty="0">
                <a:solidFill>
                  <a:srgbClr val="FF0000"/>
                </a:solidFill>
              </a:rPr>
              <a:t> da u </a:t>
            </a:r>
            <a:r>
              <a:rPr lang="en-US" altLang="sr-Latn-RS" sz="2400" dirty="0" err="1">
                <a:solidFill>
                  <a:srgbClr val="FF0000"/>
                </a:solidFill>
              </a:rPr>
              <a:t>njegovo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sr-Latn-CS" altLang="sr-Latn-RS" sz="2400" dirty="0">
                <a:solidFill>
                  <a:srgbClr val="FF0000"/>
                </a:solidFill>
              </a:rPr>
              <a:t>ime </a:t>
            </a:r>
            <a:r>
              <a:rPr lang="en-US" altLang="sr-Latn-RS" sz="2400" dirty="0" err="1">
                <a:solidFill>
                  <a:srgbClr val="FF0000"/>
                </a:solidFill>
              </a:rPr>
              <a:t>doznači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naznačeni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iznos</a:t>
            </a:r>
            <a:r>
              <a:rPr lang="en-US" altLang="sr-Latn-RS" sz="2400" dirty="0">
                <a:solidFill>
                  <a:srgbClr val="FF0000"/>
                </a:solidFill>
              </a:rPr>
              <a:t> u</a:t>
            </a:r>
            <a:r>
              <a:rPr lang="sr-Latn-C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naznačenoj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valuti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r>
              <a:rPr lang="en-US" altLang="sr-Latn-RS" sz="2400" dirty="0" err="1">
                <a:solidFill>
                  <a:srgbClr val="FF0000"/>
                </a:solidFill>
              </a:rPr>
              <a:t>preko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inostrane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banke</a:t>
            </a:r>
            <a:r>
              <a:rPr lang="en-US" altLang="sr-Latn-RS" sz="2400" dirty="0">
                <a:solidFill>
                  <a:srgbClr val="FF0000"/>
                </a:solidFill>
              </a:rPr>
              <a:t>, </a:t>
            </a:r>
            <a:r>
              <a:rPr lang="en-US" altLang="sr-Latn-RS" sz="2400" dirty="0" err="1">
                <a:solidFill>
                  <a:srgbClr val="FF0000"/>
                </a:solidFill>
              </a:rPr>
              <a:t>stranom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korisniku</a:t>
            </a:r>
            <a:r>
              <a:rPr lang="en-US" altLang="sr-Latn-RS" sz="2400" dirty="0">
                <a:solidFill>
                  <a:srgbClr val="FF0000"/>
                </a:solidFill>
              </a:rPr>
              <a:t>. </a:t>
            </a:r>
            <a:endParaRPr lang="sr-Latn-CS" altLang="sr-Latn-RS" sz="2400" dirty="0">
              <a:solidFill>
                <a:srgbClr val="FF000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sr-Latn-RS" sz="2400" dirty="0"/>
              <a:t>Ona,</a:t>
            </a:r>
            <a:r>
              <a:rPr lang="sr-Latn-CS" altLang="sr-Latn-RS" sz="2400" dirty="0"/>
              <a:t> d</a:t>
            </a:r>
            <a:r>
              <a:rPr lang="en-US" altLang="sr-Latn-RS" sz="2400" dirty="0" err="1"/>
              <a:t>akle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nije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ništa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drugo</a:t>
            </a:r>
            <a:r>
              <a:rPr lang="en-US" altLang="sr-Latn-RS" sz="2400" dirty="0"/>
              <a:t> do </a:t>
            </a:r>
            <a:r>
              <a:rPr lang="en-US" altLang="sr-Latn-RS" sz="2400" dirty="0" err="1"/>
              <a:t>bankarski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nalog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koji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izvršava</a:t>
            </a:r>
            <a:r>
              <a:rPr lang="en-US" altLang="sr-Latn-RS" sz="2400" dirty="0"/>
              <a:t> u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korist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korisnika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inostranstvu</a:t>
            </a:r>
            <a:r>
              <a:rPr lang="en-US" altLang="sr-Latn-RS" sz="2400" dirty="0"/>
              <a:t>. </a:t>
            </a:r>
            <a:endParaRPr lang="sr-Latn-CS" altLang="sr-Latn-RS" sz="2400" dirty="0"/>
          </a:p>
          <a:p>
            <a:pPr marL="609600" indent="-609600">
              <a:lnSpc>
                <a:spcPct val="90000"/>
              </a:lnSpc>
            </a:pPr>
            <a:r>
              <a:rPr lang="en-US" altLang="sr-Latn-RS" sz="2400" dirty="0" err="1"/>
              <a:t>Bankarska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doznaka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zasniva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</a:t>
            </a:r>
            <a:r>
              <a:rPr lang="sr-Latn-CS" altLang="sr-Latn-RS" sz="2400" dirty="0"/>
              <a:t> o</a:t>
            </a:r>
            <a:r>
              <a:rPr lang="en-US" altLang="sr-Latn-RS" sz="2400" dirty="0" err="1"/>
              <a:t>dobravanju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zaduživanju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žiro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tekućeg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računa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vrlo</a:t>
            </a:r>
            <a:r>
              <a:rPr lang="en-US" altLang="sr-Latn-RS" sz="2400" dirty="0"/>
              <a:t> je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slična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bezgotovinskom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plaćanju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domaćem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platnom</a:t>
            </a:r>
            <a:r>
              <a:rPr lang="en-US" altLang="sr-Latn-RS" sz="2400" dirty="0"/>
              <a:t> </a:t>
            </a:r>
            <a:r>
              <a:rPr lang="en-US" altLang="sr-Latn-RS" sz="2400" dirty="0" err="1" smtClean="0"/>
              <a:t>prometu</a:t>
            </a:r>
            <a:r>
              <a:rPr lang="sr-Latn-ME" altLang="sr-Latn-RS" sz="2400" dirty="0"/>
              <a:t>.</a:t>
            </a:r>
            <a:r>
              <a:rPr lang="en-US" altLang="sr-Latn-RS" sz="2400" dirty="0"/>
              <a:t/>
            </a:r>
            <a:br>
              <a:rPr lang="en-US" altLang="sr-Latn-RS" sz="2400" dirty="0"/>
            </a:br>
            <a:endParaRPr lang="sr-Latn-CS" altLang="sr-Latn-RS" sz="2400" dirty="0"/>
          </a:p>
          <a:p>
            <a:pPr marL="609600" indent="-609600">
              <a:lnSpc>
                <a:spcPct val="90000"/>
              </a:lnSpc>
            </a:pP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xmlns="" val="215984784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en-US" altLang="sr-Latn-RS" sz="2400" dirty="0" err="1" smtClean="0">
                <a:solidFill>
                  <a:srgbClr val="FF0000"/>
                </a:solidFill>
              </a:rPr>
              <a:t>ko</a:t>
            </a:r>
            <a:r>
              <a:rPr lang="sr-Latn-ME" altLang="sr-Latn-RS" sz="2400" dirty="0" smtClean="0">
                <a:solidFill>
                  <a:srgbClr val="FF0000"/>
                </a:solidFill>
              </a:rPr>
              <a:t>n</a:t>
            </a:r>
            <a:r>
              <a:rPr lang="en-US" altLang="sr-Latn-RS" sz="2400" dirty="0" err="1" smtClean="0">
                <a:solidFill>
                  <a:srgbClr val="FF0000"/>
                </a:solidFill>
              </a:rPr>
              <a:t>tragarancije</a:t>
            </a:r>
            <a:r>
              <a:rPr lang="en-US" altLang="sr-Latn-RS" sz="2400" dirty="0" smtClean="0">
                <a:solidFill>
                  <a:srgbClr val="FF0000"/>
                </a:solidFill>
              </a:rPr>
              <a:t> </a:t>
            </a:r>
            <a:r>
              <a:rPr lang="en-US" altLang="sr-Latn-RS" sz="2400" dirty="0"/>
              <a:t>(Counter Guaranty), do </a:t>
            </a:r>
            <a:r>
              <a:rPr lang="en-US" altLang="sr-Latn-RS" sz="2400" dirty="0" err="1"/>
              <a:t>čijih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izdavanja</a:t>
            </a:r>
            <a:r>
              <a:rPr lang="en-US" altLang="sr-Latn-RS" sz="2400" dirty="0"/>
              <a:t/>
            </a:r>
            <a:br>
              <a:rPr lang="en-US" altLang="sr-Latn-RS" sz="2400" dirty="0"/>
            </a:br>
            <a:r>
              <a:rPr lang="en-US" altLang="sr-Latn-RS" sz="2400" dirty="0" err="1"/>
              <a:t>dolazi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onda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kada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propisi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zemlje-korisnika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zahtevaju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garanciju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izda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ima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sedište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zemlji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korisnika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dok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nalogodavac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za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izdavanje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nalazi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drugoj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zemlji</a:t>
            </a:r>
            <a:r>
              <a:rPr lang="en-US" altLang="sr-Latn-RS" sz="2400" dirty="0"/>
              <a:t>. </a:t>
            </a:r>
            <a:endParaRPr lang="sr-Latn-CS" altLang="sr-Latn-RS" sz="2400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altLang="sr-Latn-RS" sz="2400" dirty="0" err="1"/>
              <a:t>Isplatom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garantnog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iznosa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korisniku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garancije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banka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zemlji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korisnika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stiče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pravo</a:t>
            </a:r>
            <a:r>
              <a:rPr lang="sr-Latn-CS" altLang="sr-Latn-RS" sz="2400" dirty="0"/>
              <a:t> </a:t>
            </a:r>
            <a:r>
              <a:rPr lang="en-US" altLang="sr-Latn-RS" sz="2400" dirty="0"/>
              <a:t>da se </a:t>
            </a:r>
            <a:r>
              <a:rPr lang="en-US" altLang="sr-Latn-RS" sz="2400" dirty="0" err="1"/>
              <a:t>za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isplaćeno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regresira</a:t>
            </a:r>
            <a:r>
              <a:rPr lang="en-US" altLang="sr-Latn-RS" sz="2400" dirty="0"/>
              <a:t> od </a:t>
            </a:r>
            <a:r>
              <a:rPr lang="en-US" altLang="sr-Latn-RS" sz="2400" dirty="0" err="1"/>
              <a:t>inostrane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 (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zemlji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nalogodavca</a:t>
            </a:r>
            <a:r>
              <a:rPr lang="en-US" altLang="sr-Latn-RS" sz="2400" dirty="0"/>
              <a:t>) </a:t>
            </a:r>
            <a:r>
              <a:rPr lang="en-US" altLang="sr-Latn-RS" sz="2400" dirty="0" err="1"/>
              <a:t>po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osnovu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izdate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kontragarancije</a:t>
            </a:r>
            <a:r>
              <a:rPr lang="en-US" altLang="sr-Latn-RS" sz="2400" dirty="0"/>
              <a:t>. </a:t>
            </a:r>
            <a:endParaRPr lang="sr-Latn-CS" altLang="sr-Latn-RS" sz="2400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altLang="sr-Latn-RS" sz="2400" dirty="0"/>
              <a:t>U </a:t>
            </a:r>
            <a:r>
              <a:rPr lang="en-US" altLang="sr-Latn-RS" sz="2400" dirty="0" err="1"/>
              <a:t>praksi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događa</a:t>
            </a:r>
            <a:r>
              <a:rPr lang="sr-Latn-CS" altLang="sr-Latn-RS" sz="2400" dirty="0"/>
              <a:t> </a:t>
            </a:r>
            <a:r>
              <a:rPr lang="en-US" altLang="sr-Latn-RS" sz="2400" dirty="0"/>
              <a:t>da </a:t>
            </a:r>
            <a:r>
              <a:rPr lang="en-US" altLang="sr-Latn-RS" sz="2400" dirty="0" err="1"/>
              <a:t>više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banaka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garantuje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izvršenje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obaveze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naročito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kada</a:t>
            </a:r>
            <a:r>
              <a:rPr lang="en-US" altLang="sr-Latn-RS" sz="2400" dirty="0"/>
              <a:t> je u </a:t>
            </a:r>
            <a:r>
              <a:rPr lang="en-US" altLang="sr-Latn-RS" sz="2400" dirty="0" err="1"/>
              <a:t>pitanju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obezbeđenje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krupnije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poslovne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operacije</a:t>
            </a:r>
            <a:r>
              <a:rPr lang="en-US" altLang="sr-Latn-RS" sz="2400" dirty="0"/>
              <a:t>.</a:t>
            </a:r>
            <a:br>
              <a:rPr lang="en-US" altLang="sr-Latn-RS" sz="2400" dirty="0"/>
            </a:br>
            <a:endParaRPr lang="en-US" altLang="sr-Latn-RS" sz="2400" dirty="0"/>
          </a:p>
          <a:p>
            <a:pPr>
              <a:lnSpc>
                <a:spcPct val="90000"/>
              </a:lnSpc>
            </a:pP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xmlns="" val="80463595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sr-Latn-RS" sz="2800" dirty="0">
                <a:solidFill>
                  <a:srgbClr val="FF0000"/>
                </a:solidFill>
              </a:rPr>
              <a:t>- </a:t>
            </a:r>
            <a:r>
              <a:rPr lang="en-US" altLang="sr-Latn-RS" sz="2800" dirty="0" err="1">
                <a:solidFill>
                  <a:srgbClr val="FF0000"/>
                </a:solidFill>
              </a:rPr>
              <a:t>supergarancije</a:t>
            </a:r>
            <a:r>
              <a:rPr lang="en-US" altLang="sr-Latn-RS" sz="2800" dirty="0">
                <a:solidFill>
                  <a:srgbClr val="FF0000"/>
                </a:solidFill>
              </a:rPr>
              <a:t> </a:t>
            </a:r>
            <a:r>
              <a:rPr lang="en-US" altLang="sr-Latn-RS" sz="2800" dirty="0"/>
              <a:t>(Super Guaranty). </a:t>
            </a:r>
            <a:r>
              <a:rPr lang="en-US" altLang="sr-Latn-RS" sz="2800" dirty="0" err="1"/>
              <a:t>Poverilac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osnovnog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ugovora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može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zahtevati</a:t>
            </a:r>
            <a:r>
              <a:rPr lang="en-US" altLang="sr-Latn-RS" sz="2800" dirty="0"/>
              <a:t> da mu </a:t>
            </a:r>
            <a:r>
              <a:rPr lang="en-US" altLang="sr-Latn-RS" sz="2800" dirty="0" err="1"/>
              <a:t>dužnik</a:t>
            </a:r>
            <a:r>
              <a:rPr lang="en-US" altLang="sr-Latn-RS" sz="2800" dirty="0"/>
              <a:t>, pored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pribavi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supergaranciju</a:t>
            </a:r>
            <a:r>
              <a:rPr lang="en-US" altLang="sr-Latn-RS" sz="2800" dirty="0"/>
              <a:t> od </a:t>
            </a:r>
            <a:r>
              <a:rPr lang="en-US" altLang="sr-Latn-RS" sz="2800" dirty="0" err="1"/>
              <a:t>neke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treće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banke</a:t>
            </a:r>
            <a:r>
              <a:rPr lang="en-US" altLang="sr-Latn-RS" sz="2800" dirty="0"/>
              <a:t>. </a:t>
            </a:r>
            <a:endParaRPr lang="sr-Latn-ME" altLang="sr-Latn-RS" sz="2800" dirty="0" smtClean="0"/>
          </a:p>
          <a:p>
            <a:pPr>
              <a:lnSpc>
                <a:spcPct val="90000"/>
              </a:lnSpc>
            </a:pPr>
            <a:r>
              <a:rPr lang="en-US" altLang="sr-Latn-RS" sz="2800" dirty="0" smtClean="0"/>
              <a:t>U </a:t>
            </a:r>
            <a:r>
              <a:rPr lang="en-US" altLang="sr-Latn-RS" sz="2800" dirty="0" err="1"/>
              <a:t>praksi</a:t>
            </a:r>
            <a:r>
              <a:rPr lang="en-US" altLang="sr-Latn-RS" sz="2800" dirty="0"/>
              <a:t> do </a:t>
            </a:r>
            <a:r>
              <a:rPr lang="en-US" altLang="sr-Latn-RS" sz="2800" dirty="0" err="1"/>
              <a:t>te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situacije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dolazi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kada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poverilac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nema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dovoljno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poverenja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banku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koja</a:t>
            </a:r>
            <a:r>
              <a:rPr lang="en-US" altLang="sr-Latn-RS" sz="2800" dirty="0"/>
              <a:t> je </a:t>
            </a:r>
            <a:r>
              <a:rPr lang="en-US" altLang="sr-Latn-RS" sz="2800" dirty="0" err="1"/>
              <a:t>prvobitno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dala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garanciju</a:t>
            </a:r>
            <a:r>
              <a:rPr lang="en-US" altLang="sr-Latn-RS" sz="2800" dirty="0"/>
              <a:t>, </a:t>
            </a:r>
            <a:r>
              <a:rPr lang="en-US" altLang="sr-Latn-RS" sz="2800" dirty="0" err="1"/>
              <a:t>kao</a:t>
            </a:r>
            <a:r>
              <a:rPr lang="en-US" altLang="sr-Latn-RS" sz="2800" dirty="0"/>
              <a:t> i u </a:t>
            </a:r>
            <a:r>
              <a:rPr lang="en-US" altLang="sr-Latn-RS" sz="2800" dirty="0" err="1"/>
              <a:t>slučajevima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kada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obezbeđuje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izvršenje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neke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značajne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poslovne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operacije</a:t>
            </a:r>
            <a:r>
              <a:rPr lang="en-US" altLang="sr-Latn-RS" sz="2800" dirty="0" smtClean="0"/>
              <a:t>.</a:t>
            </a:r>
            <a:endParaRPr lang="sr-Latn-ME" altLang="sr-Latn-RS" sz="2800" dirty="0" smtClean="0"/>
          </a:p>
          <a:p>
            <a:pPr>
              <a:lnSpc>
                <a:spcPct val="90000"/>
              </a:lnSpc>
            </a:pPr>
            <a:r>
              <a:rPr lang="en-US" altLang="sr-Latn-RS" sz="2800" dirty="0" smtClean="0"/>
              <a:t> </a:t>
            </a:r>
            <a:r>
              <a:rPr lang="en-US" altLang="sr-Latn-RS" sz="2800" dirty="0" err="1"/>
              <a:t>Kod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nekih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zemalja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sve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ino</a:t>
            </a:r>
            <a:r>
              <a:rPr lang="en-US" altLang="sr-Latn-RS" sz="2800" dirty="0"/>
              <a:t>- </a:t>
            </a:r>
            <a:r>
              <a:rPr lang="en-US" altLang="sr-Latn-RS" sz="2800" dirty="0" err="1"/>
              <a:t>partnere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obavezno</a:t>
            </a:r>
            <a:r>
              <a:rPr lang="en-US" altLang="sr-Latn-RS" sz="2800" dirty="0"/>
              <a:t> je </a:t>
            </a:r>
            <a:r>
              <a:rPr lang="en-US" altLang="sr-Latn-RS" sz="2800" dirty="0" err="1"/>
              <a:t>obezbeđenje</a:t>
            </a:r>
            <a:r>
              <a:rPr lang="en-US" altLang="sr-Latn-RS" sz="2800" dirty="0"/>
              <a:t> super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domaće</a:t>
            </a:r>
            <a:r>
              <a:rPr lang="en-US" altLang="sr-Latn-RS" sz="2800" dirty="0"/>
              <a:t> </a:t>
            </a:r>
            <a:r>
              <a:rPr lang="en-US" altLang="sr-Latn-RS" sz="2800" dirty="0" err="1" smtClean="0"/>
              <a:t>ili</a:t>
            </a:r>
            <a:r>
              <a:rPr lang="sr-Latn-ME" altLang="sr-Latn-RS" sz="2800" dirty="0" smtClean="0"/>
              <a:t> </a:t>
            </a:r>
            <a:r>
              <a:rPr lang="en-US" altLang="sr-Latn-RS" sz="2800" dirty="0" err="1" smtClean="0"/>
              <a:t>inostrane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/>
              <a:t>banke</a:t>
            </a:r>
            <a:r>
              <a:rPr lang="en-US" altLang="sr-Latn-R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0457719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sr-Latn-RS" sz="2400" dirty="0">
                <a:solidFill>
                  <a:srgbClr val="FF0000"/>
                </a:solidFill>
              </a:rPr>
              <a:t>- </a:t>
            </a:r>
            <a:r>
              <a:rPr lang="en-US" altLang="sr-Latn-RS" sz="2400" dirty="0" err="1">
                <a:solidFill>
                  <a:srgbClr val="FF0000"/>
                </a:solidFill>
              </a:rPr>
              <a:t>samostalna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garancija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ili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garancija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sa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 err="1">
                <a:solidFill>
                  <a:srgbClr val="FF0000"/>
                </a:solidFill>
              </a:rPr>
              <a:t>klauzulom</a:t>
            </a:r>
            <a:r>
              <a:rPr lang="en-US" altLang="sr-Latn-RS" sz="2400" dirty="0">
                <a:solidFill>
                  <a:srgbClr val="FF0000"/>
                </a:solidFill>
              </a:rPr>
              <a:t> </a:t>
            </a:r>
            <a:r>
              <a:rPr lang="en-US" altLang="sr-Latn-RS" sz="2400" dirty="0"/>
              <a:t>„bez </a:t>
            </a:r>
            <a:r>
              <a:rPr lang="en-US" altLang="sr-Latn-RS" sz="2400" dirty="0" err="1"/>
              <a:t>prigovora</a:t>
            </a:r>
            <a:r>
              <a:rPr lang="en-US" altLang="sr-Latn-RS" sz="2400" dirty="0"/>
              <a:t>“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drugom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ima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isto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značenje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predstavlja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pravi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oblik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kakav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masovno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koristi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poslovima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međunarodne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trgovine</a:t>
            </a:r>
            <a:r>
              <a:rPr lang="en-US" altLang="sr-Latn-RS" sz="2400" dirty="0"/>
              <a:t>. </a:t>
            </a:r>
            <a:endParaRPr lang="sr-Latn-CS" altLang="sr-Latn-RS" sz="2400" dirty="0"/>
          </a:p>
          <a:p>
            <a:pPr>
              <a:lnSpc>
                <a:spcPct val="80000"/>
              </a:lnSpc>
            </a:pPr>
            <a:r>
              <a:rPr lang="en-US" altLang="sr-Latn-RS" sz="2400" dirty="0" err="1"/>
              <a:t>Ovom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garancijom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pokriva</a:t>
            </a:r>
            <a:r>
              <a:rPr lang="en-US" altLang="sr-Latn-RS" sz="2400" dirty="0"/>
              <a:t> ne </a:t>
            </a:r>
            <a:r>
              <a:rPr lang="en-US" altLang="sr-Latn-RS" sz="2400" dirty="0" err="1"/>
              <a:t>samo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rizik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ispunjenja</a:t>
            </a:r>
            <a:r>
              <a:rPr lang="en-US" altLang="sr-Latn-RS" sz="2400" dirty="0"/>
              <a:t> 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/>
              <a:t>obaveze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inostranog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ugovora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nego</a:t>
            </a:r>
            <a:r>
              <a:rPr lang="en-US" altLang="sr-Latn-RS" sz="2400" dirty="0"/>
              <a:t> i </a:t>
            </a:r>
            <a:r>
              <a:rPr lang="en-US" altLang="sr-Latn-RS" sz="2400" dirty="0" err="1"/>
              <a:t>rizik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nepunovažnosti</a:t>
            </a:r>
            <a:r>
              <a:rPr lang="en-US" altLang="sr-Latn-RS" sz="2400" dirty="0"/>
              <a:t> </a:t>
            </a:r>
            <a:r>
              <a:rPr lang="en-US" altLang="sr-Latn-RS" sz="2400" dirty="0" err="1" smtClean="0"/>
              <a:t>jedne</a:t>
            </a:r>
            <a:r>
              <a:rPr lang="sr-Latn-ME" altLang="sr-Latn-RS" sz="2400" dirty="0" smtClean="0"/>
              <a:t> </a:t>
            </a:r>
            <a:r>
              <a:rPr lang="en-US" altLang="sr-Latn-RS" sz="2400" dirty="0" err="1" smtClean="0"/>
              <a:t>takve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/>
              <a:t>obaveze</a:t>
            </a:r>
            <a:r>
              <a:rPr lang="en-US" altLang="sr-Latn-RS" sz="2400" dirty="0"/>
              <a:t>. </a:t>
            </a:r>
            <a:endParaRPr lang="sr-Latn-CS" altLang="sr-Latn-RS" sz="2400" dirty="0"/>
          </a:p>
          <a:p>
            <a:pPr>
              <a:lnSpc>
                <a:spcPct val="80000"/>
              </a:lnSpc>
            </a:pPr>
            <a:r>
              <a:rPr lang="en-US" altLang="sr-Latn-RS" sz="2400" dirty="0"/>
              <a:t>Banka </a:t>
            </a:r>
            <a:r>
              <a:rPr lang="en-US" altLang="sr-Latn-RS" sz="2400" dirty="0" err="1"/>
              <a:t>može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prema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korisniku</a:t>
            </a:r>
            <a:r>
              <a:rPr lang="en-US" altLang="sr-Latn-RS" sz="2400" dirty="0"/>
              <a:t> da </a:t>
            </a:r>
            <a:r>
              <a:rPr lang="en-US" altLang="sr-Latn-RS" sz="2400" dirty="0" err="1"/>
              <a:t>ističe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samo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prigovore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koji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tiču</a:t>
            </a:r>
            <a:r>
              <a:rPr lang="en-US" altLang="sr-Latn-RS" sz="2400" dirty="0"/>
              <a:t> same </a:t>
            </a:r>
            <a:r>
              <a:rPr lang="en-US" altLang="sr-Latn-RS" sz="2400" dirty="0" err="1"/>
              <a:t>garancije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kao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što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su</a:t>
            </a:r>
            <a:r>
              <a:rPr lang="en-US" altLang="sr-Latn-RS" sz="2400" dirty="0"/>
              <a:t>: </a:t>
            </a:r>
            <a:r>
              <a:rPr lang="en-US" altLang="sr-Latn-RS" sz="2400" dirty="0" err="1"/>
              <a:t>prigovor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pogledu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punovažnosti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sadržine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garancije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prigovor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kompenzacije</a:t>
            </a:r>
            <a:r>
              <a:rPr lang="en-US" altLang="sr-Latn-RS" sz="2400" dirty="0"/>
              <a:t>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sr-Latn-R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22940314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sr-Latn-RS" sz="2800" dirty="0" err="1"/>
              <a:t>Samostalna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garancija</a:t>
            </a:r>
            <a:r>
              <a:rPr lang="en-US" altLang="sr-Latn-RS" sz="2800" dirty="0"/>
              <a:t> je </a:t>
            </a:r>
            <a:r>
              <a:rPr lang="en-US" altLang="sr-Latn-RS" sz="2800" dirty="0" err="1"/>
              <a:t>daleko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sigurnije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pouzdanije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sredstvo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obezbeđenja</a:t>
            </a:r>
            <a:r>
              <a:rPr lang="en-US" altLang="sr-Latn-RS" sz="2800" dirty="0"/>
              <a:t> od </a:t>
            </a:r>
            <a:r>
              <a:rPr lang="en-US" altLang="sr-Latn-RS" sz="2800" dirty="0" err="1"/>
              <a:t>akcesorne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. </a:t>
            </a:r>
          </a:p>
          <a:p>
            <a:pPr>
              <a:lnSpc>
                <a:spcPct val="80000"/>
              </a:lnSpc>
            </a:pPr>
            <a:r>
              <a:rPr lang="en-US" altLang="sr-Latn-RS" sz="2800" dirty="0"/>
              <a:t>Ova </a:t>
            </a:r>
            <a:r>
              <a:rPr lang="en-US" altLang="sr-Latn-RS" sz="2800" dirty="0" err="1"/>
              <a:t>garancija</a:t>
            </a:r>
            <a:r>
              <a:rPr lang="en-US" altLang="sr-Latn-RS" sz="2800" dirty="0"/>
              <a:t> je </a:t>
            </a:r>
            <a:r>
              <a:rPr lang="en-US" altLang="sr-Latn-RS" sz="2800" dirty="0" err="1"/>
              <a:t>jedan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poseban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oblik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. </a:t>
            </a:r>
            <a:r>
              <a:rPr lang="en-US" altLang="sr-Latn-RS" sz="2800" dirty="0" err="1"/>
              <a:t>Takva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može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biti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korišćena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jedino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za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obezbeđenje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potraživanja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međunarodnom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prometu</a:t>
            </a:r>
            <a:r>
              <a:rPr lang="en-US" altLang="sr-Latn-RS" sz="2800" dirty="0"/>
              <a:t>.</a:t>
            </a:r>
            <a:br>
              <a:rPr lang="en-US" altLang="sr-Latn-RS" sz="2800" dirty="0"/>
            </a:br>
            <a:r>
              <a:rPr lang="en-US" altLang="sr-Latn-RS" sz="2800" dirty="0"/>
              <a:t>- </a:t>
            </a:r>
            <a:r>
              <a:rPr lang="en-US" altLang="sr-Latn-RS" sz="2800" dirty="0" err="1"/>
              <a:t>akcesorna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bankarska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garancija</a:t>
            </a:r>
            <a:r>
              <a:rPr lang="en-US" altLang="sr-Latn-RS" sz="2800" dirty="0"/>
              <a:t> je </a:t>
            </a:r>
            <a:r>
              <a:rPr lang="en-US" altLang="sr-Latn-RS" sz="2800" dirty="0" err="1"/>
              <a:t>takav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oblik</a:t>
            </a:r>
            <a:r>
              <a:rPr lang="en-US" altLang="sr-Latn-RS" sz="2800" dirty="0"/>
              <a:t> </a:t>
            </a:r>
            <a:r>
              <a:rPr lang="en-US" altLang="sr-Latn-RS" sz="2800" dirty="0" err="1" smtClean="0"/>
              <a:t>personalnog</a:t>
            </a:r>
            <a:r>
              <a:rPr lang="sr-Latn-ME" altLang="sr-Latn-RS" sz="2800" dirty="0" smtClean="0"/>
              <a:t> </a:t>
            </a:r>
            <a:r>
              <a:rPr lang="en-US" altLang="sr-Latn-RS" sz="2800" dirty="0" err="1" smtClean="0"/>
              <a:t>obezbeđenja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/>
              <a:t>kod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kojeg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banka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može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prema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korisniku</a:t>
            </a:r>
            <a:r>
              <a:rPr lang="en-US" altLang="sr-Latn-RS" sz="2800" dirty="0"/>
              <a:t> da </a:t>
            </a:r>
            <a:r>
              <a:rPr lang="en-US" altLang="sr-Latn-RS" sz="2800" dirty="0" err="1"/>
              <a:t>ističe</a:t>
            </a:r>
            <a:r>
              <a:rPr lang="en-US" altLang="sr-Latn-RS" sz="2800" dirty="0"/>
              <a:t> </a:t>
            </a:r>
            <a:r>
              <a:rPr lang="en-US" altLang="sr-Latn-RS" sz="2800" dirty="0" err="1" smtClean="0"/>
              <a:t>sve</a:t>
            </a:r>
            <a:r>
              <a:rPr lang="sr-Latn-ME" altLang="sr-Latn-RS" sz="2800" dirty="0" smtClean="0"/>
              <a:t> </a:t>
            </a:r>
            <a:r>
              <a:rPr lang="en-US" altLang="sr-Latn-RS" sz="2800" dirty="0" err="1" smtClean="0"/>
              <a:t>prigovore</a:t>
            </a:r>
            <a:r>
              <a:rPr lang="en-US" altLang="sr-Latn-RS" sz="2800" dirty="0" smtClean="0"/>
              <a:t> </a:t>
            </a:r>
            <a:r>
              <a:rPr lang="en-US" altLang="sr-Latn-RS" sz="2800" dirty="0" err="1"/>
              <a:t>koje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može</a:t>
            </a:r>
            <a:r>
              <a:rPr lang="en-US" altLang="sr-Latn-RS" sz="2800" dirty="0"/>
              <a:t> da </a:t>
            </a:r>
            <a:r>
              <a:rPr lang="en-US" altLang="sr-Latn-RS" sz="2800" dirty="0" err="1"/>
              <a:t>ističe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jemac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prema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glavnom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dužniku</a:t>
            </a:r>
            <a:r>
              <a:rPr lang="en-US" altLang="sr-Latn-RS" sz="2800" dirty="0"/>
              <a:t>. </a:t>
            </a:r>
          </a:p>
          <a:p>
            <a:pPr>
              <a:lnSpc>
                <a:spcPct val="80000"/>
              </a:lnSpc>
            </a:pPr>
            <a:r>
              <a:rPr lang="en-US" altLang="sr-Latn-RS" sz="2800" dirty="0" err="1"/>
              <a:t>Retko</a:t>
            </a:r>
            <a:r>
              <a:rPr lang="en-US" altLang="sr-Latn-RS" sz="2800" dirty="0"/>
              <a:t> se </a:t>
            </a:r>
            <a:r>
              <a:rPr lang="en-US" altLang="sr-Latn-RS" sz="2800" dirty="0" err="1"/>
              <a:t>koristi</a:t>
            </a:r>
            <a:r>
              <a:rPr lang="en-US" altLang="sr-Latn-RS" sz="2800" dirty="0"/>
              <a:t> u </a:t>
            </a:r>
            <a:r>
              <a:rPr lang="en-US" altLang="sr-Latn-RS" sz="2800" dirty="0" err="1"/>
              <a:t>poslovima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međunarodne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trgovine</a:t>
            </a:r>
            <a:r>
              <a:rPr lang="en-US" altLang="sr-Latn-RS" sz="2800" dirty="0"/>
              <a:t>.</a:t>
            </a:r>
            <a:br>
              <a:rPr lang="en-US" altLang="sr-Latn-RS" sz="2800" dirty="0"/>
            </a:br>
            <a:r>
              <a:rPr lang="en-US" altLang="sr-Latn-RS" sz="2800" dirty="0"/>
              <a:t>- </a:t>
            </a:r>
            <a:r>
              <a:rPr lang="en-US" altLang="sr-Latn-RS" sz="2800" dirty="0" err="1"/>
              <a:t>konzorcijalne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 (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kod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kojih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više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banaka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daje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) </a:t>
            </a:r>
            <a:r>
              <a:rPr lang="en-US" altLang="sr-Latn-RS" sz="2800" dirty="0" err="1"/>
              <a:t>i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individualne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garancije</a:t>
            </a:r>
            <a:r>
              <a:rPr lang="en-US" altLang="sr-Latn-RS" sz="2800" dirty="0"/>
              <a:t> (</a:t>
            </a:r>
            <a:r>
              <a:rPr lang="en-US" altLang="sr-Latn-RS" sz="2800" dirty="0" err="1"/>
              <a:t>garancija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koju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daje</a:t>
            </a:r>
            <a:r>
              <a:rPr lang="en-US" altLang="sr-Latn-RS" sz="2800" dirty="0"/>
              <a:t> </a:t>
            </a:r>
            <a:r>
              <a:rPr lang="en-US" altLang="sr-Latn-RS" sz="2800" dirty="0" err="1" smtClean="0"/>
              <a:t>jedna</a:t>
            </a:r>
            <a:r>
              <a:rPr lang="sr-Latn-ME" altLang="sr-Latn-RS" sz="2800" dirty="0" smtClean="0"/>
              <a:t> </a:t>
            </a:r>
            <a:r>
              <a:rPr lang="en-US" altLang="sr-Latn-RS" sz="2800" dirty="0" err="1" smtClean="0"/>
              <a:t>banka</a:t>
            </a:r>
            <a:r>
              <a:rPr lang="en-US" altLang="sr-Latn-RS" sz="2800" dirty="0" smtClean="0"/>
              <a:t>).</a:t>
            </a:r>
            <a:endParaRPr lang="sr-Latn-ME" altLang="sr-Latn-RS" sz="2800" dirty="0" smtClean="0"/>
          </a:p>
          <a:p>
            <a:pPr>
              <a:lnSpc>
                <a:spcPct val="80000"/>
              </a:lnSpc>
            </a:pPr>
            <a:r>
              <a:rPr lang="sr-Latn-ME" altLang="sr-Latn-RS" sz="2800" dirty="0" smtClean="0"/>
              <a:t>KRAJ</a:t>
            </a:r>
          </a:p>
          <a:p>
            <a:pPr>
              <a:lnSpc>
                <a:spcPct val="80000"/>
              </a:lnSpc>
            </a:pPr>
            <a:r>
              <a:rPr lang="sr-Latn-ME" altLang="sr-Latn-RS" sz="2800" dirty="0" smtClean="0"/>
              <a:t>PITANJA!</a:t>
            </a:r>
          </a:p>
          <a:p>
            <a:pPr>
              <a:lnSpc>
                <a:spcPct val="80000"/>
              </a:lnSpc>
            </a:pPr>
            <a:endParaRPr lang="sr-Latn-ME" altLang="sr-Latn-RS" sz="2800" dirty="0" smtClean="0"/>
          </a:p>
          <a:p>
            <a:pPr>
              <a:lnSpc>
                <a:spcPct val="80000"/>
              </a:lnSpc>
            </a:pPr>
            <a:endParaRPr lang="en-US" altLang="sr-Latn-RS" sz="2800" dirty="0"/>
          </a:p>
          <a:p>
            <a:pPr>
              <a:lnSpc>
                <a:spcPct val="80000"/>
              </a:lnSpc>
            </a:pPr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xmlns="" val="3075892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sr-Latn-RS" sz="2400" dirty="0"/>
              <a:t/>
            </a:r>
            <a:br>
              <a:rPr lang="en-US" altLang="sr-Latn-RS" sz="2400" dirty="0"/>
            </a:br>
            <a:r>
              <a:rPr lang="sr-Latn-ME" altLang="sr-Latn-RS" sz="2400" dirty="0" smtClean="0"/>
              <a:t>R</a:t>
            </a:r>
            <a:r>
              <a:rPr lang="en-US" altLang="sr-Latn-RS" sz="2400" dirty="0" err="1" smtClean="0"/>
              <a:t>azlik</a:t>
            </a:r>
            <a:r>
              <a:rPr lang="sr-Latn-ME" altLang="sr-Latn-RS" sz="2400" dirty="0" smtClean="0"/>
              <a:t>a je u t</a:t>
            </a:r>
            <a:r>
              <a:rPr lang="en-US" altLang="sr-Latn-RS" sz="2400" dirty="0" smtClean="0"/>
              <a:t>om</a:t>
            </a:r>
            <a:r>
              <a:rPr lang="sr-Latn-ME" altLang="sr-Latn-RS" sz="2400" dirty="0" smtClean="0"/>
              <a:t>e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/>
              <a:t>što</a:t>
            </a:r>
            <a:r>
              <a:rPr lang="en-US" altLang="sr-Latn-RS" sz="2400" dirty="0"/>
              <a:t> se u </a:t>
            </a:r>
            <a:r>
              <a:rPr lang="en-US" altLang="sr-Latn-RS" sz="2400" dirty="0" err="1"/>
              <a:t>međunarodnom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platnom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prometu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plaćanje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obavlja</a:t>
            </a:r>
            <a:r>
              <a:rPr lang="sr-Latn-CS" altLang="sr-Latn-RS" sz="2400" dirty="0"/>
              <a:t>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teret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deviznog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računa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banaka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koji</a:t>
            </a:r>
            <a:r>
              <a:rPr lang="en-US" altLang="sr-Latn-RS" sz="2400" dirty="0"/>
              <a:t> se </a:t>
            </a:r>
            <a:r>
              <a:rPr lang="en-US" altLang="sr-Latn-RS" sz="2400" dirty="0" err="1"/>
              <a:t>vodi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kod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korespodentske</a:t>
            </a:r>
            <a:r>
              <a:rPr lang="en-US" altLang="sr-Latn-RS" sz="2400" dirty="0"/>
              <a:t/>
            </a:r>
            <a:br>
              <a:rPr lang="en-US" altLang="sr-Latn-RS" sz="2400" dirty="0"/>
            </a:br>
            <a:r>
              <a:rPr lang="en-US" altLang="sr-Latn-RS" sz="2400" dirty="0" err="1"/>
              <a:t>banke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inostranstvu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filijale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predstavništva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 smtClean="0"/>
              <a:t>druge</a:t>
            </a:r>
            <a:r>
              <a:rPr lang="sr-Latn-ME" altLang="sr-Latn-RS" sz="2400" dirty="0" smtClean="0"/>
              <a:t> </a:t>
            </a:r>
            <a:r>
              <a:rPr lang="en-US" altLang="sr-Latn-RS" sz="2400" dirty="0" err="1" smtClean="0"/>
              <a:t>organizacione</a:t>
            </a:r>
            <a:r>
              <a:rPr lang="en-US" altLang="sr-Latn-RS" sz="2400" dirty="0" smtClean="0"/>
              <a:t> </a:t>
            </a:r>
            <a:r>
              <a:rPr lang="en-US" altLang="sr-Latn-RS" sz="2400" dirty="0" err="1"/>
              <a:t>forme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multinacionalne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inostranstvu</a:t>
            </a:r>
            <a:r>
              <a:rPr lang="en-US" altLang="sr-Latn-RS" sz="2400" dirty="0"/>
              <a:t>. </a:t>
            </a:r>
            <a:endParaRPr lang="sr-Latn-CS" altLang="sr-Latn-RS" sz="2400" dirty="0"/>
          </a:p>
          <a:p>
            <a:pPr>
              <a:lnSpc>
                <a:spcPct val="90000"/>
              </a:lnSpc>
            </a:pPr>
            <a:r>
              <a:rPr lang="en-US" altLang="sr-Latn-RS" sz="2400" dirty="0" err="1"/>
              <a:t>Ista</a:t>
            </a:r>
            <a:r>
              <a:rPr lang="sr-Latn-CS" altLang="sr-Latn-RS" sz="2400" dirty="0"/>
              <a:t> </a:t>
            </a:r>
            <a:r>
              <a:rPr lang="en-US" altLang="sr-Latn-RS" sz="2400" dirty="0"/>
              <a:t>je </a:t>
            </a:r>
            <a:r>
              <a:rPr lang="en-US" altLang="sr-Latn-RS" sz="2400" dirty="0" err="1"/>
              <a:t>situacija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slučaju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dozna</a:t>
            </a:r>
            <a:r>
              <a:rPr lang="sr-Latn-CS" altLang="sr-Latn-RS" sz="2400" dirty="0"/>
              <a:t>ke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sredstava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iz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inostranstva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kada</a:t>
            </a:r>
            <a:r>
              <a:rPr lang="sr-Latn-CS" altLang="sr-Latn-RS" sz="2400" dirty="0"/>
              <a:t> </a:t>
            </a:r>
            <a:r>
              <a:rPr lang="en-US" altLang="sr-Latn-RS" sz="2400" dirty="0"/>
              <a:t>se </a:t>
            </a:r>
            <a:r>
              <a:rPr lang="en-US" altLang="sr-Latn-RS" sz="2400" dirty="0" err="1"/>
              <a:t>odobrenje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vrši</a:t>
            </a:r>
            <a:r>
              <a:rPr lang="en-US" altLang="sr-Latn-RS" sz="2400" dirty="0"/>
              <a:t> u </a:t>
            </a:r>
            <a:r>
              <a:rPr lang="en-US" altLang="sr-Latn-RS" sz="2400" dirty="0" err="1"/>
              <a:t>korist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žiro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ili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tekućeg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računa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domaće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banke</a:t>
            </a:r>
            <a:r>
              <a:rPr lang="en-US" altLang="sr-Latn-RS" sz="2400" dirty="0"/>
              <a:t>.</a:t>
            </a:r>
            <a:br>
              <a:rPr lang="en-US" altLang="sr-Latn-RS" sz="2400" dirty="0"/>
            </a:br>
            <a:endParaRPr lang="sr-Latn-CS" altLang="sr-Latn-RS" sz="2400" dirty="0"/>
          </a:p>
          <a:p>
            <a:pPr>
              <a:lnSpc>
                <a:spcPct val="90000"/>
              </a:lnSpc>
            </a:pP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xmlns="" val="3782644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3794</Words>
  <Application>Microsoft Office PowerPoint</Application>
  <PresentationFormat>On-screen Show (4:3)</PresentationFormat>
  <Paragraphs>236</Paragraphs>
  <Slides>83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83</vt:i4>
      </vt:variant>
    </vt:vector>
  </HeadingPairs>
  <TitlesOfParts>
    <vt:vector size="84" baseType="lpstr">
      <vt:lpstr>Office Theme</vt:lpstr>
      <vt:lpstr>MEĐUNARODNO FINANSIJSKO PRAVO  Instrumenti međunarodnog plaćanja  Prof. Dr. Halil Kalač </vt:lpstr>
      <vt:lpstr>UVOD </vt:lpstr>
      <vt:lpstr>Slide 3</vt:lpstr>
      <vt:lpstr>Slide 4</vt:lpstr>
      <vt:lpstr>Slide 5</vt:lpstr>
      <vt:lpstr>Instrumenti međunarodnog  plaćanja </vt:lpstr>
      <vt:lpstr>1. BANKARSKA DOZNAKA</vt:lpstr>
      <vt:lpstr>Slide 8</vt:lpstr>
      <vt:lpstr>Slide 9</vt:lpstr>
      <vt:lpstr>Slide 10</vt:lpstr>
      <vt:lpstr>Slide 11</vt:lpstr>
      <vt:lpstr>2. BANKARSKI ČEKOVI 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3. MEĐUNARODNA DOKUMENTA – INKASO  DOKUMENTA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4. DOKUMENTARNI AKREDITIV 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5. BANKARSKA GARANCIJA 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</vt:vector>
  </TitlesOfParts>
  <Company>Centralna banka Crne Gore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MEĐUNARODNO FINANSIJSKO PRAVO  Instrumenti međunarodnog plaćanja  Prof. Dr. Halil Kalač</dc:title>
  <dc:creator>Halil Kalac</dc:creator>
  <cp:lastModifiedBy>ProBook 4540s</cp:lastModifiedBy>
  <cp:revision>21</cp:revision>
  <dcterms:created xsi:type="dcterms:W3CDTF">2014-11-06T11:55:03Z</dcterms:created>
  <dcterms:modified xsi:type="dcterms:W3CDTF">2017-11-18T05:48:13Z</dcterms:modified>
</cp:coreProperties>
</file>