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76" r:id="rId3"/>
    <p:sldId id="377" r:id="rId4"/>
    <p:sldId id="378" r:id="rId5"/>
    <p:sldId id="259" r:id="rId6"/>
    <p:sldId id="261" r:id="rId7"/>
    <p:sldId id="262" r:id="rId8"/>
    <p:sldId id="380" r:id="rId9"/>
    <p:sldId id="381" r:id="rId10"/>
    <p:sldId id="263" r:id="rId11"/>
    <p:sldId id="264" r:id="rId12"/>
    <p:sldId id="371" r:id="rId13"/>
    <p:sldId id="372" r:id="rId14"/>
    <p:sldId id="373" r:id="rId15"/>
    <p:sldId id="374" r:id="rId16"/>
    <p:sldId id="265" r:id="rId17"/>
    <p:sldId id="267" r:id="rId18"/>
    <p:sldId id="268" r:id="rId19"/>
    <p:sldId id="408" r:id="rId20"/>
    <p:sldId id="385" r:id="rId21"/>
    <p:sldId id="386" r:id="rId22"/>
    <p:sldId id="394" r:id="rId23"/>
    <p:sldId id="387" r:id="rId24"/>
    <p:sldId id="401" r:id="rId25"/>
    <p:sldId id="388" r:id="rId26"/>
    <p:sldId id="389" r:id="rId27"/>
    <p:sldId id="390" r:id="rId28"/>
    <p:sldId id="402" r:id="rId29"/>
    <p:sldId id="392" r:id="rId30"/>
    <p:sldId id="404" r:id="rId31"/>
    <p:sldId id="405" r:id="rId32"/>
    <p:sldId id="269" r:id="rId33"/>
    <p:sldId id="395" r:id="rId34"/>
    <p:sldId id="279" r:id="rId35"/>
    <p:sldId id="280" r:id="rId36"/>
    <p:sldId id="281" r:id="rId37"/>
    <p:sldId id="282" r:id="rId38"/>
    <p:sldId id="283" r:id="rId39"/>
    <p:sldId id="284" r:id="rId40"/>
    <p:sldId id="285" r:id="rId41"/>
    <p:sldId id="286" r:id="rId42"/>
    <p:sldId id="287" r:id="rId43"/>
    <p:sldId id="288" r:id="rId44"/>
    <p:sldId id="289" r:id="rId45"/>
    <p:sldId id="290" r:id="rId46"/>
    <p:sldId id="291" r:id="rId47"/>
    <p:sldId id="293" r:id="rId48"/>
    <p:sldId id="295" r:id="rId49"/>
    <p:sldId id="296" r:id="rId50"/>
    <p:sldId id="297" r:id="rId51"/>
    <p:sldId id="298" r:id="rId52"/>
    <p:sldId id="299" r:id="rId53"/>
    <p:sldId id="300" r:id="rId54"/>
    <p:sldId id="301" r:id="rId55"/>
    <p:sldId id="396" r:id="rId56"/>
    <p:sldId id="410" r:id="rId57"/>
    <p:sldId id="411" r:id="rId58"/>
    <p:sldId id="397" r:id="rId59"/>
    <p:sldId id="398" r:id="rId60"/>
    <p:sldId id="412" r:id="rId61"/>
    <p:sldId id="399" r:id="rId62"/>
    <p:sldId id="400" r:id="rId63"/>
    <p:sldId id="413" r:id="rId64"/>
    <p:sldId id="305" r:id="rId65"/>
    <p:sldId id="383" r:id="rId66"/>
    <p:sldId id="384" r:id="rId67"/>
    <p:sldId id="306" r:id="rId68"/>
    <p:sldId id="307" r:id="rId69"/>
    <p:sldId id="310" r:id="rId70"/>
    <p:sldId id="311" r:id="rId71"/>
    <p:sldId id="314" r:id="rId72"/>
    <p:sldId id="315" r:id="rId73"/>
    <p:sldId id="316" r:id="rId74"/>
    <p:sldId id="317" r:id="rId75"/>
    <p:sldId id="318" r:id="rId76"/>
    <p:sldId id="319" r:id="rId77"/>
    <p:sldId id="320" r:id="rId78"/>
    <p:sldId id="321" r:id="rId79"/>
    <p:sldId id="322" r:id="rId80"/>
    <p:sldId id="323" r:id="rId81"/>
    <p:sldId id="324" r:id="rId82"/>
    <p:sldId id="325" r:id="rId83"/>
    <p:sldId id="326" r:id="rId84"/>
    <p:sldId id="327" r:id="rId85"/>
    <p:sldId id="328" r:id="rId86"/>
    <p:sldId id="329" r:id="rId87"/>
    <p:sldId id="330" r:id="rId88"/>
    <p:sldId id="331" r:id="rId89"/>
    <p:sldId id="338" r:id="rId90"/>
    <p:sldId id="342" r:id="rId91"/>
    <p:sldId id="343" r:id="rId92"/>
    <p:sldId id="344" r:id="rId93"/>
    <p:sldId id="345" r:id="rId94"/>
    <p:sldId id="346" r:id="rId95"/>
    <p:sldId id="347" r:id="rId96"/>
    <p:sldId id="348" r:id="rId97"/>
    <p:sldId id="349" r:id="rId98"/>
    <p:sldId id="350" r:id="rId99"/>
    <p:sldId id="351" r:id="rId100"/>
    <p:sldId id="354" r:id="rId101"/>
    <p:sldId id="355" r:id="rId102"/>
    <p:sldId id="356" r:id="rId103"/>
    <p:sldId id="357" r:id="rId104"/>
    <p:sldId id="358" r:id="rId105"/>
    <p:sldId id="361" r:id="rId106"/>
    <p:sldId id="363" r:id="rId107"/>
    <p:sldId id="364" r:id="rId108"/>
    <p:sldId id="365" r:id="rId109"/>
    <p:sldId id="366" r:id="rId110"/>
    <p:sldId id="367" r:id="rId111"/>
    <p:sldId id="368" r:id="rId112"/>
    <p:sldId id="369" r:id="rId113"/>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40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M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ME"/>
          </a:p>
        </p:txBody>
      </p:sp>
      <p:sp>
        <p:nvSpPr>
          <p:cNvPr id="4" name="Date Placeholder 3"/>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485454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307894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M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211814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3141712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M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2195905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Date Placeholder 4"/>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412794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Latn-M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7" name="Date Placeholder 6"/>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661031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Date Placeholder 2"/>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4" name="Footer Placeholder 3"/>
          <p:cNvSpPr>
            <a:spLocks noGrp="1"/>
          </p:cNvSpPr>
          <p:nvPr>
            <p:ph type="ftr" sz="quarter" idx="11"/>
          </p:nvPr>
        </p:nvSpPr>
        <p:spPr/>
        <p:txBody>
          <a:bodyPr/>
          <a:lstStyle/>
          <a:p>
            <a:endParaRPr lang="sr-Latn-ME"/>
          </a:p>
        </p:txBody>
      </p:sp>
      <p:sp>
        <p:nvSpPr>
          <p:cNvPr id="5" name="Slide Number Placeholder 4"/>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3023859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3" name="Footer Placeholder 2"/>
          <p:cNvSpPr>
            <a:spLocks noGrp="1"/>
          </p:cNvSpPr>
          <p:nvPr>
            <p:ph type="ftr" sz="quarter" idx="11"/>
          </p:nvPr>
        </p:nvSpPr>
        <p:spPr/>
        <p:txBody>
          <a:bodyPr/>
          <a:lstStyle/>
          <a:p>
            <a:endParaRPr lang="sr-Latn-ME"/>
          </a:p>
        </p:txBody>
      </p:sp>
      <p:sp>
        <p:nvSpPr>
          <p:cNvPr id="4" name="Slide Number Placeholder 3"/>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1518823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M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810256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M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M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9AB081-E724-482F-8626-0722F1A8B3E3}" type="datetimeFigureOut">
              <a:rPr lang="sr-Latn-ME" smtClean="0"/>
              <a:t>14.3.2016</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386A767B-A111-4521-A8BB-4DF1A4E5FEEC}" type="slidenum">
              <a:rPr lang="sr-Latn-ME" smtClean="0"/>
              <a:t>‹#›</a:t>
            </a:fld>
            <a:endParaRPr lang="sr-Latn-ME"/>
          </a:p>
        </p:txBody>
      </p:sp>
    </p:spTree>
    <p:extLst>
      <p:ext uri="{BB962C8B-B14F-4D97-AF65-F5344CB8AC3E}">
        <p14:creationId xmlns:p14="http://schemas.microsoft.com/office/powerpoint/2010/main" val="3465411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r-Latn-M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AB081-E724-482F-8626-0722F1A8B3E3}" type="datetimeFigureOut">
              <a:rPr lang="sr-Latn-ME" smtClean="0"/>
              <a:t>14.3.2016</a:t>
            </a:fld>
            <a:endParaRPr lang="sr-Latn-M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M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6A767B-A111-4521-A8BB-4DF1A4E5FEEC}" type="slidenum">
              <a:rPr lang="sr-Latn-ME" smtClean="0"/>
              <a:t>‹#›</a:t>
            </a:fld>
            <a:endParaRPr lang="sr-Latn-ME"/>
          </a:p>
        </p:txBody>
      </p:sp>
    </p:spTree>
    <p:extLst>
      <p:ext uri="{BB962C8B-B14F-4D97-AF65-F5344CB8AC3E}">
        <p14:creationId xmlns:p14="http://schemas.microsoft.com/office/powerpoint/2010/main" val="169396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sr-Latn-BA" altLang="sr-Latn-RS" sz="4000" dirty="0" smtClean="0"/>
              <a:t> </a:t>
            </a:r>
            <a:r>
              <a:rPr lang="sr-Latn-BA" altLang="sr-Latn-RS" sz="3600" dirty="0" smtClean="0">
                <a:latin typeface="Arial" panose="020B0604020202020204" pitchFamily="34" charset="0"/>
                <a:cs typeface="Arial" panose="020B0604020202020204" pitchFamily="34" charset="0"/>
              </a:rPr>
              <a:t>KORPORATIVNO UPRAVLJANJE</a:t>
            </a:r>
            <a:endParaRPr lang="en-US" altLang="sr-Latn-RS" sz="3600" dirty="0" smtClean="0">
              <a:latin typeface="Arial" panose="020B0604020202020204" pitchFamily="34" charset="0"/>
              <a:cs typeface="Arial" panose="020B0604020202020204" pitchFamily="34" charset="0"/>
            </a:endParaRPr>
          </a:p>
        </p:txBody>
      </p:sp>
      <p:sp>
        <p:nvSpPr>
          <p:cNvPr id="3075" name="Rectangle 3"/>
          <p:cNvSpPr>
            <a:spLocks noGrp="1" noChangeArrowheads="1"/>
          </p:cNvSpPr>
          <p:nvPr>
            <p:ph type="subTitle" idx="1"/>
          </p:nvPr>
        </p:nvSpPr>
        <p:spPr>
          <a:xfrm>
            <a:off x="1403350" y="3860800"/>
            <a:ext cx="6400800" cy="1752600"/>
          </a:xfrm>
        </p:spPr>
        <p:txBody>
          <a:bodyPr>
            <a:normAutofit fontScale="92500" lnSpcReduction="10000"/>
          </a:bodyPr>
          <a:lstStyle/>
          <a:p>
            <a:pPr eaLnBrk="1" hangingPunct="1"/>
            <a:r>
              <a:rPr lang="sr-Latn-ME" altLang="sr-Latn-RS" sz="4000" b="1" dirty="0" smtClean="0">
                <a:latin typeface="Arial" panose="020B0604020202020204" pitchFamily="34" charset="0"/>
                <a:cs typeface="Arial" panose="020B0604020202020204" pitchFamily="34" charset="0"/>
              </a:rPr>
              <a:t> </a:t>
            </a:r>
            <a:r>
              <a:rPr lang="sr-Latn-ME" altLang="sr-Latn-RS" sz="4000" b="1" dirty="0" smtClean="0">
                <a:solidFill>
                  <a:schemeClr val="tx1"/>
                </a:solidFill>
                <a:latin typeface="Arial" panose="020B0604020202020204" pitchFamily="34" charset="0"/>
                <a:cs typeface="Arial" panose="020B0604020202020204" pitchFamily="34" charset="0"/>
              </a:rPr>
              <a:t>ZAKONSKA REGULATIVA U BIH</a:t>
            </a:r>
            <a:endParaRPr lang="sr-Cyrl-CS" altLang="sr-Latn-RS" sz="4000" b="1" dirty="0" smtClean="0">
              <a:solidFill>
                <a:schemeClr val="tx1"/>
              </a:solidFill>
              <a:latin typeface="Arial" panose="020B0604020202020204" pitchFamily="34" charset="0"/>
              <a:cs typeface="Arial" panose="020B0604020202020204" pitchFamily="34" charset="0"/>
            </a:endParaRPr>
          </a:p>
          <a:p>
            <a:pPr eaLnBrk="1" hangingPunct="1"/>
            <a:r>
              <a:rPr lang="sr-Latn-BA" altLang="sr-Latn-RS" sz="3600" dirty="0" smtClean="0"/>
              <a:t> </a:t>
            </a:r>
            <a:endParaRPr lang="en-US" altLang="sr-Latn-RS" sz="3600" dirty="0" smtClean="0"/>
          </a:p>
        </p:txBody>
      </p:sp>
    </p:spTree>
    <p:extLst>
      <p:ext uri="{BB962C8B-B14F-4D97-AF65-F5344CB8AC3E}">
        <p14:creationId xmlns:p14="http://schemas.microsoft.com/office/powerpoint/2010/main" val="3477077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normAutofit fontScale="90000"/>
          </a:bodyPr>
          <a:lstStyle/>
          <a:p>
            <a:pPr algn="ctr"/>
            <a:r>
              <a:rPr lang="sr-Latn-CS" altLang="sr-Latn-RS" sz="4000" dirty="0" smtClean="0">
                <a:latin typeface="Arial" panose="020B0604020202020204" pitchFamily="34" charset="0"/>
                <a:cs typeface="Arial" panose="020B0604020202020204" pitchFamily="34" charset="0"/>
              </a:rPr>
              <a:t>Istraživanja primjene korporativnog upravljanja </a:t>
            </a:r>
            <a:endParaRPr lang="en-US" altLang="sr-Latn-RS" sz="4000" dirty="0" smtClean="0">
              <a:latin typeface="Arial" panose="020B0604020202020204" pitchFamily="34" charset="0"/>
              <a:cs typeface="Arial" panose="020B0604020202020204" pitchFamily="34" charset="0"/>
            </a:endParaRPr>
          </a:p>
        </p:txBody>
      </p:sp>
      <p:sp>
        <p:nvSpPr>
          <p:cNvPr id="77827" name="Rectangle 3"/>
          <p:cNvSpPr>
            <a:spLocks noGrp="1" noChangeArrowheads="1"/>
          </p:cNvSpPr>
          <p:nvPr>
            <p:ph type="body" idx="1"/>
          </p:nvPr>
        </p:nvSpPr>
        <p:spPr>
          <a:xfrm>
            <a:off x="755650" y="1628800"/>
            <a:ext cx="7772400" cy="4475138"/>
          </a:xfrm>
        </p:spPr>
        <p:txBody>
          <a:bodyPr/>
          <a:lstStyle/>
          <a:p>
            <a:pPr algn="just"/>
            <a:r>
              <a:rPr lang="sr-Latn-CS" altLang="sr-Latn-RS" sz="2400" dirty="0" smtClean="0">
                <a:latin typeface="Arial" panose="020B0604020202020204" pitchFamily="34" charset="0"/>
                <a:cs typeface="Arial" panose="020B0604020202020204" pitchFamily="34" charset="0"/>
              </a:rPr>
              <a:t>Akcionarska društva u u zemljanma u tranziciji najmanje primjenjuju standarde korporativnog upravljanja  pokazuju istraživanja.</a:t>
            </a:r>
          </a:p>
          <a:p>
            <a:pPr algn="just"/>
            <a:r>
              <a:rPr lang="sr-Latn-CS" altLang="sr-Latn-RS" sz="2400" dirty="0" smtClean="0">
                <a:latin typeface="Arial" panose="020B0604020202020204" pitchFamily="34" charset="0"/>
                <a:cs typeface="Arial" panose="020B0604020202020204" pitchFamily="34" charset="0"/>
              </a:rPr>
              <a:t>Uočljivo je da akcionarska društva u zemljama Zapadnog Balkana imaju izuzetno nizak nivo korporativnog upravljanja.</a:t>
            </a:r>
          </a:p>
          <a:p>
            <a:pPr algn="just"/>
            <a:r>
              <a:rPr lang="sr-Latn-CS" altLang="sr-Latn-RS" sz="2400" dirty="0" smtClean="0">
                <a:latin typeface="Arial" panose="020B0604020202020204" pitchFamily="34" charset="0"/>
                <a:cs typeface="Arial" panose="020B0604020202020204" pitchFamily="34" charset="0"/>
              </a:rPr>
              <a:t>Nivo primjene korporativnog upravljanja iznosi daleko ispod  zemalja srednje i</a:t>
            </a:r>
            <a:endParaRPr lang="en-US" altLang="sr-Latn-R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715465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normAutofit fontScale="90000"/>
          </a:bodyPr>
          <a:lstStyle/>
          <a:p>
            <a:r>
              <a:rPr lang="sr-Latn-CS" altLang="sr-Latn-RS" dirty="0"/>
              <a:t>Otklanjanje problema informacione asimetrije </a:t>
            </a:r>
            <a:endParaRPr lang="en-US" altLang="sr-Latn-RS" dirty="0" smtClean="0"/>
          </a:p>
        </p:txBody>
      </p:sp>
      <p:sp>
        <p:nvSpPr>
          <p:cNvPr id="155651" name="Rectangle 3"/>
          <p:cNvSpPr>
            <a:spLocks noGrp="1" noChangeArrowheads="1"/>
          </p:cNvSpPr>
          <p:nvPr>
            <p:ph type="body" idx="1"/>
          </p:nvPr>
        </p:nvSpPr>
        <p:spPr>
          <a:xfrm>
            <a:off x="827088" y="1628800"/>
            <a:ext cx="7772400" cy="4546575"/>
          </a:xfrm>
        </p:spPr>
        <p:txBody>
          <a:bodyPr/>
          <a:lstStyle/>
          <a:p>
            <a:pPr algn="just"/>
            <a:r>
              <a:rPr lang="sr-Latn-CS" altLang="sr-Latn-RS" sz="2400" dirty="0" smtClean="0">
                <a:latin typeface="Arial" panose="020B0604020202020204" pitchFamily="34" charset="0"/>
                <a:cs typeface="Arial" panose="020B0604020202020204" pitchFamily="34" charset="0"/>
              </a:rPr>
              <a:t>Zakonska obaveza objavljivanja finansijkih izvještaja sadržana je u odredbama Zakona o tržištu hartija od vrijednosti gdje je precizirano da su emitenti čije su hartije od vrijednosti emitovane javnom ponudom, dužni da objavljuju:</a:t>
            </a:r>
          </a:p>
          <a:p>
            <a:pPr algn="just">
              <a:buFontTx/>
              <a:buChar char="-"/>
            </a:pPr>
            <a:r>
              <a:rPr lang="sr-Latn-CS" altLang="sr-Latn-RS" sz="2400" dirty="0" smtClean="0">
                <a:latin typeface="Arial" panose="020B0604020202020204" pitchFamily="34" charset="0"/>
                <a:cs typeface="Arial" panose="020B0604020202020204" pitchFamily="34" charset="0"/>
              </a:rPr>
              <a:t>godišnje i polugodišnje finansijske izvještaje,</a:t>
            </a:r>
          </a:p>
          <a:p>
            <a:pPr algn="just">
              <a:buFontTx/>
              <a:buChar char="-"/>
            </a:pPr>
            <a:r>
              <a:rPr lang="sr-Latn-CS" altLang="sr-Latn-RS" sz="2400" dirty="0" smtClean="0">
                <a:latin typeface="Arial" panose="020B0604020202020204" pitchFamily="34" charset="0"/>
                <a:cs typeface="Arial" panose="020B0604020202020204" pitchFamily="34" charset="0"/>
              </a:rPr>
              <a:t>revizorske izvještaje ako su dužni da vrše reviziju u skladu sa propisima i</a:t>
            </a:r>
          </a:p>
          <a:p>
            <a:pPr algn="just">
              <a:buFontTx/>
              <a:buChar char="-"/>
            </a:pPr>
            <a:r>
              <a:rPr lang="sr-Latn-CS" altLang="sr-Latn-RS" sz="2400" dirty="0" smtClean="0">
                <a:latin typeface="Arial" panose="020B0604020202020204" pitchFamily="34" charset="0"/>
                <a:cs typeface="Arial" panose="020B0604020202020204" pitchFamily="34" charset="0"/>
              </a:rPr>
              <a:t>izvještaj o značajnim događajima i radnjama koje utiču na poslovanje emitenta.</a:t>
            </a:r>
          </a:p>
          <a:p>
            <a:pPr algn="just">
              <a:buFontTx/>
              <a:buChar char="-"/>
            </a:pPr>
            <a:endParaRPr lang="en-US" altLang="sr-Latn-RS" sz="2400" dirty="0" smtClean="0"/>
          </a:p>
        </p:txBody>
      </p:sp>
    </p:spTree>
    <p:extLst>
      <p:ext uri="{BB962C8B-B14F-4D97-AF65-F5344CB8AC3E}">
        <p14:creationId xmlns:p14="http://schemas.microsoft.com/office/powerpoint/2010/main" val="327028690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3"/>
          <p:cNvSpPr>
            <a:spLocks noGrp="1" noChangeArrowheads="1"/>
          </p:cNvSpPr>
          <p:nvPr>
            <p:ph type="body" idx="1"/>
          </p:nvPr>
        </p:nvSpPr>
        <p:spPr>
          <a:xfrm>
            <a:off x="827088" y="908720"/>
            <a:ext cx="7772400" cy="5266655"/>
          </a:xfrm>
        </p:spPr>
        <p:txBody>
          <a:bodyPr/>
          <a:lstStyle/>
          <a:p>
            <a:pPr algn="just"/>
            <a:r>
              <a:rPr lang="sr-Latn-CS" altLang="sr-Latn-RS" sz="2400" dirty="0" smtClean="0">
                <a:latin typeface="Arial" panose="020B0604020202020204" pitchFamily="34" charset="0"/>
                <a:cs typeface="Arial" panose="020B0604020202020204" pitchFamily="34" charset="0"/>
              </a:rPr>
              <a:t>Berza i drugo uređeno javno tržište su ovlašćeni da godišnje i polugodišnje finansijske izvještaje preuzimaju iz institucije koja je određena za prikupljanje i obradu finansijskih izvještaja, te su dužni da ih javno objalvljuju. Svaki emitent hartija od vrijednosti je obavezan da redovno objavljuje:</a:t>
            </a:r>
          </a:p>
          <a:p>
            <a:pPr algn="just">
              <a:buFontTx/>
              <a:buChar char="-"/>
            </a:pPr>
            <a:r>
              <a:rPr lang="sr-Latn-CS" altLang="sr-Latn-RS" sz="2400" dirty="0" smtClean="0">
                <a:latin typeface="Arial" panose="020B0604020202020204" pitchFamily="34" charset="0"/>
                <a:cs typeface="Arial" panose="020B0604020202020204" pitchFamily="34" charset="0"/>
              </a:rPr>
              <a:t>godišnje finansijske izvještaje,</a:t>
            </a:r>
          </a:p>
          <a:p>
            <a:pPr algn="just">
              <a:buFontTx/>
              <a:buChar char="-"/>
            </a:pPr>
            <a:r>
              <a:rPr lang="sr-Latn-CS" altLang="sr-Latn-RS" sz="2400" dirty="0" smtClean="0">
                <a:latin typeface="Arial" panose="020B0604020202020204" pitchFamily="34" charset="0"/>
                <a:cs typeface="Arial" panose="020B0604020202020204" pitchFamily="34" charset="0"/>
              </a:rPr>
              <a:t>polugodišnje finansijske izvještaje i</a:t>
            </a:r>
          </a:p>
          <a:p>
            <a:pPr algn="just">
              <a:buFontTx/>
              <a:buChar char="-"/>
            </a:pPr>
            <a:r>
              <a:rPr lang="sr-Latn-CS" altLang="sr-Latn-RS" sz="2400" dirty="0" smtClean="0">
                <a:latin typeface="Arial" panose="020B0604020202020204" pitchFamily="34" charset="0"/>
                <a:cs typeface="Arial" panose="020B0604020202020204" pitchFamily="34" charset="0"/>
              </a:rPr>
              <a:t>kvartalne finansijske izvještaje.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43116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normAutofit/>
          </a:bodyPr>
          <a:lstStyle/>
          <a:p>
            <a:pPr algn="ctr"/>
            <a:r>
              <a:rPr lang="sr-Latn-CS" altLang="sr-Latn-RS" sz="3200" dirty="0" smtClean="0"/>
              <a:t>Približavanje Evropskim integracijama  i uloga  korporativnog upravljanja</a:t>
            </a:r>
            <a:endParaRPr lang="en-US" altLang="sr-Latn-RS" sz="3200" dirty="0" smtClean="0"/>
          </a:p>
        </p:txBody>
      </p:sp>
      <p:sp>
        <p:nvSpPr>
          <p:cNvPr id="157699" name="Rectangle 3"/>
          <p:cNvSpPr>
            <a:spLocks noGrp="1" noChangeArrowheads="1"/>
          </p:cNvSpPr>
          <p:nvPr>
            <p:ph type="body" idx="1"/>
          </p:nvPr>
        </p:nvSpPr>
        <p:spPr>
          <a:xfrm>
            <a:off x="900113" y="2060575"/>
            <a:ext cx="7772400" cy="4114800"/>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Ekonomska transformacija i stabilizacija u procesu izgradnje efikasnije tržišne privrede je osnovno opredjeljenje zemalja u tranziciji. Takvo opredjeljenje nije imalo alternative ni u slučaju izbora BiH sa ekonomskim posljedicama proizašli iz ratnih događaja, niskog nacionalnog dohotka, tehnološke zastarjelosti, izgubljenih tržišta i drugih teškoća.</a:t>
            </a:r>
          </a:p>
          <a:p>
            <a:pPr algn="just">
              <a:lnSpc>
                <a:spcPct val="90000"/>
              </a:lnSpc>
            </a:pPr>
            <a:r>
              <a:rPr lang="sr-Latn-CS" altLang="sr-Latn-RS" sz="2400" dirty="0" smtClean="0">
                <a:latin typeface="Arial" panose="020B0604020202020204" pitchFamily="34" charset="0"/>
                <a:cs typeface="Arial" panose="020B0604020202020204" pitchFamily="34" charset="0"/>
              </a:rPr>
              <a:t>Ekonomske reforme, koje treba da dovedu do efikasnije samoodržive privrede su složeni prcesi koji se neminovno odražava na rezultate tekućeg poslovanja.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30438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3" name="Rectangle 3"/>
          <p:cNvSpPr>
            <a:spLocks noGrp="1" noChangeArrowheads="1"/>
          </p:cNvSpPr>
          <p:nvPr>
            <p:ph type="body" idx="1"/>
          </p:nvPr>
        </p:nvSpPr>
        <p:spPr>
          <a:xfrm>
            <a:off x="827088" y="908720"/>
            <a:ext cx="7772400" cy="5266655"/>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Prva faza provođenja reforme u pravilu je obilježena tranziconom recesijom čiji intenzitet i dužina trajanja zavise od izabranih rješenja i efikasnog provođenja reformi.</a:t>
            </a:r>
          </a:p>
          <a:p>
            <a:pPr algn="just">
              <a:lnSpc>
                <a:spcPct val="90000"/>
              </a:lnSpc>
            </a:pPr>
            <a:r>
              <a:rPr lang="sr-Latn-CS" altLang="sr-Latn-RS" sz="2400" dirty="0" smtClean="0">
                <a:latin typeface="Arial" panose="020B0604020202020204" pitchFamily="34" charset="0"/>
                <a:cs typeface="Arial" panose="020B0604020202020204" pitchFamily="34" charset="0"/>
              </a:rPr>
              <a:t>U drugoj, odnosno završnoj fazi provođenja tranzicije dolazi do postepene konsolidacije privredne aktivnosti. Dužina i intenzitet trajanja tranzicione recesije zavisi od kvaliteta izabranih rješenja i efikasnosti provođenja procesa. Ekonomskim opredjeljenjem za izgradnju tržišne ekonomije u BiH ušlo se u proces ekonomskih reformi, odnosno proces tranzicije.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455604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p:cNvSpPr>
            <a:spLocks noGrp="1" noChangeArrowheads="1"/>
          </p:cNvSpPr>
          <p:nvPr>
            <p:ph type="body" idx="1"/>
          </p:nvPr>
        </p:nvSpPr>
        <p:spPr>
          <a:xfrm>
            <a:off x="827088" y="908720"/>
            <a:ext cx="7772400" cy="5195218"/>
          </a:xfrm>
        </p:spPr>
        <p:txBody>
          <a:bodyPr/>
          <a:lstStyle/>
          <a:p>
            <a:pPr algn="just"/>
            <a:r>
              <a:rPr lang="sr-Latn-CS" altLang="sr-Latn-RS" sz="2400" dirty="0" smtClean="0">
                <a:latin typeface="Arial" panose="020B0604020202020204" pitchFamily="34" charset="0"/>
                <a:cs typeface="Arial" panose="020B0604020202020204" pitchFamily="34" charset="0"/>
              </a:rPr>
              <a:t>Uprkos talasima privatizacije, državna preduzeće su i dalje istaknuta karateristika širom svijeta. U BiH, preduzeća u državnom vlasništvu još uvijek čine veći dio BDP-a, zapošljavanja i kapitalizacije tržišta, nego privatna preduzeća. Ona su zastupljena u strateškim industrijskim granama, velikm javnim državnim preduzećima kao što su: električna energija, gas, telekomunikacije, transport i upravljanje šumama, čiji je rad od velikog značaja za veliki broj segmenata populacije i za druge dijelove ekonomije.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223658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normAutofit fontScale="90000"/>
          </a:bodyPr>
          <a:lstStyle/>
          <a:p>
            <a:pPr algn="ctr"/>
            <a:r>
              <a:rPr lang="sr-Latn-CS" altLang="sr-Latn-RS" sz="3600" dirty="0" smtClean="0"/>
              <a:t>Objavljivanje informacija obaveza po  Zakonu o privrednim društvima</a:t>
            </a:r>
            <a:endParaRPr lang="en-US" altLang="sr-Latn-RS" sz="3600" dirty="0" smtClean="0"/>
          </a:p>
        </p:txBody>
      </p:sp>
      <p:sp>
        <p:nvSpPr>
          <p:cNvPr id="162819" name="Rectangle 3"/>
          <p:cNvSpPr>
            <a:spLocks noGrp="1" noChangeArrowheads="1"/>
          </p:cNvSpPr>
          <p:nvPr>
            <p:ph type="body" idx="1"/>
          </p:nvPr>
        </p:nvSpPr>
        <p:spPr>
          <a:xfrm>
            <a:off x="827088" y="1412776"/>
            <a:ext cx="7772400" cy="4762599"/>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Obaveza informisanja o poslovanju i finansijskom položaju kompanije primarno je urađena Zakonom o privrednim društvima, osnivačkim aktom ili Statutom društva.</a:t>
            </a:r>
          </a:p>
          <a:p>
            <a:pPr algn="just">
              <a:lnSpc>
                <a:spcPct val="90000"/>
              </a:lnSpc>
            </a:pPr>
            <a:r>
              <a:rPr lang="sr-Latn-CS" altLang="sr-Latn-RS" sz="2400" dirty="0" smtClean="0">
                <a:latin typeface="Arial" panose="020B0604020202020204" pitchFamily="34" charset="0"/>
                <a:cs typeface="Arial" panose="020B0604020202020204" pitchFamily="34" charset="0"/>
              </a:rPr>
              <a:t>Privredno društvo koje izdaje hartije od vrijednosti putem javne ponude dužno je da objavi odgovarajuće informacije koje uređuju tržište hartija od vrijednosti.</a:t>
            </a:r>
          </a:p>
          <a:p>
            <a:pPr algn="just">
              <a:lnSpc>
                <a:spcPct val="90000"/>
              </a:lnSpc>
            </a:pPr>
            <a:r>
              <a:rPr lang="sr-Latn-CS" altLang="sr-Latn-RS" sz="2400" dirty="0" smtClean="0">
                <a:latin typeface="Arial" panose="020B0604020202020204" pitchFamily="34" charset="0"/>
                <a:cs typeface="Arial" panose="020B0604020202020204" pitchFamily="34" charset="0"/>
              </a:rPr>
              <a:t>U izvještaju o poslovanju akcionarskog društva moraju se </a:t>
            </a:r>
            <a:r>
              <a:rPr lang="sr-Latn-CS" altLang="sr-Latn-RS" sz="2400" b="1" i="1" dirty="0" smtClean="0">
                <a:latin typeface="Arial" panose="020B0604020202020204" pitchFamily="34" charset="0"/>
                <a:cs typeface="Arial" panose="020B0604020202020204" pitchFamily="34" charset="0"/>
              </a:rPr>
              <a:t>objektivno</a:t>
            </a:r>
            <a:r>
              <a:rPr lang="sr-Latn-CS" altLang="sr-Latn-RS" sz="2400" dirty="0" smtClean="0">
                <a:latin typeface="Arial" panose="020B0604020202020204" pitchFamily="34" charset="0"/>
                <a:cs typeface="Arial" panose="020B0604020202020204" pitchFamily="34" charset="0"/>
              </a:rPr>
              <a:t> prikazati razvoj, rezultat poslovanja društva i finansijsko stanje u kome se ono nalazi uz opis glavnih rizika kojima je izloženo.</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39843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pPr algn="ctr"/>
            <a:r>
              <a:rPr lang="sr-Latn-CS" altLang="sr-Latn-RS" sz="3200" dirty="0" smtClean="0"/>
              <a:t>Objavljivanje informacija u skladu sa Zakonom o računovodstvu i reviziji </a:t>
            </a:r>
            <a:endParaRPr lang="en-US" altLang="sr-Latn-RS" sz="3200" dirty="0" smtClean="0"/>
          </a:p>
        </p:txBody>
      </p:sp>
      <p:sp>
        <p:nvSpPr>
          <p:cNvPr id="164867" name="Rectangle 3"/>
          <p:cNvSpPr>
            <a:spLocks noGrp="1" noChangeArrowheads="1"/>
          </p:cNvSpPr>
          <p:nvPr>
            <p:ph type="body" idx="1"/>
          </p:nvPr>
        </p:nvSpPr>
        <p:spPr>
          <a:xfrm>
            <a:off x="900113" y="1484784"/>
            <a:ext cx="7772400" cy="4690591"/>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Ovim zakonom uređena je obaveza za sva pravna lica da sastave i javnosti prezentuju svoje finansijske izvještaje. Finansijske izvještaje čine:</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bilans stanja – izvještaj o finansijskom položaju na kraju perioda,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bilans uspjeha – izvještaj o ukupnom rezulatatu za određeni period,</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bilans tokova gotovine – izvještaj o tokovima gotovine,</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izvještaj o promjenama na kapitalu i</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napomene uz finansijske izvještaje.</a:t>
            </a:r>
          </a:p>
          <a:p>
            <a:pPr algn="just">
              <a:lnSpc>
                <a:spcPct val="90000"/>
              </a:lnSpc>
              <a:buFontTx/>
              <a:buChar char="-"/>
            </a:pPr>
            <a:endParaRPr lang="en-US" altLang="sr-Latn-RS" sz="2400" dirty="0" smtClean="0"/>
          </a:p>
        </p:txBody>
      </p:sp>
    </p:spTree>
    <p:extLst>
      <p:ext uri="{BB962C8B-B14F-4D97-AF65-F5344CB8AC3E}">
        <p14:creationId xmlns:p14="http://schemas.microsoft.com/office/powerpoint/2010/main" val="342398968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normAutofit fontScale="90000"/>
          </a:bodyPr>
          <a:lstStyle/>
          <a:p>
            <a:pPr algn="ctr"/>
            <a:r>
              <a:rPr lang="sr-Latn-CS" altLang="sr-Latn-RS" smtClean="0"/>
              <a:t>Korporativna etika i društvena odgovornost</a:t>
            </a:r>
            <a:endParaRPr lang="en-US" altLang="sr-Latn-RS" smtClean="0"/>
          </a:p>
        </p:txBody>
      </p:sp>
      <p:sp>
        <p:nvSpPr>
          <p:cNvPr id="165891" name="Rectangle 3"/>
          <p:cNvSpPr>
            <a:spLocks noGrp="1" noChangeArrowheads="1"/>
          </p:cNvSpPr>
          <p:nvPr>
            <p:ph type="body" idx="1"/>
          </p:nvPr>
        </p:nvSpPr>
        <p:spPr>
          <a:xfrm>
            <a:off x="827088" y="1628800"/>
            <a:ext cx="7772400" cy="4546575"/>
          </a:xfrm>
        </p:spPr>
        <p:txBody>
          <a:bodyPr>
            <a:normAutofit/>
          </a:bodyPr>
          <a:lstStyle/>
          <a:p>
            <a:pPr algn="just">
              <a:lnSpc>
                <a:spcPct val="90000"/>
              </a:lnSpc>
            </a:pPr>
            <a:r>
              <a:rPr lang="sr-Latn-CS" altLang="sr-Latn-RS" sz="2400" dirty="0" smtClean="0">
                <a:latin typeface="Arial" panose="020B0604020202020204" pitchFamily="34" charset="0"/>
                <a:cs typeface="Arial" panose="020B0604020202020204" pitchFamily="34" charset="0"/>
              </a:rPr>
              <a:t>Odrediti granicu poslovne etike predstavlja veliki izazov za svakog rukovodioca, ali i za sve zaposlene. Novija istraživanja u oblasti etike pokazuju da odsustvo etičkih normi u poslovanju nanose veliku štetu kako pojedinim kompanijama tako i ukupnoj našoj i svjetskoj ekonomiji.</a:t>
            </a:r>
          </a:p>
          <a:p>
            <a:pPr algn="just">
              <a:lnSpc>
                <a:spcPct val="90000"/>
              </a:lnSpc>
            </a:pPr>
            <a:r>
              <a:rPr lang="sr-Latn-CS" altLang="sr-Latn-RS" sz="2400" dirty="0" smtClean="0">
                <a:latin typeface="Arial" panose="020B0604020202020204" pitchFamily="34" charset="0"/>
                <a:cs typeface="Arial" panose="020B0604020202020204" pitchFamily="34" charset="0"/>
              </a:rPr>
              <a:t>Situacija u RS i FBiH trenutno nije na zadovoljavajućem nivou s aspekta etičkog ponašanja, a razlozi za to su mnogobrojni. Ipak, sa podizanjem standarda i svijesti društva, i novi vlasnici, novi preduzetnici, menadžeri će biti primorani da svoje poslovanje prilagode etičkim principima.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154403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Grp="1" noChangeArrowheads="1"/>
          </p:cNvSpPr>
          <p:nvPr>
            <p:ph type="body" idx="1"/>
          </p:nvPr>
        </p:nvSpPr>
        <p:spPr>
          <a:xfrm>
            <a:off x="827088" y="1052736"/>
            <a:ext cx="7772400" cy="5051202"/>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Preduzetnička etika objedinjuje u sebi ponašanje preduzetnika na poseban, neobičan, inovativan, kreativan i nadsve rizičan način, koji mora zadovoljiti osnovne specifične norme ponašanja okruženja gdje djeluje. </a:t>
            </a:r>
          </a:p>
          <a:p>
            <a:pPr algn="just">
              <a:lnSpc>
                <a:spcPct val="90000"/>
              </a:lnSpc>
            </a:pPr>
            <a:r>
              <a:rPr lang="sr-Latn-CS" altLang="sr-Latn-RS" sz="2400" dirty="0" smtClean="0">
                <a:latin typeface="Arial" panose="020B0604020202020204" pitchFamily="34" charset="0"/>
                <a:cs typeface="Arial" panose="020B0604020202020204" pitchFamily="34" charset="0"/>
              </a:rPr>
              <a:t>Etika u korporativnim društvima isključuje pogrešno predstavljanje svog rada bilo prema potrošačima, dobavljačima, a uključuje pravilne postupke. Preduzetnička etika se takođe bavi zaradom. </a:t>
            </a:r>
          </a:p>
          <a:p>
            <a:pPr algn="just">
              <a:lnSpc>
                <a:spcPct val="90000"/>
              </a:lnSpc>
            </a:pPr>
            <a:r>
              <a:rPr lang="sr-Latn-CS" altLang="sr-Latn-RS" sz="2400" dirty="0" smtClean="0">
                <a:latin typeface="Arial" panose="020B0604020202020204" pitchFamily="34" charset="0"/>
                <a:cs typeface="Arial" panose="020B0604020202020204" pitchFamily="34" charset="0"/>
              </a:rPr>
              <a:t>Radi unapređenje etičkih radnji sve više preduzeća treba da uvode redovne programe obuke zaposlenih iz domena etike.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378555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normAutofit fontScale="90000"/>
          </a:bodyPr>
          <a:lstStyle/>
          <a:p>
            <a:pPr algn="ctr"/>
            <a:r>
              <a:rPr lang="sr-Latn-CS" altLang="sr-Latn-RS" smtClean="0"/>
              <a:t>Korporativna društvena odogovornost</a:t>
            </a:r>
            <a:endParaRPr lang="en-US" altLang="sr-Latn-RS" smtClean="0"/>
          </a:p>
        </p:txBody>
      </p:sp>
      <p:sp>
        <p:nvSpPr>
          <p:cNvPr id="167939" name="Rectangle 3"/>
          <p:cNvSpPr>
            <a:spLocks noGrp="1" noChangeArrowheads="1"/>
          </p:cNvSpPr>
          <p:nvPr>
            <p:ph type="body" idx="1"/>
          </p:nvPr>
        </p:nvSpPr>
        <p:spPr>
          <a:xfrm>
            <a:off x="827088" y="1412776"/>
            <a:ext cx="7772400" cy="4762599"/>
          </a:xfrm>
        </p:spPr>
        <p:txBody>
          <a:bodyPr/>
          <a:lstStyle/>
          <a:p>
            <a:pPr algn="just"/>
            <a:r>
              <a:rPr lang="sr-Latn-CS" altLang="sr-Latn-RS" sz="2400" b="1" i="1" dirty="0" smtClean="0">
                <a:latin typeface="Arial" panose="020B0604020202020204" pitchFamily="34" charset="0"/>
                <a:cs typeface="Arial" panose="020B0604020202020204" pitchFamily="34" charset="0"/>
              </a:rPr>
              <a:t>Društvena odgovornost</a:t>
            </a:r>
            <a:r>
              <a:rPr lang="sr-Latn-CS" altLang="sr-Latn-RS" sz="2400" dirty="0" smtClean="0">
                <a:latin typeface="Arial" panose="020B0604020202020204" pitchFamily="34" charset="0"/>
                <a:cs typeface="Arial" panose="020B0604020202020204" pitchFamily="34" charset="0"/>
              </a:rPr>
              <a:t> je uticaj, podsticanje ili osjećaj odgovornosti menadžera, koji radeći u svojim oficijelnim kapacitetima, služi ili štiti interese drugih grupa kao svoje. </a:t>
            </a:r>
          </a:p>
          <a:p>
            <a:pPr algn="just"/>
            <a:r>
              <a:rPr lang="sr-Latn-CS" altLang="sr-Latn-RS" sz="2400" dirty="0" smtClean="0">
                <a:latin typeface="Arial" panose="020B0604020202020204" pitchFamily="34" charset="0"/>
                <a:cs typeface="Arial" panose="020B0604020202020204" pitchFamily="34" charset="0"/>
              </a:rPr>
              <a:t>Pitanje etičnosti i društvene odgovornosti svodi se na pitanje koje određuje da li je nešto moralno ili nije. To pitanje Aristotel rješava uvođenjem pojma “svrsishodnost” kojim on praktično objašnjava prirodu. </a:t>
            </a:r>
          </a:p>
          <a:p>
            <a:pPr algn="just"/>
            <a:r>
              <a:rPr lang="sr-Latn-CS" altLang="sr-Latn-RS" sz="2400" dirty="0" smtClean="0">
                <a:latin typeface="Arial" panose="020B0604020202020204" pitchFamily="34" charset="0"/>
                <a:cs typeface="Arial" panose="020B0604020202020204" pitchFamily="34" charset="0"/>
              </a:rPr>
              <a:t>On kaže: “Priroda sve čini radi neke svrhe”.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9417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3"/>
          <p:cNvSpPr>
            <a:spLocks noGrp="1" noChangeArrowheads="1"/>
          </p:cNvSpPr>
          <p:nvPr>
            <p:ph type="body" idx="1"/>
          </p:nvPr>
        </p:nvSpPr>
        <p:spPr>
          <a:xfrm>
            <a:off x="827088" y="1989138"/>
            <a:ext cx="7772400" cy="4114800"/>
          </a:xfrm>
        </p:spPr>
        <p:txBody>
          <a:bodyPr/>
          <a:lstStyle/>
          <a:p>
            <a:pPr algn="just">
              <a:lnSpc>
                <a:spcPct val="90000"/>
              </a:lnSpc>
              <a:buFont typeface="Wingdings" pitchFamily="2" charset="2"/>
              <a:buNone/>
            </a:pPr>
            <a:r>
              <a:rPr lang="sr-Latn-CS" altLang="sr-Latn-RS" sz="2800" dirty="0" smtClean="0"/>
              <a:t>   </a:t>
            </a:r>
            <a:r>
              <a:rPr lang="sr-Latn-CS" altLang="sr-Latn-RS" sz="2800" dirty="0" smtClean="0">
                <a:latin typeface="Arial" panose="020B0604020202020204" pitchFamily="34" charset="0"/>
                <a:cs typeface="Arial" panose="020B0604020202020204" pitchFamily="34" charset="0"/>
              </a:rPr>
              <a:t>istočne Evrope u kojima se kreće od 21,3 % u Hrvatskoj do 38 % u Češkoj.</a:t>
            </a:r>
          </a:p>
          <a:p>
            <a:pPr algn="just">
              <a:lnSpc>
                <a:spcPct val="9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Podaci o stepenu </a:t>
            </a:r>
            <a:r>
              <a:rPr lang="sr-Latn-CS" altLang="sr-Latn-RS" sz="2800" b="1" dirty="0" smtClean="0">
                <a:latin typeface="Arial" panose="020B0604020202020204" pitchFamily="34" charset="0"/>
                <a:cs typeface="Arial" panose="020B0604020202020204" pitchFamily="34" charset="0"/>
              </a:rPr>
              <a:t>transparentnosti</a:t>
            </a:r>
            <a:r>
              <a:rPr lang="sr-Latn-CS" altLang="sr-Latn-RS" sz="2800" dirty="0" smtClean="0">
                <a:latin typeface="Arial" panose="020B0604020202020204" pitchFamily="34" charset="0"/>
                <a:cs typeface="Arial" panose="020B0604020202020204" pitchFamily="34" charset="0"/>
              </a:rPr>
              <a:t> u korporativnom upravljanju su:</a:t>
            </a:r>
          </a:p>
          <a:p>
            <a:pPr algn="just">
              <a:lnSpc>
                <a:spcPct val="9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U Hrvatskoj 14,8 %,</a:t>
            </a:r>
          </a:p>
          <a:p>
            <a:pPr algn="just">
              <a:lnSpc>
                <a:spcPct val="9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  U Sloveniji 29,6 %,</a:t>
            </a:r>
          </a:p>
          <a:p>
            <a:pPr algn="just">
              <a:lnSpc>
                <a:spcPct val="9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 U Češkoj sa 33,2 %, </a:t>
            </a:r>
          </a:p>
          <a:p>
            <a:pPr algn="just">
              <a:lnSpc>
                <a:spcPct val="90000"/>
              </a:lnSpc>
              <a:buFont typeface="Wingdings" pitchFamily="2" charset="2"/>
              <a:buNone/>
            </a:pPr>
            <a:endParaRPr lang="en-US" altLang="sr-Latn-RS" sz="2400" dirty="0" smtClean="0"/>
          </a:p>
        </p:txBody>
      </p:sp>
    </p:spTree>
    <p:extLst>
      <p:ext uri="{BB962C8B-B14F-4D97-AF65-F5344CB8AC3E}">
        <p14:creationId xmlns:p14="http://schemas.microsoft.com/office/powerpoint/2010/main" val="6527785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Grp="1" noChangeArrowheads="1"/>
          </p:cNvSpPr>
          <p:nvPr>
            <p:ph type="body" idx="1"/>
          </p:nvPr>
        </p:nvSpPr>
        <p:spPr>
          <a:xfrm>
            <a:off x="827088" y="908720"/>
            <a:ext cx="7772400" cy="5266655"/>
          </a:xfrm>
        </p:spPr>
        <p:txBody>
          <a:bodyPr/>
          <a:lstStyle/>
          <a:p>
            <a:pPr algn="just"/>
            <a:r>
              <a:rPr lang="sr-Latn-CS" altLang="sr-Latn-RS" sz="3600" dirty="0" smtClean="0">
                <a:latin typeface="Arial" panose="020B0604020202020204" pitchFamily="34" charset="0"/>
                <a:cs typeface="Arial" panose="020B0604020202020204" pitchFamily="34" charset="0"/>
              </a:rPr>
              <a:t>Korporativnu društvenu odgovornost čine četiri vrste odgovornosti: </a:t>
            </a:r>
          </a:p>
          <a:p>
            <a:r>
              <a:rPr lang="sr-Latn-CS" altLang="sr-Latn-RS" sz="3600" dirty="0" smtClean="0">
                <a:latin typeface="Arial" panose="020B0604020202020204" pitchFamily="34" charset="0"/>
                <a:cs typeface="Arial" panose="020B0604020202020204" pitchFamily="34" charset="0"/>
              </a:rPr>
              <a:t>ekonomska odgovornost</a:t>
            </a:r>
          </a:p>
          <a:p>
            <a:r>
              <a:rPr lang="sr-Latn-CS" altLang="sr-Latn-RS" sz="3600" dirty="0" smtClean="0">
                <a:latin typeface="Arial" panose="020B0604020202020204" pitchFamily="34" charset="0"/>
                <a:cs typeface="Arial" panose="020B0604020202020204" pitchFamily="34" charset="0"/>
              </a:rPr>
              <a:t>zakonska odgovornost</a:t>
            </a:r>
          </a:p>
          <a:p>
            <a:r>
              <a:rPr lang="sr-Latn-CS" altLang="sr-Latn-RS" sz="3600" dirty="0" smtClean="0">
                <a:latin typeface="Arial" panose="020B0604020202020204" pitchFamily="34" charset="0"/>
                <a:cs typeface="Arial" panose="020B0604020202020204" pitchFamily="34" charset="0"/>
              </a:rPr>
              <a:t>etička odgovornost</a:t>
            </a:r>
          </a:p>
          <a:p>
            <a:r>
              <a:rPr lang="sr-Latn-CS" altLang="sr-Latn-RS" sz="3600" dirty="0" smtClean="0">
                <a:latin typeface="Arial" panose="020B0604020202020204" pitchFamily="34" charset="0"/>
                <a:cs typeface="Arial" panose="020B0604020202020204" pitchFamily="34" charset="0"/>
              </a:rPr>
              <a:t>filantropska odgovornost</a:t>
            </a:r>
            <a:endParaRPr lang="en-US" altLang="sr-Latn-RS" sz="3600" dirty="0" smtClean="0">
              <a:latin typeface="Arial" panose="020B0604020202020204" pitchFamily="34" charset="0"/>
              <a:cs typeface="Arial" panose="020B0604020202020204" pitchFamily="34" charset="0"/>
            </a:endParaRPr>
          </a:p>
          <a:p>
            <a:endParaRPr lang="en-US" altLang="sr-Latn-RS" sz="2400" dirty="0" smtClean="0"/>
          </a:p>
        </p:txBody>
      </p:sp>
    </p:spTree>
    <p:extLst>
      <p:ext uri="{BB962C8B-B14F-4D97-AF65-F5344CB8AC3E}">
        <p14:creationId xmlns:p14="http://schemas.microsoft.com/office/powerpoint/2010/main" val="425958642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algn="ctr"/>
            <a:r>
              <a:rPr lang="sr-Latn-CS" altLang="sr-Latn-RS" dirty="0" smtClean="0"/>
              <a:t> </a:t>
            </a:r>
            <a:endParaRPr lang="en-US" altLang="sr-Latn-RS" dirty="0" smtClean="0"/>
          </a:p>
        </p:txBody>
      </p:sp>
      <p:sp>
        <p:nvSpPr>
          <p:cNvPr id="169987" name="Rectangle 3"/>
          <p:cNvSpPr>
            <a:spLocks noGrp="1" noChangeArrowheads="1"/>
          </p:cNvSpPr>
          <p:nvPr>
            <p:ph type="body" idx="1"/>
          </p:nvPr>
        </p:nvSpPr>
        <p:spPr>
          <a:xfrm>
            <a:off x="827088" y="908720"/>
            <a:ext cx="7772400" cy="5195218"/>
          </a:xfrm>
        </p:spPr>
        <p:txBody>
          <a:bodyPr>
            <a:normAutofit/>
          </a:bodyPr>
          <a:lstStyle/>
          <a:p>
            <a:pPr algn="just">
              <a:lnSpc>
                <a:spcPct val="90000"/>
              </a:lnSpc>
            </a:pPr>
            <a:r>
              <a:rPr lang="sr-Latn-CS" altLang="sr-Latn-RS" sz="2400" b="1" i="1" dirty="0" smtClean="0">
                <a:latin typeface="Arial" panose="020B0604020202020204" pitchFamily="34" charset="0"/>
                <a:cs typeface="Arial" panose="020B0604020202020204" pitchFamily="34" charset="0"/>
              </a:rPr>
              <a:t>Ekonomske odgovornosti </a:t>
            </a:r>
            <a:r>
              <a:rPr lang="sr-Latn-CS" altLang="sr-Latn-RS" sz="2400" dirty="0" smtClean="0">
                <a:latin typeface="Arial" panose="020B0604020202020204" pitchFamily="34" charset="0"/>
                <a:cs typeface="Arial" panose="020B0604020202020204" pitchFamily="34" charset="0"/>
              </a:rPr>
              <a:t>se oslanjaju na primarnu funkciju biznisa kao proizvođača, dobara i usluga koje žele i koji trebaju potrošačima, uz pravljenje prihvatljivog profita. </a:t>
            </a:r>
          </a:p>
          <a:p>
            <a:pPr algn="just">
              <a:lnSpc>
                <a:spcPct val="90000"/>
              </a:lnSpc>
            </a:pPr>
            <a:r>
              <a:rPr lang="sr-Latn-CS" altLang="sr-Latn-RS" sz="2400" dirty="0" smtClean="0">
                <a:latin typeface="Arial" panose="020B0604020202020204" pitchFamily="34" charset="0"/>
                <a:cs typeface="Arial" panose="020B0604020202020204" pitchFamily="34" charset="0"/>
              </a:rPr>
              <a:t>Ova odgovornost se smatra primarnom zato što bez finansijskih vrijednosti, druge vrijednosti postaju besmislene. </a:t>
            </a:r>
          </a:p>
          <a:p>
            <a:pPr algn="just">
              <a:lnSpc>
                <a:spcPct val="90000"/>
              </a:lnSpc>
            </a:pPr>
            <a:r>
              <a:rPr lang="sr-Latn-CS" altLang="sr-Latn-RS" sz="2400" b="1" i="1" dirty="0" smtClean="0">
                <a:latin typeface="Arial" panose="020B0604020202020204" pitchFamily="34" charset="0"/>
                <a:cs typeface="Arial" panose="020B0604020202020204" pitchFamily="34" charset="0"/>
              </a:rPr>
              <a:t>Zakonske odgovornosti</a:t>
            </a:r>
            <a:r>
              <a:rPr lang="sr-Latn-CS" altLang="sr-Latn-RS" sz="2400" dirty="0" smtClean="0">
                <a:latin typeface="Arial" panose="020B0604020202020204" pitchFamily="34" charset="0"/>
                <a:cs typeface="Arial" panose="020B0604020202020204" pitchFamily="34" charset="0"/>
              </a:rPr>
              <a:t> su vezane za ekonomske odgovornosti obzirom da se od biznisa očekuje da izvršava rad u skladu sa zakonom. </a:t>
            </a:r>
          </a:p>
          <a:p>
            <a:pPr algn="just">
              <a:lnSpc>
                <a:spcPct val="90000"/>
              </a:lnSpc>
            </a:pPr>
            <a:r>
              <a:rPr lang="sr-Latn-CS" altLang="sr-Latn-RS" sz="2400" dirty="0" smtClean="0">
                <a:latin typeface="Arial" panose="020B0604020202020204" pitchFamily="34" charset="0"/>
                <a:cs typeface="Arial" panose="020B0604020202020204" pitchFamily="34" charset="0"/>
              </a:rPr>
              <a:t>Vođenje biznisa prema zakonskim smjernicama je fundamentalno pitanje u slobodnom korporativnom sistemu koje postoji sa ekonomskim odgovornostima.  </a:t>
            </a:r>
            <a:endParaRPr lang="en-US" altLang="sr-Latn-R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34470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Grp="1" noChangeArrowheads="1"/>
          </p:cNvSpPr>
          <p:nvPr>
            <p:ph type="body" idx="1"/>
          </p:nvPr>
        </p:nvSpPr>
        <p:spPr>
          <a:xfrm>
            <a:off x="827088" y="764704"/>
            <a:ext cx="7772400" cy="5339234"/>
          </a:xfrm>
        </p:spPr>
        <p:txBody>
          <a:bodyPr/>
          <a:lstStyle/>
          <a:p>
            <a:pPr algn="just"/>
            <a:r>
              <a:rPr lang="sr-Latn-CS" altLang="sr-Latn-RS" sz="2400" b="1" i="1" dirty="0" smtClean="0">
                <a:latin typeface="Arial" panose="020B0604020202020204" pitchFamily="34" charset="0"/>
                <a:cs typeface="Arial" panose="020B0604020202020204" pitchFamily="34" charset="0"/>
              </a:rPr>
              <a:t>Etičke odgovornosti </a:t>
            </a:r>
            <a:r>
              <a:rPr lang="sr-Latn-CS" altLang="sr-Latn-RS" sz="2400" dirty="0" smtClean="0">
                <a:latin typeface="Arial" panose="020B0604020202020204" pitchFamily="34" charset="0"/>
                <a:cs typeface="Arial" panose="020B0604020202020204" pitchFamily="34" charset="0"/>
              </a:rPr>
              <a:t>nisu društvena očekivanja koja mogu biti kodifikovana u zakonu. </a:t>
            </a:r>
          </a:p>
          <a:p>
            <a:pPr algn="just"/>
            <a:r>
              <a:rPr lang="sr-Latn-CS" altLang="sr-Latn-RS" sz="2400" dirty="0" smtClean="0">
                <a:latin typeface="Arial" panose="020B0604020202020204" pitchFamily="34" charset="0"/>
                <a:cs typeface="Arial" panose="020B0604020202020204" pitchFamily="34" charset="0"/>
              </a:rPr>
              <a:t>Zato su etičke odgovornosti više generalna orjentacija šta je ispravno/neispravno, u onome što radimo.</a:t>
            </a:r>
          </a:p>
          <a:p>
            <a:pPr algn="just"/>
            <a:r>
              <a:rPr lang="sr-Latn-CS" altLang="sr-Latn-RS" sz="2400" dirty="0" smtClean="0">
                <a:latin typeface="Arial" panose="020B0604020202020204" pitchFamily="34" charset="0"/>
                <a:cs typeface="Arial" panose="020B0604020202020204" pitchFamily="34" charset="0"/>
              </a:rPr>
              <a:t> Zakon je sredstvo kojim se određuje apsolutni minimum koji se očekuje od naše aktivnosti, on ne određuje šta mi  radimo ili treba da radimo.</a:t>
            </a:r>
          </a:p>
          <a:p>
            <a:pPr algn="just"/>
            <a:r>
              <a:rPr lang="sr-Latn-CS" altLang="sr-Latn-RS" sz="2400" b="1" i="1" dirty="0" smtClean="0">
                <a:latin typeface="Arial" panose="020B0604020202020204" pitchFamily="34" charset="0"/>
                <a:cs typeface="Arial" panose="020B0604020202020204" pitchFamily="34" charset="0"/>
              </a:rPr>
              <a:t>Filantropske odgovornosti </a:t>
            </a:r>
            <a:r>
              <a:rPr lang="sr-Latn-CS" altLang="sr-Latn-RS" sz="2400" dirty="0" smtClean="0">
                <a:latin typeface="Arial" panose="020B0604020202020204" pitchFamily="34" charset="0"/>
                <a:cs typeface="Arial" panose="020B0604020202020204" pitchFamily="34" charset="0"/>
              </a:rPr>
              <a:t>uključuju korporativne aktivnosti koje promovišu blagostanje ili good will (dobra volja). </a:t>
            </a:r>
            <a:endParaRPr lang="en-US" altLang="sr-Latn-RS" sz="2400" b="1"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0830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smtClean="0"/>
              <a:t/>
            </a:r>
            <a:br>
              <a:rPr lang="sr-Latn-ME" b="1" dirty="0" smtClean="0"/>
            </a:br>
            <a:r>
              <a:rPr lang="sr-Latn-ME" b="1" dirty="0" smtClean="0"/>
              <a:t>Sažetak </a:t>
            </a:r>
            <a:r>
              <a:rPr lang="sr-Latn-ME" b="1" dirty="0"/>
              <a:t>izvještaja </a:t>
            </a:r>
            <a:r>
              <a:rPr lang="sr-Latn-ME" b="1" dirty="0" smtClean="0"/>
              <a:t> 2006.g. ocjene korpor. upravljanja u BiH</a:t>
            </a:r>
            <a:r>
              <a:rPr lang="sr-Latn-ME" dirty="0"/>
              <a:t/>
            </a:r>
            <a:br>
              <a:rPr lang="sr-Latn-ME" dirty="0"/>
            </a:br>
            <a:endParaRPr lang="sr-Latn-ME" dirty="0"/>
          </a:p>
        </p:txBody>
      </p:sp>
      <p:sp>
        <p:nvSpPr>
          <p:cNvPr id="3" name="Content Placeholder 2"/>
          <p:cNvSpPr>
            <a:spLocks noGrp="1"/>
          </p:cNvSpPr>
          <p:nvPr>
            <p:ph idx="1"/>
          </p:nvPr>
        </p:nvSpPr>
        <p:spPr/>
        <p:txBody>
          <a:bodyPr>
            <a:normAutofit fontScale="92500" lnSpcReduction="10000"/>
          </a:bodyPr>
          <a:lstStyle/>
          <a:p>
            <a:endParaRPr lang="sr-Latn-ME" dirty="0"/>
          </a:p>
          <a:p>
            <a:r>
              <a:rPr lang="vi-VN" dirty="0" smtClean="0"/>
              <a:t>Ovaj </a:t>
            </a:r>
            <a:r>
              <a:rPr lang="vi-VN" dirty="0"/>
              <a:t>izvještaj sadrži procjenu okvira politike korporativnog upravljanja u Bosni i Hercegovini (BiH), te praksi u njenoj primjeni i poštivanju. </a:t>
            </a:r>
            <a:endParaRPr lang="sr-Latn-ME" dirty="0" smtClean="0"/>
          </a:p>
          <a:p>
            <a:r>
              <a:rPr lang="vi-VN" dirty="0" smtClean="0"/>
              <a:t>U </a:t>
            </a:r>
            <a:r>
              <a:rPr lang="vi-VN" dirty="0"/>
              <a:t>izvještaju su istaknuta nedavna unapređenja propisa kojima je regulirano korporativno upravljanje, date preporuke koje se odnose na politiku te smjernice za ulagače u ocjeni korporativnog upravljanja u BiH. </a:t>
            </a:r>
          </a:p>
        </p:txBody>
      </p:sp>
    </p:spTree>
    <p:extLst>
      <p:ext uri="{BB962C8B-B14F-4D97-AF65-F5344CB8AC3E}">
        <p14:creationId xmlns:p14="http://schemas.microsoft.com/office/powerpoint/2010/main" val="1543552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vi-VN" dirty="0"/>
              <a:t>Od Dejtonskog sporazuma iz 1995.g., dva entiteta BiH, Federacija Bosne i Hercegovine (FBiH) i Republika Srpska (RS), su uspostavile osnovni zakonski i institucionalni okvir za funkcioniranje tržišta kapitala. </a:t>
            </a:r>
            <a:endParaRPr lang="sr-Latn-ME" dirty="0" smtClean="0"/>
          </a:p>
          <a:p>
            <a:r>
              <a:rPr lang="vi-VN" dirty="0" smtClean="0"/>
              <a:t>U </a:t>
            </a:r>
            <a:r>
              <a:rPr lang="vi-VN" dirty="0"/>
              <a:t>procesu privatizacije su osnovane stotine društava, čijim dionicama se trguje na dvije berze</a:t>
            </a:r>
            <a:r>
              <a:rPr lang="vi-VN" dirty="0" smtClean="0"/>
              <a:t>.</a:t>
            </a:r>
            <a:endParaRPr lang="sr-Latn-ME" dirty="0" smtClean="0"/>
          </a:p>
          <a:p>
            <a:r>
              <a:rPr lang="vi-VN" dirty="0" smtClean="0"/>
              <a:t> </a:t>
            </a:r>
            <a:r>
              <a:rPr lang="vi-VN" dirty="0"/>
              <a:t>Reforme koje su nedavno provedene obuhvaćaju zakone kojima se unapređuje upravljanje državnim preduzećima, formiranje nove državne komisije za računovodstvo i reviziju, izradu zajedničke elektronske platforme za lokalne registre preduzeća, izradu novih zakona o vrijednosnim papirima i zakona o investicijskim fondovima, te nedavno donesenu odluku svakog od entiteta da objavi deset najvećih vlasnika svakog javnog dioničkog društva. </a:t>
            </a:r>
          </a:p>
          <a:p>
            <a:r>
              <a:rPr lang="vi-VN" dirty="0" smtClean="0"/>
              <a:t>. </a:t>
            </a:r>
            <a:r>
              <a:rPr lang="vi-VN" dirty="0"/>
              <a:t>	</a:t>
            </a:r>
          </a:p>
          <a:p>
            <a:endParaRPr lang="sr-Latn-ME" dirty="0"/>
          </a:p>
          <a:p>
            <a:endParaRPr lang="sr-Latn-ME" dirty="0"/>
          </a:p>
        </p:txBody>
      </p:sp>
    </p:spTree>
    <p:extLst>
      <p:ext uri="{BB962C8B-B14F-4D97-AF65-F5344CB8AC3E}">
        <p14:creationId xmlns:p14="http://schemas.microsoft.com/office/powerpoint/2010/main" val="178496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vi-VN" dirty="0"/>
              <a:t>Međutim, izazovi su i dalje prisutni. </a:t>
            </a:r>
            <a:endParaRPr lang="sr-Latn-ME" dirty="0" smtClean="0"/>
          </a:p>
          <a:p>
            <a:r>
              <a:rPr lang="vi-VN" dirty="0" smtClean="0"/>
              <a:t>Dva </a:t>
            </a:r>
            <a:r>
              <a:rPr lang="vi-VN" dirty="0"/>
              <a:t>režima imaju nekoliko osnovnih slabosti: ulagači nemaju dovoljno zaštite; ključne informacije za brojna društva nisu dostupne ili su nekvalitetne, dužnosti članova odbora su nejasne, a obaveze ograničene</a:t>
            </a:r>
            <a:r>
              <a:rPr lang="vi-VN" dirty="0" smtClean="0"/>
              <a:t>.</a:t>
            </a:r>
            <a:endParaRPr lang="sr-Latn-ME" dirty="0" smtClean="0"/>
          </a:p>
          <a:p>
            <a:r>
              <a:rPr lang="vi-VN" dirty="0" smtClean="0"/>
              <a:t> </a:t>
            </a:r>
            <a:r>
              <a:rPr lang="vi-VN" dirty="0"/>
              <a:t>Entitetske komisije za vrijednosne papire imaju ograničene nadležnosti i resurse za nadziranje velikog broja emitenata. </a:t>
            </a:r>
            <a:endParaRPr lang="sr-Latn-ME" dirty="0" smtClean="0"/>
          </a:p>
          <a:p>
            <a:r>
              <a:rPr lang="vi-VN" dirty="0" smtClean="0"/>
              <a:t>Ne </a:t>
            </a:r>
            <a:r>
              <a:rPr lang="vi-VN" dirty="0"/>
              <a:t>postoji kodeks korporativnog upravljanja, a informiranost o tom upravljanju je ograničena. </a:t>
            </a:r>
            <a:endParaRPr lang="sr-Latn-ME" dirty="0" smtClean="0"/>
          </a:p>
          <a:p>
            <a:r>
              <a:rPr lang="vi-VN" dirty="0" smtClean="0"/>
              <a:t>Također</a:t>
            </a:r>
            <a:r>
              <a:rPr lang="vi-VN" dirty="0"/>
              <a:t>, postoje značajne razlike između entitetskih režima korporativnog upravljanja, što može biti izvor dodatnih troškova i zabune među stranim i domaćim učesnicima. </a:t>
            </a:r>
          </a:p>
        </p:txBody>
      </p:sp>
    </p:spTree>
    <p:extLst>
      <p:ext uri="{BB962C8B-B14F-4D97-AF65-F5344CB8AC3E}">
        <p14:creationId xmlns:p14="http://schemas.microsoft.com/office/powerpoint/2010/main" val="1221992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vi-VN" dirty="0"/>
              <a:t>Za unapređenje korporativnog upravljanja u cilju bolje zaštite ulagača, jačanja nadzora nad preduzećima i povjerenja u tržišta kapitalom će biti potrebno provođenje široke reforme</a:t>
            </a:r>
            <a:r>
              <a:rPr lang="vi-VN" dirty="0" smtClean="0"/>
              <a:t>.</a:t>
            </a:r>
            <a:endParaRPr lang="sr-Latn-ME" dirty="0" smtClean="0"/>
          </a:p>
          <a:p>
            <a:r>
              <a:rPr lang="vi-VN" dirty="0" smtClean="0"/>
              <a:t> </a:t>
            </a:r>
            <a:r>
              <a:rPr lang="vi-VN" dirty="0"/>
              <a:t>Nedavno provedene reforme trebaju se u potpunosti implementirati, a entitetski zakoni o preduzećima temeljno revidirati, te uskladiti međusobno i sa zahtjevima EU</a:t>
            </a:r>
            <a:r>
              <a:rPr lang="vi-VN" dirty="0" smtClean="0"/>
              <a:t>.</a:t>
            </a:r>
            <a:endParaRPr lang="sr-Latn-ME" dirty="0" smtClean="0"/>
          </a:p>
          <a:p>
            <a:r>
              <a:rPr lang="vi-VN" dirty="0" smtClean="0"/>
              <a:t> </a:t>
            </a:r>
            <a:r>
              <a:rPr lang="vi-VN" dirty="0"/>
              <a:t>Ovi napori se trebaju kombinirati sa obukom i drugim programima za informiranje o korporativnom upravljanju širom BiH, uključujući i izradu Zakona o korporativnom upravljanju</a:t>
            </a:r>
            <a:r>
              <a:rPr lang="vi-VN" dirty="0" smtClean="0"/>
              <a:t>.</a:t>
            </a:r>
            <a:endParaRPr lang="sr-Latn-ME" dirty="0" smtClean="0"/>
          </a:p>
          <a:p>
            <a:r>
              <a:rPr lang="vi-VN" dirty="0" smtClean="0"/>
              <a:t> </a:t>
            </a:r>
            <a:r>
              <a:rPr lang="vi-VN" dirty="0"/>
              <a:t>Potrebno je proširiti nadležnosti komisija za vrijednosne papire, a (kao i kod propisa o bankarstvu i računovodstvu) na kraju bi se trebalo razmotriti i donošenje zakona o vrijednosnim papirima na državnom nivou</a:t>
            </a:r>
            <a:endParaRPr lang="sr-Latn-ME" dirty="0"/>
          </a:p>
          <a:p>
            <a:endParaRPr lang="sr-Latn-ME" dirty="0"/>
          </a:p>
        </p:txBody>
      </p:sp>
    </p:spTree>
    <p:extLst>
      <p:ext uri="{BB962C8B-B14F-4D97-AF65-F5344CB8AC3E}">
        <p14:creationId xmlns:p14="http://schemas.microsoft.com/office/powerpoint/2010/main" val="993658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sr-Latn-CS" altLang="sr-Latn-RS" smtClean="0"/>
              <a:t>Nivo korporativnog upravljanja</a:t>
            </a:r>
            <a:endParaRPr lang="en-US" altLang="sr-Latn-RS" smtClean="0"/>
          </a:p>
        </p:txBody>
      </p:sp>
      <p:sp>
        <p:nvSpPr>
          <p:cNvPr id="81923" name="Rectangle 3"/>
          <p:cNvSpPr>
            <a:spLocks noGrp="1" noChangeArrowheads="1"/>
          </p:cNvSpPr>
          <p:nvPr>
            <p:ph type="body" idx="1"/>
          </p:nvPr>
        </p:nvSpPr>
        <p:spPr>
          <a:xfrm>
            <a:off x="467544" y="1556792"/>
            <a:ext cx="7067128" cy="3629000"/>
          </a:xfrm>
        </p:spPr>
        <p:txBody>
          <a:bodyPr/>
          <a:lstStyle/>
          <a:p>
            <a:pPr>
              <a:buFont typeface="Wingdings" pitchFamily="2" charset="2"/>
              <a:buNone/>
            </a:pPr>
            <a:endParaRPr lang="sr-Latn-RS" altLang="sr-Latn-RS" dirty="0" smtClean="0"/>
          </a:p>
        </p:txBody>
      </p:sp>
      <p:sp>
        <p:nvSpPr>
          <p:cNvPr id="81925"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sr-Latn-ME"/>
          </a:p>
        </p:txBody>
      </p:sp>
      <p:graphicFrame>
        <p:nvGraphicFramePr>
          <p:cNvPr id="81924" name="Графикон 1"/>
          <p:cNvGraphicFramePr>
            <a:graphicFrameLocks/>
          </p:cNvGraphicFramePr>
          <p:nvPr>
            <p:extLst>
              <p:ext uri="{D42A27DB-BD31-4B8C-83A1-F6EECF244321}">
                <p14:modId xmlns:p14="http://schemas.microsoft.com/office/powerpoint/2010/main" val="3560230634"/>
              </p:ext>
            </p:extLst>
          </p:nvPr>
        </p:nvGraphicFramePr>
        <p:xfrm>
          <a:off x="467544" y="1628800"/>
          <a:ext cx="7056438" cy="3568700"/>
        </p:xfrm>
        <a:graphic>
          <a:graphicData uri="http://schemas.openxmlformats.org/presentationml/2006/ole">
            <mc:AlternateContent xmlns:mc="http://schemas.openxmlformats.org/markup-compatibility/2006">
              <mc:Choice xmlns:v="urn:schemas-microsoft-com:vml" Requires="v">
                <p:oleObj spid="_x0000_s1040" name="Chart" r:id="rId3" imgW="5505165" imgH="3206774" progId="Excel.Chart.8">
                  <p:embed/>
                </p:oleObj>
              </mc:Choice>
              <mc:Fallback>
                <p:oleObj name="Chart" r:id="rId3" imgW="5505165" imgH="3206774" progId="Excel.Char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1628800"/>
                        <a:ext cx="7056438" cy="356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1926" name="Rectangle 6"/>
          <p:cNvSpPr>
            <a:spLocks noChangeArrowheads="1"/>
          </p:cNvSpPr>
          <p:nvPr/>
        </p:nvSpPr>
        <p:spPr bwMode="auto">
          <a:xfrm>
            <a:off x="0" y="3209925"/>
            <a:ext cx="914400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sr-Latn-ME"/>
          </a:p>
        </p:txBody>
      </p:sp>
    </p:spTree>
    <p:extLst>
      <p:ext uri="{BB962C8B-B14F-4D97-AF65-F5344CB8AC3E}">
        <p14:creationId xmlns:p14="http://schemas.microsoft.com/office/powerpoint/2010/main" val="300789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type="body" idx="1"/>
          </p:nvPr>
        </p:nvSpPr>
        <p:spPr>
          <a:xfrm>
            <a:off x="827088" y="1052736"/>
            <a:ext cx="7772400" cy="5051202"/>
          </a:xfrm>
        </p:spPr>
        <p:txBody>
          <a:bodyPr>
            <a:normAutofit fontScale="92500" lnSpcReduction="10000"/>
          </a:bodyPr>
          <a:lstStyle/>
          <a:p>
            <a:pPr algn="just">
              <a:lnSpc>
                <a:spcPct val="90000"/>
              </a:lnSpc>
            </a:pPr>
            <a:r>
              <a:rPr lang="sr-Latn-CS" altLang="sr-Latn-RS" sz="2800" dirty="0">
                <a:latin typeface="Arial" panose="020B0604020202020204" pitchFamily="34" charset="0"/>
                <a:cs typeface="Arial" panose="020B0604020202020204" pitchFamily="34" charset="0"/>
              </a:rPr>
              <a:t>Veliki broj društava nema usvojen vlastiti kodeks ponašanja, nitu su prihvatili standarde upravljanja akcionarskim društvima.</a:t>
            </a:r>
          </a:p>
          <a:p>
            <a:pPr algn="just">
              <a:lnSpc>
                <a:spcPct val="90000"/>
              </a:lnSpc>
            </a:pPr>
            <a:r>
              <a:rPr lang="sr-Latn-CS" altLang="sr-Latn-RS" sz="2800" b="1" dirty="0">
                <a:latin typeface="Arial" panose="020B0604020202020204" pitchFamily="34" charset="0"/>
                <a:cs typeface="Arial" panose="020B0604020202020204" pitchFamily="34" charset="0"/>
              </a:rPr>
              <a:t>Akcionarska društva su najslabija u radu i odgovornosti odbora.  </a:t>
            </a:r>
            <a:endParaRPr lang="en-US" altLang="sr-Latn-RS" sz="2800" b="1" dirty="0">
              <a:latin typeface="Arial" panose="020B0604020202020204" pitchFamily="34" charset="0"/>
              <a:cs typeface="Arial" panose="020B0604020202020204" pitchFamily="34" charset="0"/>
            </a:endParaRPr>
          </a:p>
          <a:p>
            <a:pPr algn="just"/>
            <a:r>
              <a:rPr lang="sr-Latn-CS" altLang="sr-Latn-RS" sz="2800" dirty="0" smtClean="0">
                <a:latin typeface="Arial" panose="020B0604020202020204" pitchFamily="34" charset="0"/>
                <a:cs typeface="Arial" panose="020B0604020202020204" pitchFamily="34" charset="0"/>
              </a:rPr>
              <a:t>To ukazuje da se akcionarskim društvima upravlja neefikasno i da nema konsekvenci za loše upravljanje.</a:t>
            </a:r>
          </a:p>
          <a:p>
            <a:pPr algn="just"/>
            <a:r>
              <a:rPr lang="sr-Latn-CS" altLang="sr-Latn-RS" sz="2800" dirty="0" smtClean="0">
                <a:latin typeface="Arial" panose="020B0604020202020204" pitchFamily="34" charset="0"/>
                <a:cs typeface="Arial" panose="020B0604020202020204" pitchFamily="34" charset="0"/>
              </a:rPr>
              <a:t>Naknade</a:t>
            </a:r>
            <a:r>
              <a:rPr lang="sr-Latn-CS" altLang="sr-Latn-RS" sz="2800" b="1" dirty="0" smtClean="0">
                <a:latin typeface="Arial" panose="020B0604020202020204" pitchFamily="34" charset="0"/>
                <a:cs typeface="Arial" panose="020B0604020202020204" pitchFamily="34" charset="0"/>
              </a:rPr>
              <a:t> </a:t>
            </a:r>
            <a:r>
              <a:rPr lang="sr-Latn-CS" altLang="sr-Latn-RS" sz="2800" dirty="0" smtClean="0">
                <a:latin typeface="Arial" panose="020B0604020202020204" pitchFamily="34" charset="0"/>
                <a:cs typeface="Arial" panose="020B0604020202020204" pitchFamily="34" charset="0"/>
              </a:rPr>
              <a:t>članova odbora najčešće nisu vezane za ostvarene rezultate, odbori nemaju dovoljan broj nezavisnih i kompetentnih članova niti postoje jasne procedure prilikom sukoba interesa.</a:t>
            </a:r>
          </a:p>
          <a:p>
            <a:pPr algn="just">
              <a:buFont typeface="Wingdings" pitchFamily="2" charset="2"/>
              <a:buNone/>
            </a:pPr>
            <a:endParaRPr lang="sr-Latn-CS" altLang="sr-Latn-RS" sz="2400" b="1" dirty="0" smtClean="0"/>
          </a:p>
          <a:p>
            <a:pPr algn="just"/>
            <a:endParaRPr lang="en-US" altLang="sr-Latn-RS" sz="2400" dirty="0" smtClean="0"/>
          </a:p>
        </p:txBody>
      </p:sp>
    </p:spTree>
    <p:extLst>
      <p:ext uri="{BB962C8B-B14F-4D97-AF65-F5344CB8AC3E}">
        <p14:creationId xmlns:p14="http://schemas.microsoft.com/office/powerpoint/2010/main" val="2974228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normAutofit fontScale="90000"/>
          </a:bodyPr>
          <a:lstStyle/>
          <a:p>
            <a:pPr algn="ctr"/>
            <a:r>
              <a:rPr lang="sr-Latn-BA" altLang="sr-Latn-RS" dirty="0" smtClean="0">
                <a:latin typeface="Arial" panose="020B0604020202020204" pitchFamily="34" charset="0"/>
                <a:cs typeface="Arial" panose="020B0604020202020204" pitchFamily="34" charset="0"/>
              </a:rPr>
              <a:t>Propisi koji utiču na </a:t>
            </a:r>
            <a:br>
              <a:rPr lang="sr-Latn-BA" altLang="sr-Latn-RS" dirty="0" smtClean="0">
                <a:latin typeface="Arial" panose="020B0604020202020204" pitchFamily="34" charset="0"/>
                <a:cs typeface="Arial" panose="020B0604020202020204" pitchFamily="34" charset="0"/>
              </a:rPr>
            </a:br>
            <a:r>
              <a:rPr lang="sr-Latn-BA" altLang="sr-Latn-RS" dirty="0" smtClean="0">
                <a:latin typeface="Arial" panose="020B0604020202020204" pitchFamily="34" charset="0"/>
                <a:cs typeface="Arial" panose="020B0604020202020204" pitchFamily="34" charset="0"/>
              </a:rPr>
              <a:t>korporativno upravljanje </a:t>
            </a:r>
            <a:endParaRPr lang="en-US" altLang="sr-Latn-RS" dirty="0" smtClean="0">
              <a:latin typeface="Arial" panose="020B0604020202020204" pitchFamily="34" charset="0"/>
              <a:cs typeface="Arial" panose="020B0604020202020204" pitchFamily="34" charset="0"/>
            </a:endParaRPr>
          </a:p>
        </p:txBody>
      </p:sp>
      <p:sp>
        <p:nvSpPr>
          <p:cNvPr id="83971" name="Rectangle 3"/>
          <p:cNvSpPr>
            <a:spLocks noGrp="1" noChangeArrowheads="1"/>
          </p:cNvSpPr>
          <p:nvPr>
            <p:ph type="body" idx="1"/>
          </p:nvPr>
        </p:nvSpPr>
        <p:spPr>
          <a:xfrm>
            <a:off x="755650" y="1989138"/>
            <a:ext cx="7772400" cy="4114800"/>
          </a:xfrm>
        </p:spPr>
        <p:txBody>
          <a:bodyPr>
            <a:normAutofit fontScale="85000" lnSpcReduction="20000"/>
          </a:bodyPr>
          <a:lstStyle/>
          <a:p>
            <a:pPr algn="just">
              <a:buFontTx/>
              <a:buChar char="-"/>
            </a:pPr>
            <a:r>
              <a:rPr lang="sr-Latn-BA" altLang="sr-Latn-RS" sz="2600" dirty="0" smtClean="0">
                <a:latin typeface="Arial" panose="020B0604020202020204" pitchFamily="34" charset="0"/>
                <a:cs typeface="Arial" panose="020B0604020202020204" pitchFamily="34" charset="0"/>
              </a:rPr>
              <a:t>Zakon o privrednim društvima reguliše osnivanje, poslovanje, reorganizaciju i likvidaciju privrednih subjekata</a:t>
            </a:r>
            <a:r>
              <a:rPr lang="sr-Latn-BA" altLang="sr-Latn-RS" sz="2600" dirty="0">
                <a:latin typeface="Arial" panose="020B0604020202020204" pitchFamily="34" charset="0"/>
                <a:cs typeface="Arial" panose="020B0604020202020204" pitchFamily="34" charset="0"/>
              </a:rPr>
              <a:t> </a:t>
            </a:r>
            <a:r>
              <a:rPr lang="sr-Latn-BA" altLang="sr-Latn-RS" sz="2600" dirty="0" smtClean="0">
                <a:latin typeface="Arial" panose="020B0604020202020204" pitchFamily="34" charset="0"/>
                <a:cs typeface="Arial" panose="020B0604020202020204" pitchFamily="34" charset="0"/>
              </a:rPr>
              <a:t>(</a:t>
            </a:r>
            <a:r>
              <a:rPr lang="sr-Latn-ME" sz="2600" dirty="0" smtClean="0">
                <a:latin typeface="Arial" panose="020B0604020202020204" pitchFamily="34" charset="0"/>
                <a:cs typeface="Arial" panose="020B0604020202020204" pitchFamily="34" charset="0"/>
              </a:rPr>
              <a:t> </a:t>
            </a:r>
            <a:r>
              <a:rPr lang="sr-Latn-ME" sz="2600" dirty="0">
                <a:latin typeface="Arial" panose="020B0604020202020204" pitchFamily="34" charset="0"/>
                <a:cs typeface="Arial" panose="020B0604020202020204" pitchFamily="34" charset="0"/>
              </a:rPr>
              <a:t>Zakon o privrednim društvima Federacije BiH („Službene novine Federacije BiH“, br. 23/99, 45/00, 2/02, 6/02, 29/03, 68/05, 91/07, 84/08, 88/08, 7/09 i </a:t>
            </a:r>
            <a:r>
              <a:rPr lang="sr-Latn-ME" sz="2600" dirty="0" smtClean="0">
                <a:latin typeface="Arial" panose="020B0604020202020204" pitchFamily="34" charset="0"/>
                <a:cs typeface="Arial" panose="020B0604020202020204" pitchFamily="34" charset="0"/>
              </a:rPr>
              <a:t>63/10, 75/13) </a:t>
            </a:r>
            <a:endParaRPr lang="sr-Latn-ME" sz="2600" dirty="0">
              <a:latin typeface="Arial" panose="020B0604020202020204" pitchFamily="34" charset="0"/>
              <a:cs typeface="Arial" panose="020B0604020202020204" pitchFamily="34" charset="0"/>
            </a:endParaRPr>
          </a:p>
          <a:p>
            <a:pPr algn="just">
              <a:buFontTx/>
              <a:buChar char="-"/>
            </a:pPr>
            <a:endParaRPr lang="sr-Latn-BA" altLang="sr-Latn-RS" sz="2600" dirty="0" smtClean="0">
              <a:latin typeface="Arial" panose="020B0604020202020204" pitchFamily="34" charset="0"/>
              <a:cs typeface="Arial" panose="020B0604020202020204" pitchFamily="34" charset="0"/>
            </a:endParaRPr>
          </a:p>
          <a:p>
            <a:pPr algn="just">
              <a:buFontTx/>
              <a:buChar char="-"/>
            </a:pPr>
            <a:r>
              <a:rPr lang="sr-Latn-BA" altLang="sr-Latn-RS" sz="2600" dirty="0" smtClean="0">
                <a:latin typeface="Arial" panose="020B0604020202020204" pitchFamily="34" charset="0"/>
                <a:cs typeface="Arial" panose="020B0604020202020204" pitchFamily="34" charset="0"/>
              </a:rPr>
              <a:t>Zakon o tržištu hartija od vrijednosti uređuje emisiju hartija od vrijednosti, poslove sa hartijama od vrijednosti, osnivanje i poslovanje berze, centralnog registra, organizaciju i nadležnosti Komisije za hartije od vrijednosti.</a:t>
            </a:r>
          </a:p>
          <a:p>
            <a:pPr algn="just">
              <a:buFontTx/>
              <a:buChar char="-"/>
            </a:pPr>
            <a:r>
              <a:rPr lang="sr-Latn-BA" altLang="sr-Latn-RS" sz="2600" dirty="0" smtClean="0">
                <a:latin typeface="Arial" panose="020B0604020202020204" pitchFamily="34" charset="0"/>
                <a:cs typeface="Arial" panose="020B0604020202020204" pitchFamily="34" charset="0"/>
              </a:rPr>
              <a:t>Zakon o preuzimanju akcionarskih društava uređuje postupak preuzimanja akcionarskih društava.</a:t>
            </a:r>
          </a:p>
          <a:p>
            <a:pPr algn="just"/>
            <a:endParaRPr lang="en-US" altLang="sr-Latn-RS" sz="2400" dirty="0" smtClean="0"/>
          </a:p>
        </p:txBody>
      </p:sp>
    </p:spTree>
    <p:extLst>
      <p:ext uri="{BB962C8B-B14F-4D97-AF65-F5344CB8AC3E}">
        <p14:creationId xmlns:p14="http://schemas.microsoft.com/office/powerpoint/2010/main" val="1216895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a:xfrm>
            <a:off x="827088" y="980728"/>
            <a:ext cx="7772400" cy="5123210"/>
          </a:xfrm>
        </p:spPr>
        <p:txBody>
          <a:bodyPr>
            <a:normAutofit/>
          </a:bodyPr>
          <a:lstStyle/>
          <a:p>
            <a:pPr algn="just"/>
            <a:r>
              <a:rPr lang="sr-Latn-CS" altLang="sr-Latn-RS" sz="2800" dirty="0" smtClean="0">
                <a:latin typeface="Arial" panose="020B0604020202020204" pitchFamily="34" charset="0"/>
                <a:cs typeface="Arial" panose="020B0604020202020204" pitchFamily="34" charset="0"/>
              </a:rPr>
              <a:t>Zakonom o privrednim društvima uređuje se:</a:t>
            </a:r>
          </a:p>
          <a:p>
            <a:pPr algn="just">
              <a:buFontTx/>
              <a:buChar char="-"/>
            </a:pPr>
            <a:r>
              <a:rPr lang="sr-Latn-CS" altLang="sr-Latn-RS" sz="2800" dirty="0" smtClean="0">
                <a:latin typeface="Arial" panose="020B0604020202020204" pitchFamily="34" charset="0"/>
                <a:cs typeface="Arial" panose="020B0604020202020204" pitchFamily="34" charset="0"/>
              </a:rPr>
              <a:t>osnivanje privrednih društava,</a:t>
            </a:r>
          </a:p>
          <a:p>
            <a:pPr algn="just">
              <a:buFontTx/>
              <a:buChar char="-"/>
            </a:pPr>
            <a:r>
              <a:rPr lang="sr-Latn-CS" altLang="sr-Latn-RS" sz="2800" dirty="0" smtClean="0">
                <a:latin typeface="Arial" panose="020B0604020202020204" pitchFamily="34" charset="0"/>
                <a:cs typeface="Arial" panose="020B0604020202020204" pitchFamily="34" charset="0"/>
              </a:rPr>
              <a:t>prava i obaveze osnivača, ortaka, članova, akcionara,</a:t>
            </a:r>
          </a:p>
          <a:p>
            <a:pPr algn="just">
              <a:buFontTx/>
              <a:buChar char="-"/>
            </a:pPr>
            <a:r>
              <a:rPr lang="sr-Latn-CS" altLang="sr-Latn-RS" sz="2800" dirty="0" smtClean="0">
                <a:latin typeface="Arial" panose="020B0604020202020204" pitchFamily="34" charset="0"/>
                <a:cs typeface="Arial" panose="020B0604020202020204" pitchFamily="34" charset="0"/>
              </a:rPr>
              <a:t>povezivanje i reorganizacija (statusne promjene i promjene pravne norme privrednih društava) i</a:t>
            </a:r>
          </a:p>
          <a:p>
            <a:pPr algn="just">
              <a:buFontTx/>
              <a:buChar char="-"/>
            </a:pPr>
            <a:r>
              <a:rPr lang="sr-Latn-CS" altLang="sr-Latn-RS" sz="2800" dirty="0" smtClean="0">
                <a:latin typeface="Arial" panose="020B0604020202020204" pitchFamily="34" charset="0"/>
                <a:cs typeface="Arial" panose="020B0604020202020204" pitchFamily="34" charset="0"/>
              </a:rPr>
              <a:t>likvidacija privrednih društava.</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864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normAutofit fontScale="90000"/>
          </a:bodyPr>
          <a:lstStyle/>
          <a:p>
            <a:pPr algn="ctr"/>
            <a:r>
              <a:rPr lang="sr-Latn-BA" altLang="sr-Latn-RS" sz="4000" dirty="0" smtClean="0"/>
              <a:t> </a:t>
            </a:r>
            <a:r>
              <a:rPr lang="sr-Latn-BA" altLang="sr-Latn-RS" sz="4000" dirty="0" smtClean="0">
                <a:latin typeface="Arial" panose="020B0604020202020204" pitchFamily="34" charset="0"/>
                <a:cs typeface="Arial" panose="020B0604020202020204" pitchFamily="34" charset="0"/>
              </a:rPr>
              <a:t>Razvoj </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korporativnog upravljanja</a:t>
            </a:r>
          </a:p>
        </p:txBody>
      </p:sp>
      <p:sp>
        <p:nvSpPr>
          <p:cNvPr id="11267" name="Content Placeholder 2"/>
          <p:cNvSpPr>
            <a:spLocks noGrp="1"/>
          </p:cNvSpPr>
          <p:nvPr>
            <p:ph idx="1"/>
          </p:nvPr>
        </p:nvSpPr>
        <p:spPr>
          <a:xfrm>
            <a:off x="755650" y="1916113"/>
            <a:ext cx="7772400" cy="4114800"/>
          </a:xfrm>
        </p:spPr>
        <p:txBody>
          <a:bodyPr/>
          <a:lstStyle/>
          <a:p>
            <a:pPr algn="just"/>
            <a:r>
              <a:rPr lang="sr-Latn-BA" altLang="sr-Latn-RS" sz="2400" dirty="0" smtClean="0">
                <a:latin typeface="Arial" panose="020B0604020202020204" pitchFamily="34" charset="0"/>
                <a:cs typeface="Arial" panose="020B0604020202020204" pitchFamily="34" charset="0"/>
              </a:rPr>
              <a:t>Korporativno upravljanje (engl. Corporate governance) je sistem putem kojeg se organizacijama upravlja i nad njim vrši kontrola. </a:t>
            </a:r>
          </a:p>
          <a:p>
            <a:pPr algn="just"/>
            <a:r>
              <a:rPr lang="sr-Latn-BA" altLang="sr-Latn-RS" sz="2400" dirty="0" smtClean="0">
                <a:latin typeface="Arial" panose="020B0604020202020204" pitchFamily="34" charset="0"/>
                <a:cs typeface="Arial" panose="020B0604020202020204" pitchFamily="34" charset="0"/>
              </a:rPr>
              <a:t>Struktura korporativnog upravljanja određuje raspodjelu prava i obaveze među različiti učesnicima u korporaciji, kada je svojina odvojena od upravljanja.</a:t>
            </a:r>
            <a:endParaRPr lang="sr-Latn-BA" altLang="sr-Latn-RS" sz="2400" b="1" i="1" dirty="0" smtClean="0">
              <a:latin typeface="Arial" panose="020B0604020202020204" pitchFamily="34" charset="0"/>
              <a:cs typeface="Arial" panose="020B0604020202020204" pitchFamily="34" charset="0"/>
            </a:endParaRPr>
          </a:p>
          <a:p>
            <a:pPr algn="just"/>
            <a:r>
              <a:rPr lang="sr-Latn-BA" altLang="sr-Latn-RS" sz="2400" dirty="0" smtClean="0">
                <a:latin typeface="Arial" panose="020B0604020202020204" pitchFamily="34" charset="0"/>
                <a:cs typeface="Arial" panose="020B0604020202020204" pitchFamily="34" charset="0"/>
              </a:rPr>
              <a:t>Jednostavno rečeno, korporativno upravljanje predstavlja ono što dobijete kada se “oprostite” od vašeg novca i kupite akcije neke kompanije.</a:t>
            </a:r>
          </a:p>
        </p:txBody>
      </p:sp>
    </p:spTree>
    <p:extLst>
      <p:ext uri="{BB962C8B-B14F-4D97-AF65-F5344CB8AC3E}">
        <p14:creationId xmlns:p14="http://schemas.microsoft.com/office/powerpoint/2010/main" val="27291944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a:t>ZAKON O PRIVREDNIM DRUŠTVIMA</a:t>
            </a:r>
            <a:br>
              <a:rPr lang="sr-Latn-ME" b="1" dirty="0"/>
            </a:br>
            <a:endParaRPr lang="sr-Latn-ME" dirty="0"/>
          </a:p>
        </p:txBody>
      </p:sp>
      <p:sp>
        <p:nvSpPr>
          <p:cNvPr id="3" name="Content Placeholder 2"/>
          <p:cNvSpPr>
            <a:spLocks noGrp="1"/>
          </p:cNvSpPr>
          <p:nvPr>
            <p:ph idx="1"/>
          </p:nvPr>
        </p:nvSpPr>
        <p:spPr/>
        <p:txBody>
          <a:bodyPr>
            <a:normAutofit fontScale="77500" lnSpcReduction="20000"/>
          </a:bodyPr>
          <a:lstStyle/>
          <a:p>
            <a:r>
              <a:rPr lang="it-IT" dirty="0" smtClean="0"/>
              <a:t>(“</a:t>
            </a:r>
            <a:r>
              <a:rPr lang="it-IT" dirty="0"/>
              <a:t>Službene novine Federacije BiH”, br. 23/99, 45/00, 2/02, 6/02, 29/03</a:t>
            </a:r>
            <a:r>
              <a:rPr lang="it-IT" b="1" dirty="0"/>
              <a:t>, </a:t>
            </a:r>
            <a:r>
              <a:rPr lang="it-IT" dirty="0"/>
              <a:t>68/05, 91/07, 88/08 i </a:t>
            </a:r>
            <a:r>
              <a:rPr lang="it-IT" dirty="0" smtClean="0"/>
              <a:t>63/10</a:t>
            </a:r>
            <a:r>
              <a:rPr lang="sr-Latn-ME" dirty="0" smtClean="0"/>
              <a:t>, 75/13</a:t>
            </a:r>
            <a:r>
              <a:rPr lang="it-IT" dirty="0" smtClean="0"/>
              <a:t>)</a:t>
            </a:r>
            <a:endParaRPr lang="sr-Latn-ME" dirty="0" smtClean="0"/>
          </a:p>
          <a:p>
            <a:r>
              <a:rPr lang="pl-PL" b="1" i="1" dirty="0"/>
              <a:t>Zakon o izmjenama i dopunama Zakona o privrednim društvima objavljen je 29.09.2010. godine, a </a:t>
            </a:r>
            <a:r>
              <a:rPr lang="pl-PL" b="1" i="1" dirty="0" smtClean="0"/>
              <a:t> bile su izmjene 75/13. </a:t>
            </a:r>
            <a:endParaRPr lang="sr-Latn-ME" dirty="0"/>
          </a:p>
          <a:p>
            <a:r>
              <a:rPr lang="vi-VN" dirty="0" smtClean="0"/>
              <a:t>Zakonom </a:t>
            </a:r>
            <a:r>
              <a:rPr lang="vi-VN" dirty="0"/>
              <a:t>o privrednim društvima uređeno je osnivanje, poslovanje, upravljanje i </a:t>
            </a:r>
            <a:r>
              <a:rPr lang="vi-VN" dirty="0" smtClean="0"/>
              <a:t>prestanak</a:t>
            </a:r>
            <a:r>
              <a:rPr lang="sr-Latn-ME" dirty="0" smtClean="0"/>
              <a:t> privrednih </a:t>
            </a:r>
            <a:r>
              <a:rPr lang="sr-Latn-ME" dirty="0"/>
              <a:t>društava u Federaciji Bosne i Hercegovine.</a:t>
            </a:r>
          </a:p>
          <a:p>
            <a:r>
              <a:rPr lang="sr-Latn-ME" dirty="0"/>
              <a:t>Društvo je pravno lice koje samostalno obavlja djelatnost proizvodnje i prodaje proizvoda </a:t>
            </a:r>
            <a:r>
              <a:rPr lang="sr-Latn-ME" dirty="0" smtClean="0"/>
              <a:t>i vršenja </a:t>
            </a:r>
            <a:r>
              <a:rPr lang="sr-Latn-ME" dirty="0"/>
              <a:t>usluga na tržištu radi sticanja dobiti.</a:t>
            </a:r>
          </a:p>
          <a:p>
            <a:r>
              <a:rPr lang="sr-Latn-ME" dirty="0"/>
              <a:t>Društvo mogu osnovati domaća i strana fizička i pravna lica, ako zakonom nije </a:t>
            </a:r>
            <a:r>
              <a:rPr lang="sr-Latn-ME" dirty="0" smtClean="0"/>
              <a:t>drugačije </a:t>
            </a:r>
            <a:r>
              <a:rPr lang="vi-VN" dirty="0" smtClean="0"/>
              <a:t>određeno</a:t>
            </a:r>
            <a:r>
              <a:rPr lang="vi-VN" dirty="0"/>
              <a:t>.</a:t>
            </a:r>
            <a:endParaRPr lang="sr-Latn-ME" dirty="0"/>
          </a:p>
        </p:txBody>
      </p:sp>
    </p:spTree>
    <p:extLst>
      <p:ext uri="{BB962C8B-B14F-4D97-AF65-F5344CB8AC3E}">
        <p14:creationId xmlns:p14="http://schemas.microsoft.com/office/powerpoint/2010/main" val="893866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85000" lnSpcReduction="20000"/>
          </a:bodyPr>
          <a:lstStyle/>
          <a:p>
            <a:r>
              <a:rPr lang="sr-Latn-ME" dirty="0"/>
              <a:t>Društvo mogu osnovati domaća i strana fizička i pravna lica, ako zakonom nije </a:t>
            </a:r>
            <a:r>
              <a:rPr lang="sr-Latn-ME" dirty="0" smtClean="0"/>
              <a:t>drugačije </a:t>
            </a:r>
            <a:r>
              <a:rPr lang="vi-VN" dirty="0" smtClean="0"/>
              <a:t>određeno</a:t>
            </a:r>
            <a:r>
              <a:rPr lang="vi-VN" dirty="0"/>
              <a:t>.</a:t>
            </a:r>
          </a:p>
          <a:p>
            <a:r>
              <a:rPr lang="pl-PL" dirty="0"/>
              <a:t>Društvo može biti organizovano u jednom od sljedećih oblika:</a:t>
            </a:r>
          </a:p>
          <a:p>
            <a:pPr marL="0" indent="0">
              <a:buNone/>
            </a:pPr>
            <a:r>
              <a:rPr lang="sr-Latn-ME" dirty="0"/>
              <a:t>1. društvo s neograničenom solidarnom odgovornošću – firma (ime pod kojim </a:t>
            </a:r>
            <a:r>
              <a:rPr lang="sr-Latn-ME" dirty="0" smtClean="0"/>
              <a:t>Društvo posluje</a:t>
            </a:r>
            <a:r>
              <a:rPr lang="sr-Latn-ME" dirty="0"/>
              <a:t>) mora sadržavati prezime najmanje jednog člana, uz oznaku da ih ima više, </a:t>
            </a:r>
            <a:r>
              <a:rPr lang="sr-Latn-ME" dirty="0" smtClean="0"/>
              <a:t>i oznaku </a:t>
            </a:r>
            <a:r>
              <a:rPr lang="sr-Latn-ME" dirty="0"/>
              <a:t>“d.n.o”.</a:t>
            </a:r>
          </a:p>
          <a:p>
            <a:pPr marL="0" indent="0">
              <a:buNone/>
            </a:pPr>
            <a:r>
              <a:rPr lang="sr-Latn-ME" dirty="0"/>
              <a:t>2. komanditno društvo – firma mora sadržavati prezime najmanje jednog komplementara </a:t>
            </a:r>
            <a:r>
              <a:rPr lang="sr-Latn-ME" dirty="0" smtClean="0"/>
              <a:t>i </a:t>
            </a:r>
            <a:r>
              <a:rPr lang="it-IT" dirty="0" smtClean="0"/>
              <a:t>oznaku </a:t>
            </a:r>
            <a:r>
              <a:rPr lang="it-IT" dirty="0"/>
              <a:t>“k.d”, a ne smije sadržavati imena komanditora.</a:t>
            </a:r>
          </a:p>
          <a:p>
            <a:pPr marL="0" indent="0">
              <a:buNone/>
            </a:pPr>
            <a:r>
              <a:rPr lang="sr-Latn-ME" dirty="0"/>
              <a:t>3. dioničko društvo – firma mora sadržavati oznaku “d.d”.</a:t>
            </a:r>
          </a:p>
          <a:p>
            <a:pPr marL="0" indent="0">
              <a:buNone/>
            </a:pPr>
            <a:r>
              <a:rPr lang="sr-Latn-ME" dirty="0"/>
              <a:t>4. društvo s ograničenom odgovornošću – firma mora sadržavati oznaku “d.o.o.”</a:t>
            </a:r>
          </a:p>
        </p:txBody>
      </p:sp>
    </p:spTree>
    <p:extLst>
      <p:ext uri="{BB962C8B-B14F-4D97-AF65-F5344CB8AC3E}">
        <p14:creationId xmlns:p14="http://schemas.microsoft.com/office/powerpoint/2010/main" val="16103100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sr-Latn-ME" dirty="0">
                <a:latin typeface="Arial" panose="020B0604020202020204" pitchFamily="34" charset="0"/>
                <a:cs typeface="Arial" panose="020B0604020202020204" pitchFamily="34" charset="0"/>
              </a:rPr>
              <a:t>Povezana društva su:</a:t>
            </a:r>
          </a:p>
          <a:p>
            <a:pPr marL="0" indent="0">
              <a:buNone/>
            </a:pPr>
            <a:r>
              <a:rPr lang="sr-Latn-ME" dirty="0">
                <a:latin typeface="Arial" panose="020B0604020202020204" pitchFamily="34" charset="0"/>
                <a:cs typeface="Arial" panose="020B0604020202020204" pitchFamily="34" charset="0"/>
              </a:rPr>
              <a:t>1) vladajuće i zavisno društvo;</a:t>
            </a:r>
          </a:p>
          <a:p>
            <a:pPr marL="0" indent="0">
              <a:buNone/>
            </a:pPr>
            <a:r>
              <a:rPr lang="sr-Latn-ME" dirty="0">
                <a:latin typeface="Arial" panose="020B0604020202020204" pitchFamily="34" charset="0"/>
                <a:cs typeface="Arial" panose="020B0604020202020204" pitchFamily="34" charset="0"/>
              </a:rPr>
              <a:t>2) društva sa uzajamnim učešćem;</a:t>
            </a:r>
          </a:p>
          <a:p>
            <a:pPr marL="0" indent="0">
              <a:buNone/>
            </a:pPr>
            <a:r>
              <a:rPr lang="sr-Latn-ME" dirty="0">
                <a:latin typeface="Arial" panose="020B0604020202020204" pitchFamily="34" charset="0"/>
                <a:cs typeface="Arial" panose="020B0604020202020204" pitchFamily="34" charset="0"/>
              </a:rPr>
              <a:t>3) holding;</a:t>
            </a:r>
          </a:p>
          <a:p>
            <a:pPr marL="0" indent="0">
              <a:buNone/>
            </a:pPr>
            <a:r>
              <a:rPr lang="sr-Latn-ME" dirty="0">
                <a:latin typeface="Arial" panose="020B0604020202020204" pitchFamily="34" charset="0"/>
                <a:cs typeface="Arial" panose="020B0604020202020204" pitchFamily="34" charset="0"/>
              </a:rPr>
              <a:t>4) koncern.</a:t>
            </a:r>
          </a:p>
        </p:txBody>
      </p:sp>
    </p:spTree>
    <p:extLst>
      <p:ext uri="{BB962C8B-B14F-4D97-AF65-F5344CB8AC3E}">
        <p14:creationId xmlns:p14="http://schemas.microsoft.com/office/powerpoint/2010/main" val="9586611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20000"/>
          </a:bodyPr>
          <a:lstStyle/>
          <a:p>
            <a:r>
              <a:rPr lang="sr-Latn-ME" dirty="0">
                <a:latin typeface="Arial" panose="020B0604020202020204" pitchFamily="34" charset="0"/>
                <a:cs typeface="Arial" panose="020B0604020202020204" pitchFamily="34" charset="0"/>
              </a:rPr>
              <a:t>Svojstvo pravnog lica </a:t>
            </a:r>
            <a:r>
              <a:rPr lang="sr-Latn-ME" dirty="0" smtClean="0">
                <a:latin typeface="Arial" panose="020B0604020202020204" pitchFamily="34" charset="0"/>
                <a:cs typeface="Arial" panose="020B0604020202020204" pitchFamily="34" charset="0"/>
              </a:rPr>
              <a:t>društvo </a:t>
            </a:r>
            <a:r>
              <a:rPr lang="sr-Latn-ME" dirty="0">
                <a:latin typeface="Arial" panose="020B0604020202020204" pitchFamily="34" charset="0"/>
                <a:cs typeface="Arial" panose="020B0604020202020204" pitchFamily="34" charset="0"/>
              </a:rPr>
              <a:t>stiče upisom u registar društava. Društvo odgovara za </a:t>
            </a:r>
            <a:r>
              <a:rPr lang="sr-Latn-ME" dirty="0" smtClean="0">
                <a:latin typeface="Arial" panose="020B0604020202020204" pitchFamily="34" charset="0"/>
                <a:cs typeface="Arial" panose="020B0604020202020204" pitchFamily="34" charset="0"/>
              </a:rPr>
              <a:t>svoje obaveze </a:t>
            </a:r>
            <a:r>
              <a:rPr lang="sr-Latn-ME" dirty="0">
                <a:latin typeface="Arial" panose="020B0604020202020204" pitchFamily="34" charset="0"/>
                <a:cs typeface="Arial" panose="020B0604020202020204" pitchFamily="34" charset="0"/>
              </a:rPr>
              <a:t>cjelokupnom svojom imovinom. Prije upisa u registar društava niko ne </a:t>
            </a:r>
            <a:r>
              <a:rPr lang="sr-Latn-ME" dirty="0" smtClean="0">
                <a:latin typeface="Arial" panose="020B0604020202020204" pitchFamily="34" charset="0"/>
                <a:cs typeface="Arial" panose="020B0604020202020204" pitchFamily="34" charset="0"/>
              </a:rPr>
              <a:t>može nastupati </a:t>
            </a:r>
            <a:r>
              <a:rPr lang="sr-Latn-ME" dirty="0">
                <a:latin typeface="Arial" panose="020B0604020202020204" pitchFamily="34" charset="0"/>
                <a:cs typeface="Arial" panose="020B0604020202020204" pitchFamily="34" charset="0"/>
              </a:rPr>
              <a:t>u ime društva.</a:t>
            </a:r>
          </a:p>
          <a:p>
            <a:r>
              <a:rPr lang="sr-Latn-ME" dirty="0">
                <a:latin typeface="Arial" panose="020B0604020202020204" pitchFamily="34" charset="0"/>
                <a:cs typeface="Arial" panose="020B0604020202020204" pitchFamily="34" charset="0"/>
              </a:rPr>
              <a:t>Društvo može kao svoju djelatnost obavljati sve poslove, osim onih koji se po zakonu </a:t>
            </a:r>
            <a:r>
              <a:rPr lang="sr-Latn-ME" dirty="0" smtClean="0">
                <a:latin typeface="Arial" panose="020B0604020202020204" pitchFamily="34" charset="0"/>
                <a:cs typeface="Arial" panose="020B0604020202020204" pitchFamily="34" charset="0"/>
              </a:rPr>
              <a:t>ne </a:t>
            </a:r>
            <a:r>
              <a:rPr lang="vi-VN" dirty="0" smtClean="0">
                <a:latin typeface="Arial" panose="020B0604020202020204" pitchFamily="34" charset="0"/>
                <a:cs typeface="Arial" panose="020B0604020202020204" pitchFamily="34" charset="0"/>
              </a:rPr>
              <a:t>mogu </a:t>
            </a:r>
            <a:r>
              <a:rPr lang="vi-VN" dirty="0">
                <a:latin typeface="Arial" panose="020B0604020202020204" pitchFamily="34" charset="0"/>
                <a:cs typeface="Arial" panose="020B0604020202020204" pitchFamily="34" charset="0"/>
              </a:rPr>
              <a:t>obavljati kao privredna djelatnost</a:t>
            </a:r>
            <a:r>
              <a:rPr lang="vi-VN" dirty="0" smtClean="0">
                <a:latin typeface="Arial" panose="020B0604020202020204" pitchFamily="34" charset="0"/>
                <a:cs typeface="Arial" panose="020B0604020202020204" pitchFamily="34" charset="0"/>
              </a:rPr>
              <a:t>.</a:t>
            </a:r>
            <a:endParaRPr lang="sr-Latn-ME" dirty="0" smtClean="0">
              <a:latin typeface="Arial" panose="020B0604020202020204" pitchFamily="34" charset="0"/>
              <a:cs typeface="Arial" panose="020B0604020202020204" pitchFamily="34" charset="0"/>
            </a:endParaRPr>
          </a:p>
          <a:p>
            <a:r>
              <a:rPr lang="vi-VN" dirty="0" smtClean="0">
                <a:latin typeface="Arial" panose="020B0604020202020204" pitchFamily="34" charset="0"/>
                <a:cs typeface="Arial" panose="020B0604020202020204" pitchFamily="34" charset="0"/>
              </a:rPr>
              <a:t> </a:t>
            </a:r>
            <a:r>
              <a:rPr lang="vi-VN" dirty="0">
                <a:latin typeface="Arial" panose="020B0604020202020204" pitchFamily="34" charset="0"/>
                <a:cs typeface="Arial" panose="020B0604020202020204" pitchFamily="34" charset="0"/>
              </a:rPr>
              <a:t>Zakonom može biti utvrđeno da se </a:t>
            </a:r>
            <a:r>
              <a:rPr lang="vi-VN" dirty="0" smtClean="0">
                <a:latin typeface="Arial" panose="020B0604020202020204" pitchFamily="34" charset="0"/>
                <a:cs typeface="Arial" panose="020B0604020202020204" pitchFamily="34" charset="0"/>
              </a:rPr>
              <a:t>određene</a:t>
            </a:r>
            <a:r>
              <a:rPr lang="sr-Latn-ME" dirty="0" smtClean="0">
                <a:latin typeface="Arial" panose="020B0604020202020204" pitchFamily="34" charset="0"/>
                <a:cs typeface="Arial" panose="020B0604020202020204" pitchFamily="34" charset="0"/>
              </a:rPr>
              <a:t> djelatnosti </a:t>
            </a:r>
            <a:r>
              <a:rPr lang="sr-Latn-ME" dirty="0">
                <a:latin typeface="Arial" panose="020B0604020202020204" pitchFamily="34" charset="0"/>
                <a:cs typeface="Arial" panose="020B0604020202020204" pitchFamily="34" charset="0"/>
              </a:rPr>
              <a:t>mogu obavljati samo na osnovu predhodnog odobrenja nadležnog organa.</a:t>
            </a:r>
          </a:p>
          <a:p>
            <a:r>
              <a:rPr lang="sr-Latn-ME" dirty="0">
                <a:latin typeface="Arial" panose="020B0604020202020204" pitchFamily="34" charset="0"/>
                <a:cs typeface="Arial" panose="020B0604020202020204" pitchFamily="34" charset="0"/>
              </a:rPr>
              <a:t>Društvo može imati podružnice – poslovne jedinice izvan mjesta sjedišta društva, </a:t>
            </a:r>
            <a:r>
              <a:rPr lang="sr-Latn-ME" dirty="0" smtClean="0">
                <a:latin typeface="Arial" panose="020B0604020202020204" pitchFamily="34" charset="0"/>
                <a:cs typeface="Arial" panose="020B0604020202020204" pitchFamily="34" charset="0"/>
              </a:rPr>
              <a:t>koje nemaju </a:t>
            </a:r>
            <a:r>
              <a:rPr lang="sr-Latn-ME" dirty="0">
                <a:latin typeface="Arial" panose="020B0604020202020204" pitchFamily="34" charset="0"/>
                <a:cs typeface="Arial" panose="020B0604020202020204" pitchFamily="34" charset="0"/>
              </a:rPr>
              <a:t>svojstvo pravnog lica</a:t>
            </a:r>
            <a:r>
              <a:rPr lang="sr-Latn-ME" dirty="0" smtClean="0">
                <a:latin typeface="Arial" panose="020B0604020202020204" pitchFamily="34" charset="0"/>
                <a:cs typeface="Arial" panose="020B0604020202020204" pitchFamily="34" charset="0"/>
              </a:rPr>
              <a:t>.</a:t>
            </a:r>
            <a:endParaRPr lang="sr-Latn-M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6886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sr-Latn-ME" dirty="0"/>
              <a:t>Društvo zastupa uprava koja organizuje rad i rukovodi poslovanjem, zastupa i </a:t>
            </a:r>
            <a:r>
              <a:rPr lang="sr-Latn-ME" dirty="0" smtClean="0"/>
              <a:t>predstavlja Društvo </a:t>
            </a:r>
            <a:r>
              <a:rPr lang="sr-Latn-ME" dirty="0"/>
              <a:t>i odgovara za zakonitost poslovanja društva. Društvo mogu zastupati i druga </a:t>
            </a:r>
            <a:r>
              <a:rPr lang="sr-Latn-ME" dirty="0" smtClean="0"/>
              <a:t>lica </a:t>
            </a:r>
            <a:r>
              <a:rPr lang="vi-VN" dirty="0" smtClean="0"/>
              <a:t>određena </a:t>
            </a:r>
            <a:r>
              <a:rPr lang="vi-VN" dirty="0"/>
              <a:t>osnivačkim aktom ili statutom društva, u skladu sa zakonom.</a:t>
            </a:r>
          </a:p>
          <a:p>
            <a:r>
              <a:rPr lang="sr-Latn-ME" dirty="0"/>
              <a:t>Prokura je pismeno ovlaštenje za preduzimanje svih pravnih radnji i poslova u ime i za </a:t>
            </a:r>
            <a:r>
              <a:rPr lang="sr-Latn-ME" dirty="0" smtClean="0"/>
              <a:t>račun društva</a:t>
            </a:r>
            <a:r>
              <a:rPr lang="sr-Latn-ME" dirty="0"/>
              <a:t>, osim prenosa i opterećenja nekretnina ako ovlaštenje za to nije posebno i </a:t>
            </a:r>
            <a:r>
              <a:rPr lang="sr-Latn-ME" dirty="0" smtClean="0"/>
              <a:t>izričito </a:t>
            </a:r>
            <a:r>
              <a:rPr lang="it-IT" dirty="0" smtClean="0"/>
              <a:t>navedeno</a:t>
            </a:r>
            <a:r>
              <a:rPr lang="it-IT" dirty="0"/>
              <a:t>. Prokura se ne može dati pravnom licu.</a:t>
            </a:r>
          </a:p>
          <a:p>
            <a:r>
              <a:rPr lang="sr-Latn-ME" dirty="0"/>
              <a:t>U društvu se ne mogu osnivati organizacije i provoditi aktivnosti koji nemaju </a:t>
            </a:r>
            <a:r>
              <a:rPr lang="sr-Latn-ME" dirty="0" smtClean="0"/>
              <a:t>karakter sindikata </a:t>
            </a:r>
            <a:r>
              <a:rPr lang="sr-Latn-ME" dirty="0"/>
              <a:t>i sindikalnih aktivnosti u skladu sa zakonom, kolektivnim ugovorom i </a:t>
            </a:r>
            <a:r>
              <a:rPr lang="sr-Latn-ME" dirty="0" smtClean="0"/>
              <a:t>pravilima sindikata</a:t>
            </a:r>
            <a:r>
              <a:rPr lang="sr-Latn-ME" dirty="0"/>
              <a:t>.</a:t>
            </a:r>
          </a:p>
          <a:p>
            <a:endParaRPr lang="sr-Latn-ME" dirty="0"/>
          </a:p>
        </p:txBody>
      </p:sp>
    </p:spTree>
    <p:extLst>
      <p:ext uri="{BB962C8B-B14F-4D97-AF65-F5344CB8AC3E}">
        <p14:creationId xmlns:p14="http://schemas.microsoft.com/office/powerpoint/2010/main" val="1687313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85000" lnSpcReduction="10000"/>
          </a:bodyPr>
          <a:lstStyle/>
          <a:p>
            <a:r>
              <a:rPr lang="vi-VN" dirty="0">
                <a:latin typeface="Arial" panose="020B0604020202020204" pitchFamily="34" charset="0"/>
                <a:cs typeface="Arial" panose="020B0604020202020204" pitchFamily="34" charset="0"/>
              </a:rPr>
              <a:t>Podaci o društvu upisuju se u javni registar koji vodi institucija određena posebnim </a:t>
            </a:r>
            <a:r>
              <a:rPr lang="vi-VN" dirty="0" smtClean="0">
                <a:latin typeface="Arial" panose="020B0604020202020204" pitchFamily="34" charset="0"/>
                <a:cs typeface="Arial" panose="020B0604020202020204" pitchFamily="34" charset="0"/>
              </a:rPr>
              <a:t>zakonom</a:t>
            </a:r>
            <a:r>
              <a:rPr lang="sr-Latn-ME"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kojim </a:t>
            </a:r>
            <a:r>
              <a:rPr lang="vi-VN" dirty="0">
                <a:latin typeface="Arial" panose="020B0604020202020204" pitchFamily="34" charset="0"/>
                <a:cs typeface="Arial" panose="020B0604020202020204" pitchFamily="34" charset="0"/>
              </a:rPr>
              <a:t>se uspostavlja i uređuje organizacija i način rada javnog registra pravnih osoba -</a:t>
            </a:r>
          </a:p>
          <a:p>
            <a:r>
              <a:rPr lang="sr-Latn-ME" dirty="0">
                <a:latin typeface="Arial" panose="020B0604020202020204" pitchFamily="34" charset="0"/>
                <a:cs typeface="Arial" panose="020B0604020202020204" pitchFamily="34" charset="0"/>
              </a:rPr>
              <a:t>Registar društava.</a:t>
            </a:r>
          </a:p>
          <a:p>
            <a:r>
              <a:rPr lang="sr-Latn-ME" dirty="0">
                <a:latin typeface="Arial" panose="020B0604020202020204" pitchFamily="34" charset="0"/>
                <a:cs typeface="Arial" panose="020B0604020202020204" pitchFamily="34" charset="0"/>
              </a:rPr>
              <a:t>U registar društava upisuju se sljedeći podaci o indentitetu društva:</a:t>
            </a:r>
          </a:p>
          <a:p>
            <a:pPr marL="0" indent="0">
              <a:buNone/>
            </a:pPr>
            <a:r>
              <a:rPr lang="pl-PL" dirty="0">
                <a:latin typeface="Arial" panose="020B0604020202020204" pitchFamily="34" charset="0"/>
                <a:cs typeface="Arial" panose="020B0604020202020204" pitchFamily="34" charset="0"/>
              </a:rPr>
              <a:t>1. firma i ako postoji, skraćena firma i adresa sjedišta društva;</a:t>
            </a:r>
          </a:p>
          <a:p>
            <a:pPr marL="0" indent="0">
              <a:buNone/>
            </a:pPr>
            <a:r>
              <a:rPr lang="sr-Latn-ME" dirty="0">
                <a:latin typeface="Arial" panose="020B0604020202020204" pitchFamily="34" charset="0"/>
                <a:cs typeface="Arial" panose="020B0604020202020204" pitchFamily="34" charset="0"/>
              </a:rPr>
              <a:t>2. oblik društva;</a:t>
            </a:r>
          </a:p>
          <a:p>
            <a:pPr marL="0" indent="0">
              <a:buNone/>
            </a:pPr>
            <a:r>
              <a:rPr lang="sr-Latn-ME" dirty="0">
                <a:latin typeface="Arial" panose="020B0604020202020204" pitchFamily="34" charset="0"/>
                <a:cs typeface="Arial" panose="020B0604020202020204" pitchFamily="34" charset="0"/>
              </a:rPr>
              <a:t>3. djelatnost;</a:t>
            </a:r>
          </a:p>
          <a:p>
            <a:pPr marL="0" indent="0">
              <a:buNone/>
            </a:pPr>
            <a:r>
              <a:rPr lang="sr-Latn-ME" dirty="0">
                <a:latin typeface="Arial" panose="020B0604020202020204" pitchFamily="34" charset="0"/>
                <a:cs typeface="Arial" panose="020B0604020202020204" pitchFamily="34" charset="0"/>
              </a:rPr>
              <a:t>4. podružnice;</a:t>
            </a:r>
          </a:p>
        </p:txBody>
      </p:sp>
    </p:spTree>
    <p:extLst>
      <p:ext uri="{BB962C8B-B14F-4D97-AF65-F5344CB8AC3E}">
        <p14:creationId xmlns:p14="http://schemas.microsoft.com/office/powerpoint/2010/main" val="2822676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85000" lnSpcReduction="10000"/>
          </a:bodyPr>
          <a:lstStyle/>
          <a:p>
            <a:pPr marL="0" indent="0">
              <a:buNone/>
            </a:pPr>
            <a:r>
              <a:rPr lang="sr-Latn-ME" dirty="0"/>
              <a:t>5. ime i prezime, adresa prebivališta, funkcija i obim ovlaštenja lica ovlaštenih </a:t>
            </a:r>
            <a:r>
              <a:rPr lang="sr-Latn-ME" dirty="0" smtClean="0"/>
              <a:t>za zastupanje </a:t>
            </a:r>
            <a:r>
              <a:rPr lang="sr-Latn-ME" dirty="0"/>
              <a:t>društva; i</a:t>
            </a:r>
          </a:p>
          <a:p>
            <a:pPr marL="0" indent="0">
              <a:buNone/>
            </a:pPr>
            <a:r>
              <a:rPr lang="sr-Latn-ME" dirty="0"/>
              <a:t>6. firma, sjedište, djelatnost i lice ovlašteno za zastupanje podružnice.</a:t>
            </a:r>
          </a:p>
          <a:p>
            <a:pPr marL="0" indent="0">
              <a:buNone/>
            </a:pPr>
            <a:r>
              <a:rPr lang="sr-Latn-ME" dirty="0"/>
              <a:t>U registar društava upisuju se podaci o članovima, ulozima i odgovornosti za </a:t>
            </a:r>
            <a:r>
              <a:rPr lang="sr-Latn-ME" dirty="0" smtClean="0"/>
              <a:t>obaveze društva</a:t>
            </a:r>
            <a:r>
              <a:rPr lang="sr-Latn-ME" dirty="0"/>
              <a:t>, osnovnom kapitalu društva, udjelima i dionicama u društvu.</a:t>
            </a:r>
          </a:p>
          <a:p>
            <a:pPr marL="0" indent="0">
              <a:buNone/>
            </a:pPr>
            <a:r>
              <a:rPr lang="sr-Latn-ME" dirty="0"/>
              <a:t>U registar društava obavezno se upisuje pokretanje postupka likvidacije i stečaja društva, </a:t>
            </a:r>
            <a:r>
              <a:rPr lang="sr-Latn-ME" dirty="0" smtClean="0"/>
              <a:t>ime i </a:t>
            </a:r>
            <a:r>
              <a:rPr lang="sr-Latn-ME" dirty="0"/>
              <a:t>prezime i adresa prebivališta likvidacionog ili stečajnog upravnika i datum obustavljanja </a:t>
            </a:r>
            <a:r>
              <a:rPr lang="sr-Latn-ME" dirty="0" smtClean="0"/>
              <a:t>ili okončanja </a:t>
            </a:r>
            <a:r>
              <a:rPr lang="sr-Latn-ME" dirty="0"/>
              <a:t>postupka.</a:t>
            </a:r>
          </a:p>
          <a:p>
            <a:pPr marL="0" indent="0">
              <a:buNone/>
            </a:pPr>
            <a:r>
              <a:rPr lang="sr-Latn-ME" dirty="0"/>
              <a:t>Ovim zakonom je regulisano kako se vrši spajanje, pripajanje, podjela, promjena oblika </a:t>
            </a:r>
            <a:r>
              <a:rPr lang="sr-Latn-ME" dirty="0" smtClean="0"/>
              <a:t>i prestanak </a:t>
            </a:r>
            <a:r>
              <a:rPr lang="sr-Latn-ME" dirty="0"/>
              <a:t>društva.</a:t>
            </a:r>
          </a:p>
        </p:txBody>
      </p:sp>
    </p:spTree>
    <p:extLst>
      <p:ext uri="{BB962C8B-B14F-4D97-AF65-F5344CB8AC3E}">
        <p14:creationId xmlns:p14="http://schemas.microsoft.com/office/powerpoint/2010/main" val="33000294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a:latin typeface="Arial" panose="020B0604020202020204" pitchFamily="34" charset="0"/>
                <a:cs typeface="Arial" panose="020B0604020202020204" pitchFamily="34" charset="0"/>
              </a:rPr>
              <a:t>Društvo s neograničenom solidarnom odgovornošću</a:t>
            </a:r>
          </a:p>
        </p:txBody>
      </p:sp>
      <p:sp>
        <p:nvSpPr>
          <p:cNvPr id="3" name="Content Placeholder 2"/>
          <p:cNvSpPr>
            <a:spLocks noGrp="1"/>
          </p:cNvSpPr>
          <p:nvPr>
            <p:ph idx="1"/>
          </p:nvPr>
        </p:nvSpPr>
        <p:spPr/>
        <p:txBody>
          <a:bodyPr>
            <a:normAutofit/>
          </a:bodyPr>
          <a:lstStyle/>
          <a:p>
            <a:r>
              <a:rPr lang="sr-Latn-ME" sz="2400" dirty="0">
                <a:latin typeface="Arial" panose="020B0604020202020204" pitchFamily="34" charset="0"/>
                <a:cs typeface="Arial" panose="020B0604020202020204" pitchFamily="34" charset="0"/>
              </a:rPr>
              <a:t>Društvo s neograničenom solidarnom odgovornošću je društvo najmanje dva lica koja </a:t>
            </a:r>
            <a:r>
              <a:rPr lang="sr-Latn-ME" sz="2400" dirty="0" smtClean="0">
                <a:latin typeface="Arial" panose="020B0604020202020204" pitchFamily="34" charset="0"/>
                <a:cs typeface="Arial" panose="020B0604020202020204" pitchFamily="34" charset="0"/>
              </a:rPr>
              <a:t>su neograničeno </a:t>
            </a:r>
            <a:r>
              <a:rPr lang="sr-Latn-ME" sz="2400" dirty="0">
                <a:latin typeface="Arial" panose="020B0604020202020204" pitchFamily="34" charset="0"/>
                <a:cs typeface="Arial" panose="020B0604020202020204" pitchFamily="34" charset="0"/>
              </a:rPr>
              <a:t>solidarno odgovorna za obaveze društva. </a:t>
            </a:r>
            <a:endParaRPr lang="sr-Latn-ME" sz="2400" dirty="0" smtClean="0">
              <a:latin typeface="Arial" panose="020B0604020202020204" pitchFamily="34" charset="0"/>
              <a:cs typeface="Arial" panose="020B0604020202020204" pitchFamily="34" charset="0"/>
            </a:endParaRPr>
          </a:p>
          <a:p>
            <a:r>
              <a:rPr lang="sr-Latn-ME" sz="2400" dirty="0" smtClean="0">
                <a:latin typeface="Arial" panose="020B0604020202020204" pitchFamily="34" charset="0"/>
                <a:cs typeface="Arial" panose="020B0604020202020204" pitchFamily="34" charset="0"/>
              </a:rPr>
              <a:t>Društvo </a:t>
            </a:r>
            <a:r>
              <a:rPr lang="sr-Latn-ME" sz="2400" dirty="0">
                <a:latin typeface="Arial" panose="020B0604020202020204" pitchFamily="34" charset="0"/>
                <a:cs typeface="Arial" panose="020B0604020202020204" pitchFamily="34" charset="0"/>
              </a:rPr>
              <a:t>se osniva ugovorom </a:t>
            </a:r>
            <a:r>
              <a:rPr lang="sr-Latn-ME" sz="2400" dirty="0" smtClean="0">
                <a:latin typeface="Arial" panose="020B0604020202020204" pitchFamily="34" charset="0"/>
                <a:cs typeface="Arial" panose="020B0604020202020204" pitchFamily="34" charset="0"/>
              </a:rPr>
              <a:t>o osnivanju</a:t>
            </a:r>
            <a:r>
              <a:rPr lang="sr-Latn-ME" sz="2400" dirty="0">
                <a:latin typeface="Arial" panose="020B0604020202020204" pitchFamily="34" charset="0"/>
                <a:cs typeface="Arial" panose="020B0604020202020204" pitchFamily="34" charset="0"/>
              </a:rPr>
              <a:t>. Ulozi članova mogu biti u novcu, stvarima, pravima i izvršenim uslugama.</a:t>
            </a:r>
          </a:p>
          <a:p>
            <a:pPr algn="just"/>
            <a:r>
              <a:rPr lang="vi-VN" sz="2400" dirty="0">
                <a:latin typeface="Arial" panose="020B0604020202020204" pitchFamily="34" charset="0"/>
                <a:cs typeface="Arial" panose="020B0604020202020204" pitchFamily="34" charset="0"/>
              </a:rPr>
              <a:t>Vrijednost uloga u stvarima, pravima i vršenju usluga utvrđuje se ugovorom o </a:t>
            </a:r>
            <a:r>
              <a:rPr lang="vi-VN" sz="2400" dirty="0" smtClean="0">
                <a:latin typeface="Arial" panose="020B0604020202020204" pitchFamily="34" charset="0"/>
                <a:cs typeface="Arial" panose="020B0604020202020204" pitchFamily="34" charset="0"/>
              </a:rPr>
              <a:t>osnivanju</a:t>
            </a:r>
            <a:r>
              <a:rPr lang="sr-Latn-ME" sz="2400" dirty="0" smtClean="0">
                <a:latin typeface="Arial" panose="020B0604020202020204" pitchFamily="34" charset="0"/>
                <a:cs typeface="Arial" panose="020B0604020202020204" pitchFamily="34" charset="0"/>
              </a:rPr>
              <a:t> </a:t>
            </a:r>
            <a:endParaRPr lang="vi-VN" sz="2400" dirty="0">
              <a:latin typeface="Arial" panose="020B0604020202020204" pitchFamily="34" charset="0"/>
              <a:cs typeface="Arial" panose="020B0604020202020204" pitchFamily="34" charset="0"/>
            </a:endParaRPr>
          </a:p>
          <a:p>
            <a:pPr marL="0" indent="0">
              <a:buNone/>
            </a:pPr>
            <a:r>
              <a:rPr lang="sr-Latn-ME" sz="2400" dirty="0">
                <a:latin typeface="Arial" panose="020B0604020202020204" pitchFamily="34" charset="0"/>
                <a:cs typeface="Arial" panose="020B0604020202020204" pitchFamily="34" charset="0"/>
              </a:rPr>
              <a:t>društva</a:t>
            </a:r>
            <a:r>
              <a:rPr lang="sr-Latn-ME" sz="2400" dirty="0" smtClean="0">
                <a:latin typeface="Arial" panose="020B0604020202020204" pitchFamily="34" charset="0"/>
                <a:cs typeface="Arial" panose="020B0604020202020204" pitchFamily="34" charset="0"/>
              </a:rPr>
              <a:t>.</a:t>
            </a:r>
          </a:p>
          <a:p>
            <a:r>
              <a:rPr lang="sr-Latn-ME" sz="2400" dirty="0" smtClean="0">
                <a:latin typeface="Arial" panose="020B0604020202020204" pitchFamily="34" charset="0"/>
                <a:cs typeface="Arial" panose="020B0604020202020204" pitchFamily="34" charset="0"/>
              </a:rPr>
              <a:t> </a:t>
            </a:r>
            <a:r>
              <a:rPr lang="sr-Latn-ME" sz="2400" dirty="0">
                <a:latin typeface="Arial" panose="020B0604020202020204" pitchFamily="34" charset="0"/>
                <a:cs typeface="Arial" panose="020B0604020202020204" pitchFamily="34" charset="0"/>
              </a:rPr>
              <a:t>Ulozi članova su jednake vrijednosti. Ulozi </a:t>
            </a:r>
            <a:r>
              <a:rPr lang="sr-Latn-ME" sz="2400" dirty="0" smtClean="0">
                <a:latin typeface="Arial" panose="020B0604020202020204" pitchFamily="34" charset="0"/>
                <a:cs typeface="Arial" panose="020B0604020202020204" pitchFamily="34" charset="0"/>
              </a:rPr>
              <a:t> članova </a:t>
            </a:r>
            <a:r>
              <a:rPr lang="sr-Latn-ME" sz="2400" dirty="0">
                <a:latin typeface="Arial" panose="020B0604020202020204" pitchFamily="34" charset="0"/>
                <a:cs typeface="Arial" panose="020B0604020202020204" pitchFamily="34" charset="0"/>
              </a:rPr>
              <a:t>postaju imovina društva</a:t>
            </a:r>
            <a:r>
              <a:rPr lang="sr-Latn-ME" sz="2400" dirty="0" smtClean="0">
                <a:latin typeface="Arial" panose="020B0604020202020204" pitchFamily="34" charset="0"/>
                <a:cs typeface="Arial" panose="020B0604020202020204" pitchFamily="34" charset="0"/>
              </a:rPr>
              <a:t>.</a:t>
            </a:r>
            <a:endParaRPr lang="sr-Latn-M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73753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ME" dirty="0">
                <a:latin typeface="Arial" panose="020B0604020202020204" pitchFamily="34" charset="0"/>
                <a:cs typeface="Arial" panose="020B0604020202020204" pitchFamily="34" charset="0"/>
              </a:rPr>
              <a:t>Komanditno društvo</a:t>
            </a:r>
          </a:p>
        </p:txBody>
      </p:sp>
      <p:sp>
        <p:nvSpPr>
          <p:cNvPr id="3" name="Content Placeholder 2"/>
          <p:cNvSpPr>
            <a:spLocks noGrp="1"/>
          </p:cNvSpPr>
          <p:nvPr>
            <p:ph idx="1"/>
          </p:nvPr>
        </p:nvSpPr>
        <p:spPr/>
        <p:txBody>
          <a:bodyPr>
            <a:normAutofit fontScale="70000" lnSpcReduction="20000"/>
          </a:bodyPr>
          <a:lstStyle/>
          <a:p>
            <a:r>
              <a:rPr lang="sr-Latn-ME" sz="3600" dirty="0">
                <a:latin typeface="Arial" panose="020B0604020202020204" pitchFamily="34" charset="0"/>
                <a:cs typeface="Arial" panose="020B0604020202020204" pitchFamily="34" charset="0"/>
              </a:rPr>
              <a:t>Komanditno društvo je društvo u kojem jedan ili više članova odgovara za obaveze </a:t>
            </a:r>
            <a:r>
              <a:rPr lang="sr-Latn-ME" sz="3600" dirty="0" smtClean="0">
                <a:latin typeface="Arial" panose="020B0604020202020204" pitchFamily="34" charset="0"/>
                <a:cs typeface="Arial" panose="020B0604020202020204" pitchFamily="34" charset="0"/>
              </a:rPr>
              <a:t>društva neograničeno </a:t>
            </a:r>
            <a:r>
              <a:rPr lang="sr-Latn-ME" sz="3600" dirty="0">
                <a:latin typeface="Arial" panose="020B0604020202020204" pitchFamily="34" charset="0"/>
                <a:cs typeface="Arial" panose="020B0604020202020204" pitchFamily="34" charset="0"/>
              </a:rPr>
              <a:t>solidarno cjelokupnom svojom imovinom (komplementari), a jedan ili </a:t>
            </a:r>
            <a:r>
              <a:rPr lang="sr-Latn-ME" sz="3600" dirty="0" smtClean="0">
                <a:latin typeface="Arial" panose="020B0604020202020204" pitchFamily="34" charset="0"/>
                <a:cs typeface="Arial" panose="020B0604020202020204" pitchFamily="34" charset="0"/>
              </a:rPr>
              <a:t>više članova </a:t>
            </a:r>
            <a:r>
              <a:rPr lang="sr-Latn-ME" sz="3600" dirty="0">
                <a:latin typeface="Arial" panose="020B0604020202020204" pitchFamily="34" charset="0"/>
                <a:cs typeface="Arial" panose="020B0604020202020204" pitchFamily="34" charset="0"/>
              </a:rPr>
              <a:t>odgovara za obaveze društva samo do iznosa njihovih uloga upisanih u </a:t>
            </a:r>
            <a:r>
              <a:rPr lang="sr-Latn-ME" sz="3600" dirty="0" smtClean="0">
                <a:latin typeface="Arial" panose="020B0604020202020204" pitchFamily="34" charset="0"/>
                <a:cs typeface="Arial" panose="020B0604020202020204" pitchFamily="34" charset="0"/>
              </a:rPr>
              <a:t>sudski registar </a:t>
            </a:r>
            <a:r>
              <a:rPr lang="sr-Latn-ME" sz="3600" dirty="0">
                <a:latin typeface="Arial" panose="020B0604020202020204" pitchFamily="34" charset="0"/>
                <a:cs typeface="Arial" panose="020B0604020202020204" pitchFamily="34" charset="0"/>
              </a:rPr>
              <a:t>(komanditori).</a:t>
            </a:r>
          </a:p>
          <a:p>
            <a:r>
              <a:rPr lang="sr-Latn-ME" sz="3600" dirty="0">
                <a:latin typeface="Arial" panose="020B0604020202020204" pitchFamily="34" charset="0"/>
                <a:cs typeface="Arial" panose="020B0604020202020204" pitchFamily="34" charset="0"/>
              </a:rPr>
              <a:t>Komanditno društvo se osniva ugovorom i na njega se primjenjuju odredbe ovog zakona </a:t>
            </a:r>
            <a:r>
              <a:rPr lang="sr-Latn-ME" sz="3600" dirty="0" smtClean="0">
                <a:latin typeface="Arial" panose="020B0604020202020204" pitchFamily="34" charset="0"/>
                <a:cs typeface="Arial" panose="020B0604020202020204" pitchFamily="34" charset="0"/>
              </a:rPr>
              <a:t>o društvima </a:t>
            </a:r>
            <a:r>
              <a:rPr lang="sr-Latn-ME" sz="3600" dirty="0">
                <a:latin typeface="Arial" panose="020B0604020202020204" pitchFamily="34" charset="0"/>
                <a:cs typeface="Arial" panose="020B0604020202020204" pitchFamily="34" charset="0"/>
              </a:rPr>
              <a:t>s neograničenom solidarnom </a:t>
            </a:r>
            <a:r>
              <a:rPr lang="sr-Latn-ME" sz="3600" dirty="0" smtClean="0">
                <a:latin typeface="Arial" panose="020B0604020202020204" pitchFamily="34" charset="0"/>
                <a:cs typeface="Arial" panose="020B0604020202020204" pitchFamily="34" charset="0"/>
              </a:rPr>
              <a:t>odgovornošću. </a:t>
            </a:r>
            <a:endParaRPr lang="sr-Latn-ME" sz="3600" dirty="0">
              <a:latin typeface="Arial" panose="020B0604020202020204" pitchFamily="34" charset="0"/>
              <a:cs typeface="Arial" panose="020B0604020202020204" pitchFamily="34" charset="0"/>
            </a:endParaRPr>
          </a:p>
          <a:p>
            <a:r>
              <a:rPr lang="sr-Latn-ME" sz="3600" dirty="0">
                <a:latin typeface="Arial" panose="020B0604020202020204" pitchFamily="34" charset="0"/>
                <a:cs typeface="Arial" panose="020B0604020202020204" pitchFamily="34" charset="0"/>
              </a:rPr>
              <a:t>Komanditno društvo se može transformisati u komanditno društvo na dionice.</a:t>
            </a:r>
          </a:p>
          <a:p>
            <a:endParaRPr lang="sr-Latn-ME" dirty="0"/>
          </a:p>
        </p:txBody>
      </p:sp>
    </p:spTree>
    <p:extLst>
      <p:ext uri="{BB962C8B-B14F-4D97-AF65-F5344CB8AC3E}">
        <p14:creationId xmlns:p14="http://schemas.microsoft.com/office/powerpoint/2010/main" val="768555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a:t>Društvo sa ograničenom odgovornošću</a:t>
            </a:r>
          </a:p>
        </p:txBody>
      </p:sp>
      <p:sp>
        <p:nvSpPr>
          <p:cNvPr id="3" name="Content Placeholder 2"/>
          <p:cNvSpPr>
            <a:spLocks noGrp="1"/>
          </p:cNvSpPr>
          <p:nvPr>
            <p:ph idx="1"/>
          </p:nvPr>
        </p:nvSpPr>
        <p:spPr/>
        <p:txBody>
          <a:bodyPr>
            <a:noAutofit/>
          </a:bodyPr>
          <a:lstStyle/>
          <a:p>
            <a:pPr marL="0" indent="0">
              <a:buNone/>
            </a:pPr>
            <a:r>
              <a:rPr lang="sr-Latn-ME" sz="2400" dirty="0">
                <a:latin typeface="Arial" panose="020B0604020202020204" pitchFamily="34" charset="0"/>
                <a:cs typeface="Arial" panose="020B0604020202020204" pitchFamily="34" charset="0"/>
              </a:rPr>
              <a:t>Društvo sa ograničenom odgovornošću je društvo čiji je osnovni kapital podijeljen na udjele </a:t>
            </a:r>
            <a:r>
              <a:rPr lang="sr-Latn-ME" sz="2400" dirty="0" smtClean="0">
                <a:latin typeface="Arial" panose="020B0604020202020204" pitchFamily="34" charset="0"/>
                <a:cs typeface="Arial" panose="020B0604020202020204" pitchFamily="34" charset="0"/>
              </a:rPr>
              <a:t>i osniva </a:t>
            </a:r>
            <a:r>
              <a:rPr lang="sr-Latn-ME" sz="2400" dirty="0">
                <a:latin typeface="Arial" panose="020B0604020202020204" pitchFamily="34" charset="0"/>
                <a:cs typeface="Arial" panose="020B0604020202020204" pitchFamily="34" charset="0"/>
              </a:rPr>
              <a:t>se ugovorom. </a:t>
            </a:r>
            <a:endParaRPr lang="sr-Latn-ME" sz="2400" dirty="0" smtClean="0">
              <a:latin typeface="Arial" panose="020B0604020202020204" pitchFamily="34" charset="0"/>
              <a:cs typeface="Arial" panose="020B0604020202020204" pitchFamily="34" charset="0"/>
            </a:endParaRPr>
          </a:p>
          <a:p>
            <a:pPr marL="0" indent="0">
              <a:buNone/>
            </a:pPr>
            <a:r>
              <a:rPr lang="sr-Latn-ME" sz="2400" dirty="0" smtClean="0">
                <a:latin typeface="Arial" panose="020B0604020202020204" pitchFamily="34" charset="0"/>
                <a:cs typeface="Arial" panose="020B0604020202020204" pitchFamily="34" charset="0"/>
              </a:rPr>
              <a:t>Kada </a:t>
            </a:r>
            <a:r>
              <a:rPr lang="sr-Latn-ME" sz="2400" dirty="0">
                <a:latin typeface="Arial" panose="020B0604020202020204" pitchFamily="34" charset="0"/>
                <a:cs typeface="Arial" panose="020B0604020202020204" pitchFamily="34" charset="0"/>
              </a:rPr>
              <a:t>društvo s ograničenom odgovornošću osniva samo jedan osnivač</a:t>
            </a:r>
            <a:r>
              <a:rPr lang="sr-Latn-ME" sz="2400" dirty="0" smtClean="0">
                <a:latin typeface="Arial" panose="020B0604020202020204" pitchFamily="34" charset="0"/>
                <a:cs typeface="Arial" panose="020B0604020202020204" pitchFamily="34" charset="0"/>
              </a:rPr>
              <a:t>, osnivački </a:t>
            </a:r>
            <a:r>
              <a:rPr lang="sr-Latn-ME" sz="2400" dirty="0">
                <a:latin typeface="Arial" panose="020B0604020202020204" pitchFamily="34" charset="0"/>
                <a:cs typeface="Arial" panose="020B0604020202020204" pitchFamily="34" charset="0"/>
              </a:rPr>
              <a:t>akt je odluka o osnivanju. </a:t>
            </a:r>
            <a:endParaRPr lang="sr-Latn-ME" sz="2400" dirty="0" smtClean="0">
              <a:latin typeface="Arial" panose="020B0604020202020204" pitchFamily="34" charset="0"/>
              <a:cs typeface="Arial" panose="020B0604020202020204" pitchFamily="34" charset="0"/>
            </a:endParaRPr>
          </a:p>
          <a:p>
            <a:pPr marL="0" indent="0">
              <a:buNone/>
            </a:pPr>
            <a:r>
              <a:rPr lang="sr-Latn-ME" sz="2400" dirty="0" smtClean="0">
                <a:latin typeface="Arial" panose="020B0604020202020204" pitchFamily="34" charset="0"/>
                <a:cs typeface="Arial" panose="020B0604020202020204" pitchFamily="34" charset="0"/>
              </a:rPr>
              <a:t>U </a:t>
            </a:r>
            <a:r>
              <a:rPr lang="sr-Latn-ME" sz="2400" dirty="0">
                <a:latin typeface="Arial" panose="020B0604020202020204" pitchFamily="34" charset="0"/>
                <a:cs typeface="Arial" panose="020B0604020202020204" pitchFamily="34" charset="0"/>
              </a:rPr>
              <a:t>društvu s ograničenom odgovornošću koje nema nadzorni odbor njegova ovlaštenja </a:t>
            </a:r>
            <a:r>
              <a:rPr lang="sr-Latn-ME" sz="2400" dirty="0" smtClean="0">
                <a:latin typeface="Arial" panose="020B0604020202020204" pitchFamily="34" charset="0"/>
                <a:cs typeface="Arial" panose="020B0604020202020204" pitchFamily="34" charset="0"/>
              </a:rPr>
              <a:t>vrše članovi </a:t>
            </a:r>
            <a:r>
              <a:rPr lang="sr-Latn-ME" sz="2400" dirty="0">
                <a:latin typeface="Arial" panose="020B0604020202020204" pitchFamily="34" charset="0"/>
                <a:cs typeface="Arial" panose="020B0604020202020204" pitchFamily="34" charset="0"/>
              </a:rPr>
              <a:t>društva.</a:t>
            </a:r>
          </a:p>
          <a:p>
            <a:pPr marL="0" indent="0">
              <a:buNone/>
            </a:pPr>
            <a:endParaRPr lang="sr-Latn-ME" sz="2400" dirty="0">
              <a:latin typeface="Arial" panose="020B0604020202020204" pitchFamily="34" charset="0"/>
              <a:cs typeface="Arial" panose="020B0604020202020204" pitchFamily="34" charset="0"/>
            </a:endParaRPr>
          </a:p>
          <a:p>
            <a:pPr marL="0" indent="0">
              <a:buNone/>
            </a:pPr>
            <a:r>
              <a:rPr lang="sr-Latn-ME" sz="2400" dirty="0">
                <a:latin typeface="Arial" panose="020B0604020202020204" pitchFamily="34" charset="0"/>
                <a:cs typeface="Arial" panose="020B0604020202020204" pitchFamily="34" charset="0"/>
              </a:rPr>
              <a:t>Osnovni kapital društva s jednim ili više osnivača iznosi najmanje 2.000 (dvijehiljade) </a:t>
            </a:r>
            <a:r>
              <a:rPr lang="sr-Latn-ME" sz="2400" dirty="0" smtClean="0">
                <a:latin typeface="Arial" panose="020B0604020202020204" pitchFamily="34" charset="0"/>
                <a:cs typeface="Arial" panose="020B0604020202020204" pitchFamily="34" charset="0"/>
              </a:rPr>
              <a:t>KM</a:t>
            </a:r>
            <a:r>
              <a:rPr lang="sr-Latn-ME" sz="2400" dirty="0">
                <a:latin typeface="Arial" panose="020B0604020202020204" pitchFamily="34" charset="0"/>
                <a:cs typeface="Arial" panose="020B0604020202020204" pitchFamily="34" charset="0"/>
              </a:rPr>
              <a:t>.</a:t>
            </a:r>
            <a:r>
              <a:rPr lang="sr-Latn-ME" sz="2400" dirty="0" smtClean="0">
                <a:latin typeface="Arial" panose="020B0604020202020204" pitchFamily="34" charset="0"/>
                <a:cs typeface="Arial" panose="020B0604020202020204" pitchFamily="34" charset="0"/>
              </a:rPr>
              <a:t> </a:t>
            </a:r>
          </a:p>
          <a:p>
            <a:pPr marL="0" indent="0">
              <a:buNone/>
            </a:pPr>
            <a:r>
              <a:rPr lang="vi-VN" sz="2400" dirty="0" smtClean="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Vrijednost pojedinačnog uloga ne može </a:t>
            </a:r>
            <a:r>
              <a:rPr lang="vi-VN" sz="2400" dirty="0" smtClean="0">
                <a:latin typeface="Arial" panose="020B0604020202020204" pitchFamily="34" charset="0"/>
                <a:cs typeface="Arial" panose="020B0604020202020204" pitchFamily="34" charset="0"/>
              </a:rPr>
              <a:t>biti</a:t>
            </a:r>
            <a:r>
              <a:rPr lang="sr-Latn-ME" sz="2400" dirty="0" smtClean="0">
                <a:latin typeface="Arial" panose="020B0604020202020204" pitchFamily="34" charset="0"/>
                <a:cs typeface="Arial" panose="020B0604020202020204" pitchFamily="34" charset="0"/>
              </a:rPr>
              <a:t> </a:t>
            </a:r>
            <a:r>
              <a:rPr lang="pl-PL" sz="2400" dirty="0" smtClean="0">
                <a:latin typeface="Arial" panose="020B0604020202020204" pitchFamily="34" charset="0"/>
                <a:cs typeface="Arial" panose="020B0604020202020204" pitchFamily="34" charset="0"/>
              </a:rPr>
              <a:t>manja </a:t>
            </a:r>
            <a:r>
              <a:rPr lang="pl-PL" sz="2400" dirty="0">
                <a:latin typeface="Arial" panose="020B0604020202020204" pitchFamily="34" charset="0"/>
                <a:cs typeface="Arial" panose="020B0604020202020204" pitchFamily="34" charset="0"/>
              </a:rPr>
              <a:t>od 100 (stotinu) KM.</a:t>
            </a:r>
            <a:endParaRPr lang="sr-Latn-ME"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0259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755650" y="404664"/>
            <a:ext cx="7772400" cy="5699274"/>
          </a:xfrm>
        </p:spPr>
        <p:txBody>
          <a:bodyPr>
            <a:normAutofit/>
          </a:bodyPr>
          <a:lstStyle/>
          <a:p>
            <a:pPr algn="just">
              <a:lnSpc>
                <a:spcPct val="90000"/>
              </a:lnSpc>
            </a:pPr>
            <a:r>
              <a:rPr lang="sr-Latn-CS" altLang="sr-Latn-RS" sz="2400" dirty="0" smtClean="0">
                <a:latin typeface="Arial" panose="020B0604020202020204" pitchFamily="34" charset="0"/>
                <a:cs typeface="Arial" panose="020B0604020202020204" pitchFamily="34" charset="0"/>
              </a:rPr>
              <a:t>Danas se gotovo ne može govoriti o uspješnoj i efikasnoj kompaniji koja ne primjenjuje i ne unapređuje standarde korporativnog upravljanja. </a:t>
            </a:r>
          </a:p>
          <a:p>
            <a:pPr algn="just">
              <a:lnSpc>
                <a:spcPct val="90000"/>
              </a:lnSpc>
            </a:pPr>
            <a:r>
              <a:rPr lang="sr-Latn-CS" altLang="sr-Latn-RS" sz="2400" dirty="0" smtClean="0">
                <a:latin typeface="Arial" panose="020B0604020202020204" pitchFamily="34" charset="0"/>
                <a:cs typeface="Arial" panose="020B0604020202020204" pitchFamily="34" charset="0"/>
              </a:rPr>
              <a:t>Empirijska istraživanja koja analiziraju povezanost između korporativnog upravljanja i efikasnost poslovanja, pokazuju da kompanije koje imaju i primjenjuju standarde korporativnog upravljanja ostvaruju bolje rezulatate od kompanija koje to ne čine.</a:t>
            </a:r>
          </a:p>
          <a:p>
            <a:pPr algn="just">
              <a:lnSpc>
                <a:spcPct val="90000"/>
              </a:lnSpc>
            </a:pPr>
            <a:r>
              <a:rPr lang="sr-Latn-CS" altLang="sr-Latn-RS" sz="2400" dirty="0" smtClean="0">
                <a:latin typeface="Arial" panose="020B0604020202020204" pitchFamily="34" charset="0"/>
                <a:cs typeface="Arial" panose="020B0604020202020204" pitchFamily="34" charset="0"/>
              </a:rPr>
              <a:t>Sa inteziviranjem finansijske i ekonomske krize korporativno upravljanje sve više dobija na značaju.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67564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a:latin typeface="Arial" panose="020B0604020202020204" pitchFamily="34" charset="0"/>
                <a:cs typeface="Arial" panose="020B0604020202020204" pitchFamily="34" charset="0"/>
              </a:rPr>
              <a:t>Dioničko </a:t>
            </a:r>
            <a:r>
              <a:rPr lang="sr-Latn-ME" dirty="0" smtClean="0">
                <a:latin typeface="Arial" panose="020B0604020202020204" pitchFamily="34" charset="0"/>
                <a:cs typeface="Arial" panose="020B0604020202020204" pitchFamily="34" charset="0"/>
              </a:rPr>
              <a:t>društvo (Akcionarsko društvo)</a:t>
            </a:r>
            <a:endParaRPr lang="sr-Latn-ME"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sr-Latn-ME" sz="2400" dirty="0">
                <a:latin typeface="Arial" panose="020B0604020202020204" pitchFamily="34" charset="0"/>
                <a:cs typeface="Arial" panose="020B0604020202020204" pitchFamily="34" charset="0"/>
              </a:rPr>
              <a:t>Dioničko društvo je društvo čiji je osnovni kapital podijeljen na dionice i osniva se </a:t>
            </a:r>
            <a:r>
              <a:rPr lang="sr-Latn-ME" sz="2400" dirty="0" smtClean="0">
                <a:latin typeface="Arial" panose="020B0604020202020204" pitchFamily="34" charset="0"/>
                <a:cs typeface="Arial" panose="020B0604020202020204" pitchFamily="34" charset="0"/>
              </a:rPr>
              <a:t>ugovorom o </a:t>
            </a:r>
            <a:r>
              <a:rPr lang="sr-Latn-ME" sz="2400" dirty="0">
                <a:latin typeface="Arial" panose="020B0604020202020204" pitchFamily="34" charset="0"/>
                <a:cs typeface="Arial" panose="020B0604020202020204" pitchFamily="34" charset="0"/>
              </a:rPr>
              <a:t>osnivanju. </a:t>
            </a:r>
            <a:endParaRPr lang="sr-Latn-ME" sz="2400" dirty="0" smtClean="0">
              <a:latin typeface="Arial" panose="020B0604020202020204" pitchFamily="34" charset="0"/>
              <a:cs typeface="Arial" panose="020B0604020202020204" pitchFamily="34" charset="0"/>
            </a:endParaRPr>
          </a:p>
          <a:p>
            <a:r>
              <a:rPr lang="sr-Latn-ME" sz="2400" dirty="0" smtClean="0">
                <a:latin typeface="Arial" panose="020B0604020202020204" pitchFamily="34" charset="0"/>
                <a:cs typeface="Arial" panose="020B0604020202020204" pitchFamily="34" charset="0"/>
              </a:rPr>
              <a:t>Kada </a:t>
            </a:r>
            <a:r>
              <a:rPr lang="sr-Latn-ME" sz="2400" dirty="0">
                <a:latin typeface="Arial" panose="020B0604020202020204" pitchFamily="34" charset="0"/>
                <a:cs typeface="Arial" panose="020B0604020202020204" pitchFamily="34" charset="0"/>
              </a:rPr>
              <a:t>dioničko društvo osniva jedan osnivač, osnivački akt je odluka o osnivanju.</a:t>
            </a:r>
          </a:p>
          <a:p>
            <a:r>
              <a:rPr lang="sr-Latn-ME" sz="2400" dirty="0">
                <a:latin typeface="Arial" panose="020B0604020202020204" pitchFamily="34" charset="0"/>
                <a:cs typeface="Arial" panose="020B0604020202020204" pitchFamily="34" charset="0"/>
              </a:rPr>
              <a:t>Dioničko društvo ne odgovara za obaveze dioničara, a mogu ga osnovati jedan ili </a:t>
            </a:r>
            <a:r>
              <a:rPr lang="sr-Latn-ME" sz="2400" dirty="0" smtClean="0">
                <a:latin typeface="Arial" panose="020B0604020202020204" pitchFamily="34" charset="0"/>
                <a:cs typeface="Arial" panose="020B0604020202020204" pitchFamily="34" charset="0"/>
              </a:rPr>
              <a:t>više osnivača</a:t>
            </a:r>
            <a:r>
              <a:rPr lang="sr-Latn-ME" sz="2400" dirty="0">
                <a:latin typeface="Arial" panose="020B0604020202020204" pitchFamily="34" charset="0"/>
                <a:cs typeface="Arial" panose="020B0604020202020204" pitchFamily="34" charset="0"/>
              </a:rPr>
              <a:t>. Osnivači su obavezno i dioničari dioničkog društva.</a:t>
            </a:r>
          </a:p>
          <a:p>
            <a:r>
              <a:rPr lang="sr-Latn-ME" sz="2400" dirty="0">
                <a:latin typeface="Arial" panose="020B0604020202020204" pitchFamily="34" charset="0"/>
                <a:cs typeface="Arial" panose="020B0604020202020204" pitchFamily="34" charset="0"/>
              </a:rPr>
              <a:t>Prilikom osnivanja dioničkog društva, sve dionice mogu otkupiti osnivači (</a:t>
            </a:r>
            <a:r>
              <a:rPr lang="sr-Latn-ME" sz="2400" dirty="0" smtClean="0">
                <a:latin typeface="Arial" panose="020B0604020202020204" pitchFamily="34" charset="0"/>
                <a:cs typeface="Arial" panose="020B0604020202020204" pitchFamily="34" charset="0"/>
              </a:rPr>
              <a:t>simultano osnivanje</a:t>
            </a:r>
            <a:r>
              <a:rPr lang="sr-Latn-ME" sz="2400" dirty="0">
                <a:latin typeface="Arial" panose="020B0604020202020204" pitchFamily="34" charset="0"/>
                <a:cs typeface="Arial" panose="020B0604020202020204" pitchFamily="34" charset="0"/>
              </a:rPr>
              <a:t>), ili ugovoreni broj dionica otkupljuju osnivači, a preostale dionice kupuju </a:t>
            </a:r>
            <a:r>
              <a:rPr lang="sr-Latn-ME" sz="2400" dirty="0" smtClean="0">
                <a:latin typeface="Arial" panose="020B0604020202020204" pitchFamily="34" charset="0"/>
                <a:cs typeface="Arial" panose="020B0604020202020204" pitchFamily="34" charset="0"/>
              </a:rPr>
              <a:t>druga lica </a:t>
            </a:r>
            <a:r>
              <a:rPr lang="sr-Latn-ME" sz="2400" dirty="0">
                <a:latin typeface="Arial" panose="020B0604020202020204" pitchFamily="34" charset="0"/>
                <a:cs typeface="Arial" panose="020B0604020202020204" pitchFamily="34" charset="0"/>
              </a:rPr>
              <a:t>na osnovu javnog poziva za upis i uplatu (sukcesivno osnivanje), u skladu sa </a:t>
            </a:r>
            <a:r>
              <a:rPr lang="sr-Latn-ME" sz="2400" dirty="0" smtClean="0">
                <a:latin typeface="Arial" panose="020B0604020202020204" pitchFamily="34" charset="0"/>
                <a:cs typeface="Arial" panose="020B0604020202020204" pitchFamily="34" charset="0"/>
              </a:rPr>
              <a:t>zakonom </a:t>
            </a:r>
            <a:r>
              <a:rPr lang="vi-VN" sz="2400" dirty="0" smtClean="0">
                <a:latin typeface="Arial" panose="020B0604020202020204" pitchFamily="34" charset="0"/>
                <a:cs typeface="Arial" panose="020B0604020202020204" pitchFamily="34" charset="0"/>
              </a:rPr>
              <a:t>kojim </a:t>
            </a:r>
            <a:r>
              <a:rPr lang="vi-VN" sz="2400" dirty="0">
                <a:latin typeface="Arial" panose="020B0604020202020204" pitchFamily="34" charset="0"/>
                <a:cs typeface="Arial" panose="020B0604020202020204" pitchFamily="34" charset="0"/>
              </a:rPr>
              <a:t>se uređuje emisija i promet vrijednosnih papira</a:t>
            </a:r>
            <a:r>
              <a:rPr lang="vi-VN" sz="2400" dirty="0" smtClean="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00838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sr-Latn-ME" sz="3600" dirty="0">
                <a:latin typeface="Arial" panose="020B0604020202020204" pitchFamily="34" charset="0"/>
                <a:cs typeface="Arial" panose="020B0604020202020204" pitchFamily="34" charset="0"/>
              </a:rPr>
              <a:t>Osnovni kapital dioničkog društva iznosi najmanje 50.000 KM. Nominalna vrijednost </a:t>
            </a:r>
            <a:r>
              <a:rPr lang="sr-Latn-ME" sz="3600" dirty="0" smtClean="0">
                <a:latin typeface="Arial" panose="020B0604020202020204" pitchFamily="34" charset="0"/>
                <a:cs typeface="Arial" panose="020B0604020202020204" pitchFamily="34" charset="0"/>
              </a:rPr>
              <a:t>dionice ne </a:t>
            </a:r>
            <a:r>
              <a:rPr lang="sr-Latn-ME" sz="3600" dirty="0">
                <a:latin typeface="Arial" panose="020B0604020202020204" pitchFamily="34" charset="0"/>
                <a:cs typeface="Arial" panose="020B0604020202020204" pitchFamily="34" charset="0"/>
              </a:rPr>
              <a:t>može biti manja od 10 KM. </a:t>
            </a:r>
            <a:endParaRPr lang="sr-Latn-ME" sz="3600" dirty="0" smtClean="0">
              <a:latin typeface="Arial" panose="020B0604020202020204" pitchFamily="34" charset="0"/>
              <a:cs typeface="Arial" panose="020B0604020202020204" pitchFamily="34" charset="0"/>
            </a:endParaRPr>
          </a:p>
          <a:p>
            <a:r>
              <a:rPr lang="sr-Latn-ME" sz="3600" dirty="0" smtClean="0">
                <a:latin typeface="Arial" panose="020B0604020202020204" pitchFamily="34" charset="0"/>
                <a:cs typeface="Arial" panose="020B0604020202020204" pitchFamily="34" charset="0"/>
              </a:rPr>
              <a:t>Ako </a:t>
            </a:r>
            <a:r>
              <a:rPr lang="sr-Latn-ME" sz="3600" dirty="0">
                <a:latin typeface="Arial" panose="020B0604020202020204" pitchFamily="34" charset="0"/>
                <a:cs typeface="Arial" panose="020B0604020202020204" pitchFamily="34" charset="0"/>
              </a:rPr>
              <a:t>se osnovni kapital prilikom osnivanja dioničkog društva</a:t>
            </a:r>
            <a:r>
              <a:rPr lang="sr-Latn-ME" sz="3600" dirty="0" smtClean="0">
                <a:latin typeface="Arial" panose="020B0604020202020204" pitchFamily="34" charset="0"/>
                <a:cs typeface="Arial" panose="020B0604020202020204" pitchFamily="34" charset="0"/>
              </a:rPr>
              <a:t>, </a:t>
            </a:r>
            <a:r>
              <a:rPr lang="vi-VN" sz="3600" dirty="0" smtClean="0">
                <a:latin typeface="Arial" panose="020B0604020202020204" pitchFamily="34" charset="0"/>
                <a:cs typeface="Arial" panose="020B0604020202020204" pitchFamily="34" charset="0"/>
              </a:rPr>
              <a:t>osim </a:t>
            </a:r>
            <a:r>
              <a:rPr lang="vi-VN" sz="3600" dirty="0">
                <a:latin typeface="Arial" panose="020B0604020202020204" pitchFamily="34" charset="0"/>
                <a:cs typeface="Arial" panose="020B0604020202020204" pitchFamily="34" charset="0"/>
              </a:rPr>
              <a:t>u ulozima u novcu, obezbjeđuje i ulozima u stvarima i pravima, ukupni ulozi u novcu </a:t>
            </a:r>
            <a:r>
              <a:rPr lang="vi-VN" sz="3600" dirty="0" smtClean="0">
                <a:latin typeface="Arial" panose="020B0604020202020204" pitchFamily="34" charset="0"/>
                <a:cs typeface="Arial" panose="020B0604020202020204" pitchFamily="34" charset="0"/>
              </a:rPr>
              <a:t>ne</a:t>
            </a:r>
            <a:r>
              <a:rPr lang="sr-Latn-ME" sz="3600" dirty="0" smtClean="0">
                <a:latin typeface="Arial" panose="020B0604020202020204" pitchFamily="34" charset="0"/>
                <a:cs typeface="Arial" panose="020B0604020202020204" pitchFamily="34" charset="0"/>
              </a:rPr>
              <a:t> </a:t>
            </a:r>
            <a:r>
              <a:rPr lang="pl-PL" sz="3600" dirty="0" smtClean="0">
                <a:latin typeface="Arial" panose="020B0604020202020204" pitchFamily="34" charset="0"/>
                <a:cs typeface="Arial" panose="020B0604020202020204" pitchFamily="34" charset="0"/>
              </a:rPr>
              <a:t>mogu </a:t>
            </a:r>
            <a:r>
              <a:rPr lang="pl-PL" sz="3600" dirty="0">
                <a:latin typeface="Arial" panose="020B0604020202020204" pitchFamily="34" charset="0"/>
                <a:cs typeface="Arial" panose="020B0604020202020204" pitchFamily="34" charset="0"/>
              </a:rPr>
              <a:t>biti manji od iznosa od 50.000 KM.</a:t>
            </a:r>
          </a:p>
          <a:p>
            <a:r>
              <a:rPr lang="sr-Latn-ME" sz="3600" dirty="0" smtClean="0">
                <a:latin typeface="Arial" panose="020B0604020202020204" pitchFamily="34" charset="0"/>
                <a:cs typeface="Arial" panose="020B0604020202020204" pitchFamily="34" charset="0"/>
              </a:rPr>
              <a:t>Pomenuti </a:t>
            </a:r>
            <a:r>
              <a:rPr lang="sr-Latn-ME" sz="3600" dirty="0">
                <a:latin typeface="Arial" panose="020B0604020202020204" pitchFamily="34" charset="0"/>
                <a:cs typeface="Arial" panose="020B0604020202020204" pitchFamily="34" charset="0"/>
              </a:rPr>
              <a:t>zakon je uredio cijeli postupak osnivanja dioničkog društva, emisiju dionica, povećanje </a:t>
            </a:r>
            <a:r>
              <a:rPr lang="sr-Latn-ME" sz="3600" dirty="0" smtClean="0">
                <a:latin typeface="Arial" panose="020B0604020202020204" pitchFamily="34" charset="0"/>
                <a:cs typeface="Arial" panose="020B0604020202020204" pitchFamily="34" charset="0"/>
              </a:rPr>
              <a:t>i smanjenje </a:t>
            </a:r>
            <a:r>
              <a:rPr lang="sr-Latn-ME" sz="3600" dirty="0">
                <a:latin typeface="Arial" panose="020B0604020202020204" pitchFamily="34" charset="0"/>
                <a:cs typeface="Arial" panose="020B0604020202020204" pitchFamily="34" charset="0"/>
              </a:rPr>
              <a:t>osnovnog kapitala, pravo preče kupnje, dionice zaposlenih, sticanje </a:t>
            </a:r>
            <a:r>
              <a:rPr lang="sr-Latn-ME" sz="3600" dirty="0" smtClean="0">
                <a:latin typeface="Arial" panose="020B0604020202020204" pitchFamily="34" charset="0"/>
                <a:cs typeface="Arial" panose="020B0604020202020204" pitchFamily="34" charset="0"/>
              </a:rPr>
              <a:t>vlastitih dionica</a:t>
            </a:r>
            <a:r>
              <a:rPr lang="sr-Latn-ME" sz="3600" dirty="0">
                <a:latin typeface="Arial" panose="020B0604020202020204" pitchFamily="34" charset="0"/>
                <a:cs typeface="Arial" panose="020B0604020202020204" pitchFamily="34" charset="0"/>
              </a:rPr>
              <a:t>, organe društva, odlučivanje i dr.</a:t>
            </a:r>
          </a:p>
          <a:p>
            <a:endParaRPr lang="sr-Latn-ME" dirty="0"/>
          </a:p>
        </p:txBody>
      </p:sp>
    </p:spTree>
    <p:extLst>
      <p:ext uri="{BB962C8B-B14F-4D97-AF65-F5344CB8AC3E}">
        <p14:creationId xmlns:p14="http://schemas.microsoft.com/office/powerpoint/2010/main" val="14959548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algn="ctr"/>
            <a:r>
              <a:rPr lang="sr-Latn-BA" altLang="sr-Latn-RS" sz="4000" dirty="0" smtClean="0">
                <a:latin typeface="Arial" panose="020B0604020202020204" pitchFamily="34" charset="0"/>
                <a:cs typeface="Arial" panose="020B0604020202020204" pitchFamily="34" charset="0"/>
              </a:rPr>
              <a:t>Korporacija</a:t>
            </a:r>
            <a:r>
              <a:rPr lang="sr-Latn-BA" altLang="sr-Latn-RS" sz="4000" dirty="0" smtClean="0"/>
              <a:t> </a:t>
            </a:r>
          </a:p>
        </p:txBody>
      </p:sp>
      <p:sp>
        <p:nvSpPr>
          <p:cNvPr id="8195" name="Content Placeholder 2"/>
          <p:cNvSpPr>
            <a:spLocks noGrp="1"/>
          </p:cNvSpPr>
          <p:nvPr>
            <p:ph idx="1"/>
          </p:nvPr>
        </p:nvSpPr>
        <p:spPr>
          <a:xfrm>
            <a:off x="539750" y="1268760"/>
            <a:ext cx="7772400" cy="4897090"/>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Pod korporacijom se podrazumijeva preduzeće oganizovano kao akcionarsko društvo ili javna kompanija (engl.public company). </a:t>
            </a:r>
          </a:p>
          <a:p>
            <a:pPr algn="just"/>
            <a:r>
              <a:rPr lang="sr-Latn-BA" altLang="sr-Latn-RS" sz="2800" dirty="0" smtClean="0">
                <a:latin typeface="Arial" panose="020B0604020202020204" pitchFamily="34" charset="0"/>
                <a:cs typeface="Arial" panose="020B0604020202020204" pitchFamily="34" charset="0"/>
              </a:rPr>
              <a:t>Ovako shvaćena korporacija je ustvari kompanija ili preduzeće koje svoj akcijski kapital inicijalno i/ili kasnije dokapitalizacijom pribavilo kapital putem instituta javne ponude ili prodaje. </a:t>
            </a:r>
          </a:p>
          <a:p>
            <a:pPr algn="just"/>
            <a:r>
              <a:rPr lang="sr-Latn-BA" altLang="sr-Latn-RS" sz="2800" dirty="0" smtClean="0">
                <a:latin typeface="Arial" panose="020B0604020202020204" pitchFamily="34" charset="0"/>
                <a:cs typeface="Arial" panose="020B0604020202020204" pitchFamily="34" charset="0"/>
              </a:rPr>
              <a:t>Korporacija ima neograničenu mogućnost pribavljanja dodatnog kapitala potrebnog za rast i razvoj posredstvom finansijskog tržišta. </a:t>
            </a:r>
          </a:p>
        </p:txBody>
      </p:sp>
    </p:spTree>
    <p:extLst>
      <p:ext uri="{BB962C8B-B14F-4D97-AF65-F5344CB8AC3E}">
        <p14:creationId xmlns:p14="http://schemas.microsoft.com/office/powerpoint/2010/main" val="12532954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sr-Latn-ME" dirty="0">
                <a:latin typeface="Arial" panose="020B0604020202020204" pitchFamily="34" charset="0"/>
                <a:cs typeface="Arial" panose="020B0604020202020204" pitchFamily="34" charset="0"/>
              </a:rPr>
              <a:t>Organi dioničkog društva su:</a:t>
            </a:r>
          </a:p>
          <a:p>
            <a:pPr marL="0" indent="0">
              <a:buNone/>
            </a:pPr>
            <a:r>
              <a:rPr lang="sr-Latn-ME" dirty="0">
                <a:latin typeface="Arial" panose="020B0604020202020204" pitchFamily="34" charset="0"/>
                <a:cs typeface="Arial" panose="020B0604020202020204" pitchFamily="34" charset="0"/>
              </a:rPr>
              <a:t>1) skupština;</a:t>
            </a:r>
          </a:p>
          <a:p>
            <a:pPr marL="0" indent="0">
              <a:buNone/>
            </a:pPr>
            <a:r>
              <a:rPr lang="sr-Latn-ME" dirty="0">
                <a:latin typeface="Arial" panose="020B0604020202020204" pitchFamily="34" charset="0"/>
                <a:cs typeface="Arial" panose="020B0604020202020204" pitchFamily="34" charset="0"/>
              </a:rPr>
              <a:t>2) nadzorni odbor;</a:t>
            </a:r>
          </a:p>
          <a:p>
            <a:pPr marL="0" indent="0">
              <a:buNone/>
            </a:pPr>
            <a:r>
              <a:rPr lang="sr-Latn-ME" dirty="0">
                <a:latin typeface="Arial" panose="020B0604020202020204" pitchFamily="34" charset="0"/>
                <a:cs typeface="Arial" panose="020B0604020202020204" pitchFamily="34" charset="0"/>
              </a:rPr>
              <a:t>3) uprava i</a:t>
            </a:r>
          </a:p>
          <a:p>
            <a:pPr marL="0" indent="0">
              <a:buNone/>
            </a:pPr>
            <a:r>
              <a:rPr lang="sr-Latn-ME" dirty="0">
                <a:latin typeface="Arial" panose="020B0604020202020204" pitchFamily="34" charset="0"/>
                <a:cs typeface="Arial" panose="020B0604020202020204" pitchFamily="34" charset="0"/>
              </a:rPr>
              <a:t>4) odbor za reviziju.</a:t>
            </a:r>
          </a:p>
        </p:txBody>
      </p:sp>
    </p:spTree>
    <p:extLst>
      <p:ext uri="{BB962C8B-B14F-4D97-AF65-F5344CB8AC3E}">
        <p14:creationId xmlns:p14="http://schemas.microsoft.com/office/powerpoint/2010/main" val="1548420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idx="4294967295"/>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Organi upravljanja </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 Skupština-</a:t>
            </a:r>
          </a:p>
        </p:txBody>
      </p:sp>
      <p:sp>
        <p:nvSpPr>
          <p:cNvPr id="96259" name="Content Placeholder 2"/>
          <p:cNvSpPr>
            <a:spLocks noGrp="1"/>
          </p:cNvSpPr>
          <p:nvPr>
            <p:ph idx="4294967295"/>
          </p:nvPr>
        </p:nvSpPr>
        <p:spPr>
          <a:xfrm>
            <a:off x="755650" y="1989138"/>
            <a:ext cx="7772400" cy="4114800"/>
          </a:xfrm>
        </p:spPr>
        <p:txBody>
          <a:bodyPr>
            <a:normAutofit fontScale="92500" lnSpcReduction="20000"/>
          </a:bodyPr>
          <a:lstStyle/>
          <a:p>
            <a:pPr algn="just"/>
            <a:r>
              <a:rPr lang="sr-Latn-BA" altLang="sr-Latn-RS" sz="2800" dirty="0" smtClean="0">
                <a:latin typeface="Arial" panose="020B0604020202020204" pitchFamily="34" charset="0"/>
                <a:cs typeface="Arial" panose="020B0604020202020204" pitchFamily="34" charset="0"/>
              </a:rPr>
              <a:t>Skupština akcionara je organ vlasnika akcionara društva i najviši organ društva. Kao najviši organ društva Skuština je nadređena upravnim i nadzornim organima društva, ona ih redovno postavlja i smjenjuje te na taj način ostvaruje kontrolu nad njihovim radom. Ona utvrđuje:</a:t>
            </a:r>
          </a:p>
          <a:p>
            <a:pPr algn="just">
              <a:buFontTx/>
              <a:buChar char="-"/>
            </a:pPr>
            <a:r>
              <a:rPr lang="sr-Latn-BA" altLang="sr-Latn-RS" sz="2800" dirty="0" smtClean="0">
                <a:latin typeface="Arial" panose="020B0604020202020204" pitchFamily="34" charset="0"/>
                <a:cs typeface="Arial" panose="020B0604020202020204" pitchFamily="34" charset="0"/>
              </a:rPr>
              <a:t>poslovnu politiku,</a:t>
            </a:r>
          </a:p>
          <a:p>
            <a:pPr algn="just">
              <a:buFontTx/>
              <a:buChar char="-"/>
            </a:pPr>
            <a:r>
              <a:rPr lang="sr-Latn-BA" altLang="sr-Latn-RS" sz="2800" dirty="0" smtClean="0">
                <a:latin typeface="Arial" panose="020B0604020202020204" pitchFamily="34" charset="0"/>
                <a:cs typeface="Arial" panose="020B0604020202020204" pitchFamily="34" charset="0"/>
              </a:rPr>
              <a:t>donosi najvažnije odluke koje se tiču raspolaganja imovinom i dobiti društva,</a:t>
            </a:r>
          </a:p>
          <a:p>
            <a:pPr algn="just">
              <a:buFontTx/>
              <a:buChar char="-"/>
            </a:pPr>
            <a:r>
              <a:rPr lang="sr-Latn-BA" altLang="sr-Latn-RS" sz="2800" dirty="0" smtClean="0">
                <a:latin typeface="Arial" panose="020B0604020202020204" pitchFamily="34" charset="0"/>
                <a:cs typeface="Arial" panose="020B0604020202020204" pitchFamily="34" charset="0"/>
              </a:rPr>
              <a:t>odlučuje o statusnim pitanjima i promjenama. </a:t>
            </a:r>
          </a:p>
          <a:p>
            <a:pPr algn="just">
              <a:buFont typeface="Wingdings" pitchFamily="2" charset="2"/>
              <a:buNone/>
            </a:pPr>
            <a:r>
              <a:rPr lang="sr-Latn-BA" altLang="sr-Latn-RS" sz="2400" dirty="0" smtClean="0"/>
              <a:t> </a:t>
            </a:r>
          </a:p>
        </p:txBody>
      </p:sp>
    </p:spTree>
    <p:extLst>
      <p:ext uri="{BB962C8B-B14F-4D97-AF65-F5344CB8AC3E}">
        <p14:creationId xmlns:p14="http://schemas.microsoft.com/office/powerpoint/2010/main" val="4128579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a:xfrm>
            <a:off x="457200" y="1124744"/>
            <a:ext cx="8229600" cy="5001419"/>
          </a:xfrm>
        </p:spPr>
        <p:txBody>
          <a:bodyPr/>
          <a:lstStyle/>
          <a:p>
            <a:pPr>
              <a:buFont typeface="Wingdings" pitchFamily="2" charset="2"/>
              <a:buNone/>
            </a:pPr>
            <a:r>
              <a:rPr lang="sr-Latn-CS" altLang="sr-Latn-RS" sz="2800" dirty="0" smtClean="0">
                <a:latin typeface="Arial" panose="020B0604020202020204" pitchFamily="34" charset="0"/>
                <a:cs typeface="Arial" panose="020B0604020202020204" pitchFamily="34" charset="0"/>
              </a:rPr>
              <a:t>Vrste skupština:</a:t>
            </a:r>
          </a:p>
          <a:p>
            <a:pPr>
              <a:buFontTx/>
              <a:buChar char="-"/>
            </a:pPr>
            <a:r>
              <a:rPr lang="sr-Latn-CS" altLang="sr-Latn-RS" sz="2800" dirty="0" smtClean="0">
                <a:latin typeface="Arial" panose="020B0604020202020204" pitchFamily="34" charset="0"/>
                <a:cs typeface="Arial" panose="020B0604020202020204" pitchFamily="34" charset="0"/>
              </a:rPr>
              <a:t>Godišnja skupština saziva se najkasnije 90 dana od dana podnošenja finansijskog izvještaja,</a:t>
            </a:r>
          </a:p>
          <a:p>
            <a:pPr>
              <a:buFontTx/>
              <a:buChar char="-"/>
            </a:pPr>
            <a:r>
              <a:rPr lang="sr-Latn-CS" altLang="sr-Latn-RS" sz="2800" dirty="0" smtClean="0">
                <a:latin typeface="Arial" panose="020B0604020202020204" pitchFamily="34" charset="0"/>
                <a:cs typeface="Arial" panose="020B0604020202020204" pitchFamily="34" charset="0"/>
              </a:rPr>
              <a:t>Vanredna skupština saziva se na zahtjev : </a:t>
            </a:r>
          </a:p>
          <a:p>
            <a:pPr>
              <a:buFontTx/>
              <a:buNone/>
            </a:pPr>
            <a:r>
              <a:rPr lang="sr-Latn-CS" altLang="sr-Latn-RS" sz="2800" dirty="0" smtClean="0">
                <a:latin typeface="Arial" panose="020B0604020202020204" pitchFamily="34" charset="0"/>
                <a:cs typeface="Arial" panose="020B0604020202020204" pitchFamily="34" charset="0"/>
              </a:rPr>
              <a:t>    1/3 članova upravnog odbora, likvidatora društva, </a:t>
            </a:r>
          </a:p>
          <a:p>
            <a:pPr>
              <a:buFontTx/>
              <a:buNone/>
            </a:pPr>
            <a:r>
              <a:rPr lang="sr-Latn-CS" altLang="sr-Latn-RS" sz="2800" dirty="0" smtClean="0">
                <a:latin typeface="Arial" panose="020B0604020202020204" pitchFamily="34" charset="0"/>
                <a:cs typeface="Arial" panose="020B0604020202020204" pitchFamily="34" charset="0"/>
              </a:rPr>
              <a:t>     akcionara sa najmanje 10% akcija sa pravom glasa,</a:t>
            </a:r>
          </a:p>
          <a:p>
            <a:pPr>
              <a:buFontTx/>
              <a:buNone/>
            </a:pPr>
            <a:r>
              <a:rPr lang="sr-Latn-CS" altLang="sr-Latn-RS" sz="2800" dirty="0" smtClean="0">
                <a:latin typeface="Arial" panose="020B0604020202020204" pitchFamily="34" charset="0"/>
                <a:cs typeface="Arial" panose="020B0604020202020204" pitchFamily="34" charset="0"/>
              </a:rPr>
              <a:t>     u slučaju poslovanja sa gubitkom, te</a:t>
            </a:r>
          </a:p>
          <a:p>
            <a:pPr>
              <a:buFontTx/>
              <a:buNone/>
            </a:pPr>
            <a:r>
              <a:rPr lang="sr-Latn-CS" altLang="sr-Latn-RS" sz="2800" dirty="0" smtClean="0">
                <a:latin typeface="Arial" panose="020B0604020202020204" pitchFamily="34" charset="0"/>
                <a:cs typeface="Arial" panose="020B0604020202020204" pitchFamily="34" charset="0"/>
              </a:rPr>
              <a:t>-   Skupština po nalogu suda.</a:t>
            </a:r>
          </a:p>
          <a:p>
            <a:pPr>
              <a:buFontTx/>
              <a:buNone/>
            </a:pPr>
            <a:endParaRPr lang="sr-Latn-CS" altLang="sr-Latn-RS" sz="2400" dirty="0" smtClean="0"/>
          </a:p>
          <a:p>
            <a:endParaRPr lang="en-US" altLang="sr-Latn-RS" sz="2400" dirty="0" smtClean="0"/>
          </a:p>
        </p:txBody>
      </p:sp>
    </p:spTree>
    <p:extLst>
      <p:ext uri="{BB962C8B-B14F-4D97-AF65-F5344CB8AC3E}">
        <p14:creationId xmlns:p14="http://schemas.microsoft.com/office/powerpoint/2010/main" val="4073617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normAutofit/>
          </a:bodyPr>
          <a:lstStyle/>
          <a:p>
            <a:pPr algn="ctr"/>
            <a:r>
              <a:rPr lang="sr-Latn-CS" altLang="sr-Latn-RS" sz="3200" dirty="0" smtClean="0">
                <a:latin typeface="Arial" panose="020B0604020202020204" pitchFamily="34" charset="0"/>
                <a:cs typeface="Arial" panose="020B0604020202020204" pitchFamily="34" charset="0"/>
              </a:rPr>
              <a:t>Pravo akcionara</a:t>
            </a:r>
            <a:endParaRPr lang="en-US" altLang="sr-Latn-RS" sz="3200" dirty="0" smtClean="0">
              <a:latin typeface="Arial" panose="020B0604020202020204" pitchFamily="34" charset="0"/>
              <a:cs typeface="Arial" panose="020B0604020202020204" pitchFamily="34" charset="0"/>
            </a:endParaRPr>
          </a:p>
        </p:txBody>
      </p:sp>
      <p:sp>
        <p:nvSpPr>
          <p:cNvPr id="97283" name="Rectangle 3"/>
          <p:cNvSpPr>
            <a:spLocks noGrp="1" noChangeArrowheads="1"/>
          </p:cNvSpPr>
          <p:nvPr>
            <p:ph type="body" idx="1"/>
          </p:nvPr>
        </p:nvSpPr>
        <p:spPr>
          <a:xfrm>
            <a:off x="755650" y="1340768"/>
            <a:ext cx="7772400" cy="4834607"/>
          </a:xfrm>
        </p:spPr>
        <p:txBody>
          <a:bodyPr>
            <a:noAutofit/>
          </a:bodyPr>
          <a:lstStyle/>
          <a:p>
            <a:pPr algn="just"/>
            <a:r>
              <a:rPr lang="sr-Latn-CS" altLang="sr-Latn-RS" sz="2800" dirty="0" smtClean="0">
                <a:latin typeface="Arial" panose="020B0604020202020204" pitchFamily="34" charset="0"/>
                <a:cs typeface="Arial" panose="020B0604020202020204" pitchFamily="34" charset="0"/>
              </a:rPr>
              <a:t>Pravo akcionara je:</a:t>
            </a:r>
          </a:p>
          <a:p>
            <a:pPr algn="just">
              <a:buFontTx/>
              <a:buChar char="-"/>
            </a:pPr>
            <a:r>
              <a:rPr lang="sr-Latn-CS" altLang="sr-Latn-RS" sz="2800" dirty="0" smtClean="0">
                <a:latin typeface="Arial" panose="020B0604020202020204" pitchFamily="34" charset="0"/>
                <a:cs typeface="Arial" panose="020B0604020202020204" pitchFamily="34" charset="0"/>
              </a:rPr>
              <a:t>da učestvuje u radu i odlučivanju skupštine akcionara (osnovno pravo), </a:t>
            </a:r>
          </a:p>
          <a:p>
            <a:pPr algn="just">
              <a:buFontTx/>
              <a:buChar char="-"/>
            </a:pPr>
            <a:r>
              <a:rPr lang="sr-Latn-CS" altLang="sr-Latn-RS" sz="2800" dirty="0" smtClean="0">
                <a:latin typeface="Arial" panose="020B0604020202020204" pitchFamily="34" charset="0"/>
                <a:cs typeface="Arial" panose="020B0604020202020204" pitchFamily="34" charset="0"/>
              </a:rPr>
              <a:t>pravo na sigurnu registraciju vlasništva nad akcijom,</a:t>
            </a:r>
          </a:p>
          <a:p>
            <a:pPr algn="just">
              <a:buFontTx/>
              <a:buChar char="-"/>
            </a:pPr>
            <a:r>
              <a:rPr lang="sr-Latn-CS" altLang="sr-Latn-RS" sz="2800" dirty="0" smtClean="0">
                <a:latin typeface="Arial" panose="020B0604020202020204" pitchFamily="34" charset="0"/>
                <a:cs typeface="Arial" panose="020B0604020202020204" pitchFamily="34" charset="0"/>
              </a:rPr>
              <a:t>pravo prenosa,</a:t>
            </a:r>
          </a:p>
          <a:p>
            <a:pPr algn="just">
              <a:buFontTx/>
              <a:buChar char="-"/>
            </a:pPr>
            <a:r>
              <a:rPr lang="sr-Latn-CS" altLang="sr-Latn-RS" sz="2800" dirty="0" smtClean="0">
                <a:latin typeface="Arial" panose="020B0604020202020204" pitchFamily="34" charset="0"/>
                <a:cs typeface="Arial" panose="020B0604020202020204" pitchFamily="34" charset="0"/>
              </a:rPr>
              <a:t>pravo na blagovremeno i redovno obavještavanje,</a:t>
            </a:r>
          </a:p>
          <a:p>
            <a:pPr algn="just">
              <a:buFontTx/>
              <a:buChar char="-"/>
            </a:pPr>
            <a:r>
              <a:rPr lang="sr-Latn-CS" altLang="sr-Latn-RS" sz="2800" dirty="0" smtClean="0">
                <a:latin typeface="Arial" panose="020B0604020202020204" pitchFamily="34" charset="0"/>
                <a:cs typeface="Arial" panose="020B0604020202020204" pitchFamily="34" charset="0"/>
              </a:rPr>
              <a:t>pravo da bira članove odbora i da učestvuje u raspodjeli dobiti društva.    </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506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Content Placeholder 2"/>
          <p:cNvSpPr>
            <a:spLocks noGrp="1"/>
          </p:cNvSpPr>
          <p:nvPr>
            <p:ph idx="4294967295"/>
          </p:nvPr>
        </p:nvSpPr>
        <p:spPr>
          <a:xfrm>
            <a:off x="827088" y="908720"/>
            <a:ext cx="7772400" cy="5195218"/>
          </a:xfrm>
        </p:spPr>
        <p:txBody>
          <a:bodyPr>
            <a:noAutofit/>
          </a:bodyPr>
          <a:lstStyle/>
          <a:p>
            <a:pPr algn="just">
              <a:buFont typeface="Wingdings" pitchFamily="2" charset="2"/>
              <a:buNone/>
            </a:pPr>
            <a:r>
              <a:rPr lang="sr-Latn-BA" altLang="sr-Latn-RS" sz="2800" dirty="0" smtClean="0">
                <a:latin typeface="Arial" panose="020B0604020202020204" pitchFamily="34" charset="0"/>
                <a:cs typeface="Arial" panose="020B0604020202020204" pitchFamily="34" charset="0"/>
              </a:rPr>
              <a:t>	Učešće u radu i odlučivanju skupštine akcionara je pravo, ne i obaveza akcionara za koje akcionari, vrlo često, nisu zainteresovani da ga koriste.</a:t>
            </a:r>
          </a:p>
          <a:p>
            <a:pPr algn="just">
              <a:buFont typeface="Wingdings" pitchFamily="2" charset="2"/>
              <a:buNone/>
            </a:pPr>
            <a:r>
              <a:rPr lang="sr-Latn-BA" altLang="sr-Latn-RS" sz="2800" dirty="0" smtClean="0">
                <a:latin typeface="Arial" panose="020B0604020202020204" pitchFamily="34" charset="0"/>
                <a:cs typeface="Arial" panose="020B0604020202020204" pitchFamily="34" charset="0"/>
              </a:rPr>
              <a:t>   Da bi se akcionarima olakšalo korišćenje njihovih prava potrebno je da budu blagovremeno informisani o svim pitanjima koja su bitna za poslovanje društva.  Blagovremeno obavještavanje podrazumijeva dostavljanje potrebnih informacija prije održavanja godišnje skupštine društva ili na samoj skupštini ali prije samog odlučivanja. </a:t>
            </a:r>
          </a:p>
        </p:txBody>
      </p:sp>
    </p:spTree>
    <p:extLst>
      <p:ext uri="{BB962C8B-B14F-4D97-AF65-F5344CB8AC3E}">
        <p14:creationId xmlns:p14="http://schemas.microsoft.com/office/powerpoint/2010/main" val="7626959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Content Placeholder 2"/>
          <p:cNvSpPr>
            <a:spLocks noGrp="1"/>
          </p:cNvSpPr>
          <p:nvPr>
            <p:ph idx="4294967295"/>
          </p:nvPr>
        </p:nvSpPr>
        <p:spPr>
          <a:xfrm>
            <a:off x="827088" y="980728"/>
            <a:ext cx="7772400" cy="5123210"/>
          </a:xfrm>
        </p:spPr>
        <p:txBody>
          <a:bodyPr>
            <a:noAutofit/>
          </a:bodyPr>
          <a:lstStyle/>
          <a:p>
            <a:pPr algn="just"/>
            <a:r>
              <a:rPr lang="sr-Latn-BA" altLang="sr-Latn-RS" sz="2400" dirty="0" smtClean="0">
                <a:latin typeface="Arial" panose="020B0604020202020204" pitchFamily="34" charset="0"/>
                <a:cs typeface="Arial" panose="020B0604020202020204" pitchFamily="34" charset="0"/>
              </a:rPr>
              <a:t>Da bi propisno sazvana skupština mogla da donosi pravno valjane odluke, mora ispunjavati utvrđeni kvorum za njen rad. Utvrđivanje kvoruma za rad svodi se na utvrđivanje najmanjeg potrebnog broja glasova akcionara koji moraju biti prisutni da bi njen rad bio punovažan.</a:t>
            </a:r>
          </a:p>
          <a:p>
            <a:pPr algn="just"/>
            <a:r>
              <a:rPr lang="sr-Latn-BA" altLang="sr-Latn-RS" sz="2400" dirty="0" smtClean="0">
                <a:latin typeface="Arial" panose="020B0604020202020204" pitchFamily="34" charset="0"/>
                <a:cs typeface="Arial" panose="020B0604020202020204" pitchFamily="34" charset="0"/>
              </a:rPr>
              <a:t>Kvorum može biti različit, zavisno od toga o kojoj se vrsti skupštine radi, ili koja su pitanja predmet njenog odlučivanja.</a:t>
            </a:r>
          </a:p>
          <a:p>
            <a:pPr algn="just"/>
            <a:r>
              <a:rPr lang="sr-Latn-BA" altLang="sr-Latn-RS" sz="2400" dirty="0" smtClean="0">
                <a:latin typeface="Arial" panose="020B0604020202020204" pitchFamily="34" charset="0"/>
                <a:cs typeface="Arial" panose="020B0604020202020204" pitchFamily="34" charset="0"/>
              </a:rPr>
              <a:t>Osnivačkim aktom ili statutom može se odrediti veći, ali ne i manji od zakonom propisanog kvoruma za održavanje sjednice skupštine akcionara.</a:t>
            </a:r>
          </a:p>
        </p:txBody>
      </p:sp>
    </p:spTree>
    <p:extLst>
      <p:ext uri="{BB962C8B-B14F-4D97-AF65-F5344CB8AC3E}">
        <p14:creationId xmlns:p14="http://schemas.microsoft.com/office/powerpoint/2010/main" val="20933035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a:xfrm>
            <a:off x="827088" y="836712"/>
            <a:ext cx="7772400" cy="5267226"/>
          </a:xfrm>
        </p:spPr>
        <p:txBody>
          <a:bodyPr>
            <a:normAutofit/>
          </a:bodyPr>
          <a:lstStyle/>
          <a:p>
            <a:pPr algn="just"/>
            <a:r>
              <a:rPr lang="sr-Latn-CS" altLang="sr-Latn-RS" sz="2400" dirty="0" smtClean="0">
                <a:latin typeface="Arial" panose="020B0604020202020204" pitchFamily="34" charset="0"/>
                <a:cs typeface="Arial" panose="020B0604020202020204" pitchFamily="34" charset="0"/>
              </a:rPr>
              <a:t>Većina potrebna za donošenje odluka može biti različita zavisno od značaja pitanja o kojem se odlučuje. </a:t>
            </a:r>
          </a:p>
          <a:p>
            <a:pPr algn="just">
              <a:buFont typeface="Wingdings" pitchFamily="2" charset="2"/>
              <a:buNone/>
            </a:pPr>
            <a:r>
              <a:rPr lang="sr-Latn-CS" altLang="sr-Latn-RS" sz="2400" dirty="0" smtClean="0">
                <a:latin typeface="Arial" panose="020B0604020202020204" pitchFamily="34" charset="0"/>
                <a:cs typeface="Arial" panose="020B0604020202020204" pitchFamily="34" charset="0"/>
              </a:rPr>
              <a:t>	Npr. Zakon o privrednim društvima propisuje da je potrebno najmanje 2/3 glasova akcionara koji posjeduje akcije sa pravom glasa:</a:t>
            </a:r>
          </a:p>
          <a:p>
            <a:pPr algn="just">
              <a:buFont typeface="Wingdings" pitchFamily="2" charset="2"/>
              <a:buNone/>
            </a:pPr>
            <a:r>
              <a:rPr lang="sr-Latn-CS" altLang="sr-Latn-RS" sz="2400" b="1" dirty="0" smtClean="0">
                <a:latin typeface="Arial" panose="020B0604020202020204" pitchFamily="34" charset="0"/>
                <a:cs typeface="Arial" panose="020B0604020202020204" pitchFamily="34" charset="0"/>
              </a:rPr>
              <a:t>-</a:t>
            </a:r>
            <a:r>
              <a:rPr lang="sr-Latn-CS" altLang="sr-Latn-RS" sz="2400" dirty="0" smtClean="0">
                <a:latin typeface="Arial" panose="020B0604020202020204" pitchFamily="34" charset="0"/>
                <a:cs typeface="Arial" panose="020B0604020202020204" pitchFamily="34" charset="0"/>
              </a:rPr>
              <a:t>  za promjenu osnivačkog akta,</a:t>
            </a:r>
          </a:p>
          <a:p>
            <a:pPr algn="just">
              <a:buFontTx/>
              <a:buChar char="-"/>
            </a:pPr>
            <a:r>
              <a:rPr lang="sr-Latn-CS" altLang="sr-Latn-RS" sz="2400" dirty="0" smtClean="0">
                <a:latin typeface="Arial" panose="020B0604020202020204" pitchFamily="34" charset="0"/>
                <a:cs typeface="Arial" panose="020B0604020202020204" pitchFamily="34" charset="0"/>
              </a:rPr>
              <a:t>reorganizaciju društva, </a:t>
            </a:r>
          </a:p>
          <a:p>
            <a:pPr algn="just">
              <a:buFontTx/>
              <a:buChar char="-"/>
            </a:pPr>
            <a:r>
              <a:rPr lang="sr-Latn-CS" altLang="sr-Latn-RS" sz="2400" dirty="0" smtClean="0">
                <a:latin typeface="Arial" panose="020B0604020202020204" pitchFamily="34" charset="0"/>
                <a:cs typeface="Arial" panose="020B0604020202020204" pitchFamily="34" charset="0"/>
              </a:rPr>
              <a:t>sticanje ili raspolaganje imovinom velike vrijednosti,</a:t>
            </a:r>
          </a:p>
          <a:p>
            <a:pPr algn="just">
              <a:buFontTx/>
              <a:buChar char="-"/>
            </a:pPr>
            <a:r>
              <a:rPr lang="sr-Latn-CS" altLang="sr-Latn-RS" sz="2400" dirty="0" smtClean="0">
                <a:latin typeface="Arial" panose="020B0604020202020204" pitchFamily="34" charset="0"/>
                <a:cs typeface="Arial" panose="020B0604020202020204" pitchFamily="34" charset="0"/>
              </a:rPr>
              <a:t>povećanje ili  smanjenje osnovnog kapitala.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4022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755650" y="1268760"/>
            <a:ext cx="7772400" cy="4835178"/>
          </a:xfrm>
        </p:spPr>
        <p:txBody>
          <a:bodyPr>
            <a:norm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Integracija tržišta kapitala, naročito u Evropskoj uniji, te pribavljanje kapitala na različitim tržištima od strane velikih privrednih društava i njihovih grupacija pospješuju analizu efikasnosti različitih modela korporativnog upravljanja.</a:t>
            </a:r>
          </a:p>
          <a:p>
            <a:pPr algn="just">
              <a:lnSpc>
                <a:spcPct val="90000"/>
              </a:lnSpc>
            </a:pPr>
            <a:r>
              <a:rPr lang="sr-Latn-CS" altLang="sr-Latn-RS" sz="2800" dirty="0" smtClean="0">
                <a:latin typeface="Arial" panose="020B0604020202020204" pitchFamily="34" charset="0"/>
                <a:cs typeface="Arial" panose="020B0604020202020204" pitchFamily="34" charset="0"/>
              </a:rPr>
              <a:t>Osnovo pitanje koje se postavlja kod korporativnog upravljanja je raspodjela moći unutar društva, odnosno pitanje ko donosi odluke u privrednim društvima i čiji se interesi pri tom uzimaju u obzir.</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0730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idx="4294967295"/>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Pravo glasa</a:t>
            </a:r>
            <a:r>
              <a:rPr lang="sr-Latn-BA" altLang="sr-Latn-RS" sz="4000" dirty="0" smtClean="0"/>
              <a:t/>
            </a:r>
            <a:br>
              <a:rPr lang="sr-Latn-BA" altLang="sr-Latn-RS" sz="4000" dirty="0" smtClean="0"/>
            </a:br>
            <a:endParaRPr lang="sr-Latn-BA" altLang="sr-Latn-RS" sz="4000" dirty="0" smtClean="0"/>
          </a:p>
        </p:txBody>
      </p:sp>
      <p:sp>
        <p:nvSpPr>
          <p:cNvPr id="101379" name="Content Placeholder 2"/>
          <p:cNvSpPr>
            <a:spLocks noGrp="1"/>
          </p:cNvSpPr>
          <p:nvPr>
            <p:ph idx="4294967295"/>
          </p:nvPr>
        </p:nvSpPr>
        <p:spPr>
          <a:xfrm>
            <a:off x="827088" y="1340768"/>
            <a:ext cx="7772400" cy="4834607"/>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Pravo glasa je osnovno člansko upravljačko pravo akcionara koje se iskazuje na skupštini akcionara glasanjem o prijedlogu koji je stavljen na glasanje.</a:t>
            </a:r>
          </a:p>
          <a:p>
            <a:pPr algn="just"/>
            <a:r>
              <a:rPr lang="sr-Latn-BA" altLang="sr-Latn-RS" sz="2800" dirty="0" smtClean="0">
                <a:latin typeface="Arial" panose="020B0604020202020204" pitchFamily="34" charset="0"/>
                <a:cs typeface="Arial" panose="020B0604020202020204" pitchFamily="34" charset="0"/>
              </a:rPr>
              <a:t> Akcionar ima mogućnost da glasa:</a:t>
            </a:r>
          </a:p>
          <a:p>
            <a:pPr algn="just">
              <a:buFontTx/>
              <a:buChar char="-"/>
            </a:pPr>
            <a:r>
              <a:rPr lang="sr-Latn-BA" altLang="sr-Latn-RS" sz="2800" dirty="0" smtClean="0">
                <a:latin typeface="Arial" panose="020B0604020202020204" pitchFamily="34" charset="0"/>
                <a:cs typeface="Arial" panose="020B0604020202020204" pitchFamily="34" charset="0"/>
              </a:rPr>
              <a:t>za i protiv prijedloga odluke,</a:t>
            </a:r>
          </a:p>
          <a:p>
            <a:pPr algn="just">
              <a:buFontTx/>
              <a:buChar char="-"/>
            </a:pPr>
            <a:r>
              <a:rPr lang="sr-Latn-BA" altLang="sr-Latn-RS" sz="2800" dirty="0" smtClean="0">
                <a:latin typeface="Arial" panose="020B0604020202020204" pitchFamily="34" charset="0"/>
                <a:cs typeface="Arial" panose="020B0604020202020204" pitchFamily="34" charset="0"/>
              </a:rPr>
              <a:t>da se suzdrži od glasanja.</a:t>
            </a:r>
          </a:p>
          <a:p>
            <a:pPr algn="just">
              <a:buFontTx/>
              <a:buNone/>
            </a:pPr>
            <a:r>
              <a:rPr lang="sr-Latn-BA" altLang="sr-Latn-RS" sz="2800" dirty="0" smtClean="0">
                <a:latin typeface="Arial" panose="020B0604020202020204" pitchFamily="34" charset="0"/>
                <a:cs typeface="Arial" panose="020B0604020202020204" pitchFamily="34" charset="0"/>
              </a:rPr>
              <a:t>	Akcionar se ne može odreći prava glasa ali ima pravo da ga i ne koristi. </a:t>
            </a:r>
          </a:p>
        </p:txBody>
      </p:sp>
    </p:spTree>
    <p:extLst>
      <p:ext uri="{BB962C8B-B14F-4D97-AF65-F5344CB8AC3E}">
        <p14:creationId xmlns:p14="http://schemas.microsoft.com/office/powerpoint/2010/main" val="33944618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a:xfrm>
            <a:off x="755650" y="1124744"/>
            <a:ext cx="7772400" cy="4979194"/>
          </a:xfrm>
        </p:spPr>
        <p:txBody>
          <a:bodyPr>
            <a:norm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Akcionari imaju pravo glasa o pitanjima koja se odnose na: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povećanje ili smanjenje ukupnog broja odobrenih akcija,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izmjenu bilo kog prava ili privilegija akcije,</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utvrđivanje prava imalaca,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izmjenu akcija akcionara,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limitiranje ili negiranje postojećeg prava prečeg upisa akcija, i</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limitiranje ili negiranje prava glasa akcija te klase </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48916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idx="4294967295"/>
          </p:nvPr>
        </p:nvSpPr>
        <p:spPr/>
        <p:txBody>
          <a:bodyPr>
            <a:normAutofit fontScale="90000"/>
          </a:bodyPr>
          <a:lstStyle/>
          <a:p>
            <a:pPr algn="ctr"/>
            <a:r>
              <a:rPr lang="sr-Latn-BA" altLang="sr-Latn-RS" sz="4000" dirty="0" smtClean="0"/>
              <a:t/>
            </a:r>
            <a:br>
              <a:rPr lang="sr-Latn-BA" altLang="sr-Latn-RS" sz="4000" dirty="0" smtClean="0"/>
            </a:br>
            <a:endParaRPr lang="sr-Latn-BA" altLang="sr-Latn-RS" sz="4000" dirty="0" smtClean="0"/>
          </a:p>
        </p:txBody>
      </p:sp>
      <p:sp>
        <p:nvSpPr>
          <p:cNvPr id="103427" name="Content Placeholder 2"/>
          <p:cNvSpPr>
            <a:spLocks noGrp="1"/>
          </p:cNvSpPr>
          <p:nvPr>
            <p:ph idx="4294967295"/>
          </p:nvPr>
        </p:nvSpPr>
        <p:spPr>
          <a:xfrm>
            <a:off x="827088" y="836712"/>
            <a:ext cx="7772400" cy="5267226"/>
          </a:xfrm>
        </p:spPr>
        <p:txBody>
          <a:bodyPr/>
          <a:lstStyle/>
          <a:p>
            <a:pPr algn="just"/>
            <a:r>
              <a:rPr lang="sr-Latn-BA" altLang="sr-Latn-RS" sz="2400" dirty="0" smtClean="0">
                <a:latin typeface="Arial" panose="020B0604020202020204" pitchFamily="34" charset="0"/>
                <a:cs typeface="Arial" panose="020B0604020202020204" pitchFamily="34" charset="0"/>
              </a:rPr>
              <a:t>Zakon o privrednim društvima propisuje da je glasanje na skupštini akcionara u načelu javno.</a:t>
            </a:r>
          </a:p>
          <a:p>
            <a:pPr algn="just"/>
            <a:r>
              <a:rPr lang="sr-Latn-BA" altLang="sr-Latn-RS" sz="2400" dirty="0" smtClean="0">
                <a:latin typeface="Arial" panose="020B0604020202020204" pitchFamily="34" charset="0"/>
                <a:cs typeface="Arial" panose="020B0604020202020204" pitchFamily="34" charset="0"/>
              </a:rPr>
              <a:t>Tajno glasanje se može koristiti ako to zahtijevaju akcionari sa najmanje 10% prisutnih ili zastupanih akcija sa pravom glasa o određenom pitanju, kada se odlučuje o:</a:t>
            </a:r>
          </a:p>
          <a:p>
            <a:pPr algn="just">
              <a:buFontTx/>
              <a:buChar char="-"/>
            </a:pPr>
            <a:r>
              <a:rPr lang="sr-Latn-BA" altLang="sr-Latn-RS" sz="2400" dirty="0" smtClean="0">
                <a:latin typeface="Arial" panose="020B0604020202020204" pitchFamily="34" charset="0"/>
                <a:cs typeface="Arial" panose="020B0604020202020204" pitchFamily="34" charset="0"/>
              </a:rPr>
              <a:t>izboru i razrješenju direktora ili članova upravnog odbora, nezavisnog revizora,</a:t>
            </a:r>
          </a:p>
          <a:p>
            <a:pPr algn="just">
              <a:buFontTx/>
              <a:buChar char="-"/>
            </a:pPr>
            <a:r>
              <a:rPr lang="sr-Latn-BA" altLang="sr-Latn-RS" sz="2400" dirty="0" smtClean="0">
                <a:latin typeface="Arial" panose="020B0604020202020204" pitchFamily="34" charset="0"/>
                <a:cs typeface="Arial" panose="020B0604020202020204" pitchFamily="34" charset="0"/>
              </a:rPr>
              <a:t>finansijskim izvještajima i izvještajima o poslovanju.</a:t>
            </a:r>
          </a:p>
        </p:txBody>
      </p:sp>
    </p:spTree>
    <p:extLst>
      <p:ext uri="{BB962C8B-B14F-4D97-AF65-F5344CB8AC3E}">
        <p14:creationId xmlns:p14="http://schemas.microsoft.com/office/powerpoint/2010/main" val="30042978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idx="4294967295"/>
          </p:nvPr>
        </p:nvSpPr>
        <p:spPr/>
        <p:txBody>
          <a:bodyPr>
            <a:normAutofit/>
          </a:bodyPr>
          <a:lstStyle/>
          <a:p>
            <a:pPr algn="ctr"/>
            <a:r>
              <a:rPr lang="sr-Latn-BA" altLang="sr-Latn-RS" sz="4000" dirty="0" smtClean="0">
                <a:latin typeface="Arial" panose="020B0604020202020204" pitchFamily="34" charset="0"/>
                <a:cs typeface="Arial" panose="020B0604020202020204" pitchFamily="34" charset="0"/>
              </a:rPr>
              <a:t>Isključenje prava glasa</a:t>
            </a:r>
          </a:p>
        </p:txBody>
      </p:sp>
      <p:sp>
        <p:nvSpPr>
          <p:cNvPr id="104451" name="Content Placeholder 2"/>
          <p:cNvSpPr>
            <a:spLocks noGrp="1"/>
          </p:cNvSpPr>
          <p:nvPr>
            <p:ph idx="4294967295"/>
          </p:nvPr>
        </p:nvSpPr>
        <p:spPr>
          <a:xfrm>
            <a:off x="755650" y="1556792"/>
            <a:ext cx="7772400" cy="4547146"/>
          </a:xfrm>
        </p:spPr>
        <p:txBody>
          <a:bodyPr/>
          <a:lstStyle/>
          <a:p>
            <a:pPr algn="just">
              <a:buFont typeface="Wingdings" pitchFamily="2" charset="2"/>
              <a:buNone/>
            </a:pPr>
            <a:r>
              <a:rPr lang="sr-Latn-BA" altLang="sr-Latn-RS" sz="2400" dirty="0" smtClean="0"/>
              <a:t>	</a:t>
            </a:r>
            <a:r>
              <a:rPr lang="sr-Latn-BA" altLang="sr-Latn-RS" sz="2400" dirty="0" smtClean="0">
                <a:latin typeface="Arial" panose="020B0604020202020204" pitchFamily="34" charset="0"/>
                <a:cs typeface="Arial" panose="020B0604020202020204" pitchFamily="34" charset="0"/>
              </a:rPr>
              <a:t>Akcionar ne može glasati na skupštini akcionara, ni lično ni preko punomoćnika, kada se odlučuje o:</a:t>
            </a:r>
          </a:p>
          <a:p>
            <a:pPr algn="just">
              <a:buFontTx/>
              <a:buChar char="-"/>
            </a:pPr>
            <a:r>
              <a:rPr lang="sr-Latn-BA" altLang="sr-Latn-RS" sz="2400" dirty="0" smtClean="0">
                <a:latin typeface="Arial" panose="020B0604020202020204" pitchFamily="34" charset="0"/>
                <a:cs typeface="Arial" panose="020B0604020202020204" pitchFamily="34" charset="0"/>
              </a:rPr>
              <a:t>oslobađanju ili smanjenju njegovih obaveza i obaveza sa njim povezanih lica prema društvu,</a:t>
            </a:r>
          </a:p>
          <a:p>
            <a:pPr algn="just">
              <a:buFontTx/>
              <a:buChar char="-"/>
            </a:pPr>
            <a:r>
              <a:rPr lang="sr-Latn-BA" altLang="sr-Latn-RS" sz="2400" dirty="0" smtClean="0">
                <a:latin typeface="Arial" panose="020B0604020202020204" pitchFamily="34" charset="0"/>
                <a:cs typeface="Arial" panose="020B0604020202020204" pitchFamily="34" charset="0"/>
              </a:rPr>
              <a:t>pokretanju ili odustajanju od spora protiv njega ili sa njim povezanih lica,</a:t>
            </a:r>
          </a:p>
          <a:p>
            <a:pPr algn="just">
              <a:buFontTx/>
              <a:buChar char="-"/>
            </a:pPr>
            <a:r>
              <a:rPr lang="sr-Latn-BA" altLang="sr-Latn-RS" sz="2400" dirty="0" smtClean="0">
                <a:latin typeface="Arial" panose="020B0604020202020204" pitchFamily="34" charset="0"/>
                <a:cs typeface="Arial" panose="020B0604020202020204" pitchFamily="34" charset="0"/>
              </a:rPr>
              <a:t>odobravanju poslova u kojima postoji sukob interesa između njega i/ili sa njim povezanih lica i društva,</a:t>
            </a:r>
          </a:p>
          <a:p>
            <a:pPr algn="just">
              <a:buFontTx/>
              <a:buChar char="-"/>
            </a:pPr>
            <a:r>
              <a:rPr lang="sr-Latn-BA" altLang="sr-Latn-RS" sz="2400" dirty="0" smtClean="0">
                <a:latin typeface="Arial" panose="020B0604020202020204" pitchFamily="34" charset="0"/>
                <a:cs typeface="Arial" panose="020B0604020202020204" pitchFamily="34" charset="0"/>
              </a:rPr>
              <a:t>isključenju prava preče kupovine u postupku emisije akcija u privatnoj ponudi u kojoj je on i/ili sa njim</a:t>
            </a:r>
          </a:p>
        </p:txBody>
      </p:sp>
    </p:spTree>
    <p:extLst>
      <p:ext uri="{BB962C8B-B14F-4D97-AF65-F5344CB8AC3E}">
        <p14:creationId xmlns:p14="http://schemas.microsoft.com/office/powerpoint/2010/main" val="24195361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3"/>
          <p:cNvSpPr>
            <a:spLocks noGrp="1" noChangeArrowheads="1"/>
          </p:cNvSpPr>
          <p:nvPr>
            <p:ph type="body" idx="1"/>
          </p:nvPr>
        </p:nvSpPr>
        <p:spPr>
          <a:xfrm>
            <a:off x="755650" y="980728"/>
            <a:ext cx="7772400" cy="5123210"/>
          </a:xfrm>
        </p:spPr>
        <p:txBody>
          <a:bodyPr/>
          <a:lstStyle/>
          <a:p>
            <a:pPr algn="just">
              <a:buFont typeface="Wingdings" pitchFamily="2" charset="2"/>
              <a:buNone/>
            </a:pPr>
            <a:r>
              <a:rPr lang="sr-Latn-CS" altLang="sr-Latn-RS" sz="2400" dirty="0" smtClean="0"/>
              <a:t>	</a:t>
            </a:r>
            <a:r>
              <a:rPr lang="sr-Latn-CS" altLang="sr-Latn-RS" sz="2400" dirty="0" smtClean="0">
                <a:latin typeface="Arial" panose="020B0604020202020204" pitchFamily="34" charset="0"/>
                <a:cs typeface="Arial" panose="020B0604020202020204" pitchFamily="34" charset="0"/>
              </a:rPr>
              <a:t>povezano lice određeno kao unaprijed poznati kupac,</a:t>
            </a:r>
          </a:p>
          <a:p>
            <a:pPr algn="just">
              <a:buFontTx/>
              <a:buChar char="-"/>
            </a:pPr>
            <a:r>
              <a:rPr lang="sr-Latn-CS" altLang="sr-Latn-RS" sz="2400" dirty="0" smtClean="0">
                <a:latin typeface="Arial" panose="020B0604020202020204" pitchFamily="34" charset="0"/>
                <a:cs typeface="Arial" panose="020B0604020202020204" pitchFamily="34" charset="0"/>
              </a:rPr>
              <a:t>osnivanju i povezivanju sa drugim pravnim licem u kojem on i/ili sa njim povezano lice ima vlasnički udio veći od 5% u osnovnom kapitalu, i </a:t>
            </a:r>
          </a:p>
          <a:p>
            <a:pPr algn="just">
              <a:buFontTx/>
              <a:buChar char="-"/>
            </a:pPr>
            <a:r>
              <a:rPr lang="sr-Latn-CS" altLang="sr-Latn-RS" sz="2400" dirty="0" smtClean="0">
                <a:latin typeface="Arial" panose="020B0604020202020204" pitchFamily="34" charset="0"/>
                <a:cs typeface="Arial" panose="020B0604020202020204" pitchFamily="34" charset="0"/>
              </a:rPr>
              <a:t>isplati dividende za zaposlene i članove upravnog odbora u slučaju da to lice i/ili sa njim povezano lice imaju taj status u društvu.</a:t>
            </a:r>
          </a:p>
          <a:p>
            <a:pPr algn="just">
              <a:buFontTx/>
              <a:buNone/>
            </a:pPr>
            <a:r>
              <a:rPr lang="sr-Latn-CS" altLang="sr-Latn-RS" sz="2400" dirty="0" smtClean="0">
                <a:latin typeface="Arial" panose="020B0604020202020204" pitchFamily="34" charset="0"/>
                <a:cs typeface="Arial" panose="020B0604020202020204" pitchFamily="34" charset="0"/>
              </a:rPr>
              <a:t>	Glasovi akcionara čije je pravo glasa isključeno ne uzimaju se u obzir ni prilikom utvrđivanja kvoruma za odlučivanje u konkretnom slučaju.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67875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idx="4294967295"/>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Zapisnik</a:t>
            </a:r>
            <a:r>
              <a:rPr lang="sr-Latn-BA" altLang="sr-Latn-RS" sz="4000" dirty="0" smtClean="0"/>
              <a:t/>
            </a:r>
            <a:br>
              <a:rPr lang="sr-Latn-BA" altLang="sr-Latn-RS" sz="4000" dirty="0" smtClean="0"/>
            </a:br>
            <a:endParaRPr lang="sr-Latn-BA" altLang="sr-Latn-RS" sz="4000" dirty="0" smtClean="0"/>
          </a:p>
        </p:txBody>
      </p:sp>
      <p:sp>
        <p:nvSpPr>
          <p:cNvPr id="106499" name="Content Placeholder 2"/>
          <p:cNvSpPr>
            <a:spLocks noGrp="1"/>
          </p:cNvSpPr>
          <p:nvPr>
            <p:ph idx="4294967295"/>
          </p:nvPr>
        </p:nvSpPr>
        <p:spPr>
          <a:xfrm>
            <a:off x="827088" y="1196752"/>
            <a:ext cx="7772400" cy="4907186"/>
          </a:xfrm>
        </p:spPr>
        <p:txBody>
          <a:bodyPr>
            <a:normAutofit/>
          </a:bodyPr>
          <a:lstStyle/>
          <a:p>
            <a:pPr algn="just">
              <a:buFont typeface="Wingdings" pitchFamily="2" charset="2"/>
              <a:buNone/>
            </a:pPr>
            <a:r>
              <a:rPr lang="sr-Latn-BA" altLang="sr-Latn-RS" sz="2400" dirty="0" smtClean="0"/>
              <a:t>	</a:t>
            </a:r>
            <a:r>
              <a:rPr lang="sr-Latn-BA" altLang="sr-Latn-RS" sz="2400" dirty="0" smtClean="0">
                <a:latin typeface="Arial" panose="020B0604020202020204" pitchFamily="34" charset="0"/>
                <a:cs typeface="Arial" panose="020B0604020202020204" pitchFamily="34" charset="0"/>
              </a:rPr>
              <a:t>Na skupštini akcionara obavezno se vodi zapisnik o njenom radu u koji se unosi svaka odluka skupštine.</a:t>
            </a:r>
          </a:p>
          <a:p>
            <a:pPr algn="just">
              <a:buFont typeface="Wingdings" pitchFamily="2" charset="2"/>
              <a:buNone/>
            </a:pPr>
            <a:r>
              <a:rPr lang="sr-Latn-BA" altLang="sr-Latn-RS" sz="2400" dirty="0" smtClean="0">
                <a:latin typeface="Arial" panose="020B0604020202020204" pitchFamily="34" charset="0"/>
                <a:cs typeface="Arial" panose="020B0604020202020204" pitchFamily="34" charset="0"/>
              </a:rPr>
              <a:t>   Svaka odluka skupštine akcionara unosi se u zapisnik.</a:t>
            </a:r>
          </a:p>
          <a:p>
            <a:pPr algn="just">
              <a:buFont typeface="Wingdings" pitchFamily="2" charset="2"/>
              <a:buNone/>
            </a:pPr>
            <a:r>
              <a:rPr lang="sr-Latn-BA" altLang="sr-Latn-RS" sz="2400" dirty="0" smtClean="0">
                <a:latin typeface="Arial" panose="020B0604020202020204" pitchFamily="34" charset="0"/>
                <a:cs typeface="Arial" panose="020B0604020202020204" pitchFamily="34" charset="0"/>
              </a:rPr>
              <a:t>   Presjednik skupštine akcionara odgovaran je za uredno sačinjavanje zapisnika. Zapisnik sa sjednice skupštine akcionara sačinjava se najkasnije 15 dana od dana njenog održavanja.</a:t>
            </a:r>
          </a:p>
          <a:p>
            <a:pPr algn="just">
              <a:buFont typeface="Wingdings" pitchFamily="2" charset="2"/>
              <a:buNone/>
            </a:pPr>
            <a:r>
              <a:rPr lang="sr-Latn-BA" altLang="sr-Latn-RS" sz="2400" dirty="0" smtClean="0">
                <a:latin typeface="Arial" panose="020B0604020202020204" pitchFamily="34" charset="0"/>
                <a:cs typeface="Arial" panose="020B0604020202020204" pitchFamily="34" charset="0"/>
              </a:rPr>
              <a:t>   Zapisnik potpisuje predsjednik skupštine akcionara, zapisničar i dva ovjerača. Kod otvorenih akcionarski društava zapisnik vodi notar.</a:t>
            </a:r>
          </a:p>
        </p:txBody>
      </p:sp>
    </p:spTree>
    <p:extLst>
      <p:ext uri="{BB962C8B-B14F-4D97-AF65-F5344CB8AC3E}">
        <p14:creationId xmlns:p14="http://schemas.microsoft.com/office/powerpoint/2010/main" val="4377221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normAutofit/>
          </a:bodyPr>
          <a:lstStyle/>
          <a:p>
            <a:pPr algn="ctr"/>
            <a:r>
              <a:rPr lang="sr-Latn-CS" altLang="sr-Latn-RS" sz="4000" dirty="0" smtClean="0"/>
              <a:t>Nadzorni (Upravni) odbor </a:t>
            </a:r>
            <a:endParaRPr lang="en-US" altLang="sr-Latn-RS" sz="4000" dirty="0" smtClean="0"/>
          </a:p>
        </p:txBody>
      </p:sp>
      <p:sp>
        <p:nvSpPr>
          <p:cNvPr id="110595" name="Rectangle 3"/>
          <p:cNvSpPr>
            <a:spLocks noGrp="1" noChangeArrowheads="1"/>
          </p:cNvSpPr>
          <p:nvPr>
            <p:ph type="body" idx="1"/>
          </p:nvPr>
        </p:nvSpPr>
        <p:spPr>
          <a:xfrm>
            <a:off x="755650" y="1989138"/>
            <a:ext cx="7772400" cy="4114800"/>
          </a:xfrm>
        </p:spPr>
        <p:txBody>
          <a:bodyPr/>
          <a:lstStyle/>
          <a:p>
            <a:pPr algn="just"/>
            <a:r>
              <a:rPr lang="sr-Latn-CS" altLang="sr-Latn-RS" sz="2400" dirty="0" smtClean="0">
                <a:latin typeface="Arial" panose="020B0604020202020204" pitchFamily="34" charset="0"/>
                <a:cs typeface="Arial" panose="020B0604020202020204" pitchFamily="34" charset="0"/>
              </a:rPr>
              <a:t>Akcionarsko društvo ima direktora i nadzorni (upravni) odbor.</a:t>
            </a:r>
          </a:p>
          <a:p>
            <a:pPr algn="just"/>
            <a:r>
              <a:rPr lang="sr-Latn-CS" altLang="sr-Latn-RS" sz="2400" dirty="0" smtClean="0">
                <a:latin typeface="Arial" panose="020B0604020202020204" pitchFamily="34" charset="0"/>
                <a:cs typeface="Arial" panose="020B0604020202020204" pitchFamily="34" charset="0"/>
              </a:rPr>
              <a:t>Broj članova upravnog odbora otvorenog akcionarskog društva utvrđuje se osnivačkim aktom.</a:t>
            </a:r>
          </a:p>
          <a:p>
            <a:pPr algn="just"/>
            <a:r>
              <a:rPr lang="sr-Latn-CS" altLang="sr-Latn-RS" sz="2400" dirty="0" smtClean="0">
                <a:latin typeface="Arial" panose="020B0604020202020204" pitchFamily="34" charset="0"/>
                <a:cs typeface="Arial" panose="020B0604020202020204" pitchFamily="34" charset="0"/>
              </a:rPr>
              <a:t>U akcionarskom društvu upravni odbor ima najmanje 3 člana a najviše 15 članova.</a:t>
            </a:r>
          </a:p>
          <a:p>
            <a:pPr algn="just"/>
            <a:r>
              <a:rPr lang="sr-Latn-CS" altLang="sr-Latn-RS" sz="2400" dirty="0" smtClean="0">
                <a:latin typeface="Arial" panose="020B0604020202020204" pitchFamily="34" charset="0"/>
                <a:cs typeface="Arial" panose="020B0604020202020204" pitchFamily="34" charset="0"/>
              </a:rPr>
              <a:t>Akcionarsko društvo čije su akcije na berzi, moraju u upravnom odboru imati većinu neizvršnih članova od kojih su najmanje dva nezavisna člana.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30355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algn="ctr"/>
            <a:r>
              <a:rPr lang="sr-Latn-CS" altLang="sr-Latn-RS" dirty="0" smtClean="0">
                <a:latin typeface="Arial" panose="020B0604020202020204" pitchFamily="34" charset="0"/>
                <a:cs typeface="Arial" panose="020B0604020202020204" pitchFamily="34" charset="0"/>
              </a:rPr>
              <a:t>Nadzorni odbor</a:t>
            </a:r>
            <a:endParaRPr lang="en-US" altLang="sr-Latn-RS" dirty="0" smtClean="0">
              <a:latin typeface="Arial" panose="020B0604020202020204" pitchFamily="34" charset="0"/>
              <a:cs typeface="Arial" panose="020B0604020202020204" pitchFamily="34" charset="0"/>
            </a:endParaRPr>
          </a:p>
        </p:txBody>
      </p:sp>
      <p:sp>
        <p:nvSpPr>
          <p:cNvPr id="112643" name="Rectangle 3"/>
          <p:cNvSpPr>
            <a:spLocks noGrp="1" noChangeArrowheads="1"/>
          </p:cNvSpPr>
          <p:nvPr>
            <p:ph type="body" idx="1"/>
          </p:nvPr>
        </p:nvSpPr>
        <p:spPr>
          <a:xfrm>
            <a:off x="827088" y="1989138"/>
            <a:ext cx="7772400" cy="4114800"/>
          </a:xfrm>
        </p:spPr>
        <p:txBody>
          <a:bodyPr>
            <a:normAutofit/>
          </a:bodyPr>
          <a:lstStyle/>
          <a:p>
            <a:pPr algn="just">
              <a:lnSpc>
                <a:spcPct val="80000"/>
              </a:lnSpc>
            </a:pPr>
            <a:r>
              <a:rPr lang="sr-Latn-CS" altLang="sr-Latn-RS" sz="2800" dirty="0" smtClean="0">
                <a:latin typeface="Arial" panose="020B0604020202020204" pitchFamily="34" charset="0"/>
                <a:cs typeface="Arial" panose="020B0604020202020204" pitchFamily="34" charset="0"/>
              </a:rPr>
              <a:t>Kod akcionarskog društva  odbor za reviziju te nezavisnog revizora </a:t>
            </a:r>
          </a:p>
          <a:p>
            <a:pPr algn="just">
              <a:lnSpc>
                <a:spcPct val="80000"/>
              </a:lnSpc>
            </a:pPr>
            <a:r>
              <a:rPr lang="sr-Latn-CS" altLang="sr-Latn-RS" sz="2800" dirty="0" smtClean="0">
                <a:latin typeface="Arial" panose="020B0604020202020204" pitchFamily="34" charset="0"/>
                <a:cs typeface="Arial" panose="020B0604020202020204" pitchFamily="34" charset="0"/>
              </a:rPr>
              <a:t>Odbor za reviziju ima najmanje 3 člana. Broj članova Odbora za reviziju mora biti neparan.</a:t>
            </a:r>
          </a:p>
          <a:p>
            <a:pPr algn="just">
              <a:lnSpc>
                <a:spcPct val="80000"/>
              </a:lnSpc>
            </a:pPr>
            <a:r>
              <a:rPr lang="sr-Latn-CS" altLang="sr-Latn-RS" sz="2800" dirty="0" smtClean="0">
                <a:latin typeface="Arial" panose="020B0604020202020204" pitchFamily="34" charset="0"/>
                <a:cs typeface="Arial" panose="020B0604020202020204" pitchFamily="34" charset="0"/>
              </a:rPr>
              <a:t>Članove odbora za reviziju bira Skupština akcionarskog društva iz reda nezavisnih lica.</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278924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idx="4294967295"/>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Uprava</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kompanije - društva</a:t>
            </a:r>
          </a:p>
        </p:txBody>
      </p:sp>
      <p:sp>
        <p:nvSpPr>
          <p:cNvPr id="107523" name="Content Placeholder 2"/>
          <p:cNvSpPr>
            <a:spLocks noGrp="1"/>
          </p:cNvSpPr>
          <p:nvPr>
            <p:ph idx="4294967295"/>
          </p:nvPr>
        </p:nvSpPr>
        <p:spPr>
          <a:xfrm>
            <a:off x="755650" y="1556792"/>
            <a:ext cx="7772400" cy="4547146"/>
          </a:xfrm>
        </p:spPr>
        <p:txBody>
          <a:bodyPr>
            <a:noAutofit/>
          </a:bodyPr>
          <a:lstStyle/>
          <a:p>
            <a:pPr algn="just"/>
            <a:r>
              <a:rPr lang="sr-Latn-BA" altLang="sr-Latn-RS" sz="2400" dirty="0" smtClean="0">
                <a:latin typeface="Arial" panose="020B0604020202020204" pitchFamily="34" charset="0"/>
                <a:cs typeface="Arial" panose="020B0604020202020204" pitchFamily="34" charset="0"/>
              </a:rPr>
              <a:t>Uprava društva je nadležna za nezavisno rukovođenje društvom i treba da osigura poštovanje svih zakona i drugih propisa, kao i da uzme u obzir sve interese zainteresovanih strana za rad društva, u skladu sa poslovnim rizikom kojem je društvo izloženo.</a:t>
            </a:r>
          </a:p>
          <a:p>
            <a:pPr algn="just"/>
            <a:r>
              <a:rPr lang="sr-Latn-BA" altLang="sr-Latn-RS" sz="2400" dirty="0" smtClean="0">
                <a:latin typeface="Arial" panose="020B0604020202020204" pitchFamily="34" charset="0"/>
                <a:cs typeface="Arial" panose="020B0604020202020204" pitchFamily="34" charset="0"/>
              </a:rPr>
              <a:t>Član uprave društva ne smije pri donošenju odluke pretpostaviti lične interese interesima društva, niti svojim odlukama smije za sebe iskoristiti poslovne prilike namijenjene društvu. </a:t>
            </a:r>
          </a:p>
          <a:p>
            <a:pPr algn="just"/>
            <a:r>
              <a:rPr lang="sr-Latn-BA" altLang="sr-Latn-RS" sz="2400" dirty="0" smtClean="0">
                <a:latin typeface="Arial" panose="020B0604020202020204" pitchFamily="34" charset="0"/>
                <a:cs typeface="Arial" panose="020B0604020202020204" pitchFamily="34" charset="0"/>
              </a:rPr>
              <a:t>Članovi uprave ne smiju, pri obavljanju svojih djelatnosti, zahtijevati niti prihvatati od trećih lica </a:t>
            </a:r>
          </a:p>
        </p:txBody>
      </p:sp>
    </p:spTree>
    <p:extLst>
      <p:ext uri="{BB962C8B-B14F-4D97-AF65-F5344CB8AC3E}">
        <p14:creationId xmlns:p14="http://schemas.microsoft.com/office/powerpoint/2010/main" val="7962187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type="body" idx="1"/>
          </p:nvPr>
        </p:nvSpPr>
        <p:spPr>
          <a:xfrm>
            <a:off x="755650" y="836712"/>
            <a:ext cx="7772400" cy="5267226"/>
          </a:xfrm>
        </p:spPr>
        <p:txBody>
          <a:bodyPr/>
          <a:lstStyle/>
          <a:p>
            <a:pPr algn="just">
              <a:lnSpc>
                <a:spcPct val="90000"/>
              </a:lnSpc>
              <a:buFont typeface="Wingdings" pitchFamily="2" charset="2"/>
              <a:buNone/>
            </a:pPr>
            <a:r>
              <a:rPr lang="sr-Latn-CS" altLang="sr-Latn-RS" sz="2400" dirty="0" smtClean="0"/>
              <a:t>	</a:t>
            </a:r>
            <a:r>
              <a:rPr lang="sr-Latn-CS" altLang="sr-Latn-RS" sz="2400" dirty="0" smtClean="0">
                <a:latin typeface="Arial" panose="020B0604020202020204" pitchFamily="34" charset="0"/>
                <a:cs typeface="Arial" panose="020B0604020202020204" pitchFamily="34" charset="0"/>
              </a:rPr>
              <a:t>plaćanja, niti bilo koje vrste pogodnosti za sebe niti za bilo koje drugo lice, niti davati trećim licima nezakonite prednosti na osnovu kojih ta lica mogu steći korist.</a:t>
            </a:r>
          </a:p>
          <a:p>
            <a:pPr algn="just">
              <a:lnSpc>
                <a:spcPct val="90000"/>
              </a:lnSpc>
            </a:pPr>
            <a:r>
              <a:rPr lang="sr-Latn-CS" altLang="sr-Latn-RS" sz="2400" dirty="0" smtClean="0">
                <a:latin typeface="Arial" panose="020B0604020202020204" pitchFamily="34" charset="0"/>
                <a:cs typeface="Arial" panose="020B0604020202020204" pitchFamily="34" charset="0"/>
              </a:rPr>
              <a:t>Uprava društva:</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   utvrđuje ili odobrava poslovne planove društva,</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   izrađuje strategiju poslovanja društva,</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   osigurava njeno sprovođenje,</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   uspostavlja unutar društva odgovarajući sistem</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sistem interne kontrole i upravljanje rizicima.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3520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827088" y="1196752"/>
            <a:ext cx="7772400" cy="4907186"/>
          </a:xfrm>
        </p:spPr>
        <p:txBody>
          <a:bodyPr>
            <a:normAutofit/>
          </a:bodyPr>
          <a:lstStyle/>
          <a:p>
            <a:pPr algn="just"/>
            <a:r>
              <a:rPr lang="sr-Latn-BA" altLang="sr-Latn-RS" sz="2400" dirty="0">
                <a:latin typeface="Arial" panose="020B0604020202020204" pitchFamily="34" charset="0"/>
                <a:cs typeface="Arial" panose="020B0604020202020204" pitchFamily="34" charset="0"/>
              </a:rPr>
              <a:t>Potrebe privrede nameću  izučavanje menadmenta korporativnog upravljanja. </a:t>
            </a:r>
            <a:endParaRPr lang="en-US" altLang="sr-Latn-RS" sz="2400" dirty="0">
              <a:latin typeface="Arial" panose="020B0604020202020204" pitchFamily="34" charset="0"/>
              <a:cs typeface="Arial" panose="020B0604020202020204" pitchFamily="34" charset="0"/>
            </a:endParaRPr>
          </a:p>
          <a:p>
            <a:pPr algn="just"/>
            <a:r>
              <a:rPr lang="sr-Latn-BA" altLang="sr-Latn-RS" sz="2400" dirty="0">
                <a:latin typeface="Arial" panose="020B0604020202020204" pitchFamily="34" charset="0"/>
                <a:cs typeface="Arial" panose="020B0604020202020204" pitchFamily="34" charset="0"/>
              </a:rPr>
              <a:t>Korporativno upravljanje je stub najvećeg broja </a:t>
            </a:r>
            <a:r>
              <a:rPr lang="sr-Latn-BA" altLang="sr-Latn-RS" sz="2400" dirty="0" smtClean="0">
                <a:latin typeface="Arial" panose="020B0604020202020204" pitchFamily="34" charset="0"/>
                <a:cs typeface="Arial" panose="020B0604020202020204" pitchFamily="34" charset="0"/>
              </a:rPr>
              <a:t> društava</a:t>
            </a:r>
            <a:endParaRPr lang="sr-Latn-BA" altLang="sr-Latn-RS" sz="2400" dirty="0">
              <a:latin typeface="Arial" panose="020B0604020202020204" pitchFamily="34" charset="0"/>
              <a:cs typeface="Arial" panose="020B0604020202020204" pitchFamily="34" charset="0"/>
            </a:endParaRPr>
          </a:p>
          <a:p>
            <a:pPr marL="0" indent="0" algn="just">
              <a:buNone/>
            </a:pPr>
            <a:r>
              <a:rPr lang="sr-Latn-BA" altLang="sr-Latn-RS" sz="2400" dirty="0" smtClean="0">
                <a:latin typeface="Arial" panose="020B0604020202020204" pitchFamily="34" charset="0"/>
                <a:cs typeface="Arial" panose="020B0604020202020204" pitchFamily="34" charset="0"/>
              </a:rPr>
              <a:t> </a:t>
            </a:r>
            <a:r>
              <a:rPr lang="sr-Latn-BA" altLang="sr-Latn-RS" sz="2400" dirty="0">
                <a:latin typeface="Arial" panose="020B0604020202020204" pitchFamily="34" charset="0"/>
                <a:cs typeface="Arial" panose="020B0604020202020204" pitchFamily="34" charset="0"/>
              </a:rPr>
              <a:t>kao što su: privredna društva, berze, finansijske, zdrastvene, obrazovne i druge institucije.</a:t>
            </a:r>
          </a:p>
          <a:p>
            <a:pPr algn="just"/>
            <a:r>
              <a:rPr lang="sr-Latn-BA" altLang="sr-Latn-RS" sz="2400" dirty="0" smtClean="0">
                <a:latin typeface="Arial" panose="020B0604020202020204" pitchFamily="34" charset="0"/>
                <a:cs typeface="Arial" panose="020B0604020202020204" pitchFamily="34" charset="0"/>
              </a:rPr>
              <a:t>Menadžment korporativnog upravljanja ima za cilj sticanje potrebnih znanja o privrednim društvima i njihovim upravljačkim strukturama </a:t>
            </a:r>
            <a:r>
              <a:rPr lang="sr-Latn-CS" altLang="sr-Latn-RS" sz="2400" dirty="0" smtClean="0">
                <a:latin typeface="Arial" panose="020B0604020202020204" pitchFamily="34" charset="0"/>
                <a:cs typeface="Arial" panose="020B0604020202020204" pitchFamily="34" charset="0"/>
              </a:rPr>
              <a:t>sa ciljem približavanja Bosne i Hercegovine evropskim integracijama i uključivanje u globalnu privredu.</a:t>
            </a:r>
            <a:endParaRPr lang="sr-Latn-BA"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45383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a:bodyPr>
          <a:lstStyle/>
          <a:p>
            <a:pPr algn="ctr"/>
            <a:r>
              <a:rPr lang="sr-Latn-BA" altLang="sr-Latn-RS" sz="4000" dirty="0" smtClean="0"/>
              <a:t> </a:t>
            </a:r>
            <a:r>
              <a:rPr lang="sr-Latn-BA" altLang="sr-Latn-RS" sz="4000" dirty="0">
                <a:latin typeface="Arial" panose="020B0604020202020204" pitchFamily="34" charset="0"/>
                <a:cs typeface="Arial" panose="020B0604020202020204" pitchFamily="34" charset="0"/>
              </a:rPr>
              <a:t>P</a:t>
            </a:r>
            <a:r>
              <a:rPr lang="sr-Latn-BA" altLang="sr-Latn-RS" sz="4000" dirty="0" smtClean="0">
                <a:latin typeface="Arial" panose="020B0604020202020204" pitchFamily="34" charset="0"/>
                <a:cs typeface="Arial" panose="020B0604020202020204" pitchFamily="34" charset="0"/>
              </a:rPr>
              <a:t>rednosti korporacije</a:t>
            </a:r>
          </a:p>
        </p:txBody>
      </p:sp>
      <p:sp>
        <p:nvSpPr>
          <p:cNvPr id="9219" name="Content Placeholder 2"/>
          <p:cNvSpPr>
            <a:spLocks noGrp="1"/>
          </p:cNvSpPr>
          <p:nvPr>
            <p:ph idx="1"/>
          </p:nvPr>
        </p:nvSpPr>
        <p:spPr>
          <a:xfrm>
            <a:off x="755650" y="1340768"/>
            <a:ext cx="7772400" cy="4763170"/>
          </a:xfrm>
        </p:spPr>
        <p:txBody>
          <a:bodyPr>
            <a:normAutofit/>
          </a:bodyPr>
          <a:lstStyle/>
          <a:p>
            <a:pPr algn="just"/>
            <a:r>
              <a:rPr lang="sr-Latn-BA" altLang="sr-Latn-RS" sz="2400" dirty="0" smtClean="0">
                <a:latin typeface="Arial" panose="020B0604020202020204" pitchFamily="34" charset="0"/>
                <a:cs typeface="Arial" panose="020B0604020202020204" pitchFamily="34" charset="0"/>
              </a:rPr>
              <a:t>Korporativni oblik organizovanja preduzeća ima, kao i sve drugo, svoje dobre i loše strane.</a:t>
            </a:r>
          </a:p>
          <a:p>
            <a:pPr algn="just"/>
            <a:r>
              <a:rPr lang="sr-Latn-BA" altLang="sr-Latn-RS" sz="2400" dirty="0" smtClean="0">
                <a:latin typeface="Arial" panose="020B0604020202020204" pitchFamily="34" charset="0"/>
                <a:cs typeface="Arial" panose="020B0604020202020204" pitchFamily="34" charset="0"/>
              </a:rPr>
              <a:t>Osnovne prednosti korporativne forme preduzeća se, u osnovi, svode na sljedeće:</a:t>
            </a:r>
          </a:p>
          <a:p>
            <a:pPr algn="just">
              <a:buFontTx/>
              <a:buChar char="-"/>
            </a:pPr>
            <a:r>
              <a:rPr lang="sr-Latn-BA" altLang="sr-Latn-RS" sz="2400" dirty="0" smtClean="0">
                <a:latin typeface="Arial" panose="020B0604020202020204" pitchFamily="34" charset="0"/>
                <a:cs typeface="Arial" panose="020B0604020202020204" pitchFamily="34" charset="0"/>
              </a:rPr>
              <a:t>gotovo neograničene mogućnosti pribavljanja dodatnog kapitala potrebnog za finansiranje rasta i razvoja preduzeća posredstvom finansijskog tržišta;</a:t>
            </a:r>
          </a:p>
          <a:p>
            <a:pPr algn="just">
              <a:buFontTx/>
              <a:buChar char="-"/>
            </a:pPr>
            <a:r>
              <a:rPr lang="sr-Latn-BA" altLang="sr-Latn-RS" sz="2400" dirty="0" smtClean="0">
                <a:latin typeface="Arial" panose="020B0604020202020204" pitchFamily="34" charset="0"/>
                <a:cs typeface="Arial" panose="020B0604020202020204" pitchFamily="34" charset="0"/>
              </a:rPr>
              <a:t>javnost i transparentnost poslovanja, te dostupnost finansijskih i nefinansijskih informacija;</a:t>
            </a:r>
          </a:p>
          <a:p>
            <a:pPr algn="just">
              <a:buFontTx/>
              <a:buChar char="-"/>
            </a:pPr>
            <a:r>
              <a:rPr lang="sr-Latn-BA" altLang="sr-Latn-RS" sz="2400" dirty="0" smtClean="0">
                <a:latin typeface="Arial" panose="020B0604020202020204" pitchFamily="34" charset="0"/>
                <a:cs typeface="Arial" panose="020B0604020202020204" pitchFamily="34" charset="0"/>
              </a:rPr>
              <a:t>pozitivna slika o korporaciji formirana na prethodni način dorpinosi jačanju njene tržišne pozicije,</a:t>
            </a:r>
          </a:p>
          <a:p>
            <a:pPr algn="just">
              <a:buFontTx/>
              <a:buChar char="-"/>
            </a:pPr>
            <a:endParaRPr lang="sr-Latn-BA" altLang="sr-Latn-RS" sz="2400" dirty="0" smtClean="0"/>
          </a:p>
        </p:txBody>
      </p:sp>
    </p:spTree>
    <p:extLst>
      <p:ext uri="{BB962C8B-B14F-4D97-AF65-F5344CB8AC3E}">
        <p14:creationId xmlns:p14="http://schemas.microsoft.com/office/powerpoint/2010/main" val="31927941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827088" y="980728"/>
            <a:ext cx="7772400" cy="5123210"/>
          </a:xfrm>
        </p:spPr>
        <p:txBody>
          <a:bodyPr/>
          <a:lstStyle/>
          <a:p>
            <a:pPr algn="just">
              <a:lnSpc>
                <a:spcPct val="90000"/>
              </a:lnSpc>
              <a:buFont typeface="Wingdings" pitchFamily="2" charset="2"/>
              <a:buNone/>
            </a:pPr>
            <a:r>
              <a:rPr lang="sr-Latn-CS" altLang="sr-Latn-RS" sz="2400" dirty="0" smtClean="0"/>
              <a:t>	</a:t>
            </a:r>
            <a:r>
              <a:rPr lang="sr-Latn-CS" altLang="sr-Latn-RS" sz="2400" dirty="0" smtClean="0">
                <a:latin typeface="Arial" panose="020B0604020202020204" pitchFamily="34" charset="0"/>
                <a:cs typeface="Arial" panose="020B0604020202020204" pitchFamily="34" charset="0"/>
              </a:rPr>
              <a:t>privlačenju kadrova i, u krajnjem, rastu tržišne kapitalizacije što povećava “bogatstvo” njenih vlasnika kroz isplatu dividendi i/ili rast tržišne cijene prilikom prodaje akcija;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mehanizmi zaštite interesa vlasnika/akcionara, pogotvo manjinskih, kroz regulativu zasnovanu na zakonskim propisima, principima, smjernicama i standardima korporativnog upravljanja;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mogućnost da svoje odluke zasnivaju na informacijama do kojih bi inače teško došli ukoliko kompanija/emitent nema takvu propisanu obavezu.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3711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normAutofit/>
          </a:bodyPr>
          <a:lstStyle/>
          <a:p>
            <a:pPr algn="ctr"/>
            <a:r>
              <a:rPr lang="sr-Latn-BA" altLang="sr-Latn-RS" sz="4000" dirty="0" smtClean="0"/>
              <a:t>Nedostaci korporacije</a:t>
            </a:r>
          </a:p>
        </p:txBody>
      </p:sp>
      <p:sp>
        <p:nvSpPr>
          <p:cNvPr id="10243" name="Content Placeholder 2"/>
          <p:cNvSpPr>
            <a:spLocks noGrp="1"/>
          </p:cNvSpPr>
          <p:nvPr>
            <p:ph idx="1"/>
          </p:nvPr>
        </p:nvSpPr>
        <p:spPr>
          <a:xfrm>
            <a:off x="755650" y="1484784"/>
            <a:ext cx="7772400" cy="4619154"/>
          </a:xfrm>
        </p:spPr>
        <p:txBody>
          <a:bodyPr/>
          <a:lstStyle/>
          <a:p>
            <a:pPr algn="just">
              <a:buFont typeface="Wingdings" pitchFamily="2" charset="2"/>
              <a:buNone/>
            </a:pPr>
            <a:r>
              <a:rPr lang="sr-Latn-BA" altLang="sr-Latn-RS" sz="2400" dirty="0" smtClean="0"/>
              <a:t>	</a:t>
            </a:r>
            <a:r>
              <a:rPr lang="sr-Latn-BA" altLang="sr-Latn-RS" sz="2800" dirty="0" smtClean="0">
                <a:latin typeface="Arial" panose="020B0604020202020204" pitchFamily="34" charset="0"/>
                <a:cs typeface="Arial" panose="020B0604020202020204" pitchFamily="34" charset="0"/>
              </a:rPr>
              <a:t>Status kompanije/korporacije ima i svoju “cijenu” koja se ogleda, prije svega, u:</a:t>
            </a:r>
          </a:p>
          <a:p>
            <a:pPr algn="just">
              <a:buFontTx/>
              <a:buChar char="-"/>
            </a:pPr>
            <a:r>
              <a:rPr lang="sr-Latn-BA" altLang="sr-Latn-RS" sz="2800" dirty="0" smtClean="0">
                <a:latin typeface="Arial" panose="020B0604020202020204" pitchFamily="34" charset="0"/>
                <a:cs typeface="Arial" panose="020B0604020202020204" pitchFamily="34" charset="0"/>
              </a:rPr>
              <a:t>troškovima kotiranja na organizovanim javnim tržištima, uključujući i zahtjeve za objavljivanjem propisanih finansijskih i nefinansijskih informacija, naknadama regulatorima i sl;</a:t>
            </a:r>
          </a:p>
          <a:p>
            <a:pPr algn="just">
              <a:buFontTx/>
              <a:buChar char="-"/>
            </a:pPr>
            <a:r>
              <a:rPr lang="sr-Latn-BA" altLang="sr-Latn-RS" sz="2800" dirty="0" smtClean="0">
                <a:latin typeface="Arial" panose="020B0604020202020204" pitchFamily="34" charset="0"/>
                <a:cs typeface="Arial" panose="020B0604020202020204" pitchFamily="34" charset="0"/>
              </a:rPr>
              <a:t>obaveznom poštovanju i promjeni strožih zahtjeva za finansijsko izvještavanje,</a:t>
            </a:r>
          </a:p>
          <a:p>
            <a:pPr algn="just">
              <a:buFontTx/>
              <a:buChar char="-"/>
            </a:pPr>
            <a:r>
              <a:rPr lang="sr-Latn-BA" altLang="sr-Latn-RS" sz="2800" dirty="0" smtClean="0">
                <a:latin typeface="Arial" panose="020B0604020202020204" pitchFamily="34" charset="0"/>
                <a:cs typeface="Arial" panose="020B0604020202020204" pitchFamily="34" charset="0"/>
              </a:rPr>
              <a:t>posebnoj “društvenoj osjetljivosti” u pogledu</a:t>
            </a:r>
          </a:p>
        </p:txBody>
      </p:sp>
    </p:spTree>
    <p:extLst>
      <p:ext uri="{BB962C8B-B14F-4D97-AF65-F5344CB8AC3E}">
        <p14:creationId xmlns:p14="http://schemas.microsoft.com/office/powerpoint/2010/main" val="13869703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827088" y="980728"/>
            <a:ext cx="7772400" cy="5123210"/>
          </a:xfrm>
        </p:spPr>
        <p:txBody>
          <a:bodyPr/>
          <a:lstStyle/>
          <a:p>
            <a:pPr marL="609600" indent="-609600" algn="just">
              <a:lnSpc>
                <a:spcPct val="90000"/>
              </a:lnSpc>
              <a:buFontTx/>
              <a:buNone/>
            </a:pPr>
            <a:r>
              <a:rPr lang="sr-Latn-BA" altLang="sr-Latn-RS" sz="2400" dirty="0" smtClean="0"/>
              <a:t>	</a:t>
            </a:r>
            <a:r>
              <a:rPr lang="sr-Latn-BA" altLang="sr-Latn-RS" sz="2400" dirty="0" smtClean="0">
                <a:latin typeface="Arial" panose="020B0604020202020204" pitchFamily="34" charset="0"/>
                <a:cs typeface="Arial" panose="020B0604020202020204" pitchFamily="34" charset="0"/>
              </a:rPr>
              <a:t>poštovanja prava zaposlenih, manjinskih akcionara, ekoloških standarda i sl;</a:t>
            </a:r>
          </a:p>
          <a:p>
            <a:pPr marL="609600" indent="-609600" algn="just">
              <a:lnSpc>
                <a:spcPct val="90000"/>
              </a:lnSpc>
              <a:buFontTx/>
              <a:buChar char="-"/>
            </a:pPr>
            <a:r>
              <a:rPr lang="sr-Latn-BA" altLang="sr-Latn-RS" sz="2400" dirty="0" smtClean="0">
                <a:latin typeface="Arial" panose="020B0604020202020204" pitchFamily="34" charset="0"/>
                <a:cs typeface="Arial" panose="020B0604020202020204" pitchFamily="34" charset="0"/>
              </a:rPr>
              <a:t>v</a:t>
            </a:r>
            <a:r>
              <a:rPr lang="sr-Latn-CS" altLang="sr-Latn-RS" sz="2400" dirty="0" smtClean="0">
                <a:latin typeface="Arial" panose="020B0604020202020204" pitchFamily="34" charset="0"/>
                <a:cs typeface="Arial" panose="020B0604020202020204" pitchFamily="34" charset="0"/>
              </a:rPr>
              <a:t>ećim troškovima funkcionisanja i rada organa upravljanja, održavanju redovnih i vanrednih skupština akcionara i organa nadzora (interna i nezavisna revizija, odbor za reviziju).</a:t>
            </a:r>
          </a:p>
          <a:p>
            <a:pPr marL="609600" indent="-609600" algn="just">
              <a:lnSpc>
                <a:spcPct val="90000"/>
              </a:lnSpc>
              <a:buFontTx/>
              <a:buChar char="-"/>
            </a:pPr>
            <a:r>
              <a:rPr lang="sr-Latn-CS" altLang="sr-Latn-RS" sz="2400" dirty="0" smtClean="0">
                <a:latin typeface="Arial" panose="020B0604020202020204" pitchFamily="34" charset="0"/>
                <a:cs typeface="Arial" panose="020B0604020202020204" pitchFamily="34" charset="0"/>
              </a:rPr>
              <a:t>Vođenje korporacije u najboljem interesu svih, uspjeh zavisi od nekoliko preporuka, ali četiri, su jedne od značajnih, kao što su:</a:t>
            </a:r>
          </a:p>
          <a:p>
            <a:pPr marL="609600" indent="-609600" algn="just">
              <a:lnSpc>
                <a:spcPct val="90000"/>
              </a:lnSpc>
              <a:buFontTx/>
              <a:buAutoNum type="arabicPeriod"/>
            </a:pPr>
            <a:r>
              <a:rPr lang="sr-Latn-CS" altLang="sr-Latn-RS" sz="2400" dirty="0" smtClean="0">
                <a:latin typeface="Arial" panose="020B0604020202020204" pitchFamily="34" charset="0"/>
                <a:cs typeface="Arial" panose="020B0604020202020204" pitchFamily="34" charset="0"/>
              </a:rPr>
              <a:t>Ukupne uspješnosti poslovanja kompanije;</a:t>
            </a:r>
          </a:p>
          <a:p>
            <a:pPr marL="609600" indent="-609600" algn="just">
              <a:lnSpc>
                <a:spcPct val="90000"/>
              </a:lnSpc>
              <a:buFontTx/>
              <a:buAutoNum type="arabicPeriod"/>
            </a:pPr>
            <a:r>
              <a:rPr lang="sr-Latn-CS" altLang="sr-Latn-RS" sz="2400" dirty="0" smtClean="0">
                <a:latin typeface="Arial" panose="020B0604020202020204" pitchFamily="34" charset="0"/>
                <a:cs typeface="Arial" panose="020B0604020202020204" pitchFamily="34" charset="0"/>
              </a:rPr>
              <a:t>Povjerenja u korporaciju kao osnovu razvoja;</a:t>
            </a:r>
            <a:endParaRPr lang="en-US" altLang="sr-Latn-R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5087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827088" y="980728"/>
            <a:ext cx="7772400" cy="5123210"/>
          </a:xfrm>
        </p:spPr>
        <p:txBody>
          <a:bodyPr>
            <a:normAutofit/>
          </a:bodyPr>
          <a:lstStyle/>
          <a:p>
            <a:pPr marL="609600" indent="-609600" algn="just">
              <a:buFontTx/>
              <a:buNone/>
            </a:pPr>
            <a:r>
              <a:rPr lang="sr-Latn-CS" altLang="sr-Latn-RS" sz="2800" dirty="0" smtClean="0"/>
              <a:t>	</a:t>
            </a:r>
            <a:r>
              <a:rPr lang="sr-Latn-CS" altLang="sr-Latn-RS" sz="2400" dirty="0" smtClean="0">
                <a:latin typeface="Arial" panose="020B0604020202020204" pitchFamily="34" charset="0"/>
                <a:cs typeface="Arial" panose="020B0604020202020204" pitchFamily="34" charset="0"/>
              </a:rPr>
              <a:t>realnog ekonomskog sektora, odnosno nosioca održivog ekonomskog razvoja, zaposlenosti i životnog standarda;</a:t>
            </a:r>
          </a:p>
          <a:p>
            <a:pPr marL="609600" indent="-609600" algn="just">
              <a:buFontTx/>
              <a:buNone/>
            </a:pPr>
            <a:r>
              <a:rPr lang="sr-Latn-CS" altLang="sr-Latn-RS" sz="2400" dirty="0" smtClean="0">
                <a:latin typeface="Arial" panose="020B0604020202020204" pitchFamily="34" charset="0"/>
                <a:cs typeface="Arial" panose="020B0604020202020204" pitchFamily="34" charset="0"/>
              </a:rPr>
              <a:t>3.  Povjerenja insvestitora u najširem smislu riječi, kreditora i drugih povjerilaca,  da su njihovi materijalni i drugi interesi zaštićeni;</a:t>
            </a:r>
          </a:p>
          <a:p>
            <a:pPr marL="609600" indent="-609600" algn="just">
              <a:buFontTx/>
              <a:buAutoNum type="arabicPeriod" startAt="4"/>
            </a:pPr>
            <a:r>
              <a:rPr lang="sr-Latn-CS" altLang="sr-Latn-RS" sz="2400" dirty="0" smtClean="0">
                <a:latin typeface="Arial" panose="020B0604020202020204" pitchFamily="34" charset="0"/>
                <a:cs typeface="Arial" panose="020B0604020202020204" pitchFamily="34" charset="0"/>
              </a:rPr>
              <a:t>Uključivanja korporacije u međunarodne ekonomske i finansijske tokove u svjetskim okvirima koje unaprijed zahtijevaju poznate, jasne, stabilne i pouzdane principe korporativnog upravljanja.</a:t>
            </a:r>
          </a:p>
          <a:p>
            <a:pPr marL="609600" indent="-609600" algn="just">
              <a:buFontTx/>
              <a:buNone/>
            </a:pPr>
            <a:endParaRPr lang="en-US" altLang="sr-Latn-RS" sz="2400" dirty="0" smtClean="0"/>
          </a:p>
          <a:p>
            <a:pPr marL="609600" indent="-609600" algn="just">
              <a:buFont typeface="Wingdings" pitchFamily="2" charset="2"/>
              <a:buNone/>
            </a:pPr>
            <a:endParaRPr lang="en-US" altLang="sr-Latn-RS" sz="2400" dirty="0" smtClean="0"/>
          </a:p>
        </p:txBody>
      </p:sp>
    </p:spTree>
    <p:extLst>
      <p:ext uri="{BB962C8B-B14F-4D97-AF65-F5344CB8AC3E}">
        <p14:creationId xmlns:p14="http://schemas.microsoft.com/office/powerpoint/2010/main" val="148215731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a:t>Povezana društva</a:t>
            </a:r>
            <a:r>
              <a:rPr lang="sr-Latn-ME" b="1" dirty="0"/>
              <a:t/>
            </a:r>
            <a:br>
              <a:rPr lang="sr-Latn-ME" b="1" dirty="0"/>
            </a:br>
            <a:endParaRPr lang="sr-Latn-ME" dirty="0"/>
          </a:p>
        </p:txBody>
      </p:sp>
      <p:sp>
        <p:nvSpPr>
          <p:cNvPr id="3" name="Content Placeholder 2"/>
          <p:cNvSpPr>
            <a:spLocks noGrp="1"/>
          </p:cNvSpPr>
          <p:nvPr>
            <p:ph idx="1"/>
          </p:nvPr>
        </p:nvSpPr>
        <p:spPr>
          <a:xfrm>
            <a:off x="457200" y="908720"/>
            <a:ext cx="8229600" cy="5217443"/>
          </a:xfrm>
        </p:spPr>
        <p:txBody>
          <a:bodyPr>
            <a:normAutofit fontScale="70000" lnSpcReduction="20000"/>
          </a:bodyPr>
          <a:lstStyle/>
          <a:p>
            <a:pPr marL="0" indent="0">
              <a:buNone/>
            </a:pPr>
            <a:r>
              <a:rPr lang="sr-Latn-ME" dirty="0">
                <a:latin typeface="Arial" panose="020B0604020202020204" pitchFamily="34" charset="0"/>
                <a:cs typeface="Arial" panose="020B0604020202020204" pitchFamily="34" charset="0"/>
              </a:rPr>
              <a:t>Povezana društva su:</a:t>
            </a:r>
          </a:p>
          <a:p>
            <a:pPr marL="0" indent="0">
              <a:buNone/>
            </a:pPr>
            <a:r>
              <a:rPr lang="sr-Latn-ME" dirty="0">
                <a:latin typeface="Arial" panose="020B0604020202020204" pitchFamily="34" charset="0"/>
                <a:cs typeface="Arial" panose="020B0604020202020204" pitchFamily="34" charset="0"/>
              </a:rPr>
              <a:t>1) vladajuće i zavisno društvo;</a:t>
            </a:r>
          </a:p>
          <a:p>
            <a:pPr marL="0" indent="0">
              <a:buNone/>
            </a:pPr>
            <a:r>
              <a:rPr lang="sr-Latn-ME" dirty="0">
                <a:latin typeface="Arial" panose="020B0604020202020204" pitchFamily="34" charset="0"/>
                <a:cs typeface="Arial" panose="020B0604020202020204" pitchFamily="34" charset="0"/>
              </a:rPr>
              <a:t>2) društva sa uzajamnim učešćem;</a:t>
            </a:r>
          </a:p>
          <a:p>
            <a:pPr marL="0" indent="0">
              <a:buNone/>
            </a:pPr>
            <a:r>
              <a:rPr lang="sr-Latn-ME" dirty="0">
                <a:latin typeface="Arial" panose="020B0604020202020204" pitchFamily="34" charset="0"/>
                <a:cs typeface="Arial" panose="020B0604020202020204" pitchFamily="34" charset="0"/>
              </a:rPr>
              <a:t>3) holding;</a:t>
            </a:r>
          </a:p>
          <a:p>
            <a:pPr marL="0" indent="0">
              <a:buNone/>
            </a:pPr>
            <a:r>
              <a:rPr lang="sr-Latn-ME" dirty="0">
                <a:latin typeface="Arial" panose="020B0604020202020204" pitchFamily="34" charset="0"/>
                <a:cs typeface="Arial" panose="020B0604020202020204" pitchFamily="34" charset="0"/>
              </a:rPr>
              <a:t>4) koncern.</a:t>
            </a:r>
            <a:endParaRPr lang="sr-Latn-ME" b="1" dirty="0" smtClean="0">
              <a:latin typeface="Arial" panose="020B0604020202020204" pitchFamily="34" charset="0"/>
              <a:cs typeface="Arial" panose="020B0604020202020204" pitchFamily="34" charset="0"/>
            </a:endParaRPr>
          </a:p>
          <a:p>
            <a:r>
              <a:rPr lang="sr-Latn-ME" b="1" dirty="0" smtClean="0">
                <a:latin typeface="Arial" panose="020B0604020202020204" pitchFamily="34" charset="0"/>
                <a:cs typeface="Arial" panose="020B0604020202020204" pitchFamily="34" charset="0"/>
              </a:rPr>
              <a:t> </a:t>
            </a:r>
            <a:r>
              <a:rPr lang="sr-Latn-ME" b="1" dirty="0">
                <a:latin typeface="Arial" panose="020B0604020202020204" pitchFamily="34" charset="0"/>
                <a:cs typeface="Arial" panose="020B0604020202020204" pitchFamily="34" charset="0"/>
              </a:rPr>
              <a:t>Vladajuće i zavisno društvo</a:t>
            </a:r>
          </a:p>
          <a:p>
            <a:r>
              <a:rPr lang="sr-Latn-ME" dirty="0">
                <a:latin typeface="Arial" panose="020B0604020202020204" pitchFamily="34" charset="0"/>
                <a:cs typeface="Arial" panose="020B0604020202020204" pitchFamily="34" charset="0"/>
              </a:rPr>
              <a:t>Ako jedno društvo ima većinsko učešće u osnovnom kapitalu drugog društva ili ako na </a:t>
            </a:r>
            <a:r>
              <a:rPr lang="sr-Latn-ME" dirty="0" smtClean="0">
                <a:latin typeface="Arial" panose="020B0604020202020204" pitchFamily="34" charset="0"/>
                <a:cs typeface="Arial" panose="020B0604020202020204" pitchFamily="34" charset="0"/>
              </a:rPr>
              <a:t>osnovu ugovora </a:t>
            </a:r>
            <a:r>
              <a:rPr lang="sr-Latn-ME" dirty="0">
                <a:latin typeface="Arial" panose="020B0604020202020204" pitchFamily="34" charset="0"/>
                <a:cs typeface="Arial" panose="020B0604020202020204" pitchFamily="34" charset="0"/>
              </a:rPr>
              <a:t>zaključenog sa drugim društvom ima pravo da imenuje većinu članova nadzornog odbora </a:t>
            </a:r>
            <a:r>
              <a:rPr lang="sr-Latn-ME" dirty="0" smtClean="0">
                <a:latin typeface="Arial" panose="020B0604020202020204" pitchFamily="34" charset="0"/>
                <a:cs typeface="Arial" panose="020B0604020202020204" pitchFamily="34" charset="0"/>
              </a:rPr>
              <a:t>tog drugog </a:t>
            </a:r>
            <a:r>
              <a:rPr lang="sr-Latn-ME" dirty="0">
                <a:latin typeface="Arial" panose="020B0604020202020204" pitchFamily="34" charset="0"/>
                <a:cs typeface="Arial" panose="020B0604020202020204" pitchFamily="34" charset="0"/>
              </a:rPr>
              <a:t>društva, odnosno ima većinu glasova u skupštini, to se društvo smatra vladajućim, a drugo </a:t>
            </a:r>
            <a:r>
              <a:rPr lang="sr-Latn-ME" dirty="0" smtClean="0">
                <a:latin typeface="Arial" panose="020B0604020202020204" pitchFamily="34" charset="0"/>
                <a:cs typeface="Arial" panose="020B0604020202020204" pitchFamily="34" charset="0"/>
              </a:rPr>
              <a:t>društvo zavisnim</a:t>
            </a:r>
            <a:r>
              <a:rPr lang="sr-Latn-ME" dirty="0">
                <a:latin typeface="Arial" panose="020B0604020202020204" pitchFamily="34" charset="0"/>
                <a:cs typeface="Arial" panose="020B0604020202020204" pitchFamily="34" charset="0"/>
              </a:rPr>
              <a:t>.</a:t>
            </a:r>
          </a:p>
          <a:p>
            <a:r>
              <a:rPr lang="sr-Latn-ME" dirty="0">
                <a:latin typeface="Arial" panose="020B0604020202020204" pitchFamily="34" charset="0"/>
                <a:cs typeface="Arial" panose="020B0604020202020204" pitchFamily="34" charset="0"/>
              </a:rPr>
              <a:t>Vladajuće društvo sa većinskim učešćem u osnovnom kapitalu je društvo koje, neposredno </a:t>
            </a:r>
            <a:r>
              <a:rPr lang="sr-Latn-ME" dirty="0" smtClean="0">
                <a:latin typeface="Arial" panose="020B0604020202020204" pitchFamily="34" charset="0"/>
                <a:cs typeface="Arial" panose="020B0604020202020204" pitchFamily="34" charset="0"/>
              </a:rPr>
              <a:t>ili posredno </a:t>
            </a:r>
            <a:r>
              <a:rPr lang="sr-Latn-ME" dirty="0">
                <a:latin typeface="Arial" panose="020B0604020202020204" pitchFamily="34" charset="0"/>
                <a:cs typeface="Arial" panose="020B0604020202020204" pitchFamily="34" charset="0"/>
              </a:rPr>
              <a:t>preko drugog društva, na osnovu više od 50% učešća u osnovnom kapitalu drugog društva </a:t>
            </a:r>
            <a:r>
              <a:rPr lang="sr-Latn-ME" dirty="0" smtClean="0">
                <a:latin typeface="Arial" panose="020B0604020202020204" pitchFamily="34" charset="0"/>
                <a:cs typeface="Arial" panose="020B0604020202020204" pitchFamily="34" charset="0"/>
              </a:rPr>
              <a:t>ima više </a:t>
            </a:r>
            <a:r>
              <a:rPr lang="sr-Latn-ME" dirty="0">
                <a:latin typeface="Arial" panose="020B0604020202020204" pitchFamily="34" charset="0"/>
                <a:cs typeface="Arial" panose="020B0604020202020204" pitchFamily="34" charset="0"/>
              </a:rPr>
              <a:t>od 50% glasova u skupštini zavisnog društva</a:t>
            </a:r>
            <a:r>
              <a:rPr lang="sr-Latn-ME" dirty="0" smtClean="0">
                <a:latin typeface="Arial" panose="020B0604020202020204" pitchFamily="34" charset="0"/>
                <a:cs typeface="Arial" panose="020B0604020202020204" pitchFamily="34" charset="0"/>
              </a:rPr>
              <a:t>.</a:t>
            </a:r>
            <a:endParaRPr lang="sr-Latn-M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33559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lnSpcReduction="10000"/>
          </a:bodyPr>
          <a:lstStyle/>
          <a:p>
            <a:r>
              <a:rPr lang="sr-Latn-ME" dirty="0">
                <a:latin typeface="Arial" panose="020B0604020202020204" pitchFamily="34" charset="0"/>
                <a:cs typeface="Arial" panose="020B0604020202020204" pitchFamily="34" charset="0"/>
              </a:rPr>
              <a:t>Neposredno učešće u osnovnom kapitalu koji pripada vladajućem društvu ili drugom licu koje </a:t>
            </a:r>
            <a:r>
              <a:rPr lang="sr-Latn-ME" dirty="0" smtClean="0">
                <a:latin typeface="Arial" panose="020B0604020202020204" pitchFamily="34" charset="0"/>
                <a:cs typeface="Arial" panose="020B0604020202020204" pitchFamily="34" charset="0"/>
              </a:rPr>
              <a:t>ga </a:t>
            </a:r>
            <a:r>
              <a:rPr lang="vi-VN" dirty="0" smtClean="0">
                <a:latin typeface="Arial" panose="020B0604020202020204" pitchFamily="34" charset="0"/>
                <a:cs typeface="Arial" panose="020B0604020202020204" pitchFamily="34" charset="0"/>
              </a:rPr>
              <a:t>drži </a:t>
            </a:r>
            <a:r>
              <a:rPr lang="vi-VN" dirty="0">
                <a:latin typeface="Arial" panose="020B0604020202020204" pitchFamily="34" charset="0"/>
                <a:cs typeface="Arial" panose="020B0604020202020204" pitchFamily="34" charset="0"/>
              </a:rPr>
              <a:t>za njegov račun određuje se na osnovu odnosa nominalnog iznosa tog učešća prema </a:t>
            </a:r>
            <a:r>
              <a:rPr lang="vi-VN" dirty="0" smtClean="0">
                <a:latin typeface="Arial" panose="020B0604020202020204" pitchFamily="34" charset="0"/>
                <a:cs typeface="Arial" panose="020B0604020202020204" pitchFamily="34" charset="0"/>
              </a:rPr>
              <a:t>ukupnom</a:t>
            </a:r>
            <a:r>
              <a:rPr lang="sr-Latn-ME" dirty="0" smtClean="0">
                <a:latin typeface="Arial" panose="020B0604020202020204" pitchFamily="34" charset="0"/>
                <a:cs typeface="Arial" panose="020B0604020202020204" pitchFamily="34" charset="0"/>
              </a:rPr>
              <a:t> osnovnom </a:t>
            </a:r>
            <a:r>
              <a:rPr lang="sr-Latn-ME" dirty="0">
                <a:latin typeface="Arial" panose="020B0604020202020204" pitchFamily="34" charset="0"/>
                <a:cs typeface="Arial" panose="020B0604020202020204" pitchFamily="34" charset="0"/>
              </a:rPr>
              <a:t>kapitalu zavisnog društva.</a:t>
            </a:r>
          </a:p>
          <a:p>
            <a:r>
              <a:rPr lang="vi-VN" dirty="0">
                <a:latin typeface="Arial" panose="020B0604020202020204" pitchFamily="34" charset="0"/>
                <a:cs typeface="Arial" panose="020B0604020202020204" pitchFamily="34" charset="0"/>
              </a:rPr>
              <a:t>Pri određivanju </a:t>
            </a:r>
            <a:r>
              <a:rPr lang="vi-VN" dirty="0" smtClean="0">
                <a:latin typeface="Arial" panose="020B0604020202020204" pitchFamily="34" charset="0"/>
                <a:cs typeface="Arial" panose="020B0604020202020204" pitchFamily="34" charset="0"/>
              </a:rPr>
              <a:t>učešća, </a:t>
            </a:r>
            <a:r>
              <a:rPr lang="vi-VN" dirty="0">
                <a:latin typeface="Arial" panose="020B0604020202020204" pitchFamily="34" charset="0"/>
                <a:cs typeface="Arial" panose="020B0604020202020204" pitchFamily="34" charset="0"/>
              </a:rPr>
              <a:t>od ukupnog osnovnog kapitala zavisnog </a:t>
            </a:r>
            <a:r>
              <a:rPr lang="vi-VN" dirty="0" smtClean="0">
                <a:latin typeface="Arial" panose="020B0604020202020204" pitchFamily="34" charset="0"/>
                <a:cs typeface="Arial" panose="020B0604020202020204" pitchFamily="34" charset="0"/>
              </a:rPr>
              <a:t>društva</a:t>
            </a:r>
            <a:r>
              <a:rPr lang="sr-Latn-ME" dirty="0" smtClean="0">
                <a:latin typeface="Arial" panose="020B0604020202020204" pitchFamily="34" charset="0"/>
                <a:cs typeface="Arial" panose="020B0604020202020204" pitchFamily="34" charset="0"/>
              </a:rPr>
              <a:t> oduzimaju </a:t>
            </a:r>
            <a:r>
              <a:rPr lang="sr-Latn-ME" dirty="0">
                <a:latin typeface="Arial" panose="020B0604020202020204" pitchFamily="34" charset="0"/>
                <a:cs typeface="Arial" panose="020B0604020202020204" pitchFamily="34" charset="0"/>
              </a:rPr>
              <a:t>se vlastite dionice i udjeli zavisnog društva i dionice i udjeli koje za račun zavisnog društva </a:t>
            </a:r>
            <a:r>
              <a:rPr lang="sr-Latn-ME" dirty="0" smtClean="0">
                <a:latin typeface="Arial" panose="020B0604020202020204" pitchFamily="34" charset="0"/>
                <a:cs typeface="Arial" panose="020B0604020202020204" pitchFamily="34" charset="0"/>
              </a:rPr>
              <a:t>drži treće </a:t>
            </a:r>
            <a:r>
              <a:rPr lang="sr-Latn-ME" dirty="0">
                <a:latin typeface="Arial" panose="020B0604020202020204" pitchFamily="34" charset="0"/>
                <a:cs typeface="Arial" panose="020B0604020202020204" pitchFamily="34" charset="0"/>
              </a:rPr>
              <a:t>lice.</a:t>
            </a:r>
          </a:p>
          <a:p>
            <a:endParaRPr lang="sr-Latn-ME" dirty="0"/>
          </a:p>
        </p:txBody>
      </p:sp>
    </p:spTree>
    <p:extLst>
      <p:ext uri="{BB962C8B-B14F-4D97-AF65-F5344CB8AC3E}">
        <p14:creationId xmlns:p14="http://schemas.microsoft.com/office/powerpoint/2010/main" val="15076209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lnSpcReduction="10000"/>
          </a:bodyPr>
          <a:lstStyle/>
          <a:p>
            <a:r>
              <a:rPr lang="sr-Latn-ME" dirty="0">
                <a:latin typeface="Arial" panose="020B0604020202020204" pitchFamily="34" charset="0"/>
                <a:cs typeface="Arial" panose="020B0604020202020204" pitchFamily="34" charset="0"/>
              </a:rPr>
              <a:t>Posredno učešće u osnovnom kapitalu koji pripada vladajućem društvu obuhvata dionice i </a:t>
            </a:r>
            <a:r>
              <a:rPr lang="sr-Latn-ME" dirty="0" smtClean="0">
                <a:latin typeface="Arial" panose="020B0604020202020204" pitchFamily="34" charset="0"/>
                <a:cs typeface="Arial" panose="020B0604020202020204" pitchFamily="34" charset="0"/>
              </a:rPr>
              <a:t>udjele koji </a:t>
            </a:r>
            <a:r>
              <a:rPr lang="sr-Latn-ME" dirty="0">
                <a:latin typeface="Arial" panose="020B0604020202020204" pitchFamily="34" charset="0"/>
                <a:cs typeface="Arial" panose="020B0604020202020204" pitchFamily="34" charset="0"/>
              </a:rPr>
              <a:t>pripadaju društvu koje zavisi od njega ili koji pripadaju drugom licu za račun tog društva ili za </a:t>
            </a:r>
            <a:r>
              <a:rPr lang="sr-Latn-ME" dirty="0" smtClean="0">
                <a:latin typeface="Arial" panose="020B0604020202020204" pitchFamily="34" charset="0"/>
                <a:cs typeface="Arial" panose="020B0604020202020204" pitchFamily="34" charset="0"/>
              </a:rPr>
              <a:t>račun društva </a:t>
            </a:r>
            <a:r>
              <a:rPr lang="sr-Latn-ME" dirty="0">
                <a:latin typeface="Arial" panose="020B0604020202020204" pitchFamily="34" charset="0"/>
                <a:cs typeface="Arial" panose="020B0604020202020204" pitchFamily="34" charset="0"/>
              </a:rPr>
              <a:t>koje zavisi od njega (zavisna društva).</a:t>
            </a:r>
          </a:p>
          <a:p>
            <a:r>
              <a:rPr lang="sr-Latn-ME" dirty="0">
                <a:latin typeface="Arial" panose="020B0604020202020204" pitchFamily="34" charset="0"/>
                <a:cs typeface="Arial" panose="020B0604020202020204" pitchFamily="34" charset="0"/>
              </a:rPr>
              <a:t>Zavisno društvo može u vladajućem društvu pribaviti dionice i udjele i ostvariti svoje pravo glasa </a:t>
            </a:r>
            <a:r>
              <a:rPr lang="sr-Latn-ME" dirty="0" smtClean="0">
                <a:latin typeface="Arial" panose="020B0604020202020204" pitchFamily="34" charset="0"/>
                <a:cs typeface="Arial" panose="020B0604020202020204" pitchFamily="34" charset="0"/>
              </a:rPr>
              <a:t>na osnovu </a:t>
            </a:r>
            <a:r>
              <a:rPr lang="sr-Latn-ME" dirty="0">
                <a:latin typeface="Arial" panose="020B0604020202020204" pitchFamily="34" charset="0"/>
                <a:cs typeface="Arial" panose="020B0604020202020204" pitchFamily="34" charset="0"/>
              </a:rPr>
              <a:t>dionica i udjela kojima već </a:t>
            </a:r>
            <a:r>
              <a:rPr lang="sr-Latn-ME" dirty="0" smtClean="0">
                <a:latin typeface="Arial" panose="020B0604020202020204" pitchFamily="34" charset="0"/>
                <a:cs typeface="Arial" panose="020B0604020202020204" pitchFamily="34" charset="0"/>
              </a:rPr>
              <a:t>raspolaže.</a:t>
            </a:r>
            <a:endParaRPr lang="sr-Latn-M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23117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a:t/>
            </a:r>
            <a:br>
              <a:rPr lang="sr-Latn-ME" b="1" dirty="0"/>
            </a:br>
            <a:endParaRPr lang="sr-Latn-ME" dirty="0"/>
          </a:p>
        </p:txBody>
      </p:sp>
      <p:sp>
        <p:nvSpPr>
          <p:cNvPr id="3" name="Content Placeholder 2"/>
          <p:cNvSpPr>
            <a:spLocks noGrp="1"/>
          </p:cNvSpPr>
          <p:nvPr>
            <p:ph idx="1"/>
          </p:nvPr>
        </p:nvSpPr>
        <p:spPr>
          <a:xfrm>
            <a:off x="457200" y="764704"/>
            <a:ext cx="8229600" cy="5361459"/>
          </a:xfrm>
        </p:spPr>
        <p:txBody>
          <a:bodyPr>
            <a:normAutofit fontScale="70000" lnSpcReduction="20000"/>
          </a:bodyPr>
          <a:lstStyle/>
          <a:p>
            <a:r>
              <a:rPr lang="sr-Latn-ME" b="1" dirty="0" smtClean="0">
                <a:latin typeface="Arial" panose="020B0604020202020204" pitchFamily="34" charset="0"/>
                <a:cs typeface="Arial" panose="020B0604020202020204" pitchFamily="34" charset="0"/>
              </a:rPr>
              <a:t>Društva </a:t>
            </a:r>
            <a:r>
              <a:rPr lang="sr-Latn-ME" b="1" dirty="0">
                <a:latin typeface="Arial" panose="020B0604020202020204" pitchFamily="34" charset="0"/>
                <a:cs typeface="Arial" panose="020B0604020202020204" pitchFamily="34" charset="0"/>
              </a:rPr>
              <a:t>sa uzajamnim učešćem</a:t>
            </a:r>
          </a:p>
          <a:p>
            <a:pPr marL="0" indent="0">
              <a:buNone/>
            </a:pPr>
            <a:r>
              <a:rPr lang="sr-Latn-ME" dirty="0">
                <a:latin typeface="Arial" panose="020B0604020202020204" pitchFamily="34" charset="0"/>
                <a:cs typeface="Arial" panose="020B0604020202020204" pitchFamily="34" charset="0"/>
              </a:rPr>
              <a:t>Društva sa uzajamnim učešćem u osnovnom kapitalu su povezana društva kod kojih svako </a:t>
            </a:r>
            <a:r>
              <a:rPr lang="sr-Latn-ME" dirty="0" smtClean="0">
                <a:latin typeface="Arial" panose="020B0604020202020204" pitchFamily="34" charset="0"/>
                <a:cs typeface="Arial" panose="020B0604020202020204" pitchFamily="34" charset="0"/>
              </a:rPr>
              <a:t>društvo ima </a:t>
            </a:r>
            <a:r>
              <a:rPr lang="sr-Latn-ME" dirty="0">
                <a:latin typeface="Arial" panose="020B0604020202020204" pitchFamily="34" charset="0"/>
                <a:cs typeface="Arial" panose="020B0604020202020204" pitchFamily="34" charset="0"/>
              </a:rPr>
              <a:t>učešće u osnovnom kapitalu drugog društva.</a:t>
            </a:r>
          </a:p>
          <a:p>
            <a:r>
              <a:rPr lang="sr-Latn-ME" b="1" dirty="0" smtClean="0">
                <a:latin typeface="Arial" panose="020B0604020202020204" pitchFamily="34" charset="0"/>
                <a:cs typeface="Arial" panose="020B0604020202020204" pitchFamily="34" charset="0"/>
              </a:rPr>
              <a:t> </a:t>
            </a:r>
            <a:r>
              <a:rPr lang="sr-Latn-ME" b="1" dirty="0">
                <a:latin typeface="Arial" panose="020B0604020202020204" pitchFamily="34" charset="0"/>
                <a:cs typeface="Arial" panose="020B0604020202020204" pitchFamily="34" charset="0"/>
              </a:rPr>
              <a:t>Holding</a:t>
            </a:r>
          </a:p>
          <a:p>
            <a:pPr marL="0" indent="0">
              <a:buNone/>
            </a:pPr>
            <a:r>
              <a:rPr lang="vi-VN" dirty="0" smtClean="0">
                <a:latin typeface="Arial" panose="020B0604020202020204" pitchFamily="34" charset="0"/>
                <a:cs typeface="Arial" panose="020B0604020202020204" pitchFamily="34" charset="0"/>
              </a:rPr>
              <a:t>Ako </a:t>
            </a:r>
            <a:r>
              <a:rPr lang="vi-VN" dirty="0">
                <a:latin typeface="Arial" panose="020B0604020202020204" pitchFamily="34" charset="0"/>
                <a:cs typeface="Arial" panose="020B0604020202020204" pitchFamily="34" charset="0"/>
              </a:rPr>
              <a:t>se vladajuće i jedno ili više zavisnih društava, na osnovu zaključenog ugovora o </a:t>
            </a:r>
            <a:r>
              <a:rPr lang="vi-VN" dirty="0" smtClean="0">
                <a:latin typeface="Arial" panose="020B0604020202020204" pitchFamily="34" charset="0"/>
                <a:cs typeface="Arial" panose="020B0604020202020204" pitchFamily="34" charset="0"/>
              </a:rPr>
              <a:t>vođenju</a:t>
            </a:r>
            <a:r>
              <a:rPr lang="sr-Latn-ME"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poslova</a:t>
            </a:r>
            <a:r>
              <a:rPr lang="vi-VN" dirty="0">
                <a:latin typeface="Arial" panose="020B0604020202020204" pitchFamily="34" charset="0"/>
                <a:cs typeface="Arial" panose="020B0604020202020204" pitchFamily="34" charset="0"/>
              </a:rPr>
              <a:t>, objedine jedinstvenim vođenjem poslova od strane vladajućeg društva, ona čine holding, </a:t>
            </a:r>
            <a:r>
              <a:rPr lang="vi-VN" dirty="0" smtClean="0">
                <a:latin typeface="Arial" panose="020B0604020202020204" pitchFamily="34" charset="0"/>
                <a:cs typeface="Arial" panose="020B0604020202020204" pitchFamily="34" charset="0"/>
              </a:rPr>
              <a:t>a</a:t>
            </a:r>
            <a:r>
              <a:rPr lang="sr-Latn-ME" dirty="0" smtClean="0">
                <a:latin typeface="Arial" panose="020B0604020202020204" pitchFamily="34" charset="0"/>
                <a:cs typeface="Arial" panose="020B0604020202020204" pitchFamily="34" charset="0"/>
              </a:rPr>
              <a:t> pojedinačna </a:t>
            </a:r>
            <a:r>
              <a:rPr lang="sr-Latn-ME" dirty="0">
                <a:latin typeface="Arial" panose="020B0604020202020204" pitchFamily="34" charset="0"/>
                <a:cs typeface="Arial" panose="020B0604020202020204" pitchFamily="34" charset="0"/>
              </a:rPr>
              <a:t>društva su društva holdinga.</a:t>
            </a:r>
          </a:p>
          <a:p>
            <a:r>
              <a:rPr lang="sr-Latn-ME" b="1" dirty="0" smtClean="0">
                <a:latin typeface="Arial" panose="020B0604020202020204" pitchFamily="34" charset="0"/>
                <a:cs typeface="Arial" panose="020B0604020202020204" pitchFamily="34" charset="0"/>
              </a:rPr>
              <a:t> </a:t>
            </a:r>
            <a:r>
              <a:rPr lang="sr-Latn-ME" b="1" dirty="0">
                <a:latin typeface="Arial" panose="020B0604020202020204" pitchFamily="34" charset="0"/>
                <a:cs typeface="Arial" panose="020B0604020202020204" pitchFamily="34" charset="0"/>
              </a:rPr>
              <a:t>Koncern</a:t>
            </a:r>
          </a:p>
          <a:p>
            <a:pPr marL="0" indent="0">
              <a:buNone/>
            </a:pPr>
            <a:r>
              <a:rPr lang="vi-VN" dirty="0" smtClean="0">
                <a:latin typeface="Arial" panose="020B0604020202020204" pitchFamily="34" charset="0"/>
                <a:cs typeface="Arial" panose="020B0604020202020204" pitchFamily="34" charset="0"/>
              </a:rPr>
              <a:t>Ako </a:t>
            </a:r>
            <a:r>
              <a:rPr lang="vi-VN" dirty="0">
                <a:latin typeface="Arial" panose="020B0604020202020204" pitchFamily="34" charset="0"/>
                <a:cs typeface="Arial" panose="020B0604020202020204" pitchFamily="34" charset="0"/>
              </a:rPr>
              <a:t>vladajuće društvo, na osnovu zaključenog ugovora o vođenju poslova, pored </a:t>
            </a:r>
            <a:r>
              <a:rPr lang="vi-VN" dirty="0" smtClean="0">
                <a:latin typeface="Arial" panose="020B0604020202020204" pitchFamily="34" charset="0"/>
                <a:cs typeface="Arial" panose="020B0604020202020204" pitchFamily="34" charset="0"/>
              </a:rPr>
              <a:t>jedinstvenog</a:t>
            </a:r>
            <a:r>
              <a:rPr lang="sr-Latn-ME" dirty="0" smtClean="0">
                <a:latin typeface="Arial" panose="020B0604020202020204" pitchFamily="34" charset="0"/>
                <a:cs typeface="Arial" panose="020B0604020202020204" pitchFamily="34" charset="0"/>
              </a:rPr>
              <a:t> </a:t>
            </a:r>
            <a:r>
              <a:rPr lang="vi-VN" dirty="0" smtClean="0">
                <a:latin typeface="Arial" panose="020B0604020202020204" pitchFamily="34" charset="0"/>
                <a:cs typeface="Arial" panose="020B0604020202020204" pitchFamily="34" charset="0"/>
              </a:rPr>
              <a:t>vođenja </a:t>
            </a:r>
            <a:r>
              <a:rPr lang="vi-VN" dirty="0">
                <a:latin typeface="Arial" panose="020B0604020202020204" pitchFamily="34" charset="0"/>
                <a:cs typeface="Arial" panose="020B0604020202020204" pitchFamily="34" charset="0"/>
              </a:rPr>
              <a:t>poslova zavisnih društava, obavlja i druge djelatnosti, ona čine koncern, a pojedinačna društva </a:t>
            </a:r>
            <a:r>
              <a:rPr lang="vi-VN" dirty="0" smtClean="0">
                <a:latin typeface="Arial" panose="020B0604020202020204" pitchFamily="34" charset="0"/>
                <a:cs typeface="Arial" panose="020B0604020202020204" pitchFamily="34" charset="0"/>
              </a:rPr>
              <a:t>su</a:t>
            </a:r>
            <a:r>
              <a:rPr lang="sr-Latn-ME" dirty="0" smtClean="0">
                <a:latin typeface="Arial" panose="020B0604020202020204" pitchFamily="34" charset="0"/>
                <a:cs typeface="Arial" panose="020B0604020202020204" pitchFamily="34" charset="0"/>
              </a:rPr>
              <a:t> društva </a:t>
            </a:r>
            <a:r>
              <a:rPr lang="sr-Latn-ME" dirty="0">
                <a:latin typeface="Arial" panose="020B0604020202020204" pitchFamily="34" charset="0"/>
                <a:cs typeface="Arial" panose="020B0604020202020204" pitchFamily="34" charset="0"/>
              </a:rPr>
              <a:t>koncerna</a:t>
            </a:r>
            <a:r>
              <a:rPr lang="sr-Latn-ME" dirty="0" smtClean="0">
                <a:latin typeface="Arial" panose="020B0604020202020204" pitchFamily="34" charset="0"/>
                <a:cs typeface="Arial" panose="020B0604020202020204" pitchFamily="34" charset="0"/>
              </a:rPr>
              <a:t>.</a:t>
            </a:r>
          </a:p>
          <a:p>
            <a:pPr marL="0" indent="0">
              <a:buNone/>
            </a:pPr>
            <a:r>
              <a:rPr lang="sr-Latn-ME" dirty="0">
                <a:latin typeface="Arial" panose="020B0604020202020204" pitchFamily="34" charset="0"/>
                <a:cs typeface="Arial" panose="020B0604020202020204" pitchFamily="34" charset="0"/>
              </a:rPr>
              <a:t>Holding i koncern, </a:t>
            </a:r>
            <a:r>
              <a:rPr lang="sr-Latn-ME" dirty="0" smtClean="0">
                <a:latin typeface="Arial" panose="020B0604020202020204" pitchFamily="34" charset="0"/>
                <a:cs typeface="Arial" panose="020B0604020202020204" pitchFamily="34" charset="0"/>
              </a:rPr>
              <a:t> </a:t>
            </a:r>
            <a:r>
              <a:rPr lang="sr-Latn-ME" dirty="0">
                <a:latin typeface="Arial" panose="020B0604020202020204" pitchFamily="34" charset="0"/>
                <a:cs typeface="Arial" panose="020B0604020202020204" pitchFamily="34" charset="0"/>
              </a:rPr>
              <a:t>mogu formirati i pravno samostalna društva</a:t>
            </a:r>
            <a:r>
              <a:rPr lang="sr-Latn-ME" dirty="0" smtClean="0">
                <a:latin typeface="Arial" panose="020B0604020202020204" pitchFamily="34" charset="0"/>
                <a:cs typeface="Arial" panose="020B0604020202020204" pitchFamily="34" charset="0"/>
              </a:rPr>
              <a:t>, </a:t>
            </a:r>
            <a:r>
              <a:rPr lang="pl-PL" dirty="0" smtClean="0">
                <a:latin typeface="Arial" panose="020B0604020202020204" pitchFamily="34" charset="0"/>
                <a:cs typeface="Arial" panose="020B0604020202020204" pitchFamily="34" charset="0"/>
              </a:rPr>
              <a:t>koja </a:t>
            </a:r>
            <a:r>
              <a:rPr lang="pl-PL" dirty="0">
                <a:latin typeface="Arial" panose="020B0604020202020204" pitchFamily="34" charset="0"/>
                <a:cs typeface="Arial" panose="020B0604020202020204" pitchFamily="34" charset="0"/>
              </a:rPr>
              <a:t>nisu zavisna jedno o drugome.</a:t>
            </a:r>
          </a:p>
          <a:p>
            <a:endParaRPr lang="sr-Latn-ME" dirty="0"/>
          </a:p>
        </p:txBody>
      </p:sp>
    </p:spTree>
    <p:extLst>
      <p:ext uri="{BB962C8B-B14F-4D97-AF65-F5344CB8AC3E}">
        <p14:creationId xmlns:p14="http://schemas.microsoft.com/office/powerpoint/2010/main" val="13457902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b="1" dirty="0" smtClean="0"/>
              <a:t/>
            </a:r>
            <a:br>
              <a:rPr lang="pl-PL" b="1" dirty="0" smtClean="0"/>
            </a:br>
            <a:r>
              <a:rPr lang="pl-PL" b="1" dirty="0" smtClean="0">
                <a:latin typeface="Arial" panose="020B0604020202020204" pitchFamily="34" charset="0"/>
                <a:cs typeface="Arial" panose="020B0604020202020204" pitchFamily="34" charset="0"/>
              </a:rPr>
              <a:t>Zajedničke </a:t>
            </a:r>
            <a:r>
              <a:rPr lang="pl-PL" b="1" dirty="0">
                <a:latin typeface="Arial" panose="020B0604020202020204" pitchFamily="34" charset="0"/>
                <a:cs typeface="Arial" panose="020B0604020202020204" pitchFamily="34" charset="0"/>
              </a:rPr>
              <a:t>odredbe za povezana društva</a:t>
            </a:r>
            <a:r>
              <a:rPr lang="pl-PL" b="1" dirty="0"/>
              <a:t/>
            </a:r>
            <a:br>
              <a:rPr lang="pl-PL" b="1" dirty="0"/>
            </a:br>
            <a:endParaRPr lang="sr-Latn-ME" dirty="0"/>
          </a:p>
        </p:txBody>
      </p:sp>
      <p:sp>
        <p:nvSpPr>
          <p:cNvPr id="3" name="Content Placeholder 2"/>
          <p:cNvSpPr>
            <a:spLocks noGrp="1"/>
          </p:cNvSpPr>
          <p:nvPr>
            <p:ph idx="1"/>
          </p:nvPr>
        </p:nvSpPr>
        <p:spPr/>
        <p:txBody>
          <a:bodyPr>
            <a:normAutofit fontScale="92500" lnSpcReduction="20000"/>
          </a:bodyPr>
          <a:lstStyle/>
          <a:p>
            <a:r>
              <a:rPr lang="sr-Latn-ME" dirty="0" smtClean="0">
                <a:latin typeface="Arial" panose="020B0604020202020204" pitchFamily="34" charset="0"/>
                <a:cs typeface="Arial" panose="020B0604020202020204" pitchFamily="34" charset="0"/>
              </a:rPr>
              <a:t>Vladajuće </a:t>
            </a:r>
            <a:r>
              <a:rPr lang="sr-Latn-ME" dirty="0">
                <a:latin typeface="Arial" panose="020B0604020202020204" pitchFamily="34" charset="0"/>
                <a:cs typeface="Arial" panose="020B0604020202020204" pitchFamily="34" charset="0"/>
              </a:rPr>
              <a:t>društvo odgovara neograničeno solidarno povjeriocima u postupku stečaja </a:t>
            </a:r>
            <a:r>
              <a:rPr lang="sr-Latn-ME" dirty="0" smtClean="0">
                <a:latin typeface="Arial" panose="020B0604020202020204" pitchFamily="34" charset="0"/>
                <a:cs typeface="Arial" panose="020B0604020202020204" pitchFamily="34" charset="0"/>
              </a:rPr>
              <a:t>zavisnog društva </a:t>
            </a:r>
            <a:r>
              <a:rPr lang="sr-Latn-ME" dirty="0">
                <a:latin typeface="Arial" panose="020B0604020202020204" pitchFamily="34" charset="0"/>
                <a:cs typeface="Arial" panose="020B0604020202020204" pitchFamily="34" charset="0"/>
              </a:rPr>
              <a:t>ako je stečaj prouzrokovan obavezujućim nalozima, odlukama ili uputstvima vladajućeg društva.</a:t>
            </a:r>
          </a:p>
          <a:p>
            <a:r>
              <a:rPr lang="sr-Latn-ME" dirty="0">
                <a:latin typeface="Arial" panose="020B0604020202020204" pitchFamily="34" charset="0"/>
                <a:cs typeface="Arial" panose="020B0604020202020204" pitchFamily="34" charset="0"/>
              </a:rPr>
              <a:t>Ako vladajuće društvo dovede zavisno društvo u položaj da izvrši za sebe štetan pravni posao ili da</a:t>
            </a:r>
          </a:p>
          <a:p>
            <a:pPr marL="0" indent="0">
              <a:buNone/>
            </a:pPr>
            <a:r>
              <a:rPr lang="sr-Latn-ME" dirty="0">
                <a:latin typeface="Arial" panose="020B0604020202020204" pitchFamily="34" charset="0"/>
                <a:cs typeface="Arial" panose="020B0604020202020204" pitchFamily="34" charset="0"/>
              </a:rPr>
              <a:t>na svoju štetu nešto učini ili propusti da učini, </a:t>
            </a:r>
            <a:r>
              <a:rPr lang="sr-Latn-ME" dirty="0" smtClean="0">
                <a:latin typeface="Arial" panose="020B0604020202020204" pitchFamily="34" charset="0"/>
                <a:cs typeface="Arial" panose="020B0604020202020204" pitchFamily="34" charset="0"/>
              </a:rPr>
              <a:t> nadoknadit </a:t>
            </a:r>
            <a:r>
              <a:rPr lang="sr-Latn-ME" dirty="0">
                <a:latin typeface="Arial" panose="020B0604020202020204" pitchFamily="34" charset="0"/>
                <a:cs typeface="Arial" panose="020B0604020202020204" pitchFamily="34" charset="0"/>
              </a:rPr>
              <a:t>će zavisnom društvu štetu prouzrokovanu po </a:t>
            </a:r>
            <a:r>
              <a:rPr lang="sr-Latn-ME" dirty="0" smtClean="0">
                <a:latin typeface="Arial" panose="020B0604020202020204" pitchFamily="34" charset="0"/>
                <a:cs typeface="Arial" panose="020B0604020202020204" pitchFamily="34" charset="0"/>
              </a:rPr>
              <a:t>tom osnovu.</a:t>
            </a:r>
            <a:endParaRPr lang="sr-Latn-M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0097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type="body" idx="1"/>
          </p:nvPr>
        </p:nvSpPr>
        <p:spPr>
          <a:xfrm>
            <a:off x="899592" y="1628800"/>
            <a:ext cx="7772400" cy="4114800"/>
          </a:xfrm>
        </p:spPr>
        <p:txBody>
          <a:bodyPr>
            <a:normAutofit/>
          </a:bodyPr>
          <a:lstStyle/>
          <a:p>
            <a:pPr algn="just"/>
            <a:r>
              <a:rPr lang="sr-Latn-CS" altLang="sr-Latn-RS" sz="2800" dirty="0" smtClean="0">
                <a:latin typeface="Arial" panose="020B0604020202020204" pitchFamily="34" charset="0"/>
                <a:cs typeface="Arial" panose="020B0604020202020204" pitchFamily="34" charset="0"/>
              </a:rPr>
              <a:t>Korporativno upravljanje podrazumijeva odgovorno upravljanje i kontrolu privrednih društava  kroz zaštitu interesa, članova društva, akcionara kao i transparentnost prema svim zainteresovanim stranama.</a:t>
            </a:r>
          </a:p>
          <a:p>
            <a:pPr algn="just"/>
            <a:r>
              <a:rPr lang="sr-Latn-CS" altLang="sr-Latn-RS" sz="2800" dirty="0" smtClean="0">
                <a:latin typeface="Arial" panose="020B0604020202020204" pitchFamily="34" charset="0"/>
                <a:cs typeface="Arial" panose="020B0604020202020204" pitchFamily="34" charset="0"/>
              </a:rPr>
              <a:t>Dobro korporativno upravljanje omogućava jeftinije finansiranje preduzeća i pridonosi njegovom poslovnom razvoju.</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22763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normAutofit fontScale="77500" lnSpcReduction="20000"/>
          </a:bodyPr>
          <a:lstStyle/>
          <a:p>
            <a:r>
              <a:rPr lang="sr-Latn-ME" dirty="0">
                <a:latin typeface="Arial" panose="020B0604020202020204" pitchFamily="34" charset="0"/>
                <a:cs typeface="Arial" panose="020B0604020202020204" pitchFamily="34" charset="0"/>
              </a:rPr>
              <a:t>Zahtjev za naknadu štete </a:t>
            </a:r>
            <a:r>
              <a:rPr lang="sr-Latn-ME" dirty="0" smtClean="0">
                <a:latin typeface="Arial" panose="020B0604020202020204" pitchFamily="34" charset="0"/>
                <a:cs typeface="Arial" panose="020B0604020202020204" pitchFamily="34" charset="0"/>
              </a:rPr>
              <a:t> </a:t>
            </a:r>
            <a:r>
              <a:rPr lang="sr-Latn-ME" dirty="0">
                <a:latin typeface="Arial" panose="020B0604020202020204" pitchFamily="34" charset="0"/>
                <a:cs typeface="Arial" panose="020B0604020202020204" pitchFamily="34" charset="0"/>
              </a:rPr>
              <a:t>u ime zavisnog društva, mogu podnijeti dioničari </a:t>
            </a:r>
            <a:r>
              <a:rPr lang="sr-Latn-ME" dirty="0" smtClean="0">
                <a:latin typeface="Arial" panose="020B0604020202020204" pitchFamily="34" charset="0"/>
                <a:cs typeface="Arial" panose="020B0604020202020204" pitchFamily="34" charset="0"/>
              </a:rPr>
              <a:t>i članovi </a:t>
            </a:r>
            <a:r>
              <a:rPr lang="sr-Latn-ME" dirty="0">
                <a:latin typeface="Arial" panose="020B0604020202020204" pitchFamily="34" charset="0"/>
                <a:cs typeface="Arial" panose="020B0604020202020204" pitchFamily="34" charset="0"/>
              </a:rPr>
              <a:t>zavisnog društva koji posjeduju ili predstavljaju najmanje 10% osnovnog kapitala tog društva ili </a:t>
            </a:r>
            <a:r>
              <a:rPr lang="vi-VN" dirty="0">
                <a:latin typeface="Arial" panose="020B0604020202020204" pitchFamily="34" charset="0"/>
                <a:cs typeface="Arial" panose="020B0604020202020204" pitchFamily="34" charset="0"/>
              </a:rPr>
              <a:t>statutom određeni manji dio, kao i povjerioci društva čija potraživanja iznose više od 10% osnovnog</a:t>
            </a:r>
            <a:r>
              <a:rPr lang="sr-Latn-ME" dirty="0">
                <a:latin typeface="Arial" panose="020B0604020202020204" pitchFamily="34" charset="0"/>
                <a:cs typeface="Arial" panose="020B0604020202020204" pitchFamily="34" charset="0"/>
              </a:rPr>
              <a:t> kapitala zavisnog društva.</a:t>
            </a:r>
          </a:p>
          <a:p>
            <a:r>
              <a:rPr lang="sr-Latn-ME" dirty="0">
                <a:latin typeface="Arial" panose="020B0604020202020204" pitchFamily="34" charset="0"/>
                <a:cs typeface="Arial" panose="020B0604020202020204" pitchFamily="34" charset="0"/>
              </a:rPr>
              <a:t>Pored vladajućeg društva, kao solidarni dužnici odgovaraju članovi uprave vladajućeg društva koji </a:t>
            </a:r>
            <a:r>
              <a:rPr lang="sr-Latn-ME" dirty="0" smtClean="0">
                <a:latin typeface="Arial" panose="020B0604020202020204" pitchFamily="34" charset="0"/>
                <a:cs typeface="Arial" panose="020B0604020202020204" pitchFamily="34" charset="0"/>
              </a:rPr>
              <a:t>su zavisno </a:t>
            </a:r>
            <a:r>
              <a:rPr lang="sr-Latn-ME" dirty="0">
                <a:latin typeface="Arial" panose="020B0604020202020204" pitchFamily="34" charset="0"/>
                <a:cs typeface="Arial" panose="020B0604020202020204" pitchFamily="34" charset="0"/>
              </a:rPr>
              <a:t>društvo doveli u položaj da izvrši za sebe štetan pravni posao ili da na svoju štetu nešto učini ili propusti da učini.</a:t>
            </a:r>
          </a:p>
          <a:p>
            <a:r>
              <a:rPr lang="sr-Latn-ME" dirty="0">
                <a:latin typeface="Arial" panose="020B0604020202020204" pitchFamily="34" charset="0"/>
                <a:cs typeface="Arial" panose="020B0604020202020204" pitchFamily="34" charset="0"/>
              </a:rPr>
              <a:t>Kao solidarni dužnici odgovaraju i članovi uprave zavisnog društva ako su povrijedili svoje dužnosti</a:t>
            </a:r>
            <a:r>
              <a:rPr lang="sr-Latn-ME" dirty="0" smtClean="0">
                <a:latin typeface="Arial" panose="020B0604020202020204" pitchFamily="34" charset="0"/>
                <a:cs typeface="Arial" panose="020B0604020202020204" pitchFamily="34" charset="0"/>
              </a:rPr>
              <a:t>, osim </a:t>
            </a:r>
            <a:r>
              <a:rPr lang="sr-Latn-ME" dirty="0">
                <a:latin typeface="Arial" panose="020B0604020202020204" pitchFamily="34" charset="0"/>
                <a:cs typeface="Arial" panose="020B0604020202020204" pitchFamily="34" charset="0"/>
              </a:rPr>
              <a:t>ako su postupali po uputstvima uprave vladajućeg društva.</a:t>
            </a:r>
          </a:p>
          <a:p>
            <a:endParaRPr lang="sr-Latn-ME" dirty="0"/>
          </a:p>
        </p:txBody>
      </p:sp>
    </p:spTree>
    <p:extLst>
      <p:ext uri="{BB962C8B-B14F-4D97-AF65-F5344CB8AC3E}">
        <p14:creationId xmlns:p14="http://schemas.microsoft.com/office/powerpoint/2010/main" val="31862502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a:t>Poslovno udruženje</a:t>
            </a:r>
            <a:br>
              <a:rPr lang="sr-Latn-ME" b="1" dirty="0"/>
            </a:br>
            <a:endParaRPr lang="sr-Latn-ME" dirty="0"/>
          </a:p>
        </p:txBody>
      </p:sp>
      <p:sp>
        <p:nvSpPr>
          <p:cNvPr id="3" name="Content Placeholder 2"/>
          <p:cNvSpPr>
            <a:spLocks noGrp="1"/>
          </p:cNvSpPr>
          <p:nvPr>
            <p:ph idx="1"/>
          </p:nvPr>
        </p:nvSpPr>
        <p:spPr/>
        <p:txBody>
          <a:bodyPr>
            <a:normAutofit fontScale="92500" lnSpcReduction="20000"/>
          </a:bodyPr>
          <a:lstStyle/>
          <a:p>
            <a:pPr marL="0" indent="0">
              <a:buNone/>
            </a:pPr>
            <a:r>
              <a:rPr lang="sr-Latn-ME" b="1" dirty="0" smtClean="0"/>
              <a:t> </a:t>
            </a:r>
            <a:r>
              <a:rPr lang="vi-VN" dirty="0" smtClean="0"/>
              <a:t>Poslovno </a:t>
            </a:r>
            <a:r>
              <a:rPr lang="vi-VN" dirty="0"/>
              <a:t>udruženje mogu osnovati dva ili više društava, radi unapređenja sopstvenog privređivanja </a:t>
            </a:r>
            <a:r>
              <a:rPr lang="vi-VN" dirty="0" smtClean="0"/>
              <a:t>i</a:t>
            </a:r>
            <a:r>
              <a:rPr lang="sr-Latn-ME" dirty="0" smtClean="0"/>
              <a:t> </a:t>
            </a:r>
            <a:r>
              <a:rPr lang="vi-VN" dirty="0" smtClean="0"/>
              <a:t>usklađivanja </a:t>
            </a:r>
            <a:r>
              <a:rPr lang="vi-VN" dirty="0"/>
              <a:t>svoje djelatnosti.</a:t>
            </a:r>
          </a:p>
          <a:p>
            <a:r>
              <a:rPr lang="it-IT" dirty="0"/>
              <a:t>Poslovno udruženje se ne osniva radi sticanja dobiti.</a:t>
            </a:r>
          </a:p>
          <a:p>
            <a:r>
              <a:rPr lang="sr-Latn-ME" dirty="0"/>
              <a:t>Prava članova poslovnog udruženja ne mogu biti izražena u vrijednosnim papirima.</a:t>
            </a:r>
          </a:p>
          <a:p>
            <a:r>
              <a:rPr lang="pl-PL" dirty="0"/>
              <a:t>Poslovno udruženje je pravno lice.</a:t>
            </a:r>
          </a:p>
          <a:p>
            <a:r>
              <a:rPr lang="sr-Latn-ME" dirty="0"/>
              <a:t>Poslovno udruženje upisuje se u registar društava.</a:t>
            </a:r>
          </a:p>
          <a:p>
            <a:r>
              <a:rPr lang="pl-PL" dirty="0"/>
              <a:t>Oznaka "poslovno udruženje" navodi se u firmi.</a:t>
            </a:r>
            <a:endParaRPr lang="sr-Latn-ME" dirty="0"/>
          </a:p>
        </p:txBody>
      </p:sp>
    </p:spTree>
    <p:extLst>
      <p:ext uri="{BB962C8B-B14F-4D97-AF65-F5344CB8AC3E}">
        <p14:creationId xmlns:p14="http://schemas.microsoft.com/office/powerpoint/2010/main" val="19491767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sr-Latn-ME" dirty="0"/>
              <a:t>Poslovno udruženje istupa u pravnom prometu u svoje ime i za račun svojih članova i u ime i </a:t>
            </a:r>
            <a:r>
              <a:rPr lang="sr-Latn-ME" dirty="0" smtClean="0"/>
              <a:t>za račun </a:t>
            </a:r>
            <a:r>
              <a:rPr lang="sr-Latn-ME" dirty="0"/>
              <a:t>svojih članova.</a:t>
            </a:r>
          </a:p>
          <a:p>
            <a:r>
              <a:rPr lang="sr-Latn-ME" dirty="0"/>
              <a:t>Za obaveze preuzete u pravnom prometu poslovno udruženje odgovara svojom imovinom, </a:t>
            </a:r>
            <a:r>
              <a:rPr lang="sr-Latn-ME" dirty="0" smtClean="0"/>
              <a:t>a </a:t>
            </a:r>
            <a:r>
              <a:rPr lang="vi-VN" dirty="0" smtClean="0"/>
              <a:t>članovi </a:t>
            </a:r>
            <a:r>
              <a:rPr lang="vi-VN" dirty="0"/>
              <a:t>odgovaraju na način određen ugovorom o osnivanju, odnosno ugovorom s trećim licem.</a:t>
            </a:r>
          </a:p>
          <a:p>
            <a:r>
              <a:rPr lang="vi-VN" dirty="0"/>
              <a:t>Ugovorom o osnivanju utvrđuje se naziv, vrijeme osnivanja, cilj i djelatnost, sjedište, upravljanje</a:t>
            </a:r>
            <a:r>
              <a:rPr lang="vi-VN" dirty="0" smtClean="0"/>
              <a:t>,</a:t>
            </a:r>
            <a:r>
              <a:rPr lang="sr-Latn-ME" dirty="0" smtClean="0"/>
              <a:t> zastupanje</a:t>
            </a:r>
            <a:r>
              <a:rPr lang="sr-Latn-ME" dirty="0"/>
              <a:t>, odgovornost, pristupanje, istupanje, istupanje u pravnom prometu, isključenje, imovina, nadzor</a:t>
            </a:r>
            <a:r>
              <a:rPr lang="sr-Latn-ME" dirty="0" smtClean="0"/>
              <a:t>, prestanak</a:t>
            </a:r>
            <a:r>
              <a:rPr lang="sr-Latn-ME" dirty="0"/>
              <a:t>, kao i druga pitanja značajna za ostvarivanje ciljeva osnivanja poslovnog udruženja</a:t>
            </a:r>
            <a:r>
              <a:rPr lang="sr-Latn-ME" dirty="0" smtClean="0"/>
              <a:t>.</a:t>
            </a:r>
            <a:endParaRPr lang="sr-Latn-ME" dirty="0"/>
          </a:p>
        </p:txBody>
      </p:sp>
    </p:spTree>
    <p:extLst>
      <p:ext uri="{BB962C8B-B14F-4D97-AF65-F5344CB8AC3E}">
        <p14:creationId xmlns:p14="http://schemas.microsoft.com/office/powerpoint/2010/main" val="111945105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b="1" dirty="0"/>
              <a:t>Ostali oblici povezivanja društava</a:t>
            </a:r>
            <a:br>
              <a:rPr lang="sr-Latn-ME" b="1" dirty="0"/>
            </a:br>
            <a:endParaRPr lang="sr-Latn-ME" dirty="0"/>
          </a:p>
        </p:txBody>
      </p:sp>
      <p:sp>
        <p:nvSpPr>
          <p:cNvPr id="3" name="Content Placeholder 2"/>
          <p:cNvSpPr>
            <a:spLocks noGrp="1"/>
          </p:cNvSpPr>
          <p:nvPr>
            <p:ph idx="1"/>
          </p:nvPr>
        </p:nvSpPr>
        <p:spPr/>
        <p:txBody>
          <a:bodyPr/>
          <a:lstStyle/>
          <a:p>
            <a:r>
              <a:rPr lang="sr-Latn-ME" b="1" dirty="0"/>
              <a:t>Ostali oblici povezivanja društava</a:t>
            </a:r>
          </a:p>
          <a:p>
            <a:endParaRPr lang="sr-Latn-ME" b="1" dirty="0"/>
          </a:p>
          <a:p>
            <a:r>
              <a:rPr lang="sr-Latn-ME" dirty="0"/>
              <a:t>Društva se mogu povezivati ugovorom i u druge oblike povezivanja (konzorcij, franšizing, </a:t>
            </a:r>
            <a:r>
              <a:rPr lang="sr-Latn-ME" dirty="0" smtClean="0"/>
              <a:t>zajednica društava</a:t>
            </a:r>
            <a:r>
              <a:rPr lang="sr-Latn-ME" dirty="0"/>
              <a:t>, poslovna unija, poslovni sistem, pul i drugi).</a:t>
            </a:r>
          </a:p>
          <a:p>
            <a:endParaRPr lang="sr-Latn-ME" dirty="0"/>
          </a:p>
        </p:txBody>
      </p:sp>
    </p:spTree>
    <p:extLst>
      <p:ext uri="{BB962C8B-B14F-4D97-AF65-F5344CB8AC3E}">
        <p14:creationId xmlns:p14="http://schemas.microsoft.com/office/powerpoint/2010/main" val="571254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Problemi u funkcionisanju korp. </a:t>
            </a:r>
            <a:r>
              <a:rPr lang="sr-Latn-BA" altLang="sr-Latn-RS" sz="4000" dirty="0">
                <a:latin typeface="Arial" panose="020B0604020202020204" pitchFamily="34" charset="0"/>
                <a:cs typeface="Arial" panose="020B0604020202020204" pitchFamily="34" charset="0"/>
              </a:rPr>
              <a:t>u</a:t>
            </a:r>
            <a:r>
              <a:rPr lang="sr-Latn-BA" altLang="sr-Latn-RS" sz="4000" dirty="0" smtClean="0">
                <a:latin typeface="Arial" panose="020B0604020202020204" pitchFamily="34" charset="0"/>
                <a:cs typeface="Arial" panose="020B0604020202020204" pitchFamily="34" charset="0"/>
              </a:rPr>
              <a:t>pravljanja u BiH</a:t>
            </a:r>
          </a:p>
        </p:txBody>
      </p:sp>
      <p:sp>
        <p:nvSpPr>
          <p:cNvPr id="12291" name="Content Placeholder 2"/>
          <p:cNvSpPr>
            <a:spLocks noGrp="1"/>
          </p:cNvSpPr>
          <p:nvPr>
            <p:ph idx="1"/>
          </p:nvPr>
        </p:nvSpPr>
        <p:spPr>
          <a:xfrm>
            <a:off x="755650" y="1484784"/>
            <a:ext cx="7772400" cy="4619154"/>
          </a:xfrm>
        </p:spPr>
        <p:txBody>
          <a:bodyPr/>
          <a:lstStyle/>
          <a:p>
            <a:pPr marL="609600" indent="-609600" algn="just"/>
            <a:r>
              <a:rPr lang="sr-Latn-BA" altLang="sr-Latn-RS" sz="2400" dirty="0" smtClean="0">
                <a:latin typeface="Arial" panose="020B0604020202020204" pitchFamily="34" charset="0"/>
                <a:cs typeface="Arial" panose="020B0604020202020204" pitchFamily="34" charset="0"/>
              </a:rPr>
              <a:t>Uspostavljanje adekvatnog koncepta korporativnog upravljanja, usklađenim sa principima koji važe u Evropi i svijetu, te njegova stalna nadogradnja, naročito u domenu nadzora, posebno je značajno u zemljama u tranziciji iz tri razloga:</a:t>
            </a:r>
          </a:p>
          <a:p>
            <a:pPr marL="609600" indent="-609600" algn="just">
              <a:buFont typeface="Wingdings" pitchFamily="2" charset="2"/>
              <a:buAutoNum type="arabicPeriod"/>
            </a:pPr>
            <a:r>
              <a:rPr lang="sr-Latn-BA" altLang="sr-Latn-RS" sz="2400" dirty="0" smtClean="0">
                <a:latin typeface="Arial" panose="020B0604020202020204" pitchFamily="34" charset="0"/>
                <a:cs typeface="Arial" panose="020B0604020202020204" pitchFamily="34" charset="0"/>
              </a:rPr>
              <a:t>Relativno niskog znanja i iskustva učesnika u procesima korporativnog upravljanja.</a:t>
            </a:r>
          </a:p>
          <a:p>
            <a:pPr marL="609600" indent="-609600" algn="just">
              <a:buFont typeface="Wingdings" pitchFamily="2" charset="2"/>
              <a:buAutoNum type="arabicPeriod"/>
            </a:pPr>
            <a:r>
              <a:rPr lang="sr-Latn-BA" altLang="sr-Latn-RS" sz="2400" dirty="0" smtClean="0">
                <a:latin typeface="Arial" panose="020B0604020202020204" pitchFamily="34" charset="0"/>
                <a:cs typeface="Arial" panose="020B0604020202020204" pitchFamily="34" charset="0"/>
              </a:rPr>
              <a:t>Specifičnosti koje se ogledaju u nižem stepenu povjerenja u institucionalni i realni ambijent u cjelini, pa prema tome, i u domenu ostvarivanja prava akcionara.</a:t>
            </a:r>
          </a:p>
        </p:txBody>
      </p:sp>
    </p:spTree>
    <p:extLst>
      <p:ext uri="{BB962C8B-B14F-4D97-AF65-F5344CB8AC3E}">
        <p14:creationId xmlns:p14="http://schemas.microsoft.com/office/powerpoint/2010/main" val="31408844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Content Placeholder 2"/>
          <p:cNvSpPr>
            <a:spLocks noGrp="1"/>
          </p:cNvSpPr>
          <p:nvPr>
            <p:ph idx="4294967295"/>
          </p:nvPr>
        </p:nvSpPr>
        <p:spPr>
          <a:xfrm>
            <a:off x="755650" y="620688"/>
            <a:ext cx="7772400" cy="5483250"/>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Menadžment kompanije je dužan da identifikuje potencijalna područja problematike korporativnog upravljanja od strane većinskog vlasnika i da definiše metode i sisteme zaštite malih akcionara. Područja zloupotreba mogla bi biti:</a:t>
            </a:r>
          </a:p>
          <a:p>
            <a:pPr algn="just">
              <a:buFontTx/>
              <a:buChar char="-"/>
            </a:pPr>
            <a:r>
              <a:rPr lang="sr-Latn-BA" altLang="sr-Latn-RS" sz="2800" dirty="0" smtClean="0">
                <a:latin typeface="Arial" panose="020B0604020202020204" pitchFamily="34" charset="0"/>
                <a:cs typeface="Arial" panose="020B0604020202020204" pitchFamily="34" charset="0"/>
              </a:rPr>
              <a:t>enormna zarada,</a:t>
            </a:r>
          </a:p>
          <a:p>
            <a:pPr algn="just">
              <a:buFontTx/>
              <a:buChar char="-"/>
            </a:pPr>
            <a:r>
              <a:rPr lang="sr-Latn-BA" altLang="sr-Latn-RS" sz="2800" dirty="0" smtClean="0">
                <a:latin typeface="Arial" panose="020B0604020202020204" pitchFamily="34" charset="0"/>
                <a:cs typeface="Arial" panose="020B0604020202020204" pitchFamily="34" charset="0"/>
              </a:rPr>
              <a:t>poslovanje sa povezanim kompanijama,</a:t>
            </a:r>
          </a:p>
          <a:p>
            <a:pPr algn="just">
              <a:buFontTx/>
              <a:buChar char="-"/>
            </a:pPr>
            <a:r>
              <a:rPr lang="sr-Latn-BA" altLang="sr-Latn-RS" sz="2800" dirty="0" smtClean="0">
                <a:latin typeface="Arial" panose="020B0604020202020204" pitchFamily="34" charset="0"/>
                <a:cs typeface="Arial" panose="020B0604020202020204" pitchFamily="34" charset="0"/>
              </a:rPr>
              <a:t>skrivene informacije većinskog vlasnika,</a:t>
            </a:r>
          </a:p>
          <a:p>
            <a:pPr algn="just">
              <a:buFontTx/>
              <a:buChar char="-"/>
            </a:pPr>
            <a:r>
              <a:rPr lang="sr-Latn-BA" altLang="sr-Latn-RS" sz="2800" dirty="0" smtClean="0">
                <a:latin typeface="Arial" panose="020B0604020202020204" pitchFamily="34" charset="0"/>
                <a:cs typeface="Arial" panose="020B0604020202020204" pitchFamily="34" charset="0"/>
              </a:rPr>
              <a:t>obezvrijeđivanje akcija kroz dinamiku vlasništva (spajanja, pripajanja, integrisanja i dr).</a:t>
            </a:r>
          </a:p>
        </p:txBody>
      </p:sp>
    </p:spTree>
    <p:extLst>
      <p:ext uri="{BB962C8B-B14F-4D97-AF65-F5344CB8AC3E}">
        <p14:creationId xmlns:p14="http://schemas.microsoft.com/office/powerpoint/2010/main" val="34624803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type="body" idx="1"/>
          </p:nvPr>
        </p:nvSpPr>
        <p:spPr>
          <a:xfrm>
            <a:off x="827088" y="1124744"/>
            <a:ext cx="7772400" cy="4979194"/>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Zaštita podrazumijeva definisanje mjera kojima se omogućava stabilno funkcionisanje malih akcionara, kao što su:</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kumulativno glasanje za članove upravnog odbora, </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za nove emisije pravo preče kupovine, </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aktivnosti u upravljačkim organima u uslovima vanrednih situacija,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identifikacija konflikta interesa,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efikasna pravna zaštita,</a:t>
            </a:r>
          </a:p>
          <a:p>
            <a:pPr algn="just">
              <a:lnSpc>
                <a:spcPct val="90000"/>
              </a:lnSpc>
              <a:buFontTx/>
              <a:buChar char="-"/>
            </a:pPr>
            <a:r>
              <a:rPr lang="sr-Latn-CS" altLang="sr-Latn-RS" sz="2400" dirty="0" smtClean="0">
                <a:latin typeface="Arial" panose="020B0604020202020204" pitchFamily="34" charset="0"/>
                <a:cs typeface="Arial" panose="020B0604020202020204" pitchFamily="34" charset="0"/>
              </a:rPr>
              <a:t>javnost u radu.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28444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827088" y="980728"/>
            <a:ext cx="7772400" cy="5123210"/>
          </a:xfrm>
        </p:spPr>
        <p:txBody>
          <a:bodyPr>
            <a:normAutofit lnSpcReduction="10000"/>
          </a:bodyPr>
          <a:lstStyle/>
          <a:p>
            <a:pPr algn="just">
              <a:buFont typeface="Wingdings" pitchFamily="2" charset="2"/>
              <a:buNone/>
            </a:pPr>
            <a:r>
              <a:rPr lang="sr-Latn-CS" altLang="sr-Latn-RS" sz="2400" dirty="0" smtClean="0"/>
              <a:t> </a:t>
            </a:r>
            <a:r>
              <a:rPr lang="sr-Latn-CS" altLang="sr-Latn-RS" sz="2800" dirty="0" smtClean="0">
                <a:latin typeface="Arial" panose="020B0604020202020204" pitchFamily="34" charset="0"/>
                <a:cs typeface="Arial" panose="020B0604020202020204" pitchFamily="34" charset="0"/>
              </a:rPr>
              <a:t>Te, specifičnosti koje su posljedica postprivatizacionih procesa nakon masovne privatizacije.</a:t>
            </a:r>
          </a:p>
          <a:p>
            <a:pPr algn="just">
              <a:buFont typeface="Wingdings" pitchFamily="2" charset="2"/>
              <a:buNone/>
            </a:pPr>
            <a:endParaRPr lang="sr-Latn-CS" altLang="sr-Latn-RS" sz="2800" dirty="0" smtClean="0">
              <a:latin typeface="Arial" panose="020B0604020202020204" pitchFamily="34" charset="0"/>
              <a:cs typeface="Arial" panose="020B0604020202020204" pitchFamily="34" charset="0"/>
            </a:endParaRPr>
          </a:p>
          <a:p>
            <a:pPr algn="just"/>
            <a:r>
              <a:rPr lang="sr-Latn-CS" altLang="sr-Latn-RS" sz="2800" dirty="0" smtClean="0">
                <a:latin typeface="Arial" panose="020B0604020202020204" pitchFamily="34" charset="0"/>
                <a:cs typeface="Arial" panose="020B0604020202020204" pitchFamily="34" charset="0"/>
              </a:rPr>
              <a:t>Korporativna forma preduzeća u BiH je u najvećoj mjeri rezultat okončanja procesa (vaučerske) privatizacije.  </a:t>
            </a:r>
          </a:p>
          <a:p>
            <a:pPr algn="just">
              <a:buFont typeface="Wingdings" pitchFamily="2" charset="2"/>
              <a:buNone/>
            </a:pPr>
            <a:endParaRPr lang="sr-Latn-CS" altLang="sr-Latn-RS" sz="2800" dirty="0" smtClean="0">
              <a:latin typeface="Arial" panose="020B0604020202020204" pitchFamily="34" charset="0"/>
              <a:cs typeface="Arial" panose="020B0604020202020204" pitchFamily="34" charset="0"/>
            </a:endParaRPr>
          </a:p>
          <a:p>
            <a:pPr algn="just"/>
            <a:r>
              <a:rPr lang="sr-Latn-CS" altLang="sr-Latn-RS" sz="2800" dirty="0" smtClean="0">
                <a:latin typeface="Arial" panose="020B0604020202020204" pitchFamily="34" charset="0"/>
                <a:cs typeface="Arial" panose="020B0604020202020204" pitchFamily="34" charset="0"/>
              </a:rPr>
              <a:t>Međutim, pri tom, ne bi trebalo zaboraviti na ozbiljne ograničavajuće faktore koji će bar u početku biti limitirajuće, a ogledaju se u:</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424281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827088" y="836712"/>
            <a:ext cx="7772400" cy="5267226"/>
          </a:xfrm>
        </p:spPr>
        <p:txBody>
          <a:bodyPr>
            <a:normAutofit/>
          </a:bodyPr>
          <a:lstStyle/>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Još uvijek nedovoljno razvijenom finansijskom tržištu, što, uz nedovljno povjerenje u ukupni finansijski sektor u cjelini, ograničava finansijske izvore na koje bi naše korporacije mogle računati.</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U niskoj kreditnoj sposobnosti i ukupnom bonitetu naših preduzeća što će za posljedicu imati njihov teži pristup finansijskim tržištima i višoj cijeni kapitala.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Nedovoljna i neusaglašena institucionalna osnova (relevantni zakonski propisi, te standardi korporativnog upravljanja, koji imaju snagu preporuka).</a:t>
            </a:r>
          </a:p>
          <a:p>
            <a:pPr algn="just">
              <a:lnSpc>
                <a:spcPct val="90000"/>
              </a:lnSpc>
              <a:buFontTx/>
              <a:buChar char="-"/>
            </a:pPr>
            <a:endParaRPr lang="en-US" altLang="sr-Latn-RS" sz="2800" dirty="0" smtClean="0"/>
          </a:p>
        </p:txBody>
      </p:sp>
    </p:spTree>
    <p:extLst>
      <p:ext uri="{BB962C8B-B14F-4D97-AF65-F5344CB8AC3E}">
        <p14:creationId xmlns:p14="http://schemas.microsoft.com/office/powerpoint/2010/main" val="292204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pPr algn="ctr"/>
            <a:r>
              <a:rPr lang="sr-Latn-BA" altLang="sr-Latn-RS" sz="4000" dirty="0" smtClean="0"/>
              <a:t>Mogući pravci unapređenja </a:t>
            </a:r>
            <a:br>
              <a:rPr lang="sr-Latn-BA" altLang="sr-Latn-RS" sz="4000" dirty="0" smtClean="0"/>
            </a:br>
            <a:r>
              <a:rPr lang="sr-Latn-BA" altLang="sr-Latn-RS" sz="4000" dirty="0" smtClean="0"/>
              <a:t>korporativnog upravljanja </a:t>
            </a:r>
          </a:p>
        </p:txBody>
      </p:sp>
      <p:sp>
        <p:nvSpPr>
          <p:cNvPr id="15363" name="Content Placeholder 2"/>
          <p:cNvSpPr>
            <a:spLocks noGrp="1"/>
          </p:cNvSpPr>
          <p:nvPr>
            <p:ph idx="1"/>
          </p:nvPr>
        </p:nvSpPr>
        <p:spPr>
          <a:xfrm>
            <a:off x="827088" y="1628800"/>
            <a:ext cx="7772400" cy="4475138"/>
          </a:xfrm>
        </p:spPr>
        <p:txBody>
          <a:bodyPr>
            <a:normAutofit/>
          </a:bodyPr>
          <a:lstStyle/>
          <a:p>
            <a:pPr algn="just"/>
            <a:r>
              <a:rPr lang="sr-Latn-BA" altLang="sr-Latn-RS" sz="2400" dirty="0" smtClean="0">
                <a:latin typeface="Arial" panose="020B0604020202020204" pitchFamily="34" charset="0"/>
                <a:cs typeface="Arial" panose="020B0604020202020204" pitchFamily="34" charset="0"/>
              </a:rPr>
              <a:t>Imperativno se nameće potreba da se u BiH mora posvetiti posebna pažnja uspostavljanju adekvatnog sistema korporativnog upravljanja. Tu posebnu pažnju bi, po našem mišljenju, trebalo, prije svega, usmjeriti na:</a:t>
            </a:r>
          </a:p>
          <a:p>
            <a:pPr algn="just">
              <a:buFontTx/>
              <a:buChar char="-"/>
            </a:pPr>
            <a:r>
              <a:rPr lang="sr-Latn-BA" altLang="sr-Latn-RS" sz="2400" dirty="0" smtClean="0">
                <a:latin typeface="Arial" panose="020B0604020202020204" pitchFamily="34" charset="0"/>
                <a:cs typeface="Arial" panose="020B0604020202020204" pitchFamily="34" charset="0"/>
              </a:rPr>
              <a:t>stalnu profesionalnu edukaciju, ali i edukaciju najšire javnost sa ciljem upoznavanja osnovnih postulata tržišne privrede i korporativnog upravljanja, a posebno akcionarstva u najširem smislu riječi.</a:t>
            </a:r>
          </a:p>
          <a:p>
            <a:pPr algn="just">
              <a:buFontTx/>
              <a:buChar char="-"/>
            </a:pPr>
            <a:r>
              <a:rPr lang="sr-Latn-BA" altLang="sr-Latn-RS" sz="2400" dirty="0" smtClean="0">
                <a:latin typeface="Arial" panose="020B0604020202020204" pitchFamily="34" charset="0"/>
                <a:cs typeface="Arial" panose="020B0604020202020204" pitchFamily="34" charset="0"/>
              </a:rPr>
              <a:t>Kontinuiran nadzor nad primjenom uspostavljenih instituta korporativnog upravljanja  kojim se afirmiše </a:t>
            </a:r>
          </a:p>
        </p:txBody>
      </p:sp>
    </p:spTree>
    <p:extLst>
      <p:ext uri="{BB962C8B-B14F-4D97-AF65-F5344CB8AC3E}">
        <p14:creationId xmlns:p14="http://schemas.microsoft.com/office/powerpoint/2010/main" val="4030519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827088" y="764704"/>
            <a:ext cx="7772400" cy="5339234"/>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Korporativno upravljanje je sistem putem kojeg se upravlja organizacijama i nad njima vrši kontrola.</a:t>
            </a:r>
          </a:p>
          <a:p>
            <a:pPr algn="just"/>
            <a:r>
              <a:rPr lang="sr-Latn-BA" altLang="sr-Latn-RS" sz="2800" dirty="0" smtClean="0">
                <a:latin typeface="Arial" panose="020B0604020202020204" pitchFamily="34" charset="0"/>
                <a:cs typeface="Arial" panose="020B0604020202020204" pitchFamily="34" charset="0"/>
              </a:rPr>
              <a:t>Korporativno upravljanje je skup mehanizama kroz koje firme funkcionišu kada je svojina odvojena od upravljanja.</a:t>
            </a:r>
          </a:p>
          <a:p>
            <a:pPr algn="just"/>
            <a:r>
              <a:rPr lang="sr-Latn-BA" altLang="sr-Latn-RS" sz="2800" dirty="0" smtClean="0">
                <a:latin typeface="Arial" panose="020B0604020202020204" pitchFamily="34" charset="0"/>
                <a:cs typeface="Arial" panose="020B0604020202020204" pitchFamily="34" charset="0"/>
              </a:rPr>
              <a:t>Kod korporacija  razdvajeno je vlasništvo i upravljanja.</a:t>
            </a:r>
          </a:p>
        </p:txBody>
      </p:sp>
    </p:spTree>
    <p:extLst>
      <p:ext uri="{BB962C8B-B14F-4D97-AF65-F5344CB8AC3E}">
        <p14:creationId xmlns:p14="http://schemas.microsoft.com/office/powerpoint/2010/main" val="32129870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755650" y="692696"/>
            <a:ext cx="7772400" cy="5411242"/>
          </a:xfrm>
        </p:spPr>
        <p:txBody>
          <a:bodyPr/>
          <a:lstStyle/>
          <a:p>
            <a:pPr algn="just">
              <a:lnSpc>
                <a:spcPct val="8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	pozitivna, a sankcioniše, negativna praksa, vezana prije svega: za zaštitu prava akcionara, ravnopravnost svih, a posebvno manjinskih akcionara, objelodanjavanje značajnih informacija i odgovornosti odbora i uprave korporacije.</a:t>
            </a:r>
          </a:p>
          <a:p>
            <a:pPr algn="just">
              <a:lnSpc>
                <a:spcPct val="80000"/>
              </a:lnSpc>
              <a:buFontTx/>
              <a:buChar char="-"/>
            </a:pPr>
            <a:r>
              <a:rPr lang="sr-Latn-CS" altLang="sr-Latn-RS" sz="2800" dirty="0" smtClean="0">
                <a:latin typeface="Arial" panose="020B0604020202020204" pitchFamily="34" charset="0"/>
                <a:cs typeface="Arial" panose="020B0604020202020204" pitchFamily="34" charset="0"/>
              </a:rPr>
              <a:t>Stalna dogradnja koncepta korporativnog upravljanja, bazirana na vlastitim iskustvima i najboljoj praksi te, OECD standardima i principima korporativnog upravljanja.</a:t>
            </a:r>
          </a:p>
          <a:p>
            <a:pPr algn="just">
              <a:lnSpc>
                <a:spcPct val="80000"/>
              </a:lnSpc>
              <a:buFontTx/>
              <a:buChar char="-"/>
            </a:pPr>
            <a:r>
              <a:rPr lang="sr-Latn-CS" altLang="sr-Latn-RS" sz="2800" dirty="0" smtClean="0">
                <a:latin typeface="Arial" panose="020B0604020202020204" pitchFamily="34" charset="0"/>
                <a:cs typeface="Arial" panose="020B0604020202020204" pitchFamily="34" charset="0"/>
              </a:rPr>
              <a:t>Kako povećati nivo znanja i svijesti “armije” sitnih akcionara i sprovesti odgovoran i efikasan nadzor.</a:t>
            </a:r>
          </a:p>
          <a:p>
            <a:pPr algn="just">
              <a:lnSpc>
                <a:spcPct val="80000"/>
              </a:lnSpc>
              <a:buFontTx/>
              <a:buChar char="-"/>
            </a:pPr>
            <a:endParaRPr lang="sr-Latn-CS" altLang="sr-Latn-RS" sz="2400" dirty="0" smtClean="0"/>
          </a:p>
          <a:p>
            <a:pPr algn="just">
              <a:lnSpc>
                <a:spcPct val="80000"/>
              </a:lnSpc>
              <a:buFont typeface="Wingdings" pitchFamily="2" charset="2"/>
              <a:buNone/>
            </a:pPr>
            <a:r>
              <a:rPr lang="sr-Latn-CS" altLang="sr-Latn-RS" sz="1800" dirty="0" smtClean="0"/>
              <a:t>  </a:t>
            </a:r>
            <a:endParaRPr lang="en-US" altLang="sr-Latn-RS" sz="1800" dirty="0" smtClean="0"/>
          </a:p>
        </p:txBody>
      </p:sp>
    </p:spTree>
    <p:extLst>
      <p:ext uri="{BB962C8B-B14F-4D97-AF65-F5344CB8AC3E}">
        <p14:creationId xmlns:p14="http://schemas.microsoft.com/office/powerpoint/2010/main" val="19969497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Društvo kapitala u </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Evropskoj uniji</a:t>
            </a:r>
          </a:p>
        </p:txBody>
      </p:sp>
      <p:sp>
        <p:nvSpPr>
          <p:cNvPr id="17411" name="Content Placeholder 2"/>
          <p:cNvSpPr>
            <a:spLocks noGrp="1"/>
          </p:cNvSpPr>
          <p:nvPr>
            <p:ph idx="1"/>
          </p:nvPr>
        </p:nvSpPr>
        <p:spPr>
          <a:xfrm>
            <a:off x="755650" y="1989138"/>
            <a:ext cx="7772400" cy="4114800"/>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U državama članicama Evropske unije razvila su se različita shvatanja o samom pojmu privrednih društava, kao pravnog lica,  a zasnivaju se na principima:</a:t>
            </a:r>
          </a:p>
          <a:p>
            <a:pPr algn="just">
              <a:buFontTx/>
              <a:buChar char="-"/>
            </a:pPr>
            <a:r>
              <a:rPr lang="sr-Latn-BA" altLang="sr-Latn-RS" sz="2800" dirty="0" smtClean="0">
                <a:latin typeface="Arial" panose="020B0604020202020204" pitchFamily="34" charset="0"/>
                <a:cs typeface="Arial" panose="020B0604020202020204" pitchFamily="34" charset="0"/>
              </a:rPr>
              <a:t>organizovanja,</a:t>
            </a:r>
          </a:p>
          <a:p>
            <a:pPr algn="just">
              <a:buFontTx/>
              <a:buChar char="-"/>
            </a:pPr>
            <a:r>
              <a:rPr lang="sr-Latn-BA" altLang="sr-Latn-RS" sz="2800" dirty="0" smtClean="0">
                <a:latin typeface="Arial" panose="020B0604020202020204" pitchFamily="34" charset="0"/>
                <a:cs typeface="Arial" panose="020B0604020202020204" pitchFamily="34" charset="0"/>
              </a:rPr>
              <a:t>upravljanja,</a:t>
            </a:r>
          </a:p>
          <a:p>
            <a:pPr algn="just">
              <a:buFontTx/>
              <a:buChar char="-"/>
            </a:pPr>
            <a:r>
              <a:rPr lang="sr-Latn-BA" altLang="sr-Latn-RS" sz="2800" dirty="0" smtClean="0">
                <a:latin typeface="Arial" panose="020B0604020202020204" pitchFamily="34" charset="0"/>
                <a:cs typeface="Arial" panose="020B0604020202020204" pitchFamily="34" charset="0"/>
              </a:rPr>
              <a:t>odlučivanja od strane osnivača,</a:t>
            </a:r>
          </a:p>
          <a:p>
            <a:pPr algn="just">
              <a:buFontTx/>
              <a:buChar char="-"/>
            </a:pPr>
            <a:r>
              <a:rPr lang="sr-Latn-BA" altLang="sr-Latn-RS" sz="2800" dirty="0" smtClean="0">
                <a:latin typeface="Arial" panose="020B0604020202020204" pitchFamily="34" charset="0"/>
                <a:cs typeface="Arial" panose="020B0604020202020204" pitchFamily="34" charset="0"/>
              </a:rPr>
              <a:t>ovlašćenja u pravnom prometu i</a:t>
            </a:r>
          </a:p>
          <a:p>
            <a:pPr algn="just">
              <a:buFontTx/>
              <a:buChar char="-"/>
            </a:pPr>
            <a:r>
              <a:rPr lang="sr-Latn-BA" altLang="sr-Latn-RS" sz="2800" dirty="0" smtClean="0">
                <a:latin typeface="Arial" panose="020B0604020202020204" pitchFamily="34" charset="0"/>
                <a:cs typeface="Arial" panose="020B0604020202020204" pitchFamily="34" charset="0"/>
              </a:rPr>
              <a:t>zastupanja. </a:t>
            </a:r>
          </a:p>
        </p:txBody>
      </p:sp>
    </p:spTree>
    <p:extLst>
      <p:ext uri="{BB962C8B-B14F-4D97-AF65-F5344CB8AC3E}">
        <p14:creationId xmlns:p14="http://schemas.microsoft.com/office/powerpoint/2010/main" val="5818998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755650" y="764704"/>
            <a:ext cx="7772400" cy="5339234"/>
          </a:xfrm>
        </p:spPr>
        <p:txBody>
          <a:bodyPr>
            <a:normAutofit/>
          </a:bodyPr>
          <a:lstStyle/>
          <a:p>
            <a:pPr marL="609600" indent="-609600" algn="just">
              <a:lnSpc>
                <a:spcPct val="80000"/>
              </a:lnSpc>
            </a:pPr>
            <a:r>
              <a:rPr lang="sr-Latn-CS" altLang="sr-Latn-RS" sz="2800" dirty="0" smtClean="0">
                <a:latin typeface="Arial" panose="020B0604020202020204" pitchFamily="34" charset="0"/>
                <a:cs typeface="Arial" panose="020B0604020202020204" pitchFamily="34" charset="0"/>
              </a:rPr>
              <a:t>Prema ugovornoj koncepciji postoje dva koncepta i to</a:t>
            </a:r>
          </a:p>
          <a:p>
            <a:pPr marL="609600" indent="-609600" algn="just">
              <a:lnSpc>
                <a:spcPct val="8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1.  Institucionalna koncepcija kojom se smatra da je pravno lice samo institucija koja se uspostavlja propisima te predviđa norme po kojima takve institucije funkcionišu, te njihov pravni položaj u poslovnim odnosima, kao i organi odlučivanja i zastupanja.</a:t>
            </a:r>
          </a:p>
          <a:p>
            <a:pPr marL="609600" indent="-609600" algn="just">
              <a:lnSpc>
                <a:spcPct val="80000"/>
              </a:lnSpc>
              <a:buFont typeface="Wingdings" pitchFamily="2" charset="2"/>
              <a:buNone/>
            </a:pPr>
            <a:r>
              <a:rPr lang="sr-Latn-CS" altLang="sr-Latn-RS" sz="2800" dirty="0" smtClean="0">
                <a:latin typeface="Arial" panose="020B0604020202020204" pitchFamily="34" charset="0"/>
                <a:cs typeface="Arial" panose="020B0604020202020204" pitchFamily="34" charset="0"/>
              </a:rPr>
              <a:t>2.  Funkcionalna koncepcija koja se predviđa propisima, a posmatra se kao okvir za utvrđivanje mogućih opcija izbora, dok je na osnivačima sloboda da ovaj izbor izvrše u granicama predviđenih mogućnosti.</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0964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ormAutofit/>
          </a:bodyPr>
          <a:lstStyle/>
          <a:p>
            <a:pPr algn="ctr"/>
            <a:r>
              <a:rPr lang="sr-Latn-BA" altLang="sr-Latn-RS" sz="4000" dirty="0" smtClean="0"/>
              <a:t>Investicione odluke</a:t>
            </a:r>
          </a:p>
        </p:txBody>
      </p:sp>
      <p:sp>
        <p:nvSpPr>
          <p:cNvPr id="33795" name="Content Placeholder 2"/>
          <p:cNvSpPr>
            <a:spLocks noGrp="1"/>
          </p:cNvSpPr>
          <p:nvPr>
            <p:ph idx="1"/>
          </p:nvPr>
        </p:nvSpPr>
        <p:spPr>
          <a:xfrm>
            <a:off x="827088" y="1484784"/>
            <a:ext cx="7772400" cy="4619154"/>
          </a:xfrm>
        </p:spPr>
        <p:txBody>
          <a:bodyPr>
            <a:normAutofit fontScale="92500" lnSpcReduction="10000"/>
          </a:bodyPr>
          <a:lstStyle/>
          <a:p>
            <a:pPr algn="just">
              <a:buFont typeface="Wingdings" pitchFamily="2" charset="2"/>
              <a:buNone/>
            </a:pPr>
            <a:r>
              <a:rPr lang="sr-Latn-BA" altLang="sr-Latn-RS" sz="2400" dirty="0" smtClean="0"/>
              <a:t>	</a:t>
            </a:r>
            <a:r>
              <a:rPr lang="sr-Latn-BA" altLang="sr-Latn-RS" sz="2800" dirty="0" smtClean="0">
                <a:latin typeface="Arial" panose="020B0604020202020204" pitchFamily="34" charset="0"/>
                <a:cs typeface="Arial" panose="020B0604020202020204" pitchFamily="34" charset="0"/>
              </a:rPr>
              <a:t>Da bi razmatrali investicione odluke, prvo je potrebno razmotriti pojam racionisanja kapitala, odnosno situaciju kada korporacije imaju na raspolaganju veći broj rentabilnih investicionih projekata, ali ograničena  sredstva za njihovu realizaciju.</a:t>
            </a:r>
          </a:p>
          <a:p>
            <a:pPr algn="just">
              <a:buFont typeface="Wingdings" pitchFamily="2" charset="2"/>
              <a:buNone/>
            </a:pPr>
            <a:r>
              <a:rPr lang="sr-Latn-BA" altLang="sr-Latn-RS" sz="2800" dirty="0" smtClean="0">
                <a:latin typeface="Arial" panose="020B0604020202020204" pitchFamily="34" charset="0"/>
                <a:cs typeface="Arial" panose="020B0604020202020204" pitchFamily="34" charset="0"/>
              </a:rPr>
              <a:t>   Razmatraju razlozi koji uslovljavaju racionisanje kapitala kao što su nedovoljan obim internog kapitala, zadržavanje kontrolnog uticaja u kompaniji, nepoželjnost  dodatnog zaduživanja, pad hartija od vrijednosti kompanije na finansijskom tržištu i dr.</a:t>
            </a:r>
          </a:p>
        </p:txBody>
      </p:sp>
    </p:spTree>
    <p:extLst>
      <p:ext uri="{BB962C8B-B14F-4D97-AF65-F5344CB8AC3E}">
        <p14:creationId xmlns:p14="http://schemas.microsoft.com/office/powerpoint/2010/main" val="108214142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type="body" idx="1"/>
          </p:nvPr>
        </p:nvSpPr>
        <p:spPr>
          <a:xfrm>
            <a:off x="827088" y="980728"/>
            <a:ext cx="7772400" cy="5194647"/>
          </a:xfrm>
        </p:spPr>
        <p:txBody>
          <a:bodyPr>
            <a:noAutofit/>
          </a:bodyPr>
          <a:lstStyle/>
          <a:p>
            <a:pPr algn="just"/>
            <a:r>
              <a:rPr lang="sr-Latn-CS" altLang="sr-Latn-RS" sz="2800" dirty="0" smtClean="0">
                <a:latin typeface="Arial" panose="020B0604020202020204" pitchFamily="34" charset="0"/>
                <a:cs typeface="Arial" panose="020B0604020202020204" pitchFamily="34" charset="0"/>
              </a:rPr>
              <a:t>Finansijski aspekti planiranja kapitalnih ulaganja pretpostavljaju da su za svaki projekat unaprijed utvrđeni:</a:t>
            </a:r>
          </a:p>
          <a:p>
            <a:pPr algn="just">
              <a:buFontTx/>
              <a:buChar char="-"/>
            </a:pPr>
            <a:r>
              <a:rPr lang="sr-Latn-CS" altLang="sr-Latn-RS" sz="2800" dirty="0" smtClean="0">
                <a:latin typeface="Arial" panose="020B0604020202020204" pitchFamily="34" charset="0"/>
                <a:cs typeface="Arial" panose="020B0604020202020204" pitchFamily="34" charset="0"/>
              </a:rPr>
              <a:t>Kapitalni izdatak, </a:t>
            </a:r>
          </a:p>
          <a:p>
            <a:pPr algn="just">
              <a:buFontTx/>
              <a:buChar char="-"/>
            </a:pPr>
            <a:r>
              <a:rPr lang="sr-Latn-CS" altLang="sr-Latn-RS" sz="2800" dirty="0" smtClean="0">
                <a:latin typeface="Arial" panose="020B0604020202020204" pitchFamily="34" charset="0"/>
                <a:cs typeface="Arial" panose="020B0604020202020204" pitchFamily="34" charset="0"/>
              </a:rPr>
              <a:t>Ekonomske koristi od projekta,</a:t>
            </a:r>
          </a:p>
          <a:p>
            <a:pPr algn="just">
              <a:buFontTx/>
              <a:buChar char="-"/>
            </a:pPr>
            <a:r>
              <a:rPr lang="sr-Latn-CS" altLang="sr-Latn-RS" sz="2800" dirty="0" smtClean="0">
                <a:latin typeface="Arial" panose="020B0604020202020204" pitchFamily="34" charset="0"/>
                <a:cs typeface="Arial" panose="020B0604020202020204" pitchFamily="34" charset="0"/>
              </a:rPr>
              <a:t>Koristan ekonomski vijek trajanja projekta,</a:t>
            </a:r>
          </a:p>
          <a:p>
            <a:pPr algn="just">
              <a:buFontTx/>
              <a:buChar char="-"/>
            </a:pPr>
            <a:r>
              <a:rPr lang="sr-Latn-CS" altLang="sr-Latn-RS" sz="2800" dirty="0" smtClean="0">
                <a:latin typeface="Arial" panose="020B0604020202020204" pitchFamily="34" charset="0"/>
                <a:cs typeface="Arial" panose="020B0604020202020204" pitchFamily="34" charset="0"/>
              </a:rPr>
              <a:t>Kriterijum rentabilnosti (prosječna cijena kapitala ili neka druga zahtijevana stopa prinosa), i</a:t>
            </a:r>
          </a:p>
          <a:p>
            <a:pPr algn="just">
              <a:buFontTx/>
              <a:buChar char="-"/>
            </a:pPr>
            <a:r>
              <a:rPr lang="sr-Latn-CS" altLang="sr-Latn-RS" sz="2800" dirty="0" smtClean="0">
                <a:latin typeface="Arial" panose="020B0604020202020204" pitchFamily="34" charset="0"/>
                <a:cs typeface="Arial" panose="020B0604020202020204" pitchFamily="34" charset="0"/>
              </a:rPr>
              <a:t>Likvidaciona vrijednost projekta.</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229933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Grp="1" noChangeArrowheads="1"/>
          </p:cNvSpPr>
          <p:nvPr>
            <p:ph type="body" idx="1"/>
          </p:nvPr>
        </p:nvSpPr>
        <p:spPr>
          <a:xfrm>
            <a:off x="827088" y="1124744"/>
            <a:ext cx="7772400" cy="4906169"/>
          </a:xfrm>
        </p:spPr>
        <p:txBody>
          <a:bodyPr/>
          <a:lstStyle/>
          <a:p>
            <a:pPr algn="just">
              <a:lnSpc>
                <a:spcPct val="90000"/>
              </a:lnSpc>
            </a:pPr>
            <a:endParaRPr lang="sr-Latn-CS" altLang="sr-Latn-RS" sz="2400" dirty="0" smtClean="0"/>
          </a:p>
          <a:p>
            <a:pPr algn="just">
              <a:lnSpc>
                <a:spcPct val="90000"/>
              </a:lnSpc>
            </a:pPr>
            <a:r>
              <a:rPr lang="sr-Latn-CS" altLang="sr-Latn-RS" sz="2800" dirty="0" smtClean="0">
                <a:latin typeface="Arial" panose="020B0604020202020204" pitchFamily="34" charset="0"/>
                <a:cs typeface="Arial" panose="020B0604020202020204" pitchFamily="34" charset="0"/>
              </a:rPr>
              <a:t>U toku ocjene rentabilnosti projekta mogu se javiti različiti problemi:</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mora se izvršiti izbor jednog projekta iz grupe međuzavisnih projekata,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može se javiti konflikt između interne stope prinosa i neto sadašnje vrijednosti kod međusobno zavisnih projekata,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u uslovima inflacije mora se voditi računa o nominalnim i realnim novčanim tokovima, </a:t>
            </a:r>
          </a:p>
          <a:p>
            <a:pPr algn="just">
              <a:lnSpc>
                <a:spcPct val="90000"/>
              </a:lnSpc>
            </a:pPr>
            <a:endParaRPr lang="en-US" altLang="sr-Latn-RS" sz="2400" dirty="0" smtClean="0"/>
          </a:p>
        </p:txBody>
      </p:sp>
    </p:spTree>
    <p:extLst>
      <p:ext uri="{BB962C8B-B14F-4D97-AF65-F5344CB8AC3E}">
        <p14:creationId xmlns:p14="http://schemas.microsoft.com/office/powerpoint/2010/main" val="215179206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algn="ctr"/>
            <a:r>
              <a:rPr lang="sr-Latn-CS" altLang="sr-Latn-RS" smtClean="0"/>
              <a:t>Razlozi za racionalizaciju kapitala</a:t>
            </a:r>
            <a:endParaRPr lang="en-US" altLang="sr-Latn-RS" smtClean="0"/>
          </a:p>
        </p:txBody>
      </p:sp>
      <p:sp>
        <p:nvSpPr>
          <p:cNvPr id="117763" name="Rectangle 3"/>
          <p:cNvSpPr>
            <a:spLocks noGrp="1" noChangeArrowheads="1"/>
          </p:cNvSpPr>
          <p:nvPr>
            <p:ph type="body" idx="1"/>
          </p:nvPr>
        </p:nvSpPr>
        <p:spPr>
          <a:xfrm>
            <a:off x="827088" y="1989138"/>
            <a:ext cx="7772400" cy="4114800"/>
          </a:xfrm>
        </p:spPr>
        <p:txBody>
          <a:bodyPr/>
          <a:lstStyle/>
          <a:p>
            <a:pPr algn="just">
              <a:buFont typeface="Wingdings" pitchFamily="2" charset="2"/>
              <a:buNone/>
            </a:pPr>
            <a:r>
              <a:rPr lang="sr-Latn-CS" altLang="sr-Latn-RS" sz="2400" dirty="0" smtClean="0"/>
              <a:t>	</a:t>
            </a:r>
            <a:r>
              <a:rPr lang="sr-Latn-CS" altLang="sr-Latn-RS" sz="2400" dirty="0" smtClean="0">
                <a:latin typeface="Arial" panose="020B0604020202020204" pitchFamily="34" charset="0"/>
                <a:cs typeface="Arial" panose="020B0604020202020204" pitchFamily="34" charset="0"/>
              </a:rPr>
              <a:t>Racionalizacija kapitala se često javlja kod korporacija koje vode politiku finansiranja kapitalnih ulaganja. Osnovni interni izvor finansiranja je akumulirani, odnosno neraspoređeni dobitak. Kao interni izvor finansiranja može se, u finansijskom smislu, posmatrati i amortizacija, s obzirom da ona u trenutku nastanka troškova ne predstavlja izdavanje gotovine, ali se naplatom potraživanja dobija gotovina, odnosno priliv gotovine u kome je sadržan i iznos amortizacije. Teško je zamisliti korporaciju koja se u cjelini finansira sopstvenim kapitalom.</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305472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normAutofit/>
          </a:bodyPr>
          <a:lstStyle/>
          <a:p>
            <a:pPr algn="ctr"/>
            <a:r>
              <a:rPr lang="sr-Latn-CS" altLang="sr-Latn-RS" dirty="0" smtClean="0"/>
              <a:t>Selekcija projekata </a:t>
            </a:r>
            <a:endParaRPr lang="en-US" altLang="sr-Latn-RS" dirty="0" smtClean="0"/>
          </a:p>
        </p:txBody>
      </p:sp>
      <p:sp>
        <p:nvSpPr>
          <p:cNvPr id="118787" name="Rectangle 3"/>
          <p:cNvSpPr>
            <a:spLocks noGrp="1" noChangeArrowheads="1"/>
          </p:cNvSpPr>
          <p:nvPr>
            <p:ph type="body" idx="1"/>
          </p:nvPr>
        </p:nvSpPr>
        <p:spPr>
          <a:xfrm>
            <a:off x="827088" y="1989138"/>
            <a:ext cx="7772400" cy="4114800"/>
          </a:xfrm>
        </p:spPr>
        <p:txBody>
          <a:bodyPr/>
          <a:lstStyle/>
          <a:p>
            <a:pPr algn="just">
              <a:lnSpc>
                <a:spcPct val="90000"/>
              </a:lnSpc>
            </a:pPr>
            <a:r>
              <a:rPr lang="sr-Latn-CS" altLang="sr-Latn-RS" sz="2400" dirty="0" smtClean="0"/>
              <a:t>Da bi se objasnilo kako se donosi odluka o izboru grupe projekata, odnosno selekciji projekata, prvo će se pretpostaviti da se ograničenje kapitalnog budžeta odnosi samo na jednu poslovnu godinu.</a:t>
            </a:r>
          </a:p>
          <a:p>
            <a:pPr algn="just">
              <a:lnSpc>
                <a:spcPct val="90000"/>
              </a:lnSpc>
            </a:pPr>
            <a:r>
              <a:rPr lang="sr-Latn-CS" altLang="sr-Latn-RS" sz="2400" dirty="0" smtClean="0"/>
              <a:t>Konačan izbor projekta, iz niza predloženih projekata, odnosi se samo na međusobno nezavisne projekte.</a:t>
            </a:r>
          </a:p>
          <a:p>
            <a:pPr algn="just">
              <a:lnSpc>
                <a:spcPct val="90000"/>
              </a:lnSpc>
            </a:pPr>
            <a:r>
              <a:rPr lang="sr-Latn-CS" altLang="sr-Latn-RS" sz="2400" dirty="0" smtClean="0"/>
              <a:t>Kada korporacija ima na raspolaganju veći broj rentabilnih projekata, a ima ograničen kapitalni budžet, ona tada mora izvršiti izbor grupe projekata koja će najviše doprinijeti povećanju vrijednosti.</a:t>
            </a:r>
            <a:endParaRPr lang="en-US" altLang="sr-Latn-RS" sz="2400" dirty="0" smtClean="0"/>
          </a:p>
        </p:txBody>
      </p:sp>
    </p:spTree>
    <p:extLst>
      <p:ext uri="{BB962C8B-B14F-4D97-AF65-F5344CB8AC3E}">
        <p14:creationId xmlns:p14="http://schemas.microsoft.com/office/powerpoint/2010/main" val="224912201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normAutofit fontScale="90000"/>
          </a:bodyPr>
          <a:lstStyle/>
          <a:p>
            <a:pPr algn="ctr"/>
            <a:r>
              <a:rPr lang="sr-Latn-CS" altLang="sr-Latn-RS" smtClean="0"/>
              <a:t>Mehanizmi korporativnog upravljanja</a:t>
            </a:r>
            <a:endParaRPr lang="en-US" altLang="sr-Latn-RS" smtClean="0"/>
          </a:p>
        </p:txBody>
      </p:sp>
      <p:sp>
        <p:nvSpPr>
          <p:cNvPr id="119811" name="Rectangle 3"/>
          <p:cNvSpPr>
            <a:spLocks noGrp="1" noChangeArrowheads="1"/>
          </p:cNvSpPr>
          <p:nvPr>
            <p:ph type="body" idx="1"/>
          </p:nvPr>
        </p:nvSpPr>
        <p:spPr>
          <a:xfrm>
            <a:off x="827088" y="1989138"/>
            <a:ext cx="7772400" cy="4114800"/>
          </a:xfrm>
        </p:spPr>
        <p:txBody>
          <a:bodyPr/>
          <a:lstStyle/>
          <a:p>
            <a:pPr marL="609600" indent="-609600" algn="just">
              <a:buFont typeface="Wingdings" pitchFamily="2" charset="2"/>
              <a:buNone/>
            </a:pPr>
            <a:r>
              <a:rPr lang="sr-Latn-CS" altLang="sr-Latn-RS" sz="2400" dirty="0" smtClean="0"/>
              <a:t>      Mogu biti različiti u zavisnosti od konteksta u kom se upotrebljavaju. Moguće ih je svrstati u dvije osnovne grupe i to interne i eksterne.</a:t>
            </a:r>
          </a:p>
          <a:p>
            <a:pPr marL="609600" indent="-609600" algn="just"/>
            <a:r>
              <a:rPr lang="sr-Latn-CS" altLang="sr-Latn-RS" sz="2400" b="1" i="1" dirty="0" smtClean="0"/>
              <a:t>Interne mehanizme</a:t>
            </a:r>
            <a:r>
              <a:rPr lang="sr-Latn-CS" altLang="sr-Latn-RS" sz="2400" i="1" dirty="0" smtClean="0"/>
              <a:t> </a:t>
            </a:r>
            <a:r>
              <a:rPr lang="sr-Latn-CS" altLang="sr-Latn-RS" sz="2400" dirty="0" smtClean="0"/>
              <a:t>čine: nadzorni odbor, odbor direktora, naknade menadžmentu, koncentracija vlasništava, stejkholderski/interesni odnosi i korporativno izvještavanje.</a:t>
            </a:r>
          </a:p>
          <a:p>
            <a:pPr marL="609600" indent="-609600" algn="just"/>
            <a:r>
              <a:rPr lang="sr-Latn-CS" altLang="sr-Latn-RS" sz="2400" b="1" i="1" dirty="0" smtClean="0"/>
              <a:t>Eksterne mehanizme </a:t>
            </a:r>
            <a:r>
              <a:rPr lang="sr-Latn-CS" altLang="sr-Latn-RS" sz="2400" dirty="0" smtClean="0"/>
              <a:t>čine: korporativne kontrole, zakonska i normativna regulativa, zaštita prava manjinskih akcionara.</a:t>
            </a:r>
            <a:endParaRPr lang="en-US" altLang="sr-Latn-RS" sz="2400" b="1" i="1" dirty="0" smtClean="0"/>
          </a:p>
        </p:txBody>
      </p:sp>
    </p:spTree>
    <p:extLst>
      <p:ext uri="{BB962C8B-B14F-4D97-AF65-F5344CB8AC3E}">
        <p14:creationId xmlns:p14="http://schemas.microsoft.com/office/powerpoint/2010/main" val="424015649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5" name="Rectangle 3"/>
          <p:cNvSpPr>
            <a:spLocks noGrp="1" noChangeArrowheads="1"/>
          </p:cNvSpPr>
          <p:nvPr>
            <p:ph type="body" idx="1"/>
          </p:nvPr>
        </p:nvSpPr>
        <p:spPr>
          <a:xfrm>
            <a:off x="827088" y="764704"/>
            <a:ext cx="7772400" cy="5339234"/>
          </a:xfrm>
        </p:spPr>
        <p:txBody>
          <a:bodyPr>
            <a:norm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Mehanizmi korporativnog upravljanja treba da obezbijede odgovore na sljedeća pitanja: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Koga menadžeri zastupaju i na koji način?</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Kako se menadžment nadzire i kontroliše?</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Kakvi su odnosi između većinskih i manjinskih akcionara?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Kako se štite prava manjinskih akcionara i radnika?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Kakav je odnos prema sadašnjim i potencijalnim investitorima?</a:t>
            </a:r>
          </a:p>
          <a:p>
            <a:pPr algn="just">
              <a:lnSpc>
                <a:spcPct val="90000"/>
              </a:lnSpc>
              <a:buFontTx/>
              <a:buChar char="-"/>
            </a:pPr>
            <a:r>
              <a:rPr lang="sr-Latn-CS" altLang="sr-Latn-RS" sz="2800" dirty="0" smtClean="0">
                <a:latin typeface="Arial" panose="020B0604020202020204" pitchFamily="34" charset="0"/>
                <a:cs typeface="Arial" panose="020B0604020202020204" pitchFamily="34" charset="0"/>
              </a:rPr>
              <a:t>Kako se iskazuje društvena odgovornost korporacije?</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261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pPr algn="ctr"/>
            <a:r>
              <a:rPr lang="sr-Latn-BA" altLang="sr-Latn-RS" sz="4000" dirty="0" smtClean="0">
                <a:latin typeface="Arial" panose="020B0604020202020204" pitchFamily="34" charset="0"/>
                <a:cs typeface="Arial" panose="020B0604020202020204" pitchFamily="34" charset="0"/>
              </a:rPr>
              <a:t>Ekonomski aspekti</a:t>
            </a:r>
            <a:br>
              <a:rPr lang="sr-Latn-BA" altLang="sr-Latn-RS" sz="4000" dirty="0" smtClean="0">
                <a:latin typeface="Arial" panose="020B0604020202020204" pitchFamily="34" charset="0"/>
                <a:cs typeface="Arial" panose="020B0604020202020204" pitchFamily="34" charset="0"/>
              </a:rPr>
            </a:br>
            <a:r>
              <a:rPr lang="sr-Latn-BA" altLang="sr-Latn-RS" sz="4000" dirty="0" smtClean="0">
                <a:latin typeface="Arial" panose="020B0604020202020204" pitchFamily="34" charset="0"/>
                <a:cs typeface="Arial" panose="020B0604020202020204" pitchFamily="34" charset="0"/>
              </a:rPr>
              <a:t>korporativnog upravljanja</a:t>
            </a:r>
          </a:p>
        </p:txBody>
      </p:sp>
      <p:sp>
        <p:nvSpPr>
          <p:cNvPr id="13315" name="Content Placeholder 2"/>
          <p:cNvSpPr>
            <a:spLocks noGrp="1"/>
          </p:cNvSpPr>
          <p:nvPr>
            <p:ph idx="1"/>
          </p:nvPr>
        </p:nvSpPr>
        <p:spPr>
          <a:xfrm>
            <a:off x="755650" y="1700808"/>
            <a:ext cx="7772400" cy="4403130"/>
          </a:xfrm>
        </p:spPr>
        <p:txBody>
          <a:bodyPr>
            <a:noAutofit/>
          </a:bodyPr>
          <a:lstStyle/>
          <a:p>
            <a:pPr algn="just"/>
            <a:r>
              <a:rPr lang="sr-Latn-BA" altLang="sr-Latn-RS" sz="2800" dirty="0" smtClean="0">
                <a:latin typeface="Arial" panose="020B0604020202020204" pitchFamily="34" charset="0"/>
                <a:cs typeface="Arial" panose="020B0604020202020204" pitchFamily="34" charset="0"/>
              </a:rPr>
              <a:t>Korporativno upravljanje je definisano, pored ostalog,  kao skup mehanizama kroz koje firma funkcioniše kada je svojina odvojena od upravljanja.</a:t>
            </a:r>
          </a:p>
          <a:p>
            <a:pPr algn="just"/>
            <a:r>
              <a:rPr lang="sr-Latn-BA" altLang="sr-Latn-RS" sz="2800" dirty="0" smtClean="0">
                <a:latin typeface="Arial" panose="020B0604020202020204" pitchFamily="34" charset="0"/>
                <a:cs typeface="Arial" panose="020B0604020202020204" pitchFamily="34" charset="0"/>
              </a:rPr>
              <a:t>Društva kojima se dobro upravlja rentabilnija su i daju bolji doprinos nacionalnoj privredi i društvu.</a:t>
            </a:r>
          </a:p>
          <a:p>
            <a:pPr algn="just"/>
            <a:r>
              <a:rPr lang="sr-Latn-BA" altLang="sr-Latn-RS" sz="2800" dirty="0" smtClean="0">
                <a:latin typeface="Arial" panose="020B0604020202020204" pitchFamily="34" charset="0"/>
                <a:cs typeface="Arial" panose="020B0604020202020204" pitchFamily="34" charset="0"/>
              </a:rPr>
              <a:t>Dva su centralna pitanja korporativnog upravljanja, a njihovo postojanje i rješavanje zavise od strukture vlasništva u preduzeću.</a:t>
            </a:r>
          </a:p>
        </p:txBody>
      </p:sp>
    </p:spTree>
    <p:extLst>
      <p:ext uri="{BB962C8B-B14F-4D97-AF65-F5344CB8AC3E}">
        <p14:creationId xmlns:p14="http://schemas.microsoft.com/office/powerpoint/2010/main" val="1353257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lgn="ctr"/>
            <a:r>
              <a:rPr lang="sr-Latn-CS" altLang="sr-Latn-RS" smtClean="0"/>
              <a:t>Korporativno izvještavanje</a:t>
            </a:r>
            <a:endParaRPr lang="en-US" altLang="sr-Latn-RS" smtClean="0"/>
          </a:p>
        </p:txBody>
      </p:sp>
      <p:sp>
        <p:nvSpPr>
          <p:cNvPr id="121859" name="Rectangle 3"/>
          <p:cNvSpPr>
            <a:spLocks noGrp="1" noChangeArrowheads="1"/>
          </p:cNvSpPr>
          <p:nvPr>
            <p:ph type="body" idx="1"/>
          </p:nvPr>
        </p:nvSpPr>
        <p:spPr>
          <a:xfrm>
            <a:off x="827088" y="1340768"/>
            <a:ext cx="7772400" cy="4763170"/>
          </a:xfrm>
        </p:spPr>
        <p:txBody>
          <a:bodyPr>
            <a:no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Korporativno izvještavanje čine aktivnosti vezano za objavljivanje svih važnijih informacija o poslovanju akcionarskih društava, čijim akcijama se trguje na  tržištu kapitala.</a:t>
            </a:r>
          </a:p>
          <a:p>
            <a:pPr algn="just">
              <a:lnSpc>
                <a:spcPct val="90000"/>
              </a:lnSpc>
            </a:pPr>
            <a:r>
              <a:rPr lang="sr-Latn-CS" altLang="sr-Latn-RS" sz="2800" b="1" i="1" dirty="0" smtClean="0">
                <a:latin typeface="Arial" panose="020B0604020202020204" pitchFamily="34" charset="0"/>
                <a:cs typeface="Arial" panose="020B0604020202020204" pitchFamily="34" charset="0"/>
              </a:rPr>
              <a:t>Korporativno izvještavanje je širi pojam od finansijskog izvještavanja, jer obuhvata sve  relevantne informacije za poslovanje korporacije, koje ne moraju biti isključivo finansijske prirode. </a:t>
            </a:r>
          </a:p>
          <a:p>
            <a:pPr algn="just">
              <a:lnSpc>
                <a:spcPct val="90000"/>
              </a:lnSpc>
            </a:pPr>
            <a:r>
              <a:rPr lang="sr-Latn-CS" altLang="sr-Latn-RS" sz="2800" dirty="0" smtClean="0">
                <a:latin typeface="Arial" panose="020B0604020202020204" pitchFamily="34" charset="0"/>
                <a:cs typeface="Arial" panose="020B0604020202020204" pitchFamily="34" charset="0"/>
              </a:rPr>
              <a:t>Osnovni elementi korporativnog izvještavanja su finansijski izvještaji.</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16670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algn="ctr"/>
            <a:r>
              <a:rPr lang="sr-Latn-CS" altLang="sr-Latn-RS" smtClean="0"/>
              <a:t>Finansijski izvještaj</a:t>
            </a:r>
            <a:endParaRPr lang="en-US" altLang="sr-Latn-RS" smtClean="0"/>
          </a:p>
        </p:txBody>
      </p:sp>
      <p:sp>
        <p:nvSpPr>
          <p:cNvPr id="122883" name="Rectangle 3"/>
          <p:cNvSpPr>
            <a:spLocks noGrp="1" noChangeArrowheads="1"/>
          </p:cNvSpPr>
          <p:nvPr>
            <p:ph type="body" idx="1"/>
          </p:nvPr>
        </p:nvSpPr>
        <p:spPr>
          <a:xfrm>
            <a:off x="755650" y="1412776"/>
            <a:ext cx="7772400" cy="4691162"/>
          </a:xfrm>
        </p:spPr>
        <p:txBody>
          <a:bodyPr>
            <a:no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Finansijsko izvještavanje je najvažniji proces cjelokupnog korporativnog upravljanja. </a:t>
            </a:r>
          </a:p>
          <a:p>
            <a:pPr algn="just">
              <a:lnSpc>
                <a:spcPct val="90000"/>
              </a:lnSpc>
            </a:pPr>
            <a:r>
              <a:rPr lang="sr-Latn-CS" altLang="sr-Latn-RS" sz="2800" dirty="0" smtClean="0">
                <a:latin typeface="Arial" panose="020B0604020202020204" pitchFamily="34" charset="0"/>
                <a:cs typeface="Arial" panose="020B0604020202020204" pitchFamily="34" charset="0"/>
              </a:rPr>
              <a:t>Finansijski izvještaji predstavljaju podlogu za komunikaciju poslovne organizacije sa javnošću, odnosno sa svim postojećim i potencijalnim investitorima, te drugim interesno-uticajnim grupama.</a:t>
            </a:r>
          </a:p>
          <a:p>
            <a:pPr algn="just">
              <a:lnSpc>
                <a:spcPct val="90000"/>
              </a:lnSpc>
            </a:pPr>
            <a:r>
              <a:rPr lang="sr-Latn-CS" altLang="sr-Latn-RS" sz="2800" dirty="0" smtClean="0">
                <a:latin typeface="Arial" panose="020B0604020202020204" pitchFamily="34" charset="0"/>
                <a:cs typeface="Arial" panose="020B0604020202020204" pitchFamily="34" charset="0"/>
              </a:rPr>
              <a:t>Finansijski izvještaji su značajan izvor informacija za akcionare, ali i povjerioce investitore, zaposlene, državu i širu javnost.</a:t>
            </a:r>
          </a:p>
          <a:p>
            <a:pPr algn="just">
              <a:lnSpc>
                <a:spcPct val="90000"/>
              </a:lnSpc>
            </a:pPr>
            <a:r>
              <a:rPr lang="sr-Latn-CS" altLang="sr-Latn-RS" sz="2800" dirty="0" smtClean="0">
                <a:latin typeface="Arial" panose="020B0604020202020204" pitchFamily="34" charset="0"/>
                <a:cs typeface="Arial" panose="020B0604020202020204" pitchFamily="34" charset="0"/>
              </a:rPr>
              <a:t>Glavni korisnici ovih izvještaja su ulagači – investitori.</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625198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a:xfrm>
            <a:off x="827088" y="1124744"/>
            <a:ext cx="7772400" cy="4979194"/>
          </a:xfrm>
        </p:spPr>
        <p:txBody>
          <a:bodyPr>
            <a:normAutofit/>
          </a:bodyPr>
          <a:lstStyle/>
          <a:p>
            <a:pPr algn="just"/>
            <a:r>
              <a:rPr lang="sr-Latn-CS" altLang="sr-Latn-RS" sz="2800" dirty="0" smtClean="0">
                <a:latin typeface="Arial" panose="020B0604020202020204" pitchFamily="34" charset="0"/>
                <a:cs typeface="Arial" panose="020B0604020202020204" pitchFamily="34" charset="0"/>
              </a:rPr>
              <a:t>Međunarodni standardi finansijskih izvještaja (MRS) takođe određuju investitore kao glavne korisnike finansijskih izvještaja. Finansijsko izvještavanje je svakako jedno od najvažnijih područja standardizacije finansija. </a:t>
            </a:r>
          </a:p>
          <a:p>
            <a:pPr algn="just"/>
            <a:r>
              <a:rPr lang="sr-Latn-CS" altLang="sr-Latn-RS" sz="2800" dirty="0" smtClean="0">
                <a:latin typeface="Arial" panose="020B0604020202020204" pitchFamily="34" charset="0"/>
                <a:cs typeface="Arial" panose="020B0604020202020204" pitchFamily="34" charset="0"/>
              </a:rPr>
              <a:t>Važan dio finansijskog izvještavanja je računovodstvo privrednih i vanprivrednih društava, iako se finansijsko izvještavanje ne iscrpljuje isključivo u računovodstvu. Na sadržaj i obim finansijskog izvještavanja veliki uticaj ima finansijska supervizija.</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640958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algn="ctr"/>
            <a:r>
              <a:rPr lang="sr-Latn-CS" altLang="sr-Latn-RS" smtClean="0"/>
              <a:t>Sadržaj finansijskog izvještavanja</a:t>
            </a:r>
            <a:endParaRPr lang="en-US" altLang="sr-Latn-RS" smtClean="0"/>
          </a:p>
        </p:txBody>
      </p:sp>
      <p:sp>
        <p:nvSpPr>
          <p:cNvPr id="124931" name="Rectangle 3"/>
          <p:cNvSpPr>
            <a:spLocks noGrp="1" noChangeArrowheads="1"/>
          </p:cNvSpPr>
          <p:nvPr>
            <p:ph type="body" idx="1"/>
          </p:nvPr>
        </p:nvSpPr>
        <p:spPr>
          <a:xfrm>
            <a:off x="755650" y="1989138"/>
            <a:ext cx="7772400" cy="4114800"/>
          </a:xfrm>
        </p:spPr>
        <p:txBody>
          <a:bodyPr>
            <a:normAutofit lnSpcReduction="10000"/>
          </a:bodyPr>
          <a:lstStyle/>
          <a:p>
            <a:pPr algn="just">
              <a:lnSpc>
                <a:spcPct val="90000"/>
              </a:lnSpc>
            </a:pPr>
            <a:r>
              <a:rPr lang="sr-Latn-CS" altLang="sr-Latn-RS" sz="2800" dirty="0" smtClean="0">
                <a:latin typeface="Arial" panose="020B0604020202020204" pitchFamily="34" charset="0"/>
                <a:cs typeface="Arial" panose="020B0604020202020204" pitchFamily="34" charset="0"/>
              </a:rPr>
              <a:t>Finansijsko izvještavanje izvorno predstavlja standardnu praksu komunikacije privrednog društva  s njegovom investitorskom javnošću. Instrumenti finansiranja imaju svojstva tržišne finansijske imovine i strukturirani su, u pravilu, kao vrijednosni papiri sa aktivnim tržištem.</a:t>
            </a:r>
          </a:p>
          <a:p>
            <a:pPr algn="just">
              <a:lnSpc>
                <a:spcPct val="90000"/>
              </a:lnSpc>
            </a:pPr>
            <a:r>
              <a:rPr lang="sr-Latn-CS" altLang="sr-Latn-RS" sz="2800" dirty="0" smtClean="0">
                <a:latin typeface="Arial" panose="020B0604020202020204" pitchFamily="34" charset="0"/>
                <a:cs typeface="Arial" panose="020B0604020202020204" pitchFamily="34" charset="0"/>
              </a:rPr>
              <a:t>Sadržaj finansijskog izvještavanja svodi se na komuniciranje s investitorima, o informacijama o profitu privrednih društava, prinosima na njegove dionice i rizicima</a:t>
            </a:r>
            <a:r>
              <a:rPr lang="sr-Latn-CS" altLang="sr-Latn-RS" sz="2400" dirty="0" smtClean="0"/>
              <a:t>.</a:t>
            </a:r>
            <a:endParaRPr lang="en-US" altLang="sr-Latn-RS" sz="2400" dirty="0" smtClean="0"/>
          </a:p>
        </p:txBody>
      </p:sp>
    </p:spTree>
    <p:extLst>
      <p:ext uri="{BB962C8B-B14F-4D97-AF65-F5344CB8AC3E}">
        <p14:creationId xmlns:p14="http://schemas.microsoft.com/office/powerpoint/2010/main" val="211379262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type="body" idx="1"/>
          </p:nvPr>
        </p:nvSpPr>
        <p:spPr/>
        <p:txBody>
          <a:bodyPr/>
          <a:lstStyle/>
          <a:p>
            <a:pPr>
              <a:lnSpc>
                <a:spcPct val="90000"/>
              </a:lnSpc>
            </a:pPr>
            <a:r>
              <a:rPr lang="sr-Latn-CS" altLang="sr-Latn-RS" sz="2400" dirty="0" smtClean="0">
                <a:latin typeface="Arial" panose="020B0604020202020204" pitchFamily="34" charset="0"/>
                <a:cs typeface="Arial" panose="020B0604020202020204" pitchFamily="34" charset="0"/>
              </a:rPr>
              <a:t>Finansijsko izvještvanje je pod uticajem regulacije finansijskih tržišta i supervizije finansijskih institucija svakim danom sve zahtjevnije.</a:t>
            </a:r>
          </a:p>
          <a:p>
            <a:pPr>
              <a:lnSpc>
                <a:spcPct val="90000"/>
              </a:lnSpc>
            </a:pPr>
            <a:r>
              <a:rPr lang="sr-Latn-CS" altLang="sr-Latn-RS" sz="2400" dirty="0" smtClean="0">
                <a:latin typeface="Arial" panose="020B0604020202020204" pitchFamily="34" charset="0"/>
                <a:cs typeface="Arial" panose="020B0604020202020204" pitchFamily="34" charset="0"/>
              </a:rPr>
              <a:t>U  zemljama u tranziciji ukazuje se potreba za sve brojnim finansijskim ekspertima i računovođama koji će, između ostalog , zadovoljiti praksu finansijskog izvještavanja.</a:t>
            </a:r>
          </a:p>
          <a:p>
            <a:pPr>
              <a:lnSpc>
                <a:spcPct val="90000"/>
              </a:lnSpc>
            </a:pPr>
            <a:r>
              <a:rPr lang="sr-Latn-CS" altLang="sr-Latn-RS" sz="2400" b="1" i="1" dirty="0" smtClean="0">
                <a:latin typeface="Arial" panose="020B0604020202020204" pitchFamily="34" charset="0"/>
                <a:cs typeface="Arial" panose="020B0604020202020204" pitchFamily="34" charset="0"/>
              </a:rPr>
              <a:t>Osnovni cilj finansijskog izvještavnja</a:t>
            </a:r>
            <a:r>
              <a:rPr lang="sr-Latn-CS" altLang="sr-Latn-RS" sz="2400" dirty="0" smtClean="0">
                <a:latin typeface="Arial" panose="020B0604020202020204" pitchFamily="34" charset="0"/>
                <a:cs typeface="Arial" panose="020B0604020202020204" pitchFamily="34" charset="0"/>
              </a:rPr>
              <a:t> </a:t>
            </a:r>
            <a:r>
              <a:rPr lang="sr-Latn-CS" altLang="sr-Latn-RS" sz="2400" b="1" i="1" dirty="0" smtClean="0">
                <a:latin typeface="Arial" panose="020B0604020202020204" pitchFamily="34" charset="0"/>
                <a:cs typeface="Arial" panose="020B0604020202020204" pitchFamily="34" charset="0"/>
              </a:rPr>
              <a:t>je obezbjeđivanje adekvatne informacije – osnove za potrebe sadšnjih i budućih investtora.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26358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algn="ctr"/>
            <a:r>
              <a:rPr lang="sr-Latn-CS" altLang="sr-Latn-RS" smtClean="0"/>
              <a:t>Računovodstvo</a:t>
            </a:r>
            <a:endParaRPr lang="en-US" altLang="sr-Latn-RS" smtClean="0"/>
          </a:p>
        </p:txBody>
      </p:sp>
      <p:sp>
        <p:nvSpPr>
          <p:cNvPr id="128003" name="Rectangle 3"/>
          <p:cNvSpPr>
            <a:spLocks noGrp="1" noChangeArrowheads="1"/>
          </p:cNvSpPr>
          <p:nvPr>
            <p:ph type="body" idx="1"/>
          </p:nvPr>
        </p:nvSpPr>
        <p:spPr>
          <a:xfrm>
            <a:off x="900113" y="1916113"/>
            <a:ext cx="7772400" cy="4114800"/>
          </a:xfrm>
        </p:spPr>
        <p:txBody>
          <a:bodyPr/>
          <a:lstStyle/>
          <a:p>
            <a:pPr marL="609600" indent="-609600" algn="just">
              <a:lnSpc>
                <a:spcPct val="90000"/>
              </a:lnSpc>
            </a:pPr>
            <a:r>
              <a:rPr lang="sr-Latn-CS" altLang="sr-Latn-RS" sz="2400" dirty="0" smtClean="0">
                <a:latin typeface="Arial" panose="020B0604020202020204" pitchFamily="34" charset="0"/>
                <a:cs typeface="Arial" panose="020B0604020202020204" pitchFamily="34" charset="0"/>
              </a:rPr>
              <a:t>Računovodstvo je najobuhvatnija i najbolja evidencija o poslovima i poslovanju privrednog društva. Računovodstvo se može definisati kao  komuniciranje finansijskim informacijama. Računovodstvo je  važan dio korporativnog upravljanja. Na taj se način ono može podijeliti u tri dijela:</a:t>
            </a:r>
          </a:p>
          <a:p>
            <a:pPr marL="609600" indent="-609600" algn="just">
              <a:lnSpc>
                <a:spcPct val="90000"/>
              </a:lnSpc>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Knjigovodstvo,</a:t>
            </a:r>
          </a:p>
          <a:p>
            <a:pPr marL="609600" indent="-609600" algn="just">
              <a:lnSpc>
                <a:spcPct val="90000"/>
              </a:lnSpc>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Računovodstveno izvještavanje, i</a:t>
            </a:r>
          </a:p>
          <a:p>
            <a:pPr marL="609600" indent="-609600" algn="just">
              <a:lnSpc>
                <a:spcPct val="90000"/>
              </a:lnSpc>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Revizija.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00614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pPr algn="ctr"/>
            <a:r>
              <a:rPr lang="sr-Latn-CS" altLang="sr-Latn-RS" smtClean="0"/>
              <a:t>Knjigovodstvo</a:t>
            </a:r>
            <a:endParaRPr lang="en-US" altLang="sr-Latn-RS" smtClean="0"/>
          </a:p>
        </p:txBody>
      </p:sp>
      <p:sp>
        <p:nvSpPr>
          <p:cNvPr id="129027" name="Rectangle 3"/>
          <p:cNvSpPr>
            <a:spLocks noGrp="1" noChangeArrowheads="1"/>
          </p:cNvSpPr>
          <p:nvPr>
            <p:ph type="body" idx="1"/>
          </p:nvPr>
        </p:nvSpPr>
        <p:spPr>
          <a:xfrm>
            <a:off x="827088" y="1989138"/>
            <a:ext cx="7772400" cy="4114800"/>
          </a:xfrm>
        </p:spPr>
        <p:txBody>
          <a:bodyPr>
            <a:normAutofit/>
          </a:bodyPr>
          <a:lstStyle/>
          <a:p>
            <a:pPr algn="just">
              <a:lnSpc>
                <a:spcPct val="90000"/>
              </a:lnSpc>
            </a:pPr>
            <a:r>
              <a:rPr lang="sr-Latn-CS" altLang="sr-Latn-RS" sz="2800" dirty="0" smtClean="0">
                <a:latin typeface="Arial" panose="020B0604020202020204" pitchFamily="34" charset="0"/>
                <a:cs typeface="Arial" panose="020B0604020202020204" pitchFamily="34" charset="0"/>
              </a:rPr>
              <a:t>Knjgovodstvo se može označiti osnovom cjelokupnog računovodstva. Ono je najobuhvatnija evidencija u privrednom društvu, u kojoj ne bi smjela izostati bilo koja poslovna promjena (događaj).</a:t>
            </a:r>
          </a:p>
          <a:p>
            <a:pPr algn="just">
              <a:lnSpc>
                <a:spcPct val="90000"/>
              </a:lnSpc>
            </a:pPr>
            <a:r>
              <a:rPr lang="sr-Latn-CS" altLang="sr-Latn-RS" sz="2800" dirty="0" smtClean="0">
                <a:latin typeface="Arial" panose="020B0604020202020204" pitchFamily="34" charset="0"/>
                <a:cs typeface="Arial" panose="020B0604020202020204" pitchFamily="34" charset="0"/>
              </a:rPr>
              <a:t>Dokumentovanje knjigovodstvenih evidencija je osnovna pretpostavka unosa podataka. Ona smanjuje mogućnost   prikrivanja učinjenih nepravilnosti.</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576287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algn="ctr"/>
            <a:r>
              <a:rPr lang="sr-Latn-CS" altLang="sr-Latn-RS" smtClean="0"/>
              <a:t>Revizija</a:t>
            </a:r>
            <a:endParaRPr lang="en-US" altLang="sr-Latn-RS" smtClean="0"/>
          </a:p>
        </p:txBody>
      </p:sp>
      <p:sp>
        <p:nvSpPr>
          <p:cNvPr id="130051" name="Rectangle 3"/>
          <p:cNvSpPr>
            <a:spLocks noGrp="1" noChangeArrowheads="1"/>
          </p:cNvSpPr>
          <p:nvPr>
            <p:ph type="body" idx="1"/>
          </p:nvPr>
        </p:nvSpPr>
        <p:spPr>
          <a:xfrm>
            <a:off x="755650" y="1989138"/>
            <a:ext cx="7772400" cy="4114800"/>
          </a:xfrm>
        </p:spPr>
        <p:txBody>
          <a:bodyPr>
            <a:noAutofit/>
          </a:bodyPr>
          <a:lstStyle/>
          <a:p>
            <a:pPr algn="just"/>
            <a:r>
              <a:rPr lang="sr-Latn-CS" altLang="sr-Latn-RS" sz="2800" dirty="0" smtClean="0">
                <a:latin typeface="Arial" panose="020B0604020202020204" pitchFamily="34" charset="0"/>
                <a:cs typeface="Arial" panose="020B0604020202020204" pitchFamily="34" charset="0"/>
              </a:rPr>
              <a:t>Zbog postojanja nepovjerenja prema javno objavljenim informacijam i podacima kojim privredno društvo komunicira s investitorskom javnošću, treći sastav računovodstva javnih dioničarskih društava je </a:t>
            </a:r>
            <a:r>
              <a:rPr lang="sr-Latn-CS" altLang="sr-Latn-RS" sz="2800" b="1" i="1" dirty="0" smtClean="0">
                <a:latin typeface="Arial" panose="020B0604020202020204" pitchFamily="34" charset="0"/>
                <a:cs typeface="Arial" panose="020B0604020202020204" pitchFamily="34" charset="0"/>
              </a:rPr>
              <a:t>revizija.</a:t>
            </a:r>
            <a:endParaRPr lang="sr-Latn-CS" altLang="sr-Latn-RS" sz="2800" dirty="0" smtClean="0">
              <a:latin typeface="Arial" panose="020B0604020202020204" pitchFamily="34" charset="0"/>
              <a:cs typeface="Arial" panose="020B0604020202020204" pitchFamily="34" charset="0"/>
            </a:endParaRPr>
          </a:p>
          <a:p>
            <a:pPr algn="just"/>
            <a:r>
              <a:rPr lang="sr-Latn-CS" altLang="sr-Latn-RS" sz="2800" dirty="0" smtClean="0">
                <a:latin typeface="Arial" panose="020B0604020202020204" pitchFamily="34" charset="0"/>
                <a:cs typeface="Arial" panose="020B0604020202020204" pitchFamily="34" charset="0"/>
              </a:rPr>
              <a:t>Revizija treba dati legitimitet finansijskim izvještajima koji će se objaviti.</a:t>
            </a:r>
          </a:p>
          <a:p>
            <a:pPr algn="just"/>
            <a:r>
              <a:rPr lang="sr-Latn-CS" altLang="sr-Latn-RS" sz="2800" dirty="0" smtClean="0">
                <a:latin typeface="Arial" panose="020B0604020202020204" pitchFamily="34" charset="0"/>
                <a:cs typeface="Arial" panose="020B0604020202020204" pitchFamily="34" charset="0"/>
              </a:rPr>
              <a:t>Uspješnost društava koja obavljaju reviziju zavisi o naknadama koje se naplaćuju od društva čiji se izvještaji revidiraju.</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80737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normAutofit fontScale="90000"/>
          </a:bodyPr>
          <a:lstStyle/>
          <a:p>
            <a:pPr algn="ctr"/>
            <a:r>
              <a:rPr lang="sr-Latn-CS" altLang="sr-Latn-RS" dirty="0" smtClean="0"/>
              <a:t>Uloga nadzora u korporativnom upravljanju</a:t>
            </a:r>
            <a:endParaRPr lang="en-US" altLang="sr-Latn-RS" dirty="0" smtClean="0"/>
          </a:p>
        </p:txBody>
      </p:sp>
      <p:sp>
        <p:nvSpPr>
          <p:cNvPr id="131075" name="Rectangle 3"/>
          <p:cNvSpPr>
            <a:spLocks noGrp="1" noChangeArrowheads="1"/>
          </p:cNvSpPr>
          <p:nvPr>
            <p:ph type="body" idx="1"/>
          </p:nvPr>
        </p:nvSpPr>
        <p:spPr>
          <a:xfrm>
            <a:off x="827088" y="1989138"/>
            <a:ext cx="7772400" cy="4114800"/>
          </a:xfrm>
        </p:spPr>
        <p:txBody>
          <a:bodyPr>
            <a:normAutofit/>
          </a:bodyPr>
          <a:lstStyle/>
          <a:p>
            <a:pPr algn="just"/>
            <a:r>
              <a:rPr lang="sr-Latn-CS" altLang="sr-Latn-RS" sz="2800" b="1" dirty="0" smtClean="0">
                <a:latin typeface="Arial" panose="020B0604020202020204" pitchFamily="34" charset="0"/>
                <a:cs typeface="Arial" panose="020B0604020202020204" pitchFamily="34" charset="0"/>
              </a:rPr>
              <a:t>Nadzor u privrednim društvima. </a:t>
            </a:r>
          </a:p>
          <a:p>
            <a:pPr algn="just"/>
            <a:r>
              <a:rPr lang="sr-Latn-CS" altLang="sr-Latn-RS" sz="2800" dirty="0" smtClean="0">
                <a:latin typeface="Arial" panose="020B0604020202020204" pitchFamily="34" charset="0"/>
                <a:cs typeface="Arial" panose="020B0604020202020204" pitchFamily="34" charset="0"/>
              </a:rPr>
              <a:t>Nadzorom se posebno naglašavaju  kontrola  i jačanje konkurentne sposobnosti društva.</a:t>
            </a:r>
          </a:p>
          <a:p>
            <a:pPr algn="just"/>
            <a:r>
              <a:rPr lang="sr-Latn-CS" altLang="sr-Latn-RS" sz="2800" dirty="0" smtClean="0">
                <a:latin typeface="Arial" panose="020B0604020202020204" pitchFamily="34" charset="0"/>
                <a:cs typeface="Arial" panose="020B0604020202020204" pitchFamily="34" charset="0"/>
              </a:rPr>
              <a:t>U društvima sa ograničenom odgovornošću uspostava nadzora je fakultativna, a efektira se kroz internu reviziju.</a:t>
            </a:r>
          </a:p>
          <a:p>
            <a:pPr algn="just"/>
            <a:r>
              <a:rPr lang="sr-Latn-CS" altLang="sr-Latn-RS" sz="2800" dirty="0" smtClean="0">
                <a:latin typeface="Arial" panose="020B0604020202020204" pitchFamily="34" charset="0"/>
                <a:cs typeface="Arial" panose="020B0604020202020204" pitchFamily="34" charset="0"/>
              </a:rPr>
              <a:t>Kod akcionarskih društava obavezna je forma uspostave nadzora. </a:t>
            </a:r>
            <a:endParaRPr lang="en-US" altLang="sr-Latn-RS" sz="2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17988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algn="ctr"/>
            <a:r>
              <a:rPr lang="sr-Latn-CS" altLang="sr-Latn-RS" smtClean="0"/>
              <a:t>AD - Odbor za reviziju</a:t>
            </a:r>
            <a:endParaRPr lang="en-US" altLang="sr-Latn-RS" smtClean="0"/>
          </a:p>
        </p:txBody>
      </p:sp>
      <p:sp>
        <p:nvSpPr>
          <p:cNvPr id="139267" name="Rectangle 3"/>
          <p:cNvSpPr>
            <a:spLocks noGrp="1" noChangeArrowheads="1"/>
          </p:cNvSpPr>
          <p:nvPr>
            <p:ph type="body" idx="1"/>
          </p:nvPr>
        </p:nvSpPr>
        <p:spPr/>
        <p:txBody>
          <a:bodyPr/>
          <a:lstStyle/>
          <a:p>
            <a:pPr algn="just">
              <a:buFont typeface="Wingdings" pitchFamily="2" charset="2"/>
              <a:buNone/>
            </a:pPr>
            <a:r>
              <a:rPr lang="sr-Latn-CS" altLang="sr-Latn-RS" sz="2400" dirty="0" smtClean="0">
                <a:latin typeface="Arial" panose="020B0604020202020204" pitchFamily="34" charset="0"/>
                <a:cs typeface="Arial" panose="020B0604020202020204" pitchFamily="34" charset="0"/>
              </a:rPr>
              <a:t>	Djelokrug i način rada odbora za reviziju svodi se na:</a:t>
            </a:r>
          </a:p>
          <a:p>
            <a:pPr algn="just"/>
            <a:r>
              <a:rPr lang="sr-Latn-CS" altLang="sr-Latn-RS" sz="2400" dirty="0" smtClean="0">
                <a:latin typeface="Arial" panose="020B0604020202020204" pitchFamily="34" charset="0"/>
                <a:cs typeface="Arial" panose="020B0604020202020204" pitchFamily="34" charset="0"/>
              </a:rPr>
              <a:t>donosi plan rada interne revizije;</a:t>
            </a:r>
          </a:p>
          <a:p>
            <a:pPr algn="just"/>
            <a:r>
              <a:rPr lang="sr-Latn-CS" altLang="sr-Latn-RS" sz="2400" dirty="0" smtClean="0">
                <a:latin typeface="Arial" panose="020B0604020202020204" pitchFamily="34" charset="0"/>
                <a:cs typeface="Arial" panose="020B0604020202020204" pitchFamily="34" charset="0"/>
              </a:rPr>
              <a:t>razmatra izvještaje interne revizije i daje preporuke po izvještajima o reviziji;</a:t>
            </a:r>
          </a:p>
          <a:p>
            <a:pPr algn="just"/>
            <a:r>
              <a:rPr lang="sr-Latn-CS" altLang="sr-Latn-RS" sz="2400" dirty="0" smtClean="0">
                <a:latin typeface="Arial" panose="020B0604020202020204" pitchFamily="34" charset="0"/>
                <a:cs typeface="Arial" panose="020B0604020202020204" pitchFamily="34" charset="0"/>
              </a:rPr>
              <a:t>izvještava nadzorni (upravni) odbor o realizaciji preporuka po izvještajima o reviziji;</a:t>
            </a:r>
          </a:p>
          <a:p>
            <a:pPr algn="just"/>
            <a:r>
              <a:rPr lang="sr-Latn-CS" altLang="sr-Latn-RS" sz="2400" dirty="0" smtClean="0">
                <a:latin typeface="Arial" panose="020B0604020202020204" pitchFamily="34" charset="0"/>
                <a:cs typeface="Arial" panose="020B0604020202020204" pitchFamily="34" charset="0"/>
              </a:rPr>
              <a:t>izvještava skupštinu  akcionara društva o računovodstvu, izvještajima finansijskom poslovanju društva i njegovih povezanih društava;</a:t>
            </a:r>
          </a:p>
          <a:p>
            <a:pPr algn="just">
              <a:buFont typeface="Wingdings" pitchFamily="2" charset="2"/>
              <a:buNone/>
            </a:pPr>
            <a:endParaRPr lang="sr-Latn-CS" altLang="sr-Latn-RS" sz="2400" dirty="0" smtClean="0"/>
          </a:p>
          <a:p>
            <a:pPr algn="just">
              <a:buFont typeface="Wingdings" pitchFamily="2" charset="2"/>
              <a:buNone/>
            </a:pPr>
            <a:endParaRPr lang="en-US" altLang="sr-Latn-RS" sz="2400" dirty="0" smtClean="0"/>
          </a:p>
        </p:txBody>
      </p:sp>
    </p:spTree>
    <p:extLst>
      <p:ext uri="{BB962C8B-B14F-4D97-AF65-F5344CB8AC3E}">
        <p14:creationId xmlns:p14="http://schemas.microsoft.com/office/powerpoint/2010/main" val="3611278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827088" y="908720"/>
            <a:ext cx="7772400" cy="5266655"/>
          </a:xfrm>
        </p:spPr>
        <p:txBody>
          <a:bodyPr>
            <a:normAutofit/>
          </a:bodyPr>
          <a:lstStyle/>
          <a:p>
            <a:pPr algn="just">
              <a:lnSpc>
                <a:spcPct val="90000"/>
              </a:lnSpc>
            </a:pPr>
            <a:r>
              <a:rPr lang="sr-Latn-BA" altLang="sr-Latn-RS" sz="2800" b="1" i="1" dirty="0" smtClean="0">
                <a:latin typeface="Arial" panose="020B0604020202020204" pitchFamily="34" charset="0"/>
                <a:cs typeface="Arial" panose="020B0604020202020204" pitchFamily="34" charset="0"/>
              </a:rPr>
              <a:t>Prvo pitanje. </a:t>
            </a:r>
            <a:r>
              <a:rPr lang="sr-Latn-BA" altLang="sr-Latn-RS" sz="2800" dirty="0" smtClean="0">
                <a:latin typeface="Arial" panose="020B0604020202020204" pitchFamily="34" charset="0"/>
                <a:cs typeface="Arial" panose="020B0604020202020204" pitchFamily="34" charset="0"/>
              </a:rPr>
              <a:t>Kako obezbijediti da profesionalni menadžement u preduzećima sa disperziranim vlasništvom (koliki je interes za nadzor menadžera) radi u interesu vlasnika, a ne u svom sopstvenom (principal – agent problem)? </a:t>
            </a:r>
          </a:p>
          <a:p>
            <a:pPr algn="just">
              <a:lnSpc>
                <a:spcPct val="90000"/>
              </a:lnSpc>
            </a:pPr>
            <a:r>
              <a:rPr lang="sr-Latn-BA" altLang="sr-Latn-RS" sz="2800" b="1" i="1" dirty="0" smtClean="0">
                <a:latin typeface="Arial" panose="020B0604020202020204" pitchFamily="34" charset="0"/>
                <a:cs typeface="Arial" panose="020B0604020202020204" pitchFamily="34" charset="0"/>
              </a:rPr>
              <a:t>Drugo pitanje. </a:t>
            </a:r>
            <a:r>
              <a:rPr lang="sr-Latn-BA" altLang="sr-Latn-RS" sz="2800" dirty="0" smtClean="0">
                <a:latin typeface="Arial" panose="020B0604020202020204" pitchFamily="34" charset="0"/>
                <a:cs typeface="Arial" panose="020B0604020202020204" pitchFamily="34" charset="0"/>
              </a:rPr>
              <a:t>Kako u preduzećima sa koncentrisanim vlasništvom obezbijediti da kontrolni vlasnik ne zloupotrebljava svoju kontrolu nad firmom kako bi iz nje izvukao više nego što mu pripada (principal – principal problem)?</a:t>
            </a:r>
          </a:p>
        </p:txBody>
      </p:sp>
    </p:spTree>
    <p:extLst>
      <p:ext uri="{BB962C8B-B14F-4D97-AF65-F5344CB8AC3E}">
        <p14:creationId xmlns:p14="http://schemas.microsoft.com/office/powerpoint/2010/main" val="119220943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pPr algn="ctr"/>
            <a:r>
              <a:rPr lang="sr-Latn-CS" altLang="sr-Latn-RS" sz="3200" dirty="0" smtClean="0"/>
              <a:t> Unapređenja poslovnog ambijenta kroz unapređenje korp. upravljanja</a:t>
            </a:r>
            <a:endParaRPr lang="en-US" altLang="sr-Latn-RS" sz="3200" dirty="0" smtClean="0"/>
          </a:p>
        </p:txBody>
      </p:sp>
      <p:sp>
        <p:nvSpPr>
          <p:cNvPr id="143363" name="Rectangle 3"/>
          <p:cNvSpPr>
            <a:spLocks noGrp="1" noChangeArrowheads="1"/>
          </p:cNvSpPr>
          <p:nvPr>
            <p:ph type="body" idx="1"/>
          </p:nvPr>
        </p:nvSpPr>
        <p:spPr>
          <a:xfrm>
            <a:off x="827088" y="1556792"/>
            <a:ext cx="7772400" cy="4547146"/>
          </a:xfrm>
        </p:spPr>
        <p:txBody>
          <a:bodyPr/>
          <a:lstStyle/>
          <a:p>
            <a:pPr algn="just">
              <a:buFont typeface="Wingdings" pitchFamily="2" charset="2"/>
              <a:buNone/>
            </a:pPr>
            <a:r>
              <a:rPr lang="sr-Latn-CS" altLang="sr-Latn-RS" sz="2400" b="1" i="1" dirty="0" smtClean="0"/>
              <a:t>	</a:t>
            </a:r>
            <a:r>
              <a:rPr lang="sr-Latn-CS" altLang="sr-Latn-RS" sz="2400" b="1" i="1" dirty="0" smtClean="0">
                <a:latin typeface="Arial" panose="020B0604020202020204" pitchFamily="34" charset="0"/>
                <a:cs typeface="Arial" panose="020B0604020202020204" pitchFamily="34" charset="0"/>
              </a:rPr>
              <a:t>Unutrašnji i spoljni faktori korporativnog upravljanja</a:t>
            </a:r>
          </a:p>
          <a:p>
            <a:pPr algn="just"/>
            <a:r>
              <a:rPr lang="sr-Latn-CS" altLang="sr-Latn-RS" sz="2400" dirty="0" smtClean="0">
                <a:latin typeface="Arial" panose="020B0604020202020204" pitchFamily="34" charset="0"/>
                <a:cs typeface="Arial" panose="020B0604020202020204" pitchFamily="34" charset="0"/>
              </a:rPr>
              <a:t>Kad se govori o korporativnom upravljanju u akcionarskim društvima, treba imati na umu uticaj različitih elemenata na sistem upravljanja i nadzora nad akcionarskim društvima.</a:t>
            </a:r>
          </a:p>
          <a:p>
            <a:pPr algn="just"/>
            <a:r>
              <a:rPr lang="sr-Latn-CS" altLang="sr-Latn-RS" sz="2400" dirty="0" smtClean="0">
                <a:latin typeface="Arial" panose="020B0604020202020204" pitchFamily="34" charset="0"/>
                <a:cs typeface="Arial" panose="020B0604020202020204" pitchFamily="34" charset="0"/>
              </a:rPr>
              <a:t>S jedne strane, se analizira efikasnost i struktura unutrašnjeg uređenja akcinarskog društva, a naročito odnosa upravnih i nadzornih tijela unutar akcionarskog društva, tada se govori o  unutrašnjim faktorima korporativnog upravljanja.</a:t>
            </a:r>
            <a:endParaRPr lang="en-US" altLang="sr-Latn-RS" sz="2400" b="1"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978451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7" name="Rectangle 3"/>
          <p:cNvSpPr>
            <a:spLocks noGrp="1" noChangeArrowheads="1"/>
          </p:cNvSpPr>
          <p:nvPr>
            <p:ph type="body" idx="1"/>
          </p:nvPr>
        </p:nvSpPr>
        <p:spPr>
          <a:xfrm>
            <a:off x="827088" y="1196752"/>
            <a:ext cx="7772400" cy="4907186"/>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S druge strane, na akcionarsko društvo i sistem korporativnog upravljanja utiču i spoljni faktori, naročito tržišta kapitala, te se dolazi do pojma spoljnih faktora  korporativnog upravljanja.</a:t>
            </a:r>
          </a:p>
          <a:p>
            <a:pPr algn="just">
              <a:lnSpc>
                <a:spcPct val="90000"/>
              </a:lnSpc>
            </a:pPr>
            <a:r>
              <a:rPr lang="sr-Latn-CS" altLang="sr-Latn-RS" sz="2400" dirty="0" smtClean="0">
                <a:latin typeface="Arial" panose="020B0604020202020204" pitchFamily="34" charset="0"/>
                <a:cs typeface="Arial" panose="020B0604020202020204" pitchFamily="34" charset="0"/>
              </a:rPr>
              <a:t>Osim toga, između unutrašnjeg i spoljnog korporativnog upravljanja pojavljuju se pravne obaveze izrade finansijskih izvještaja i transparentnost poslovanja akcionarskih društava, te revizije finansijskih izvještaja. Izrada finansijskih izvještaja i njihova revizija odvija se unutar akconarskog društva, ali ima svoje reperkusije na tržišne subjekte.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27240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pPr algn="ctr"/>
            <a:r>
              <a:rPr lang="sr-Latn-CS" altLang="sr-Latn-RS" smtClean="0"/>
              <a:t>Kodeksi korporativnog upravljanja</a:t>
            </a:r>
            <a:endParaRPr lang="en-US" altLang="sr-Latn-RS" smtClean="0"/>
          </a:p>
        </p:txBody>
      </p:sp>
      <p:sp>
        <p:nvSpPr>
          <p:cNvPr id="145411" name="Rectangle 3"/>
          <p:cNvSpPr>
            <a:spLocks noGrp="1" noChangeArrowheads="1"/>
          </p:cNvSpPr>
          <p:nvPr>
            <p:ph type="body" idx="1"/>
          </p:nvPr>
        </p:nvSpPr>
        <p:spPr>
          <a:xfrm>
            <a:off x="827088" y="1412776"/>
            <a:ext cx="7772400" cy="4691162"/>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Važnost korporativnog upravljanja inicirala je izradu nacionalnih kodeksa korporativnog upravljanja početkom devedesetih godina dvadesetog vijeka u evropskim državama.</a:t>
            </a:r>
          </a:p>
          <a:p>
            <a:pPr algn="just">
              <a:lnSpc>
                <a:spcPct val="90000"/>
              </a:lnSpc>
            </a:pPr>
            <a:r>
              <a:rPr lang="sr-Latn-CS" altLang="sr-Latn-RS" sz="2400" dirty="0" smtClean="0">
                <a:latin typeface="Arial" panose="020B0604020202020204" pitchFamily="34" charset="0"/>
                <a:cs typeface="Arial" panose="020B0604020202020204" pitchFamily="34" charset="0"/>
              </a:rPr>
              <a:t>Prvi nacionalni kodeks donijet je u Australiji 1991. godine pod nazivom Bosch Report (Boš Riport).</a:t>
            </a:r>
          </a:p>
          <a:p>
            <a:pPr algn="just">
              <a:lnSpc>
                <a:spcPct val="90000"/>
              </a:lnSpc>
            </a:pPr>
            <a:r>
              <a:rPr lang="sr-Latn-CS" altLang="sr-Latn-RS" sz="2400" dirty="0" smtClean="0">
                <a:latin typeface="Arial" panose="020B0604020202020204" pitchFamily="34" charset="0"/>
                <a:cs typeface="Arial" panose="020B0604020202020204" pitchFamily="34" charset="0"/>
              </a:rPr>
              <a:t>Prvi  evropski nacionaln kodeks donijet je u Velikoj Britaniji 1992. godine pod nazivom Cadbury Report</a:t>
            </a:r>
          </a:p>
          <a:p>
            <a:pPr algn="just">
              <a:lnSpc>
                <a:spcPct val="90000"/>
              </a:lnSpc>
              <a:buFont typeface="Wingdings" pitchFamily="2" charset="2"/>
              <a:buNone/>
            </a:pPr>
            <a:r>
              <a:rPr lang="sr-Latn-CS" altLang="sr-Latn-RS" sz="2400" dirty="0" smtClean="0">
                <a:latin typeface="Arial" panose="020B0604020202020204" pitchFamily="34" charset="0"/>
                <a:cs typeface="Arial" panose="020B0604020202020204" pitchFamily="34" charset="0"/>
              </a:rPr>
              <a:t>    (Kedburi Riport) i uticao je na izradi nacionalnih kodeksa ostalih evropskih država, njih oko pedesak donijeto je u razdoblju do 2004. godine.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435879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Rectangle 3"/>
          <p:cNvSpPr>
            <a:spLocks noGrp="1" noChangeArrowheads="1"/>
          </p:cNvSpPr>
          <p:nvPr>
            <p:ph type="body" idx="1"/>
          </p:nvPr>
        </p:nvSpPr>
        <p:spPr>
          <a:xfrm>
            <a:off x="827088" y="836712"/>
            <a:ext cx="7772400" cy="5267226"/>
          </a:xfrm>
        </p:spPr>
        <p:txBody>
          <a:bodyPr/>
          <a:lstStyle/>
          <a:p>
            <a:pPr algn="just"/>
            <a:r>
              <a:rPr lang="sr-Latn-CS" altLang="sr-Latn-RS" sz="2400" dirty="0" smtClean="0">
                <a:latin typeface="Arial" panose="020B0604020202020204" pitchFamily="34" charset="0"/>
                <a:cs typeface="Arial" panose="020B0604020202020204" pitchFamily="34" charset="0"/>
              </a:rPr>
              <a:t>U Sjedinjenim Američkim državama prvi kodeks donijet je od strane upravnog obora General Motors     (Dženeral Motors).</a:t>
            </a:r>
          </a:p>
          <a:p>
            <a:pPr algn="just">
              <a:buFont typeface="Wingdings" pitchFamily="2" charset="2"/>
              <a:buNone/>
            </a:pPr>
            <a:r>
              <a:rPr lang="sr-Latn-CS" altLang="sr-Latn-RS" sz="2400" dirty="0" smtClean="0">
                <a:latin typeface="Arial" panose="020B0604020202020204" pitchFamily="34" charset="0"/>
                <a:cs typeface="Arial" panose="020B0604020202020204" pitchFamily="34" charset="0"/>
              </a:rPr>
              <a:t>	Treba spomenuti Principe korporativnog upravljanja Organizacije za privredu, saradnju i razvoj (OECD-Principles of Corporate Governance) iz 1999. godine, a objavljen je i Nacrt izmijenjenog teksta Principa korporativnog upravljanja 2004. godine.</a:t>
            </a:r>
          </a:p>
          <a:p>
            <a:pPr algn="just">
              <a:buFont typeface="Wingdings" pitchFamily="2" charset="2"/>
              <a:buNone/>
            </a:pPr>
            <a:r>
              <a:rPr lang="sr-Latn-CS" altLang="sr-Latn-RS" sz="2400" dirty="0" smtClean="0"/>
              <a:t>	</a:t>
            </a:r>
            <a:endParaRPr lang="en-US" altLang="sr-Latn-RS" sz="2400" dirty="0" smtClean="0"/>
          </a:p>
        </p:txBody>
      </p:sp>
    </p:spTree>
    <p:extLst>
      <p:ext uri="{BB962C8B-B14F-4D97-AF65-F5344CB8AC3E}">
        <p14:creationId xmlns:p14="http://schemas.microsoft.com/office/powerpoint/2010/main" val="14469568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algn="ctr"/>
            <a:r>
              <a:rPr lang="sr-Latn-CS" altLang="sr-Latn-RS" smtClean="0"/>
              <a:t>Korporativna strategija</a:t>
            </a:r>
            <a:endParaRPr lang="en-US" altLang="sr-Latn-RS" smtClean="0"/>
          </a:p>
        </p:txBody>
      </p:sp>
      <p:sp>
        <p:nvSpPr>
          <p:cNvPr id="147459" name="Rectangle 3"/>
          <p:cNvSpPr>
            <a:spLocks noGrp="1" noChangeArrowheads="1"/>
          </p:cNvSpPr>
          <p:nvPr>
            <p:ph type="body" idx="1"/>
          </p:nvPr>
        </p:nvSpPr>
        <p:spPr>
          <a:xfrm>
            <a:off x="755650" y="1484784"/>
            <a:ext cx="7772400" cy="4619154"/>
          </a:xfrm>
        </p:spPr>
        <p:txBody>
          <a:bodyPr/>
          <a:lstStyle/>
          <a:p>
            <a:pPr algn="just"/>
            <a:r>
              <a:rPr lang="sr-Latn-CS" altLang="sr-Latn-RS" sz="2400" dirty="0" smtClean="0">
                <a:latin typeface="Arial" panose="020B0604020202020204" pitchFamily="34" charset="0"/>
                <a:cs typeface="Arial" panose="020B0604020202020204" pitchFamily="34" charset="0"/>
              </a:rPr>
              <a:t>Osiguravanje strateškog vođenja kompanije podrazumijeva osmišljavanje vizije i usmjerenja, čime se određuju dugoročni i kratkoročni ciljevi kompanije.</a:t>
            </a:r>
          </a:p>
          <a:p>
            <a:pPr algn="just">
              <a:buFont typeface="Wingdings" pitchFamily="2" charset="2"/>
              <a:buNone/>
            </a:pPr>
            <a:r>
              <a:rPr lang="sr-Latn-CS" altLang="sr-Latn-RS" sz="2400" dirty="0" smtClean="0">
                <a:latin typeface="Arial" panose="020B0604020202020204" pitchFamily="34" charset="0"/>
                <a:cs typeface="Arial" panose="020B0604020202020204" pitchFamily="34" charset="0"/>
              </a:rPr>
              <a:t>	To zahtijeva konkretno razrađivanje i usaglašavanje strategije kompanije sa upravom. </a:t>
            </a:r>
          </a:p>
          <a:p>
            <a:pPr algn="just"/>
            <a:r>
              <a:rPr lang="sr-Latn-CS" altLang="sr-Latn-RS" sz="2400" dirty="0" smtClean="0">
                <a:latin typeface="Arial" panose="020B0604020202020204" pitchFamily="34" charset="0"/>
                <a:cs typeface="Arial" panose="020B0604020202020204" pitchFamily="34" charset="0"/>
              </a:rPr>
              <a:t>Korporativna strategija je strategija utvrđivanja misije kompanije (preduzeća) kao skupa organizicijskih ciljeva kojima se detaljno opisuje svrha postojanja i željeni pravci kretanja preduzeća.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035076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3" name="Rectangle 3"/>
          <p:cNvSpPr>
            <a:spLocks noGrp="1" noChangeArrowheads="1"/>
          </p:cNvSpPr>
          <p:nvPr>
            <p:ph type="body" idx="1"/>
          </p:nvPr>
        </p:nvSpPr>
        <p:spPr>
          <a:xfrm>
            <a:off x="827088" y="980728"/>
            <a:ext cx="7772400" cy="5123210"/>
          </a:xfrm>
        </p:spPr>
        <p:txBody>
          <a:bodyPr/>
          <a:lstStyle/>
          <a:p>
            <a:pPr marL="609600" indent="-609600" algn="just">
              <a:buFont typeface="Wingdings" pitchFamily="2" charset="2"/>
              <a:buNone/>
            </a:pPr>
            <a:r>
              <a:rPr lang="sr-Latn-CS" altLang="sr-Latn-RS" sz="2400" dirty="0" smtClean="0"/>
              <a:t>	</a:t>
            </a:r>
            <a:r>
              <a:rPr lang="sr-Latn-CS" altLang="sr-Latn-RS" dirty="0" smtClean="0"/>
              <a:t>Na nivou je  preduzeća, te mora biti u 	skladu sa prioritetima preduzeća. Dijeli se na tri područja:</a:t>
            </a:r>
          </a:p>
          <a:p>
            <a:pPr marL="609600" indent="-609600" algn="just">
              <a:buFontTx/>
              <a:buAutoNum type="arabicPeriod"/>
            </a:pPr>
            <a:r>
              <a:rPr lang="sr-Latn-CS" altLang="sr-Latn-RS" dirty="0" smtClean="0"/>
              <a:t>Strategija rasta (razvoja) </a:t>
            </a:r>
          </a:p>
          <a:p>
            <a:pPr marL="609600" indent="-609600" algn="just">
              <a:buFontTx/>
              <a:buAutoNum type="arabicPeriod"/>
            </a:pPr>
            <a:r>
              <a:rPr lang="sr-Latn-CS" altLang="sr-Latn-RS" dirty="0" smtClean="0"/>
              <a:t>Strategija stabilizacije (normalizacije) i</a:t>
            </a:r>
          </a:p>
          <a:p>
            <a:pPr marL="609600" indent="-609600" algn="just">
              <a:buFontTx/>
              <a:buAutoNum type="arabicPeriod"/>
            </a:pPr>
            <a:r>
              <a:rPr lang="sr-Latn-CS" altLang="sr-Latn-RS" dirty="0" smtClean="0"/>
              <a:t>Strategija investiranja</a:t>
            </a:r>
          </a:p>
          <a:p>
            <a:pPr marL="609600" indent="-609600" algn="just">
              <a:buFontTx/>
              <a:buNone/>
            </a:pPr>
            <a:r>
              <a:rPr lang="sr-Latn-CS" altLang="sr-Latn-RS" dirty="0" smtClean="0"/>
              <a:t>	U tom smislu treba smatrati da je upravljački tim odboru bitan resurs, koji mu pruža široko znanje i iskustvo.</a:t>
            </a:r>
          </a:p>
          <a:p>
            <a:pPr marL="609600" indent="-609600" algn="just">
              <a:buFontTx/>
              <a:buChar char="-"/>
            </a:pPr>
            <a:endParaRPr lang="en-US" altLang="sr-Latn-RS" dirty="0" smtClean="0"/>
          </a:p>
          <a:p>
            <a:pPr marL="609600" indent="-609600" algn="just"/>
            <a:endParaRPr lang="en-US" altLang="sr-Latn-RS" dirty="0" smtClean="0"/>
          </a:p>
        </p:txBody>
      </p:sp>
    </p:spTree>
    <p:extLst>
      <p:ext uri="{BB962C8B-B14F-4D97-AF65-F5344CB8AC3E}">
        <p14:creationId xmlns:p14="http://schemas.microsoft.com/office/powerpoint/2010/main" val="33122319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pPr algn="ctr"/>
            <a:r>
              <a:rPr lang="sr-Latn-CS" altLang="sr-Latn-RS" smtClean="0"/>
              <a:t>Poslovna strategija</a:t>
            </a:r>
            <a:endParaRPr lang="en-US" altLang="sr-Latn-RS" smtClean="0"/>
          </a:p>
        </p:txBody>
      </p:sp>
      <p:sp>
        <p:nvSpPr>
          <p:cNvPr id="149507" name="Rectangle 3"/>
          <p:cNvSpPr>
            <a:spLocks noGrp="1" noChangeArrowheads="1"/>
          </p:cNvSpPr>
          <p:nvPr>
            <p:ph type="body" idx="1"/>
          </p:nvPr>
        </p:nvSpPr>
        <p:spPr>
          <a:xfrm>
            <a:off x="827088" y="1916113"/>
            <a:ext cx="7772400" cy="4114800"/>
          </a:xfrm>
        </p:spPr>
        <p:txBody>
          <a:bodyPr>
            <a:normAutofit lnSpcReduction="10000"/>
          </a:bodyPr>
          <a:lstStyle/>
          <a:p>
            <a:pPr marL="609600" indent="-609600" algn="just"/>
            <a:r>
              <a:rPr lang="sr-Latn-CS" altLang="sr-Latn-RS" sz="2400" dirty="0" smtClean="0">
                <a:latin typeface="Arial" panose="020B0604020202020204" pitchFamily="34" charset="0"/>
                <a:cs typeface="Arial" panose="020B0604020202020204" pitchFamily="34" charset="0"/>
              </a:rPr>
              <a:t>Poslovna strategija je specifična vrsta strategije kojom se utvrđuju metode i postupci preduzeća sa svrhom postizanja ciljeva u području izabrane poslovne aktivnosti. </a:t>
            </a:r>
          </a:p>
          <a:p>
            <a:pPr marL="609600" indent="-609600" algn="just"/>
            <a:r>
              <a:rPr lang="sr-Latn-CS" altLang="sr-Latn-RS" sz="2400" dirty="0" smtClean="0">
                <a:latin typeface="Arial" panose="020B0604020202020204" pitchFamily="34" charset="0"/>
                <a:cs typeface="Arial" panose="020B0604020202020204" pitchFamily="34" charset="0"/>
              </a:rPr>
              <a:t>Usmjerena je na postizanje strategijske konkurentske prednosti. Poslovne strategije imaju tri smjera razvoja:</a:t>
            </a:r>
          </a:p>
          <a:p>
            <a:pPr marL="609600" indent="-609600" algn="just">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Poslovne strategije zasnovane na portfolio matrici</a:t>
            </a:r>
          </a:p>
          <a:p>
            <a:pPr marL="609600" indent="-609600" algn="just">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Generičke poslovne strategije </a:t>
            </a:r>
          </a:p>
          <a:p>
            <a:pPr marL="609600" indent="-609600" algn="just">
              <a:buFont typeface="Wingdings" pitchFamily="2" charset="2"/>
              <a:buAutoNum type="arabicPeriod"/>
            </a:pPr>
            <a:r>
              <a:rPr lang="sr-Latn-CS" altLang="sr-Latn-RS" sz="2400" dirty="0" smtClean="0">
                <a:latin typeface="Arial" panose="020B0604020202020204" pitchFamily="34" charset="0"/>
                <a:cs typeface="Arial" panose="020B0604020202020204" pitchFamily="34" charset="0"/>
              </a:rPr>
              <a:t>Strategije zasnovane na modelu životnog ciklusa proizvoda.</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157061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a:xfrm>
            <a:off x="827088" y="836712"/>
            <a:ext cx="7772400" cy="5338663"/>
          </a:xfrm>
        </p:spPr>
        <p:txBody>
          <a:bodyPr/>
          <a:lstStyle/>
          <a:p>
            <a:pPr algn="just"/>
            <a:r>
              <a:rPr lang="sr-Latn-CS" altLang="sr-Latn-RS" sz="2400" dirty="0" smtClean="0">
                <a:latin typeface="Arial" panose="020B0604020202020204" pitchFamily="34" charset="0"/>
                <a:cs typeface="Arial" panose="020B0604020202020204" pitchFamily="34" charset="0"/>
              </a:rPr>
              <a:t>Bez obzira o kojoj se poslovnoj strategiji radi, kompanija će nastojati da maksimizira profit i ostvari što bolju konkurentsku poziciju na tržištu. Naravno, od konkretnog menadžmenta te njegove povezanosti sa odborom, opšteg stanja u kompaniji zavisiće i izbor date strategije.</a:t>
            </a:r>
          </a:p>
          <a:p>
            <a:pPr algn="just"/>
            <a:r>
              <a:rPr lang="sr-Latn-CS" altLang="sr-Latn-RS" sz="2400" dirty="0" smtClean="0">
                <a:latin typeface="Arial" panose="020B0604020202020204" pitchFamily="34" charset="0"/>
                <a:cs typeface="Arial" panose="020B0604020202020204" pitchFamily="34" charset="0"/>
              </a:rPr>
              <a:t>Poslovna strategija obuhvata ciljeve  za proizvode i tržišta za određenu stratešku poslovnu jedinicu.</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709195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normAutofit/>
          </a:bodyPr>
          <a:lstStyle/>
          <a:p>
            <a:pPr algn="ctr"/>
            <a:r>
              <a:rPr lang="sr-Latn-CS" altLang="sr-Latn-RS" dirty="0" smtClean="0"/>
              <a:t>Javnost i informacije  </a:t>
            </a:r>
            <a:endParaRPr lang="en-US" altLang="sr-Latn-RS" dirty="0" smtClean="0"/>
          </a:p>
        </p:txBody>
      </p:sp>
      <p:sp>
        <p:nvSpPr>
          <p:cNvPr id="151555" name="Rectangle 3"/>
          <p:cNvSpPr>
            <a:spLocks noGrp="1" noChangeArrowheads="1"/>
          </p:cNvSpPr>
          <p:nvPr>
            <p:ph type="body" idx="1"/>
          </p:nvPr>
        </p:nvSpPr>
        <p:spPr>
          <a:xfrm>
            <a:off x="827088" y="1340768"/>
            <a:ext cx="7772400" cy="4763170"/>
          </a:xfrm>
        </p:spPr>
        <p:txBody>
          <a:bodyPr/>
          <a:lstStyle/>
          <a:p>
            <a:pPr algn="just">
              <a:lnSpc>
                <a:spcPct val="90000"/>
              </a:lnSpc>
            </a:pPr>
            <a:r>
              <a:rPr lang="sr-Latn-CS" altLang="sr-Latn-RS" sz="2400" dirty="0" smtClean="0">
                <a:latin typeface="Arial" panose="020B0604020202020204" pitchFamily="34" charset="0"/>
                <a:cs typeface="Arial" panose="020B0604020202020204" pitchFamily="34" charset="0"/>
              </a:rPr>
              <a:t>Efikasno  korporativno upravljanje ključno je za održavanje povjerenja javnosti u cjelokupni finansijski sektor. Postojanje kvalitetnog korporativnog upravljanja unutar svakog preduzeća pa tako i cjelokupne ekonomije, pomaže da se osigura veći stepen povjerenja potreban za razvoj i pravilno funskcionisanje tržišne ekonomije. </a:t>
            </a:r>
          </a:p>
          <a:p>
            <a:pPr algn="just">
              <a:lnSpc>
                <a:spcPct val="90000"/>
              </a:lnSpc>
            </a:pPr>
            <a:r>
              <a:rPr lang="sr-Latn-CS" altLang="sr-Latn-RS" sz="2400" dirty="0" smtClean="0">
                <a:latin typeface="Arial" panose="020B0604020202020204" pitchFamily="34" charset="0"/>
                <a:cs typeface="Arial" panose="020B0604020202020204" pitchFamily="34" charset="0"/>
              </a:rPr>
              <a:t>Informacija, u formi kakvu srećemo danas, nastala je istovremeno sa pojavom upravljanja, pa možemo reći da su informacija i upravljanje dvije neodvojive kategorije.</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123535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827088" y="908720"/>
            <a:ext cx="7772400" cy="5266655"/>
          </a:xfrm>
        </p:spPr>
        <p:txBody>
          <a:bodyPr/>
          <a:lstStyle/>
          <a:p>
            <a:pPr algn="just"/>
            <a:r>
              <a:rPr lang="sr-Latn-CS" altLang="sr-Latn-RS" sz="2400" dirty="0" smtClean="0">
                <a:latin typeface="Arial" panose="020B0604020202020204" pitchFamily="34" charset="0"/>
                <a:cs typeface="Arial" panose="020B0604020202020204" pitchFamily="34" charset="0"/>
              </a:rPr>
              <a:t>Za korporativno upravljanje od posebnog značaja su sve informacije koje su vezane i/ili proističu iz svakodnevnog poslovanja preduzeća uključujući i informacije iz užeg i šireg okruženja preduzeća. </a:t>
            </a:r>
          </a:p>
          <a:p>
            <a:pPr algn="just"/>
            <a:r>
              <a:rPr lang="sr-Latn-CS" altLang="sr-Latn-RS" sz="2400" dirty="0" smtClean="0">
                <a:latin typeface="Arial" panose="020B0604020202020204" pitchFamily="34" charset="0"/>
                <a:cs typeface="Arial" panose="020B0604020202020204" pitchFamily="34" charset="0"/>
              </a:rPr>
              <a:t>Ove informacije mogu dolaziti iz sektora: računovodstva, finansija, marketinga, nabavke, proizvodnje i prodaje i iz sektora upravljanja poslovanja preduzeća.</a:t>
            </a:r>
          </a:p>
          <a:p>
            <a:pPr algn="just"/>
            <a:r>
              <a:rPr lang="sr-Latn-CS" altLang="sr-Latn-RS" sz="2400" dirty="0" smtClean="0">
                <a:latin typeface="Arial" panose="020B0604020202020204" pitchFamily="34" charset="0"/>
                <a:cs typeface="Arial" panose="020B0604020202020204" pitchFamily="34" charset="0"/>
              </a:rPr>
              <a:t>Zainteresovani korisnici informacija koje su vezane za korporativno upravljanje su: akcionari, povjerioci, dužnici, radnici, država i njeni organi itd. </a:t>
            </a:r>
            <a:endParaRPr lang="en-US" altLang="sr-Latn-RS"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716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TotalTime>
  <Words>6550</Words>
  <Application>Microsoft Office PowerPoint</Application>
  <PresentationFormat>On-screen Show (4:3)</PresentationFormat>
  <Paragraphs>487</Paragraphs>
  <Slides>112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112</vt:i4>
      </vt:variant>
    </vt:vector>
  </HeadingPairs>
  <TitlesOfParts>
    <vt:vector size="114" baseType="lpstr">
      <vt:lpstr>Office Theme</vt:lpstr>
      <vt:lpstr>Chart</vt:lpstr>
      <vt:lpstr> KORPORATIVNO UPRAVLJANJE</vt:lpstr>
      <vt:lpstr> Razvoj  korporativnog upravljanja</vt:lpstr>
      <vt:lpstr>PowerPoint Presentation</vt:lpstr>
      <vt:lpstr>PowerPoint Presentation</vt:lpstr>
      <vt:lpstr>PowerPoint Presentation</vt:lpstr>
      <vt:lpstr>PowerPoint Presentation</vt:lpstr>
      <vt:lpstr>PowerPoint Presentation</vt:lpstr>
      <vt:lpstr>Ekonomski aspekti korporativnog upravljanja</vt:lpstr>
      <vt:lpstr>PowerPoint Presentation</vt:lpstr>
      <vt:lpstr>Istraživanja primjene korporativnog upravljanja </vt:lpstr>
      <vt:lpstr>PowerPoint Presentation</vt:lpstr>
      <vt:lpstr> Sažetak izvještaja  2006.g. ocjene korpor. upravljanja u BiH </vt:lpstr>
      <vt:lpstr>PowerPoint Presentation</vt:lpstr>
      <vt:lpstr>PowerPoint Presentation</vt:lpstr>
      <vt:lpstr>PowerPoint Presentation</vt:lpstr>
      <vt:lpstr>Nivo korporativnog upravljanja</vt:lpstr>
      <vt:lpstr>PowerPoint Presentation</vt:lpstr>
      <vt:lpstr>Propisi koji utiču na  korporativno upravljanje </vt:lpstr>
      <vt:lpstr>PowerPoint Presentation</vt:lpstr>
      <vt:lpstr>ZAKON O PRIVREDNIM DRUŠTVIMA </vt:lpstr>
      <vt:lpstr>PowerPoint Presentation</vt:lpstr>
      <vt:lpstr>PowerPoint Presentation</vt:lpstr>
      <vt:lpstr>PowerPoint Presentation</vt:lpstr>
      <vt:lpstr>PowerPoint Presentation</vt:lpstr>
      <vt:lpstr>PowerPoint Presentation</vt:lpstr>
      <vt:lpstr>PowerPoint Presentation</vt:lpstr>
      <vt:lpstr>Društvo s neograničenom solidarnom odgovornošću</vt:lpstr>
      <vt:lpstr>Komanditno društvo</vt:lpstr>
      <vt:lpstr>Društvo sa ograničenom odgovornošću</vt:lpstr>
      <vt:lpstr>Dioničko društvo (Akcionarsko društvo)</vt:lpstr>
      <vt:lpstr>PowerPoint Presentation</vt:lpstr>
      <vt:lpstr>Korporacija </vt:lpstr>
      <vt:lpstr>PowerPoint Presentation</vt:lpstr>
      <vt:lpstr>Organi upravljanja  - Skupština-</vt:lpstr>
      <vt:lpstr>PowerPoint Presentation</vt:lpstr>
      <vt:lpstr>Pravo akcionara</vt:lpstr>
      <vt:lpstr>PowerPoint Presentation</vt:lpstr>
      <vt:lpstr>PowerPoint Presentation</vt:lpstr>
      <vt:lpstr>PowerPoint Presentation</vt:lpstr>
      <vt:lpstr>Pravo glasa </vt:lpstr>
      <vt:lpstr>PowerPoint Presentation</vt:lpstr>
      <vt:lpstr> </vt:lpstr>
      <vt:lpstr>Isključenje prava glasa</vt:lpstr>
      <vt:lpstr>PowerPoint Presentation</vt:lpstr>
      <vt:lpstr>Zapisnik </vt:lpstr>
      <vt:lpstr>Nadzorni (Upravni) odbor </vt:lpstr>
      <vt:lpstr>Nadzorni odbor</vt:lpstr>
      <vt:lpstr>Uprava kompanije - društva</vt:lpstr>
      <vt:lpstr>PowerPoint Presentation</vt:lpstr>
      <vt:lpstr> Prednosti korporacije</vt:lpstr>
      <vt:lpstr>PowerPoint Presentation</vt:lpstr>
      <vt:lpstr>Nedostaci korporacije</vt:lpstr>
      <vt:lpstr>PowerPoint Presentation</vt:lpstr>
      <vt:lpstr>PowerPoint Presentation</vt:lpstr>
      <vt:lpstr>Povezana društva </vt:lpstr>
      <vt:lpstr>PowerPoint Presentation</vt:lpstr>
      <vt:lpstr>PowerPoint Presentation</vt:lpstr>
      <vt:lpstr> </vt:lpstr>
      <vt:lpstr> Zajedničke odredbe za povezana društva </vt:lpstr>
      <vt:lpstr>PowerPoint Presentation</vt:lpstr>
      <vt:lpstr>Poslovno udruženje </vt:lpstr>
      <vt:lpstr>PowerPoint Presentation</vt:lpstr>
      <vt:lpstr>Ostali oblici povezivanja društava </vt:lpstr>
      <vt:lpstr>Problemi u funkcionisanju korp. upravljanja u BiH</vt:lpstr>
      <vt:lpstr>PowerPoint Presentation</vt:lpstr>
      <vt:lpstr>PowerPoint Presentation</vt:lpstr>
      <vt:lpstr>PowerPoint Presentation</vt:lpstr>
      <vt:lpstr>PowerPoint Presentation</vt:lpstr>
      <vt:lpstr>Mogući pravci unapređenja  korporativnog upravljanja </vt:lpstr>
      <vt:lpstr>PowerPoint Presentation</vt:lpstr>
      <vt:lpstr>Društvo kapitala u  Evropskoj uniji</vt:lpstr>
      <vt:lpstr>PowerPoint Presentation</vt:lpstr>
      <vt:lpstr>Investicione odluke</vt:lpstr>
      <vt:lpstr>PowerPoint Presentation</vt:lpstr>
      <vt:lpstr>PowerPoint Presentation</vt:lpstr>
      <vt:lpstr>Razlozi za racionalizaciju kapitala</vt:lpstr>
      <vt:lpstr>Selekcija projekata </vt:lpstr>
      <vt:lpstr>Mehanizmi korporativnog upravljanja</vt:lpstr>
      <vt:lpstr>PowerPoint Presentation</vt:lpstr>
      <vt:lpstr>Korporativno izvještavanje</vt:lpstr>
      <vt:lpstr>Finansijski izvještaj</vt:lpstr>
      <vt:lpstr>PowerPoint Presentation</vt:lpstr>
      <vt:lpstr>Sadržaj finansijskog izvještavanja</vt:lpstr>
      <vt:lpstr>PowerPoint Presentation</vt:lpstr>
      <vt:lpstr>Računovodstvo</vt:lpstr>
      <vt:lpstr>Knjigovodstvo</vt:lpstr>
      <vt:lpstr>Revizija</vt:lpstr>
      <vt:lpstr>Uloga nadzora u korporativnom upravljanju</vt:lpstr>
      <vt:lpstr>AD - Odbor za reviziju</vt:lpstr>
      <vt:lpstr> Unapređenja poslovnog ambijenta kroz unapređenje korp. upravljanja</vt:lpstr>
      <vt:lpstr>PowerPoint Presentation</vt:lpstr>
      <vt:lpstr>Kodeksi korporativnog upravljanja</vt:lpstr>
      <vt:lpstr>PowerPoint Presentation</vt:lpstr>
      <vt:lpstr>Korporativna strategija</vt:lpstr>
      <vt:lpstr>PowerPoint Presentation</vt:lpstr>
      <vt:lpstr>Poslovna strategija</vt:lpstr>
      <vt:lpstr>PowerPoint Presentation</vt:lpstr>
      <vt:lpstr>Javnost i informacije  </vt:lpstr>
      <vt:lpstr>PowerPoint Presentation</vt:lpstr>
      <vt:lpstr>Otklanjanje problema informacione asimetrije </vt:lpstr>
      <vt:lpstr>PowerPoint Presentation</vt:lpstr>
      <vt:lpstr>Približavanje Evropskim integracijama  i uloga  korporativnog upravljanja</vt:lpstr>
      <vt:lpstr>PowerPoint Presentation</vt:lpstr>
      <vt:lpstr>PowerPoint Presentation</vt:lpstr>
      <vt:lpstr>Objavljivanje informacija obaveza po  Zakonu o privrednim društvima</vt:lpstr>
      <vt:lpstr>Objavljivanje informacija u skladu sa Zakonom o računovodstvu i reviziji </vt:lpstr>
      <vt:lpstr>Korporativna etika i društvena odgovornost</vt:lpstr>
      <vt:lpstr>PowerPoint Presentation</vt:lpstr>
      <vt:lpstr>Korporativna društvena odogovornost</vt:lpstr>
      <vt:lpstr>PowerPoint Presentation</vt:lpstr>
      <vt:lpstr> </vt:lpstr>
      <vt:lpstr>PowerPoint Presentation</vt:lpstr>
    </vt:vector>
  </TitlesOfParts>
  <Company>Centralna banka Crne Gore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MENADŽMENT KORPORATIVNOG UPRAVLJANJA</dc:title>
  <dc:creator>Halil Kalac</dc:creator>
  <cp:lastModifiedBy>Halil Kalac</cp:lastModifiedBy>
  <cp:revision>39</cp:revision>
  <dcterms:created xsi:type="dcterms:W3CDTF">2015-04-21T08:41:54Z</dcterms:created>
  <dcterms:modified xsi:type="dcterms:W3CDTF">2016-03-14T12:56:24Z</dcterms:modified>
</cp:coreProperties>
</file>