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94" r:id="rId4"/>
    <p:sldId id="282" r:id="rId5"/>
    <p:sldId id="283" r:id="rId6"/>
    <p:sldId id="284" r:id="rId7"/>
    <p:sldId id="295" r:id="rId8"/>
    <p:sldId id="289" r:id="rId9"/>
    <p:sldId id="285" r:id="rId10"/>
    <p:sldId id="296" r:id="rId11"/>
    <p:sldId id="303" r:id="rId12"/>
    <p:sldId id="286" r:id="rId13"/>
    <p:sldId id="287" r:id="rId14"/>
    <p:sldId id="288" r:id="rId15"/>
    <p:sldId id="276" r:id="rId16"/>
    <p:sldId id="302" r:id="rId17"/>
    <p:sldId id="277" r:id="rId18"/>
    <p:sldId id="297" r:id="rId19"/>
    <p:sldId id="278" r:id="rId20"/>
    <p:sldId id="298"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79" r:id="rId34"/>
    <p:sldId id="280" r:id="rId35"/>
    <p:sldId id="299" r:id="rId36"/>
    <p:sldId id="290" r:id="rId37"/>
    <p:sldId id="300" r:id="rId38"/>
    <p:sldId id="291" r:id="rId39"/>
    <p:sldId id="301" r:id="rId40"/>
    <p:sldId id="292" r:id="rId41"/>
    <p:sldId id="293" r:id="rId42"/>
    <p:sldId id="269" r:id="rId43"/>
    <p:sldId id="270" r:id="rId44"/>
    <p:sldId id="271" r:id="rId45"/>
    <p:sldId id="272" r:id="rId46"/>
    <p:sldId id="273" r:id="rId47"/>
    <p:sldId id="275" r:id="rId48"/>
    <p:sldId id="274" r:id="rId4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M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ME"/>
          </a:p>
        </p:txBody>
      </p:sp>
      <p:sp>
        <p:nvSpPr>
          <p:cNvPr id="4" name="Date Placeholder 3"/>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93352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53948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M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45270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209466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M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33285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Date Placeholder 4"/>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244100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M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7" name="Date Placeholder 6"/>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28255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Date Placeholder 2"/>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401828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3" name="Footer Placeholder 2"/>
          <p:cNvSpPr>
            <a:spLocks noGrp="1"/>
          </p:cNvSpPr>
          <p:nvPr>
            <p:ph type="ftr" sz="quarter" idx="11"/>
          </p:nvPr>
        </p:nvSpPr>
        <p:spPr/>
        <p:txBody>
          <a:bodyPr/>
          <a:lstStyle/>
          <a:p>
            <a:endParaRPr lang="sr-Latn-ME"/>
          </a:p>
        </p:txBody>
      </p:sp>
      <p:sp>
        <p:nvSpPr>
          <p:cNvPr id="4" name="Slide Number Placeholder 3"/>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5387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M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26511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M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M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2629E-D043-489E-8BED-8AB9AD25DFF8}" type="datetimeFigureOut">
              <a:rPr lang="sr-Latn-ME" smtClean="0"/>
              <a:t>27.5.2016</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22380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M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2629E-D043-489E-8BED-8AB9AD25DFF8}" type="datetimeFigureOut">
              <a:rPr lang="sr-Latn-ME" smtClean="0"/>
              <a:t>27.5.2016</a:t>
            </a:fld>
            <a:endParaRPr lang="sr-Latn-M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M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6F093-8433-4A1C-9E06-7385B5E7E85B}" type="slidenum">
              <a:rPr lang="sr-Latn-ME" smtClean="0"/>
              <a:t>‹#›</a:t>
            </a:fld>
            <a:endParaRPr lang="sr-Latn-ME"/>
          </a:p>
        </p:txBody>
      </p:sp>
    </p:spTree>
    <p:extLst>
      <p:ext uri="{BB962C8B-B14F-4D97-AF65-F5344CB8AC3E}">
        <p14:creationId xmlns:p14="http://schemas.microsoft.com/office/powerpoint/2010/main" val="142327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874639"/>
          </a:xfrm>
        </p:spPr>
        <p:txBody>
          <a:bodyPr>
            <a:normAutofit fontScale="90000"/>
          </a:bodyPr>
          <a:lstStyle/>
          <a:p>
            <a:r>
              <a:rPr lang="sr-Latn-ME" b="1" dirty="0" smtClean="0"/>
              <a:t>PRAVO FINANSIJSKIH INSTITUCIJA</a:t>
            </a:r>
            <a:br>
              <a:rPr lang="sr-Latn-ME" b="1" dirty="0" smtClean="0"/>
            </a:br>
            <a:r>
              <a:rPr lang="sr-Latn-ME" b="1" dirty="0" smtClean="0"/>
              <a:t>Osiguravajuće </a:t>
            </a:r>
            <a:r>
              <a:rPr lang="sr-Latn-ME" b="1" dirty="0"/>
              <a:t>kompanije i penzioni </a:t>
            </a:r>
            <a:r>
              <a:rPr lang="sr-Latn-ME" b="1" dirty="0" smtClean="0"/>
              <a:t>fondovi</a:t>
            </a:r>
            <a:endParaRPr lang="sr-Latn-ME" dirty="0"/>
          </a:p>
        </p:txBody>
      </p:sp>
    </p:spTree>
    <p:extLst>
      <p:ext uri="{BB962C8B-B14F-4D97-AF65-F5344CB8AC3E}">
        <p14:creationId xmlns:p14="http://schemas.microsoft.com/office/powerpoint/2010/main" val="141499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sr-Latn-ME" dirty="0" smtClean="0"/>
              <a:t>A oportunitetni trošak je faktički alternativna dobit koju pojedinac može da ostvari ako novac drži u nekom drugom obliku, a ne obliku nekamatonosnog gotovog novca kao što je prinos na obveznice, akcije ili štednju u banci.</a:t>
            </a:r>
          </a:p>
          <a:p>
            <a:r>
              <a:rPr lang="sr-Latn-ME" dirty="0" smtClean="0"/>
              <a:t>U svakom slučaju oportunitetni trošak možemo mjeriti razlikom prihoda od kamata koja </a:t>
            </a:r>
            <a:r>
              <a:rPr lang="fi-FI" dirty="0" smtClean="0"/>
              <a:t>se mogla zaraditi kada bi se isti iznos novca plasirao u obliku imovine koja nosi veću</a:t>
            </a:r>
            <a:r>
              <a:rPr lang="sr-Latn-ME" dirty="0" smtClean="0"/>
              <a:t> kamatu i dobit. </a:t>
            </a:r>
          </a:p>
        </p:txBody>
      </p:sp>
    </p:spTree>
    <p:extLst>
      <p:ext uri="{BB962C8B-B14F-4D97-AF65-F5344CB8AC3E}">
        <p14:creationId xmlns:p14="http://schemas.microsoft.com/office/powerpoint/2010/main" val="347119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sr-Latn-ME" dirty="0" smtClean="0"/>
              <a:t>Pored toga što će pojedinac ostvariti visoke oportunitetne troškove držanja gotovog novca, pojedinac će stalno brinuti da će njegove izdvojene rezerve biti neadekvatne za naknadu štete u slučaju katastrofalnih slučajeva, upravo kao što je gubitak </a:t>
            </a:r>
            <a:r>
              <a:rPr lang="vi-VN" dirty="0" smtClean="0"/>
              <a:t>njego</a:t>
            </a:r>
            <a:r>
              <a:rPr lang="sr-Latn-ME" dirty="0" smtClean="0"/>
              <a:t>v</a:t>
            </a:r>
            <a:r>
              <a:rPr lang="vi-VN" dirty="0" smtClean="0"/>
              <a:t>e kuće u požaru, krađe njegovog automobila, ili smrti hranioca porodice. </a:t>
            </a:r>
            <a:endParaRPr lang="sr-Latn-ME" dirty="0" smtClean="0"/>
          </a:p>
          <a:p>
            <a:r>
              <a:rPr lang="vi-VN" dirty="0" smtClean="0"/>
              <a:t>Osiguranje</a:t>
            </a:r>
            <a:r>
              <a:rPr lang="sr-Latn-ME" dirty="0" smtClean="0"/>
              <a:t> nam dozvoljava da takvi pojedinačni slučajevi imaju isključivo ograničen uticaj na naše živote.</a:t>
            </a:r>
          </a:p>
          <a:p>
            <a:endParaRPr lang="sr-Latn-ME" dirty="0" smtClean="0"/>
          </a:p>
          <a:p>
            <a:endParaRPr lang="sr-Latn-ME" dirty="0"/>
          </a:p>
        </p:txBody>
      </p:sp>
    </p:spTree>
    <p:extLst>
      <p:ext uri="{BB962C8B-B14F-4D97-AF65-F5344CB8AC3E}">
        <p14:creationId xmlns:p14="http://schemas.microsoft.com/office/powerpoint/2010/main" val="412357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vi-VN" dirty="0"/>
              <a:t>Dakle, osiguranjem se </a:t>
            </a:r>
            <a:r>
              <a:rPr lang="vi-VN" dirty="0" smtClean="0"/>
              <a:t>obezb</a:t>
            </a:r>
            <a:r>
              <a:rPr lang="sr-Latn-ME" dirty="0" smtClean="0"/>
              <a:t>j</a:t>
            </a:r>
            <a:r>
              <a:rPr lang="vi-VN" dirty="0" smtClean="0"/>
              <a:t>eđuje </a:t>
            </a:r>
            <a:r>
              <a:rPr lang="vi-VN" dirty="0"/>
              <a:t>transfer rizika čija pojava, </a:t>
            </a:r>
            <a:r>
              <a:rPr lang="vi-VN" dirty="0" smtClean="0"/>
              <a:t>odnosno</a:t>
            </a:r>
            <a:r>
              <a:rPr lang="sr-Latn-ME" dirty="0" smtClean="0"/>
              <a:t> ispoljavanje </a:t>
            </a:r>
            <a:r>
              <a:rPr lang="sr-Latn-ME" dirty="0"/>
              <a:t>bi moglo da ima za rezultat ekonomski negativne </a:t>
            </a:r>
            <a:r>
              <a:rPr lang="sr-Latn-ME" dirty="0" smtClean="0"/>
              <a:t>posledice </a:t>
            </a:r>
            <a:r>
              <a:rPr lang="sr-Latn-ME" dirty="0"/>
              <a:t>za </a:t>
            </a:r>
            <a:r>
              <a:rPr lang="sr-Latn-ME" dirty="0" smtClean="0"/>
              <a:t>osiguranika ili </a:t>
            </a:r>
            <a:r>
              <a:rPr lang="sr-Latn-ME" dirty="0"/>
              <a:t>korisnika osiguranja. </a:t>
            </a:r>
            <a:endParaRPr lang="sr-Latn-ME" dirty="0" smtClean="0"/>
          </a:p>
          <a:p>
            <a:r>
              <a:rPr lang="sr-Latn-ME" dirty="0" smtClean="0"/>
              <a:t>Tansfer rzika </a:t>
            </a:r>
            <a:r>
              <a:rPr lang="sr-Latn-ME" dirty="0"/>
              <a:t>vrši se distribucijom na veći broj nosilaca rizika</a:t>
            </a:r>
            <a:r>
              <a:rPr lang="sr-Latn-ME" dirty="0" smtClean="0"/>
              <a:t>, polazeći </a:t>
            </a:r>
            <a:r>
              <a:rPr lang="sr-Latn-ME" dirty="0"/>
              <a:t>od </a:t>
            </a:r>
            <a:r>
              <a:rPr lang="sr-Latn-ME" dirty="0" smtClean="0"/>
              <a:t>vjerovatnoće </a:t>
            </a:r>
            <a:r>
              <a:rPr lang="sr-Latn-ME" dirty="0"/>
              <a:t>učestalosti njegovog ispoljavanja</a:t>
            </a:r>
            <a:r>
              <a:rPr lang="sr-Latn-ME" dirty="0" smtClean="0"/>
              <a:t>.</a:t>
            </a:r>
          </a:p>
          <a:p>
            <a:r>
              <a:rPr lang="sr-Latn-ME" dirty="0" smtClean="0"/>
              <a:t> Neizvjesnost </a:t>
            </a:r>
            <a:r>
              <a:rPr lang="sr-Latn-ME" dirty="0"/>
              <a:t>za </a:t>
            </a:r>
            <a:r>
              <a:rPr lang="sr-Latn-ME" dirty="0" smtClean="0"/>
              <a:t>pojedinačnog </a:t>
            </a:r>
            <a:r>
              <a:rPr lang="vi-VN" dirty="0" smtClean="0"/>
              <a:t>nosioca </a:t>
            </a:r>
            <a:r>
              <a:rPr lang="vi-VN" dirty="0"/>
              <a:t>rizika, koja je neodređena, postaje </a:t>
            </a:r>
            <a:r>
              <a:rPr lang="vi-VN" dirty="0" smtClean="0"/>
              <a:t>predvidiva </a:t>
            </a:r>
            <a:r>
              <a:rPr lang="vi-VN" dirty="0"/>
              <a:t>na osnovu </a:t>
            </a:r>
            <a:r>
              <a:rPr lang="vi-VN" dirty="0" smtClean="0"/>
              <a:t>d</a:t>
            </a:r>
            <a:r>
              <a:rPr lang="sr-Latn-ME" dirty="0" smtClean="0"/>
              <a:t>j</a:t>
            </a:r>
            <a:r>
              <a:rPr lang="vi-VN" dirty="0" smtClean="0"/>
              <a:t>elovanja teorije</a:t>
            </a:r>
            <a:r>
              <a:rPr lang="sr-Latn-ME" dirty="0" smtClean="0"/>
              <a:t> verovatnoće.</a:t>
            </a:r>
          </a:p>
          <a:p>
            <a:r>
              <a:rPr lang="sr-Latn-ME" dirty="0" smtClean="0"/>
              <a:t> </a:t>
            </a:r>
            <a:r>
              <a:rPr lang="sr-Latn-ME" dirty="0"/>
              <a:t>Praktično što se </a:t>
            </a:r>
            <a:r>
              <a:rPr lang="sr-Latn-ME" dirty="0" smtClean="0"/>
              <a:t>rizik podijeli </a:t>
            </a:r>
            <a:r>
              <a:rPr lang="sr-Latn-ME" dirty="0"/>
              <a:t>na više pojedinaca, pojedinci ga lakše </a:t>
            </a:r>
            <a:r>
              <a:rPr lang="sr-Latn-ME" dirty="0" smtClean="0"/>
              <a:t>mogu podnijeti</a:t>
            </a:r>
            <a:r>
              <a:rPr lang="sr-Latn-ME" dirty="0"/>
              <a:t>.</a:t>
            </a:r>
          </a:p>
        </p:txBody>
      </p:sp>
    </p:spTree>
    <p:extLst>
      <p:ext uri="{BB962C8B-B14F-4D97-AF65-F5344CB8AC3E}">
        <p14:creationId xmlns:p14="http://schemas.microsoft.com/office/powerpoint/2010/main" val="262904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028" y="1600200"/>
            <a:ext cx="7649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37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2400" dirty="0" smtClean="0"/>
              <a:t>Učešće hipotekarnih obveznica u ukupnoj imovini osiguravajućih društava, USA, 1910 – 2001.god.</a:t>
            </a:r>
            <a:endParaRPr lang="sr-Latn-ME" sz="24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6044"/>
            <a:ext cx="8229600" cy="403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54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sr-Latn-ME" b="1" i="1" dirty="0"/>
              <a:t>Osiguravajuća </a:t>
            </a:r>
            <a:r>
              <a:rPr lang="sr-Latn-ME" b="1" i="1" dirty="0" smtClean="0"/>
              <a:t>društva </a:t>
            </a:r>
            <a:r>
              <a:rPr lang="sr-Latn-ME" dirty="0"/>
              <a:t>koja se bave životnim osiguranjem prikupljaju </a:t>
            </a:r>
            <a:r>
              <a:rPr lang="sr-Latn-ME" dirty="0" smtClean="0"/>
              <a:t>novčana sredstva </a:t>
            </a:r>
            <a:r>
              <a:rPr lang="sr-Latn-ME" dirty="0"/>
              <a:t>prodajom polisa kojima štite pojedince od gubitka prihoda zbog prerane smrti </a:t>
            </a:r>
            <a:r>
              <a:rPr lang="sr-Latn-ME" dirty="0" smtClean="0"/>
              <a:t>ili prijevremenog </a:t>
            </a:r>
            <a:r>
              <a:rPr lang="sr-Latn-ME" dirty="0"/>
              <a:t>penzionisanja. </a:t>
            </a:r>
            <a:endParaRPr lang="sr-Latn-ME" dirty="0" smtClean="0"/>
          </a:p>
          <a:p>
            <a:r>
              <a:rPr lang="sr-Latn-ME" dirty="0" smtClean="0"/>
              <a:t>U </a:t>
            </a:r>
            <a:r>
              <a:rPr lang="sr-Latn-ME" dirty="0"/>
              <a:t>slučaju smrti korisnik polise stiče naknadu iz </a:t>
            </a:r>
            <a:r>
              <a:rPr lang="sr-Latn-ME" dirty="0" smtClean="0"/>
              <a:t>osiguranja</a:t>
            </a:r>
            <a:r>
              <a:rPr lang="sr-Latn-ME" dirty="0"/>
              <a:t> </a:t>
            </a:r>
            <a:r>
              <a:rPr lang="sr-Latn-ME" dirty="0" smtClean="0"/>
              <a:t>i </a:t>
            </a:r>
            <a:r>
              <a:rPr lang="sr-Latn-ME" dirty="0"/>
              <a:t>sa </a:t>
            </a:r>
            <a:r>
              <a:rPr lang="sr-Latn-ME" dirty="0" smtClean="0"/>
              <a:t>prijevremenim </a:t>
            </a:r>
            <a:r>
              <a:rPr lang="sr-Latn-ME" dirty="0"/>
              <a:t>penzionisanjem vlasnik polise stiče naknadu iz osiguranja. </a:t>
            </a:r>
            <a:endParaRPr lang="sr-Latn-ME" dirty="0" smtClean="0"/>
          </a:p>
          <a:p>
            <a:r>
              <a:rPr lang="sr-Latn-ME" dirty="0" smtClean="0"/>
              <a:t>Pored zaštite </a:t>
            </a:r>
            <a:r>
              <a:rPr lang="sr-Latn-ME" dirty="0"/>
              <a:t>od rizika prerane smrti i </a:t>
            </a:r>
            <a:r>
              <a:rPr lang="sr-Latn-ME" dirty="0" smtClean="0"/>
              <a:t>prijevremenog </a:t>
            </a:r>
            <a:r>
              <a:rPr lang="sr-Latn-ME" dirty="0"/>
              <a:t>penzionisanja, nmoga osiguravajuća </a:t>
            </a:r>
            <a:r>
              <a:rPr lang="sr-Latn-ME" dirty="0" smtClean="0"/>
              <a:t>društva </a:t>
            </a:r>
            <a:r>
              <a:rPr lang="vi-VN" dirty="0" smtClean="0"/>
              <a:t>životnog </a:t>
            </a:r>
            <a:r>
              <a:rPr lang="vi-VN" dirty="0"/>
              <a:t>osiguranja obezbeđuju u svojim polisama i dobre uslove štednje. </a:t>
            </a:r>
            <a:endParaRPr lang="sr-Latn-ME" dirty="0" smtClean="0"/>
          </a:p>
        </p:txBody>
      </p:sp>
    </p:spTree>
    <p:extLst>
      <p:ext uri="{BB962C8B-B14F-4D97-AF65-F5344CB8AC3E}">
        <p14:creationId xmlns:p14="http://schemas.microsoft.com/office/powerpoint/2010/main" val="102009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sr-Latn-ME" dirty="0" smtClean="0"/>
          </a:p>
          <a:p>
            <a:r>
              <a:rPr lang="vi-VN" dirty="0" smtClean="0"/>
              <a:t>Naime, upravo</a:t>
            </a:r>
            <a:r>
              <a:rPr lang="sr-Latn-ME" dirty="0" smtClean="0"/>
              <a:t> zbog činjenice što osiguravajuća društva imaju predvidiv priliv nočanih sredstava, a njihov odliv novčanih sredstava se može statistički predvidjeti, one su u mogućnosti da investiraju u osnovi u visoko prinosne, dugoročne finansijske instrumente, kao što su korporativne obveznice i akcije. </a:t>
            </a:r>
          </a:p>
          <a:p>
            <a:r>
              <a:rPr lang="sr-Latn-ME" dirty="0" smtClean="0"/>
              <a:t>Osiguravajuća društva životnog osiguranja, odnosno </a:t>
            </a:r>
            <a:r>
              <a:rPr lang="vi-VN" dirty="0" smtClean="0"/>
              <a:t>njihovo poslovanje je regulisano zakonom i u poređenju sa depozitnim finansijskim</a:t>
            </a:r>
            <a:r>
              <a:rPr lang="sr-Latn-ME" dirty="0" smtClean="0"/>
              <a:t> </a:t>
            </a:r>
            <a:r>
              <a:rPr lang="pt-BR" dirty="0" smtClean="0"/>
              <a:t>institucijama, gotovo da su to institucije sa najvi</a:t>
            </a:r>
            <a:r>
              <a:rPr lang="sr-Latn-ME" dirty="0" smtClean="0"/>
              <a:t>ć</a:t>
            </a:r>
            <a:r>
              <a:rPr lang="pt-BR" dirty="0" smtClean="0"/>
              <a:t>im nivoom regulacije.</a:t>
            </a:r>
            <a:endParaRPr lang="sr-Latn-ME" dirty="0" smtClean="0"/>
          </a:p>
          <a:p>
            <a:endParaRPr lang="sr-Latn-ME" dirty="0"/>
          </a:p>
        </p:txBody>
      </p:sp>
    </p:spTree>
    <p:extLst>
      <p:ext uri="{BB962C8B-B14F-4D97-AF65-F5344CB8AC3E}">
        <p14:creationId xmlns:p14="http://schemas.microsoft.com/office/powerpoint/2010/main" val="299850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pt-BR" dirty="0"/>
              <a:t>Osiguravajuća društva koja se bave imovinskim i osiguranjem od odgovornosti </a:t>
            </a:r>
            <a:r>
              <a:rPr lang="pt-BR" dirty="0" smtClean="0"/>
              <a:t>su</a:t>
            </a:r>
            <a:r>
              <a:rPr lang="sr-Latn-ME" dirty="0" smtClean="0"/>
              <a:t> finansijske </a:t>
            </a:r>
            <a:r>
              <a:rPr lang="sr-Latn-ME" dirty="0"/>
              <a:t>institucije koje se bave osiguranjem od finansijskih gubitaka nastalih </a:t>
            </a:r>
            <a:r>
              <a:rPr lang="sr-Latn-ME" dirty="0" smtClean="0"/>
              <a:t>usled </a:t>
            </a:r>
            <a:r>
              <a:rPr lang="vi-VN" dirty="0" smtClean="0"/>
              <a:t>krađe</a:t>
            </a:r>
            <a:r>
              <a:rPr lang="vi-VN" dirty="0"/>
              <a:t>, požara ili nesrećnog slučaja, ali i drugih uzročnika koji se mogu </a:t>
            </a:r>
            <a:r>
              <a:rPr lang="vi-VN" dirty="0" smtClean="0"/>
              <a:t>statistički</a:t>
            </a:r>
            <a:r>
              <a:rPr lang="sr-Latn-ME" dirty="0" smtClean="0"/>
              <a:t> predvidjeti.</a:t>
            </a:r>
          </a:p>
          <a:p>
            <a:r>
              <a:rPr lang="sr-Latn-ME" dirty="0" smtClean="0"/>
              <a:t> </a:t>
            </a:r>
            <a:r>
              <a:rPr lang="sr-Latn-ME" dirty="0"/>
              <a:t>Ove finansijske institucije su slične osiguravajućim društvima </a:t>
            </a:r>
            <a:r>
              <a:rPr lang="sr-Latn-ME" dirty="0" smtClean="0"/>
              <a:t>životnog osiguranja</a:t>
            </a:r>
            <a:r>
              <a:rPr lang="sr-Latn-ME" dirty="0"/>
              <a:t>, stiču svoje prihode naplatom premija, prodajom polisa, ali ove </a:t>
            </a:r>
            <a:r>
              <a:rPr lang="sr-Latn-ME" dirty="0" smtClean="0"/>
              <a:t>institucije imaju </a:t>
            </a:r>
            <a:r>
              <a:rPr lang="sr-Latn-ME" dirty="0"/>
              <a:t>veću </a:t>
            </a:r>
            <a:r>
              <a:rPr lang="sr-Latn-ME" dirty="0" smtClean="0"/>
              <a:t>vjerovatnoću </a:t>
            </a:r>
            <a:r>
              <a:rPr lang="sr-Latn-ME" dirty="0"/>
              <a:t>gubitkka, odnosno odliva novčanih sredstava po osnovu </a:t>
            </a:r>
            <a:r>
              <a:rPr lang="sr-Latn-ME" dirty="0" smtClean="0"/>
              <a:t>isplate naknade </a:t>
            </a:r>
            <a:r>
              <a:rPr lang="sr-Latn-ME" dirty="0"/>
              <a:t>osiguranja za slučaj da se dogodi elementarna nepogoda ili katastrofalna nesreća.</a:t>
            </a:r>
          </a:p>
          <a:p>
            <a:r>
              <a:rPr lang="sr-Latn-ME" dirty="0"/>
              <a:t>Upravo zbog ovog razloga, ove institucije svoja novčana sredstva plasiraju na </a:t>
            </a:r>
            <a:r>
              <a:rPr lang="sr-Latn-ME" dirty="0" smtClean="0"/>
              <a:t>finansijska tržišta </a:t>
            </a:r>
            <a:r>
              <a:rPr lang="sr-Latn-ME" dirty="0"/>
              <a:t>kupujući likvidniju imovinu nego što to čine osiguravajuća društva </a:t>
            </a:r>
            <a:r>
              <a:rPr lang="sr-Latn-ME" dirty="0" smtClean="0"/>
              <a:t>životnog osiguranja.</a:t>
            </a:r>
          </a:p>
        </p:txBody>
      </p:sp>
    </p:spTree>
    <p:extLst>
      <p:ext uri="{BB962C8B-B14F-4D97-AF65-F5344CB8AC3E}">
        <p14:creationId xmlns:p14="http://schemas.microsoft.com/office/powerpoint/2010/main" val="141829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sr-Latn-ME" dirty="0" smtClean="0"/>
              <a:t> Najviše u svojim imovinskim portfeljima investiraju u obveznice lokalnih kolektiviteta, ali investiraju i u korporativne obveznice i akcije kao i u državne dugoročne obveznice. </a:t>
            </a:r>
          </a:p>
          <a:p>
            <a:r>
              <a:rPr lang="sr-Latn-ME" dirty="0" smtClean="0"/>
              <a:t>Osiguranje od odgovornosti spada u kategoriju čistog rizika i u njihovim polisama ne postoji mogućnost otkupa prije roka, zbog čega nude višu likvidnost svojim držaocima. </a:t>
            </a:r>
          </a:p>
          <a:p>
            <a:r>
              <a:rPr lang="sr-Latn-ME" dirty="0" smtClean="0"/>
              <a:t>Kao što se može očekivati i ovde su novčani odlivi po osnovu isplate naknade iz osiguranja veći, ali se ne mogu prdvidjeti jasno i precizno kao kod životnog osiguranja, pa shodno tome veći dio njihovog imovinskog portfelja koncentrisan je u kratkoročne, visoko likvidne finansijske instrumente.</a:t>
            </a:r>
          </a:p>
          <a:p>
            <a:r>
              <a:rPr lang="sr-Latn-ME" dirty="0" smtClean="0"/>
              <a:t> Ovi finansijski instrumenti nude i niži prinos, ali </a:t>
            </a:r>
            <a:r>
              <a:rPr lang="pt-BR" dirty="0" smtClean="0"/>
              <a:t>zato osiguravajuća društva koja se bave osiguranjem od odgovornosti investiraju u</a:t>
            </a:r>
            <a:r>
              <a:rPr lang="sr-Latn-ME" dirty="0" smtClean="0"/>
              <a:t> obveznice lokalnih kolektiviteta (</a:t>
            </a:r>
            <a:r>
              <a:rPr lang="sr-Latn-ME" i="1" dirty="0" smtClean="0"/>
              <a:t>Municipal Bonds</a:t>
            </a:r>
            <a:r>
              <a:rPr lang="sr-Latn-ME" dirty="0" smtClean="0"/>
              <a:t>) kako bi umanjile svoju poresku obavezu.</a:t>
            </a:r>
          </a:p>
          <a:p>
            <a:endParaRPr lang="sr-Latn-ME" dirty="0"/>
          </a:p>
        </p:txBody>
      </p:sp>
    </p:spTree>
    <p:extLst>
      <p:ext uri="{BB962C8B-B14F-4D97-AF65-F5344CB8AC3E}">
        <p14:creationId xmlns:p14="http://schemas.microsoft.com/office/powerpoint/2010/main" val="253764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sr-Latn-ME" dirty="0"/>
              <a:t>Pored činjenice da se osiguravajuća društva mogu </a:t>
            </a:r>
            <a:r>
              <a:rPr lang="sr-Latn-ME" dirty="0" smtClean="0"/>
              <a:t>podijeliti </a:t>
            </a:r>
            <a:r>
              <a:rPr lang="sr-Latn-ME" dirty="0"/>
              <a:t>na: životna</a:t>
            </a:r>
            <a:r>
              <a:rPr lang="sr-Latn-ME" dirty="0" smtClean="0"/>
              <a:t>, zdravstvena</a:t>
            </a:r>
            <a:r>
              <a:rPr lang="sr-Latn-ME" dirty="0"/>
              <a:t>, imoivnska i od odgovornosti, dakle sa aspekta vrste ili grupe </a:t>
            </a:r>
            <a:r>
              <a:rPr lang="sr-Latn-ME" dirty="0" smtClean="0"/>
              <a:t>osiguranja kojoj </a:t>
            </a:r>
            <a:r>
              <a:rPr lang="sr-Latn-ME" dirty="0"/>
              <a:t>pripadaju, osiguravajuća društva mogu se grupisati prema zakonskom </a:t>
            </a:r>
            <a:r>
              <a:rPr lang="sr-Latn-ME" dirty="0" smtClean="0"/>
              <a:t>obliku organizovanja </a:t>
            </a:r>
            <a:r>
              <a:rPr lang="sr-Latn-ME" dirty="0"/>
              <a:t>na </a:t>
            </a:r>
            <a:r>
              <a:rPr lang="sr-Latn-ME" dirty="0" smtClean="0"/>
              <a:t>slijedeće </a:t>
            </a:r>
            <a:r>
              <a:rPr lang="sr-Latn-ME" dirty="0"/>
              <a:t>vrste:</a:t>
            </a:r>
          </a:p>
          <a:p>
            <a:pPr marL="0" indent="0">
              <a:buNone/>
            </a:pPr>
            <a:r>
              <a:rPr lang="sr-Latn-ME" dirty="0"/>
              <a:t>1) akcionarsko društvo za osiguranje (</a:t>
            </a:r>
            <a:r>
              <a:rPr lang="sr-Latn-ME" i="1" dirty="0"/>
              <a:t>stock insurers</a:t>
            </a:r>
            <a:r>
              <a:rPr lang="sr-Latn-ME" dirty="0"/>
              <a:t>)</a:t>
            </a:r>
          </a:p>
          <a:p>
            <a:pPr marL="0" indent="0">
              <a:buNone/>
            </a:pPr>
            <a:r>
              <a:rPr lang="sr-Latn-ME" dirty="0"/>
              <a:t>2) uzajamno društvo za osiguranje (</a:t>
            </a:r>
            <a:r>
              <a:rPr lang="sr-Latn-ME" i="1" dirty="0"/>
              <a:t>mutual insurers</a:t>
            </a:r>
            <a:r>
              <a:rPr lang="sr-Latn-ME" dirty="0"/>
              <a:t>)</a:t>
            </a:r>
          </a:p>
          <a:p>
            <a:pPr marL="0" indent="0">
              <a:buNone/>
            </a:pPr>
            <a:r>
              <a:rPr lang="sr-Latn-ME" dirty="0"/>
              <a:t>3) uzajamno zamenljiva osiguravajuća društva (</a:t>
            </a:r>
            <a:r>
              <a:rPr lang="sr-Latn-ME" i="1" dirty="0"/>
              <a:t>reciprocal exchanges insurers</a:t>
            </a:r>
            <a:r>
              <a:rPr lang="sr-Latn-ME" dirty="0"/>
              <a:t>)</a:t>
            </a:r>
          </a:p>
          <a:p>
            <a:pPr marL="0" indent="0">
              <a:buNone/>
            </a:pPr>
            <a:r>
              <a:rPr lang="sr-Latn-ME" dirty="0"/>
              <a:t>4) Lloyd's udruženja (</a:t>
            </a:r>
            <a:r>
              <a:rPr lang="sr-Latn-ME" i="1" dirty="0"/>
              <a:t>Lloyd's associations</a:t>
            </a:r>
            <a:r>
              <a:rPr lang="sr-Latn-ME" dirty="0"/>
              <a:t>)</a:t>
            </a:r>
          </a:p>
          <a:p>
            <a:pPr marL="0" indent="0">
              <a:buNone/>
            </a:pPr>
            <a:r>
              <a:rPr lang="sr-Latn-ME" dirty="0"/>
              <a:t>5) udruženja za pokriće zdravstvenih troškova (</a:t>
            </a:r>
            <a:r>
              <a:rPr lang="sr-Latn-ME" i="1" dirty="0"/>
              <a:t>health maintenance </a:t>
            </a:r>
            <a:r>
              <a:rPr lang="sr-Latn-ME" i="1" dirty="0" smtClean="0"/>
              <a:t>organization- HMO's</a:t>
            </a:r>
            <a:r>
              <a:rPr lang="sr-Latn-ME" dirty="0" smtClean="0"/>
              <a:t>)</a:t>
            </a:r>
            <a:endParaRPr lang="sr-Latn-ME" dirty="0"/>
          </a:p>
        </p:txBody>
      </p:sp>
    </p:spTree>
    <p:extLst>
      <p:ext uri="{BB962C8B-B14F-4D97-AF65-F5344CB8AC3E}">
        <p14:creationId xmlns:p14="http://schemas.microsoft.com/office/powerpoint/2010/main" val="240240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sr-Latn-ME" dirty="0" smtClean="0"/>
              <a:t>Osiguravajuća </a:t>
            </a:r>
            <a:r>
              <a:rPr lang="sr-Latn-ME" dirty="0"/>
              <a:t>društva i penzioni fondovi su bitne finansijske institucije</a:t>
            </a:r>
            <a:r>
              <a:rPr lang="sr-Latn-ME" dirty="0" smtClean="0"/>
              <a:t>, zbog </a:t>
            </a:r>
            <a:r>
              <a:rPr lang="sr-Latn-ME" dirty="0"/>
              <a:t>činjenice da mogu preuzeti poziciju institucionalnih investitora, i da to </a:t>
            </a:r>
            <a:r>
              <a:rPr lang="sr-Latn-ME" dirty="0" smtClean="0"/>
              <a:t>čine efikasnije </a:t>
            </a:r>
            <a:r>
              <a:rPr lang="sr-Latn-ME" dirty="0"/>
              <a:t>nego pojedinci kao učesnici na finansijskim tržištima. </a:t>
            </a:r>
            <a:endParaRPr lang="sr-Latn-ME" dirty="0" smtClean="0"/>
          </a:p>
          <a:p>
            <a:r>
              <a:rPr lang="sr-Latn-ME" dirty="0" smtClean="0"/>
              <a:t>Osiguravajuća </a:t>
            </a:r>
            <a:r>
              <a:rPr lang="sr-Latn-ME" dirty="0"/>
              <a:t>društva </a:t>
            </a:r>
            <a:r>
              <a:rPr lang="sr-Latn-ME" dirty="0" smtClean="0"/>
              <a:t>i penzioni </a:t>
            </a:r>
            <a:r>
              <a:rPr lang="sr-Latn-ME" dirty="0"/>
              <a:t>fondovi su bitne </a:t>
            </a:r>
            <a:r>
              <a:rPr lang="sr-Latn-ME" dirty="0" smtClean="0"/>
              <a:t> finansijske </a:t>
            </a:r>
            <a:r>
              <a:rPr lang="sr-Latn-ME" dirty="0"/>
              <a:t>institucije, jer većina stanovništva, preduzeća </a:t>
            </a:r>
            <a:r>
              <a:rPr lang="sr-Latn-ME" dirty="0" smtClean="0"/>
              <a:t>i državnih </a:t>
            </a:r>
            <a:r>
              <a:rPr lang="sr-Latn-ME" dirty="0"/>
              <a:t>institucija </a:t>
            </a:r>
            <a:r>
              <a:rPr lang="sr-Latn-ME" dirty="0" smtClean="0"/>
              <a:t>posjeduju </a:t>
            </a:r>
            <a:r>
              <a:rPr lang="sr-Latn-ME" dirty="0"/>
              <a:t>jednu ili više polisa osiguranja </a:t>
            </a:r>
            <a:r>
              <a:rPr lang="sr-Latn-ME" dirty="0" smtClean="0"/>
              <a:t> zdravstvenog</a:t>
            </a:r>
            <a:r>
              <a:rPr lang="sr-Latn-ME" dirty="0"/>
              <a:t>, životnog</a:t>
            </a:r>
            <a:r>
              <a:rPr lang="sr-Latn-ME" dirty="0" smtClean="0"/>
              <a:t>, imovinskog</a:t>
            </a:r>
            <a:r>
              <a:rPr lang="sr-Latn-ME" dirty="0"/>
              <a:t>) a godišnji prihodi svih osiguravajućih društava po osnovu prodatih poliisa </a:t>
            </a:r>
            <a:r>
              <a:rPr lang="sr-Latn-ME" dirty="0" smtClean="0"/>
              <a:t>i naplaćenih </a:t>
            </a:r>
            <a:r>
              <a:rPr lang="sr-Latn-ME" dirty="0"/>
              <a:t>bruto premija premašuje iznos od 600 mlrd </a:t>
            </a:r>
            <a:r>
              <a:rPr lang="sr-Latn-ME" dirty="0" smtClean="0"/>
              <a:t>$ </a:t>
            </a:r>
            <a:r>
              <a:rPr lang="sr-Latn-ME" dirty="0"/>
              <a:t>krajem 2000. </a:t>
            </a:r>
            <a:r>
              <a:rPr lang="sr-Latn-ME" dirty="0" smtClean="0"/>
              <a:t>godine.</a:t>
            </a:r>
            <a:endParaRPr lang="sr-Latn-ME" dirty="0"/>
          </a:p>
        </p:txBody>
      </p:sp>
    </p:spTree>
    <p:extLst>
      <p:ext uri="{BB962C8B-B14F-4D97-AF65-F5344CB8AC3E}">
        <p14:creationId xmlns:p14="http://schemas.microsoft.com/office/powerpoint/2010/main" val="84366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sr-Latn-ME" b="1" i="1" dirty="0" smtClean="0"/>
              <a:t>Akcionarsko društvo za osiguranje </a:t>
            </a:r>
            <a:r>
              <a:rPr lang="sr-Latn-ME" dirty="0" smtClean="0"/>
              <a:t>(</a:t>
            </a:r>
            <a:r>
              <a:rPr lang="sr-Latn-ME" i="1" dirty="0" smtClean="0"/>
              <a:t>stock insurers</a:t>
            </a:r>
            <a:r>
              <a:rPr lang="sr-Latn-ME" dirty="0" smtClean="0"/>
              <a:t>) je korporacija u vlasništvu akcionara koji imaju učešće u profitu ali prihvataju i gubitke osiguravajućeg društva.</a:t>
            </a:r>
          </a:p>
          <a:p>
            <a:r>
              <a:rPr lang="sr-Latn-ME" dirty="0" smtClean="0"/>
              <a:t>Praktično, akcionari preuzimaju rizik koji na njih prenose  ojedinačni osiguranici.</a:t>
            </a:r>
          </a:p>
          <a:p>
            <a:r>
              <a:rPr lang="sr-Latn-ME" dirty="0" smtClean="0"/>
              <a:t>Osnovni kapital osiguravajućeg društva predstavlja jedan od izvora sredstava za poslovanje osiguravajućeg društva, a drugi dio čine sredstva iz naplaćenih premija, koja zajedno kapital i sredstva prikupljena prodajom polisa služe za plaćanje odštetnih zahteva i troškova poslovanja. </a:t>
            </a:r>
          </a:p>
          <a:p>
            <a:r>
              <a:rPr lang="sr-Latn-ME" dirty="0" smtClean="0"/>
              <a:t>Akcionari biraju upravni odbor koji onda imenuje izvršne direktore koji upravljaju korporacijom.</a:t>
            </a:r>
          </a:p>
          <a:p>
            <a:r>
              <a:rPr lang="sr-Latn-ME" dirty="0" smtClean="0"/>
              <a:t> Upravni odbor je isključivo odgovoran za finansijski uspeh korporacije.</a:t>
            </a:r>
          </a:p>
          <a:p>
            <a:endParaRPr lang="sr-Latn-ME" dirty="0"/>
          </a:p>
        </p:txBody>
      </p:sp>
    </p:spTree>
    <p:extLst>
      <p:ext uri="{BB962C8B-B14F-4D97-AF65-F5344CB8AC3E}">
        <p14:creationId xmlns:p14="http://schemas.microsoft.com/office/powerpoint/2010/main" val="394895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r>
              <a:rPr lang="it-IT" dirty="0"/>
              <a:t>Osiguravajuće kompanije su, kao i penzioni fondovi, </a:t>
            </a:r>
            <a:r>
              <a:rPr lang="it-IT" dirty="0" smtClean="0"/>
              <a:t>konzervativni </a:t>
            </a:r>
            <a:r>
              <a:rPr lang="it-IT" dirty="0"/>
              <a:t>investitori</a:t>
            </a:r>
          </a:p>
          <a:p>
            <a:pPr marL="0" indent="0">
              <a:buNone/>
            </a:pPr>
            <a:r>
              <a:rPr lang="nl-NL" dirty="0"/>
              <a:t>•Pretežno ulažu u hartije manjeg rizika</a:t>
            </a:r>
          </a:p>
          <a:p>
            <a:pPr marL="0" indent="0">
              <a:buNone/>
            </a:pPr>
            <a:r>
              <a:rPr lang="sr-Latn-ME" dirty="0"/>
              <a:t>•Prioritet je </a:t>
            </a:r>
            <a:r>
              <a:rPr lang="sr-Latn-ME" dirty="0" smtClean="0"/>
              <a:t>sigurnost, </a:t>
            </a:r>
            <a:r>
              <a:rPr lang="sr-Latn-ME" dirty="0"/>
              <a:t>a ne visina prinosa</a:t>
            </a:r>
          </a:p>
          <a:p>
            <a:pPr marL="0" indent="0">
              <a:buNone/>
            </a:pPr>
            <a:r>
              <a:rPr lang="it-IT" dirty="0"/>
              <a:t>•Osiguranja života su dugoročni investitori kao i penzioni fondovi</a:t>
            </a:r>
          </a:p>
          <a:p>
            <a:pPr marL="0" indent="0">
              <a:buNone/>
            </a:pPr>
            <a:r>
              <a:rPr lang="vi-VN" dirty="0"/>
              <a:t>•Vremenska razlika između momenta uplate i isplate sredstava omogućuje im da dugoročno ulažu prikupljena sredstva </a:t>
            </a:r>
          </a:p>
          <a:p>
            <a:endParaRPr lang="sr-Latn-ME" dirty="0"/>
          </a:p>
        </p:txBody>
      </p:sp>
    </p:spTree>
    <p:extLst>
      <p:ext uri="{BB962C8B-B14F-4D97-AF65-F5344CB8AC3E}">
        <p14:creationId xmlns:p14="http://schemas.microsoft.com/office/powerpoint/2010/main" val="344992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10000"/>
          </a:bodyPr>
          <a:lstStyle/>
          <a:p>
            <a:pPr marL="0" indent="0">
              <a:buNone/>
            </a:pPr>
            <a:r>
              <a:rPr lang="sr-Latn-ME" dirty="0"/>
              <a:t>Osiguravajuće </a:t>
            </a:r>
            <a:r>
              <a:rPr lang="sr-Latn-ME" dirty="0" smtClean="0"/>
              <a:t>kompanije i </a:t>
            </a:r>
            <a:r>
              <a:rPr lang="sr-Latn-ME" dirty="0"/>
              <a:t>penzioni fondovi na finansijskom tržištu</a:t>
            </a:r>
          </a:p>
          <a:p>
            <a:pPr marL="0" indent="0">
              <a:buNone/>
            </a:pPr>
            <a:r>
              <a:rPr lang="sr-Latn-ME" dirty="0" smtClean="0"/>
              <a:t>	</a:t>
            </a:r>
            <a:r>
              <a:rPr lang="vi-VN" dirty="0" smtClean="0"/>
              <a:t>•</a:t>
            </a:r>
            <a:r>
              <a:rPr lang="vi-VN" dirty="0"/>
              <a:t>Postojanje vremenske razlike između momenta uplate premije i eventualne isplate štete omogućava osiguravajućim kompanijama da budu veliki investitori na finansijskom tržištu</a:t>
            </a:r>
          </a:p>
          <a:p>
            <a:pPr marL="0" indent="0">
              <a:buNone/>
            </a:pPr>
            <a:r>
              <a:rPr lang="sr-Latn-ME" dirty="0" smtClean="0"/>
              <a:t>	</a:t>
            </a:r>
            <a:r>
              <a:rPr lang="vi-VN" dirty="0" smtClean="0"/>
              <a:t>•</a:t>
            </a:r>
            <a:r>
              <a:rPr lang="vi-VN" dirty="0"/>
              <a:t>Prihodi osiguravajuće kompanije se pored premija generišu i iz prihoda ostvarenih investiranjem raspoloživih sredstava, kroz investiranje u određeni portfolio u koji je uložena imovina kompanije (investment income). </a:t>
            </a:r>
          </a:p>
          <a:p>
            <a:pPr marL="0" indent="0">
              <a:buNone/>
            </a:pPr>
            <a:r>
              <a:rPr lang="sr-Latn-ME" dirty="0" smtClean="0"/>
              <a:t>	</a:t>
            </a:r>
            <a:r>
              <a:rPr lang="vi-VN" dirty="0" smtClean="0"/>
              <a:t>•</a:t>
            </a:r>
            <a:r>
              <a:rPr lang="vi-VN" dirty="0"/>
              <a:t>Drugu vrstu prihoda čini razlika između prikupljenih i isplaćenih premija (underwriting income</a:t>
            </a:r>
          </a:p>
          <a:p>
            <a:endParaRPr lang="sr-Latn-ME" dirty="0"/>
          </a:p>
        </p:txBody>
      </p:sp>
    </p:spTree>
    <p:extLst>
      <p:ext uri="{BB962C8B-B14F-4D97-AF65-F5344CB8AC3E}">
        <p14:creationId xmlns:p14="http://schemas.microsoft.com/office/powerpoint/2010/main" val="426325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Osiguravajuće</a:t>
            </a:r>
            <a:r>
              <a:rPr lang="en-US" sz="2800" dirty="0"/>
              <a:t> </a:t>
            </a:r>
            <a:r>
              <a:rPr lang="en-US" sz="2800" dirty="0" err="1"/>
              <a:t>kompanije</a:t>
            </a:r>
            <a:r>
              <a:rPr lang="en-US" sz="2800" dirty="0"/>
              <a:t> </a:t>
            </a:r>
            <a:r>
              <a:rPr lang="en-US" sz="2800" dirty="0" err="1"/>
              <a:t>i</a:t>
            </a:r>
            <a:r>
              <a:rPr lang="en-US" sz="2800" dirty="0"/>
              <a:t> </a:t>
            </a:r>
            <a:r>
              <a:rPr lang="en-US" sz="2800" dirty="0" err="1"/>
              <a:t>penzioni</a:t>
            </a:r>
            <a:r>
              <a:rPr lang="en-US" sz="2800" dirty="0"/>
              <a:t> </a:t>
            </a:r>
            <a:r>
              <a:rPr lang="en-US" sz="2800" dirty="0" err="1" smtClean="0"/>
              <a:t>fondovi</a:t>
            </a:r>
            <a:r>
              <a:rPr lang="sr-Latn-ME" sz="2800" dirty="0" smtClean="0"/>
              <a:t/>
            </a:r>
            <a:br>
              <a:rPr lang="sr-Latn-ME" sz="2800" dirty="0" smtClean="0"/>
            </a:br>
            <a:r>
              <a:rPr lang="en-US" sz="2800" b="1" dirty="0" smtClean="0"/>
              <a:t>Total </a:t>
            </a:r>
            <a:r>
              <a:rPr lang="en-US" sz="2800" b="1" dirty="0"/>
              <a:t>assets by type of institutional investors in the OECD, 1995-2012 </a:t>
            </a:r>
            <a:endParaRPr lang="sr-Latn-ME"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297" y="1600200"/>
            <a:ext cx="822740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9672" y="6179857"/>
            <a:ext cx="4572000" cy="646331"/>
          </a:xfrm>
          <a:prstGeom prst="rect">
            <a:avLst/>
          </a:prstGeom>
        </p:spPr>
        <p:txBody>
          <a:bodyPr>
            <a:spAutoFit/>
          </a:bodyPr>
          <a:lstStyle/>
          <a:p>
            <a:r>
              <a:rPr lang="sr-Latn-ME" dirty="0"/>
              <a:t>http://www.oecd.org/pensions/PensionMarketsInFocus2013.pdf</a:t>
            </a:r>
          </a:p>
        </p:txBody>
      </p:sp>
    </p:spTree>
    <p:extLst>
      <p:ext uri="{BB962C8B-B14F-4D97-AF65-F5344CB8AC3E}">
        <p14:creationId xmlns:p14="http://schemas.microsoft.com/office/powerpoint/2010/main" val="195204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8229600" cy="533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93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48681"/>
            <a:ext cx="8229600" cy="495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940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2800" dirty="0" smtClean="0"/>
              <a:t>Promjene </a:t>
            </a:r>
            <a:r>
              <a:rPr lang="sr-Latn-ME" sz="2800" dirty="0"/>
              <a:t>u investicionom portfoliju osiguravajućih kompanija u Evropi od 2000. do 2009.</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599" y="1600200"/>
            <a:ext cx="767280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090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Investiranje osiguravajućih kompanija u Evropi</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134" y="1600200"/>
            <a:ext cx="39637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677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Swiss Re&gt; investiciona politika smanjenja rizika u krizi</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791753" cy="472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419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704855"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62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sr-Latn-ME" dirty="0" smtClean="0"/>
              <a:t>O</a:t>
            </a:r>
            <a:r>
              <a:rPr lang="vi-VN" dirty="0" smtClean="0"/>
              <a:t>siguravajuća društva i penzioni fondovi su važni poslodavci, budući da</a:t>
            </a:r>
            <a:r>
              <a:rPr lang="sr-Latn-ME" dirty="0" smtClean="0"/>
              <a:t> je broj zaposlenih u osiguravajućim društvima rapidno rastao od 1960-tih godina, tako da trenutno je u ovom sektoru zaposleno više od 2 miliona amerikanaca. </a:t>
            </a:r>
          </a:p>
          <a:p>
            <a:r>
              <a:rPr lang="sr-Latn-ME" dirty="0" smtClean="0"/>
              <a:t>Nešto blaži pad broja zaposlenih u osiguranju objašnjava se: </a:t>
            </a:r>
            <a:r>
              <a:rPr lang="sr-Latn-ME" i="1" dirty="0" smtClean="0"/>
              <a:t>(i) </a:t>
            </a:r>
            <a:r>
              <a:rPr lang="sr-Latn-ME" dirty="0" smtClean="0"/>
              <a:t>rastućom konkurencijom od strane ostalih finansijskih institucija koje konkurišu osiguravajućim društvima, kao i </a:t>
            </a:r>
            <a:r>
              <a:rPr lang="sr-Latn-ME" i="1" dirty="0" smtClean="0"/>
              <a:t>(ii) </a:t>
            </a:r>
            <a:r>
              <a:rPr lang="sr-Latn-ME" dirty="0" smtClean="0"/>
              <a:t>primjenom informacione tehnologije čime se povećava produktivnost zaposlenih, odnosno smanjuje se administrativni troškovi, što je ponovo posledica jačanja konkurencije, pa u toj konkurentskoj utakmici osiguravajuća društva moraju da upravljaju troškovima poslovanja.</a:t>
            </a:r>
          </a:p>
          <a:p>
            <a:endParaRPr lang="sr-Latn-ME" dirty="0"/>
          </a:p>
        </p:txBody>
      </p:sp>
    </p:spTree>
    <p:extLst>
      <p:ext uri="{BB962C8B-B14F-4D97-AF65-F5344CB8AC3E}">
        <p14:creationId xmlns:p14="http://schemas.microsoft.com/office/powerpoint/2010/main" val="42934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Promjene </a:t>
            </a:r>
            <a:r>
              <a:rPr lang="sr-Latn-ME" dirty="0"/>
              <a:t>u strukturi portfolija</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268761"/>
            <a:ext cx="7560840" cy="435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27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buNone/>
            </a:pPr>
            <a:r>
              <a:rPr lang="sr-Latn-ME" dirty="0"/>
              <a:t>•Ubuduće će biti sve teže životnim osiguranjima da ostvare rast prinosa investicionog portfolija jer su spredovi i prinosi sada blizu istorijskih minimuma. </a:t>
            </a:r>
          </a:p>
          <a:p>
            <a:pPr marL="0" indent="0">
              <a:buNone/>
            </a:pPr>
            <a:r>
              <a:rPr lang="sr-Latn-ME" dirty="0"/>
              <a:t>•To će uticati na smanjenje profita ovih kompanija zasnovanih na investicionom portfoliju, a sve više prihoda od premija će ići na zadovoljavanje povećanih </a:t>
            </a:r>
            <a:r>
              <a:rPr lang="sr-Latn-ME" dirty="0" smtClean="0"/>
              <a:t>zahtjeva </a:t>
            </a:r>
            <a:r>
              <a:rPr lang="sr-Latn-ME" dirty="0"/>
              <a:t>regulatora</a:t>
            </a:r>
          </a:p>
          <a:p>
            <a:endParaRPr lang="sr-Latn-ME" dirty="0"/>
          </a:p>
        </p:txBody>
      </p:sp>
    </p:spTree>
    <p:extLst>
      <p:ext uri="{BB962C8B-B14F-4D97-AF65-F5344CB8AC3E}">
        <p14:creationId xmlns:p14="http://schemas.microsoft.com/office/powerpoint/2010/main" val="17953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sr-Latn-ME" dirty="0" smtClean="0"/>
              <a:t>	</a:t>
            </a:r>
          </a:p>
          <a:p>
            <a:pPr marL="0" indent="0">
              <a:buNone/>
            </a:pPr>
            <a:endParaRPr lang="sr-Latn-ME" dirty="0"/>
          </a:p>
          <a:p>
            <a:pPr marL="0" indent="0">
              <a:buNone/>
            </a:pPr>
            <a:endParaRPr lang="sr-Latn-ME" dirty="0" smtClean="0"/>
          </a:p>
          <a:p>
            <a:pPr marL="0" indent="0">
              <a:buNone/>
            </a:pPr>
            <a:r>
              <a:rPr lang="sr-Latn-ME" dirty="0"/>
              <a:t>	</a:t>
            </a:r>
            <a:r>
              <a:rPr lang="sr-Latn-ME" dirty="0" smtClean="0"/>
              <a:t>Privatni </a:t>
            </a:r>
            <a:r>
              <a:rPr lang="sr-Latn-ME" dirty="0"/>
              <a:t>penzioni fondovi</a:t>
            </a:r>
          </a:p>
        </p:txBody>
      </p:sp>
    </p:spTree>
    <p:extLst>
      <p:ext uri="{BB962C8B-B14F-4D97-AF65-F5344CB8AC3E}">
        <p14:creationId xmlns:p14="http://schemas.microsoft.com/office/powerpoint/2010/main" val="61386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t> </a:t>
            </a:r>
            <a:r>
              <a:rPr lang="sr-Latn-ME" b="1" dirty="0" smtClean="0"/>
              <a:t/>
            </a:r>
            <a:br>
              <a:rPr lang="sr-Latn-ME" b="1" dirty="0" smtClean="0"/>
            </a:br>
            <a:r>
              <a:rPr lang="it-IT" b="1" dirty="0" smtClean="0"/>
              <a:t>Penzioni fondovi (</a:t>
            </a:r>
            <a:r>
              <a:rPr lang="it-IT" b="1" i="1" dirty="0" smtClean="0"/>
              <a:t>Pensions Fund</a:t>
            </a:r>
            <a:r>
              <a:rPr lang="it-IT" b="1" dirty="0" smtClean="0"/>
              <a:t>) i penzijski</a:t>
            </a:r>
            <a:r>
              <a:rPr lang="sr-Latn-ME" b="1" dirty="0" smtClean="0"/>
              <a:t> planovi</a:t>
            </a:r>
            <a:br>
              <a:rPr lang="sr-Latn-ME" b="1" dirty="0" smtClean="0"/>
            </a:br>
            <a:endParaRPr lang="sr-Latn-ME" dirty="0"/>
          </a:p>
        </p:txBody>
      </p:sp>
      <p:sp>
        <p:nvSpPr>
          <p:cNvPr id="3" name="Content Placeholder 2"/>
          <p:cNvSpPr>
            <a:spLocks noGrp="1"/>
          </p:cNvSpPr>
          <p:nvPr>
            <p:ph idx="1"/>
          </p:nvPr>
        </p:nvSpPr>
        <p:spPr/>
        <p:txBody>
          <a:bodyPr/>
          <a:lstStyle/>
          <a:p>
            <a:r>
              <a:rPr lang="sr-Latn-ME" b="1" i="1" dirty="0"/>
              <a:t>Privatni i državni penzioni fondovi </a:t>
            </a:r>
            <a:r>
              <a:rPr lang="sr-Latn-ME" dirty="0"/>
              <a:t>su finansijske institucije, koje svoja </a:t>
            </a:r>
            <a:r>
              <a:rPr lang="sr-Latn-ME" dirty="0" smtClean="0"/>
              <a:t>novčana sredstva </a:t>
            </a:r>
            <a:r>
              <a:rPr lang="sr-Latn-ME" dirty="0"/>
              <a:t>mobilišu uplatom doprinosa od strane zaposlenih i poslodavaca tokom </a:t>
            </a:r>
            <a:r>
              <a:rPr lang="sr-Latn-ME" dirty="0" smtClean="0"/>
              <a:t>rednog </a:t>
            </a:r>
            <a:r>
              <a:rPr lang="vi-VN" dirty="0" smtClean="0"/>
              <a:t>angažovanja </a:t>
            </a:r>
            <a:r>
              <a:rPr lang="vi-VN" dirty="0"/>
              <a:t>i obezbeđuju isplatu naknada nakon penzionisanja</a:t>
            </a:r>
            <a:r>
              <a:rPr lang="vi-VN" dirty="0" smtClean="0"/>
              <a:t>.</a:t>
            </a:r>
            <a:endParaRPr lang="sr-Latn-ME" dirty="0" smtClean="0"/>
          </a:p>
          <a:p>
            <a:endParaRPr lang="sr-Latn-ME" dirty="0"/>
          </a:p>
        </p:txBody>
      </p:sp>
    </p:spTree>
    <p:extLst>
      <p:ext uri="{BB962C8B-B14F-4D97-AF65-F5344CB8AC3E}">
        <p14:creationId xmlns:p14="http://schemas.microsoft.com/office/powerpoint/2010/main" val="2953478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it-IT" dirty="0" smtClean="0"/>
              <a:t>Penzioni </a:t>
            </a:r>
            <a:r>
              <a:rPr lang="it-IT" dirty="0"/>
              <a:t>fondovi i penzijski planovi su institucionalni investitori koji </a:t>
            </a:r>
            <a:r>
              <a:rPr lang="it-IT" dirty="0" smtClean="0"/>
              <a:t>obezbeđuju</a:t>
            </a:r>
            <a:r>
              <a:rPr lang="sr-Latn-ME" dirty="0" smtClean="0"/>
              <a:t> pojedincima </a:t>
            </a:r>
            <a:r>
              <a:rPr lang="sr-Latn-ME" dirty="0"/>
              <a:t>sigurnost i </a:t>
            </a:r>
            <a:r>
              <a:rPr lang="sr-Latn-ME" dirty="0" smtClean="0"/>
              <a:t>stabilnost </a:t>
            </a:r>
            <a:r>
              <a:rPr lang="sr-Latn-ME" dirty="0"/>
              <a:t>prihoda </a:t>
            </a:r>
            <a:r>
              <a:rPr lang="sr-Latn-ME" dirty="0" smtClean="0"/>
              <a:t>poslije </a:t>
            </a:r>
            <a:r>
              <a:rPr lang="sr-Latn-ME" dirty="0"/>
              <a:t>okončanja radnog </a:t>
            </a:r>
            <a:r>
              <a:rPr lang="sr-Latn-ME" dirty="0" smtClean="0"/>
              <a:t>vijeka.</a:t>
            </a:r>
          </a:p>
          <a:p>
            <a:r>
              <a:rPr lang="sr-Latn-ME" dirty="0" smtClean="0"/>
              <a:t> Međutim</a:t>
            </a:r>
            <a:r>
              <a:rPr lang="sr-Latn-ME" dirty="0"/>
              <a:t>, </a:t>
            </a:r>
            <a:r>
              <a:rPr lang="sr-Latn-ME" dirty="0" smtClean="0"/>
              <a:t>ne </a:t>
            </a:r>
            <a:r>
              <a:rPr lang="vi-VN" dirty="0" smtClean="0"/>
              <a:t>postoji </a:t>
            </a:r>
            <a:r>
              <a:rPr lang="vi-VN" dirty="0"/>
              <a:t>bitnih razlika između dobrovoljnih penzijskih fondova i penzijskih planova.</a:t>
            </a:r>
          </a:p>
          <a:p>
            <a:r>
              <a:rPr lang="sr-Latn-ME" dirty="0" smtClean="0"/>
              <a:t>Dobrovoljni </a:t>
            </a:r>
            <a:r>
              <a:rPr lang="sr-Latn-ME" dirty="0"/>
              <a:t>penzijski fond se organizuje radi prikupljanja novčanih </a:t>
            </a:r>
            <a:r>
              <a:rPr lang="sr-Latn-ME" dirty="0" smtClean="0"/>
              <a:t>sredstava uplatom </a:t>
            </a:r>
            <a:r>
              <a:rPr lang="sr-Latn-ME" dirty="0"/>
              <a:t>penzijskog doprinosa od strane obveznika uplate i ulaganja tih sredstava </a:t>
            </a:r>
            <a:r>
              <a:rPr lang="sr-Latn-ME" dirty="0" smtClean="0"/>
              <a:t>sa ciljem </a:t>
            </a:r>
            <a:r>
              <a:rPr lang="sr-Latn-ME" dirty="0"/>
              <a:t>povećanja </a:t>
            </a:r>
            <a:r>
              <a:rPr lang="sr-Latn-ME" dirty="0" smtClean="0"/>
              <a:t>vrijednosti </a:t>
            </a:r>
            <a:r>
              <a:rPr lang="sr-Latn-ME" dirty="0"/>
              <a:t>imovine </a:t>
            </a:r>
            <a:r>
              <a:rPr lang="sr-Latn-ME" dirty="0" smtClean="0"/>
              <a:t>fonda. </a:t>
            </a:r>
          </a:p>
          <a:p>
            <a:r>
              <a:rPr lang="sr-Latn-ME" dirty="0" smtClean="0"/>
              <a:t>Ovim </a:t>
            </a:r>
            <a:r>
              <a:rPr lang="sr-Latn-ME" dirty="0"/>
              <a:t>fondovima kao i </a:t>
            </a:r>
            <a:r>
              <a:rPr lang="sr-Latn-ME" dirty="0" smtClean="0"/>
              <a:t>penzijskim planovima </a:t>
            </a:r>
            <a:r>
              <a:rPr lang="sr-Latn-ME" dirty="0"/>
              <a:t>upravljaju društva za upravljanje fondom. </a:t>
            </a:r>
            <a:endParaRPr lang="sr-Latn-ME" dirty="0" smtClean="0"/>
          </a:p>
        </p:txBody>
      </p:sp>
    </p:spTree>
    <p:extLst>
      <p:ext uri="{BB962C8B-B14F-4D97-AF65-F5344CB8AC3E}">
        <p14:creationId xmlns:p14="http://schemas.microsoft.com/office/powerpoint/2010/main" val="68215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sr-Latn-ME" dirty="0" smtClean="0"/>
              <a:t>Poslodavac, udruženje poslodavaca, profesionalno udruženje i sindikat mogu organizovati penzijski plan i zaključiti ugovor sa društvom za upravaljanje koji se organizator obavezuje da vrši uplate penzijskog doprinosa za račun zaposlenih, odnosno članova sindikata i da plaća naknadu za usluge društvu za upravljanje, a društvo za upravljanje se obavezuje da ulaže prikupljena novčana sredstva i omogući povlačenje i raspolaganje akumuliranim sredstvima članovima plana. </a:t>
            </a:r>
          </a:p>
          <a:p>
            <a:r>
              <a:rPr lang="sr-Latn-ME" dirty="0" smtClean="0"/>
              <a:t>Jedino što se penzijski planovi mogu organizovati unutar jednog preduzeća, pri čemu poslodavac može organizovati penzijski plan za svoje zaposlene, i to najčešće čine.</a:t>
            </a:r>
          </a:p>
          <a:p>
            <a:endParaRPr lang="sr-Latn-ME" dirty="0"/>
          </a:p>
        </p:txBody>
      </p:sp>
    </p:spTree>
    <p:extLst>
      <p:ext uri="{BB962C8B-B14F-4D97-AF65-F5344CB8AC3E}">
        <p14:creationId xmlns:p14="http://schemas.microsoft.com/office/powerpoint/2010/main" val="319992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vi-VN" dirty="0"/>
              <a:t>Međutim, penzijski fondovi i planovi se razlikuju od klasičnih </a:t>
            </a:r>
            <a:r>
              <a:rPr lang="vi-VN" dirty="0" smtClean="0"/>
              <a:t>finansijskih</a:t>
            </a:r>
            <a:r>
              <a:rPr lang="sr-Latn-ME" dirty="0" smtClean="0"/>
              <a:t> posrednika</a:t>
            </a:r>
            <a:r>
              <a:rPr lang="sr-Latn-ME" dirty="0"/>
              <a:t>, po tome što su oblik indirektnog posedovanja finansijskih instrumenata </a:t>
            </a:r>
            <a:r>
              <a:rPr lang="sr-Latn-ME" dirty="0" smtClean="0"/>
              <a:t>od strane </a:t>
            </a:r>
            <a:r>
              <a:rPr lang="sr-Latn-ME" dirty="0"/>
              <a:t>krajnjih investitora. </a:t>
            </a:r>
            <a:endParaRPr lang="sr-Latn-ME" dirty="0" smtClean="0"/>
          </a:p>
          <a:p>
            <a:r>
              <a:rPr lang="sr-Latn-ME" dirty="0" smtClean="0"/>
              <a:t>Penzijski </a:t>
            </a:r>
            <a:r>
              <a:rPr lang="sr-Latn-ME" dirty="0"/>
              <a:t>fondovi i penzijski planovi ne emituju </a:t>
            </a:r>
            <a:r>
              <a:rPr lang="sr-Latn-ME" dirty="0" smtClean="0"/>
              <a:t>sekundarne finansijske </a:t>
            </a:r>
            <a:r>
              <a:rPr lang="sr-Latn-ME" dirty="0"/>
              <a:t>instrumente. </a:t>
            </a:r>
            <a:endParaRPr lang="sr-Latn-ME" dirty="0" smtClean="0"/>
          </a:p>
          <a:p>
            <a:r>
              <a:rPr lang="sr-Latn-ME" dirty="0" smtClean="0"/>
              <a:t>Ovi </a:t>
            </a:r>
            <a:r>
              <a:rPr lang="sr-Latn-ME" dirty="0"/>
              <a:t>finanasijski posrednici imaju obavezu da </a:t>
            </a:r>
            <a:r>
              <a:rPr lang="sr-Latn-ME" dirty="0" smtClean="0"/>
              <a:t>obezbijede penzije </a:t>
            </a:r>
            <a:r>
              <a:rPr lang="pl-PL" dirty="0" smtClean="0"/>
              <a:t>svojim </a:t>
            </a:r>
            <a:r>
              <a:rPr lang="pl-PL" dirty="0"/>
              <a:t>članovima, pa su zbog toga pod stalnom kontrolom države</a:t>
            </a:r>
            <a:r>
              <a:rPr lang="pl-PL" dirty="0" smtClean="0"/>
              <a:t>.</a:t>
            </a:r>
            <a:endParaRPr lang="pl-PL" dirty="0"/>
          </a:p>
        </p:txBody>
      </p:sp>
    </p:spTree>
    <p:extLst>
      <p:ext uri="{BB962C8B-B14F-4D97-AF65-F5344CB8AC3E}">
        <p14:creationId xmlns:p14="http://schemas.microsoft.com/office/powerpoint/2010/main" val="803844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sr-Latn-ME" dirty="0" smtClean="0"/>
              <a:t>Upravo zato penzijski fondovi i planovi imaju obavezu izveštavanja svojih članova, ali i regulatornih institucija. </a:t>
            </a:r>
          </a:p>
          <a:p>
            <a:r>
              <a:rPr lang="sr-Latn-ME" dirty="0" smtClean="0"/>
              <a:t>Na snažan razvoj penzionih fondova i planova imala je država svojim poreskim podsticajima odnosno olakšicama. </a:t>
            </a:r>
          </a:p>
          <a:p>
            <a:r>
              <a:rPr lang="sr-Latn-ME" dirty="0" smtClean="0"/>
              <a:t>Naime, najčešće su doprinosi koje su uplaćivali poslodavci u fond ili plan, za svoje zaposlene odbijali su se </a:t>
            </a:r>
            <a:r>
              <a:rPr lang="pl-PL" dirty="0" smtClean="0"/>
              <a:t>od poreza na dobit, a poreska politika podstakla je i zaposlene na uplatu doprinosa u </a:t>
            </a:r>
            <a:r>
              <a:rPr lang="it-IT" dirty="0" smtClean="0"/>
              <a:t>fondove i planove, jer su ti doprinosi uplaćeni u fond predstavljali odbitnu stavku u</a:t>
            </a:r>
            <a:r>
              <a:rPr lang="sr-Latn-ME" dirty="0" smtClean="0"/>
              <a:t> porezu na dohodak fizičkih lica.</a:t>
            </a:r>
          </a:p>
          <a:p>
            <a:endParaRPr lang="sr-Latn-ME" dirty="0" smtClean="0"/>
          </a:p>
          <a:p>
            <a:endParaRPr lang="sr-Latn-ME" dirty="0"/>
          </a:p>
        </p:txBody>
      </p:sp>
    </p:spTree>
    <p:extLst>
      <p:ext uri="{BB962C8B-B14F-4D97-AF65-F5344CB8AC3E}">
        <p14:creationId xmlns:p14="http://schemas.microsoft.com/office/powerpoint/2010/main" val="1382273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sr-Latn-ME" dirty="0" smtClean="0"/>
              <a:t>Kasnije </a:t>
            </a:r>
            <a:r>
              <a:rPr lang="sr-Latn-ME" dirty="0"/>
              <a:t>se omogućilo i samozaposlenim licima da </a:t>
            </a:r>
            <a:r>
              <a:rPr lang="sr-Latn-ME" dirty="0" smtClean="0"/>
              <a:t>imaju sopstvene </a:t>
            </a:r>
            <a:r>
              <a:rPr lang="sr-Latn-ME" dirty="0"/>
              <a:t>planove</a:t>
            </a:r>
            <a:r>
              <a:rPr lang="sr-Latn-ME" dirty="0" smtClean="0"/>
              <a:t>.</a:t>
            </a:r>
          </a:p>
          <a:p>
            <a:r>
              <a:rPr lang="sr-Latn-ME" dirty="0" smtClean="0"/>
              <a:t> </a:t>
            </a:r>
            <a:r>
              <a:rPr lang="sr-Latn-ME" dirty="0"/>
              <a:t>Prvi takvi u SAD-u osnovani su pod nazivom </a:t>
            </a:r>
            <a:r>
              <a:rPr lang="sr-Latn-ME" i="1" dirty="0"/>
              <a:t>Keoghov plan </a:t>
            </a:r>
            <a:r>
              <a:rPr lang="sr-Latn-ME" dirty="0" smtClean="0"/>
              <a:t>i individualni </a:t>
            </a:r>
            <a:r>
              <a:rPr lang="sr-Latn-ME" dirty="0"/>
              <a:t>penzijski računi (</a:t>
            </a:r>
            <a:r>
              <a:rPr lang="sr-Latn-ME" i="1" dirty="0"/>
              <a:t>Individual Retirement Account – IRA</a:t>
            </a:r>
            <a:r>
              <a:rPr lang="sr-Latn-ME" dirty="0"/>
              <a:t>).</a:t>
            </a:r>
          </a:p>
          <a:p>
            <a:r>
              <a:rPr lang="sr-Latn-ME" dirty="0"/>
              <a:t>Budući da su penzije koje penzioni fondovi isplaćuju svake godine </a:t>
            </a:r>
            <a:r>
              <a:rPr lang="sr-Latn-ME" dirty="0" smtClean="0"/>
              <a:t>predvidive, </a:t>
            </a:r>
            <a:r>
              <a:rPr lang="it-IT" dirty="0" smtClean="0"/>
              <a:t>penzioni </a:t>
            </a:r>
            <a:r>
              <a:rPr lang="it-IT" dirty="0"/>
              <a:t>fondovi investiraju u dugoročne finansijske instrumente, tak da pretežni </a:t>
            </a:r>
            <a:r>
              <a:rPr lang="it-IT" dirty="0" smtClean="0"/>
              <a:t>d</a:t>
            </a:r>
            <a:r>
              <a:rPr lang="sr-Latn-ME" dirty="0" smtClean="0"/>
              <a:t>i</a:t>
            </a:r>
            <a:r>
              <a:rPr lang="it-IT" dirty="0" smtClean="0"/>
              <a:t>o</a:t>
            </a:r>
            <a:r>
              <a:rPr lang="sr-Latn-ME" dirty="0" smtClean="0"/>
              <a:t> fonda </a:t>
            </a:r>
            <a:r>
              <a:rPr lang="sr-Latn-ME" dirty="0"/>
              <a:t>čine akcije, obveznice i hipotekarne obveznice. </a:t>
            </a:r>
            <a:endParaRPr lang="sr-Latn-ME" dirty="0" smtClean="0"/>
          </a:p>
        </p:txBody>
      </p:sp>
    </p:spTree>
    <p:extLst>
      <p:ext uri="{BB962C8B-B14F-4D97-AF65-F5344CB8AC3E}">
        <p14:creationId xmlns:p14="http://schemas.microsoft.com/office/powerpoint/2010/main" val="272848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sr-Latn-ME" dirty="0" smtClean="0"/>
              <a:t>Društva koja upravljaju penzionim </a:t>
            </a:r>
            <a:r>
              <a:rPr lang="it-IT" dirty="0" smtClean="0"/>
              <a:t>fondovima po pravilu ostvaruju visoke prinose i kroz diverzifikaciju finansijskih</a:t>
            </a:r>
            <a:r>
              <a:rPr lang="sr-Latn-ME" dirty="0" smtClean="0"/>
              <a:t> instrumenata ostvaruju smanjenje rizika naročito kreditnog i kamatnog rizika. </a:t>
            </a:r>
          </a:p>
          <a:p>
            <a:r>
              <a:rPr lang="sr-Latn-ME" dirty="0" smtClean="0"/>
              <a:t>Zato su se </a:t>
            </a:r>
            <a:r>
              <a:rPr lang="it-IT" dirty="0" smtClean="0"/>
              <a:t>investicione strategije penzionih fondova umnogome prom</a:t>
            </a:r>
            <a:r>
              <a:rPr lang="sr-Latn-ME" dirty="0" smtClean="0"/>
              <a:t>ij</a:t>
            </a:r>
            <a:r>
              <a:rPr lang="it-IT" dirty="0" smtClean="0"/>
              <a:t>enile. </a:t>
            </a:r>
            <a:endParaRPr lang="sr-Latn-ME" dirty="0" smtClean="0"/>
          </a:p>
          <a:p>
            <a:r>
              <a:rPr lang="it-IT" dirty="0" smtClean="0"/>
              <a:t>U drugoj poloviini 20.</a:t>
            </a:r>
            <a:r>
              <a:rPr lang="sr-Latn-ME" dirty="0" smtClean="0"/>
              <a:t> veka od ulaganja isključivo u obveznice, i to državne, penzijski fondovi su počeli tokom '50-tih i 60-tih godina prošlog vijeka usled rasta cijena akcija da mijenjaju svoju investicionu strategiju i da ulažu i u akcije, koje sada komponuju 2/3 imovinskog portfelja penzijskih </a:t>
            </a:r>
            <a:r>
              <a:rPr lang="it-IT" dirty="0" smtClean="0"/>
              <a:t>fondova, pa su zato oni najjači institucionalni investitori.</a:t>
            </a:r>
            <a:endParaRPr lang="sr-Latn-ME" dirty="0" smtClean="0"/>
          </a:p>
          <a:p>
            <a:endParaRPr lang="sr-Latn-ME" dirty="0"/>
          </a:p>
        </p:txBody>
      </p:sp>
    </p:spTree>
    <p:extLst>
      <p:ext uri="{BB962C8B-B14F-4D97-AF65-F5344CB8AC3E}">
        <p14:creationId xmlns:p14="http://schemas.microsoft.com/office/powerpoint/2010/main" val="365899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sr-Latn-ME" dirty="0" smtClean="0"/>
              <a:t>Osiguravajuća </a:t>
            </a:r>
            <a:r>
              <a:rPr lang="sr-Latn-ME" dirty="0"/>
              <a:t>društva i penzioni fondovi kao nedepozitne </a:t>
            </a:r>
            <a:r>
              <a:rPr lang="sr-Latn-ME" dirty="0" smtClean="0"/>
              <a:t>finansijske </a:t>
            </a:r>
            <a:r>
              <a:rPr lang="es-ES" dirty="0" err="1" smtClean="0"/>
              <a:t>institucije</a:t>
            </a:r>
            <a:r>
              <a:rPr lang="es-ES" dirty="0"/>
              <a:t>, su </a:t>
            </a:r>
            <a:r>
              <a:rPr lang="es-ES" dirty="0" err="1"/>
              <a:t>važan</a:t>
            </a:r>
            <a:r>
              <a:rPr lang="es-ES" dirty="0"/>
              <a:t> </a:t>
            </a:r>
            <a:r>
              <a:rPr lang="es-ES" dirty="0" err="1"/>
              <a:t>segment</a:t>
            </a:r>
            <a:r>
              <a:rPr lang="es-ES" dirty="0"/>
              <a:t> </a:t>
            </a:r>
            <a:r>
              <a:rPr lang="es-ES" dirty="0" err="1"/>
              <a:t>institucionalne</a:t>
            </a:r>
            <a:r>
              <a:rPr lang="es-ES" dirty="0"/>
              <a:t> </a:t>
            </a:r>
            <a:r>
              <a:rPr lang="es-ES" dirty="0" err="1"/>
              <a:t>investicione</a:t>
            </a:r>
            <a:r>
              <a:rPr lang="es-ES" dirty="0"/>
              <a:t> </a:t>
            </a:r>
            <a:r>
              <a:rPr lang="es-ES" dirty="0" err="1"/>
              <a:t>infrastrukrure</a:t>
            </a:r>
            <a:r>
              <a:rPr lang="es-ES" dirty="0"/>
              <a:t>, </a:t>
            </a:r>
            <a:r>
              <a:rPr lang="es-ES" dirty="0" err="1"/>
              <a:t>koje</a:t>
            </a:r>
            <a:r>
              <a:rPr lang="es-ES" dirty="0"/>
              <a:t> </a:t>
            </a:r>
            <a:r>
              <a:rPr lang="es-ES" dirty="0" smtClean="0"/>
              <a:t>u</a:t>
            </a:r>
            <a:r>
              <a:rPr lang="sr-Latn-ME" dirty="0" smtClean="0"/>
              <a:t> konkurentskoj </a:t>
            </a:r>
            <a:r>
              <a:rPr lang="sr-Latn-ME" dirty="0"/>
              <a:t>utakmici učestvuju u procesu transfera štednje od suficitnih ka </a:t>
            </a:r>
            <a:r>
              <a:rPr lang="sr-Latn-ME" dirty="0" smtClean="0"/>
              <a:t>deficitnim ekonomskim </a:t>
            </a:r>
            <a:r>
              <a:rPr lang="sr-Latn-ME" dirty="0"/>
              <a:t>jedinicama, i koje gotovo da prestižu banke kao depozitne </a:t>
            </a:r>
            <a:r>
              <a:rPr lang="sr-Latn-ME" dirty="0" smtClean="0"/>
              <a:t>finansijske institucije.</a:t>
            </a:r>
          </a:p>
          <a:p>
            <a:r>
              <a:rPr lang="sr-Latn-ME" dirty="0" smtClean="0"/>
              <a:t>Praktično</a:t>
            </a:r>
            <a:r>
              <a:rPr lang="sr-Latn-ME" dirty="0"/>
              <a:t>, osiguravajuća društva i penzioni fondovi prikupljaju </a:t>
            </a:r>
            <a:r>
              <a:rPr lang="sr-Latn-ME" dirty="0" smtClean="0"/>
              <a:t>investiciona sredstva </a:t>
            </a:r>
            <a:r>
              <a:rPr lang="sr-Latn-ME" dirty="0"/>
              <a:t>od svojih komitenata. </a:t>
            </a:r>
            <a:endParaRPr lang="sr-Latn-ME" dirty="0" smtClean="0"/>
          </a:p>
          <a:p>
            <a:r>
              <a:rPr lang="sr-Latn-ME" dirty="0" smtClean="0"/>
              <a:t>Kupovinom </a:t>
            </a:r>
            <a:r>
              <a:rPr lang="sr-Latn-ME" dirty="0"/>
              <a:t>polise osiguranja, pojedinac stiče korist </a:t>
            </a:r>
            <a:r>
              <a:rPr lang="sr-Latn-ME" dirty="0" smtClean="0"/>
              <a:t>od osiguranja</a:t>
            </a:r>
            <a:r>
              <a:rPr lang="sr-Latn-ME" dirty="0"/>
              <a:t>, jer osiguravajuće društvo preuzima na sebe rizik u korist svog klijenta.</a:t>
            </a:r>
          </a:p>
          <a:p>
            <a:r>
              <a:rPr lang="sr-Latn-ME" dirty="0"/>
              <a:t>Osiguravajuća društva i penzione fondove mnogi pojedinci koriste kao svoje </a:t>
            </a:r>
            <a:r>
              <a:rPr lang="sr-Latn-ME" dirty="0" smtClean="0"/>
              <a:t>primarne ivesticione </a:t>
            </a:r>
            <a:r>
              <a:rPr lang="sr-Latn-ME" dirty="0"/>
              <a:t>puteve. </a:t>
            </a:r>
            <a:endParaRPr lang="sr-Latn-ME" dirty="0" smtClean="0"/>
          </a:p>
          <a:p>
            <a:r>
              <a:rPr lang="sr-Latn-ME" dirty="0" smtClean="0"/>
              <a:t>Tako </a:t>
            </a:r>
            <a:r>
              <a:rPr lang="sr-Latn-ME" dirty="0"/>
              <a:t>prikupljena novčana sredstva od svojih klijenata, </a:t>
            </a:r>
            <a:r>
              <a:rPr lang="sr-Latn-ME" dirty="0" smtClean="0"/>
              <a:t>osiguravajuća </a:t>
            </a:r>
            <a:r>
              <a:rPr lang="it-IT" dirty="0" smtClean="0"/>
              <a:t>društva </a:t>
            </a:r>
            <a:r>
              <a:rPr lang="it-IT" dirty="0"/>
              <a:t>i penzioni fondovi </a:t>
            </a:r>
            <a:r>
              <a:rPr lang="it-IT" dirty="0" smtClean="0"/>
              <a:t>usm</a:t>
            </a:r>
            <a:r>
              <a:rPr lang="sr-Latn-ME" dirty="0" smtClean="0"/>
              <a:t>j</a:t>
            </a:r>
            <a:r>
              <a:rPr lang="it-IT" dirty="0" smtClean="0"/>
              <a:t>eravaju </a:t>
            </a:r>
            <a:r>
              <a:rPr lang="it-IT" dirty="0"/>
              <a:t>u različite profitabilne investicione </a:t>
            </a:r>
            <a:r>
              <a:rPr lang="it-IT" dirty="0" smtClean="0"/>
              <a:t>alternative.</a:t>
            </a:r>
            <a:endParaRPr lang="sr-Latn-ME" dirty="0"/>
          </a:p>
        </p:txBody>
      </p:sp>
    </p:spTree>
    <p:extLst>
      <p:ext uri="{BB962C8B-B14F-4D97-AF65-F5344CB8AC3E}">
        <p14:creationId xmlns:p14="http://schemas.microsoft.com/office/powerpoint/2010/main" val="25277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43091"/>
            <a:ext cx="8229600" cy="424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124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Struktura imovinskog portfelja penzionih planova</a:t>
            </a:r>
            <a:endParaRPr lang="sr-Latn-ME"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41305"/>
            <a:ext cx="8229600" cy="424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401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lstStyle/>
          <a:p>
            <a:r>
              <a:rPr lang="sr-Latn-ME" dirty="0"/>
              <a:t>Modeli finansiranja penzija</a:t>
            </a:r>
          </a:p>
          <a:p>
            <a:pPr marL="0" indent="0">
              <a:buNone/>
            </a:pPr>
            <a:r>
              <a:rPr lang="sr-Latn-ME" dirty="0"/>
              <a:t>•Finansiranje tekućih penzija iz tekućih prihoda </a:t>
            </a:r>
          </a:p>
          <a:p>
            <a:pPr marL="0" indent="0">
              <a:buNone/>
            </a:pPr>
            <a:r>
              <a:rPr lang="sr-Latn-ME" dirty="0"/>
              <a:t>•Finansiranje kroz ulaganja uplata za penzije i njihovu kapitalizaciju na finansijskom tržištu</a:t>
            </a:r>
          </a:p>
          <a:p>
            <a:endParaRPr lang="sr-Latn-ME" dirty="0"/>
          </a:p>
        </p:txBody>
      </p:sp>
    </p:spTree>
    <p:extLst>
      <p:ext uri="{BB962C8B-B14F-4D97-AF65-F5344CB8AC3E}">
        <p14:creationId xmlns:p14="http://schemas.microsoft.com/office/powerpoint/2010/main" val="3437200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Autofit/>
          </a:bodyPr>
          <a:lstStyle/>
          <a:p>
            <a:r>
              <a:rPr lang="en-US" sz="3600" b="1" dirty="0"/>
              <a:t>Public and private expenditure on pensions in selected OECD countries, 2012 </a:t>
            </a:r>
            <a:endParaRPr lang="sr-Latn-ME" sz="3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9454"/>
            <a:ext cx="8229600" cy="44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783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Importance of pension funds relative to the size of the economy in selected non-OECD countries, </a:t>
            </a:r>
            <a:r>
              <a:rPr lang="en-US" sz="2800" b="1" dirty="0" smtClean="0"/>
              <a:t>2012</a:t>
            </a:r>
            <a:r>
              <a:rPr lang="sr-Latn-ME" sz="2800" b="1" dirty="0" smtClean="0"/>
              <a:t/>
            </a:r>
            <a:br>
              <a:rPr lang="sr-Latn-ME" sz="2800" b="1" dirty="0" smtClean="0"/>
            </a:br>
            <a:r>
              <a:rPr lang="en-US" sz="2800" b="1" dirty="0" smtClean="0"/>
              <a:t> </a:t>
            </a:r>
            <a:r>
              <a:rPr lang="en-US" sz="2800" dirty="0"/>
              <a:t>As a percentage of GDP </a:t>
            </a:r>
            <a:endParaRPr lang="sr-Latn-ME" sz="28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2007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271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Pension fund asset allocation for selected investment categories in selected non-OECD countries, 2012 </a:t>
            </a:r>
            <a:r>
              <a:rPr lang="en-US" sz="2800" dirty="0"/>
              <a:t>As a percentage of total investment </a:t>
            </a:r>
            <a:endParaRPr lang="sr-Latn-ME"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00200"/>
            <a:ext cx="8784976" cy="48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298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it-IT" sz="3200" dirty="0"/>
              <a:t>Privatni penzioni fondovi </a:t>
            </a:r>
            <a:r>
              <a:rPr lang="sr-Latn-ME" sz="3200" dirty="0" smtClean="0"/>
              <a:t>– model </a:t>
            </a:r>
            <a:r>
              <a:rPr lang="it-IT" sz="3200" dirty="0" smtClean="0"/>
              <a:t> </a:t>
            </a:r>
            <a:r>
              <a:rPr lang="it-IT" sz="3200" dirty="0"/>
              <a:t>3 stuba</a:t>
            </a:r>
            <a:endParaRPr lang="sr-Latn-ME" sz="3200" dirty="0"/>
          </a:p>
        </p:txBody>
      </p:sp>
      <p:sp>
        <p:nvSpPr>
          <p:cNvPr id="3" name="Content Placeholder 2"/>
          <p:cNvSpPr>
            <a:spLocks noGrp="1"/>
          </p:cNvSpPr>
          <p:nvPr>
            <p:ph idx="1"/>
          </p:nvPr>
        </p:nvSpPr>
        <p:spPr>
          <a:xfrm>
            <a:off x="457200" y="1124744"/>
            <a:ext cx="8229600" cy="5001419"/>
          </a:xfrm>
        </p:spPr>
        <p:txBody>
          <a:bodyPr>
            <a:normAutofit/>
          </a:bodyPr>
          <a:lstStyle/>
          <a:p>
            <a:r>
              <a:rPr lang="sr-Latn-ME" b="1" dirty="0"/>
              <a:t>Prvi stub</a:t>
            </a:r>
            <a:r>
              <a:rPr lang="sr-Latn-ME" dirty="0"/>
              <a:t>je obavezno penzijsko osiguranje pod patronatom drzave.</a:t>
            </a:r>
          </a:p>
          <a:p>
            <a:pPr marL="0" indent="0">
              <a:buNone/>
            </a:pPr>
            <a:r>
              <a:rPr lang="sr-Latn-ME" dirty="0" smtClean="0"/>
              <a:t>• </a:t>
            </a:r>
            <a:r>
              <a:rPr lang="sr-Latn-ME" b="1" dirty="0" smtClean="0"/>
              <a:t>Drugi </a:t>
            </a:r>
            <a:r>
              <a:rPr lang="sr-Latn-ME" b="1" dirty="0"/>
              <a:t>stub </a:t>
            </a:r>
            <a:r>
              <a:rPr lang="sr-Latn-ME" dirty="0"/>
              <a:t>je dopunsko obavezno penzijsko osiguranje, zasnovano na principu akumulacije sredstava na ličnim računima osiguranika. </a:t>
            </a:r>
            <a:endParaRPr lang="sr-Latn-ME" dirty="0" smtClean="0"/>
          </a:p>
          <a:p>
            <a:pPr marL="0" indent="0">
              <a:buNone/>
            </a:pPr>
            <a:r>
              <a:rPr lang="sr-Latn-ME" dirty="0" smtClean="0"/>
              <a:t>Ovu </a:t>
            </a:r>
            <a:r>
              <a:rPr lang="sr-Latn-ME" dirty="0"/>
              <a:t>vrstu penzijskog osiguranja sprovode privatni penzioni fondovi, zaduženi za investiranje prikupljenog novca. </a:t>
            </a:r>
          </a:p>
        </p:txBody>
      </p:sp>
    </p:spTree>
    <p:extLst>
      <p:ext uri="{BB962C8B-B14F-4D97-AF65-F5344CB8AC3E}">
        <p14:creationId xmlns:p14="http://schemas.microsoft.com/office/powerpoint/2010/main" val="3105885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vi-VN" dirty="0" smtClean="0"/>
              <a:t>•</a:t>
            </a:r>
            <a:r>
              <a:rPr lang="sr-Latn-ME" dirty="0" smtClean="0"/>
              <a:t> </a:t>
            </a:r>
            <a:r>
              <a:rPr lang="vi-VN" b="1" dirty="0" smtClean="0"/>
              <a:t>Treći stub </a:t>
            </a:r>
            <a:r>
              <a:rPr lang="vi-VN" dirty="0" smtClean="0"/>
              <a:t>je dopunsko dobrovoljno penzijsko osiguranje koje je na raspolaganju svakom građaninu posebno.</a:t>
            </a:r>
            <a:endParaRPr lang="sr-Latn-ME" dirty="0" smtClean="0"/>
          </a:p>
          <a:p>
            <a:pPr marL="0" indent="0">
              <a:buNone/>
            </a:pPr>
            <a:r>
              <a:rPr lang="vi-VN" dirty="0" smtClean="0"/>
              <a:t> Novac se ulaže u fond koji ta sredstva plasira, ostvaruje dobit i periodično preraspod</a:t>
            </a:r>
            <a:r>
              <a:rPr lang="sr-Latn-ME" dirty="0" smtClean="0"/>
              <a:t>j</a:t>
            </a:r>
            <a:r>
              <a:rPr lang="vi-VN" dirty="0" smtClean="0"/>
              <a:t>eljuje na individualne račune korisnika. </a:t>
            </a:r>
            <a:endParaRPr lang="sr-Latn-ME" dirty="0" smtClean="0"/>
          </a:p>
          <a:p>
            <a:pPr marL="0" indent="0" algn="just">
              <a:buNone/>
            </a:pPr>
            <a:r>
              <a:rPr lang="vi-VN" dirty="0" smtClean="0"/>
              <a:t>Time je omogućeno dobijanje penzija iz još jednog</a:t>
            </a:r>
            <a:r>
              <a:rPr lang="sr-Latn-ME" dirty="0" smtClean="0"/>
              <a:t>             </a:t>
            </a:r>
            <a:r>
              <a:rPr lang="vi-VN" dirty="0" smtClean="0"/>
              <a:t> ( odnosno dva ) nezavisna izvora što garantuje sigurnost i kontinuitet isplate.</a:t>
            </a:r>
          </a:p>
          <a:p>
            <a:pPr marL="0" indent="0" algn="just">
              <a:buNone/>
            </a:pPr>
            <a:r>
              <a:rPr lang="vi-VN" dirty="0" smtClean="0"/>
              <a:t>•</a:t>
            </a:r>
            <a:r>
              <a:rPr lang="sr-Latn-ME" dirty="0" smtClean="0"/>
              <a:t> P</a:t>
            </a:r>
            <a:r>
              <a:rPr lang="vi-VN" dirty="0" smtClean="0"/>
              <a:t>ored državnog</a:t>
            </a:r>
            <a:r>
              <a:rPr lang="sr-Latn-ME" dirty="0" smtClean="0"/>
              <a:t> </a:t>
            </a:r>
            <a:r>
              <a:rPr lang="vi-VN" dirty="0" smtClean="0"/>
              <a:t>postoje</a:t>
            </a:r>
            <a:r>
              <a:rPr lang="sr-Latn-ME" dirty="0" smtClean="0"/>
              <a:t> </a:t>
            </a:r>
            <a:r>
              <a:rPr lang="vi-VN" dirty="0" smtClean="0"/>
              <a:t>i</a:t>
            </a:r>
            <a:r>
              <a:rPr lang="sr-Latn-ME" dirty="0" smtClean="0"/>
              <a:t> </a:t>
            </a:r>
            <a:r>
              <a:rPr lang="vi-VN" dirty="0" smtClean="0"/>
              <a:t>dobrovoljni</a:t>
            </a:r>
            <a:r>
              <a:rPr lang="sr-Latn-ME" dirty="0" smtClean="0"/>
              <a:t> </a:t>
            </a:r>
            <a:r>
              <a:rPr lang="vi-VN" dirty="0" smtClean="0"/>
              <a:t>penzioni</a:t>
            </a:r>
            <a:r>
              <a:rPr lang="sr-Latn-ME" dirty="0" smtClean="0"/>
              <a:t> </a:t>
            </a:r>
            <a:r>
              <a:rPr lang="vi-VN" dirty="0" smtClean="0"/>
              <a:t>fondovi, dakle</a:t>
            </a:r>
            <a:r>
              <a:rPr lang="sr-Latn-ME" dirty="0" smtClean="0"/>
              <a:t> </a:t>
            </a:r>
            <a:r>
              <a:rPr lang="vi-VN" dirty="0" smtClean="0"/>
              <a:t>treći</a:t>
            </a:r>
            <a:r>
              <a:rPr lang="sr-Latn-ME" dirty="0" smtClean="0"/>
              <a:t> </a:t>
            </a:r>
            <a:r>
              <a:rPr lang="vi-VN" dirty="0" smtClean="0"/>
              <a:t>stub.</a:t>
            </a:r>
            <a:endParaRPr lang="sr-Latn-ME" dirty="0" smtClean="0"/>
          </a:p>
          <a:p>
            <a:pPr marL="0" indent="0" algn="just">
              <a:buNone/>
            </a:pPr>
            <a:r>
              <a:rPr lang="vi-VN" dirty="0" smtClean="0"/>
              <a:t> Uvođenje</a:t>
            </a:r>
            <a:r>
              <a:rPr lang="sr-Latn-ME" dirty="0" smtClean="0"/>
              <a:t> </a:t>
            </a:r>
            <a:r>
              <a:rPr lang="vi-VN" dirty="0" smtClean="0"/>
              <a:t>drugog</a:t>
            </a:r>
            <a:r>
              <a:rPr lang="sr-Latn-ME" dirty="0" smtClean="0"/>
              <a:t> </a:t>
            </a:r>
            <a:r>
              <a:rPr lang="vi-VN" dirty="0" smtClean="0"/>
              <a:t>stuba</a:t>
            </a:r>
            <a:r>
              <a:rPr lang="sr-Latn-ME" dirty="0" smtClean="0"/>
              <a:t> </a:t>
            </a:r>
            <a:r>
              <a:rPr lang="vi-VN" dirty="0" smtClean="0"/>
              <a:t>u </a:t>
            </a:r>
            <a:r>
              <a:rPr lang="sr-Latn-ME" dirty="0" smtClean="0"/>
              <a:t>b</a:t>
            </a:r>
            <a:r>
              <a:rPr lang="vi-VN" dirty="0" smtClean="0"/>
              <a:t>liskoj</a:t>
            </a:r>
            <a:r>
              <a:rPr lang="sr-Latn-ME" dirty="0" smtClean="0"/>
              <a:t> </a:t>
            </a:r>
            <a:r>
              <a:rPr lang="vi-VN" dirty="0" smtClean="0"/>
              <a:t>budućnosti</a:t>
            </a:r>
            <a:r>
              <a:rPr lang="sr-Latn-ME" dirty="0" smtClean="0"/>
              <a:t> </a:t>
            </a:r>
            <a:r>
              <a:rPr lang="vi-VN" dirty="0" smtClean="0"/>
              <a:t>nije</a:t>
            </a:r>
            <a:r>
              <a:rPr lang="sr-Latn-ME" dirty="0" smtClean="0"/>
              <a:t> </a:t>
            </a:r>
            <a:r>
              <a:rPr lang="vi-VN" dirty="0" smtClean="0"/>
              <a:t>realno</a:t>
            </a:r>
            <a:r>
              <a:rPr lang="sr-Latn-ME" dirty="0" smtClean="0"/>
              <a:t> </a:t>
            </a:r>
            <a:r>
              <a:rPr lang="vi-VN" dirty="0" smtClean="0"/>
              <a:t>očekivati</a:t>
            </a:r>
            <a:r>
              <a:rPr lang="sr-Latn-ME" i="1" dirty="0" smtClean="0"/>
              <a:t> </a:t>
            </a:r>
            <a:r>
              <a:rPr lang="sr-Latn-ME" dirty="0" smtClean="0"/>
              <a:t>u ZZB.</a:t>
            </a:r>
            <a:r>
              <a:rPr lang="vi-VN" dirty="0" smtClean="0"/>
              <a:t> </a:t>
            </a:r>
          </a:p>
          <a:p>
            <a:endParaRPr lang="sr-Latn-ME" dirty="0" smtClean="0"/>
          </a:p>
          <a:p>
            <a:endParaRPr lang="sr-Latn-ME" dirty="0"/>
          </a:p>
        </p:txBody>
      </p:sp>
    </p:spTree>
    <p:extLst>
      <p:ext uri="{BB962C8B-B14F-4D97-AF65-F5344CB8AC3E}">
        <p14:creationId xmlns:p14="http://schemas.microsoft.com/office/powerpoint/2010/main" val="1591953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fontScale="92500" lnSpcReduction="10000"/>
          </a:bodyPr>
          <a:lstStyle/>
          <a:p>
            <a:pPr marL="0" indent="0">
              <a:buNone/>
            </a:pPr>
            <a:r>
              <a:rPr lang="sr-Latn-ME" dirty="0" smtClean="0"/>
              <a:t>Pitanja:</a:t>
            </a:r>
          </a:p>
          <a:p>
            <a:pPr marL="0" indent="0">
              <a:buNone/>
            </a:pPr>
            <a:r>
              <a:rPr lang="sr-Latn-ME" dirty="0" smtClean="0"/>
              <a:t>•</a:t>
            </a:r>
            <a:r>
              <a:rPr lang="sr-Latn-ME" dirty="0"/>
              <a:t>Zbog čega su osiguravajuće kompanije i privatni penzioni fondovi veliki investitori na tržištima kapitala?</a:t>
            </a:r>
          </a:p>
          <a:p>
            <a:pPr marL="0" indent="0">
              <a:buNone/>
            </a:pPr>
            <a:r>
              <a:rPr lang="sr-Latn-ME" dirty="0"/>
              <a:t>•Koja dva modela finansiranja penzija postoje?</a:t>
            </a:r>
          </a:p>
          <a:p>
            <a:pPr marL="0" indent="0">
              <a:buNone/>
            </a:pPr>
            <a:r>
              <a:rPr lang="it-IT" dirty="0"/>
              <a:t>•Objasniti model tri penzijska stuba.</a:t>
            </a:r>
          </a:p>
          <a:p>
            <a:pPr marL="0" indent="0">
              <a:buNone/>
            </a:pPr>
            <a:r>
              <a:rPr lang="sr-Latn-ME" dirty="0"/>
              <a:t>•Šta se dogodilo u svetskoj ekonomskoj krizi sa penzionim fondovima koji su investirali na tržištu? </a:t>
            </a:r>
          </a:p>
          <a:p>
            <a:pPr marL="0" indent="0">
              <a:buNone/>
            </a:pPr>
            <a:r>
              <a:rPr lang="sr-Latn-ME" dirty="0"/>
              <a:t>•Od čega zavisi stepen umanjenja njihove imovine u periodu krize (u zavisnosti od toga u koje su HOV investirali) ?</a:t>
            </a:r>
          </a:p>
          <a:p>
            <a:endParaRPr lang="sr-Latn-ME" dirty="0"/>
          </a:p>
        </p:txBody>
      </p:sp>
    </p:spTree>
    <p:extLst>
      <p:ext uri="{BB962C8B-B14F-4D97-AF65-F5344CB8AC3E}">
        <p14:creationId xmlns:p14="http://schemas.microsoft.com/office/powerpoint/2010/main" val="188808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sr-Latn-ME" b="1" dirty="0" smtClean="0"/>
              <a:t> </a:t>
            </a:r>
            <a:r>
              <a:rPr lang="sr-Latn-ME" b="1" dirty="0"/>
              <a:t>Osiguravajuća društva</a:t>
            </a:r>
          </a:p>
          <a:p>
            <a:r>
              <a:rPr lang="sr-Latn-ME" dirty="0"/>
              <a:t>Osiguravajuća društva su finansijske institucije koje se bave preuzimanjem </a:t>
            </a:r>
            <a:r>
              <a:rPr lang="sr-Latn-ME" dirty="0" smtClean="0"/>
              <a:t>rizika u </a:t>
            </a:r>
            <a:r>
              <a:rPr lang="sr-Latn-ME" dirty="0"/>
              <a:t>korist svojih klijenata u </a:t>
            </a:r>
            <a:r>
              <a:rPr lang="sr-Latn-ME" dirty="0" smtClean="0"/>
              <a:t>razmjenu </a:t>
            </a:r>
            <a:r>
              <a:rPr lang="sr-Latn-ME" dirty="0"/>
              <a:t>za naknadu koja se naziva premija. </a:t>
            </a:r>
            <a:endParaRPr lang="sr-Latn-ME" dirty="0" smtClean="0"/>
          </a:p>
          <a:p>
            <a:endParaRPr lang="sr-Latn-ME" dirty="0"/>
          </a:p>
          <a:p>
            <a:r>
              <a:rPr lang="sr-Latn-ME" dirty="0" smtClean="0"/>
              <a:t>*</a:t>
            </a:r>
            <a:r>
              <a:rPr lang="en-US" sz="1600" dirty="0"/>
              <a:t>Frederic S. </a:t>
            </a:r>
            <a:r>
              <a:rPr lang="en-US" sz="1600" dirty="0" err="1"/>
              <a:t>Mishkin</a:t>
            </a:r>
            <a:r>
              <a:rPr lang="en-US" sz="1600" dirty="0"/>
              <a:t>, Stanley G. Eakins, (2003) “ Financial Markets and Institutions”, Addison Wesley</a:t>
            </a:r>
            <a:r>
              <a:rPr lang="en-US" sz="1600" dirty="0" smtClean="0"/>
              <a:t>,</a:t>
            </a:r>
            <a:r>
              <a:rPr lang="sr-Latn-ME" sz="1600" dirty="0" smtClean="0"/>
              <a:t> </a:t>
            </a:r>
            <a:r>
              <a:rPr lang="en-US" sz="1600" dirty="0" smtClean="0"/>
              <a:t>New </a:t>
            </a:r>
            <a:r>
              <a:rPr lang="en-US" sz="1600" dirty="0"/>
              <a:t>York, page 519 – 532</a:t>
            </a:r>
            <a:endParaRPr lang="sr-Latn-ME" sz="1600" dirty="0"/>
          </a:p>
        </p:txBody>
      </p:sp>
    </p:spTree>
    <p:extLst>
      <p:ext uri="{BB962C8B-B14F-4D97-AF65-F5344CB8AC3E}">
        <p14:creationId xmlns:p14="http://schemas.microsoft.com/office/powerpoint/2010/main" val="210982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sr-Latn-ME" dirty="0" smtClean="0"/>
              <a:t>Ona ostvaruju </a:t>
            </a:r>
            <a:r>
              <a:rPr lang="sr-Latn-ME" dirty="0"/>
              <a:t>bruto profit naplatom premije osiguranja koja je dovoljna da isplati očekivane </a:t>
            </a:r>
            <a:r>
              <a:rPr lang="sr-Latn-ME" dirty="0" smtClean="0"/>
              <a:t>odštetne </a:t>
            </a:r>
            <a:r>
              <a:rPr lang="vi-VN" dirty="0" smtClean="0"/>
              <a:t>zaht</a:t>
            </a:r>
            <a:r>
              <a:rPr lang="sr-Latn-ME" dirty="0" smtClean="0"/>
              <a:t>j</a:t>
            </a:r>
            <a:r>
              <a:rPr lang="vi-VN" dirty="0" smtClean="0"/>
              <a:t>eve </a:t>
            </a:r>
            <a:r>
              <a:rPr lang="vi-VN" dirty="0"/>
              <a:t>ili osiguranu sumu uvećanu ua neto dobit. </a:t>
            </a:r>
            <a:endParaRPr lang="sr-Latn-ME" dirty="0" smtClean="0"/>
          </a:p>
          <a:p>
            <a:r>
              <a:rPr lang="vi-VN" dirty="0" smtClean="0"/>
              <a:t>Međutim</a:t>
            </a:r>
            <a:r>
              <a:rPr lang="vi-VN" dirty="0"/>
              <a:t>, već na samom </a:t>
            </a:r>
            <a:r>
              <a:rPr lang="vi-VN" dirty="0" smtClean="0"/>
              <a:t>početku</a:t>
            </a:r>
            <a:r>
              <a:rPr lang="sr-Latn-ME" dirty="0" smtClean="0"/>
              <a:t> postavlja </a:t>
            </a:r>
            <a:r>
              <a:rPr lang="sr-Latn-ME" dirty="0"/>
              <a:t>se pitanje, zašto pojedinci kupuju različite polise osiguranja, bilo da je reč </a:t>
            </a:r>
            <a:r>
              <a:rPr lang="sr-Latn-ME" dirty="0" smtClean="0"/>
              <a:t>o imovinskom</a:t>
            </a:r>
            <a:r>
              <a:rPr lang="sr-Latn-ME" dirty="0"/>
              <a:t>, zdravstvenom, životnom osiguranju, kad više od polovine životnoog </a:t>
            </a:r>
            <a:r>
              <a:rPr lang="sr-Latn-ME" dirty="0" smtClean="0"/>
              <a:t>vijeka njihovih </a:t>
            </a:r>
            <a:r>
              <a:rPr lang="sr-Latn-ME" dirty="0"/>
              <a:t>polisa, pojedinci će platiti više u vidu premija, nego što je očekivani iznos </a:t>
            </a:r>
            <a:r>
              <a:rPr lang="sr-Latn-ME" dirty="0" smtClean="0"/>
              <a:t>ma kog </a:t>
            </a:r>
            <a:r>
              <a:rPr lang="sr-Latn-ME" dirty="0"/>
              <a:t>gubitka koji će oni pretrpeti. </a:t>
            </a:r>
            <a:endParaRPr lang="sr-Latn-ME" dirty="0" smtClean="0"/>
          </a:p>
          <a:p>
            <a:pPr algn="just"/>
            <a:r>
              <a:rPr lang="sr-Latn-ME" dirty="0" smtClean="0"/>
              <a:t>Odgovor </a:t>
            </a:r>
            <a:r>
              <a:rPr lang="sr-Latn-ME" dirty="0"/>
              <a:t>na pitanje je jednostavan, zato jer </a:t>
            </a:r>
            <a:r>
              <a:rPr lang="sr-Latn-ME" dirty="0" smtClean="0"/>
              <a:t>većina pojedinaca </a:t>
            </a:r>
            <a:r>
              <a:rPr lang="sr-Latn-ME" dirty="0"/>
              <a:t>ima </a:t>
            </a:r>
            <a:r>
              <a:rPr lang="sr-Latn-ME" b="1" i="1" dirty="0"/>
              <a:t>averziju na rizik</a:t>
            </a:r>
            <a:r>
              <a:rPr lang="sr-Latn-ME" dirty="0"/>
              <a:t>. </a:t>
            </a:r>
            <a:endParaRPr lang="sr-Latn-ME" dirty="0" smtClean="0"/>
          </a:p>
          <a:p>
            <a:endParaRPr lang="sr-Latn-ME" dirty="0"/>
          </a:p>
        </p:txBody>
      </p:sp>
    </p:spTree>
    <p:extLst>
      <p:ext uri="{BB962C8B-B14F-4D97-AF65-F5344CB8AC3E}">
        <p14:creationId xmlns:p14="http://schemas.microsoft.com/office/powerpoint/2010/main" val="236532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sr-Latn-ME" dirty="0" smtClean="0"/>
              <a:t>Oni će prije platiti izvesni ekvivalent (premiju osiguranja) nego da prihvate kockanje sa neizvesnošću, a na osnovu čega mogu izgubiti svoju kuću ili automobil. </a:t>
            </a:r>
          </a:p>
          <a:p>
            <a:r>
              <a:rPr lang="sr-Latn-ME" dirty="0" smtClean="0"/>
              <a:t>Upravo zato pojedinci ne prihvataju rizik, već ga prenose na osiguravajuće društvo kupovinom polise osiguranja znajući sa sigurnošću šta će biti sa njihovom imovinom (vrijednost njihove imovine umanjena za plaćenu premiju osiguranja) nego da prihvate rizik i rizikuju da se vrijednost njihove imovine smanji ili da sami snose teret rizika.</a:t>
            </a:r>
          </a:p>
          <a:p>
            <a:endParaRPr lang="sr-Latn-ME" dirty="0"/>
          </a:p>
        </p:txBody>
      </p:sp>
    </p:spTree>
    <p:extLst>
      <p:ext uri="{BB962C8B-B14F-4D97-AF65-F5344CB8AC3E}">
        <p14:creationId xmlns:p14="http://schemas.microsoft.com/office/powerpoint/2010/main" val="299528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8908"/>
            <a:ext cx="8229600" cy="4368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77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sr-Latn-ME" dirty="0"/>
              <a:t>Pretpostavimo kako bi se životi pojedinaca </a:t>
            </a:r>
            <a:r>
              <a:rPr lang="sr-Latn-ME" dirty="0" smtClean="0"/>
              <a:t>izmijenili</a:t>
            </a:r>
            <a:r>
              <a:rPr lang="sr-Latn-ME" dirty="0"/>
              <a:t>, ako im osiguranje ne bi </a:t>
            </a:r>
            <a:r>
              <a:rPr lang="sr-Latn-ME" dirty="0" smtClean="0"/>
              <a:t>bilo dostupno</a:t>
            </a:r>
            <a:r>
              <a:rPr lang="sr-Latn-ME" dirty="0"/>
              <a:t>, odnosno ako ne bi postojala osiguravajuća društva. </a:t>
            </a:r>
            <a:endParaRPr lang="sr-Latn-ME" dirty="0" smtClean="0"/>
          </a:p>
          <a:p>
            <a:r>
              <a:rPr lang="sr-Latn-ME" dirty="0" smtClean="0"/>
              <a:t>Umjesto </a:t>
            </a:r>
            <a:r>
              <a:rPr lang="sr-Latn-ME" dirty="0"/>
              <a:t>saznanja da </a:t>
            </a:r>
            <a:r>
              <a:rPr lang="sr-Latn-ME" dirty="0" smtClean="0"/>
              <a:t>će </a:t>
            </a:r>
            <a:r>
              <a:rPr lang="vi-VN" dirty="0" smtClean="0"/>
              <a:t>osiguravajuće </a:t>
            </a:r>
            <a:r>
              <a:rPr lang="vi-VN" dirty="0"/>
              <a:t>društvo pomoći ako se dogodi opasnost, odnosno neočekivani događaj</a:t>
            </a:r>
            <a:r>
              <a:rPr lang="vi-VN" dirty="0" smtClean="0"/>
              <a:t>,</a:t>
            </a:r>
            <a:r>
              <a:rPr lang="sr-Latn-ME" dirty="0" smtClean="0"/>
              <a:t> </a:t>
            </a:r>
            <a:r>
              <a:rPr lang="it-IT" dirty="0" smtClean="0"/>
              <a:t>svaki </a:t>
            </a:r>
            <a:r>
              <a:rPr lang="it-IT" dirty="0"/>
              <a:t>pojedinac će morati da ostavi na stranu izvesne rezerve novčanih sredstava. </a:t>
            </a:r>
            <a:endParaRPr lang="sr-Latn-ME" dirty="0" smtClean="0"/>
          </a:p>
          <a:p>
            <a:r>
              <a:rPr lang="it-IT" dirty="0" smtClean="0"/>
              <a:t>Ove</a:t>
            </a:r>
            <a:r>
              <a:rPr lang="sr-Latn-ME" dirty="0" smtClean="0"/>
              <a:t> rezerve </a:t>
            </a:r>
            <a:r>
              <a:rPr lang="sr-Latn-ME" dirty="0"/>
              <a:t>ne mogu se investirati dugoročno, ali se moraju držati u ekstremno </a:t>
            </a:r>
            <a:r>
              <a:rPr lang="sr-Latn-ME" dirty="0" smtClean="0"/>
              <a:t>likvidnom obliku</a:t>
            </a:r>
            <a:r>
              <a:rPr lang="sr-Latn-ME" dirty="0"/>
              <a:t>, a najčešće u formi nekamatonosnog gotovog novca, zbog čega će pojedinac </a:t>
            </a:r>
            <a:r>
              <a:rPr lang="sr-Latn-ME" dirty="0" smtClean="0"/>
              <a:t>imati </a:t>
            </a:r>
            <a:r>
              <a:rPr lang="sr-Latn-ME" b="1" i="1" dirty="0" smtClean="0"/>
              <a:t>visoke </a:t>
            </a:r>
            <a:r>
              <a:rPr lang="sr-Latn-ME" b="1" i="1" dirty="0"/>
              <a:t>oportunitetne troškove. </a:t>
            </a:r>
            <a:endParaRPr lang="sr-Latn-ME" b="1" i="1" dirty="0" smtClean="0"/>
          </a:p>
        </p:txBody>
      </p:sp>
    </p:spTree>
    <p:extLst>
      <p:ext uri="{BB962C8B-B14F-4D97-AF65-F5344CB8AC3E}">
        <p14:creationId xmlns:p14="http://schemas.microsoft.com/office/powerpoint/2010/main" val="944060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2417</Words>
  <Application>Microsoft Office PowerPoint</Application>
  <PresentationFormat>On-screen Show (4:3)</PresentationFormat>
  <Paragraphs>118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PRAVO FINANSIJSKIH INSTITUCIJA Osiguravajuće kompanije i penzioni fondovi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Učešće hipotekarnih obveznica u ukupnoj imovini osiguravajućih društava, USA, 1910 – 2001.god.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Osiguravajuće kompanije i penzioni fondovi Total assets by type of institutional investors in the OECD, 1995-2012 </vt:lpstr>
      <vt:lpstr>PowerPoint Presentation</vt:lpstr>
      <vt:lpstr>PowerPoint Presentation</vt:lpstr>
      <vt:lpstr>Promjene u investicionom portfoliju osiguravajućih kompanija u Evropi od 2000. do 2009.</vt:lpstr>
      <vt:lpstr>Investiranje osiguravajućih kompanija u Evropi</vt:lpstr>
      <vt:lpstr>Swiss Re&gt; investiciona politika smanjenja rizika u krizi</vt:lpstr>
      <vt:lpstr>PowerPoint Presentation</vt:lpstr>
      <vt:lpstr>Promjene u strukturi portfolija</vt:lpstr>
      <vt:lpstr>PowerPoint Presentation</vt:lpstr>
      <vt:lpstr>PowerPoint Presentation</vt:lpstr>
      <vt:lpstr>  Penzioni fondovi (Pensions Fund) i penzijski planovi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Struktura imovinskog portfelja penzionih planova</vt:lpstr>
      <vt:lpstr>PowerPoint Presentation</vt:lpstr>
      <vt:lpstr>Public and private expenditure on pensions in selected OECD countries, 2012 </vt:lpstr>
      <vt:lpstr>Importance of pension funds relative to the size of the economy in selected non-OECD countries, 2012  As a percentage of GDP </vt:lpstr>
      <vt:lpstr>Pension fund asset allocation for selected investment categories in selected non-OECD countries, 2012 As a percentage of total investment </vt:lpstr>
      <vt:lpstr>Privatni penzioni fondovi – model  3 stuba</vt:lpstr>
      <vt:lpstr>PowerPoint Presentation</vt:lpstr>
      <vt:lpstr>PowerPoint Presentation</vt:lpstr>
    </vt:vector>
  </TitlesOfParts>
  <Company>Centralna banka Crne Gore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Osiguravajuće kompanije i penzioni fondovi na finansijskom tržištu</dc:title>
  <dc:creator>Halil Kalac</dc:creator>
  <cp:lastModifiedBy>Halil Kalac</cp:lastModifiedBy>
  <cp:revision>16</cp:revision>
  <dcterms:created xsi:type="dcterms:W3CDTF">2015-05-06T10:02:51Z</dcterms:created>
  <dcterms:modified xsi:type="dcterms:W3CDTF">2016-05-27T07:48:22Z</dcterms:modified>
</cp:coreProperties>
</file>