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69" r:id="rId4"/>
    <p:sldId id="273" r:id="rId5"/>
    <p:sldId id="274" r:id="rId6"/>
    <p:sldId id="275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7760F-0501-4D38-9C5E-88C3C14C4B4B}" type="datetimeFigureOut">
              <a:rPr lang="hr-HR" smtClean="0"/>
              <a:pPr/>
              <a:t>1.10.2020.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2B63F-D6E6-488C-8240-A2687CFBB81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91286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1849345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55459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3619811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4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119914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5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288487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6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834387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C2B63F-D6E6-488C-8240-A2687CFBB818}" type="slidenum">
              <a:rPr lang="hr-HR" smtClean="0"/>
              <a:pPr/>
              <a:t>7</a:t>
            </a:fld>
            <a:endParaRPr lang="hr-HR"/>
          </a:p>
        </p:txBody>
      </p:sp>
    </p:spTree>
    <p:extLst>
      <p:ext uri="{BB962C8B-B14F-4D97-AF65-F5344CB8AC3E}">
        <p14:creationId xmlns="" xmlns:p14="http://schemas.microsoft.com/office/powerpoint/2010/main" val="4131527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1D3F211-2906-482D-879F-5372067048EC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71DE5AC-A16A-4215-91C1-CBE5F515985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MSIPCM8e564cf8bcdd0d30fe1a14b6" descr="{&quot;HashCode&quot;:2022693539,&quot;Placement&quot;:&quot;Footer&quot;,&quot;Top&quot;:524.725769,&quot;Left&quot;:0.0,&quot;SlideWidth&quot;:720,&quot;SlideHeight&quot;:540}"/>
          <p:cNvSpPr txBox="1"/>
          <p:nvPr userDrawn="1"/>
        </p:nvSpPr>
        <p:spPr>
          <a:xfrm>
            <a:off x="0" y="6664017"/>
            <a:ext cx="1191689" cy="19398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hr-HR" sz="600" smtClean="0">
                <a:solidFill>
                  <a:srgbClr val="000000"/>
                </a:solidFill>
                <a:latin typeface="Calibri" panose="020F0502020204030204" pitchFamily="34" charset="0"/>
              </a:rPr>
              <a:t>SBERBANK BH - Povjerljivost C1
</a:t>
            </a:r>
            <a:endParaRPr lang="hr-HR" sz="6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halil.kalac25@gmail.co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haris.kozlo@pfk.edu.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PRAVNI </a:t>
            </a: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FAKULTET</a:t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 FINANSIJSKO PRAVO</a:t>
            </a:r>
            <a: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B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autor-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prof.dr.Babić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BA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Mate&amp;Ante</a:t>
            </a:r>
            <a:r>
              <a:rPr lang="hr-BA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izdanje Zagreb 2000 g.</a:t>
            </a:r>
            <a: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23120"/>
          </a:xfrm>
        </p:spPr>
        <p:txBody>
          <a:bodyPr>
            <a:normAutofit/>
          </a:bodyPr>
          <a:lstStyle/>
          <a:p>
            <a:r>
              <a:rPr lang="bs-Latn-BA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Predavači</a:t>
            </a:r>
            <a:r>
              <a:rPr lang="bs-Latn-BA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Haris Kozlo MA</a:t>
            </a:r>
          </a:p>
          <a:p>
            <a:r>
              <a:rPr lang="hr-H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iši asistent na </a:t>
            </a:r>
            <a:r>
              <a:rPr lang="hr-HR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naučnoj oblasti</a:t>
            </a:r>
            <a:endParaRPr lang="hr-HR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bs-Latn-BA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UNT logo NOVI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95700" y="548680"/>
            <a:ext cx="1752600" cy="1182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VJEŽBE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UVOD</a:t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bs-Latn-BA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 Međunarodno finansijsko pravo ima za cilj:</a:t>
            </a:r>
          </a:p>
          <a:p>
            <a:pPr marL="109728" indent="0"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međunarodno-finansijsko pravnim odnosima, tokovima i principima na kojima </a:t>
            </a:r>
            <a:r>
              <a:rPr lang="bs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počiva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sa 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međunarodno-finansijskim subjektima, odnosno institucijama međunarodnog finansijskog prava i integracijama regionalnog i međunarodnog karaktera,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bs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 studente upozna </a:t>
            </a:r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 međunarodno monetarnim sistemom.</a:t>
            </a:r>
          </a:p>
          <a:p>
            <a:pPr>
              <a:buFont typeface="Arial" panose="020B0604020202020204" pitchFamily="34" charset="0"/>
              <a:buChar char="•"/>
            </a:pPr>
            <a:endParaRPr lang="bs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</a:t>
            </a:r>
            <a:r>
              <a:rPr lang="bs-Latn-BA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stiču</a:t>
            </a:r>
            <a:r>
              <a:rPr lang="bs-Latn-B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znanja o 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međunarodnim </a:t>
            </a:r>
            <a:r>
              <a:rPr lang="bs-Latn-B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finansijama</a:t>
            </a:r>
            <a:r>
              <a:rPr lang="bs-Latn-B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endParaRPr lang="bs-Latn-BA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37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bs-Latn-BA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bs-Latn-BA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bs-Latn-BA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ematske jedinice predmeta Međunarodno finansijsko pravo:</a:t>
            </a:r>
          </a:p>
          <a:p>
            <a:pPr marL="109728" indent="0">
              <a:buNone/>
            </a:pPr>
            <a:endParaRPr lang="bs-Latn-BA" sz="2400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Predmet, razvoj, izvori i principi međunarodnog finansijskog prava,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finansijski tokovi i odnosi,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Subjekti međunarodnog finansijskog prava,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Porezi i problemi oporezivanja u međunarodnom finansijskom pravu,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Carinsko-političke mjere i posljedice takvih mjera u međunarodnom finansijskom pravu,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Instrumenti i tehnike plaćanja u međunarodnom finansijskom pravu,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Pravo deviza i devizno poslovanje u međunarodnim finansijskim odnosima,</a:t>
            </a:r>
          </a:p>
          <a:p>
            <a:r>
              <a:rPr lang="bs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Međunarodni monetarni sistem.</a:t>
            </a: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202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Način ocjenjivanja: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003232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smtClean="0"/>
              <a:t>1. </a:t>
            </a:r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redovni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vanredni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 err="1" smtClean="0"/>
              <a:t>Prisustvo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in class </a:t>
            </a:r>
            <a:r>
              <a:rPr lang="en-US" sz="2400" dirty="0" err="1" smtClean="0"/>
              <a:t>nastavi</a:t>
            </a:r>
            <a:r>
              <a:rPr lang="en-US" sz="2400" dirty="0" smtClean="0"/>
              <a:t>/</a:t>
            </a:r>
            <a:r>
              <a:rPr lang="en-US" sz="2400" dirty="0" err="1" smtClean="0"/>
              <a:t>aktivnost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DL </a:t>
            </a:r>
            <a:r>
              <a:rPr lang="en-US" sz="2400" dirty="0" err="1" smtClean="0"/>
              <a:t>platformi</a:t>
            </a:r>
            <a:r>
              <a:rPr lang="en-US" sz="2400" dirty="0" smtClean="0"/>
              <a:t>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 -DL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 (</a:t>
            </a:r>
            <a:r>
              <a:rPr lang="en-US" sz="2400" dirty="0" err="1" smtClean="0"/>
              <a:t>učenje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daljinu</a:t>
            </a:r>
            <a:r>
              <a:rPr lang="en-US" sz="2400" dirty="0" smtClean="0"/>
              <a:t>);</a:t>
            </a:r>
            <a:br>
              <a:rPr lang="en-US" sz="2400" dirty="0" smtClean="0"/>
            </a:br>
            <a:r>
              <a:rPr lang="en-US" sz="2400" dirty="0" smtClean="0"/>
              <a:t>3. </a:t>
            </a:r>
            <a:r>
              <a:rPr lang="en-US" sz="2400" dirty="0" err="1" smtClean="0"/>
              <a:t>Parcijalni</a:t>
            </a:r>
            <a:r>
              <a:rPr lang="en-US" sz="2400" dirty="0" smtClean="0"/>
              <a:t> test: 0-20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(0-20%)-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;</a:t>
            </a:r>
            <a:br>
              <a:rPr lang="en-US" sz="2400" dirty="0" smtClean="0"/>
            </a:br>
            <a:r>
              <a:rPr lang="en-US" sz="2400" dirty="0" smtClean="0"/>
              <a:t>4. </a:t>
            </a:r>
            <a:r>
              <a:rPr lang="en-US" sz="2400" dirty="0" err="1" smtClean="0"/>
              <a:t>Završni</a:t>
            </a:r>
            <a:r>
              <a:rPr lang="en-US" sz="2400" dirty="0" smtClean="0"/>
              <a:t> </a:t>
            </a:r>
            <a:r>
              <a:rPr lang="en-US" sz="2400" dirty="0" err="1" smtClean="0"/>
              <a:t>ispit</a:t>
            </a:r>
            <a:r>
              <a:rPr lang="en-US" sz="2400" dirty="0" smtClean="0"/>
              <a:t>: 0-60 </a:t>
            </a:r>
            <a:r>
              <a:rPr lang="en-US" sz="2400" dirty="0" err="1" smtClean="0"/>
              <a:t>bodova</a:t>
            </a:r>
            <a:r>
              <a:rPr lang="en-US" sz="2400" dirty="0" smtClean="0"/>
              <a:t> (0-60%)-</a:t>
            </a:r>
            <a:r>
              <a:rPr lang="en-US" sz="2400" dirty="0" err="1" smtClean="0"/>
              <a:t>svi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studenti</a:t>
            </a:r>
            <a:r>
              <a:rPr lang="en-US" sz="2400" dirty="0" smtClean="0"/>
              <a:t>.</a:t>
            </a:r>
            <a:endParaRPr lang="bs-Latn-B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bs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Svi studenti koji nisu izvršili sve aktivnosti tokom semestra i koji su ostvarili </a:t>
            </a:r>
            <a:r>
              <a:rPr lang="hr-H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manje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od 30% (30 bodova) mogu pristupiti popravnom ispitu u zakazanom terminu</a:t>
            </a:r>
          </a:p>
          <a:p>
            <a:pPr marL="109728" indent="0" algn="ctr">
              <a:buNone/>
            </a:pPr>
            <a:endParaRPr lang="hr-HR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="" xmlns:p14="http://schemas.microsoft.com/office/powerpoint/2010/main" val="30887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Ocjene: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49424"/>
            <a:ext cx="8784976" cy="4325112"/>
          </a:xfrm>
        </p:spPr>
        <p:txBody>
          <a:bodyPr>
            <a:normAutofit/>
          </a:bodyPr>
          <a:lstStyle/>
          <a:p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Ocjena izvrstan (10), ocjena A u skali ECTS-a…................95-100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vrlo 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B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ECTS-a..............…..85-94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dobar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u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ECTS-a……….....................84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zadovoljava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ECTS-a..................65-74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ECTS-a…...............….55-64 boda</a:t>
            </a:r>
          </a:p>
          <a:p>
            <a:endParaRPr lang="hr-HR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nedovoljan (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ocjena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r-H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skali </a:t>
            </a:r>
            <a:r>
              <a:rPr lang="hr-HR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ECTS-a…..................0-54 boda</a:t>
            </a:r>
          </a:p>
          <a:p>
            <a:pPr marL="109728" indent="0">
              <a:buNone/>
            </a:pPr>
            <a:endParaRPr lang="hr-H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35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Upis ocjena:</a:t>
            </a:r>
            <a:endParaRPr lang="hr-H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koji su položili ispit dužni su dostaviti indeks predmetnom asistentu zbog upisa ocjene u vrijeme koje je naznačeno u obavještenju o rezultatima ispita.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indekse mogu dostaviti i posredno.</a:t>
            </a: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801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06424"/>
          </a:xfrm>
        </p:spPr>
        <p:txBody>
          <a:bodyPr>
            <a:normAutofit fontScale="90000"/>
          </a:bodyPr>
          <a:lstStyle/>
          <a:p>
            <a:r>
              <a:rPr lang="hr-HR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KOMUNIKACIJA </a:t>
            </a:r>
            <a:r>
              <a:rPr lang="hr-HR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-mail ili lično u terminima konsultacija, predavanja, vježbi</a:t>
            </a:r>
            <a:b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navesti ime i prezime, br.indeksa, godina studija, smjer</a:t>
            </a:r>
            <a:endParaRPr lang="hr-HR" sz="2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Halil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Kalač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halil.kalac25@gmail.com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Haris Kozlo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viši asistent na </a:t>
            </a:r>
            <a:r>
              <a:rPr lang="hr-HR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ekonomskopravnoj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naučnoj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oblasti</a:t>
            </a:r>
          </a:p>
          <a:p>
            <a:pPr>
              <a:buFontTx/>
              <a:buChar char="-"/>
            </a:pPr>
            <a:r>
              <a:rPr lang="hr-HR" sz="2400" b="1" u="sng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haris.kozlo@pfk.edu.ba</a:t>
            </a:r>
            <a:endParaRPr lang="hr-HR" sz="2400" b="1" u="sng" dirty="0" smtClean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hr-HR" sz="2400" b="1" u="sng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hr-HR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ODGOVOR ZA 24h</a:t>
            </a:r>
            <a:endParaRPr lang="hr-HR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481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1176</TotalTime>
  <Words>309</Words>
  <Application>Microsoft Office PowerPoint</Application>
  <PresentationFormat>On-screen Show (4:3)</PresentationFormat>
  <Paragraphs>66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Urban</vt:lpstr>
      <vt:lpstr> PRAVNI FAKULTET  MEĐUNARODNO FINANSIJSKO PRAVO autor-prof.dr.Babić Mate&amp;Ante, izdanje Zagreb 2000 g. </vt:lpstr>
      <vt:lpstr>                                      VJEŽBE  UVOD </vt:lpstr>
      <vt:lpstr>Slide 3</vt:lpstr>
      <vt:lpstr>Način ocjenjivanja:</vt:lpstr>
      <vt:lpstr>Ocjene:</vt:lpstr>
      <vt:lpstr>Upis ocjena:</vt:lpstr>
      <vt:lpstr>KOMUNIKACIJA : -E-mail ili lično u terminima konsultacija, predavanja, vježbi -navesti ime i prezime, br.indeksa, godina studija, smjer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Haris</dc:creator>
  <cp:lastModifiedBy>Windows User</cp:lastModifiedBy>
  <cp:revision>140</cp:revision>
  <dcterms:created xsi:type="dcterms:W3CDTF">2016-02-04T23:36:05Z</dcterms:created>
  <dcterms:modified xsi:type="dcterms:W3CDTF">2020-10-01T08:13:17Z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eccaca9-c565-4687-ab89-670d7189269d_Enabled">
    <vt:lpwstr>True</vt:lpwstr>
  </property>
  <property fmtid="{D5CDD505-2E9C-101B-9397-08002B2CF9AE}" pid="3" name="MSIP_Label_aeccaca9-c565-4687-ab89-670d7189269d_SiteId">
    <vt:lpwstr>2e1b18c0-6ae4-42f1-8d17-123e592a2480</vt:lpwstr>
  </property>
  <property fmtid="{D5CDD505-2E9C-101B-9397-08002B2CF9AE}" pid="4" name="MSIP_Label_aeccaca9-c565-4687-ab89-670d7189269d_Ref">
    <vt:lpwstr>https://api.informationprotection.azure.com/api/2e1b18c0-6ae4-42f1-8d17-123e592a2480</vt:lpwstr>
  </property>
  <property fmtid="{D5CDD505-2E9C-101B-9397-08002B2CF9AE}" pid="5" name="MSIP_Label_aeccaca9-c565-4687-ab89-670d7189269d_Owner">
    <vt:lpwstr>harisko@vbba.volksbank.ba</vt:lpwstr>
  </property>
  <property fmtid="{D5CDD505-2E9C-101B-9397-08002B2CF9AE}" pid="6" name="MSIP_Label_aeccaca9-c565-4687-ab89-670d7189269d_SetDate">
    <vt:lpwstr>2018-03-06T08:44:01.8161003+01:00</vt:lpwstr>
  </property>
  <property fmtid="{D5CDD505-2E9C-101B-9397-08002B2CF9AE}" pid="7" name="MSIP_Label_aeccaca9-c565-4687-ab89-670d7189269d_Name">
    <vt:lpwstr>Povjerljivost C1</vt:lpwstr>
  </property>
  <property fmtid="{D5CDD505-2E9C-101B-9397-08002B2CF9AE}" pid="8" name="MSIP_Label_aeccaca9-c565-4687-ab89-670d7189269d_Application">
    <vt:lpwstr>Microsoft Azure Information Protection</vt:lpwstr>
  </property>
  <property fmtid="{D5CDD505-2E9C-101B-9397-08002B2CF9AE}" pid="9" name="MSIP_Label_aeccaca9-c565-4687-ab89-670d7189269d_Extended_MSFT_Method">
    <vt:lpwstr>Automatic</vt:lpwstr>
  </property>
  <property fmtid="{D5CDD505-2E9C-101B-9397-08002B2CF9AE}" pid="10" name="Sensitivity">
    <vt:lpwstr>Povjerljivost C1</vt:lpwstr>
  </property>
</Properties>
</file>