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786E7A7-F4F4-4686-9A47-4FC37534E9CB}" type="datetimeFigureOut">
              <a:rPr lang="sr-Latn-CS" smtClean="0"/>
              <a:pPr/>
              <a:t>21.5.2019.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A4A882B-3A83-4654-ACEA-637A731BEF85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4291"/>
            <a:ext cx="8458200" cy="3657622"/>
          </a:xfrm>
        </p:spPr>
        <p:txBody>
          <a:bodyPr>
            <a:normAutofit/>
          </a:bodyPr>
          <a:lstStyle/>
          <a:p>
            <a:r>
              <a:rPr lang="hr-H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PRIVREDNO PRAVNI SISTEM I POLITIKA</a:t>
            </a:r>
            <a: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s-Latn-BA" sz="1300" dirty="0" smtClean="0"/>
              <a:t>Kuka, Ermin (2018). </a:t>
            </a:r>
            <a:r>
              <a:rPr lang="bs-Latn-BA" sz="1300" b="1" i="1" dirty="0" smtClean="0"/>
              <a:t>JAVNE POLITIKE</a:t>
            </a:r>
            <a:r>
              <a:rPr lang="bs-Latn-BA" sz="1300" dirty="0" smtClean="0"/>
              <a:t>. Sarajevo: Štamparija Fojnica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bs-Latn-BA" sz="1300" dirty="0" smtClean="0"/>
              <a:t>Begić, Kasim (2000). </a:t>
            </a:r>
            <a:r>
              <a:rPr lang="bs-Latn-BA" sz="1300" b="1" i="1" dirty="0" smtClean="0"/>
              <a:t>EKONOMSKA POLITIKA.</a:t>
            </a:r>
            <a:r>
              <a:rPr lang="bs-Latn-BA" sz="1300" dirty="0" smtClean="0"/>
              <a:t> Sarajevo: Pravni fakultet Univerziteta u Sarajevu.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Kurtović, Halid &amp; Kadrija Hodžić (2011).</a:t>
            </a:r>
            <a:r>
              <a:rPr lang="hr-HR" sz="1300" b="1" i="1" dirty="0" smtClean="0"/>
              <a:t>PRIVREDNO PRAVNI SISTEM I POLITIKA.</a:t>
            </a:r>
            <a:r>
              <a:rPr lang="hr-HR" sz="1300" dirty="0" smtClean="0"/>
              <a:t> Zenica: </a:t>
            </a:r>
            <a:r>
              <a:rPr lang="bs-Latn-BA" sz="1300" dirty="0" smtClean="0"/>
              <a:t>Pravni fakultet Univerziteta u Zenici.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hr-HR" sz="1300" dirty="0" smtClean="0"/>
              <a:t>.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3929066"/>
            <a:ext cx="8062912" cy="2643206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Faruk Jašarević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5714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DOPRINOSI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altLang="sr-Latn-RS" b="1" cap="all" dirty="0" smtClean="0">
                <a:latin typeface="Arial" charset="0"/>
              </a:rPr>
              <a:t>Za razliku od poreza čija je povijest mnogo duža jer se vezuju za nastanak prvih društvenih i državnih zajednica, DOPRINOSI predstavljaju oblik javnih prihoda koji je novijeg datuma</a:t>
            </a:r>
          </a:p>
          <a:p>
            <a:r>
              <a:rPr lang="hr-HR" b="1" dirty="0" smtClean="0">
                <a:latin typeface="Arial" charset="0"/>
              </a:rPr>
              <a:t>DOPRINOSI KAO OBLIK DAŽBINA OBVEZIVALI SU GRAĐANE ČIJE SE ZEMLJIŠTE I KUĆE GRANIČE SA NASIPIMA, NOVIM ULICAMA, BRANAMA I ODVODNIM KANALIMA, JER JE IZGRADNJOM OVIH JAVNIH OBJEKATA UVEĆANA I VRIJEDNOST NJIHOVE NEKRETNINE, ODNOSNO POREZNE SNAGE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JAVNI ZAJAM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80000"/>
              </a:lnSpc>
            </a:pPr>
            <a:r>
              <a:rPr lang="hr-HR" b="1" dirty="0" smtClean="0">
                <a:latin typeface="Arial" charset="0"/>
              </a:rPr>
              <a:t>U SISTEM JAVNIH PRIHODA SVIH SAVREMENIH DRŽAVA ULAZE JAVNI ZAJMOVI</a:t>
            </a:r>
          </a:p>
          <a:p>
            <a:pPr algn="just">
              <a:lnSpc>
                <a:spcPct val="80000"/>
              </a:lnSpc>
            </a:pPr>
            <a:r>
              <a:rPr lang="hr-HR" b="1" dirty="0" smtClean="0">
                <a:latin typeface="Arial" charset="0"/>
              </a:rPr>
              <a:t>RADI SE O GLAVNOM OBLIKU NEFISKALNIH PRIHODA, A SVE RIJEĐE SE SPOMINJE I NJEGOVA DUGOGODIŠNJA OSOBENOST KAO GLAVNOG PREDSTAVNIKA VANREDNIH IZVORA PRIHODA</a:t>
            </a:r>
          </a:p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OSNOVNE KARAKTERISTIKE JAVNOG ZAJMA su: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dobrovoljnost u ugovornoj formi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povratnost uz kamatu kao naknadu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POREZNA 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hr-HR" sz="2200" b="1" dirty="0" smtClean="0">
                <a:latin typeface="Arial" charset="0"/>
              </a:rPr>
              <a:t>POREZNA POLITIKA U UŽEM ODREĐENJU OBUHVATA RAZNOVRSNE ODLUKE I MJERE, ŠTO PODUZIMA DRŽAVNA STRUKTURA, KOJIMA SE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ORGANIZIRA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USMJERAVA OSTVARIVANJE JAVNIH PRIHODA</a:t>
            </a:r>
          </a:p>
          <a:p>
            <a:pPr algn="just">
              <a:defRPr/>
            </a:pPr>
            <a:r>
              <a:rPr lang="hr-HR" altLang="sr-Latn-RS" sz="2200" b="1" cap="all" dirty="0" smtClean="0">
                <a:latin typeface="Arial" charset="0"/>
              </a:rPr>
              <a:t>POREZNA POLITIKA se shvata u njenom širem značenju kao UKUPNOST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privredno – sistemskog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sz="2200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  <a:r>
              <a:rPr lang="hr-HR" sz="2200" b="1" dirty="0" smtClean="0">
                <a:solidFill>
                  <a:schemeClr val="tx1"/>
                </a:solidFill>
                <a:latin typeface="Arial" charset="0"/>
              </a:rPr>
              <a:t>EKONOMSKO - POLITIČKOG OBLIKOVANJA SISTEMA OPOREZIVANJA (SISTEM POREZNIH OBLIKA, UTVRĐIVANJA PRAVILA PONAŠANJA POREZNE VLASTI I OBVEZNIKA, UKUPNOST MJERA U POGLEDU OSTVARIVANJA JAVNIH PRIHODA)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STRUKTURA POREZA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hr-HR" altLang="sr-Latn-RS" sz="2400" b="1" cap="all" dirty="0" smtClean="0">
                <a:latin typeface="Arial" charset="0"/>
              </a:rPr>
              <a:t>STRUKTURA POREZA, kao sintetički izraz ciljeva i zadataka sistema oporezivanja i fiskalnog sistema, znači</a:t>
            </a:r>
          </a:p>
          <a:p>
            <a:pPr lvl="1" algn="just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UKUPNOST pojedinih vrsta prihoda, Odnosno</a:t>
            </a:r>
          </a:p>
          <a:p>
            <a:pPr lvl="1" algn="just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učešća poreznih oblika u poreznom sistemu neke zemlje</a:t>
            </a:r>
          </a:p>
          <a:p>
            <a:pPr algn="just">
              <a:defRPr/>
            </a:pPr>
            <a:r>
              <a:rPr lang="hr-HR" altLang="sr-Latn-RS" sz="2400" b="1" cap="all" dirty="0" smtClean="0">
                <a:latin typeface="Arial" charset="0"/>
              </a:rPr>
              <a:t>STRUKTURU POREZA odlikuje bogatstvo vrsta i oblika ovih dažbina, pri čemu se kombiniraju</a:t>
            </a:r>
          </a:p>
          <a:p>
            <a:pPr lvl="1" algn="just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neposredni i posredni porezi</a:t>
            </a:r>
          </a:p>
          <a:p>
            <a:pPr lvl="1" algn="just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analitički i sintetički porezi</a:t>
            </a:r>
          </a:p>
          <a:p>
            <a:pPr lvl="1" algn="just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objektni i subjektni porezi</a:t>
            </a:r>
          </a:p>
          <a:p>
            <a:pPr lvl="1" algn="just"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proporcionalno i progresivno oporezivanje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INSTITUCIONALNA</a:t>
            </a:r>
            <a:br>
              <a:rPr lang="hr-HR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OSNOVA OPOREZIVANJA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altLang="sr-Latn-RS" b="1" cap="all" dirty="0" smtClean="0">
                <a:latin typeface="Arial" charset="0"/>
              </a:rPr>
              <a:t>INSTITUCIONALNA OSNOVA POREZNOG SISTEMA odnosi se na strukturu nosilaca poreznih ovlasti, čime se u većoj ili manjoj mjeri opredjeljuje stepen decentralizacije, odnosno dekoncentracije i ukupne financijske aktivnosti u društvenoj (državnoj) zajednici</a:t>
            </a:r>
            <a:endParaRPr lang="en-US" altLang="sr-Latn-RS" b="1" cap="all" dirty="0" smtClean="0">
              <a:latin typeface="Arial" charset="0"/>
            </a:endParaRPr>
          </a:p>
          <a:p>
            <a:r>
              <a:rPr lang="hr-HR" b="1" dirty="0" smtClean="0">
                <a:latin typeface="Arial" charset="0"/>
              </a:rPr>
              <a:t>ZAJEDNIČKI IMENITELJ SAVREMENIH FISKALNIH SISTEMA JESTE DA NEOVISNO OD TOGA DA LI SE RADI O SLOŽENOJ ILI JEDINSTVENOJ DRŽAVI,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POREZNA POLITIKA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altLang="sr-Latn-RS" b="1" cap="all" dirty="0" smtClean="0">
                <a:latin typeface="Arial" charset="0"/>
              </a:rPr>
              <a:t>Osnovne koordinante savremenih poreznih sistema, u odnosu na postojeće oporezivanje u BiH, praktično ukazuju na neophodnost temeljite POREZNE REFORME</a:t>
            </a:r>
          </a:p>
          <a:p>
            <a:pPr algn="just">
              <a:lnSpc>
                <a:spcPct val="8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U pogledu OPĆEG PRISTUPA, odnosno ciljeva i zadataka, oporezivanje u BiH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znatno je uže dimenzionirano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ima premalo dodirnih tačaka sa skalom ciljeva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POREZNA POLITIKA U BIH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 smtClean="0">
                <a:latin typeface="Arial" charset="0"/>
              </a:rPr>
              <a:t>POREZNI SISTEM SE SVODI NA OSIGURANJE SREDSTAVA PO REDUCIRANOJ FORMI NA IME FINANCIRANJA KLASIČNIH JAVNIH POTREBA (DRŽAVNA STRUKTURA U NAJŠIREM SMISLU I MINIMUM SOCIJALNE SIGURNOSTI GRAĐANA)</a:t>
            </a:r>
            <a:endParaRPr lang="en-US" b="1" dirty="0" smtClean="0"/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Potenciranje EKONOMSKIH CILJEVA oporezivanja podrazumijeva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tradicionalne stabilizacione i razvojne učinke, ali usporedo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odgovarajuće učinke na procese  tranzicije privrede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b="1" cap="all" dirty="0" smtClean="0">
              <a:latin typeface="Arial" charset="0"/>
            </a:endParaRPr>
          </a:p>
          <a:p>
            <a:r>
              <a:rPr lang="hr-H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CILJEVI IZLAGANJA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POJAM i ZADATKE fiskalnog sistema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Objasniti SISTEM JAVNIH PRIHODA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Definirati POREZNU POLITIKU</a:t>
            </a:r>
          </a:p>
          <a:p>
            <a:pPr algn="just"/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OPĆENITO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 FISKALNOM SISTEMU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FISKALNI SISTEM obuhvata one novčane tokove u društvenoj reprodukciji koji stoje u vezi sa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formiranjem i usmjeravanjem sredstava na ime potreba javnog (općeg)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karaktera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buNone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ODNOSNO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OPĆIH I ZAJEDNIČKIH UVJETA ŽIVOTA I PRIVREĐIVANJA U DRŽAVNOJ ZAJEDNICI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OPĆENITO</a:t>
            </a:r>
            <a:br>
              <a:rPr lang="hr-HR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O FISKALNOM SISTEMU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hr-HR" b="1" dirty="0" smtClean="0">
                <a:latin typeface="Arial" charset="0"/>
              </a:rPr>
              <a:t>FISKALNI SISTEM U SAVREMENIM UVJETIMA IMA NIZ ZADATAKA NEOPHODNIH ZA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FUNKCIONIRANJE DRUŠTVENE (DRŽAVNE) ZAJEDNICE, I</a:t>
            </a:r>
          </a:p>
          <a:p>
            <a:pPr lvl="1" algn="just">
              <a:buFont typeface="Wingdings" pitchFamily="2" charset="2"/>
              <a:buChar char="Ø"/>
            </a:pPr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SISTEM PRIVREĐIVANJA U DRUŠTVENIM OKVIRIMA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FISKALNI SISTEM se razmatra u dvije ravni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SISTEM JAVNIH PRIHODA (kao ukupnost raznovrsnih oblika prihoda)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SISTEM JAVNIH RASHODA (u smislu različitih oblika financiranja potreba i interesa javnog karaktera)</a:t>
            </a:r>
            <a:endParaRPr lang="en-US" altLang="sr-Latn-RS" sz="2400" b="1" cap="all" dirty="0" smtClean="0">
              <a:solidFill>
                <a:schemeClr val="tx1"/>
              </a:solidFill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POJAM FISKALNOG SISTEMA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hr-HR" altLang="sr-Latn-RS" sz="2400" b="1" cap="all" dirty="0" smtClean="0">
                <a:latin typeface="Arial" charset="0"/>
              </a:rPr>
              <a:t>FISKALNI SISTEM predstavlja ukupnost zakona i drugih propisa, kao i instrumenata i mjera što se odnose na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FINANCIJSKU AKTIVNOST DRŽAVE, </a:t>
            </a: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odnosno</a:t>
            </a:r>
            <a:endParaRPr lang="en-US" altLang="sr-Latn-RS" sz="24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sz="2400" b="1" dirty="0" smtClean="0">
                <a:solidFill>
                  <a:schemeClr val="tx1"/>
                </a:solidFill>
                <a:latin typeface="Arial" charset="0"/>
              </a:rPr>
              <a:t>PRIKUPLJANJE FINANCIJSKIH SREDSTAVA I NJIHOVO USMJERAVANJE NA IME STVARANJA OPĆIH UVJETA ŽIVOTA I PRIVREĐIVANJA U DRUŠTVENOJ ZAJEDNICI</a:t>
            </a:r>
          </a:p>
          <a:p>
            <a:pPr algn="just">
              <a:lnSpc>
                <a:spcPct val="90000"/>
              </a:lnSpc>
              <a:defRPr/>
            </a:pPr>
            <a:r>
              <a:rPr lang="hr-HR" altLang="sr-Latn-RS" sz="2400" b="1" cap="all" dirty="0" smtClean="0">
                <a:latin typeface="Arial" charset="0"/>
              </a:rPr>
              <a:t>Bez fiskalnog sistema NIJE MOGUĆE</a:t>
            </a: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zamisliti društvenu (državnu) </a:t>
            </a: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zajednicu</a:t>
            </a:r>
            <a:endParaRPr lang="en-US" altLang="sr-Latn-RS" sz="24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hr-HR" altLang="sr-Latn-RS" sz="2400" b="1" cap="all" dirty="0" smtClean="0">
                <a:solidFill>
                  <a:schemeClr val="tx1"/>
                </a:solidFill>
                <a:latin typeface="Arial" charset="0"/>
              </a:rPr>
              <a:t>osigurati efikasan ekonomski razvoj u savremeno doba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OSNOVNI ZADACI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U savremenim uvjetima ZAJEDNIČKI IMENITELJ SVIH FISKALNIH SISTEMA jesu tri osnovna zadatka –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financijski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Ekonomski, 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socijalni,</a:t>
            </a:r>
          </a:p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FINANCIJSKI ZADACI FISKALNOG SISTEMA odnose se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Na osiguranje sredstava, putem poreza i drugih prihoda</a:t>
            </a:r>
          </a:p>
          <a:p>
            <a:pPr lvl="1" algn="just"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na ime financiranja potreba javnog karaktera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latin typeface="Arial" charset="0"/>
              </a:rPr>
              <a:t>OSNOVNI ZADACI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80000"/>
              </a:lnSpc>
            </a:pPr>
            <a:r>
              <a:rPr lang="hr-HR" sz="3000" b="1" dirty="0" smtClean="0">
                <a:latin typeface="Arial" charset="0"/>
              </a:rPr>
              <a:t>MJERAMA FISKALNE POLITIKE SE, PROMJENAMA U POREZNOM OPTEREĆENJU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3000" b="1" dirty="0" smtClean="0">
                <a:solidFill>
                  <a:schemeClr val="tx1"/>
                </a:solidFill>
                <a:latin typeface="Arial" charset="0"/>
              </a:rPr>
              <a:t>NEPOSREDNO UTJEČE NA UVJETE PRIVREĐIVANJA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r>
              <a:rPr lang="hr-HR" sz="3000" b="1" dirty="0" smtClean="0">
                <a:solidFill>
                  <a:schemeClr val="tx1"/>
                </a:solidFill>
                <a:latin typeface="Arial" charset="0"/>
              </a:rPr>
              <a:t>VRŠI PRERASPODJELA DOHOTKA I AKUMULACIJE NA GRANE </a:t>
            </a:r>
            <a:r>
              <a:rPr lang="hr-HR" sz="3000" b="1" dirty="0" smtClean="0">
                <a:solidFill>
                  <a:schemeClr val="tx1"/>
                </a:solidFill>
                <a:latin typeface="Arial" charset="0"/>
              </a:rPr>
              <a:t>PRIVREDE</a:t>
            </a:r>
            <a:endParaRPr lang="en-US" sz="3000" b="1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3000" b="1" cap="all" dirty="0" smtClean="0">
                <a:solidFill>
                  <a:schemeClr val="tx1"/>
                </a:solidFill>
                <a:latin typeface="Arial" charset="0"/>
              </a:rPr>
              <a:t>diferenciranim opterećenjem prometa proizvoda determinira obim i struktura potrošnje</a:t>
            </a: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  <a:defRPr/>
            </a:pPr>
            <a:r>
              <a:rPr lang="hr-HR" altLang="sr-Latn-RS" sz="3000" b="1" cap="all" dirty="0" smtClean="0">
                <a:solidFill>
                  <a:schemeClr val="tx1"/>
                </a:solidFill>
                <a:latin typeface="Arial" charset="0"/>
              </a:rPr>
              <a:t>poreznim prihodima formiraju se sredstva u budžetu na bazi kojih se država neposredno unosi u privredne tokove (investicije, subvencije, osiguranje infrastrukture)</a:t>
            </a:r>
            <a:endParaRPr lang="en-US" altLang="sr-Latn-RS" sz="3000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lnSpc>
                <a:spcPct val="80000"/>
              </a:lnSpc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SISTEM JAVNIH PRIHODA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SISTEM JAVNIH PRIHODA obuhvata različite oblike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formiranja sredstava na ime financiranja, odnosno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pokrića brojnih i raznovrsnih javnih izdataka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Radi se o onom vidu financijske aktivnosti države kojim se osigurava materijalna (financijska) osnova za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fu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državne i socijalne strukture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ukupne društveno - političke nadgradnje</a:t>
            </a:r>
            <a:endParaRPr lang="en-US" altLang="sr-Latn-RS" b="1" cap="all" dirty="0" smtClean="0">
              <a:solidFill>
                <a:schemeClr val="tx1"/>
              </a:solidFill>
            </a:endParaRPr>
          </a:p>
          <a:p>
            <a:r>
              <a:rPr lang="hr-HR" altLang="sr-Latn-RS" b="1" cap="all" dirty="0" smtClean="0">
                <a:latin typeface="Arial" charset="0"/>
              </a:rPr>
              <a:t>nkcioniranje</a:t>
            </a:r>
            <a:endParaRPr lang="en-US" altLang="sr-Latn-RS" b="1" cap="all" dirty="0" smtClean="0"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  <a:latin typeface="Arial" charset="0"/>
              </a:rPr>
              <a:t>SISTEM JAVNIH PRIHODA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defRPr/>
            </a:pPr>
            <a:r>
              <a:rPr lang="hr-HR" altLang="sr-Latn-RS" b="1" cap="all" dirty="0" smtClean="0">
                <a:latin typeface="Arial" charset="0"/>
              </a:rPr>
              <a:t>JAVNI PRIHODI se dijele na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FISKALNE PRIHODE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i</a:t>
            </a:r>
          </a:p>
          <a:p>
            <a:pPr lvl="1" algn="just">
              <a:buFont typeface="Wingdings" pitchFamily="2" charset="2"/>
              <a:buChar char="Ø"/>
              <a:defRPr/>
            </a:pP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NEFISKALNE </a:t>
            </a:r>
            <a:r>
              <a:rPr lang="hr-HR" altLang="sr-Latn-RS" b="1" cap="all" dirty="0" smtClean="0">
                <a:solidFill>
                  <a:schemeClr val="tx1"/>
                </a:solidFill>
                <a:latin typeface="Arial" charset="0"/>
              </a:rPr>
              <a:t>PRIHODE</a:t>
            </a:r>
            <a:endParaRPr lang="en-US" altLang="sr-Latn-RS" b="1" cap="all" dirty="0" smtClean="0">
              <a:solidFill>
                <a:schemeClr val="tx1"/>
              </a:solidFill>
              <a:latin typeface="Arial" charset="0"/>
            </a:endParaRPr>
          </a:p>
          <a:p>
            <a:pPr lvl="1" algn="just">
              <a:buFont typeface="Wingdings" pitchFamily="2" charset="2"/>
              <a:buChar char="Ø"/>
              <a:defRPr/>
            </a:pPr>
            <a:endParaRPr lang="en-US" b="1" cap="all" dirty="0" smtClean="0">
              <a:solidFill>
                <a:schemeClr val="tx1"/>
              </a:solidFill>
              <a:latin typeface="Arial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U sistemu javnih prihoda posebno mjesto pripada POREZIMA</a:t>
            </a:r>
          </a:p>
          <a:p>
            <a:pPr algn="just">
              <a:lnSpc>
                <a:spcPct val="90000"/>
              </a:lnSpc>
              <a:defRPr/>
            </a:pPr>
            <a:r>
              <a:rPr lang="hr-HR" altLang="sr-Latn-RS" b="1" cap="all" dirty="0" smtClean="0">
                <a:latin typeface="Arial" charset="0"/>
              </a:rPr>
              <a:t>Riječ je o najznačajnijem izvoru prihoda, ne samo po financijskim efektima, nego i po tome što svi ostali prihodi svoj korijen imaju u porezu</a:t>
            </a:r>
          </a:p>
          <a:p>
            <a:pPr lvl="1" algn="just"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443</TotalTime>
  <Words>791</Words>
  <Application>Microsoft Office PowerPoint</Application>
  <PresentationFormat>On-screen Show (4:3)</PresentationFormat>
  <Paragraphs>103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PRAVNI FAKULTET  PRIVREDNO PRAVNI SISTEM I POLITIKA Kuka, Ermin (2018). JAVNE POLITIKE. Sarajevo: Štamparija Fojnica Begić, Kasim (2000). EKONOMSKA POLITIKA. Sarajevo: Pravni fakultet Univerziteta u Sarajevu. Kurtović, Halid &amp; Kadrija Hodžić (2011).PRIVREDNO PRAVNI SISTEM I POLITIKA. Zenica: Pravni fakultet Univerziteta u Zenici. . </vt:lpstr>
      <vt:lpstr>VJEŽBE 12</vt:lpstr>
      <vt:lpstr>OPĆENITO O FISKALNOM SISTEMU</vt:lpstr>
      <vt:lpstr>OPĆENITO O FISKALNOM SISTEMU</vt:lpstr>
      <vt:lpstr>POJAM FISKALNOG SISTEMA</vt:lpstr>
      <vt:lpstr>OSNOVNI ZADACI</vt:lpstr>
      <vt:lpstr>OSNOVNI ZADACI</vt:lpstr>
      <vt:lpstr>SISTEM JAVNIH PRIHODA</vt:lpstr>
      <vt:lpstr>SISTEM JAVNIH PRIHODA</vt:lpstr>
      <vt:lpstr>DOPRINOSI</vt:lpstr>
      <vt:lpstr>JAVNI ZAJAM</vt:lpstr>
      <vt:lpstr>POREZNA POLITIKA</vt:lpstr>
      <vt:lpstr>STRUKTURA POREZA</vt:lpstr>
      <vt:lpstr>INSTITUCIONALNA OSNOVA OPOREZIVANJA</vt:lpstr>
      <vt:lpstr>POREZNA POLITIKA U BIH</vt:lpstr>
      <vt:lpstr>POREZNA POLITIKA U BIH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64</cp:revision>
  <dcterms:created xsi:type="dcterms:W3CDTF">2018-10-08T16:50:54Z</dcterms:created>
  <dcterms:modified xsi:type="dcterms:W3CDTF">2019-05-21T20:33:00Z</dcterms:modified>
</cp:coreProperties>
</file>