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20.12.2019.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20.12.2019.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20.12.2019.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20.12.2019.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20.12.2019.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20.12.2019.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86E7A7-F4F4-4686-9A47-4FC37534E9CB}" type="datetimeFigureOut">
              <a:rPr lang="sr-Latn-CS" smtClean="0"/>
              <a:pPr/>
              <a:t>20.12.2019.</a:t>
            </a:fld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20.12.2019.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20.12.2019.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20.12.2019.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20.12.2019.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86E7A7-F4F4-4686-9A47-4FC37534E9CB}" type="datetimeFigureOut">
              <a:rPr lang="sr-Latn-CS" smtClean="0"/>
              <a:pPr/>
              <a:t>20.12.2019.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4291"/>
            <a:ext cx="8458200" cy="3657622"/>
          </a:xfrm>
        </p:spPr>
        <p:txBody>
          <a:bodyPr>
            <a:normAutofit/>
          </a:bodyPr>
          <a:lstStyle/>
          <a:p>
            <a:pPr algn="ctr"/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EKONOMSKE OSNOVE DRŽAVE I PRAVA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050" dirty="0" smtClean="0"/>
              <a:t>Jašarević, Faruk &amp; Zlatan Jašarević (2010). </a:t>
            </a:r>
            <a:r>
              <a:rPr lang="hr-HR" sz="1050" b="1" i="1" dirty="0" smtClean="0"/>
              <a:t>POLITIČKA EKONOMIJA.</a:t>
            </a:r>
            <a:r>
              <a:rPr lang="hr-HR" sz="1050" dirty="0" smtClean="0"/>
              <a:t> Sarajevo: Interlinea.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929066"/>
            <a:ext cx="8062912" cy="2643206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Faruk Jašarević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dirty="0"/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714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ODREDNICE EKONOMSKOG RAZVOJA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ODREDNICE EKONOMSKOG RAZVOJA SU:</a:t>
            </a:r>
          </a:p>
          <a:p>
            <a:pPr algn="just">
              <a:buNone/>
              <a:defRPr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1. demografski činitelji</a:t>
            </a:r>
          </a:p>
          <a:p>
            <a:pPr algn="just">
              <a:buNone/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	2.</a:t>
            </a:r>
            <a:r>
              <a:rPr lang="en-US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prirodno bogatstvo</a:t>
            </a:r>
          </a:p>
          <a:p>
            <a:pPr algn="just">
              <a:buNone/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	3. formiranje kapitala</a:t>
            </a:r>
          </a:p>
          <a:p>
            <a:pPr algn="just">
              <a:buNone/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	4. tehnologija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NAČINI UBRZANJA RAZVOJA SU:</a:t>
            </a:r>
          </a:p>
          <a:p>
            <a:pPr>
              <a:buNone/>
              <a:defRPr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cap="all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Otklanjanje ograničenja nedostatka kapitala kroz njegov uvoz iz</a:t>
            </a:r>
            <a:r>
              <a:rPr lang="en-US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inozemstva, zatim kroz uvoz tehnologija i poduzetništva</a:t>
            </a:r>
          </a:p>
          <a:p>
            <a:pPr algn="just">
              <a:buNone/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cap="all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Aktivna politika rasta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MODELI</a:t>
            </a:r>
            <a:b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EKONOMSKOG RAZVOJA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TEORIJA UZLETA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TEORIJA STAGNACIJE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TEORIJA URAVNOTEŽENOG RAZVOJA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MODELI RAZVOJA SU:</a:t>
            </a:r>
          </a:p>
          <a:p>
            <a:pPr algn="just">
              <a:lnSpc>
                <a:spcPct val="80000"/>
              </a:lnSpc>
              <a:buNone/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1. ISTOČNO - AZIJSKI MODEL</a:t>
            </a:r>
          </a:p>
          <a:p>
            <a:pPr algn="just">
              <a:lnSpc>
                <a:spcPct val="80000"/>
              </a:lnSpc>
              <a:buNone/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2. KINESKI MODEL</a:t>
            </a:r>
          </a:p>
          <a:p>
            <a:pPr algn="just">
              <a:lnSpc>
                <a:spcPct val="80000"/>
              </a:lnSpc>
              <a:buNone/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3. SOCIJALISTIČKI MODEL</a:t>
            </a:r>
          </a:p>
          <a:p>
            <a:pPr algn="just">
              <a:lnSpc>
                <a:spcPct val="80000"/>
              </a:lnSpc>
              <a:buNone/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4. SOVJETSKI MODEL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NOVA EKONOMIJA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pl-PL" b="1" cap="all" dirty="0" smtClean="0">
                <a:latin typeface="Times New Roman" pitchFamily="18" charset="0"/>
                <a:cs typeface="Times New Roman" pitchFamily="18" charset="0"/>
              </a:rPr>
              <a:t>Koja su obilježja nove ekonomije?</a:t>
            </a:r>
          </a:p>
          <a:p>
            <a:pPr algn="just">
              <a:defRPr/>
            </a:pPr>
            <a:r>
              <a:rPr lang="bs-Latn-BA" b="1" cap="all" dirty="0" smtClean="0">
                <a:latin typeface="Times New Roman" pitchFamily="18" charset="0"/>
                <a:cs typeface="Times New Roman" pitchFamily="18" charset="0"/>
              </a:rPr>
              <a:t>Ključno obilježje nove ekonomije je „eksplozija” poduzetničkih i inovativnih aktivnosti, ovisnost o novoj tehnologiji mikroelektronika, nanotehnologija, biotehnologija, novi materijali, mikročipovi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bs-Latn-BA" b="1" cap="all" dirty="0" smtClean="0">
                <a:latin typeface="Times New Roman" pitchFamily="18" charset="0"/>
                <a:cs typeface="Times New Roman" pitchFamily="18" charset="0"/>
              </a:rPr>
              <a:t>Learning by doing… („UčI RADEĆI“ UTEMELJENO na teorijI OBRAZOVANJA KOJU JE iznio američki filozof DŽON DIVEJ </a:t>
            </a:r>
            <a:r>
              <a:rPr lang="bs-Latn-BA" b="1" i="1" cap="all" dirty="0" smtClean="0">
                <a:latin typeface="Times New Roman" pitchFamily="18" charset="0"/>
                <a:cs typeface="Times New Roman" pitchFamily="18" charset="0"/>
              </a:rPr>
              <a:t>(JOHN DEWEY), </a:t>
            </a:r>
            <a:r>
              <a:rPr lang="bs-Latn-BA" b="1" cap="all" dirty="0" smtClean="0">
                <a:latin typeface="Times New Roman" pitchFamily="18" charset="0"/>
                <a:cs typeface="Times New Roman" pitchFamily="18" charset="0"/>
              </a:rPr>
              <a:t>KOJI JE Teorizirao da učenje treba biti relevantno i praktično, ne samo pasivno i teorIJSKO</a:t>
            </a:r>
            <a:endParaRPr lang="bs-Latn-B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>
            <a:normAutofit/>
          </a:bodyPr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VJEŽBE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>
            <a:normAutofit fontScale="47500" lnSpcReduction="20000"/>
          </a:bodyPr>
          <a:lstStyle/>
          <a:p>
            <a:pPr marL="109728" indent="0">
              <a:buNone/>
            </a:pPr>
            <a:r>
              <a:rPr lang="bs-Latn-BA" sz="2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Ekonomske osnove države i prava ima za cilj:</a:t>
            </a:r>
          </a:p>
          <a:p>
            <a:pPr marL="109728" indent="0">
              <a:buNone/>
            </a:pPr>
            <a:endParaRPr lang="bs-Latn-BA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sz="2900" dirty="0" smtClean="0"/>
              <a:t>definirati političku ekonomiju kao znanost, a potom kao nastavnu disciplinu i teorijski kolegij neophodan za propitivanje temeljne strukture ekonomije;</a:t>
            </a:r>
            <a:endParaRPr lang="bs-Latn-BA" sz="2900" dirty="0" smtClean="0"/>
          </a:p>
          <a:p>
            <a:pPr lvl="0"/>
            <a:r>
              <a:rPr lang="hr-HR" sz="2900" dirty="0" smtClean="0"/>
              <a:t>sistematizirati i klasificirati izlaganja velikih ekonomista i poznatijih ekonomskih škola prateći slijed njihovih misli;</a:t>
            </a:r>
            <a:endParaRPr lang="bs-Latn-BA" sz="2900" dirty="0" smtClean="0"/>
          </a:p>
          <a:p>
            <a:pPr lvl="0"/>
            <a:r>
              <a:rPr lang="hr-HR" sz="2900" dirty="0" smtClean="0"/>
              <a:t>izučiti ekonomski proces, kao ključnu društvenu sferu koja determinira opstanak i povijesnu perspektivu svakog društva s posebnim osvrtom na organsko jedinstvo i simultanost proizvodnje, raspodjele, razmjene i potrošnje;</a:t>
            </a:r>
            <a:endParaRPr lang="bs-Latn-BA" sz="2900" dirty="0" smtClean="0"/>
          </a:p>
          <a:p>
            <a:pPr lvl="0"/>
            <a:r>
              <a:rPr lang="hr-HR" sz="2900" dirty="0" smtClean="0"/>
              <a:t>sagledati uvjete i oblike proizvodnje i zakone koji vladaju proizvodnjom materijalnih dobara i usluga;</a:t>
            </a:r>
            <a:endParaRPr lang="bs-Latn-BA" sz="2900" dirty="0" smtClean="0"/>
          </a:p>
          <a:p>
            <a:pPr lvl="0"/>
            <a:r>
              <a:rPr lang="hr-HR" sz="2900" dirty="0" smtClean="0"/>
              <a:t>analizirati raspodjelu kao kariku poveznicu između proizvodnje i potrošnje sa svim njezinim kontroverzama i u svim njezinim aspektima;</a:t>
            </a:r>
            <a:endParaRPr lang="bs-Latn-BA" sz="2900" dirty="0" smtClean="0"/>
          </a:p>
          <a:p>
            <a:pPr lvl="0"/>
            <a:r>
              <a:rPr lang="hr-HR" sz="2900" dirty="0" smtClean="0"/>
              <a:t>prezentirati teorijske i praktične aspekte razmjene, nužne spone između proizvodnje i potrošnje i dati seriozan i sistematičan pristup tržišnom mehanizmu – regulatoru društvene reprodukcije;</a:t>
            </a:r>
            <a:endParaRPr lang="bs-Latn-BA" sz="2900" dirty="0" smtClean="0"/>
          </a:p>
          <a:p>
            <a:pPr lvl="0"/>
            <a:r>
              <a:rPr lang="hr-HR" sz="2900" dirty="0" smtClean="0"/>
              <a:t>analizirati fazu potrošnje kao proces konačne upotrebe bruto domaćeg proizvoda i vječiti uvjet opstanka ljudske vrste;</a:t>
            </a:r>
            <a:endParaRPr lang="bs-Latn-BA" sz="2900" dirty="0" smtClean="0"/>
          </a:p>
          <a:p>
            <a:pPr lvl="0"/>
            <a:r>
              <a:rPr lang="hr-HR" sz="2900" dirty="0" smtClean="0"/>
              <a:t>sagledati odnose u koje ljudi stupaju u proizvodnji i koji odgovaraju određenom stepenu razvitka proizvodnih snaga;</a:t>
            </a:r>
            <a:endParaRPr lang="bs-Latn-BA" sz="2900" dirty="0" smtClean="0"/>
          </a:p>
          <a:p>
            <a:pPr lvl="0"/>
            <a:r>
              <a:rPr lang="hr-HR" sz="2900" dirty="0" smtClean="0"/>
              <a:t>definirati makroekonomske indikatore u koje se sažimaju rezultati društvenog privređivanja;</a:t>
            </a:r>
            <a:endParaRPr lang="bs-Latn-BA" sz="2900" dirty="0" smtClean="0"/>
          </a:p>
          <a:p>
            <a:pPr lvl="0"/>
            <a:r>
              <a:rPr lang="hr-HR" sz="2900" dirty="0" smtClean="0"/>
              <a:t>dati osvrt na ekonomski rast i razvoj;</a:t>
            </a:r>
            <a:endParaRPr lang="bs-Latn-BA" sz="2900" dirty="0" smtClean="0"/>
          </a:p>
          <a:p>
            <a:pPr lvl="0"/>
            <a:r>
              <a:rPr lang="hr-HR" sz="2900" dirty="0" smtClean="0"/>
              <a:t>klasificirati poslovne (konjunkturne) cikluse i sagledati uzroke njihovog nastajanja;</a:t>
            </a:r>
            <a:endParaRPr lang="bs-Latn-BA" sz="2900" dirty="0" smtClean="0"/>
          </a:p>
          <a:p>
            <a:r>
              <a:rPr lang="hr-HR" sz="2900" dirty="0" smtClean="0"/>
              <a:t>sagledati međuovisnost i uzajamnu povezanost između države i ekonomije.</a:t>
            </a:r>
            <a:endParaRPr lang="bs-Latn-BA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ekonomskim terminima, pojavama i zakonitostima“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VJEŽBE </a:t>
            </a:r>
            <a:r>
              <a:rPr lang="en-US" dirty="0" smtClean="0"/>
              <a:t>13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bs-Latn-BA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Tematske jedinice predmeta Ekonomske osnove države i prava:</a:t>
            </a:r>
          </a:p>
          <a:p>
            <a:pPr marL="109728" indent="0">
              <a:buNone/>
            </a:pPr>
            <a:endParaRPr lang="bs-Latn-BA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b="1" dirty="0" smtClean="0"/>
              <a:t>UVOD U EKONOMIJU</a:t>
            </a:r>
            <a:endParaRPr lang="bs-Latn-BA" dirty="0" smtClean="0"/>
          </a:p>
          <a:p>
            <a:pPr lvl="0"/>
            <a:r>
              <a:rPr lang="hr-HR" b="1" dirty="0" smtClean="0"/>
              <a:t>EVOLUCIJA EKONOMSKE MISLI</a:t>
            </a:r>
            <a:endParaRPr lang="bs-Latn-BA" dirty="0" smtClean="0"/>
          </a:p>
          <a:p>
            <a:pPr lvl="0"/>
            <a:r>
              <a:rPr lang="hr-HR" b="1" dirty="0" smtClean="0"/>
              <a:t>EKONOMSKI PROCES</a:t>
            </a:r>
            <a:endParaRPr lang="bs-Latn-BA" dirty="0" smtClean="0"/>
          </a:p>
          <a:p>
            <a:pPr lvl="0"/>
            <a:r>
              <a:rPr lang="hr-HR" b="1" dirty="0" smtClean="0"/>
              <a:t>PROIZVODNJA</a:t>
            </a:r>
            <a:endParaRPr lang="bs-Latn-BA" dirty="0" smtClean="0"/>
          </a:p>
          <a:p>
            <a:pPr lvl="0"/>
            <a:r>
              <a:rPr lang="hr-HR" b="1" dirty="0" smtClean="0"/>
              <a:t>RASPODJELA</a:t>
            </a:r>
            <a:endParaRPr lang="bs-Latn-BA" dirty="0" smtClean="0"/>
          </a:p>
          <a:p>
            <a:pPr lvl="0"/>
            <a:r>
              <a:rPr lang="hr-HR" b="1" dirty="0" smtClean="0"/>
              <a:t>RAZMJENA</a:t>
            </a:r>
            <a:endParaRPr lang="bs-Latn-BA" dirty="0" smtClean="0"/>
          </a:p>
          <a:p>
            <a:pPr lvl="0"/>
            <a:r>
              <a:rPr lang="hr-HR" b="1" dirty="0" smtClean="0"/>
              <a:t>POTROŠNJA</a:t>
            </a:r>
            <a:endParaRPr lang="bs-Latn-BA" dirty="0" smtClean="0"/>
          </a:p>
          <a:p>
            <a:pPr lvl="0"/>
            <a:r>
              <a:rPr lang="hr-HR" b="1" dirty="0" smtClean="0"/>
              <a:t>PRINCIPI PROIZVODNJE I ORGANIZACIJA POSLOVANJA</a:t>
            </a:r>
            <a:endParaRPr lang="bs-Latn-BA" dirty="0" smtClean="0"/>
          </a:p>
          <a:p>
            <a:pPr lvl="0"/>
            <a:r>
              <a:rPr lang="hr-HR" b="1" dirty="0" smtClean="0"/>
              <a:t>MJERENJE EKONOMSKE AKTIVNOSTI</a:t>
            </a:r>
            <a:endParaRPr lang="bs-Latn-BA" dirty="0" smtClean="0"/>
          </a:p>
          <a:p>
            <a:pPr lvl="0"/>
            <a:r>
              <a:rPr lang="hr-HR" b="1" dirty="0" smtClean="0"/>
              <a:t>EKONOMSKI RAST I RAZVOJ</a:t>
            </a:r>
          </a:p>
          <a:p>
            <a:pPr lvl="0"/>
            <a:r>
              <a:rPr lang="hr-HR" b="1" dirty="0" smtClean="0"/>
              <a:t>POSLOVNI (KONJUNKTURNI) CIKLUSI</a:t>
            </a:r>
            <a:endParaRPr lang="bs-Latn-BA" dirty="0" smtClean="0"/>
          </a:p>
          <a:p>
            <a:r>
              <a:rPr lang="hr-HR" b="1" dirty="0" smtClean="0"/>
              <a:t>DRŽAVA I EKONOMIJA</a:t>
            </a:r>
            <a:endParaRPr lang="bs-Latn-B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FAZE EKONOMSKOG PROCESA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1.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PROIZVODNJA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2.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RASPODJELA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3.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RAZMJENA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4.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POTROŠNJA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EKONOMSKI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RAST I RAZVOJ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</a:pP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CILJEVI IZLAGANJA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Dati opći osvrt na koncept ekonomskog rasta i  koncept ekonomskog razvoja</a:t>
            </a:r>
          </a:p>
          <a:p>
            <a:pPr algn="just">
              <a:lnSpc>
                <a:spcPct val="90000"/>
              </a:lnSpc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Prikazati odrednice ekonomskog razvoja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objasniti načine ubrzanja ekonomskog razvoja</a:t>
            </a:r>
          </a:p>
          <a:p>
            <a:pPr algn="just">
              <a:lnSpc>
                <a:spcPct val="90000"/>
              </a:lnSpc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Prikazati modele ekonomskog razvoja</a:t>
            </a:r>
          </a:p>
          <a:p>
            <a:pPr algn="just">
              <a:lnSpc>
                <a:spcPct val="90000"/>
              </a:lnSpc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Objasniti konflikt rasta</a:t>
            </a:r>
          </a:p>
          <a:p>
            <a:pPr algn="just">
              <a:lnSpc>
                <a:spcPct val="90000"/>
              </a:lnSpc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ELABORIRATI OSNOVE NOVE EKONOMIJE</a:t>
            </a:r>
            <a:endParaRPr lang="en-US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hr-HR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hr-H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hr-HR" b="1" dirty="0" smtClean="0">
              <a:solidFill>
                <a:schemeClr val="folHlink"/>
              </a:solidFill>
              <a:latin typeface="Arial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EKONOMSKI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RAST I RAZVOJ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KONCEPT EKONOMSKOG RASTA </a:t>
            </a:r>
            <a:r>
              <a:rPr lang="hr-HR" b="1" i="1" dirty="0" smtClean="0">
                <a:latin typeface="Times New Roman" pitchFamily="18" charset="0"/>
                <a:cs typeface="Times New Roman" pitchFamily="18" charset="0"/>
              </a:rPr>
              <a:t>(engl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r-HR" b="1" i="1" dirty="0" smtClean="0">
                <a:latin typeface="Times New Roman" pitchFamily="18" charset="0"/>
                <a:cs typeface="Times New Roman" pitchFamily="18" charset="0"/>
              </a:rPr>
              <a:t>economic growth)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 PODRAZUMIJEVA POVEĆANJE KOLIČINE MATERIJALNIH DOBARA I USLUGA ILI REALNOG DOHOTKA, U UKUPNOM IZNOSU ILI PO STANOVNIKU, U OKVIRIMA NEKE DRUŠTVENE ZAJEDNICE I U ODREĐENOM RAZDOBLJU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Za normalan, uspješan, zdrav i bogat život svakog društva najvažniji su njegov:</a:t>
            </a:r>
            <a:r>
              <a:rPr lang="hr-HR" b="1" i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EKONOMSKI RAST</a:t>
            </a:r>
            <a:r>
              <a:rPr lang="en-US" b="1" i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i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EKONOMSKI RAZVOJ</a:t>
            </a:r>
            <a:endParaRPr lang="en-US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cap="all" dirty="0" smtClean="0">
                <a:latin typeface="Times New Roman" pitchFamily="18" charset="0"/>
                <a:cs typeface="Times New Roman" pitchFamily="18" charset="0"/>
              </a:rPr>
              <a:t>EKONOMSKI rast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defRPr/>
            </a:pPr>
            <a:r>
              <a:rPr lang="bs-Latn-BA" sz="2600" b="1" cap="all" dirty="0" smtClean="0">
                <a:latin typeface="Times New Roman" pitchFamily="18" charset="0"/>
                <a:cs typeface="Times New Roman" pitchFamily="18" charset="0"/>
              </a:rPr>
              <a:t>Ključ za ekonomski uspjeh i EKONOMSKI rast ovisi prije svega o mogućnostima nacije da</a:t>
            </a:r>
          </a:p>
          <a:p>
            <a:pPr lvl="1" algn="just">
              <a:defRPr/>
            </a:pPr>
            <a:r>
              <a:rPr lang="bs-Latn-BA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stvori nove vrijednosti i dobra, te</a:t>
            </a:r>
          </a:p>
          <a:p>
            <a:pPr lvl="1" algn="just">
              <a:defRPr/>
            </a:pPr>
            <a:r>
              <a:rPr lang="bs-Latn-BA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poboljša kvalitet postojećih</a:t>
            </a:r>
            <a:endParaRPr lang="en-US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  <a:defRPr/>
            </a:pPr>
            <a:endParaRPr lang="en-US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hr-HR" sz="2600" b="1" cap="all" dirty="0" smtClean="0">
                <a:latin typeface="Times New Roman" pitchFamily="18" charset="0"/>
                <a:cs typeface="Times New Roman" pitchFamily="18" charset="0"/>
              </a:rPr>
              <a:t>DINAMIKA EKONOMSKOG RASTA mjeri se na dva načina: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povećanjem realnog BRUTO DOMAĆEG proizvoda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povećanjem realnog NARODNOG (nacionalnog) dohotka</a:t>
            </a:r>
            <a:endParaRPr lang="en-US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  <a:defRPr/>
            </a:pPr>
            <a:endParaRPr lang="en-US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s-Latn-BA" sz="2600" b="1" dirty="0" smtClean="0">
                <a:latin typeface="Times New Roman" pitchFamily="18" charset="0"/>
                <a:cs typeface="Times New Roman" pitchFamily="18" charset="0"/>
              </a:rPr>
              <a:t>EKONOMSKI RAST JE DEFINIRAN KAO:</a:t>
            </a:r>
          </a:p>
          <a:p>
            <a:pPr lvl="1" algn="just"/>
            <a:r>
              <a:rPr lang="pl-PL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RAST REALNOG BDP-A U ODREĐENOM PROMATRANOM RAZDOBLJU</a:t>
            </a:r>
          </a:p>
          <a:p>
            <a:pPr lvl="1" algn="just"/>
            <a:r>
              <a:rPr lang="pl-PL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RAST REALNOG BDP-A PO STANOVNIKU U ODREĐENOM </a:t>
            </a:r>
            <a:r>
              <a:rPr lang="bs-Latn-B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PROMATRANOM RAZDOBLJU</a:t>
            </a:r>
          </a:p>
          <a:p>
            <a:pPr lvl="1" algn="just">
              <a:buFont typeface="Wingdings" pitchFamily="2" charset="2"/>
              <a:buChar char="Ø"/>
              <a:defRPr/>
            </a:pPr>
            <a:endParaRPr lang="hr-HR" sz="3100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defRPr/>
            </a:pPr>
            <a:endParaRPr lang="bs-Latn-BA" sz="3100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EKONOMSKI RAZVOJ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EKONOMSKI RAZVOJ PREDSTAVLJA PROCES EKONOMSKE AKTIVNOSTI SVIH SUBJEKATA U ODREĐENOJ ZAJEDNICI (DRŽAVI) ČIJI JE CILJ NEPREKIDNO POVEĆAVANJE MOGUĆNOSTI ZADOVOLJAVANJA UKUPNIH POTREBA ZAJEDNICE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EKONOMSKI RAZVOJ je takav ekonomski rast koji je</a:t>
            </a:r>
          </a:p>
          <a:p>
            <a:pPr lvl="1" algn="just"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izazvan svjesnim djelovanjem ekonomskih odluka i</a:t>
            </a:r>
          </a:p>
          <a:p>
            <a:pPr lvl="1" algn="just"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usmjeren od niže na višu razinu ravnoteže autonomnim egzogenim (vanjskim) sredstvima</a:t>
            </a:r>
            <a:endParaRPr lang="en-US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r-HR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EKONOMSKI RAZVOJ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defRPr/>
            </a:pPr>
            <a:r>
              <a:rPr lang="hr-HR" sz="2000" b="1" cap="all" dirty="0" smtClean="0">
                <a:latin typeface="Times New Roman" pitchFamily="18" charset="0"/>
                <a:cs typeface="Times New Roman" pitchFamily="18" charset="0"/>
              </a:rPr>
              <a:t>KONCEPT je u funkciji ostvarivanja takvog procesa razvojnih promjena u kojem su: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sz="20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Eksploatacija</a:t>
            </a:r>
            <a:r>
              <a:rPr lang="en-US" sz="20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resursa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sz="20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smjer </a:t>
            </a:r>
            <a:r>
              <a:rPr lang="en-US" sz="20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investiranja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sz="20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tehnološki </a:t>
            </a:r>
            <a:r>
              <a:rPr lang="en-US" sz="20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razvoj, i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sz="20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institucionalne p</a:t>
            </a:r>
            <a:r>
              <a:rPr lang="en-US" sz="2000" b="1" cap="all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romjene</a:t>
            </a:r>
            <a:endParaRPr lang="en-US" sz="2000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hr-HR" sz="2000" b="1" dirty="0" smtClean="0">
                <a:latin typeface="Times New Roman" pitchFamily="18" charset="0"/>
                <a:cs typeface="Times New Roman" pitchFamily="18" charset="0"/>
              </a:rPr>
              <a:t>EKONOMSKI CILJEVI</a:t>
            </a:r>
          </a:p>
          <a:p>
            <a:pPr>
              <a:buNone/>
              <a:defRPr/>
            </a:pPr>
            <a:r>
              <a:rPr lang="hr-HR" sz="20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r-HR" sz="2000" b="1" cap="all" dirty="0" smtClean="0">
                <a:latin typeface="Times New Roman" pitchFamily="18" charset="0"/>
                <a:cs typeface="Times New Roman" pitchFamily="18" charset="0"/>
              </a:rPr>
              <a:t>a) rast</a:t>
            </a:r>
          </a:p>
          <a:p>
            <a:pPr>
              <a:buNone/>
              <a:defRPr/>
            </a:pPr>
            <a:r>
              <a:rPr lang="hr-HR" sz="2000" b="1" cap="all" dirty="0" smtClean="0">
                <a:latin typeface="Times New Roman" pitchFamily="18" charset="0"/>
                <a:cs typeface="Times New Roman" pitchFamily="18" charset="0"/>
              </a:rPr>
              <a:t>		b) efikasnost</a:t>
            </a:r>
          </a:p>
          <a:p>
            <a:pPr>
              <a:buNone/>
              <a:defRPr/>
            </a:pPr>
            <a:r>
              <a:rPr lang="hr-HR" sz="2000" b="1" cap="all" dirty="0" smtClean="0">
                <a:latin typeface="Times New Roman" pitchFamily="18" charset="0"/>
                <a:cs typeface="Times New Roman" pitchFamily="18" charset="0"/>
              </a:rPr>
              <a:t>		c) stabilnost romjene</a:t>
            </a:r>
            <a:endParaRPr lang="en-US" sz="2000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hr-HR" sz="2000" b="1" dirty="0" smtClean="0">
                <a:latin typeface="Times New Roman" pitchFamily="18" charset="0"/>
                <a:cs typeface="Times New Roman" pitchFamily="18" charset="0"/>
              </a:rPr>
              <a:t>SOCIJALNI CILJEVI</a:t>
            </a:r>
          </a:p>
          <a:p>
            <a:pPr>
              <a:buNone/>
              <a:defRPr/>
            </a:pPr>
            <a:r>
              <a:rPr lang="hr-HR" sz="20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r-HR" sz="2000" b="1" cap="all" dirty="0" smtClean="0">
                <a:latin typeface="Times New Roman" pitchFamily="18" charset="0"/>
                <a:cs typeface="Times New Roman" pitchFamily="18" charset="0"/>
              </a:rPr>
              <a:t>a) jednakost</a:t>
            </a:r>
          </a:p>
          <a:p>
            <a:pPr>
              <a:buNone/>
              <a:defRPr/>
            </a:pPr>
            <a:r>
              <a:rPr lang="hr-HR" sz="2000" b="1" cap="all" dirty="0" smtClean="0">
                <a:latin typeface="Times New Roman" pitchFamily="18" charset="0"/>
                <a:cs typeface="Times New Roman" pitchFamily="18" charset="0"/>
              </a:rPr>
              <a:t>		b) socijalna</a:t>
            </a:r>
            <a:r>
              <a:rPr lang="en-US" sz="20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b="1" cap="all" dirty="0" smtClean="0">
                <a:latin typeface="Times New Roman" pitchFamily="18" charset="0"/>
                <a:cs typeface="Times New Roman" pitchFamily="18" charset="0"/>
              </a:rPr>
              <a:t> kohezija</a:t>
            </a:r>
            <a:r>
              <a:rPr lang="en-US" sz="20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b="1" cap="all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b="1" cap="all" dirty="0" smtClean="0">
                <a:latin typeface="Times New Roman" pitchFamily="18" charset="0"/>
                <a:cs typeface="Times New Roman" pitchFamily="18" charset="0"/>
              </a:rPr>
              <a:t>mobilnost</a:t>
            </a:r>
          </a:p>
          <a:p>
            <a:pPr>
              <a:buNone/>
              <a:defRPr/>
            </a:pPr>
            <a:r>
              <a:rPr lang="hr-HR" sz="2000" b="1" cap="all" dirty="0" smtClean="0">
                <a:latin typeface="Times New Roman" pitchFamily="18" charset="0"/>
                <a:cs typeface="Times New Roman" pitchFamily="18" charset="0"/>
              </a:rPr>
              <a:t>		c) participacija</a:t>
            </a:r>
          </a:p>
          <a:p>
            <a:pPr>
              <a:buNone/>
              <a:defRPr/>
            </a:pPr>
            <a:r>
              <a:rPr lang="hr-HR" sz="2000" b="1" cap="all" dirty="0" smtClean="0">
                <a:latin typeface="Times New Roman" pitchFamily="18" charset="0"/>
                <a:cs typeface="Times New Roman" pitchFamily="18" charset="0"/>
              </a:rPr>
              <a:t>		d) kulturni identitet</a:t>
            </a:r>
            <a:endParaRPr lang="en-US" sz="2000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hr-HR" sz="2000" b="1" dirty="0" smtClean="0">
                <a:latin typeface="Times New Roman" pitchFamily="18" charset="0"/>
                <a:cs typeface="Times New Roman" pitchFamily="18" charset="0"/>
              </a:rPr>
              <a:t>OKOLINSKI CILJEVI</a:t>
            </a:r>
          </a:p>
          <a:p>
            <a:pPr algn="just">
              <a:buNone/>
              <a:defRPr/>
            </a:pP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r-HR" sz="2000" b="1" cap="all" dirty="0" smtClean="0">
                <a:latin typeface="Times New Roman" pitchFamily="18" charset="0"/>
                <a:cs typeface="Times New Roman" pitchFamily="18" charset="0"/>
              </a:rPr>
              <a:t>a) zdrava okolina</a:t>
            </a:r>
          </a:p>
          <a:p>
            <a:pPr algn="just">
              <a:buNone/>
              <a:defRPr/>
            </a:pPr>
            <a:r>
              <a:rPr lang="hr-HR" sz="2000" b="1" cap="all" dirty="0" smtClean="0">
                <a:latin typeface="Times New Roman" pitchFamily="18" charset="0"/>
                <a:cs typeface="Times New Roman" pitchFamily="18" charset="0"/>
              </a:rPr>
              <a:t>		b) racionalna upotreba </a:t>
            </a:r>
            <a:r>
              <a:rPr lang="en-US" sz="20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b="1" cap="all" dirty="0" smtClean="0">
                <a:latin typeface="Times New Roman" pitchFamily="18" charset="0"/>
                <a:cs typeface="Times New Roman" pitchFamily="18" charset="0"/>
              </a:rPr>
              <a:t>obnovljivih </a:t>
            </a:r>
            <a:r>
              <a:rPr lang="en-US" sz="20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b="1" cap="all" dirty="0" smtClean="0">
                <a:latin typeface="Times New Roman" pitchFamily="18" charset="0"/>
                <a:cs typeface="Times New Roman" pitchFamily="18" charset="0"/>
              </a:rPr>
              <a:t>prirodnih </a:t>
            </a:r>
            <a:r>
              <a:rPr lang="en-US" sz="20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b="1" cap="all" dirty="0" smtClean="0">
                <a:latin typeface="Times New Roman" pitchFamily="18" charset="0"/>
                <a:cs typeface="Times New Roman" pitchFamily="18" charset="0"/>
              </a:rPr>
              <a:t>resursa</a:t>
            </a:r>
          </a:p>
          <a:p>
            <a:pPr algn="just">
              <a:buNone/>
              <a:defRPr/>
            </a:pPr>
            <a:r>
              <a:rPr lang="hr-HR" sz="2000" b="1" cap="all" dirty="0" smtClean="0">
                <a:latin typeface="Times New Roman" pitchFamily="18" charset="0"/>
                <a:cs typeface="Times New Roman" pitchFamily="18" charset="0"/>
              </a:rPr>
              <a:t>		c) konzervacija </a:t>
            </a:r>
            <a:r>
              <a:rPr lang="en-US" sz="20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b="1" cap="all" dirty="0" smtClean="0">
                <a:latin typeface="Times New Roman" pitchFamily="18" charset="0"/>
                <a:cs typeface="Times New Roman" pitchFamily="18" charset="0"/>
              </a:rPr>
              <a:t>neobnovljivih </a:t>
            </a:r>
            <a:r>
              <a:rPr lang="en-US" sz="20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b="1" cap="all" dirty="0" smtClean="0">
                <a:latin typeface="Times New Roman" pitchFamily="18" charset="0"/>
                <a:cs typeface="Times New Roman" pitchFamily="18" charset="0"/>
              </a:rPr>
              <a:t>prirodnih </a:t>
            </a:r>
            <a:r>
              <a:rPr lang="en-US" sz="20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b="1" cap="all" dirty="0" smtClean="0">
                <a:latin typeface="Times New Roman" pitchFamily="18" charset="0"/>
                <a:cs typeface="Times New Roman" pitchFamily="18" charset="0"/>
              </a:rPr>
              <a:t>resursa</a:t>
            </a:r>
          </a:p>
          <a:p>
            <a:pPr>
              <a:buNone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700</TotalTime>
  <Words>646</Words>
  <Application>Microsoft Office PowerPoint</Application>
  <PresentationFormat>On-screen Show (4:3)</PresentationFormat>
  <Paragraphs>125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PRAVNI FAKULTET  EKONOMSKE OSNOVE DRŽAVE I PRAVA Jašarević, Faruk &amp; Zlatan Jašarević (2010). POLITIČKA EKONOMIJA. Sarajevo: Interlinea. </vt:lpstr>
      <vt:lpstr> VJEŽBE 13</vt:lpstr>
      <vt:lpstr>VJEŽBE 13</vt:lpstr>
      <vt:lpstr>FAZE EKONOMSKOG PROCESA</vt:lpstr>
      <vt:lpstr>EKONOMSKI RAST I RAZVOJ</vt:lpstr>
      <vt:lpstr>EKONOMSKI RAST I RAZVOJ</vt:lpstr>
      <vt:lpstr>EKONOMSKI rast</vt:lpstr>
      <vt:lpstr>EKONOMSKI RAZVOJ</vt:lpstr>
      <vt:lpstr>EKONOMSKI RAZVOJ</vt:lpstr>
      <vt:lpstr>ODREDNICE EKONOMSKOG RAZVOJA</vt:lpstr>
      <vt:lpstr>MODELI EKONOMSKOG RAZVOJA</vt:lpstr>
      <vt:lpstr>NOVA EKONOMIJA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109</cp:revision>
  <dcterms:created xsi:type="dcterms:W3CDTF">2018-10-08T16:50:54Z</dcterms:created>
  <dcterms:modified xsi:type="dcterms:W3CDTF">2019-12-20T08:55:05Z</dcterms:modified>
</cp:coreProperties>
</file>