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20.12.2019.</a:t>
            </a:fld>
            <a:endParaRPr lang="bs-Latn-B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20.12.2019.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20.12.2019.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20.12.2019.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20.12.2019.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20.12.2019.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86E7A7-F4F4-4686-9A47-4FC37534E9CB}" type="datetimeFigureOut">
              <a:rPr lang="sr-Latn-CS" smtClean="0"/>
              <a:pPr/>
              <a:t>20.12.2019.</a:t>
            </a:fld>
            <a:endParaRPr lang="bs-Latn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20.12.2019.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20.12.2019.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20.12.2019.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20.12.2019.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786E7A7-F4F4-4686-9A47-4FC37534E9CB}" type="datetimeFigureOut">
              <a:rPr lang="sr-Latn-CS" smtClean="0"/>
              <a:pPr/>
              <a:t>20.12.2019.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bs-Latn-B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4291"/>
            <a:ext cx="8458200" cy="3657622"/>
          </a:xfrm>
        </p:spPr>
        <p:txBody>
          <a:bodyPr>
            <a:normAutofit/>
          </a:bodyPr>
          <a:lstStyle/>
          <a:p>
            <a:pPr algn="ctr"/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EKONOMSKE OSNOVE DRŽAVE I PRAVA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1050" dirty="0" smtClean="0"/>
              <a:t>Jašarević, Faruk &amp; Zlatan Jašarević (2010). </a:t>
            </a:r>
            <a:r>
              <a:rPr lang="hr-HR" sz="1050" b="1" i="1" dirty="0" smtClean="0"/>
              <a:t>POLITIČKA EKONOMIJA.</a:t>
            </a:r>
            <a:r>
              <a:rPr lang="hr-HR" sz="1050" dirty="0" smtClean="0"/>
              <a:t> Sarajevo: Interlinea.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3929066"/>
            <a:ext cx="8062912" cy="2643206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Faruk Jašarević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</a:t>
            </a:r>
            <a:r>
              <a:rPr lang="hr-HR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naučnoj </a:t>
            </a:r>
            <a:r>
              <a:rPr lang="hr-HR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oblasti</a:t>
            </a:r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5714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MAKROEKONOMSKI AGREGATI S VREMENSKOM DIMENZIJOM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bs-Latn-BA" sz="2400" b="1" dirty="0" smtClean="0">
                <a:latin typeface="Times New Roman" pitchFamily="18" charset="0"/>
                <a:cs typeface="Times New Roman" pitchFamily="18" charset="0"/>
              </a:rPr>
              <a:t>MAKROEKONOMSKI AGREGATI:</a:t>
            </a:r>
          </a:p>
          <a:p>
            <a:pPr marL="868680" lvl="1" indent="-457200" algn="just">
              <a:buFont typeface="+mj-lt"/>
              <a:buAutoNum type="arabicPeriod"/>
            </a:pPr>
            <a:r>
              <a:rPr lang="hr-HR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DRUŠTVENI BRUTO PROIZVOD</a:t>
            </a:r>
            <a:r>
              <a:rPr lang="hr-H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POKAZATELJ JE UČINKA DRUŠTVENE PROIZVODNJE </a:t>
            </a: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68680" lvl="1" indent="-457200" algn="just">
              <a:buFont typeface="+mj-lt"/>
              <a:buAutoNum type="arabicPeriod"/>
            </a:pPr>
            <a:r>
              <a:rPr lang="hr-HR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DRUŠTVENI PROIZVOD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hr-HR" sz="24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MJERI UČINAK DRUŠTVENE PROIZVODNJE UŽOM OBUHVATNOŠĆU I KOJI OBUHVAPRENESENU VRIJEDNOST FIKSNIH FONDOVA (AMORTIZACIJA) I NOVOSTVORENU VRIJEDNOST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68680" lvl="1" indent="-457200" algn="just">
              <a:buFont typeface="+mj-lt"/>
              <a:buAutoNum type="arabicPeriod"/>
            </a:pPr>
            <a:r>
              <a:rPr lang="hr-HR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NACIONALNI (NARODNI) DOHODAK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hr-HR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“GODIŠNJ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hr-HR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VRIJEDNOST RADA NARODA”</a:t>
            </a:r>
          </a:p>
          <a:p>
            <a:pPr marL="868680" lvl="1" indent="-457200" algn="just">
              <a:buFont typeface="+mj-lt"/>
              <a:buAutoNum type="arabicPeriod"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UČINCI PROIZVODNJE I EKONOMSKO BLAGOSTANJE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4074230"/>
          </a:xfrm>
        </p:spPr>
        <p:txBody>
          <a:bodyPr>
            <a:normAutofit/>
          </a:bodyPr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KAO POKAZATELJ KORISTI SE NETO EKONOMSKO BLAGOSTANJE </a:t>
            </a:r>
            <a:r>
              <a:rPr lang="hr-HR" b="1" i="1" dirty="0" smtClean="0">
                <a:latin typeface="Times New Roman" pitchFamily="18" charset="0"/>
                <a:cs typeface="Times New Roman" pitchFamily="18" charset="0"/>
              </a:rPr>
              <a:t>(NEW – Net Economic Welfare</a:t>
            </a:r>
            <a:r>
              <a:rPr lang="hr-HR" sz="32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UKLJUČUJE ONE STAVKE KOJE SU IZOSTAVLJENE IZ BRUTO DOMAĆEG PROIZVODA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i="1" dirty="0" smtClean="0">
                <a:latin typeface="Times New Roman" pitchFamily="18" charset="0"/>
                <a:cs typeface="Times New Roman" pitchFamily="18" charset="0"/>
              </a:rPr>
              <a:t>(GDP </a:t>
            </a:r>
            <a:r>
              <a:rPr lang="hr-HR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hr-HR" b="1" i="1" dirty="0" smtClean="0">
                <a:latin typeface="Times New Roman" pitchFamily="18" charset="0"/>
                <a:cs typeface="Times New Roman" pitchFamily="18" charset="0"/>
              </a:rPr>
              <a:t>Gross Domestic Product)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 I DOPRINOSE BLAGOSTANJU POJEDINCA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990600" lvl="1" indent="-533400" algn="just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VRIJEDNOST SLOBODNOG VREMENA</a:t>
            </a:r>
          </a:p>
          <a:p>
            <a:pPr marL="990600" lvl="1" indent="-533400" algn="just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UČINCI NEREGISTRIRANE EKONOMIJE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143008"/>
          </a:xfrm>
        </p:spPr>
        <p:txBody>
          <a:bodyPr>
            <a:normAutofit/>
          </a:bodyPr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VJEŽBE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 fontScale="47500" lnSpcReduction="20000"/>
          </a:bodyPr>
          <a:lstStyle/>
          <a:p>
            <a:pPr marL="109728" indent="0">
              <a:buNone/>
            </a:pPr>
            <a:r>
              <a:rPr lang="bs-Latn-BA" sz="29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Ekonomske osnove države i prava ima za cilj:</a:t>
            </a:r>
          </a:p>
          <a:p>
            <a:pPr marL="109728" indent="0">
              <a:buNone/>
            </a:pPr>
            <a:endParaRPr lang="bs-Latn-BA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r-HR" sz="2900" dirty="0" smtClean="0"/>
              <a:t>definirati političku ekonomiju kao znanost, a potom kao nastavnu disciplinu i teorijski kolegij neophodan za propitivanje temeljne strukture ekonomije;</a:t>
            </a:r>
            <a:endParaRPr lang="bs-Latn-BA" sz="2900" dirty="0" smtClean="0"/>
          </a:p>
          <a:p>
            <a:pPr lvl="0"/>
            <a:r>
              <a:rPr lang="hr-HR" sz="2900" dirty="0" smtClean="0"/>
              <a:t>sistematizirati i klasificirati izlaganja velikih ekonomista i poznatijih ekonomskih škola prateći slijed njihovih misli;</a:t>
            </a:r>
            <a:endParaRPr lang="bs-Latn-BA" sz="2900" dirty="0" smtClean="0"/>
          </a:p>
          <a:p>
            <a:pPr lvl="0"/>
            <a:r>
              <a:rPr lang="hr-HR" sz="2900" dirty="0" smtClean="0"/>
              <a:t>izučiti ekonomski proces, kao ključnu društvenu sferu koja determinira opstanak i povijesnu perspektivu svakog društva s posebnim osvrtom na organsko jedinstvo i simultanost proizvodnje, raspodjele, razmjene i potrošnje;</a:t>
            </a:r>
            <a:endParaRPr lang="bs-Latn-BA" sz="2900" dirty="0" smtClean="0"/>
          </a:p>
          <a:p>
            <a:pPr lvl="0"/>
            <a:r>
              <a:rPr lang="hr-HR" sz="2900" dirty="0" smtClean="0"/>
              <a:t>sagledati uvjete i oblike proizvodnje i zakone koji vladaju proizvodnjom materijalnih dobara i usluga;</a:t>
            </a:r>
            <a:endParaRPr lang="bs-Latn-BA" sz="2900" dirty="0" smtClean="0"/>
          </a:p>
          <a:p>
            <a:pPr lvl="0"/>
            <a:r>
              <a:rPr lang="hr-HR" sz="2900" dirty="0" smtClean="0"/>
              <a:t>analizirati raspodjelu kao kariku poveznicu između proizvodnje i potrošnje sa svim njezinim kontroverzama i u svim njezinim aspektima;</a:t>
            </a:r>
            <a:endParaRPr lang="bs-Latn-BA" sz="2900" dirty="0" smtClean="0"/>
          </a:p>
          <a:p>
            <a:pPr lvl="0"/>
            <a:r>
              <a:rPr lang="hr-HR" sz="2900" dirty="0" smtClean="0"/>
              <a:t>prezentirati teorijske i praktične aspekte razmjene, nužne spone između proizvodnje i potrošnje i dati seriozan i sistematičan pristup tržišnom mehanizmu – regulatoru društvene reprodukcije;</a:t>
            </a:r>
            <a:endParaRPr lang="bs-Latn-BA" sz="2900" dirty="0" smtClean="0"/>
          </a:p>
          <a:p>
            <a:pPr lvl="0"/>
            <a:r>
              <a:rPr lang="hr-HR" sz="2900" dirty="0" smtClean="0"/>
              <a:t>analizirati fazu potrošnje kao proces konačne upotrebe bruto domaćeg proizvoda i vječiti uvjet opstanka ljudske vrste;</a:t>
            </a:r>
            <a:endParaRPr lang="bs-Latn-BA" sz="2900" dirty="0" smtClean="0"/>
          </a:p>
          <a:p>
            <a:pPr lvl="0"/>
            <a:r>
              <a:rPr lang="hr-HR" sz="2900" dirty="0" smtClean="0"/>
              <a:t>sagledati odnose u koje ljudi stupaju u proizvodnji i koji odgovaraju određenom stepenu razvitka proizvodnih snaga;</a:t>
            </a:r>
            <a:endParaRPr lang="bs-Latn-BA" sz="2900" dirty="0" smtClean="0"/>
          </a:p>
          <a:p>
            <a:pPr lvl="0"/>
            <a:r>
              <a:rPr lang="hr-HR" sz="2900" dirty="0" smtClean="0"/>
              <a:t>definirati makroekonomske indikatore u koje se sažimaju rezultati društvenog privređivanja;</a:t>
            </a:r>
            <a:endParaRPr lang="bs-Latn-BA" sz="2900" dirty="0" smtClean="0"/>
          </a:p>
          <a:p>
            <a:pPr lvl="0"/>
            <a:r>
              <a:rPr lang="hr-HR" sz="2900" dirty="0" smtClean="0"/>
              <a:t>dati osvrt na ekonomski rast i razvoj;</a:t>
            </a:r>
            <a:endParaRPr lang="bs-Latn-BA" sz="2900" dirty="0" smtClean="0"/>
          </a:p>
          <a:p>
            <a:pPr lvl="0"/>
            <a:r>
              <a:rPr lang="hr-HR" sz="2900" dirty="0" smtClean="0"/>
              <a:t>klasificirati poslovne (konjunkturne) cikluse i sagledati uzroke njihovog nastajanja;</a:t>
            </a:r>
            <a:endParaRPr lang="bs-Latn-BA" sz="2900" dirty="0" smtClean="0"/>
          </a:p>
          <a:p>
            <a:r>
              <a:rPr lang="hr-HR" sz="2900" dirty="0" smtClean="0"/>
              <a:t>sagledati međuovisnost i uzajamnu povezanost između države i ekonomije.</a:t>
            </a:r>
            <a:endParaRPr lang="bs-Latn-BA" sz="2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ekonomskim terminima, pojavama i zakonitostima“</a:t>
            </a:r>
          </a:p>
          <a:p>
            <a:endParaRPr lang="bs-Latn-B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VJEŽBE </a:t>
            </a:r>
            <a:r>
              <a:rPr lang="en-US" dirty="0" smtClean="0"/>
              <a:t>12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bs-Latn-BA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Tematske jedinice predmeta Ekonomske osnove države i prava:</a:t>
            </a:r>
          </a:p>
          <a:p>
            <a:pPr marL="109728" indent="0">
              <a:buNone/>
            </a:pPr>
            <a:endParaRPr lang="bs-Latn-BA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r-HR" b="1" dirty="0" smtClean="0"/>
              <a:t>UVOD U EKONOMIJU</a:t>
            </a:r>
            <a:endParaRPr lang="bs-Latn-BA" dirty="0" smtClean="0"/>
          </a:p>
          <a:p>
            <a:pPr lvl="0"/>
            <a:r>
              <a:rPr lang="hr-HR" b="1" dirty="0" smtClean="0"/>
              <a:t>EVOLUCIJA EKONOMSKE MISLI</a:t>
            </a:r>
            <a:endParaRPr lang="bs-Latn-BA" dirty="0" smtClean="0"/>
          </a:p>
          <a:p>
            <a:pPr lvl="0"/>
            <a:r>
              <a:rPr lang="hr-HR" b="1" dirty="0" smtClean="0"/>
              <a:t>EKONOMSKI PROCES</a:t>
            </a:r>
            <a:endParaRPr lang="bs-Latn-BA" dirty="0" smtClean="0"/>
          </a:p>
          <a:p>
            <a:pPr lvl="0"/>
            <a:r>
              <a:rPr lang="hr-HR" b="1" dirty="0" smtClean="0"/>
              <a:t>PROIZVODNJA</a:t>
            </a:r>
            <a:endParaRPr lang="bs-Latn-BA" dirty="0" smtClean="0"/>
          </a:p>
          <a:p>
            <a:pPr lvl="0"/>
            <a:r>
              <a:rPr lang="hr-HR" b="1" dirty="0" smtClean="0"/>
              <a:t>RASPODJELA</a:t>
            </a:r>
            <a:endParaRPr lang="bs-Latn-BA" dirty="0" smtClean="0"/>
          </a:p>
          <a:p>
            <a:pPr lvl="0"/>
            <a:r>
              <a:rPr lang="hr-HR" b="1" dirty="0" smtClean="0"/>
              <a:t>RAZMJENA</a:t>
            </a:r>
            <a:endParaRPr lang="bs-Latn-BA" dirty="0" smtClean="0"/>
          </a:p>
          <a:p>
            <a:pPr lvl="0"/>
            <a:r>
              <a:rPr lang="hr-HR" b="1" dirty="0" smtClean="0"/>
              <a:t>POTROŠNJA</a:t>
            </a:r>
            <a:endParaRPr lang="bs-Latn-BA" dirty="0" smtClean="0"/>
          </a:p>
          <a:p>
            <a:pPr lvl="0"/>
            <a:r>
              <a:rPr lang="hr-HR" b="1" dirty="0" smtClean="0"/>
              <a:t>PRINCIPI PROIZVODNJE I ORGANIZACIJA POSLOVANJA</a:t>
            </a:r>
            <a:endParaRPr lang="bs-Latn-BA" dirty="0" smtClean="0"/>
          </a:p>
          <a:p>
            <a:pPr lvl="0"/>
            <a:r>
              <a:rPr lang="hr-HR" b="1" dirty="0" smtClean="0"/>
              <a:t>MJERENJE EKONOMSKE AKTIVNOSTI</a:t>
            </a:r>
            <a:endParaRPr lang="bs-Latn-BA" dirty="0" smtClean="0"/>
          </a:p>
          <a:p>
            <a:pPr lvl="0"/>
            <a:r>
              <a:rPr lang="hr-HR" b="1" dirty="0" smtClean="0"/>
              <a:t>EKONOMSKI RAST I RAZVOJ</a:t>
            </a:r>
          </a:p>
          <a:p>
            <a:pPr lvl="0"/>
            <a:r>
              <a:rPr lang="hr-HR" b="1" dirty="0" smtClean="0"/>
              <a:t>POSLOVNI (KONJUNKTURNI) CIKLUSI</a:t>
            </a:r>
            <a:endParaRPr lang="bs-Latn-BA" dirty="0" smtClean="0"/>
          </a:p>
          <a:p>
            <a:r>
              <a:rPr lang="hr-HR" b="1" dirty="0" smtClean="0"/>
              <a:t>DRŽAVA I EKONOMIJA</a:t>
            </a:r>
            <a:endParaRPr lang="bs-Latn-BA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FAZE EKONOMSKOG PROCESA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1.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PROIZVODNJA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2.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RASPODJELA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3.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RAZMJENA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4.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POTROŠNJA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CILJEVI IZLAGANJA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80000"/>
              </a:lnSpc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80000"/>
              </a:lnSpc>
            </a:pPr>
            <a:endParaRPr lang="hr-HR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PREZENTIRATI ZNAČAJ MJERENJA REZULTATA EKONOMSKE AKTIVNOSTI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None/>
            </a:pPr>
            <a:endParaRPr lang="hr-HR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DEFINIRATI DRUŠTVENO (NACIONALNO) BOGATSTVO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PREZENTIRATI MAKROEKONOMSKE AGREGATE S VREMENSKOM DIMENZIJOM: DRUŠTVENI BRUTO PROIZVOD, DRUŠTVENI PROIZVOD I NACIONALNI (NARODNI) DOHODAK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endParaRPr lang="hr-HR" b="1" dirty="0" smtClean="0">
              <a:solidFill>
                <a:schemeClr val="folHlink"/>
              </a:solidFill>
              <a:latin typeface="Arial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ZNAČAJ MJERENJA</a:t>
            </a:r>
            <a:br>
              <a:rPr lang="hr-H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hr-H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EKONOMSKE AKTIVNOSTI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PRIMARNI RAZLOZI ZBOG KOJIH SE NASTOJI PRECIZNO UTVRDITI VELIČINA I STRUKTURA UČINAKA PRIVREĐIVANJA SU: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AutoNum type="arabicParenBoth"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POTREBA USPOREDBE REZULTATA NACIONALNE EKONOMIJE SA SVJETSKIM EKONOMSKIM OKRUŽENJEM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AutoNum type="arabicParenBoth"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(2)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POTREBA MJERENJA PODJEDNAKE VAŽNOSTI A PROISTJEČE IZ BITNIH OBILJEŽJA PROCESA PRIVREĐIVANJA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ZNAČAJ MJERENJA</a:t>
            </a:r>
            <a:br>
              <a:rPr lang="hr-H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hr-H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EKONOMSKE AKTIVNOSTI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931354"/>
          </a:xfrm>
        </p:spPr>
        <p:txBody>
          <a:bodyPr/>
          <a:lstStyle/>
          <a:p>
            <a:pPr algn="just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NAJZNAČAJNIJI INDIKATORI EKONOMSKOG RAZVOJA SU:</a:t>
            </a:r>
          </a:p>
          <a:p>
            <a:pPr algn="just">
              <a:buNone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(1) DRUŠTVENO BOGATSTVO</a:t>
            </a:r>
          </a:p>
          <a:p>
            <a:pPr algn="just">
              <a:buNone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	(2) DRUŠTVENI BRUTO PROIZVOD</a:t>
            </a:r>
          </a:p>
          <a:p>
            <a:pPr algn="just">
              <a:buNone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	(3) DRUŠTVENI PROIZVOD</a:t>
            </a:r>
          </a:p>
          <a:p>
            <a:pPr algn="just">
              <a:buNone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	(4) NACIONALNI (NARODNI) DOHODAK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DRUŠTVENO BOGATSTVO KAO MAKROEKONOMSKI AGREGAT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DRUŠTVENO BOGATSTVO</a:t>
            </a:r>
          </a:p>
          <a:p>
            <a:pPr algn="just">
              <a:buNone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	OZNAČAVA	UKUPNOST DOBARA KOJIMA RASPOLAŽE ODREĐENA DRUŠTVENA ZAJEDNICA NEOVISNO O STEPENU NJEZINE EKONOMSKE RAZVIJENOSTI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TO JE MAKROEKONOMSKI POKAZATELJ STANJA, ODNOSNO DOSTIGNUTE RAZINE EKONOMSKE RAZVIJENOSTI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DRUŠTVENO BOGATSTVO JE MAKROEKONOMSKI AGREGAT KOJIM SE MJERI ISKAZUJE UKUPNOST UPOTREBNIH VRIJEDNOSTI (DOBARA, RESURSA), KOJIMA U ODREĐENOM TRENUTKU (NA DAN MJERENJA) RASPOAŽE NEKA ZAJEDNICA (DRŽAVA...)</a:t>
            </a:r>
          </a:p>
          <a:p>
            <a:pPr algn="just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DRUŠTVENO BOGATSTVO KAO MAKROEKONOMSKI AGREGAT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sz="2600" b="1" dirty="0" smtClean="0">
                <a:latin typeface="Times New Roman" pitchFamily="18" charset="0"/>
                <a:cs typeface="Times New Roman" pitchFamily="18" charset="0"/>
              </a:rPr>
              <a:t>DRUŠTVENO BOGATSTVO JE KONCIPIRANO KAO AGREGATNA VELIČINA KOJU TVORE UPOTREBNE VRIJEDNOSTI EGZISTENTNE NA DAN MJERENJA NEOVISNO O TRENUTKU I NAČINU NASTANKA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ljudskim radom stvorena dobra (proizvedena dobra, proizvedeno bogatstvo tj. stvarno bogatstvo)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prirodnim procesima nastala dobra (poznata prirodna bogatstva)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saldo ekonomskih odnosa s inozemstvom</a:t>
            </a:r>
            <a:endParaRPr lang="en-US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455</TotalTime>
  <Words>544</Words>
  <Application>Microsoft Office PowerPoint</Application>
  <PresentationFormat>On-screen Show (4:3)</PresentationFormat>
  <Paragraphs>87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Urban</vt:lpstr>
      <vt:lpstr>PRAVNI FAKULTET  EKONOMSKE OSNOVE DRŽAVE I PRAVA Jašarević, Faruk &amp; Zlatan Jašarević (2010). POLITIČKA EKONOMIJA. Sarajevo: Interlinea. </vt:lpstr>
      <vt:lpstr> VJEŽBE 12</vt:lpstr>
      <vt:lpstr>VJEŽBE 12</vt:lpstr>
      <vt:lpstr>FAZE EKONOMSKOG PROCESA</vt:lpstr>
      <vt:lpstr>CILJEVI IZLAGANJA</vt:lpstr>
      <vt:lpstr>ZNAČAJ MJERENJA EKONOMSKE AKTIVNOSTI</vt:lpstr>
      <vt:lpstr>ZNAČAJ MJERENJA EKONOMSKE AKTIVNOSTI</vt:lpstr>
      <vt:lpstr>DRUŠTVENO BOGATSTVO KAO MAKROEKONOMSKI AGREGAT</vt:lpstr>
      <vt:lpstr>DRUŠTVENO BOGATSTVO KAO MAKROEKONOMSKI AGREGAT</vt:lpstr>
      <vt:lpstr>MAKROEKONOMSKI AGREGATI S VREMENSKOM DIMENZIJOM</vt:lpstr>
      <vt:lpstr>UČINCI PROIZVODNJE I EKONOMSKO BLAGOSTANJE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91</cp:revision>
  <dcterms:created xsi:type="dcterms:W3CDTF">2018-10-08T16:50:54Z</dcterms:created>
  <dcterms:modified xsi:type="dcterms:W3CDTF">2019-12-20T08:32:41Z</dcterms:modified>
</cp:coreProperties>
</file>