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328" r:id="rId9"/>
    <p:sldId id="329" r:id="rId10"/>
    <p:sldId id="330" r:id="rId11"/>
    <p:sldId id="331" r:id="rId12"/>
    <p:sldId id="332" r:id="rId13"/>
    <p:sldId id="333" r:id="rId14"/>
    <p:sldId id="334" r:id="rId15"/>
    <p:sldId id="335" r:id="rId16"/>
    <p:sldId id="336" r:id="rId17"/>
    <p:sldId id="337" r:id="rId18"/>
    <p:sldId id="338" r:id="rId19"/>
    <p:sldId id="339" r:id="rId20"/>
    <p:sldId id="340" r:id="rId21"/>
    <p:sldId id="341" r:id="rId22"/>
    <p:sldId id="343" r:id="rId23"/>
    <p:sldId id="344" r:id="rId24"/>
    <p:sldId id="345" r:id="rId25"/>
    <p:sldId id="346" r:id="rId26"/>
    <p:sldId id="347" r:id="rId27"/>
    <p:sldId id="348" r:id="rId28"/>
    <p:sldId id="349" r:id="rId29"/>
    <p:sldId id="350" r:id="rId30"/>
    <p:sldId id="342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294" y="6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naslo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slov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28" name="Čuvar mjesta podataka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17" name="Čuvar mjesta podnožja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Čuvar mjesta broja slajda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odnaslov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s-Latn-BA" smtClean="0"/>
              <a:t>Kliknite da dodate stil podnaslova prototipa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vertikaln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n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vertikaln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lomk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podatak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5" name="Čuvar mjesta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Čuvar mjesta broja slajda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Naslov i 2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4" name="Čuvar mjesta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sadržaja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6" name="Čuvar mjesta sadržaja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7" name="Čuvar mjesta podatak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8" name="Čuvar mjesta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Čuvar mjesta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podatak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4" name="Čuvar mjesta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Čuvar mjesta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Čuvar mjesta podatak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Čuvar mjesta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teksta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4" name="Čuvar mjesta sadržaja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bs-Latn-BA" smtClean="0"/>
              <a:t>Kliknite da uredite stilove teksta prototipa</a:t>
            </a:r>
          </a:p>
          <a:p>
            <a:pPr lvl="1" eaLnBrk="1" latinLnBrk="0" hangingPunct="1"/>
            <a:r>
              <a:rPr lang="bs-Latn-BA" smtClean="0"/>
              <a:t>Drugi nivo</a:t>
            </a:r>
          </a:p>
          <a:p>
            <a:pPr lvl="2" eaLnBrk="1" latinLnBrk="0" hangingPunct="1"/>
            <a:r>
              <a:rPr lang="bs-Latn-BA" smtClean="0"/>
              <a:t>Treći nivo</a:t>
            </a:r>
          </a:p>
          <a:p>
            <a:pPr lvl="3" eaLnBrk="1" latinLnBrk="0" hangingPunct="1"/>
            <a:r>
              <a:rPr lang="bs-Latn-BA" smtClean="0"/>
              <a:t>Četvrti nivo</a:t>
            </a:r>
          </a:p>
          <a:p>
            <a:pPr lvl="4" eaLnBrk="1" latinLnBrk="0" hangingPunct="1"/>
            <a:r>
              <a:rPr lang="bs-Latn-BA" smtClean="0"/>
              <a:t>Peti nivo</a:t>
            </a:r>
            <a:endParaRPr kumimoji="0" lang="en-US"/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a opisom sli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3" name="Čuvar mjesta za slike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bs-Latn-B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Klinite na ikonu da dodate sliku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Čuvar mjesta teksta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</p:txBody>
      </p:sp>
      <p:sp>
        <p:nvSpPr>
          <p:cNvPr id="5" name="Čuvar mjesta podatak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6" name="Čuvar mjesta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Čuvar mjesta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Čuvar mjesta naslova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bs-Latn-BA" smtClean="0"/>
              <a:t>Kliknite da uredite stilove prototipa naslova</a:t>
            </a:r>
            <a:endParaRPr kumimoji="0" lang="en-US"/>
          </a:p>
        </p:txBody>
      </p:sp>
      <p:sp>
        <p:nvSpPr>
          <p:cNvPr id="13" name="Čuvar mjesta teksta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s-Latn-BA" smtClean="0"/>
              <a:t>Kliknite da uredite stilove teksta prototipa</a:t>
            </a:r>
          </a:p>
          <a:p>
            <a:pPr lvl="1" eaLnBrk="1" latinLnBrk="0" hangingPunct="1"/>
            <a:r>
              <a:rPr kumimoji="0" lang="bs-Latn-BA" smtClean="0"/>
              <a:t>Drugi nivo</a:t>
            </a:r>
          </a:p>
          <a:p>
            <a:pPr lvl="2" eaLnBrk="1" latinLnBrk="0" hangingPunct="1"/>
            <a:r>
              <a:rPr kumimoji="0" lang="bs-Latn-BA" smtClean="0"/>
              <a:t>Treći nivo</a:t>
            </a:r>
          </a:p>
          <a:p>
            <a:pPr lvl="3" eaLnBrk="1" latinLnBrk="0" hangingPunct="1"/>
            <a:r>
              <a:rPr kumimoji="0" lang="bs-Latn-BA" smtClean="0"/>
              <a:t>Četvrti nivo</a:t>
            </a:r>
          </a:p>
          <a:p>
            <a:pPr lvl="4" eaLnBrk="1" latinLnBrk="0" hangingPunct="1"/>
            <a:r>
              <a:rPr kumimoji="0" lang="bs-Latn-BA" smtClean="0"/>
              <a:t>Peti nivo</a:t>
            </a:r>
            <a:endParaRPr kumimoji="0" lang="en-US"/>
          </a:p>
        </p:txBody>
      </p:sp>
      <p:sp>
        <p:nvSpPr>
          <p:cNvPr id="14" name="Čuvar mjesta podataka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5/30/2016</a:t>
            </a:fld>
            <a:endParaRPr lang="en-US"/>
          </a:p>
        </p:txBody>
      </p:sp>
      <p:sp>
        <p:nvSpPr>
          <p:cNvPr id="3" name="Čuvar mjesta podnožja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Čuvar mjesta broja slajda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4572000"/>
          </a:xfrm>
        </p:spPr>
        <p:txBody>
          <a:bodyPr>
            <a:normAutofit/>
          </a:bodyPr>
          <a:lstStyle/>
          <a:p>
            <a:r>
              <a:rPr lang="bs-Latn-BA" dirty="0" smtClean="0"/>
              <a:t>Obaveze iz delikata i kvazidelikata</a:t>
            </a:r>
            <a:br>
              <a:rPr lang="bs-Latn-BA" dirty="0" smtClean="0"/>
            </a:br>
            <a:r>
              <a:rPr lang="bs-Latn-BA"/>
              <a:t/>
            </a:r>
            <a:br>
              <a:rPr lang="bs-Latn-BA"/>
            </a:b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332081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i="1" dirty="0" smtClean="0">
                <a:solidFill>
                  <a:srgbClr val="FF0000"/>
                </a:solidFill>
              </a:rPr>
              <a:t>Furtum oblatum- </a:t>
            </a:r>
            <a:r>
              <a:rPr lang="bs-Latn-BA" dirty="0" smtClean="0"/>
              <a:t>Podmetnuta krađa koja je postojala kada je ukradena stvar bila nekom podmetnuta i kod njega pronađena.</a:t>
            </a:r>
          </a:p>
          <a:p>
            <a:endParaRPr lang="bs-Latn-BA" i="1" dirty="0">
              <a:solidFill>
                <a:srgbClr val="FF0000"/>
              </a:solidFill>
            </a:endParaRPr>
          </a:p>
          <a:p>
            <a:r>
              <a:rPr lang="bs-Latn-BA" dirty="0" smtClean="0"/>
              <a:t>Gospodar kuće kod kojega je pronađena podmetnuta stvar imao je pravo na regresnu </a:t>
            </a:r>
            <a:r>
              <a:rPr lang="bs-Latn-BA" i="1" dirty="0" smtClean="0"/>
              <a:t>actio furti oblati </a:t>
            </a:r>
            <a:r>
              <a:rPr lang="bs-Latn-BA" dirty="0" smtClean="0"/>
              <a:t>protiv osobe koja mu je podmetnula stvar, takođe na trostruku vrijednost.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88138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i="1" dirty="0" smtClean="0">
                <a:solidFill>
                  <a:srgbClr val="FF0000"/>
                </a:solidFill>
              </a:rPr>
              <a:t>Furtum prohibitum</a:t>
            </a:r>
            <a:r>
              <a:rPr lang="bs-Latn-BA" dirty="0" smtClean="0"/>
              <a:t>- delikt koji je uveo pretor, a sastojao se u protivljenju kućnoj pretrazi.</a:t>
            </a:r>
          </a:p>
          <a:p>
            <a:r>
              <a:rPr lang="bs-Latn-BA" dirty="0" smtClean="0"/>
              <a:t>Takva osoba je kažnjavana po actio furti prohibiti na četverostruku vrijednost ukradene stvari.</a:t>
            </a:r>
          </a:p>
          <a:p>
            <a:endParaRPr lang="bs-Latn-BA" dirty="0"/>
          </a:p>
          <a:p>
            <a:r>
              <a:rPr lang="bs-Latn-BA" i="1" dirty="0" smtClean="0">
                <a:solidFill>
                  <a:srgbClr val="FF0000"/>
                </a:solidFill>
              </a:rPr>
              <a:t>Furtum non exibitum</a:t>
            </a:r>
            <a:r>
              <a:rPr lang="bs-Latn-BA" dirty="0" smtClean="0"/>
              <a:t>- delikt uveden pretorskim pravom, koji bi počinila osoba koja bi odbila predati pronađenu stvar.</a:t>
            </a:r>
          </a:p>
          <a:p>
            <a:r>
              <a:rPr lang="bs-Latn-BA" dirty="0" smtClean="0"/>
              <a:t>Temeljem actio furti non exibiti je kažnjavana za četverostruku vrijednost.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746021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Zaštita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i="1" dirty="0" smtClean="0"/>
              <a:t>Actio furti</a:t>
            </a:r>
          </a:p>
          <a:p>
            <a:endParaRPr lang="bs-Latn-BA" i="1" dirty="0"/>
          </a:p>
          <a:p>
            <a:r>
              <a:rPr lang="bs-Latn-BA" i="1" dirty="0" smtClean="0"/>
              <a:t>Rei vindicatio</a:t>
            </a:r>
          </a:p>
          <a:p>
            <a:endParaRPr lang="bs-Latn-BA" i="1" dirty="0"/>
          </a:p>
          <a:p>
            <a:r>
              <a:rPr lang="bs-Latn-BA" i="1" dirty="0" smtClean="0"/>
              <a:t>Condictio furtiva</a:t>
            </a:r>
            <a:endParaRPr lang="bs-Latn-BA" i="1" dirty="0"/>
          </a:p>
        </p:txBody>
      </p:sp>
    </p:spTree>
    <p:extLst>
      <p:ext uri="{BB962C8B-B14F-4D97-AF65-F5344CB8AC3E}">
        <p14:creationId xmlns:p14="http://schemas.microsoft.com/office/powerpoint/2010/main" val="23789210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smtClean="0"/>
              <a:t>Rapina</a:t>
            </a:r>
            <a:r>
              <a:rPr lang="bs-Latn-BA" dirty="0" smtClean="0"/>
              <a:t> (razbojništvo)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Nasilno oduzimanje stvari koje učini naoružana skupina ili pojedinac.</a:t>
            </a:r>
          </a:p>
          <a:p>
            <a:endParaRPr lang="bs-Latn-BA" dirty="0"/>
          </a:p>
          <a:p>
            <a:r>
              <a:rPr lang="bs-Latn-BA" dirty="0" smtClean="0"/>
              <a:t>Kvalificirani oblik krađe iz koje je izdvojen koncem razdoblja republike.</a:t>
            </a:r>
          </a:p>
          <a:p>
            <a:endParaRPr lang="bs-Latn-BA" dirty="0"/>
          </a:p>
          <a:p>
            <a:r>
              <a:rPr lang="bs-Latn-BA" dirty="0" smtClean="0"/>
              <a:t>Protiv učinitelja pokradeni mogao podići actio vi bonorum raptorum, kojom bi u roku od godine postigao četverostruku, a nakon godine jednostruku vrijednost otete stvari.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01611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smtClean="0"/>
              <a:t>Damnum iniuria datum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Protupravno oštećenje tuđih stvari.</a:t>
            </a:r>
          </a:p>
          <a:p>
            <a:endParaRPr lang="bs-Latn-BA" dirty="0"/>
          </a:p>
          <a:p>
            <a:r>
              <a:rPr lang="bs-Latn-BA" dirty="0" smtClean="0"/>
              <a:t>Poznat je već Zakoniku XII ploča koji ne daje jedinstveno obilježje delikta nego predviđa pojedinačne slučajeve.</a:t>
            </a:r>
          </a:p>
          <a:p>
            <a:endParaRPr lang="bs-Latn-BA" dirty="0"/>
          </a:p>
          <a:p>
            <a:r>
              <a:rPr lang="bs-Latn-BA" dirty="0" smtClean="0"/>
              <a:t>Ovaj delikt je jedinstveno reguliran Akvilijevim zakonom o šteti.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2198900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fontScale="92500"/>
          </a:bodyPr>
          <a:lstStyle/>
          <a:p>
            <a:r>
              <a:rPr lang="bs-Latn-BA" dirty="0" smtClean="0"/>
              <a:t>Akvilijev zakon o šteti obuhvatao tri poglavlja:</a:t>
            </a:r>
          </a:p>
          <a:p>
            <a:endParaRPr lang="bs-Latn-BA" dirty="0"/>
          </a:p>
          <a:p>
            <a:r>
              <a:rPr lang="bs-Latn-BA" dirty="0" smtClean="0"/>
              <a:t>1. Za ubistvo roba ili radne stoke mora se naknaditi najveća vrijednost koju su rob ili životinja imali tijekom posljednje godine.</a:t>
            </a:r>
          </a:p>
          <a:p>
            <a:endParaRPr lang="bs-Latn-BA" dirty="0"/>
          </a:p>
          <a:p>
            <a:r>
              <a:rPr lang="bs-Latn-BA" dirty="0" smtClean="0"/>
              <a:t>2. Dodatni vjerovnik (adstipulator) koji namjerno otpusti dug i tako ošteti glavnog vjerovnika, mora platiti vrijednost oproštenog duga.</a:t>
            </a:r>
          </a:p>
          <a:p>
            <a:endParaRPr lang="bs-Latn-BA" dirty="0"/>
          </a:p>
          <a:p>
            <a:r>
              <a:rPr lang="bs-Latn-BA" dirty="0" smtClean="0"/>
              <a:t>3. Odgovornost za ostale vrste šteta, za koje je predviđena naknada u visini najveće vrijednosti koju je stvar imala u predhodnih 30 dana.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88959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71160"/>
          </a:xfrm>
        </p:spPr>
        <p:txBody>
          <a:bodyPr/>
          <a:lstStyle/>
          <a:p>
            <a:r>
              <a:rPr lang="bs-Latn-BA" dirty="0" smtClean="0"/>
              <a:t>Prema propisima Akvilijeva zakona se tražilo da postoji neposredna uzročna veza između radnje i posljedice, da je delikt nastao pozitivnim činjenjem, a ne propuštanjem neke radnje. </a:t>
            </a:r>
          </a:p>
          <a:p>
            <a:endParaRPr lang="bs-Latn-BA" dirty="0"/>
          </a:p>
          <a:p>
            <a:r>
              <a:rPr lang="bs-Latn-BA" dirty="0" smtClean="0"/>
              <a:t>Vlasnik oštećene stvari je mogao putem </a:t>
            </a:r>
            <a:r>
              <a:rPr lang="bs-Latn-BA" i="1" dirty="0" smtClean="0"/>
              <a:t>actio legis Aquiliae</a:t>
            </a:r>
            <a:r>
              <a:rPr lang="bs-Latn-BA" dirty="0" smtClean="0"/>
              <a:t> dobiti naknadu cjelokupne štete.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8824084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smtClean="0"/>
              <a:t>Iniuria</a:t>
            </a:r>
            <a:r>
              <a:rPr lang="bs-Latn-BA" dirty="0" smtClean="0"/>
              <a:t> (povreda)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2895600"/>
          </a:xfrm>
        </p:spPr>
        <p:txBody>
          <a:bodyPr/>
          <a:lstStyle/>
          <a:p>
            <a:r>
              <a:rPr lang="bs-Latn-BA" dirty="0" smtClean="0"/>
              <a:t>Namjerna povreda tuđe osobnosti.</a:t>
            </a:r>
          </a:p>
          <a:p>
            <a:endParaRPr lang="bs-Latn-BA" dirty="0"/>
          </a:p>
          <a:p>
            <a:r>
              <a:rPr lang="bs-Latn-BA" dirty="0" smtClean="0"/>
              <a:t>Obuhvata napad na tjelesni integritet (realna iniuria) i povredu časti i ugleda (verbalna iniuria).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6520875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rmAutofit lnSpcReduction="10000"/>
          </a:bodyPr>
          <a:lstStyle/>
          <a:p>
            <a:r>
              <a:rPr lang="bs-Latn-BA" dirty="0" smtClean="0"/>
              <a:t>Zakonik XII ploča predviđa tri oblika napada na tjelesni integritet:</a:t>
            </a:r>
          </a:p>
          <a:p>
            <a:r>
              <a:rPr lang="bs-Latn-BA" dirty="0" smtClean="0"/>
              <a:t>1. Oštećenje nekog od dijelova tijela (</a:t>
            </a:r>
            <a:r>
              <a:rPr lang="bs-Latn-BA" i="1" dirty="0" smtClean="0"/>
              <a:t>membrum ruptum</a:t>
            </a:r>
            <a:r>
              <a:rPr lang="bs-Latn-BA" dirty="0" smtClean="0"/>
              <a:t>)- predviđena kazna taliona ako se stranke ne nagode</a:t>
            </a:r>
          </a:p>
          <a:p>
            <a:endParaRPr lang="bs-Latn-BA" dirty="0"/>
          </a:p>
          <a:p>
            <a:r>
              <a:rPr lang="bs-Latn-BA" dirty="0" smtClean="0"/>
              <a:t>2. Prijelom kosti- kažnjavan sa 300 asa ako se radilo o slobodnom čovjeku a sa 150 asa ako se radilo o robu.</a:t>
            </a:r>
          </a:p>
          <a:p>
            <a:endParaRPr lang="bs-Latn-BA" dirty="0"/>
          </a:p>
          <a:p>
            <a:r>
              <a:rPr lang="bs-Latn-BA" dirty="0" smtClean="0"/>
              <a:t>3. Svi ostali oblici lakših tjelesnih povreda- kažnjavani sa 25 asa.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9704019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623560"/>
          </a:xfrm>
        </p:spPr>
        <p:txBody>
          <a:bodyPr/>
          <a:lstStyle/>
          <a:p>
            <a:r>
              <a:rPr lang="bs-Latn-BA" dirty="0" smtClean="0"/>
              <a:t>Vremenom je ovaj delikt pretrpio velike promjene: </a:t>
            </a:r>
          </a:p>
          <a:p>
            <a:r>
              <a:rPr lang="bs-Latn-BA" dirty="0" smtClean="0"/>
              <a:t>teški slučajevi iniurie su postali javni delikti; </a:t>
            </a:r>
          </a:p>
          <a:p>
            <a:r>
              <a:rPr lang="bs-Latn-BA" dirty="0" smtClean="0"/>
              <a:t>ubojstvo i povreda roba prelaze u imovinske delikte protiv gospodara</a:t>
            </a:r>
          </a:p>
          <a:p>
            <a:r>
              <a:rPr lang="bs-Latn-BA" dirty="0" smtClean="0"/>
              <a:t>Talionsko načelo i fiksirane novčane kazne zamijenjene su drugim načinima kažnjavanja.</a:t>
            </a:r>
          </a:p>
          <a:p>
            <a:endParaRPr lang="bs-Latn-BA" dirty="0"/>
          </a:p>
          <a:p>
            <a:r>
              <a:rPr lang="bs-Latn-BA" dirty="0" smtClean="0"/>
              <a:t>Za sve slučajeve napada na tuđu osobnost učinjene sa namjerom vrijeđanja, predviđena je </a:t>
            </a:r>
            <a:r>
              <a:rPr lang="bs-Latn-BA" i="1" dirty="0" smtClean="0"/>
              <a:t>actio iniuriarum aestimatoria</a:t>
            </a:r>
            <a:r>
              <a:rPr lang="bs-Latn-BA" dirty="0" smtClean="0"/>
              <a:t>. 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23631321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dirty="0" smtClean="0"/>
              <a:t>Obaveze iz delikata </a:t>
            </a:r>
            <a:br>
              <a:rPr lang="bs-Latn-BA" dirty="0" smtClean="0"/>
            </a:br>
            <a:r>
              <a:rPr lang="bs-Latn-BA" dirty="0" smtClean="0"/>
              <a:t>(</a:t>
            </a:r>
            <a:r>
              <a:rPr lang="bs-Latn-BA" i="1" dirty="0" smtClean="0"/>
              <a:t>obligationes ex delicto</a:t>
            </a:r>
            <a:r>
              <a:rPr lang="bs-Latn-BA" dirty="0" smtClean="0"/>
              <a:t>)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Delikti su protupravne povrede tuđih pravnih dobara sankcionirane kaznom propisanom protiv delinkventa.</a:t>
            </a:r>
          </a:p>
          <a:p>
            <a:endParaRPr lang="bs-Latn-BA" dirty="0"/>
          </a:p>
          <a:p>
            <a:r>
              <a:rPr lang="bs-Latn-BA" i="1" dirty="0" smtClean="0"/>
              <a:t>Delicta publica</a:t>
            </a:r>
          </a:p>
          <a:p>
            <a:endParaRPr lang="bs-Latn-BA" dirty="0"/>
          </a:p>
          <a:p>
            <a:r>
              <a:rPr lang="bs-Latn-BA" i="1" dirty="0" smtClean="0"/>
              <a:t>Delicta privata</a:t>
            </a:r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4016928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Delikti honorarnog prava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i="1" dirty="0" smtClean="0">
                <a:solidFill>
                  <a:srgbClr val="FF0000"/>
                </a:solidFill>
              </a:rPr>
              <a:t>Dolus</a:t>
            </a:r>
            <a:r>
              <a:rPr lang="bs-Latn-BA" dirty="0" smtClean="0">
                <a:solidFill>
                  <a:srgbClr val="FF0000"/>
                </a:solidFill>
              </a:rPr>
              <a:t> (prevara)</a:t>
            </a:r>
          </a:p>
          <a:p>
            <a:r>
              <a:rPr lang="bs-Latn-BA" dirty="0" smtClean="0"/>
              <a:t>Svako namjerno postupanje, protivno savjesnosti, poštenju i dobrim običajima, kojim se drugome nanosi šteta.</a:t>
            </a:r>
          </a:p>
          <a:p>
            <a:endParaRPr lang="bs-Latn-BA" dirty="0"/>
          </a:p>
          <a:p>
            <a:r>
              <a:rPr lang="bs-Latn-BA" dirty="0" smtClean="0"/>
              <a:t>Staro civilno pravo nije davalo zaštitu protiv prevare.</a:t>
            </a:r>
          </a:p>
          <a:p>
            <a:endParaRPr lang="bs-Latn-BA" dirty="0"/>
          </a:p>
          <a:p>
            <a:r>
              <a:rPr lang="bs-Latn-BA" dirty="0" smtClean="0"/>
              <a:t>Tek je u 1. st.pr.n.e. Pretor </a:t>
            </a:r>
            <a:r>
              <a:rPr lang="bs-Latn-BA" i="1" dirty="0" smtClean="0"/>
              <a:t>Gaius Aquilius Gallus </a:t>
            </a:r>
            <a:r>
              <a:rPr lang="bs-Latn-BA" dirty="0" smtClean="0"/>
              <a:t>omogućio prevarenome da u roku od godinu dana putem </a:t>
            </a:r>
            <a:r>
              <a:rPr lang="bs-Latn-BA" i="1" dirty="0" smtClean="0"/>
              <a:t>actio doli </a:t>
            </a:r>
            <a:r>
              <a:rPr lang="bs-Latn-BA" dirty="0" smtClean="0"/>
              <a:t>naplati iznos za koji je oštećen.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4740275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fontScale="92500"/>
          </a:bodyPr>
          <a:lstStyle/>
          <a:p>
            <a:r>
              <a:rPr lang="bs-Latn-BA" i="1" dirty="0" smtClean="0">
                <a:solidFill>
                  <a:srgbClr val="FF0000"/>
                </a:solidFill>
              </a:rPr>
              <a:t>Metus</a:t>
            </a:r>
            <a:r>
              <a:rPr lang="bs-Latn-BA" dirty="0" smtClean="0">
                <a:solidFill>
                  <a:srgbClr val="FF0000"/>
                </a:solidFill>
              </a:rPr>
              <a:t> (prinuda)</a:t>
            </a:r>
          </a:p>
          <a:p>
            <a:r>
              <a:rPr lang="bs-Latn-BA" dirty="0" smtClean="0"/>
              <a:t>Delikt honorarnog prava koji se sastojao od protupravnih radnji fizičke prinude ili izazivanja straha stavljanjem u izgled nekog zla, s ciljem da se određena osoba navede na sklapanje po nju štetnog pravnog posla, ili na poduzimanje ili propuštanje djela kojim će pretrpjeti štetu.</a:t>
            </a:r>
          </a:p>
          <a:p>
            <a:endParaRPr lang="bs-Latn-BA" dirty="0"/>
          </a:p>
          <a:p>
            <a:r>
              <a:rPr lang="bs-Latn-BA" dirty="0" smtClean="0"/>
              <a:t>Staro civilno pravo je priznavalo valjanost iznuđenih poslova.</a:t>
            </a:r>
          </a:p>
          <a:p>
            <a:endParaRPr lang="bs-Latn-BA" dirty="0"/>
          </a:p>
          <a:p>
            <a:r>
              <a:rPr lang="bs-Latn-BA" dirty="0" smtClean="0"/>
              <a:t>Tek je pretor </a:t>
            </a:r>
            <a:r>
              <a:rPr lang="bs-Latn-BA" i="1" dirty="0" smtClean="0"/>
              <a:t>Octavius</a:t>
            </a:r>
            <a:r>
              <a:rPr lang="bs-Latn-BA" dirty="0" smtClean="0"/>
              <a:t> koncem razdoblja republike uveo penalnu tužbu na četverostruki iznos.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4228755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i="1" dirty="0" smtClean="0"/>
              <a:t>Alienatio in fraudem creditorum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bs-Latn-BA" dirty="0" smtClean="0"/>
              <a:t>Prikrata vjerovnika</a:t>
            </a:r>
          </a:p>
          <a:p>
            <a:endParaRPr lang="bs-Latn-BA" dirty="0"/>
          </a:p>
          <a:p>
            <a:r>
              <a:rPr lang="bs-Latn-BA" dirty="0" smtClean="0"/>
              <a:t>Delikt honorarnog prava koji je postojao u slučaju kada bi dužnici svjesno pokušali izigrati vjerovnike i onemogućiti naplatu potraživanja zaključujući simulirane ugovore ili darujući imovinu.</a:t>
            </a:r>
          </a:p>
          <a:p>
            <a:endParaRPr lang="bs-Latn-BA" dirty="0"/>
          </a:p>
          <a:p>
            <a:r>
              <a:rPr lang="bs-Latn-BA" dirty="0" smtClean="0"/>
              <a:t>Dugovi prezaduženog dužnika su naplaćivani prodajom njegove cjelokupne imovine (</a:t>
            </a:r>
            <a:r>
              <a:rPr lang="bs-Latn-BA" i="1" dirty="0" smtClean="0"/>
              <a:t>venditio bonorum</a:t>
            </a:r>
            <a:r>
              <a:rPr lang="bs-Latn-BA" dirty="0" smtClean="0"/>
              <a:t>) ili prodajom pojedinih dijelova imovine (</a:t>
            </a:r>
            <a:r>
              <a:rPr lang="bs-Latn-BA" i="1" dirty="0" smtClean="0"/>
              <a:t>distractio bonorum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820067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/>
          <a:lstStyle/>
          <a:p>
            <a:r>
              <a:rPr lang="bs-Latn-BA" dirty="0" smtClean="0"/>
              <a:t>Prije dospjelosti potraživanja ili prije ovrhe, dužnik je mogao onemogućiti naplatu dugova raznim oblicima raspolaganja imovinom i tako prijevarno oštetiti vjerovnike npr. </a:t>
            </a:r>
            <a:r>
              <a:rPr lang="bs-Latn-BA" dirty="0"/>
              <a:t>p</a:t>
            </a:r>
            <a:r>
              <a:rPr lang="bs-Latn-BA" dirty="0" smtClean="0"/>
              <a:t>roda ispod cijene ili fiktivno tjelesnu stvar, oprosti dug, oslobodi roba i sl.</a:t>
            </a:r>
          </a:p>
          <a:p>
            <a:endParaRPr lang="bs-Latn-BA" dirty="0"/>
          </a:p>
          <a:p>
            <a:r>
              <a:rPr lang="bs-Latn-BA" dirty="0" smtClean="0"/>
              <a:t>Ovakvo otuđenje imovine kako bi se spasila od ovrhe smatra se izigravanjem  i prikratom vjerovnika (</a:t>
            </a:r>
            <a:r>
              <a:rPr lang="bs-Latn-BA" i="1" dirty="0" smtClean="0"/>
              <a:t>fraus creditorum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16494747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775960"/>
          </a:xfrm>
        </p:spPr>
        <p:txBody>
          <a:bodyPr>
            <a:normAutofit fontScale="92500" lnSpcReduction="20000"/>
          </a:bodyPr>
          <a:lstStyle/>
          <a:p>
            <a:r>
              <a:rPr lang="bs-Latn-BA" dirty="0" smtClean="0"/>
              <a:t>Protiv nepoštenog postupanja dužnika vjerovnici su imali na raspolaganju sljedeća pravna sredstva: </a:t>
            </a:r>
            <a:r>
              <a:rPr lang="bs-Latn-BA" i="1" dirty="0" smtClean="0"/>
              <a:t>interdictum fraudatorium, restitutio in integrum ob fraudem, actio Pauliana.</a:t>
            </a:r>
          </a:p>
          <a:p>
            <a:endParaRPr lang="bs-Latn-BA" i="1" dirty="0"/>
          </a:p>
          <a:p>
            <a:r>
              <a:rPr lang="bs-Latn-BA" i="1" dirty="0" smtClean="0"/>
              <a:t>Interdictum fraudatorium- </a:t>
            </a:r>
            <a:r>
              <a:rPr lang="bs-Latn-BA" dirty="0" smtClean="0"/>
              <a:t>pravno sredstvo kojim je u klasičnom razdoblju svaki vjerovnik mogao zahtijevati da otuđene tjelesne stvari budu ponovo uključene u imovinu dužnika. </a:t>
            </a:r>
          </a:p>
          <a:p>
            <a:endParaRPr lang="bs-Latn-BA" i="1" dirty="0"/>
          </a:p>
          <a:p>
            <a:r>
              <a:rPr lang="bs-Latn-BA" dirty="0" smtClean="0"/>
              <a:t>Justinijanovo pravo uvelo pobojnu tužbu nazvanu </a:t>
            </a:r>
            <a:r>
              <a:rPr lang="bs-Latn-BA" i="1" dirty="0" smtClean="0"/>
              <a:t>actio Pauliana</a:t>
            </a:r>
            <a:r>
              <a:rPr lang="bs-Latn-BA" dirty="0" smtClean="0"/>
              <a:t>. </a:t>
            </a:r>
          </a:p>
          <a:p>
            <a:endParaRPr lang="bs-Latn-BA" dirty="0"/>
          </a:p>
          <a:p>
            <a:r>
              <a:rPr lang="bs-Latn-BA" dirty="0" smtClean="0"/>
              <a:t>Paulianska tužba je vezana za rok od jedne godine, nakon čega se davala samo do iznosa obogaćenja.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5419798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Obaveze iz kvazidelikata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0"/>
            <a:ext cx="8229600" cy="2362200"/>
          </a:xfrm>
        </p:spPr>
        <p:txBody>
          <a:bodyPr/>
          <a:lstStyle/>
          <a:p>
            <a:r>
              <a:rPr lang="bs-Latn-BA" dirty="0" smtClean="0"/>
              <a:t>Justinijanove institucije nabrajaju četiri obvezna odnosa koji nastaju iz radnji sličnih deliktima, koji se ne mogu svrstati u delikte jer im nedostaje neki od bitnih elemenata delikata.</a:t>
            </a:r>
          </a:p>
          <a:p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2341758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smtClean="0"/>
              <a:t>Iudex qui litem suam fecit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Nesavjesnost suca, sudac koji je učinio spor svojim.</a:t>
            </a:r>
          </a:p>
          <a:p>
            <a:endParaRPr lang="bs-Latn-BA" dirty="0"/>
          </a:p>
          <a:p>
            <a:r>
              <a:rPr lang="bs-Latn-BA" dirty="0" smtClean="0"/>
              <a:t>Postoji u slučaju kada sudac namjerno ili iz nehata ne donese presudu u roku ili krivom presudom ošteti stranku.</a:t>
            </a:r>
          </a:p>
          <a:p>
            <a:endParaRPr lang="bs-Latn-BA" dirty="0"/>
          </a:p>
          <a:p>
            <a:r>
              <a:rPr lang="bs-Latn-BA" dirty="0" smtClean="0"/>
              <a:t>Sudac osobno morao naknaditi štetu koju je prouzročio zlonamjerno, iz nepažnje ili iz neznanja.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1571790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smtClean="0"/>
              <a:t>Actio de deiectis vel effusis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Povreda prolaznika</a:t>
            </a:r>
          </a:p>
          <a:p>
            <a:endParaRPr lang="bs-Latn-BA" dirty="0"/>
          </a:p>
          <a:p>
            <a:r>
              <a:rPr lang="bs-Latn-BA" dirty="0" smtClean="0"/>
              <a:t>Tužba koju je mogao podići građanin koji je povrijeđen nekom stvari koja je prosuta ili izbačena iz kuće. </a:t>
            </a:r>
          </a:p>
          <a:p>
            <a:endParaRPr lang="bs-Latn-BA" dirty="0"/>
          </a:p>
          <a:p>
            <a:r>
              <a:rPr lang="bs-Latn-BA" dirty="0" smtClean="0"/>
              <a:t>U ovom je slučaju objektivna odgovornost teretila sve stanare kuće.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06339272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i="1" dirty="0" smtClean="0"/>
              <a:t>Actio de positis et suspensis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Ugrožavanje prolaznika</a:t>
            </a:r>
          </a:p>
          <a:p>
            <a:endParaRPr lang="bs-Latn-BA" dirty="0"/>
          </a:p>
          <a:p>
            <a:r>
              <a:rPr lang="bs-Latn-BA" dirty="0" smtClean="0"/>
              <a:t>Tužba koju je mogao podići svaki građanin protiv vlasnika ili stanara kuće na kojoj je primijetio predmete od kojih je prijetila opasnost da padnu i povrijede prolaznike.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0585445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s-Latn-BA" i="1" dirty="0" smtClean="0"/>
              <a:t>Actio furti et damni adversus nautas coupones stabularios</a:t>
            </a:r>
            <a:endParaRPr lang="bs-Latn-BA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dirty="0" smtClean="0"/>
              <a:t>Odgovornost brodara, gostioničara i vlasnika staja.</a:t>
            </a:r>
          </a:p>
          <a:p>
            <a:r>
              <a:rPr lang="bs-Latn-BA" smtClean="0"/>
              <a:t> Tužba </a:t>
            </a:r>
            <a:r>
              <a:rPr lang="bs-Latn-BA" dirty="0" smtClean="0"/>
              <a:t>na temelju koje su brodari, gostioničari i vlasnici staja, bez obzira na svoju krivnju </a:t>
            </a:r>
            <a:r>
              <a:rPr lang="bs-Latn-BA" smtClean="0"/>
              <a:t>morali putnicima </a:t>
            </a:r>
            <a:r>
              <a:rPr lang="bs-Latn-BA" dirty="0" smtClean="0"/>
              <a:t>i gostima naknaditi dvostruku vrijednost stvari koju su ukrali ili oštetili članovi njihovog osoblja.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9336010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471160"/>
          </a:xfrm>
        </p:spPr>
        <p:txBody>
          <a:bodyPr>
            <a:normAutofit lnSpcReduction="10000"/>
          </a:bodyPr>
          <a:lstStyle/>
          <a:p>
            <a:r>
              <a:rPr lang="bs-Latn-BA" i="1" dirty="0">
                <a:solidFill>
                  <a:srgbClr val="FF0000"/>
                </a:solidFill>
              </a:rPr>
              <a:t>Delicta publica </a:t>
            </a:r>
            <a:r>
              <a:rPr lang="bs-Latn-BA" dirty="0">
                <a:solidFill>
                  <a:srgbClr val="FF0000"/>
                </a:solidFill>
              </a:rPr>
              <a:t>ili </a:t>
            </a:r>
            <a:r>
              <a:rPr lang="bs-Latn-BA" i="1" dirty="0">
                <a:solidFill>
                  <a:srgbClr val="FF0000"/>
                </a:solidFill>
              </a:rPr>
              <a:t>crimina</a:t>
            </a:r>
            <a:r>
              <a:rPr lang="bs-Latn-BA" dirty="0">
                <a:solidFill>
                  <a:srgbClr val="FF0000"/>
                </a:solidFill>
              </a:rPr>
              <a:t> </a:t>
            </a:r>
            <a:r>
              <a:rPr lang="bs-Latn-BA" dirty="0"/>
              <a:t>(javni delikti)- protupravna djelovanja koja progoni i kažnjava država javnom kaznom po posebnom kaznenom postupku bez obzira na prijedlog ili zahtjev oštećenog </a:t>
            </a:r>
            <a:r>
              <a:rPr lang="bs-Latn-BA" dirty="0" smtClean="0"/>
              <a:t>pojedinca.</a:t>
            </a:r>
          </a:p>
          <a:p>
            <a:endParaRPr lang="bs-Latn-BA" dirty="0"/>
          </a:p>
          <a:p>
            <a:r>
              <a:rPr lang="bs-Latn-BA" dirty="0" smtClean="0"/>
              <a:t>Veleizdaja (</a:t>
            </a:r>
            <a:r>
              <a:rPr lang="bs-Latn-BA" i="1" dirty="0" smtClean="0"/>
              <a:t>perduellio</a:t>
            </a:r>
            <a:r>
              <a:rPr lang="bs-Latn-BA" dirty="0" smtClean="0"/>
              <a:t>), umorstvo pater familiasa (</a:t>
            </a:r>
            <a:r>
              <a:rPr lang="bs-Latn-BA" i="1" dirty="0" smtClean="0"/>
              <a:t>parricidium</a:t>
            </a:r>
            <a:r>
              <a:rPr lang="bs-Latn-BA" dirty="0" smtClean="0"/>
              <a:t>).</a:t>
            </a:r>
          </a:p>
          <a:p>
            <a:endParaRPr lang="bs-Latn-BA" dirty="0"/>
          </a:p>
          <a:p>
            <a:r>
              <a:rPr lang="bs-Latn-BA" dirty="0" smtClean="0"/>
              <a:t>Kazne: smrt, progonstvo, tjelesne kazne, globe, konfiskacija imovine, osuda na rad u rudnicima.</a:t>
            </a:r>
            <a:endParaRPr lang="bs-Latn-BA" dirty="0"/>
          </a:p>
          <a:p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42760092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s-Latn-B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bs-Latn-BA"/>
          </a:p>
        </p:txBody>
      </p:sp>
    </p:spTree>
    <p:extLst>
      <p:ext uri="{BB962C8B-B14F-4D97-AF65-F5344CB8AC3E}">
        <p14:creationId xmlns:p14="http://schemas.microsoft.com/office/powerpoint/2010/main" val="2321396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547360"/>
          </a:xfrm>
        </p:spPr>
        <p:txBody>
          <a:bodyPr>
            <a:normAutofit lnSpcReduction="10000"/>
          </a:bodyPr>
          <a:lstStyle/>
          <a:p>
            <a:r>
              <a:rPr lang="bs-Latn-BA" dirty="0" smtClean="0">
                <a:solidFill>
                  <a:srgbClr val="FF0000"/>
                </a:solidFill>
              </a:rPr>
              <a:t>Delicta privata ili maleficia</a:t>
            </a:r>
            <a:r>
              <a:rPr lang="bs-Latn-BA" dirty="0" smtClean="0"/>
              <a:t> (privatni delikti) su protupravne radnje na osnovi kojih je nastajao obveznopravni zahtjev oštećenoga prema počinitelju delikta na platež novčane kazne ili na naplatu štete.</a:t>
            </a:r>
          </a:p>
          <a:p>
            <a:endParaRPr lang="bs-Latn-BA" dirty="0"/>
          </a:p>
          <a:p>
            <a:r>
              <a:rPr lang="bs-Latn-BA" dirty="0" smtClean="0"/>
              <a:t>Ova nedopuštena djela smatrana manje društveno opasnim zbog čega nisu povlačila represiju državnog aparata. </a:t>
            </a:r>
          </a:p>
          <a:p>
            <a:endParaRPr lang="bs-Latn-BA" dirty="0"/>
          </a:p>
          <a:p>
            <a:r>
              <a:rPr lang="bs-Latn-BA" dirty="0" smtClean="0"/>
              <a:t>Privatni delikti su izvori obveza kod kojih je deliktom oštećeni </a:t>
            </a:r>
            <a:r>
              <a:rPr lang="bs-Latn-BA" dirty="0" smtClean="0">
                <a:solidFill>
                  <a:srgbClr val="FF0000"/>
                </a:solidFill>
              </a:rPr>
              <a:t>vjerovnik</a:t>
            </a:r>
            <a:r>
              <a:rPr lang="bs-Latn-BA" dirty="0" smtClean="0"/>
              <a:t>, a počinitelj delikta </a:t>
            </a:r>
            <a:r>
              <a:rPr lang="bs-Latn-BA" dirty="0" smtClean="0">
                <a:solidFill>
                  <a:srgbClr val="FF0000"/>
                </a:solidFill>
              </a:rPr>
              <a:t>dužnik</a:t>
            </a:r>
            <a:r>
              <a:rPr lang="bs-Latn-BA" dirty="0" smtClean="0"/>
              <a:t>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3813861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4648200"/>
          </a:xfrm>
        </p:spPr>
        <p:txBody>
          <a:bodyPr/>
          <a:lstStyle/>
          <a:p>
            <a:r>
              <a:rPr lang="bs-Latn-BA" dirty="0" smtClean="0"/>
              <a:t>Pojam naknade štete uz kaznu ili umjesto kazne kod deliktnih tužbi se razvija tek kasnije.</a:t>
            </a:r>
          </a:p>
          <a:p>
            <a:endParaRPr lang="bs-Latn-BA" dirty="0"/>
          </a:p>
          <a:p>
            <a:r>
              <a:rPr lang="bs-Latn-BA" dirty="0" smtClean="0"/>
              <a:t>Tek se u Justinijanovom pravu razlikuju deliktne tužbe koje idu samo za kaznom (</a:t>
            </a:r>
            <a:r>
              <a:rPr lang="bs-Latn-BA" i="1" dirty="0" smtClean="0"/>
              <a:t>actiones poenales</a:t>
            </a:r>
            <a:r>
              <a:rPr lang="bs-Latn-BA" dirty="0" smtClean="0"/>
              <a:t>), ili samo za naknadom štete (actiones rei persecutoriae) ili i za kaznom i naknadom štete (</a:t>
            </a:r>
            <a:r>
              <a:rPr lang="bs-Latn-BA" i="1" dirty="0" smtClean="0"/>
              <a:t>actiones mixtae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132085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191000"/>
          </a:xfrm>
        </p:spPr>
        <p:txBody>
          <a:bodyPr/>
          <a:lstStyle/>
          <a:p>
            <a:r>
              <a:rPr lang="bs-Latn-BA" dirty="0" smtClean="0"/>
              <a:t>Deliktni zahtjevi na pasivnoj strani su nenasljedivi, tj. Delinkventovom smrću deliktni zahtjev se gasi.</a:t>
            </a:r>
          </a:p>
          <a:p>
            <a:endParaRPr lang="bs-Latn-BA" dirty="0"/>
          </a:p>
          <a:p>
            <a:r>
              <a:rPr lang="bs-Latn-BA" dirty="0" smtClean="0"/>
              <a:t>Deliktni zahtjevi na aktivnoj strani su nasljedivi, što znači da nasljednici oštećenog imaju pravo na utjerivanje novčane kazne i nakon smrti oštećenika.</a:t>
            </a:r>
            <a:r>
              <a:rPr lang="bs-Latn-BA" dirty="0"/>
              <a:t> </a:t>
            </a:r>
            <a:endParaRPr lang="bs-Latn-BA" dirty="0" smtClean="0"/>
          </a:p>
        </p:txBody>
      </p:sp>
    </p:spTree>
    <p:extLst>
      <p:ext uri="{BB962C8B-B14F-4D97-AF65-F5344CB8AC3E}">
        <p14:creationId xmlns:p14="http://schemas.microsoft.com/office/powerpoint/2010/main" val="2707920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s-Latn-BA" dirty="0" smtClean="0"/>
              <a:t>Privatni delikti civilnog prava</a:t>
            </a:r>
            <a:endParaRPr lang="bs-Latn-B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bs-Latn-BA" i="1" dirty="0" smtClean="0">
                <a:solidFill>
                  <a:srgbClr val="FF0000"/>
                </a:solidFill>
              </a:rPr>
              <a:t>FURTUM</a:t>
            </a:r>
            <a:r>
              <a:rPr lang="bs-Latn-BA" dirty="0" smtClean="0">
                <a:solidFill>
                  <a:srgbClr val="FF0000"/>
                </a:solidFill>
              </a:rPr>
              <a:t> (krađa)</a:t>
            </a:r>
          </a:p>
          <a:p>
            <a:r>
              <a:rPr lang="bs-Latn-BA" dirty="0" smtClean="0"/>
              <a:t>Namjerno, protupravno prisvajanje tuđe pokretne stvari učinjeno iz koristoljublja.</a:t>
            </a:r>
          </a:p>
          <a:p>
            <a:endParaRPr lang="bs-Latn-BA" dirty="0"/>
          </a:p>
          <a:p>
            <a:r>
              <a:rPr lang="bs-Latn-BA" dirty="0" smtClean="0"/>
              <a:t>Najstariji imovinski delikt civilnog prava.</a:t>
            </a:r>
          </a:p>
          <a:p>
            <a:endParaRPr lang="bs-Latn-BA" dirty="0"/>
          </a:p>
          <a:p>
            <a:r>
              <a:rPr lang="bs-Latn-BA" dirty="0" smtClean="0"/>
              <a:t>Rimsko shvatanje krađe je šire od današnjeg.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6399358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dirty="0" smtClean="0"/>
              <a:t>Postojalo je više oblika krađe koji su različito kažnjavani:</a:t>
            </a:r>
          </a:p>
          <a:p>
            <a:r>
              <a:rPr lang="bs-Latn-BA" dirty="0" smtClean="0">
                <a:solidFill>
                  <a:srgbClr val="FF0000"/>
                </a:solidFill>
              </a:rPr>
              <a:t>Furtum manifestum</a:t>
            </a:r>
            <a:r>
              <a:rPr lang="bs-Latn-BA" dirty="0" smtClean="0"/>
              <a:t>- očita krađa, postoji kada je kradljivac uhvaćen na djelu.</a:t>
            </a:r>
          </a:p>
          <a:p>
            <a:r>
              <a:rPr lang="bs-Latn-BA" dirty="0" smtClean="0"/>
              <a:t>Prema Zakoniku XII ploča vlasnik stvari je bio ovlašten noćnog i naoružanog kradljivca ubiti, samo je trebao vikom sazvati susjede.</a:t>
            </a:r>
          </a:p>
          <a:p>
            <a:r>
              <a:rPr lang="bs-Latn-BA" dirty="0" smtClean="0"/>
              <a:t>Slično je kažnjavana i krađa otkrivena poslije svečane pretrage koju bi vršio pokradeni vlasnik u kući osumnjičenog, držeći zdjelu u ruci i opasan samo pregačom (</a:t>
            </a:r>
            <a:r>
              <a:rPr lang="bs-Latn-BA" i="1" dirty="0" smtClean="0"/>
              <a:t>furtum lance et licio</a:t>
            </a:r>
            <a:r>
              <a:rPr lang="bs-Latn-BA" dirty="0" smtClean="0"/>
              <a:t>).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1850857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699760"/>
          </a:xfrm>
        </p:spPr>
        <p:txBody>
          <a:bodyPr/>
          <a:lstStyle/>
          <a:p>
            <a:r>
              <a:rPr lang="bs-Latn-BA" dirty="0" smtClean="0">
                <a:solidFill>
                  <a:srgbClr val="FF0000"/>
                </a:solidFill>
              </a:rPr>
              <a:t>Furtum nec manifestum- </a:t>
            </a:r>
            <a:r>
              <a:rPr lang="bs-Latn-BA" dirty="0" smtClean="0"/>
              <a:t>potajno zlonamjerno odnošenje tuđe pokretne stvari s ciljem stjecanja protupravne imovinske koristi kod kojeg počinitelj nije zatečen na djelu. </a:t>
            </a:r>
          </a:p>
          <a:p>
            <a:r>
              <a:rPr lang="bs-Latn-BA" dirty="0" smtClean="0"/>
              <a:t>Predviđena dvostruka novčana kazna.</a:t>
            </a:r>
          </a:p>
          <a:p>
            <a:r>
              <a:rPr lang="bs-Latn-BA" dirty="0" smtClean="0">
                <a:solidFill>
                  <a:srgbClr val="FF0000"/>
                </a:solidFill>
              </a:rPr>
              <a:t>Furtum conceptum- </a:t>
            </a:r>
            <a:r>
              <a:rPr lang="bs-Latn-BA" dirty="0" smtClean="0"/>
              <a:t>otkrivena krađa, postojala u slučajevima kada je ukradena stvar pronađena kod neke osobe nakon pretrage izvršene pred svjedocima.</a:t>
            </a:r>
          </a:p>
          <a:p>
            <a:r>
              <a:rPr lang="bs-Latn-BA" dirty="0" smtClean="0"/>
              <a:t>Kazna: trostruka vrijednost ukradene stvari.</a:t>
            </a:r>
            <a:endParaRPr lang="bs-Latn-BA" dirty="0"/>
          </a:p>
        </p:txBody>
      </p:sp>
    </p:spTree>
    <p:extLst>
      <p:ext uri="{BB962C8B-B14F-4D97-AF65-F5344CB8AC3E}">
        <p14:creationId xmlns:p14="http://schemas.microsoft.com/office/powerpoint/2010/main" val="361609520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rh">
  <a:themeElements>
    <a:clrScheme name="Vrh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Vrh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Vrh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780</TotalTime>
  <Words>1417</Words>
  <Application>Microsoft Office PowerPoint</Application>
  <PresentationFormat>On-screen Show (4:3)</PresentationFormat>
  <Paragraphs>140</Paragraphs>
  <Slides>30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Vrh</vt:lpstr>
      <vt:lpstr>Obaveze iz delikata i kvazidelikata  </vt:lpstr>
      <vt:lpstr>Obaveze iz delikata  (obligationes ex delicto)</vt:lpstr>
      <vt:lpstr>PowerPoint Presentation</vt:lpstr>
      <vt:lpstr>PowerPoint Presentation</vt:lpstr>
      <vt:lpstr>PowerPoint Presentation</vt:lpstr>
      <vt:lpstr>PowerPoint Presentation</vt:lpstr>
      <vt:lpstr>Privatni delikti civilnog prava</vt:lpstr>
      <vt:lpstr>PowerPoint Presentation</vt:lpstr>
      <vt:lpstr>PowerPoint Presentation</vt:lpstr>
      <vt:lpstr>PowerPoint Presentation</vt:lpstr>
      <vt:lpstr>PowerPoint Presentation</vt:lpstr>
      <vt:lpstr>Zaštita</vt:lpstr>
      <vt:lpstr>Rapina (razbojništvo)</vt:lpstr>
      <vt:lpstr>Damnum iniuria datum</vt:lpstr>
      <vt:lpstr>PowerPoint Presentation</vt:lpstr>
      <vt:lpstr>PowerPoint Presentation</vt:lpstr>
      <vt:lpstr>Iniuria (povreda)</vt:lpstr>
      <vt:lpstr>PowerPoint Presentation</vt:lpstr>
      <vt:lpstr>PowerPoint Presentation</vt:lpstr>
      <vt:lpstr>Delikti honorarnog prava</vt:lpstr>
      <vt:lpstr>PowerPoint Presentation</vt:lpstr>
      <vt:lpstr>Alienatio in fraudem creditorum</vt:lpstr>
      <vt:lpstr>PowerPoint Presentation</vt:lpstr>
      <vt:lpstr>PowerPoint Presentation</vt:lpstr>
      <vt:lpstr>Obaveze iz kvazidelikata</vt:lpstr>
      <vt:lpstr>Iudex qui litem suam fecit</vt:lpstr>
      <vt:lpstr>Actio de deiectis vel effusis</vt:lpstr>
      <vt:lpstr>Actio de positis et suspensis</vt:lpstr>
      <vt:lpstr>Actio furti et damni adversus nautas coupones stabularios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INSTITUCIJE RIMSKOG PRAVA ii</dc:title>
  <dc:creator/>
  <cp:lastModifiedBy>Benjamina Londrc</cp:lastModifiedBy>
  <cp:revision>42</cp:revision>
  <dcterms:created xsi:type="dcterms:W3CDTF">2006-08-16T00:00:00Z</dcterms:created>
  <dcterms:modified xsi:type="dcterms:W3CDTF">2016-05-30T06:38:09Z</dcterms:modified>
</cp:coreProperties>
</file>