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slides/slide102.xml" ContentType="application/vnd.openxmlformats-officedocument.presentationml.slide+xml"/>
  <Override PartName="/ppt/slides/slide103.xml" ContentType="application/vnd.openxmlformats-officedocument.presentationml.slide+xml"/>
  <Override PartName="/ppt/slides/slide104.xml" ContentType="application/vnd.openxmlformats-officedocument.presentationml.slide+xml"/>
  <Override PartName="/ppt/slides/slide105.xml" ContentType="application/vnd.openxmlformats-officedocument.presentationml.slide+xml"/>
  <Override PartName="/ppt/slides/slide106.xml" ContentType="application/vnd.openxmlformats-officedocument.presentationml.slide+xml"/>
  <Override PartName="/ppt/slides/slide107.xml" ContentType="application/vnd.openxmlformats-officedocument.presentationml.slide+xml"/>
  <Override PartName="/ppt/slides/slide10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2" r:id="rId2"/>
    <p:sldId id="399" r:id="rId3"/>
    <p:sldId id="400" r:id="rId4"/>
    <p:sldId id="401" r:id="rId5"/>
    <p:sldId id="455" r:id="rId6"/>
    <p:sldId id="454" r:id="rId7"/>
    <p:sldId id="452" r:id="rId8"/>
    <p:sldId id="453" r:id="rId9"/>
    <p:sldId id="403" r:id="rId10"/>
    <p:sldId id="456" r:id="rId11"/>
    <p:sldId id="404" r:id="rId12"/>
    <p:sldId id="405" r:id="rId13"/>
    <p:sldId id="457" r:id="rId14"/>
    <p:sldId id="406" r:id="rId15"/>
    <p:sldId id="459" r:id="rId16"/>
    <p:sldId id="458" r:id="rId17"/>
    <p:sldId id="407" r:id="rId18"/>
    <p:sldId id="460" r:id="rId19"/>
    <p:sldId id="408" r:id="rId20"/>
    <p:sldId id="461" r:id="rId21"/>
    <p:sldId id="462" r:id="rId22"/>
    <p:sldId id="409" r:id="rId23"/>
    <p:sldId id="410" r:id="rId24"/>
    <p:sldId id="411" r:id="rId25"/>
    <p:sldId id="412" r:id="rId26"/>
    <p:sldId id="463" r:id="rId27"/>
    <p:sldId id="507" r:id="rId28"/>
    <p:sldId id="413" r:id="rId29"/>
    <p:sldId id="464" r:id="rId30"/>
    <p:sldId id="414" r:id="rId31"/>
    <p:sldId id="508" r:id="rId32"/>
    <p:sldId id="465" r:id="rId33"/>
    <p:sldId id="415" r:id="rId34"/>
    <p:sldId id="467" r:id="rId35"/>
    <p:sldId id="466" r:id="rId36"/>
    <p:sldId id="509" r:id="rId37"/>
    <p:sldId id="416" r:id="rId38"/>
    <p:sldId id="468" r:id="rId39"/>
    <p:sldId id="417" r:id="rId40"/>
    <p:sldId id="469" r:id="rId41"/>
    <p:sldId id="418" r:id="rId42"/>
    <p:sldId id="470" r:id="rId43"/>
    <p:sldId id="419" r:id="rId44"/>
    <p:sldId id="471" r:id="rId45"/>
    <p:sldId id="420" r:id="rId46"/>
    <p:sldId id="472" r:id="rId47"/>
    <p:sldId id="421" r:id="rId48"/>
    <p:sldId id="474" r:id="rId49"/>
    <p:sldId id="473" r:id="rId50"/>
    <p:sldId id="422" r:id="rId51"/>
    <p:sldId id="475" r:id="rId52"/>
    <p:sldId id="476" r:id="rId53"/>
    <p:sldId id="423" r:id="rId54"/>
    <p:sldId id="477" r:id="rId55"/>
    <p:sldId id="424" r:id="rId56"/>
    <p:sldId id="478" r:id="rId57"/>
    <p:sldId id="479" r:id="rId58"/>
    <p:sldId id="425" r:id="rId59"/>
    <p:sldId id="426" r:id="rId60"/>
    <p:sldId id="480" r:id="rId61"/>
    <p:sldId id="427" r:id="rId62"/>
    <p:sldId id="481" r:id="rId63"/>
    <p:sldId id="428" r:id="rId64"/>
    <p:sldId id="482" r:id="rId65"/>
    <p:sldId id="429" r:id="rId66"/>
    <p:sldId id="430" r:id="rId67"/>
    <p:sldId id="483" r:id="rId68"/>
    <p:sldId id="431" r:id="rId69"/>
    <p:sldId id="484" r:id="rId70"/>
    <p:sldId id="432" r:id="rId71"/>
    <p:sldId id="433" r:id="rId72"/>
    <p:sldId id="485" r:id="rId73"/>
    <p:sldId id="486" r:id="rId74"/>
    <p:sldId id="434" r:id="rId75"/>
    <p:sldId id="487" r:id="rId76"/>
    <p:sldId id="488" r:id="rId77"/>
    <p:sldId id="489" r:id="rId78"/>
    <p:sldId id="436" r:id="rId79"/>
    <p:sldId id="492" r:id="rId80"/>
    <p:sldId id="490" r:id="rId81"/>
    <p:sldId id="510" r:id="rId82"/>
    <p:sldId id="437" r:id="rId83"/>
    <p:sldId id="493" r:id="rId84"/>
    <p:sldId id="438" r:id="rId85"/>
    <p:sldId id="439" r:id="rId86"/>
    <p:sldId id="494" r:id="rId87"/>
    <p:sldId id="440" r:id="rId88"/>
    <p:sldId id="441" r:id="rId89"/>
    <p:sldId id="495" r:id="rId90"/>
    <p:sldId id="496" r:id="rId91"/>
    <p:sldId id="442" r:id="rId92"/>
    <p:sldId id="443" r:id="rId93"/>
    <p:sldId id="498" r:id="rId94"/>
    <p:sldId id="497" r:id="rId95"/>
    <p:sldId id="444" r:id="rId96"/>
    <p:sldId id="499" r:id="rId97"/>
    <p:sldId id="445" r:id="rId98"/>
    <p:sldId id="501" r:id="rId99"/>
    <p:sldId id="500" r:id="rId100"/>
    <p:sldId id="446" r:id="rId101"/>
    <p:sldId id="502" r:id="rId102"/>
    <p:sldId id="447" r:id="rId103"/>
    <p:sldId id="503" r:id="rId104"/>
    <p:sldId id="448" r:id="rId105"/>
    <p:sldId id="506" r:id="rId106"/>
    <p:sldId id="505" r:id="rId107"/>
    <p:sldId id="504" r:id="rId108"/>
    <p:sldId id="450" r:id="rId109"/>
  </p:sldIdLst>
  <p:sldSz cx="9144000" cy="6858000" type="screen4x3"/>
  <p:notesSz cx="6858000" cy="9144000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8" d="100"/>
          <a:sy n="118" d="100"/>
        </p:scale>
        <p:origin x="-1410" y="12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12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07" Type="http://schemas.openxmlformats.org/officeDocument/2006/relationships/slide" Target="slides/slide106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102" Type="http://schemas.openxmlformats.org/officeDocument/2006/relationships/slide" Target="slides/slide101.xml"/><Relationship Id="rId110" Type="http://schemas.openxmlformats.org/officeDocument/2006/relationships/presProps" Target="pres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113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slide" Target="slides/slide107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1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slide" Target="slides/slide10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37675832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2898580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81904466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216" y="2370667"/>
            <a:ext cx="6619245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216" y="5033068"/>
            <a:ext cx="6619244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6E9DEC-419B-4CC5-A080-3B06BD5A8291}" type="datetimeFigureOut">
              <a:rPr lang="en-US" smtClean="0"/>
              <a:t>3/20/2017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1243133"/>
      </p:ext>
    </p:extLst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530900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0991280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0233474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7083450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4453163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8595348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5636069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bs-Latn-B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4690726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4">
            <a:alphaModFix amt="25000"/>
            <a:lum/>
          </a:blip>
          <a:srcRect/>
          <a:stretch>
            <a:fillRect t="-21000" b="-17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D8837E-E15A-4F53-9B86-A0EBC71CFA8D}" type="datetimeFigureOut">
              <a:rPr lang="bs-Latn-BA" smtClean="0"/>
              <a:t>20.3.2017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42764206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r-Latn-R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3" y="476672"/>
            <a:ext cx="7848872" cy="3168352"/>
          </a:xfrm>
        </p:spPr>
        <p:txBody>
          <a:bodyPr>
            <a:noAutofit/>
          </a:bodyPr>
          <a:lstStyle/>
          <a:p>
            <a:pPr algn="ctr"/>
            <a:endParaRPr lang="bs-Latn-BA" b="1" dirty="0">
              <a:latin typeface="+mn-lt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2063080"/>
          </a:xfrm>
        </p:spPr>
        <p:txBody>
          <a:bodyPr>
            <a:normAutofit/>
          </a:bodyPr>
          <a:lstStyle/>
          <a:p>
            <a:endParaRPr lang="bs-Latn-BA" sz="2400" b="1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5430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344816" cy="4497363"/>
          </a:xfrm>
        </p:spPr>
        <p:txBody>
          <a:bodyPr/>
          <a:lstStyle/>
          <a:p>
            <a:pPr algn="just"/>
            <a:r>
              <a:rPr lang="hr-BA" sz="3000" b="1" dirty="0"/>
              <a:t>Ovi faktori se moraju posmatrati zajedno sa predispozicijama ličnosti, njenim biološkim stanjem i psihostrukturom.</a:t>
            </a:r>
            <a:endParaRPr lang="bs-Latn-BA" sz="3000" b="1" dirty="0"/>
          </a:p>
          <a:p>
            <a:pPr algn="just"/>
            <a:r>
              <a:rPr lang="hr-BA" sz="3000" b="1" dirty="0"/>
              <a:t>U socijalne faktore kriminaliteta se grupišu: 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ekonomski </a:t>
            </a:r>
            <a:r>
              <a:rPr lang="hr-BA" sz="3000" b="1" dirty="0"/>
              <a:t>činioci, 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politički </a:t>
            </a:r>
            <a:r>
              <a:rPr lang="hr-BA" sz="3000" b="1" dirty="0"/>
              <a:t>činioci, 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socijalno-patološki</a:t>
            </a:r>
            <a:r>
              <a:rPr lang="hr-BA" sz="3000" b="1" dirty="0"/>
              <a:t>,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90236043"/>
      </p:ext>
    </p:extLst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bs-Latn-BA" sz="3600" b="1" dirty="0" smtClean="0"/>
              <a:t>Epilepsija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00200"/>
            <a:ext cx="7560840" cy="4525963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Epilepsija ili padavica je povremena poremećenost funkcije svijesti sa tendencijom ponavljanja i gubicima prisebnosti u vrijeme epileptičkog napada</a:t>
            </a:r>
            <a:r>
              <a:rPr lang="hr-BA" sz="3000" b="1" dirty="0" smtClean="0"/>
              <a:t>.</a:t>
            </a:r>
          </a:p>
          <a:p>
            <a:pPr lvl="0" algn="just"/>
            <a:endParaRPr lang="bs-Latn-BA" sz="3000" b="1" dirty="0"/>
          </a:p>
          <a:p>
            <a:pPr algn="just"/>
            <a:r>
              <a:rPr lang="hr-BA" sz="3000" b="1" dirty="0"/>
              <a:t>Može se javiti u svakom trenutku čovjekovog života i ne može se utvrditi pravi uzrok takvim napadima</a:t>
            </a:r>
            <a:r>
              <a:rPr lang="hr-BA" sz="3000" b="1" dirty="0" smtClean="0"/>
              <a:t>.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689045228"/>
      </p:ext>
    </p:extLst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7560840" cy="4497363"/>
          </a:xfrm>
        </p:spPr>
        <p:txBody>
          <a:bodyPr>
            <a:normAutofit lnSpcReduction="10000"/>
          </a:bodyPr>
          <a:lstStyle/>
          <a:p>
            <a:pPr algn="just"/>
            <a:r>
              <a:rPr lang="hr-BA" sz="3000" b="1" dirty="0"/>
              <a:t>Vremenom kod ovih ljudi dolazi do gubitka inteligencije i promjene karaktera.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Epileptični napad je iznenadan nagon propraćen je prekidom svijesti. </a:t>
            </a:r>
            <a:endParaRPr lang="bs-Latn-BA" sz="3000" b="1" dirty="0"/>
          </a:p>
          <a:p>
            <a:pPr algn="just"/>
            <a:r>
              <a:rPr lang="hr-BA" sz="3000" b="1" dirty="0"/>
              <a:t>Bolesnik pada na tlo bez obzira gdje se nalazi. </a:t>
            </a:r>
            <a:endParaRPr lang="hr-BA" sz="3000" b="1" dirty="0" smtClean="0"/>
          </a:p>
          <a:p>
            <a:pPr algn="just"/>
            <a:r>
              <a:rPr lang="hr-BA" sz="3000" b="1" dirty="0" smtClean="0"/>
              <a:t>Lombrozo </a:t>
            </a:r>
            <a:r>
              <a:rPr lang="hr-BA" sz="3000" b="1" dirty="0"/>
              <a:t>je ukazivao na značaj epilepsije u kriminologiji.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308021146"/>
      </p:ext>
    </p:extLst>
  </p:cSld>
  <p:clrMapOvr>
    <a:masterClrMapping/>
  </p:clrMapOvr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>
                <a:solidFill>
                  <a:srgbClr val="FF0000"/>
                </a:solidFill>
              </a:rPr>
              <a:t>Neurotični</a:t>
            </a:r>
            <a:r>
              <a:rPr lang="hr-BA" sz="3600" b="1" dirty="0"/>
              <a:t> poremećaji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1" y="1412776"/>
            <a:ext cx="7416825" cy="5263795"/>
          </a:xfrm>
        </p:spPr>
        <p:txBody>
          <a:bodyPr>
            <a:normAutofit lnSpcReduction="10000"/>
          </a:bodyPr>
          <a:lstStyle/>
          <a:p>
            <a:pPr algn="just"/>
            <a:r>
              <a:rPr lang="hr-BA" sz="3000" b="1" dirty="0" smtClean="0"/>
              <a:t>Prema dosadašnjim istraživanjima utvrđeno je više vrsta </a:t>
            </a:r>
            <a:r>
              <a:rPr lang="hr-BA" sz="3000" b="1" dirty="0" err="1" smtClean="0"/>
              <a:t>neurotičkih</a:t>
            </a:r>
            <a:r>
              <a:rPr lang="hr-BA" sz="3000" b="1" dirty="0" smtClean="0"/>
              <a:t> poremećaja, kao što su: </a:t>
            </a:r>
            <a:endParaRPr lang="bs-Latn-BA" sz="3000" b="1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kleptomanija, </a:t>
            </a:r>
            <a:endParaRPr lang="bs-Latn-BA" sz="3000" b="1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piromanija, </a:t>
            </a:r>
            <a:endParaRPr lang="bs-Latn-BA" sz="3000" b="1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anksioznost – vrsta straha koji se doživljava u vidu strepnje od nekog nastupajućeg događaja ili opasnosti, </a:t>
            </a:r>
            <a:endParaRPr lang="bs-Latn-BA" sz="3000" b="1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histerija, teži poremećaj fizičkih ili psihičkih funkcija izazvanih trenutnim emocionalnim konfliktima; </a:t>
            </a:r>
            <a:endParaRPr lang="bs-Latn-BA" sz="3000" b="1" dirty="0" smtClean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435418273"/>
      </p:ext>
    </p:extLst>
  </p:cSld>
  <p:clrMapOvr>
    <a:masterClrMapping/>
  </p:clrMapOvr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8058"/>
          </a:xfrm>
        </p:spPr>
        <p:txBody>
          <a:bodyPr>
            <a:normAutofit fontScale="90000"/>
          </a:bodyPr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980728"/>
            <a:ext cx="7560840" cy="5145435"/>
          </a:xfrm>
        </p:spPr>
        <p:txBody>
          <a:bodyPr>
            <a:noAutofit/>
          </a:bodyPr>
          <a:lstStyle/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fobija, vrsta poremećaja koje se ogledaju u potisnutom neurotskom naboju, abnormalnom i bezrazložnom osjećaju straha od unutrašnjih stanja ili spoljnih situacija; </a:t>
            </a:r>
            <a:endParaRPr lang="bs-Latn-BA" sz="3000" b="1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opsesija</a:t>
            </a:r>
            <a:r>
              <a:rPr lang="hr-BA" sz="3000" b="1" dirty="0"/>
              <a:t>, poremećaj u vidu navale prisilnih misli svijesti; 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depresija</a:t>
            </a:r>
            <a:r>
              <a:rPr lang="hr-BA" sz="3000" b="1" dirty="0"/>
              <a:t>, neugodno stanje pojačanog ne-raspoloženja i </a:t>
            </a:r>
            <a:r>
              <a:rPr lang="hr-BA" sz="3000" b="1" dirty="0" smtClean="0"/>
              <a:t>sklonulosti </a:t>
            </a:r>
            <a:r>
              <a:rPr lang="hr-BA" sz="3000" b="1" dirty="0"/>
              <a:t>psihičke i fizičke energije kojem se traktu potpuno prepušta.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145602695"/>
      </p:ext>
    </p:extLst>
  </p:cSld>
  <p:clrMapOvr>
    <a:masterClrMapping/>
  </p:clrMapOvr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hr-BA" sz="4400" b="1" dirty="0"/>
              <a:t>SOCIJALNI FAKTORI KRIMINALITETA</a:t>
            </a:r>
            <a:endParaRPr lang="bs-Latn-BA" sz="4400" b="1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3002952074"/>
      </p:ext>
    </p:extLst>
  </p:cSld>
  <p:clrMapOvr>
    <a:masterClrMapping/>
  </p:clrMapOvr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hr-BA" sz="3600" b="1" dirty="0"/>
              <a:t>Socijalni faktori objektivne prirode </a:t>
            </a:r>
            <a:r>
              <a:rPr lang="hr-BA" sz="3600" b="1" dirty="0" smtClean="0"/>
              <a:t>koji djeluju </a:t>
            </a:r>
            <a:r>
              <a:rPr lang="hr-BA" sz="3600" b="1" dirty="0"/>
              <a:t>na duže vremenske dinstance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00200"/>
            <a:ext cx="7416824" cy="4525963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endParaRPr lang="hr-BA" sz="3000" b="1" dirty="0" smtClean="0"/>
          </a:p>
          <a:p>
            <a:pPr marL="0" indent="0" algn="just">
              <a:buNone/>
            </a:pPr>
            <a:r>
              <a:rPr lang="hr-BA" sz="3000" b="1" dirty="0" smtClean="0"/>
              <a:t>U </a:t>
            </a:r>
            <a:r>
              <a:rPr lang="hr-BA" sz="3000" b="1" dirty="0"/>
              <a:t>socijalne faktore kriminaliteta se ubrajaju: 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ekonomski</a:t>
            </a:r>
            <a:r>
              <a:rPr lang="hr-BA" sz="3000" b="1" dirty="0"/>
              <a:t>, 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politički</a:t>
            </a:r>
            <a:r>
              <a:rPr lang="hr-BA" sz="3000" b="1" dirty="0"/>
              <a:t>, i 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socijalno-patološki </a:t>
            </a:r>
            <a:r>
              <a:rPr lang="hr-BA" sz="3000" b="1" dirty="0"/>
              <a:t>činioci,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464468017"/>
      </p:ext>
    </p:extLst>
  </p:cSld>
  <p:clrMapOvr>
    <a:masterClrMapping/>
  </p:clrMapOvr>
</p:sld>
</file>

<file path=ppt/slides/slide10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/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196752"/>
            <a:ext cx="7488832" cy="4929411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hr-BA" sz="3000" b="1" dirty="0"/>
              <a:t>s tim da se </a:t>
            </a:r>
            <a:r>
              <a:rPr lang="hr-BA" sz="3000" b="1" dirty="0" smtClean="0"/>
              <a:t>ne mogu </a:t>
            </a:r>
            <a:r>
              <a:rPr lang="hr-BA" sz="3000" b="1" dirty="0"/>
              <a:t>zanematiti ni mikro-grupni, odnosno drugi činioci u vidu: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socijalne </a:t>
            </a:r>
            <a:r>
              <a:rPr lang="hr-BA" sz="3000" b="1" dirty="0" smtClean="0"/>
              <a:t>nejednakosti,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rasne i nacionalne diskriminacije,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nezaposlenosti,</a:t>
            </a:r>
            <a:endParaRPr lang="hr-BA" sz="3000" b="1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niskog </a:t>
            </a:r>
            <a:r>
              <a:rPr lang="hr-BA" sz="3000" b="1" dirty="0"/>
              <a:t>životnog standarda,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nepismenosti i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odsustvo zadovoljavanja kulturnih potreba.</a:t>
            </a:r>
            <a:endParaRPr lang="bs-Latn-BA" sz="3000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2516047858"/>
      </p:ext>
    </p:extLst>
  </p:cSld>
  <p:clrMapOvr>
    <a:masterClrMapping/>
  </p:clrMapOvr>
</p:sld>
</file>

<file path=ppt/slides/slide10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00200"/>
            <a:ext cx="7416824" cy="4525963"/>
          </a:xfrm>
        </p:spPr>
        <p:txBody>
          <a:bodyPr/>
          <a:lstStyle/>
          <a:p>
            <a:pPr algn="just"/>
            <a:r>
              <a:rPr lang="hr-BA" sz="3000" b="1" dirty="0"/>
              <a:t>Na uticaj socijalne sredine u oblasti delinkvencije ukazali su italijanski pozitivisti, posebno </a:t>
            </a:r>
            <a:r>
              <a:rPr lang="hr-BA" sz="3000" b="1" dirty="0" smtClean="0"/>
              <a:t>Eneriko Feere, </a:t>
            </a:r>
            <a:r>
              <a:rPr lang="hr-BA" sz="3000" b="1" dirty="0"/>
              <a:t>u kritici antropologa. </a:t>
            </a:r>
            <a:endParaRPr lang="bs-Latn-BA" sz="3000" dirty="0"/>
          </a:p>
          <a:p>
            <a:pPr algn="just"/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898069673"/>
      </p:ext>
    </p:extLst>
  </p:cSld>
  <p:clrMapOvr>
    <a:masterClrMapping/>
  </p:clrMapOvr>
</p:sld>
</file>

<file path=ppt/slides/slide10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899592" y="1600200"/>
            <a:ext cx="7272808" cy="4525963"/>
          </a:xfrm>
        </p:spPr>
        <p:txBody>
          <a:bodyPr/>
          <a:lstStyle/>
          <a:p>
            <a:pPr lvl="0" algn="just"/>
            <a:r>
              <a:rPr lang="hr-BA" sz="3000" b="1" dirty="0" smtClean="0"/>
              <a:t>U </a:t>
            </a:r>
            <a:r>
              <a:rPr lang="hr-BA" sz="3000" b="1" dirty="0"/>
              <a:t>ostale socijalne faktore ubrajamo</a:t>
            </a:r>
            <a:r>
              <a:rPr lang="hr-BA" sz="3000" b="1" dirty="0" smtClean="0"/>
              <a:t>:</a:t>
            </a:r>
          </a:p>
          <a:p>
            <a:pPr marL="0" lvl="0" indent="0" algn="just">
              <a:buNone/>
            </a:pPr>
            <a:endParaRPr lang="hr-BA" sz="3000" b="1" dirty="0" smtClean="0"/>
          </a:p>
          <a:p>
            <a:pPr lvl="0" algn="just"/>
            <a:r>
              <a:rPr lang="hr-BA" sz="3000" b="1" dirty="0" smtClean="0"/>
              <a:t>ekonomske </a:t>
            </a:r>
            <a:r>
              <a:rPr lang="hr-BA" sz="3000" b="1" dirty="0"/>
              <a:t>uslove, </a:t>
            </a:r>
            <a:endParaRPr lang="bs-Latn-BA" sz="3000" b="1" dirty="0"/>
          </a:p>
          <a:p>
            <a:pPr lvl="0" algn="just"/>
            <a:r>
              <a:rPr lang="hr-BA" sz="3000" b="1" dirty="0" smtClean="0"/>
              <a:t>migracione </a:t>
            </a:r>
            <a:r>
              <a:rPr lang="hr-BA" sz="3000" b="1" dirty="0"/>
              <a:t>faktore, </a:t>
            </a:r>
            <a:endParaRPr lang="bs-Latn-BA" sz="3000" b="1" dirty="0"/>
          </a:p>
          <a:p>
            <a:pPr lvl="0" algn="just"/>
            <a:r>
              <a:rPr lang="hr-BA" sz="3000" b="1" dirty="0" smtClean="0"/>
              <a:t>tranzicione </a:t>
            </a:r>
            <a:r>
              <a:rPr lang="hr-BA" sz="3000" b="1" dirty="0"/>
              <a:t>procese, </a:t>
            </a:r>
            <a:endParaRPr lang="bs-Latn-BA" sz="3000" b="1" dirty="0"/>
          </a:p>
          <a:p>
            <a:pPr lvl="0" algn="just"/>
            <a:r>
              <a:rPr lang="hr-BA" sz="3000" b="1" dirty="0" smtClean="0"/>
              <a:t>prije </a:t>
            </a:r>
            <a:r>
              <a:rPr lang="hr-BA" sz="3000" b="1" dirty="0"/>
              <a:t>ratne, ratne i poslije ratne uslove, </a:t>
            </a:r>
            <a:endParaRPr lang="bs-Latn-BA" sz="3000" b="1" dirty="0"/>
          </a:p>
          <a:p>
            <a:pPr lvl="0" algn="just"/>
            <a:r>
              <a:rPr lang="hr-BA" sz="3000" b="1" dirty="0" smtClean="0"/>
              <a:t>uticaj </a:t>
            </a:r>
            <a:r>
              <a:rPr lang="hr-BA" sz="3000" b="1" dirty="0"/>
              <a:t>masovnih medija i drugo.</a:t>
            </a:r>
            <a:endParaRPr lang="bs-Latn-BA" sz="3000" b="1" dirty="0"/>
          </a:p>
          <a:p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32430812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66216" y="2204864"/>
            <a:ext cx="6619245" cy="1988317"/>
          </a:xfrm>
        </p:spPr>
        <p:txBody>
          <a:bodyPr>
            <a:noAutofit/>
          </a:bodyPr>
          <a:lstStyle/>
          <a:p>
            <a:pPr algn="ctr"/>
            <a:r>
              <a:rPr lang="hr-BA" sz="4400" b="1" dirty="0"/>
              <a:t>FAKTORI BIOLOŠKE I ANTROPOLOŠKE ORIJENTACIJE</a:t>
            </a:r>
            <a:endParaRPr lang="bs-Latn-BA" sz="4400" b="1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56359654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hr-BA" sz="3600" b="1" dirty="0"/>
              <a:t>Organske determinante kao kriminogeni faktori</a:t>
            </a:r>
            <a:endParaRPr lang="bs-Latn-BA" sz="36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899592" y="1628800"/>
            <a:ext cx="7272808" cy="44973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Oganske determinante su kriminogeni faktori </a:t>
            </a:r>
            <a:r>
              <a:rPr lang="hr-BA" sz="3000" b="1" dirty="0" smtClean="0"/>
              <a:t>uslovljeni </a:t>
            </a:r>
            <a:r>
              <a:rPr lang="hr-BA" sz="3000" b="1" dirty="0" smtClean="0"/>
              <a:t>organskim</a:t>
            </a:r>
            <a:r>
              <a:rPr lang="bs-Latn-BA" sz="3000" b="1" dirty="0"/>
              <a:t> </a:t>
            </a:r>
            <a:r>
              <a:rPr lang="hr-BA" sz="3000" b="1" dirty="0" smtClean="0"/>
              <a:t>poremećajima</a:t>
            </a:r>
            <a:r>
              <a:rPr lang="hr-BA" sz="3000" b="1" dirty="0" smtClean="0"/>
              <a:t>.</a:t>
            </a:r>
          </a:p>
          <a:p>
            <a:pPr marL="0" indent="0" algn="just">
              <a:buNone/>
            </a:pPr>
            <a:r>
              <a:rPr lang="hr-BA" sz="3000" b="1" dirty="0" smtClean="0"/>
              <a:t> </a:t>
            </a:r>
            <a:endParaRPr lang="bs-Latn-BA" sz="3000" b="1" dirty="0"/>
          </a:p>
          <a:p>
            <a:pPr algn="just"/>
            <a:r>
              <a:rPr lang="hr-BA" sz="3000" b="1" dirty="0"/>
              <a:t>Tu su u pitanju endogeni faktori koji se u nekim teorijama smatraju bitnim uzročnicima kriminaliteta. 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10157138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72816"/>
            <a:ext cx="7344816" cy="4353347"/>
          </a:xfrm>
        </p:spPr>
        <p:txBody>
          <a:bodyPr>
            <a:normAutofit lnSpcReduction="10000"/>
          </a:bodyPr>
          <a:lstStyle/>
          <a:p>
            <a:pPr algn="just"/>
            <a:r>
              <a:rPr lang="hr-BA" sz="3000" b="1" dirty="0"/>
              <a:t>U antropološkoj teoriji organske determinante se tretiraju kao konstitucionalne anomalije</a:t>
            </a:r>
            <a:r>
              <a:rPr lang="hr-BA" sz="3000" b="1" dirty="0" smtClean="0"/>
              <a:t>.</a:t>
            </a:r>
          </a:p>
          <a:p>
            <a:pPr marL="0" indent="0" algn="just">
              <a:buNone/>
            </a:pPr>
            <a:r>
              <a:rPr lang="hr-BA" sz="3000" b="1" dirty="0" smtClean="0"/>
              <a:t> </a:t>
            </a:r>
            <a:endParaRPr lang="bs-Latn-BA" sz="3000" b="1" dirty="0"/>
          </a:p>
          <a:p>
            <a:pPr algn="just"/>
            <a:r>
              <a:rPr lang="hr-BA" sz="3000" b="1" dirty="0"/>
              <a:t>Organske poremećaje čine patogene promjene u psihosomatskom smislu, koje su nastale kao posljedica anomalija u fiziološko - funkcionalnim organizmima ili </a:t>
            </a:r>
            <a:r>
              <a:rPr lang="hr-BA" sz="3000" b="1" dirty="0" smtClean="0"/>
              <a:t>negativni spoljni uticaji</a:t>
            </a:r>
            <a:r>
              <a:rPr lang="hr-BA" sz="3000" b="1" dirty="0" smtClean="0"/>
              <a:t>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98791755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Nasljeđe kao kriminogeni faktor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272808" cy="4497363"/>
          </a:xfrm>
        </p:spPr>
        <p:txBody>
          <a:bodyPr>
            <a:normAutofit/>
          </a:bodyPr>
          <a:lstStyle/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Nasljeđe </a:t>
            </a:r>
            <a:r>
              <a:rPr lang="hr-BA" sz="3000" b="1" dirty="0"/>
              <a:t>po opštem značenju predstavlja genetičko prenošenje osobina živih bića sa predaka na potomstvo.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07529813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/>
          <a:lstStyle/>
          <a:p>
            <a:pPr algn="just"/>
            <a:r>
              <a:rPr lang="hr-BA" sz="3000" b="1" dirty="0" smtClean="0"/>
              <a:t>Posljednjih </a:t>
            </a:r>
            <a:r>
              <a:rPr lang="hr-BA" sz="3000" b="1" dirty="0"/>
              <a:t>godina naslijeđe predstavlja preokupaciju nauke odnosno prekompoziciju kriminalnih ponašanja. </a:t>
            </a:r>
            <a:endParaRPr lang="hr-BA" sz="3000" b="1" dirty="0" smtClean="0"/>
          </a:p>
          <a:p>
            <a:pPr algn="just"/>
            <a:endParaRPr lang="hr-BA" sz="3000" b="1" dirty="0"/>
          </a:p>
          <a:p>
            <a:pPr algn="just"/>
            <a:r>
              <a:rPr lang="hr-BA" sz="3000" b="1" dirty="0" smtClean="0"/>
              <a:t>Sve </a:t>
            </a:r>
            <a:r>
              <a:rPr lang="hr-BA" sz="3000" b="1" dirty="0"/>
              <a:t>je aktuelnija teza, da geni utiču na ljudsko ponašanje.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98658291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344816" cy="4497363"/>
          </a:xfrm>
        </p:spPr>
        <p:txBody>
          <a:bodyPr/>
          <a:lstStyle/>
          <a:p>
            <a:pPr algn="just"/>
            <a:r>
              <a:rPr lang="hr-BA" sz="3000" b="1" dirty="0"/>
              <a:t>Za kriminologiju je bitno genetsko naslijeđe koje se ispoljava u biološkim </a:t>
            </a:r>
            <a:r>
              <a:rPr lang="hr-BA" sz="3000" b="1" dirty="0" smtClean="0"/>
              <a:t>karakteristikama, </a:t>
            </a:r>
            <a:r>
              <a:rPr lang="hr-BA" sz="3000" b="1" dirty="0"/>
              <a:t>definisanim u: 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hromozomima</a:t>
            </a:r>
            <a:r>
              <a:rPr lang="hr-BA" sz="3000" b="1" dirty="0"/>
              <a:t>, 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genima</a:t>
            </a:r>
            <a:r>
              <a:rPr lang="hr-BA" sz="3000" b="1" dirty="0"/>
              <a:t>, 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r</a:t>
            </a:r>
            <a:r>
              <a:rPr lang="hr-BA" sz="3000" b="1" dirty="0" smtClean="0"/>
              <a:t>ibo-nukleinskim </a:t>
            </a:r>
            <a:r>
              <a:rPr lang="hr-BA" sz="3000" b="1" dirty="0"/>
              <a:t>kiselinama – RNK.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16128988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72816"/>
            <a:ext cx="7272808" cy="4353347"/>
          </a:xfrm>
        </p:spPr>
        <p:txBody>
          <a:bodyPr>
            <a:normAutofit/>
          </a:bodyPr>
          <a:lstStyle/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Kombinacija </a:t>
            </a:r>
            <a:r>
              <a:rPr lang="hr-BA" sz="3000" b="1" dirty="0"/>
              <a:t>gena jednog roditelja sa genima drugog roditelja zove se genotip, a spoljašnji izgled nezavisno od genetskog sastava ličnosti zove se fenotip</a:t>
            </a:r>
            <a:r>
              <a:rPr lang="hr-BA" sz="3000" b="1" dirty="0" smtClean="0"/>
              <a:t>.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16402833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416824" cy="4497363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hr-BA" sz="3000" b="1" dirty="0"/>
              <a:t>U savremenim uslovima ona je osporavana i svodi se na istraživanja koja se vrše: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endParaRPr lang="hr-BA" sz="3000" b="1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na </a:t>
            </a:r>
            <a:r>
              <a:rPr lang="hr-BA" sz="3000" b="1" dirty="0"/>
              <a:t>primjerima blizanaca;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u oblasti genetskih svojstava predaka i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potomaka delinkventnih porodica.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36925277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Značaj kriminogeno - urođenih faktora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700808"/>
            <a:ext cx="7416824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Urođeno-genetski faktori su subjektivna svojstva ličnosti kriminogenog značaja koji su dijelom biološke, a dijelom psihološke karakteristike u tipologiji delinkvenata.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U nauci su podjeljena </a:t>
            </a:r>
            <a:r>
              <a:rPr lang="hr-BA" sz="3000" b="1" dirty="0" smtClean="0"/>
              <a:t>mišljenja, </a:t>
            </a:r>
            <a:r>
              <a:rPr lang="hr-BA" sz="3000" b="1" dirty="0"/>
              <a:t>da li postoji tip delinkventne ličnosti sa urođenim svojstvima?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8776679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548681"/>
            <a:ext cx="7772400" cy="3051770"/>
          </a:xfrm>
        </p:spPr>
        <p:txBody>
          <a:bodyPr>
            <a:noAutofit/>
          </a:bodyPr>
          <a:lstStyle/>
          <a:p>
            <a:r>
              <a:rPr lang="hr-BA" b="1" dirty="0"/>
              <a:t>BIOLOŠKO KRIMINOGENI FAKTORI</a:t>
            </a:r>
            <a:r>
              <a:rPr lang="bs-Latn-BA" b="1" dirty="0"/>
              <a:t/>
            </a:r>
            <a:br>
              <a:rPr lang="bs-Latn-BA" b="1" dirty="0"/>
            </a:br>
            <a:r>
              <a:rPr lang="hr-BA" b="1" dirty="0"/>
              <a:t>FAKTORI BIOLOŠKE, ANTROPOLOŠKE I</a:t>
            </a:r>
            <a:r>
              <a:rPr lang="bs-Latn-BA" b="1" dirty="0"/>
              <a:t/>
            </a:r>
            <a:br>
              <a:rPr lang="bs-Latn-BA" b="1" dirty="0"/>
            </a:br>
            <a:r>
              <a:rPr lang="hr-BA" b="1" dirty="0"/>
              <a:t>PSIHOLOŠKE ORIJENTACIJE</a:t>
            </a:r>
            <a:endParaRPr lang="bs-Latn-BA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35696" y="4077072"/>
            <a:ext cx="5256584" cy="1561728"/>
          </a:xfrm>
        </p:spPr>
        <p:txBody>
          <a:bodyPr>
            <a:normAutofit/>
          </a:bodyPr>
          <a:lstStyle/>
          <a:p>
            <a:r>
              <a:rPr lang="bs-Latn-BA" b="1" dirty="0" smtClean="0">
                <a:solidFill>
                  <a:schemeClr val="tx1"/>
                </a:solidFill>
              </a:rPr>
              <a:t>Doc. dr Osman Jašarević</a:t>
            </a:r>
          </a:p>
          <a:p>
            <a:endParaRPr lang="bs-Latn-BA" sz="2600" b="1" dirty="0" smtClean="0">
              <a:solidFill>
                <a:schemeClr val="tx1"/>
              </a:solidFill>
            </a:endParaRPr>
          </a:p>
          <a:p>
            <a:r>
              <a:rPr lang="bs-Latn-BA" sz="2600" b="1" dirty="0" smtClean="0">
                <a:solidFill>
                  <a:schemeClr val="tx1"/>
                </a:solidFill>
              </a:rPr>
              <a:t>2017</a:t>
            </a:r>
            <a:endParaRPr lang="bs-Latn-BA" sz="26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28562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/>
          <a:lstStyle/>
          <a:p>
            <a:pPr algn="just"/>
            <a:r>
              <a:rPr lang="hr-BA" sz="3000" b="1" dirty="0"/>
              <a:t>Teorije koje prihvataju postojanje takvog tipa polaze od biološki karakterističnih abnormalnosti ili psihičkih poremećaja.</a:t>
            </a:r>
            <a:endParaRPr lang="bs-Latn-BA" sz="3000" b="1" dirty="0"/>
          </a:p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Prema </a:t>
            </a:r>
            <a:r>
              <a:rPr lang="hr-BA" sz="3000" b="1" dirty="0"/>
              <a:t>biologističkim shvatanjima Morela, delinkvent je ličnost urođenih karakterističnih svojstava mentalne i antropološke degeneracije.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13225305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72816"/>
            <a:ext cx="7272808" cy="4353347"/>
          </a:xfrm>
        </p:spPr>
        <p:txBody>
          <a:bodyPr/>
          <a:lstStyle/>
          <a:p>
            <a:pPr algn="just"/>
            <a:r>
              <a:rPr lang="hr-BA" sz="3000" b="1" dirty="0"/>
              <a:t>Savremena naučna misao je eliminisala vrijednost bioloških teorija o tipu urođenog</a:t>
            </a:r>
            <a:r>
              <a:rPr lang="bs-Latn-BA" sz="3000" b="1" dirty="0"/>
              <a:t> </a:t>
            </a:r>
            <a:r>
              <a:rPr lang="hr-BA" sz="3000" b="1" dirty="0"/>
              <a:t>zločinca, posebnih biokonstitucionalnih karakteristika, ali ne </a:t>
            </a:r>
            <a:r>
              <a:rPr lang="hr-BA" sz="3000" b="1" dirty="0" smtClean="0"/>
              <a:t>sasvim </a:t>
            </a:r>
            <a:r>
              <a:rPr lang="hr-BA" sz="3000" b="1" dirty="0"/>
              <a:t>i teoriju o urođenim sklonostima.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95640146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Antropološki faktori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484784"/>
            <a:ext cx="7272808" cy="4641379"/>
          </a:xfrm>
        </p:spPr>
        <p:txBody>
          <a:bodyPr>
            <a:normAutofit fontScale="92500" lnSpcReduction="10000"/>
          </a:bodyPr>
          <a:lstStyle/>
          <a:p>
            <a:pPr marL="0" indent="0" algn="just">
              <a:buNone/>
            </a:pPr>
            <a:r>
              <a:rPr lang="hr-BA" b="1" dirty="0"/>
              <a:t>Feri je antropološke faktore podijelio u tri grupe</a:t>
            </a:r>
            <a:r>
              <a:rPr lang="hr-BA" b="1" dirty="0" smtClean="0"/>
              <a:t>:</a:t>
            </a:r>
            <a:endParaRPr lang="bs-Latn-BA" b="1" dirty="0"/>
          </a:p>
          <a:p>
            <a:pPr lvl="0" algn="just"/>
            <a:r>
              <a:rPr lang="hr-BA" b="1" dirty="0" smtClean="0"/>
              <a:t>organsku </a:t>
            </a:r>
            <a:r>
              <a:rPr lang="hr-BA" b="1" dirty="0"/>
              <a:t>konstituciju čovjeka – sve organske anomalije i tjelesne osobine - anomalije lobanje, mozga i slično</a:t>
            </a:r>
            <a:r>
              <a:rPr lang="hr-BA" b="1" dirty="0" smtClean="0"/>
              <a:t>;</a:t>
            </a:r>
            <a:endParaRPr lang="bs-Latn-BA" b="1" dirty="0"/>
          </a:p>
          <a:p>
            <a:pPr lvl="0" algn="just"/>
            <a:r>
              <a:rPr lang="hr-BA" b="1" dirty="0" smtClean="0"/>
              <a:t>psihičku </a:t>
            </a:r>
            <a:r>
              <a:rPr lang="hr-BA" b="1" dirty="0"/>
              <a:t>konstituciju – sve devijacije inteligencije, emocija, osjećaja </a:t>
            </a:r>
            <a:r>
              <a:rPr lang="hr-BA" b="1" dirty="0" smtClean="0"/>
              <a:t>i</a:t>
            </a:r>
            <a:endParaRPr lang="bs-Latn-BA" b="1" dirty="0"/>
          </a:p>
          <a:p>
            <a:pPr lvl="0" algn="just"/>
            <a:r>
              <a:rPr lang="hr-BA" b="1" dirty="0" smtClean="0"/>
              <a:t>lična </a:t>
            </a:r>
            <a:r>
              <a:rPr lang="hr-BA" b="1" dirty="0"/>
              <a:t>svojstva – biološki uslovi rase, </a:t>
            </a:r>
            <a:r>
              <a:rPr lang="hr-BA" b="1" dirty="0" smtClean="0"/>
              <a:t>spola</a:t>
            </a:r>
            <a:r>
              <a:rPr lang="hr-BA" b="1" dirty="0"/>
              <a:t>, doba, građansko stanje, obrazovanje i vaspitanje.</a:t>
            </a:r>
            <a:endParaRPr lang="bs-Latn-BA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79325992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BA" sz="4400" b="1" dirty="0"/>
              <a:t>PSIHOLOŠKI FAKTORI I NJIHOVA VAŽNOST</a:t>
            </a:r>
            <a:endParaRPr lang="bs-Latn-BA" sz="4400" b="1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2449935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Subjektivni faktori u psihološkom smislu</a:t>
            </a:r>
            <a:endParaRPr lang="bs-Latn-BA" sz="36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827584" y="1772816"/>
            <a:ext cx="7416824" cy="4353347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hr-BA" sz="3000" b="1" dirty="0"/>
              <a:t>Psihološki faktori su subjektivni faktori u psihološkom </a:t>
            </a:r>
            <a:r>
              <a:rPr lang="hr-BA" sz="3000" b="1" dirty="0" smtClean="0"/>
              <a:t>smislu. </a:t>
            </a:r>
          </a:p>
          <a:p>
            <a:pPr algn="just"/>
            <a:r>
              <a:rPr lang="hr-BA" sz="3000" b="1" dirty="0" smtClean="0"/>
              <a:t>O</a:t>
            </a:r>
            <a:r>
              <a:rPr lang="hr-BA" sz="3000" b="1" dirty="0" smtClean="0"/>
              <a:t>ni </a:t>
            </a:r>
            <a:r>
              <a:rPr lang="hr-BA" sz="3000" b="1" dirty="0"/>
              <a:t>su individualna obilježja ličnosti koji se manifestuju u karakteru, inteligenciji, emocijama, motivima i drugim svojstvima ličnosti. </a:t>
            </a:r>
            <a:endParaRPr lang="hr-BA" sz="3000" b="1" dirty="0" smtClean="0"/>
          </a:p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Ovi </a:t>
            </a:r>
            <a:r>
              <a:rPr lang="hr-BA" sz="3000" b="1" dirty="0"/>
              <a:t>faktori su teže mjerljivi, djeluju kumulativno, a nije ih moguće odvojeno posmatrati.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420277127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 err="1"/>
              <a:t>Psihostruktura</a:t>
            </a:r>
            <a:r>
              <a:rPr lang="hr-BA" sz="3600" b="1" dirty="0"/>
              <a:t> i delinkvencija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844824"/>
            <a:ext cx="7128792" cy="3960440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Psihostruktura djeluje kao cjelina uzajamnih uticaja a uslovljavaju je različita reagovanja ličnosti na spoljne nadražaje.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Reagovanja mogu biti u granicama društveno prihvatljivih, i asocijalnih, antisocijalnih i delinkventnih ponašanja.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03662943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272808" cy="44973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Različita reagovanja ljudi u odnosu na iste socijalne uslove posljedica su, pored ostalog, i različite psihološke strukture ličnosti koja te uslove na različite načine doživljava.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77432135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00200"/>
            <a:ext cx="7488832" cy="4525963"/>
          </a:xfrm>
        </p:spPr>
        <p:txBody>
          <a:bodyPr/>
          <a:lstStyle/>
          <a:p>
            <a:r>
              <a:rPr lang="hr-BA" b="1" dirty="0"/>
              <a:t>Istraživači različitih stručnih profila su u više slučajeva pokušavali da dovedu u vezu određena psihička svojstva i delinkvenciju. </a:t>
            </a:r>
            <a:endParaRPr lang="bs-Latn-BA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17135368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344816" cy="4497363"/>
          </a:xfrm>
        </p:spPr>
        <p:txBody>
          <a:bodyPr>
            <a:normAutofit/>
          </a:bodyPr>
          <a:lstStyle/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Savremena </a:t>
            </a:r>
            <a:r>
              <a:rPr lang="hr-BA" sz="3000" b="1" dirty="0"/>
              <a:t>nauka je odbacivala ova shvatanja jer nije došla do jedinstvenog psihološkog tipa delinkvenata</a:t>
            </a:r>
            <a:r>
              <a:rPr lang="hr-BA" sz="3000" b="1" dirty="0" smtClean="0"/>
              <a:t>.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64799233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272808" cy="4425355"/>
          </a:xfrm>
        </p:spPr>
        <p:txBody>
          <a:bodyPr/>
          <a:lstStyle/>
          <a:p>
            <a:pPr algn="just"/>
            <a:r>
              <a:rPr lang="hr-BA" sz="3000" b="1" dirty="0"/>
              <a:t>Mnogobrojni pokušaji </a:t>
            </a:r>
            <a:r>
              <a:rPr lang="hr-BA" sz="3000" b="1" dirty="0" smtClean="0"/>
              <a:t>istraživača, posebno </a:t>
            </a:r>
            <a:r>
              <a:rPr lang="hr-BA" sz="3000" b="1" dirty="0"/>
              <a:t>u ranijoj </a:t>
            </a:r>
            <a:r>
              <a:rPr lang="hr-BA" sz="3000" b="1" dirty="0" smtClean="0"/>
              <a:t>literaturi, </a:t>
            </a:r>
            <a:r>
              <a:rPr lang="hr-BA" sz="3000" b="1" dirty="0"/>
              <a:t>nisu došli do dokaza o postojanju tzv. kriminalne psihoze jer nijedan od faktora psihostrukture ličnosti kod delinkvenata nije nepoznat i u nedelinkventnoj populaciji.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8515520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bs-Latn-BA" sz="3600" b="1" dirty="0" smtClean="0"/>
              <a:t>Biološki faktori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700808"/>
            <a:ext cx="7200800" cy="4425355"/>
          </a:xfrm>
        </p:spPr>
        <p:txBody>
          <a:bodyPr>
            <a:normAutofit lnSpcReduction="10000"/>
          </a:bodyPr>
          <a:lstStyle/>
          <a:p>
            <a:pPr algn="just"/>
            <a:r>
              <a:rPr lang="hr-BA" sz="3000" b="1" dirty="0"/>
              <a:t>Biološki faktori predstavljaju kriminogene činioce koji su definisani </a:t>
            </a:r>
            <a:r>
              <a:rPr lang="hr-BA" sz="3000" b="1" dirty="0" smtClean="0"/>
              <a:t>prvenstveno </a:t>
            </a:r>
            <a:r>
              <a:rPr lang="hr-BA" sz="3000" b="1" dirty="0"/>
              <a:t>u kriminološkim teorijama, biološke i antropološke orijentacije. </a:t>
            </a:r>
            <a:endParaRPr lang="bs-Latn-BA" sz="3000" b="1" dirty="0"/>
          </a:p>
          <a:p>
            <a:pPr marL="0" indent="0" algn="just">
              <a:buNone/>
            </a:pPr>
            <a:r>
              <a:rPr lang="hr-BA" sz="3000" b="1" dirty="0" smtClean="0"/>
              <a:t>    U </a:t>
            </a:r>
            <a:r>
              <a:rPr lang="hr-BA" sz="3000" b="1" dirty="0"/>
              <a:t>biološke faktore spadaju: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organske </a:t>
            </a:r>
            <a:r>
              <a:rPr lang="hr-BA" sz="3000" b="1" dirty="0"/>
              <a:t>determinante,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nasljeđe</a:t>
            </a:r>
            <a:r>
              <a:rPr lang="hr-BA" sz="3000" b="1" dirty="0"/>
              <a:t>,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urođeni </a:t>
            </a:r>
            <a:r>
              <a:rPr lang="hr-BA" sz="3000" b="1" dirty="0"/>
              <a:t>faktori i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antropološki </a:t>
            </a:r>
            <a:r>
              <a:rPr lang="hr-BA" sz="3000" b="1" dirty="0"/>
              <a:t>faktori.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050353600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hr-BA" sz="3600" b="1" dirty="0"/>
              <a:t>Sklonosti i navike kao kriminalna dispozicija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200800" cy="44973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Sklonost kao kriminalna dispozicija u opštem smislu je nagonska reakcija, ljubav prema nečemu ili naklonost.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Ona je faktor uzročnosti u smislu urođene dispozicije ili stečene navike ka kriminalnom ponašanju.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86066354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00200"/>
            <a:ext cx="7416824" cy="4525963"/>
          </a:xfrm>
        </p:spPr>
        <p:txBody>
          <a:bodyPr/>
          <a:lstStyle/>
          <a:p>
            <a:r>
              <a:rPr lang="hr-BA" b="1" dirty="0"/>
              <a:t>Kod čovjeka pod uticajem istih uslova sklonost ima za posljedicu iste odgovore odnosno stvara naviku. </a:t>
            </a:r>
            <a:endParaRPr lang="bs-Latn-BA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54137840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556792"/>
            <a:ext cx="7200800" cy="4569371"/>
          </a:xfrm>
        </p:spPr>
        <p:txBody>
          <a:bodyPr/>
          <a:lstStyle/>
          <a:p>
            <a:pPr algn="just"/>
            <a:r>
              <a:rPr lang="hr-BA" sz="3000" b="1" dirty="0"/>
              <a:t>U psihološkom smislu sklonosti mogu biti tendencije urođene prirode, kao posljedica određenih karakternih crta ličnosti, temperamenta i emocija, ali se crte pod uticajem socioloških faktora i procesa socijalizacije vremenom pretvaraju u moralne, kulturne i druge navike.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82748102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Karakter i kriminalne </a:t>
            </a:r>
            <a:r>
              <a:rPr lang="hr-BA" sz="3600" b="1" dirty="0" smtClean="0"/>
              <a:t>pred-dispozicije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344816" cy="4425355"/>
          </a:xfrm>
        </p:spPr>
        <p:txBody>
          <a:bodyPr>
            <a:normAutofit/>
          </a:bodyPr>
          <a:lstStyle/>
          <a:p>
            <a:pPr algn="just"/>
            <a:endParaRPr lang="hr-BA" b="1" dirty="0" smtClean="0"/>
          </a:p>
          <a:p>
            <a:pPr algn="just"/>
            <a:r>
              <a:rPr lang="hr-BA" sz="3000" b="1" dirty="0" smtClean="0"/>
              <a:t>Sklonost </a:t>
            </a:r>
            <a:r>
              <a:rPr lang="hr-BA" sz="3000" b="1" dirty="0"/>
              <a:t>za vršenje kriminalnih radnji mnogi vezuju za karakter, odnosno prirodu i narav ličnosti.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415694584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741682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Karakter je kompleks ličnih osobina, sklonosti ka određenoj vrsti raspoloženja i ponašanja </a:t>
            </a:r>
            <a:r>
              <a:rPr lang="hr-BA" sz="3000" b="1" dirty="0" smtClean="0"/>
              <a:t>čovjeka, </a:t>
            </a:r>
            <a:r>
              <a:rPr lang="hr-BA" sz="3000" b="1" dirty="0"/>
              <a:t>(preduzimljivost, odlučnost, dosljednost i slično), koje ga bitno i trajno </a:t>
            </a:r>
            <a:r>
              <a:rPr lang="hr-BA" sz="3000" b="1" dirty="0" smtClean="0"/>
              <a:t>odlikuju od </a:t>
            </a:r>
            <a:r>
              <a:rPr lang="hr-BA" sz="3000" b="1" dirty="0"/>
              <a:t>rođenja i </a:t>
            </a:r>
            <a:r>
              <a:rPr lang="hr-BA" sz="3000" b="1" dirty="0"/>
              <a:t>razlikuju od drugih osoba. </a:t>
            </a:r>
            <a:endParaRPr lang="bs-Latn-BA" sz="3000" b="1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858189454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72816"/>
            <a:ext cx="7416824" cy="4353347"/>
          </a:xfrm>
        </p:spPr>
        <p:txBody>
          <a:bodyPr>
            <a:normAutofit/>
          </a:bodyPr>
          <a:lstStyle/>
          <a:p>
            <a:pPr algn="just"/>
            <a:r>
              <a:rPr lang="hr-BA" b="1" dirty="0" smtClean="0"/>
              <a:t>Karakter, </a:t>
            </a:r>
            <a:r>
              <a:rPr lang="hr-BA" b="1" dirty="0"/>
              <a:t>osim moralnih </a:t>
            </a:r>
            <a:r>
              <a:rPr lang="hr-BA" b="1" dirty="0" smtClean="0"/>
              <a:t>osobina: poštenja</a:t>
            </a:r>
            <a:r>
              <a:rPr lang="hr-BA" b="1" dirty="0"/>
              <a:t>, nesebičnosti, skromnosti, savjesnosti, hrabrosti, kukavičluka i slično, obuhvata i voljne </a:t>
            </a:r>
            <a:r>
              <a:rPr lang="hr-BA" b="1" dirty="0" smtClean="0"/>
              <a:t>osobine: </a:t>
            </a:r>
            <a:r>
              <a:rPr lang="hr-BA" b="1" dirty="0" smtClean="0"/>
              <a:t>dosljednost</a:t>
            </a:r>
            <a:r>
              <a:rPr lang="hr-BA" b="1" dirty="0"/>
              <a:t>, upornost, energičnost i dr. </a:t>
            </a:r>
            <a:endParaRPr lang="bs-Latn-BA" b="1" dirty="0"/>
          </a:p>
          <a:p>
            <a:pPr algn="just"/>
            <a:endParaRPr lang="bs-Latn-BA" b="1" dirty="0"/>
          </a:p>
        </p:txBody>
      </p:sp>
    </p:spTree>
    <p:extLst>
      <p:ext uri="{BB962C8B-B14F-4D97-AF65-F5344CB8AC3E}">
        <p14:creationId xmlns:p14="http://schemas.microsoft.com/office/powerpoint/2010/main" val="420789025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00200"/>
            <a:ext cx="7344816" cy="4525963"/>
          </a:xfrm>
        </p:spPr>
        <p:txBody>
          <a:bodyPr/>
          <a:lstStyle/>
          <a:p>
            <a:r>
              <a:rPr lang="hr-BA" b="1" dirty="0"/>
              <a:t>Procjenjivanje karaktera je od značaja kako sa kriminološkog tako i sa krivičnopravnog aspekta, posebno pri utvrđivanju motiva delinkventnog ponašanja. </a:t>
            </a:r>
            <a:endParaRPr lang="bs-Latn-BA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457406475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916832"/>
            <a:ext cx="7416824" cy="4209331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Osobe kod kojih postoji uska veza između psihološke strukture i delikta, smatraju se sklonim delinkventnosti, odnosno delinkventnom ponašanju. 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49789552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72816"/>
            <a:ext cx="7272808" cy="4353347"/>
          </a:xfrm>
        </p:spPr>
        <p:txBody>
          <a:bodyPr/>
          <a:lstStyle/>
          <a:p>
            <a:pPr algn="just"/>
            <a:r>
              <a:rPr lang="hr-BA" sz="3000" b="1" dirty="0"/>
              <a:t>Tu su u pitanju </a:t>
            </a:r>
            <a:r>
              <a:rPr lang="hr-BA" sz="3000" b="1" dirty="0" smtClean="0"/>
              <a:t>osobe, </a:t>
            </a:r>
            <a:r>
              <a:rPr lang="hr-BA" sz="3000" b="1" dirty="0"/>
              <a:t>negativnih karakternih crta: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agresivnosti</a:t>
            </a:r>
            <a:r>
              <a:rPr lang="hr-BA" sz="3000" b="1" dirty="0"/>
              <a:t>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impulsivnosti</a:t>
            </a:r>
            <a:r>
              <a:rPr lang="hr-BA" sz="3000" b="1" dirty="0"/>
              <a:t>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malicioznoznosti</a:t>
            </a:r>
            <a:r>
              <a:rPr lang="hr-BA" sz="3000" b="1" dirty="0"/>
              <a:t>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egoizma</a:t>
            </a:r>
            <a:r>
              <a:rPr lang="hr-BA" sz="3000" b="1" dirty="0"/>
              <a:t>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osobe </a:t>
            </a:r>
            <a:r>
              <a:rPr lang="hr-BA" sz="3000" b="1" dirty="0"/>
              <a:t>deprimirane prirode i dr.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320398322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Agresivnost i kriminalna sklonost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344816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U najznačajnije patološke crte karaktera spada i agresivnost. </a:t>
            </a:r>
            <a:endParaRPr lang="bs-Latn-BA" sz="3000" b="1" dirty="0"/>
          </a:p>
          <a:p>
            <a:pPr marL="0" indent="0" algn="just">
              <a:buNone/>
            </a:pPr>
            <a:endParaRPr lang="hr-BA" sz="3000" b="1" dirty="0" smtClean="0"/>
          </a:p>
          <a:p>
            <a:pPr algn="just"/>
            <a:r>
              <a:rPr lang="hr-BA" sz="3000" b="1" dirty="0" smtClean="0"/>
              <a:t>Agresivnost </a:t>
            </a:r>
            <a:r>
              <a:rPr lang="hr-BA" sz="3000" b="1" dirty="0"/>
              <a:t>je urođeno svojstvo čovjeka, a u teorijskom smislu je sklonost nasrtljivosti</a:t>
            </a:r>
            <a:r>
              <a:rPr lang="hr-BA" sz="3000" b="1" dirty="0" smtClean="0"/>
              <a:t>, tj. </a:t>
            </a:r>
            <a:r>
              <a:rPr lang="hr-BA" sz="3000" b="1" dirty="0"/>
              <a:t>tendencija da se silom ili drugim oblicima fizičke i psihičke prinude rješavaju konflikti sa </a:t>
            </a:r>
            <a:r>
              <a:rPr lang="hr-BA" sz="3000" b="1" dirty="0" smtClean="0"/>
              <a:t>drugima </a:t>
            </a:r>
            <a:r>
              <a:rPr lang="hr-BA" sz="3000" b="1" dirty="0"/>
              <a:t>ili sa sobom samim, (autoagresija).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7203653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bs-Latn-BA" sz="3600" b="1" dirty="0" smtClean="0"/>
              <a:t>Psihološki faktori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484784"/>
            <a:ext cx="7416824" cy="4641379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Psihološki faktori su subjektivni faktori u psihološkom smislu, oni su individualna obilježja ličnosti koji se </a:t>
            </a:r>
            <a:r>
              <a:rPr lang="hr-BA" sz="3000" b="1" dirty="0" err="1"/>
              <a:t>manifestuju</a:t>
            </a:r>
            <a:r>
              <a:rPr lang="hr-BA" sz="3000" b="1" dirty="0"/>
              <a:t> u karakteru, inteligenciji, emocijama, motivima i drugim svojstvima ličnosti. </a:t>
            </a:r>
            <a:endParaRPr lang="bs-Latn-BA" sz="3000" b="1" dirty="0"/>
          </a:p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Ovi </a:t>
            </a:r>
            <a:r>
              <a:rPr lang="hr-BA" sz="3000" b="1" dirty="0"/>
              <a:t>faktori su teže mjerljivi, djeluju kumulativno a nije ih moguće odvojeno posmatrati. 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901273952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Ona se smatra dispozicijom delinkventnosti kod povratnika i profesionalnih kriminalaca. </a:t>
            </a:r>
            <a:endParaRPr lang="bs-Latn-BA" sz="3000" b="1" dirty="0"/>
          </a:p>
          <a:p>
            <a:pPr algn="just"/>
            <a:r>
              <a:rPr lang="hr-BA" sz="3000" b="1" dirty="0"/>
              <a:t>Svrstava se u uzroke težih oblika socijalne destrukcije, pojava delikata nasilja, akcidentnog kriminaliteta, seksualnih delikata i samoubistva. </a:t>
            </a:r>
            <a:endParaRPr lang="bs-Latn-BA" sz="3000" b="1" dirty="0"/>
          </a:p>
          <a:p>
            <a:pPr algn="just"/>
            <a:r>
              <a:rPr lang="hr-BA" sz="3000" b="1" dirty="0"/>
              <a:t>Osoba koja je sklona agresivnosti u teoriji se označava kao agresivna ličnost.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596355173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hr-BA" sz="3600" b="1" dirty="0"/>
              <a:t>Egoizam i egocentričnost kao kriminalne </a:t>
            </a:r>
            <a:r>
              <a:rPr lang="hr-BA" sz="3600" b="1" dirty="0" smtClean="0"/>
              <a:t>preddispozicije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200800" cy="44973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Egoizam i egocentričnost, kao kriminalne predispozicije, su </a:t>
            </a:r>
            <a:r>
              <a:rPr lang="hr-BA" sz="3000" b="1" dirty="0" smtClean="0"/>
              <a:t>također </a:t>
            </a:r>
            <a:r>
              <a:rPr lang="hr-BA" sz="3000" b="1" dirty="0"/>
              <a:t>negativne karakterne osobine i svojstva ličnosti koja mogu imati kriminogeno dejstvo. </a:t>
            </a:r>
            <a:endParaRPr lang="bs-Latn-BA" sz="3000" b="1" dirty="0"/>
          </a:p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Egoizam </a:t>
            </a:r>
            <a:r>
              <a:rPr lang="hr-BA" sz="3000" b="1" dirty="0"/>
              <a:t>se ispoljava kod čovjeka u samoživosti, motivacionoj orijentaciji usmjerenoj prvenstveno prema sebi.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454285685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72816"/>
            <a:ext cx="7344816" cy="4353347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Osoba takvog karaktera u ponašanju rukovođena je sopstvenim interesima, sebičnošću i neosjećajnošću za druge.</a:t>
            </a:r>
            <a:endParaRPr lang="bs-Latn-BA" sz="3000" b="1" dirty="0"/>
          </a:p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Egoizam </a:t>
            </a:r>
            <a:r>
              <a:rPr lang="hr-BA" sz="3000" b="1" dirty="0"/>
              <a:t>spada u karakterne osobine velikog broja delinkvenata, a kao kriminogeni faktor u najsnažnije motivacione </a:t>
            </a:r>
            <a:r>
              <a:rPr lang="hr-BA" sz="3000" b="1" dirty="0" smtClean="0"/>
              <a:t>determinante određenosti</a:t>
            </a:r>
            <a:r>
              <a:rPr lang="hr-BA" sz="3000" b="1" dirty="0"/>
              <a:t>.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717247451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844824"/>
            <a:ext cx="7344816" cy="4281339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Egocentričnost je asocijalna osobina ličnosti, odnosno ličnost loše karakterne crte.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To je sklonost čovjeka da sebe i svoje interese stavlja u centar pažnje u sredini u kojoj se nađe, što je odlika njegovog ponašanja. </a:t>
            </a:r>
            <a:endParaRPr lang="bs-Latn-BA" sz="3000" b="1" dirty="0"/>
          </a:p>
          <a:p>
            <a:pPr algn="just"/>
            <a:endParaRPr lang="bs-Latn-BA" sz="3600" b="1" dirty="0"/>
          </a:p>
        </p:txBody>
      </p:sp>
    </p:spTree>
    <p:extLst>
      <p:ext uri="{BB962C8B-B14F-4D97-AF65-F5344CB8AC3E}">
        <p14:creationId xmlns:p14="http://schemas.microsoft.com/office/powerpoint/2010/main" val="1470047083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72816"/>
            <a:ext cx="7416824" cy="4353347"/>
          </a:xfrm>
        </p:spPr>
        <p:txBody>
          <a:bodyPr/>
          <a:lstStyle/>
          <a:p>
            <a:pPr algn="just"/>
            <a:r>
              <a:rPr lang="hr-BA" sz="3000" b="1" dirty="0"/>
              <a:t>Egocentrik ima iskrivljenu sliku o sopstvenoj veličini, sujetan je i osjetljiv, sklon je sukobima o tome kako njegovu ličnost vrednuju drugi.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Egocentrične ličnosti su nestrpljive, netolerantne, autoritarne, dvolične, podle i despotske naravi.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97560224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Malicioznost i kriminalna sklonost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272808" cy="44973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Malicioznost čini jednu od bitnih delinkventnih tendencija u karakteru ličnosti.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U </a:t>
            </a:r>
            <a:r>
              <a:rPr lang="hr-BA" sz="3000" b="1" dirty="0" err="1"/>
              <a:t>opštem</a:t>
            </a:r>
            <a:r>
              <a:rPr lang="hr-BA" sz="3000" b="1" dirty="0"/>
              <a:t> smislu malicioznost se </a:t>
            </a:r>
            <a:r>
              <a:rPr lang="hr-BA" sz="3000" b="1" dirty="0" err="1"/>
              <a:t>manifestuje</a:t>
            </a:r>
            <a:r>
              <a:rPr lang="hr-BA" sz="3000" b="1" dirty="0"/>
              <a:t> kao podmuklost, sujeta, </a:t>
            </a:r>
            <a:r>
              <a:rPr lang="hr-BA" sz="3000" b="1" dirty="0" err="1"/>
              <a:t>zlaradost</a:t>
            </a:r>
            <a:r>
              <a:rPr lang="hr-BA" sz="3000" b="1" dirty="0"/>
              <a:t> i pakost.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320523841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200800" cy="4425355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hr-BA" b="1" dirty="0"/>
              <a:t>Maliciozne osobe posjeduju crte egoizma i egocentričnosti, bezosjećajnosti i rigidnosti. </a:t>
            </a:r>
            <a:endParaRPr lang="bs-Latn-BA" b="1" dirty="0"/>
          </a:p>
          <a:p>
            <a:pPr algn="just"/>
            <a:r>
              <a:rPr lang="hr-BA" b="1" dirty="0"/>
              <a:t>Ove osobine mogu biti urođene ali se mogu i sticati pod uticajem socijalnih uslova. </a:t>
            </a:r>
            <a:endParaRPr lang="bs-Latn-BA" b="1" dirty="0"/>
          </a:p>
          <a:p>
            <a:pPr algn="just"/>
            <a:r>
              <a:rPr lang="hr-BA" b="1" dirty="0"/>
              <a:t>Takve ličnosti u izvršenju delikta nasilja posjeduju osvetnički sindrom, mogu biti veoma surove u postupcima iživljavanja na žrtvi. </a:t>
            </a:r>
            <a:endParaRPr lang="bs-Latn-BA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965694612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 err="1"/>
              <a:t>Deprivacioni</a:t>
            </a:r>
            <a:r>
              <a:rPr lang="hr-BA" sz="3600" b="1" dirty="0"/>
              <a:t> faktori delinkvencije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72816"/>
            <a:ext cx="7344816" cy="4353347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Deprivacija predstavlja jednu od osobina ličnosti koja je u osnovi čini asocijalnom a u većoj ili manjoj mjeri devijantnom</a:t>
            </a:r>
            <a:r>
              <a:rPr lang="hr-BA" dirty="0"/>
              <a:t>. </a:t>
            </a:r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894476590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200800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Kada su u pitanju deprivacije najčešće se radi o socijalnoj deprivaciji koja isključivo nastaje usljed isključenja čovjeka iz društvenih odnosa, što je karakteristično za djecu odraslu po domovima ili </a:t>
            </a:r>
            <a:r>
              <a:rPr lang="hr-BA" sz="3000" b="1" dirty="0" smtClean="0"/>
              <a:t>za one </a:t>
            </a:r>
            <a:r>
              <a:rPr lang="hr-BA" sz="3000" b="1" dirty="0"/>
              <a:t>koji su bili </a:t>
            </a:r>
            <a:r>
              <a:rPr lang="hr-BA" sz="3000" b="1" dirty="0" smtClean="0"/>
              <a:t>osuđivani.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662387373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124744"/>
            <a:ext cx="7200800" cy="5001419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Takva ličnost je prinuđena da se odriče ustaljenih običaja ponašanja i postaje podložna pritiscima raznih neformalnih grupa.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To sve utiče da se osuđenik lišava statusa slobodne ličnosti, povlači se u sebe i počinje da neprestano biva u sukobu sa strogim normama zatvorskog režima života i autonomnih kriminalnih grupa. </a:t>
            </a:r>
            <a:endParaRPr lang="bs-Latn-BA" sz="3000" b="1" dirty="0"/>
          </a:p>
          <a:p>
            <a:pPr algn="just"/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3797421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344816" cy="4425355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hr-BA" sz="3000" b="1" dirty="0"/>
              <a:t>U psihološke faktore spadju:</a:t>
            </a:r>
            <a:endParaRPr lang="hr-BA" sz="3000" b="1" dirty="0" smtClean="0"/>
          </a:p>
          <a:p>
            <a:pPr lvl="0"/>
            <a:endParaRPr lang="hr-BA" sz="3000" b="1" dirty="0"/>
          </a:p>
          <a:p>
            <a:pPr lvl="0"/>
            <a:r>
              <a:rPr lang="hr-BA" sz="3000" b="1" dirty="0" smtClean="0"/>
              <a:t>psihostruktura </a:t>
            </a:r>
            <a:r>
              <a:rPr lang="hr-BA" sz="3000" b="1" dirty="0"/>
              <a:t>i </a:t>
            </a:r>
            <a:r>
              <a:rPr lang="hr-BA" sz="3000" b="1" dirty="0" smtClean="0"/>
              <a:t>delinkvencija,</a:t>
            </a:r>
            <a:endParaRPr lang="bs-Latn-BA" sz="3000" dirty="0"/>
          </a:p>
          <a:p>
            <a:pPr lvl="0"/>
            <a:r>
              <a:rPr lang="hr-BA" sz="3000" b="1" dirty="0"/>
              <a:t>sklonosti i navike kao kriminalna </a:t>
            </a:r>
            <a:r>
              <a:rPr lang="hr-BA" sz="3000" b="1" dirty="0" smtClean="0"/>
              <a:t>dispozicija,</a:t>
            </a:r>
            <a:endParaRPr lang="bs-Latn-BA" sz="3000" dirty="0"/>
          </a:p>
          <a:p>
            <a:pPr lvl="0"/>
            <a:r>
              <a:rPr lang="hr-BA" sz="3000" b="1" dirty="0"/>
              <a:t>karakter i kriminalne </a:t>
            </a:r>
            <a:r>
              <a:rPr lang="hr-BA" sz="3000" b="1" dirty="0" smtClean="0"/>
              <a:t>predispozicije ,</a:t>
            </a:r>
            <a:endParaRPr lang="bs-Latn-BA" sz="3000" dirty="0"/>
          </a:p>
          <a:p>
            <a:pPr lvl="0"/>
            <a:r>
              <a:rPr lang="hr-BA" sz="3000" b="1" dirty="0"/>
              <a:t>agresivnost i kriminalna </a:t>
            </a:r>
            <a:r>
              <a:rPr lang="hr-BA" sz="3000" b="1" dirty="0" smtClean="0"/>
              <a:t>sklonost,</a:t>
            </a:r>
            <a:endParaRPr lang="bs-Latn-BA" sz="3000" dirty="0"/>
          </a:p>
          <a:p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3328910194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200800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Delinkventno ponašanje uslovljeno deprivacijom, javlja se kao neposredna posljedica nagomilanih frustracija čije pražnjenje može izazvati kompezacione reakcije koje su izražene u nekom kriminalnom ili drugom devijantnom aktu.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281162497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72816"/>
            <a:ext cx="7272808" cy="4353347"/>
          </a:xfrm>
        </p:spPr>
        <p:txBody>
          <a:bodyPr>
            <a:normAutofit/>
          </a:bodyPr>
          <a:lstStyle/>
          <a:p>
            <a:pPr algn="just"/>
            <a:r>
              <a:rPr lang="hr-BA" b="1" dirty="0"/>
              <a:t>Frustracione reakcije se obično manifestuju u negativnom smjeru koji je u formi razdražljivosti, netrpeljivosti, agresiji, regresiji, fiksacijama i slično. </a:t>
            </a:r>
            <a:endParaRPr lang="hr-BA" b="1" dirty="0" smtClean="0"/>
          </a:p>
          <a:p>
            <a:pPr algn="just"/>
            <a:endParaRPr lang="bs-Latn-BA" b="1" dirty="0"/>
          </a:p>
          <a:p>
            <a:pPr algn="just"/>
            <a:endParaRPr lang="bs-Latn-BA" b="1" dirty="0"/>
          </a:p>
        </p:txBody>
      </p:sp>
    </p:spTree>
    <p:extLst>
      <p:ext uri="{BB962C8B-B14F-4D97-AF65-F5344CB8AC3E}">
        <p14:creationId xmlns:p14="http://schemas.microsoft.com/office/powerpoint/2010/main" val="942932112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200800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Osnovni oblici deprivacije javljaju se u vidu deprivacije slobode, sigurnosti, hetroseksualnih odnosa, mogućnosti sticanja materijalnih dobara, zadovoljavanja duhovnih i kulturnih potreba i drugih interesa.</a:t>
            </a:r>
            <a:endParaRPr lang="bs-Latn-BA" sz="3000" b="1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2529786111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Temperament i kriminalitet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128792" cy="44973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Temperament je pretežno urođena osobina ličnosti koji označava emocionalni način reagovanja pojedinaca, brzinu, snagu i trajanje osjećanja, kao i vrstu dominantnog emocionalnog </a:t>
            </a:r>
            <a:r>
              <a:rPr lang="hr-BA" sz="3000" b="1" dirty="0" smtClean="0"/>
              <a:t>tona, </a:t>
            </a:r>
            <a:r>
              <a:rPr lang="hr-BA" sz="3000" b="1" dirty="0"/>
              <a:t>prijatnost ili neprijatnost. 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319185777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344816" cy="4425355"/>
          </a:xfrm>
        </p:spPr>
        <p:txBody>
          <a:bodyPr>
            <a:normAutofit fontScale="85000" lnSpcReduction="20000"/>
          </a:bodyPr>
          <a:lstStyle/>
          <a:p>
            <a:pPr algn="just"/>
            <a:r>
              <a:rPr lang="hr-BA" b="1" dirty="0"/>
              <a:t>Po</a:t>
            </a:r>
            <a:r>
              <a:rPr lang="hr-BA" dirty="0"/>
              <a:t> </a:t>
            </a:r>
            <a:r>
              <a:rPr lang="hr-BA" b="1" dirty="0"/>
              <a:t>Hipokratu i </a:t>
            </a:r>
            <a:r>
              <a:rPr lang="hr-BA" b="1" dirty="0" smtClean="0"/>
              <a:t>Galenu, </a:t>
            </a:r>
            <a:r>
              <a:rPr lang="hr-BA" b="1" dirty="0"/>
              <a:t>postoji četiri tipa temperamenta: </a:t>
            </a:r>
            <a:endParaRPr lang="bs-Latn-BA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kolerički</a:t>
            </a:r>
            <a:r>
              <a:rPr lang="hr-BA" sz="3200" b="1" dirty="0"/>
              <a:t>, 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sangvinički</a:t>
            </a:r>
            <a:r>
              <a:rPr lang="hr-BA" sz="3200" b="1" dirty="0"/>
              <a:t>, 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flegmatički </a:t>
            </a:r>
            <a:r>
              <a:rPr lang="hr-BA" sz="3200" b="1" dirty="0"/>
              <a:t>i 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melanholički.</a:t>
            </a:r>
          </a:p>
          <a:p>
            <a:pPr lvl="1" algn="just">
              <a:buFont typeface="Arial" pitchFamily="34" charset="0"/>
              <a:buChar char="•"/>
            </a:pPr>
            <a:endParaRPr lang="bs-Latn-BA" sz="3200" dirty="0"/>
          </a:p>
          <a:p>
            <a:pPr algn="just"/>
            <a:r>
              <a:rPr lang="hr-BA" b="1" dirty="0"/>
              <a:t>Najskloniji devijantnom ponašanju su kolerici, oni su osobe koji imaju nagle i snažne reakcije, lako se uzbuđuju, emocije su visokog intenziteta. </a:t>
            </a:r>
            <a:endParaRPr lang="bs-Latn-BA" dirty="0"/>
          </a:p>
          <a:p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67917912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72816"/>
            <a:ext cx="7200800" cy="4353347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Kolerici se brzo odlučuju na akciju i veoma često se uzbuđuju, podložni su neurotičnim promjenama, emocionalno su osjetljivi, eksplozivni su u reakcijama, skloni su afektnim reakcijama i agresivnom </a:t>
            </a:r>
            <a:r>
              <a:rPr lang="hr-BA" sz="3000" b="1" dirty="0" smtClean="0"/>
              <a:t>ponašanju, što najčešće utiče na pojavu kriminalnog djela.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098024124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484784"/>
            <a:ext cx="7128792" cy="4641379"/>
          </a:xfrm>
        </p:spPr>
        <p:txBody>
          <a:bodyPr/>
          <a:lstStyle/>
          <a:p>
            <a:pPr algn="just"/>
            <a:r>
              <a:rPr lang="hr-BA" sz="3000" b="1" dirty="0"/>
              <a:t>Sangvinici su osobe kod kojih preovlađuju osjećanja nad razumom, vrlo brzo formiraju mišljenje i donose </a:t>
            </a:r>
            <a:r>
              <a:rPr lang="hr-BA" sz="3000" b="1" dirty="0" smtClean="0"/>
              <a:t>odluke.</a:t>
            </a:r>
            <a:endParaRPr lang="bs-Latn-BA" sz="3000" b="1" dirty="0"/>
          </a:p>
          <a:p>
            <a:pPr algn="just"/>
            <a:r>
              <a:rPr lang="hr-BA" sz="3000" b="1" dirty="0" smtClean="0"/>
              <a:t>Sangvinik </a:t>
            </a:r>
            <a:r>
              <a:rPr lang="hr-BA" sz="3000" b="1" dirty="0"/>
              <a:t>brzo reaguje ali mu osjećanja nisu jaka i ne traju dugo.  </a:t>
            </a:r>
            <a:endParaRPr lang="hr-BA" sz="3000" b="1" dirty="0" smtClean="0"/>
          </a:p>
          <a:p>
            <a:pPr algn="just"/>
            <a:r>
              <a:rPr lang="hr-BA" sz="3000" b="1" dirty="0" smtClean="0"/>
              <a:t>Brzo </a:t>
            </a:r>
            <a:r>
              <a:rPr lang="hr-BA" sz="3000" b="1" dirty="0"/>
              <a:t>prelazi iz lošeg u dobro raspoloženje, a obično je </a:t>
            </a:r>
            <a:r>
              <a:rPr lang="hr-BA" sz="3000" b="1" dirty="0" smtClean="0"/>
              <a:t>vedar</a:t>
            </a:r>
            <a:r>
              <a:rPr lang="hr-BA" sz="3000" b="1" dirty="0" smtClean="0"/>
              <a:t>.</a:t>
            </a:r>
          </a:p>
          <a:p>
            <a:pPr algn="just"/>
            <a:r>
              <a:rPr lang="hr-BA" sz="3000" b="1" dirty="0" smtClean="0"/>
              <a:t>Podliježu </a:t>
            </a:r>
            <a:r>
              <a:rPr lang="hr-BA" sz="3000" b="1" dirty="0"/>
              <a:t>uticaju okoline i podsticanju na nerazumne postupke.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020504643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272808" cy="4497363"/>
          </a:xfrm>
        </p:spPr>
        <p:txBody>
          <a:bodyPr/>
          <a:lstStyle/>
          <a:p>
            <a:pPr algn="just"/>
            <a:r>
              <a:rPr lang="hr-BA" sz="3000" b="1" dirty="0"/>
              <a:t>Flegmatici su najodmjereniji, emocionalno najstabilniji i najotporniji frustracionim izazovima i uticaju okoline na kriminalnu reakciju.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Melanholik rijetko reaguje, a kada reaguje onda su osjećanja vrlo intenzivna i dugo traju.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008920266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Inteligencija i kriminalna </a:t>
            </a:r>
            <a:r>
              <a:rPr lang="hr-BA" sz="3600" b="1" dirty="0" err="1"/>
              <a:t>opredjeljenost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/>
            <a:r>
              <a:rPr lang="hr-BA" b="1" dirty="0"/>
              <a:t>Inteligencija u </a:t>
            </a:r>
            <a:r>
              <a:rPr lang="hr-BA" b="1" dirty="0" err="1"/>
              <a:t>najopštijem</a:t>
            </a:r>
            <a:r>
              <a:rPr lang="hr-BA" b="1" dirty="0"/>
              <a:t> smislu podrazumijeva oštrinu uma. </a:t>
            </a:r>
            <a:endParaRPr lang="bs-Latn-BA" b="1" dirty="0"/>
          </a:p>
          <a:p>
            <a:pPr algn="just"/>
            <a:r>
              <a:rPr lang="hr-BA" b="1" dirty="0"/>
              <a:t>U psihologiji se podrazumijeva da pod ovim pojmom imaju na umu </a:t>
            </a:r>
            <a:r>
              <a:rPr lang="hr-BA" b="1" dirty="0" smtClean="0"/>
              <a:t>kapacitet </a:t>
            </a:r>
            <a:r>
              <a:rPr lang="hr-BA" b="1" dirty="0"/>
              <a:t>i sposobnost samostalnog mišljenja, razumijevanja i prosuđivanja postojećih i snalaženja u novim situacijama. </a:t>
            </a:r>
            <a:endParaRPr lang="bs-Latn-BA" b="1" dirty="0"/>
          </a:p>
          <a:p>
            <a:pPr algn="just"/>
            <a:r>
              <a:rPr lang="hr-BA" b="1" dirty="0"/>
              <a:t>Inteligencija se mjeri tzv. koeficijentom inteligencije IQ, a razvoj inteligencije dostiže se do 16-te godine. </a:t>
            </a:r>
            <a:endParaRPr lang="bs-Latn-BA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011726540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416824" cy="4497363"/>
          </a:xfrm>
        </p:spPr>
        <p:txBody>
          <a:bodyPr>
            <a:normAutofit/>
          </a:bodyPr>
          <a:lstStyle/>
          <a:p>
            <a:pPr lvl="0"/>
            <a:r>
              <a:rPr lang="hr-BA" sz="3000" b="1" dirty="0"/>
              <a:t>Utvrđena ljestvica koeficijenta </a:t>
            </a:r>
            <a:r>
              <a:rPr lang="hr-BA" sz="3000" b="1" dirty="0" smtClean="0"/>
              <a:t>inteligencije, </a:t>
            </a:r>
            <a:r>
              <a:rPr lang="hr-BA" sz="3000" b="1" dirty="0"/>
              <a:t>na globalnom planu:</a:t>
            </a:r>
            <a:endParaRPr lang="hr-BA" sz="3000" b="1" dirty="0" smtClean="0"/>
          </a:p>
          <a:p>
            <a:pPr lvl="0" algn="just"/>
            <a:endParaRPr lang="hr-BA" sz="3000" b="1" dirty="0"/>
          </a:p>
          <a:p>
            <a:pPr lvl="0" algn="just"/>
            <a:r>
              <a:rPr lang="hr-BA" sz="3000" b="1" dirty="0" smtClean="0"/>
              <a:t>IQ </a:t>
            </a:r>
            <a:r>
              <a:rPr lang="hr-BA" sz="3000" b="1" dirty="0"/>
              <a:t>ispod 25 je idiotija,</a:t>
            </a:r>
            <a:endParaRPr lang="bs-Latn-BA" sz="3000" b="1" dirty="0"/>
          </a:p>
          <a:p>
            <a:pPr lvl="0" algn="just"/>
            <a:r>
              <a:rPr lang="hr-BA" sz="3000" b="1" dirty="0"/>
              <a:t>IQ od 25 do 50 su imbecili,</a:t>
            </a:r>
            <a:endParaRPr lang="bs-Latn-BA" sz="3000" b="1" dirty="0"/>
          </a:p>
          <a:p>
            <a:pPr lvl="0" algn="just"/>
            <a:r>
              <a:rPr lang="hr-BA" sz="3000" b="1" dirty="0"/>
              <a:t>IQ od 50 do 70 je debilnost,</a:t>
            </a:r>
            <a:endParaRPr lang="bs-Latn-BA" sz="3000" b="1" dirty="0"/>
          </a:p>
          <a:p>
            <a:pPr lvl="0" algn="just"/>
            <a:r>
              <a:rPr lang="hr-BA" sz="3000" b="1" dirty="0"/>
              <a:t>IQ od 70 do 80 je mentalna zaostalost</a:t>
            </a:r>
            <a:r>
              <a:rPr lang="hr-BA" sz="3000" b="1" dirty="0" smtClean="0"/>
              <a:t>,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6180113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844824"/>
            <a:ext cx="7344816" cy="4281339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egoizam i egocentričnost kao kriminalne </a:t>
            </a:r>
            <a:r>
              <a:rPr lang="hr-BA" sz="3000" b="1" dirty="0" smtClean="0"/>
              <a:t>predispozicije,</a:t>
            </a:r>
            <a:endParaRPr lang="bs-Latn-BA" sz="3000" dirty="0"/>
          </a:p>
          <a:p>
            <a:pPr lvl="0" algn="just"/>
            <a:r>
              <a:rPr lang="hr-BA" sz="3000" b="1" dirty="0"/>
              <a:t>malicioznost i kriminalna </a:t>
            </a:r>
            <a:r>
              <a:rPr lang="hr-BA" sz="3000" b="1" dirty="0" smtClean="0"/>
              <a:t>sklonost,</a:t>
            </a:r>
            <a:endParaRPr lang="bs-Latn-BA" sz="3000" dirty="0"/>
          </a:p>
          <a:p>
            <a:pPr lvl="0" algn="just"/>
            <a:r>
              <a:rPr lang="hr-BA" sz="3000" b="1" dirty="0"/>
              <a:t>deprivacioni faktori </a:t>
            </a:r>
            <a:r>
              <a:rPr lang="hr-BA" sz="3000" b="1" dirty="0" smtClean="0"/>
              <a:t>delinkvencije,</a:t>
            </a:r>
            <a:endParaRPr lang="bs-Latn-BA" sz="3000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4293045235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556792"/>
            <a:ext cx="7200800" cy="4569371"/>
          </a:xfrm>
        </p:spPr>
        <p:txBody>
          <a:bodyPr/>
          <a:lstStyle/>
          <a:p>
            <a:pPr lvl="0" algn="just"/>
            <a:r>
              <a:rPr lang="hr-BA" sz="3000" b="1" dirty="0"/>
              <a:t>IQ od 80 do 90 je ispod prosječne inteligencije,</a:t>
            </a:r>
            <a:endParaRPr lang="bs-Latn-BA" sz="3000" b="1" dirty="0"/>
          </a:p>
          <a:p>
            <a:pPr lvl="0" algn="just"/>
            <a:r>
              <a:rPr lang="hr-BA" sz="3000" b="1" dirty="0"/>
              <a:t>IQ od 90 do 110 je prosječna inteligencija,</a:t>
            </a:r>
            <a:endParaRPr lang="bs-Latn-BA" sz="3000" b="1" dirty="0"/>
          </a:p>
          <a:p>
            <a:pPr lvl="0" algn="just"/>
            <a:r>
              <a:rPr lang="hr-BA" sz="3000" b="1" dirty="0"/>
              <a:t>IQ od 110 do 120 je visoka inteligencija,</a:t>
            </a:r>
            <a:endParaRPr lang="bs-Latn-BA" sz="3000" b="1" dirty="0"/>
          </a:p>
          <a:p>
            <a:pPr lvl="0" algn="just"/>
            <a:r>
              <a:rPr lang="hr-BA" sz="3000" b="1" dirty="0"/>
              <a:t>IQ od 120 do 140 su izuzetno obdareni,</a:t>
            </a:r>
            <a:endParaRPr lang="bs-Latn-BA" sz="3000" b="1" dirty="0"/>
          </a:p>
          <a:p>
            <a:pPr lvl="0" algn="just"/>
            <a:r>
              <a:rPr lang="hr-BA" sz="3000" b="1" dirty="0"/>
              <a:t>IQ preko 140 su genijalne ličnosti.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787377126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28800"/>
            <a:ext cx="6984776" cy="44973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Dosadašnja istraživanja su pokazala da je prosječni IQ kriminalca između </a:t>
            </a:r>
            <a:r>
              <a:rPr lang="hr-BA" sz="3000" b="1" dirty="0" smtClean="0"/>
              <a:t>90-93</a:t>
            </a:r>
            <a:r>
              <a:rPr lang="hr-BA" sz="3000" b="1" dirty="0"/>
              <a:t>, dok nekriminalna populacija ima prosječnu inteligenciju 100 IQ.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Inteligencija u nekim slučajevima ima neposredni, a u drugim posredni </a:t>
            </a:r>
            <a:r>
              <a:rPr lang="hr-BA" sz="3000" b="1" dirty="0" err="1"/>
              <a:t>uticaj</a:t>
            </a:r>
            <a:r>
              <a:rPr lang="hr-BA" sz="3000" b="1" dirty="0"/>
              <a:t> </a:t>
            </a:r>
            <a:r>
              <a:rPr lang="hr-BA" sz="3000" b="1" dirty="0" smtClean="0"/>
              <a:t>na</a:t>
            </a:r>
            <a:r>
              <a:rPr lang="bs-Latn-BA" sz="3000" b="1" dirty="0"/>
              <a:t> </a:t>
            </a:r>
            <a:r>
              <a:rPr lang="hr-BA" sz="3000" b="1" dirty="0" smtClean="0"/>
              <a:t>delinkventno </a:t>
            </a:r>
            <a:r>
              <a:rPr lang="hr-BA" sz="3000" b="1" dirty="0"/>
              <a:t>ponašanje. 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011893285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272808" cy="4497363"/>
          </a:xfrm>
        </p:spPr>
        <p:txBody>
          <a:bodyPr>
            <a:normAutofit fontScale="92500"/>
          </a:bodyPr>
          <a:lstStyle/>
          <a:p>
            <a:pPr algn="just"/>
            <a:r>
              <a:rPr lang="hr-BA" b="1" dirty="0"/>
              <a:t>Ispod prosječna inteligencija neposredno utiče na otežan proces socijalizacije - vaspitne forme - ličnosti u bilo kojoj formi da se ona odvija - faktor porodica, škola ili socijalna sredina. </a:t>
            </a:r>
            <a:endParaRPr lang="hr-BA" b="1" dirty="0" smtClean="0"/>
          </a:p>
          <a:p>
            <a:pPr algn="just"/>
            <a:endParaRPr lang="bs-Latn-BA" b="1" dirty="0"/>
          </a:p>
          <a:p>
            <a:pPr algn="just"/>
            <a:r>
              <a:rPr lang="hr-BA" b="1" dirty="0"/>
              <a:t>Time se teže usvajaju moralne norme sredine, sporije shvataju i prihvataju pravne i druge vrste društvenih zabrana.</a:t>
            </a:r>
            <a:endParaRPr lang="bs-Latn-BA" b="1" dirty="0"/>
          </a:p>
          <a:p>
            <a:pPr algn="just"/>
            <a:endParaRPr lang="bs-Latn-BA" b="1" dirty="0"/>
          </a:p>
        </p:txBody>
      </p:sp>
    </p:spTree>
    <p:extLst>
      <p:ext uri="{BB962C8B-B14F-4D97-AF65-F5344CB8AC3E}">
        <p14:creationId xmlns:p14="http://schemas.microsoft.com/office/powerpoint/2010/main" val="953453762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200800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U krivično pravnom smislu se odražava na upravljanje postupcima i shvatanje njihovih posljedica.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Posebni faktori se </a:t>
            </a:r>
            <a:r>
              <a:rPr lang="hr-BA" sz="3000" b="1" dirty="0" err="1"/>
              <a:t>ispoljavaju</a:t>
            </a:r>
            <a:r>
              <a:rPr lang="hr-BA" sz="3000" b="1" dirty="0"/>
              <a:t> u lancu socijalnih činilaca </a:t>
            </a:r>
            <a:r>
              <a:rPr lang="hr-BA" sz="3000" b="1" dirty="0" err="1"/>
              <a:t>uticaja</a:t>
            </a:r>
            <a:r>
              <a:rPr lang="hr-BA" sz="3000" b="1" dirty="0"/>
              <a:t>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158957763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200800" cy="4497363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hr-BA" b="1" dirty="0"/>
              <a:t>Ispod prosječna inteligencija utiče na sporo i otežano obrazovanje, a ono dalje ima za posljedicu nedostatak stručnosti i nemogućnosti zapošljavanja i probleme materijalne egzistencije. </a:t>
            </a:r>
            <a:endParaRPr lang="hr-BA" b="1" dirty="0" smtClean="0"/>
          </a:p>
          <a:p>
            <a:pPr algn="just"/>
            <a:endParaRPr lang="bs-Latn-BA" b="1" dirty="0"/>
          </a:p>
          <a:p>
            <a:pPr algn="just"/>
            <a:r>
              <a:rPr lang="hr-BA" b="1" dirty="0"/>
              <a:t>To se na kraju dovodi u vezu sa tzv. deliktima nužde, pa je upravo zato veoma visok procenat ovih lica u imovinskim deliktima, posebno krivičnim djelima krađe.</a:t>
            </a:r>
            <a:endParaRPr lang="bs-Latn-BA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965433507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844824"/>
            <a:ext cx="7416824" cy="4281339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hr-BA" sz="3000" b="1" dirty="0"/>
              <a:t>U nekim devijantnim slučajevima se iznad prosječna inteligencija javlja kao uslov, odnosno faktor izvršenja krivičnog djela, kao što su: </a:t>
            </a:r>
            <a:endParaRPr lang="hr-BA" sz="3000" b="1" dirty="0" smtClean="0"/>
          </a:p>
          <a:p>
            <a:pPr algn="just"/>
            <a:r>
              <a:rPr lang="hr-BA" sz="3000" b="1" dirty="0" smtClean="0"/>
              <a:t>privredni </a:t>
            </a:r>
            <a:r>
              <a:rPr lang="hr-BA" sz="3000" b="1" dirty="0"/>
              <a:t>kriminalitet, </a:t>
            </a:r>
            <a:endParaRPr lang="bs-Latn-BA" sz="3000" b="1" dirty="0"/>
          </a:p>
          <a:p>
            <a:pPr algn="just"/>
            <a:r>
              <a:rPr lang="hr-BA" sz="3000" b="1" dirty="0" smtClean="0"/>
              <a:t>kompjuterski </a:t>
            </a:r>
            <a:r>
              <a:rPr lang="hr-BA" sz="3000" b="1" dirty="0"/>
              <a:t>kriminalitet,</a:t>
            </a:r>
            <a:endParaRPr lang="bs-Latn-BA" sz="3000" b="1" dirty="0"/>
          </a:p>
          <a:p>
            <a:pPr algn="just"/>
            <a:r>
              <a:rPr lang="hr-BA" sz="3000" b="1" dirty="0" smtClean="0"/>
              <a:t>terorizam </a:t>
            </a:r>
            <a:r>
              <a:rPr lang="hr-BA" sz="3000" b="1" dirty="0"/>
              <a:t>itd.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831171881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Kriminološki značaj emocija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7488832" cy="44973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Subjektivni osjećaji prema stvarima, ljudima, događajima i ličnim postupcima se doživljavaju u vidu emocija/osjećanja.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U opštem smislu emocije čine osjećanja, ljudske reakcije u vidu afekata, raspoloženja i strasti na neko stanje i zbivanje.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937068842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344816" cy="4425355"/>
          </a:xfrm>
        </p:spPr>
        <p:txBody>
          <a:bodyPr/>
          <a:lstStyle/>
          <a:p>
            <a:pPr algn="just"/>
            <a:r>
              <a:rPr lang="hr-BA" sz="3000" b="1" dirty="0" smtClean="0"/>
              <a:t>Takvo </a:t>
            </a:r>
            <a:r>
              <a:rPr lang="hr-BA" sz="3000" b="1" dirty="0"/>
              <a:t>stajne se kod čovjeka manifestuje u vidu osjetljivosti, uzbuđenja organizma, uzrujanosti i sl.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U kriminologiji se stanje emocija objašnjavaju nestabilnosti ličnosti u ponašanju.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25010965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700808"/>
            <a:ext cx="7488832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 smtClean="0"/>
              <a:t>Nekada </a:t>
            </a:r>
            <a:r>
              <a:rPr lang="hr-BA" sz="3000" b="1" dirty="0"/>
              <a:t>su prisutne emocionalne blokade, a nekada su emocije prejake. </a:t>
            </a:r>
            <a:endParaRPr lang="hr-BA" sz="3000" b="1" dirty="0" smtClean="0"/>
          </a:p>
          <a:p>
            <a:pPr algn="just"/>
            <a:endParaRPr lang="bs-Latn-BA" sz="3000" b="1" dirty="0" smtClean="0"/>
          </a:p>
          <a:p>
            <a:pPr algn="just"/>
            <a:r>
              <a:rPr lang="hr-BA" sz="3000" b="1" dirty="0" smtClean="0"/>
              <a:t>Mnogi </a:t>
            </a:r>
            <a:r>
              <a:rPr lang="hr-BA" sz="3000" b="1" dirty="0"/>
              <a:t>kriminolozi povezuju stanje emotivne nestabilnosti i kriminaliteta.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 smtClean="0"/>
              <a:t>Emocionalna </a:t>
            </a:r>
            <a:r>
              <a:rPr lang="hr-BA" sz="3000" b="1" dirty="0"/>
              <a:t>nestabilnost je u uskoj vezi sa emocionalnom poremećenošću. 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73087049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7488832" cy="4497363"/>
          </a:xfrm>
        </p:spPr>
        <p:txBody>
          <a:bodyPr/>
          <a:lstStyle/>
          <a:p>
            <a:pPr algn="just"/>
            <a:r>
              <a:rPr lang="hr-BA" sz="3000" b="1" dirty="0"/>
              <a:t>Oficijelna naučno-stručna istraživanja ukazuju na to da su emocionalni poremećaji izraženiji kod delinkvenata nego kod nedelinkventne populacije. </a:t>
            </a:r>
            <a:endParaRPr lang="hr-BA" sz="3000" b="1" dirty="0" smtClean="0"/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Delinkvencija djece i maloljetnika se najvećim dijelom vezuje za faktore procesa emotivnih poremećaja.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2668325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272808" cy="4497363"/>
          </a:xfrm>
        </p:spPr>
        <p:txBody>
          <a:bodyPr>
            <a:normAutofit/>
          </a:bodyPr>
          <a:lstStyle/>
          <a:p>
            <a:pPr lvl="0"/>
            <a:r>
              <a:rPr lang="hr-BA" sz="3000" b="1" dirty="0"/>
              <a:t>temperament i </a:t>
            </a:r>
            <a:r>
              <a:rPr lang="hr-BA" sz="3000" b="1" dirty="0" smtClean="0"/>
              <a:t>kriminalitet,</a:t>
            </a:r>
            <a:endParaRPr lang="bs-Latn-BA" sz="3000" dirty="0"/>
          </a:p>
          <a:p>
            <a:pPr lvl="0"/>
            <a:r>
              <a:rPr lang="hr-BA" sz="3000" b="1" dirty="0"/>
              <a:t>inteligencija i kriminalna </a:t>
            </a:r>
            <a:r>
              <a:rPr lang="hr-BA" sz="3000" b="1" dirty="0" smtClean="0"/>
              <a:t>opredjeljenost,</a:t>
            </a:r>
            <a:endParaRPr lang="bs-Latn-BA" sz="3000" dirty="0"/>
          </a:p>
          <a:p>
            <a:r>
              <a:rPr lang="hr-BA" sz="3000" b="1" dirty="0"/>
              <a:t>kriminološki značaj </a:t>
            </a:r>
            <a:r>
              <a:rPr lang="hr-BA" sz="3000" b="1" dirty="0" smtClean="0"/>
              <a:t>emocija,</a:t>
            </a:r>
            <a:endParaRPr lang="bs-Latn-BA" sz="3000" dirty="0"/>
          </a:p>
          <a:p>
            <a:pPr lvl="0"/>
            <a:r>
              <a:rPr lang="hr-BA" sz="3000" b="1" dirty="0"/>
              <a:t>psihopatološki faktori u strukturi delinkventne </a:t>
            </a:r>
            <a:r>
              <a:rPr lang="hr-BA" sz="3000" b="1" dirty="0" smtClean="0"/>
              <a:t>ličnosti,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4142391460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 err="1"/>
              <a:t>Motivacioni</a:t>
            </a:r>
            <a:r>
              <a:rPr lang="hr-BA" sz="3600" b="1" dirty="0"/>
              <a:t> faktori delinkvencije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556792"/>
            <a:ext cx="7416824" cy="4569371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hr-BA" b="1" dirty="0"/>
              <a:t>Vladimir </a:t>
            </a:r>
            <a:r>
              <a:rPr lang="hr-BA" b="1" dirty="0" smtClean="0"/>
              <a:t>Vodinelić, </a:t>
            </a:r>
            <a:r>
              <a:rPr lang="hr-BA" b="1" dirty="0"/>
              <a:t>smatra da na kriminogeno ponašanje utiče više </a:t>
            </a:r>
            <a:r>
              <a:rPr lang="hr-BA" b="1" dirty="0" smtClean="0"/>
              <a:t>faktora, tzv</a:t>
            </a:r>
            <a:r>
              <a:rPr lang="hr-BA" b="1" dirty="0"/>
              <a:t>. snop motiva</a:t>
            </a:r>
            <a:r>
              <a:rPr lang="hr-BA" b="1" dirty="0" smtClean="0"/>
              <a:t>.</a:t>
            </a:r>
            <a:endParaRPr lang="bs-Latn-BA" b="1" dirty="0"/>
          </a:p>
          <a:p>
            <a:pPr algn="just"/>
            <a:r>
              <a:rPr lang="hr-BA" b="1" dirty="0"/>
              <a:t>Prema njemu, učinilac je taj koji sebi postavlja </a:t>
            </a:r>
            <a:r>
              <a:rPr lang="hr-BA" b="1" dirty="0" err="1"/>
              <a:t>motivacion</a:t>
            </a:r>
            <a:r>
              <a:rPr lang="hr-BA" b="1" dirty="0"/>
              <a:t> cilj, on je taj koji želi da se taj cilj ostvari izvršenjem krivičnog djela, a na rezultat utiču najmanje tri faktora: </a:t>
            </a:r>
            <a:endParaRPr lang="bs-Latn-BA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konkretna </a:t>
            </a:r>
            <a:r>
              <a:rPr lang="hr-BA" sz="3200" b="1" dirty="0"/>
              <a:t>okolina, </a:t>
            </a:r>
            <a:endParaRPr lang="bs-Latn-BA" sz="32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odnos </a:t>
            </a:r>
            <a:r>
              <a:rPr lang="hr-BA" sz="3200" b="1" dirty="0"/>
              <a:t>s njom i </a:t>
            </a:r>
            <a:endParaRPr lang="bs-Latn-BA" sz="32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životni </a:t>
            </a:r>
            <a:r>
              <a:rPr lang="hr-BA" sz="3200" b="1" dirty="0"/>
              <a:t>stav (predstave i osjećanja).</a:t>
            </a:r>
            <a:endParaRPr lang="bs-Latn-BA" sz="32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4012911429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7488832" cy="44973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Motiv je sadržan u psihičkom odnosu izvršioca prema planiranom, odnosno izvršenom krivičnom djelu, odnosno oštećenom ili žrtvi. </a:t>
            </a:r>
            <a:endParaRPr lang="bs-Latn-BA" sz="3000" b="1" dirty="0"/>
          </a:p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U </a:t>
            </a:r>
            <a:r>
              <a:rPr lang="hr-BA" sz="3000" b="1" dirty="0"/>
              <a:t>nekim slučajevima motivi su čisto kriminalni, a u nekim </a:t>
            </a:r>
            <a:r>
              <a:rPr lang="hr-BA" sz="3000" b="1" dirty="0" smtClean="0"/>
              <a:t>ne, </a:t>
            </a:r>
            <a:r>
              <a:rPr lang="hr-BA" sz="3000" b="1" dirty="0"/>
              <a:t>a da za posljedicu imaju krivično djelo.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65002251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>
            <a:normAutofit/>
          </a:bodyPr>
          <a:lstStyle/>
          <a:p>
            <a:endParaRPr lang="hr-BA" dirty="0" smtClean="0"/>
          </a:p>
          <a:p>
            <a:pPr algn="just"/>
            <a:r>
              <a:rPr lang="hr-BA" sz="3000" b="1" dirty="0" smtClean="0"/>
              <a:t>U </a:t>
            </a:r>
            <a:r>
              <a:rPr lang="hr-BA" sz="3000" b="1" dirty="0"/>
              <a:t>krivičnopravnom smislu, motiv može biti privilegovana okolnost ili kvalifikatorno obilježje krivičnog djela.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242489008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344816" cy="4497363"/>
          </a:xfrm>
        </p:spPr>
        <p:txBody>
          <a:bodyPr/>
          <a:lstStyle/>
          <a:p>
            <a:pPr algn="just"/>
            <a:r>
              <a:rPr lang="hr-BA" sz="3000" b="1" dirty="0"/>
              <a:t>Svaka faza izvršenja krivičnog djela je obuhvaćena nekim od dijelova </a:t>
            </a:r>
            <a:r>
              <a:rPr lang="hr-BA" sz="3000" b="1" dirty="0" smtClean="0"/>
              <a:t>„sebi” postavljenog </a:t>
            </a:r>
            <a:r>
              <a:rPr lang="hr-BA" sz="3000" b="1" dirty="0"/>
              <a:t>motiva, odnosno kriminogenim ciljem i interesom, sve od planiranih i pripremnih radnji, toka vršenja pa do prikrivanja tragova, predmeta i leševa, </a:t>
            </a:r>
            <a:r>
              <a:rPr lang="hr-BA" sz="3000" b="1" dirty="0" smtClean="0"/>
              <a:t>nastalo </a:t>
            </a:r>
            <a:r>
              <a:rPr lang="hr-BA" sz="3000" b="1" dirty="0"/>
              <a:t>u vidu posljedice.</a:t>
            </a:r>
            <a:endParaRPr lang="bs-Latn-BA" sz="3000" b="1" dirty="0"/>
          </a:p>
          <a:p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853769603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hr-BA" sz="3600" b="1" dirty="0"/>
              <a:t>Psihopatološki faktori u strukturi delinkventne ličnosti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66216" y="1772816"/>
            <a:ext cx="7378192" cy="4795409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Novija naučna saznanja ne prihvataju tezu o posebnoj patološkoj strukturi delinkventne ličnosti, </a:t>
            </a:r>
            <a:r>
              <a:rPr lang="hr-BA" sz="3000" b="1" dirty="0" smtClean="0"/>
              <a:t>razlog, činjenica </a:t>
            </a:r>
            <a:r>
              <a:rPr lang="hr-BA" sz="3000" b="1" dirty="0"/>
              <a:t>je da su psihički poremećaji, posebno neki vidovi, odnosno uzrok delinkventnog ponašanja ličnosti.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998102270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700808"/>
            <a:ext cx="7416824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U mnoštvu različitih klasifikacija psihičkih poremećaja, čini se da je najmjerodavnija ona koja je ustanovljena međunarodnom klasifikacijom bolesti na: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duševne poremećaje – društvena zaostalost i društvene bolesti;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neurotske poremećaje i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poremećaje ličnosti</a:t>
            </a:r>
            <a:r>
              <a:rPr lang="hr-BA" sz="3000" b="1" dirty="0" smtClean="0"/>
              <a:t>.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452311024"/>
      </p:ext>
    </p:extLst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344816" cy="4497363"/>
          </a:xfrm>
        </p:spPr>
        <p:txBody>
          <a:bodyPr/>
          <a:lstStyle/>
          <a:p>
            <a:pPr algn="just"/>
            <a:r>
              <a:rPr lang="hr-BA" sz="3000" b="1" dirty="0"/>
              <a:t>Posebnu vrstu psihopatoloških faktora čine teže devijacije psihičkih </a:t>
            </a:r>
            <a:r>
              <a:rPr lang="hr-BA" sz="3000" b="1" dirty="0" smtClean="0"/>
              <a:t>funkcija, </a:t>
            </a:r>
            <a:r>
              <a:rPr lang="hr-BA" sz="3000" b="1" dirty="0"/>
              <a:t>u sferi: svijesti, mišljenja, opažanja, inteligencije, emocija, rasuđivanja i raspoloženja.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498473590"/>
      </p:ext>
    </p:extLst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700808"/>
            <a:ext cx="7200800" cy="4425355"/>
          </a:xfrm>
        </p:spPr>
        <p:txBody>
          <a:bodyPr/>
          <a:lstStyle/>
          <a:p>
            <a:pPr algn="just"/>
            <a:r>
              <a:rPr lang="hr-BA" sz="3000" b="1" dirty="0"/>
              <a:t>Uzroci psihopatoloških faktora mogu biti: </a:t>
            </a:r>
            <a:endParaRPr lang="bs-Latn-BA" sz="3000" b="1" dirty="0"/>
          </a:p>
          <a:p>
            <a:pPr lvl="1">
              <a:buFont typeface="Arial" pitchFamily="34" charset="0"/>
              <a:buChar char="•"/>
            </a:pPr>
            <a:endParaRPr lang="hr-BA" sz="3000" b="1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unutrašnji </a:t>
            </a:r>
            <a:r>
              <a:rPr lang="hr-BA" sz="3000" b="1" dirty="0"/>
              <a:t>- nasljeđe, oboljenja endokrinih i drugih žlijezda i 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spoljni – povrede, oboljenja glave, psihički stresovi i intoksikacija.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4061470076"/>
      </p:ext>
    </p:extLst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hr-BA" sz="3600" b="1" dirty="0"/>
              <a:t>Psihološki i duševni poremećaj kao faktori delinkvencije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7488832" cy="509131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Duševna poremećenost prema uzrocima i vrsti može se </a:t>
            </a:r>
            <a:r>
              <a:rPr lang="hr-BA" sz="3000" b="1" dirty="0" err="1"/>
              <a:t>razvrstiti</a:t>
            </a:r>
            <a:r>
              <a:rPr lang="hr-BA" sz="3000" b="1" dirty="0"/>
              <a:t> u dva </a:t>
            </a:r>
            <a:r>
              <a:rPr lang="hr-BA" sz="3000" b="1" dirty="0" smtClean="0"/>
              <a:t>osnovna</a:t>
            </a:r>
            <a:r>
              <a:rPr lang="bs-Latn-BA" sz="3000" b="1" dirty="0"/>
              <a:t> </a:t>
            </a:r>
            <a:r>
              <a:rPr lang="hr-BA" sz="3000" b="1" dirty="0" smtClean="0"/>
              <a:t>oblika:</a:t>
            </a:r>
          </a:p>
          <a:p>
            <a:pPr algn="just"/>
            <a:endParaRPr lang="bs-Latn-BA" sz="3000" b="1" dirty="0"/>
          </a:p>
          <a:p>
            <a:pPr lvl="0" algn="just"/>
            <a:r>
              <a:rPr lang="hr-BA" sz="3000" b="1" dirty="0"/>
              <a:t>Duševna zaostalost - mentalna retardiranost koja je vid psihičkog poremećaja koji se ogleda u ograničenosti duševnog razvoja – oligofrenija</a:t>
            </a:r>
            <a:r>
              <a:rPr lang="hr-BA" sz="3000" b="1" dirty="0" smtClean="0"/>
              <a:t>.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247049467"/>
      </p:ext>
    </p:extLst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>
            <a:normAutofit/>
          </a:bodyPr>
          <a:lstStyle/>
          <a:p>
            <a:pPr marL="457200" lvl="1" indent="0">
              <a:buNone/>
            </a:pPr>
            <a:endParaRPr lang="hr-BA" sz="3000" b="1" dirty="0" smtClean="0"/>
          </a:p>
          <a:p>
            <a:pPr marL="457200" lvl="1" indent="0" algn="just">
              <a:buNone/>
            </a:pPr>
            <a:r>
              <a:rPr lang="hr-BA" sz="3000" b="1" dirty="0" smtClean="0"/>
              <a:t>Razlikuju </a:t>
            </a:r>
            <a:r>
              <a:rPr lang="hr-BA" sz="3000" b="1" dirty="0"/>
              <a:t>se tri stepena društvene zaostalosti</a:t>
            </a:r>
            <a:r>
              <a:rPr lang="hr-BA" sz="3000" b="1" dirty="0" smtClean="0"/>
              <a:t>:</a:t>
            </a:r>
            <a:endParaRPr lang="hr-BA" sz="3000" b="1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 idiotije </a:t>
            </a:r>
            <a:r>
              <a:rPr lang="hr-BA" sz="3000" b="1" dirty="0"/>
              <a:t>IQ ispod </a:t>
            </a:r>
            <a:r>
              <a:rPr lang="hr-BA" sz="3000" b="1" dirty="0" smtClean="0"/>
              <a:t>30,</a:t>
            </a:r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imbecilnost </a:t>
            </a:r>
            <a:r>
              <a:rPr lang="hr-BA" sz="3000" b="1" dirty="0"/>
              <a:t>IQ od 25 do 50, </a:t>
            </a:r>
            <a:endParaRPr lang="hr-BA" sz="3000" b="1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idebilnost </a:t>
            </a:r>
            <a:r>
              <a:rPr lang="hr-BA" sz="3000" b="1" dirty="0"/>
              <a:t>IQ od 50 do 70;</a:t>
            </a:r>
            <a:endParaRPr lang="bs-Latn-BA" sz="3000" b="1" dirty="0"/>
          </a:p>
          <a:p>
            <a:pPr algn="just"/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33223072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128792" cy="4425355"/>
          </a:xfrm>
        </p:spPr>
        <p:txBody>
          <a:bodyPr/>
          <a:lstStyle/>
          <a:p>
            <a:pPr lvl="0"/>
            <a:r>
              <a:rPr lang="hr-BA" sz="3000" b="1" dirty="0"/>
              <a:t>psihološki i duševni poremećaj kao faktori </a:t>
            </a:r>
            <a:r>
              <a:rPr lang="hr-BA" sz="3000" b="1" dirty="0" smtClean="0"/>
              <a:t>delinkvencije,</a:t>
            </a:r>
            <a:endParaRPr lang="bs-Latn-BA" sz="3000" dirty="0"/>
          </a:p>
          <a:p>
            <a:pPr lvl="0"/>
            <a:r>
              <a:rPr lang="hr-BA" sz="3000" b="1" dirty="0"/>
              <a:t>neurotični poremećaji kao faktori </a:t>
            </a:r>
            <a:r>
              <a:rPr lang="hr-BA" sz="3000" b="1" dirty="0" smtClean="0"/>
              <a:t>delinkvencije,</a:t>
            </a:r>
            <a:endParaRPr lang="bs-Latn-BA" sz="3000" dirty="0"/>
          </a:p>
          <a:p>
            <a:pPr lvl="0"/>
            <a:r>
              <a:rPr lang="hr-BA" sz="3000" b="1" dirty="0"/>
              <a:t>depresivne psihoze kao faktori </a:t>
            </a:r>
            <a:r>
              <a:rPr lang="hr-BA" sz="3000" b="1" dirty="0" smtClean="0"/>
              <a:t>delinkvencije-kriminaliteta.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099337504"/>
      </p:ext>
    </p:extLst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272808" cy="4425355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hr-BA" sz="3500" b="1" dirty="0" smtClean="0"/>
              <a:t>Psihotička </a:t>
            </a:r>
            <a:r>
              <a:rPr lang="hr-BA" sz="3500" b="1" dirty="0"/>
              <a:t>stanja - psihoze - predstavljaju najteže oblike poremećaja mentalnih funkcija. </a:t>
            </a:r>
            <a:endParaRPr lang="hr-BA" sz="3500" b="1" dirty="0" smtClean="0"/>
          </a:p>
          <a:p>
            <a:pPr algn="just"/>
            <a:endParaRPr lang="hr-BA" sz="3500" b="1" dirty="0" smtClean="0"/>
          </a:p>
          <a:p>
            <a:pPr marL="0" indent="0" algn="just">
              <a:buNone/>
            </a:pPr>
            <a:r>
              <a:rPr lang="hr-BA" sz="3500" b="1" dirty="0" smtClean="0"/>
              <a:t>    Među </a:t>
            </a:r>
            <a:r>
              <a:rPr lang="hr-BA" sz="3500" b="1" dirty="0"/>
              <a:t>teže oblike psihotičkih stanja spadaju</a:t>
            </a:r>
            <a:r>
              <a:rPr lang="hr-BA" sz="3500" b="1" dirty="0" smtClean="0"/>
              <a:t>:</a:t>
            </a:r>
            <a:endParaRPr lang="bs-Latn-BA" sz="35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500" b="1" dirty="0" smtClean="0"/>
              <a:t>Šizofrenija</a:t>
            </a:r>
            <a:r>
              <a:rPr lang="hr-BA" sz="3500" b="1" dirty="0"/>
              <a:t>, koja predstavlja </a:t>
            </a:r>
            <a:r>
              <a:rPr lang="hr-BA" sz="3500" b="1" dirty="0" smtClean="0"/>
              <a:t>rascjepkanost </a:t>
            </a:r>
            <a:r>
              <a:rPr lang="hr-BA" sz="3500" b="1" dirty="0"/>
              <a:t>pojedinih psihičkih funkcija</a:t>
            </a:r>
            <a:r>
              <a:rPr lang="hr-BA" sz="3500" b="1" dirty="0" smtClean="0"/>
              <a:t>;</a:t>
            </a:r>
            <a:endParaRPr lang="bs-Latn-BA" sz="3500" b="1" dirty="0"/>
          </a:p>
        </p:txBody>
      </p:sp>
    </p:spTree>
    <p:extLst>
      <p:ext uri="{BB962C8B-B14F-4D97-AF65-F5344CB8AC3E}">
        <p14:creationId xmlns:p14="http://schemas.microsoft.com/office/powerpoint/2010/main" val="2754213550"/>
      </p:ext>
    </p:extLst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00200"/>
            <a:ext cx="7488832" cy="4525963"/>
          </a:xfrm>
        </p:spPr>
        <p:txBody>
          <a:bodyPr/>
          <a:lstStyle/>
          <a:p>
            <a:pPr lvl="1" algn="just">
              <a:buFont typeface="Arial" pitchFamily="34" charset="0"/>
              <a:buChar char="•"/>
            </a:pPr>
            <a:r>
              <a:rPr lang="hr-BA" sz="3500" b="1" dirty="0"/>
              <a:t>Paranoja, predstavlja sumanute </a:t>
            </a:r>
            <a:r>
              <a:rPr lang="hr-BA" sz="3500" b="1" dirty="0" smtClean="0"/>
              <a:t>ideje </a:t>
            </a:r>
            <a:r>
              <a:rPr lang="hr-BA" sz="3500" b="1" dirty="0"/>
              <a:t>koje dominiraju bolesnikovom ličnošću, </a:t>
            </a:r>
            <a:r>
              <a:rPr lang="hr-BA" sz="3500" b="1" dirty="0" smtClean="0"/>
              <a:t>u smislu bolesne ideje, </a:t>
            </a:r>
            <a:r>
              <a:rPr lang="hr-BA" sz="3500" b="1" dirty="0"/>
              <a:t>proganjanja i sl;</a:t>
            </a:r>
            <a:endParaRPr lang="bs-Latn-BA" sz="35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500" b="1" dirty="0"/>
              <a:t>Epilepsija – padavica je povremena poremećenost funkcije svijesti.</a:t>
            </a:r>
            <a:endParaRPr lang="bs-Latn-BA" sz="35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331481983"/>
      </p:ext>
    </p:extLst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hr-BA" sz="3600" b="1" dirty="0"/>
              <a:t>Neurotični poremećaji kao faktori delinkvencije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28800"/>
            <a:ext cx="7560840" cy="4497363"/>
          </a:xfrm>
        </p:spPr>
        <p:txBody>
          <a:bodyPr>
            <a:normAutofit/>
          </a:bodyPr>
          <a:lstStyle/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Neurotički </a:t>
            </a:r>
            <a:r>
              <a:rPr lang="hr-BA" sz="3000" b="1" dirty="0"/>
              <a:t>prestupnik je delinkvent kod koga ponašanje stalno varira između normalnog i patološkog. 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913549870"/>
      </p:ext>
    </p:extLst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124744"/>
            <a:ext cx="7416824" cy="5073427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hr-BA" sz="3000" b="1" dirty="0" smtClean="0"/>
              <a:t>        Tu </a:t>
            </a:r>
            <a:r>
              <a:rPr lang="hr-BA" sz="3000" b="1" dirty="0"/>
              <a:t>spadaju: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kleptomanija,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piromanija, </a:t>
            </a:r>
            <a:endParaRPr lang="bs-Latn-BA" sz="3000" dirty="0"/>
          </a:p>
          <a:p>
            <a:pPr lvl="1">
              <a:buFont typeface="Arial" pitchFamily="34" charset="0"/>
              <a:buChar char="•"/>
            </a:pPr>
            <a:r>
              <a:rPr lang="hr-BA" sz="3000" b="1" dirty="0"/>
              <a:t>anksioznost-strepnja od nekog nastupajećeg događaja,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histerija,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fobija,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opsesija,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depresija.</a:t>
            </a:r>
            <a:endParaRPr lang="bs-Latn-BA" sz="3000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027651169"/>
      </p:ext>
    </p:extLst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hr-BA" sz="3600" b="1" dirty="0"/>
              <a:t>Depresivne psihoze kao faktori delinkvencije - kriminaliteta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416824" cy="4497363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hr-BA" b="1" dirty="0"/>
              <a:t>Depresivne psihoze su vrsta poremećaja psihičkog stanja ličnosti. </a:t>
            </a:r>
            <a:endParaRPr lang="bs-Latn-BA" b="1" dirty="0"/>
          </a:p>
          <a:p>
            <a:pPr algn="just"/>
            <a:r>
              <a:rPr lang="hr-BA" b="1" dirty="0"/>
              <a:t>Prema međunarodnoj klasifikaciji u ova bolesna stanja ubrajaju se pojave: </a:t>
            </a:r>
            <a:endParaRPr lang="bs-Latn-BA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manije</a:t>
            </a:r>
            <a:r>
              <a:rPr lang="hr-BA" sz="3200" b="1" dirty="0"/>
              <a:t>,</a:t>
            </a:r>
            <a:endParaRPr lang="bs-Latn-BA" sz="32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psihopatije</a:t>
            </a:r>
            <a:r>
              <a:rPr lang="hr-BA" sz="3200" b="1" dirty="0"/>
              <a:t>, </a:t>
            </a:r>
            <a:endParaRPr lang="bs-Latn-BA" sz="32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afektivnosti</a:t>
            </a:r>
            <a:r>
              <a:rPr lang="hr-BA" sz="3200" b="1" dirty="0"/>
              <a:t>, </a:t>
            </a:r>
            <a:endParaRPr lang="bs-Latn-BA" sz="32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paranoidnost</a:t>
            </a:r>
            <a:r>
              <a:rPr lang="hr-BA" sz="3200" b="1" dirty="0"/>
              <a:t>, </a:t>
            </a:r>
            <a:endParaRPr lang="bs-Latn-BA" sz="32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šizofrenija </a:t>
            </a:r>
            <a:r>
              <a:rPr lang="hr-BA" sz="3200" b="1" dirty="0"/>
              <a:t>i </a:t>
            </a:r>
            <a:endParaRPr lang="bs-Latn-BA" sz="32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 smtClean="0"/>
              <a:t>epileptoidni </a:t>
            </a:r>
            <a:r>
              <a:rPr lang="hr-BA" sz="3200" b="1" dirty="0"/>
              <a:t>poremećaji.</a:t>
            </a:r>
            <a:endParaRPr lang="bs-Latn-BA" sz="32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116815315"/>
      </p:ext>
    </p:extLst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bs-Latn-BA" sz="3600" b="1" dirty="0" smtClean="0"/>
              <a:t>Manija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344816" cy="4497363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Manija je depresivna psihoza i može biti povišena i uticati na povećane aktivnosti bolesnika ili može biti snižena i </a:t>
            </a:r>
            <a:r>
              <a:rPr lang="hr-BA" sz="3000" b="1" dirty="0" err="1"/>
              <a:t>manifestovati</a:t>
            </a:r>
            <a:r>
              <a:rPr lang="hr-BA" sz="3000" b="1" dirty="0"/>
              <a:t> se u depresiji. </a:t>
            </a:r>
            <a:endParaRPr lang="bs-Latn-BA" sz="3000" b="1" dirty="0"/>
          </a:p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Ona </a:t>
            </a:r>
            <a:r>
              <a:rPr lang="hr-BA" sz="3000" b="1" dirty="0"/>
              <a:t>je bolesno stanje povišenog raspoloženja.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468715617"/>
      </p:ext>
    </p:extLst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556792"/>
            <a:ext cx="7344816" cy="4824536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hr-BA" b="1" dirty="0"/>
              <a:t>Bolesnik iznenada ili postepeno prelazi uobičajenu granicu veselosti i ponaša se euforično i nagonski.  </a:t>
            </a:r>
            <a:endParaRPr lang="hr-BA" b="1" dirty="0" smtClean="0"/>
          </a:p>
          <a:p>
            <a:pPr algn="just"/>
            <a:r>
              <a:rPr lang="hr-BA" b="1" dirty="0" smtClean="0"/>
              <a:t>Ova </a:t>
            </a:r>
            <a:r>
              <a:rPr lang="hr-BA" b="1" dirty="0"/>
              <a:t>osobina vezuje se za uzročne faktore razdražljivosti i sukoba osobe sa okolinom, </a:t>
            </a:r>
            <a:r>
              <a:rPr lang="hr-BA" b="1" dirty="0" smtClean="0"/>
              <a:t>u smislu seksualne </a:t>
            </a:r>
            <a:r>
              <a:rPr lang="hr-BA" b="1" dirty="0"/>
              <a:t>delinkvencije i prostitucije.  </a:t>
            </a:r>
            <a:endParaRPr lang="hr-BA" b="1" dirty="0" smtClean="0"/>
          </a:p>
          <a:p>
            <a:pPr algn="just"/>
            <a:r>
              <a:rPr lang="hr-BA" b="1" dirty="0" smtClean="0"/>
              <a:t>U </a:t>
            </a:r>
            <a:r>
              <a:rPr lang="hr-BA" b="1" dirty="0"/>
              <a:t>pojedinim slučajevima manični poremećaji afekata može uzrokovati disfunkciju u rasuđivanju, razdražljivost, agresivno ponašanje, kao i krivična djela nasilja. </a:t>
            </a:r>
            <a:endParaRPr lang="bs-Latn-BA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189226932"/>
      </p:ext>
    </p:extLst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00200"/>
            <a:ext cx="741682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U sferi poremećaja ličnosti kada su u pitanju afekti, nagoni i volje, raspoloženje je tužno, misli su crne, bolesnik postaje sve ubjeđeniji u svoje ništavilo i nesreću </a:t>
            </a:r>
            <a:r>
              <a:rPr lang="hr-BA" sz="3000" b="1" dirty="0" smtClean="0"/>
              <a:t>koju pričinjava </a:t>
            </a:r>
            <a:r>
              <a:rPr lang="hr-BA" sz="3000" b="1" dirty="0"/>
              <a:t>svojima.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437857602"/>
      </p:ext>
    </p:extLst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bs-Latn-BA" sz="3600" b="1" dirty="0" smtClean="0"/>
              <a:t>Teži oblici psihotičkih stanja: šizofrenija, paranoja i epilepsija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344816" cy="4425355"/>
          </a:xfrm>
        </p:spPr>
        <p:txBody>
          <a:bodyPr>
            <a:normAutofit/>
          </a:bodyPr>
          <a:lstStyle/>
          <a:p>
            <a:pPr lvl="0"/>
            <a:endParaRPr lang="hr-BA" b="1" dirty="0" smtClean="0"/>
          </a:p>
          <a:p>
            <a:pPr lvl="0" algn="just"/>
            <a:r>
              <a:rPr lang="hr-BA" sz="3000" b="1" dirty="0" smtClean="0"/>
              <a:t>Šizofrenija </a:t>
            </a:r>
            <a:r>
              <a:rPr lang="hr-BA" sz="3000" b="1" dirty="0"/>
              <a:t>je najteža vrsta mentalnih bolesti. </a:t>
            </a:r>
            <a:endParaRPr lang="hr-BA" sz="3000" b="1" dirty="0" smtClean="0"/>
          </a:p>
          <a:p>
            <a:pPr lvl="0" algn="just"/>
            <a:endParaRPr lang="hr-BA" sz="3000" b="1" dirty="0"/>
          </a:p>
          <a:p>
            <a:pPr lvl="0" algn="just"/>
            <a:r>
              <a:rPr lang="hr-BA" sz="3000" b="1" dirty="0" smtClean="0"/>
              <a:t>Izvorno </a:t>
            </a:r>
            <a:r>
              <a:rPr lang="hr-BA" sz="3000" b="1" dirty="0"/>
              <a:t>znači disocijaciju duše, raspadanje društvene ličnosti bolesnika</a:t>
            </a:r>
            <a:r>
              <a:rPr lang="hr-BA" dirty="0"/>
              <a:t>. </a:t>
            </a:r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813073493"/>
      </p:ext>
    </p:extLst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700808"/>
            <a:ext cx="7560840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Manifestuje se u poremećajima mišljenja, izvitoperenim logičkim relacijama, čestim halucinacijama u vidu prisilnih misli, izdatih naređenja ili </a:t>
            </a:r>
            <a:r>
              <a:rPr lang="hr-BA" sz="3000" b="1" dirty="0" smtClean="0"/>
              <a:t>prijeteće </a:t>
            </a:r>
            <a:r>
              <a:rPr lang="hr-BA" sz="3000" b="1" dirty="0"/>
              <a:t>opasnosti nekoga u okruženju i potrebe da se ona bezuslovno otkloni.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9170791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Socijalni faktori</a:t>
            </a:r>
            <a:endParaRPr lang="bs-Latn-BA" sz="3600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827584" y="1700808"/>
            <a:ext cx="7344816" cy="4425355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Socijalni – spoljni faktori su oni činioci uticaja na društvo, pojedinaca i njegovo ponašanje koji vode porijeklo iz društvenih odnosa i socijalnih uslova</a:t>
            </a:r>
            <a:r>
              <a:rPr lang="hr-BA" sz="3000" b="1" dirty="0" smtClean="0"/>
              <a:t>.</a:t>
            </a:r>
          </a:p>
          <a:p>
            <a:pPr marL="0" lvl="0" indent="0" algn="just">
              <a:buNone/>
            </a:pPr>
            <a:r>
              <a:rPr lang="hr-BA" sz="3000" b="1" dirty="0" smtClean="0"/>
              <a:t> </a:t>
            </a:r>
            <a:endParaRPr lang="bs-Latn-BA" sz="3000" b="1" dirty="0"/>
          </a:p>
          <a:p>
            <a:pPr algn="just"/>
            <a:r>
              <a:rPr lang="hr-BA" sz="3000" b="1" dirty="0" smtClean="0"/>
              <a:t>Takvi </a:t>
            </a:r>
            <a:r>
              <a:rPr lang="hr-BA" sz="3000" b="1" dirty="0"/>
              <a:t>faktori su objektivne prirode i djeluju na duže vrijeme.</a:t>
            </a:r>
            <a:endParaRPr lang="bs-Latn-BA" sz="3000" b="1" dirty="0"/>
          </a:p>
          <a:p>
            <a:pPr marL="0" indent="0" algn="just">
              <a:buNone/>
            </a:pPr>
            <a:r>
              <a:rPr lang="hr-BA" sz="3000" b="1" dirty="0"/>
              <a:t> 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311511717"/>
      </p:ext>
    </p:extLst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272808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Početak bolesti se javlja u mladosti pa </a:t>
            </a:r>
            <a:r>
              <a:rPr lang="hr-BA" sz="3000" b="1" dirty="0" smtClean="0"/>
              <a:t>je, je, </a:t>
            </a:r>
            <a:r>
              <a:rPr lang="hr-BA" sz="3000" b="1" dirty="0"/>
              <a:t>teško </a:t>
            </a:r>
            <a:r>
              <a:rPr lang="hr-BA" sz="3000" b="1" dirty="0" smtClean="0"/>
              <a:t>razlikovati </a:t>
            </a:r>
            <a:r>
              <a:rPr lang="hr-BA" sz="3000" b="1" dirty="0"/>
              <a:t>od uobičajnih odstupanja u ponašanju mladih.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857056224"/>
      </p:ext>
    </p:extLst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Autofit/>
          </a:bodyPr>
          <a:lstStyle/>
          <a:p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980728"/>
            <a:ext cx="7272808" cy="5145435"/>
          </a:xfrm>
        </p:spPr>
        <p:txBody>
          <a:bodyPr>
            <a:noAutofit/>
          </a:bodyPr>
          <a:lstStyle/>
          <a:p>
            <a:pPr lvl="0" algn="just"/>
            <a:r>
              <a:rPr lang="hr-BA" sz="3000" b="1" dirty="0"/>
              <a:t>Osnovne osobine šizofrenije su poremećaji većine psihičkih funkcija: </a:t>
            </a:r>
            <a:endParaRPr lang="hr-BA" sz="3000" b="1" dirty="0" smtClean="0"/>
          </a:p>
          <a:p>
            <a:pPr lvl="0" algn="just"/>
            <a:r>
              <a:rPr lang="hr-BA" sz="3000" b="1" dirty="0" smtClean="0"/>
              <a:t>autizam</a:t>
            </a:r>
            <a:r>
              <a:rPr lang="hr-BA" sz="3000" b="1" dirty="0"/>
              <a:t>, </a:t>
            </a:r>
            <a:endParaRPr lang="bs-Latn-BA" sz="3000" b="1" dirty="0"/>
          </a:p>
          <a:p>
            <a:pPr lvl="0" algn="just"/>
            <a:r>
              <a:rPr lang="hr-BA" sz="3000" b="1" dirty="0"/>
              <a:t>prekid veze sa stvarnošću, </a:t>
            </a:r>
            <a:endParaRPr lang="bs-Latn-BA" sz="3000" b="1" dirty="0"/>
          </a:p>
          <a:p>
            <a:pPr lvl="0" algn="just"/>
            <a:r>
              <a:rPr lang="hr-BA" sz="3000" b="1" dirty="0"/>
              <a:t>iracionalni doživljaji iz </a:t>
            </a:r>
            <a:r>
              <a:rPr lang="hr-BA" sz="3000" b="1" dirty="0" smtClean="0"/>
              <a:t>podsvjesti</a:t>
            </a:r>
            <a:r>
              <a:rPr lang="hr-BA" sz="3000" b="1" dirty="0"/>
              <a:t>, </a:t>
            </a:r>
            <a:endParaRPr lang="bs-Latn-BA" sz="3000" b="1" dirty="0"/>
          </a:p>
          <a:p>
            <a:pPr lvl="0" algn="just"/>
            <a:r>
              <a:rPr lang="hr-BA" sz="3000" b="1" dirty="0"/>
              <a:t>gubitak prirodnog smisla stvarnosti, </a:t>
            </a:r>
            <a:endParaRPr lang="bs-Latn-BA" sz="3000" b="1" dirty="0"/>
          </a:p>
          <a:p>
            <a:pPr lvl="0" algn="just"/>
            <a:r>
              <a:rPr lang="hr-BA" sz="3000" b="1" dirty="0"/>
              <a:t>afektivni poremećaji, </a:t>
            </a:r>
            <a:endParaRPr lang="bs-Latn-BA" sz="3000" b="1" dirty="0"/>
          </a:p>
          <a:p>
            <a:pPr lvl="0" algn="just"/>
            <a:r>
              <a:rPr lang="hr-BA" sz="3000" b="1" dirty="0"/>
              <a:t>emocionalna tupost, </a:t>
            </a:r>
            <a:endParaRPr lang="bs-Latn-BA" sz="3000" b="1" dirty="0"/>
          </a:p>
          <a:p>
            <a:pPr algn="just"/>
            <a:r>
              <a:rPr lang="hr-BA" sz="3000" b="1" dirty="0"/>
              <a:t>slabljenje prirodnih nagona (seks, ishrana i sl.).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390695774"/>
      </p:ext>
    </p:extLst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Paranoidni i </a:t>
            </a:r>
            <a:r>
              <a:rPr lang="hr-BA" sz="3600" b="1" dirty="0" err="1"/>
              <a:t>afektni</a:t>
            </a:r>
            <a:r>
              <a:rPr lang="hr-BA" sz="3600" b="1" dirty="0"/>
              <a:t> oblici šizofrenije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700808"/>
            <a:ext cx="7344816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Ova kategorija vrši krivična djela sa elementom nasilja. </a:t>
            </a:r>
            <a:endParaRPr lang="hr-BA" sz="3000" b="1" dirty="0" smtClean="0"/>
          </a:p>
          <a:p>
            <a:pPr algn="just"/>
            <a:endParaRPr lang="hr-BA" sz="3000" b="1" dirty="0"/>
          </a:p>
          <a:p>
            <a:pPr algn="just"/>
            <a:r>
              <a:rPr lang="hr-BA" sz="3000" b="1" dirty="0" smtClean="0"/>
              <a:t>Poseban </a:t>
            </a:r>
            <a:r>
              <a:rPr lang="hr-BA" sz="3000" b="1" dirty="0"/>
              <a:t>oblik šizofrenije je tzv. dvostruka ličnost.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127150436"/>
      </p:ext>
    </p:extLst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700808"/>
            <a:ext cx="7560840" cy="4425355"/>
          </a:xfrm>
        </p:spPr>
        <p:txBody>
          <a:bodyPr/>
          <a:lstStyle/>
          <a:p>
            <a:pPr algn="just"/>
            <a:r>
              <a:rPr lang="hr-BA" sz="3000" b="1" dirty="0"/>
              <a:t>To prestavlja transformaciju ličnosti od kojih jedna djeluje kao normalana u svakodnevnici, a druga u obliku patološke strukture koja se manifestuje tako što jedna ličnost ne zna za postojanje njene druge strane ili su u labavoj vezi pri čemu povremeno dominira jedna, a povremeno druga.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972485802"/>
      </p:ext>
    </p:extLst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700808"/>
            <a:ext cx="7488832" cy="4425355"/>
          </a:xfrm>
        </p:spPr>
        <p:txBody>
          <a:bodyPr/>
          <a:lstStyle/>
          <a:p>
            <a:pPr algn="just"/>
            <a:r>
              <a:rPr lang="hr-BA" sz="3000" b="1" dirty="0"/>
              <a:t>U eksternim slučajevima dolazi do potpunog raspada </a:t>
            </a:r>
            <a:r>
              <a:rPr lang="hr-BA" sz="3000" b="1" dirty="0" smtClean="0"/>
              <a:t>ličnosti, </a:t>
            </a:r>
            <a:r>
              <a:rPr lang="hr-BA" sz="3000" b="1" dirty="0"/>
              <a:t>kada bolesna osoba na morbidan i čudan način ispoljava agresiju</a:t>
            </a:r>
            <a:r>
              <a:rPr lang="hr-BA" sz="3000" b="1" dirty="0" smtClean="0"/>
              <a:t>.</a:t>
            </a:r>
          </a:p>
          <a:p>
            <a:pPr marL="0" indent="0" algn="just">
              <a:buNone/>
            </a:pPr>
            <a:r>
              <a:rPr lang="hr-BA" sz="3000" b="1" dirty="0" smtClean="0"/>
              <a:t> </a:t>
            </a:r>
            <a:endParaRPr lang="bs-Latn-BA" sz="3000" b="1" dirty="0"/>
          </a:p>
          <a:p>
            <a:pPr algn="just"/>
            <a:r>
              <a:rPr lang="hr-BA" sz="3000" b="1" dirty="0"/>
              <a:t>U kriminološkoj i sudskoj praksi poznati su ovakvi slučajevi, mada su rijetki, a bili su inspiracija nastanka književnih djela i filmova.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674722957"/>
      </p:ext>
    </p:extLst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Paranoja</a:t>
            </a:r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72816"/>
            <a:ext cx="7488832" cy="4353347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Paranoja je rijetka vrsta hronične psihoze koja se usljed sumanutih </a:t>
            </a:r>
            <a:r>
              <a:rPr lang="hr-BA" sz="3000" b="1" dirty="0" smtClean="0"/>
              <a:t>ideja</a:t>
            </a:r>
            <a:r>
              <a:rPr lang="bs-Latn-BA" sz="3000" b="1" dirty="0"/>
              <a:t> </a:t>
            </a:r>
            <a:r>
              <a:rPr lang="hr-BA" sz="3000" b="1" dirty="0" smtClean="0"/>
              <a:t>koje </a:t>
            </a:r>
            <a:r>
              <a:rPr lang="hr-BA" sz="3000" b="1" dirty="0"/>
              <a:t>dominiraju bolesnikovom ličnošću odlikuje poremećenošću komunikacije ličnosti sa okolinom, zlovoljom, bolesnim idejama proganjanja, osjećanjima ljubomore i veličine. 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769418913"/>
      </p:ext>
    </p:extLst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/>
          <a:lstStyle/>
          <a:p>
            <a:pPr algn="just"/>
            <a:r>
              <a:rPr lang="hr-BA" sz="3000" b="1" dirty="0"/>
              <a:t>Paranoik je najčešće normalno očuvane inteligencije, ali pod uticajem sumanutih ideja proganjanja, ima izraženu sklonost lažnom optuživanju i parničenju.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857382725"/>
      </p:ext>
    </p:extLst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484784"/>
            <a:ext cx="7488832" cy="4641379"/>
          </a:xfrm>
        </p:spPr>
        <p:txBody>
          <a:bodyPr>
            <a:normAutofit/>
          </a:bodyPr>
          <a:lstStyle/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Paranoik </a:t>
            </a:r>
            <a:r>
              <a:rPr lang="hr-BA" sz="3000" b="1" dirty="0"/>
              <a:t>je ubjeđen u krivicu drugih, sklon je agresiji i spreman je da čini najrazličitija krivična djela od uvreda i kleveta do nanošenja teških </a:t>
            </a:r>
            <a:r>
              <a:rPr lang="hr-BA" sz="3000" b="1" dirty="0" smtClean="0"/>
              <a:t>tjelesnih (fizičkih) </a:t>
            </a:r>
            <a:r>
              <a:rPr lang="hr-BA" sz="3000" b="1" dirty="0"/>
              <a:t>povreda i ubistava. 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833056862"/>
      </p:ext>
    </p:extLst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/>
          <a:lstStyle/>
          <a:p>
            <a:pPr algn="just"/>
            <a:r>
              <a:rPr lang="hr-BA" sz="3000" b="1" dirty="0"/>
              <a:t>U psihoanalizi se </a:t>
            </a:r>
            <a:r>
              <a:rPr lang="hr-BA" sz="3000" b="1" dirty="0" smtClean="0"/>
              <a:t>smatra </a:t>
            </a:r>
            <a:r>
              <a:rPr lang="hr-BA" sz="3000" b="1" dirty="0"/>
              <a:t>da je paranoja uzrokovana potisnutim homoseksualnim sklonostima i osjećajem krivice, to je teza koja potiče od Frojda i opšte je prihvaćena u psihologiji.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504372288"/>
      </p:ext>
    </p:extLst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/>
          <a:lstStyle/>
          <a:p>
            <a:pPr algn="just"/>
            <a:r>
              <a:rPr lang="hr-BA" sz="3000" b="1" dirty="0"/>
              <a:t>Krivična odgovornost se može djelimično ili potpuno isključiti samo onda kada je deliktna radnja posljedica sumanutih ideja</a:t>
            </a:r>
            <a:r>
              <a:rPr lang="hr-BA" sz="3000" b="1" dirty="0" smtClean="0"/>
              <a:t>.</a:t>
            </a:r>
          </a:p>
          <a:p>
            <a:pPr marL="0" indent="0" algn="just">
              <a:buNone/>
            </a:pPr>
            <a:r>
              <a:rPr lang="hr-BA" sz="3000" b="1" dirty="0" smtClean="0"/>
              <a:t> </a:t>
            </a:r>
            <a:endParaRPr lang="bs-Latn-BA" sz="3000" b="1" dirty="0"/>
          </a:p>
          <a:p>
            <a:pPr algn="just"/>
            <a:r>
              <a:rPr lang="hr-BA" sz="3000" b="1" dirty="0" smtClean="0"/>
              <a:t>U </a:t>
            </a:r>
            <a:r>
              <a:rPr lang="hr-BA" sz="3000" b="1" dirty="0"/>
              <a:t>ostalim slučajevima takva lica su potpuno uračunljiva i krivično odgovorna</a:t>
            </a:r>
            <a:r>
              <a:rPr lang="hr-BA" dirty="0"/>
              <a:t>.</a:t>
            </a:r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41848756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570</TotalTime>
  <Words>3548</Words>
  <Application>Microsoft Office PowerPoint</Application>
  <PresentationFormat>On-screen Show (4:3)</PresentationFormat>
  <Paragraphs>350</Paragraphs>
  <Slides>108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108</vt:i4>
      </vt:variant>
    </vt:vector>
  </HeadingPairs>
  <TitlesOfParts>
    <vt:vector size="109" baseType="lpstr">
      <vt:lpstr>Office Theme</vt:lpstr>
      <vt:lpstr>PowerPoint Presentation</vt:lpstr>
      <vt:lpstr>BIOLOŠKO KRIMINOGENI FAKTORI FAKTORI BIOLOŠKE, ANTROPOLOŠKE I PSIHOLOŠKE ORIJENTACIJE</vt:lpstr>
      <vt:lpstr>Biološki faktori</vt:lpstr>
      <vt:lpstr>Psihološki faktori</vt:lpstr>
      <vt:lpstr>PowerPoint Presentation</vt:lpstr>
      <vt:lpstr>PowerPoint Presentation</vt:lpstr>
      <vt:lpstr>PowerPoint Presentation</vt:lpstr>
      <vt:lpstr>PowerPoint Presentation</vt:lpstr>
      <vt:lpstr>Socijalni faktori</vt:lpstr>
      <vt:lpstr>PowerPoint Presentation</vt:lpstr>
      <vt:lpstr>FAKTORI BIOLOŠKE I ANTROPOLOŠKE ORIJENTACIJE</vt:lpstr>
      <vt:lpstr>Organske determinante kao kriminogeni faktori</vt:lpstr>
      <vt:lpstr>PowerPoint Presentation</vt:lpstr>
      <vt:lpstr>Nasljeđe kao kriminogeni faktor</vt:lpstr>
      <vt:lpstr>PowerPoint Presentation</vt:lpstr>
      <vt:lpstr>PowerPoint Presentation</vt:lpstr>
      <vt:lpstr>PowerPoint Presentation</vt:lpstr>
      <vt:lpstr>PowerPoint Presentation</vt:lpstr>
      <vt:lpstr>Značaj kriminogeno - urođenih faktora</vt:lpstr>
      <vt:lpstr>PowerPoint Presentation</vt:lpstr>
      <vt:lpstr>PowerPoint Presentation</vt:lpstr>
      <vt:lpstr>Antropološki faktori</vt:lpstr>
      <vt:lpstr>PSIHOLOŠKI FAKTORI I NJIHOVA VAŽNOST</vt:lpstr>
      <vt:lpstr>Subjektivni faktori u psihološkom smislu</vt:lpstr>
      <vt:lpstr>Psihostruktura i delinkvencija</vt:lpstr>
      <vt:lpstr>PowerPoint Presentation</vt:lpstr>
      <vt:lpstr>PowerPoint Presentation</vt:lpstr>
      <vt:lpstr>PowerPoint Presentation</vt:lpstr>
      <vt:lpstr>PowerPoint Presentation</vt:lpstr>
      <vt:lpstr>Sklonosti i navike kao kriminalna dispozicija</vt:lpstr>
      <vt:lpstr>PowerPoint Presentation</vt:lpstr>
      <vt:lpstr>PowerPoint Presentation</vt:lpstr>
      <vt:lpstr>Karakter i kriminalne pred-dispozicije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Agresivnost i kriminalna sklonost</vt:lpstr>
      <vt:lpstr>PowerPoint Presentation</vt:lpstr>
      <vt:lpstr>Egoizam i egocentričnost kao kriminalne preddispozicije</vt:lpstr>
      <vt:lpstr>PowerPoint Presentation</vt:lpstr>
      <vt:lpstr>PowerPoint Presentation</vt:lpstr>
      <vt:lpstr>PowerPoint Presentation</vt:lpstr>
      <vt:lpstr>Malicioznost i kriminalna sklonost</vt:lpstr>
      <vt:lpstr>PowerPoint Presentation</vt:lpstr>
      <vt:lpstr>Deprivacioni faktori delinkvencije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Temperament i kriminalitet</vt:lpstr>
      <vt:lpstr>PowerPoint Presentation</vt:lpstr>
      <vt:lpstr>PowerPoint Presentation</vt:lpstr>
      <vt:lpstr>PowerPoint Presentation</vt:lpstr>
      <vt:lpstr>PowerPoint Presentation</vt:lpstr>
      <vt:lpstr>Inteligencija i kriminalna opredjeljenost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Kriminološki značaj emocija</vt:lpstr>
      <vt:lpstr>PowerPoint Presentation</vt:lpstr>
      <vt:lpstr>PowerPoint Presentation</vt:lpstr>
      <vt:lpstr>PowerPoint Presentation</vt:lpstr>
      <vt:lpstr>Motivacioni faktori delinkvencije</vt:lpstr>
      <vt:lpstr>PowerPoint Presentation</vt:lpstr>
      <vt:lpstr>PowerPoint Presentation</vt:lpstr>
      <vt:lpstr>PowerPoint Presentation</vt:lpstr>
      <vt:lpstr>Psihopatološki faktori u strukturi delinkventne ličnosti</vt:lpstr>
      <vt:lpstr>PowerPoint Presentation</vt:lpstr>
      <vt:lpstr>PowerPoint Presentation</vt:lpstr>
      <vt:lpstr>PowerPoint Presentation</vt:lpstr>
      <vt:lpstr>Psihološki i duševni poremećaj kao faktori delinkvencije</vt:lpstr>
      <vt:lpstr>PowerPoint Presentation</vt:lpstr>
      <vt:lpstr>PowerPoint Presentation</vt:lpstr>
      <vt:lpstr>PowerPoint Presentation</vt:lpstr>
      <vt:lpstr>Neurotični poremećaji kao faktori delinkvencije</vt:lpstr>
      <vt:lpstr>PowerPoint Presentation</vt:lpstr>
      <vt:lpstr>Depresivne psihoze kao faktori delinkvencije - kriminaliteta</vt:lpstr>
      <vt:lpstr>Manija</vt:lpstr>
      <vt:lpstr>PowerPoint Presentation</vt:lpstr>
      <vt:lpstr>PowerPoint Presentation</vt:lpstr>
      <vt:lpstr>Teži oblici psihotičkih stanja: šizofrenija, paranoja i epilepsija</vt:lpstr>
      <vt:lpstr>PowerPoint Presentation</vt:lpstr>
      <vt:lpstr>PowerPoint Presentation</vt:lpstr>
      <vt:lpstr>PowerPoint Presentation</vt:lpstr>
      <vt:lpstr>Paranoidni i afektni oblici šizofrenije</vt:lpstr>
      <vt:lpstr>PowerPoint Presentation</vt:lpstr>
      <vt:lpstr>PowerPoint Presentation</vt:lpstr>
      <vt:lpstr>Paranoja</vt:lpstr>
      <vt:lpstr>PowerPoint Presentation</vt:lpstr>
      <vt:lpstr>PowerPoint Presentation</vt:lpstr>
      <vt:lpstr>PowerPoint Presentation</vt:lpstr>
      <vt:lpstr>PowerPoint Presentation</vt:lpstr>
      <vt:lpstr>Epilepsija</vt:lpstr>
      <vt:lpstr>PowerPoint Presentation</vt:lpstr>
      <vt:lpstr>Neurotični poremećaji</vt:lpstr>
      <vt:lpstr>PowerPoint Presentation</vt:lpstr>
      <vt:lpstr>SOCIJALNI FAKTORI KRIMINALITETA</vt:lpstr>
      <vt:lpstr>Socijalni faktori objektivne prirode koji djeluju na duže vremenske dinstance</vt:lpstr>
      <vt:lpstr>PowerPoint Presentation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PFK8</dc:creator>
  <cp:lastModifiedBy>USER</cp:lastModifiedBy>
  <cp:revision>284</cp:revision>
  <dcterms:created xsi:type="dcterms:W3CDTF">2017-03-02T12:00:53Z</dcterms:created>
  <dcterms:modified xsi:type="dcterms:W3CDTF">2017-03-20T07:56:28Z</dcterms:modified>
</cp:coreProperties>
</file>

<file path=docProps/thumbnail.jpeg>
</file>