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559" r:id="rId3"/>
    <p:sldId id="399" r:id="rId4"/>
    <p:sldId id="400" r:id="rId5"/>
    <p:sldId id="401" r:id="rId6"/>
    <p:sldId id="491" r:id="rId7"/>
    <p:sldId id="402" r:id="rId8"/>
    <p:sldId id="403" r:id="rId9"/>
    <p:sldId id="492" r:id="rId10"/>
    <p:sldId id="404" r:id="rId11"/>
    <p:sldId id="493" r:id="rId12"/>
    <p:sldId id="405" r:id="rId13"/>
    <p:sldId id="494" r:id="rId14"/>
    <p:sldId id="406" r:id="rId15"/>
    <p:sldId id="495" r:id="rId16"/>
    <p:sldId id="407" r:id="rId17"/>
    <p:sldId id="496" r:id="rId18"/>
    <p:sldId id="477" r:id="rId19"/>
    <p:sldId id="497" r:id="rId20"/>
    <p:sldId id="408" r:id="rId21"/>
    <p:sldId id="498" r:id="rId22"/>
    <p:sldId id="478" r:id="rId23"/>
    <p:sldId id="409" r:id="rId24"/>
    <p:sldId id="499" r:id="rId25"/>
    <p:sldId id="479" r:id="rId26"/>
    <p:sldId id="410" r:id="rId27"/>
    <p:sldId id="411" r:id="rId28"/>
    <p:sldId id="480" r:id="rId29"/>
    <p:sldId id="500" r:id="rId30"/>
    <p:sldId id="412" r:id="rId31"/>
    <p:sldId id="501" r:id="rId32"/>
    <p:sldId id="481" r:id="rId33"/>
    <p:sldId id="413" r:id="rId34"/>
    <p:sldId id="414" r:id="rId35"/>
    <p:sldId id="502" r:id="rId36"/>
    <p:sldId id="482" r:id="rId37"/>
    <p:sldId id="503" r:id="rId38"/>
    <p:sldId id="415" r:id="rId39"/>
    <p:sldId id="483" r:id="rId40"/>
    <p:sldId id="504" r:id="rId41"/>
    <p:sldId id="416" r:id="rId42"/>
    <p:sldId id="505" r:id="rId43"/>
    <p:sldId id="417" r:id="rId44"/>
    <p:sldId id="484" r:id="rId45"/>
    <p:sldId id="418" r:id="rId46"/>
    <p:sldId id="506" r:id="rId47"/>
    <p:sldId id="419" r:id="rId48"/>
    <p:sldId id="507" r:id="rId49"/>
    <p:sldId id="485" r:id="rId50"/>
    <p:sldId id="420" r:id="rId51"/>
    <p:sldId id="421" r:id="rId52"/>
    <p:sldId id="508" r:id="rId53"/>
    <p:sldId id="422" r:id="rId54"/>
    <p:sldId id="509" r:id="rId55"/>
    <p:sldId id="423" r:id="rId56"/>
    <p:sldId id="510" r:id="rId57"/>
    <p:sldId id="486" r:id="rId58"/>
    <p:sldId id="424" r:id="rId59"/>
    <p:sldId id="511" r:id="rId60"/>
    <p:sldId id="425" r:id="rId61"/>
    <p:sldId id="488" r:id="rId62"/>
    <p:sldId id="487" r:id="rId63"/>
    <p:sldId id="427" r:id="rId64"/>
    <p:sldId id="512" r:id="rId65"/>
    <p:sldId id="489" r:id="rId66"/>
    <p:sldId id="428" r:id="rId67"/>
    <p:sldId id="514" r:id="rId68"/>
    <p:sldId id="429" r:id="rId69"/>
    <p:sldId id="513" r:id="rId70"/>
    <p:sldId id="430" r:id="rId71"/>
    <p:sldId id="515" r:id="rId72"/>
    <p:sldId id="431" r:id="rId73"/>
    <p:sldId id="517" r:id="rId74"/>
    <p:sldId id="516" r:id="rId75"/>
    <p:sldId id="432" r:id="rId76"/>
    <p:sldId id="518" r:id="rId77"/>
    <p:sldId id="519" r:id="rId78"/>
    <p:sldId id="433" r:id="rId79"/>
    <p:sldId id="520" r:id="rId80"/>
    <p:sldId id="434" r:id="rId81"/>
    <p:sldId id="435" r:id="rId82"/>
    <p:sldId id="436" r:id="rId83"/>
    <p:sldId id="521" r:id="rId84"/>
    <p:sldId id="437" r:id="rId85"/>
    <p:sldId id="490" r:id="rId86"/>
    <p:sldId id="438" r:id="rId87"/>
    <p:sldId id="439" r:id="rId88"/>
    <p:sldId id="522" r:id="rId89"/>
    <p:sldId id="523" r:id="rId90"/>
    <p:sldId id="557" r:id="rId91"/>
    <p:sldId id="555" r:id="rId92"/>
    <p:sldId id="556" r:id="rId93"/>
    <p:sldId id="442" r:id="rId94"/>
    <p:sldId id="554" r:id="rId95"/>
    <p:sldId id="553" r:id="rId96"/>
    <p:sldId id="547" r:id="rId97"/>
    <p:sldId id="550" r:id="rId98"/>
    <p:sldId id="548" r:id="rId99"/>
    <p:sldId id="446" r:id="rId100"/>
    <p:sldId id="546" r:id="rId101"/>
    <p:sldId id="447" r:id="rId102"/>
    <p:sldId id="545" r:id="rId103"/>
    <p:sldId id="448" r:id="rId104"/>
    <p:sldId id="543" r:id="rId105"/>
    <p:sldId id="544" r:id="rId106"/>
    <p:sldId id="542" r:id="rId107"/>
    <p:sldId id="450" r:id="rId108"/>
    <p:sldId id="541" r:id="rId109"/>
    <p:sldId id="451" r:id="rId110"/>
    <p:sldId id="539" r:id="rId111"/>
    <p:sldId id="540" r:id="rId112"/>
    <p:sldId id="452" r:id="rId113"/>
    <p:sldId id="538" r:id="rId114"/>
    <p:sldId id="537" r:id="rId115"/>
    <p:sldId id="454" r:id="rId116"/>
    <p:sldId id="536" r:id="rId117"/>
    <p:sldId id="455" r:id="rId118"/>
    <p:sldId id="456" r:id="rId119"/>
    <p:sldId id="457" r:id="rId120"/>
    <p:sldId id="535" r:id="rId121"/>
    <p:sldId id="458" r:id="rId122"/>
    <p:sldId id="534" r:id="rId123"/>
    <p:sldId id="459" r:id="rId124"/>
    <p:sldId id="460" r:id="rId125"/>
    <p:sldId id="533" r:id="rId126"/>
    <p:sldId id="461" r:id="rId127"/>
    <p:sldId id="462" r:id="rId128"/>
    <p:sldId id="463" r:id="rId129"/>
    <p:sldId id="532" r:id="rId130"/>
    <p:sldId id="464" r:id="rId131"/>
    <p:sldId id="531" r:id="rId132"/>
    <p:sldId id="465" r:id="rId133"/>
    <p:sldId id="466" r:id="rId134"/>
    <p:sldId id="530" r:id="rId135"/>
    <p:sldId id="467" r:id="rId136"/>
    <p:sldId id="468" r:id="rId137"/>
    <p:sldId id="529" r:id="rId138"/>
    <p:sldId id="469" r:id="rId139"/>
    <p:sldId id="470" r:id="rId140"/>
    <p:sldId id="528" r:id="rId141"/>
    <p:sldId id="471" r:id="rId142"/>
    <p:sldId id="527" r:id="rId143"/>
    <p:sldId id="472" r:id="rId144"/>
    <p:sldId id="526" r:id="rId145"/>
    <p:sldId id="473" r:id="rId146"/>
    <p:sldId id="474" r:id="rId147"/>
    <p:sldId id="475" r:id="rId148"/>
    <p:sldId id="525" r:id="rId149"/>
    <p:sldId id="476" r:id="rId150"/>
    <p:sldId id="524" r:id="rId151"/>
    <p:sldId id="378" r:id="rId152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9" autoAdjust="0"/>
  </p:normalViewPr>
  <p:slideViewPr>
    <p:cSldViewPr>
      <p:cViewPr>
        <p:scale>
          <a:sx n="118" d="100"/>
          <a:sy n="118" d="100"/>
        </p:scale>
        <p:origin x="-1410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viewProps" Target="view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76758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28985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81904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53090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9912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2334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70834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44531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59534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56360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46907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t="-2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27642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3" y="476672"/>
            <a:ext cx="7848872" cy="3168352"/>
          </a:xfrm>
        </p:spPr>
        <p:txBody>
          <a:bodyPr>
            <a:noAutofit/>
          </a:bodyPr>
          <a:lstStyle/>
          <a:p>
            <a:pPr algn="ctr"/>
            <a:endParaRPr lang="bs-Latn-BA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63080"/>
          </a:xfrm>
        </p:spPr>
        <p:txBody>
          <a:bodyPr>
            <a:normAutofit/>
          </a:bodyPr>
          <a:lstStyle/>
          <a:p>
            <a:endParaRPr lang="bs-Latn-BA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3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>
                <a:latin typeface="+mn-lt"/>
              </a:rPr>
              <a:t>Siromaštvo kao uzročni faktor kriminaliteta</a:t>
            </a:r>
            <a:endParaRPr lang="bs-Latn-BA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 fontScale="25000" lnSpcReduction="20000"/>
          </a:bodyPr>
          <a:lstStyle/>
          <a:p>
            <a:pPr algn="just"/>
            <a:endParaRPr lang="hr-BA" sz="12000" b="1" dirty="0" smtClean="0"/>
          </a:p>
          <a:p>
            <a:pPr algn="just"/>
            <a:r>
              <a:rPr lang="hr-BA" sz="12000" b="1" dirty="0" smtClean="0"/>
              <a:t>Siromaštvo </a:t>
            </a:r>
            <a:r>
              <a:rPr lang="hr-BA" sz="12000" b="1" dirty="0"/>
              <a:t>je oblik stanja nepostojanja ekonomskih, socijalnih i kulturnih uslova za zadovoljenje osnovnih, socijalnih, bioloških, </a:t>
            </a:r>
            <a:r>
              <a:rPr lang="hr-BA" sz="12000" b="1" dirty="0" smtClean="0"/>
              <a:t>psiholoških</a:t>
            </a:r>
            <a:r>
              <a:rPr lang="hr-BA" sz="12000" b="1" dirty="0"/>
              <a:t>, kulturnih i drugih, ljudskih potreba, što se direktno ili indirektno održava na egzistenciju kroz porodične i lične uslove života. </a:t>
            </a:r>
            <a:endParaRPr lang="bs-Latn-BA" sz="12000" b="1" dirty="0"/>
          </a:p>
          <a:p>
            <a:pPr algn="just"/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7642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128792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BA" b="1" dirty="0"/>
              <a:t>Uloga medija kao društvenog faktora u prevenciji kriminaliteta je višestruko važna. </a:t>
            </a:r>
            <a:endParaRPr lang="hr-BA" b="1" dirty="0" smtClean="0"/>
          </a:p>
          <a:p>
            <a:pPr algn="just"/>
            <a:endParaRPr lang="bs-Latn-BA" b="1" dirty="0"/>
          </a:p>
          <a:p>
            <a:pPr algn="just"/>
            <a:r>
              <a:rPr lang="hr-BA" b="1" dirty="0"/>
              <a:t>Objektivno informisanje javnosti o pojavama delinkvencije u sredstvima javnog informisanja bitno utiče na pozitivne predstave, formiranje stavova javnog mnjenja, i samim tim na efekte društvene reakcije u oblasti suzbijanja kriminaliteta. </a:t>
            </a:r>
            <a:endParaRPr lang="bs-Latn-BA" b="1" dirty="0"/>
          </a:p>
          <a:p>
            <a:pPr algn="just"/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17244039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772816"/>
            <a:ext cx="7056784" cy="4353347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U </a:t>
            </a:r>
            <a:r>
              <a:rPr lang="hr-BA" sz="3000" b="1" dirty="0"/>
              <a:t>kriminološkom smislu masovni mediji su u mogućnosti da trajno uobličavaju svjest - ispiranjem mozga, kao sredstvom ideologije i političke manipulacije. </a:t>
            </a:r>
            <a:endParaRPr lang="bs-Latn-BA" sz="3000" dirty="0"/>
          </a:p>
          <a:p>
            <a:pPr marL="457200" lvl="1" indent="0" algn="just">
              <a:buNone/>
            </a:pPr>
            <a:endParaRPr lang="bs-Latn-BA" sz="3200" dirty="0"/>
          </a:p>
        </p:txBody>
      </p:sp>
    </p:spTree>
    <p:extLst>
      <p:ext uri="{BB962C8B-B14F-4D97-AF65-F5344CB8AC3E}">
        <p14:creationId xmlns:p14="http://schemas.microsoft.com/office/powerpoint/2010/main" val="279603593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već </a:t>
            </a:r>
            <a:r>
              <a:rPr lang="hr-BA" sz="3200" b="1" dirty="0"/>
              <a:t>formirane delinkvente inspiriše na izbor sredstava i metoda za izvršenje delikata (uče se tako kriminalne tehnike i načini postupanja);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tako </a:t>
            </a:r>
            <a:r>
              <a:rPr lang="hr-BA" sz="3200" b="1" dirty="0"/>
              <a:t>ohrabreni podstiču na nasilje i veću agresivnosti maloljetnika i djece.</a:t>
            </a:r>
            <a:endParaRPr lang="bs-Latn-BA" sz="32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81220458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/>
          </a:bodyPr>
          <a:lstStyle/>
          <a:p>
            <a:endParaRPr lang="hr-BA" b="1" dirty="0" smtClean="0"/>
          </a:p>
          <a:p>
            <a:pPr algn="just"/>
            <a:r>
              <a:rPr lang="hr-BA" sz="3000" b="1" dirty="0" smtClean="0"/>
              <a:t>Kriminalitet </a:t>
            </a:r>
            <a:r>
              <a:rPr lang="hr-BA" sz="3000" b="1" dirty="0"/>
              <a:t>i drugi vidovi prestupničkog ponašanja u štampi zauzimaju vidno mjesto, što svakako za civilno društvo ne uliva veliku nadu za dobrobit građana.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26311519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7056784" cy="5289451"/>
          </a:xfrm>
        </p:spPr>
        <p:txBody>
          <a:bodyPr>
            <a:normAutofit lnSpcReduction="10000"/>
          </a:bodyPr>
          <a:lstStyle/>
          <a:p>
            <a:pPr algn="just"/>
            <a:r>
              <a:rPr lang="hr-BA" sz="3000" b="1" dirty="0"/>
              <a:t>Masovni medij često negativno utiču na maloljetnike, na više načina: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maloljetnici </a:t>
            </a:r>
            <a:r>
              <a:rPr lang="hr-BA" sz="3000" b="1" dirty="0"/>
              <a:t>prihvataju vrijednosti koje im se stavljaju na raspolaganje putem medija i tako potpadaju  pod njihov uticaj;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mladi </a:t>
            </a:r>
            <a:r>
              <a:rPr lang="hr-BA" sz="3000" b="1" dirty="0"/>
              <a:t>se identifikjući, odnosno metodom identifikacije posvećuju i oponašaju devijantne grupe i njihove istaknute pojedince, tzv vođe/kolovođe/klanove;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198169997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/>
          </a:bodyPr>
          <a:lstStyle/>
          <a:p>
            <a:pPr lvl="1" algn="just">
              <a:buFont typeface="Arial" pitchFamily="34" charset="0"/>
              <a:buChar char="•"/>
            </a:pPr>
            <a:endParaRPr lang="hr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već </a:t>
            </a:r>
            <a:r>
              <a:rPr lang="hr-BA" sz="3000" b="1" dirty="0"/>
              <a:t>formirane delinkvente inspiriše na izbor sredstava i metoda za izvršenje delikata (uče se tako kriminalne tehnike i načini postupanja);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tako </a:t>
            </a:r>
            <a:r>
              <a:rPr lang="hr-BA" sz="3000" b="1" dirty="0"/>
              <a:t>ohrabreni podstiču na nasilje i veću agresivnosti maloljetnika i djece.</a:t>
            </a:r>
            <a:endParaRPr lang="bs-Latn-BA" sz="3000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48503803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2664296"/>
          </a:xfrm>
        </p:spPr>
        <p:txBody>
          <a:bodyPr>
            <a:normAutofit/>
          </a:bodyPr>
          <a:lstStyle/>
          <a:p>
            <a:r>
              <a:rPr lang="hr-BA" b="1" dirty="0"/>
              <a:t>UTICAJ OBRAZOVANJA NA KRIMINALITET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3"/>
          </a:xfrm>
        </p:spPr>
        <p:txBody>
          <a:bodyPr/>
          <a:lstStyle/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35906392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600" y="260648"/>
            <a:ext cx="6912768" cy="1296144"/>
          </a:xfrm>
        </p:spPr>
        <p:txBody>
          <a:bodyPr>
            <a:noAutofit/>
          </a:bodyPr>
          <a:lstStyle/>
          <a:p>
            <a:r>
              <a:rPr lang="hr-BA" sz="3600" b="1" dirty="0"/>
              <a:t>Obrazovanje, navika, način života i ponašanje utiču na formiranje osobnog </a:t>
            </a:r>
            <a:r>
              <a:rPr lang="hr-BA" sz="3600" b="1" dirty="0" smtClean="0"/>
              <a:t>karaktera</a:t>
            </a:r>
            <a:endParaRPr lang="bs-Latn-BA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608" y="1772817"/>
            <a:ext cx="6984776" cy="4104456"/>
          </a:xfrm>
        </p:spPr>
        <p:txBody>
          <a:bodyPr>
            <a:normAutofit/>
          </a:bodyPr>
          <a:lstStyle/>
          <a:p>
            <a:endParaRPr lang="hr-BA" b="1" dirty="0" smtClean="0"/>
          </a:p>
          <a:p>
            <a:pPr algn="just"/>
            <a:r>
              <a:rPr lang="hr-BA" sz="3000" b="1" dirty="0" smtClean="0"/>
              <a:t>Obrazovanje </a:t>
            </a:r>
            <a:r>
              <a:rPr lang="hr-BA" sz="3000" b="1" dirty="0"/>
              <a:t>kao socijalni proces predstavlja oblik vaspitanja i socijalizacije ličnosti i osposobljavanje za profesionalnu djelatnost i zanimanje</a:t>
            </a:r>
            <a:r>
              <a:rPr lang="hr-BA" sz="3000" b="1" dirty="0" smtClean="0"/>
              <a:t>.</a:t>
            </a:r>
            <a:endParaRPr lang="bs-Latn-BA" sz="3000" b="1" dirty="0"/>
          </a:p>
          <a:p>
            <a:pPr algn="just"/>
            <a:r>
              <a:rPr lang="hr-BA" sz="3000" b="1" dirty="0"/>
              <a:t>Ono je </a:t>
            </a:r>
            <a:r>
              <a:rPr lang="hr-BA" sz="3000" b="1" dirty="0" err="1"/>
              <a:t>uslov</a:t>
            </a:r>
            <a:r>
              <a:rPr lang="hr-BA" sz="3000" b="1" dirty="0"/>
              <a:t> za održavanje i poboljšavanje životnog standarda.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779858735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12768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U kriminologiji preovladavaju mišljenja Ferija i Bongera da sa višim stepenom obrazovanja opada i kriminalitet.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66719340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052736"/>
            <a:ext cx="7056784" cy="5073427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hr-BA" sz="3000" b="1" dirty="0"/>
              <a:t>U vezi sa uticajem obrazovanja na kriminalitet, Pinatel smatra da u teoriji postoji tri pristupa:</a:t>
            </a:r>
            <a:endParaRPr lang="hr-BA" sz="3000" b="1" dirty="0" smtClean="0"/>
          </a:p>
          <a:p>
            <a:pPr marL="0" lvl="0" indent="0" algn="just">
              <a:buNone/>
            </a:pPr>
            <a:r>
              <a:rPr lang="hr-BA" sz="3000" b="1" dirty="0" smtClean="0"/>
              <a:t>pesimistički </a:t>
            </a:r>
            <a:r>
              <a:rPr lang="hr-BA" sz="3000" b="1" dirty="0"/>
              <a:t>- Garofalo i Tarde. </a:t>
            </a:r>
            <a:endParaRPr lang="bs-Latn-BA" sz="3000" b="1" dirty="0"/>
          </a:p>
          <a:p>
            <a:pPr algn="just"/>
            <a:r>
              <a:rPr lang="hr-BA" sz="3000" b="1" dirty="0" err="1"/>
              <a:t>Garofalo</a:t>
            </a:r>
            <a:r>
              <a:rPr lang="hr-BA" sz="3000" b="1" dirty="0"/>
              <a:t> je smatrao da obrazovanje nema direktnog </a:t>
            </a:r>
            <a:r>
              <a:rPr lang="hr-BA" sz="3000" b="1" dirty="0" err="1"/>
              <a:t>uticaja</a:t>
            </a:r>
            <a:r>
              <a:rPr lang="hr-BA" sz="3000" b="1" dirty="0"/>
              <a:t> na opadanje kriminaliteta. </a:t>
            </a:r>
            <a:endParaRPr lang="bs-Latn-BA" sz="3000" b="1" dirty="0"/>
          </a:p>
          <a:p>
            <a:pPr algn="just"/>
            <a:r>
              <a:rPr lang="hr-BA" sz="3000" b="1" dirty="0"/>
              <a:t>Suprotnog mišljenja je bio Tade koji je smatrao da stepen obrazovanja utiče na kvalitet, ako ne i na kvantitet zločina;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831289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1682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Mark </a:t>
            </a:r>
            <a:r>
              <a:rPr lang="hr-BA" sz="3000" b="1" dirty="0" smtClean="0"/>
              <a:t>Aureli, </a:t>
            </a:r>
            <a:r>
              <a:rPr lang="hr-BA" sz="3000" b="1" dirty="0"/>
              <a:t>je smatrao da je „</a:t>
            </a:r>
            <a:r>
              <a:rPr lang="hr-BA" sz="3000" b="1" i="1" dirty="0"/>
              <a:t>siromaštvo majka zločina“. </a:t>
            </a:r>
            <a:endParaRPr lang="bs-Latn-BA" sz="3000" b="1" i="1" dirty="0"/>
          </a:p>
          <a:p>
            <a:pPr algn="just"/>
            <a:r>
              <a:rPr lang="hr-BA" b="1" dirty="0"/>
              <a:t>Predstavnik klasične sociološke škole Franc von </a:t>
            </a:r>
            <a:r>
              <a:rPr lang="hr-BA" b="1" dirty="0" smtClean="0"/>
              <a:t>List, </a:t>
            </a:r>
            <a:r>
              <a:rPr lang="hr-BA" b="1" dirty="0"/>
              <a:t>smatra da se zločin rađa iz nužde i siromaštva, a da će se poboljšanjem materijalnih uslova, kriminalitet smanjiti. </a:t>
            </a:r>
            <a:endParaRPr lang="bs-Latn-BA" b="1" dirty="0"/>
          </a:p>
          <a:p>
            <a:endParaRPr lang="bs-Latn-BA" sz="7500" dirty="0"/>
          </a:p>
        </p:txBody>
      </p:sp>
    </p:spTree>
    <p:extLst>
      <p:ext uri="{BB962C8B-B14F-4D97-AF65-F5344CB8AC3E}">
        <p14:creationId xmlns:p14="http://schemas.microsoft.com/office/powerpoint/2010/main" val="3273043280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052736"/>
            <a:ext cx="6984776" cy="5328592"/>
          </a:xfrm>
        </p:spPr>
        <p:txBody>
          <a:bodyPr>
            <a:noAutofit/>
          </a:bodyPr>
          <a:lstStyle/>
          <a:p>
            <a:pPr lvl="0"/>
            <a:r>
              <a:rPr lang="hr-BA" sz="3000" b="1" dirty="0"/>
              <a:t>optimistički - Feri, Bonger, Hojer, Ferguson. </a:t>
            </a:r>
            <a:endParaRPr lang="hr-BA" sz="3000" b="1" dirty="0" smtClean="0"/>
          </a:p>
          <a:p>
            <a:pPr lvl="0" algn="just"/>
            <a:r>
              <a:rPr lang="hr-BA" sz="3000" b="1" dirty="0" smtClean="0"/>
              <a:t>Feri </a:t>
            </a:r>
            <a:r>
              <a:rPr lang="hr-BA" sz="3000" b="1" dirty="0"/>
              <a:t>je smatrao, da obrazovanje pomaže da se kod velike mase potencijalnih izvršioca krivičnog djela ispravi ili umanji ona nepromišljenost koja kod njih predstavlja najjači stimulans u pravcu kriminaliteta.</a:t>
            </a:r>
            <a:endParaRPr lang="bs-Latn-BA" sz="3000" b="1" dirty="0"/>
          </a:p>
          <a:p>
            <a:pPr algn="just"/>
            <a:r>
              <a:rPr lang="hr-BA" sz="3000" b="1" dirty="0"/>
              <a:t>Bogner, je dokazivao da između obrazovanja i kriminaliteta postoji neposredna veza.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88411347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Ferguson, govori o tome da je školska sprema najsnažniji faktor delinkventnosti. </a:t>
            </a:r>
            <a:endParaRPr lang="bs-Latn-BA" sz="3000" b="1" dirty="0"/>
          </a:p>
          <a:p>
            <a:pPr algn="just"/>
            <a:r>
              <a:rPr lang="hr-BA" sz="3000" b="1" dirty="0"/>
              <a:t>Hojer, smatra da obrazovanje pruža čvrst temelj koje pojedincu omogućava da nađe zaposlenje i da na taj način pošteno živi;</a:t>
            </a:r>
            <a:endParaRPr lang="bs-Latn-BA" sz="3000" b="1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367363234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052736"/>
            <a:ext cx="7056784" cy="5073427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hr-BA" sz="2800" b="1" dirty="0"/>
              <a:t>U vezi sa uticajem obrazovanja na kriminalitet,</a:t>
            </a:r>
            <a:r>
              <a:rPr lang="hr-BA" sz="2800" dirty="0"/>
              <a:t> </a:t>
            </a:r>
            <a:r>
              <a:rPr lang="hr-BA" sz="2800" b="1" dirty="0"/>
              <a:t>Pinatel smatra da u teoriji postoji tri pristupa:</a:t>
            </a:r>
            <a:endParaRPr lang="hr-BA" sz="3000" b="1" dirty="0" smtClean="0"/>
          </a:p>
          <a:p>
            <a:pPr marL="0" lvl="0" indent="0" algn="just">
              <a:buNone/>
            </a:pPr>
            <a:r>
              <a:rPr lang="hr-BA" sz="3000" b="1" dirty="0" smtClean="0"/>
              <a:t>mješoviti </a:t>
            </a:r>
            <a:r>
              <a:rPr lang="hr-BA" sz="3000" b="1" dirty="0"/>
              <a:t>- Lombrozo i De Gref. </a:t>
            </a:r>
            <a:endParaRPr lang="bs-Latn-BA" sz="3000" b="1" dirty="0"/>
          </a:p>
          <a:p>
            <a:pPr algn="just"/>
            <a:r>
              <a:rPr lang="hr-BA" sz="3000" b="1" dirty="0" err="1"/>
              <a:t>Lombrozo</a:t>
            </a:r>
            <a:r>
              <a:rPr lang="hr-BA" sz="3000" b="1" dirty="0"/>
              <a:t>, je smatrao da obrazovanje u zemljama gdje ono nije razvijeno u početku djeluje na povećanje svih oblika kriminala osim ubistva, a kada se razvije onda utiče na smanjenje najokrutnijih oblika, ali i na povećanje nekih drugih vidova.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11504037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80728"/>
            <a:ext cx="7344816" cy="568863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hr-BA" sz="3900" b="1" dirty="0"/>
              <a:t>De Gref, je smatrao da obrazovanje nema nikakvu ulogu i procenat izvršilaca krivičnih djela može ostati isti uprkos većem nivou obrazovanja, ali prihvata da se najveći broj izvršilaca regrutuje iz manje obrazovnih sredina. </a:t>
            </a:r>
            <a:endParaRPr lang="bs-Latn-BA" sz="39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900" b="1" dirty="0"/>
              <a:t>Pinatel je upoređivao navedene postupke i došao do zaključka: </a:t>
            </a:r>
            <a:endParaRPr lang="bs-Latn-BA" sz="39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900" b="1" dirty="0"/>
              <a:t>da pesimistička verzija nema validnost; </a:t>
            </a:r>
            <a:endParaRPr lang="bs-Latn-BA" sz="39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900" b="1" dirty="0"/>
              <a:t>da se optimistička može parcijalno usvojiti iz manje obrazovnih sredina i regrutuje se veći broj delinkvenata; </a:t>
            </a:r>
            <a:endParaRPr lang="bs-Latn-BA" sz="39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900" b="1" dirty="0"/>
              <a:t>da je mješovita teorija najprihvatljivija. </a:t>
            </a:r>
            <a:endParaRPr lang="bs-Latn-BA" sz="3900" b="1" dirty="0"/>
          </a:p>
          <a:p>
            <a:endParaRPr lang="bs-Latn-BA" sz="39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89720216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3528392"/>
          </a:xfrm>
        </p:spPr>
        <p:txBody>
          <a:bodyPr>
            <a:normAutofit/>
          </a:bodyPr>
          <a:lstStyle/>
          <a:p>
            <a:r>
              <a:rPr lang="hr-BA" b="1" dirty="0"/>
              <a:t>PORODICA KAO FAKTOR KRIMINALITETA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112987"/>
          </a:xfrm>
        </p:spPr>
        <p:txBody>
          <a:bodyPr/>
          <a:lstStyle/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0920945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600" y="274638"/>
            <a:ext cx="7056784" cy="1143000"/>
          </a:xfrm>
        </p:spPr>
        <p:txBody>
          <a:bodyPr>
            <a:noAutofit/>
          </a:bodyPr>
          <a:lstStyle/>
          <a:p>
            <a:r>
              <a:rPr lang="hr-BA" sz="3600" b="1" dirty="0"/>
              <a:t>Degradirana porodica kao </a:t>
            </a:r>
            <a:r>
              <a:rPr lang="hr-BA" sz="3600" b="1" dirty="0" err="1"/>
              <a:t>mikrogrupni</a:t>
            </a:r>
            <a:r>
              <a:rPr lang="hr-BA" sz="3600" b="1" dirty="0"/>
              <a:t> faktor</a:t>
            </a:r>
            <a:endParaRPr lang="bs-Latn-BA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608" y="1600200"/>
            <a:ext cx="6912768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Porodica je osnovna strukturalna društveno socijalna sredina u kojoj se odvija primarni proces </a:t>
            </a:r>
            <a:r>
              <a:rPr lang="hr-BA" sz="3000" b="1" dirty="0" err="1"/>
              <a:t>vaspitanja</a:t>
            </a:r>
            <a:r>
              <a:rPr lang="hr-BA" sz="3000" b="1" dirty="0"/>
              <a:t> i socijalizacije njenih članova. </a:t>
            </a:r>
            <a:endParaRPr lang="bs-Latn-BA" sz="3000" b="1" dirty="0"/>
          </a:p>
          <a:p>
            <a:pPr algn="just"/>
            <a:r>
              <a:rPr lang="hr-BA" sz="3000" b="1" dirty="0"/>
              <a:t>Svako odsustvo </a:t>
            </a:r>
            <a:r>
              <a:rPr lang="hr-BA" sz="3000" b="1" dirty="0" err="1"/>
              <a:t>vaspitne</a:t>
            </a:r>
            <a:r>
              <a:rPr lang="hr-BA" sz="3000" b="1" dirty="0"/>
              <a:t> funkcije porodice, strukturalnog raspada i dezorganizacije vodi u neki oblik devijacije ili delinkvencije.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320927582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128792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Na uzrok kriminaliteta najvećim dijelom utiču strukturalne anomalije u porodici, a posebno poremećaj porodičnih odnosa i poremećaj porodičnih procesa i same strukture porodice. </a:t>
            </a:r>
            <a:endParaRPr lang="bs-Latn-BA" sz="3000" b="1" dirty="0"/>
          </a:p>
          <a:p>
            <a:pPr algn="just"/>
            <a:r>
              <a:rPr lang="hr-BA" sz="3000" b="1" dirty="0"/>
              <a:t>Poremećaji u bračnim odnosima smatraju se jednim od mikrogrupnih faktora devijantnosti, kako kod supružnika, tako i kod djece.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401058412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/>
              <a:t>Posljedice porodičnih poremećaja se </a:t>
            </a:r>
            <a:r>
              <a:rPr lang="hr-BA" sz="3600" b="1" dirty="0" smtClean="0"/>
              <a:t>manifestuju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340768"/>
            <a:ext cx="7200800" cy="504056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BA" b="1" dirty="0"/>
              <a:t>u </a:t>
            </a:r>
            <a:r>
              <a:rPr lang="hr-BA" b="1" dirty="0" smtClean="0"/>
              <a:t>vidu:</a:t>
            </a:r>
            <a:endParaRPr lang="hr-BA" b="1" dirty="0" smtClean="0"/>
          </a:p>
          <a:p>
            <a:pPr algn="just"/>
            <a:r>
              <a:rPr lang="hr-BA" b="1" dirty="0" smtClean="0"/>
              <a:t>poligamije</a:t>
            </a:r>
            <a:r>
              <a:rPr lang="hr-BA" b="1" dirty="0"/>
              <a:t>,</a:t>
            </a:r>
            <a:endParaRPr lang="bs-Latn-BA" dirty="0"/>
          </a:p>
          <a:p>
            <a:pPr algn="just"/>
            <a:r>
              <a:rPr lang="hr-BA" b="1" dirty="0" smtClean="0"/>
              <a:t>dvobračnosti</a:t>
            </a:r>
            <a:r>
              <a:rPr lang="hr-BA" b="1" dirty="0"/>
              <a:t>, </a:t>
            </a:r>
            <a:endParaRPr lang="bs-Latn-BA" dirty="0"/>
          </a:p>
          <a:p>
            <a:pPr algn="just"/>
            <a:r>
              <a:rPr lang="hr-BA" b="1" dirty="0" smtClean="0"/>
              <a:t>vanbračnost </a:t>
            </a:r>
            <a:r>
              <a:rPr lang="hr-BA" b="1" dirty="0"/>
              <a:t>sa maloljetnom osobom, </a:t>
            </a:r>
            <a:endParaRPr lang="bs-Latn-BA" dirty="0"/>
          </a:p>
          <a:p>
            <a:pPr algn="just"/>
            <a:r>
              <a:rPr lang="hr-BA" b="1" dirty="0" smtClean="0"/>
              <a:t>zlostavljanje </a:t>
            </a:r>
            <a:r>
              <a:rPr lang="hr-BA" b="1" dirty="0"/>
              <a:t>i zapuštanje maloljetne djece, </a:t>
            </a:r>
            <a:endParaRPr lang="bs-Latn-BA" dirty="0"/>
          </a:p>
          <a:p>
            <a:pPr algn="just"/>
            <a:r>
              <a:rPr lang="hr-BA" b="1" dirty="0" smtClean="0"/>
              <a:t>zapuštanje </a:t>
            </a:r>
            <a:r>
              <a:rPr lang="hr-BA" b="1" dirty="0"/>
              <a:t>porodičnih </a:t>
            </a:r>
            <a:r>
              <a:rPr lang="hr-BA" b="1" dirty="0" smtClean="0"/>
              <a:t>obaveza</a:t>
            </a:r>
            <a:r>
              <a:rPr lang="hr-BA" b="1" dirty="0"/>
              <a:t>, </a:t>
            </a:r>
            <a:endParaRPr lang="bs-Latn-BA" dirty="0"/>
          </a:p>
          <a:p>
            <a:pPr algn="just"/>
            <a:r>
              <a:rPr lang="hr-BA" b="1" dirty="0" smtClean="0"/>
              <a:t>pojave </a:t>
            </a:r>
            <a:r>
              <a:rPr lang="hr-BA" b="1" dirty="0"/>
              <a:t>porodičnih oblika nasilja (nasilje nad djecom, nasilje nad suprugom, odnosno supružnikom, i drugi oblici), </a:t>
            </a:r>
            <a:endParaRPr lang="bs-Latn-BA" dirty="0"/>
          </a:p>
          <a:p>
            <a:pPr algn="just"/>
            <a:r>
              <a:rPr lang="hr-BA" b="1" dirty="0" smtClean="0"/>
              <a:t>incest</a:t>
            </a:r>
            <a:r>
              <a:rPr lang="hr-BA" b="1" dirty="0"/>
              <a:t>, odnosno rodoskrnavljenje.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043158300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 smtClean="0"/>
              <a:t>Nedostatak </a:t>
            </a:r>
            <a:r>
              <a:rPr lang="hr-BA" sz="3000" b="1" dirty="0" err="1" smtClean="0"/>
              <a:t>vaspitanja</a:t>
            </a:r>
            <a:r>
              <a:rPr lang="hr-BA" sz="3000" b="1" dirty="0" smtClean="0"/>
              <a:t> stvara agresivnu osobu, bez osjećanja za granice društveno dopuštenog i normalnog. Istraživanjem i analitičkim praćenjem,  Lombrozo je uočio da se u okviru delinkventne populacije nalazi veliki broj zapuštene djece poročnih roditelja, vanbračne djece i siročadi.</a:t>
            </a:r>
            <a:endParaRPr lang="bs-Latn-BA" sz="3000" b="1" dirty="0" smtClean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899821167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128792" cy="1143000"/>
          </a:xfrm>
        </p:spPr>
        <p:txBody>
          <a:bodyPr>
            <a:noAutofit/>
          </a:bodyPr>
          <a:lstStyle/>
          <a:p>
            <a:r>
              <a:rPr lang="hr-BA" sz="3600" b="1" dirty="0"/>
              <a:t>Slobodno vrijeme </a:t>
            </a:r>
            <a:r>
              <a:rPr lang="hr-BA" sz="3600" dirty="0"/>
              <a:t>- </a:t>
            </a:r>
            <a:r>
              <a:rPr lang="hr-BA" sz="3600" b="1" dirty="0"/>
              <a:t>kriminološki aspekti slobodnog vremena mladih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7056784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hr-BA" sz="3000" b="1" dirty="0"/>
              <a:t>Slobodno vrijeme se javlja paralelno sa pojavom i razvojem civilizacije, odnosno razvojem civilnog društva, što je primjereno klasnoj pripadnosti i vremenu u kojem civilizacija postoji.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Ono označava vrijeme koje pojedinac ispunjava i oblikuje prema vlastitim željama, bez bilo koje vrste obaveze ili nužde.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130936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bs-Latn-BA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>
            <a:normAutofit/>
          </a:bodyPr>
          <a:lstStyle/>
          <a:p>
            <a:pPr lvl="0" algn="just"/>
            <a:r>
              <a:rPr lang="hr-BA" b="1" dirty="0" smtClean="0"/>
              <a:t> </a:t>
            </a:r>
            <a:r>
              <a:rPr lang="hr-BA" sz="3000" b="1" dirty="0" smtClean="0"/>
              <a:t>Posebne</a:t>
            </a:r>
            <a:r>
              <a:rPr lang="hr-BA" sz="3000" b="1" dirty="0"/>
              <a:t>, odnosno neposredne posljedice </a:t>
            </a:r>
            <a:r>
              <a:rPr lang="hr-BA" sz="3000" b="1" dirty="0" smtClean="0"/>
              <a:t>    siromaštva </a:t>
            </a:r>
            <a:r>
              <a:rPr lang="hr-BA" sz="3000" b="1" dirty="0"/>
              <a:t>su: </a:t>
            </a:r>
            <a:endParaRPr lang="hr-BA" sz="3000" b="1" dirty="0" smtClean="0"/>
          </a:p>
          <a:p>
            <a:pPr lvl="0" algn="just"/>
            <a:r>
              <a:rPr lang="hr-BA" sz="3000" b="1" dirty="0" smtClean="0"/>
              <a:t>neobrazovanje</a:t>
            </a:r>
            <a:r>
              <a:rPr lang="hr-BA" sz="3000" b="1" dirty="0"/>
              <a:t>, </a:t>
            </a:r>
            <a:endParaRPr lang="bs-Latn-BA" sz="3000" b="1" dirty="0"/>
          </a:p>
          <a:p>
            <a:pPr lvl="0" algn="just"/>
            <a:r>
              <a:rPr lang="hr-BA" sz="3000" b="1" dirty="0"/>
              <a:t>nedovoljna zaposlenost, </a:t>
            </a:r>
            <a:endParaRPr lang="bs-Latn-BA" sz="3000" b="1" dirty="0"/>
          </a:p>
          <a:p>
            <a:pPr lvl="0" algn="just"/>
            <a:r>
              <a:rPr lang="hr-BA" sz="3000" b="1" dirty="0"/>
              <a:t>niski prihodi, </a:t>
            </a:r>
            <a:endParaRPr lang="bs-Latn-BA" sz="3000" b="1" dirty="0"/>
          </a:p>
          <a:p>
            <a:pPr lvl="0" algn="just"/>
            <a:r>
              <a:rPr lang="hr-BA" sz="3000" b="1" dirty="0"/>
              <a:t>slab lični i porodični status, </a:t>
            </a:r>
          </a:p>
        </p:txBody>
      </p:sp>
    </p:spTree>
    <p:extLst>
      <p:ext uri="{BB962C8B-B14F-4D97-AF65-F5344CB8AC3E}">
        <p14:creationId xmlns:p14="http://schemas.microsoft.com/office/powerpoint/2010/main" val="4041601303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Autofit/>
          </a:bodyPr>
          <a:lstStyle/>
          <a:p>
            <a:pPr algn="just"/>
            <a:r>
              <a:rPr lang="hr-BA" sz="3000" b="1" dirty="0"/>
              <a:t>Isto tako slobodno vrijeme sastavni je dio čovjekove aktivnosti, vrijeme izvan profesionalnih, porodičnih i društvenih obaveza u kojem pojedinac po svojoj volji odabire pozitivne oblike i sadržaje odmora, razonode, stvaralaštva ili negativne devijantne organizovane ili spontane oblike ponašanja koji dopunjuju ili ruše ono što vaspitanjem i obrazovanjem pruža porodica i škola.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460360312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48072"/>
          </a:xfrm>
        </p:spPr>
        <p:txBody>
          <a:bodyPr>
            <a:normAutofit/>
          </a:bodyPr>
          <a:lstStyle/>
          <a:p>
            <a:r>
              <a:rPr lang="bs-Latn-BA" sz="3600" b="1" dirty="0" smtClean="0"/>
              <a:t>Dosada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24744"/>
            <a:ext cx="7056784" cy="500141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hr-BA" sz="3500" b="1" u="sng" dirty="0"/>
              <a:t>Dosada </a:t>
            </a:r>
            <a:r>
              <a:rPr lang="hr-BA" sz="3500" b="1" dirty="0"/>
              <a:t>se smatra jednim od uzroka devijantnog ponašanja, posebno maloljetnika. </a:t>
            </a:r>
            <a:endParaRPr lang="bs-Latn-BA" sz="3500" dirty="0"/>
          </a:p>
          <a:p>
            <a:pPr algn="just"/>
            <a:r>
              <a:rPr lang="hr-BA" sz="3500" b="1" u="sng" dirty="0"/>
              <a:t>Fenomen dosade i dokolice-</a:t>
            </a:r>
            <a:r>
              <a:rPr lang="hr-BA" sz="3500" b="1" u="sng" dirty="0" err="1"/>
              <a:t>bezposličarenje</a:t>
            </a:r>
            <a:r>
              <a:rPr lang="hr-BA" sz="3500" b="1" u="sng" dirty="0"/>
              <a:t>/dosađivanje</a:t>
            </a:r>
            <a:r>
              <a:rPr lang="hr-BA" sz="3500" b="1" dirty="0"/>
              <a:t> u životu mladog čovjeka može biti prazno vrijeme, odnosno vrijeme iskušenja, upuštanje u razne devijantne pošasti u smislu besposličarenja i lijenosti, okrivljujući drugog za to, samo što nisu stekli radne navike i tako se prepustili asocijalnom ponašanju. </a:t>
            </a:r>
            <a:endParaRPr lang="bs-Latn-BA" sz="35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152326670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Kriminološki aspekti slobodnog vremena mladih toliko su obimni i složeni, da zahtjevaju i omogućavaju, da ih utvrdi, zabilježi, proučava, tumači i razrađuje posebna kriminološka disciplina – kriminologija slobodnog vremena.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652356477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043607" y="2348881"/>
            <a:ext cx="7056785" cy="1440159"/>
          </a:xfrm>
        </p:spPr>
        <p:txBody>
          <a:bodyPr>
            <a:normAutofit/>
          </a:bodyPr>
          <a:lstStyle/>
          <a:p>
            <a:pPr algn="ctr"/>
            <a:r>
              <a:rPr lang="hr-BA" sz="4400" b="1" dirty="0">
                <a:solidFill>
                  <a:schemeClr val="tx1"/>
                </a:solidFill>
              </a:rPr>
              <a:t>SOCIJALNO - PATOLOŠKE POJAVE</a:t>
            </a:r>
            <a:endParaRPr lang="bs-Latn-BA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271853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5616" y="274638"/>
            <a:ext cx="6768752" cy="850106"/>
          </a:xfrm>
        </p:spPr>
        <p:txBody>
          <a:bodyPr>
            <a:noAutofit/>
          </a:bodyPr>
          <a:lstStyle/>
          <a:p>
            <a:r>
              <a:rPr lang="hr-BA" sz="3600" b="1" dirty="0"/>
              <a:t>Uzroci kriminaliteta </a:t>
            </a:r>
            <a:r>
              <a:rPr lang="hr-BA" sz="3600" dirty="0"/>
              <a:t>- </a:t>
            </a:r>
            <a:r>
              <a:rPr lang="hr-BA" sz="3600" b="1" dirty="0"/>
              <a:t>socijalno patološke pojave</a:t>
            </a:r>
            <a:endParaRPr lang="bs-Latn-BA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71600" y="1268760"/>
            <a:ext cx="7056784" cy="5256584"/>
          </a:xfrm>
        </p:spPr>
        <p:txBody>
          <a:bodyPr>
            <a:noAutofit/>
          </a:bodyPr>
          <a:lstStyle/>
          <a:p>
            <a:pPr algn="just"/>
            <a:r>
              <a:rPr lang="hr-BA" sz="3000" b="1" dirty="0" smtClean="0"/>
              <a:t>Socijalno-patološke pojave kriminaliteta u uskoj su vezi, a često i same uzrok pojavama kriminaliteta. </a:t>
            </a:r>
            <a:endParaRPr lang="bs-Latn-BA" sz="3000" b="1" dirty="0" smtClean="0"/>
          </a:p>
          <a:p>
            <a:pPr algn="just"/>
            <a:r>
              <a:rPr lang="hr-BA" sz="3000" b="1" dirty="0" smtClean="0"/>
              <a:t>To se posebno odnosi na patološke pojave: 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alkoholizma,	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narkomanije, 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seksualnih devijacija, 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vagabundaže, prostituciju </a:t>
            </a:r>
            <a:r>
              <a:rPr lang="hr-BA" sz="3000" b="1" dirty="0" smtClean="0"/>
              <a:t>i 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kocku.</a:t>
            </a:r>
            <a:endParaRPr lang="bs-Latn-BA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737572399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Ove pojave kao i većina ostalih kriminogenih faktora ne djeluju odvojeno već su u uzajamnoj vezi sa drugim faktorima, a najčešće sa faktorima ekonomsko - finansijske prirode.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022986859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hr-BA" sz="4400" b="1" dirty="0">
                <a:solidFill>
                  <a:schemeClr val="tx1"/>
                </a:solidFill>
              </a:rPr>
              <a:t>SOCIJALNA OBILJEŽJA KRIMINALITETA</a:t>
            </a:r>
            <a:endParaRPr lang="bs-Latn-BA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736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344816" cy="1143000"/>
          </a:xfrm>
        </p:spPr>
        <p:txBody>
          <a:bodyPr>
            <a:normAutofit fontScale="90000"/>
          </a:bodyPr>
          <a:lstStyle/>
          <a:p>
            <a:r>
              <a:rPr lang="hr-BA" sz="3600" b="1" dirty="0"/>
              <a:t>Viši društveni status omogućava veći društveni </a:t>
            </a:r>
            <a:r>
              <a:rPr lang="hr-BA" sz="3600" b="1" dirty="0" err="1"/>
              <a:t>uticaj</a:t>
            </a:r>
            <a:r>
              <a:rPr lang="hr-BA" sz="3600" b="1" dirty="0"/>
              <a:t> na oblike društvene reakcije i prevencije kriminaliteta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BA" b="1" dirty="0"/>
              <a:t>Najčešće se pod socijalnim obilježjima podrazumijevaju: </a:t>
            </a:r>
            <a:endParaRPr lang="bs-Latn-BA" dirty="0"/>
          </a:p>
          <a:p>
            <a:pPr lvl="0"/>
            <a:r>
              <a:rPr lang="hr-BA" b="1" dirty="0"/>
              <a:t>socijalni status, </a:t>
            </a:r>
            <a:endParaRPr lang="bs-Latn-BA" dirty="0"/>
          </a:p>
          <a:p>
            <a:pPr lvl="0"/>
            <a:r>
              <a:rPr lang="hr-BA" b="1" dirty="0"/>
              <a:t>profesija, </a:t>
            </a:r>
            <a:endParaRPr lang="bs-Latn-BA" dirty="0"/>
          </a:p>
          <a:p>
            <a:pPr lvl="0"/>
            <a:r>
              <a:rPr lang="hr-BA" b="1" dirty="0"/>
              <a:t>pol, </a:t>
            </a:r>
            <a:endParaRPr lang="bs-Latn-BA" dirty="0"/>
          </a:p>
          <a:p>
            <a:pPr lvl="0"/>
            <a:r>
              <a:rPr lang="hr-BA" b="1" dirty="0"/>
              <a:t>uzrast,</a:t>
            </a:r>
            <a:endParaRPr lang="bs-Latn-BA" dirty="0"/>
          </a:p>
          <a:p>
            <a:pPr lvl="0"/>
            <a:r>
              <a:rPr lang="hr-BA" b="1" dirty="0"/>
              <a:t>socijalno porijeklo, </a:t>
            </a:r>
            <a:endParaRPr lang="bs-Latn-BA" dirty="0"/>
          </a:p>
          <a:p>
            <a:pPr lvl="0"/>
            <a:r>
              <a:rPr lang="hr-BA" b="1" dirty="0"/>
              <a:t>materijalne prilike i okolnosti, </a:t>
            </a:r>
            <a:endParaRPr lang="bs-Latn-BA" dirty="0"/>
          </a:p>
          <a:p>
            <a:pPr lvl="0"/>
            <a:r>
              <a:rPr lang="hr-BA" b="1" dirty="0"/>
              <a:t>mjesto boravka i sama delinkventna </a:t>
            </a:r>
            <a:r>
              <a:rPr lang="hr-BA" b="1" dirty="0" err="1"/>
              <a:t>opredjeljenost</a:t>
            </a:r>
            <a:r>
              <a:rPr lang="hr-BA" b="1" dirty="0"/>
              <a:t>.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102602167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hr-BA" b="1" dirty="0" smtClean="0"/>
              <a:t>Nepovoljan socijalni status proizilazi iz etničke i rasne politike, religijske ili ideološke diskriminacije, stanja siromaštva, nedovoljnog obrazovanja, nezaposlenosti </a:t>
            </a:r>
            <a:r>
              <a:rPr lang="hr-BA" b="1" dirty="0" smtClean="0"/>
              <a:t>koji </a:t>
            </a:r>
            <a:r>
              <a:rPr lang="hr-BA" b="1" dirty="0" smtClean="0"/>
              <a:t>predstavljaju jedne od </a:t>
            </a:r>
            <a:r>
              <a:rPr lang="hr-BA" b="1" dirty="0" smtClean="0"/>
              <a:t>bitnih kriminogenih </a:t>
            </a:r>
            <a:r>
              <a:rPr lang="hr-BA" b="1" dirty="0" smtClean="0"/>
              <a:t>faktora. </a:t>
            </a:r>
            <a:endParaRPr lang="bs-Latn-BA" b="1" dirty="0" smtClean="0"/>
          </a:p>
          <a:p>
            <a:pPr algn="just"/>
            <a:r>
              <a:rPr lang="hr-BA" b="1" dirty="0" smtClean="0"/>
              <a:t>Veću opasnost od kriminogenog uticaja imaju socijalni slojevi koji žive u bijedi i siromaštvu, doseljenici, </a:t>
            </a:r>
            <a:r>
              <a:rPr lang="hr-BA" b="1" dirty="0" smtClean="0"/>
              <a:t>kao što su migranti</a:t>
            </a:r>
            <a:r>
              <a:rPr lang="hr-BA" b="1" dirty="0" smtClean="0"/>
              <a:t>, etničke i religijske manjine.</a:t>
            </a:r>
            <a:endParaRPr lang="bs-Latn-BA" b="1" dirty="0" smtClean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935136728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algn="just"/>
            <a:r>
              <a:rPr lang="hr-BA" sz="3000" b="1" dirty="0"/>
              <a:t>Viši društveni status omogućava veći društveni uticaj na oblike društvene reakcije i prevencije kriminaliteta sa jedne strane, a sa druge strane predstavlja objektivan uslov da uz subjektivne okolnosti bude osnov za vršenje određenih djela organizovanog, privrednog i drugih oblika kriminaliteta.</a:t>
            </a:r>
            <a:endParaRPr lang="bs-Latn-BA" sz="3000" b="1" dirty="0"/>
          </a:p>
          <a:p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869153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/>
          <a:lstStyle/>
          <a:p>
            <a:pPr lvl="0" algn="just"/>
            <a:endParaRPr lang="hr-BA" sz="3000" b="1" dirty="0" smtClean="0"/>
          </a:p>
          <a:p>
            <a:pPr lvl="0" algn="just"/>
            <a:r>
              <a:rPr lang="hr-BA" sz="3000" b="1" dirty="0" smtClean="0"/>
              <a:t>nedovoljna </a:t>
            </a:r>
            <a:r>
              <a:rPr lang="hr-BA" sz="3000" b="1" dirty="0"/>
              <a:t>kultura, (lična, porodična i kultura društva u kome žive</a:t>
            </a:r>
            <a:r>
              <a:rPr lang="hr-BA" sz="3000" b="1" dirty="0" smtClean="0"/>
              <a:t>), </a:t>
            </a:r>
            <a:r>
              <a:rPr lang="hr-BA" sz="3000" b="1" dirty="0"/>
              <a:t>negativan uticaj na emocionalni razvoj djece, pojava alkoholizma u raznim stanjima, </a:t>
            </a:r>
            <a:endParaRPr lang="bs-Latn-BA" sz="3000" dirty="0"/>
          </a:p>
          <a:p>
            <a:pPr lvl="0" algn="just"/>
            <a:r>
              <a:rPr lang="hr-BA" sz="3000" b="1" dirty="0"/>
              <a:t>i drugih devijantnih pojava.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420203998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/>
          </a:bodyPr>
          <a:lstStyle/>
          <a:p>
            <a:endParaRPr lang="hr-BA" dirty="0" smtClean="0"/>
          </a:p>
          <a:p>
            <a:pPr algn="just"/>
            <a:r>
              <a:rPr lang="hr-BA" sz="3000" b="1" dirty="0" smtClean="0"/>
              <a:t>Kod </a:t>
            </a:r>
            <a:r>
              <a:rPr lang="hr-BA" sz="3000" b="1" dirty="0"/>
              <a:t>profesionalnih kriminalaca, recidivista koji kontinuirano ponavljaju ista ili slična, krivična djela iz koristoljublja i sama kriminalna aktivnost uslovno postaje zanimanje</a:t>
            </a:r>
            <a:r>
              <a:rPr lang="hr-BA" sz="3000" b="1" dirty="0" smtClean="0"/>
              <a:t>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347326880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hr-BA" sz="3000" b="1" dirty="0"/>
          </a:p>
          <a:p>
            <a:pPr algn="just"/>
            <a:r>
              <a:rPr lang="hr-BA" sz="3000" b="1" dirty="0" smtClean="0"/>
              <a:t>Pol</a:t>
            </a:r>
            <a:r>
              <a:rPr lang="hr-BA" sz="3000" b="1" dirty="0"/>
              <a:t>, u smislu, muška i ženska osoba je anatomsko fiziološka struktura ličnosti po kojima se razlikuju. </a:t>
            </a:r>
            <a:endParaRPr lang="bs-Latn-BA" sz="3000" b="1" dirty="0"/>
          </a:p>
          <a:p>
            <a:pPr algn="just"/>
            <a:r>
              <a:rPr lang="hr-BA" sz="3000" b="1" dirty="0"/>
              <a:t>Muški poslovi pripadaju vrsti zanimanja koja dozvoljavaju kontrolisanu upotrebu raznih oblika sile i agresije.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217627129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6840760" cy="1210146"/>
          </a:xfrm>
        </p:spPr>
        <p:txBody>
          <a:bodyPr>
            <a:normAutofit/>
          </a:bodyPr>
          <a:lstStyle/>
          <a:p>
            <a:r>
              <a:rPr lang="hr-BA" sz="3600" b="1" dirty="0"/>
              <a:t>Agresija kod muških osoba često prelazi u različite vrste </a:t>
            </a:r>
            <a:r>
              <a:rPr lang="hr-BA" sz="3600" b="1" dirty="0" smtClean="0"/>
              <a:t>nasilništva 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kao što su</a:t>
            </a:r>
            <a:r>
              <a:rPr lang="hr-BA" sz="3000" b="1" dirty="0" smtClean="0"/>
              <a:t>:</a:t>
            </a:r>
            <a:endParaRPr lang="hr-BA" sz="3000" b="1" dirty="0" smtClean="0"/>
          </a:p>
          <a:p>
            <a:pPr lvl="0" algn="just"/>
            <a:r>
              <a:rPr lang="hr-BA" sz="3000" b="1" dirty="0" smtClean="0"/>
              <a:t>razbojništva</a:t>
            </a:r>
            <a:r>
              <a:rPr lang="hr-BA" sz="3000" b="1" dirty="0"/>
              <a:t>, </a:t>
            </a:r>
            <a:r>
              <a:rPr lang="hr-BA" sz="3000" b="1" dirty="0" smtClean="0"/>
              <a:t>huliganizam</a:t>
            </a:r>
            <a:r>
              <a:rPr lang="hr-BA" sz="3000" b="1" dirty="0"/>
              <a:t>, </a:t>
            </a:r>
            <a:endParaRPr lang="bs-Latn-BA" sz="3000" dirty="0"/>
          </a:p>
          <a:p>
            <a:pPr lvl="0" algn="just"/>
            <a:r>
              <a:rPr lang="hr-BA" sz="3000" b="1" dirty="0"/>
              <a:t>zlostavljanje vršnjaka u školi, </a:t>
            </a:r>
            <a:endParaRPr lang="bs-Latn-BA" sz="3000" dirty="0"/>
          </a:p>
          <a:p>
            <a:pPr lvl="0" algn="just"/>
            <a:r>
              <a:rPr lang="hr-BA" sz="3000" b="1" dirty="0" err="1"/>
              <a:t>mobing</a:t>
            </a:r>
            <a:r>
              <a:rPr lang="hr-BA" sz="3000" b="1" dirty="0"/>
              <a:t> nad ženama i drugim osobama, </a:t>
            </a:r>
            <a:endParaRPr lang="bs-Latn-BA" sz="3000" dirty="0"/>
          </a:p>
          <a:p>
            <a:pPr lvl="0" algn="just"/>
            <a:r>
              <a:rPr lang="hr-BA" sz="3000" b="1" dirty="0"/>
              <a:t>silovanje, </a:t>
            </a:r>
            <a:r>
              <a:rPr lang="hr-BA" sz="3000" b="1" dirty="0" smtClean="0"/>
              <a:t>reketiranje</a:t>
            </a:r>
            <a:r>
              <a:rPr lang="hr-BA" sz="3000" b="1" dirty="0"/>
              <a:t>, </a:t>
            </a:r>
            <a:endParaRPr lang="bs-Latn-BA" sz="3000" dirty="0"/>
          </a:p>
          <a:p>
            <a:pPr lvl="0" algn="just"/>
            <a:r>
              <a:rPr lang="hr-BA" sz="3000" b="1" dirty="0"/>
              <a:t>ozbiljne prijetnje, </a:t>
            </a:r>
            <a:endParaRPr lang="bs-Latn-BA" sz="3000" dirty="0"/>
          </a:p>
          <a:p>
            <a:pPr lvl="0" algn="just"/>
            <a:r>
              <a:rPr lang="hr-BA" sz="3000" b="1" dirty="0"/>
              <a:t>tuče i drugo. 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2536919887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Kriminološki aspekti delinkvencije koju vrše žene, predstavlja posebnu vrstu prestupništva odnosno oblika asocijalnog ponašanja koji su </a:t>
            </a:r>
            <a:r>
              <a:rPr lang="hr-BA" sz="3000" b="1" dirty="0" err="1"/>
              <a:t>uslovljeni</a:t>
            </a:r>
            <a:r>
              <a:rPr lang="hr-BA" sz="3000" b="1" dirty="0"/>
              <a:t> </a:t>
            </a:r>
            <a:r>
              <a:rPr lang="hr-BA" sz="3000" b="1" dirty="0" err="1"/>
              <a:t>biopsihičkom</a:t>
            </a:r>
            <a:r>
              <a:rPr lang="hr-BA" sz="3000" b="1" dirty="0"/>
              <a:t> strukturom i socijalnim položajem žena u društvenoj zajednici svakog civilnog društva.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387751925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algn="just"/>
            <a:r>
              <a:rPr lang="hr-BA" sz="3000" b="1" dirty="0"/>
              <a:t>To su najčešće devijantna ponašanja u kojima dominiraju blaži oblici kriminaliteta: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prostitucija,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narkomanija,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kleptomanija,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piromanija,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seksualno nasilje i dr.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644611052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043607" y="1844825"/>
            <a:ext cx="7056785" cy="1512167"/>
          </a:xfrm>
        </p:spPr>
        <p:txBody>
          <a:bodyPr>
            <a:normAutofit/>
          </a:bodyPr>
          <a:lstStyle/>
          <a:p>
            <a:pPr algn="ctr"/>
            <a:r>
              <a:rPr lang="hr-BA" sz="4400" b="1" dirty="0">
                <a:solidFill>
                  <a:schemeClr val="tx1"/>
                </a:solidFill>
              </a:rPr>
              <a:t>NARKOMANIJA I KRIMINALITET</a:t>
            </a:r>
            <a:endParaRPr lang="bs-Latn-BA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728083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Pravci kretanja droge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Trgovina narkoticima predstavlja kriminalitet novijeg fenomenološkog oblika, tako se:</a:t>
            </a:r>
            <a:endParaRPr lang="bs-Latn-BA" sz="3000" b="1" dirty="0"/>
          </a:p>
          <a:p>
            <a:pPr lvl="1" algn="just"/>
            <a:r>
              <a:rPr lang="hr-BA" sz="3000" b="1" dirty="0"/>
              <a:t>Najviše trguje Heroinom - Pakistan, </a:t>
            </a:r>
            <a:r>
              <a:rPr lang="hr-BA" sz="3000" b="1" dirty="0" err="1"/>
              <a:t>Avganistan</a:t>
            </a:r>
            <a:r>
              <a:rPr lang="hr-BA" sz="3000" b="1" dirty="0"/>
              <a:t>, </a:t>
            </a:r>
            <a:r>
              <a:rPr lang="hr-BA" sz="3000" b="1" dirty="0" err="1"/>
              <a:t>Mijanmar</a:t>
            </a:r>
            <a:r>
              <a:rPr lang="hr-BA" sz="3000" b="1" dirty="0"/>
              <a:t> i dr. </a:t>
            </a:r>
            <a:endParaRPr lang="bs-Latn-BA" sz="3000" b="1" dirty="0"/>
          </a:p>
          <a:p>
            <a:pPr lvl="1" algn="just"/>
            <a:r>
              <a:rPr lang="hr-BA" sz="3000" b="1" dirty="0"/>
              <a:t>Zlatni </a:t>
            </a:r>
            <a:r>
              <a:rPr lang="hr-BA" sz="3000" b="1" dirty="0" err="1"/>
              <a:t>trougao</a:t>
            </a:r>
            <a:r>
              <a:rPr lang="hr-BA" sz="3000" b="1" dirty="0"/>
              <a:t> kriminaliteta heroinom je </a:t>
            </a:r>
            <a:r>
              <a:rPr lang="hr-BA" sz="3000" b="1" dirty="0" err="1"/>
              <a:t>Brma</a:t>
            </a:r>
            <a:r>
              <a:rPr lang="hr-BA" sz="3000" b="1" dirty="0"/>
              <a:t>, Tajland i Laos, a zlatni polumjesec su </a:t>
            </a:r>
            <a:r>
              <a:rPr lang="hr-BA" sz="3000" b="1" dirty="0" err="1"/>
              <a:t>Avganistan</a:t>
            </a:r>
            <a:r>
              <a:rPr lang="hr-BA" sz="3000" b="1" dirty="0"/>
              <a:t> i Pakistan između ostalih;</a:t>
            </a:r>
            <a:endParaRPr lang="bs-Latn-BA" sz="3000" b="1" dirty="0"/>
          </a:p>
          <a:p>
            <a:pPr lvl="1"/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768166880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88832" cy="4525963"/>
          </a:xfrm>
        </p:spPr>
        <p:txBody>
          <a:bodyPr/>
          <a:lstStyle/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Kokain 30-70%;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Marihuana i sintetičke droge - Amfetamini, LSD, i dr.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Najviše se sintetičke droge koriste i prodaju u Zapadnoj Evropi - Holandija, Belgija, Poljska.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Pravci kretanja droge su preko Balkanske rute, i tu se najčešće i događaju najčešće rasturanje i najveće zaplijene.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822401209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1844825"/>
            <a:ext cx="7772400" cy="1584175"/>
          </a:xfrm>
        </p:spPr>
        <p:txBody>
          <a:bodyPr>
            <a:normAutofit/>
          </a:bodyPr>
          <a:lstStyle/>
          <a:p>
            <a:r>
              <a:rPr lang="hr-BA" sz="4400" b="1" dirty="0">
                <a:solidFill>
                  <a:schemeClr val="tx1"/>
                </a:solidFill>
              </a:rPr>
              <a:t>ALKOHOLIZAM I KRIMINALITET</a:t>
            </a:r>
            <a:endParaRPr lang="bs-Latn-BA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45085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6912768" cy="1143000"/>
          </a:xfrm>
        </p:spPr>
        <p:txBody>
          <a:bodyPr>
            <a:noAutofit/>
          </a:bodyPr>
          <a:lstStyle/>
          <a:p>
            <a:r>
              <a:rPr lang="hr-BA" sz="3600" b="1" dirty="0"/>
              <a:t>Porast upotrebe alkohola nije praćen i porastom kriminaliteta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Jedan </a:t>
            </a:r>
            <a:r>
              <a:rPr lang="hr-BA" sz="3000" b="1" dirty="0"/>
              <a:t>od francuskih kriminologa, Pinatel, je na osnovu istraživanja i zaokružene studije o alkoholizmu u Francuskoj, utvrdio da porast upotrebe alkohola nije praćen i porastom kriminaliteta, tvrdeći da je ovu tezu teško dokazati? </a:t>
            </a:r>
            <a:endParaRPr lang="bs-Latn-BA" sz="3000" b="1" dirty="0"/>
          </a:p>
          <a:p>
            <a:pPr marL="0" indent="0" algn="just">
              <a:buNone/>
            </a:pP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883043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bs-Latn-BA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>
            <a:normAutofit/>
          </a:bodyPr>
          <a:lstStyle/>
          <a:p>
            <a:pPr algn="just"/>
            <a:endParaRPr lang="hr-BA" b="1" dirty="0" smtClean="0"/>
          </a:p>
          <a:p>
            <a:pPr algn="just"/>
            <a:r>
              <a:rPr lang="hr-BA" sz="3000" b="1" dirty="0" smtClean="0"/>
              <a:t>Tarde </a:t>
            </a:r>
            <a:r>
              <a:rPr lang="hr-BA" sz="3000" b="1" dirty="0"/>
              <a:t>je smatrao, da je većina ubica i notornih kradljivaca počela svoj život kao napuštena djeca, beskućnici ili skitnice.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078393591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algn="just"/>
            <a:r>
              <a:rPr lang="hr-BA" sz="3000" b="1" dirty="0"/>
              <a:t>Kasnijim istraživanjima u okviru novije kriminologije, kriminolozi su se usaglasili sa stavom da je alkoholizam jedan od značajnih uzroka i kriminogenih faktora. </a:t>
            </a:r>
            <a:endParaRPr lang="bs-Latn-BA" sz="3000" b="1" dirty="0"/>
          </a:p>
          <a:p>
            <a:pPr marL="0" indent="0" algn="just">
              <a:buNone/>
            </a:pPr>
            <a:endParaRPr lang="bs-Latn-BA" sz="3000" b="1" dirty="0"/>
          </a:p>
          <a:p>
            <a:pPr algn="just"/>
            <a:r>
              <a:rPr lang="hr-BA" sz="3000" b="1" dirty="0"/>
              <a:t>Pri tome treba razlikovati:</a:t>
            </a:r>
            <a:endParaRPr lang="bs-Latn-BA" sz="3000" b="1" dirty="0"/>
          </a:p>
          <a:p>
            <a:pPr lvl="1" algn="just"/>
            <a:r>
              <a:rPr lang="hr-BA" sz="3000" b="1" dirty="0"/>
              <a:t>akutni i</a:t>
            </a:r>
            <a:endParaRPr lang="bs-Latn-BA" sz="3000" b="1" dirty="0"/>
          </a:p>
          <a:p>
            <a:pPr lvl="1" algn="just"/>
            <a:r>
              <a:rPr lang="hr-BA" sz="3000" b="1" dirty="0"/>
              <a:t>hronični alkoholizam.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162306836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600" b="1" dirty="0" smtClean="0"/>
              <a:t>Akutni alkoholizam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BA" b="1" dirty="0"/>
              <a:t>Akutni alkoholizam (pijanstvo) direktno utiče na javljanje nekih oblika krivičnih djela, koji je i neposredni faktor kriminaliteta. </a:t>
            </a:r>
            <a:endParaRPr lang="bs-Latn-BA" b="1" dirty="0"/>
          </a:p>
          <a:p>
            <a:pPr algn="just"/>
            <a:r>
              <a:rPr lang="hr-BA" b="1" dirty="0"/>
              <a:t>S obzirom na ovako supstancijalno djelovanje alkohola na mozak i centralni, odnosno periferni nervni sistem određene osobe i njeno ponašanje neki oblici kriminaliteta su u direktnoj vezi sa ranije uživanom alkoholnom </a:t>
            </a:r>
            <a:r>
              <a:rPr lang="hr-BA" b="1" dirty="0" smtClean="0"/>
              <a:t>supstancom</a:t>
            </a:r>
            <a:r>
              <a:rPr lang="hr-BA" b="1" dirty="0"/>
              <a:t>. 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001508599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/>
          <a:lstStyle/>
          <a:p>
            <a:pPr algn="just"/>
            <a:r>
              <a:rPr lang="hr-BA" sz="3000" b="1" dirty="0"/>
              <a:t>Posmatrano sa kriminološkog aspekta akutni alkoholizam ima svoj značajan udio kako na javljanje afektivne kriminalne aktivnosti, manifestovane agresivnosti i </a:t>
            </a:r>
            <a:r>
              <a:rPr lang="hr-BA" sz="3000" b="1" dirty="0" smtClean="0"/>
              <a:t>svireposti</a:t>
            </a:r>
            <a:r>
              <a:rPr lang="hr-BA" sz="3000" b="1" dirty="0"/>
              <a:t>, tako i na strukturu krminaliteta, jer pri tome djeluje neposredno.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362516598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600" b="1" dirty="0" smtClean="0"/>
              <a:t>Hronični alkoholizam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 fontScale="92500"/>
          </a:bodyPr>
          <a:lstStyle/>
          <a:p>
            <a:pPr algn="just"/>
            <a:r>
              <a:rPr lang="hr-BA" b="1" dirty="0" err="1"/>
              <a:t>Hronični</a:t>
            </a:r>
            <a:r>
              <a:rPr lang="hr-BA" b="1" dirty="0"/>
              <a:t> alkoholizam je u indirektnom odnosu, posrednoj vezi sa kriminalitetom</a:t>
            </a:r>
            <a:r>
              <a:rPr lang="hr-BA" b="1" dirty="0" smtClean="0"/>
              <a:t>.</a:t>
            </a:r>
            <a:endParaRPr lang="bs-Latn-BA" b="1" dirty="0"/>
          </a:p>
          <a:p>
            <a:pPr algn="just"/>
            <a:r>
              <a:rPr lang="hr-BA" b="1" dirty="0"/>
              <a:t>Tako je prva sfera života alkoholičara, na početku njegove alkokriminalne karijere, njegova porodica, loši porodični odnosi i nasilje, </a:t>
            </a:r>
            <a:r>
              <a:rPr lang="hr-BA" b="1" dirty="0" smtClean="0"/>
              <a:t>materijalni </a:t>
            </a:r>
            <a:r>
              <a:rPr lang="hr-BA" b="1" dirty="0"/>
              <a:t>status porodice i tako je dovodi do gole egzistencije i prosjačenja, odnosno upropaštava je. 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375087967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algn="just"/>
            <a:r>
              <a:rPr lang="hr-BA" sz="3000" b="1" dirty="0"/>
              <a:t>Sa druge strane, hronični alkoholičar je osobna meta - objekat za uništavanje u fizičkom, duhovnom i društvenom pogledu. </a:t>
            </a:r>
            <a:endParaRPr lang="bs-Latn-BA" sz="3000" b="1" dirty="0"/>
          </a:p>
          <a:p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877723714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980728"/>
            <a:ext cx="6984776" cy="5544616"/>
          </a:xfrm>
        </p:spPr>
        <p:txBody>
          <a:bodyPr>
            <a:noAutofit/>
          </a:bodyPr>
          <a:lstStyle/>
          <a:p>
            <a:pPr algn="just"/>
            <a:r>
              <a:rPr lang="hr-BA" sz="3000" b="1" dirty="0"/>
              <a:t>Imajući u vidu navedeno, sa kriminološkog aspekta, da se zaključiti da alkoholizam kao kriminogeni faktor ima uzročno-posljedičnu vezu sa nizom socijalno patoloških pojava:</a:t>
            </a:r>
            <a:endParaRPr lang="bs-Latn-BA" sz="3000" dirty="0"/>
          </a:p>
          <a:p>
            <a:pPr lvl="0" algn="just"/>
            <a:r>
              <a:rPr lang="hr-BA" sz="3000" b="1" dirty="0"/>
              <a:t>prostitucija, </a:t>
            </a:r>
            <a:endParaRPr lang="bs-Latn-BA" sz="3000" dirty="0"/>
          </a:p>
          <a:p>
            <a:pPr lvl="0" algn="just"/>
            <a:r>
              <a:rPr lang="hr-BA" sz="3000" b="1" dirty="0"/>
              <a:t>skitnja, </a:t>
            </a:r>
            <a:endParaRPr lang="bs-Latn-BA" sz="3000" dirty="0"/>
          </a:p>
          <a:p>
            <a:pPr lvl="0" algn="just"/>
            <a:r>
              <a:rPr lang="hr-BA" sz="3000" b="1" dirty="0"/>
              <a:t>prosjačenje, </a:t>
            </a:r>
            <a:endParaRPr lang="bs-Latn-BA" sz="3000" dirty="0"/>
          </a:p>
          <a:p>
            <a:pPr lvl="0" algn="just"/>
            <a:r>
              <a:rPr lang="hr-BA" sz="3000" b="1" dirty="0"/>
              <a:t>nezaposlenost, </a:t>
            </a:r>
            <a:endParaRPr lang="bs-Latn-BA" sz="3000" dirty="0"/>
          </a:p>
          <a:p>
            <a:pPr lvl="0" algn="just"/>
            <a:r>
              <a:rPr lang="hr-BA" sz="3000" b="1" dirty="0"/>
              <a:t>različiti oblici saobraćajne delinkvencije i dr.).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42028237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71599" y="1340769"/>
            <a:ext cx="7056785" cy="2232247"/>
          </a:xfrm>
        </p:spPr>
        <p:txBody>
          <a:bodyPr>
            <a:normAutofit/>
          </a:bodyPr>
          <a:lstStyle/>
          <a:p>
            <a:pPr algn="ctr"/>
            <a:r>
              <a:rPr lang="hr-BA" sz="4400" b="1" dirty="0">
                <a:solidFill>
                  <a:schemeClr val="tx1"/>
                </a:solidFill>
              </a:rPr>
              <a:t>PROSTITUCIJA I KRIMINALITET</a:t>
            </a:r>
            <a:endParaRPr lang="bs-Latn-BA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033299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6912768" cy="1143000"/>
          </a:xfrm>
        </p:spPr>
        <p:txBody>
          <a:bodyPr>
            <a:normAutofit fontScale="90000"/>
          </a:bodyPr>
          <a:lstStyle/>
          <a:p>
            <a:r>
              <a:rPr lang="hr-BA" sz="3600" b="1" dirty="0"/>
              <a:t>Prostitucija kroz </a:t>
            </a:r>
            <a:r>
              <a:rPr lang="hr-BA" sz="3600" b="1" dirty="0" err="1"/>
              <a:t>istoriju</a:t>
            </a:r>
            <a:r>
              <a:rPr lang="hr-BA" sz="3600" b="1" dirty="0"/>
              <a:t> ljudskog društva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BA" b="1" dirty="0"/>
              <a:t>Pojam prostitucija potiče od latinske riječi </a:t>
            </a:r>
            <a:r>
              <a:rPr lang="hr-BA" b="1" dirty="0" err="1"/>
              <a:t>prostitutio</a:t>
            </a:r>
            <a:r>
              <a:rPr lang="hr-BA" b="1" dirty="0"/>
              <a:t>, što znači bludničenje, </a:t>
            </a:r>
            <a:r>
              <a:rPr lang="hr-BA" b="1" dirty="0" err="1"/>
              <a:t>prostitus„</a:t>
            </a:r>
            <a:r>
              <a:rPr lang="hr-BA" b="1" i="1" dirty="0" err="1"/>
              <a:t>stajati</a:t>
            </a:r>
            <a:r>
              <a:rPr lang="hr-BA" b="1" i="1" dirty="0"/>
              <a:t> na usluzi</a:t>
            </a:r>
            <a:r>
              <a:rPr lang="hr-BA" b="1" dirty="0"/>
              <a:t>“, odnosno stavljanje tijela na prodaju, davanje ili nuđenje tijela za novac. </a:t>
            </a:r>
            <a:endParaRPr lang="bs-Latn-BA" b="1" dirty="0"/>
          </a:p>
          <a:p>
            <a:pPr algn="just"/>
            <a:r>
              <a:rPr lang="hr-BA" b="1" dirty="0"/>
              <a:t>Prostitucija se prožimala kroz istoriju ljudskog društva, gdje je često puta zabranjivana a ponekad i odobravana, odnosno regulisana pozitivnim zakonskim propisima, bez obzira kakav joj je bio status. </a:t>
            </a:r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4072896146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hr-BA" b="1" dirty="0"/>
              <a:t>Ona se manje više javljala u kriznim vremenima, odnosno ratovima, ekonomskim krizama, tranzicionim procesima, tj. u društvu devijantno narušenih vrijednosti. </a:t>
            </a:r>
            <a:endParaRPr lang="bs-Latn-BA" b="1" dirty="0"/>
          </a:p>
          <a:p>
            <a:pPr algn="just"/>
            <a:r>
              <a:rPr lang="hr-BA" b="1" dirty="0"/>
              <a:t>U svim razdobljima ona je na poseban način odslikavala osnovna svojstva društvene strukture, odražavala protivrječnosti, socijalnu slojevitost i bitne procese u društvu. 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742731658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624736" cy="1143000"/>
          </a:xfrm>
        </p:spPr>
        <p:txBody>
          <a:bodyPr>
            <a:noAutofit/>
          </a:bodyPr>
          <a:lstStyle/>
          <a:p>
            <a:r>
              <a:rPr lang="hr-BA" sz="3600" b="1" dirty="0"/>
              <a:t>Prostitucija kroz </a:t>
            </a:r>
            <a:r>
              <a:rPr lang="hr-BA" sz="3600" b="1" dirty="0" err="1"/>
              <a:t>istoriju</a:t>
            </a:r>
            <a:r>
              <a:rPr lang="hr-BA" sz="3600" b="1" dirty="0"/>
              <a:t> ljudskog društva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128792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U novije vrijeme, uslovno prostitucija predstavlja izraz naglašene komercijalizacije seksualnosti, koja je nezaobilazni dio društvene stvarnosti i jedan od najrazličitijih oblika trgovine.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285925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/>
          <a:lstStyle/>
          <a:p>
            <a:pPr algn="just"/>
            <a:r>
              <a:rPr lang="hr-BA" sz="3000" b="1" dirty="0"/>
              <a:t>Milutunović tvrdi, da ekonomski ugroženi slojevi i pojedinci, kada se nalaze u društveno degradiranom </a:t>
            </a:r>
            <a:r>
              <a:rPr lang="hr-BA" sz="3000" b="1" dirty="0" smtClean="0"/>
              <a:t>položaju </a:t>
            </a:r>
            <a:r>
              <a:rPr lang="hr-BA" sz="3000" b="1" dirty="0"/>
              <a:t>koji ih navodi na vršenje inkriminisanih djelatnosti, doživljavaju na svakom koraku poniženja svoje ličnosti i dostojanstva, pa zato nemaju razloga da svoje ponašanje održavaju u okviru zakona.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691996634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12768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Pojavom prostitucije pokrenula se lavina devijantnih pitanja, među kojima je fenomen „</a:t>
            </a:r>
            <a:r>
              <a:rPr lang="hr-BA" sz="3000" b="1" i="1" dirty="0"/>
              <a:t>bijlog roblja“, </a:t>
            </a:r>
            <a:r>
              <a:rPr lang="hr-BA" sz="3000" b="1" dirty="0"/>
              <a:t>za koju pojavu se smatra da je istorijskog karaktera.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431842458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7416824" cy="5832648"/>
          </a:xfrm>
        </p:spPr>
        <p:txBody>
          <a:bodyPr>
            <a:noAutofit/>
          </a:bodyPr>
          <a:lstStyle/>
          <a:p>
            <a:pPr algn="just"/>
            <a:r>
              <a:rPr lang="hr-BA" sz="3000" b="1" dirty="0" smtClean="0"/>
              <a:t>U domaćem i inostranom krivičnom zakonodavstvu propisani su najčešći oblici krivičnih djela: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podvođenje i omogućavanje vršenja polnog odnosa,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krivično djelo posredovanja u vršenju prostitucije,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krivično djelo prikazivanja pornografskog materijala i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iskorištavanje djece za pornografiju (pornografija i internet) i druga djela, propisana po domaćim i međun.zakoni</a:t>
            </a:r>
            <a:endParaRPr lang="bs-Latn-BA" sz="3000" b="1" dirty="0" smtClean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2787290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>
                <a:latin typeface="+mn-lt"/>
              </a:rPr>
              <a:t>Bogatstvo i kriminalitet - raskošan život kao faktor uzročnosti kriminaliteta</a:t>
            </a:r>
            <a:endParaRPr lang="bs-Latn-BA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>
            <a:no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Bez </a:t>
            </a:r>
            <a:r>
              <a:rPr lang="hr-BA" sz="3000" b="1" dirty="0"/>
              <a:t>obzira što je standard u razvijenim zemljama u porastu statistički podaci pokazuju da su imovinski i drugi oblici kriminaliteta u enormnom porastu</a:t>
            </a:r>
            <a:r>
              <a:rPr lang="hr-BA" sz="3000" b="1" dirty="0" smtClean="0"/>
              <a:t>.</a:t>
            </a:r>
            <a:endParaRPr lang="bs-Latn-BA" sz="3000" b="1" dirty="0"/>
          </a:p>
          <a:p>
            <a:pPr marL="0" indent="0" algn="just">
              <a:buNone/>
            </a:pP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507223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/>
          <a:lstStyle/>
          <a:p>
            <a:pPr algn="just"/>
            <a:r>
              <a:rPr lang="hr-BA" sz="3000" b="1" dirty="0"/>
              <a:t>Mnogi autori smatraju da bogastvo, izobilje, parazitizam i potreba za raskošnim životom, takođe mogu biti neki od oblika kriminaliteta, odnosno faktor uzročnosti.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686006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bs-Latn-BA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/>
          </a:bodyPr>
          <a:lstStyle/>
          <a:p>
            <a:pPr algn="just"/>
            <a:endParaRPr lang="bs-Latn-BA" sz="3000" b="1" dirty="0" smtClean="0"/>
          </a:p>
          <a:p>
            <a:pPr algn="just"/>
            <a:r>
              <a:rPr lang="bs-Latn-BA" sz="3000" b="1" dirty="0" smtClean="0"/>
              <a:t>Takav slučaj je sa organizovanim kriminalitetom povlaštenih osoba u društvenim slojevima, čega smo i sami očevidci.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764957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560840" cy="4525963"/>
          </a:xfrm>
        </p:spPr>
        <p:txBody>
          <a:bodyPr>
            <a:normAutofit/>
          </a:bodyPr>
          <a:lstStyle/>
          <a:p>
            <a:pPr algn="just"/>
            <a:r>
              <a:rPr lang="bs-Latn-BA" sz="3000" b="1" dirty="0"/>
              <a:t>Težnja za bogaćenjem kod nekih osoba nema granicu kako ni u pogledu potreba tako ni u pogledu obima bogaćenja, pri čemu se ne biraju sredstva, </a:t>
            </a:r>
            <a:r>
              <a:rPr lang="bs-Latn-BA" sz="3000" b="1" dirty="0" smtClean="0"/>
              <a:t>načini, </a:t>
            </a:r>
            <a:r>
              <a:rPr lang="bs-Latn-BA" sz="3000" b="1" dirty="0"/>
              <a:t>ni metode za sticanje kapitala, odnosno profita enormnih razmjera, najčešće kroz najteže oblike privrednog, organizovanog kriminala i korupcije. </a:t>
            </a:r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535489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hr-BA" b="1" dirty="0"/>
              <a:t>NEPOSREDNI </a:t>
            </a:r>
            <a:r>
              <a:rPr lang="hr-BA" b="1" dirty="0" smtClean="0"/>
              <a:t>DRUŠTVENO-EKONOMSKI </a:t>
            </a:r>
            <a:r>
              <a:rPr lang="hr-BA" b="1" dirty="0"/>
              <a:t>I DRUGI DRUŠTVENI FAKTORI KOJI UTIČU NA RAZVOJ KRIMINALITETA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257019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>
                <a:latin typeface="+mn-lt"/>
              </a:rPr>
              <a:t>Faktor </a:t>
            </a:r>
            <a:r>
              <a:rPr lang="hr-BA" sz="3600" b="1" dirty="0" smtClean="0">
                <a:latin typeface="+mn-lt"/>
              </a:rPr>
              <a:t>nezaposlenost, </a:t>
            </a:r>
            <a:r>
              <a:rPr lang="hr-BA" sz="3600" b="1" dirty="0">
                <a:latin typeface="+mn-lt"/>
              </a:rPr>
              <a:t>uzrokuje kriminalitet</a:t>
            </a:r>
            <a:endParaRPr lang="bs-Latn-BA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BA" sz="3000" b="1" dirty="0"/>
              <a:t>Ova pojava bitno utiče na </a:t>
            </a:r>
            <a:r>
              <a:rPr lang="hr-BA" sz="3000" b="1" dirty="0" smtClean="0"/>
              <a:t>život, zdravlje </a:t>
            </a:r>
            <a:r>
              <a:rPr lang="hr-BA" sz="3000" b="1" dirty="0"/>
              <a:t>i ponašanje ljudi. </a:t>
            </a:r>
            <a:endParaRPr lang="hr-BA" sz="3000" b="1" dirty="0" smtClean="0"/>
          </a:p>
          <a:p>
            <a:pPr marL="0" indent="0" algn="just">
              <a:buNone/>
            </a:pPr>
            <a:endParaRPr lang="bs-Latn-BA" sz="3000" dirty="0"/>
          </a:p>
          <a:p>
            <a:pPr algn="just"/>
            <a:r>
              <a:rPr lang="hr-BA" sz="3000" b="1" dirty="0"/>
              <a:t>Jedna od najtežih posljedica nezaposlenosti je siromaštvo koje čovjeka u oskudici primorava da poseže za nelegitimnim načinima pribavljanja neophodnih dobara za život, odnosno </a:t>
            </a:r>
            <a:r>
              <a:rPr lang="hr-BA" sz="3000" b="1" dirty="0" smtClean="0"/>
              <a:t>imovinske - </a:t>
            </a:r>
            <a:r>
              <a:rPr lang="hr-BA" sz="3000" b="1" dirty="0"/>
              <a:t>materijalne koristi. </a:t>
            </a:r>
            <a:endParaRPr lang="bs-Latn-BA" sz="3000" dirty="0"/>
          </a:p>
          <a:p>
            <a:pPr algn="just"/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8290898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743" y="1600200"/>
            <a:ext cx="7475666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 smtClean="0"/>
              <a:t>Predmetna </a:t>
            </a:r>
            <a:r>
              <a:rPr lang="hr-BA" sz="3000" b="1" dirty="0"/>
              <a:t>pojava devalvira i degradira potpuno status porodice i stvara kako njenu nesigurnost tako i psihičku konfuziju što dovodi do socijalno devijantnih oblika ponašanja članova </a:t>
            </a:r>
            <a:r>
              <a:rPr lang="hr-BA" sz="3000" b="1" dirty="0" smtClean="0"/>
              <a:t>porodice, </a:t>
            </a:r>
            <a:r>
              <a:rPr lang="hr-BA" sz="3000" b="1" dirty="0"/>
              <a:t>u vidu: 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8178754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bs-Latn-BA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/>
          </a:bodyPr>
          <a:lstStyle/>
          <a:p>
            <a:pPr algn="just"/>
            <a:endParaRPr lang="bs-Latn-BA" sz="3000" b="1" dirty="0" smtClean="0"/>
          </a:p>
          <a:p>
            <a:pPr algn="just"/>
            <a:r>
              <a:rPr lang="bs-Latn-BA" sz="3000" b="1" dirty="0" smtClean="0"/>
              <a:t>prostitucije</a:t>
            </a:r>
            <a:r>
              <a:rPr lang="bs-Latn-BA" sz="3000" b="1" dirty="0"/>
              <a:t>, </a:t>
            </a:r>
          </a:p>
          <a:p>
            <a:pPr algn="just"/>
            <a:r>
              <a:rPr lang="bs-Latn-BA" sz="3000" b="1" dirty="0"/>
              <a:t>alkoholizma, </a:t>
            </a:r>
          </a:p>
          <a:p>
            <a:pPr algn="just"/>
            <a:r>
              <a:rPr lang="bs-Latn-BA" sz="3000" b="1" dirty="0"/>
              <a:t>skitničenja, </a:t>
            </a:r>
          </a:p>
          <a:p>
            <a:pPr algn="just"/>
            <a:r>
              <a:rPr lang="bs-Latn-BA" sz="3000" b="1" dirty="0"/>
              <a:t>prosjačenja, </a:t>
            </a:r>
          </a:p>
          <a:p>
            <a:pPr algn="just"/>
            <a:r>
              <a:rPr lang="bs-Latn-BA" sz="3000" b="1" dirty="0"/>
              <a:t>depresije i slično.</a:t>
            </a:r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0099794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>
                <a:latin typeface="+mn-lt"/>
              </a:rPr>
              <a:t>Migracija i emigracija faktori uzročnosti </a:t>
            </a:r>
            <a:r>
              <a:rPr lang="hr-BA" sz="3600" b="1" dirty="0" smtClean="0">
                <a:latin typeface="+mn-lt"/>
              </a:rPr>
              <a:t>kriminaliteta</a:t>
            </a:r>
            <a:endParaRPr lang="bs-Latn-BA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386" y="1628800"/>
            <a:ext cx="7543800" cy="4978062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Migracije </a:t>
            </a:r>
            <a:r>
              <a:rPr lang="hr-BA" sz="3000" b="1" dirty="0"/>
              <a:t>i emigracije, predstavljaju fizičko kretanje osoba, odnosno stanovništva u prostoru, i njihovo privremeno ili trajno </a:t>
            </a:r>
            <a:r>
              <a:rPr lang="hr-BA" sz="3000" b="1" dirty="0" smtClean="0"/>
              <a:t>preseljavanje, </a:t>
            </a:r>
            <a:r>
              <a:rPr lang="hr-BA" sz="3000" b="1" dirty="0"/>
              <a:t>(imigracija ili emigracija</a:t>
            </a:r>
            <a:r>
              <a:rPr lang="hr-BA" sz="3000" b="1" dirty="0" smtClean="0"/>
              <a:t>), </a:t>
            </a:r>
            <a:r>
              <a:rPr lang="hr-BA" sz="3000" b="1" dirty="0"/>
              <a:t>iz jednog sociokulturnog ambijenta u drugi, iz jedne zemlje u drugu</a:t>
            </a:r>
            <a:r>
              <a:rPr lang="hr-BA" sz="3000" b="1" dirty="0" smtClean="0"/>
              <a:t>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411597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344816" cy="4525963"/>
          </a:xfrm>
        </p:spPr>
        <p:txBody>
          <a:bodyPr/>
          <a:lstStyle/>
          <a:p>
            <a:endParaRPr lang="hr-BA" b="1" dirty="0" smtClean="0"/>
          </a:p>
          <a:p>
            <a:pPr algn="just"/>
            <a:r>
              <a:rPr lang="hr-BA" sz="3000" b="1" dirty="0" smtClean="0"/>
              <a:t>One </a:t>
            </a:r>
            <a:r>
              <a:rPr lang="hr-BA" sz="3000" b="1" dirty="0"/>
              <a:t>mogu biti uslovljene političkim ili ekonomskim činiocima, dobrovoljne ili prinudne.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1844503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endParaRPr lang="bs-Latn-BA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340768"/>
            <a:ext cx="7488832" cy="47853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bs-Latn-BA" sz="3000" b="1" dirty="0"/>
              <a:t>U novoj </a:t>
            </a:r>
            <a:r>
              <a:rPr lang="bs-Latn-BA" sz="3000" b="1" dirty="0" smtClean="0"/>
              <a:t>sredini, </a:t>
            </a:r>
            <a:r>
              <a:rPr lang="bs-Latn-BA" sz="3000" b="1" dirty="0"/>
              <a:t>migranti se susreću sa novim iskušenjima: </a:t>
            </a:r>
          </a:p>
          <a:p>
            <a:pPr algn="just"/>
            <a:r>
              <a:rPr lang="bs-Latn-BA" sz="3000" b="1" dirty="0"/>
              <a:t>alkoholizam, </a:t>
            </a:r>
          </a:p>
          <a:p>
            <a:pPr algn="just"/>
            <a:r>
              <a:rPr lang="bs-Latn-BA" sz="3000" b="1" dirty="0"/>
              <a:t>narkomanija, </a:t>
            </a:r>
          </a:p>
          <a:p>
            <a:pPr algn="just"/>
            <a:r>
              <a:rPr lang="bs-Latn-BA" sz="3000" b="1" dirty="0"/>
              <a:t>prostitucija i drugi oblici delinkvencije.</a:t>
            </a:r>
          </a:p>
          <a:p>
            <a:pPr marL="0" indent="0" algn="just">
              <a:buNone/>
            </a:pPr>
            <a:r>
              <a:rPr lang="bs-Latn-BA" sz="3000" b="1" dirty="0"/>
              <a:t>Kulturni konflikti – za migrante su vezani sa problemima adaptacije, običaja, kulture, nezaposlenosti, nedostatakom stambenih, zdravstvenih i drugih uslova.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5159357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Autofit/>
          </a:bodyPr>
          <a:lstStyle/>
          <a:p>
            <a:endParaRPr lang="bs-Latn-BA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hr-BA" b="1" dirty="0"/>
              <a:t>Migracije imaju često veze sa urbanizacijom, pri čemu dolaze do izražaja: </a:t>
            </a:r>
            <a:endParaRPr lang="hr-BA" b="1" dirty="0" smtClean="0"/>
          </a:p>
          <a:p>
            <a:pPr lvl="0" algn="just"/>
            <a:r>
              <a:rPr lang="hr-BA" sz="3000" b="1" dirty="0" smtClean="0"/>
              <a:t>problemi </a:t>
            </a:r>
            <a:r>
              <a:rPr lang="hr-BA" sz="3000" b="1" dirty="0"/>
              <a:t>adaptacije, </a:t>
            </a:r>
            <a:endParaRPr lang="bs-Latn-BA" sz="3000" dirty="0"/>
          </a:p>
          <a:p>
            <a:pPr lvl="0" algn="just"/>
            <a:r>
              <a:rPr lang="hr-BA" sz="3000" b="1" dirty="0"/>
              <a:t>sukobi kultura, </a:t>
            </a:r>
            <a:endParaRPr lang="bs-Latn-BA" sz="3000" dirty="0"/>
          </a:p>
          <a:p>
            <a:pPr lvl="0" algn="just"/>
            <a:r>
              <a:rPr lang="hr-BA" sz="3000" b="1" dirty="0"/>
              <a:t>problemi </a:t>
            </a:r>
            <a:r>
              <a:rPr lang="hr-BA" sz="3000" b="1" dirty="0" smtClean="0"/>
              <a:t>kulturne, </a:t>
            </a:r>
            <a:r>
              <a:rPr lang="hr-BA" sz="3000" b="1" dirty="0"/>
              <a:t>akulturacije, </a:t>
            </a:r>
            <a:endParaRPr lang="bs-Latn-BA" sz="3000" dirty="0"/>
          </a:p>
          <a:p>
            <a:pPr lvl="0" algn="just"/>
            <a:r>
              <a:rPr lang="hr-BA" sz="3000" b="1" dirty="0"/>
              <a:t>nezaposlenost, </a:t>
            </a:r>
            <a:endParaRPr lang="bs-Latn-BA" sz="3000" dirty="0"/>
          </a:p>
          <a:p>
            <a:pPr lvl="0" algn="just"/>
            <a:r>
              <a:rPr lang="hr-BA" sz="3000" b="1" dirty="0"/>
              <a:t>stambeni, </a:t>
            </a:r>
            <a:endParaRPr lang="bs-Latn-BA" sz="3000" dirty="0"/>
          </a:p>
          <a:p>
            <a:pPr lvl="0" algn="just"/>
            <a:r>
              <a:rPr lang="hr-BA" sz="3000" b="1" dirty="0"/>
              <a:t>zdravstveni i drugi problemi.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2202748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endParaRPr lang="bs-Latn-B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Autofit/>
          </a:bodyPr>
          <a:lstStyle/>
          <a:p>
            <a:pPr lvl="0"/>
            <a:r>
              <a:rPr lang="hr-BA" sz="2800" b="1" dirty="0"/>
              <a:t>Većina istraživača, </a:t>
            </a:r>
            <a:r>
              <a:rPr lang="hr-BA" sz="2800" b="1" dirty="0" smtClean="0"/>
              <a:t>(kriminologa) </a:t>
            </a:r>
            <a:r>
              <a:rPr lang="hr-BA" sz="2800" b="1" dirty="0"/>
              <a:t>ukazuje na uslovljenost urbanizacije i kriminaliteta, zbog nekoliko elementarnih faktora: </a:t>
            </a:r>
            <a:endParaRPr lang="hr-BA" sz="3000" b="1" dirty="0" smtClean="0"/>
          </a:p>
          <a:p>
            <a:pPr lvl="0"/>
            <a:r>
              <a:rPr lang="hr-BA" sz="3000" b="1" dirty="0" smtClean="0"/>
              <a:t>faktor </a:t>
            </a:r>
            <a:r>
              <a:rPr lang="hr-BA" sz="3000" b="1" dirty="0"/>
              <a:t>zakona velikih brojeva-veći broj ljudi podrazumijeva i veći broj</a:t>
            </a:r>
            <a:r>
              <a:rPr lang="hr-BA" sz="3000" dirty="0"/>
              <a:t> </a:t>
            </a:r>
            <a:r>
              <a:rPr lang="hr-BA" sz="3000" b="1" dirty="0"/>
              <a:t>asocijalnih stanja</a:t>
            </a:r>
            <a:r>
              <a:rPr lang="hr-BA" sz="3000" dirty="0"/>
              <a:t>; </a:t>
            </a:r>
            <a:endParaRPr lang="bs-Latn-BA" sz="3000" dirty="0"/>
          </a:p>
          <a:p>
            <a:pPr lvl="0"/>
            <a:r>
              <a:rPr lang="hr-BA" sz="3000" b="1" dirty="0" smtClean="0"/>
              <a:t>faktor </a:t>
            </a:r>
            <a:r>
              <a:rPr lang="hr-BA" sz="3000" b="1" dirty="0"/>
              <a:t>pauperizacije-nezaposlenost i bijeda manifestuju se više u</a:t>
            </a:r>
            <a:r>
              <a:rPr lang="hr-BA" sz="3000" dirty="0"/>
              <a:t> </a:t>
            </a:r>
            <a:r>
              <a:rPr lang="hr-BA" sz="3000" b="1" dirty="0"/>
              <a:t>urbanim, nego u ruralnim područjima,</a:t>
            </a:r>
            <a:endParaRPr lang="bs-Latn-BA" sz="3000" dirty="0"/>
          </a:p>
          <a:p>
            <a:pPr lvl="0"/>
            <a:r>
              <a:rPr lang="hr-BA" sz="3000" b="1" dirty="0" smtClean="0"/>
              <a:t>faktor iskušenja - </a:t>
            </a:r>
            <a:r>
              <a:rPr lang="hr-BA" sz="3000" b="1" dirty="0"/>
              <a:t>grad nudi mnogo više izazova za lakšu i unosniju zaradu, nego selo</a:t>
            </a:r>
            <a:r>
              <a:rPr lang="hr-BA" sz="3000" b="1" dirty="0" smtClean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9392697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endParaRPr lang="bs-Latn-BA" sz="30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16824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bs-Latn-BA" sz="3000" b="1" dirty="0"/>
              <a:t>Većina istraživača, kriminologa ukazuje na uslovljenost urbanizacije i kriminaliteta, zbog nekoliko elementarnih faktora: </a:t>
            </a:r>
          </a:p>
          <a:p>
            <a:pPr algn="just"/>
            <a:r>
              <a:rPr lang="bs-Latn-BA" sz="3000" b="1" dirty="0" smtClean="0"/>
              <a:t>faktor </a:t>
            </a:r>
            <a:r>
              <a:rPr lang="bs-Latn-BA" sz="3000" b="1" dirty="0"/>
              <a:t>anonimnosti – individua u gradu je usamljena i nepoznata, što joj odgovara jer će teže biti otkrivena u kriminalnim radnjama</a:t>
            </a:r>
            <a:r>
              <a:rPr lang="bs-Latn-BA" sz="3000" b="1" dirty="0" smtClean="0"/>
              <a:t>;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2279604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560840" cy="4525963"/>
          </a:xfrm>
        </p:spPr>
        <p:txBody>
          <a:bodyPr/>
          <a:lstStyle/>
          <a:p>
            <a:pPr algn="just"/>
            <a:r>
              <a:rPr lang="bs-Latn-BA" sz="3000" b="1" dirty="0"/>
              <a:t>faktor interakcije i imitacije - nosioci delinkventnog ponašanja, žive pretežno u gradu i u svojoj sredini lakše reprodukuju kriminalce nego na selu.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951211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6408712"/>
          </a:xfrm>
        </p:spPr>
        <p:txBody>
          <a:bodyPr>
            <a:noAutofit/>
          </a:bodyPr>
          <a:lstStyle/>
          <a:p>
            <a:r>
              <a:rPr lang="hr-BA" b="1" dirty="0" smtClean="0">
                <a:latin typeface="+mn-lt"/>
              </a:rPr>
              <a:t>UTICAJ </a:t>
            </a:r>
            <a:r>
              <a:rPr lang="hr-BA" b="1" dirty="0">
                <a:latin typeface="+mn-lt"/>
              </a:rPr>
              <a:t>EKONOMSKE KRIZE, PRIVREDNIH I DRUGIH DEPRESIJA NA RAZVOJ KRIMINALITETETA</a:t>
            </a:r>
            <a:endParaRPr lang="bs-Latn-BA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5088"/>
          </a:xfrm>
        </p:spPr>
        <p:txBody>
          <a:bodyPr>
            <a:normAutofit lnSpcReduction="10000"/>
          </a:bodyPr>
          <a:lstStyle/>
          <a:p>
            <a:endParaRPr lang="bs-Latn-BA" dirty="0" smtClean="0"/>
          </a:p>
          <a:p>
            <a:endParaRPr lang="bs-Latn-BA" dirty="0" smtClean="0"/>
          </a:p>
          <a:p>
            <a:r>
              <a:rPr lang="bs-Latn-BA" sz="2800" b="1" dirty="0" smtClean="0">
                <a:solidFill>
                  <a:schemeClr val="tx1"/>
                </a:solidFill>
              </a:rPr>
              <a:t>Doc</a:t>
            </a:r>
            <a:r>
              <a:rPr lang="bs-Latn-BA" sz="2800" b="1" dirty="0">
                <a:solidFill>
                  <a:schemeClr val="tx1"/>
                </a:solidFill>
              </a:rPr>
              <a:t>. dr Osman Jašarević</a:t>
            </a:r>
          </a:p>
          <a:p>
            <a:r>
              <a:rPr lang="bs-Latn-BA" sz="3000" b="1" dirty="0" smtClean="0"/>
              <a:t>2017.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99922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>
                <a:latin typeface="+mn-lt"/>
              </a:rPr>
              <a:t>Neizmjernim kriminalitetom obiluju tranzicija i recesija</a:t>
            </a:r>
            <a:endParaRPr lang="bs-Latn-BA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560840" cy="3701008"/>
          </a:xfrm>
        </p:spPr>
        <p:txBody>
          <a:bodyPr>
            <a:no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/>
              <a:t>T</a:t>
            </a:r>
            <a:r>
              <a:rPr lang="hr-BA" sz="3000" b="1" dirty="0" smtClean="0"/>
              <a:t>ranzicija </a:t>
            </a:r>
            <a:r>
              <a:rPr lang="hr-BA" sz="3000" b="1" dirty="0"/>
              <a:t>ima opšte i posebno značenje u zavisnosti od oblasti u kojoj se neki proces - promjena odvija.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6667912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/>
          <a:lstStyle/>
          <a:p>
            <a:pPr algn="just"/>
            <a:r>
              <a:rPr lang="hr-BA" sz="3000" b="1" dirty="0"/>
              <a:t>Period tranzicije označava posebnu fazu u evoluciji nekog društva, fazu u kojoj se ono susreće sa sve većim unutrašnjim i spoljašnjim teškoćama i kada se u isto vrijeme pojavljuju novi privredni i društveni odnosi koji će se, brže ili sporije, više ili manje nasilno, proširivati i postajati uslovi funkcionisanja jednog novog društva.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2781002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/>
          <a:lstStyle/>
          <a:p>
            <a:pPr algn="just"/>
            <a:endParaRPr lang="bs-Latn-BA" sz="3000" b="1" dirty="0" smtClean="0"/>
          </a:p>
          <a:p>
            <a:pPr algn="just"/>
            <a:r>
              <a:rPr lang="bs-Latn-BA" sz="3000" b="1" dirty="0" smtClean="0"/>
              <a:t>U </a:t>
            </a:r>
            <a:r>
              <a:rPr lang="bs-Latn-BA" sz="3000" b="1" dirty="0"/>
              <a:t>kriminološkoj literaturi se nailazi na slične opise, pa je tako Petrović smatrao da bi tranzicija trebalo da podrazumijeva promjenu oblika upravljanja društvom.</a:t>
            </a:r>
          </a:p>
        </p:txBody>
      </p:sp>
    </p:spTree>
    <p:extLst>
      <p:ext uri="{BB962C8B-B14F-4D97-AF65-F5344CB8AC3E}">
        <p14:creationId xmlns:p14="http://schemas.microsoft.com/office/powerpoint/2010/main" val="23499527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22313" y="1412777"/>
            <a:ext cx="7772400" cy="1944215"/>
          </a:xfrm>
        </p:spPr>
        <p:txBody>
          <a:bodyPr>
            <a:normAutofit/>
          </a:bodyPr>
          <a:lstStyle/>
          <a:p>
            <a:pPr algn="ctr"/>
            <a:r>
              <a:rPr lang="bs-Latn-BA" sz="3600" b="1" dirty="0">
                <a:solidFill>
                  <a:schemeClr val="tx1"/>
                </a:solidFill>
              </a:rPr>
              <a:t>POLITIČKO - IDEJNI FAKTORI KRIMINALITETA</a:t>
            </a:r>
          </a:p>
        </p:txBody>
      </p:sp>
    </p:spTree>
    <p:extLst>
      <p:ext uri="{BB962C8B-B14F-4D97-AF65-F5344CB8AC3E}">
        <p14:creationId xmlns:p14="http://schemas.microsoft.com/office/powerpoint/2010/main" val="7094824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Politički i ekonomski odnosi razbijaju iluzije o brzom putu u društvo </a:t>
            </a:r>
            <a:r>
              <a:rPr lang="hr-BA" sz="3600" b="1" dirty="0" smtClean="0">
                <a:latin typeface="Calibri" pitchFamily="34" charset="0"/>
                <a:cs typeface="Calibri" pitchFamily="34" charset="0"/>
              </a:rPr>
              <a:t>blagostanja</a:t>
            </a:r>
            <a:endParaRPr lang="bs-Latn-BA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7584" y="1988840"/>
            <a:ext cx="7416824" cy="4137323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Kriminalizacija bitnih segmenata, političkih i ekonomskih odnosa u velikom broju država u tranziciji, razbile su iluzije o brzom putu u društvo blagostanja.</a:t>
            </a:r>
            <a:endParaRPr lang="bs-Latn-BA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2569949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Umjesto </a:t>
            </a:r>
            <a:r>
              <a:rPr lang="hr-BA" sz="3000" b="1" dirty="0" smtClean="0"/>
              <a:t>tržišnog upravljana </a:t>
            </a:r>
            <a:r>
              <a:rPr lang="hr-BA" sz="3000" b="1" dirty="0"/>
              <a:t>ekonomije razvila se špekulativna ili siva ekonomija</a:t>
            </a:r>
            <a:r>
              <a:rPr lang="hr-BA" sz="3000" b="1" dirty="0" smtClean="0"/>
              <a:t>.</a:t>
            </a:r>
          </a:p>
          <a:p>
            <a:pPr marL="0" indent="0" algn="just">
              <a:buNone/>
            </a:pPr>
            <a:endParaRPr lang="bs-Latn-BA" sz="3000" b="1" dirty="0"/>
          </a:p>
          <a:p>
            <a:pPr algn="just"/>
            <a:r>
              <a:rPr lang="hr-BA" sz="3000" b="1" dirty="0"/>
              <a:t>Tako, dolazi do pojave sive ekonomije kroz kriminalizovanu sferu koju </a:t>
            </a:r>
            <a:r>
              <a:rPr lang="hr-BA" sz="3000" b="1" dirty="0" smtClean="0"/>
              <a:t>čine: </a:t>
            </a:r>
            <a:r>
              <a:rPr lang="hr-BA" sz="3000" b="1" dirty="0"/>
              <a:t>„prikrivena trgovina</a:t>
            </a:r>
            <a:r>
              <a:rPr lang="hr-BA" sz="3000" b="1" dirty="0" smtClean="0"/>
              <a:t>“ </a:t>
            </a:r>
            <a:r>
              <a:rPr lang="hr-BA" sz="3000" b="1" dirty="0"/>
              <a:t>naftom, cigaretama, devizama, drogom i oružjem i sl.</a:t>
            </a:r>
            <a:endParaRPr lang="bs-Latn-BA" sz="3000" b="1" dirty="0"/>
          </a:p>
          <a:p>
            <a:pPr algn="just"/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0806143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844824"/>
            <a:ext cx="7416824" cy="4281339"/>
          </a:xfrm>
        </p:spPr>
        <p:txBody>
          <a:bodyPr>
            <a:normAutofit/>
          </a:bodyPr>
          <a:lstStyle/>
          <a:p>
            <a:pPr algn="just"/>
            <a:endParaRPr lang="bs-Latn-BA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Svemu </a:t>
            </a:r>
            <a:r>
              <a:rPr lang="vi-VN" sz="3000" b="1" dirty="0">
                <a:latin typeface="Calibri" pitchFamily="34" charset="0"/>
                <a:cs typeface="Calibri" pitchFamily="34" charset="0"/>
              </a:rPr>
              <a:t>ovome na ruku su išle okolnost blizine alternativnih tržišta razvijenih evropskih zemalja, višestruke mogućnosti komunikacije, kakve nije poznavala ni jedna ranija epoha, velike mogućnosti putovanja, 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432649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/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potreba za radnom snagom, komercijalizovanje seksualnosti, odnosno organizovane prostitucije koja je zapadnom tržištu davala „svježu radnu snagu“, robu iz neposrednog okruženja, što je uticalo na razvoj određenih oblika industrije i zabave.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6800382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b="1" dirty="0" smtClean="0"/>
              <a:t>Religija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U </a:t>
            </a:r>
            <a:r>
              <a:rPr lang="hr-BA" sz="3000" b="1" dirty="0"/>
              <a:t>nauci su podijeljena mišljenja o vezi značaja religije i kriminaliteta. </a:t>
            </a:r>
            <a:endParaRPr lang="hr-BA" sz="3000" b="1" dirty="0" smtClean="0"/>
          </a:p>
          <a:p>
            <a:pPr marL="0" indent="0" algn="just">
              <a:buNone/>
            </a:pPr>
            <a:endParaRPr lang="bs-Latn-BA" sz="3000" b="1" dirty="0"/>
          </a:p>
          <a:p>
            <a:pPr algn="just"/>
            <a:r>
              <a:rPr lang="hr-BA" sz="3000" b="1" dirty="0"/>
              <a:t>Jedni smatraju da religija svojim propovjedima preventivno utiče na </a:t>
            </a:r>
            <a:r>
              <a:rPr lang="hr-BA" sz="3000" b="1" dirty="0" smtClean="0"/>
              <a:t>sprječavanje </a:t>
            </a:r>
            <a:r>
              <a:rPr lang="hr-BA" sz="3000" b="1" dirty="0"/>
              <a:t>kriminaliteta, dok drugi smatraju da je </a:t>
            </a:r>
            <a:r>
              <a:rPr lang="hr-BA" sz="3000" b="1" dirty="0" smtClean="0"/>
              <a:t>vjerski </a:t>
            </a:r>
            <a:r>
              <a:rPr lang="hr-BA" sz="3000" b="1" dirty="0"/>
              <a:t>fanatizam veoma važan kriminogeni faktor. </a:t>
            </a:r>
            <a:endParaRPr lang="bs-Latn-BA" sz="3000" b="1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28308172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16824" cy="4525963"/>
          </a:xfrm>
        </p:spPr>
        <p:txBody>
          <a:bodyPr>
            <a:normAutofit/>
          </a:bodyPr>
          <a:lstStyle/>
          <a:p>
            <a:pPr algn="just"/>
            <a:r>
              <a:rPr lang="bs-Latn-BA" sz="3000" b="1" dirty="0"/>
              <a:t>U osnovnim religijskim dogmama i shvatanjima postojala su principijelna zalaganja religije i crkava za mir, ljudski odnos i moralne obzire koji se moraju svrstati u značajne faktore za suzbijanje kriminaliteta. </a:t>
            </a:r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158704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bs-Latn-BA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124744"/>
            <a:ext cx="7416824" cy="5001419"/>
          </a:xfrm>
        </p:spPr>
        <p:txBody>
          <a:bodyPr/>
          <a:lstStyle/>
          <a:p>
            <a:pPr lvl="0" algn="just"/>
            <a:r>
              <a:rPr lang="hr-BA" sz="3000" b="1" dirty="0" smtClean="0"/>
              <a:t>Prateće </a:t>
            </a:r>
            <a:r>
              <a:rPr lang="hr-BA" sz="3000" b="1" dirty="0"/>
              <a:t>posljedice ekonomske krize su:</a:t>
            </a:r>
            <a:endParaRPr lang="hr-BA" sz="3000" b="1" dirty="0" smtClean="0"/>
          </a:p>
          <a:p>
            <a:pPr lvl="0" algn="just"/>
            <a:endParaRPr lang="hr-BA" sz="3000" b="1" dirty="0" smtClean="0"/>
          </a:p>
          <a:p>
            <a:pPr lvl="0" algn="just"/>
            <a:r>
              <a:rPr lang="hr-BA" sz="3000" b="1" dirty="0" smtClean="0"/>
              <a:t>nezaposlenost</a:t>
            </a:r>
            <a:r>
              <a:rPr lang="hr-BA" sz="3000" b="1" dirty="0"/>
              <a:t>, </a:t>
            </a:r>
            <a:endParaRPr lang="bs-Latn-BA" sz="3000" b="1" dirty="0"/>
          </a:p>
          <a:p>
            <a:pPr lvl="0" algn="just"/>
            <a:r>
              <a:rPr lang="hr-BA" sz="3000" b="1" dirty="0" smtClean="0"/>
              <a:t>smanjena </a:t>
            </a:r>
            <a:r>
              <a:rPr lang="hr-BA" sz="3000" b="1" dirty="0"/>
              <a:t>platežna sposobnost, </a:t>
            </a:r>
            <a:endParaRPr lang="bs-Latn-BA" sz="3000" b="1" dirty="0"/>
          </a:p>
          <a:p>
            <a:pPr lvl="0" algn="just"/>
            <a:r>
              <a:rPr lang="hr-BA" sz="3000" b="1" dirty="0" smtClean="0"/>
              <a:t>nizak </a:t>
            </a:r>
            <a:r>
              <a:rPr lang="hr-BA" sz="3000" b="1" dirty="0"/>
              <a:t>standard građana, </a:t>
            </a:r>
            <a:endParaRPr lang="bs-Latn-BA" sz="3000" b="1" dirty="0"/>
          </a:p>
          <a:p>
            <a:pPr lvl="0" algn="just"/>
            <a:r>
              <a:rPr lang="hr-BA" sz="3000" b="1" dirty="0" smtClean="0"/>
              <a:t>ograničene </a:t>
            </a:r>
            <a:r>
              <a:rPr lang="hr-BA" sz="3000" b="1" dirty="0"/>
              <a:t>mogućnosti investiranja, </a:t>
            </a:r>
            <a:endParaRPr lang="bs-Latn-BA" sz="3000" b="1" dirty="0"/>
          </a:p>
          <a:p>
            <a:pPr lvl="0" algn="just"/>
            <a:r>
              <a:rPr lang="hr-BA" sz="3000" b="1" dirty="0" smtClean="0"/>
              <a:t>pojava </a:t>
            </a:r>
            <a:r>
              <a:rPr lang="hr-BA" sz="3000" b="1" dirty="0"/>
              <a:t>bankrotstva, </a:t>
            </a:r>
            <a:endParaRPr lang="bs-Latn-BA" sz="3000" b="1" dirty="0"/>
          </a:p>
          <a:p>
            <a:pPr lvl="0" algn="just"/>
            <a:r>
              <a:rPr lang="hr-BA" sz="3000" b="1" dirty="0" smtClean="0"/>
              <a:t>drugi </a:t>
            </a:r>
            <a:r>
              <a:rPr lang="hr-BA" sz="3000" b="1" dirty="0"/>
              <a:t>pojavni oblici propadanja privrednih subjekata i dr.</a:t>
            </a:r>
            <a:endParaRPr lang="bs-Latn-BA" sz="3000" b="1" dirty="0"/>
          </a:p>
          <a:p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47173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344816" cy="4525963"/>
          </a:xfrm>
        </p:spPr>
        <p:txBody>
          <a:bodyPr/>
          <a:lstStyle/>
          <a:p>
            <a:pPr algn="just"/>
            <a:r>
              <a:rPr lang="bs-Latn-BA" sz="3000" b="1" dirty="0"/>
              <a:t>Za razliku od religije, sujevjerje je imalo uvijek negativnu ulogu koja je pod vidom otklanjanja crne </a:t>
            </a:r>
            <a:r>
              <a:rPr lang="bs-Latn-BA" sz="3000" b="1" dirty="0" smtClean="0"/>
              <a:t>magije </a:t>
            </a:r>
            <a:r>
              <a:rPr lang="bs-Latn-BA" sz="3000" b="1" dirty="0"/>
              <a:t>„</a:t>
            </a:r>
            <a:r>
              <a:rPr lang="bs-Latn-BA" sz="3000" b="1" i="1" dirty="0"/>
              <a:t>od zlih očiju</a:t>
            </a:r>
            <a:r>
              <a:rPr lang="bs-Latn-BA" sz="3000" b="1" dirty="0" smtClean="0"/>
              <a:t>“, </a:t>
            </a:r>
            <a:r>
              <a:rPr lang="bs-Latn-BA" sz="3000" b="1" dirty="0"/>
              <a:t>i slično uticala je na podsticanje kriminalnih radnji.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5001340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72816"/>
            <a:ext cx="7416824" cy="41764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BA" sz="3000" b="1" dirty="0"/>
              <a:t>Psihopatske crte uočene su kod većine pripadnika ekstremističkih sekti </a:t>
            </a:r>
            <a:r>
              <a:rPr lang="hr-BA" sz="3000" b="1" dirty="0" smtClean="0"/>
              <a:t>koje satanističkim </a:t>
            </a:r>
            <a:r>
              <a:rPr lang="hr-BA" sz="3000" b="1" dirty="0"/>
              <a:t>ritualima </a:t>
            </a:r>
            <a:r>
              <a:rPr lang="hr-BA" sz="3000" b="1" dirty="0" smtClean="0"/>
              <a:t>mučenja, zlostavljanja, kanibalizmasamoubistva,seksualnog zlostavljanja vrše </a:t>
            </a:r>
            <a:r>
              <a:rPr lang="hr-BA" sz="3000" b="1" dirty="0"/>
              <a:t>krivična djela</a:t>
            </a:r>
            <a:r>
              <a:rPr lang="hr-BA" sz="3000" b="1" dirty="0" smtClean="0"/>
              <a:t>.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3196716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344816" cy="4497363"/>
          </a:xfrm>
        </p:spPr>
        <p:txBody>
          <a:bodyPr/>
          <a:lstStyle/>
          <a:p>
            <a:pPr marL="0" indent="0" algn="just">
              <a:buNone/>
            </a:pPr>
            <a:r>
              <a:rPr lang="hr-BA" sz="3000" b="1" dirty="0"/>
              <a:t>Od posebno ekstremnih sekti kod nas su poznate: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satanističke,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ajentološka crkva i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red sunčanog hrama.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1332166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hr-BA" sz="3600" b="1" dirty="0">
                <a:latin typeface="+mn-lt"/>
              </a:rPr>
              <a:t>Moral</a:t>
            </a:r>
            <a:endParaRPr lang="bs-Latn-BA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196752"/>
            <a:ext cx="7560840" cy="4929411"/>
          </a:xfrm>
        </p:spPr>
        <p:txBody>
          <a:bodyPr>
            <a:no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Naime</a:t>
            </a:r>
            <a:r>
              <a:rPr lang="hr-BA" sz="3000" b="1" dirty="0"/>
              <a:t>, moral predstavlja skup usvojenih pravila ljudi u zajednici pomoću kojih se ocjenjuju vlastiti i tuđi postupci kao dobri ili loši</a:t>
            </a:r>
            <a:r>
              <a:rPr lang="hr-BA" sz="3000" b="1" dirty="0" smtClean="0"/>
              <a:t>.</a:t>
            </a:r>
          </a:p>
          <a:p>
            <a:pPr marL="0" indent="0" algn="just">
              <a:buNone/>
            </a:pPr>
            <a:r>
              <a:rPr lang="hr-BA" sz="3000" b="1" dirty="0" smtClean="0"/>
              <a:t> </a:t>
            </a:r>
            <a:endParaRPr lang="bs-Latn-BA" sz="3000" b="1" dirty="0"/>
          </a:p>
          <a:p>
            <a:pPr algn="just"/>
            <a:r>
              <a:rPr lang="hr-BA" sz="3000" b="1" dirty="0"/>
              <a:t>Tako se, pod moralom podrazumijeva </a:t>
            </a:r>
            <a:r>
              <a:rPr lang="hr-BA" sz="3000" b="1" dirty="0" err="1"/>
              <a:t>svjest</a:t>
            </a:r>
            <a:r>
              <a:rPr lang="hr-BA" sz="3000" b="1" dirty="0"/>
              <a:t> i osjećanje dužnosti, a povreda morala vidi se u pogledu moralne odgovornosti - sankcija. </a:t>
            </a:r>
            <a:endParaRPr lang="bs-Latn-BA" sz="3000" b="1" dirty="0"/>
          </a:p>
          <a:p>
            <a:pPr algn="just"/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538625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84784"/>
            <a:ext cx="7416824" cy="4641379"/>
          </a:xfrm>
        </p:spPr>
        <p:txBody>
          <a:bodyPr>
            <a:noAutofit/>
          </a:bodyPr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Svaki oblik kriminaliteta je povreda moralne norme, ali kriminološka misao govori o socijalno izopačenim shvatanjima moralnih vrijednosti kao kriminogenom faktoru. </a:t>
            </a:r>
          </a:p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Najveći stepen amoralnosti čine oni koji vrše djela silovanja/protivbludne radnje, krivična djela protiv imovine, krađe, razbojništva, a najmanji oni koji su počinili neki saobraćajni delikt.</a:t>
            </a:r>
          </a:p>
          <a:p>
            <a:endParaRPr lang="vi-VN" sz="3000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70026142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Moralna panika i kriminalitet</a:t>
            </a:r>
            <a:endParaRPr lang="bs-Latn-BA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88832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Moralna panika se odnosi na pretpostavku da je prijetnja upućena nečemu što se smatra izuzetno važnim za društvo i državu</a:t>
            </a:r>
            <a:r>
              <a:rPr lang="hr-BA" sz="3000" b="1" dirty="0" smtClean="0"/>
              <a:t>.</a:t>
            </a:r>
          </a:p>
          <a:p>
            <a:pPr marL="0" indent="0" algn="just">
              <a:buNone/>
            </a:pPr>
            <a:endParaRPr lang="hr-BA" sz="3000" b="1" dirty="0"/>
          </a:p>
          <a:p>
            <a:pPr marL="0" indent="0" algn="just">
              <a:buNone/>
            </a:pPr>
            <a:r>
              <a:rPr lang="hr-BA" sz="3000" b="1" dirty="0" smtClean="0"/>
              <a:t> </a:t>
            </a:r>
            <a:endParaRPr lang="bs-Latn-BA" sz="3000" b="1" dirty="0"/>
          </a:p>
          <a:p>
            <a:pPr algn="just"/>
            <a:r>
              <a:rPr lang="hr-BA" sz="3000" b="1" dirty="0" err="1"/>
              <a:t>Vjerovatnoća</a:t>
            </a:r>
            <a:r>
              <a:rPr lang="hr-BA" sz="3000" b="1" dirty="0"/>
              <a:t> da će se neki incident preuveličati i proizvesti moralnu paniku je veća ukoliko društvo prolazi kroz krizu i recesiju. </a:t>
            </a:r>
            <a:endParaRPr lang="bs-Latn-BA" sz="3000" b="1" dirty="0"/>
          </a:p>
          <a:p>
            <a:pPr algn="just"/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7179401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/>
          <a:lstStyle/>
          <a:p>
            <a:pPr algn="just"/>
            <a:r>
              <a:rPr lang="hr-BA" sz="3000" b="1" dirty="0"/>
              <a:t>Jednom kada se prijetnja identificira, putem medija se kreira panika, strah, stremljenje i nesigurnost, tad se ističu zahtjevi u društvu da se „</a:t>
            </a:r>
            <a:r>
              <a:rPr lang="hr-BA" sz="3000" b="1" i="1" dirty="0"/>
              <a:t>nešto mora uraditi po tom pitanju</a:t>
            </a:r>
            <a:r>
              <a:rPr lang="hr-BA" sz="3000" b="1" dirty="0"/>
              <a:t>“ kako se ne bi stvarala nesigurnost građana.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7784023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Teorija moralne panike</a:t>
            </a:r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344816" cy="4525963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Termin </a:t>
            </a:r>
            <a:r>
              <a:rPr lang="hr-BA" sz="3000" b="1" dirty="0"/>
              <a:t>moralna panika spominje Džok Jang (Jock Young) 1971., razmatrajući zabrinutost koja se javila u britanskoj javnosti zbog </a:t>
            </a:r>
            <a:r>
              <a:rPr lang="hr-BA" sz="3000" b="1" dirty="0" smtClean="0"/>
              <a:t>podataka zvaničnih </a:t>
            </a:r>
            <a:r>
              <a:rPr lang="hr-BA" sz="3000" b="1" dirty="0"/>
              <a:t>institucija o upotrebi droga. </a:t>
            </a:r>
            <a:r>
              <a:rPr lang="hr-BA" sz="3000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498194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Prvu sistematsku studiju o moralnoj panici napisao je Stenli Koen (Stanley Cohen) 1972. godine, oslanjajući se na teorije etiketiranja i interakcionizma.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Opšte je prihvaćeno da je ovo doba moralne panike. </a:t>
            </a:r>
            <a:endParaRPr lang="bs-Latn-BA" sz="3000" b="1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40601300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00200"/>
            <a:ext cx="7200800" cy="4525963"/>
          </a:xfrm>
        </p:spPr>
        <p:txBody>
          <a:bodyPr/>
          <a:lstStyle/>
          <a:p>
            <a:pPr algn="just"/>
            <a:r>
              <a:rPr lang="bs-Latn-BA" sz="3000" b="1" dirty="0"/>
              <a:t>Tabloidski naslovi nas iz dana u dan upozoravaju na neku novu opasnost koja proizilazi iz oslabljenog morala, dok televizijski programi ponavljaju istu priču u senzacionalističkim dokumentarnim emisijama,  skoro se došlo do toga da svaka pojava može izazvati paniku, strah i krizu morala.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491688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endParaRPr lang="bs-Latn-BA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556792"/>
            <a:ext cx="7283152" cy="4525963"/>
          </a:xfrm>
        </p:spPr>
        <p:txBody>
          <a:bodyPr>
            <a:normAutofit/>
          </a:bodyPr>
          <a:lstStyle/>
          <a:p>
            <a:pPr lvl="0" algn="just"/>
            <a:r>
              <a:rPr lang="hr-BA" b="1" dirty="0"/>
              <a:t>Jedna od posljedica ekonomske krize je i društvena dezorganizacija koja po logici stvari proizvodi: </a:t>
            </a:r>
            <a:endParaRPr lang="hr-BA" b="1" dirty="0" smtClean="0"/>
          </a:p>
          <a:p>
            <a:pPr lvl="0" algn="just"/>
            <a:r>
              <a:rPr lang="hr-BA" b="1" dirty="0" smtClean="0"/>
              <a:t>porodične </a:t>
            </a:r>
            <a:r>
              <a:rPr lang="hr-BA" b="1" dirty="0"/>
              <a:t>krize; </a:t>
            </a:r>
            <a:endParaRPr lang="bs-Latn-BA" dirty="0"/>
          </a:p>
          <a:p>
            <a:pPr lvl="0" algn="just"/>
            <a:r>
              <a:rPr lang="hr-BA" b="1" dirty="0"/>
              <a:t>privredne i druge depresije;</a:t>
            </a:r>
            <a:endParaRPr lang="bs-Latn-BA" dirty="0"/>
          </a:p>
          <a:p>
            <a:pPr lvl="0" algn="just"/>
            <a:r>
              <a:rPr lang="hr-BA" b="1" dirty="0"/>
              <a:t>porast alkoholizma, narkomanije, prostitucije i drugih oblika pošasti;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75517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416824" cy="1143000"/>
          </a:xfrm>
        </p:spPr>
        <p:txBody>
          <a:bodyPr>
            <a:noAutofit/>
          </a:bodyPr>
          <a:lstStyle/>
          <a:p>
            <a:r>
              <a:rPr lang="hr-BA" sz="3600" b="1" dirty="0"/>
              <a:t>Moralna panika kroz analizu sociologa </a:t>
            </a:r>
            <a:r>
              <a:rPr lang="hr-BA" sz="3600" b="1" dirty="0" err="1"/>
              <a:t>Kennetha</a:t>
            </a:r>
            <a:r>
              <a:rPr lang="hr-BA" sz="3600" b="1" dirty="0"/>
              <a:t> Thompsona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BA" b="1" dirty="0"/>
              <a:t>Ogleda se kroz :</a:t>
            </a:r>
            <a:endParaRPr lang="bs-Latn-BA" dirty="0"/>
          </a:p>
          <a:p>
            <a:pPr lvl="0"/>
            <a:r>
              <a:rPr lang="hr-BA" b="1" dirty="0" err="1"/>
              <a:t>Aktuelnost</a:t>
            </a:r>
            <a:r>
              <a:rPr lang="hr-BA" b="1" dirty="0"/>
              <a:t> pojma moralne panike;</a:t>
            </a:r>
            <a:endParaRPr lang="bs-Latn-BA" dirty="0"/>
          </a:p>
          <a:p>
            <a:pPr lvl="0"/>
            <a:r>
              <a:rPr lang="hr-BA" b="1" dirty="0"/>
              <a:t>Klasična moralna panika - modusi i rokeri;</a:t>
            </a:r>
            <a:endParaRPr lang="bs-Latn-BA" dirty="0"/>
          </a:p>
          <a:p>
            <a:pPr lvl="0"/>
            <a:r>
              <a:rPr lang="hr-BA" b="1" dirty="0"/>
              <a:t>Moralna panika u vezi sa mladima;</a:t>
            </a:r>
            <a:endParaRPr lang="bs-Latn-BA" dirty="0"/>
          </a:p>
          <a:p>
            <a:pPr lvl="0"/>
            <a:r>
              <a:rPr lang="hr-BA" b="1" dirty="0"/>
              <a:t>Moralna panika zbog uličnih pljački;</a:t>
            </a:r>
            <a:endParaRPr lang="bs-Latn-BA" dirty="0"/>
          </a:p>
          <a:p>
            <a:pPr lvl="0"/>
            <a:r>
              <a:rPr lang="hr-BA" b="1" dirty="0"/>
              <a:t>Moralna panika u vezi sa seksom i sidom;</a:t>
            </a:r>
            <a:endParaRPr lang="bs-Latn-BA" dirty="0"/>
          </a:p>
          <a:p>
            <a:pPr lvl="0"/>
            <a:r>
              <a:rPr lang="hr-BA" b="1" dirty="0"/>
              <a:t>Moralna panika zbog propadanja porodice;</a:t>
            </a:r>
            <a:endParaRPr lang="bs-Latn-BA" dirty="0"/>
          </a:p>
          <a:p>
            <a:pPr lvl="0"/>
            <a:r>
              <a:rPr lang="hr-BA" b="1" dirty="0"/>
              <a:t>Žensko nasilje i djevojačke bande;</a:t>
            </a:r>
            <a:endParaRPr lang="bs-Latn-BA" dirty="0"/>
          </a:p>
          <a:p>
            <a:pPr lvl="0"/>
            <a:r>
              <a:rPr lang="hr-BA" b="1" dirty="0"/>
              <a:t>Moralna panika zbog seksa na ekranu.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6764551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hr-BA" sz="3600" b="1" dirty="0" err="1"/>
              <a:t>Aktuelnost</a:t>
            </a:r>
            <a:r>
              <a:rPr lang="hr-BA" sz="3600" b="1" dirty="0"/>
              <a:t> moralne panike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44824"/>
            <a:ext cx="7560840" cy="352839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hr-BA" sz="3000" b="1" dirty="0" smtClean="0"/>
          </a:p>
          <a:p>
            <a:pPr algn="just"/>
            <a:r>
              <a:rPr lang="hr-BA" sz="3000" b="1" dirty="0" smtClean="0"/>
              <a:t>Moralna </a:t>
            </a:r>
            <a:r>
              <a:rPr lang="hr-BA" sz="3000" b="1" dirty="0"/>
              <a:t>panika sastoji se od pet faza, odnosno </a:t>
            </a:r>
            <a:r>
              <a:rPr lang="hr-BA" sz="3000" b="1" dirty="0" smtClean="0"/>
              <a:t>elemenata:</a:t>
            </a:r>
          </a:p>
          <a:p>
            <a:pPr algn="just"/>
            <a:r>
              <a:rPr lang="hr-BA" sz="3000" b="1" dirty="0" smtClean="0"/>
              <a:t>Prvo se nešto ili neko definiše kao prijetnja („narodni demon”) opšteprihvaćenim vrijednostima;</a:t>
            </a:r>
            <a:endParaRPr lang="bs-Latn-BA" sz="3000" dirty="0" smtClean="0"/>
          </a:p>
        </p:txBody>
      </p:sp>
    </p:spTree>
    <p:extLst>
      <p:ext uri="{BB962C8B-B14F-4D97-AF65-F5344CB8AC3E}">
        <p14:creationId xmlns:p14="http://schemas.microsoft.com/office/powerpoint/2010/main" val="38874225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7416824" cy="4425355"/>
          </a:xfrm>
        </p:spPr>
        <p:txBody>
          <a:bodyPr/>
          <a:lstStyle/>
          <a:p>
            <a:pPr algn="just"/>
            <a:r>
              <a:rPr lang="hr-BA" b="1" dirty="0"/>
              <a:t> </a:t>
            </a:r>
            <a:r>
              <a:rPr lang="hr-BA" sz="3000" b="1" dirty="0"/>
              <a:t>Prijetnja se u medijima prikazuje u prepoznatljivoj formi;</a:t>
            </a:r>
            <a:endParaRPr lang="bs-Latn-BA" sz="3000" dirty="0"/>
          </a:p>
          <a:p>
            <a:pPr algn="just"/>
            <a:r>
              <a:rPr lang="hr-BA" sz="3000" b="1" dirty="0"/>
              <a:t> Dolazi do nagloga rasta zabrinutosti javnosti;</a:t>
            </a:r>
            <a:endParaRPr lang="bs-Latn-BA" sz="3000" dirty="0"/>
          </a:p>
          <a:p>
            <a:pPr algn="just"/>
            <a:r>
              <a:rPr lang="hr-BA" sz="3000" b="1" dirty="0"/>
              <a:t> Javlja se reakcija vlasti i</a:t>
            </a:r>
            <a:endParaRPr lang="bs-Latn-BA" sz="3000" dirty="0"/>
          </a:p>
          <a:p>
            <a:pPr algn="just"/>
            <a:r>
              <a:rPr lang="hr-BA" sz="3000" b="1" dirty="0"/>
              <a:t> Panika se povlači, odnosno  nestaje ili pak pokreće društvene promjene.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2581285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hr-BA" sz="3000" b="1" dirty="0"/>
              <a:t>Kriteriji po kojima zaključujemo da je prisutna moralna panika obuhvataju:</a:t>
            </a:r>
            <a:endParaRPr lang="hr-BA" sz="3000" b="1" dirty="0" smtClean="0"/>
          </a:p>
          <a:p>
            <a:pPr lvl="0" algn="just"/>
            <a:endParaRPr lang="hr-BA" sz="3000" b="1" dirty="0" smtClean="0"/>
          </a:p>
          <a:p>
            <a:pPr lvl="0" algn="just"/>
            <a:r>
              <a:rPr lang="hr-BA" sz="3000" b="1" dirty="0" smtClean="0"/>
              <a:t>visok </a:t>
            </a:r>
            <a:r>
              <a:rPr lang="hr-BA" sz="3000" b="1" dirty="0"/>
              <a:t>stepen zabrinutosti zbog ponašanja određene grupe, </a:t>
            </a:r>
            <a:endParaRPr lang="bs-Latn-BA" sz="3000" dirty="0"/>
          </a:p>
          <a:p>
            <a:pPr lvl="0" algn="just"/>
            <a:r>
              <a:rPr lang="hr-BA" sz="3000" b="1" dirty="0"/>
              <a:t>povećan stepen neprijateljstva prema onima koje se smatra prijetnjom, kao i</a:t>
            </a:r>
            <a:endParaRPr lang="bs-Latn-BA" sz="3000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84941495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nestalnost moralne panike u smislu njene kratkotrajnosti, te, </a:t>
            </a:r>
            <a:endParaRPr lang="bs-Latn-BA" sz="3000" dirty="0"/>
          </a:p>
          <a:p>
            <a:pPr lvl="0" algn="just"/>
            <a:r>
              <a:rPr lang="hr-BA" sz="3000" b="1" dirty="0"/>
              <a:t>nesrazmjernost između stvarne i medijski posredovane opasnosti, pri čemu se opasnosti ili prijetnje predstavljaju značajnijima nego što ustvari jesu.</a:t>
            </a:r>
            <a:endParaRPr lang="bs-Latn-BA" sz="3000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7352769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128792" cy="1143000"/>
          </a:xfrm>
        </p:spPr>
        <p:txBody>
          <a:bodyPr>
            <a:normAutofit fontScale="90000"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Klasična moralna panika, modusi i rokeri</a:t>
            </a:r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Thompson </a:t>
            </a:r>
            <a:r>
              <a:rPr lang="hr-BA" sz="3000" b="1" dirty="0"/>
              <a:t>predstavlja sociološku analizu već spomenutoga Cohena </a:t>
            </a:r>
            <a:r>
              <a:rPr lang="hr-BA" sz="3000" b="1" dirty="0" smtClean="0"/>
              <a:t>o moralnoj panici </a:t>
            </a:r>
            <a:r>
              <a:rPr lang="hr-BA" sz="3000" b="1" dirty="0"/>
              <a:t>koja je izbila u Velikoj Britaniji šezdesetih godina 20. stoljeća zbog sukoba mladih modusa i rokera. </a:t>
            </a:r>
            <a:endParaRPr lang="bs-Latn-BA" sz="3000" b="1" dirty="0"/>
          </a:p>
          <a:p>
            <a:pPr algn="just"/>
            <a:endParaRPr lang="hr-BA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426246881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1682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Cohen je analizirao ulogu medija, pred stavnika društvene kontrole i moralnih aktivista, te samog društvenog konteksta koji, u svojoj interakciji, uspostavljaju „</a:t>
            </a:r>
            <a:r>
              <a:rPr lang="hr-BA" sz="3000" b="1" i="1" dirty="0"/>
              <a:t>spiralu značenja</a:t>
            </a:r>
            <a:r>
              <a:rPr lang="hr-BA" sz="3000" b="1" dirty="0"/>
              <a:t>” i pritom rezultiraju moralnom panikom. </a:t>
            </a:r>
            <a:endParaRPr lang="bs-Latn-BA" sz="3000" b="1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9175309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344816" cy="4525963"/>
          </a:xfrm>
        </p:spPr>
        <p:txBody>
          <a:bodyPr>
            <a:normAutofit/>
          </a:bodyPr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Kada je došlo do prvoga incidenta između ove dvije grupe mladih, mediji su „popisivali” incident kroz preuveličavanje, predviđanje i simbolizaciju.</a:t>
            </a:r>
          </a:p>
          <a:p>
            <a:pPr algn="just"/>
            <a:endParaRPr lang="bs-Latn-BA" sz="30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13951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Moralna panika u vezi sa mladima</a:t>
            </a:r>
            <a:endParaRPr lang="bs-Latn-BA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525963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Thompson </a:t>
            </a:r>
            <a:r>
              <a:rPr lang="hr-BA" sz="3000" b="1" dirty="0"/>
              <a:t>predstavlja radove niza autora koji se bave subkulturama mladih, prije svega istraživača Centra za savremene kulturalne studije u Birminghamu</a:t>
            </a:r>
            <a:r>
              <a:rPr lang="hr-BA" sz="3000" b="1" dirty="0" smtClean="0"/>
              <a:t>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69608633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/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Istraživači </a:t>
            </a:r>
            <a:r>
              <a:rPr lang="hr-BA" sz="3000" b="1" dirty="0"/>
              <a:t>smatraju da je moralna panika izazvana subkulturama mladih, zapravo vrsta simboličkog gerilskog rata protiv dominantne kulture kojim se nastoji izazvati reakcija drugih.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114026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/>
          <a:lstStyle/>
          <a:p>
            <a:pPr lvl="0" algn="just"/>
            <a:r>
              <a:rPr lang="hr-BA" sz="3000" b="1" dirty="0"/>
              <a:t>krađe, prevare, paljevine; </a:t>
            </a:r>
            <a:endParaRPr lang="bs-Latn-BA" sz="3000" dirty="0"/>
          </a:p>
          <a:p>
            <a:pPr lvl="0" algn="just"/>
            <a:r>
              <a:rPr lang="hr-BA" sz="3000" b="1" dirty="0"/>
              <a:t>nedozvoljene oblike trgovine; </a:t>
            </a:r>
            <a:endParaRPr lang="bs-Latn-BA" sz="3000" dirty="0"/>
          </a:p>
          <a:p>
            <a:pPr lvl="0" algn="just"/>
            <a:r>
              <a:rPr lang="hr-BA" sz="3000" b="1" dirty="0"/>
              <a:t>nelojalnu konkurenciju;</a:t>
            </a:r>
            <a:endParaRPr lang="bs-Latn-BA" sz="3000" dirty="0"/>
          </a:p>
          <a:p>
            <a:pPr lvl="0" algn="just"/>
            <a:r>
              <a:rPr lang="hr-BA" sz="3000" b="1" dirty="0"/>
              <a:t>špekulacije raznih vrsta; </a:t>
            </a:r>
            <a:endParaRPr lang="bs-Latn-BA" sz="3000" dirty="0"/>
          </a:p>
          <a:p>
            <a:pPr lvl="0" algn="just"/>
            <a:r>
              <a:rPr lang="hr-BA" sz="3000" b="1" dirty="0" smtClean="0"/>
              <a:t>nezakonite </a:t>
            </a:r>
            <a:r>
              <a:rPr lang="hr-BA" sz="3000" b="1" dirty="0"/>
              <a:t>transakcije, korupciju u raznim oblicima i drugo.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70231291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128792" cy="1143000"/>
          </a:xfrm>
        </p:spPr>
        <p:txBody>
          <a:bodyPr>
            <a:no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Moralna panika zbog uličnih pljački nad ženama</a:t>
            </a:r>
            <a:endParaRPr lang="bs-Latn-BA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344816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hr-BA" sz="3000" b="1" dirty="0"/>
              <a:t>Na primjeru izvještavanja o uličnim pljačkama u Velikoj Britaniji započeta je analiza društvene produkcije vijesti iza koje stoji profesionalna ideologija o karakteristikama „</a:t>
            </a:r>
            <a:r>
              <a:rPr lang="hr-BA" sz="3000" b="1" i="1" dirty="0"/>
              <a:t>dobrih vijesti” </a:t>
            </a:r>
            <a:r>
              <a:rPr lang="hr-BA" sz="3000" b="1" dirty="0"/>
              <a:t>pomoću kojih započinje proces </a:t>
            </a:r>
            <a:r>
              <a:rPr lang="hr-BA" sz="3000" b="1" dirty="0" smtClean="0"/>
              <a:t>identifikacije (</a:t>
            </a:r>
            <a:r>
              <a:rPr lang="hr-BA" sz="3000" b="1" dirty="0"/>
              <a:t>imenovanja, </a:t>
            </a:r>
            <a:r>
              <a:rPr lang="hr-BA" sz="3000" b="1" dirty="0" err="1"/>
              <a:t>definisanja</a:t>
            </a:r>
            <a:r>
              <a:rPr lang="hr-BA" sz="3000" b="1" dirty="0"/>
              <a:t>, povezivanja sa drugim, do tada poznatim događajima) te </a:t>
            </a:r>
            <a:r>
              <a:rPr lang="hr-BA" sz="3000" b="1" dirty="0" err="1"/>
              <a:t>kontekstualizacije</a:t>
            </a:r>
            <a:r>
              <a:rPr lang="hr-BA" sz="3000" b="1" dirty="0"/>
              <a:t> vijesti (smještanje u publici poznati kontekst).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53376515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600" b="1" dirty="0">
                <a:latin typeface="Calibri" pitchFamily="34" charset="0"/>
                <a:cs typeface="Calibri" pitchFamily="34" charset="0"/>
              </a:rPr>
              <a:t>Psihičko nasilje i panika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344816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vi-VN" b="1" dirty="0">
                <a:latin typeface="Calibri" pitchFamily="34" charset="0"/>
                <a:cs typeface="Calibri" pitchFamily="34" charset="0"/>
              </a:rPr>
              <a:t>Psihičkim nasiljem zlostavljač nastoji zadobiti moć i kontrolu nad žrtvom: </a:t>
            </a:r>
          </a:p>
          <a:p>
            <a:pPr algn="just"/>
            <a:r>
              <a:rPr lang="vi-VN" b="1" dirty="0">
                <a:latin typeface="Calibri" pitchFamily="34" charset="0"/>
                <a:cs typeface="Calibri" pitchFamily="34" charset="0"/>
              </a:rPr>
              <a:t>prijetnjama, </a:t>
            </a:r>
          </a:p>
          <a:p>
            <a:pPr algn="just"/>
            <a:r>
              <a:rPr lang="vi-VN" b="1" dirty="0">
                <a:latin typeface="Calibri" pitchFamily="34" charset="0"/>
                <a:cs typeface="Calibri" pitchFamily="34" charset="0"/>
              </a:rPr>
              <a:t>uvredama i ismijavanjem u javnosti i pred drugim osobama,</a:t>
            </a:r>
          </a:p>
          <a:p>
            <a:pPr algn="just"/>
            <a:r>
              <a:rPr lang="vi-VN" b="1" dirty="0">
                <a:latin typeface="Calibri" pitchFamily="34" charset="0"/>
                <a:cs typeface="Calibri" pitchFamily="34" charset="0"/>
              </a:rPr>
              <a:t>potcjenjivanjem, </a:t>
            </a:r>
          </a:p>
          <a:p>
            <a:pPr algn="just"/>
            <a:r>
              <a:rPr lang="vi-VN" b="1" dirty="0">
                <a:latin typeface="Calibri" pitchFamily="34" charset="0"/>
                <a:cs typeface="Calibri" pitchFamily="34" charset="0"/>
              </a:rPr>
              <a:t>ponižavanjem, </a:t>
            </a:r>
          </a:p>
          <a:p>
            <a:pPr algn="just"/>
            <a:r>
              <a:rPr lang="vi-VN" b="1" dirty="0">
                <a:latin typeface="Calibri" pitchFamily="34" charset="0"/>
                <a:cs typeface="Calibri" pitchFamily="34" charset="0"/>
              </a:rPr>
              <a:t>obezvređivanjem, </a:t>
            </a:r>
          </a:p>
          <a:p>
            <a:pPr algn="just"/>
            <a:r>
              <a:rPr lang="vi-VN" b="1" dirty="0">
                <a:latin typeface="Calibri" pitchFamily="34" charset="0"/>
                <a:cs typeface="Calibri" pitchFamily="34" charset="0"/>
              </a:rPr>
              <a:t>raznim ljubomornim ispadima,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21497821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/>
          <a:lstStyle/>
          <a:p>
            <a:pPr algn="just"/>
            <a:endParaRPr lang="bs-Latn-BA" sz="3000" b="1" dirty="0" smtClean="0"/>
          </a:p>
          <a:p>
            <a:pPr algn="just"/>
            <a:r>
              <a:rPr lang="bs-Latn-BA" sz="3000" b="1" dirty="0" smtClean="0"/>
              <a:t>prijetnjama </a:t>
            </a:r>
            <a:r>
              <a:rPr lang="bs-Latn-BA" sz="3000" b="1" dirty="0"/>
              <a:t>članovima porodice, </a:t>
            </a:r>
          </a:p>
          <a:p>
            <a:pPr algn="just"/>
            <a:r>
              <a:rPr lang="bs-Latn-BA" sz="3000" b="1" dirty="0"/>
              <a:t>stalnoj kontroli kretanja,</a:t>
            </a:r>
          </a:p>
          <a:p>
            <a:pPr algn="just"/>
            <a:r>
              <a:rPr lang="bs-Latn-BA" sz="3000" b="1" dirty="0"/>
              <a:t>zabrani korištenja novca, </a:t>
            </a:r>
          </a:p>
          <a:p>
            <a:pPr algn="just"/>
            <a:r>
              <a:rPr lang="bs-Latn-BA" sz="3000" b="1" dirty="0"/>
              <a:t>čini sve da žena ima loše mišljenje o sebi, </a:t>
            </a:r>
          </a:p>
          <a:p>
            <a:pPr algn="just"/>
            <a:r>
              <a:rPr lang="bs-Latn-BA" sz="3000" b="1" dirty="0"/>
              <a:t>da se žena stalno osjeća neuspješnom i krivom i sl.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45467288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>
            <a:normAutofit/>
          </a:bodyPr>
          <a:lstStyle/>
          <a:p>
            <a:r>
              <a:rPr lang="hr-BA" b="1" dirty="0"/>
              <a:t>Nasilnik/mobing moderator, zastrašivanjem dovodi ženu u situaciju da se plaši svojih postupaka i gesta, izgleda i uređivanja, razbija stvari, uništava ženinu imovinu, stalno joj prijeti, a ne isključuje se i predočavanje prijetnje oružjem. </a:t>
            </a:r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402520315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/>
          <a:lstStyle/>
          <a:p>
            <a:pPr algn="just"/>
            <a:r>
              <a:rPr lang="hr-BA" sz="3000" b="1" dirty="0"/>
              <a:t>Dovodi ženu u takvo psihičko stanje da se plaši upućenih i predočenih prijetnji ili da sam čini nešto što će je povrijediti, prijeti da će je napasti, da će počiniti samoubistvo, prisiljava ženu na činjenje ilegalnih radnji itd.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55207783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525963"/>
          </a:xfrm>
        </p:spPr>
        <p:txBody>
          <a:bodyPr>
            <a:normAutofit/>
          </a:bodyPr>
          <a:lstStyle/>
          <a:p>
            <a:pPr algn="just"/>
            <a:r>
              <a:rPr lang="bs-Latn-BA" sz="3000" b="1" dirty="0"/>
              <a:t>Vijesti uglavnom koriste definicije moćnika i upravo taj strukturirani odnos medija i „povjerljivih izvora”, odnosno institucionalnih davatelja informacija i definicija, osigurava reprodukciju dominantnih ideja ili ideologija.</a:t>
            </a:r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93927411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128792" cy="1143000"/>
          </a:xfrm>
        </p:spPr>
        <p:txBody>
          <a:bodyPr>
            <a:normAutofit fontScale="90000"/>
          </a:bodyPr>
          <a:lstStyle/>
          <a:p>
            <a:r>
              <a:rPr lang="hr-BA" sz="3600" b="1" dirty="0"/>
              <a:t>Moralna panika u vezi sa seksom i sidom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272808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Moralna panika u vezi sa seksom i sidom u kojoj se autori bave metodama predstavljanja i procesom određivanja diskursa kojega mediji koriste u cilju </a:t>
            </a:r>
            <a:r>
              <a:rPr lang="hr-BA" sz="3000" b="1" dirty="0" err="1"/>
              <a:t>konstruisanja</a:t>
            </a:r>
            <a:r>
              <a:rPr lang="hr-BA" sz="3000" b="1" dirty="0"/>
              <a:t> stava prema događajima koji potenciraju osjećaj straha i </a:t>
            </a:r>
            <a:r>
              <a:rPr lang="hr-BA" sz="3000" b="1" dirty="0" err="1"/>
              <a:t>vjerovatno</a:t>
            </a:r>
            <a:r>
              <a:rPr lang="hr-BA" sz="3000" b="1" dirty="0"/>
              <a:t> moralne panike vezane za seksualnost.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17726456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/>
          <a:lstStyle/>
          <a:p>
            <a:pPr algn="just"/>
            <a:endParaRPr lang="hr-BA" b="1" dirty="0" smtClean="0"/>
          </a:p>
          <a:p>
            <a:pPr algn="just"/>
            <a:r>
              <a:rPr lang="hr-BA" sz="3000" b="1" dirty="0" smtClean="0"/>
              <a:t>Bolestima</a:t>
            </a:r>
            <a:r>
              <a:rPr lang="hr-BA" sz="3000" b="1" dirty="0"/>
              <a:t>, a načelno AIDSa u 1980. pridaje se moralistički značaj te se bolesnik stigmatizira. 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69056677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984776" cy="1143000"/>
          </a:xfrm>
        </p:spPr>
        <p:txBody>
          <a:bodyPr>
            <a:normAutofit fontScale="90000"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Moralna panika u vezi sa seksom i sidom</a:t>
            </a:r>
            <a:endParaRPr lang="bs-Latn-BA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/>
          </a:bodyPr>
          <a:lstStyle/>
          <a:p>
            <a:r>
              <a:rPr lang="hr-BA" sz="3000" b="1" dirty="0"/>
              <a:t>U tom procesu sve veći značaj imali su mediji koji su, kako autori navode Cohena, </a:t>
            </a:r>
            <a:r>
              <a:rPr lang="hr-BA" sz="3000" b="1" dirty="0" smtClean="0"/>
              <a:t>konstruisali  „</a:t>
            </a:r>
            <a:r>
              <a:rPr lang="hr-BA" sz="3000" b="1" i="1" dirty="0" smtClean="0"/>
              <a:t>pseudo-događaje</a:t>
            </a:r>
            <a:r>
              <a:rPr lang="hr-BA" sz="3000" b="1" i="1" dirty="0"/>
              <a:t>”</a:t>
            </a:r>
            <a:r>
              <a:rPr lang="hr-BA" sz="3000" b="1" dirty="0"/>
              <a:t> u kojima su glasine zamjenjivale vijesti i služile kao pomoćna improvizacija u traženju smislenog tumačenja događaja. </a:t>
            </a:r>
            <a:endParaRPr lang="bs-Latn-BA" sz="3000" b="1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24586559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/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Iako </a:t>
            </a:r>
            <a:r>
              <a:rPr lang="hr-BA" sz="3000" b="1" dirty="0"/>
              <a:t>mediji svakako mogu potencirati moralnu paniku, Simon Watney, tvrdi da moralna panika nije dovoljno obuhvatan pojam za društveni cilj ideološke kontrole seksualnosti i načina njene prezentacije.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687745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764705"/>
            <a:ext cx="7772400" cy="2952327"/>
          </a:xfrm>
        </p:spPr>
        <p:txBody>
          <a:bodyPr>
            <a:noAutofit/>
          </a:bodyPr>
          <a:lstStyle/>
          <a:p>
            <a:pPr algn="ctr"/>
            <a:r>
              <a:rPr lang="bs-Latn-BA" sz="4400" b="1" dirty="0">
                <a:solidFill>
                  <a:schemeClr val="tx1"/>
                </a:solidFill>
              </a:rPr>
              <a:t>EKONOMSKA I SOCIJALNA DIMENZIJA KRIMINALNIH POJAVA</a:t>
            </a:r>
          </a:p>
        </p:txBody>
      </p:sp>
    </p:spTree>
    <p:extLst>
      <p:ext uri="{BB962C8B-B14F-4D97-AF65-F5344CB8AC3E}">
        <p14:creationId xmlns:p14="http://schemas.microsoft.com/office/powerpoint/2010/main" val="178885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128792" cy="1143000"/>
          </a:xfrm>
        </p:spPr>
        <p:txBody>
          <a:bodyPr>
            <a:normAutofit fontScale="90000"/>
          </a:bodyPr>
          <a:lstStyle/>
          <a:p>
            <a:r>
              <a:rPr lang="hr-BA" sz="3600" b="1" dirty="0">
                <a:latin typeface="+mn-lt"/>
              </a:rPr>
              <a:t>Moralne panike zbog propadanja porodice</a:t>
            </a:r>
            <a:endParaRPr lang="bs-Latn-BA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Posljedice </a:t>
            </a:r>
            <a:r>
              <a:rPr lang="hr-BA" sz="3000" b="1" dirty="0"/>
              <a:t>modernizacije porodice, po mišljenju britanskih desničara, vode u njen slom, koji je uzrokom višestrukih neprilika, načelno nasilja u društvu.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428568158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Raspadom porodice stvaraju se „</a:t>
            </a:r>
            <a:r>
              <a:rPr lang="hr-BA" sz="3000" b="1" i="1" dirty="0"/>
              <a:t>socijalne manjine</a:t>
            </a:r>
            <a:r>
              <a:rPr lang="hr-BA" sz="3000" b="1" dirty="0"/>
              <a:t>”, pri čemu se misli na samohrane majke s vanbračnom djecom koje žive od socijalne pomoći. </a:t>
            </a:r>
            <a:endParaRPr lang="bs-Latn-BA" sz="3000" b="1" dirty="0"/>
          </a:p>
          <a:p>
            <a:pPr algn="just"/>
            <a:r>
              <a:rPr lang="hr-BA" sz="3000" b="1" dirty="0"/>
              <a:t>Naime, britanski desničari devedesetih, smatrali su da je porast kriminala uzrokovan vanbračnom djecom.</a:t>
            </a:r>
            <a:endParaRPr lang="bs-Latn-BA" sz="3000" b="1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241743184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200800" cy="1143000"/>
          </a:xfrm>
        </p:spPr>
        <p:txBody>
          <a:bodyPr>
            <a:normAutofit fontScale="90000"/>
          </a:bodyPr>
          <a:lstStyle/>
          <a:p>
            <a:r>
              <a:rPr lang="hr-BA" b="1" dirty="0"/>
              <a:t>Žensko nasilje i djevojačke bande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272808" cy="4525963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Teorija </a:t>
            </a:r>
            <a:r>
              <a:rPr lang="hr-BA" sz="3000" b="1" dirty="0"/>
              <a:t>ženskog nasilja i djevojačkih bandi bavi se razdobljem devedesetih godina prošloga stoljeća kada je došlo do porasta nasilja i stvaranja bandi u populaciji djevojaka.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87833931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272808" cy="4525963"/>
          </a:xfrm>
        </p:spPr>
        <p:txBody>
          <a:bodyPr/>
          <a:lstStyle/>
          <a:p>
            <a:pPr algn="just"/>
            <a:r>
              <a:rPr lang="hr-BA" sz="3000" b="1" dirty="0"/>
              <a:t>Pojava ženskih bandi u medijima je popraćena s velikim zanimanjem, dijelom i zbog dominantnih rodnih stereotipa u kojima žene nisu glavne nositeljice nasilništva. </a:t>
            </a:r>
            <a:endParaRPr lang="bs-Latn-BA" sz="3000" b="1" dirty="0"/>
          </a:p>
          <a:p>
            <a:pPr algn="just"/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70829043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272808" cy="4525963"/>
          </a:xfrm>
        </p:spPr>
        <p:txBody>
          <a:bodyPr/>
          <a:lstStyle/>
          <a:p>
            <a:pPr algn="just"/>
            <a:r>
              <a:rPr lang="hr-BA" sz="3000" b="1" dirty="0" smtClean="0"/>
              <a:t>Ne </a:t>
            </a:r>
            <a:r>
              <a:rPr lang="hr-BA" sz="3000" b="1" dirty="0"/>
              <a:t>podržava teze koje su iznošene u tadašnjim medijima o presudnom uticaju televizijskih serija (poput Charlijevih anđela, Nikite i sl.) koje daju sliku jakih, nasilnih i odlučnih mladih žena ili, pak, uticaja feminističkih ideja na pojavu djevojačkoga nasilja.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82230241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056784" cy="1143000"/>
          </a:xfrm>
        </p:spPr>
        <p:txBody>
          <a:bodyPr>
            <a:normAutofit fontScale="90000"/>
          </a:bodyPr>
          <a:lstStyle/>
          <a:p>
            <a:r>
              <a:rPr lang="hr-BA" b="1" dirty="0"/>
              <a:t>Moralna panika zbog seksa na ekranu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6984776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U teoriji o moralnoj panici zbog seksa na ekranu, autori se bave ulogom grupa za pritisak i moralnih aktivista u odnosu na moralne panike koje izbijaju radi prikazivanja seksualnih sadržaja na televizijskim programima.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38593797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764704"/>
            <a:ext cx="7056784" cy="5361459"/>
          </a:xfrm>
        </p:spPr>
        <p:txBody>
          <a:bodyPr>
            <a:normAutofit/>
          </a:bodyPr>
          <a:lstStyle/>
          <a:p>
            <a:pPr algn="just"/>
            <a:endParaRPr lang="hr-BA" sz="3900" b="1" dirty="0" smtClean="0"/>
          </a:p>
          <a:p>
            <a:pPr algn="just"/>
            <a:r>
              <a:rPr lang="hr-BA" sz="3000" b="1" dirty="0" smtClean="0"/>
              <a:t>Moralna panika se, prema navedenim autorima, javlja kada se preklope četiri fenomena: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endParaRPr lang="hr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devijantnost, (objašnjava moralni aspekt panike),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društveni problemi, (objašnjava zabrinutost javnosti bez obzira na objektivno stanje),</a:t>
            </a:r>
            <a:endParaRPr lang="bs-Latn-BA" sz="3000" b="1" dirty="0" smtClean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2474143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844824"/>
            <a:ext cx="7128792" cy="3816423"/>
          </a:xfrm>
        </p:spPr>
        <p:txBody>
          <a:bodyPr>
            <a:normAutofit fontScale="92500" lnSpcReduction="20000"/>
          </a:bodyPr>
          <a:lstStyle/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kolektivno ponašanje ,(objašnjava nestalnost moralnih panika, pojave se iznenada i na isti način nestanu) i  </a:t>
            </a:r>
          </a:p>
          <a:p>
            <a:pPr lvl="1" algn="just">
              <a:buFont typeface="Arial" pitchFamily="34" charset="0"/>
              <a:buChar char="•"/>
            </a:pPr>
            <a:endParaRPr lang="hr-BA" sz="32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društveni </a:t>
            </a:r>
            <a:r>
              <a:rPr lang="hr-BA" sz="3200" b="1" dirty="0"/>
              <a:t>pokreti, (obuhvata pitanja organizacije i mobilizacije određenih dijelova društva radi razrješenja ili promjene društvenih odnosa i okolnosti).</a:t>
            </a:r>
            <a:endParaRPr lang="bs-Latn-BA" sz="32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80890153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6984776" cy="850106"/>
          </a:xfrm>
        </p:spPr>
        <p:txBody>
          <a:bodyPr>
            <a:normAutofit fontScale="90000"/>
          </a:bodyPr>
          <a:lstStyle/>
          <a:p>
            <a:r>
              <a:rPr lang="hr-BA" sz="3600" b="1" dirty="0">
                <a:latin typeface="+mn-lt"/>
              </a:rPr>
              <a:t>Uloga medija u stvaranju moralne panike</a:t>
            </a:r>
            <a:endParaRPr lang="bs-Latn-BA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7272808" cy="4569371"/>
          </a:xfrm>
        </p:spPr>
        <p:txBody>
          <a:bodyPr>
            <a:normAutofit/>
          </a:bodyPr>
          <a:lstStyle/>
          <a:p>
            <a:pPr algn="just"/>
            <a:endParaRPr lang="hr-BA" sz="3100" b="1" dirty="0" smtClean="0"/>
          </a:p>
          <a:p>
            <a:pPr algn="just"/>
            <a:r>
              <a:rPr lang="hr-BA" sz="3100" b="1" dirty="0" smtClean="0"/>
              <a:t>Gotovo </a:t>
            </a:r>
            <a:r>
              <a:rPr lang="hr-BA" sz="3100" b="1" dirty="0"/>
              <a:t>uvijek moralnu paniku predvodi tabloidska štampa, a odmah zatim je preuzimaju i drugi mediji pod zvučnim naslovom koji poziva sve na pripravnost.</a:t>
            </a:r>
            <a:endParaRPr lang="bs-Latn-BA" sz="31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07690899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96752"/>
            <a:ext cx="7272808" cy="4929411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hr-BA" sz="12000" b="1" dirty="0"/>
              <a:t>Prema Kopenu moralna panika ima sljedeće faze:</a:t>
            </a:r>
            <a:endParaRPr lang="bs-Latn-BA" sz="12000" dirty="0"/>
          </a:p>
          <a:p>
            <a:pPr lvl="1" algn="just">
              <a:buFont typeface="Arial" pitchFamily="34" charset="0"/>
              <a:buChar char="•"/>
            </a:pPr>
            <a:r>
              <a:rPr lang="hr-BA" sz="12000" b="1" dirty="0"/>
              <a:t>Uočavanje problema koji ugrožava opšti moral i vrijednosti,</a:t>
            </a:r>
            <a:endParaRPr lang="bs-Latn-BA" sz="12000" dirty="0"/>
          </a:p>
          <a:p>
            <a:pPr lvl="1" algn="just">
              <a:buFont typeface="Arial" pitchFamily="34" charset="0"/>
              <a:buChar char="•"/>
            </a:pPr>
            <a:r>
              <a:rPr lang="hr-BA" sz="12000" b="1" dirty="0"/>
              <a:t>Medijska reprezentacija problema u maksimalno pojednostavljenoj formi,</a:t>
            </a:r>
            <a:endParaRPr lang="bs-Latn-BA" sz="12000" dirty="0"/>
          </a:p>
          <a:p>
            <a:pPr lvl="1" algn="just">
              <a:buFont typeface="Arial" pitchFamily="34" charset="0"/>
              <a:buChar char="•"/>
            </a:pPr>
            <a:r>
              <a:rPr lang="hr-BA" sz="12000" b="1" dirty="0"/>
              <a:t>Rast zabrinutosti javnosti,</a:t>
            </a:r>
            <a:endParaRPr lang="bs-Latn-BA" sz="12000" dirty="0"/>
          </a:p>
          <a:p>
            <a:pPr lvl="1" algn="just">
              <a:buFont typeface="Arial" pitchFamily="34" charset="0"/>
              <a:buChar char="•"/>
            </a:pPr>
            <a:r>
              <a:rPr lang="hr-BA" sz="12000" b="1" dirty="0"/>
              <a:t>Reakcija predstavnika društvene kontrole,</a:t>
            </a:r>
            <a:endParaRPr lang="bs-Latn-BA" sz="12000" dirty="0"/>
          </a:p>
          <a:p>
            <a:pPr lvl="1" algn="just">
              <a:buFont typeface="Arial" pitchFamily="34" charset="0"/>
              <a:buChar char="•"/>
            </a:pPr>
            <a:r>
              <a:rPr lang="hr-BA" sz="12000" b="1" dirty="0"/>
              <a:t>Povlačenje moralne panike.</a:t>
            </a:r>
            <a:endParaRPr lang="bs-Latn-BA" sz="12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057367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>
                <a:latin typeface="+mn-lt"/>
              </a:rPr>
              <a:t>Ekonomski </a:t>
            </a:r>
            <a:r>
              <a:rPr lang="hr-BA" sz="3600" b="1" dirty="0" err="1">
                <a:latin typeface="+mn-lt"/>
              </a:rPr>
              <a:t>uslovi</a:t>
            </a:r>
            <a:r>
              <a:rPr lang="hr-BA" sz="3600" b="1" dirty="0">
                <a:latin typeface="+mn-lt"/>
              </a:rPr>
              <a:t> - ekonomske determinante socijalnih devijacija</a:t>
            </a:r>
            <a:endParaRPr lang="bs-Latn-BA" sz="3600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BA" sz="3000" b="1" dirty="0"/>
              <a:t>Za izučavanje delinkvencije od izuzetnog značaja su ekonomski </a:t>
            </a:r>
            <a:r>
              <a:rPr lang="hr-BA" sz="3000" b="1" dirty="0" err="1"/>
              <a:t>uslovi</a:t>
            </a:r>
            <a:r>
              <a:rPr lang="hr-BA" sz="3000" b="1" dirty="0"/>
              <a:t> razvoja društva: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ekonomske krize,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materijalna pozicija i status čovjeka,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stanje i razlike u ekonomskom položaju određenih </a:t>
            </a:r>
            <a:r>
              <a:rPr lang="hr-BA" sz="3000" b="1" dirty="0" smtClean="0"/>
              <a:t>kategorija stanovništva,</a:t>
            </a:r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siromaštvo</a:t>
            </a:r>
            <a:r>
              <a:rPr lang="hr-BA" sz="3000" b="1" dirty="0"/>
              <a:t>, bogatstvo</a:t>
            </a:r>
            <a:r>
              <a:rPr lang="hr-BA" sz="3000" b="1" dirty="0" smtClean="0"/>
              <a:t>.</a:t>
            </a:r>
            <a:endParaRPr lang="bs-Latn-BA" sz="3000" dirty="0"/>
          </a:p>
          <a:p>
            <a:pPr algn="just"/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00942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>
                <a:latin typeface="+mn-lt"/>
              </a:rPr>
              <a:t>Moralna panika i film</a:t>
            </a:r>
            <a:endParaRPr lang="bs-Latn-BA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200800" cy="4525963"/>
          </a:xfrm>
        </p:spPr>
        <p:txBody>
          <a:bodyPr/>
          <a:lstStyle/>
          <a:p>
            <a:pPr algn="just"/>
            <a:r>
              <a:rPr lang="hr-BA" sz="3000" b="1" dirty="0"/>
              <a:t>Odličan primjer moralne panike u Britaniji jeste reakcija medija i </a:t>
            </a:r>
            <a:r>
              <a:rPr lang="hr-BA" sz="3000" b="1" dirty="0" smtClean="0"/>
              <a:t>štampe</a:t>
            </a:r>
            <a:r>
              <a:rPr lang="bs-Latn-BA" sz="3000" dirty="0"/>
              <a:t> </a:t>
            </a:r>
            <a:r>
              <a:rPr lang="hr-BA" sz="3000" b="1" dirty="0" smtClean="0"/>
              <a:t>na </a:t>
            </a:r>
            <a:r>
              <a:rPr lang="hr-BA" sz="3000" b="1" dirty="0"/>
              <a:t>Kjubrikovu Paklenu pomorandžu (1971). </a:t>
            </a:r>
            <a:endParaRPr lang="hr-BA" sz="3000" b="1" dirty="0" smtClean="0"/>
          </a:p>
          <a:p>
            <a:pPr algn="just"/>
            <a:endParaRPr lang="bs-Latn-BA" sz="3000" dirty="0"/>
          </a:p>
          <a:p>
            <a:pPr algn="just"/>
            <a:r>
              <a:rPr lang="hr-BA" sz="3000" b="1" dirty="0"/>
              <a:t>Nakon jednog broja incidenata, koji su preuveličani i protumačeni kao veoma dramatični, nastala je fama u kojoj su sve pljačke, tuče ili obračuni u Britaniji pripisivani Paklenoj </a:t>
            </a:r>
            <a:r>
              <a:rPr lang="hr-BA" sz="3000" b="1" dirty="0" err="1"/>
              <a:t>pomorandži</a:t>
            </a:r>
            <a:r>
              <a:rPr lang="hr-BA" sz="3000" b="1" dirty="0"/>
              <a:t>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19948586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128792" cy="1143000"/>
          </a:xfrm>
        </p:spPr>
        <p:txBody>
          <a:bodyPr>
            <a:noAutofit/>
          </a:bodyPr>
          <a:lstStyle/>
          <a:p>
            <a:r>
              <a:rPr lang="hr-BA" sz="3600" b="1" dirty="0"/>
              <a:t>Oponašanje junaka iz filmskog nasilja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128792" cy="4525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hr-BA" b="1" dirty="0"/>
              <a:t>Čuven je slučaj oponašanja televizijskog filma, Gorući krevet/(1984) u kome je maltretirana žena zapalila muža u njegovom krevetu</a:t>
            </a:r>
            <a:r>
              <a:rPr lang="hr-BA" b="1" dirty="0" smtClean="0"/>
              <a:t>.</a:t>
            </a:r>
          </a:p>
          <a:p>
            <a:pPr algn="just"/>
            <a:endParaRPr lang="bs-Latn-BA" b="1" dirty="0"/>
          </a:p>
          <a:p>
            <a:pPr algn="just"/>
            <a:r>
              <a:rPr lang="hr-BA" b="1" dirty="0"/>
              <a:t> </a:t>
            </a:r>
            <a:r>
              <a:rPr lang="hr-BA" b="1" dirty="0" smtClean="0"/>
              <a:t>Nakon </a:t>
            </a:r>
            <a:r>
              <a:rPr lang="hr-BA" b="1" dirty="0"/>
              <a:t>što je gledala film, jedna žena iz Ohaja je ubila svog momka tvrdeći da je on sa njom postupao kao muž sa ženom u filmu</a:t>
            </a:r>
            <a:r>
              <a:rPr lang="hr-BA" b="1" dirty="0" smtClean="0"/>
              <a:t>.</a:t>
            </a:r>
          </a:p>
          <a:p>
            <a:pPr algn="just"/>
            <a:endParaRPr lang="bs-Latn-BA" b="1" dirty="0"/>
          </a:p>
          <a:p>
            <a:pPr algn="just"/>
            <a:r>
              <a:rPr lang="hr-BA" b="1" dirty="0"/>
              <a:t>U drugom slučaju vezanom za ovaj film čovjek iz </a:t>
            </a:r>
            <a:r>
              <a:rPr lang="hr-BA" b="1" dirty="0" err="1"/>
              <a:t>Milvokija</a:t>
            </a:r>
            <a:r>
              <a:rPr lang="hr-BA" b="1" dirty="0"/>
              <a:t> je prosuo benzin po svojoj ženi i zapalio je.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7378088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 err="1">
                <a:latin typeface="+mn-lt"/>
              </a:rPr>
              <a:t>Uticaj</a:t>
            </a:r>
            <a:r>
              <a:rPr lang="hr-BA" sz="3600" b="1" dirty="0">
                <a:latin typeface="+mn-lt"/>
              </a:rPr>
              <a:t> filmskog nasilja na publiku</a:t>
            </a:r>
            <a:endParaRPr lang="bs-Latn-BA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200800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Pored </a:t>
            </a:r>
            <a:r>
              <a:rPr lang="hr-BA" sz="3000" b="1" dirty="0" err="1"/>
              <a:t>saživljavanja</a:t>
            </a:r>
            <a:r>
              <a:rPr lang="hr-BA" sz="3000" b="1" dirty="0"/>
              <a:t> sa filmom tokom projekcije, mnogi ljudi postaju fanovi pojedinih ostvarenja, podešavajući svoj izgled i ponašanje prema  svojim omiljenim junacima u stvarnom životu. </a:t>
            </a:r>
            <a:endParaRPr lang="hr-BA" sz="3000" b="1" dirty="0" smtClean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79836363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200800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Najistrajnija briga od svih, o štetnom uticaju medija, je ona prema kojoj kriminal u vidu raznih fenomenoloških oblika nasilja u medijima stimulišu kriminal i nasilje u društvu. </a:t>
            </a:r>
            <a:endParaRPr lang="bs-Latn-BA" sz="3000" b="1" dirty="0"/>
          </a:p>
          <a:p>
            <a:pPr algn="just"/>
            <a:r>
              <a:rPr lang="hr-BA" sz="3000" b="1" dirty="0"/>
              <a:t>Zbog postojanja ovakvih strahova i nesigurnosti nastajale su razne cenzorske komisije, kao što je to bio produkcioni kod u Americi.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51950650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>
                <a:latin typeface="+mn-lt"/>
              </a:rPr>
              <a:t>Pravo</a:t>
            </a:r>
            <a:endParaRPr lang="bs-Latn-BA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056784" cy="3917032"/>
          </a:xfrm>
        </p:spPr>
        <p:txBody>
          <a:bodyPr>
            <a:noAutofit/>
          </a:bodyPr>
          <a:lstStyle/>
          <a:p>
            <a:pPr algn="just"/>
            <a:r>
              <a:rPr lang="hr-BA" sz="3000" b="1" dirty="0" smtClean="0"/>
              <a:t>Pravo </a:t>
            </a:r>
            <a:r>
              <a:rPr lang="hr-BA" sz="3000" b="1" dirty="0"/>
              <a:t>je skup pravnih pravila i normi, društvenih odnosa sankcionisanih državnom prinudom, kako bi se u potpunosti osigurala funkcija pravnih institucija, njihovih organizama i tako usmjerili svoje aktivnosti na pojavne oblike kriminaliteta,  njihovo </a:t>
            </a:r>
            <a:r>
              <a:rPr lang="hr-BA" sz="3000" b="1" dirty="0" smtClean="0"/>
              <a:t>sprječavanje </a:t>
            </a:r>
            <a:r>
              <a:rPr lang="hr-BA" sz="3000" b="1" dirty="0"/>
              <a:t>i kontrolisano suzbijanje</a:t>
            </a:r>
            <a:r>
              <a:rPr lang="hr-BA" sz="3000" b="1" dirty="0" smtClean="0"/>
              <a:t>.</a:t>
            </a:r>
            <a:endParaRPr lang="bs-Latn-BA" sz="3000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64085646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Ono djeluje preko pravnog poretka, nad skupinama pravnih normi po kojima se ljudi vladaju. </a:t>
            </a:r>
            <a:endParaRPr lang="bs-Latn-BA" sz="30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vi-VN" sz="3000" b="1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Javni poredak je skup pravnih normi kojima su regulisana osnovna prava i slobode čovjeka i građanina koje su utvrđene najvišim pravnim aktima, ustavima, zakonima i podzakonskim aktima.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99314196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hr-BA" b="1" dirty="0"/>
              <a:t>Pravo propisuje, odnosno zabranjuje određene socijalno patološke pojave koje se </a:t>
            </a:r>
            <a:r>
              <a:rPr lang="hr-BA" b="1" dirty="0" err="1"/>
              <a:t>manifestuju</a:t>
            </a:r>
            <a:r>
              <a:rPr lang="hr-BA" b="1" dirty="0"/>
              <a:t> u vidu:</a:t>
            </a:r>
            <a:endParaRPr lang="bs-Latn-BA" dirty="0"/>
          </a:p>
          <a:p>
            <a:pPr lvl="0" algn="just"/>
            <a:r>
              <a:rPr lang="hr-BA" b="1" dirty="0"/>
              <a:t>alkoholizma, </a:t>
            </a:r>
            <a:endParaRPr lang="bs-Latn-BA" dirty="0"/>
          </a:p>
          <a:p>
            <a:pPr lvl="0" algn="just"/>
            <a:r>
              <a:rPr lang="hr-BA" b="1" dirty="0"/>
              <a:t>narkomanije, </a:t>
            </a:r>
            <a:endParaRPr lang="bs-Latn-BA" dirty="0"/>
          </a:p>
          <a:p>
            <a:pPr lvl="0" algn="just"/>
            <a:r>
              <a:rPr lang="hr-BA" b="1" dirty="0"/>
              <a:t>seksualne delinkvencije, </a:t>
            </a:r>
            <a:endParaRPr lang="bs-Latn-BA" dirty="0"/>
          </a:p>
          <a:p>
            <a:pPr lvl="0" algn="just"/>
            <a:r>
              <a:rPr lang="hr-BA" b="1" dirty="0"/>
              <a:t>prostitucije, </a:t>
            </a:r>
            <a:endParaRPr lang="bs-Latn-BA" dirty="0"/>
          </a:p>
          <a:p>
            <a:pPr lvl="0" algn="just"/>
            <a:r>
              <a:rPr lang="hr-BA" b="1" dirty="0"/>
              <a:t>kocke, </a:t>
            </a:r>
            <a:endParaRPr lang="bs-Latn-BA" dirty="0"/>
          </a:p>
          <a:p>
            <a:pPr lvl="0" algn="just"/>
            <a:r>
              <a:rPr lang="hr-BA" b="1" dirty="0"/>
              <a:t>piromanije,</a:t>
            </a:r>
            <a:endParaRPr lang="bs-Latn-BA" dirty="0"/>
          </a:p>
          <a:p>
            <a:pPr lvl="0" algn="just"/>
            <a:r>
              <a:rPr lang="hr-BA" b="1" dirty="0"/>
              <a:t>kleptomanije i slično.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81538896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Politika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 smtClean="0"/>
              <a:t>Pojmovno pod politikom se podrazumijevaju svi oblici i vidovi svjesne društvene, protivpravne, grupne ili pojedinačne aktivnosti, kojom se nastoje razrješiti postojeće društvene protivrječnosti koje su prisutne u stvarnom životu.</a:t>
            </a:r>
            <a:endParaRPr lang="bs-Latn-BA" sz="3000" b="1" dirty="0" smtClean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237829172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algn="just"/>
            <a:r>
              <a:rPr lang="hr-BA" sz="3000" b="1" dirty="0"/>
              <a:t>Posmatrano sa kriminološkog aspekta, proizilazi da je Politika jedna „</a:t>
            </a:r>
            <a:r>
              <a:rPr lang="hr-BA" sz="3000" b="1" i="1" dirty="0"/>
              <a:t>Organizacija prinude”</a:t>
            </a:r>
            <a:r>
              <a:rPr lang="hr-BA" sz="3000" b="1" dirty="0"/>
              <a:t>, i to prinude prema malim ljudima, jer mali ljudi biraju, trpe, protestuju i na kraju bivaju poniženi u odnosu na svoje ljudske slobode i prava.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874705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7"/>
            <a:ext cx="8229600" cy="18002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r-BA" sz="4400" b="1" dirty="0" smtClean="0"/>
          </a:p>
          <a:p>
            <a:pPr marL="0" indent="0" algn="ctr">
              <a:buNone/>
            </a:pPr>
            <a:r>
              <a:rPr lang="hr-BA" sz="4400" b="1" dirty="0" smtClean="0"/>
              <a:t>RATNI </a:t>
            </a:r>
            <a:r>
              <a:rPr lang="hr-BA" sz="4400" b="1" dirty="0"/>
              <a:t>USLOVI I KRIMINALITET</a:t>
            </a:r>
            <a:endParaRPr lang="bs-Latn-BA" sz="4400" dirty="0"/>
          </a:p>
        </p:txBody>
      </p:sp>
    </p:spTree>
    <p:extLst>
      <p:ext uri="{BB962C8B-B14F-4D97-AF65-F5344CB8AC3E}">
        <p14:creationId xmlns:p14="http://schemas.microsoft.com/office/powerpoint/2010/main" val="2127230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632848" cy="4525963"/>
          </a:xfrm>
        </p:spPr>
        <p:txBody>
          <a:bodyPr/>
          <a:lstStyle/>
          <a:p>
            <a:pPr algn="just"/>
            <a:r>
              <a:rPr lang="hr-BA" sz="3000" b="1" dirty="0"/>
              <a:t>Ekonomsaka kriza društva i nesigurnost pojedinaca i društvenih grupa čine opšte determinante kriminaliteta kao cjeline i pojedinih njegovih oblika.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86748842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hr-BA" sz="3600" b="1" dirty="0"/>
              <a:t>Posljedice ratova nisu samo socijalne, već su i psihičke prirode jer se odražavaju i na duševno zdravlje </a:t>
            </a:r>
            <a:r>
              <a:rPr lang="hr-BA" sz="3600" b="1" dirty="0" smtClean="0"/>
              <a:t>čovjeka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204864"/>
            <a:ext cx="7128792" cy="3921299"/>
          </a:xfrm>
        </p:spPr>
        <p:txBody>
          <a:bodyPr/>
          <a:lstStyle/>
          <a:p>
            <a:pPr marL="0" indent="0" algn="just">
              <a:buNone/>
            </a:pPr>
            <a:r>
              <a:rPr lang="hr-BA" sz="3000" b="1" dirty="0"/>
              <a:t>Uticaj rata na pojave kriminaliteta ispoljava se u svim fazama: </a:t>
            </a:r>
            <a:endParaRPr lang="bs-Latn-BA" sz="3000" b="1" dirty="0"/>
          </a:p>
          <a:p>
            <a:pPr lvl="0" algn="just"/>
            <a:r>
              <a:rPr lang="hr-BA" sz="3000" b="1" dirty="0"/>
              <a:t>neposrednoj ratnoj opasnosti, </a:t>
            </a:r>
            <a:endParaRPr lang="bs-Latn-BA" sz="3000" b="1" dirty="0"/>
          </a:p>
          <a:p>
            <a:pPr lvl="0" algn="just"/>
            <a:r>
              <a:rPr lang="hr-BA" sz="3000" b="1" dirty="0"/>
              <a:t>u toku i </a:t>
            </a:r>
            <a:endParaRPr lang="bs-Latn-BA" sz="3000" b="1" dirty="0"/>
          </a:p>
          <a:p>
            <a:pPr lvl="0" algn="just"/>
            <a:r>
              <a:rPr lang="hr-BA" sz="3000" b="1" dirty="0"/>
              <a:t>neposredno poslije rata.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49719538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00808"/>
            <a:ext cx="7056784" cy="44253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BA" sz="3000" b="1" dirty="0"/>
              <a:t>Posljedice nastajanja i toka rata su kriminalitet raznih oblika: </a:t>
            </a:r>
            <a:endParaRPr lang="bs-Latn-BA" sz="3000" b="1" dirty="0"/>
          </a:p>
          <a:p>
            <a:pPr lvl="0" algn="just"/>
            <a:r>
              <a:rPr lang="hr-BA" sz="3000" b="1" dirty="0"/>
              <a:t>nestašica roba, </a:t>
            </a:r>
            <a:endParaRPr lang="bs-Latn-BA" sz="3000" b="1" dirty="0"/>
          </a:p>
          <a:p>
            <a:pPr lvl="0" algn="just"/>
            <a:r>
              <a:rPr lang="hr-BA" sz="3000" b="1" dirty="0"/>
              <a:t>špekulativni vidovi ponašanja, </a:t>
            </a:r>
            <a:endParaRPr lang="bs-Latn-BA" sz="3000" b="1" dirty="0"/>
          </a:p>
          <a:p>
            <a:pPr lvl="0" algn="just"/>
            <a:r>
              <a:rPr lang="hr-BA" sz="3000" b="1" dirty="0"/>
              <a:t>šverc,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15228384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128792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hr-BA" sz="3000" b="1" dirty="0"/>
              <a:t>gomilanje osobnih, odnosno ličnih zaliha, </a:t>
            </a:r>
          </a:p>
          <a:p>
            <a:pPr lvl="0" algn="just"/>
            <a:r>
              <a:rPr lang="hr-BA" sz="3000" b="1" dirty="0"/>
              <a:t>gomilanje  zaliha u firmama i institucijama, </a:t>
            </a:r>
            <a:endParaRPr lang="bs-Latn-BA" sz="3000" b="1" dirty="0"/>
          </a:p>
          <a:p>
            <a:pPr lvl="0" algn="just"/>
            <a:r>
              <a:rPr lang="hr-BA" sz="3000" b="1" dirty="0"/>
              <a:t>pokretljivost stanovništva u nepoznatom pravcu, </a:t>
            </a:r>
            <a:endParaRPr lang="bs-Latn-BA" sz="3000" b="1" dirty="0"/>
          </a:p>
          <a:p>
            <a:pPr lvl="0" algn="just"/>
            <a:r>
              <a:rPr lang="hr-BA" sz="3000" b="1" dirty="0"/>
              <a:t>često puta bez cilja, </a:t>
            </a:r>
            <a:endParaRPr lang="bs-Latn-BA" sz="3000" b="1" dirty="0"/>
          </a:p>
          <a:p>
            <a:pPr lvl="0" algn="just"/>
            <a:r>
              <a:rPr lang="hr-BA" sz="3000" b="1" dirty="0"/>
              <a:t>pojave izbjeglištva i kampova, </a:t>
            </a:r>
            <a:endParaRPr lang="bs-Latn-BA" sz="3000" b="1" dirty="0"/>
          </a:p>
          <a:p>
            <a:pPr lvl="0" algn="just"/>
            <a:r>
              <a:rPr lang="hr-BA" sz="3000" b="1" dirty="0"/>
              <a:t>nedostatak egzistencijalnih i svih drugih uslova života i sl.</a:t>
            </a:r>
            <a:endParaRPr lang="bs-Latn-BA" sz="3000" b="1" dirty="0"/>
          </a:p>
          <a:p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51493309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bs-Latn-BA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43608" y="1844824"/>
            <a:ext cx="6984776" cy="4281339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hr-BA" b="1" dirty="0"/>
              <a:t>Legalne državne institucije otežano </a:t>
            </a:r>
            <a:r>
              <a:rPr lang="hr-BA" b="1" dirty="0" err="1"/>
              <a:t>funkcionišu</a:t>
            </a:r>
            <a:r>
              <a:rPr lang="hr-BA" b="1" dirty="0"/>
              <a:t>, a izvršioci krivičnih djela su često nedostižni državnim organima. </a:t>
            </a:r>
            <a:endParaRPr lang="bs-Latn-BA" b="1" dirty="0"/>
          </a:p>
          <a:p>
            <a:pPr algn="just"/>
            <a:r>
              <a:rPr lang="hr-BA" b="1" dirty="0"/>
              <a:t>Pored rata i druge vanredne okolnosti veoma </a:t>
            </a:r>
            <a:r>
              <a:rPr lang="hr-BA" b="1" dirty="0" smtClean="0"/>
              <a:t>često  </a:t>
            </a:r>
            <a:r>
              <a:rPr lang="hr-BA" b="1" dirty="0"/>
              <a:t>prouzrokuju kriminalitet kao što su:  </a:t>
            </a:r>
            <a:endParaRPr lang="bs-Latn-BA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elementarne nepogode većih razmjera,</a:t>
            </a:r>
            <a:endParaRPr lang="bs-Latn-BA" sz="32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socijalni nemiri, </a:t>
            </a:r>
            <a:endParaRPr lang="bs-Latn-BA" sz="32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vandalizam u zajednici sa huliganizmom i sl.</a:t>
            </a:r>
            <a:endParaRPr lang="bs-Latn-BA" sz="32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34695175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7571184" cy="2664296"/>
          </a:xfrm>
        </p:spPr>
        <p:txBody>
          <a:bodyPr>
            <a:normAutofit/>
          </a:bodyPr>
          <a:lstStyle/>
          <a:p>
            <a:r>
              <a:rPr lang="hr-BA" b="1" dirty="0"/>
              <a:t>UTICAJ MASOVNIH MEDIJA NA KRIMINALITET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761059"/>
          </a:xfrm>
        </p:spPr>
        <p:txBody>
          <a:bodyPr/>
          <a:lstStyle/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81557046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Autofit/>
          </a:bodyPr>
          <a:lstStyle/>
          <a:p>
            <a:r>
              <a:rPr lang="hr-BA" sz="3600" b="1" dirty="0"/>
              <a:t>Mediji i medijski kriminalitet, nezaobilazna stvarnost savremene kriminološke </a:t>
            </a:r>
            <a:r>
              <a:rPr lang="hr-BA" sz="3600" b="1" dirty="0" smtClean="0"/>
              <a:t>misli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72816"/>
            <a:ext cx="6984776" cy="435334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hr-BA" b="1" dirty="0"/>
              <a:t>Današnji savremeni mediji imaju mnogobrojne mogućnosti da:</a:t>
            </a:r>
            <a:endParaRPr lang="bs-Latn-BA" b="1" dirty="0"/>
          </a:p>
          <a:p>
            <a:pPr lvl="0" algn="just"/>
            <a:r>
              <a:rPr lang="hr-BA" b="1" dirty="0"/>
              <a:t>otvoreno, </a:t>
            </a:r>
            <a:endParaRPr lang="bs-Latn-BA" b="1" dirty="0"/>
          </a:p>
          <a:p>
            <a:pPr lvl="0" algn="just"/>
            <a:r>
              <a:rPr lang="hr-BA" b="1" dirty="0"/>
              <a:t>rafinirano,</a:t>
            </a:r>
            <a:endParaRPr lang="bs-Latn-BA" b="1" dirty="0"/>
          </a:p>
          <a:p>
            <a:pPr lvl="0" algn="just"/>
            <a:r>
              <a:rPr lang="hr-BA" b="1" dirty="0"/>
              <a:t>modifikovano, </a:t>
            </a:r>
            <a:endParaRPr lang="bs-Latn-BA" b="1" dirty="0"/>
          </a:p>
          <a:p>
            <a:pPr lvl="0" algn="just"/>
            <a:r>
              <a:rPr lang="hr-BA" b="1" dirty="0"/>
              <a:t>planski, </a:t>
            </a:r>
            <a:endParaRPr lang="bs-Latn-BA" b="1" dirty="0"/>
          </a:p>
          <a:p>
            <a:pPr lvl="0" algn="just"/>
            <a:r>
              <a:rPr lang="hr-BA" b="1" dirty="0"/>
              <a:t>sistematski i </a:t>
            </a:r>
            <a:endParaRPr lang="bs-Latn-BA" b="1" dirty="0"/>
          </a:p>
          <a:p>
            <a:pPr lvl="0" algn="just"/>
            <a:r>
              <a:rPr lang="hr-BA" b="1" dirty="0"/>
              <a:t>organizovano utiču na funkcionisanje modernog društvenog života. </a:t>
            </a:r>
            <a:endParaRPr lang="bs-Latn-BA" b="1" dirty="0"/>
          </a:p>
          <a:p>
            <a:pPr algn="just"/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106480774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Autofit/>
          </a:bodyPr>
          <a:lstStyle/>
          <a:p>
            <a:pPr algn="just"/>
            <a:r>
              <a:rPr lang="hr-BA" sz="3000" b="1" dirty="0"/>
              <a:t>U savremenom društvu oni su postali jedan od najznačajnijih činilaca uticaja na socijalizaciju mladih, bitan faktor na formiranje njihovih vrijednosnih stavova i desk-top modela ponašanja. </a:t>
            </a:r>
            <a:endParaRPr lang="bs-Latn-BA" sz="3000" b="1" dirty="0"/>
          </a:p>
          <a:p>
            <a:pPr algn="just"/>
            <a:r>
              <a:rPr lang="hr-BA" sz="3000" b="1" dirty="0"/>
              <a:t>Hipoteza o katarzi, polazi od toga da nasilje u medijskim scenama utiče na redukciju agresivnih nagona kod gledalaca.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68586146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algn="just"/>
            <a:r>
              <a:rPr lang="hr-BA" sz="3000" b="1" dirty="0"/>
              <a:t>Ovo shvatanje se potkrepljuje sa stavovima: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Aristotela,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Frojda i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Lorenca.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77327635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BA" b="1" dirty="0"/>
              <a:t>Prema ovim mišljenjima u emisijama gdje dominira nasilje, mediji igraju društvenu funkciju oslobađanja mladih od latentnih sklonosti:</a:t>
            </a:r>
            <a:endParaRPr lang="bs-Latn-BA" b="1" dirty="0"/>
          </a:p>
          <a:p>
            <a:pPr lvl="0" algn="just"/>
            <a:r>
              <a:rPr lang="hr-BA" b="1" dirty="0"/>
              <a:t>agresiji, </a:t>
            </a:r>
            <a:endParaRPr lang="bs-Latn-BA" b="1" dirty="0"/>
          </a:p>
          <a:p>
            <a:pPr lvl="0" algn="just"/>
            <a:r>
              <a:rPr lang="hr-BA" b="1" dirty="0"/>
              <a:t>narkomaniji, </a:t>
            </a:r>
            <a:endParaRPr lang="bs-Latn-BA" b="1" dirty="0"/>
          </a:p>
          <a:p>
            <a:pPr lvl="0" algn="just"/>
            <a:r>
              <a:rPr lang="hr-BA" b="1" dirty="0"/>
              <a:t>prostituciji, </a:t>
            </a:r>
            <a:endParaRPr lang="bs-Latn-BA" b="1" dirty="0"/>
          </a:p>
          <a:p>
            <a:pPr lvl="0" algn="just"/>
            <a:r>
              <a:rPr lang="hr-BA" b="1" dirty="0"/>
              <a:t>piromaniji, </a:t>
            </a:r>
            <a:endParaRPr lang="bs-Latn-BA" b="1" dirty="0"/>
          </a:p>
          <a:p>
            <a:pPr lvl="0" algn="just"/>
            <a:r>
              <a:rPr lang="hr-BA" b="1" dirty="0"/>
              <a:t>kleptomaniji, </a:t>
            </a:r>
            <a:endParaRPr lang="bs-Latn-BA" b="1" dirty="0"/>
          </a:p>
          <a:p>
            <a:pPr lvl="0" algn="just"/>
            <a:r>
              <a:rPr lang="hr-BA" b="1" dirty="0"/>
              <a:t>ublažavajući njihove akcione motive.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63308113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71600" y="1600200"/>
            <a:ext cx="7128792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BA" b="1" dirty="0"/>
              <a:t>Sociolozi navode da mediji nisu indikatori i inspiratori kriminalne orijentacije, niti se mogu smatrati uzročnicima nasilja i kriminalnog ponašanja, već više agensom dodatnog uticaja na efektuiranje kriminalne motivacije</a:t>
            </a:r>
            <a:r>
              <a:rPr lang="hr-BA" b="1" dirty="0" smtClean="0"/>
              <a:t>.</a:t>
            </a:r>
          </a:p>
          <a:p>
            <a:pPr algn="just"/>
            <a:endParaRPr lang="bs-Latn-BA" b="1" dirty="0"/>
          </a:p>
          <a:p>
            <a:pPr algn="just"/>
            <a:r>
              <a:rPr lang="hr-BA" b="1" dirty="0" smtClean="0"/>
              <a:t>Milutinović </a:t>
            </a:r>
            <a:r>
              <a:rPr lang="hr-BA" b="1" dirty="0"/>
              <a:t>smatra da </a:t>
            </a:r>
            <a:r>
              <a:rPr lang="hr-BA" b="1" dirty="0" err="1"/>
              <a:t>uticaj</a:t>
            </a:r>
            <a:r>
              <a:rPr lang="hr-BA" b="1" dirty="0"/>
              <a:t> literature, štampe, filma i drugih poučnih sredstava ne može imati neposrednog </a:t>
            </a:r>
            <a:r>
              <a:rPr lang="hr-BA" b="1" dirty="0" err="1"/>
              <a:t>uticaja</a:t>
            </a:r>
            <a:r>
              <a:rPr lang="hr-BA" b="1" dirty="0"/>
              <a:t> na kriminogeno ponašanje osoba. </a:t>
            </a:r>
            <a:endParaRPr lang="bs-Latn-BA" b="1" dirty="0"/>
          </a:p>
          <a:p>
            <a:pPr algn="just"/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1917898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1867</TotalTime>
  <Words>5284</Words>
  <Application>Microsoft Office PowerPoint</Application>
  <PresentationFormat>On-screen Show (4:3)</PresentationFormat>
  <Paragraphs>456</Paragraphs>
  <Slides>151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151</vt:i4>
      </vt:variant>
    </vt:vector>
  </HeadingPairs>
  <TitlesOfParts>
    <vt:vector size="152" baseType="lpstr">
      <vt:lpstr>Office Theme</vt:lpstr>
      <vt:lpstr>PowerPoint Presentation</vt:lpstr>
      <vt:lpstr>NEPOSREDNI DRUŠTVENO-EKONOMSKI I DRUGI DRUŠTVENI FAKTORI KOJI UTIČU NA RAZVOJ KRIMINALITETA</vt:lpstr>
      <vt:lpstr>UTICAJ EKONOMSKE KRIZE, PRIVREDNIH I DRUGIH DEPRESIJA NA RAZVOJ KRIMINALITETETA</vt:lpstr>
      <vt:lpstr>PowerPoint Presentation</vt:lpstr>
      <vt:lpstr>PowerPoint Presentation</vt:lpstr>
      <vt:lpstr>PowerPoint Presentation</vt:lpstr>
      <vt:lpstr>PowerPoint Presentation</vt:lpstr>
      <vt:lpstr>Ekonomski uslovi - ekonomske determinante socijalnih devijacija</vt:lpstr>
      <vt:lpstr>PowerPoint Presentation</vt:lpstr>
      <vt:lpstr>Siromaštvo kao uzročni faktor kriminaliteta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Bogatstvo i kriminalitet - raskošan život kao faktor uzročnosti kriminaliteta</vt:lpstr>
      <vt:lpstr>PowerPoint Presentation</vt:lpstr>
      <vt:lpstr>PowerPoint Presentation</vt:lpstr>
      <vt:lpstr>PowerPoint Presentation</vt:lpstr>
      <vt:lpstr>Faktor nezaposlenost, uzrokuje kriminalitet</vt:lpstr>
      <vt:lpstr>PowerPoint Presentation</vt:lpstr>
      <vt:lpstr>PowerPoint Presentation</vt:lpstr>
      <vt:lpstr>Migracija i emigracija faktori uzročnosti kriminaliteta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Neizmjernim kriminalitetom obiluju tranzicija i recesija</vt:lpstr>
      <vt:lpstr>PowerPoint Presentation</vt:lpstr>
      <vt:lpstr>PowerPoint Presentation</vt:lpstr>
      <vt:lpstr>PowerPoint Presentation</vt:lpstr>
      <vt:lpstr>Politički i ekonomski odnosi razbijaju iluzije o brzom putu u društvo blagostanja</vt:lpstr>
      <vt:lpstr>PowerPoint Presentation</vt:lpstr>
      <vt:lpstr>PowerPoint Presentation</vt:lpstr>
      <vt:lpstr>PowerPoint Presentation</vt:lpstr>
      <vt:lpstr>Religija</vt:lpstr>
      <vt:lpstr>PowerPoint Presentation</vt:lpstr>
      <vt:lpstr>PowerPoint Presentation</vt:lpstr>
      <vt:lpstr>PowerPoint Presentation</vt:lpstr>
      <vt:lpstr>PowerPoint Presentation</vt:lpstr>
      <vt:lpstr>Moral</vt:lpstr>
      <vt:lpstr>PowerPoint Presentation</vt:lpstr>
      <vt:lpstr>Moralna panika i kriminalitet</vt:lpstr>
      <vt:lpstr>PowerPoint Presentation</vt:lpstr>
      <vt:lpstr>Teorija moralne panike</vt:lpstr>
      <vt:lpstr>PowerPoint Presentation</vt:lpstr>
      <vt:lpstr>PowerPoint Presentation</vt:lpstr>
      <vt:lpstr>Moralna panika kroz analizu sociologa Kennetha Thompsona</vt:lpstr>
      <vt:lpstr>Aktuelnost moralne panike</vt:lpstr>
      <vt:lpstr>PowerPoint Presentation</vt:lpstr>
      <vt:lpstr>PowerPoint Presentation</vt:lpstr>
      <vt:lpstr>PowerPoint Presentation</vt:lpstr>
      <vt:lpstr>Klasična moralna panika, modusi i rokeri</vt:lpstr>
      <vt:lpstr>PowerPoint Presentation</vt:lpstr>
      <vt:lpstr>PowerPoint Presentation</vt:lpstr>
      <vt:lpstr>Moralna panika u vezi sa mladima</vt:lpstr>
      <vt:lpstr>PowerPoint Presentation</vt:lpstr>
      <vt:lpstr>Moralna panika zbog uličnih pljački nad ženama</vt:lpstr>
      <vt:lpstr>Psihičko nasilje i panika</vt:lpstr>
      <vt:lpstr>PowerPoint Presentation</vt:lpstr>
      <vt:lpstr>PowerPoint Presentation</vt:lpstr>
      <vt:lpstr>PowerPoint Presentation</vt:lpstr>
      <vt:lpstr>PowerPoint Presentation</vt:lpstr>
      <vt:lpstr>Moralna panika u vezi sa seksom i sidom</vt:lpstr>
      <vt:lpstr>PowerPoint Presentation</vt:lpstr>
      <vt:lpstr>Moralna panika u vezi sa seksom i sidom</vt:lpstr>
      <vt:lpstr>PowerPoint Presentation</vt:lpstr>
      <vt:lpstr>Moralne panike zbog propadanja porodice</vt:lpstr>
      <vt:lpstr>PowerPoint Presentation</vt:lpstr>
      <vt:lpstr>Žensko nasilje i djevojačke bande</vt:lpstr>
      <vt:lpstr>PowerPoint Presentation</vt:lpstr>
      <vt:lpstr>PowerPoint Presentation</vt:lpstr>
      <vt:lpstr>Moralna panika zbog seksa na ekranu</vt:lpstr>
      <vt:lpstr>PowerPoint Presentation</vt:lpstr>
      <vt:lpstr>PowerPoint Presentation</vt:lpstr>
      <vt:lpstr>Uloga medija u stvaranju moralne panike</vt:lpstr>
      <vt:lpstr>PowerPoint Presentation</vt:lpstr>
      <vt:lpstr>Moralna panika i film</vt:lpstr>
      <vt:lpstr>Oponašanje junaka iz filmskog nasilja</vt:lpstr>
      <vt:lpstr>Uticaj filmskog nasilja na publiku</vt:lpstr>
      <vt:lpstr>PowerPoint Presentation</vt:lpstr>
      <vt:lpstr>Pravo</vt:lpstr>
      <vt:lpstr>PowerPoint Presentation</vt:lpstr>
      <vt:lpstr>PowerPoint Presentation</vt:lpstr>
      <vt:lpstr>Politika</vt:lpstr>
      <vt:lpstr>PowerPoint Presentation</vt:lpstr>
      <vt:lpstr>PowerPoint Presentation</vt:lpstr>
      <vt:lpstr>Posljedice ratova nisu samo socijalne, već su i psihičke prirode jer se odražavaju i na duševno zdravlje čovjeka</vt:lpstr>
      <vt:lpstr>PowerPoint Presentation</vt:lpstr>
      <vt:lpstr>PowerPoint Presentation</vt:lpstr>
      <vt:lpstr>PowerPoint Presentation</vt:lpstr>
      <vt:lpstr>UTICAJ MASOVNIH MEDIJA NA KRIMINALITET</vt:lpstr>
      <vt:lpstr>Mediji i medijski kriminalitet, nezaobilazna stvarnost savremene kriminološke misli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UTICAJ OBRAZOVANJA NA KRIMINALITET</vt:lpstr>
      <vt:lpstr>Obrazovanje, navika, način života i ponašanje utiču na formiranje osobnog karaktera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PORODICA KAO FAKTOR KRIMINALITETA</vt:lpstr>
      <vt:lpstr>Degradirana porodica kao mikrogrupni faktor</vt:lpstr>
      <vt:lpstr>PowerPoint Presentation</vt:lpstr>
      <vt:lpstr>Posljedice porodičnih poremećaja se manifestuju</vt:lpstr>
      <vt:lpstr>PowerPoint Presentation</vt:lpstr>
      <vt:lpstr>Slobodno vrijeme - kriminološki aspekti slobodnog vremena mladih</vt:lpstr>
      <vt:lpstr>PowerPoint Presentation</vt:lpstr>
      <vt:lpstr>Dosada</vt:lpstr>
      <vt:lpstr>PowerPoint Presentation</vt:lpstr>
      <vt:lpstr>PowerPoint Presentation</vt:lpstr>
      <vt:lpstr>Uzroci kriminaliteta - socijalno patološke pojave</vt:lpstr>
      <vt:lpstr>PowerPoint Presentation</vt:lpstr>
      <vt:lpstr>PowerPoint Presentation</vt:lpstr>
      <vt:lpstr>Viši društveni status omogućava veći društveni uticaj na oblike društvene reakcije i prevencije kriminaliteta</vt:lpstr>
      <vt:lpstr>PowerPoint Presentation</vt:lpstr>
      <vt:lpstr>PowerPoint Presentation</vt:lpstr>
      <vt:lpstr>PowerPoint Presentation</vt:lpstr>
      <vt:lpstr>PowerPoint Presentation</vt:lpstr>
      <vt:lpstr>Agresija kod muških osoba često prelazi u različite vrste nasilništva </vt:lpstr>
      <vt:lpstr>PowerPoint Presentation</vt:lpstr>
      <vt:lpstr>PowerPoint Presentation</vt:lpstr>
      <vt:lpstr>PowerPoint Presentation</vt:lpstr>
      <vt:lpstr>Pravci kretanja droge</vt:lpstr>
      <vt:lpstr>PowerPoint Presentation</vt:lpstr>
      <vt:lpstr>PowerPoint Presentation</vt:lpstr>
      <vt:lpstr>Porast upotrebe alkohola nije praćen i porastom kriminaliteta</vt:lpstr>
      <vt:lpstr>PowerPoint Presentation</vt:lpstr>
      <vt:lpstr>Akutni alkoholizam</vt:lpstr>
      <vt:lpstr>PowerPoint Presentation</vt:lpstr>
      <vt:lpstr>Hronični alkoholizam</vt:lpstr>
      <vt:lpstr>PowerPoint Presentation</vt:lpstr>
      <vt:lpstr>PowerPoint Presentation</vt:lpstr>
      <vt:lpstr>PowerPoint Presentation</vt:lpstr>
      <vt:lpstr>Prostitucija kroz istoriju ljudskog društva</vt:lpstr>
      <vt:lpstr>PowerPoint Presentation</vt:lpstr>
      <vt:lpstr>Prostitucija kroz istoriju ljudskog društva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PFK8</dc:creator>
  <cp:lastModifiedBy>USER</cp:lastModifiedBy>
  <cp:revision>467</cp:revision>
  <dcterms:created xsi:type="dcterms:W3CDTF">2017-03-02T12:00:53Z</dcterms:created>
  <dcterms:modified xsi:type="dcterms:W3CDTF">2017-03-22T10:01:56Z</dcterms:modified>
</cp:coreProperties>
</file>