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slides/slide120.xml" ContentType="application/vnd.openxmlformats-officedocument.presentationml.slide+xml"/>
  <Override PartName="/ppt/slides/slide121.xml" ContentType="application/vnd.openxmlformats-officedocument.presentationml.slide+xml"/>
  <Override PartName="/ppt/slides/slide122.xml" ContentType="application/vnd.openxmlformats-officedocument.presentationml.slide+xml"/>
  <Override PartName="/ppt/slides/slide123.xml" ContentType="application/vnd.openxmlformats-officedocument.presentationml.slide+xml"/>
  <Override PartName="/ppt/slides/slide124.xml" ContentType="application/vnd.openxmlformats-officedocument.presentationml.slide+xml"/>
  <Override PartName="/ppt/slides/slide125.xml" ContentType="application/vnd.openxmlformats-officedocument.presentationml.slide+xml"/>
  <Override PartName="/ppt/slides/slide126.xml" ContentType="application/vnd.openxmlformats-officedocument.presentationml.slide+xml"/>
  <Override PartName="/ppt/slides/slide127.xml" ContentType="application/vnd.openxmlformats-officedocument.presentationml.slide+xml"/>
  <Override PartName="/ppt/slides/slide128.xml" ContentType="application/vnd.openxmlformats-officedocument.presentationml.slide+xml"/>
  <Override PartName="/ppt/slides/slide129.xml" ContentType="application/vnd.openxmlformats-officedocument.presentationml.slide+xml"/>
  <Override PartName="/ppt/slides/slide130.xml" ContentType="application/vnd.openxmlformats-officedocument.presentationml.slide+xml"/>
  <Override PartName="/ppt/slides/slide131.xml" ContentType="application/vnd.openxmlformats-officedocument.presentationml.slide+xml"/>
  <Override PartName="/ppt/slides/slide132.xml" ContentType="application/vnd.openxmlformats-officedocument.presentationml.slide+xml"/>
  <Override PartName="/ppt/slides/slide133.xml" ContentType="application/vnd.openxmlformats-officedocument.presentationml.slide+xml"/>
  <Override PartName="/ppt/slides/slide134.xml" ContentType="application/vnd.openxmlformats-officedocument.presentationml.slide+xml"/>
  <Override PartName="/ppt/slides/slide135.xml" ContentType="application/vnd.openxmlformats-officedocument.presentationml.slide+xml"/>
  <Override PartName="/ppt/slides/slide136.xml" ContentType="application/vnd.openxmlformats-officedocument.presentationml.slide+xml"/>
  <Override PartName="/ppt/slides/slide137.xml" ContentType="application/vnd.openxmlformats-officedocument.presentationml.slide+xml"/>
  <Override PartName="/ppt/slides/slide138.xml" ContentType="application/vnd.openxmlformats-officedocument.presentationml.slide+xml"/>
  <Override PartName="/ppt/slides/slide139.xml" ContentType="application/vnd.openxmlformats-officedocument.presentationml.slide+xml"/>
  <Override PartName="/ppt/slides/slide140.xml" ContentType="application/vnd.openxmlformats-officedocument.presentationml.slide+xml"/>
  <Override PartName="/ppt/slides/slide141.xml" ContentType="application/vnd.openxmlformats-officedocument.presentationml.slide+xml"/>
  <Override PartName="/ppt/slides/slide142.xml" ContentType="application/vnd.openxmlformats-officedocument.presentationml.slide+xml"/>
  <Override PartName="/ppt/slides/slide143.xml" ContentType="application/vnd.openxmlformats-officedocument.presentationml.slide+xml"/>
  <Override PartName="/ppt/slides/slide144.xml" ContentType="application/vnd.openxmlformats-officedocument.presentationml.slide+xml"/>
  <Override PartName="/ppt/slides/slide145.xml" ContentType="application/vnd.openxmlformats-officedocument.presentationml.slide+xml"/>
  <Override PartName="/ppt/slides/slide146.xml" ContentType="application/vnd.openxmlformats-officedocument.presentationml.slide+xml"/>
  <Override PartName="/ppt/slides/slide147.xml" ContentType="application/vnd.openxmlformats-officedocument.presentationml.slide+xml"/>
  <Override PartName="/ppt/slides/slide148.xml" ContentType="application/vnd.openxmlformats-officedocument.presentationml.slide+xml"/>
  <Override PartName="/ppt/slides/slide149.xml" ContentType="application/vnd.openxmlformats-officedocument.presentationml.slide+xml"/>
  <Override PartName="/ppt/slides/slide150.xml" ContentType="application/vnd.openxmlformats-officedocument.presentationml.slide+xml"/>
  <Override PartName="/ppt/slides/slide151.xml" ContentType="application/vnd.openxmlformats-officedocument.presentationml.slide+xml"/>
  <Override PartName="/ppt/slides/slide152.xml" ContentType="application/vnd.openxmlformats-officedocument.presentationml.slide+xml"/>
  <Override PartName="/ppt/slides/slide153.xml" ContentType="application/vnd.openxmlformats-officedocument.presentationml.slide+xml"/>
  <Override PartName="/ppt/slides/slide154.xml" ContentType="application/vnd.openxmlformats-officedocument.presentationml.slide+xml"/>
  <Override PartName="/ppt/slides/slide155.xml" ContentType="application/vnd.openxmlformats-officedocument.presentationml.slide+xml"/>
  <Override PartName="/ppt/slides/slide156.xml" ContentType="application/vnd.openxmlformats-officedocument.presentationml.slide+xml"/>
  <Override PartName="/ppt/slides/slide157.xml" ContentType="application/vnd.openxmlformats-officedocument.presentationml.slide+xml"/>
  <Override PartName="/ppt/slides/slide158.xml" ContentType="application/vnd.openxmlformats-officedocument.presentationml.slide+xml"/>
  <Override PartName="/ppt/slides/slide159.xml" ContentType="application/vnd.openxmlformats-officedocument.presentationml.slide+xml"/>
  <Override PartName="/ppt/slides/slide160.xml" ContentType="application/vnd.openxmlformats-officedocument.presentationml.slide+xml"/>
  <Override PartName="/ppt/slides/slide161.xml" ContentType="application/vnd.openxmlformats-officedocument.presentationml.slide+xml"/>
  <Override PartName="/ppt/slides/slide162.xml" ContentType="application/vnd.openxmlformats-officedocument.presentationml.slide+xml"/>
  <Override PartName="/ppt/slides/slide163.xml" ContentType="application/vnd.openxmlformats-officedocument.presentationml.slide+xml"/>
  <Override PartName="/ppt/slides/slide164.xml" ContentType="application/vnd.openxmlformats-officedocument.presentationml.slide+xml"/>
  <Override PartName="/ppt/slides/slide165.xml" ContentType="application/vnd.openxmlformats-officedocument.presentationml.slide+xml"/>
  <Override PartName="/ppt/slides/slide166.xml" ContentType="application/vnd.openxmlformats-officedocument.presentationml.slide+xml"/>
  <Override PartName="/ppt/slides/slide167.xml" ContentType="application/vnd.openxmlformats-officedocument.presentationml.slide+xml"/>
  <Override PartName="/ppt/slides/slide168.xml" ContentType="application/vnd.openxmlformats-officedocument.presentationml.slide+xml"/>
  <Override PartName="/ppt/slides/slide169.xml" ContentType="application/vnd.openxmlformats-officedocument.presentationml.slide+xml"/>
  <Override PartName="/ppt/slides/slide170.xml" ContentType="application/vnd.openxmlformats-officedocument.presentationml.slide+xml"/>
  <Override PartName="/ppt/slides/slide171.xml" ContentType="application/vnd.openxmlformats-officedocument.presentationml.slide+xml"/>
  <Override PartName="/ppt/slides/slide172.xml" ContentType="application/vnd.openxmlformats-officedocument.presentationml.slide+xml"/>
  <Override PartName="/ppt/slides/slide173.xml" ContentType="application/vnd.openxmlformats-officedocument.presentationml.slide+xml"/>
  <Override PartName="/ppt/slides/slide174.xml" ContentType="application/vnd.openxmlformats-officedocument.presentationml.slide+xml"/>
  <Override PartName="/ppt/slides/slide175.xml" ContentType="application/vnd.openxmlformats-officedocument.presentationml.slide+xml"/>
  <Override PartName="/ppt/slides/slide176.xml" ContentType="application/vnd.openxmlformats-officedocument.presentationml.slide+xml"/>
  <Override PartName="/ppt/slides/slide177.xml" ContentType="application/vnd.openxmlformats-officedocument.presentationml.slide+xml"/>
  <Override PartName="/ppt/slides/slide178.xml" ContentType="application/vnd.openxmlformats-officedocument.presentationml.slide+xml"/>
  <Override PartName="/ppt/slides/slide179.xml" ContentType="application/vnd.openxmlformats-officedocument.presentationml.slide+xml"/>
  <Override PartName="/ppt/slides/slide180.xml" ContentType="application/vnd.openxmlformats-officedocument.presentationml.slide+xml"/>
  <Override PartName="/ppt/slides/slide181.xml" ContentType="application/vnd.openxmlformats-officedocument.presentationml.slide+xml"/>
  <Override PartName="/ppt/slides/slide182.xml" ContentType="application/vnd.openxmlformats-officedocument.presentationml.slide+xml"/>
  <Override PartName="/ppt/slides/slide183.xml" ContentType="application/vnd.openxmlformats-officedocument.presentationml.slide+xml"/>
  <Override PartName="/ppt/slides/slide18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302" r:id="rId2"/>
    <p:sldId id="567" r:id="rId3"/>
    <p:sldId id="400" r:id="rId4"/>
    <p:sldId id="568" r:id="rId5"/>
    <p:sldId id="469" r:id="rId6"/>
    <p:sldId id="401" r:id="rId7"/>
    <p:sldId id="554" r:id="rId8"/>
    <p:sldId id="472" r:id="rId9"/>
    <p:sldId id="553" r:id="rId10"/>
    <p:sldId id="470" r:id="rId11"/>
    <p:sldId id="471" r:id="rId12"/>
    <p:sldId id="402" r:id="rId13"/>
    <p:sldId id="555" r:id="rId14"/>
    <p:sldId id="474" r:id="rId15"/>
    <p:sldId id="475" r:id="rId16"/>
    <p:sldId id="404" r:id="rId17"/>
    <p:sldId id="556" r:id="rId18"/>
    <p:sldId id="476" r:id="rId19"/>
    <p:sldId id="405" r:id="rId20"/>
    <p:sldId id="569" r:id="rId21"/>
    <p:sldId id="406" r:id="rId22"/>
    <p:sldId id="570" r:id="rId23"/>
    <p:sldId id="407" r:id="rId24"/>
    <p:sldId id="557" r:id="rId25"/>
    <p:sldId id="477" r:id="rId26"/>
    <p:sldId id="571" r:id="rId27"/>
    <p:sldId id="478" r:id="rId28"/>
    <p:sldId id="408" r:id="rId29"/>
    <p:sldId id="558" r:id="rId30"/>
    <p:sldId id="480" r:id="rId31"/>
    <p:sldId id="572" r:id="rId32"/>
    <p:sldId id="409" r:id="rId33"/>
    <p:sldId id="479" r:id="rId34"/>
    <p:sldId id="481" r:id="rId35"/>
    <p:sldId id="483" r:id="rId36"/>
    <p:sldId id="484" r:id="rId37"/>
    <p:sldId id="411" r:id="rId38"/>
    <p:sldId id="482" r:id="rId39"/>
    <p:sldId id="412" r:id="rId40"/>
    <p:sldId id="413" r:id="rId41"/>
    <p:sldId id="573" r:id="rId42"/>
    <p:sldId id="486" r:id="rId43"/>
    <p:sldId id="414" r:id="rId44"/>
    <p:sldId id="485" r:id="rId45"/>
    <p:sldId id="493" r:id="rId46"/>
    <p:sldId id="490" r:id="rId47"/>
    <p:sldId id="491" r:id="rId48"/>
    <p:sldId id="487" r:id="rId49"/>
    <p:sldId id="488" r:id="rId50"/>
    <p:sldId id="609" r:id="rId51"/>
    <p:sldId id="417" r:id="rId52"/>
    <p:sldId id="608" r:id="rId53"/>
    <p:sldId id="559" r:id="rId54"/>
    <p:sldId id="418" r:id="rId55"/>
    <p:sldId id="495" r:id="rId56"/>
    <p:sldId id="420" r:id="rId57"/>
    <p:sldId id="560" r:id="rId58"/>
    <p:sldId id="607" r:id="rId59"/>
    <p:sldId id="561" r:id="rId60"/>
    <p:sldId id="606" r:id="rId61"/>
    <p:sldId id="562" r:id="rId62"/>
    <p:sldId id="421" r:id="rId63"/>
    <p:sldId id="502" r:id="rId64"/>
    <p:sldId id="422" r:id="rId65"/>
    <p:sldId id="605" r:id="rId66"/>
    <p:sldId id="563" r:id="rId67"/>
    <p:sldId id="423" r:id="rId68"/>
    <p:sldId id="564" r:id="rId69"/>
    <p:sldId id="503" r:id="rId70"/>
    <p:sldId id="604" r:id="rId71"/>
    <p:sldId id="424" r:id="rId72"/>
    <p:sldId id="603" r:id="rId73"/>
    <p:sldId id="504" r:id="rId74"/>
    <p:sldId id="425" r:id="rId75"/>
    <p:sldId id="602" r:id="rId76"/>
    <p:sldId id="508" r:id="rId77"/>
    <p:sldId id="426" r:id="rId78"/>
    <p:sldId id="507" r:id="rId79"/>
    <p:sldId id="427" r:id="rId80"/>
    <p:sldId id="601" r:id="rId81"/>
    <p:sldId id="509" r:id="rId82"/>
    <p:sldId id="600" r:id="rId83"/>
    <p:sldId id="510" r:id="rId84"/>
    <p:sldId id="599" r:id="rId85"/>
    <p:sldId id="428" r:id="rId86"/>
    <p:sldId id="598" r:id="rId87"/>
    <p:sldId id="511" r:id="rId88"/>
    <p:sldId id="597" r:id="rId89"/>
    <p:sldId id="512" r:id="rId90"/>
    <p:sldId id="513" r:id="rId91"/>
    <p:sldId id="515" r:id="rId92"/>
    <p:sldId id="516" r:id="rId93"/>
    <p:sldId id="433" r:id="rId94"/>
    <p:sldId id="596" r:id="rId95"/>
    <p:sldId id="434" r:id="rId96"/>
    <p:sldId id="595" r:id="rId97"/>
    <p:sldId id="517" r:id="rId98"/>
    <p:sldId id="518" r:id="rId99"/>
    <p:sldId id="594" r:id="rId100"/>
    <p:sldId id="521" r:id="rId101"/>
    <p:sldId id="593" r:id="rId102"/>
    <p:sldId id="519" r:id="rId103"/>
    <p:sldId id="520" r:id="rId104"/>
    <p:sldId id="522" r:id="rId105"/>
    <p:sldId id="523" r:id="rId106"/>
    <p:sldId id="437" r:id="rId107"/>
    <p:sldId id="438" r:id="rId108"/>
    <p:sldId id="439" r:id="rId109"/>
    <p:sldId id="440" r:id="rId110"/>
    <p:sldId id="441" r:id="rId111"/>
    <p:sldId id="592" r:id="rId112"/>
    <p:sldId id="442" r:id="rId113"/>
    <p:sldId id="525" r:id="rId114"/>
    <p:sldId id="591" r:id="rId115"/>
    <p:sldId id="590" r:id="rId116"/>
    <p:sldId id="443" r:id="rId117"/>
    <p:sldId id="526" r:id="rId118"/>
    <p:sldId id="444" r:id="rId119"/>
    <p:sldId id="527" r:id="rId120"/>
    <p:sldId id="565" r:id="rId121"/>
    <p:sldId id="589" r:id="rId122"/>
    <p:sldId id="445" r:id="rId123"/>
    <p:sldId id="588" r:id="rId124"/>
    <p:sldId id="446" r:id="rId125"/>
    <p:sldId id="587" r:id="rId126"/>
    <p:sldId id="528" r:id="rId127"/>
    <p:sldId id="447" r:id="rId128"/>
    <p:sldId id="586" r:id="rId129"/>
    <p:sldId id="529" r:id="rId130"/>
    <p:sldId id="448" r:id="rId131"/>
    <p:sldId id="530" r:id="rId132"/>
    <p:sldId id="449" r:id="rId133"/>
    <p:sldId id="585" r:id="rId134"/>
    <p:sldId id="531" r:id="rId135"/>
    <p:sldId id="450" r:id="rId136"/>
    <p:sldId id="532" r:id="rId137"/>
    <p:sldId id="451" r:id="rId138"/>
    <p:sldId id="533" r:id="rId139"/>
    <p:sldId id="452" r:id="rId140"/>
    <p:sldId id="534" r:id="rId141"/>
    <p:sldId id="453" r:id="rId142"/>
    <p:sldId id="584" r:id="rId143"/>
    <p:sldId id="535" r:id="rId144"/>
    <p:sldId id="566" r:id="rId145"/>
    <p:sldId id="454" r:id="rId146"/>
    <p:sldId id="583" r:id="rId147"/>
    <p:sldId id="455" r:id="rId148"/>
    <p:sldId id="582" r:id="rId149"/>
    <p:sldId id="536" r:id="rId150"/>
    <p:sldId id="574" r:id="rId151"/>
    <p:sldId id="537" r:id="rId152"/>
    <p:sldId id="456" r:id="rId153"/>
    <p:sldId id="538" r:id="rId154"/>
    <p:sldId id="457" r:id="rId155"/>
    <p:sldId id="581" r:id="rId156"/>
    <p:sldId id="539" r:id="rId157"/>
    <p:sldId id="540" r:id="rId158"/>
    <p:sldId id="458" r:id="rId159"/>
    <p:sldId id="580" r:id="rId160"/>
    <p:sldId id="541" r:id="rId161"/>
    <p:sldId id="459" r:id="rId162"/>
    <p:sldId id="579" r:id="rId163"/>
    <p:sldId id="460" r:id="rId164"/>
    <p:sldId id="461" r:id="rId165"/>
    <p:sldId id="578" r:id="rId166"/>
    <p:sldId id="542" r:id="rId167"/>
    <p:sldId id="577" r:id="rId168"/>
    <p:sldId id="544" r:id="rId169"/>
    <p:sldId id="463" r:id="rId170"/>
    <p:sldId id="545" r:id="rId171"/>
    <p:sldId id="464" r:id="rId172"/>
    <p:sldId id="546" r:id="rId173"/>
    <p:sldId id="465" r:id="rId174"/>
    <p:sldId id="547" r:id="rId175"/>
    <p:sldId id="576" r:id="rId176"/>
    <p:sldId id="548" r:id="rId177"/>
    <p:sldId id="466" r:id="rId178"/>
    <p:sldId id="549" r:id="rId179"/>
    <p:sldId id="550" r:id="rId180"/>
    <p:sldId id="575" r:id="rId181"/>
    <p:sldId id="467" r:id="rId182"/>
    <p:sldId id="551" r:id="rId183"/>
    <p:sldId id="552" r:id="rId184"/>
    <p:sldId id="468" r:id="rId185"/>
  </p:sldIdLst>
  <p:sldSz cx="9144000" cy="6858000" type="screen4x3"/>
  <p:notesSz cx="6858000" cy="9144000"/>
  <p:defaultText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118" d="100"/>
          <a:sy n="118" d="100"/>
        </p:scale>
        <p:origin x="-1410" y="-7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slide" Target="slides/slide132.xml"/><Relationship Id="rId138" Type="http://schemas.openxmlformats.org/officeDocument/2006/relationships/slide" Target="slides/slide137.xml"/><Relationship Id="rId154" Type="http://schemas.openxmlformats.org/officeDocument/2006/relationships/slide" Target="slides/slide153.xml"/><Relationship Id="rId159" Type="http://schemas.openxmlformats.org/officeDocument/2006/relationships/slide" Target="slides/slide158.xml"/><Relationship Id="rId175" Type="http://schemas.openxmlformats.org/officeDocument/2006/relationships/slide" Target="slides/slide174.xml"/><Relationship Id="rId170" Type="http://schemas.openxmlformats.org/officeDocument/2006/relationships/slide" Target="slides/slide169.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28" Type="http://schemas.openxmlformats.org/officeDocument/2006/relationships/slide" Target="slides/slide127.xml"/><Relationship Id="rId144" Type="http://schemas.openxmlformats.org/officeDocument/2006/relationships/slide" Target="slides/slide143.xml"/><Relationship Id="rId149" Type="http://schemas.openxmlformats.org/officeDocument/2006/relationships/slide" Target="slides/slide148.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slide" Target="slides/slide94.xml"/><Relationship Id="rId160" Type="http://schemas.openxmlformats.org/officeDocument/2006/relationships/slide" Target="slides/slide159.xml"/><Relationship Id="rId165" Type="http://schemas.openxmlformats.org/officeDocument/2006/relationships/slide" Target="slides/slide164.xml"/><Relationship Id="rId181" Type="http://schemas.openxmlformats.org/officeDocument/2006/relationships/slide" Target="slides/slide180.xml"/><Relationship Id="rId186" Type="http://schemas.openxmlformats.org/officeDocument/2006/relationships/presProps" Target="presProps.xml"/><Relationship Id="rId22" Type="http://schemas.openxmlformats.org/officeDocument/2006/relationships/slide" Target="slides/slide21.xml"/><Relationship Id="rId27" Type="http://schemas.openxmlformats.org/officeDocument/2006/relationships/slide" Target="slides/slide26.xml"/><Relationship Id="rId43" Type="http://schemas.openxmlformats.org/officeDocument/2006/relationships/slide" Target="slides/slide42.xml"/><Relationship Id="rId48" Type="http://schemas.openxmlformats.org/officeDocument/2006/relationships/slide" Target="slides/slide47.xml"/><Relationship Id="rId64" Type="http://schemas.openxmlformats.org/officeDocument/2006/relationships/slide" Target="slides/slide63.xml"/><Relationship Id="rId69" Type="http://schemas.openxmlformats.org/officeDocument/2006/relationships/slide" Target="slides/slide68.xml"/><Relationship Id="rId113" Type="http://schemas.openxmlformats.org/officeDocument/2006/relationships/slide" Target="slides/slide112.xml"/><Relationship Id="rId118" Type="http://schemas.openxmlformats.org/officeDocument/2006/relationships/slide" Target="slides/slide117.xml"/><Relationship Id="rId134" Type="http://schemas.openxmlformats.org/officeDocument/2006/relationships/slide" Target="slides/slide133.xml"/><Relationship Id="rId139" Type="http://schemas.openxmlformats.org/officeDocument/2006/relationships/slide" Target="slides/slide138.xml"/><Relationship Id="rId80" Type="http://schemas.openxmlformats.org/officeDocument/2006/relationships/slide" Target="slides/slide79.xml"/><Relationship Id="rId85" Type="http://schemas.openxmlformats.org/officeDocument/2006/relationships/slide" Target="slides/slide84.xml"/><Relationship Id="rId150" Type="http://schemas.openxmlformats.org/officeDocument/2006/relationships/slide" Target="slides/slide149.xml"/><Relationship Id="rId155" Type="http://schemas.openxmlformats.org/officeDocument/2006/relationships/slide" Target="slides/slide154.xml"/><Relationship Id="rId171" Type="http://schemas.openxmlformats.org/officeDocument/2006/relationships/slide" Target="slides/slide170.xml"/><Relationship Id="rId176" Type="http://schemas.openxmlformats.org/officeDocument/2006/relationships/slide" Target="slides/slide175.xml"/><Relationship Id="rId12" Type="http://schemas.openxmlformats.org/officeDocument/2006/relationships/slide" Target="slides/slide11.xml"/><Relationship Id="rId17" Type="http://schemas.openxmlformats.org/officeDocument/2006/relationships/slide" Target="slides/slide16.xml"/><Relationship Id="rId33" Type="http://schemas.openxmlformats.org/officeDocument/2006/relationships/slide" Target="slides/slide32.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08" Type="http://schemas.openxmlformats.org/officeDocument/2006/relationships/slide" Target="slides/slide107.xml"/><Relationship Id="rId124" Type="http://schemas.openxmlformats.org/officeDocument/2006/relationships/slide" Target="slides/slide123.xml"/><Relationship Id="rId129" Type="http://schemas.openxmlformats.org/officeDocument/2006/relationships/slide" Target="slides/slide128.xml"/><Relationship Id="rId54" Type="http://schemas.openxmlformats.org/officeDocument/2006/relationships/slide" Target="slides/slide53.xml"/><Relationship Id="rId70" Type="http://schemas.openxmlformats.org/officeDocument/2006/relationships/slide" Target="slides/slide69.xml"/><Relationship Id="rId75" Type="http://schemas.openxmlformats.org/officeDocument/2006/relationships/slide" Target="slides/slide74.xml"/><Relationship Id="rId91" Type="http://schemas.openxmlformats.org/officeDocument/2006/relationships/slide" Target="slides/slide90.xml"/><Relationship Id="rId96" Type="http://schemas.openxmlformats.org/officeDocument/2006/relationships/slide" Target="slides/slide95.xml"/><Relationship Id="rId140" Type="http://schemas.openxmlformats.org/officeDocument/2006/relationships/slide" Target="slides/slide139.xml"/><Relationship Id="rId145" Type="http://schemas.openxmlformats.org/officeDocument/2006/relationships/slide" Target="slides/slide144.xml"/><Relationship Id="rId161" Type="http://schemas.openxmlformats.org/officeDocument/2006/relationships/slide" Target="slides/slide160.xml"/><Relationship Id="rId166" Type="http://schemas.openxmlformats.org/officeDocument/2006/relationships/slide" Target="slides/slide165.xml"/><Relationship Id="rId182" Type="http://schemas.openxmlformats.org/officeDocument/2006/relationships/slide" Target="slides/slide181.xml"/><Relationship Id="rId187"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23" Type="http://schemas.openxmlformats.org/officeDocument/2006/relationships/slide" Target="slides/slide22.xml"/><Relationship Id="rId28" Type="http://schemas.openxmlformats.org/officeDocument/2006/relationships/slide" Target="slides/slide27.xml"/><Relationship Id="rId49" Type="http://schemas.openxmlformats.org/officeDocument/2006/relationships/slide" Target="slides/slide48.xml"/><Relationship Id="rId114" Type="http://schemas.openxmlformats.org/officeDocument/2006/relationships/slide" Target="slides/slide113.xml"/><Relationship Id="rId119" Type="http://schemas.openxmlformats.org/officeDocument/2006/relationships/slide" Target="slides/slide118.xml"/><Relationship Id="rId44" Type="http://schemas.openxmlformats.org/officeDocument/2006/relationships/slide" Target="slides/slide43.xml"/><Relationship Id="rId60" Type="http://schemas.openxmlformats.org/officeDocument/2006/relationships/slide" Target="slides/slide59.xml"/><Relationship Id="rId65" Type="http://schemas.openxmlformats.org/officeDocument/2006/relationships/slide" Target="slides/slide64.xml"/><Relationship Id="rId81" Type="http://schemas.openxmlformats.org/officeDocument/2006/relationships/slide" Target="slides/slide80.xml"/><Relationship Id="rId86" Type="http://schemas.openxmlformats.org/officeDocument/2006/relationships/slide" Target="slides/slide85.xml"/><Relationship Id="rId130" Type="http://schemas.openxmlformats.org/officeDocument/2006/relationships/slide" Target="slides/slide129.xml"/><Relationship Id="rId135" Type="http://schemas.openxmlformats.org/officeDocument/2006/relationships/slide" Target="slides/slide134.xml"/><Relationship Id="rId151" Type="http://schemas.openxmlformats.org/officeDocument/2006/relationships/slide" Target="slides/slide150.xml"/><Relationship Id="rId156" Type="http://schemas.openxmlformats.org/officeDocument/2006/relationships/slide" Target="slides/slide155.xml"/><Relationship Id="rId177" Type="http://schemas.openxmlformats.org/officeDocument/2006/relationships/slide" Target="slides/slide176.xml"/><Relationship Id="rId172" Type="http://schemas.openxmlformats.org/officeDocument/2006/relationships/slide" Target="slides/slide171.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141" Type="http://schemas.openxmlformats.org/officeDocument/2006/relationships/slide" Target="slides/slide140.xml"/><Relationship Id="rId146" Type="http://schemas.openxmlformats.org/officeDocument/2006/relationships/slide" Target="slides/slide145.xml"/><Relationship Id="rId167" Type="http://schemas.openxmlformats.org/officeDocument/2006/relationships/slide" Target="slides/slide166.xml"/><Relationship Id="rId188" Type="http://schemas.openxmlformats.org/officeDocument/2006/relationships/theme" Target="theme/theme1.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162" Type="http://schemas.openxmlformats.org/officeDocument/2006/relationships/slide" Target="slides/slide161.xml"/><Relationship Id="rId183" Type="http://schemas.openxmlformats.org/officeDocument/2006/relationships/slide" Target="slides/slide182.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slide" Target="slides/slide130.xml"/><Relationship Id="rId136" Type="http://schemas.openxmlformats.org/officeDocument/2006/relationships/slide" Target="slides/slide135.xml"/><Relationship Id="rId157" Type="http://schemas.openxmlformats.org/officeDocument/2006/relationships/slide" Target="slides/slide156.xml"/><Relationship Id="rId178" Type="http://schemas.openxmlformats.org/officeDocument/2006/relationships/slide" Target="slides/slide177.xml"/><Relationship Id="rId61" Type="http://schemas.openxmlformats.org/officeDocument/2006/relationships/slide" Target="slides/slide60.xml"/><Relationship Id="rId82" Type="http://schemas.openxmlformats.org/officeDocument/2006/relationships/slide" Target="slides/slide81.xml"/><Relationship Id="rId152" Type="http://schemas.openxmlformats.org/officeDocument/2006/relationships/slide" Target="slides/slide151.xml"/><Relationship Id="rId173" Type="http://schemas.openxmlformats.org/officeDocument/2006/relationships/slide" Target="slides/slide172.xml"/><Relationship Id="rId19" Type="http://schemas.openxmlformats.org/officeDocument/2006/relationships/slide" Target="slides/slide18.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26" Type="http://schemas.openxmlformats.org/officeDocument/2006/relationships/slide" Target="slides/slide125.xml"/><Relationship Id="rId147" Type="http://schemas.openxmlformats.org/officeDocument/2006/relationships/slide" Target="slides/slide146.xml"/><Relationship Id="rId168" Type="http://schemas.openxmlformats.org/officeDocument/2006/relationships/slide" Target="slides/slide167.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142" Type="http://schemas.openxmlformats.org/officeDocument/2006/relationships/slide" Target="slides/slide141.xml"/><Relationship Id="rId163" Type="http://schemas.openxmlformats.org/officeDocument/2006/relationships/slide" Target="slides/slide162.xml"/><Relationship Id="rId184" Type="http://schemas.openxmlformats.org/officeDocument/2006/relationships/slide" Target="slides/slide183.xml"/><Relationship Id="rId189" Type="http://schemas.openxmlformats.org/officeDocument/2006/relationships/tableStyles" Target="tableStyles.xml"/><Relationship Id="rId3" Type="http://schemas.openxmlformats.org/officeDocument/2006/relationships/slide" Target="slides/slide2.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137" Type="http://schemas.openxmlformats.org/officeDocument/2006/relationships/slide" Target="slides/slide136.xml"/><Relationship Id="rId158" Type="http://schemas.openxmlformats.org/officeDocument/2006/relationships/slide" Target="slides/slide157.xml"/><Relationship Id="rId20" Type="http://schemas.openxmlformats.org/officeDocument/2006/relationships/slide" Target="slides/slide19.xml"/><Relationship Id="rId41" Type="http://schemas.openxmlformats.org/officeDocument/2006/relationships/slide" Target="slides/slide40.xml"/><Relationship Id="rId62" Type="http://schemas.openxmlformats.org/officeDocument/2006/relationships/slide" Target="slides/slide61.xml"/><Relationship Id="rId83" Type="http://schemas.openxmlformats.org/officeDocument/2006/relationships/slide" Target="slides/slide82.xml"/><Relationship Id="rId88" Type="http://schemas.openxmlformats.org/officeDocument/2006/relationships/slide" Target="slides/slide87.xml"/><Relationship Id="rId111" Type="http://schemas.openxmlformats.org/officeDocument/2006/relationships/slide" Target="slides/slide110.xml"/><Relationship Id="rId132" Type="http://schemas.openxmlformats.org/officeDocument/2006/relationships/slide" Target="slides/slide131.xml"/><Relationship Id="rId153" Type="http://schemas.openxmlformats.org/officeDocument/2006/relationships/slide" Target="slides/slide152.xml"/><Relationship Id="rId174" Type="http://schemas.openxmlformats.org/officeDocument/2006/relationships/slide" Target="slides/slide173.xml"/><Relationship Id="rId179" Type="http://schemas.openxmlformats.org/officeDocument/2006/relationships/slide" Target="slides/slide178.xml"/><Relationship Id="rId15" Type="http://schemas.openxmlformats.org/officeDocument/2006/relationships/slide" Target="slides/slide14.xml"/><Relationship Id="rId36" Type="http://schemas.openxmlformats.org/officeDocument/2006/relationships/slide" Target="slides/slide35.xml"/><Relationship Id="rId57" Type="http://schemas.openxmlformats.org/officeDocument/2006/relationships/slide" Target="slides/slide56.xml"/><Relationship Id="rId106" Type="http://schemas.openxmlformats.org/officeDocument/2006/relationships/slide" Target="slides/slide105.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52" Type="http://schemas.openxmlformats.org/officeDocument/2006/relationships/slide" Target="slides/slide51.xml"/><Relationship Id="rId73" Type="http://schemas.openxmlformats.org/officeDocument/2006/relationships/slide" Target="slides/slide72.xml"/><Relationship Id="rId78" Type="http://schemas.openxmlformats.org/officeDocument/2006/relationships/slide" Target="slides/slide77.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43" Type="http://schemas.openxmlformats.org/officeDocument/2006/relationships/slide" Target="slides/slide142.xml"/><Relationship Id="rId148" Type="http://schemas.openxmlformats.org/officeDocument/2006/relationships/slide" Target="slides/slide147.xml"/><Relationship Id="rId164" Type="http://schemas.openxmlformats.org/officeDocument/2006/relationships/slide" Target="slides/slide163.xml"/><Relationship Id="rId169" Type="http://schemas.openxmlformats.org/officeDocument/2006/relationships/slide" Target="slides/slide168.xml"/><Relationship Id="rId185" Type="http://schemas.openxmlformats.org/officeDocument/2006/relationships/slide" Target="slides/slide184.xml"/><Relationship Id="rId4" Type="http://schemas.openxmlformats.org/officeDocument/2006/relationships/slide" Target="slides/slide3.xml"/><Relationship Id="rId9" Type="http://schemas.openxmlformats.org/officeDocument/2006/relationships/slide" Target="slides/slide8.xml"/><Relationship Id="rId180" Type="http://schemas.openxmlformats.org/officeDocument/2006/relationships/slide" Target="slides/slide179.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bs-Latn-B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bs-Latn-BA"/>
          </a:p>
        </p:txBody>
      </p:sp>
      <p:sp>
        <p:nvSpPr>
          <p:cNvPr id="4" name="Date Placeholder 3"/>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5" name="Footer Placeholder 4"/>
          <p:cNvSpPr>
            <a:spLocks noGrp="1"/>
          </p:cNvSpPr>
          <p:nvPr>
            <p:ph type="ftr" sz="quarter" idx="11"/>
          </p:nvPr>
        </p:nvSpPr>
        <p:spPr/>
        <p:txBody>
          <a:bodyPr/>
          <a:lstStyle/>
          <a:p>
            <a:endParaRPr lang="bs-Latn-BA"/>
          </a:p>
        </p:txBody>
      </p:sp>
      <p:sp>
        <p:nvSpPr>
          <p:cNvPr id="6" name="Slide Number Placeholder 5"/>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37675832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bs-Latn-B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bs-Latn-BA"/>
          </a:p>
        </p:txBody>
      </p:sp>
      <p:sp>
        <p:nvSpPr>
          <p:cNvPr id="4" name="Date Placeholder 3"/>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5" name="Footer Placeholder 4"/>
          <p:cNvSpPr>
            <a:spLocks noGrp="1"/>
          </p:cNvSpPr>
          <p:nvPr>
            <p:ph type="ftr" sz="quarter" idx="11"/>
          </p:nvPr>
        </p:nvSpPr>
        <p:spPr/>
        <p:txBody>
          <a:bodyPr/>
          <a:lstStyle/>
          <a:p>
            <a:endParaRPr lang="bs-Latn-BA"/>
          </a:p>
        </p:txBody>
      </p:sp>
      <p:sp>
        <p:nvSpPr>
          <p:cNvPr id="6" name="Slide Number Placeholder 5"/>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22898580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bs-Latn-B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bs-Latn-BA"/>
          </a:p>
        </p:txBody>
      </p:sp>
      <p:sp>
        <p:nvSpPr>
          <p:cNvPr id="4" name="Date Placeholder 3"/>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5" name="Footer Placeholder 4"/>
          <p:cNvSpPr>
            <a:spLocks noGrp="1"/>
          </p:cNvSpPr>
          <p:nvPr>
            <p:ph type="ftr" sz="quarter" idx="11"/>
          </p:nvPr>
        </p:nvSpPr>
        <p:spPr/>
        <p:txBody>
          <a:bodyPr/>
          <a:lstStyle/>
          <a:p>
            <a:endParaRPr lang="bs-Latn-BA"/>
          </a:p>
        </p:txBody>
      </p:sp>
      <p:sp>
        <p:nvSpPr>
          <p:cNvPr id="6" name="Slide Number Placeholder 5"/>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28190446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bs-Latn-B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bs-Latn-BA"/>
          </a:p>
        </p:txBody>
      </p:sp>
      <p:sp>
        <p:nvSpPr>
          <p:cNvPr id="4" name="Date Placeholder 3"/>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5" name="Footer Placeholder 4"/>
          <p:cNvSpPr>
            <a:spLocks noGrp="1"/>
          </p:cNvSpPr>
          <p:nvPr>
            <p:ph type="ftr" sz="quarter" idx="11"/>
          </p:nvPr>
        </p:nvSpPr>
        <p:spPr/>
        <p:txBody>
          <a:bodyPr/>
          <a:lstStyle/>
          <a:p>
            <a:endParaRPr lang="bs-Latn-BA"/>
          </a:p>
        </p:txBody>
      </p:sp>
      <p:sp>
        <p:nvSpPr>
          <p:cNvPr id="6" name="Slide Number Placeholder 5"/>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25309002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bs-Latn-B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5" name="Footer Placeholder 4"/>
          <p:cNvSpPr>
            <a:spLocks noGrp="1"/>
          </p:cNvSpPr>
          <p:nvPr>
            <p:ph type="ftr" sz="quarter" idx="11"/>
          </p:nvPr>
        </p:nvSpPr>
        <p:spPr/>
        <p:txBody>
          <a:bodyPr/>
          <a:lstStyle/>
          <a:p>
            <a:endParaRPr lang="bs-Latn-BA"/>
          </a:p>
        </p:txBody>
      </p:sp>
      <p:sp>
        <p:nvSpPr>
          <p:cNvPr id="6" name="Slide Number Placeholder 5"/>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109912803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bs-Latn-B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bs-Latn-B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bs-Latn-BA"/>
          </a:p>
        </p:txBody>
      </p:sp>
      <p:sp>
        <p:nvSpPr>
          <p:cNvPr id="5" name="Date Placeholder 4"/>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6" name="Footer Placeholder 5"/>
          <p:cNvSpPr>
            <a:spLocks noGrp="1"/>
          </p:cNvSpPr>
          <p:nvPr>
            <p:ph type="ftr" sz="quarter" idx="11"/>
          </p:nvPr>
        </p:nvSpPr>
        <p:spPr/>
        <p:txBody>
          <a:bodyPr/>
          <a:lstStyle/>
          <a:p>
            <a:endParaRPr lang="bs-Latn-BA"/>
          </a:p>
        </p:txBody>
      </p:sp>
      <p:sp>
        <p:nvSpPr>
          <p:cNvPr id="7" name="Slide Number Placeholder 6"/>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10233474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bs-Latn-B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bs-Latn-B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bs-Latn-BA"/>
          </a:p>
        </p:txBody>
      </p:sp>
      <p:sp>
        <p:nvSpPr>
          <p:cNvPr id="7" name="Date Placeholder 6"/>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8" name="Footer Placeholder 7"/>
          <p:cNvSpPr>
            <a:spLocks noGrp="1"/>
          </p:cNvSpPr>
          <p:nvPr>
            <p:ph type="ftr" sz="quarter" idx="11"/>
          </p:nvPr>
        </p:nvSpPr>
        <p:spPr/>
        <p:txBody>
          <a:bodyPr/>
          <a:lstStyle/>
          <a:p>
            <a:endParaRPr lang="bs-Latn-BA"/>
          </a:p>
        </p:txBody>
      </p:sp>
      <p:sp>
        <p:nvSpPr>
          <p:cNvPr id="9" name="Slide Number Placeholder 8"/>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7083450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bs-Latn-BA"/>
          </a:p>
        </p:txBody>
      </p:sp>
      <p:sp>
        <p:nvSpPr>
          <p:cNvPr id="3" name="Date Placeholder 2"/>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4" name="Footer Placeholder 3"/>
          <p:cNvSpPr>
            <a:spLocks noGrp="1"/>
          </p:cNvSpPr>
          <p:nvPr>
            <p:ph type="ftr" sz="quarter" idx="11"/>
          </p:nvPr>
        </p:nvSpPr>
        <p:spPr/>
        <p:txBody>
          <a:bodyPr/>
          <a:lstStyle/>
          <a:p>
            <a:endParaRPr lang="bs-Latn-BA"/>
          </a:p>
        </p:txBody>
      </p:sp>
      <p:sp>
        <p:nvSpPr>
          <p:cNvPr id="5" name="Slide Number Placeholder 4"/>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144531637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3" name="Footer Placeholder 2"/>
          <p:cNvSpPr>
            <a:spLocks noGrp="1"/>
          </p:cNvSpPr>
          <p:nvPr>
            <p:ph type="ftr" sz="quarter" idx="11"/>
          </p:nvPr>
        </p:nvSpPr>
        <p:spPr/>
        <p:txBody>
          <a:bodyPr/>
          <a:lstStyle/>
          <a:p>
            <a:endParaRPr lang="bs-Latn-BA"/>
          </a:p>
        </p:txBody>
      </p:sp>
      <p:sp>
        <p:nvSpPr>
          <p:cNvPr id="4" name="Slide Number Placeholder 3"/>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18595348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bs-Latn-B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bs-Latn-B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6" name="Footer Placeholder 5"/>
          <p:cNvSpPr>
            <a:spLocks noGrp="1"/>
          </p:cNvSpPr>
          <p:nvPr>
            <p:ph type="ftr" sz="quarter" idx="11"/>
          </p:nvPr>
        </p:nvSpPr>
        <p:spPr/>
        <p:txBody>
          <a:bodyPr/>
          <a:lstStyle/>
          <a:p>
            <a:endParaRPr lang="bs-Latn-BA"/>
          </a:p>
        </p:txBody>
      </p:sp>
      <p:sp>
        <p:nvSpPr>
          <p:cNvPr id="7" name="Slide Number Placeholder 6"/>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15636069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bs-Latn-B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bs-Latn-B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6D8837E-E15A-4F53-9B86-A0EBC71CFA8D}" type="datetimeFigureOut">
              <a:rPr lang="bs-Latn-BA" smtClean="0"/>
              <a:t>23.3.2017</a:t>
            </a:fld>
            <a:endParaRPr lang="bs-Latn-BA"/>
          </a:p>
        </p:txBody>
      </p:sp>
      <p:sp>
        <p:nvSpPr>
          <p:cNvPr id="6" name="Footer Placeholder 5"/>
          <p:cNvSpPr>
            <a:spLocks noGrp="1"/>
          </p:cNvSpPr>
          <p:nvPr>
            <p:ph type="ftr" sz="quarter" idx="11"/>
          </p:nvPr>
        </p:nvSpPr>
        <p:spPr/>
        <p:txBody>
          <a:bodyPr/>
          <a:lstStyle/>
          <a:p>
            <a:endParaRPr lang="bs-Latn-BA"/>
          </a:p>
        </p:txBody>
      </p:sp>
      <p:sp>
        <p:nvSpPr>
          <p:cNvPr id="7" name="Slide Number Placeholder 6"/>
          <p:cNvSpPr>
            <a:spLocks noGrp="1"/>
          </p:cNvSpPr>
          <p:nvPr>
            <p:ph type="sldNum" sz="quarter" idx="12"/>
          </p:nvPr>
        </p:nvSpPr>
        <p:spPr/>
        <p:txBody>
          <a:bodyPr/>
          <a:lstStyle/>
          <a:p>
            <a:fld id="{C97BB6C7-3784-4EE1-A5B5-69659B6F2E84}" type="slidenum">
              <a:rPr lang="bs-Latn-BA" smtClean="0"/>
              <a:t>‹#›</a:t>
            </a:fld>
            <a:endParaRPr lang="bs-Latn-BA"/>
          </a:p>
        </p:txBody>
      </p:sp>
    </p:spTree>
    <p:extLst>
      <p:ext uri="{BB962C8B-B14F-4D97-AF65-F5344CB8AC3E}">
        <p14:creationId xmlns:p14="http://schemas.microsoft.com/office/powerpoint/2010/main" val="24690726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alphaModFix amt="25000"/>
            <a:lum/>
          </a:blip>
          <a:srcRect/>
          <a:stretch>
            <a:fillRect t="-21000" b="-17000"/>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bs-Latn-B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bs-Latn-BA"/>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6D8837E-E15A-4F53-9B86-A0EBC71CFA8D}" type="datetimeFigureOut">
              <a:rPr lang="bs-Latn-BA" smtClean="0"/>
              <a:t>23.3.2017</a:t>
            </a:fld>
            <a:endParaRPr lang="bs-Latn-B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bs-Latn-BA"/>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97BB6C7-3784-4EE1-A5B5-69659B6F2E84}" type="slidenum">
              <a:rPr lang="bs-Latn-BA" smtClean="0"/>
              <a:t>‹#›</a:t>
            </a:fld>
            <a:endParaRPr lang="bs-Latn-BA"/>
          </a:p>
        </p:txBody>
      </p:sp>
    </p:spTree>
    <p:extLst>
      <p:ext uri="{BB962C8B-B14F-4D97-AF65-F5344CB8AC3E}">
        <p14:creationId xmlns:p14="http://schemas.microsoft.com/office/powerpoint/2010/main" val="427642065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9553" y="476672"/>
            <a:ext cx="7848872" cy="3168352"/>
          </a:xfrm>
        </p:spPr>
        <p:txBody>
          <a:bodyPr>
            <a:noAutofit/>
          </a:bodyPr>
          <a:lstStyle/>
          <a:p>
            <a:pPr algn="ctr"/>
            <a:endParaRPr lang="bs-Latn-BA" b="1" dirty="0">
              <a:latin typeface="+mn-lt"/>
            </a:endParaRPr>
          </a:p>
        </p:txBody>
      </p:sp>
      <p:sp>
        <p:nvSpPr>
          <p:cNvPr id="3" name="Subtitle 2"/>
          <p:cNvSpPr>
            <a:spLocks noGrp="1"/>
          </p:cNvSpPr>
          <p:nvPr>
            <p:ph type="subTitle" idx="1"/>
          </p:nvPr>
        </p:nvSpPr>
        <p:spPr>
          <a:xfrm>
            <a:off x="1371600" y="3886200"/>
            <a:ext cx="6400800" cy="2063080"/>
          </a:xfrm>
        </p:spPr>
        <p:txBody>
          <a:bodyPr>
            <a:normAutofit/>
          </a:bodyPr>
          <a:lstStyle/>
          <a:p>
            <a:endParaRPr lang="bs-Latn-BA" sz="2400" b="1" dirty="0" smtClean="0">
              <a:solidFill>
                <a:schemeClr val="tx1"/>
              </a:solidFill>
            </a:endParaRPr>
          </a:p>
        </p:txBody>
      </p:sp>
    </p:spTree>
    <p:extLst>
      <p:ext uri="{BB962C8B-B14F-4D97-AF65-F5344CB8AC3E}">
        <p14:creationId xmlns:p14="http://schemas.microsoft.com/office/powerpoint/2010/main" val="208543039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512" y="274638"/>
            <a:ext cx="8568952" cy="1066130"/>
          </a:xfrm>
        </p:spPr>
        <p:txBody>
          <a:bodyPr>
            <a:noAutofit/>
          </a:bodyPr>
          <a:lstStyle/>
          <a:p>
            <a:endParaRPr lang="bs-Latn-BA" sz="3600" b="1" dirty="0">
              <a:latin typeface="Calibri" pitchFamily="34" charset="0"/>
              <a:cs typeface="Calibri" pitchFamily="34" charset="0"/>
            </a:endParaRPr>
          </a:p>
        </p:txBody>
      </p:sp>
      <p:sp>
        <p:nvSpPr>
          <p:cNvPr id="3" name="Content Placeholder 2"/>
          <p:cNvSpPr>
            <a:spLocks noGrp="1"/>
          </p:cNvSpPr>
          <p:nvPr>
            <p:ph idx="1"/>
          </p:nvPr>
        </p:nvSpPr>
        <p:spPr>
          <a:xfrm>
            <a:off x="827584" y="2060848"/>
            <a:ext cx="7344816" cy="4065315"/>
          </a:xfrm>
        </p:spPr>
        <p:txBody>
          <a:bodyPr>
            <a:normAutofit/>
          </a:bodyPr>
          <a:lstStyle/>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Organizator grupe ili drugog udruženja iz stava 1. i 3. ovog člana koji otkrivanjem udruženja ili na drugi način spriječi izvršenje krivičnih djela radi čijeg vršenja je udruženje organizovano, kazniće se zatvorom do tri godine, a može biti i oslobođen od kazne.</a:t>
            </a:r>
          </a:p>
          <a:p>
            <a:endParaRPr lang="bs-Latn-BA" dirty="0"/>
          </a:p>
        </p:txBody>
      </p:sp>
    </p:spTree>
    <p:extLst>
      <p:ext uri="{BB962C8B-B14F-4D97-AF65-F5344CB8AC3E}">
        <p14:creationId xmlns:p14="http://schemas.microsoft.com/office/powerpoint/2010/main" val="4075634101"/>
      </p:ext>
    </p:extLst>
  </p:cSld>
  <p:clrMapOvr>
    <a:masterClrMapping/>
  </p:clrMapOvr>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b="1" dirty="0"/>
          </a:p>
        </p:txBody>
      </p:sp>
      <p:sp>
        <p:nvSpPr>
          <p:cNvPr id="3" name="Content Placeholder 2"/>
          <p:cNvSpPr>
            <a:spLocks noGrp="1"/>
          </p:cNvSpPr>
          <p:nvPr>
            <p:ph idx="1"/>
          </p:nvPr>
        </p:nvSpPr>
        <p:spPr>
          <a:xfrm>
            <a:off x="971600" y="1700808"/>
            <a:ext cx="7056784" cy="4680520"/>
          </a:xfrm>
        </p:spPr>
        <p:txBody>
          <a:bodyPr anchor="ctr">
            <a:normAutofit/>
          </a:bodyPr>
          <a:lstStyle/>
          <a:p>
            <a:pPr algn="just"/>
            <a:r>
              <a:rPr lang="bs-Latn-BA" sz="3000" b="1" dirty="0">
                <a:latin typeface="Calibri" pitchFamily="34" charset="0"/>
                <a:cs typeface="Calibri" pitchFamily="34" charset="0"/>
              </a:rPr>
              <a:t>Savremeni oblik terorizama karakterišu obilježja:</a:t>
            </a:r>
            <a:endParaRPr lang="bs-Latn-BA" sz="3000" b="1" dirty="0" smtClean="0">
              <a:latin typeface="Calibri" pitchFamily="34" charset="0"/>
              <a:cs typeface="Calibri" pitchFamily="34" charset="0"/>
            </a:endParaRP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visok stepen organizovanosti,</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globalizam, tj. učestala fenomenološka pojava u svijetu,</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profesionalizam, odnosno odabrani i osposobljeni izvršioci,</a:t>
            </a:r>
          </a:p>
          <a:p>
            <a:pPr marL="0" indent="0" algn="just">
              <a:buNone/>
            </a:pPr>
            <a:r>
              <a:rPr lang="vi-VN" sz="3500" b="1" dirty="0" smtClean="0">
                <a:latin typeface="Calibri" pitchFamily="34" charset="0"/>
                <a:cs typeface="Calibri" pitchFamily="34" charset="0"/>
              </a:rPr>
              <a:t> </a:t>
            </a:r>
            <a:endParaRPr lang="bs-Latn-BA" dirty="0"/>
          </a:p>
        </p:txBody>
      </p:sp>
    </p:spTree>
    <p:extLst>
      <p:ext uri="{BB962C8B-B14F-4D97-AF65-F5344CB8AC3E}">
        <p14:creationId xmlns:p14="http://schemas.microsoft.com/office/powerpoint/2010/main" val="4219148809"/>
      </p:ext>
    </p:extLst>
  </p:cSld>
  <p:clrMapOvr>
    <a:masterClrMapping/>
  </p:clrMapOvr>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r>
              <a:rPr lang="vi-VN" sz="3000" b="1" dirty="0">
                <a:latin typeface="Calibri" pitchFamily="34" charset="0"/>
                <a:cs typeface="Calibri" pitchFamily="34" charset="0"/>
              </a:rPr>
              <a:t>zloupotreba, odnosno primjena tehničkih dostignuča u nedozvoljene svrhe,</a:t>
            </a:r>
          </a:p>
          <a:p>
            <a:pPr algn="just"/>
            <a:r>
              <a:rPr lang="vi-VN" sz="3000" b="1" dirty="0">
                <a:latin typeface="Calibri" pitchFamily="34" charset="0"/>
                <a:cs typeface="Calibri" pitchFamily="34" charset="0"/>
              </a:rPr>
              <a:t> velika finansijska moć stečena pranjem novca,</a:t>
            </a:r>
          </a:p>
          <a:p>
            <a:pPr algn="just"/>
            <a:r>
              <a:rPr lang="vi-VN" sz="3000" b="1" dirty="0">
                <a:latin typeface="Calibri" pitchFamily="34" charset="0"/>
                <a:cs typeface="Calibri" pitchFamily="34" charset="0"/>
              </a:rPr>
              <a:t> neizmjerna količina različitih oblika političkog nasilja;</a:t>
            </a:r>
          </a:p>
          <a:p>
            <a:pPr algn="just"/>
            <a:r>
              <a:rPr lang="vi-VN" sz="3000" b="1" dirty="0">
                <a:latin typeface="Calibri" pitchFamily="34" charset="0"/>
                <a:cs typeface="Calibri" pitchFamily="34" charset="0"/>
              </a:rPr>
              <a:t> zastrašivanje građana ili grupe,</a:t>
            </a:r>
          </a:p>
          <a:p>
            <a:endParaRPr lang="bs-Latn-BA" dirty="0"/>
          </a:p>
        </p:txBody>
      </p:sp>
    </p:spTree>
    <p:extLst>
      <p:ext uri="{BB962C8B-B14F-4D97-AF65-F5344CB8AC3E}">
        <p14:creationId xmlns:p14="http://schemas.microsoft.com/office/powerpoint/2010/main" val="297125492"/>
      </p:ext>
    </p:extLst>
  </p:cSld>
  <p:clrMapOvr>
    <a:masterClrMapping/>
  </p:clrMapOvr>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dirty="0"/>
          </a:p>
        </p:txBody>
      </p:sp>
      <p:sp>
        <p:nvSpPr>
          <p:cNvPr id="3" name="Content Placeholder 2"/>
          <p:cNvSpPr>
            <a:spLocks noGrp="1"/>
          </p:cNvSpPr>
          <p:nvPr>
            <p:ph idx="1"/>
          </p:nvPr>
        </p:nvSpPr>
        <p:spPr>
          <a:xfrm>
            <a:off x="971600" y="1600201"/>
            <a:ext cx="7056784" cy="4421088"/>
          </a:xfrm>
        </p:spPr>
        <p:txBody>
          <a:bodyPr>
            <a:normAutofit/>
          </a:bodyPr>
          <a:lstStyle/>
          <a:p>
            <a:pPr algn="just"/>
            <a:r>
              <a:rPr lang="bs-Latn-BA" sz="3000" b="1" dirty="0" smtClean="0"/>
              <a:t> </a:t>
            </a:r>
            <a:r>
              <a:rPr lang="bs-Latn-BA" sz="3000" b="1" dirty="0">
                <a:latin typeface="Calibri" pitchFamily="34" charset="0"/>
                <a:cs typeface="Calibri" pitchFamily="34" charset="0"/>
              </a:rPr>
              <a:t>specifična organizaciona i kadrovska struktura organizacije i njenih pripadnika zasnovana na ideološkim, nacionalnim, rasnim ili vjerskim osnovama</a:t>
            </a:r>
            <a:r>
              <a:rPr lang="bs-Latn-BA" sz="3000" b="1" dirty="0" smtClean="0">
                <a:latin typeface="Calibri" pitchFamily="34" charset="0"/>
                <a:cs typeface="Calibri" pitchFamily="34" charset="0"/>
              </a:rPr>
              <a:t>,</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posebnosti cilja - izazivanje psihoze i opšte opasnosti nad građanima i imovinom,</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neselektivnost ciljeva, tj. motiv terora odabira cilj,</a:t>
            </a:r>
          </a:p>
          <a:p>
            <a:endParaRPr lang="bs-Latn-BA" dirty="0"/>
          </a:p>
          <a:p>
            <a:endParaRPr lang="bs-Latn-BA" dirty="0"/>
          </a:p>
        </p:txBody>
      </p:sp>
    </p:spTree>
    <p:extLst>
      <p:ext uri="{BB962C8B-B14F-4D97-AF65-F5344CB8AC3E}">
        <p14:creationId xmlns:p14="http://schemas.microsoft.com/office/powerpoint/2010/main" val="719787200"/>
      </p:ext>
    </p:extLst>
  </p:cSld>
  <p:clrMapOvr>
    <a:masterClrMapping/>
  </p:clrMapOvr>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21087"/>
          </a:xfrm>
        </p:spPr>
        <p:txBody>
          <a:bodyPr anchor="ctr"/>
          <a:lstStyle/>
          <a:p>
            <a:pPr algn="just"/>
            <a:r>
              <a:rPr lang="vi-VN" sz="3000" dirty="0" smtClean="0"/>
              <a:t> </a:t>
            </a:r>
            <a:r>
              <a:rPr lang="vi-VN" sz="3000" b="1" dirty="0">
                <a:latin typeface="Calibri" pitchFamily="34" charset="0"/>
                <a:cs typeface="Calibri" pitchFamily="34" charset="0"/>
              </a:rPr>
              <a:t>bezobzirnost i izuzetna surovost pri izvršenju akcija,</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aktivnost koja je usmjerena prema velikom broju građana, nedužnim i nemoćnim osobama ili nad omladinom prilikom određenih skupova</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raznovrsnost i stalno proširivanje terorističkih objekata napada i slično.</a:t>
            </a:r>
          </a:p>
          <a:p>
            <a:pPr algn="just"/>
            <a:endParaRPr lang="bs-Latn-BA" sz="3000" b="1" dirty="0">
              <a:latin typeface="Calibri" pitchFamily="34" charset="0"/>
              <a:cs typeface="Calibri" pitchFamily="34" charset="0"/>
            </a:endParaRPr>
          </a:p>
        </p:txBody>
      </p:sp>
    </p:spTree>
    <p:extLst>
      <p:ext uri="{BB962C8B-B14F-4D97-AF65-F5344CB8AC3E}">
        <p14:creationId xmlns:p14="http://schemas.microsoft.com/office/powerpoint/2010/main" val="1478495306"/>
      </p:ext>
    </p:extLst>
  </p:cSld>
  <p:clrMapOvr>
    <a:masterClrMapping/>
  </p:clrMapOvr>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bs-Latn-BA" sz="3600" b="1" dirty="0"/>
              <a:t>Terorističke organizacije</a:t>
            </a:r>
          </a:p>
        </p:txBody>
      </p:sp>
      <p:sp>
        <p:nvSpPr>
          <p:cNvPr id="3" name="Content Placeholder 2"/>
          <p:cNvSpPr>
            <a:spLocks noGrp="1"/>
          </p:cNvSpPr>
          <p:nvPr>
            <p:ph idx="1"/>
          </p:nvPr>
        </p:nvSpPr>
        <p:spPr>
          <a:xfrm>
            <a:off x="971600" y="1556792"/>
            <a:ext cx="7200800" cy="4536504"/>
          </a:xfrm>
        </p:spPr>
        <p:txBody>
          <a:bodyPr anchor="ctr">
            <a:normAutofit/>
          </a:bodyPr>
          <a:lstStyle/>
          <a:p>
            <a:pPr algn="just"/>
            <a:r>
              <a:rPr lang="bs-Latn-BA" sz="3000" b="1" dirty="0"/>
              <a:t>Za terorističke organizacije i terorizam bi se moglo reći da se u suštini radi profesionalnom, kolektivnom i organizovanom obliku kriminaliteta, odnosno o delinkventnom institutu kriminološko-socioloških-društvenih i krivično pravnih razmatranja, svakog civilnog društva, pa i društva u Bosni i Hercegovini.</a:t>
            </a:r>
          </a:p>
        </p:txBody>
      </p:sp>
    </p:spTree>
    <p:extLst>
      <p:ext uri="{BB962C8B-B14F-4D97-AF65-F5344CB8AC3E}">
        <p14:creationId xmlns:p14="http://schemas.microsoft.com/office/powerpoint/2010/main" val="2607999148"/>
      </p:ext>
    </p:extLst>
  </p:cSld>
  <p:clrMapOvr>
    <a:masterClrMapping/>
  </p:clrMapOvr>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128792" cy="4349079"/>
          </a:xfrm>
        </p:spPr>
        <p:txBody>
          <a:bodyPr>
            <a:normAutofit/>
          </a:bodyPr>
          <a:lstStyle/>
          <a:p>
            <a:pPr algn="just"/>
            <a:r>
              <a:rPr lang="bs-Latn-BA" sz="3000" b="1" dirty="0"/>
              <a:t>Terorističke organizacije su posebne profesionalne, profitabilne organizacije kriminalne orijentacije, koje odlikuju stroga pravila unutrašnje hijerarhije (subordinacije i koordinacije) i militantne organizacije, fanatizam,  solidarnost i anonimnost članstva. </a:t>
            </a:r>
          </a:p>
          <a:p>
            <a:pPr algn="just"/>
            <a:endParaRPr lang="bs-Latn-BA" sz="3000" b="1" dirty="0"/>
          </a:p>
        </p:txBody>
      </p:sp>
    </p:spTree>
    <p:extLst>
      <p:ext uri="{BB962C8B-B14F-4D97-AF65-F5344CB8AC3E}">
        <p14:creationId xmlns:p14="http://schemas.microsoft.com/office/powerpoint/2010/main" val="2469491765"/>
      </p:ext>
    </p:extLst>
  </p:cSld>
  <p:clrMapOvr>
    <a:masterClrMapping/>
  </p:clrMapOvr>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b="1" dirty="0"/>
          </a:p>
        </p:txBody>
      </p:sp>
      <p:sp>
        <p:nvSpPr>
          <p:cNvPr id="5" name="Content Placeholder 4"/>
          <p:cNvSpPr>
            <a:spLocks noGrp="1"/>
          </p:cNvSpPr>
          <p:nvPr>
            <p:ph idx="1"/>
          </p:nvPr>
        </p:nvSpPr>
        <p:spPr>
          <a:xfrm>
            <a:off x="1043608" y="1600200"/>
            <a:ext cx="7056784" cy="4525963"/>
          </a:xfrm>
        </p:spPr>
        <p:txBody>
          <a:bodyPr>
            <a:normAutofit lnSpcReduction="10000"/>
          </a:bodyPr>
          <a:lstStyle/>
          <a:p>
            <a:pPr lvl="0" algn="just"/>
            <a:r>
              <a:rPr lang="hr-BA" sz="3000" b="1" dirty="0"/>
              <a:t>Prema svemu ovom bitne karakteristike terorističkih organizacija su:</a:t>
            </a:r>
            <a:endParaRPr lang="hr-BA" sz="3000" b="1" dirty="0" smtClean="0"/>
          </a:p>
          <a:p>
            <a:pPr lvl="0" algn="just"/>
            <a:r>
              <a:rPr lang="hr-BA" sz="3000" b="1" dirty="0" smtClean="0"/>
              <a:t>organizacione </a:t>
            </a:r>
            <a:r>
              <a:rPr lang="hr-BA" sz="3000" b="1" dirty="0"/>
              <a:t>osnove, </a:t>
            </a:r>
            <a:endParaRPr lang="bs-Latn-BA" sz="3000" dirty="0"/>
          </a:p>
          <a:p>
            <a:pPr lvl="0" algn="just"/>
            <a:r>
              <a:rPr lang="hr-BA" sz="3000" b="1" dirty="0"/>
              <a:t>hijerarhija,</a:t>
            </a:r>
            <a:r>
              <a:rPr lang="hr-BA" sz="3000" dirty="0"/>
              <a:t> </a:t>
            </a:r>
            <a:endParaRPr lang="bs-Latn-BA" sz="3000" dirty="0"/>
          </a:p>
          <a:p>
            <a:pPr lvl="0" algn="just"/>
            <a:r>
              <a:rPr lang="hr-BA" sz="3000" b="1" dirty="0"/>
              <a:t>fanatizam pripadnika, </a:t>
            </a:r>
            <a:endParaRPr lang="bs-Latn-BA" sz="3000" dirty="0"/>
          </a:p>
          <a:p>
            <a:pPr lvl="0" algn="just"/>
            <a:r>
              <a:rPr lang="hr-BA" sz="3000" b="1" dirty="0"/>
              <a:t>planska aktivnost, </a:t>
            </a:r>
            <a:endParaRPr lang="bs-Latn-BA" sz="3000" dirty="0"/>
          </a:p>
          <a:p>
            <a:pPr lvl="0" algn="just"/>
            <a:r>
              <a:rPr lang="hr-BA" sz="3000" b="1" dirty="0" err="1"/>
              <a:t>finansiranje</a:t>
            </a:r>
            <a:r>
              <a:rPr lang="hr-BA" sz="3000" b="1" dirty="0"/>
              <a:t>, </a:t>
            </a:r>
            <a:endParaRPr lang="bs-Latn-BA" sz="3000" dirty="0"/>
          </a:p>
          <a:p>
            <a:pPr lvl="0" algn="just"/>
            <a:r>
              <a:rPr lang="hr-BA" sz="3000" b="1" dirty="0"/>
              <a:t>najviši stepen konspirativnosti,</a:t>
            </a:r>
            <a:r>
              <a:rPr lang="hr-BA" sz="3000" dirty="0"/>
              <a:t> </a:t>
            </a:r>
            <a:r>
              <a:rPr lang="hr-BA" sz="3000" b="1" dirty="0"/>
              <a:t>kod kojih cilj ne bira sredstvo.</a:t>
            </a:r>
            <a:endParaRPr lang="bs-Latn-BA" sz="3000" dirty="0"/>
          </a:p>
          <a:p>
            <a:pPr algn="just"/>
            <a:endParaRPr lang="bs-Latn-BA" sz="3000" dirty="0"/>
          </a:p>
        </p:txBody>
      </p:sp>
    </p:spTree>
    <p:extLst>
      <p:ext uri="{BB962C8B-B14F-4D97-AF65-F5344CB8AC3E}">
        <p14:creationId xmlns:p14="http://schemas.microsoft.com/office/powerpoint/2010/main" val="300630958"/>
      </p:ext>
    </p:extLst>
  </p:cSld>
  <p:clrMapOvr>
    <a:masterClrMapping/>
  </p:clrMapOvr>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3528" y="274638"/>
            <a:ext cx="8640960" cy="634082"/>
          </a:xfrm>
        </p:spPr>
        <p:txBody>
          <a:bodyPr>
            <a:noAutofit/>
          </a:bodyPr>
          <a:lstStyle/>
          <a:p>
            <a:endParaRPr lang="bs-Latn-BA" sz="3600" dirty="0"/>
          </a:p>
        </p:txBody>
      </p:sp>
      <p:sp>
        <p:nvSpPr>
          <p:cNvPr id="3" name="Content Placeholder 2"/>
          <p:cNvSpPr>
            <a:spLocks noGrp="1"/>
          </p:cNvSpPr>
          <p:nvPr>
            <p:ph idx="1"/>
          </p:nvPr>
        </p:nvSpPr>
        <p:spPr>
          <a:xfrm>
            <a:off x="971600" y="1268760"/>
            <a:ext cx="7056784" cy="4680520"/>
          </a:xfrm>
        </p:spPr>
        <p:txBody>
          <a:bodyPr/>
          <a:lstStyle/>
          <a:p>
            <a:pPr marL="0" lvl="0" indent="0">
              <a:buNone/>
            </a:pPr>
            <a:r>
              <a:rPr lang="hr-BA" sz="3000" b="1" dirty="0"/>
              <a:t>Terorističke organizacije koje teže ostvarenju određenih ideoloških, političkih i drugih ciljeva su:</a:t>
            </a:r>
            <a:r>
              <a:rPr lang="hr-BA" sz="3000" dirty="0"/>
              <a:t> </a:t>
            </a:r>
            <a:endParaRPr lang="hr-BA" sz="3000" b="1" dirty="0" smtClean="0"/>
          </a:p>
          <a:p>
            <a:pPr lvl="0" algn="just"/>
            <a:r>
              <a:rPr lang="hr-BA" sz="3000" b="1" dirty="0" smtClean="0"/>
              <a:t>Crvene </a:t>
            </a:r>
            <a:r>
              <a:rPr lang="hr-BA" sz="3000" b="1" dirty="0"/>
              <a:t>brigade i Prva linija u Italiji, </a:t>
            </a:r>
            <a:endParaRPr lang="bs-Latn-BA" sz="3000" dirty="0"/>
          </a:p>
          <a:p>
            <a:pPr lvl="0" algn="just"/>
            <a:r>
              <a:rPr lang="hr-BA" sz="3000" b="1" dirty="0" err="1"/>
              <a:t>Rote</a:t>
            </a:r>
            <a:r>
              <a:rPr lang="hr-BA" sz="3000" b="1" dirty="0"/>
              <a:t> </a:t>
            </a:r>
            <a:r>
              <a:rPr lang="hr-BA" sz="3000" b="1" dirty="0" err="1"/>
              <a:t>Armee</a:t>
            </a:r>
            <a:r>
              <a:rPr lang="hr-BA" sz="3000" b="1" dirty="0"/>
              <a:t> </a:t>
            </a:r>
            <a:r>
              <a:rPr lang="hr-BA" sz="3000" b="1" dirty="0" err="1"/>
              <a:t>Fraktion</a:t>
            </a:r>
            <a:r>
              <a:rPr lang="hr-BA" sz="3000" dirty="0"/>
              <a:t> </a:t>
            </a:r>
            <a:r>
              <a:rPr lang="hr-BA" sz="3000" b="1" dirty="0"/>
              <a:t>u Njemačkoj, </a:t>
            </a:r>
            <a:endParaRPr lang="bs-Latn-BA" sz="3000" dirty="0"/>
          </a:p>
          <a:p>
            <a:pPr lvl="0" algn="just"/>
            <a:r>
              <a:rPr lang="hr-BA" sz="3000" b="1" dirty="0"/>
              <a:t>Direktna akcija u Francuskoj, </a:t>
            </a:r>
            <a:endParaRPr lang="bs-Latn-BA" sz="3000" dirty="0"/>
          </a:p>
          <a:p>
            <a:pPr lvl="0" algn="just"/>
            <a:r>
              <a:rPr lang="hr-BA" sz="3000" b="1" dirty="0"/>
              <a:t>ETA u Španiji, </a:t>
            </a:r>
            <a:endParaRPr lang="bs-Latn-BA" sz="3000" dirty="0"/>
          </a:p>
          <a:p>
            <a:pPr lvl="0" algn="just"/>
            <a:r>
              <a:rPr lang="hr-BA" sz="3000" b="1" dirty="0"/>
              <a:t>Crvena</a:t>
            </a:r>
            <a:r>
              <a:rPr lang="hr-BA" sz="3000" dirty="0"/>
              <a:t> </a:t>
            </a:r>
            <a:r>
              <a:rPr lang="hr-BA" sz="3000" b="1" dirty="0"/>
              <a:t>Armija </a:t>
            </a:r>
            <a:r>
              <a:rPr lang="hr-BA" sz="3000" dirty="0"/>
              <a:t>- </a:t>
            </a:r>
            <a:r>
              <a:rPr lang="hr-BA" sz="3000" b="1" dirty="0" err="1"/>
              <a:t>Sekigun</a:t>
            </a:r>
            <a:r>
              <a:rPr lang="hr-BA" sz="3000" b="1" dirty="0"/>
              <a:t> u Japanu i dr.</a:t>
            </a:r>
            <a:endParaRPr lang="bs-Latn-BA" sz="3000" dirty="0"/>
          </a:p>
          <a:p>
            <a:endParaRPr lang="bs-Latn-BA" dirty="0"/>
          </a:p>
        </p:txBody>
      </p:sp>
    </p:spTree>
    <p:extLst>
      <p:ext uri="{BB962C8B-B14F-4D97-AF65-F5344CB8AC3E}">
        <p14:creationId xmlns:p14="http://schemas.microsoft.com/office/powerpoint/2010/main" val="2368639219"/>
      </p:ext>
    </p:extLst>
  </p:cSld>
  <p:clrMapOvr>
    <a:masterClrMapping/>
  </p:clrMapOvr>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normAutofit/>
          </a:bodyPr>
          <a:lstStyle/>
          <a:p>
            <a:endParaRPr lang="bs-Latn-BA" sz="3600" dirty="0"/>
          </a:p>
        </p:txBody>
      </p:sp>
      <p:sp>
        <p:nvSpPr>
          <p:cNvPr id="3" name="Content Placeholder 2"/>
          <p:cNvSpPr>
            <a:spLocks noGrp="1"/>
          </p:cNvSpPr>
          <p:nvPr>
            <p:ph idx="1"/>
          </p:nvPr>
        </p:nvSpPr>
        <p:spPr>
          <a:xfrm>
            <a:off x="971600" y="1600201"/>
            <a:ext cx="7128792" cy="4277071"/>
          </a:xfrm>
        </p:spPr>
        <p:txBody>
          <a:bodyPr>
            <a:normAutofit fontScale="92500" lnSpcReduction="10000"/>
          </a:bodyPr>
          <a:lstStyle/>
          <a:p>
            <a:pPr lvl="0" algn="just"/>
            <a:r>
              <a:rPr lang="hr-BA" b="1" dirty="0"/>
              <a:t>Terorističke i separatističke organizacije koje teže ostvarivanju vjerskih ciljeva su:</a:t>
            </a:r>
            <a:endParaRPr lang="hr-BA" b="1" dirty="0" smtClean="0"/>
          </a:p>
          <a:p>
            <a:pPr lvl="0" algn="just"/>
            <a:r>
              <a:rPr lang="hr-BA" b="1" dirty="0" smtClean="0"/>
              <a:t>najpoznatija </a:t>
            </a:r>
            <a:r>
              <a:rPr lang="hr-BA" b="1" dirty="0"/>
              <a:t>Al Kaida, a organizacije koje teže </a:t>
            </a:r>
            <a:r>
              <a:rPr lang="hr-BA" b="1" dirty="0" smtClean="0"/>
              <a:t>ostvarivanju </a:t>
            </a:r>
            <a:r>
              <a:rPr lang="hr-BA" b="1" dirty="0"/>
              <a:t>određenih nacionalnih, prije svega separatističkih ciljeva su: </a:t>
            </a:r>
            <a:endParaRPr lang="bs-Latn-BA" dirty="0"/>
          </a:p>
          <a:p>
            <a:pPr lvl="0" algn="just"/>
            <a:r>
              <a:rPr lang="hr-BA" b="1" dirty="0"/>
              <a:t>Ira u Velikoj Britaniji, </a:t>
            </a:r>
            <a:endParaRPr lang="bs-Latn-BA" dirty="0"/>
          </a:p>
          <a:p>
            <a:pPr lvl="0" algn="just"/>
            <a:r>
              <a:rPr lang="hr-BA" b="1" dirty="0"/>
              <a:t>Hamas u Palestini, </a:t>
            </a:r>
            <a:endParaRPr lang="bs-Latn-BA" dirty="0"/>
          </a:p>
          <a:p>
            <a:pPr lvl="0" algn="just"/>
            <a:r>
              <a:rPr lang="hr-BA" b="1" dirty="0"/>
              <a:t>Front za oslobođenje </a:t>
            </a:r>
            <a:r>
              <a:rPr lang="hr-BA" b="1" dirty="0" err="1"/>
              <a:t>Kvebeka</a:t>
            </a:r>
            <a:r>
              <a:rPr lang="hr-BA" b="1" dirty="0"/>
              <a:t> u Kanadi i dr.</a:t>
            </a:r>
            <a:endParaRPr lang="bs-Latn-BA" dirty="0"/>
          </a:p>
          <a:p>
            <a:endParaRPr lang="bs-Latn-BA" dirty="0"/>
          </a:p>
        </p:txBody>
      </p:sp>
    </p:spTree>
    <p:extLst>
      <p:ext uri="{BB962C8B-B14F-4D97-AF65-F5344CB8AC3E}">
        <p14:creationId xmlns:p14="http://schemas.microsoft.com/office/powerpoint/2010/main" val="3716484804"/>
      </p:ext>
    </p:extLst>
  </p:cSld>
  <p:clrMapOvr>
    <a:masterClrMapping/>
  </p:clrMapOvr>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Vrste terorizma</a:t>
            </a:r>
            <a:endParaRPr lang="bs-Latn-BA" sz="3600" dirty="0"/>
          </a:p>
        </p:txBody>
      </p:sp>
      <p:sp>
        <p:nvSpPr>
          <p:cNvPr id="3" name="Content Placeholder 2"/>
          <p:cNvSpPr>
            <a:spLocks noGrp="1"/>
          </p:cNvSpPr>
          <p:nvPr>
            <p:ph idx="1"/>
          </p:nvPr>
        </p:nvSpPr>
        <p:spPr>
          <a:xfrm>
            <a:off x="1043608" y="1600201"/>
            <a:ext cx="6912768" cy="4349079"/>
          </a:xfrm>
        </p:spPr>
        <p:txBody>
          <a:bodyPr/>
          <a:lstStyle/>
          <a:p>
            <a:pPr marL="0" indent="0" algn="just">
              <a:buNone/>
            </a:pPr>
            <a:r>
              <a:rPr lang="hr-BA" sz="3000" b="1" dirty="0"/>
              <a:t>Dakle, već su uobičajene različite klasifikacije fenomena terorizma, kao što su:</a:t>
            </a:r>
            <a:endParaRPr lang="bs-Latn-BA" sz="3000" dirty="0"/>
          </a:p>
          <a:p>
            <a:pPr lvl="1" algn="just">
              <a:buFont typeface="Arial" pitchFamily="34" charset="0"/>
              <a:buChar char="•"/>
            </a:pPr>
            <a:r>
              <a:rPr lang="hr-BA" sz="3000" b="1" dirty="0"/>
              <a:t>međunarodni, </a:t>
            </a:r>
            <a:endParaRPr lang="bs-Latn-BA" sz="3000" dirty="0"/>
          </a:p>
          <a:p>
            <a:pPr lvl="1" algn="just">
              <a:buFont typeface="Arial" pitchFamily="34" charset="0"/>
              <a:buChar char="•"/>
            </a:pPr>
            <a:r>
              <a:rPr lang="hr-BA" sz="3000" b="1" dirty="0"/>
              <a:t>državni, </a:t>
            </a:r>
            <a:endParaRPr lang="bs-Latn-BA" sz="3000" dirty="0"/>
          </a:p>
          <a:p>
            <a:pPr lvl="1" algn="just">
              <a:buFont typeface="Arial" pitchFamily="34" charset="0"/>
              <a:buChar char="•"/>
            </a:pPr>
            <a:r>
              <a:rPr lang="hr-BA" sz="3000" b="1" dirty="0"/>
              <a:t>grupni terorizam, </a:t>
            </a:r>
            <a:endParaRPr lang="bs-Latn-BA" sz="3000" dirty="0"/>
          </a:p>
          <a:p>
            <a:pPr lvl="1" algn="just">
              <a:buFont typeface="Arial" pitchFamily="34" charset="0"/>
              <a:buChar char="•"/>
            </a:pPr>
            <a:r>
              <a:rPr lang="hr-BA" sz="3000" b="1" dirty="0"/>
              <a:t>individualni, </a:t>
            </a:r>
            <a:endParaRPr lang="bs-Latn-BA" sz="3000" dirty="0"/>
          </a:p>
          <a:p>
            <a:pPr lvl="1" algn="just">
              <a:buFont typeface="Arial" pitchFamily="34" charset="0"/>
              <a:buChar char="•"/>
            </a:pPr>
            <a:r>
              <a:rPr lang="hr-BA" sz="3000" b="1" dirty="0"/>
              <a:t>intelektualni i sl.</a:t>
            </a:r>
            <a:endParaRPr lang="bs-Latn-BA" sz="3000" dirty="0"/>
          </a:p>
          <a:p>
            <a:endParaRPr lang="bs-Latn-BA" dirty="0"/>
          </a:p>
        </p:txBody>
      </p:sp>
    </p:spTree>
    <p:extLst>
      <p:ext uri="{BB962C8B-B14F-4D97-AF65-F5344CB8AC3E}">
        <p14:creationId xmlns:p14="http://schemas.microsoft.com/office/powerpoint/2010/main" val="43560899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512" y="188640"/>
            <a:ext cx="8712968" cy="1512168"/>
          </a:xfrm>
        </p:spPr>
        <p:txBody>
          <a:bodyPr>
            <a:noAutofit/>
          </a:bodyPr>
          <a:lstStyle/>
          <a:p>
            <a:endParaRPr lang="bs-Latn-BA" sz="3600" b="1" dirty="0"/>
          </a:p>
        </p:txBody>
      </p:sp>
      <p:sp>
        <p:nvSpPr>
          <p:cNvPr id="3" name="Content Placeholder 2"/>
          <p:cNvSpPr>
            <a:spLocks noGrp="1"/>
          </p:cNvSpPr>
          <p:nvPr>
            <p:ph idx="1"/>
          </p:nvPr>
        </p:nvSpPr>
        <p:spPr>
          <a:xfrm>
            <a:off x="827584" y="1700808"/>
            <a:ext cx="7416824" cy="4425355"/>
          </a:xfrm>
        </p:spPr>
        <p:txBody>
          <a:bodyPr>
            <a:normAutofit fontScale="92500" lnSpcReduction="20000"/>
          </a:bodyPr>
          <a:lstStyle/>
          <a:p>
            <a:pPr marL="0" indent="0" algn="just">
              <a:buNone/>
            </a:pPr>
            <a:endParaRPr lang="bs-Latn-BA" b="1" dirty="0" smtClean="0"/>
          </a:p>
          <a:p>
            <a:pPr algn="just"/>
            <a:r>
              <a:rPr lang="vi-VN" b="1" dirty="0" smtClean="0">
                <a:latin typeface="Calibri" pitchFamily="34" charset="0"/>
                <a:cs typeface="Calibri" pitchFamily="34" charset="0"/>
              </a:rPr>
              <a:t>Pripadnik </a:t>
            </a:r>
            <a:r>
              <a:rPr lang="vi-VN" b="1" dirty="0">
                <a:latin typeface="Calibri" pitchFamily="34" charset="0"/>
                <a:cs typeface="Calibri" pitchFamily="34" charset="0"/>
              </a:rPr>
              <a:t>grupe ili drugog udruženja iz stava 2. i 3. ovog člana koji otkrije udruženje prije nego što je u njegovom sastavu ili za njega učinio neko krivično djelo predviđeno u stavu 2. i 3. ovog člana radi čijeg vršenja je udruženje organizovano, </a:t>
            </a:r>
            <a:r>
              <a:rPr lang="vi-VN" b="1" dirty="0" smtClean="0">
                <a:latin typeface="Calibri" pitchFamily="34" charset="0"/>
                <a:cs typeface="Calibri" pitchFamily="34" charset="0"/>
              </a:rPr>
              <a:t>kazni</a:t>
            </a:r>
            <a:r>
              <a:rPr lang="bs-Latn-BA" b="1" dirty="0" smtClean="0">
                <a:latin typeface="Calibri" pitchFamily="34" charset="0"/>
                <a:cs typeface="Calibri" pitchFamily="34" charset="0"/>
              </a:rPr>
              <a:t>t </a:t>
            </a:r>
            <a:r>
              <a:rPr lang="vi-VN" b="1" dirty="0" smtClean="0">
                <a:latin typeface="Calibri" pitchFamily="34" charset="0"/>
                <a:cs typeface="Calibri" pitchFamily="34" charset="0"/>
              </a:rPr>
              <a:t>će </a:t>
            </a:r>
            <a:r>
              <a:rPr lang="vi-VN" b="1" dirty="0">
                <a:latin typeface="Calibri" pitchFamily="34" charset="0"/>
                <a:cs typeface="Calibri" pitchFamily="34" charset="0"/>
              </a:rPr>
              <a:t>se novčanom kaznom ili zatvorom do jedne godine, a može se i osloboditi od kazne, propisuje KZ BiH.</a:t>
            </a:r>
          </a:p>
          <a:p>
            <a:endParaRPr lang="bs-Latn-BA" dirty="0"/>
          </a:p>
        </p:txBody>
      </p:sp>
    </p:spTree>
    <p:extLst>
      <p:ext uri="{BB962C8B-B14F-4D97-AF65-F5344CB8AC3E}">
        <p14:creationId xmlns:p14="http://schemas.microsoft.com/office/powerpoint/2010/main" val="574415751"/>
      </p:ext>
    </p:extLst>
  </p:cSld>
  <p:clrMapOvr>
    <a:masterClrMapping/>
  </p:clrMapOvr>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Međunarodni terorizam </a:t>
            </a:r>
            <a:endParaRPr lang="bs-Latn-BA" sz="3600" dirty="0"/>
          </a:p>
        </p:txBody>
      </p:sp>
      <p:sp>
        <p:nvSpPr>
          <p:cNvPr id="3" name="Content Placeholder 2"/>
          <p:cNvSpPr>
            <a:spLocks noGrp="1"/>
          </p:cNvSpPr>
          <p:nvPr>
            <p:ph idx="1"/>
          </p:nvPr>
        </p:nvSpPr>
        <p:spPr>
          <a:xfrm>
            <a:off x="683568" y="1600201"/>
            <a:ext cx="7488832" cy="4493095"/>
          </a:xfrm>
        </p:spPr>
        <p:txBody>
          <a:bodyPr anchor="t">
            <a:normAutofit/>
          </a:bodyPr>
          <a:lstStyle/>
          <a:p>
            <a:pPr algn="just"/>
            <a:r>
              <a:rPr lang="hr-BA" sz="3000" b="1" dirty="0"/>
              <a:t>Opšte je poznato da teoretičari međunarodnog prava još uvijek nisu u potpunosti definisali terorizam, pa samim tim nisu normativno propisane adekvatne krivične sankcije za njegove aktere, </a:t>
            </a:r>
            <a:endParaRPr lang="bs-Latn-BA" dirty="0"/>
          </a:p>
        </p:txBody>
      </p:sp>
    </p:spTree>
    <p:extLst>
      <p:ext uri="{BB962C8B-B14F-4D97-AF65-F5344CB8AC3E}">
        <p14:creationId xmlns:p14="http://schemas.microsoft.com/office/powerpoint/2010/main" val="4019399971"/>
      </p:ext>
    </p:extLst>
  </p:cSld>
  <p:clrMapOvr>
    <a:masterClrMapping/>
  </p:clrMapOvr>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hr-BA" sz="3000" b="1" dirty="0"/>
              <a:t>već su se kroz pojedinačne akte međunarodnih konvencija odredila samo pojedina krivična djela terorizma, kao što su: otmica vazduhoplova, bombaški napadi,uzimanje talaca i slično.</a:t>
            </a:r>
            <a:endParaRPr lang="bs-Latn-BA" sz="3000" dirty="0"/>
          </a:p>
          <a:p>
            <a:pPr algn="just"/>
            <a:endParaRPr lang="bs-Latn-BA" sz="3000" dirty="0"/>
          </a:p>
        </p:txBody>
      </p:sp>
    </p:spTree>
    <p:extLst>
      <p:ext uri="{BB962C8B-B14F-4D97-AF65-F5344CB8AC3E}">
        <p14:creationId xmlns:p14="http://schemas.microsoft.com/office/powerpoint/2010/main" val="351412720"/>
      </p:ext>
    </p:extLst>
  </p:cSld>
  <p:clrMapOvr>
    <a:masterClrMapping/>
  </p:clrMapOvr>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bs-Latn-BA" sz="3600" dirty="0"/>
          </a:p>
        </p:txBody>
      </p:sp>
      <p:sp>
        <p:nvSpPr>
          <p:cNvPr id="3" name="Content Placeholder 2"/>
          <p:cNvSpPr>
            <a:spLocks noGrp="1"/>
          </p:cNvSpPr>
          <p:nvPr>
            <p:ph idx="1"/>
          </p:nvPr>
        </p:nvSpPr>
        <p:spPr>
          <a:xfrm>
            <a:off x="971600" y="1600201"/>
            <a:ext cx="7056784" cy="4493095"/>
          </a:xfrm>
        </p:spPr>
        <p:txBody>
          <a:bodyPr>
            <a:normAutofit/>
          </a:bodyPr>
          <a:lstStyle/>
          <a:p>
            <a:pPr algn="just"/>
            <a:r>
              <a:rPr lang="hr-BA" sz="3000" b="1" dirty="0"/>
              <a:t>Radoslav </a:t>
            </a:r>
            <a:r>
              <a:rPr lang="hr-BA" sz="3000" b="1" dirty="0" err="1"/>
              <a:t>Gaćinović</a:t>
            </a:r>
            <a:r>
              <a:rPr lang="hr-BA" sz="3000" b="1" dirty="0"/>
              <a:t> za međunarodni terorizam kaže da je to, skup međunarodnim pravom zabranjenih aktivnosti usmjerenih prema pojedincima, grupi, državi, njenim institucijama i dobrima</a:t>
            </a:r>
            <a:r>
              <a:rPr lang="hr-BA" sz="3000" dirty="0"/>
              <a:t>: </a:t>
            </a:r>
            <a:endParaRPr lang="bs-Latn-BA" sz="3000" dirty="0"/>
          </a:p>
          <a:p>
            <a:pPr lvl="1" algn="just">
              <a:buFont typeface="Arial" pitchFamily="34" charset="0"/>
              <a:buChar char="•"/>
            </a:pPr>
            <a:r>
              <a:rPr lang="hr-BA" sz="3000" b="1" dirty="0"/>
              <a:t>aerodromi, </a:t>
            </a:r>
            <a:endParaRPr lang="bs-Latn-BA" sz="3000" dirty="0"/>
          </a:p>
          <a:p>
            <a:pPr lvl="1" algn="just">
              <a:buFont typeface="Arial" pitchFamily="34" charset="0"/>
              <a:buChar char="•"/>
            </a:pPr>
            <a:r>
              <a:rPr lang="hr-BA" sz="3000" b="1" dirty="0"/>
              <a:t>ambasade, </a:t>
            </a:r>
            <a:endParaRPr lang="bs-Latn-BA" sz="3000" dirty="0"/>
          </a:p>
          <a:p>
            <a:pPr lvl="1" algn="just">
              <a:buFont typeface="Arial" pitchFamily="34" charset="0"/>
              <a:buChar char="•"/>
            </a:pPr>
            <a:r>
              <a:rPr lang="hr-BA" sz="3000" b="1" dirty="0"/>
              <a:t>brodovi</a:t>
            </a:r>
            <a:endParaRPr lang="bs-Latn-BA" sz="3000" dirty="0"/>
          </a:p>
          <a:p>
            <a:endParaRPr lang="bs-Latn-BA" sz="3000" dirty="0"/>
          </a:p>
        </p:txBody>
      </p:sp>
    </p:spTree>
    <p:extLst>
      <p:ext uri="{BB962C8B-B14F-4D97-AF65-F5344CB8AC3E}">
        <p14:creationId xmlns:p14="http://schemas.microsoft.com/office/powerpoint/2010/main" val="1315793647"/>
      </p:ext>
    </p:extLst>
  </p:cSld>
  <p:clrMapOvr>
    <a:masterClrMapping/>
  </p:clrMapOvr>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128792" cy="4493096"/>
          </a:xfrm>
        </p:spPr>
        <p:txBody>
          <a:bodyPr>
            <a:normAutofit/>
          </a:bodyPr>
          <a:lstStyle/>
          <a:p>
            <a:pPr algn="just"/>
            <a:r>
              <a:rPr lang="vi-VN" b="1" dirty="0">
                <a:latin typeface="Calibri" pitchFamily="34" charset="0"/>
                <a:cs typeface="Calibri" pitchFamily="34" charset="0"/>
              </a:rPr>
              <a:t>i slično, koje izvode specijalno obučeni izvršioci (teroristi) pojedinci, terorističke organizacije ili država prema državi radi ostvarivanja svojih ciljeva pri tom na ru - šavajući stabilnost te države, </a:t>
            </a:r>
            <a:endParaRPr lang="bs-Latn-BA" dirty="0"/>
          </a:p>
        </p:txBody>
      </p:sp>
    </p:spTree>
    <p:extLst>
      <p:ext uri="{BB962C8B-B14F-4D97-AF65-F5344CB8AC3E}">
        <p14:creationId xmlns:p14="http://schemas.microsoft.com/office/powerpoint/2010/main" val="2298747908"/>
      </p:ext>
    </p:extLst>
  </p:cSld>
  <p:clrMapOvr>
    <a:masterClrMapping/>
  </p:clrMapOvr>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vi-VN" sz="3000" b="1" dirty="0">
                <a:latin typeface="Calibri" pitchFamily="34" charset="0"/>
                <a:cs typeface="Calibri" pitchFamily="34" charset="0"/>
              </a:rPr>
              <a:t>odnosno međunarodne zajednice, tako da se pri tome narušavaju Konvencija o zaštiti ljudskih prava i sloboda. </a:t>
            </a:r>
          </a:p>
          <a:p>
            <a:endParaRPr lang="bs-Latn-BA" dirty="0"/>
          </a:p>
        </p:txBody>
      </p:sp>
    </p:spTree>
    <p:extLst>
      <p:ext uri="{BB962C8B-B14F-4D97-AF65-F5344CB8AC3E}">
        <p14:creationId xmlns:p14="http://schemas.microsoft.com/office/powerpoint/2010/main" val="3980106443"/>
      </p:ext>
    </p:extLst>
  </p:cSld>
  <p:clrMapOvr>
    <a:masterClrMapping/>
  </p:clrMapOvr>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vi-VN" sz="3000" b="1" dirty="0">
                <a:latin typeface="Calibri" pitchFamily="34" charset="0"/>
                <a:cs typeface="Calibri" pitchFamily="34" charset="0"/>
              </a:rPr>
              <a:t>Nisu rijetki slučajevi pojave „</a:t>
            </a:r>
            <a:r>
              <a:rPr lang="vi-VN" sz="3000" b="1" i="1" dirty="0">
                <a:latin typeface="Calibri" pitchFamily="34" charset="0"/>
                <a:cs typeface="Calibri" pitchFamily="34" charset="0"/>
              </a:rPr>
              <a:t>zloupotrebe terorizma u političke svrhe</a:t>
            </a:r>
            <a:r>
              <a:rPr lang="vi-VN" sz="3000" b="1" dirty="0">
                <a:latin typeface="Calibri" pitchFamily="34" charset="0"/>
                <a:cs typeface="Calibri" pitchFamily="34" charset="0"/>
              </a:rPr>
              <a:t>”, kažu mnogi kriminolozi.</a:t>
            </a:r>
          </a:p>
          <a:p>
            <a:pPr algn="just"/>
            <a:endParaRPr lang="bs-Latn-BA" sz="3000" dirty="0"/>
          </a:p>
        </p:txBody>
      </p:sp>
    </p:spTree>
    <p:extLst>
      <p:ext uri="{BB962C8B-B14F-4D97-AF65-F5344CB8AC3E}">
        <p14:creationId xmlns:p14="http://schemas.microsoft.com/office/powerpoint/2010/main" val="1941972249"/>
      </p:ext>
    </p:extLst>
  </p:cSld>
  <p:clrMapOvr>
    <a:masterClrMapping/>
  </p:clrMapOvr>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18058"/>
          </a:xfrm>
        </p:spPr>
        <p:txBody>
          <a:bodyPr>
            <a:normAutofit fontScale="90000"/>
          </a:bodyPr>
          <a:lstStyle/>
          <a:p>
            <a:endParaRPr lang="bs-Latn-BA" dirty="0"/>
          </a:p>
        </p:txBody>
      </p:sp>
      <p:sp>
        <p:nvSpPr>
          <p:cNvPr id="3" name="Content Placeholder 2"/>
          <p:cNvSpPr>
            <a:spLocks noGrp="1"/>
          </p:cNvSpPr>
          <p:nvPr>
            <p:ph idx="1"/>
          </p:nvPr>
        </p:nvSpPr>
        <p:spPr>
          <a:xfrm>
            <a:off x="971600" y="908720"/>
            <a:ext cx="7056784" cy="5472607"/>
          </a:xfrm>
        </p:spPr>
        <p:txBody>
          <a:bodyPr>
            <a:normAutofit/>
          </a:bodyPr>
          <a:lstStyle/>
          <a:p>
            <a:pPr marL="0" indent="0">
              <a:buNone/>
            </a:pPr>
            <a:endParaRPr lang="hr-BA" sz="4800" b="1" dirty="0" smtClean="0"/>
          </a:p>
          <a:p>
            <a:pPr marL="0" lvl="1" indent="0">
              <a:buNone/>
            </a:pPr>
            <a:r>
              <a:rPr lang="hr-BA" sz="3000" b="1" dirty="0" smtClean="0"/>
              <a:t>U </a:t>
            </a:r>
            <a:r>
              <a:rPr lang="hr-BA" sz="3000" b="1" dirty="0"/>
              <a:t>najširem smislu, fenomenološki gledano, međunarodni terorizam se </a:t>
            </a:r>
            <a:r>
              <a:rPr lang="hr-BA" sz="3000" b="1" dirty="0" smtClean="0"/>
              <a:t>može razvrstati </a:t>
            </a:r>
            <a:r>
              <a:rPr lang="hr-BA" sz="3000" b="1" dirty="0"/>
              <a:t>na: </a:t>
            </a:r>
            <a:endParaRPr lang="bs-Latn-BA" sz="3000" dirty="0" smtClean="0"/>
          </a:p>
          <a:p>
            <a:pPr lvl="1">
              <a:buFont typeface="Arial" pitchFamily="34" charset="0"/>
              <a:buChar char="•"/>
            </a:pPr>
            <a:r>
              <a:rPr lang="hr-BA" sz="3000" b="1" dirty="0" smtClean="0"/>
              <a:t>intelektualni</a:t>
            </a:r>
            <a:r>
              <a:rPr lang="hr-BA" sz="3000" b="1" dirty="0"/>
              <a:t>, </a:t>
            </a:r>
            <a:endParaRPr lang="bs-Latn-BA" sz="3000" dirty="0"/>
          </a:p>
          <a:p>
            <a:pPr lvl="1">
              <a:buFont typeface="Arial" pitchFamily="34" charset="0"/>
              <a:buChar char="•"/>
            </a:pPr>
            <a:r>
              <a:rPr lang="hr-BA" sz="3000" b="1" dirty="0"/>
              <a:t>transnacionalni i </a:t>
            </a:r>
            <a:endParaRPr lang="bs-Latn-BA" sz="3000" dirty="0"/>
          </a:p>
          <a:p>
            <a:pPr lvl="1">
              <a:buFont typeface="Arial" pitchFamily="34" charset="0"/>
              <a:buChar char="•"/>
            </a:pPr>
            <a:r>
              <a:rPr lang="hr-BA" sz="3000" b="1" dirty="0"/>
              <a:t>međudržavni</a:t>
            </a:r>
            <a:r>
              <a:rPr lang="hr-BA" sz="3000" b="1" dirty="0" smtClean="0"/>
              <a:t>.</a:t>
            </a:r>
            <a:endParaRPr lang="bs-Latn-BA" sz="3000" dirty="0"/>
          </a:p>
          <a:p>
            <a:endParaRPr lang="bs-Latn-BA" dirty="0"/>
          </a:p>
        </p:txBody>
      </p:sp>
    </p:spTree>
    <p:extLst>
      <p:ext uri="{BB962C8B-B14F-4D97-AF65-F5344CB8AC3E}">
        <p14:creationId xmlns:p14="http://schemas.microsoft.com/office/powerpoint/2010/main" val="1091700692"/>
      </p:ext>
    </p:extLst>
  </p:cSld>
  <p:clrMapOvr>
    <a:masterClrMapping/>
  </p:clrMapOvr>
</p:sld>
</file>

<file path=ppt/slides/slide1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6840760" cy="4493096"/>
          </a:xfrm>
        </p:spPr>
        <p:txBody>
          <a:bodyPr/>
          <a:lstStyle/>
          <a:p>
            <a:pPr marL="0" indent="0" algn="just">
              <a:buNone/>
            </a:pPr>
            <a:r>
              <a:rPr lang="bs-Latn-BA" sz="3000" b="1" dirty="0"/>
              <a:t>P. Čičovački je izveo jednu od najnovijih klasifikacija terorizma:</a:t>
            </a:r>
          </a:p>
          <a:p>
            <a:pPr algn="just"/>
            <a:r>
              <a:rPr lang="bs-Latn-BA" sz="3000" b="1" dirty="0"/>
              <a:t> religijski,  </a:t>
            </a:r>
          </a:p>
          <a:p>
            <a:pPr algn="just"/>
            <a:r>
              <a:rPr lang="bs-Latn-BA" sz="3000" b="1" dirty="0"/>
              <a:t> politički, </a:t>
            </a:r>
          </a:p>
          <a:p>
            <a:pPr algn="just"/>
            <a:r>
              <a:rPr lang="bs-Latn-BA" sz="3000" b="1" dirty="0"/>
              <a:t> državni, </a:t>
            </a:r>
          </a:p>
          <a:p>
            <a:pPr algn="just"/>
            <a:r>
              <a:rPr lang="bs-Latn-BA" sz="3000" b="1" dirty="0"/>
              <a:t> terorizam uvezan sa organizovanim kriminalitetom i </a:t>
            </a:r>
          </a:p>
          <a:p>
            <a:pPr algn="just"/>
            <a:r>
              <a:rPr lang="bs-Latn-BA" sz="3000" b="1" dirty="0"/>
              <a:t> patološki terorizam.</a:t>
            </a:r>
          </a:p>
          <a:p>
            <a:endParaRPr lang="bs-Latn-BA" dirty="0"/>
          </a:p>
        </p:txBody>
      </p:sp>
    </p:spTree>
    <p:extLst>
      <p:ext uri="{BB962C8B-B14F-4D97-AF65-F5344CB8AC3E}">
        <p14:creationId xmlns:p14="http://schemas.microsoft.com/office/powerpoint/2010/main" val="3214441920"/>
      </p:ext>
    </p:extLst>
  </p:cSld>
  <p:clrMapOvr>
    <a:masterClrMapping/>
  </p:clrMapOvr>
</p:sld>
</file>

<file path=ppt/slides/slide1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827584" y="1628801"/>
            <a:ext cx="7056784" cy="4608512"/>
          </a:xfrm>
        </p:spPr>
        <p:txBody>
          <a:bodyPr anchor="ctr">
            <a:normAutofit/>
          </a:bodyPr>
          <a:lstStyle/>
          <a:p>
            <a:pPr algn="just"/>
            <a:r>
              <a:rPr lang="hr-BA" sz="3000" b="1" dirty="0"/>
              <a:t>Politički terorizam najčešće nastaje u nerazvijenijem zemljama svijeta i </a:t>
            </a:r>
            <a:r>
              <a:rPr lang="hr-BA" sz="3000" b="1" dirty="0" err="1"/>
              <a:t>uslovljen</a:t>
            </a:r>
            <a:r>
              <a:rPr lang="hr-BA" sz="3000" b="1" dirty="0"/>
              <a:t> je fenomenom ekonomskih kriza i sukoba između bogatih i siromašnih s političkim ambicijama jednih da promjene stanje i status, i drugi da ga održe ili prošire.</a:t>
            </a:r>
            <a:endParaRPr lang="bs-Latn-BA" sz="3000" dirty="0"/>
          </a:p>
          <a:p>
            <a:endParaRPr lang="hr-BA" b="1" dirty="0"/>
          </a:p>
        </p:txBody>
      </p:sp>
    </p:spTree>
    <p:extLst>
      <p:ext uri="{BB962C8B-B14F-4D97-AF65-F5344CB8AC3E}">
        <p14:creationId xmlns:p14="http://schemas.microsoft.com/office/powerpoint/2010/main" val="1801120151"/>
      </p:ext>
    </p:extLst>
  </p:cSld>
  <p:clrMapOvr>
    <a:masterClrMapping/>
  </p:clrMapOvr>
</p:sld>
</file>

<file path=ppt/slides/slide1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93096"/>
          </a:xfrm>
        </p:spPr>
        <p:txBody>
          <a:bodyPr anchor="ctr">
            <a:normAutofit/>
          </a:bodyPr>
          <a:lstStyle/>
          <a:p>
            <a:pPr algn="just"/>
            <a:r>
              <a:rPr lang="hr-BA" sz="3000" b="1" dirty="0"/>
              <a:t>Državni terorizam ima najrazličitije fenomenološke oblike, odnosno stanja.</a:t>
            </a:r>
            <a:endParaRPr lang="bs-Latn-BA" sz="3000" dirty="0"/>
          </a:p>
          <a:p>
            <a:pPr algn="just"/>
            <a:r>
              <a:rPr lang="bs-Latn-BA" sz="3000" b="1" dirty="0" smtClean="0"/>
              <a:t>Svojstven </a:t>
            </a:r>
            <a:r>
              <a:rPr lang="bs-Latn-BA" sz="3000" b="1" dirty="0"/>
              <a:t>je diktatorskim režimima, može biti usmjeren protiv sopstvenog stanovništva, ali i protiv drugih država i njihovog stanovništva.</a:t>
            </a:r>
          </a:p>
          <a:p>
            <a:endParaRPr lang="bs-Latn-BA" dirty="0"/>
          </a:p>
        </p:txBody>
      </p:sp>
    </p:spTree>
    <p:extLst>
      <p:ext uri="{BB962C8B-B14F-4D97-AF65-F5344CB8AC3E}">
        <p14:creationId xmlns:p14="http://schemas.microsoft.com/office/powerpoint/2010/main" val="186029570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520" y="274638"/>
            <a:ext cx="8640960" cy="490066"/>
          </a:xfrm>
        </p:spPr>
        <p:txBody>
          <a:bodyPr>
            <a:noAutofit/>
          </a:bodyPr>
          <a:lstStyle/>
          <a:p>
            <a:endParaRPr lang="bs-Latn-BA" sz="3600" dirty="0"/>
          </a:p>
        </p:txBody>
      </p:sp>
      <p:sp>
        <p:nvSpPr>
          <p:cNvPr id="3" name="Content Placeholder 2"/>
          <p:cNvSpPr>
            <a:spLocks noGrp="1"/>
          </p:cNvSpPr>
          <p:nvPr>
            <p:ph idx="1"/>
          </p:nvPr>
        </p:nvSpPr>
        <p:spPr>
          <a:xfrm>
            <a:off x="755576" y="1124744"/>
            <a:ext cx="7416824" cy="5001419"/>
          </a:xfrm>
        </p:spPr>
        <p:txBody>
          <a:bodyPr>
            <a:noAutofit/>
          </a:bodyPr>
          <a:lstStyle/>
          <a:p>
            <a:pPr lvl="0" algn="just"/>
            <a:r>
              <a:rPr lang="hr-BA" b="1" dirty="0"/>
              <a:t>Najvažnije karakteristike organizovanog kriminaliteta su:</a:t>
            </a:r>
            <a:endParaRPr lang="hr-BA" b="1" dirty="0" smtClean="0"/>
          </a:p>
          <a:p>
            <a:pPr lvl="0" algn="just"/>
            <a:endParaRPr lang="hr-BA" sz="3000" b="1" dirty="0" smtClean="0"/>
          </a:p>
          <a:p>
            <a:pPr lvl="0" algn="just"/>
            <a:r>
              <a:rPr lang="hr-BA" sz="3000" b="1" dirty="0" smtClean="0"/>
              <a:t>da </a:t>
            </a:r>
            <a:r>
              <a:rPr lang="hr-BA" sz="3000" b="1" dirty="0"/>
              <a:t>je to kriminalna organizacija-kriminalni sindikati; </a:t>
            </a:r>
            <a:endParaRPr lang="bs-Latn-BA" sz="3000" dirty="0"/>
          </a:p>
          <a:p>
            <a:pPr lvl="0" algn="just"/>
            <a:r>
              <a:rPr lang="hr-BA" sz="3000" b="1" dirty="0"/>
              <a:t>hijerarhija, odgovornost i </a:t>
            </a:r>
            <a:r>
              <a:rPr lang="hr-BA" sz="3000" b="1" dirty="0" smtClean="0"/>
              <a:t>subordinacija</a:t>
            </a:r>
            <a:r>
              <a:rPr lang="hr-BA" sz="3000" b="1" dirty="0"/>
              <a:t>; </a:t>
            </a:r>
            <a:endParaRPr lang="bs-Latn-BA" sz="3000" dirty="0"/>
          </a:p>
          <a:p>
            <a:pPr lvl="0" algn="just"/>
            <a:r>
              <a:rPr lang="hr-BA" sz="3000" b="1" dirty="0"/>
              <a:t>mrežna struktura; </a:t>
            </a:r>
            <a:endParaRPr lang="bs-Latn-BA" sz="3000" dirty="0"/>
          </a:p>
          <a:p>
            <a:pPr lvl="0" algn="just"/>
            <a:endParaRPr lang="bs-Latn-BA" sz="3000" dirty="0"/>
          </a:p>
        </p:txBody>
      </p:sp>
    </p:spTree>
    <p:extLst>
      <p:ext uri="{BB962C8B-B14F-4D97-AF65-F5344CB8AC3E}">
        <p14:creationId xmlns:p14="http://schemas.microsoft.com/office/powerpoint/2010/main" val="3704316344"/>
      </p:ext>
    </p:extLst>
  </p:cSld>
  <p:clrMapOvr>
    <a:masterClrMapping/>
  </p:clrMapOvr>
</p:sld>
</file>

<file path=ppt/slides/slide1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r>
              <a:rPr lang="bs-Latn-BA" b="1" dirty="0"/>
              <a:t>Imajući u vidu druge fenomenološke pojavne oblike, državni terorizam se determiniše kao skup nedozvoljenih mjera i aktivnosti koje podrazumijevaju stvaranje nesigurnih uslova </a:t>
            </a:r>
            <a:r>
              <a:rPr lang="bs-Latn-BA" b="1" dirty="0" smtClean="0"/>
              <a:t>i</a:t>
            </a:r>
            <a:endParaRPr lang="bs-Latn-BA" dirty="0"/>
          </a:p>
        </p:txBody>
      </p:sp>
    </p:spTree>
    <p:extLst>
      <p:ext uri="{BB962C8B-B14F-4D97-AF65-F5344CB8AC3E}">
        <p14:creationId xmlns:p14="http://schemas.microsoft.com/office/powerpoint/2010/main" val="2309884411"/>
      </p:ext>
    </p:extLst>
  </p:cSld>
  <p:clrMapOvr>
    <a:masterClrMapping/>
  </p:clrMapOvr>
</p:sld>
</file>

<file path=ppt/slides/slide1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pPr algn="just"/>
            <a:r>
              <a:rPr lang="bs-Latn-BA" sz="3000" b="1" dirty="0"/>
              <a:t>neposrednog preduzimanja terorističkih akata koje vrši država preko svojih specijalizovanih organa, organizacija, institucija i drugih struktura.</a:t>
            </a:r>
          </a:p>
          <a:p>
            <a:endParaRPr lang="bs-Latn-BA" dirty="0"/>
          </a:p>
        </p:txBody>
      </p:sp>
    </p:spTree>
    <p:extLst>
      <p:ext uri="{BB962C8B-B14F-4D97-AF65-F5344CB8AC3E}">
        <p14:creationId xmlns:p14="http://schemas.microsoft.com/office/powerpoint/2010/main" val="3887843395"/>
      </p:ext>
    </p:extLst>
  </p:cSld>
  <p:clrMapOvr>
    <a:masterClrMapping/>
  </p:clrMapOvr>
</p:sld>
</file>

<file path=ppt/slides/slide1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Podjela terorizma po </a:t>
            </a:r>
            <a:r>
              <a:rPr lang="hr-BA" sz="3600" b="1" dirty="0" err="1"/>
              <a:t>Kombsu</a:t>
            </a:r>
            <a:endParaRPr lang="bs-Latn-BA" sz="3600" dirty="0"/>
          </a:p>
        </p:txBody>
      </p:sp>
      <p:sp>
        <p:nvSpPr>
          <p:cNvPr id="3" name="Content Placeholder 2"/>
          <p:cNvSpPr>
            <a:spLocks noGrp="1"/>
          </p:cNvSpPr>
          <p:nvPr>
            <p:ph idx="1"/>
          </p:nvPr>
        </p:nvSpPr>
        <p:spPr>
          <a:xfrm>
            <a:off x="683568" y="1600201"/>
            <a:ext cx="7488832" cy="4493095"/>
          </a:xfrm>
        </p:spPr>
        <p:txBody>
          <a:bodyPr>
            <a:normAutofit/>
          </a:bodyPr>
          <a:lstStyle/>
          <a:p>
            <a:pPr marL="0" indent="0" algn="just">
              <a:buNone/>
            </a:pPr>
            <a:r>
              <a:rPr lang="hr-BA" sz="3000" b="1" dirty="0" smtClean="0"/>
              <a:t>     Kombs </a:t>
            </a:r>
            <a:r>
              <a:rPr lang="hr-BA" sz="3000" b="1" dirty="0"/>
              <a:t>uvodi sljedeću podjelu terorizma</a:t>
            </a:r>
            <a:r>
              <a:rPr lang="hr-BA" sz="3000" b="1" dirty="0" smtClean="0"/>
              <a:t>:</a:t>
            </a:r>
            <a:endParaRPr lang="bs-Latn-BA" sz="3000" dirty="0"/>
          </a:p>
          <a:p>
            <a:pPr algn="just"/>
            <a:r>
              <a:rPr lang="hr-BA" sz="3000" b="1" dirty="0" smtClean="0"/>
              <a:t> </a:t>
            </a:r>
            <a:r>
              <a:rPr lang="hr-BA" sz="3000" b="1" dirty="0"/>
              <a:t>tajni državni terorizam koji podrazumijeva direktno, ali ne i otvoreno, učešće državnih službenika u terorističkim akcijama</a:t>
            </a:r>
            <a:r>
              <a:rPr lang="hr-BA" sz="3000" b="1" dirty="0" smtClean="0"/>
              <a:t>;</a:t>
            </a:r>
            <a:endParaRPr lang="bs-Latn-BA" sz="3000" dirty="0"/>
          </a:p>
          <a:p>
            <a:pPr algn="just"/>
            <a:r>
              <a:rPr lang="hr-BA" sz="3000" b="1" dirty="0" smtClean="0"/>
              <a:t> </a:t>
            </a:r>
            <a:endParaRPr lang="bs-Latn-BA" sz="3000" dirty="0"/>
          </a:p>
        </p:txBody>
      </p:sp>
    </p:spTree>
    <p:extLst>
      <p:ext uri="{BB962C8B-B14F-4D97-AF65-F5344CB8AC3E}">
        <p14:creationId xmlns:p14="http://schemas.microsoft.com/office/powerpoint/2010/main" val="1047433181"/>
      </p:ext>
    </p:extLst>
  </p:cSld>
  <p:clrMapOvr>
    <a:masterClrMapping/>
  </p:clrMapOvr>
</p:sld>
</file>

<file path=ppt/slides/slide1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sz="3000" b="1" dirty="0"/>
              <a:t>terorizam podržavan od države u kome država ili privatna grupa učestvuju u izvođenju akcija u korist države gdje je država naručilac, ali ne i neophodno aktivan učesnik u terorističkim aktima.</a:t>
            </a:r>
            <a:endParaRPr lang="bs-Latn-BA" sz="3000" dirty="0"/>
          </a:p>
          <a:p>
            <a:endParaRPr lang="bs-Latn-BA" dirty="0"/>
          </a:p>
        </p:txBody>
      </p:sp>
    </p:spTree>
    <p:extLst>
      <p:ext uri="{BB962C8B-B14F-4D97-AF65-F5344CB8AC3E}">
        <p14:creationId xmlns:p14="http://schemas.microsoft.com/office/powerpoint/2010/main" val="1445053655"/>
      </p:ext>
    </p:extLst>
  </p:cSld>
  <p:clrMapOvr>
    <a:masterClrMapping/>
  </p:clrMapOvr>
</p:sld>
</file>

<file path=ppt/slides/slide1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Terorizam i </a:t>
            </a:r>
            <a:r>
              <a:rPr lang="hr-BA" sz="3600" b="1" dirty="0" err="1"/>
              <a:t>organizovani</a:t>
            </a:r>
            <a:r>
              <a:rPr lang="hr-BA" sz="3600" b="1" dirty="0"/>
              <a:t> kriminalitet</a:t>
            </a:r>
            <a:endParaRPr lang="bs-Latn-BA" sz="3600" dirty="0"/>
          </a:p>
        </p:txBody>
      </p:sp>
      <p:sp>
        <p:nvSpPr>
          <p:cNvPr id="3" name="Content Placeholder 2"/>
          <p:cNvSpPr>
            <a:spLocks noGrp="1"/>
          </p:cNvSpPr>
          <p:nvPr>
            <p:ph idx="1"/>
          </p:nvPr>
        </p:nvSpPr>
        <p:spPr>
          <a:xfrm>
            <a:off x="971600" y="1628800"/>
            <a:ext cx="7056784" cy="4536504"/>
          </a:xfrm>
        </p:spPr>
        <p:txBody>
          <a:bodyPr>
            <a:normAutofit/>
          </a:bodyPr>
          <a:lstStyle/>
          <a:p>
            <a:pPr algn="just"/>
            <a:r>
              <a:rPr lang="hr-BA" sz="3000" b="1" dirty="0"/>
              <a:t>Terorizam kao organizovani kriminalitet podrazumijeva postojanje dobro organizovane i strukturisane kriminalne organizacije, koju finansira država, </a:t>
            </a:r>
            <a:endParaRPr lang="bs-Latn-BA" sz="3000" dirty="0"/>
          </a:p>
          <a:p>
            <a:endParaRPr lang="bs-Latn-BA" dirty="0"/>
          </a:p>
        </p:txBody>
      </p:sp>
    </p:spTree>
    <p:extLst>
      <p:ext uri="{BB962C8B-B14F-4D97-AF65-F5344CB8AC3E}">
        <p14:creationId xmlns:p14="http://schemas.microsoft.com/office/powerpoint/2010/main" val="2515626269"/>
      </p:ext>
    </p:extLst>
  </p:cSld>
  <p:clrMapOvr>
    <a:masterClrMapping/>
  </p:clrMapOvr>
</p:sld>
</file>

<file path=ppt/slides/slide1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hr-BA" sz="3000" b="1" dirty="0"/>
              <a:t>sa kojom su uspostavljene odgovarajuće veze i odnosi, što akterima terorističke djelatnosti obezbjeđuje sigurnost od krivičnog progona i znatnu imovinsku korist.</a:t>
            </a:r>
            <a:endParaRPr lang="bs-Latn-BA" sz="3000" dirty="0"/>
          </a:p>
        </p:txBody>
      </p:sp>
    </p:spTree>
    <p:extLst>
      <p:ext uri="{BB962C8B-B14F-4D97-AF65-F5344CB8AC3E}">
        <p14:creationId xmlns:p14="http://schemas.microsoft.com/office/powerpoint/2010/main" val="2021663984"/>
      </p:ext>
    </p:extLst>
  </p:cSld>
  <p:clrMapOvr>
    <a:masterClrMapping/>
  </p:clrMapOvr>
</p:sld>
</file>

<file path=ppt/slides/slide1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827584" y="1600201"/>
            <a:ext cx="7128792" cy="4493096"/>
          </a:xfrm>
        </p:spPr>
        <p:txBody>
          <a:bodyPr anchor="ctr"/>
          <a:lstStyle/>
          <a:p>
            <a:pPr algn="just"/>
            <a:r>
              <a:rPr lang="bs-Latn-BA" sz="3000" b="1" dirty="0"/>
              <a:t>Patološki terorizam podrazumijeva oblik terorizma, kada individue ili grupe terorišu druge osobe prvenstveno da budu zapaženi u </a:t>
            </a:r>
            <a:r>
              <a:rPr lang="bs-Latn-BA" sz="3000" b="1" dirty="0" smtClean="0"/>
              <a:t>društvu</a:t>
            </a:r>
            <a:r>
              <a:rPr lang="bs-Latn-BA" sz="3000" b="1" dirty="0"/>
              <a:t>, da skrenu pažnju društva na sebe, a </a:t>
            </a:r>
            <a:r>
              <a:rPr lang="bs-Latn-BA" sz="3000" b="1" dirty="0" smtClean="0"/>
              <a:t>ponekad </a:t>
            </a:r>
            <a:r>
              <a:rPr lang="bs-Latn-BA" sz="3000" b="1" dirty="0"/>
              <a:t>i čitavog svijeta.</a:t>
            </a:r>
          </a:p>
          <a:p>
            <a:endParaRPr lang="bs-Latn-BA" dirty="0"/>
          </a:p>
        </p:txBody>
      </p:sp>
    </p:spTree>
    <p:extLst>
      <p:ext uri="{BB962C8B-B14F-4D97-AF65-F5344CB8AC3E}">
        <p14:creationId xmlns:p14="http://schemas.microsoft.com/office/powerpoint/2010/main" val="4109066793"/>
      </p:ext>
    </p:extLst>
  </p:cSld>
  <p:clrMapOvr>
    <a:masterClrMapping/>
  </p:clrMapOvr>
</p:sld>
</file>

<file path=ppt/slides/slide1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Intelektualni </a:t>
            </a:r>
            <a:r>
              <a:rPr lang="hr-BA" sz="3600" b="1" dirty="0" smtClean="0"/>
              <a:t>terorizam</a:t>
            </a:r>
            <a:endParaRPr lang="bs-Latn-BA" sz="3600" dirty="0"/>
          </a:p>
        </p:txBody>
      </p:sp>
      <p:sp>
        <p:nvSpPr>
          <p:cNvPr id="3" name="Content Placeholder 2"/>
          <p:cNvSpPr>
            <a:spLocks noGrp="1"/>
          </p:cNvSpPr>
          <p:nvPr>
            <p:ph idx="1"/>
          </p:nvPr>
        </p:nvSpPr>
        <p:spPr>
          <a:xfrm>
            <a:off x="971600" y="1600201"/>
            <a:ext cx="6912768" cy="4349079"/>
          </a:xfrm>
        </p:spPr>
        <p:txBody>
          <a:bodyPr anchor="t">
            <a:normAutofit/>
          </a:bodyPr>
          <a:lstStyle/>
          <a:p>
            <a:pPr lvl="1" algn="just">
              <a:buFont typeface="Arial" pitchFamily="34" charset="0"/>
              <a:buChar char="•"/>
            </a:pPr>
            <a:r>
              <a:rPr lang="hr-BA" sz="3000" b="1" dirty="0"/>
              <a:t>Nakon determinisanja pojma terorizma, u konačnici je važno odrediti preciznije značenje </a:t>
            </a:r>
            <a:r>
              <a:rPr lang="hr-BA" sz="3000" b="1" dirty="0" smtClean="0"/>
              <a:t> „</a:t>
            </a:r>
            <a:r>
              <a:rPr lang="hr-BA" sz="3000" b="1" i="1" dirty="0" smtClean="0"/>
              <a:t>intelektualni terorizam</a:t>
            </a:r>
            <a:r>
              <a:rPr lang="hr-BA" sz="3000" b="1" dirty="0" smtClean="0"/>
              <a:t>”. </a:t>
            </a:r>
            <a:endParaRPr lang="bs-Latn-BA" sz="3000" dirty="0"/>
          </a:p>
        </p:txBody>
      </p:sp>
    </p:spTree>
    <p:extLst>
      <p:ext uri="{BB962C8B-B14F-4D97-AF65-F5344CB8AC3E}">
        <p14:creationId xmlns:p14="http://schemas.microsoft.com/office/powerpoint/2010/main" val="262163630"/>
      </p:ext>
    </p:extLst>
  </p:cSld>
  <p:clrMapOvr>
    <a:masterClrMapping/>
  </p:clrMapOvr>
</p:sld>
</file>

<file path=ppt/slides/slide1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b="1" dirty="0"/>
              <a:t>Tako intelektualni terorizam ima eksplicitno i određeno značenje i preciznu definiciju u raznim studijama koje su mu posvetile pažnju.</a:t>
            </a:r>
            <a:endParaRPr lang="bs-Latn-BA" dirty="0"/>
          </a:p>
          <a:p>
            <a:pPr algn="just"/>
            <a:endParaRPr lang="bs-Latn-BA" dirty="0"/>
          </a:p>
        </p:txBody>
      </p:sp>
    </p:spTree>
    <p:extLst>
      <p:ext uri="{BB962C8B-B14F-4D97-AF65-F5344CB8AC3E}">
        <p14:creationId xmlns:p14="http://schemas.microsoft.com/office/powerpoint/2010/main" val="360339985"/>
      </p:ext>
    </p:extLst>
  </p:cSld>
  <p:clrMapOvr>
    <a:masterClrMapping/>
  </p:clrMapOvr>
</p:sld>
</file>

<file path=ppt/slides/slide1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21087"/>
          </a:xfrm>
        </p:spPr>
        <p:txBody>
          <a:bodyPr/>
          <a:lstStyle/>
          <a:p>
            <a:pPr algn="just"/>
            <a:r>
              <a:rPr lang="vi-VN" sz="3000" b="1" dirty="0">
                <a:latin typeface="Calibri" pitchFamily="34" charset="0"/>
                <a:cs typeface="Calibri" pitchFamily="34" charset="0"/>
              </a:rPr>
              <a:t>Određivanje njegovog pojma ogleda se u, sljedećem, kako kaže prof. K Halid A. Al Quraishi: „To je aktivnost kojoj je cilj iskvariti ubjeđenje ili ponašanje, koristeći nematerijalna sredstva i metode da bi se proizvela opšta nesigurnost kod građana”. </a:t>
            </a:r>
          </a:p>
          <a:p>
            <a:pPr algn="just"/>
            <a:endParaRPr lang="bs-Latn-BA" b="1" dirty="0"/>
          </a:p>
        </p:txBody>
      </p:sp>
    </p:spTree>
    <p:extLst>
      <p:ext uri="{BB962C8B-B14F-4D97-AF65-F5344CB8AC3E}">
        <p14:creationId xmlns:p14="http://schemas.microsoft.com/office/powerpoint/2010/main" val="282576487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827584" y="1600200"/>
            <a:ext cx="7344816" cy="4525963"/>
          </a:xfrm>
        </p:spPr>
        <p:txBody>
          <a:bodyPr/>
          <a:lstStyle/>
          <a:p>
            <a:pPr lvl="0" algn="just"/>
            <a:r>
              <a:rPr lang="hr-BA" sz="3000" b="1" dirty="0"/>
              <a:t>fleksibilnost u radu; </a:t>
            </a:r>
            <a:endParaRPr lang="bs-Latn-BA" sz="3000" dirty="0"/>
          </a:p>
          <a:p>
            <a:pPr lvl="0" algn="just"/>
            <a:r>
              <a:rPr lang="hr-BA" sz="3000" b="1" dirty="0"/>
              <a:t>infiltriranje u državne i privredne strukture; </a:t>
            </a:r>
            <a:endParaRPr lang="bs-Latn-BA" sz="3000" dirty="0"/>
          </a:p>
          <a:p>
            <a:pPr lvl="0" algn="just"/>
            <a:r>
              <a:rPr lang="hr-BA" sz="3000" b="1" dirty="0"/>
              <a:t>veza sa organima vlasti i drugim institucijama; </a:t>
            </a:r>
            <a:endParaRPr lang="bs-Latn-BA" sz="3000" dirty="0"/>
          </a:p>
          <a:p>
            <a:pPr lvl="0" algn="just"/>
            <a:r>
              <a:rPr lang="hr-BA" sz="3000" b="1" dirty="0"/>
              <a:t>nasilje kao metod; </a:t>
            </a:r>
            <a:endParaRPr lang="bs-Latn-BA" sz="3000" dirty="0"/>
          </a:p>
          <a:p>
            <a:endParaRPr lang="bs-Latn-BA" dirty="0"/>
          </a:p>
        </p:txBody>
      </p:sp>
    </p:spTree>
    <p:extLst>
      <p:ext uri="{BB962C8B-B14F-4D97-AF65-F5344CB8AC3E}">
        <p14:creationId xmlns:p14="http://schemas.microsoft.com/office/powerpoint/2010/main" val="3040910183"/>
      </p:ext>
    </p:extLst>
  </p:cSld>
  <p:clrMapOvr>
    <a:masterClrMapping/>
  </p:clrMapOvr>
</p:sld>
</file>

<file path=ppt/slides/slide1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Stoga drži do sljedećeg</a:t>
            </a:r>
            <a:r>
              <a:rPr lang="hr-BA" sz="3600" b="1" dirty="0" smtClean="0"/>
              <a:t>:</a:t>
            </a:r>
            <a:endParaRPr lang="bs-Latn-BA" sz="3600" dirty="0"/>
          </a:p>
        </p:txBody>
      </p:sp>
      <p:sp>
        <p:nvSpPr>
          <p:cNvPr id="3" name="Content Placeholder 2"/>
          <p:cNvSpPr>
            <a:spLocks noGrp="1"/>
          </p:cNvSpPr>
          <p:nvPr>
            <p:ph idx="1"/>
          </p:nvPr>
        </p:nvSpPr>
        <p:spPr>
          <a:xfrm>
            <a:off x="971600" y="1600201"/>
            <a:ext cx="6984776" cy="4493095"/>
          </a:xfrm>
        </p:spPr>
        <p:txBody>
          <a:bodyPr>
            <a:normAutofit/>
          </a:bodyPr>
          <a:lstStyle/>
          <a:p>
            <a:pPr lvl="0" algn="just"/>
            <a:r>
              <a:rPr lang="hr-BA" sz="3000" b="1" dirty="0"/>
              <a:t>Ciljana aktivnost podrazumijeva napore i ciljeve koje je neophodno realizirati.</a:t>
            </a:r>
            <a:endParaRPr lang="bs-Latn-BA" sz="3000" dirty="0"/>
          </a:p>
          <a:p>
            <a:pPr lvl="0" algn="just"/>
            <a:r>
              <a:rPr lang="hr-BA" sz="3000" b="1" dirty="0"/>
              <a:t>Iskvariti - čin čiji je prvi cilj i svrha širenje i stvaranje nereda, a ne činjenje dobrih djela.</a:t>
            </a:r>
            <a:endParaRPr lang="bs-Latn-BA" sz="3000" dirty="0"/>
          </a:p>
          <a:p>
            <a:pPr lvl="0" algn="just"/>
            <a:r>
              <a:rPr lang="hr-BA" sz="3000" b="1" dirty="0"/>
              <a:t>Ubjeđenje - ono u što čovjek vjeruje i misli da je ispravno i bliže istini, racionalnoj prevenciji</a:t>
            </a:r>
            <a:r>
              <a:rPr lang="hr-BA" sz="3000" b="1" dirty="0" smtClean="0"/>
              <a:t>.</a:t>
            </a:r>
            <a:endParaRPr lang="bs-Latn-BA" sz="3000" dirty="0"/>
          </a:p>
        </p:txBody>
      </p:sp>
    </p:spTree>
    <p:extLst>
      <p:ext uri="{BB962C8B-B14F-4D97-AF65-F5344CB8AC3E}">
        <p14:creationId xmlns:p14="http://schemas.microsoft.com/office/powerpoint/2010/main" val="1949463678"/>
      </p:ext>
    </p:extLst>
  </p:cSld>
  <p:clrMapOvr>
    <a:masterClrMapping/>
  </p:clrMapOvr>
</p:sld>
</file>

<file path=ppt/slides/slide1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21087"/>
          </a:xfrm>
        </p:spPr>
        <p:txBody>
          <a:bodyPr anchor="ctr">
            <a:normAutofit/>
          </a:bodyPr>
          <a:lstStyle/>
          <a:p>
            <a:pPr algn="just"/>
            <a:r>
              <a:rPr lang="bs-Latn-BA" sz="3000" b="1" dirty="0"/>
              <a:t>Ponašanje - ono što čovjek čini i praktikuje u svakodnevnom životu.</a:t>
            </a:r>
          </a:p>
          <a:p>
            <a:pPr algn="just"/>
            <a:r>
              <a:rPr lang="bs-Latn-BA" sz="3000" b="1" dirty="0"/>
              <a:t>Koristeći nematerijalna sredstva i metode - ovaj čin isključuje terorizam koji se oslanja na materijalno nasilje i promjene putem sile i oružja.</a:t>
            </a:r>
          </a:p>
          <a:p>
            <a:pPr algn="just"/>
            <a:endParaRPr lang="bs-Latn-BA" sz="3000" dirty="0"/>
          </a:p>
        </p:txBody>
      </p:sp>
    </p:spTree>
    <p:extLst>
      <p:ext uri="{BB962C8B-B14F-4D97-AF65-F5344CB8AC3E}">
        <p14:creationId xmlns:p14="http://schemas.microsoft.com/office/powerpoint/2010/main" val="2892695459"/>
      </p:ext>
    </p:extLst>
  </p:cSld>
  <p:clrMapOvr>
    <a:masterClrMapping/>
  </p:clrMapOvr>
</p:sld>
</file>

<file path=ppt/slides/slide1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1600" y="274638"/>
            <a:ext cx="7200800" cy="1143000"/>
          </a:xfrm>
        </p:spPr>
        <p:txBody>
          <a:bodyPr>
            <a:noAutofit/>
          </a:bodyPr>
          <a:lstStyle/>
          <a:p>
            <a:r>
              <a:rPr lang="hr-BA" sz="3600" b="1" dirty="0"/>
              <a:t>Teorija kroz praksu poznaje razne oblike intelektualnog terorizma</a:t>
            </a:r>
            <a:r>
              <a:rPr lang="hr-BA" sz="3600" b="1" dirty="0" smtClean="0"/>
              <a:t>:</a:t>
            </a:r>
            <a:endParaRPr lang="bs-Latn-BA" sz="3600" dirty="0"/>
          </a:p>
        </p:txBody>
      </p:sp>
      <p:sp>
        <p:nvSpPr>
          <p:cNvPr id="3" name="Content Placeholder 2"/>
          <p:cNvSpPr>
            <a:spLocks noGrp="1"/>
          </p:cNvSpPr>
          <p:nvPr>
            <p:ph idx="1"/>
          </p:nvPr>
        </p:nvSpPr>
        <p:spPr>
          <a:xfrm>
            <a:off x="1043608" y="1600200"/>
            <a:ext cx="6984776" cy="4781128"/>
          </a:xfrm>
        </p:spPr>
        <p:txBody>
          <a:bodyPr anchor="ctr">
            <a:normAutofit/>
          </a:bodyPr>
          <a:lstStyle/>
          <a:p>
            <a:pPr lvl="0" algn="just"/>
            <a:r>
              <a:rPr lang="hr-BA" sz="3000" b="1" dirty="0"/>
              <a:t>Optuživanje drugih bez dokaza,</a:t>
            </a:r>
            <a:endParaRPr lang="bs-Latn-BA" sz="3000" dirty="0"/>
          </a:p>
          <a:p>
            <a:pPr lvl="0" algn="just"/>
            <a:r>
              <a:rPr lang="hr-BA" sz="3000" b="1" dirty="0"/>
              <a:t>Neprimjereno klasificiranje činjenica,</a:t>
            </a:r>
            <a:endParaRPr lang="bs-Latn-BA" sz="3000" dirty="0"/>
          </a:p>
          <a:p>
            <a:pPr lvl="0" algn="just"/>
            <a:r>
              <a:rPr lang="hr-BA" sz="3000" b="1" dirty="0"/>
              <a:t>Pogrešna upotreba nekih </a:t>
            </a:r>
            <a:r>
              <a:rPr lang="hr-BA" sz="3000" b="1" dirty="0" err="1"/>
              <a:t>opštih</a:t>
            </a:r>
            <a:r>
              <a:rPr lang="hr-BA" sz="3000" b="1" dirty="0"/>
              <a:t> pojmova,</a:t>
            </a:r>
            <a:endParaRPr lang="bs-Latn-BA" sz="3000" dirty="0"/>
          </a:p>
          <a:p>
            <a:endParaRPr lang="bs-Latn-BA" dirty="0"/>
          </a:p>
        </p:txBody>
      </p:sp>
    </p:spTree>
    <p:extLst>
      <p:ext uri="{BB962C8B-B14F-4D97-AF65-F5344CB8AC3E}">
        <p14:creationId xmlns:p14="http://schemas.microsoft.com/office/powerpoint/2010/main" val="41333254"/>
      </p:ext>
    </p:extLst>
  </p:cSld>
  <p:clrMapOvr>
    <a:masterClrMapping/>
  </p:clrMapOvr>
</p:sld>
</file>

<file path=ppt/slides/slide1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t">
            <a:normAutofit/>
          </a:bodyPr>
          <a:lstStyle/>
          <a:p>
            <a:pPr lvl="0" algn="just"/>
            <a:r>
              <a:rPr lang="hr-BA" sz="3000" b="1" dirty="0"/>
              <a:t>Glasine,</a:t>
            </a:r>
            <a:endParaRPr lang="bs-Latn-BA" sz="3000" dirty="0"/>
          </a:p>
          <a:p>
            <a:pPr lvl="0" algn="just"/>
            <a:r>
              <a:rPr lang="hr-BA" sz="3000" b="1" dirty="0"/>
              <a:t>Ismijavanje i omalovažavanje drugog i drugačijeg,</a:t>
            </a:r>
            <a:endParaRPr lang="bs-Latn-BA" sz="3000" dirty="0"/>
          </a:p>
          <a:p>
            <a:pPr lvl="0" algn="just"/>
            <a:r>
              <a:rPr lang="hr-BA" sz="3000" b="1" dirty="0"/>
              <a:t>Obeshrabrivanje i zastrašivanje,</a:t>
            </a:r>
            <a:endParaRPr lang="bs-Latn-BA" sz="3000" dirty="0"/>
          </a:p>
        </p:txBody>
      </p:sp>
    </p:spTree>
    <p:extLst>
      <p:ext uri="{BB962C8B-B14F-4D97-AF65-F5344CB8AC3E}">
        <p14:creationId xmlns:p14="http://schemas.microsoft.com/office/powerpoint/2010/main" val="4058181769"/>
      </p:ext>
    </p:extLst>
  </p:cSld>
  <p:clrMapOvr>
    <a:masterClrMapping/>
  </p:clrMapOvr>
</p:sld>
</file>

<file path=ppt/slides/slide1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93095"/>
          </a:xfrm>
        </p:spPr>
        <p:txBody>
          <a:bodyPr anchor="ctr"/>
          <a:lstStyle/>
          <a:p>
            <a:r>
              <a:rPr lang="bs-Latn-BA" sz="3000" b="1" dirty="0"/>
              <a:t>Radikalizam,</a:t>
            </a:r>
          </a:p>
          <a:p>
            <a:r>
              <a:rPr lang="bs-Latn-BA" sz="3000" b="1" dirty="0"/>
              <a:t>Hvalisanje pred drugim a omalovažavanje trećih,</a:t>
            </a:r>
          </a:p>
          <a:p>
            <a:r>
              <a:rPr lang="bs-Latn-BA" sz="3000" b="1" dirty="0"/>
              <a:t>Ogovaranje i trač,</a:t>
            </a:r>
          </a:p>
          <a:p>
            <a:r>
              <a:rPr lang="bs-Latn-BA" sz="3000" b="1" dirty="0"/>
              <a:t>Generaliziranje pogreške,</a:t>
            </a:r>
          </a:p>
          <a:p>
            <a:r>
              <a:rPr lang="bs-Latn-BA" sz="3000" b="1" dirty="0"/>
              <a:t>Odbacivanje drugih i uskraćivanje njihovih prava.</a:t>
            </a:r>
          </a:p>
          <a:p>
            <a:endParaRPr lang="bs-Latn-BA" dirty="0"/>
          </a:p>
        </p:txBody>
      </p:sp>
    </p:spTree>
    <p:extLst>
      <p:ext uri="{BB962C8B-B14F-4D97-AF65-F5344CB8AC3E}">
        <p14:creationId xmlns:p14="http://schemas.microsoft.com/office/powerpoint/2010/main" val="688586037"/>
      </p:ext>
    </p:extLst>
  </p:cSld>
  <p:clrMapOvr>
    <a:masterClrMapping/>
  </p:clrMapOvr>
</p:sld>
</file>

<file path=ppt/slides/slide1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Politička delinkvencija</a:t>
            </a:r>
            <a:endParaRPr lang="bs-Latn-BA" sz="3600" dirty="0"/>
          </a:p>
        </p:txBody>
      </p:sp>
      <p:sp>
        <p:nvSpPr>
          <p:cNvPr id="3" name="Content Placeholder 2"/>
          <p:cNvSpPr>
            <a:spLocks noGrp="1"/>
          </p:cNvSpPr>
          <p:nvPr>
            <p:ph idx="1"/>
          </p:nvPr>
        </p:nvSpPr>
        <p:spPr>
          <a:xfrm>
            <a:off x="971600" y="1600201"/>
            <a:ext cx="7056784" cy="4421087"/>
          </a:xfrm>
        </p:spPr>
        <p:txBody>
          <a:bodyPr anchor="ctr">
            <a:normAutofit/>
          </a:bodyPr>
          <a:lstStyle/>
          <a:p>
            <a:pPr algn="just"/>
            <a:r>
              <a:rPr lang="hr-BA" sz="3000" b="1" dirty="0"/>
              <a:t>Politička delinkvencija u fenomenologiji kriminogenih pojava predstavlja vrstu delinkventnog ponašanja koje je određeno političkim motivom radi ostvarivanja cilja, od strane izvršilaca </a:t>
            </a:r>
            <a:r>
              <a:rPr lang="hr-BA" sz="3000" b="1" dirty="0" err="1"/>
              <a:t>opredjeljenih</a:t>
            </a:r>
            <a:r>
              <a:rPr lang="hr-BA" sz="3000" b="1" dirty="0"/>
              <a:t> političkim interesima. </a:t>
            </a:r>
            <a:endParaRPr lang="bs-Latn-BA" sz="3000" dirty="0"/>
          </a:p>
          <a:p>
            <a:endParaRPr lang="bs-Latn-BA" dirty="0"/>
          </a:p>
        </p:txBody>
      </p:sp>
    </p:spTree>
    <p:extLst>
      <p:ext uri="{BB962C8B-B14F-4D97-AF65-F5344CB8AC3E}">
        <p14:creationId xmlns:p14="http://schemas.microsoft.com/office/powerpoint/2010/main" val="1617217974"/>
      </p:ext>
    </p:extLst>
  </p:cSld>
  <p:clrMapOvr>
    <a:masterClrMapping/>
  </p:clrMapOvr>
</p:sld>
</file>

<file path=ppt/slides/slide1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6984776" cy="4421087"/>
          </a:xfrm>
        </p:spPr>
        <p:txBody>
          <a:bodyPr anchor="ctr"/>
          <a:lstStyle/>
          <a:p>
            <a:pPr algn="just"/>
            <a:r>
              <a:rPr lang="vi-VN" sz="3000" b="1" dirty="0">
                <a:latin typeface="Calibri" pitchFamily="34" charset="0"/>
                <a:cs typeface="Calibri" pitchFamily="34" charset="0"/>
              </a:rPr>
              <a:t>Takvi interesi su stalna konstanta i predstavljaju jedan od </a:t>
            </a:r>
            <a:r>
              <a:rPr lang="vi-VN" sz="3000" b="1" dirty="0" smtClean="0">
                <a:latin typeface="Calibri" pitchFamily="34" charset="0"/>
                <a:cs typeface="Calibri" pitchFamily="34" charset="0"/>
              </a:rPr>
              <a:t>najunosnijih </a:t>
            </a:r>
            <a:r>
              <a:rPr lang="vi-VN" sz="3000" b="1" dirty="0">
                <a:latin typeface="Calibri" pitchFamily="34" charset="0"/>
                <a:cs typeface="Calibri" pitchFamily="34" charset="0"/>
              </a:rPr>
              <a:t>biznisa. Jer pod plaštom vođenja politike najneprimjetnije, političari, vrše politička krivična djela.</a:t>
            </a:r>
          </a:p>
          <a:p>
            <a:endParaRPr lang="bs-Latn-BA" dirty="0"/>
          </a:p>
        </p:txBody>
      </p:sp>
    </p:spTree>
    <p:extLst>
      <p:ext uri="{BB962C8B-B14F-4D97-AF65-F5344CB8AC3E}">
        <p14:creationId xmlns:p14="http://schemas.microsoft.com/office/powerpoint/2010/main" val="2847646281"/>
      </p:ext>
    </p:extLst>
  </p:cSld>
  <p:clrMapOvr>
    <a:masterClrMapping/>
  </p:clrMapOvr>
</p:sld>
</file>

<file path=ppt/slides/slide1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Trgovina ljudima</a:t>
            </a:r>
            <a:endParaRPr lang="bs-Latn-BA" sz="3600" dirty="0"/>
          </a:p>
        </p:txBody>
      </p:sp>
      <p:sp>
        <p:nvSpPr>
          <p:cNvPr id="3" name="Content Placeholder 2"/>
          <p:cNvSpPr>
            <a:spLocks noGrp="1"/>
          </p:cNvSpPr>
          <p:nvPr>
            <p:ph idx="1"/>
          </p:nvPr>
        </p:nvSpPr>
        <p:spPr>
          <a:xfrm>
            <a:off x="971600" y="1600201"/>
            <a:ext cx="7056784" cy="4349079"/>
          </a:xfrm>
        </p:spPr>
        <p:txBody>
          <a:bodyPr anchor="ctr">
            <a:normAutofit lnSpcReduction="10000"/>
          </a:bodyPr>
          <a:lstStyle/>
          <a:p>
            <a:pPr marL="0" indent="0" algn="just">
              <a:buNone/>
            </a:pPr>
            <a:r>
              <a:rPr lang="hr-BA" sz="3000" b="1" dirty="0"/>
              <a:t>Kriminološka djelatnost trgovine ljudskim bićima obuhvata kriminalne djelatnosti u smislu: </a:t>
            </a:r>
            <a:endParaRPr lang="bs-Latn-BA" sz="3000" dirty="0"/>
          </a:p>
          <a:p>
            <a:pPr lvl="1" algn="just">
              <a:buFont typeface="Arial" pitchFamily="34" charset="0"/>
              <a:buChar char="•"/>
            </a:pPr>
            <a:r>
              <a:rPr lang="hr-BA" sz="3000" b="1" dirty="0"/>
              <a:t>vrbovanja, </a:t>
            </a:r>
            <a:endParaRPr lang="bs-Latn-BA" sz="3000" dirty="0"/>
          </a:p>
          <a:p>
            <a:pPr lvl="1" algn="just">
              <a:buFont typeface="Arial" pitchFamily="34" charset="0"/>
              <a:buChar char="•"/>
            </a:pPr>
            <a:r>
              <a:rPr lang="hr-BA" sz="3000" b="1" dirty="0"/>
              <a:t>prinude, transporta, kupovine i prodaje, </a:t>
            </a:r>
            <a:endParaRPr lang="bs-Latn-BA" sz="3000" dirty="0"/>
          </a:p>
          <a:p>
            <a:pPr lvl="1" algn="just">
              <a:buFont typeface="Arial" pitchFamily="34" charset="0"/>
              <a:buChar char="•"/>
            </a:pPr>
            <a:r>
              <a:rPr lang="hr-BA" sz="3000" b="1" dirty="0"/>
              <a:t>prebacivanje i skrivanje osoba radi njihovog seksualnog ili ekonomskog iskorištavanja.</a:t>
            </a:r>
            <a:endParaRPr lang="bs-Latn-BA" sz="3000" dirty="0"/>
          </a:p>
          <a:p>
            <a:endParaRPr lang="bs-Latn-BA" dirty="0"/>
          </a:p>
        </p:txBody>
      </p:sp>
    </p:spTree>
    <p:extLst>
      <p:ext uri="{BB962C8B-B14F-4D97-AF65-F5344CB8AC3E}">
        <p14:creationId xmlns:p14="http://schemas.microsoft.com/office/powerpoint/2010/main" val="4053011942"/>
      </p:ext>
    </p:extLst>
  </p:cSld>
  <p:clrMapOvr>
    <a:masterClrMapping/>
  </p:clrMapOvr>
</p:sld>
</file>

<file path=ppt/slides/slide1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349079"/>
          </a:xfrm>
        </p:spPr>
        <p:txBody>
          <a:bodyPr>
            <a:normAutofit/>
          </a:bodyPr>
          <a:lstStyle/>
          <a:p>
            <a:pPr marL="0" indent="0" algn="just">
              <a:buNone/>
            </a:pPr>
            <a:r>
              <a:rPr lang="vi-VN" sz="3000" b="1" dirty="0">
                <a:latin typeface="Calibri" pitchFamily="34" charset="0"/>
                <a:cs typeface="Calibri" pitchFamily="34" charset="0"/>
              </a:rPr>
              <a:t>U okviru ove kriminološke djelatnosti mogu se kategorisati i: </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ilegalno usvajanje djece, </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vađenje i prodaja ljudskih organa, </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krijumčarenje migranata i njihova fizička i  seksualna eksploatacija.</a:t>
            </a:r>
          </a:p>
          <a:p>
            <a:pPr algn="just"/>
            <a:endParaRPr lang="bs-Latn-BA" sz="3000" b="1" dirty="0">
              <a:latin typeface="Calibri" pitchFamily="34" charset="0"/>
              <a:cs typeface="Calibri" pitchFamily="34" charset="0"/>
            </a:endParaRPr>
          </a:p>
        </p:txBody>
      </p:sp>
    </p:spTree>
    <p:extLst>
      <p:ext uri="{BB962C8B-B14F-4D97-AF65-F5344CB8AC3E}">
        <p14:creationId xmlns:p14="http://schemas.microsoft.com/office/powerpoint/2010/main" val="1792102838"/>
      </p:ext>
    </p:extLst>
  </p:cSld>
  <p:clrMapOvr>
    <a:masterClrMapping/>
  </p:clrMapOvr>
</p:sld>
</file>

<file path=ppt/slides/slide1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dirty="0"/>
          </a:p>
        </p:txBody>
      </p:sp>
      <p:sp>
        <p:nvSpPr>
          <p:cNvPr id="3" name="Content Placeholder 2"/>
          <p:cNvSpPr>
            <a:spLocks noGrp="1"/>
          </p:cNvSpPr>
          <p:nvPr>
            <p:ph idx="1"/>
          </p:nvPr>
        </p:nvSpPr>
        <p:spPr>
          <a:xfrm>
            <a:off x="971600" y="1600201"/>
            <a:ext cx="7056784" cy="4421087"/>
          </a:xfrm>
        </p:spPr>
        <p:txBody>
          <a:bodyPr>
            <a:normAutofit/>
          </a:bodyPr>
          <a:lstStyle/>
          <a:p>
            <a:pPr algn="just"/>
            <a:r>
              <a:rPr lang="hr-BA" sz="3000" b="1" dirty="0"/>
              <a:t>Za ovu kriminološku aktivnost vezuju se i ilegalni ulasci u druge zemlje, izbjegavanjem graničnih prelaza sa ciljem ostvarivanja profita ili drugih koristi</a:t>
            </a:r>
            <a:r>
              <a:rPr lang="hr-BA" sz="3000" b="1" dirty="0" smtClean="0"/>
              <a:t>.</a:t>
            </a:r>
            <a:endParaRPr lang="bs-Latn-BA" sz="3000" dirty="0"/>
          </a:p>
        </p:txBody>
      </p:sp>
    </p:spTree>
    <p:extLst>
      <p:ext uri="{BB962C8B-B14F-4D97-AF65-F5344CB8AC3E}">
        <p14:creationId xmlns:p14="http://schemas.microsoft.com/office/powerpoint/2010/main" val="211056256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b="1" dirty="0"/>
          </a:p>
        </p:txBody>
      </p:sp>
      <p:sp>
        <p:nvSpPr>
          <p:cNvPr id="3" name="Content Placeholder 2"/>
          <p:cNvSpPr>
            <a:spLocks noGrp="1"/>
          </p:cNvSpPr>
          <p:nvPr>
            <p:ph idx="1"/>
          </p:nvPr>
        </p:nvSpPr>
        <p:spPr>
          <a:xfrm>
            <a:off x="827584" y="1600200"/>
            <a:ext cx="7344816" cy="4525963"/>
          </a:xfrm>
        </p:spPr>
        <p:txBody>
          <a:bodyPr/>
          <a:lstStyle/>
          <a:p>
            <a:r>
              <a:rPr lang="bs-Latn-BA" sz="3000" b="1" dirty="0"/>
              <a:t>profit kao cilj; </a:t>
            </a:r>
          </a:p>
          <a:p>
            <a:r>
              <a:rPr lang="bs-Latn-BA" sz="3000" b="1" dirty="0"/>
              <a:t>profesionalizam kao </a:t>
            </a:r>
            <a:r>
              <a:rPr lang="bs-Latn-BA" sz="3000" b="1" dirty="0" smtClean="0"/>
              <a:t>karakteristika</a:t>
            </a:r>
            <a:r>
              <a:rPr lang="bs-Latn-BA" sz="3000" b="1" dirty="0"/>
              <a:t>; </a:t>
            </a:r>
          </a:p>
          <a:p>
            <a:r>
              <a:rPr lang="bs-Latn-BA" sz="3000" b="1" dirty="0"/>
              <a:t>transnacionalni karakter; izražena društvena opasnost; mnoštvo raznovrsnih oblika; </a:t>
            </a:r>
          </a:p>
          <a:p>
            <a:r>
              <a:rPr lang="bs-Latn-BA" sz="3000" b="1" dirty="0"/>
              <a:t>izdvajanje rukovodnih od operativnih dijelova sistema; </a:t>
            </a:r>
          </a:p>
          <a:p>
            <a:endParaRPr lang="bs-Latn-BA" dirty="0"/>
          </a:p>
        </p:txBody>
      </p:sp>
    </p:spTree>
    <p:extLst>
      <p:ext uri="{BB962C8B-B14F-4D97-AF65-F5344CB8AC3E}">
        <p14:creationId xmlns:p14="http://schemas.microsoft.com/office/powerpoint/2010/main" val="96956410"/>
      </p:ext>
    </p:extLst>
  </p:cSld>
  <p:clrMapOvr>
    <a:masterClrMapping/>
  </p:clrMapOvr>
</p:sld>
</file>

<file path=ppt/slides/slide1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bs-Latn-BA" sz="3000" b="1" dirty="0"/>
              <a:t>Kriminološka eksploatacija ljudima i njihovim organima je noviji kriminološki i krivičnopravni pojam, odnosno nedozvoljeni biznis, mada je kroz istoriju poznat kao trgovina bijelim robljem.</a:t>
            </a:r>
          </a:p>
          <a:p>
            <a:endParaRPr lang="bs-Latn-BA" dirty="0"/>
          </a:p>
        </p:txBody>
      </p:sp>
    </p:spTree>
    <p:extLst>
      <p:ext uri="{BB962C8B-B14F-4D97-AF65-F5344CB8AC3E}">
        <p14:creationId xmlns:p14="http://schemas.microsoft.com/office/powerpoint/2010/main" val="4130478068"/>
      </p:ext>
    </p:extLst>
  </p:cSld>
  <p:clrMapOvr>
    <a:masterClrMapping/>
  </p:clrMapOvr>
</p:sld>
</file>

<file path=ppt/slides/slide1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Trgovina ljudskim organima</a:t>
            </a:r>
            <a:endParaRPr lang="bs-Latn-BA" sz="3600" dirty="0"/>
          </a:p>
        </p:txBody>
      </p:sp>
      <p:sp>
        <p:nvSpPr>
          <p:cNvPr id="3" name="Content Placeholder 2"/>
          <p:cNvSpPr>
            <a:spLocks noGrp="1"/>
          </p:cNvSpPr>
          <p:nvPr>
            <p:ph idx="1"/>
          </p:nvPr>
        </p:nvSpPr>
        <p:spPr>
          <a:xfrm>
            <a:off x="971600" y="1484784"/>
            <a:ext cx="7056784" cy="5276625"/>
          </a:xfrm>
        </p:spPr>
        <p:txBody>
          <a:bodyPr anchor="t">
            <a:normAutofit/>
          </a:bodyPr>
          <a:lstStyle/>
          <a:p>
            <a:pPr algn="just"/>
            <a:r>
              <a:rPr lang="hr-BA" sz="3000" b="1" dirty="0" smtClean="0"/>
              <a:t>Uslovi </a:t>
            </a:r>
            <a:r>
              <a:rPr lang="hr-BA" sz="3000" b="1" dirty="0"/>
              <a:t>i okolnosti da se </a:t>
            </a:r>
            <a:r>
              <a:rPr lang="hr-BA" sz="3000" b="1" dirty="0" smtClean="0"/>
              <a:t>lakše</a:t>
            </a:r>
            <a:r>
              <a:rPr lang="hr-BA" sz="3000" b="1" dirty="0" smtClean="0"/>
              <a:t> </a:t>
            </a:r>
            <a:r>
              <a:rPr lang="hr-BA" sz="3000" b="1" dirty="0"/>
              <a:t>putuje po svijetu i da je komunikacija olakšana u svakom pogledu, da postoji ekstremno brza razmjena informacija između trgovaca uopšte pa i prodavaca, </a:t>
            </a:r>
            <a:endParaRPr lang="bs-Latn-BA" dirty="0"/>
          </a:p>
        </p:txBody>
      </p:sp>
    </p:spTree>
    <p:extLst>
      <p:ext uri="{BB962C8B-B14F-4D97-AF65-F5344CB8AC3E}">
        <p14:creationId xmlns:p14="http://schemas.microsoft.com/office/powerpoint/2010/main" val="964121152"/>
      </p:ext>
    </p:extLst>
  </p:cSld>
  <p:clrMapOvr>
    <a:masterClrMapping/>
  </p:clrMapOvr>
</p:sld>
</file>

<file path=ppt/slides/slide1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hr-BA" sz="3000" b="1" dirty="0"/>
              <a:t>odnosno preprodavaca ljudskih organa, dokazuje da je ovaj oblik krijumčarenja, odnosno zločinačko trgovačke aktivnosti, veoma unosan biznis. </a:t>
            </a:r>
            <a:endParaRPr lang="bs-Latn-BA" sz="3000" dirty="0"/>
          </a:p>
          <a:p>
            <a:pPr algn="just"/>
            <a:endParaRPr lang="bs-Latn-BA" sz="3000" dirty="0"/>
          </a:p>
        </p:txBody>
      </p:sp>
    </p:spTree>
    <p:extLst>
      <p:ext uri="{BB962C8B-B14F-4D97-AF65-F5344CB8AC3E}">
        <p14:creationId xmlns:p14="http://schemas.microsoft.com/office/powerpoint/2010/main" val="202118880"/>
      </p:ext>
    </p:extLst>
  </p:cSld>
  <p:clrMapOvr>
    <a:masterClrMapping/>
  </p:clrMapOvr>
</p:sld>
</file>

<file path=ppt/slides/slide1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bs-Latn-BA" sz="3000" b="1" dirty="0"/>
              <a:t>Najveći broj trgovine organima obavlja se ilegalno, a prodavci mahom žive, u bijedi i siromaštvu, da </a:t>
            </a:r>
            <a:r>
              <a:rPr lang="bs-Latn-BA" sz="3000" b="1" dirty="0" smtClean="0"/>
              <a:t>im </a:t>
            </a:r>
            <a:r>
              <a:rPr lang="bs-Latn-BA" sz="3000" b="1" dirty="0"/>
              <a:t>je zdravlje nakon prodatog organa bitno </a:t>
            </a:r>
            <a:r>
              <a:rPr lang="bs-Latn-BA" sz="3000" b="1" dirty="0" smtClean="0"/>
              <a:t>ugroženo </a:t>
            </a:r>
            <a:r>
              <a:rPr lang="bs-Latn-BA" sz="3000" b="1" dirty="0"/>
              <a:t>a život upitan. </a:t>
            </a:r>
            <a:endParaRPr lang="bs-Latn-BA" sz="3000" b="1" dirty="0" smtClean="0"/>
          </a:p>
          <a:p>
            <a:pPr algn="just"/>
            <a:endParaRPr lang="bs-Latn-BA" sz="3000" b="1" dirty="0"/>
          </a:p>
          <a:p>
            <a:pPr algn="just"/>
            <a:r>
              <a:rPr lang="bs-Latn-BA" sz="3000" b="1" dirty="0"/>
              <a:t>Oni se tretiraju kao vreće rezervnih djelova, a ne kao ljudska bića. </a:t>
            </a:r>
          </a:p>
          <a:p>
            <a:endParaRPr lang="bs-Latn-BA" dirty="0"/>
          </a:p>
        </p:txBody>
      </p:sp>
    </p:spTree>
    <p:extLst>
      <p:ext uri="{BB962C8B-B14F-4D97-AF65-F5344CB8AC3E}">
        <p14:creationId xmlns:p14="http://schemas.microsoft.com/office/powerpoint/2010/main" val="27303872"/>
      </p:ext>
    </p:extLst>
  </p:cSld>
  <p:clrMapOvr>
    <a:masterClrMapping/>
  </p:clrMapOvr>
</p:sld>
</file>

<file path=ppt/slides/slide1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dirty="0"/>
          </a:p>
        </p:txBody>
      </p:sp>
      <p:sp>
        <p:nvSpPr>
          <p:cNvPr id="3" name="Content Placeholder 2"/>
          <p:cNvSpPr>
            <a:spLocks noGrp="1"/>
          </p:cNvSpPr>
          <p:nvPr>
            <p:ph idx="1"/>
          </p:nvPr>
        </p:nvSpPr>
        <p:spPr>
          <a:xfrm>
            <a:off x="971600" y="1600200"/>
            <a:ext cx="7056784" cy="4525963"/>
          </a:xfrm>
        </p:spPr>
        <p:txBody>
          <a:bodyPr/>
          <a:lstStyle/>
          <a:p>
            <a:pPr algn="just"/>
            <a:r>
              <a:rPr lang="bs-Latn-BA" sz="3000" b="1" dirty="0"/>
              <a:t>Ovakvo devijantno ponašanje ljudskim organima, akteri kriminala su pretvorili u krim biznis</a:t>
            </a:r>
            <a:r>
              <a:rPr lang="bs-Latn-BA" sz="3000" b="1" dirty="0" smtClean="0"/>
              <a:t>.</a:t>
            </a:r>
          </a:p>
          <a:p>
            <a:pPr algn="just"/>
            <a:endParaRPr lang="bs-Latn-BA" sz="3000" b="1" dirty="0"/>
          </a:p>
          <a:p>
            <a:pPr algn="just"/>
            <a:r>
              <a:rPr lang="bs-Latn-BA" sz="3000" b="1" dirty="0"/>
              <a:t>Kriminalni profit je našao pogodno tlo u trgovini ljudskim organima,što je jedan od novijih fenomenoloških pojavnih oblika kriminaliteta.</a:t>
            </a:r>
          </a:p>
          <a:p>
            <a:endParaRPr lang="bs-Latn-BA" dirty="0"/>
          </a:p>
        </p:txBody>
      </p:sp>
    </p:spTree>
    <p:extLst>
      <p:ext uri="{BB962C8B-B14F-4D97-AF65-F5344CB8AC3E}">
        <p14:creationId xmlns:p14="http://schemas.microsoft.com/office/powerpoint/2010/main" val="1256071705"/>
      </p:ext>
    </p:extLst>
  </p:cSld>
  <p:clrMapOvr>
    <a:masterClrMapping/>
  </p:clrMapOvr>
</p:sld>
</file>

<file path=ppt/slides/slide1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18058"/>
          </a:xfrm>
        </p:spPr>
        <p:txBody>
          <a:bodyPr>
            <a:normAutofit fontScale="90000"/>
          </a:bodyPr>
          <a:lstStyle/>
          <a:p>
            <a:endParaRPr lang="bs-Latn-BA" dirty="0"/>
          </a:p>
        </p:txBody>
      </p:sp>
      <p:sp>
        <p:nvSpPr>
          <p:cNvPr id="3" name="Content Placeholder 2"/>
          <p:cNvSpPr>
            <a:spLocks noGrp="1"/>
          </p:cNvSpPr>
          <p:nvPr>
            <p:ph idx="1"/>
          </p:nvPr>
        </p:nvSpPr>
        <p:spPr>
          <a:xfrm>
            <a:off x="971600" y="1124744"/>
            <a:ext cx="7056784" cy="5184576"/>
          </a:xfrm>
        </p:spPr>
        <p:txBody>
          <a:bodyPr anchor="ctr">
            <a:normAutofit/>
          </a:bodyPr>
          <a:lstStyle/>
          <a:p>
            <a:pPr marL="0" indent="0" algn="just">
              <a:buNone/>
            </a:pPr>
            <a:r>
              <a:rPr lang="hr-BA" sz="3000" b="1" dirty="0"/>
              <a:t>Kriminalno trgovačka mreža organima je raširena od Indije i Tajlanda, preko Turske i zemalja Istočne Evrope, do Austrije i Italije. </a:t>
            </a:r>
            <a:endParaRPr lang="bs-Latn-BA" sz="3000" dirty="0"/>
          </a:p>
          <a:p>
            <a:pPr marL="0" indent="0" algn="just">
              <a:buNone/>
            </a:pPr>
            <a:r>
              <a:rPr lang="hr-BA" sz="3000" b="1" dirty="0"/>
              <a:t>Donator destinacije su: </a:t>
            </a:r>
            <a:endParaRPr lang="bs-Latn-BA" sz="3000" dirty="0"/>
          </a:p>
          <a:p>
            <a:pPr lvl="1" algn="just">
              <a:buFont typeface="Arial" pitchFamily="34" charset="0"/>
              <a:buChar char="•"/>
            </a:pPr>
            <a:r>
              <a:rPr lang="hr-BA" sz="3000" b="1" dirty="0"/>
              <a:t>Moldavija, </a:t>
            </a:r>
            <a:endParaRPr lang="bs-Latn-BA" sz="3000" dirty="0"/>
          </a:p>
          <a:p>
            <a:pPr lvl="1" algn="just">
              <a:buFont typeface="Arial" pitchFamily="34" charset="0"/>
              <a:buChar char="•"/>
            </a:pPr>
            <a:r>
              <a:rPr lang="hr-BA" sz="3000" b="1" dirty="0"/>
              <a:t>Argentina, </a:t>
            </a:r>
            <a:endParaRPr lang="bs-Latn-BA" sz="3000" dirty="0"/>
          </a:p>
          <a:p>
            <a:pPr lvl="1" algn="just">
              <a:buFont typeface="Arial" pitchFamily="34" charset="0"/>
              <a:buChar char="•"/>
            </a:pPr>
            <a:r>
              <a:rPr lang="hr-BA" sz="3000" b="1" dirty="0"/>
              <a:t>Čile, zatim,</a:t>
            </a:r>
            <a:endParaRPr lang="bs-Latn-BA" sz="3000" dirty="0"/>
          </a:p>
          <a:p>
            <a:pPr lvl="1" algn="just">
              <a:buFont typeface="Arial" pitchFamily="34" charset="0"/>
              <a:buChar char="•"/>
            </a:pPr>
            <a:r>
              <a:rPr lang="hr-BA" sz="3000" b="1" dirty="0"/>
              <a:t>zemlje od Brazila do Filipina. </a:t>
            </a:r>
            <a:endParaRPr lang="bs-Latn-BA" sz="3000" dirty="0"/>
          </a:p>
          <a:p>
            <a:endParaRPr lang="bs-Latn-BA" dirty="0"/>
          </a:p>
        </p:txBody>
      </p:sp>
    </p:spTree>
    <p:extLst>
      <p:ext uri="{BB962C8B-B14F-4D97-AF65-F5344CB8AC3E}">
        <p14:creationId xmlns:p14="http://schemas.microsoft.com/office/powerpoint/2010/main" val="2451369506"/>
      </p:ext>
    </p:extLst>
  </p:cSld>
  <p:clrMapOvr>
    <a:masterClrMapping/>
  </p:clrMapOvr>
</p:sld>
</file>

<file path=ppt/slides/slide1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sz="3000" b="1" dirty="0"/>
              <a:t>Na tim tržištima za prodaju bubrega donator dobijaju oko 3000 dolara, a krajnji korisnik ga plaća nekoliko puta više.</a:t>
            </a:r>
            <a:endParaRPr lang="bs-Latn-BA" sz="3000" dirty="0"/>
          </a:p>
          <a:p>
            <a:endParaRPr lang="bs-Latn-BA" dirty="0"/>
          </a:p>
        </p:txBody>
      </p:sp>
    </p:spTree>
    <p:extLst>
      <p:ext uri="{BB962C8B-B14F-4D97-AF65-F5344CB8AC3E}">
        <p14:creationId xmlns:p14="http://schemas.microsoft.com/office/powerpoint/2010/main" val="2231271369"/>
      </p:ext>
    </p:extLst>
  </p:cSld>
  <p:clrMapOvr>
    <a:masterClrMapping/>
  </p:clrMapOvr>
</p:sld>
</file>

<file path=ppt/slides/slide1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Krijumčarenje migranata</a:t>
            </a:r>
            <a:endParaRPr lang="bs-Latn-BA" sz="3600" dirty="0"/>
          </a:p>
        </p:txBody>
      </p:sp>
      <p:sp>
        <p:nvSpPr>
          <p:cNvPr id="3" name="Content Placeholder 2"/>
          <p:cNvSpPr>
            <a:spLocks noGrp="1"/>
          </p:cNvSpPr>
          <p:nvPr>
            <p:ph idx="1"/>
          </p:nvPr>
        </p:nvSpPr>
        <p:spPr>
          <a:xfrm>
            <a:off x="971600" y="1600201"/>
            <a:ext cx="7056784" cy="4493096"/>
          </a:xfrm>
        </p:spPr>
        <p:txBody>
          <a:bodyPr anchor="ctr">
            <a:normAutofit/>
          </a:bodyPr>
          <a:lstStyle/>
          <a:p>
            <a:pPr algn="just"/>
            <a:r>
              <a:rPr lang="hr-BA" sz="3000" b="1" dirty="0"/>
              <a:t>Krijumčarenje ilegalnih imigranata postao je unosan - biznis - posao koji se obavlja pod kontrolom određenih </a:t>
            </a:r>
            <a:r>
              <a:rPr lang="hr-BA" sz="3000" b="1" dirty="0" err="1"/>
              <a:t>organizovanih</a:t>
            </a:r>
            <a:r>
              <a:rPr lang="hr-BA" sz="3000" b="1" dirty="0"/>
              <a:t> kriminalnih mreža.</a:t>
            </a:r>
            <a:endParaRPr lang="bs-Latn-BA" sz="3000" dirty="0"/>
          </a:p>
          <a:p>
            <a:endParaRPr lang="bs-Latn-BA" dirty="0"/>
          </a:p>
        </p:txBody>
      </p:sp>
    </p:spTree>
    <p:extLst>
      <p:ext uri="{BB962C8B-B14F-4D97-AF65-F5344CB8AC3E}">
        <p14:creationId xmlns:p14="http://schemas.microsoft.com/office/powerpoint/2010/main" val="2604961633"/>
      </p:ext>
    </p:extLst>
  </p:cSld>
  <p:clrMapOvr>
    <a:masterClrMapping/>
  </p:clrMapOvr>
</p:sld>
</file>

<file path=ppt/slides/slide1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r>
              <a:rPr lang="hr-BA" b="1" dirty="0"/>
              <a:t>Taj sistem su razvili i kosovski Albanci koji zajedno sa Albancima iz Albanije, tako  kontrolišu krijumčarenje ljudi  iz Belgije i Francuske u Veliku Britaniju. </a:t>
            </a:r>
            <a:endParaRPr lang="bs-Latn-BA" dirty="0"/>
          </a:p>
          <a:p>
            <a:endParaRPr lang="bs-Latn-BA" dirty="0"/>
          </a:p>
        </p:txBody>
      </p:sp>
    </p:spTree>
    <p:extLst>
      <p:ext uri="{BB962C8B-B14F-4D97-AF65-F5344CB8AC3E}">
        <p14:creationId xmlns:p14="http://schemas.microsoft.com/office/powerpoint/2010/main" val="3937823885"/>
      </p:ext>
    </p:extLst>
  </p:cSld>
  <p:clrMapOvr>
    <a:masterClrMapping/>
  </p:clrMapOvr>
</p:sld>
</file>

<file path=ppt/slides/slide1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21087"/>
          </a:xfrm>
        </p:spPr>
        <p:txBody>
          <a:bodyPr anchor="t">
            <a:noAutofit/>
          </a:bodyPr>
          <a:lstStyle/>
          <a:p>
            <a:pPr algn="just"/>
            <a:r>
              <a:rPr lang="bs-Latn-BA" sz="3000" b="1" dirty="0"/>
              <a:t>Velika Britanija je </a:t>
            </a:r>
            <a:r>
              <a:rPr lang="bs-Latn-BA" sz="3000" b="1" dirty="0" smtClean="0"/>
              <a:t>posljednjih </a:t>
            </a:r>
            <a:r>
              <a:rPr lang="bs-Latn-BA" sz="3000" b="1" dirty="0"/>
              <a:t>godina postala najatraktivnija zemlja za imigrante koji traže politički azil</a:t>
            </a:r>
            <a:r>
              <a:rPr lang="bs-Latn-BA" sz="3000" b="1" dirty="0" smtClean="0"/>
              <a:t>.</a:t>
            </a:r>
            <a:endParaRPr lang="bs-Latn-BA" sz="3000" b="1" dirty="0"/>
          </a:p>
        </p:txBody>
      </p:sp>
    </p:spTree>
    <p:extLst>
      <p:ext uri="{BB962C8B-B14F-4D97-AF65-F5344CB8AC3E}">
        <p14:creationId xmlns:p14="http://schemas.microsoft.com/office/powerpoint/2010/main" val="269745016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b="1" dirty="0"/>
          </a:p>
        </p:txBody>
      </p:sp>
      <p:sp>
        <p:nvSpPr>
          <p:cNvPr id="3" name="Content Placeholder 2"/>
          <p:cNvSpPr>
            <a:spLocks noGrp="1"/>
          </p:cNvSpPr>
          <p:nvPr>
            <p:ph idx="1"/>
          </p:nvPr>
        </p:nvSpPr>
        <p:spPr>
          <a:xfrm>
            <a:off x="899592" y="1600200"/>
            <a:ext cx="7272808" cy="4525963"/>
          </a:xfrm>
        </p:spPr>
        <p:txBody>
          <a:bodyPr anchor="ctr"/>
          <a:lstStyle/>
          <a:p>
            <a:pPr algn="just"/>
            <a:r>
              <a:rPr lang="bs-Latn-BA" sz="3000" b="1" dirty="0"/>
              <a:t>posebnosti u formama različitih oblika kriminalnog organizovanja i dr. porast profesionalizma (gdje se broj kriminalaca uvećava u činjenju neke od djelatnosti organizovanog kriminaliteta tako dospjevaju do tajnih izvora prihoda.</a:t>
            </a:r>
          </a:p>
          <a:p>
            <a:endParaRPr lang="bs-Latn-BA" dirty="0"/>
          </a:p>
        </p:txBody>
      </p:sp>
    </p:spTree>
    <p:extLst>
      <p:ext uri="{BB962C8B-B14F-4D97-AF65-F5344CB8AC3E}">
        <p14:creationId xmlns:p14="http://schemas.microsoft.com/office/powerpoint/2010/main" val="1205863711"/>
      </p:ext>
    </p:extLst>
  </p:cSld>
  <p:clrMapOvr>
    <a:masterClrMapping/>
  </p:clrMapOvr>
</p:sld>
</file>

<file path=ppt/slides/slide1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bs-Latn-BA" sz="3000" b="1" dirty="0"/>
              <a:t>Za ilegalno transportovanje ljudi preko granice uzimaju se velika novčana sredstva ili druge kompenzacije - usluge, dok povećanje stanovništva u zemljama doseljenih imigranata predstavlja veliki socijalni problem.</a:t>
            </a:r>
          </a:p>
          <a:p>
            <a:endParaRPr lang="bs-Latn-BA" dirty="0"/>
          </a:p>
        </p:txBody>
      </p:sp>
    </p:spTree>
    <p:extLst>
      <p:ext uri="{BB962C8B-B14F-4D97-AF65-F5344CB8AC3E}">
        <p14:creationId xmlns:p14="http://schemas.microsoft.com/office/powerpoint/2010/main" val="138623848"/>
      </p:ext>
    </p:extLst>
  </p:cSld>
  <p:clrMapOvr>
    <a:masterClrMapping/>
  </p:clrMapOvr>
</p:sld>
</file>

<file path=ppt/slides/slide1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755576" y="1600200"/>
            <a:ext cx="7272808" cy="4525963"/>
          </a:xfrm>
        </p:spPr>
        <p:txBody>
          <a:bodyPr anchor="ctr"/>
          <a:lstStyle/>
          <a:p>
            <a:pPr algn="just"/>
            <a:r>
              <a:rPr lang="bs-Latn-BA" sz="3000" b="1" dirty="0"/>
              <a:t>U krivičnom zakonodavstvu krijumčarenje imigranata inkriminisano je kao krivično djelo, kao nedozvoljen prelaz državne granice i krijumčarenje ljudi.</a:t>
            </a:r>
          </a:p>
          <a:p>
            <a:endParaRPr lang="bs-Latn-BA" dirty="0"/>
          </a:p>
        </p:txBody>
      </p:sp>
    </p:spTree>
    <p:extLst>
      <p:ext uri="{BB962C8B-B14F-4D97-AF65-F5344CB8AC3E}">
        <p14:creationId xmlns:p14="http://schemas.microsoft.com/office/powerpoint/2010/main" val="507227132"/>
      </p:ext>
    </p:extLst>
  </p:cSld>
  <p:clrMapOvr>
    <a:masterClrMapping/>
  </p:clrMapOvr>
</p:sld>
</file>

<file path=ppt/slides/slide1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hr-BA" sz="3600" b="1" dirty="0" err="1"/>
              <a:t>Organizovana</a:t>
            </a:r>
            <a:r>
              <a:rPr lang="hr-BA" sz="3600" b="1" dirty="0"/>
              <a:t> prostitucija kao oblik kriminaliteta</a:t>
            </a:r>
            <a:endParaRPr lang="bs-Latn-BA" sz="3600" dirty="0"/>
          </a:p>
        </p:txBody>
      </p:sp>
      <p:sp>
        <p:nvSpPr>
          <p:cNvPr id="3" name="Content Placeholder 2"/>
          <p:cNvSpPr>
            <a:spLocks noGrp="1"/>
          </p:cNvSpPr>
          <p:nvPr>
            <p:ph idx="1"/>
          </p:nvPr>
        </p:nvSpPr>
        <p:spPr>
          <a:xfrm>
            <a:off x="971600" y="1600200"/>
            <a:ext cx="7056784" cy="4525963"/>
          </a:xfrm>
        </p:spPr>
        <p:txBody>
          <a:bodyPr>
            <a:normAutofit/>
          </a:bodyPr>
          <a:lstStyle/>
          <a:p>
            <a:pPr algn="just"/>
            <a:r>
              <a:rPr lang="hr-BA" sz="3000" b="1" dirty="0"/>
              <a:t>Prostitucija i kriminalitet su u svim vidovima u uzajamnim odnosima i neraskidivoj vezi. </a:t>
            </a:r>
            <a:endParaRPr lang="bs-Latn-BA" sz="3000" dirty="0"/>
          </a:p>
          <a:p>
            <a:pPr algn="just"/>
            <a:r>
              <a:rPr lang="hr-BA" sz="3000" b="1" dirty="0"/>
              <a:t>Razlog je to što je veoma teško ustanoviti šta je čemu neposredni uzrok, odnosno posljedica. </a:t>
            </a:r>
            <a:endParaRPr lang="bs-Latn-BA" sz="3000" dirty="0"/>
          </a:p>
        </p:txBody>
      </p:sp>
    </p:spTree>
    <p:extLst>
      <p:ext uri="{BB962C8B-B14F-4D97-AF65-F5344CB8AC3E}">
        <p14:creationId xmlns:p14="http://schemas.microsoft.com/office/powerpoint/2010/main" val="997602057"/>
      </p:ext>
    </p:extLst>
  </p:cSld>
  <p:clrMapOvr>
    <a:masterClrMapping/>
  </p:clrMapOvr>
</p:sld>
</file>

<file path=ppt/slides/slide1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493096"/>
          </a:xfrm>
        </p:spPr>
        <p:txBody>
          <a:bodyPr anchor="ctr"/>
          <a:lstStyle/>
          <a:p>
            <a:pPr algn="just"/>
            <a:r>
              <a:rPr lang="bs-Latn-BA" sz="3000" b="1" dirty="0"/>
              <a:t>Preko prostitucije se </a:t>
            </a:r>
            <a:r>
              <a:rPr lang="bs-Latn-BA" sz="3000" b="1" dirty="0" smtClean="0"/>
              <a:t>podstrekava </a:t>
            </a:r>
            <a:r>
              <a:rPr lang="bs-Latn-BA" sz="3000" b="1" dirty="0"/>
              <a:t>i prikriva kriminalitet. </a:t>
            </a:r>
          </a:p>
          <a:p>
            <a:pPr algn="just"/>
            <a:r>
              <a:rPr lang="bs-Latn-BA" sz="3000" b="1" dirty="0"/>
              <a:t>Sredstva od kriminaliteta idu: na prostituciju i organizaciju, odnosno organizacija prostitucije je jedan od čestih oblika profesionalnog i organizovanog kriminaliteta.</a:t>
            </a:r>
          </a:p>
          <a:p>
            <a:endParaRPr lang="bs-Latn-BA" dirty="0"/>
          </a:p>
        </p:txBody>
      </p:sp>
    </p:spTree>
    <p:extLst>
      <p:ext uri="{BB962C8B-B14F-4D97-AF65-F5344CB8AC3E}">
        <p14:creationId xmlns:p14="http://schemas.microsoft.com/office/powerpoint/2010/main" val="3266349566"/>
      </p:ext>
    </p:extLst>
  </p:cSld>
  <p:clrMapOvr>
    <a:masterClrMapping/>
  </p:clrMapOvr>
</p:sld>
</file>

<file path=ppt/slides/slide1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dirty="0"/>
          </a:p>
        </p:txBody>
      </p:sp>
      <p:sp>
        <p:nvSpPr>
          <p:cNvPr id="3" name="Content Placeholder 2"/>
          <p:cNvSpPr>
            <a:spLocks noGrp="1"/>
          </p:cNvSpPr>
          <p:nvPr>
            <p:ph idx="1"/>
          </p:nvPr>
        </p:nvSpPr>
        <p:spPr>
          <a:xfrm>
            <a:off x="899592" y="1556792"/>
            <a:ext cx="6984776" cy="4680520"/>
          </a:xfrm>
        </p:spPr>
        <p:txBody>
          <a:bodyPr anchor="ctr">
            <a:normAutofit/>
          </a:bodyPr>
          <a:lstStyle/>
          <a:p>
            <a:pPr marL="0" indent="0" algn="just">
              <a:buNone/>
            </a:pPr>
            <a:r>
              <a:rPr lang="hr-BA" sz="3000" b="1" dirty="0" smtClean="0"/>
              <a:t>  Od </a:t>
            </a:r>
            <a:r>
              <a:rPr lang="hr-BA" sz="3000" b="1" dirty="0"/>
              <a:t>prostitucije žive organizovane </a:t>
            </a:r>
            <a:r>
              <a:rPr lang="hr-BA" sz="3000" b="1" dirty="0" smtClean="0"/>
              <a:t>grupe          kriminalaca</a:t>
            </a:r>
            <a:r>
              <a:rPr lang="hr-BA" sz="3000" b="1" dirty="0"/>
              <a:t>: </a:t>
            </a:r>
            <a:endParaRPr lang="bs-Latn-BA" sz="3000" dirty="0"/>
          </a:p>
          <a:p>
            <a:pPr lvl="1" algn="just">
              <a:buFont typeface="Arial" pitchFamily="34" charset="0"/>
              <a:buChar char="•"/>
            </a:pPr>
            <a:r>
              <a:rPr lang="hr-BA" sz="3000" b="1" dirty="0" smtClean="0"/>
              <a:t> </a:t>
            </a:r>
            <a:r>
              <a:rPr lang="hr-BA" sz="3000" b="1" dirty="0"/>
              <a:t>podvodači, </a:t>
            </a:r>
            <a:endParaRPr lang="bs-Latn-BA" sz="3000" dirty="0"/>
          </a:p>
          <a:p>
            <a:pPr lvl="1" algn="just">
              <a:buFont typeface="Arial" pitchFamily="34" charset="0"/>
              <a:buChar char="•"/>
            </a:pPr>
            <a:r>
              <a:rPr lang="hr-BA" sz="3000" b="1" dirty="0" smtClean="0"/>
              <a:t> </a:t>
            </a:r>
            <a:r>
              <a:rPr lang="hr-BA" sz="3000" b="1" dirty="0"/>
              <a:t>makroi,</a:t>
            </a:r>
            <a:endParaRPr lang="bs-Latn-BA" sz="3000" dirty="0"/>
          </a:p>
          <a:p>
            <a:pPr lvl="1" algn="just">
              <a:buFont typeface="Arial" pitchFamily="34" charset="0"/>
              <a:buChar char="•"/>
            </a:pPr>
            <a:r>
              <a:rPr lang="hr-BA" sz="3000" dirty="0" smtClean="0"/>
              <a:t> </a:t>
            </a:r>
            <a:r>
              <a:rPr lang="hr-BA" sz="3000" b="1" dirty="0"/>
              <a:t>svodnici i drugi usputni paraziti koji prate prostituciju</a:t>
            </a:r>
            <a:r>
              <a:rPr lang="hr-BA" sz="3000" dirty="0"/>
              <a:t>. </a:t>
            </a:r>
            <a:endParaRPr lang="bs-Latn-BA" sz="3000" dirty="0"/>
          </a:p>
          <a:p>
            <a:endParaRPr lang="bs-Latn-BA" dirty="0"/>
          </a:p>
        </p:txBody>
      </p:sp>
    </p:spTree>
    <p:extLst>
      <p:ext uri="{BB962C8B-B14F-4D97-AF65-F5344CB8AC3E}">
        <p14:creationId xmlns:p14="http://schemas.microsoft.com/office/powerpoint/2010/main" val="2711072361"/>
      </p:ext>
    </p:extLst>
  </p:cSld>
  <p:clrMapOvr>
    <a:masterClrMapping/>
  </p:clrMapOvr>
</p:sld>
</file>

<file path=ppt/slides/slide1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b="1" dirty="0"/>
              <a:t>Prostitucija je najčešće pod otvorenom ili prikrivenom zaštitom policije ili lokalnih organa moći. </a:t>
            </a:r>
            <a:endParaRPr lang="bs-Latn-BA" dirty="0"/>
          </a:p>
          <a:p>
            <a:endParaRPr lang="bs-Latn-BA" dirty="0"/>
          </a:p>
        </p:txBody>
      </p:sp>
    </p:spTree>
    <p:extLst>
      <p:ext uri="{BB962C8B-B14F-4D97-AF65-F5344CB8AC3E}">
        <p14:creationId xmlns:p14="http://schemas.microsoft.com/office/powerpoint/2010/main" val="4193146954"/>
      </p:ext>
    </p:extLst>
  </p:cSld>
  <p:clrMapOvr>
    <a:masterClrMapping/>
  </p:clrMapOvr>
</p:sld>
</file>

<file path=ppt/slides/slide1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93096"/>
          </a:xfrm>
        </p:spPr>
        <p:txBody>
          <a:bodyPr>
            <a:normAutofit/>
          </a:bodyPr>
          <a:lstStyle/>
          <a:p>
            <a:pPr algn="just"/>
            <a:r>
              <a:rPr lang="bs-Latn-BA" sz="3000" b="1" dirty="0"/>
              <a:t>Vlasnici javnih kuća rijetko se znaju, ali njima upravljaju u ime „</a:t>
            </a:r>
            <a:r>
              <a:rPr lang="bs-Latn-BA" sz="3000" b="1" i="1" dirty="0"/>
              <a:t>višeg gazde</a:t>
            </a:r>
            <a:r>
              <a:rPr lang="bs-Latn-BA" sz="3000" b="1" dirty="0"/>
              <a:t>“, koji uzima reket.  Često stvarni posrednik ima javne kuće u više gradova, a u njegovo ime ih vodi poslovna, otmjena dama koja je nemilosrdna žena i sa uspjehom vodi javne knjige i mušterije. </a:t>
            </a:r>
          </a:p>
          <a:p>
            <a:endParaRPr lang="bs-Latn-BA" dirty="0"/>
          </a:p>
        </p:txBody>
      </p:sp>
    </p:spTree>
    <p:extLst>
      <p:ext uri="{BB962C8B-B14F-4D97-AF65-F5344CB8AC3E}">
        <p14:creationId xmlns:p14="http://schemas.microsoft.com/office/powerpoint/2010/main" val="88781822"/>
      </p:ext>
    </p:extLst>
  </p:cSld>
  <p:clrMapOvr>
    <a:masterClrMapping/>
  </p:clrMapOvr>
</p:sld>
</file>

<file path=ppt/slides/slide1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pPr algn="just"/>
            <a:r>
              <a:rPr lang="bs-Latn-BA" sz="3000" b="1" dirty="0"/>
              <a:t>U savremenim uslovima života poznata je pojava trgovine ženama radi prostitucije i snimanja pornografskih filmova, “</a:t>
            </a:r>
            <a:r>
              <a:rPr lang="bs-Latn-BA" sz="3000" b="1" i="1" dirty="0"/>
              <a:t>sex traffiking</a:t>
            </a:r>
            <a:r>
              <a:rPr lang="bs-Latn-BA" sz="3000" b="1" dirty="0"/>
              <a:t>”. Razlikuju se evropski i azijski “sex traffiking”. </a:t>
            </a:r>
          </a:p>
          <a:p>
            <a:endParaRPr lang="bs-Latn-BA" dirty="0"/>
          </a:p>
        </p:txBody>
      </p:sp>
    </p:spTree>
    <p:extLst>
      <p:ext uri="{BB962C8B-B14F-4D97-AF65-F5344CB8AC3E}">
        <p14:creationId xmlns:p14="http://schemas.microsoft.com/office/powerpoint/2010/main" val="3327422526"/>
      </p:ext>
    </p:extLst>
  </p:cSld>
  <p:clrMapOvr>
    <a:masterClrMapping/>
  </p:clrMapOvr>
</p:sld>
</file>

<file path=ppt/slides/slide1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dirty="0"/>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hr-BA" sz="3000" b="1" dirty="0"/>
              <a:t>Evropski tip traffikinga vezan je za društvene procese u istočno evropskim zemljama iz kojih djevojke u </a:t>
            </a:r>
            <a:r>
              <a:rPr lang="hr-BA" sz="3000" b="1" dirty="0" smtClean="0"/>
              <a:t>dobi </a:t>
            </a:r>
            <a:r>
              <a:rPr lang="hr-BA" sz="3000" b="1" dirty="0"/>
              <a:t>između 20-23 godine, sa srednjim, a mnoge i sa visokim obrazovanjem stižu u metropole Njemačke, Italije, </a:t>
            </a:r>
            <a:endParaRPr lang="bs-Latn-BA" dirty="0"/>
          </a:p>
        </p:txBody>
      </p:sp>
    </p:spTree>
    <p:extLst>
      <p:ext uri="{BB962C8B-B14F-4D97-AF65-F5344CB8AC3E}">
        <p14:creationId xmlns:p14="http://schemas.microsoft.com/office/powerpoint/2010/main" val="2181938976"/>
      </p:ext>
    </p:extLst>
  </p:cSld>
  <p:clrMapOvr>
    <a:masterClrMapping/>
  </p:clrMapOvr>
</p:sld>
</file>

<file path=ppt/slides/slide1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sz="3000" b="1" dirty="0"/>
              <a:t>Švedske i drugih zapadnoevropskih zemalja i kroz prostituciju traže šansu za bolji život od nesigurnih materijalnih uslova koji im se nude u sopstvenim zemljama. </a:t>
            </a:r>
            <a:endParaRPr lang="bs-Latn-BA" sz="3000" dirty="0"/>
          </a:p>
          <a:p>
            <a:endParaRPr lang="bs-Latn-BA" dirty="0"/>
          </a:p>
        </p:txBody>
      </p:sp>
    </p:spTree>
    <p:extLst>
      <p:ext uri="{BB962C8B-B14F-4D97-AF65-F5344CB8AC3E}">
        <p14:creationId xmlns:p14="http://schemas.microsoft.com/office/powerpoint/2010/main" val="123467728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15616" y="274638"/>
            <a:ext cx="6840760" cy="1143000"/>
          </a:xfrm>
        </p:spPr>
        <p:txBody>
          <a:bodyPr>
            <a:noAutofit/>
          </a:bodyPr>
          <a:lstStyle/>
          <a:p>
            <a:r>
              <a:rPr lang="bs-Latn-BA" sz="3600" b="1" dirty="0"/>
              <a:t>UZROCI I POJAVNI OBLICI ORGANIZOVANOG KRIMINALITETA</a:t>
            </a:r>
          </a:p>
        </p:txBody>
      </p:sp>
      <p:sp>
        <p:nvSpPr>
          <p:cNvPr id="3" name="Content Placeholder 2"/>
          <p:cNvSpPr>
            <a:spLocks noGrp="1"/>
          </p:cNvSpPr>
          <p:nvPr>
            <p:ph idx="1"/>
          </p:nvPr>
        </p:nvSpPr>
        <p:spPr>
          <a:xfrm>
            <a:off x="1043608" y="1772815"/>
            <a:ext cx="6984776" cy="3312369"/>
          </a:xfrm>
        </p:spPr>
        <p:txBody>
          <a:bodyPr anchor="ctr">
            <a:noAutofit/>
          </a:bodyPr>
          <a:lstStyle/>
          <a:p>
            <a:endParaRPr lang="hr-BA" sz="3000" b="1" dirty="0" smtClean="0"/>
          </a:p>
          <a:p>
            <a:pPr marL="0" indent="0" algn="just">
              <a:buNone/>
            </a:pPr>
            <a:r>
              <a:rPr lang="hr-BA" sz="3000" b="1" dirty="0" smtClean="0"/>
              <a:t>Uzroci </a:t>
            </a:r>
            <a:r>
              <a:rPr lang="hr-BA" sz="3000" b="1" dirty="0"/>
              <a:t>organizovanog kriminaliteta se mogu podjeliti na: </a:t>
            </a:r>
            <a:endParaRPr lang="bs-Latn-BA" sz="3000" dirty="0"/>
          </a:p>
          <a:p>
            <a:pPr lvl="1" algn="just">
              <a:buFont typeface="Arial" pitchFamily="34" charset="0"/>
              <a:buChar char="•"/>
            </a:pPr>
            <a:r>
              <a:rPr lang="hr-BA" sz="3000" b="1" dirty="0"/>
              <a:t>nacionalne i </a:t>
            </a:r>
            <a:endParaRPr lang="bs-Latn-BA" sz="3000" dirty="0"/>
          </a:p>
          <a:p>
            <a:pPr lvl="1" algn="just">
              <a:buFont typeface="Arial" pitchFamily="34" charset="0"/>
              <a:buChar char="•"/>
            </a:pPr>
            <a:r>
              <a:rPr lang="hr-BA" sz="3000" b="1" dirty="0"/>
              <a:t>međunarodne faktore. </a:t>
            </a:r>
            <a:endParaRPr lang="bs-Latn-BA" sz="3000" dirty="0"/>
          </a:p>
        </p:txBody>
      </p:sp>
    </p:spTree>
    <p:extLst>
      <p:ext uri="{BB962C8B-B14F-4D97-AF65-F5344CB8AC3E}">
        <p14:creationId xmlns:p14="http://schemas.microsoft.com/office/powerpoint/2010/main" val="2765647837"/>
      </p:ext>
    </p:extLst>
  </p:cSld>
  <p:clrMapOvr>
    <a:masterClrMapping/>
  </p:clrMapOvr>
</p:sld>
</file>

<file path=ppt/slides/slide1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bs-Latn-BA" sz="3000" b="1" dirty="0"/>
              <a:t>Potražnja za prostitutkama u razvijenom svijetu sve je izraženija, a ekonomski uslovi žena u nerazvijenim zemljama sve nepovoljnija. </a:t>
            </a:r>
          </a:p>
          <a:p>
            <a:pPr algn="just"/>
            <a:r>
              <a:rPr lang="bs-Latn-BA" sz="3000" b="1" dirty="0"/>
              <a:t>Najteži oblici seksualnog zlostavljanja odvijaju se zapravo kroz razne oblike prostitucije. </a:t>
            </a:r>
          </a:p>
          <a:p>
            <a:endParaRPr lang="bs-Latn-BA" dirty="0"/>
          </a:p>
        </p:txBody>
      </p:sp>
    </p:spTree>
    <p:extLst>
      <p:ext uri="{BB962C8B-B14F-4D97-AF65-F5344CB8AC3E}">
        <p14:creationId xmlns:p14="http://schemas.microsoft.com/office/powerpoint/2010/main" val="3445168585"/>
      </p:ext>
    </p:extLst>
  </p:cSld>
  <p:clrMapOvr>
    <a:masterClrMapping/>
  </p:clrMapOvr>
</p:sld>
</file>

<file path=ppt/slides/slide1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dirty="0"/>
          </a:p>
        </p:txBody>
      </p:sp>
      <p:sp>
        <p:nvSpPr>
          <p:cNvPr id="3" name="Content Placeholder 2"/>
          <p:cNvSpPr>
            <a:spLocks noGrp="1"/>
          </p:cNvSpPr>
          <p:nvPr>
            <p:ph idx="1"/>
          </p:nvPr>
        </p:nvSpPr>
        <p:spPr>
          <a:xfrm>
            <a:off x="971600" y="1600201"/>
            <a:ext cx="7056784" cy="4493096"/>
          </a:xfrm>
        </p:spPr>
        <p:txBody>
          <a:bodyPr>
            <a:normAutofit/>
          </a:bodyPr>
          <a:lstStyle/>
          <a:p>
            <a:pPr algn="just"/>
            <a:r>
              <a:rPr lang="hr-BA" sz="3000" b="1" dirty="0"/>
              <a:t>Krivična djela koja su produkt prostitucije mogu se svrstati u grupacije, kako slijedi: </a:t>
            </a:r>
            <a:endParaRPr lang="hr-BA" sz="3000" b="1" dirty="0" smtClean="0"/>
          </a:p>
          <a:p>
            <a:pPr algn="just"/>
            <a:r>
              <a:rPr lang="hr-BA" sz="3000" b="1" dirty="0" smtClean="0"/>
              <a:t>podvođenje </a:t>
            </a:r>
            <a:r>
              <a:rPr lang="hr-BA" sz="3000" b="1" dirty="0"/>
              <a:t>druge osobe sa ciljem podvođenja, </a:t>
            </a:r>
            <a:endParaRPr lang="bs-Latn-BA" sz="3000" dirty="0"/>
          </a:p>
          <a:p>
            <a:pPr algn="just"/>
            <a:r>
              <a:rPr lang="hr-BA" sz="3000" b="1" dirty="0" smtClean="0"/>
              <a:t> </a:t>
            </a:r>
            <a:r>
              <a:rPr lang="hr-BA" sz="3000" b="1" dirty="0"/>
              <a:t>eksploatisanje prostituisanih osoba, </a:t>
            </a:r>
            <a:endParaRPr lang="bs-Latn-BA" sz="3000" dirty="0"/>
          </a:p>
          <a:p>
            <a:pPr algn="just"/>
            <a:r>
              <a:rPr lang="hr-BA" sz="3000" b="1" dirty="0" smtClean="0"/>
              <a:t> </a:t>
            </a:r>
            <a:r>
              <a:rPr lang="hr-BA" sz="3000" b="1" dirty="0"/>
              <a:t>upravljanje i držanje bordela, </a:t>
            </a:r>
            <a:r>
              <a:rPr lang="hr-BA" sz="3000" b="1" dirty="0" smtClean="0"/>
              <a:t> </a:t>
            </a:r>
            <a:endParaRPr lang="bs-Latn-BA" sz="3000" dirty="0"/>
          </a:p>
        </p:txBody>
      </p:sp>
    </p:spTree>
    <p:extLst>
      <p:ext uri="{BB962C8B-B14F-4D97-AF65-F5344CB8AC3E}">
        <p14:creationId xmlns:p14="http://schemas.microsoft.com/office/powerpoint/2010/main" val="850883331"/>
      </p:ext>
    </p:extLst>
  </p:cSld>
  <p:clrMapOvr>
    <a:masterClrMapping/>
  </p:clrMapOvr>
</p:sld>
</file>

<file path=ppt/slides/slide1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hr-BA" sz="3000" b="1" dirty="0"/>
              <a:t>izdavanje ili stavljanje na raspolaganje zgrade, stana ili drugih prostorija radi vršenja prostitucije ili sličnih aktivnosti, i drugi oblici prostitucije, podvođenja, zavođenja, odnosno, odnosi sa maloljetnim osobama i sl.</a:t>
            </a:r>
            <a:endParaRPr lang="bs-Latn-BA" sz="3000" dirty="0"/>
          </a:p>
          <a:p>
            <a:pPr algn="just"/>
            <a:endParaRPr lang="bs-Latn-BA" sz="3000" dirty="0"/>
          </a:p>
        </p:txBody>
      </p:sp>
    </p:spTree>
    <p:extLst>
      <p:ext uri="{BB962C8B-B14F-4D97-AF65-F5344CB8AC3E}">
        <p14:creationId xmlns:p14="http://schemas.microsoft.com/office/powerpoint/2010/main" val="4212726006"/>
      </p:ext>
    </p:extLst>
  </p:cSld>
  <p:clrMapOvr>
    <a:masterClrMapping/>
  </p:clrMapOvr>
</p:sld>
</file>

<file path=ppt/slides/slide1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 Placeholder 4"/>
          <p:cNvSpPr>
            <a:spLocks noGrp="1"/>
          </p:cNvSpPr>
          <p:nvPr>
            <p:ph type="body" idx="1"/>
          </p:nvPr>
        </p:nvSpPr>
        <p:spPr>
          <a:xfrm>
            <a:off x="971599" y="1124745"/>
            <a:ext cx="7056785" cy="3282156"/>
          </a:xfrm>
        </p:spPr>
        <p:txBody>
          <a:bodyPr>
            <a:normAutofit/>
          </a:bodyPr>
          <a:lstStyle/>
          <a:p>
            <a:pPr algn="ctr"/>
            <a:r>
              <a:rPr lang="bs-Latn-BA" sz="4400" b="1" dirty="0">
                <a:solidFill>
                  <a:schemeClr val="tx1"/>
                </a:solidFill>
              </a:rPr>
              <a:t>KRIMINOLOŠKI ASPEKTI DRUGIH OBLIKA KRIMINALITETA</a:t>
            </a:r>
          </a:p>
        </p:txBody>
      </p:sp>
    </p:spTree>
    <p:extLst>
      <p:ext uri="{BB962C8B-B14F-4D97-AF65-F5344CB8AC3E}">
        <p14:creationId xmlns:p14="http://schemas.microsoft.com/office/powerpoint/2010/main" val="1725303490"/>
      </p:ext>
    </p:extLst>
  </p:cSld>
  <p:clrMapOvr>
    <a:masterClrMapping/>
  </p:clrMapOvr>
</p:sld>
</file>

<file path=ppt/slides/slide1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1259632" y="274638"/>
            <a:ext cx="6264696" cy="1143000"/>
          </a:xfrm>
        </p:spPr>
        <p:txBody>
          <a:bodyPr>
            <a:noAutofit/>
          </a:bodyPr>
          <a:lstStyle/>
          <a:p>
            <a:r>
              <a:rPr lang="hr-BA" sz="3600" b="1" dirty="0"/>
              <a:t>Kriminalitet na globalnom planu</a:t>
            </a:r>
            <a:endParaRPr lang="bs-Latn-BA" sz="3600" dirty="0"/>
          </a:p>
        </p:txBody>
      </p:sp>
      <p:sp>
        <p:nvSpPr>
          <p:cNvPr id="5" name="Content Placeholder 4"/>
          <p:cNvSpPr>
            <a:spLocks noGrp="1"/>
          </p:cNvSpPr>
          <p:nvPr>
            <p:ph idx="1"/>
          </p:nvPr>
        </p:nvSpPr>
        <p:spPr>
          <a:xfrm>
            <a:off x="971600" y="1600200"/>
            <a:ext cx="7056784" cy="4525963"/>
          </a:xfrm>
        </p:spPr>
        <p:txBody>
          <a:bodyPr anchor="ctr">
            <a:normAutofit/>
          </a:bodyPr>
          <a:lstStyle/>
          <a:p>
            <a:pPr algn="just"/>
            <a:r>
              <a:rPr lang="hr-BA" sz="3000" b="1" dirty="0"/>
              <a:t>Problem trgovine ženama koje su ujedno posmatrane kao predmet prostitucije predstavlja ozbiljan društveni problem i ne razara samo Bosnu i Hercegovinu, već ovaj problem kriminalne delinkvencije predstavlja jedan globalni problem koji pogađa, </a:t>
            </a:r>
            <a:endParaRPr lang="bs-Latn-BA" sz="3000" dirty="0"/>
          </a:p>
        </p:txBody>
      </p:sp>
    </p:spTree>
    <p:extLst>
      <p:ext uri="{BB962C8B-B14F-4D97-AF65-F5344CB8AC3E}">
        <p14:creationId xmlns:p14="http://schemas.microsoft.com/office/powerpoint/2010/main" val="314440469"/>
      </p:ext>
    </p:extLst>
  </p:cSld>
  <p:clrMapOvr>
    <a:masterClrMapping/>
  </p:clrMapOvr>
</p:sld>
</file>

<file path=ppt/slides/slide1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hr-BA" sz="3000" b="1" dirty="0"/>
              <a:t>muči i zabrinjava gotovo sve zemlje u regionu jugoistočne Evrope i šire u svijetu, što se vidi i iz do sada provedenih objavljenih istraživanja, sa kriminološko-krivično-pravnog aspekta. </a:t>
            </a:r>
            <a:endParaRPr lang="bs-Latn-BA" sz="3000" dirty="0"/>
          </a:p>
          <a:p>
            <a:pPr algn="just"/>
            <a:endParaRPr lang="bs-Latn-BA" sz="3000" dirty="0"/>
          </a:p>
        </p:txBody>
      </p:sp>
    </p:spTree>
    <p:extLst>
      <p:ext uri="{BB962C8B-B14F-4D97-AF65-F5344CB8AC3E}">
        <p14:creationId xmlns:p14="http://schemas.microsoft.com/office/powerpoint/2010/main" val="1087342388"/>
      </p:ext>
    </p:extLst>
  </p:cSld>
  <p:clrMapOvr>
    <a:masterClrMapping/>
  </p:clrMapOvr>
</p:sld>
</file>

<file path=ppt/slides/slide1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bs-Latn-BA" sz="3000" b="1" dirty="0"/>
              <a:t>Naučni značaj istraživanja trgovine ženama proizilazi iz značaja i karakteristika ovog problema. </a:t>
            </a:r>
          </a:p>
          <a:p>
            <a:pPr algn="just"/>
            <a:r>
              <a:rPr lang="bs-Latn-BA" sz="3000" b="1" dirty="0"/>
              <a:t>Za ovaj problem se može reći da je to problem ovog vremena na globalnom planu. </a:t>
            </a:r>
          </a:p>
          <a:p>
            <a:endParaRPr lang="bs-Latn-BA" sz="3000" dirty="0"/>
          </a:p>
        </p:txBody>
      </p:sp>
    </p:spTree>
    <p:extLst>
      <p:ext uri="{BB962C8B-B14F-4D97-AF65-F5344CB8AC3E}">
        <p14:creationId xmlns:p14="http://schemas.microsoft.com/office/powerpoint/2010/main" val="178350839"/>
      </p:ext>
    </p:extLst>
  </p:cSld>
  <p:clrMapOvr>
    <a:masterClrMapping/>
  </p:clrMapOvr>
</p:sld>
</file>

<file path=ppt/slides/slide1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bs-Latn-BA" sz="3000" b="1" dirty="0"/>
              <a:t>Jako je izražen u svim zemljama širom svijeta a u našoj zemlji je prisutan posljednjih godina i ima tendenciju rasta. </a:t>
            </a:r>
          </a:p>
          <a:p>
            <a:pPr algn="just"/>
            <a:r>
              <a:rPr lang="bs-Latn-BA" sz="3000" b="1" dirty="0"/>
              <a:t>Ovaj problem je uzrokovan stanjem u društvu i porodici.</a:t>
            </a:r>
          </a:p>
          <a:p>
            <a:endParaRPr lang="bs-Latn-BA" dirty="0"/>
          </a:p>
        </p:txBody>
      </p:sp>
    </p:spTree>
    <p:extLst>
      <p:ext uri="{BB962C8B-B14F-4D97-AF65-F5344CB8AC3E}">
        <p14:creationId xmlns:p14="http://schemas.microsoft.com/office/powerpoint/2010/main" val="3111592834"/>
      </p:ext>
    </p:extLst>
  </p:cSld>
  <p:clrMapOvr>
    <a:masterClrMapping/>
  </p:clrMapOvr>
</p:sld>
</file>

<file path=ppt/slides/slide1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t">
            <a:normAutofit/>
          </a:bodyPr>
          <a:lstStyle/>
          <a:p>
            <a:pPr algn="just"/>
            <a:r>
              <a:rPr lang="bs-Latn-BA" sz="3000" b="1" dirty="0"/>
              <a:t>Društveni značaj istraživanja ove pojave danas se nalazi u krizi, a prisutna je ozbiljna patologija (trgovina ženama koje su predmet prostitucije) i ukoliko se nastavi sa daljim trendom rasta može društvo dovesti u još teže krizno stanje propraćeno nesagledivim posljedicama.</a:t>
            </a:r>
          </a:p>
        </p:txBody>
      </p:sp>
    </p:spTree>
    <p:extLst>
      <p:ext uri="{BB962C8B-B14F-4D97-AF65-F5344CB8AC3E}">
        <p14:creationId xmlns:p14="http://schemas.microsoft.com/office/powerpoint/2010/main" val="2782516898"/>
      </p:ext>
    </p:extLst>
  </p:cSld>
  <p:clrMapOvr>
    <a:masterClrMapping/>
  </p:clrMapOvr>
</p:sld>
</file>

<file path=ppt/slides/slide1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1475656" y="274638"/>
            <a:ext cx="6408712" cy="1143000"/>
          </a:xfrm>
        </p:spPr>
        <p:txBody>
          <a:bodyPr>
            <a:noAutofit/>
          </a:bodyPr>
          <a:lstStyle/>
          <a:p>
            <a:r>
              <a:rPr lang="hr-BA" sz="3600" b="1" dirty="0"/>
              <a:t>Društvena </a:t>
            </a:r>
            <a:r>
              <a:rPr lang="hr-BA" sz="3600" b="1" dirty="0" err="1"/>
              <a:t>optavdanost</a:t>
            </a:r>
            <a:r>
              <a:rPr lang="hr-BA" sz="3600" b="1" dirty="0"/>
              <a:t> pristupa tematskom </a:t>
            </a:r>
            <a:r>
              <a:rPr lang="hr-BA" sz="3600" b="1" dirty="0" smtClean="0"/>
              <a:t>razmatranju</a:t>
            </a:r>
            <a:endParaRPr lang="bs-Latn-BA" sz="3600" dirty="0"/>
          </a:p>
        </p:txBody>
      </p:sp>
      <p:sp>
        <p:nvSpPr>
          <p:cNvPr id="6" name="Content Placeholder 5"/>
          <p:cNvSpPr>
            <a:spLocks noGrp="1"/>
          </p:cNvSpPr>
          <p:nvPr>
            <p:ph idx="1"/>
          </p:nvPr>
        </p:nvSpPr>
        <p:spPr>
          <a:xfrm>
            <a:off x="971600" y="1600200"/>
            <a:ext cx="7056784" cy="4525963"/>
          </a:xfrm>
        </p:spPr>
        <p:txBody>
          <a:bodyPr anchor="ctr">
            <a:normAutofit/>
          </a:bodyPr>
          <a:lstStyle/>
          <a:p>
            <a:pPr algn="just"/>
            <a:r>
              <a:rPr lang="hr-BA" sz="3000" b="1" dirty="0"/>
              <a:t>Trgovina ženama koje su i predmet prostitucije predstavlja ozbiljan društveni problem koji razara i </a:t>
            </a:r>
            <a:r>
              <a:rPr lang="hr-BA" sz="3000" b="1" dirty="0" err="1"/>
              <a:t>ponidaštava</a:t>
            </a:r>
            <a:r>
              <a:rPr lang="hr-BA" sz="3000" b="1" dirty="0"/>
              <a:t> ne samo Bosnu i Hercegovinu, već je to i globalni problem, </a:t>
            </a:r>
            <a:r>
              <a:rPr lang="hr-BA" sz="3000" b="1" dirty="0" err="1"/>
              <a:t>tj</a:t>
            </a:r>
            <a:r>
              <a:rPr lang="hr-BA" sz="3000" b="1" dirty="0"/>
              <a:t> jedna vrsta </a:t>
            </a:r>
            <a:r>
              <a:rPr lang="hr-BA" sz="3000" b="1" dirty="0" err="1"/>
              <a:t>organizovanog</a:t>
            </a:r>
            <a:r>
              <a:rPr lang="hr-BA" sz="3000" b="1" dirty="0"/>
              <a:t> kriminaliteta na globalnom planu.</a:t>
            </a:r>
            <a:endParaRPr lang="bs-Latn-BA" sz="3000" dirty="0"/>
          </a:p>
          <a:p>
            <a:endParaRPr lang="bs-Latn-BA" dirty="0"/>
          </a:p>
        </p:txBody>
      </p:sp>
    </p:spTree>
    <p:extLst>
      <p:ext uri="{BB962C8B-B14F-4D97-AF65-F5344CB8AC3E}">
        <p14:creationId xmlns:p14="http://schemas.microsoft.com/office/powerpoint/2010/main" val="233865484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pPr algn="just"/>
            <a:r>
              <a:rPr lang="hr-BA" sz="3000" b="1" dirty="0"/>
              <a:t>Međunarodni faktori uticaja pogoduju razvoju organizovanog kriminaliteta kroz procese pravne harmonizacije i globalizacije, odnosno odsustva i tolerancija kontrole prekograničnog prometa i nedovoljno osiguran razvoj internacionalne, posebno finansijske kontrole, razvoj internet tehnike i slično</a:t>
            </a:r>
            <a:r>
              <a:rPr lang="hr-BA" b="1" dirty="0"/>
              <a:t>. </a:t>
            </a:r>
            <a:endParaRPr lang="bs-Latn-BA" dirty="0"/>
          </a:p>
        </p:txBody>
      </p:sp>
    </p:spTree>
    <p:extLst>
      <p:ext uri="{BB962C8B-B14F-4D97-AF65-F5344CB8AC3E}">
        <p14:creationId xmlns:p14="http://schemas.microsoft.com/office/powerpoint/2010/main" val="2398654365"/>
      </p:ext>
    </p:extLst>
  </p:cSld>
  <p:clrMapOvr>
    <a:masterClrMapping/>
  </p:clrMapOvr>
</p:sld>
</file>

<file path=ppt/slides/slide1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93095"/>
          </a:xfrm>
        </p:spPr>
        <p:txBody>
          <a:bodyPr/>
          <a:lstStyle/>
          <a:p>
            <a:pPr algn="just"/>
            <a:r>
              <a:rPr lang="vi-VN" sz="3000" b="1" dirty="0">
                <a:latin typeface="Calibri" pitchFamily="34" charset="0"/>
                <a:cs typeface="Calibri" pitchFamily="34" charset="0"/>
              </a:rPr>
              <a:t>Naučno stručnim istraživanjima, realno se očekivalo u nauci, da se provjere već stečena naučna saznanja u društvenoj praksi što bi bila osnova za rješavanje ovakog složenog problema u Bosni i </a:t>
            </a:r>
            <a:r>
              <a:rPr lang="bs-Latn-BA" sz="3000" b="1" dirty="0" smtClean="0">
                <a:latin typeface="Calibri" pitchFamily="34" charset="0"/>
                <a:cs typeface="Calibri" pitchFamily="34" charset="0"/>
              </a:rPr>
              <a:t>H</a:t>
            </a:r>
            <a:r>
              <a:rPr lang="vi-VN" sz="3000" b="1" dirty="0" smtClean="0">
                <a:latin typeface="Calibri" pitchFamily="34" charset="0"/>
                <a:cs typeface="Calibri" pitchFamily="34" charset="0"/>
              </a:rPr>
              <a:t>ercegovini</a:t>
            </a:r>
            <a:r>
              <a:rPr lang="vi-VN" sz="3000" b="1" dirty="0">
                <a:latin typeface="Calibri" pitchFamily="34" charset="0"/>
                <a:cs typeface="Calibri" pitchFamily="34" charset="0"/>
              </a:rPr>
              <a:t>, a to i statističke činjenice/pokazatelji potvrđuju.</a:t>
            </a:r>
          </a:p>
          <a:p>
            <a:endParaRPr lang="bs-Latn-BA" dirty="0"/>
          </a:p>
        </p:txBody>
      </p:sp>
    </p:spTree>
    <p:extLst>
      <p:ext uri="{BB962C8B-B14F-4D97-AF65-F5344CB8AC3E}">
        <p14:creationId xmlns:p14="http://schemas.microsoft.com/office/powerpoint/2010/main" val="99307532"/>
      </p:ext>
    </p:extLst>
  </p:cSld>
  <p:clrMapOvr>
    <a:masterClrMapping/>
  </p:clrMapOvr>
</p:sld>
</file>

<file path=ppt/slides/slide1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Kocka – jedan od oblika </a:t>
            </a:r>
            <a:r>
              <a:rPr lang="hr-BA" sz="3600" b="1" dirty="0" smtClean="0"/>
              <a:t>biznisa</a:t>
            </a:r>
            <a:endParaRPr lang="bs-Latn-BA" sz="3600" dirty="0"/>
          </a:p>
        </p:txBody>
      </p:sp>
      <p:sp>
        <p:nvSpPr>
          <p:cNvPr id="3" name="Content Placeholder 2"/>
          <p:cNvSpPr>
            <a:spLocks noGrp="1"/>
          </p:cNvSpPr>
          <p:nvPr>
            <p:ph idx="1"/>
          </p:nvPr>
        </p:nvSpPr>
        <p:spPr>
          <a:xfrm>
            <a:off x="971600" y="1600201"/>
            <a:ext cx="7056784" cy="4421087"/>
          </a:xfrm>
        </p:spPr>
        <p:txBody>
          <a:bodyPr>
            <a:normAutofit/>
          </a:bodyPr>
          <a:lstStyle/>
          <a:p>
            <a:pPr algn="just"/>
            <a:r>
              <a:rPr lang="hr-BA" sz="3000" b="1" dirty="0"/>
              <a:t>Biznis kockanja prelazi u fenomenološki oblik </a:t>
            </a:r>
            <a:r>
              <a:rPr lang="hr-BA" sz="3000" b="1" dirty="0" err="1"/>
              <a:t>organizovanog</a:t>
            </a:r>
            <a:r>
              <a:rPr lang="hr-BA" sz="3000" b="1" dirty="0"/>
              <a:t> kriminaliteta</a:t>
            </a:r>
            <a:endParaRPr lang="bs-Latn-BA" sz="3000" dirty="0"/>
          </a:p>
          <a:p>
            <a:pPr algn="just"/>
            <a:r>
              <a:rPr lang="hr-BA" sz="3000" b="1" dirty="0"/>
              <a:t>u slučaju kada se </a:t>
            </a:r>
            <a:r>
              <a:rPr lang="hr-BA" sz="3000" b="1" dirty="0" err="1"/>
              <a:t>organizuju</a:t>
            </a:r>
            <a:r>
              <a:rPr lang="hr-BA" sz="3000" b="1" dirty="0"/>
              <a:t> prevare u igri, kada reketaši djeluju svojim uhodanim metodama rada. </a:t>
            </a:r>
            <a:endParaRPr lang="bs-Latn-BA" sz="3000" dirty="0"/>
          </a:p>
          <a:p>
            <a:endParaRPr lang="bs-Latn-BA" dirty="0"/>
          </a:p>
        </p:txBody>
      </p:sp>
    </p:spTree>
    <p:extLst>
      <p:ext uri="{BB962C8B-B14F-4D97-AF65-F5344CB8AC3E}">
        <p14:creationId xmlns:p14="http://schemas.microsoft.com/office/powerpoint/2010/main" val="1916956535"/>
      </p:ext>
    </p:extLst>
  </p:cSld>
  <p:clrMapOvr>
    <a:masterClrMapping/>
  </p:clrMapOvr>
</p:sld>
</file>

<file path=ppt/slides/slide1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2074"/>
          </a:xfrm>
        </p:spPr>
        <p:txBody>
          <a:bodyPr>
            <a:normAutofit fontScale="90000"/>
          </a:bodyPr>
          <a:lstStyle/>
          <a:p>
            <a:endParaRPr lang="bs-Latn-BA" dirty="0"/>
          </a:p>
        </p:txBody>
      </p:sp>
      <p:sp>
        <p:nvSpPr>
          <p:cNvPr id="3" name="Content Placeholder 2"/>
          <p:cNvSpPr>
            <a:spLocks noGrp="1"/>
          </p:cNvSpPr>
          <p:nvPr>
            <p:ph idx="1"/>
          </p:nvPr>
        </p:nvSpPr>
        <p:spPr>
          <a:xfrm>
            <a:off x="971600" y="1268761"/>
            <a:ext cx="7056784" cy="4752528"/>
          </a:xfrm>
        </p:spPr>
        <p:txBody>
          <a:bodyPr anchor="ctr">
            <a:normAutofit fontScale="92500" lnSpcReduction="20000"/>
          </a:bodyPr>
          <a:lstStyle/>
          <a:p>
            <a:pPr marL="0" indent="0" algn="just">
              <a:buNone/>
            </a:pPr>
            <a:endParaRPr lang="bs-Latn-BA" b="1" dirty="0" smtClean="0"/>
          </a:p>
          <a:p>
            <a:pPr marL="0" indent="0" algn="just">
              <a:buNone/>
            </a:pPr>
            <a:r>
              <a:rPr lang="bs-Latn-BA" b="1" dirty="0" smtClean="0"/>
              <a:t>    Uobičajnim </a:t>
            </a:r>
            <a:r>
              <a:rPr lang="bs-Latn-BA" b="1" dirty="0"/>
              <a:t>metodama: </a:t>
            </a:r>
          </a:p>
          <a:p>
            <a:pPr algn="just"/>
            <a:r>
              <a:rPr lang="bs-Latn-BA" b="1" dirty="0"/>
              <a:t>obilježavanjem teritorije, </a:t>
            </a:r>
          </a:p>
          <a:p>
            <a:pPr algn="just"/>
            <a:r>
              <a:rPr lang="bs-Latn-BA" b="1" dirty="0"/>
              <a:t>zakupljivanjem mašina, </a:t>
            </a:r>
          </a:p>
          <a:p>
            <a:pPr algn="just"/>
            <a:r>
              <a:rPr lang="bs-Latn-BA" b="1" dirty="0"/>
              <a:t>uklanjanjem protivnika i pružanjem zaštite uz naknadu, </a:t>
            </a:r>
          </a:p>
          <a:p>
            <a:pPr algn="just"/>
            <a:r>
              <a:rPr lang="bs-Latn-BA" b="1" dirty="0"/>
              <a:t>uzimanje dijela prihoda.</a:t>
            </a:r>
          </a:p>
          <a:p>
            <a:pPr algn="just"/>
            <a:r>
              <a:rPr lang="bs-Latn-BA" b="1" dirty="0"/>
              <a:t>Biznis kockanja je zabranjen, ali bez obzira na to kockarske organizacije rade ilegalno, a novčani prihodi su enormno visoki.</a:t>
            </a:r>
          </a:p>
          <a:p>
            <a:endParaRPr lang="bs-Latn-BA" dirty="0"/>
          </a:p>
        </p:txBody>
      </p:sp>
    </p:spTree>
    <p:extLst>
      <p:ext uri="{BB962C8B-B14F-4D97-AF65-F5344CB8AC3E}">
        <p14:creationId xmlns:p14="http://schemas.microsoft.com/office/powerpoint/2010/main" val="1713605580"/>
      </p:ext>
    </p:extLst>
  </p:cSld>
  <p:clrMapOvr>
    <a:masterClrMapping/>
  </p:clrMapOvr>
</p:sld>
</file>

<file path=ppt/slides/slide1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Pranje nelegalno stečenog novca</a:t>
            </a:r>
            <a:endParaRPr lang="bs-Latn-BA" sz="3600" dirty="0"/>
          </a:p>
        </p:txBody>
      </p:sp>
      <p:sp>
        <p:nvSpPr>
          <p:cNvPr id="3" name="Content Placeholder 2"/>
          <p:cNvSpPr>
            <a:spLocks noGrp="1"/>
          </p:cNvSpPr>
          <p:nvPr>
            <p:ph idx="1"/>
          </p:nvPr>
        </p:nvSpPr>
        <p:spPr>
          <a:xfrm>
            <a:off x="971600" y="1600201"/>
            <a:ext cx="7056784" cy="4349079"/>
          </a:xfrm>
        </p:spPr>
        <p:txBody>
          <a:bodyPr>
            <a:normAutofit/>
          </a:bodyPr>
          <a:lstStyle/>
          <a:p>
            <a:pPr algn="just"/>
            <a:r>
              <a:rPr lang="hr-BA" sz="3000" b="1" dirty="0"/>
              <a:t>Pranje nelegalno stečenog novca je </a:t>
            </a:r>
            <a:r>
              <a:rPr lang="hr-BA" sz="3000" b="1" dirty="0" err="1"/>
              <a:t>protivpravni</a:t>
            </a:r>
            <a:r>
              <a:rPr lang="hr-BA" sz="3000" b="1" dirty="0"/>
              <a:t> postupak legalizacije kapitala stečenog kriminalnom djelatnošću. Sastoji se u falsifikovanju poslovno finansijske dokumentacije i </a:t>
            </a:r>
            <a:r>
              <a:rPr lang="hr-BA" sz="3000" b="1" dirty="0" smtClean="0"/>
              <a:t>manipulaciji u sistemu među-bankarskih </a:t>
            </a:r>
            <a:r>
              <a:rPr lang="hr-BA" sz="3000" b="1" dirty="0"/>
              <a:t>transakcija.</a:t>
            </a:r>
            <a:endParaRPr lang="bs-Latn-BA" sz="3000" dirty="0"/>
          </a:p>
          <a:p>
            <a:pPr algn="just"/>
            <a:endParaRPr lang="bs-Latn-BA" dirty="0"/>
          </a:p>
        </p:txBody>
      </p:sp>
    </p:spTree>
    <p:extLst>
      <p:ext uri="{BB962C8B-B14F-4D97-AF65-F5344CB8AC3E}">
        <p14:creationId xmlns:p14="http://schemas.microsoft.com/office/powerpoint/2010/main" val="1685959460"/>
      </p:ext>
    </p:extLst>
  </p:cSld>
  <p:clrMapOvr>
    <a:masterClrMapping/>
  </p:clrMapOvr>
</p:sld>
</file>

<file path=ppt/slides/slide1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ormAutofit/>
          </a:bodyPr>
          <a:lstStyle/>
          <a:p>
            <a:pPr algn="just"/>
            <a:r>
              <a:rPr lang="bs-Latn-BA" sz="3000" b="1" dirty="0"/>
              <a:t>Porijeklo prljavog, odnosno nelegalno stečenog novca potiče od nelegalne trgovine, iz skrivenih ili pronevjerenih fondova izražen na utajama poreza, ilegalnom trgovinom drogama i opijatima, </a:t>
            </a:r>
            <a:endParaRPr lang="bs-Latn-BA" dirty="0"/>
          </a:p>
        </p:txBody>
      </p:sp>
    </p:spTree>
    <p:extLst>
      <p:ext uri="{BB962C8B-B14F-4D97-AF65-F5344CB8AC3E}">
        <p14:creationId xmlns:p14="http://schemas.microsoft.com/office/powerpoint/2010/main" val="4216544566"/>
      </p:ext>
    </p:extLst>
  </p:cSld>
  <p:clrMapOvr>
    <a:masterClrMapping/>
  </p:clrMapOvr>
</p:sld>
</file>

<file path=ppt/slides/slide1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pPr algn="just"/>
            <a:r>
              <a:rPr lang="bs-Latn-BA" sz="3000" b="1" dirty="0"/>
              <a:t>iz organizovane biznis kocke, prostitucije i raznih oblika reketa, kao i procesima privatizacije kapitala u bivšim socijalističkim zemljama Istočne Evrope i organizovanih kanala kriminaliteta na Zapadu</a:t>
            </a:r>
            <a:r>
              <a:rPr lang="bs-Latn-BA" sz="3000" dirty="0"/>
              <a:t>.</a:t>
            </a:r>
          </a:p>
          <a:p>
            <a:endParaRPr lang="bs-Latn-BA" dirty="0"/>
          </a:p>
        </p:txBody>
      </p:sp>
    </p:spTree>
    <p:extLst>
      <p:ext uri="{BB962C8B-B14F-4D97-AF65-F5344CB8AC3E}">
        <p14:creationId xmlns:p14="http://schemas.microsoft.com/office/powerpoint/2010/main" val="2236212340"/>
      </p:ext>
    </p:extLst>
  </p:cSld>
  <p:clrMapOvr>
    <a:masterClrMapping/>
  </p:clrMapOvr>
</p:sld>
</file>

<file path=ppt/slides/slide1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21087"/>
          </a:xfrm>
        </p:spPr>
        <p:txBody>
          <a:bodyPr/>
          <a:lstStyle/>
          <a:p>
            <a:pPr algn="just"/>
            <a:r>
              <a:rPr lang="vi-VN" sz="3000" b="1" dirty="0">
                <a:latin typeface="Calibri" pitchFamily="34" charset="0"/>
                <a:cs typeface="Calibri" pitchFamily="34" charset="0"/>
              </a:rPr>
              <a:t>Pranje nelegalno stečenog novca predstavlja međunarodni problem razvijenih zemalja i ostalih zemalja u razvoju koje su prošle ili prolaze tranziciju.</a:t>
            </a:r>
          </a:p>
          <a:p>
            <a:pPr algn="just"/>
            <a:r>
              <a:rPr lang="vi-VN" sz="3000" b="1" dirty="0">
                <a:latin typeface="Calibri" pitchFamily="34" charset="0"/>
                <a:cs typeface="Calibri" pitchFamily="34" charset="0"/>
              </a:rPr>
              <a:t>Pranje nelegalno stečenog novca ugrožava i finansijski oštećuje, odnosno potkopava  svaku državu. </a:t>
            </a:r>
          </a:p>
          <a:p>
            <a:endParaRPr lang="bs-Latn-BA" dirty="0"/>
          </a:p>
        </p:txBody>
      </p:sp>
    </p:spTree>
    <p:extLst>
      <p:ext uri="{BB962C8B-B14F-4D97-AF65-F5344CB8AC3E}">
        <p14:creationId xmlns:p14="http://schemas.microsoft.com/office/powerpoint/2010/main" val="3179766012"/>
      </p:ext>
    </p:extLst>
  </p:cSld>
  <p:clrMapOvr>
    <a:masterClrMapping/>
  </p:clrMapOvr>
</p:sld>
</file>

<file path=ppt/slides/slide1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55576" y="274638"/>
            <a:ext cx="7416824" cy="1143000"/>
          </a:xfrm>
        </p:spPr>
        <p:txBody>
          <a:bodyPr>
            <a:noAutofit/>
          </a:bodyPr>
          <a:lstStyle/>
          <a:p>
            <a:r>
              <a:rPr lang="hr-BA" sz="3600" b="1" dirty="0"/>
              <a:t>Reket </a:t>
            </a:r>
            <a:r>
              <a:rPr lang="hr-BA" sz="3600" b="1" dirty="0" err="1"/>
              <a:t>reformisani</a:t>
            </a:r>
            <a:r>
              <a:rPr lang="hr-BA" sz="3600" b="1" dirty="0"/>
              <a:t> oblik ucjene i iznude</a:t>
            </a:r>
            <a:endParaRPr lang="bs-Latn-BA" sz="3600" dirty="0"/>
          </a:p>
        </p:txBody>
      </p:sp>
      <p:sp>
        <p:nvSpPr>
          <p:cNvPr id="3" name="Content Placeholder 2"/>
          <p:cNvSpPr>
            <a:spLocks noGrp="1"/>
          </p:cNvSpPr>
          <p:nvPr>
            <p:ph idx="1"/>
          </p:nvPr>
        </p:nvSpPr>
        <p:spPr>
          <a:xfrm>
            <a:off x="971600" y="1412777"/>
            <a:ext cx="7056784" cy="4032448"/>
          </a:xfrm>
        </p:spPr>
        <p:txBody>
          <a:bodyPr>
            <a:normAutofit/>
          </a:bodyPr>
          <a:lstStyle/>
          <a:p>
            <a:pPr algn="just"/>
            <a:r>
              <a:rPr lang="hr-BA" sz="3000" b="1" dirty="0"/>
              <a:t>Reket predstavlja </a:t>
            </a:r>
            <a:r>
              <a:rPr lang="hr-BA" sz="3000" b="1" dirty="0" err="1"/>
              <a:t>savremene</a:t>
            </a:r>
            <a:r>
              <a:rPr lang="hr-BA" sz="3000" b="1" dirty="0"/>
              <a:t> vidove </a:t>
            </a:r>
            <a:r>
              <a:rPr lang="hr-BA" sz="3000" b="1" dirty="0" err="1"/>
              <a:t>reketiranja</a:t>
            </a:r>
            <a:r>
              <a:rPr lang="hr-BA" sz="3000" b="1" dirty="0"/>
              <a:t> u krivično-pravnom smislu, profesionalne ucjene i iznude. </a:t>
            </a:r>
            <a:endParaRPr lang="bs-Latn-BA" sz="3000" dirty="0"/>
          </a:p>
          <a:p>
            <a:pPr algn="just"/>
            <a:r>
              <a:rPr lang="hr-BA" sz="3000" b="1" dirty="0"/>
              <a:t>On je posebna i profesionalna vrsta kriminalne rente, oblik profesionalnog kriminaliteta zasnovan na sistemu prijetnje, prinude i nasilja. </a:t>
            </a:r>
            <a:endParaRPr lang="bs-Latn-BA" sz="3000" dirty="0"/>
          </a:p>
        </p:txBody>
      </p:sp>
    </p:spTree>
    <p:extLst>
      <p:ext uri="{BB962C8B-B14F-4D97-AF65-F5344CB8AC3E}">
        <p14:creationId xmlns:p14="http://schemas.microsoft.com/office/powerpoint/2010/main" val="2171137842"/>
      </p:ext>
    </p:extLst>
  </p:cSld>
  <p:clrMapOvr>
    <a:masterClrMapping/>
  </p:clrMapOvr>
</p:sld>
</file>

<file path=ppt/slides/slide1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21087"/>
          </a:xfrm>
        </p:spPr>
        <p:txBody>
          <a:bodyPr>
            <a:normAutofit/>
          </a:bodyPr>
          <a:lstStyle/>
          <a:p>
            <a:pPr algn="just"/>
            <a:r>
              <a:rPr lang="vi-VN" sz="3000" b="1" dirty="0">
                <a:latin typeface="Calibri" pitchFamily="34" charset="0"/>
                <a:cs typeface="Calibri" pitchFamily="34" charset="0"/>
              </a:rPr>
              <a:t>U ovaj fenomenološki oblik spada „utjerivanje duga“ odnosno oblik profesionalnog kriminaliteta, koji se odvija kroz faze, i to:</a:t>
            </a:r>
          </a:p>
          <a:p>
            <a:pPr algn="just"/>
            <a:r>
              <a:rPr lang="vi-VN" sz="3000" b="1" dirty="0">
                <a:latin typeface="Calibri" pitchFamily="34" charset="0"/>
                <a:cs typeface="Calibri" pitchFamily="34" charset="0"/>
              </a:rPr>
              <a:t>u prvoj fazi utjerivač duga podsjeća dužnika učtivo na dospjelo dugovanje i određuje mu vremenski period (rok) da ispuni obavezu. </a:t>
            </a:r>
          </a:p>
          <a:p>
            <a:endParaRPr lang="bs-Latn-BA" dirty="0"/>
          </a:p>
        </p:txBody>
      </p:sp>
    </p:spTree>
    <p:extLst>
      <p:ext uri="{BB962C8B-B14F-4D97-AF65-F5344CB8AC3E}">
        <p14:creationId xmlns:p14="http://schemas.microsoft.com/office/powerpoint/2010/main" val="3040600963"/>
      </p:ext>
    </p:extLst>
  </p:cSld>
  <p:clrMapOvr>
    <a:masterClrMapping/>
  </p:clrMapOvr>
</p:sld>
</file>

<file path=ppt/slides/slide1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457200" y="1600201"/>
            <a:ext cx="7643192" cy="4421088"/>
          </a:xfrm>
        </p:spPr>
        <p:txBody>
          <a:bodyPr>
            <a:normAutofit/>
          </a:bodyPr>
          <a:lstStyle/>
          <a:p>
            <a:pPr algn="just"/>
            <a:r>
              <a:rPr lang="vi-VN" sz="3000" b="1" dirty="0">
                <a:latin typeface="Calibri" pitchFamily="34" charset="0"/>
                <a:cs typeface="Calibri" pitchFamily="34" charset="0"/>
              </a:rPr>
              <a:t>u drugoj fazi reketar čini klasično izvršenje krivičnog duga iznude, gdje pojedinac ili grupa u namjeri da sebi pribavi protivpravnu imovinsku korist silom ili prijetnjama prisiljava drugo lice da mu preda određenu imovinsku korist</a:t>
            </a:r>
            <a:r>
              <a:rPr lang="vi-VN" sz="3000" b="1" dirty="0" smtClean="0">
                <a:latin typeface="Calibri" pitchFamily="34" charset="0"/>
                <a:cs typeface="Calibri" pitchFamily="34" charset="0"/>
              </a:rPr>
              <a:t>.</a:t>
            </a:r>
            <a:endParaRPr lang="vi-VN" sz="3000" b="1" dirty="0">
              <a:latin typeface="Calibri" pitchFamily="34" charset="0"/>
              <a:cs typeface="Calibri" pitchFamily="34" charset="0"/>
            </a:endParaRPr>
          </a:p>
        </p:txBody>
      </p:sp>
    </p:spTree>
    <p:extLst>
      <p:ext uri="{BB962C8B-B14F-4D97-AF65-F5344CB8AC3E}">
        <p14:creationId xmlns:p14="http://schemas.microsoft.com/office/powerpoint/2010/main" val="403016575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bs-Latn-BA" sz="3600" b="1" dirty="0"/>
          </a:p>
        </p:txBody>
      </p:sp>
      <p:sp>
        <p:nvSpPr>
          <p:cNvPr id="3" name="Content Placeholder 2"/>
          <p:cNvSpPr>
            <a:spLocks noGrp="1"/>
          </p:cNvSpPr>
          <p:nvPr>
            <p:ph idx="1"/>
          </p:nvPr>
        </p:nvSpPr>
        <p:spPr>
          <a:xfrm>
            <a:off x="971600" y="1700808"/>
            <a:ext cx="7056784" cy="4425355"/>
          </a:xfrm>
        </p:spPr>
        <p:txBody>
          <a:bodyPr/>
          <a:lstStyle/>
          <a:p>
            <a:pPr algn="just"/>
            <a:r>
              <a:rPr lang="bs-Latn-BA" sz="3000" b="1" dirty="0"/>
              <a:t>U nerazvijenim zemljama i zemljama u tranziciji uzroci su u: </a:t>
            </a:r>
          </a:p>
          <a:p>
            <a:pPr algn="just"/>
            <a:r>
              <a:rPr lang="bs-Latn-BA" sz="3000" b="1" dirty="0"/>
              <a:t>raznim oblicima anomičnih stanja, </a:t>
            </a:r>
          </a:p>
          <a:p>
            <a:pPr algn="just"/>
            <a:r>
              <a:rPr lang="bs-Latn-BA" sz="3000" b="1" dirty="0"/>
              <a:t>društvene dezorganizacije i </a:t>
            </a:r>
          </a:p>
          <a:p>
            <a:pPr algn="just"/>
            <a:r>
              <a:rPr lang="bs-Latn-BA" sz="3000" b="1" dirty="0"/>
              <a:t>pojava “</a:t>
            </a:r>
            <a:r>
              <a:rPr lang="bs-Latn-BA" sz="3000" b="1" i="1" dirty="0"/>
              <a:t>sive ekonomije</a:t>
            </a:r>
            <a:r>
              <a:rPr lang="bs-Latn-BA" sz="3000" b="1" dirty="0"/>
              <a:t>”.</a:t>
            </a:r>
          </a:p>
          <a:p>
            <a:pPr algn="just"/>
            <a:r>
              <a:rPr lang="bs-Latn-BA" sz="3000" b="1" dirty="0" smtClean="0"/>
              <a:t>Pojavni oblici </a:t>
            </a:r>
            <a:r>
              <a:rPr lang="bs-Latn-BA" sz="3000" b="1" dirty="0"/>
              <a:t>organizovanog kriminaliteta su: osnovni i ostali oblici.</a:t>
            </a:r>
          </a:p>
          <a:p>
            <a:pPr algn="just"/>
            <a:endParaRPr lang="bs-Latn-BA" dirty="0"/>
          </a:p>
        </p:txBody>
      </p:sp>
    </p:spTree>
    <p:extLst>
      <p:ext uri="{BB962C8B-B14F-4D97-AF65-F5344CB8AC3E}">
        <p14:creationId xmlns:p14="http://schemas.microsoft.com/office/powerpoint/2010/main" val="3624013092"/>
      </p:ext>
    </p:extLst>
  </p:cSld>
  <p:clrMapOvr>
    <a:masterClrMapping/>
  </p:clrMapOvr>
</p:sld>
</file>

<file path=ppt/slides/slide1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pPr algn="just"/>
            <a:r>
              <a:rPr lang="vi-VN" sz="3000" b="1" dirty="0">
                <a:latin typeface="Calibri" pitchFamily="34" charset="0"/>
                <a:cs typeface="Calibri" pitchFamily="34" charset="0"/>
              </a:rPr>
              <a:t>u trećoj fazi nudi se navodna zaštita uz obavezu plaćanja određenog novčanog iznosa od strane osobe kojoj se nudi takva zaštita, a koju on nije tražio. </a:t>
            </a:r>
          </a:p>
          <a:p>
            <a:endParaRPr lang="bs-Latn-BA" dirty="0"/>
          </a:p>
          <a:p>
            <a:endParaRPr lang="bs-Latn-BA" dirty="0"/>
          </a:p>
        </p:txBody>
      </p:sp>
    </p:spTree>
    <p:extLst>
      <p:ext uri="{BB962C8B-B14F-4D97-AF65-F5344CB8AC3E}">
        <p14:creationId xmlns:p14="http://schemas.microsoft.com/office/powerpoint/2010/main" val="3857386342"/>
      </p:ext>
    </p:extLst>
  </p:cSld>
  <p:clrMapOvr>
    <a:masterClrMapping/>
  </p:clrMapOvr>
</p:sld>
</file>

<file path=ppt/slides/slide1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1600" y="274638"/>
            <a:ext cx="6912768" cy="1143000"/>
          </a:xfrm>
        </p:spPr>
        <p:txBody>
          <a:bodyPr>
            <a:noAutofit/>
          </a:bodyPr>
          <a:lstStyle/>
          <a:p>
            <a:r>
              <a:rPr lang="hr-BA" sz="3600" b="1" dirty="0"/>
              <a:t>Drugi fenomenološki oblici kriminaliteta</a:t>
            </a:r>
            <a:endParaRPr lang="bs-Latn-BA" sz="3600" dirty="0"/>
          </a:p>
        </p:txBody>
      </p:sp>
      <p:sp>
        <p:nvSpPr>
          <p:cNvPr id="3" name="Content Placeholder 2"/>
          <p:cNvSpPr>
            <a:spLocks noGrp="1"/>
          </p:cNvSpPr>
          <p:nvPr>
            <p:ph idx="1"/>
          </p:nvPr>
        </p:nvSpPr>
        <p:spPr>
          <a:xfrm>
            <a:off x="971600" y="1600201"/>
            <a:ext cx="7056784" cy="4493096"/>
          </a:xfrm>
        </p:spPr>
        <p:txBody>
          <a:bodyPr>
            <a:normAutofit/>
          </a:bodyPr>
          <a:lstStyle/>
          <a:p>
            <a:pPr algn="just"/>
            <a:r>
              <a:rPr lang="hr-BA" sz="3000" b="1" dirty="0"/>
              <a:t>U druge oblike devijantnog ponašanja spadaju delikti novijeg sadržaja koji nemaju prevashodno, odnosno isključivo koristoljubiv motiv, ali se njima onemogućavaju ili oštećuju određena imovinska prava drugih – oduzimanje tuđe stvari, uništavanje ili oštećenje tuđe stvari, </a:t>
            </a:r>
            <a:endParaRPr lang="bs-Latn-BA" sz="3000" dirty="0"/>
          </a:p>
        </p:txBody>
      </p:sp>
    </p:spTree>
    <p:extLst>
      <p:ext uri="{BB962C8B-B14F-4D97-AF65-F5344CB8AC3E}">
        <p14:creationId xmlns:p14="http://schemas.microsoft.com/office/powerpoint/2010/main" val="2476121954"/>
      </p:ext>
    </p:extLst>
  </p:cSld>
  <p:clrMapOvr>
    <a:masterClrMapping/>
  </p:clrMapOvr>
</p:sld>
</file>

<file path=ppt/slides/slide1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74042"/>
          </a:xfrm>
        </p:spPr>
        <p:txBody>
          <a:bodyPr>
            <a:normAutofit fontScale="90000"/>
          </a:bodyPr>
          <a:lstStyle/>
          <a:p>
            <a:endParaRPr lang="bs-Latn-BA" dirty="0"/>
          </a:p>
        </p:txBody>
      </p:sp>
      <p:sp>
        <p:nvSpPr>
          <p:cNvPr id="3" name="Content Placeholder 2"/>
          <p:cNvSpPr>
            <a:spLocks noGrp="1"/>
          </p:cNvSpPr>
          <p:nvPr>
            <p:ph idx="1"/>
          </p:nvPr>
        </p:nvSpPr>
        <p:spPr>
          <a:xfrm>
            <a:off x="971600" y="764704"/>
            <a:ext cx="7056784" cy="5328592"/>
          </a:xfrm>
        </p:spPr>
        <p:txBody>
          <a:bodyPr anchor="ctr">
            <a:noAutofit/>
          </a:bodyPr>
          <a:lstStyle/>
          <a:p>
            <a:pPr algn="just"/>
            <a:endParaRPr lang="bs-Latn-BA" sz="3000" b="1" dirty="0" smtClean="0"/>
          </a:p>
          <a:p>
            <a:pPr algn="just"/>
            <a:r>
              <a:rPr lang="bs-Latn-BA" sz="3000" b="1" dirty="0" smtClean="0"/>
              <a:t>ugrožavaju </a:t>
            </a:r>
            <a:r>
              <a:rPr lang="bs-Latn-BA" sz="3000" b="1" dirty="0"/>
              <a:t>prava i slobode, kojom prilikom se kod žrtve stvara nesigurnist u fizičkom i psihičkom smislu, kao što su: </a:t>
            </a:r>
          </a:p>
          <a:p>
            <a:pPr algn="just"/>
            <a:r>
              <a:rPr lang="bs-Latn-BA" sz="3000" b="1" dirty="0" smtClean="0"/>
              <a:t> </a:t>
            </a:r>
            <a:r>
              <a:rPr lang="bs-Latn-BA" sz="3000" b="1" dirty="0"/>
              <a:t>kompjuterski kriminalitet, </a:t>
            </a:r>
          </a:p>
          <a:p>
            <a:pPr algn="just"/>
            <a:r>
              <a:rPr lang="bs-Latn-BA" sz="3000" b="1" dirty="0" smtClean="0"/>
              <a:t> </a:t>
            </a:r>
            <a:r>
              <a:rPr lang="bs-Latn-BA" sz="3000" b="1" dirty="0"/>
              <a:t>dječija pornografija i internet, </a:t>
            </a:r>
          </a:p>
          <a:p>
            <a:pPr marL="0" indent="0" algn="just">
              <a:buNone/>
            </a:pPr>
            <a:r>
              <a:rPr lang="bs-Latn-BA" sz="3000" b="1" dirty="0" smtClean="0"/>
              <a:t> </a:t>
            </a:r>
            <a:endParaRPr lang="bs-Latn-BA" sz="3000" dirty="0"/>
          </a:p>
        </p:txBody>
      </p:sp>
    </p:spTree>
    <p:extLst>
      <p:ext uri="{BB962C8B-B14F-4D97-AF65-F5344CB8AC3E}">
        <p14:creationId xmlns:p14="http://schemas.microsoft.com/office/powerpoint/2010/main" val="2744697458"/>
      </p:ext>
    </p:extLst>
  </p:cSld>
  <p:clrMapOvr>
    <a:masterClrMapping/>
  </p:clrMapOvr>
</p:sld>
</file>

<file path=ppt/slides/slide1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709120"/>
          </a:xfrm>
        </p:spPr>
        <p:txBody>
          <a:bodyPr>
            <a:normAutofit fontScale="77500" lnSpcReduction="20000"/>
          </a:bodyPr>
          <a:lstStyle/>
          <a:p>
            <a:pPr marL="0" indent="0" algn="just">
              <a:buNone/>
            </a:pPr>
            <a:r>
              <a:rPr lang="bs-Latn-BA" sz="3900" b="1" dirty="0"/>
              <a:t>menadžeri u ulozi mobing –ugrožavaju prava i slobode, kojom prilikom se kod žrtve stvara nesigurnist u fizičkom i psihičkom smislu, kao što su: </a:t>
            </a:r>
          </a:p>
          <a:p>
            <a:pPr algn="just"/>
            <a:r>
              <a:rPr lang="bs-Latn-BA" sz="3900" b="1" dirty="0" smtClean="0"/>
              <a:t> </a:t>
            </a:r>
            <a:r>
              <a:rPr lang="bs-Latn-BA" sz="3900" b="1" dirty="0"/>
              <a:t>kompjuterski kriminalitet, </a:t>
            </a:r>
          </a:p>
          <a:p>
            <a:pPr algn="just"/>
            <a:r>
              <a:rPr lang="bs-Latn-BA" sz="3900" b="1" dirty="0" smtClean="0"/>
              <a:t> </a:t>
            </a:r>
            <a:r>
              <a:rPr lang="bs-Latn-BA" sz="3900" b="1" dirty="0"/>
              <a:t>dječija pornografija i internet, </a:t>
            </a:r>
          </a:p>
          <a:p>
            <a:pPr algn="just"/>
            <a:r>
              <a:rPr lang="bs-Latn-BA" sz="3900" b="1" dirty="0" smtClean="0"/>
              <a:t> </a:t>
            </a:r>
            <a:r>
              <a:rPr lang="bs-Latn-BA" sz="3900" b="1" dirty="0"/>
              <a:t>menadžeri u ulozi mobing – moderatora nad ženama, </a:t>
            </a:r>
          </a:p>
          <a:p>
            <a:pPr algn="just"/>
            <a:r>
              <a:rPr lang="bs-Latn-BA" sz="3900" b="1" dirty="0" smtClean="0"/>
              <a:t> </a:t>
            </a:r>
            <a:r>
              <a:rPr lang="bs-Latn-BA" sz="3900" b="1" dirty="0"/>
              <a:t>ekološki kriminalitet.</a:t>
            </a:r>
          </a:p>
          <a:p>
            <a:pPr algn="just"/>
            <a:r>
              <a:rPr lang="bs-Latn-BA" sz="3900" b="1" dirty="0"/>
              <a:t> moderatora nad ženama, </a:t>
            </a:r>
          </a:p>
          <a:p>
            <a:pPr algn="just"/>
            <a:r>
              <a:rPr lang="bs-Latn-BA" sz="3900" b="1" dirty="0"/>
              <a:t> ekološki kriminalitet.</a:t>
            </a:r>
          </a:p>
          <a:p>
            <a:endParaRPr lang="bs-Latn-BA" dirty="0"/>
          </a:p>
        </p:txBody>
      </p:sp>
    </p:spTree>
    <p:extLst>
      <p:ext uri="{BB962C8B-B14F-4D97-AF65-F5344CB8AC3E}">
        <p14:creationId xmlns:p14="http://schemas.microsoft.com/office/powerpoint/2010/main" val="3641676922"/>
      </p:ext>
    </p:extLst>
  </p:cSld>
  <p:clrMapOvr>
    <a:masterClrMapping/>
  </p:clrMapOvr>
</p:sld>
</file>

<file path=ppt/slides/slide1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hr-BA" sz="3600" b="1" dirty="0" smtClean="0"/>
              <a:t>:</a:t>
            </a:r>
            <a:endParaRPr lang="bs-Latn-BA" sz="3600" dirty="0"/>
          </a:p>
        </p:txBody>
      </p:sp>
      <p:sp>
        <p:nvSpPr>
          <p:cNvPr id="3" name="Content Placeholder 2"/>
          <p:cNvSpPr>
            <a:spLocks noGrp="1"/>
          </p:cNvSpPr>
          <p:nvPr>
            <p:ph idx="1"/>
          </p:nvPr>
        </p:nvSpPr>
        <p:spPr>
          <a:xfrm>
            <a:off x="971600" y="1600200"/>
            <a:ext cx="7272808" cy="4525963"/>
          </a:xfrm>
        </p:spPr>
        <p:txBody>
          <a:bodyPr>
            <a:normAutofit fontScale="92500" lnSpcReduction="10000"/>
          </a:bodyPr>
          <a:lstStyle/>
          <a:p>
            <a:pPr lvl="0" algn="just"/>
            <a:endParaRPr lang="hr-BA" b="1" dirty="0" smtClean="0"/>
          </a:p>
          <a:p>
            <a:pPr lvl="0" algn="just"/>
            <a:r>
              <a:rPr lang="hr-BA" b="1" dirty="0"/>
              <a:t>Savjet Evrope </a:t>
            </a:r>
            <a:r>
              <a:rPr lang="hr-BA" b="1" dirty="0" smtClean="0"/>
              <a:t>pod </a:t>
            </a:r>
            <a:r>
              <a:rPr lang="hr-BA" b="1" dirty="0"/>
              <a:t>opasnim </a:t>
            </a:r>
            <a:r>
              <a:rPr lang="hr-BA" b="1" dirty="0" smtClean="0"/>
              <a:t>i bitnim aktivnostima </a:t>
            </a:r>
            <a:r>
              <a:rPr lang="hr-BA" b="1" dirty="0"/>
              <a:t>za životnu sredinu </a:t>
            </a:r>
            <a:r>
              <a:rPr lang="hr-BA" b="1" dirty="0" smtClean="0"/>
              <a:t> predviđa:</a:t>
            </a:r>
            <a:endParaRPr lang="hr-BA" b="1" dirty="0"/>
          </a:p>
          <a:p>
            <a:pPr lvl="0" algn="just"/>
            <a:r>
              <a:rPr lang="hr-BA" b="1" dirty="0" smtClean="0"/>
              <a:t>proizvodnju</a:t>
            </a:r>
            <a:r>
              <a:rPr lang="hr-BA" b="1" dirty="0"/>
              <a:t>, </a:t>
            </a:r>
            <a:r>
              <a:rPr lang="hr-BA" b="1" dirty="0" smtClean="0"/>
              <a:t>rukovanje</a:t>
            </a:r>
            <a:r>
              <a:rPr lang="hr-BA" b="1" dirty="0"/>
              <a:t>, </a:t>
            </a:r>
            <a:r>
              <a:rPr lang="hr-BA" b="1" dirty="0" smtClean="0"/>
              <a:t>skladištenje</a:t>
            </a:r>
            <a:r>
              <a:rPr lang="hr-BA" b="1" dirty="0"/>
              <a:t>, </a:t>
            </a:r>
            <a:endParaRPr lang="bs-Latn-BA" dirty="0"/>
          </a:p>
          <a:p>
            <a:pPr lvl="0" algn="just"/>
            <a:r>
              <a:rPr lang="hr-BA" b="1" dirty="0"/>
              <a:t>uzgajanje, </a:t>
            </a:r>
            <a:r>
              <a:rPr lang="hr-BA" b="1" dirty="0" smtClean="0"/>
              <a:t>utovar</a:t>
            </a:r>
            <a:r>
              <a:rPr lang="hr-BA" b="1" dirty="0"/>
              <a:t>, </a:t>
            </a:r>
            <a:endParaRPr lang="bs-Latn-BA" dirty="0"/>
          </a:p>
          <a:p>
            <a:pPr lvl="0" algn="just"/>
            <a:r>
              <a:rPr lang="hr-BA" b="1" dirty="0"/>
              <a:t>istovar jedne ili većeg broja opasnih supstanci ili </a:t>
            </a:r>
            <a:endParaRPr lang="bs-Latn-BA" dirty="0"/>
          </a:p>
          <a:p>
            <a:pPr lvl="0" algn="just"/>
            <a:r>
              <a:rPr lang="hr-BA" b="1" dirty="0"/>
              <a:t>svaku djelatnost koja je slične vrste u vezi sa ovim opasnim supstancama.</a:t>
            </a:r>
            <a:endParaRPr lang="bs-Latn-BA" dirty="0"/>
          </a:p>
          <a:p>
            <a:endParaRPr lang="bs-Latn-BA" dirty="0"/>
          </a:p>
        </p:txBody>
      </p:sp>
    </p:spTree>
    <p:extLst>
      <p:ext uri="{BB962C8B-B14F-4D97-AF65-F5344CB8AC3E}">
        <p14:creationId xmlns:p14="http://schemas.microsoft.com/office/powerpoint/2010/main" val="302561012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71600" y="1628800"/>
            <a:ext cx="7056784" cy="4032448"/>
          </a:xfrm>
          <a:effectLst/>
        </p:spPr>
        <p:txBody>
          <a:bodyPr anchor="ctr">
            <a:noAutofit/>
          </a:bodyPr>
          <a:lstStyle/>
          <a:p>
            <a:pPr marL="0" lvl="0" indent="0" algn="just">
              <a:buNone/>
            </a:pPr>
            <a:endParaRPr lang="hr-BA" sz="3000" b="1" dirty="0" smtClean="0"/>
          </a:p>
          <a:p>
            <a:pPr marL="0" indent="0" algn="just">
              <a:buNone/>
            </a:pPr>
            <a:r>
              <a:rPr lang="hr-BA" sz="3000" b="1" dirty="0" smtClean="0"/>
              <a:t>Osnovni </a:t>
            </a:r>
            <a:r>
              <a:rPr lang="hr-BA" sz="3000" b="1" dirty="0"/>
              <a:t>oblici organizovanog kriminaliteta su: </a:t>
            </a:r>
            <a:endParaRPr lang="hr-BA" sz="3000" b="1" dirty="0" smtClean="0"/>
          </a:p>
          <a:p>
            <a:pPr algn="just"/>
            <a:r>
              <a:rPr lang="hr-BA" sz="3000" b="1" dirty="0" smtClean="0"/>
              <a:t>trgovina </a:t>
            </a:r>
            <a:r>
              <a:rPr lang="hr-BA" sz="3000" b="1" dirty="0"/>
              <a:t>narkoticima, </a:t>
            </a:r>
            <a:endParaRPr lang="bs-Latn-BA" sz="3000" dirty="0"/>
          </a:p>
          <a:p>
            <a:pPr algn="just"/>
            <a:r>
              <a:rPr lang="hr-BA" sz="3000" b="1" dirty="0"/>
              <a:t>terorizam, </a:t>
            </a:r>
            <a:endParaRPr lang="bs-Latn-BA" sz="3000" dirty="0"/>
          </a:p>
          <a:p>
            <a:pPr algn="just"/>
            <a:r>
              <a:rPr lang="hr-BA" sz="3000" b="1" dirty="0"/>
              <a:t>korupcija, </a:t>
            </a:r>
            <a:endParaRPr lang="bs-Latn-BA" sz="3000" dirty="0"/>
          </a:p>
          <a:p>
            <a:pPr algn="just"/>
            <a:r>
              <a:rPr lang="hr-BA" sz="3000" b="1" dirty="0"/>
              <a:t>pranje novca, </a:t>
            </a:r>
            <a:endParaRPr lang="bs-Latn-BA" sz="3000" dirty="0"/>
          </a:p>
          <a:p>
            <a:pPr algn="just"/>
            <a:endParaRPr lang="bs-Latn-BA" sz="3000" dirty="0"/>
          </a:p>
        </p:txBody>
      </p:sp>
    </p:spTree>
    <p:extLst>
      <p:ext uri="{BB962C8B-B14F-4D97-AF65-F5344CB8AC3E}">
        <p14:creationId xmlns:p14="http://schemas.microsoft.com/office/powerpoint/2010/main" val="379834854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1043608" y="1600200"/>
            <a:ext cx="6696744" cy="4525963"/>
          </a:xfrm>
        </p:spPr>
        <p:txBody>
          <a:bodyPr>
            <a:normAutofit lnSpcReduction="10000"/>
          </a:bodyPr>
          <a:lstStyle/>
          <a:p>
            <a:pPr marL="0" indent="0" algn="ctr">
              <a:buNone/>
            </a:pPr>
            <a:endParaRPr lang="hr-BA" sz="4400" b="1" dirty="0" smtClean="0"/>
          </a:p>
          <a:p>
            <a:pPr marL="0" indent="0" algn="ctr">
              <a:buNone/>
            </a:pPr>
            <a:r>
              <a:rPr lang="hr-BA" sz="4400" b="1" dirty="0" smtClean="0"/>
              <a:t>ORGANIZOVANI</a:t>
            </a:r>
          </a:p>
          <a:p>
            <a:pPr marL="0" indent="0" algn="ctr">
              <a:buNone/>
            </a:pPr>
            <a:r>
              <a:rPr lang="hr-BA" sz="4400" b="1" dirty="0" smtClean="0"/>
              <a:t>KRIMINALITET</a:t>
            </a:r>
            <a:endParaRPr lang="bs-Latn-BA" sz="4400" dirty="0"/>
          </a:p>
          <a:p>
            <a:pPr algn="ctr"/>
            <a:endParaRPr lang="hr-BA" b="1" dirty="0" smtClean="0"/>
          </a:p>
          <a:p>
            <a:pPr algn="ctr"/>
            <a:endParaRPr lang="hr-BA" b="1" dirty="0"/>
          </a:p>
          <a:p>
            <a:pPr marL="0" indent="0" algn="ctr">
              <a:buNone/>
            </a:pPr>
            <a:r>
              <a:rPr lang="bs-Latn-BA" b="1" dirty="0" smtClean="0"/>
              <a:t>      Prof. dr.sc </a:t>
            </a:r>
            <a:r>
              <a:rPr lang="bs-Latn-BA" b="1" dirty="0"/>
              <a:t>Osman </a:t>
            </a:r>
            <a:r>
              <a:rPr lang="bs-Latn-BA" b="1" dirty="0" smtClean="0"/>
              <a:t>Jašarević</a:t>
            </a:r>
          </a:p>
          <a:p>
            <a:pPr marL="0" indent="0" algn="ctr">
              <a:buNone/>
            </a:pPr>
            <a:r>
              <a:rPr lang="bs-Latn-BA" sz="2400" b="1" dirty="0" smtClean="0"/>
              <a:t>2017</a:t>
            </a:r>
            <a:endParaRPr lang="bs-Latn-BA" sz="2400" b="1" dirty="0"/>
          </a:p>
        </p:txBody>
      </p:sp>
    </p:spTree>
    <p:extLst>
      <p:ext uri="{BB962C8B-B14F-4D97-AF65-F5344CB8AC3E}">
        <p14:creationId xmlns:p14="http://schemas.microsoft.com/office/powerpoint/2010/main" val="368075095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1043608" y="1600200"/>
            <a:ext cx="6984776" cy="4525963"/>
          </a:xfrm>
        </p:spPr>
        <p:txBody>
          <a:bodyPr anchor="ctr">
            <a:normAutofit/>
          </a:bodyPr>
          <a:lstStyle/>
          <a:p>
            <a:pPr algn="just"/>
            <a:r>
              <a:rPr lang="hr-BA" sz="3000" b="1" dirty="0"/>
              <a:t>trgovina ljudima,</a:t>
            </a:r>
            <a:endParaRPr lang="bs-Latn-BA" sz="3000" dirty="0"/>
          </a:p>
          <a:p>
            <a:pPr algn="just"/>
            <a:r>
              <a:rPr lang="hr-BA" sz="3000" b="1" dirty="0"/>
              <a:t>reket, odnosno modifikovani oblik ucjene, </a:t>
            </a:r>
            <a:endParaRPr lang="bs-Latn-BA" sz="3000" dirty="0"/>
          </a:p>
          <a:p>
            <a:pPr algn="just"/>
            <a:r>
              <a:rPr lang="hr-BA" sz="3000" b="1" dirty="0"/>
              <a:t>kompjuterski kriminalitet, </a:t>
            </a:r>
            <a:endParaRPr lang="bs-Latn-BA" sz="3000" dirty="0"/>
          </a:p>
          <a:p>
            <a:pPr algn="just"/>
            <a:r>
              <a:rPr lang="hr-BA" sz="3000" b="1" dirty="0"/>
              <a:t>trgovina oružjem i nuklearnim materijalom.</a:t>
            </a:r>
            <a:endParaRPr lang="bs-Latn-BA" sz="3000" dirty="0"/>
          </a:p>
        </p:txBody>
      </p:sp>
    </p:spTree>
    <p:extLst>
      <p:ext uri="{BB962C8B-B14F-4D97-AF65-F5344CB8AC3E}">
        <p14:creationId xmlns:p14="http://schemas.microsoft.com/office/powerpoint/2010/main" val="263820468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512" y="274638"/>
            <a:ext cx="8507288" cy="1143000"/>
          </a:xfrm>
        </p:spPr>
        <p:txBody>
          <a:bodyPr>
            <a:noAutofit/>
          </a:bodyPr>
          <a:lstStyle/>
          <a:p>
            <a:endParaRPr lang="bs-Latn-BA" sz="3600" dirty="0"/>
          </a:p>
        </p:txBody>
      </p:sp>
      <p:sp>
        <p:nvSpPr>
          <p:cNvPr id="3" name="Content Placeholder 2"/>
          <p:cNvSpPr>
            <a:spLocks noGrp="1"/>
          </p:cNvSpPr>
          <p:nvPr>
            <p:ph idx="1"/>
          </p:nvPr>
        </p:nvSpPr>
        <p:spPr>
          <a:xfrm>
            <a:off x="971600" y="1412776"/>
            <a:ext cx="7056784" cy="5184576"/>
          </a:xfrm>
        </p:spPr>
        <p:txBody>
          <a:bodyPr anchor="ctr">
            <a:normAutofit/>
          </a:bodyPr>
          <a:lstStyle/>
          <a:p>
            <a:pPr lvl="0" algn="just"/>
            <a:r>
              <a:rPr lang="hr-BA" sz="3000" b="1" dirty="0"/>
              <a:t>krijumčarenje vozila, </a:t>
            </a:r>
            <a:endParaRPr lang="bs-Latn-BA" sz="3000" dirty="0"/>
          </a:p>
          <a:p>
            <a:pPr lvl="0" algn="just"/>
            <a:r>
              <a:rPr lang="hr-BA" sz="3000" b="1" dirty="0"/>
              <a:t>krijumčarenje cigaretama i duhanskim prerađevinama, </a:t>
            </a:r>
            <a:endParaRPr lang="bs-Latn-BA" sz="3000" dirty="0"/>
          </a:p>
          <a:p>
            <a:pPr lvl="0" algn="just"/>
            <a:r>
              <a:rPr lang="hr-BA" sz="3000" b="1" dirty="0"/>
              <a:t>krijumčarenje nafte i naftnih derivata, </a:t>
            </a:r>
            <a:endParaRPr lang="bs-Latn-BA" sz="3000" dirty="0"/>
          </a:p>
          <a:p>
            <a:pPr lvl="0" algn="just"/>
            <a:r>
              <a:rPr lang="hr-BA" sz="3000" b="1" dirty="0"/>
              <a:t>trgovina kulturnim dobrima, </a:t>
            </a:r>
            <a:endParaRPr lang="bs-Latn-BA" sz="3000" dirty="0"/>
          </a:p>
          <a:p>
            <a:pPr lvl="0" algn="just"/>
            <a:r>
              <a:rPr lang="hr-BA" sz="3000" b="1" dirty="0"/>
              <a:t>trgovina ratom zarobljenog plijena, </a:t>
            </a:r>
            <a:endParaRPr lang="bs-Latn-BA" sz="3000" dirty="0"/>
          </a:p>
          <a:p>
            <a:pPr algn="just"/>
            <a:endParaRPr lang="bs-Latn-BA" sz="3000" dirty="0"/>
          </a:p>
        </p:txBody>
      </p:sp>
    </p:spTree>
    <p:extLst>
      <p:ext uri="{BB962C8B-B14F-4D97-AF65-F5344CB8AC3E}">
        <p14:creationId xmlns:p14="http://schemas.microsoft.com/office/powerpoint/2010/main" val="27478073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sz="3000" b="1" dirty="0"/>
              <a:t>trgovina rijetkim biljkama i životinjama,</a:t>
            </a:r>
            <a:endParaRPr lang="bs-Latn-BA" sz="3000" dirty="0"/>
          </a:p>
          <a:p>
            <a:pPr algn="just"/>
            <a:r>
              <a:rPr lang="hr-BA" sz="3000" b="1" dirty="0"/>
              <a:t>ekološki kriminalitet, </a:t>
            </a:r>
            <a:endParaRPr lang="bs-Latn-BA" sz="3000" dirty="0"/>
          </a:p>
          <a:p>
            <a:pPr algn="just"/>
            <a:r>
              <a:rPr lang="hr-BA" sz="3000" b="1" dirty="0"/>
              <a:t>pomorska piraterija, </a:t>
            </a:r>
            <a:endParaRPr lang="bs-Latn-BA" sz="3000" dirty="0"/>
          </a:p>
          <a:p>
            <a:pPr algn="just"/>
            <a:r>
              <a:rPr lang="hr-BA" sz="3000" b="1" dirty="0"/>
              <a:t>organizovana kocaka, </a:t>
            </a:r>
            <a:endParaRPr lang="bs-Latn-BA" sz="3000" dirty="0"/>
          </a:p>
          <a:p>
            <a:pPr algn="just"/>
            <a:r>
              <a:rPr lang="hr-BA" sz="3000" b="1" dirty="0"/>
              <a:t>prostitucija i drugi oblici.</a:t>
            </a:r>
            <a:endParaRPr lang="bs-Latn-BA" sz="3000" dirty="0"/>
          </a:p>
          <a:p>
            <a:endParaRPr lang="bs-Latn-BA" dirty="0"/>
          </a:p>
        </p:txBody>
      </p:sp>
    </p:spTree>
    <p:extLst>
      <p:ext uri="{BB962C8B-B14F-4D97-AF65-F5344CB8AC3E}">
        <p14:creationId xmlns:p14="http://schemas.microsoft.com/office/powerpoint/2010/main" val="404090836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hr-BA" sz="3600" b="1" dirty="0" smtClean="0"/>
              <a:t>Oblici i karakteristike kriminalnih struktura</a:t>
            </a:r>
            <a:endParaRPr lang="bs-Latn-BA" sz="3600" dirty="0"/>
          </a:p>
        </p:txBody>
      </p:sp>
      <p:sp>
        <p:nvSpPr>
          <p:cNvPr id="3" name="Content Placeholder 2"/>
          <p:cNvSpPr>
            <a:spLocks noGrp="1"/>
          </p:cNvSpPr>
          <p:nvPr>
            <p:ph idx="1"/>
          </p:nvPr>
        </p:nvSpPr>
        <p:spPr>
          <a:xfrm>
            <a:off x="827584" y="1484785"/>
            <a:ext cx="7272808" cy="4392488"/>
          </a:xfrm>
        </p:spPr>
        <p:txBody>
          <a:bodyPr anchor="ctr">
            <a:normAutofit/>
          </a:bodyPr>
          <a:lstStyle/>
          <a:p>
            <a:pPr marL="0" indent="0" algn="just">
              <a:buNone/>
            </a:pPr>
            <a:r>
              <a:rPr lang="hr-BA" sz="3000" b="1" dirty="0"/>
              <a:t>Opšte odlike struktura i karakteristike kriminalnih organizacija su: </a:t>
            </a:r>
            <a:endParaRPr lang="bs-Latn-BA" sz="3000" dirty="0"/>
          </a:p>
          <a:p>
            <a:pPr algn="just"/>
            <a:r>
              <a:rPr lang="hr-BA" sz="3000" b="1" dirty="0"/>
              <a:t>da imaju visok stepen društvene opasnosti s obzirom da su masovne, </a:t>
            </a:r>
            <a:endParaRPr lang="bs-Latn-BA" sz="3000" dirty="0"/>
          </a:p>
          <a:p>
            <a:pPr algn="just"/>
            <a:r>
              <a:rPr lang="hr-BA" sz="3000" b="1" dirty="0"/>
              <a:t>da imaju prostorno djelovanje, </a:t>
            </a:r>
            <a:endParaRPr lang="bs-Latn-BA" sz="3000" dirty="0"/>
          </a:p>
          <a:p>
            <a:pPr algn="just"/>
            <a:r>
              <a:rPr lang="hr-BA" sz="3000" b="1" dirty="0"/>
              <a:t>da imaju veliki spektar kriminalnih aktivnosti, </a:t>
            </a:r>
            <a:endParaRPr lang="bs-Latn-BA" sz="3000" dirty="0"/>
          </a:p>
          <a:p>
            <a:pPr algn="just"/>
            <a:endParaRPr lang="bs-Latn-BA" sz="3000" dirty="0"/>
          </a:p>
        </p:txBody>
      </p:sp>
    </p:spTree>
    <p:extLst>
      <p:ext uri="{BB962C8B-B14F-4D97-AF65-F5344CB8AC3E}">
        <p14:creationId xmlns:p14="http://schemas.microsoft.com/office/powerpoint/2010/main" val="390244745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lvl="0" algn="just"/>
            <a:r>
              <a:rPr lang="hr-BA" sz="3000" b="1" dirty="0"/>
              <a:t>da imaju visoku stopu kriminalne dobiti i teške oblike nasilja i korupcije najviših državnih struktura; </a:t>
            </a:r>
            <a:endParaRPr lang="bs-Latn-BA" sz="3000" dirty="0"/>
          </a:p>
          <a:p>
            <a:pPr lvl="0" algn="just"/>
            <a:r>
              <a:rPr lang="hr-BA" sz="3000" b="1" dirty="0"/>
              <a:t>da imaju transnacionalni karakter sa velikim brojem učesnika i jakim stepenom unutrašnjih veza, </a:t>
            </a:r>
            <a:endParaRPr lang="bs-Latn-BA" sz="3000" dirty="0"/>
          </a:p>
          <a:p>
            <a:pPr algn="just"/>
            <a:endParaRPr lang="bs-Latn-BA" sz="3000" dirty="0"/>
          </a:p>
        </p:txBody>
      </p:sp>
    </p:spTree>
    <p:extLst>
      <p:ext uri="{BB962C8B-B14F-4D97-AF65-F5344CB8AC3E}">
        <p14:creationId xmlns:p14="http://schemas.microsoft.com/office/powerpoint/2010/main" val="81446623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484784"/>
            <a:ext cx="7056784" cy="4824536"/>
          </a:xfrm>
        </p:spPr>
        <p:txBody>
          <a:bodyPr anchor="ctr">
            <a:noAutofit/>
          </a:bodyPr>
          <a:lstStyle/>
          <a:p>
            <a:pPr algn="just"/>
            <a:r>
              <a:rPr lang="bs-Latn-BA" sz="3000" b="1" dirty="0"/>
              <a:t>da imaju poslovne solidarnosti i zajedničkih kriminalnih ciljeva; </a:t>
            </a:r>
          </a:p>
          <a:p>
            <a:pPr algn="just"/>
            <a:r>
              <a:rPr lang="bs-Latn-BA" sz="3000" b="1" dirty="0"/>
              <a:t>da postoji profesionalizacija metoda rada - korištenje savremenih tehnoloških sredstava i specijalističkih ekipa uz kombinaciju individualnih, </a:t>
            </a:r>
            <a:endParaRPr lang="bs-Latn-BA" sz="3000" dirty="0" smtClean="0"/>
          </a:p>
          <a:p>
            <a:endParaRPr lang="bs-Latn-BA" sz="3000" dirty="0"/>
          </a:p>
        </p:txBody>
      </p:sp>
    </p:spTree>
    <p:extLst>
      <p:ext uri="{BB962C8B-B14F-4D97-AF65-F5344CB8AC3E}">
        <p14:creationId xmlns:p14="http://schemas.microsoft.com/office/powerpoint/2010/main" val="248730848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128792" cy="4525963"/>
          </a:xfrm>
        </p:spPr>
        <p:txBody>
          <a:bodyPr anchor="ctr"/>
          <a:lstStyle/>
          <a:p>
            <a:pPr algn="just"/>
            <a:r>
              <a:rPr lang="bs-Latn-BA" sz="3000" b="1" dirty="0"/>
              <a:t>grupnih, nacionalnih i internacionalnih kriminalnih kapaciteta sa sposobnošću sigurnog transfera kriminalnog profila u legalne tokove finansijskog poslovanja;</a:t>
            </a:r>
          </a:p>
          <a:p>
            <a:endParaRPr lang="bs-Latn-BA" dirty="0"/>
          </a:p>
        </p:txBody>
      </p:sp>
    </p:spTree>
    <p:extLst>
      <p:ext uri="{BB962C8B-B14F-4D97-AF65-F5344CB8AC3E}">
        <p14:creationId xmlns:p14="http://schemas.microsoft.com/office/powerpoint/2010/main" val="173131468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bs-Latn-BA" sz="3000" b="1" dirty="0"/>
              <a:t>da postoji složena mrežna struktura djelova i hijerarhijski uspostavljene organizacione prirode koja je organizovana da zaštiti članove; </a:t>
            </a:r>
          </a:p>
          <a:p>
            <a:pPr algn="just"/>
            <a:r>
              <a:rPr lang="bs-Latn-BA" sz="3000" b="1" dirty="0"/>
              <a:t>da postoji unutrašnja disciplina zasnovana na internim sankcijama; </a:t>
            </a:r>
          </a:p>
          <a:p>
            <a:pPr algn="just"/>
            <a:r>
              <a:rPr lang="bs-Latn-BA" sz="3000" b="1" dirty="0"/>
              <a:t>da je prisutna dinamičnost u funkcionisanju sistemom.</a:t>
            </a:r>
          </a:p>
          <a:p>
            <a:endParaRPr lang="bs-Latn-BA" dirty="0"/>
          </a:p>
        </p:txBody>
      </p:sp>
    </p:spTree>
    <p:extLst>
      <p:ext uri="{BB962C8B-B14F-4D97-AF65-F5344CB8AC3E}">
        <p14:creationId xmlns:p14="http://schemas.microsoft.com/office/powerpoint/2010/main" val="45163066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99592" y="274638"/>
            <a:ext cx="7128792" cy="1143000"/>
          </a:xfrm>
        </p:spPr>
        <p:txBody>
          <a:bodyPr>
            <a:noAutofit/>
          </a:bodyPr>
          <a:lstStyle/>
          <a:p>
            <a:r>
              <a:rPr lang="hr-BA" sz="3600" b="1" dirty="0"/>
              <a:t>Vrste kriminalnih organizacija i grupa</a:t>
            </a:r>
            <a:endParaRPr lang="bs-Latn-BA" sz="3600" dirty="0"/>
          </a:p>
        </p:txBody>
      </p:sp>
      <p:sp>
        <p:nvSpPr>
          <p:cNvPr id="3" name="Content Placeholder 2"/>
          <p:cNvSpPr>
            <a:spLocks noGrp="1"/>
          </p:cNvSpPr>
          <p:nvPr>
            <p:ph idx="1"/>
          </p:nvPr>
        </p:nvSpPr>
        <p:spPr>
          <a:xfrm>
            <a:off x="971600" y="1628800"/>
            <a:ext cx="7056784" cy="4525963"/>
          </a:xfrm>
        </p:spPr>
        <p:txBody>
          <a:bodyPr>
            <a:normAutofit/>
          </a:bodyPr>
          <a:lstStyle/>
          <a:p>
            <a:pPr marL="0" indent="0" algn="just">
              <a:buNone/>
            </a:pPr>
            <a:endParaRPr lang="hr-BA" b="1" dirty="0" smtClean="0"/>
          </a:p>
          <a:p>
            <a:pPr algn="just"/>
            <a:r>
              <a:rPr lang="hr-BA" sz="3000" b="1" dirty="0" smtClean="0"/>
              <a:t>Prema </a:t>
            </a:r>
            <a:r>
              <a:rPr lang="hr-BA" sz="3000" b="1" dirty="0"/>
              <a:t>stepenu unutrašnje čvrstine i načina djelovanja organizovanog kriminaliteta, Interpol izdvaja četiri tipa kriminalnih organizacija</a:t>
            </a:r>
            <a:r>
              <a:rPr lang="hr-BA" sz="3000" b="1" dirty="0" smtClean="0"/>
              <a:t>:</a:t>
            </a:r>
            <a:endParaRPr lang="bs-Latn-BA" sz="3000" dirty="0"/>
          </a:p>
          <a:p>
            <a:endParaRPr lang="bs-Latn-BA" dirty="0"/>
          </a:p>
        </p:txBody>
      </p:sp>
    </p:spTree>
    <p:extLst>
      <p:ext uri="{BB962C8B-B14F-4D97-AF65-F5344CB8AC3E}">
        <p14:creationId xmlns:p14="http://schemas.microsoft.com/office/powerpoint/2010/main" val="56306919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128792" cy="4525963"/>
          </a:xfrm>
        </p:spPr>
        <p:txBody>
          <a:bodyPr anchor="ctr"/>
          <a:lstStyle/>
          <a:p>
            <a:pPr lvl="0" algn="just"/>
            <a:r>
              <a:rPr lang="hr-BA" sz="3000" b="1" dirty="0"/>
              <a:t>Prvi je tradicionalni i njega čine mafijaške organizacije po principu hijerarhije sa strogim unutrašnjim pravima života i normi ponašanja, sa izvjesnom raznovrsnošću zakonitih i nelegalnih aktivnosti.</a:t>
            </a:r>
            <a:endParaRPr lang="bs-Latn-BA" sz="3000" dirty="0"/>
          </a:p>
          <a:p>
            <a:endParaRPr lang="bs-Latn-BA" dirty="0"/>
          </a:p>
        </p:txBody>
      </p:sp>
    </p:spTree>
    <p:extLst>
      <p:ext uri="{BB962C8B-B14F-4D97-AF65-F5344CB8AC3E}">
        <p14:creationId xmlns:p14="http://schemas.microsoft.com/office/powerpoint/2010/main" val="82449780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9632" y="404664"/>
            <a:ext cx="6696744" cy="4896544"/>
          </a:xfrm>
        </p:spPr>
        <p:txBody>
          <a:bodyPr>
            <a:noAutofit/>
          </a:bodyPr>
          <a:lstStyle/>
          <a:p>
            <a:r>
              <a:rPr lang="hr-BA" sz="3600" b="1" dirty="0"/>
              <a:t>POJAM, UZROCI, POJAVNI OBLICI OBILJEŽJA I KARAKTERISTIKE ORGANIZOVANOG KRIMINALITETA</a:t>
            </a:r>
            <a:r>
              <a:rPr lang="bs-Latn-BA" sz="3600" dirty="0"/>
              <a:t/>
            </a:r>
            <a:br>
              <a:rPr lang="bs-Latn-BA" sz="3600" dirty="0"/>
            </a:br>
            <a:r>
              <a:rPr lang="hr-BA" sz="3600" b="1" dirty="0"/>
              <a:t>TERMINOLOŠKO ODREĐENJE I KARAKTERISTIKE ORGANIZOVANOG </a:t>
            </a:r>
            <a:br>
              <a:rPr lang="hr-BA" sz="3600" b="1" dirty="0"/>
            </a:br>
            <a:r>
              <a:rPr lang="hr-BA" sz="3600" b="1" dirty="0"/>
              <a:t>KRIMINALA</a:t>
            </a:r>
            <a:endParaRPr lang="bs-Latn-BA" sz="3600" b="1" dirty="0"/>
          </a:p>
        </p:txBody>
      </p:sp>
      <p:sp>
        <p:nvSpPr>
          <p:cNvPr id="3" name="Content Placeholder 2"/>
          <p:cNvSpPr>
            <a:spLocks noGrp="1"/>
          </p:cNvSpPr>
          <p:nvPr>
            <p:ph idx="1"/>
          </p:nvPr>
        </p:nvSpPr>
        <p:spPr>
          <a:xfrm>
            <a:off x="971600" y="5877272"/>
            <a:ext cx="7200800" cy="432047"/>
          </a:xfrm>
        </p:spPr>
        <p:txBody>
          <a:bodyPr>
            <a:normAutofit fontScale="85000" lnSpcReduction="20000"/>
          </a:bodyPr>
          <a:lstStyle/>
          <a:p>
            <a:pPr lvl="0"/>
            <a:endParaRPr lang="hr-BA" b="1" dirty="0"/>
          </a:p>
        </p:txBody>
      </p:sp>
    </p:spTree>
    <p:extLst>
      <p:ext uri="{BB962C8B-B14F-4D97-AF65-F5344CB8AC3E}">
        <p14:creationId xmlns:p14="http://schemas.microsoft.com/office/powerpoint/2010/main" val="83099950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827584" y="1600200"/>
            <a:ext cx="7344816" cy="4525963"/>
          </a:xfrm>
        </p:spPr>
        <p:txBody>
          <a:bodyPr/>
          <a:lstStyle/>
          <a:p>
            <a:pPr algn="just"/>
            <a:r>
              <a:rPr lang="vi-VN" sz="3000" b="1" dirty="0">
                <a:latin typeface="Calibri" pitchFamily="34" charset="0"/>
                <a:cs typeface="Calibri" pitchFamily="34" charset="0"/>
              </a:rPr>
              <a:t>Drugi tip su takozvane profesionalne organizacije specijalizovanih članova sa ciljem ispunjavanja određenih zločinačkih aktivnosti.  </a:t>
            </a:r>
            <a:endParaRPr lang="bs-Latn-BA" dirty="0"/>
          </a:p>
        </p:txBody>
      </p:sp>
    </p:spTree>
    <p:extLst>
      <p:ext uri="{BB962C8B-B14F-4D97-AF65-F5344CB8AC3E}">
        <p14:creationId xmlns:p14="http://schemas.microsoft.com/office/powerpoint/2010/main" val="5392957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899592" y="1600200"/>
            <a:ext cx="7128792" cy="4525963"/>
          </a:xfrm>
        </p:spPr>
        <p:txBody>
          <a:bodyPr>
            <a:normAutofit/>
          </a:bodyPr>
          <a:lstStyle/>
          <a:p>
            <a:r>
              <a:rPr lang="vi-VN" sz="3000" b="1" dirty="0">
                <a:latin typeface="Calibri" pitchFamily="34" charset="0"/>
                <a:cs typeface="Calibri" pitchFamily="34" charset="0"/>
              </a:rPr>
              <a:t>Takve</a:t>
            </a:r>
            <a:r>
              <a:rPr lang="bs-Latn-BA" sz="3000" b="1" dirty="0">
                <a:latin typeface="Calibri" pitchFamily="34" charset="0"/>
                <a:cs typeface="Calibri" pitchFamily="34" charset="0"/>
              </a:rPr>
              <a:t> </a:t>
            </a:r>
            <a:r>
              <a:rPr lang="vi-VN" sz="3000" b="1" dirty="0">
                <a:latin typeface="Calibri" pitchFamily="34" charset="0"/>
                <a:cs typeface="Calibri" pitchFamily="34" charset="0"/>
              </a:rPr>
              <a:t>organizacije nisu stalne i nemaju stroge forme organizovanja. Bave se krađama automobila, falsifikovanjem novca, razbojništva, iznuđivanjem, reketiranjem i sl.</a:t>
            </a:r>
          </a:p>
          <a:p>
            <a:endParaRPr lang="bs-Latn-BA" sz="3000" dirty="0"/>
          </a:p>
        </p:txBody>
      </p:sp>
    </p:spTree>
    <p:extLst>
      <p:ext uri="{BB962C8B-B14F-4D97-AF65-F5344CB8AC3E}">
        <p14:creationId xmlns:p14="http://schemas.microsoft.com/office/powerpoint/2010/main" val="3508707224"/>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bs-Latn-BA" dirty="0"/>
          </a:p>
        </p:txBody>
      </p:sp>
      <p:sp>
        <p:nvSpPr>
          <p:cNvPr id="3" name="Content Placeholder 2"/>
          <p:cNvSpPr>
            <a:spLocks noGrp="1"/>
          </p:cNvSpPr>
          <p:nvPr>
            <p:ph idx="1"/>
          </p:nvPr>
        </p:nvSpPr>
        <p:spPr>
          <a:xfrm>
            <a:off x="971600" y="1600201"/>
            <a:ext cx="7056784" cy="4277072"/>
          </a:xfrm>
        </p:spPr>
        <p:txBody>
          <a:bodyPr>
            <a:normAutofit/>
          </a:bodyPr>
          <a:lstStyle/>
          <a:p>
            <a:pPr lvl="0" algn="just"/>
            <a:r>
              <a:rPr lang="hr-BA" sz="3000" b="1" dirty="0"/>
              <a:t>Treći tip su organizacije čija se djelatnost odražava na međunarodnom planu, ali sa jezgrom homogenih etičkih skupina kakve su:</a:t>
            </a:r>
            <a:endParaRPr lang="bs-Latn-BA" sz="3000" dirty="0"/>
          </a:p>
          <a:p>
            <a:pPr lvl="1" algn="just">
              <a:buFont typeface="Arial" pitchFamily="34" charset="0"/>
              <a:buChar char="•"/>
            </a:pPr>
            <a:r>
              <a:rPr lang="hr-BA" sz="3000" b="1" dirty="0"/>
              <a:t>trijade i</a:t>
            </a:r>
            <a:endParaRPr lang="bs-Latn-BA" sz="3000" dirty="0"/>
          </a:p>
          <a:p>
            <a:pPr lvl="1" algn="just">
              <a:buFont typeface="Arial" pitchFamily="34" charset="0"/>
              <a:buChar char="•"/>
            </a:pPr>
            <a:r>
              <a:rPr lang="hr-BA" sz="3000" b="1" dirty="0"/>
              <a:t>jakuze</a:t>
            </a:r>
            <a:r>
              <a:rPr lang="hr-BA" sz="3000" b="1" dirty="0" smtClean="0"/>
              <a:t>.</a:t>
            </a:r>
            <a:endParaRPr lang="bs-Latn-BA" sz="3000" dirty="0"/>
          </a:p>
          <a:p>
            <a:endParaRPr lang="bs-Latn-BA" dirty="0"/>
          </a:p>
        </p:txBody>
      </p:sp>
    </p:spTree>
    <p:extLst>
      <p:ext uri="{BB962C8B-B14F-4D97-AF65-F5344CB8AC3E}">
        <p14:creationId xmlns:p14="http://schemas.microsoft.com/office/powerpoint/2010/main" val="386027152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277071"/>
          </a:xfrm>
        </p:spPr>
        <p:txBody>
          <a:bodyPr>
            <a:normAutofit/>
          </a:bodyPr>
          <a:lstStyle/>
          <a:p>
            <a:pPr algn="just"/>
            <a:r>
              <a:rPr lang="bs-Latn-BA" sz="3000" b="1" dirty="0"/>
              <a:t>Četvrtoj grupi pripadaju internacionalne terorističke organizacije u kriminološkom smislu oblici kriminalnog organizovanja su:</a:t>
            </a:r>
          </a:p>
          <a:p>
            <a:pPr algn="just"/>
            <a:r>
              <a:rPr lang="bs-Latn-BA" sz="3000" b="1" dirty="0"/>
              <a:t>kriminalna grupa,</a:t>
            </a:r>
          </a:p>
          <a:p>
            <a:pPr algn="just"/>
            <a:r>
              <a:rPr lang="bs-Latn-BA" sz="3000" b="1" dirty="0"/>
              <a:t>organizovana kriminalna grupa,</a:t>
            </a:r>
          </a:p>
          <a:p>
            <a:pPr algn="just"/>
            <a:r>
              <a:rPr lang="bs-Latn-BA" sz="3000" b="1" dirty="0"/>
              <a:t>kriminalna organizacija,</a:t>
            </a:r>
          </a:p>
          <a:p>
            <a:pPr algn="just"/>
            <a:r>
              <a:rPr lang="bs-Latn-BA" sz="3000" b="1" dirty="0"/>
              <a:t>mafija kao najviši stepen organizacije.</a:t>
            </a:r>
          </a:p>
          <a:p>
            <a:endParaRPr lang="bs-Latn-BA" dirty="0"/>
          </a:p>
        </p:txBody>
      </p:sp>
    </p:spTree>
    <p:extLst>
      <p:ext uri="{BB962C8B-B14F-4D97-AF65-F5344CB8AC3E}">
        <p14:creationId xmlns:p14="http://schemas.microsoft.com/office/powerpoint/2010/main" val="2172426337"/>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99592" y="332656"/>
            <a:ext cx="7128792" cy="1296144"/>
          </a:xfrm>
        </p:spPr>
        <p:txBody>
          <a:bodyPr>
            <a:normAutofit/>
          </a:bodyPr>
          <a:lstStyle/>
          <a:p>
            <a:r>
              <a:rPr lang="bs-Latn-BA" sz="3600" b="1" dirty="0"/>
              <a:t>Pojavni oblici organizovanog kriminaliteta</a:t>
            </a:r>
          </a:p>
        </p:txBody>
      </p:sp>
      <p:sp>
        <p:nvSpPr>
          <p:cNvPr id="3" name="Content Placeholder 2"/>
          <p:cNvSpPr>
            <a:spLocks noGrp="1"/>
          </p:cNvSpPr>
          <p:nvPr>
            <p:ph idx="1"/>
          </p:nvPr>
        </p:nvSpPr>
        <p:spPr>
          <a:xfrm>
            <a:off x="971600" y="1412776"/>
            <a:ext cx="7056784" cy="4392488"/>
          </a:xfrm>
        </p:spPr>
        <p:txBody>
          <a:bodyPr>
            <a:noAutofit/>
          </a:bodyPr>
          <a:lstStyle/>
          <a:p>
            <a:pPr algn="just"/>
            <a:endParaRPr lang="bs-Latn-BA" sz="3000" b="1" dirty="0" smtClean="0"/>
          </a:p>
          <a:p>
            <a:pPr algn="just"/>
            <a:r>
              <a:rPr lang="bs-Latn-BA" sz="3000" b="1" dirty="0" smtClean="0"/>
              <a:t>Najčešći </a:t>
            </a:r>
            <a:r>
              <a:rPr lang="bs-Latn-BA" sz="3000" b="1" dirty="0"/>
              <a:t>pojavni oblici organizovanog kriminaliteta su: </a:t>
            </a:r>
          </a:p>
          <a:p>
            <a:pPr algn="just"/>
            <a:r>
              <a:rPr lang="bs-Latn-BA" sz="3000" b="1" dirty="0"/>
              <a:t>trgovina narkoticima,</a:t>
            </a:r>
          </a:p>
          <a:p>
            <a:pPr algn="just"/>
            <a:r>
              <a:rPr lang="bs-Latn-BA" sz="3000" b="1" dirty="0"/>
              <a:t>terorizam, </a:t>
            </a:r>
          </a:p>
          <a:p>
            <a:pPr algn="just"/>
            <a:r>
              <a:rPr lang="bs-Latn-BA" sz="3000" b="1" dirty="0"/>
              <a:t>korupcija, pranje novca, </a:t>
            </a:r>
          </a:p>
          <a:p>
            <a:pPr algn="just"/>
            <a:r>
              <a:rPr lang="bs-Latn-BA" sz="3000" b="1" dirty="0"/>
              <a:t>trgovina ljudima,</a:t>
            </a:r>
          </a:p>
          <a:p>
            <a:pPr algn="just"/>
            <a:r>
              <a:rPr lang="bs-Latn-BA" sz="3000" b="1" dirty="0"/>
              <a:t>reket, </a:t>
            </a:r>
          </a:p>
          <a:p>
            <a:pPr algn="just"/>
            <a:endParaRPr lang="bs-Latn-BA" sz="3000" b="1" dirty="0"/>
          </a:p>
        </p:txBody>
      </p:sp>
    </p:spTree>
    <p:extLst>
      <p:ext uri="{BB962C8B-B14F-4D97-AF65-F5344CB8AC3E}">
        <p14:creationId xmlns:p14="http://schemas.microsoft.com/office/powerpoint/2010/main" val="3760327727"/>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133055"/>
          </a:xfrm>
        </p:spPr>
        <p:txBody>
          <a:bodyPr>
            <a:normAutofit/>
          </a:bodyPr>
          <a:lstStyle/>
          <a:p>
            <a:endParaRPr lang="bs-Latn-BA" dirty="0" smtClean="0"/>
          </a:p>
          <a:p>
            <a:r>
              <a:rPr lang="bs-Latn-BA" sz="3000" b="1" dirty="0"/>
              <a:t>trgovina oružjem i </a:t>
            </a:r>
          </a:p>
          <a:p>
            <a:r>
              <a:rPr lang="bs-Latn-BA" sz="3000" b="1" dirty="0"/>
              <a:t>nuklearnim materijalom, </a:t>
            </a:r>
          </a:p>
          <a:p>
            <a:r>
              <a:rPr lang="bs-Latn-BA" sz="3000" b="1" dirty="0"/>
              <a:t>kompjuterski kriminalitet, organizovano krijumčarenje vozilima, </a:t>
            </a:r>
            <a:endParaRPr lang="bs-Latn-BA" sz="3000" b="1" dirty="0" smtClean="0"/>
          </a:p>
          <a:p>
            <a:r>
              <a:rPr lang="bs-Latn-BA" sz="3000" b="1" dirty="0" smtClean="0"/>
              <a:t>nuklearnim </a:t>
            </a:r>
            <a:r>
              <a:rPr lang="bs-Latn-BA" sz="3000" b="1" dirty="0"/>
              <a:t>materijalom, </a:t>
            </a:r>
          </a:p>
          <a:p>
            <a:endParaRPr lang="bs-Latn-BA" dirty="0"/>
          </a:p>
          <a:p>
            <a:endParaRPr lang="bs-Latn-BA" dirty="0"/>
          </a:p>
          <a:p>
            <a:endParaRPr lang="bs-Latn-BA" dirty="0"/>
          </a:p>
        </p:txBody>
      </p:sp>
    </p:spTree>
    <p:extLst>
      <p:ext uri="{BB962C8B-B14F-4D97-AF65-F5344CB8AC3E}">
        <p14:creationId xmlns:p14="http://schemas.microsoft.com/office/powerpoint/2010/main" val="900664562"/>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1043608" y="1600201"/>
            <a:ext cx="6984776" cy="4133055"/>
          </a:xfrm>
        </p:spPr>
        <p:txBody>
          <a:bodyPr>
            <a:normAutofit fontScale="92500" lnSpcReduction="20000"/>
          </a:bodyPr>
          <a:lstStyle/>
          <a:p>
            <a:pPr algn="just"/>
            <a:r>
              <a:rPr lang="bs-Latn-BA" b="1" dirty="0"/>
              <a:t>krijumčarenje cigareta, </a:t>
            </a:r>
          </a:p>
          <a:p>
            <a:pPr algn="just"/>
            <a:r>
              <a:rPr lang="bs-Latn-BA" b="1" dirty="0"/>
              <a:t>krijumčarenje nafte i naftnih derivata, </a:t>
            </a:r>
          </a:p>
          <a:p>
            <a:pPr algn="just"/>
            <a:r>
              <a:rPr lang="bs-Latn-BA" b="1" dirty="0"/>
              <a:t>trgovina unikatnim biljkama i životinjama, </a:t>
            </a:r>
          </a:p>
          <a:p>
            <a:pPr algn="just"/>
            <a:r>
              <a:rPr lang="bs-Latn-BA" b="1" dirty="0" smtClean="0"/>
              <a:t>ekološki </a:t>
            </a:r>
            <a:r>
              <a:rPr lang="bs-Latn-BA" b="1" dirty="0"/>
              <a:t>kriminalitet i njegovi fenomenološki oblici, </a:t>
            </a:r>
          </a:p>
          <a:p>
            <a:pPr algn="just"/>
            <a:r>
              <a:rPr lang="bs-Latn-BA" b="1" dirty="0"/>
              <a:t>pomorska piraterija, </a:t>
            </a:r>
          </a:p>
          <a:p>
            <a:pPr algn="just"/>
            <a:r>
              <a:rPr lang="bs-Latn-BA" b="1" dirty="0"/>
              <a:t>organizovana kocka, prostitucija, dječija </a:t>
            </a:r>
            <a:r>
              <a:rPr lang="bs-Latn-BA" b="1" dirty="0" smtClean="0"/>
              <a:t>pornografija i </a:t>
            </a:r>
            <a:r>
              <a:rPr lang="bs-Latn-BA" b="1" dirty="0"/>
              <a:t>mobing.</a:t>
            </a:r>
          </a:p>
          <a:p>
            <a:endParaRPr lang="bs-Latn-BA" dirty="0"/>
          </a:p>
        </p:txBody>
      </p:sp>
    </p:spTree>
    <p:extLst>
      <p:ext uri="{BB962C8B-B14F-4D97-AF65-F5344CB8AC3E}">
        <p14:creationId xmlns:p14="http://schemas.microsoft.com/office/powerpoint/2010/main" val="3657879684"/>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1043608" y="274638"/>
            <a:ext cx="6984776" cy="1143000"/>
          </a:xfrm>
        </p:spPr>
        <p:txBody>
          <a:bodyPr>
            <a:normAutofit fontScale="90000"/>
          </a:bodyPr>
          <a:lstStyle/>
          <a:p>
            <a:r>
              <a:rPr lang="hr-BA" sz="3600" b="1" dirty="0"/>
              <a:t>Oblici i načini </a:t>
            </a:r>
            <a:r>
              <a:rPr lang="hr-BA" sz="3600" b="1" dirty="0" err="1"/>
              <a:t>organizovanog</a:t>
            </a:r>
            <a:r>
              <a:rPr lang="hr-BA" sz="3600" b="1" dirty="0"/>
              <a:t> kriminaliteta</a:t>
            </a:r>
            <a:endParaRPr lang="bs-Latn-BA" sz="3600" dirty="0"/>
          </a:p>
        </p:txBody>
      </p:sp>
      <p:sp>
        <p:nvSpPr>
          <p:cNvPr id="6" name="Content Placeholder 5"/>
          <p:cNvSpPr>
            <a:spLocks noGrp="1"/>
          </p:cNvSpPr>
          <p:nvPr>
            <p:ph idx="1"/>
          </p:nvPr>
        </p:nvSpPr>
        <p:spPr>
          <a:xfrm>
            <a:off x="971600" y="1600201"/>
            <a:ext cx="7056784" cy="4133056"/>
          </a:xfrm>
        </p:spPr>
        <p:txBody>
          <a:bodyPr>
            <a:normAutofit fontScale="92500" lnSpcReduction="10000"/>
          </a:bodyPr>
          <a:lstStyle/>
          <a:p>
            <a:pPr algn="just"/>
            <a:r>
              <a:rPr lang="hr-BA" b="1" dirty="0"/>
              <a:t>S obzirom da se radi o novijoj kriminološkoj pojavi, odnosno fenomenološkom obliku kriminaliteta, to je zakonodavac uzeo u razmatranje i </a:t>
            </a:r>
            <a:r>
              <a:rPr lang="hr-BA" b="1" dirty="0" err="1"/>
              <a:t>definisanje</a:t>
            </a:r>
            <a:r>
              <a:rPr lang="hr-BA" b="1" dirty="0" smtClean="0"/>
              <a:t>.</a:t>
            </a:r>
            <a:endParaRPr lang="bs-Latn-BA" dirty="0"/>
          </a:p>
          <a:p>
            <a:pPr algn="just"/>
            <a:r>
              <a:rPr lang="hr-BA" b="1" dirty="0"/>
              <a:t>Tako je </a:t>
            </a:r>
            <a:r>
              <a:rPr lang="hr-BA" b="1" dirty="0" err="1"/>
              <a:t>donešen</a:t>
            </a:r>
            <a:r>
              <a:rPr lang="hr-BA" b="1" dirty="0"/>
              <a:t> Zakon o organizaciji i nadležnosti državnih organa u suzbijanju </a:t>
            </a:r>
            <a:r>
              <a:rPr lang="hr-BA" b="1" dirty="0" err="1"/>
              <a:t>organizovanog</a:t>
            </a:r>
            <a:r>
              <a:rPr lang="hr-BA" b="1" dirty="0"/>
              <a:t> kriminaliteta iz 2002. i 2003. godine sa izmjenama i dopunama, </a:t>
            </a:r>
            <a:endParaRPr lang="bs-Latn-BA" dirty="0"/>
          </a:p>
        </p:txBody>
      </p:sp>
    </p:spTree>
    <p:extLst>
      <p:ext uri="{BB962C8B-B14F-4D97-AF65-F5344CB8AC3E}">
        <p14:creationId xmlns:p14="http://schemas.microsoft.com/office/powerpoint/2010/main" val="3492597845"/>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ormAutofit/>
          </a:bodyPr>
          <a:lstStyle/>
          <a:p>
            <a:pPr algn="just"/>
            <a:r>
              <a:rPr lang="vi-VN" sz="3000" b="1" dirty="0">
                <a:latin typeface="Calibri" pitchFamily="34" charset="0"/>
                <a:cs typeface="Calibri" pitchFamily="34" charset="0"/>
              </a:rPr>
              <a:t>u kojem su propisana dva kumulativna uslova, da bi se neki delikt smatrao organizovanim kriminalitetom:</a:t>
            </a:r>
          </a:p>
          <a:p>
            <a:pPr algn="just"/>
            <a:r>
              <a:rPr lang="vi-VN" sz="3000" b="1" dirty="0" smtClean="0">
                <a:latin typeface="Calibri" pitchFamily="34" charset="0"/>
                <a:cs typeface="Calibri" pitchFamily="34" charset="0"/>
              </a:rPr>
              <a:t>da </a:t>
            </a:r>
            <a:r>
              <a:rPr lang="vi-VN" sz="3000" b="1" dirty="0">
                <a:latin typeface="Calibri" pitchFamily="34" charset="0"/>
                <a:cs typeface="Calibri" pitchFamily="34" charset="0"/>
              </a:rPr>
              <a:t>je za to djelo predviđena kazna zatvora od tri ili više godina zatvora,</a:t>
            </a:r>
          </a:p>
          <a:p>
            <a:pPr algn="just"/>
            <a:r>
              <a:rPr lang="vi-VN" sz="3000" b="1" dirty="0" smtClean="0">
                <a:latin typeface="Calibri" pitchFamily="34" charset="0"/>
                <a:cs typeface="Calibri" pitchFamily="34" charset="0"/>
              </a:rPr>
              <a:t>da </a:t>
            </a:r>
            <a:r>
              <a:rPr lang="vi-VN" sz="3000" b="1" dirty="0">
                <a:latin typeface="Calibri" pitchFamily="34" charset="0"/>
                <a:cs typeface="Calibri" pitchFamily="34" charset="0"/>
              </a:rPr>
              <a:t>je djelo počinila organizovana kriminalna grupa ili druga organizovana grupa koja nije kriminalna.</a:t>
            </a:r>
          </a:p>
          <a:p>
            <a:pPr algn="just"/>
            <a:endParaRPr lang="bs-Latn-BA" dirty="0"/>
          </a:p>
        </p:txBody>
      </p:sp>
    </p:spTree>
    <p:extLst>
      <p:ext uri="{BB962C8B-B14F-4D97-AF65-F5344CB8AC3E}">
        <p14:creationId xmlns:p14="http://schemas.microsoft.com/office/powerpoint/2010/main" val="346710611"/>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dirty="0"/>
          </a:p>
        </p:txBody>
      </p:sp>
      <p:sp>
        <p:nvSpPr>
          <p:cNvPr id="3" name="Content Placeholder 2"/>
          <p:cNvSpPr>
            <a:spLocks noGrp="1"/>
          </p:cNvSpPr>
          <p:nvPr>
            <p:ph idx="1"/>
          </p:nvPr>
        </p:nvSpPr>
        <p:spPr>
          <a:xfrm>
            <a:off x="971600" y="1556792"/>
            <a:ext cx="6984776" cy="4320481"/>
          </a:xfrm>
        </p:spPr>
        <p:txBody>
          <a:bodyPr>
            <a:normAutofit/>
          </a:bodyPr>
          <a:lstStyle/>
          <a:p>
            <a:pPr algn="just"/>
            <a:r>
              <a:rPr lang="hr-BA" sz="3000" b="1" dirty="0"/>
              <a:t>Organizovanje može obuhvatiti različite djelatnosti, kao što su: </a:t>
            </a:r>
            <a:endParaRPr lang="hr-BA" sz="3000" b="1" dirty="0" smtClean="0"/>
          </a:p>
          <a:p>
            <a:pPr algn="just"/>
            <a:r>
              <a:rPr lang="hr-BA" sz="3000" b="1" dirty="0" smtClean="0"/>
              <a:t> </a:t>
            </a:r>
            <a:r>
              <a:rPr lang="hr-BA" sz="3000" b="1" dirty="0"/>
              <a:t>vrbovanje, </a:t>
            </a:r>
            <a:endParaRPr lang="bs-Latn-BA" sz="3000" dirty="0"/>
          </a:p>
          <a:p>
            <a:pPr algn="just"/>
            <a:r>
              <a:rPr lang="hr-BA" sz="3000" b="1" dirty="0" smtClean="0"/>
              <a:t> </a:t>
            </a:r>
            <a:r>
              <a:rPr lang="hr-BA" sz="3000" b="1" dirty="0"/>
              <a:t>uključivanje novih osoba u grupu, </a:t>
            </a:r>
            <a:endParaRPr lang="bs-Latn-BA" sz="3000" dirty="0"/>
          </a:p>
          <a:p>
            <a:pPr algn="just"/>
            <a:r>
              <a:rPr lang="hr-BA" sz="3000" b="1" dirty="0" smtClean="0"/>
              <a:t> </a:t>
            </a:r>
            <a:r>
              <a:rPr lang="hr-BA" sz="3000" b="1" dirty="0"/>
              <a:t>povezivanje pripadnika grupe, </a:t>
            </a:r>
            <a:endParaRPr lang="bs-Latn-BA" sz="3000" dirty="0"/>
          </a:p>
          <a:p>
            <a:pPr algn="just"/>
            <a:r>
              <a:rPr lang="hr-BA" sz="3000" b="1" dirty="0" smtClean="0"/>
              <a:t> </a:t>
            </a:r>
            <a:r>
              <a:rPr lang="hr-BA" sz="3000" b="1" dirty="0"/>
              <a:t>stvaranje plana aktivnosti,</a:t>
            </a:r>
            <a:endParaRPr lang="bs-Latn-BA" sz="3000" dirty="0"/>
          </a:p>
          <a:p>
            <a:pPr algn="just"/>
            <a:r>
              <a:rPr lang="hr-BA" sz="3000" b="1" dirty="0" smtClean="0"/>
              <a:t> </a:t>
            </a:r>
            <a:r>
              <a:rPr lang="hr-BA" sz="3000" b="1" dirty="0"/>
              <a:t>nabavljanje sredstava za djelovanje grupe, itd. </a:t>
            </a:r>
            <a:endParaRPr lang="bs-Latn-BA" sz="3000" dirty="0"/>
          </a:p>
          <a:p>
            <a:endParaRPr lang="bs-Latn-BA" sz="3000" dirty="0"/>
          </a:p>
        </p:txBody>
      </p:sp>
    </p:spTree>
    <p:extLst>
      <p:ext uri="{BB962C8B-B14F-4D97-AF65-F5344CB8AC3E}">
        <p14:creationId xmlns:p14="http://schemas.microsoft.com/office/powerpoint/2010/main" val="1120304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827584" y="1556792"/>
            <a:ext cx="7200800" cy="4569371"/>
          </a:xfrm>
        </p:spPr>
        <p:txBody>
          <a:bodyPr>
            <a:normAutofit fontScale="85000" lnSpcReduction="20000"/>
          </a:bodyPr>
          <a:lstStyle/>
          <a:p>
            <a:pPr marL="0" lvl="0" indent="0" algn="just">
              <a:buNone/>
            </a:pPr>
            <a:r>
              <a:rPr lang="hr-BA" sz="3500" b="1" dirty="0" smtClean="0"/>
              <a:t>Za organizovani kriminalitet je </a:t>
            </a:r>
            <a:r>
              <a:rPr lang="hr-BA" sz="3500" b="1" dirty="0"/>
              <a:t>karakteristično, da se danas u svijetu za ovaj fenomen koristi nekoliko termina, kao što su: </a:t>
            </a:r>
          </a:p>
          <a:p>
            <a:pPr lvl="0" algn="just"/>
            <a:r>
              <a:rPr lang="hr-BA" sz="3500" b="1" dirty="0"/>
              <a:t>Internacionalni organizovni kriminalitet, </a:t>
            </a:r>
            <a:endParaRPr lang="bs-Latn-BA" sz="3500" dirty="0" smtClean="0"/>
          </a:p>
          <a:p>
            <a:pPr lvl="0" algn="just"/>
            <a:r>
              <a:rPr lang="hr-BA" sz="3500" b="1" dirty="0"/>
              <a:t>T</a:t>
            </a:r>
            <a:r>
              <a:rPr lang="hr-BA" sz="3500" b="1" dirty="0" smtClean="0"/>
              <a:t>ransnacionalni organizovani kriminalitet, </a:t>
            </a:r>
            <a:endParaRPr lang="bs-Latn-BA" sz="3500" dirty="0" smtClean="0"/>
          </a:p>
          <a:p>
            <a:pPr lvl="0" algn="just"/>
            <a:r>
              <a:rPr lang="hr-BA" sz="3500" b="1" dirty="0" smtClean="0"/>
              <a:t>Multinacionalniorganizovani kriminalitet i </a:t>
            </a:r>
            <a:endParaRPr lang="bs-Latn-BA" sz="3500" dirty="0" smtClean="0"/>
          </a:p>
          <a:p>
            <a:pPr lvl="0" algn="just"/>
            <a:r>
              <a:rPr lang="hr-BA" sz="3500" b="1" dirty="0" smtClean="0"/>
              <a:t>globalni organizovani kriminalitet što, dodatno otežava jedinstveno pojmovno određenje. </a:t>
            </a:r>
          </a:p>
          <a:p>
            <a:endParaRPr lang="bs-Latn-BA" sz="3000" dirty="0"/>
          </a:p>
        </p:txBody>
      </p:sp>
    </p:spTree>
    <p:extLst>
      <p:ext uri="{BB962C8B-B14F-4D97-AF65-F5344CB8AC3E}">
        <p14:creationId xmlns:p14="http://schemas.microsoft.com/office/powerpoint/2010/main" val="4075871203"/>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346050"/>
          </a:xfrm>
        </p:spPr>
        <p:txBody>
          <a:bodyPr>
            <a:normAutofit fontScale="90000"/>
          </a:bodyPr>
          <a:lstStyle/>
          <a:p>
            <a:endParaRPr lang="hr-BA" sz="3600" b="1" dirty="0"/>
          </a:p>
        </p:txBody>
      </p:sp>
      <p:sp>
        <p:nvSpPr>
          <p:cNvPr id="3" name="Content Placeholder 2"/>
          <p:cNvSpPr>
            <a:spLocks noGrp="1"/>
          </p:cNvSpPr>
          <p:nvPr>
            <p:ph idx="1"/>
          </p:nvPr>
        </p:nvSpPr>
        <p:spPr>
          <a:xfrm>
            <a:off x="971600" y="836712"/>
            <a:ext cx="7128792" cy="5256583"/>
          </a:xfrm>
        </p:spPr>
        <p:txBody>
          <a:bodyPr anchor="ctr">
            <a:noAutofit/>
          </a:bodyPr>
          <a:lstStyle/>
          <a:p>
            <a:pPr marL="0" lvl="0" indent="0" algn="just">
              <a:buNone/>
            </a:pPr>
            <a:r>
              <a:rPr lang="hr-BA" sz="3000" b="1" dirty="0" smtClean="0"/>
              <a:t>U </a:t>
            </a:r>
            <a:r>
              <a:rPr lang="hr-BA" sz="3000" b="1" dirty="0"/>
              <a:t>Zakonu o krivičnom postupku se navodi:</a:t>
            </a:r>
            <a:endParaRPr lang="hr-BA" sz="3000" b="1" u="sng" dirty="0" smtClean="0"/>
          </a:p>
          <a:p>
            <a:pPr lvl="0" algn="just"/>
            <a:r>
              <a:rPr lang="hr-BA" sz="3000" b="1" dirty="0" smtClean="0"/>
              <a:t>da </a:t>
            </a:r>
            <a:r>
              <a:rPr lang="hr-BA" sz="3000" b="1" dirty="0"/>
              <a:t>se radi o krivičnom djelu za koje je propisana kazna zatvora od tri godine ili teža kazna</a:t>
            </a:r>
            <a:r>
              <a:rPr lang="hr-BA" sz="3000" b="1" dirty="0" smtClean="0"/>
              <a:t>;</a:t>
            </a:r>
            <a:endParaRPr lang="hr-BA" sz="3000" b="1" u="sng" dirty="0" smtClean="0"/>
          </a:p>
          <a:p>
            <a:pPr lvl="0" algn="just"/>
            <a:endParaRPr lang="bs-Latn-BA" sz="3000" b="1" dirty="0"/>
          </a:p>
        </p:txBody>
      </p:sp>
    </p:spTree>
    <p:extLst>
      <p:ext uri="{BB962C8B-B14F-4D97-AF65-F5344CB8AC3E}">
        <p14:creationId xmlns:p14="http://schemas.microsoft.com/office/powerpoint/2010/main" val="2923327344"/>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ormAutofit/>
          </a:bodyPr>
          <a:lstStyle/>
          <a:p>
            <a:pPr algn="just"/>
            <a:r>
              <a:rPr lang="hr-BA" sz="3000" b="1" dirty="0"/>
              <a:t>rezultat djelovanja tri ili više osoba udruženih u kriminalnu organizaciju, odnosno kriminalnu </a:t>
            </a:r>
            <a:r>
              <a:rPr lang="hr-BA" sz="3000" b="1" dirty="0" smtClean="0"/>
              <a:t>grupu, </a:t>
            </a:r>
            <a:r>
              <a:rPr lang="hr-BA" sz="3000" b="1" dirty="0"/>
              <a:t>čiji je cilj vršenje teških krivičnih djela radi sticanja dobiti ili moći i kada su ispunjena još najmanje tri od sljedećih uslova,</a:t>
            </a:r>
            <a:endParaRPr lang="bs-Latn-BA" sz="3000" dirty="0"/>
          </a:p>
        </p:txBody>
      </p:sp>
    </p:spTree>
    <p:extLst>
      <p:ext uri="{BB962C8B-B14F-4D97-AF65-F5344CB8AC3E}">
        <p14:creationId xmlns:p14="http://schemas.microsoft.com/office/powerpoint/2010/main" val="1985771038"/>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93096"/>
          </a:xfrm>
        </p:spPr>
        <p:txBody>
          <a:bodyPr>
            <a:normAutofit/>
          </a:bodyPr>
          <a:lstStyle/>
          <a:p>
            <a:pPr algn="just"/>
            <a:r>
              <a:rPr lang="vi-VN" sz="3000" b="1" dirty="0">
                <a:latin typeface="Calibri" pitchFamily="34" charset="0"/>
                <a:cs typeface="Calibri" pitchFamily="34" charset="0"/>
              </a:rPr>
              <a:t>da je svaki član kriminalne organizacije, odnosno kriminalne grupe, imao unaprijed određeni zadatak ili ulogu;</a:t>
            </a:r>
          </a:p>
          <a:p>
            <a:pPr algn="just"/>
            <a:r>
              <a:rPr lang="vi-VN" sz="3000" b="1" dirty="0">
                <a:latin typeface="Calibri" pitchFamily="34" charset="0"/>
                <a:cs typeface="Calibri" pitchFamily="34" charset="0"/>
              </a:rPr>
              <a:t>da je djelatnost kriminalne organizacije ili grupe planirana na duže vrijeme ili na neograničen vremenski period;</a:t>
            </a:r>
          </a:p>
          <a:p>
            <a:pPr algn="just"/>
            <a:r>
              <a:rPr lang="vi-VN" sz="3000" b="1" dirty="0">
                <a:latin typeface="Calibri" pitchFamily="34" charset="0"/>
                <a:cs typeface="Calibri" pitchFamily="34" charset="0"/>
              </a:rPr>
              <a:t>da se djelatnost organizacije zasniva na primjeni određenih pravila unutrašnje kontrole i discipline članova;</a:t>
            </a:r>
          </a:p>
          <a:p>
            <a:endParaRPr lang="bs-Latn-BA" dirty="0"/>
          </a:p>
        </p:txBody>
      </p:sp>
    </p:spTree>
    <p:extLst>
      <p:ext uri="{BB962C8B-B14F-4D97-AF65-F5344CB8AC3E}">
        <p14:creationId xmlns:p14="http://schemas.microsoft.com/office/powerpoint/2010/main" val="347999247"/>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bs-Latn-BA" sz="3600" dirty="0"/>
          </a:p>
        </p:txBody>
      </p:sp>
      <p:sp>
        <p:nvSpPr>
          <p:cNvPr id="3" name="Content Placeholder 2"/>
          <p:cNvSpPr>
            <a:spLocks noGrp="1"/>
          </p:cNvSpPr>
          <p:nvPr>
            <p:ph idx="1"/>
          </p:nvPr>
        </p:nvSpPr>
        <p:spPr>
          <a:xfrm>
            <a:off x="827584" y="1556793"/>
            <a:ext cx="7056784" cy="3672408"/>
          </a:xfrm>
        </p:spPr>
        <p:txBody>
          <a:bodyPr>
            <a:normAutofit/>
          </a:bodyPr>
          <a:lstStyle/>
          <a:p>
            <a:pPr lvl="0" algn="just"/>
            <a:r>
              <a:rPr lang="hr-BA" sz="3000" b="1" dirty="0"/>
              <a:t>da se djelatnost organizacije planira i vrši u međunarodnim </a:t>
            </a:r>
            <a:r>
              <a:rPr lang="hr-BA" sz="3000" b="1" dirty="0" err="1"/>
              <a:t>razmjerama</a:t>
            </a:r>
            <a:r>
              <a:rPr lang="hr-BA" sz="3000" b="1" dirty="0"/>
              <a:t>;</a:t>
            </a:r>
            <a:endParaRPr lang="bs-Latn-BA" sz="3000" dirty="0"/>
          </a:p>
          <a:p>
            <a:pPr lvl="0" algn="just"/>
            <a:r>
              <a:rPr lang="hr-BA" sz="3000" b="1" dirty="0"/>
              <a:t>da se u vršenju djelatnosti primjenjuje nasilje ili zastrašivanje ili da postoji spremnost na njihovu primjenu;</a:t>
            </a:r>
            <a:endParaRPr lang="bs-Latn-BA" sz="3000" dirty="0"/>
          </a:p>
          <a:p>
            <a:pPr lvl="0" algn="just"/>
            <a:r>
              <a:rPr lang="hr-BA" sz="3000" b="1" dirty="0"/>
              <a:t>da se u vršenju djelatnosti koriste privredne ili poslovne strukture</a:t>
            </a:r>
            <a:r>
              <a:rPr lang="hr-BA" sz="3000" b="1" dirty="0" smtClean="0"/>
              <a:t>;</a:t>
            </a:r>
            <a:endParaRPr lang="bs-Latn-BA" sz="3000" dirty="0"/>
          </a:p>
        </p:txBody>
      </p:sp>
    </p:spTree>
    <p:extLst>
      <p:ext uri="{BB962C8B-B14F-4D97-AF65-F5344CB8AC3E}">
        <p14:creationId xmlns:p14="http://schemas.microsoft.com/office/powerpoint/2010/main" val="1149891853"/>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787208" cy="1138138"/>
          </a:xfrm>
        </p:spPr>
        <p:txBody>
          <a:bodyPr/>
          <a:lstStyle/>
          <a:p>
            <a:endParaRPr lang="bs-Latn-BA" dirty="0"/>
          </a:p>
        </p:txBody>
      </p:sp>
      <p:sp>
        <p:nvSpPr>
          <p:cNvPr id="3" name="Content Placeholder 2"/>
          <p:cNvSpPr>
            <a:spLocks noGrp="1"/>
          </p:cNvSpPr>
          <p:nvPr>
            <p:ph idx="1"/>
          </p:nvPr>
        </p:nvSpPr>
        <p:spPr>
          <a:xfrm>
            <a:off x="971600" y="1600201"/>
            <a:ext cx="7056784" cy="3773015"/>
          </a:xfrm>
        </p:spPr>
        <p:txBody>
          <a:bodyPr>
            <a:normAutofit/>
          </a:bodyPr>
          <a:lstStyle/>
          <a:p>
            <a:pPr algn="just"/>
            <a:r>
              <a:rPr lang="bs-Latn-BA" sz="3000" b="1" dirty="0"/>
              <a:t>da se koristi pranje novaca ili nezakonito stečene dobiti;</a:t>
            </a:r>
          </a:p>
          <a:p>
            <a:pPr algn="just"/>
            <a:r>
              <a:rPr lang="bs-Latn-BA" sz="3000" b="1" dirty="0"/>
              <a:t>da postoji uticaj organizacije ili njenog djela na političku vlast, sredstva javnog informisanja, zakonodavnu, izvršnu ili sudsku vlast ili na druge važne društvene ili ekonomske faktore.</a:t>
            </a:r>
          </a:p>
          <a:p>
            <a:endParaRPr lang="bs-Latn-BA" sz="3000" b="1" dirty="0"/>
          </a:p>
        </p:txBody>
      </p:sp>
    </p:spTree>
    <p:extLst>
      <p:ext uri="{BB962C8B-B14F-4D97-AF65-F5344CB8AC3E}">
        <p14:creationId xmlns:p14="http://schemas.microsoft.com/office/powerpoint/2010/main" val="2616862874"/>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bs-Latn-BA" sz="3600" b="1" dirty="0"/>
              <a:t>Krijumčarenje i ilegalna trgovina</a:t>
            </a:r>
          </a:p>
        </p:txBody>
      </p:sp>
      <p:sp>
        <p:nvSpPr>
          <p:cNvPr id="3" name="Content Placeholder 2"/>
          <p:cNvSpPr>
            <a:spLocks noGrp="1"/>
          </p:cNvSpPr>
          <p:nvPr>
            <p:ph idx="1"/>
          </p:nvPr>
        </p:nvSpPr>
        <p:spPr>
          <a:xfrm>
            <a:off x="827584" y="1600201"/>
            <a:ext cx="7200800" cy="4349079"/>
          </a:xfrm>
        </p:spPr>
        <p:txBody>
          <a:bodyPr>
            <a:normAutofit lnSpcReduction="10000"/>
          </a:bodyPr>
          <a:lstStyle/>
          <a:p>
            <a:pPr algn="just"/>
            <a:r>
              <a:rPr lang="bs-Latn-BA" sz="3000" b="1" dirty="0"/>
              <a:t>Krijumčarenje i ilegalna trgovina potiču od izraza kojim se označava pojava tzv. sive ekonomije</a:t>
            </a:r>
            <a:r>
              <a:rPr lang="bs-Latn-BA" sz="3000" b="1" dirty="0" smtClean="0"/>
              <a:t>.</a:t>
            </a:r>
          </a:p>
          <a:p>
            <a:pPr marL="0" indent="0" algn="just">
              <a:buNone/>
            </a:pPr>
            <a:r>
              <a:rPr lang="bs-Latn-BA" sz="3000" b="1" dirty="0" smtClean="0"/>
              <a:t> </a:t>
            </a:r>
            <a:endParaRPr lang="bs-Latn-BA" sz="3000" b="1" dirty="0"/>
          </a:p>
          <a:p>
            <a:pPr algn="just"/>
            <a:r>
              <a:rPr lang="bs-Latn-BA" sz="3000" b="1" dirty="0"/>
              <a:t>Ova fenomenološka pojava je vezana prvenstveno za nacionalne okvire privrednog prestupništva, ali predstavlja i globalni fenomen posebno kada ima obilježja organizovanog kriminaliteta. </a:t>
            </a:r>
          </a:p>
          <a:p>
            <a:endParaRPr lang="bs-Latn-BA" dirty="0"/>
          </a:p>
        </p:txBody>
      </p:sp>
    </p:spTree>
    <p:extLst>
      <p:ext uri="{BB962C8B-B14F-4D97-AF65-F5344CB8AC3E}">
        <p14:creationId xmlns:p14="http://schemas.microsoft.com/office/powerpoint/2010/main" val="2418415192"/>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bs-Latn-BA" sz="3600" b="1" dirty="0"/>
          </a:p>
        </p:txBody>
      </p:sp>
      <p:sp>
        <p:nvSpPr>
          <p:cNvPr id="3" name="Content Placeholder 2"/>
          <p:cNvSpPr>
            <a:spLocks noGrp="1"/>
          </p:cNvSpPr>
          <p:nvPr>
            <p:ph idx="1"/>
          </p:nvPr>
        </p:nvSpPr>
        <p:spPr>
          <a:xfrm>
            <a:off x="827584" y="1600201"/>
            <a:ext cx="7272808" cy="4349079"/>
          </a:xfrm>
        </p:spPr>
        <p:txBody>
          <a:bodyPr/>
          <a:lstStyle/>
          <a:p>
            <a:pPr algn="just"/>
            <a:r>
              <a:rPr lang="vi-VN" sz="3000" b="1" dirty="0">
                <a:latin typeface="Calibri" pitchFamily="34" charset="0"/>
                <a:cs typeface="Calibri" pitchFamily="34" charset="0"/>
              </a:rPr>
              <a:t>Krijumčarenje i nedozvoljena trgovina omogućava, da u uslovima brze komunikacije i mogućnosti prikrivenih transakcija međunarodnih kriminalnih organizacija, ostvaruju velike sume novca i drugih vrijednosti stečenih na prodaji </a:t>
            </a:r>
            <a:r>
              <a:rPr lang="bs-Latn-BA" sz="3000" b="1" dirty="0" smtClean="0">
                <a:latin typeface="Calibri" pitchFamily="34" charset="0"/>
                <a:cs typeface="Calibri" pitchFamily="34" charset="0"/>
              </a:rPr>
              <a:t>r</a:t>
            </a:r>
            <a:r>
              <a:rPr lang="vi-VN" sz="3000" b="1" dirty="0" smtClean="0">
                <a:latin typeface="Calibri" pitchFamily="34" charset="0"/>
                <a:cs typeface="Calibri" pitchFamily="34" charset="0"/>
              </a:rPr>
              <a:t>azne </a:t>
            </a:r>
            <a:r>
              <a:rPr lang="vi-VN" sz="3000" b="1" dirty="0">
                <a:latin typeface="Calibri" pitchFamily="34" charset="0"/>
                <a:cs typeface="Calibri" pitchFamily="34" charset="0"/>
              </a:rPr>
              <a:t>vrste roba: </a:t>
            </a:r>
          </a:p>
          <a:p>
            <a:endParaRPr lang="bs-Latn-BA" dirty="0"/>
          </a:p>
        </p:txBody>
      </p:sp>
    </p:spTree>
    <p:extLst>
      <p:ext uri="{BB962C8B-B14F-4D97-AF65-F5344CB8AC3E}">
        <p14:creationId xmlns:p14="http://schemas.microsoft.com/office/powerpoint/2010/main" val="4024340826"/>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1600" y="274638"/>
            <a:ext cx="7128792" cy="1138138"/>
          </a:xfrm>
        </p:spPr>
        <p:txBody>
          <a:bodyPr/>
          <a:lstStyle/>
          <a:p>
            <a:endParaRPr lang="bs-Latn-BA" dirty="0"/>
          </a:p>
        </p:txBody>
      </p:sp>
      <p:sp>
        <p:nvSpPr>
          <p:cNvPr id="3" name="Content Placeholder 2"/>
          <p:cNvSpPr>
            <a:spLocks noGrp="1"/>
          </p:cNvSpPr>
          <p:nvPr>
            <p:ph idx="1"/>
          </p:nvPr>
        </p:nvSpPr>
        <p:spPr>
          <a:xfrm>
            <a:off x="827584" y="1600201"/>
            <a:ext cx="7416824" cy="4349079"/>
          </a:xfrm>
        </p:spPr>
        <p:txBody>
          <a:bodyPr>
            <a:normAutofit fontScale="92500" lnSpcReduction="20000"/>
          </a:bodyPr>
          <a:lstStyle/>
          <a:p>
            <a:r>
              <a:rPr lang="bs-Latn-BA" b="1" dirty="0"/>
              <a:t>narkotika, </a:t>
            </a:r>
          </a:p>
          <a:p>
            <a:r>
              <a:rPr lang="bs-Latn-BA" b="1" dirty="0"/>
              <a:t>oružja, </a:t>
            </a:r>
          </a:p>
          <a:p>
            <a:r>
              <a:rPr lang="bs-Latn-BA" b="1" dirty="0"/>
              <a:t>alkoholnih pića, </a:t>
            </a:r>
          </a:p>
          <a:p>
            <a:r>
              <a:rPr lang="bs-Latn-BA" b="1" dirty="0"/>
              <a:t>umjetničkih </a:t>
            </a:r>
            <a:r>
              <a:rPr lang="bs-Latn-BA" b="1" dirty="0" smtClean="0"/>
              <a:t>i numizmatičkih djela</a:t>
            </a:r>
            <a:r>
              <a:rPr lang="bs-Latn-BA" b="1" dirty="0"/>
              <a:t>, </a:t>
            </a:r>
          </a:p>
          <a:p>
            <a:r>
              <a:rPr lang="bs-Latn-BA" b="1" dirty="0"/>
              <a:t>plemenitih metala i dijamanata,</a:t>
            </a:r>
          </a:p>
          <a:p>
            <a:r>
              <a:rPr lang="bs-Latn-BA" b="1" dirty="0"/>
              <a:t>nuklearnih tehnologija, </a:t>
            </a:r>
          </a:p>
          <a:p>
            <a:r>
              <a:rPr lang="bs-Latn-BA" b="1" dirty="0"/>
              <a:t>ekološki opasnog otpada i sirovina, </a:t>
            </a:r>
          </a:p>
          <a:p>
            <a:r>
              <a:rPr lang="bs-Latn-BA" b="1" dirty="0"/>
              <a:t>trgovina ljudima i djelovima ljudskog tijela, </a:t>
            </a:r>
          </a:p>
          <a:p>
            <a:r>
              <a:rPr lang="bs-Latn-BA" b="1" dirty="0"/>
              <a:t>rijetkim i zaštićenim životinjama i biljkama.</a:t>
            </a:r>
          </a:p>
          <a:p>
            <a:endParaRPr lang="bs-Latn-BA" dirty="0"/>
          </a:p>
        </p:txBody>
      </p:sp>
    </p:spTree>
    <p:extLst>
      <p:ext uri="{BB962C8B-B14F-4D97-AF65-F5344CB8AC3E}">
        <p14:creationId xmlns:p14="http://schemas.microsoft.com/office/powerpoint/2010/main" val="1076188315"/>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1043608" y="1600201"/>
            <a:ext cx="6984776" cy="3701007"/>
          </a:xfrm>
        </p:spPr>
        <p:txBody>
          <a:bodyPr>
            <a:normAutofit lnSpcReduction="10000"/>
          </a:bodyPr>
          <a:lstStyle/>
          <a:p>
            <a:pPr algn="just"/>
            <a:r>
              <a:rPr lang="bs-Latn-BA" sz="3000" b="1" dirty="0"/>
              <a:t>U našem krivičnom zakonodavstvu pod pojmom nedozvoljene trgovine podrazumijevamo svaku protivzakonitu aktivnost koja je usmjerena ka sticanju ekonomske koristi kojom se nanosi finansijska i druga šteta prije svega državi i onim subjektima koji posluju u skladu sa propisima.</a:t>
            </a:r>
          </a:p>
          <a:p>
            <a:pPr algn="just"/>
            <a:endParaRPr lang="bs-Latn-BA" b="1" dirty="0"/>
          </a:p>
        </p:txBody>
      </p:sp>
    </p:spTree>
    <p:extLst>
      <p:ext uri="{BB962C8B-B14F-4D97-AF65-F5344CB8AC3E}">
        <p14:creationId xmlns:p14="http://schemas.microsoft.com/office/powerpoint/2010/main" val="1378015565"/>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899592" y="1600201"/>
            <a:ext cx="7128792" cy="4421087"/>
          </a:xfrm>
        </p:spPr>
        <p:txBody>
          <a:bodyPr>
            <a:normAutofit/>
          </a:bodyPr>
          <a:lstStyle/>
          <a:p>
            <a:pPr marL="0" indent="0" algn="just">
              <a:buNone/>
            </a:pPr>
            <a:r>
              <a:rPr lang="bs-Latn-BA" b="1" dirty="0"/>
              <a:t>Tu spadaju: </a:t>
            </a:r>
          </a:p>
          <a:p>
            <a:pPr algn="just"/>
            <a:r>
              <a:rPr lang="bs-Latn-BA" b="1" dirty="0"/>
              <a:t>nabavke robe ili drugih predmeta, </a:t>
            </a:r>
          </a:p>
          <a:p>
            <a:pPr algn="just"/>
            <a:r>
              <a:rPr lang="bs-Latn-BA" b="1" dirty="0"/>
              <a:t>bavljenje trgovinom ili </a:t>
            </a:r>
          </a:p>
          <a:p>
            <a:pPr algn="just"/>
            <a:r>
              <a:rPr lang="bs-Latn-BA" b="1" dirty="0"/>
              <a:t>posredovanjem u trgovini i </a:t>
            </a:r>
          </a:p>
          <a:p>
            <a:pPr algn="just"/>
            <a:r>
              <a:rPr lang="bs-Latn-BA" b="1" dirty="0"/>
              <a:t>zastupanje domaćih organizacija u prometu roba i usluga.</a:t>
            </a:r>
          </a:p>
          <a:p>
            <a:endParaRPr lang="bs-Latn-BA" dirty="0"/>
          </a:p>
        </p:txBody>
      </p:sp>
    </p:spTree>
    <p:extLst>
      <p:ext uri="{BB962C8B-B14F-4D97-AF65-F5344CB8AC3E}">
        <p14:creationId xmlns:p14="http://schemas.microsoft.com/office/powerpoint/2010/main" val="277237273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536" y="332656"/>
            <a:ext cx="8229600" cy="1498178"/>
          </a:xfrm>
        </p:spPr>
        <p:txBody>
          <a:bodyPr>
            <a:normAutofit/>
          </a:bodyPr>
          <a:lstStyle/>
          <a:p>
            <a:endParaRPr lang="bs-Latn-BA" sz="4000" b="1" dirty="0">
              <a:latin typeface="+mn-lt"/>
            </a:endParaRPr>
          </a:p>
        </p:txBody>
      </p:sp>
      <p:sp>
        <p:nvSpPr>
          <p:cNvPr id="3" name="Content Placeholder 2"/>
          <p:cNvSpPr>
            <a:spLocks noGrp="1"/>
          </p:cNvSpPr>
          <p:nvPr>
            <p:ph idx="1"/>
          </p:nvPr>
        </p:nvSpPr>
        <p:spPr>
          <a:xfrm>
            <a:off x="899592" y="2204864"/>
            <a:ext cx="7344816" cy="3921299"/>
          </a:xfrm>
        </p:spPr>
        <p:txBody>
          <a:bodyPr>
            <a:normAutofit/>
          </a:bodyPr>
          <a:lstStyle/>
          <a:p>
            <a:pPr algn="just"/>
            <a:r>
              <a:rPr lang="bs-Latn-BA" sz="3000" b="1" dirty="0" smtClean="0"/>
              <a:t>Organizovani </a:t>
            </a:r>
            <a:r>
              <a:rPr lang="bs-Latn-BA" sz="3000" b="1" dirty="0"/>
              <a:t>kriminalitet je vrsta aktivne kriminološke delinkvencije „privremenog tipa“ a ujedno i tipologija kriminalnih pojava </a:t>
            </a:r>
            <a:r>
              <a:rPr lang="bs-Latn-BA" sz="3000" b="1" dirty="0" smtClean="0"/>
              <a:t>vezane za </a:t>
            </a:r>
            <a:r>
              <a:rPr lang="bs-Latn-BA" sz="3000" b="1" dirty="0"/>
              <a:t>aktivnost </a:t>
            </a:r>
            <a:r>
              <a:rPr lang="bs-Latn-BA" sz="3000" b="1" dirty="0" smtClean="0"/>
              <a:t>profesionalni kriminalnih</a:t>
            </a:r>
            <a:r>
              <a:rPr lang="bs-Latn-BA" sz="3000" b="1" dirty="0"/>
              <a:t>, odnosno mafijaških kadrova isprofilisanih organizacija.</a:t>
            </a:r>
          </a:p>
        </p:txBody>
      </p:sp>
    </p:spTree>
    <p:extLst>
      <p:ext uri="{BB962C8B-B14F-4D97-AF65-F5344CB8AC3E}">
        <p14:creationId xmlns:p14="http://schemas.microsoft.com/office/powerpoint/2010/main" val="317359057"/>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bs-Latn-BA" sz="3000" b="1" dirty="0"/>
              <a:t>U osnovi oni se svi svode na ne plaćanje ili plaćanje u smanjenom obimu poreza, akciza, carina, kao i doprinosa koje prate isplate zarada zaposlenih.</a:t>
            </a:r>
          </a:p>
          <a:p>
            <a:endParaRPr lang="bs-Latn-BA" dirty="0"/>
          </a:p>
        </p:txBody>
      </p:sp>
    </p:spTree>
    <p:extLst>
      <p:ext uri="{BB962C8B-B14F-4D97-AF65-F5344CB8AC3E}">
        <p14:creationId xmlns:p14="http://schemas.microsoft.com/office/powerpoint/2010/main" val="1865997338"/>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457200" y="274638"/>
            <a:ext cx="8229600" cy="778098"/>
          </a:xfrm>
        </p:spPr>
        <p:txBody>
          <a:bodyPr>
            <a:normAutofit/>
          </a:bodyPr>
          <a:lstStyle/>
          <a:p>
            <a:endParaRPr lang="bs-Latn-BA" sz="3600" dirty="0"/>
          </a:p>
        </p:txBody>
      </p:sp>
      <p:sp>
        <p:nvSpPr>
          <p:cNvPr id="6" name="Content Placeholder 5"/>
          <p:cNvSpPr>
            <a:spLocks noGrp="1"/>
          </p:cNvSpPr>
          <p:nvPr>
            <p:ph idx="1"/>
          </p:nvPr>
        </p:nvSpPr>
        <p:spPr>
          <a:xfrm>
            <a:off x="755576" y="1124745"/>
            <a:ext cx="7488832" cy="4968552"/>
          </a:xfrm>
        </p:spPr>
        <p:txBody>
          <a:bodyPr>
            <a:noAutofit/>
          </a:bodyPr>
          <a:lstStyle/>
          <a:p>
            <a:pPr lvl="0" algn="just"/>
            <a:r>
              <a:rPr lang="hr-BA" sz="2800" b="1" dirty="0"/>
              <a:t>Najkarakterističniji pojavni oblici su: </a:t>
            </a:r>
            <a:endParaRPr lang="hr-BA" sz="3000" b="1" dirty="0" smtClean="0"/>
          </a:p>
          <a:p>
            <a:pPr lvl="0" algn="just"/>
            <a:r>
              <a:rPr lang="hr-BA" sz="3000" b="1" dirty="0" smtClean="0"/>
              <a:t>prodaja </a:t>
            </a:r>
            <a:r>
              <a:rPr lang="hr-BA" sz="3000" b="1" dirty="0"/>
              <a:t>robe lošijeg kvaliteta od propisanog; </a:t>
            </a:r>
            <a:endParaRPr lang="bs-Latn-BA" sz="3000" dirty="0"/>
          </a:p>
          <a:p>
            <a:pPr lvl="0" algn="just"/>
            <a:r>
              <a:rPr lang="hr-BA" sz="3000" b="1" dirty="0"/>
              <a:t>lažno </a:t>
            </a:r>
            <a:r>
              <a:rPr lang="hr-BA" sz="3000" b="1" dirty="0" err="1"/>
              <a:t>deklarisanje</a:t>
            </a:r>
            <a:r>
              <a:rPr lang="hr-BA" sz="3000" b="1" dirty="0"/>
              <a:t> robe u cilju izbjegavanja plaćanja propisanih dažbina;</a:t>
            </a:r>
            <a:endParaRPr lang="bs-Latn-BA" sz="3000" dirty="0"/>
          </a:p>
          <a:p>
            <a:pPr marL="0" lvl="0" indent="0" algn="just">
              <a:buNone/>
            </a:pPr>
            <a:endParaRPr lang="bs-Latn-BA" sz="3000" dirty="0"/>
          </a:p>
        </p:txBody>
      </p:sp>
    </p:spTree>
    <p:extLst>
      <p:ext uri="{BB962C8B-B14F-4D97-AF65-F5344CB8AC3E}">
        <p14:creationId xmlns:p14="http://schemas.microsoft.com/office/powerpoint/2010/main" val="266789358"/>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pPr lvl="0" algn="just"/>
            <a:r>
              <a:rPr lang="hr-BA" b="1" dirty="0"/>
              <a:t>izbjegavanje uplate pazara na žiro račun i prebacivanje gotovine u sive </a:t>
            </a:r>
            <a:r>
              <a:rPr lang="hr-BA" b="1" dirty="0" smtClean="0"/>
              <a:t>tokove. </a:t>
            </a:r>
            <a:endParaRPr lang="bs-Latn-BA" dirty="0"/>
          </a:p>
          <a:p>
            <a:pPr algn="just"/>
            <a:r>
              <a:rPr lang="hr-BA" b="1" dirty="0"/>
              <a:t>Nedozvoljena trgovina se smatra prevarnim oblikom kriminaliteta.</a:t>
            </a:r>
            <a:endParaRPr lang="bs-Latn-BA" dirty="0"/>
          </a:p>
          <a:p>
            <a:endParaRPr lang="bs-Latn-BA" dirty="0"/>
          </a:p>
        </p:txBody>
      </p:sp>
    </p:spTree>
    <p:extLst>
      <p:ext uri="{BB962C8B-B14F-4D97-AF65-F5344CB8AC3E}">
        <p14:creationId xmlns:p14="http://schemas.microsoft.com/office/powerpoint/2010/main" val="2814710777"/>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899592" y="1600200"/>
            <a:ext cx="7344816" cy="4525963"/>
          </a:xfrm>
        </p:spPr>
        <p:txBody>
          <a:bodyPr/>
          <a:lstStyle/>
          <a:p>
            <a:pPr lvl="0" algn="just"/>
            <a:r>
              <a:rPr lang="hr-BA" sz="3000" b="1" dirty="0"/>
              <a:t>korištenje neispravnih i nežigosanih mjerila radi zakidanja na mjeri;</a:t>
            </a:r>
            <a:endParaRPr lang="bs-Latn-BA" sz="3000" dirty="0"/>
          </a:p>
          <a:p>
            <a:pPr lvl="0" algn="just"/>
            <a:r>
              <a:rPr lang="hr-BA" sz="3000" b="1" dirty="0"/>
              <a:t>prodaja robe bez isprava o nabavci; </a:t>
            </a:r>
            <a:endParaRPr lang="bs-Latn-BA" sz="3000" dirty="0"/>
          </a:p>
          <a:p>
            <a:pPr lvl="0" algn="just"/>
            <a:r>
              <a:rPr lang="hr-BA" sz="3000" b="1" dirty="0"/>
              <a:t>neažurno i netačno vođenje evidencije o prometu robe i slično. </a:t>
            </a:r>
          </a:p>
          <a:p>
            <a:pPr algn="just"/>
            <a:r>
              <a:rPr lang="hr-BA" sz="3000" b="1" dirty="0" smtClean="0"/>
              <a:t>Nedozvoljena </a:t>
            </a:r>
            <a:r>
              <a:rPr lang="hr-BA" sz="3000" b="1" dirty="0"/>
              <a:t>trgovina se smatra prevarnim oblikom kriminaliteta.</a:t>
            </a:r>
            <a:endParaRPr lang="bs-Latn-BA" sz="3000" dirty="0"/>
          </a:p>
          <a:p>
            <a:endParaRPr lang="bs-Latn-BA" dirty="0">
              <a:solidFill>
                <a:srgbClr val="FF0000"/>
              </a:solidFill>
            </a:endParaRPr>
          </a:p>
        </p:txBody>
      </p:sp>
    </p:spTree>
    <p:extLst>
      <p:ext uri="{BB962C8B-B14F-4D97-AF65-F5344CB8AC3E}">
        <p14:creationId xmlns:p14="http://schemas.microsoft.com/office/powerpoint/2010/main" val="1320819006"/>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1600" y="274638"/>
            <a:ext cx="6912768" cy="1143000"/>
          </a:xfrm>
        </p:spPr>
        <p:txBody>
          <a:bodyPr>
            <a:noAutofit/>
          </a:bodyPr>
          <a:lstStyle/>
          <a:p>
            <a:r>
              <a:rPr lang="hr-BA" sz="3600" b="1" dirty="0"/>
              <a:t>Karakteristike </a:t>
            </a:r>
            <a:r>
              <a:rPr lang="hr-BA" sz="3600" b="1" dirty="0" err="1"/>
              <a:t>organizovanog</a:t>
            </a:r>
            <a:r>
              <a:rPr lang="hr-BA" sz="3600" b="1" dirty="0"/>
              <a:t> kriminaliteta</a:t>
            </a:r>
            <a:endParaRPr lang="bs-Latn-BA" sz="3600" dirty="0"/>
          </a:p>
        </p:txBody>
      </p:sp>
      <p:sp>
        <p:nvSpPr>
          <p:cNvPr id="3" name="Content Placeholder 2"/>
          <p:cNvSpPr>
            <a:spLocks noGrp="1"/>
          </p:cNvSpPr>
          <p:nvPr>
            <p:ph idx="1"/>
          </p:nvPr>
        </p:nvSpPr>
        <p:spPr>
          <a:xfrm>
            <a:off x="899592" y="1600201"/>
            <a:ext cx="7128792" cy="4349079"/>
          </a:xfrm>
        </p:spPr>
        <p:txBody>
          <a:bodyPr>
            <a:normAutofit fontScale="62500" lnSpcReduction="20000"/>
          </a:bodyPr>
          <a:lstStyle/>
          <a:p>
            <a:pPr lvl="0" algn="just"/>
            <a:r>
              <a:rPr lang="hr-BA" sz="4800" b="1" dirty="0" smtClean="0"/>
              <a:t>Kriminalna organizacija-kriminalni sindikati</a:t>
            </a:r>
            <a:r>
              <a:rPr lang="hr-BA" sz="4800" b="1" dirty="0"/>
              <a:t>; </a:t>
            </a:r>
            <a:endParaRPr lang="bs-Latn-BA" sz="4800" dirty="0"/>
          </a:p>
          <a:p>
            <a:pPr lvl="0" algn="just"/>
            <a:r>
              <a:rPr lang="hr-BA" sz="4800" b="1" dirty="0"/>
              <a:t>hijerarhija </a:t>
            </a:r>
            <a:r>
              <a:rPr lang="hr-BA" sz="4800" b="1" dirty="0" smtClean="0"/>
              <a:t>- </a:t>
            </a:r>
            <a:r>
              <a:rPr lang="hr-BA" sz="4800" b="1" dirty="0"/>
              <a:t>odgovornost i subordinacija; </a:t>
            </a:r>
            <a:endParaRPr lang="bs-Latn-BA" sz="4800" dirty="0"/>
          </a:p>
          <a:p>
            <a:pPr lvl="0" algn="just"/>
            <a:r>
              <a:rPr lang="hr-BA" sz="4800" b="1" dirty="0"/>
              <a:t>mrežna struktura; </a:t>
            </a:r>
            <a:endParaRPr lang="bs-Latn-BA" sz="4800" dirty="0"/>
          </a:p>
          <a:p>
            <a:pPr lvl="0" algn="just"/>
            <a:r>
              <a:rPr lang="hr-BA" sz="4800" b="1" dirty="0"/>
              <a:t>fleksibilnost u radu; </a:t>
            </a:r>
            <a:endParaRPr lang="bs-Latn-BA" sz="4800" dirty="0"/>
          </a:p>
          <a:p>
            <a:pPr lvl="0"/>
            <a:r>
              <a:rPr lang="hr-BA" sz="4800" b="1" dirty="0"/>
              <a:t>infiltriranje u državne i privredne strukture; </a:t>
            </a:r>
            <a:endParaRPr lang="bs-Latn-BA" sz="4800" dirty="0"/>
          </a:p>
          <a:p>
            <a:pPr lvl="0"/>
            <a:r>
              <a:rPr lang="hr-BA" sz="4800" b="1" dirty="0"/>
              <a:t>veza sa organima vlasti i drugim institucijama; </a:t>
            </a:r>
            <a:endParaRPr lang="bs-Latn-BA" sz="4800" dirty="0"/>
          </a:p>
          <a:p>
            <a:endParaRPr lang="bs-Latn-BA" sz="4800" dirty="0"/>
          </a:p>
        </p:txBody>
      </p:sp>
    </p:spTree>
    <p:extLst>
      <p:ext uri="{BB962C8B-B14F-4D97-AF65-F5344CB8AC3E}">
        <p14:creationId xmlns:p14="http://schemas.microsoft.com/office/powerpoint/2010/main" val="3907808974"/>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1043608" y="1600201"/>
            <a:ext cx="6912768" cy="4421088"/>
          </a:xfrm>
        </p:spPr>
        <p:txBody>
          <a:bodyPr>
            <a:normAutofit fontScale="92500" lnSpcReduction="20000"/>
          </a:bodyPr>
          <a:lstStyle/>
          <a:p>
            <a:pPr algn="just"/>
            <a:r>
              <a:rPr lang="bs-Latn-BA" b="1" dirty="0"/>
              <a:t>nasilje kao metod; </a:t>
            </a:r>
          </a:p>
          <a:p>
            <a:pPr algn="just"/>
            <a:r>
              <a:rPr lang="bs-Latn-BA" b="1" dirty="0"/>
              <a:t>profit kao cilj; </a:t>
            </a:r>
          </a:p>
          <a:p>
            <a:pPr algn="just"/>
            <a:r>
              <a:rPr lang="bs-Latn-BA" b="1" dirty="0"/>
              <a:t>profesionalizam kao karakteristika;</a:t>
            </a:r>
          </a:p>
          <a:p>
            <a:pPr algn="just"/>
            <a:r>
              <a:rPr lang="bs-Latn-BA" b="1" dirty="0"/>
              <a:t>transnacionalni karakter; </a:t>
            </a:r>
          </a:p>
          <a:p>
            <a:pPr algn="just"/>
            <a:r>
              <a:rPr lang="bs-Latn-BA" b="1" dirty="0"/>
              <a:t>izražena društvena opasnost; </a:t>
            </a:r>
          </a:p>
          <a:p>
            <a:pPr algn="just"/>
            <a:r>
              <a:rPr lang="bs-Latn-BA" b="1" dirty="0"/>
              <a:t>mnoštvo raznoraznih oblika izdvajanje rukovodećih od operativnih dijelova sistema; </a:t>
            </a:r>
          </a:p>
          <a:p>
            <a:pPr algn="just"/>
            <a:r>
              <a:rPr lang="bs-Latn-BA" b="1" dirty="0"/>
              <a:t>posebnost u formama kriminalnog organizovanja i dr.</a:t>
            </a:r>
          </a:p>
          <a:p>
            <a:endParaRPr lang="bs-Latn-BA" dirty="0"/>
          </a:p>
        </p:txBody>
      </p:sp>
    </p:spTree>
    <p:extLst>
      <p:ext uri="{BB962C8B-B14F-4D97-AF65-F5344CB8AC3E}">
        <p14:creationId xmlns:p14="http://schemas.microsoft.com/office/powerpoint/2010/main" val="1401426909"/>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536" y="260648"/>
            <a:ext cx="8280920" cy="1368152"/>
          </a:xfrm>
        </p:spPr>
        <p:txBody>
          <a:bodyPr>
            <a:normAutofit/>
          </a:bodyPr>
          <a:lstStyle/>
          <a:p>
            <a:pPr algn="l"/>
            <a:endParaRPr lang="bs-Latn-BA" sz="3000" dirty="0"/>
          </a:p>
        </p:txBody>
      </p:sp>
      <p:sp>
        <p:nvSpPr>
          <p:cNvPr id="3" name="Content Placeholder 2"/>
          <p:cNvSpPr>
            <a:spLocks noGrp="1"/>
          </p:cNvSpPr>
          <p:nvPr>
            <p:ph idx="1"/>
          </p:nvPr>
        </p:nvSpPr>
        <p:spPr>
          <a:xfrm>
            <a:off x="971600" y="1628800"/>
            <a:ext cx="6984776" cy="5042457"/>
          </a:xfrm>
        </p:spPr>
        <p:txBody>
          <a:bodyPr anchor="ctr">
            <a:normAutofit/>
          </a:bodyPr>
          <a:lstStyle/>
          <a:p>
            <a:pPr marL="0" indent="0">
              <a:buNone/>
            </a:pPr>
            <a:r>
              <a:rPr lang="hr-BA" sz="3000" b="1" dirty="0" smtClean="0"/>
              <a:t>U </a:t>
            </a:r>
            <a:r>
              <a:rPr lang="hr-BA" sz="3000" b="1" dirty="0"/>
              <a:t>kriminološkom smislu, </a:t>
            </a:r>
            <a:r>
              <a:rPr lang="hr-BA" sz="3000" b="1" dirty="0" smtClean="0"/>
              <a:t>                          fenomenomenološki   oblici      kriminalnog </a:t>
            </a:r>
            <a:r>
              <a:rPr lang="hr-BA" sz="3000" b="1" dirty="0"/>
              <a:t>organizovanja su:</a:t>
            </a:r>
            <a:endParaRPr lang="hr-BA" sz="3000" b="1" dirty="0" smtClean="0"/>
          </a:p>
          <a:p>
            <a:pPr algn="just"/>
            <a:r>
              <a:rPr lang="hr-BA" sz="3000" b="1" dirty="0" smtClean="0"/>
              <a:t>Kriminalna </a:t>
            </a:r>
            <a:r>
              <a:rPr lang="hr-BA" sz="3000" b="1" dirty="0"/>
              <a:t>grupa - može biti svaka spontano ili sprazumno organizovana grupa radi vršenja krivičnih djela u nekom obliku saučesništva.  </a:t>
            </a:r>
            <a:endParaRPr lang="hr-BA" sz="3000" b="1" dirty="0" smtClean="0"/>
          </a:p>
          <a:p>
            <a:pPr algn="just"/>
            <a:r>
              <a:rPr lang="hr-BA" sz="3000" b="1" dirty="0" smtClean="0"/>
              <a:t>Ova </a:t>
            </a:r>
            <a:r>
              <a:rPr lang="hr-BA" sz="3000" b="1" dirty="0"/>
              <a:t>grupa može, a i ne mora imati obilježja organizovanog kriminaliteta</a:t>
            </a:r>
            <a:r>
              <a:rPr lang="hr-BA" sz="3000" b="1" dirty="0" smtClean="0"/>
              <a:t>.</a:t>
            </a:r>
            <a:endParaRPr lang="bs-Latn-BA" sz="3000" dirty="0"/>
          </a:p>
          <a:p>
            <a:pPr algn="just"/>
            <a:endParaRPr lang="bs-Latn-BA" dirty="0"/>
          </a:p>
        </p:txBody>
      </p:sp>
    </p:spTree>
    <p:extLst>
      <p:ext uri="{BB962C8B-B14F-4D97-AF65-F5344CB8AC3E}">
        <p14:creationId xmlns:p14="http://schemas.microsoft.com/office/powerpoint/2010/main" val="2198007140"/>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ormAutofit/>
          </a:bodyPr>
          <a:lstStyle/>
          <a:p>
            <a:pPr algn="just"/>
            <a:r>
              <a:rPr lang="hr-BA" sz="3000" b="1" dirty="0" smtClean="0"/>
              <a:t>Organizovana </a:t>
            </a:r>
            <a:r>
              <a:rPr lang="hr-BA" sz="3000" b="1" dirty="0"/>
              <a:t>kriminalna grupa čini pojam „jednostavnog kriminalnog udruživanja</a:t>
            </a:r>
            <a:r>
              <a:rPr lang="hr-BA" sz="3000" b="1" dirty="0" smtClean="0"/>
              <a:t>“ :</a:t>
            </a:r>
            <a:endParaRPr lang="bs-Latn-BA" sz="3000" dirty="0" smtClean="0"/>
          </a:p>
          <a:p>
            <a:pPr lvl="1" algn="just">
              <a:buFont typeface="Arial" pitchFamily="34" charset="0"/>
              <a:buChar char="•"/>
            </a:pPr>
            <a:r>
              <a:rPr lang="hr-BA" sz="3000" b="1" dirty="0" smtClean="0"/>
              <a:t>pod kojim se podrazumijeva udruživanje troje ili više ljudi radi izvršavanja neograničenog broja krivičnih djela.  </a:t>
            </a:r>
            <a:endParaRPr lang="bs-Latn-BA" dirty="0"/>
          </a:p>
        </p:txBody>
      </p:sp>
    </p:spTree>
    <p:extLst>
      <p:ext uri="{BB962C8B-B14F-4D97-AF65-F5344CB8AC3E}">
        <p14:creationId xmlns:p14="http://schemas.microsoft.com/office/powerpoint/2010/main" val="2916933490"/>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marL="342900" lvl="1" indent="-342900" algn="just">
              <a:buFont typeface="Arial" panose="020B0604020202020204" pitchFamily="34" charset="0"/>
              <a:buChar char="•"/>
            </a:pPr>
            <a:r>
              <a:rPr lang="hr-BA" sz="3000" b="1" dirty="0"/>
              <a:t>Ovo udruženje zahtjeva za razliku od mafijaškog zahtjeva, samo stabilnu kriminalnu </a:t>
            </a:r>
            <a:r>
              <a:rPr lang="hr-BA" sz="3000" b="1" dirty="0" smtClean="0"/>
              <a:t>organizaciju.</a:t>
            </a:r>
            <a:endParaRPr lang="bs-Latn-BA" sz="3000" dirty="0"/>
          </a:p>
          <a:p>
            <a:endParaRPr lang="bs-Latn-BA" dirty="0"/>
          </a:p>
        </p:txBody>
      </p:sp>
    </p:spTree>
    <p:extLst>
      <p:ext uri="{BB962C8B-B14F-4D97-AF65-F5344CB8AC3E}">
        <p14:creationId xmlns:p14="http://schemas.microsoft.com/office/powerpoint/2010/main" val="2248148032"/>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6984776" cy="4525963"/>
          </a:xfrm>
        </p:spPr>
        <p:txBody>
          <a:bodyPr anchor="ctr">
            <a:normAutofit/>
          </a:bodyPr>
          <a:lstStyle/>
          <a:p>
            <a:pPr lvl="1" algn="just">
              <a:buFont typeface="Arial" pitchFamily="34" charset="0"/>
              <a:buChar char="•"/>
            </a:pPr>
            <a:r>
              <a:rPr lang="hr-BA" sz="3000" b="1" dirty="0"/>
              <a:t>Kriminalna organizacija je viši stepen kriminalne strukture od jednostavnog kriminalnog udruživanja, predstavljaju snažno struktuisano članstvo, </a:t>
            </a:r>
            <a:endParaRPr lang="bs-Latn-BA" dirty="0"/>
          </a:p>
        </p:txBody>
      </p:sp>
    </p:spTree>
    <p:extLst>
      <p:ext uri="{BB962C8B-B14F-4D97-AF65-F5344CB8AC3E}">
        <p14:creationId xmlns:p14="http://schemas.microsoft.com/office/powerpoint/2010/main" val="109668417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90066"/>
          </a:xfrm>
        </p:spPr>
        <p:txBody>
          <a:bodyPr>
            <a:noAutofit/>
          </a:bodyPr>
          <a:lstStyle/>
          <a:p>
            <a:endParaRPr lang="bs-Latn-BA" sz="3000" dirty="0"/>
          </a:p>
        </p:txBody>
      </p:sp>
      <p:sp>
        <p:nvSpPr>
          <p:cNvPr id="3" name="Content Placeholder 2"/>
          <p:cNvSpPr>
            <a:spLocks noGrp="1"/>
          </p:cNvSpPr>
          <p:nvPr>
            <p:ph idx="1"/>
          </p:nvPr>
        </p:nvSpPr>
        <p:spPr>
          <a:xfrm>
            <a:off x="827584" y="1196752"/>
            <a:ext cx="7416824" cy="5513141"/>
          </a:xfrm>
        </p:spPr>
        <p:txBody>
          <a:bodyPr>
            <a:normAutofit/>
          </a:bodyPr>
          <a:lstStyle/>
          <a:p>
            <a:pPr algn="just"/>
            <a:endParaRPr lang="hr-BA" sz="3000" b="1" dirty="0" smtClean="0"/>
          </a:p>
          <a:p>
            <a:pPr algn="just"/>
            <a:r>
              <a:rPr lang="hr-BA" sz="3000" b="1" dirty="0" smtClean="0"/>
              <a:t>Po </a:t>
            </a:r>
            <a:r>
              <a:rPr lang="hr-BA" sz="3000" b="1" dirty="0"/>
              <a:t>krivičnom zakonu propisano je krivično djelo Zločinačko udruživanje čija formulacija kroz član, stav, odnosno tačke, glasi:</a:t>
            </a:r>
          </a:p>
          <a:p>
            <a:pPr algn="just"/>
            <a:r>
              <a:rPr lang="hr-BA" sz="3000" b="1" dirty="0" smtClean="0"/>
              <a:t> </a:t>
            </a:r>
            <a:r>
              <a:rPr lang="hr-BA" sz="3000" b="1" dirty="0"/>
              <a:t>Ko organizuje grupu ili drugo udruženje koja ima za cilj vršenje krivičnih djela za koje se može izreći kazna zatvora od tri godine ili teža kazna, kazniće se zatvorom od tri mjeseca do pet godina</a:t>
            </a:r>
            <a:r>
              <a:rPr lang="hr-BA" sz="3000" b="1" dirty="0" smtClean="0"/>
              <a:t>.</a:t>
            </a:r>
            <a:endParaRPr lang="bs-Latn-BA" sz="3000" b="1" dirty="0"/>
          </a:p>
          <a:p>
            <a:endParaRPr lang="bs-Latn-BA" sz="3000" b="1" dirty="0"/>
          </a:p>
        </p:txBody>
      </p:sp>
    </p:spTree>
    <p:extLst>
      <p:ext uri="{BB962C8B-B14F-4D97-AF65-F5344CB8AC3E}">
        <p14:creationId xmlns:p14="http://schemas.microsoft.com/office/powerpoint/2010/main" val="565346432"/>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827584" y="1600200"/>
            <a:ext cx="7200800" cy="4525963"/>
          </a:xfrm>
        </p:spPr>
        <p:txBody>
          <a:bodyPr anchor="ctr"/>
          <a:lstStyle/>
          <a:p>
            <a:pPr lvl="1" algn="just">
              <a:buFont typeface="Arial" pitchFamily="34" charset="0"/>
              <a:buChar char="•"/>
            </a:pPr>
            <a:r>
              <a:rPr lang="hr-BA" sz="3000" b="1" dirty="0"/>
              <a:t>a radi se o zatvorenoj sredini strogih unutrašnjih pravila odnosa, posebne subkulture, koja se u mnogome razlikuje od klasičnih kriminalnih družina, kao što su razbojničke bande;</a:t>
            </a:r>
            <a:endParaRPr lang="bs-Latn-BA" sz="3000" dirty="0"/>
          </a:p>
          <a:p>
            <a:pPr algn="just"/>
            <a:endParaRPr lang="bs-Latn-BA" sz="3000" dirty="0"/>
          </a:p>
          <a:p>
            <a:endParaRPr lang="bs-Latn-BA" dirty="0"/>
          </a:p>
        </p:txBody>
      </p:sp>
    </p:spTree>
    <p:extLst>
      <p:ext uri="{BB962C8B-B14F-4D97-AF65-F5344CB8AC3E}">
        <p14:creationId xmlns:p14="http://schemas.microsoft.com/office/powerpoint/2010/main" val="1676289756"/>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bs-Latn-BA" sz="3600" b="1" dirty="0">
                <a:latin typeface="Calibri" pitchFamily="34" charset="0"/>
                <a:cs typeface="Calibri" pitchFamily="34" charset="0"/>
              </a:rPr>
              <a:t>Mafija</a:t>
            </a:r>
            <a:endParaRPr lang="bs-Latn-BA" sz="3600" dirty="0"/>
          </a:p>
        </p:txBody>
      </p:sp>
      <p:sp>
        <p:nvSpPr>
          <p:cNvPr id="3" name="Content Placeholder 2"/>
          <p:cNvSpPr>
            <a:spLocks noGrp="1"/>
          </p:cNvSpPr>
          <p:nvPr>
            <p:ph idx="1"/>
          </p:nvPr>
        </p:nvSpPr>
        <p:spPr>
          <a:xfrm>
            <a:off x="971600" y="1600200"/>
            <a:ext cx="7056784" cy="4525963"/>
          </a:xfrm>
        </p:spPr>
        <p:txBody>
          <a:bodyPr/>
          <a:lstStyle/>
          <a:p>
            <a:pPr marL="342900" lvl="1" indent="-342900" algn="just">
              <a:buFont typeface="Arial" panose="020B0604020202020204" pitchFamily="34" charset="0"/>
              <a:buChar char="•"/>
            </a:pPr>
            <a:r>
              <a:rPr lang="hr-BA" sz="3000" b="1" dirty="0"/>
              <a:t>Mafija kao najviši stepen kriminalne organizacije je specifična delinkventna struktura i sredina koja djeluje u okviru organizovanih oblika kriminaliteta. </a:t>
            </a:r>
            <a:endParaRPr lang="hr-BA" sz="3000" b="1" dirty="0" smtClean="0"/>
          </a:p>
          <a:p>
            <a:pPr marL="342900" lvl="1" indent="-342900" algn="just">
              <a:buFont typeface="Arial" panose="020B0604020202020204" pitchFamily="34" charset="0"/>
              <a:buChar char="•"/>
            </a:pPr>
            <a:r>
              <a:rPr lang="hr-BA" sz="3000" b="1" dirty="0" smtClean="0"/>
              <a:t>Mafijašku organizaciju </a:t>
            </a:r>
            <a:r>
              <a:rPr lang="hr-BA" sz="3000" b="1" dirty="0"/>
              <a:t>od jednostavnog kriminalnog udruženja razlikuje statusni položaj, izvorne sposobnosti posjedovanja „</a:t>
            </a:r>
            <a:r>
              <a:rPr lang="hr-BA" sz="3000" b="1" i="1" dirty="0"/>
              <a:t>moći zastrašivanja“, „stanje potčinjenosti“, „zavjet ćutanja“.</a:t>
            </a:r>
            <a:endParaRPr lang="bs-Latn-BA" sz="3000" i="1" dirty="0"/>
          </a:p>
          <a:p>
            <a:endParaRPr lang="bs-Latn-BA" dirty="0"/>
          </a:p>
        </p:txBody>
      </p:sp>
    </p:spTree>
    <p:extLst>
      <p:ext uri="{BB962C8B-B14F-4D97-AF65-F5344CB8AC3E}">
        <p14:creationId xmlns:p14="http://schemas.microsoft.com/office/powerpoint/2010/main" val="169711730"/>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bs-Latn-BA" sz="3600" b="1" dirty="0">
              <a:latin typeface="Calibri" pitchFamily="34" charset="0"/>
              <a:cs typeface="Calibri" pitchFamily="34" charset="0"/>
            </a:endParaRPr>
          </a:p>
        </p:txBody>
      </p:sp>
      <p:sp>
        <p:nvSpPr>
          <p:cNvPr id="3" name="Content Placeholder 2"/>
          <p:cNvSpPr>
            <a:spLocks noGrp="1"/>
          </p:cNvSpPr>
          <p:nvPr>
            <p:ph idx="1"/>
          </p:nvPr>
        </p:nvSpPr>
        <p:spPr>
          <a:xfrm>
            <a:off x="971600" y="1600201"/>
            <a:ext cx="7056784" cy="4493096"/>
          </a:xfrm>
        </p:spPr>
        <p:txBody>
          <a:bodyPr>
            <a:normAutofit/>
          </a:bodyPr>
          <a:lstStyle/>
          <a:p>
            <a:pPr algn="just"/>
            <a:r>
              <a:rPr lang="hr-BA" sz="3000" b="1" dirty="0"/>
              <a:t>Mafija u odnosu na kriminalno udruženje posjeduje poziciju monopola, izbornu i ekonomsku moć tj. legitimnu poziciju političke moći u jednom socijalnom okruženju, državi ili društvu, zavisno od njenih razmjera i </a:t>
            </a:r>
            <a:r>
              <a:rPr lang="hr-BA" sz="3000" b="1" dirty="0" smtClean="0"/>
              <a:t>nivoa razvijenosti</a:t>
            </a:r>
            <a:r>
              <a:rPr lang="hr-BA" sz="3000" b="1" dirty="0"/>
              <a:t>. </a:t>
            </a:r>
            <a:endParaRPr lang="bs-Latn-BA" sz="3000" dirty="0"/>
          </a:p>
          <a:p>
            <a:pPr algn="just"/>
            <a:r>
              <a:rPr lang="hr-BA" sz="3000" b="1" dirty="0"/>
              <a:t>Osnovne odlike mafije su hijerarhijska struktura organizacije</a:t>
            </a:r>
            <a:r>
              <a:rPr lang="hr-BA" sz="3000" b="1" dirty="0" smtClean="0"/>
              <a:t>.</a:t>
            </a:r>
            <a:endParaRPr lang="bs-Latn-BA" sz="3000" dirty="0"/>
          </a:p>
          <a:p>
            <a:endParaRPr lang="bs-Latn-BA" dirty="0"/>
          </a:p>
        </p:txBody>
      </p:sp>
    </p:spTree>
    <p:extLst>
      <p:ext uri="{BB962C8B-B14F-4D97-AF65-F5344CB8AC3E}">
        <p14:creationId xmlns:p14="http://schemas.microsoft.com/office/powerpoint/2010/main" val="1757197344"/>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93096"/>
          </a:xfrm>
        </p:spPr>
        <p:txBody>
          <a:bodyPr>
            <a:normAutofit/>
          </a:bodyPr>
          <a:lstStyle/>
          <a:p>
            <a:pPr algn="just"/>
            <a:r>
              <a:rPr lang="bs-Latn-BA" sz="3000" b="1" dirty="0"/>
              <a:t>U njoj centralno mjesto zauzima porodica na čijem je čelu boss - kum, u održavanju unutrašnje discipline i ostvarivanja interesa koristi se prinuda</a:t>
            </a:r>
            <a:r>
              <a:rPr lang="bs-Latn-BA" sz="3000" b="1" dirty="0" smtClean="0"/>
              <a:t>.</a:t>
            </a:r>
          </a:p>
          <a:p>
            <a:pPr algn="just"/>
            <a:r>
              <a:rPr lang="bs-Latn-BA" sz="3000" b="1" dirty="0" smtClean="0"/>
              <a:t>Mafija </a:t>
            </a:r>
            <a:r>
              <a:rPr lang="bs-Latn-BA" sz="3000" b="1" dirty="0"/>
              <a:t>ima tjesne organizaciono koruptivne veze sa vladajućim strukturama vlasti.</a:t>
            </a:r>
          </a:p>
          <a:p>
            <a:pPr algn="just"/>
            <a:endParaRPr lang="bs-Latn-BA" sz="3000" b="1" dirty="0"/>
          </a:p>
        </p:txBody>
      </p:sp>
    </p:spTree>
    <p:extLst>
      <p:ext uri="{BB962C8B-B14F-4D97-AF65-F5344CB8AC3E}">
        <p14:creationId xmlns:p14="http://schemas.microsoft.com/office/powerpoint/2010/main" val="2804196168"/>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bs-Latn-BA" sz="3600" b="1" dirty="0"/>
          </a:p>
        </p:txBody>
      </p:sp>
      <p:sp>
        <p:nvSpPr>
          <p:cNvPr id="3" name="Content Placeholder 2"/>
          <p:cNvSpPr>
            <a:spLocks noGrp="1"/>
          </p:cNvSpPr>
          <p:nvPr>
            <p:ph idx="1"/>
          </p:nvPr>
        </p:nvSpPr>
        <p:spPr>
          <a:xfrm>
            <a:off x="457200" y="1124744"/>
            <a:ext cx="7931224" cy="5256584"/>
          </a:xfrm>
        </p:spPr>
        <p:txBody>
          <a:bodyPr>
            <a:normAutofit/>
          </a:bodyPr>
          <a:lstStyle/>
          <a:p>
            <a:pPr algn="just"/>
            <a:r>
              <a:rPr lang="hr-BA" b="1" dirty="0"/>
              <a:t>Mnogo je obrazovaniji i kulturniji, živi na „visokoj nozi“ barata internetom a ne pištoljem, i finansijski je obrazovan kako da brzo investira i oplodi novac. </a:t>
            </a:r>
            <a:endParaRPr lang="hr-BA" b="1" dirty="0" smtClean="0"/>
          </a:p>
          <a:p>
            <a:pPr algn="just"/>
            <a:endParaRPr lang="bs-Latn-BA" dirty="0"/>
          </a:p>
          <a:p>
            <a:endParaRPr lang="bs-Latn-BA" dirty="0"/>
          </a:p>
        </p:txBody>
      </p:sp>
    </p:spTree>
    <p:extLst>
      <p:ext uri="{BB962C8B-B14F-4D97-AF65-F5344CB8AC3E}">
        <p14:creationId xmlns:p14="http://schemas.microsoft.com/office/powerpoint/2010/main" val="3754335351"/>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sz="3000" b="1" dirty="0"/>
              <a:t>Mafija vodi porijeklo sa Sicilije još iz vremena bezvlašća koje je nastalo nakon Napoleonove okupacije Južne Italije. </a:t>
            </a:r>
            <a:endParaRPr lang="bs-Latn-BA" sz="3000" dirty="0"/>
          </a:p>
          <a:p>
            <a:endParaRPr lang="bs-Latn-BA" dirty="0"/>
          </a:p>
        </p:txBody>
      </p:sp>
    </p:spTree>
    <p:extLst>
      <p:ext uri="{BB962C8B-B14F-4D97-AF65-F5344CB8AC3E}">
        <p14:creationId xmlns:p14="http://schemas.microsoft.com/office/powerpoint/2010/main" val="1568340806"/>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marL="0" indent="0" algn="just">
              <a:buNone/>
            </a:pPr>
            <a:r>
              <a:rPr lang="hr-BA" sz="3000" b="1" dirty="0"/>
              <a:t>Transnacionalne kriminalne organizacije (tradicionalne mafijaške organizacije) su: </a:t>
            </a:r>
            <a:endParaRPr lang="bs-Latn-BA" sz="3000" dirty="0"/>
          </a:p>
          <a:p>
            <a:pPr lvl="1" algn="just">
              <a:buFont typeface="Arial" pitchFamily="34" charset="0"/>
              <a:buChar char="•"/>
            </a:pPr>
            <a:r>
              <a:rPr lang="hr-BA" sz="3000" b="1" dirty="0"/>
              <a:t>Koza nostra, </a:t>
            </a:r>
            <a:endParaRPr lang="bs-Latn-BA" sz="3000" dirty="0"/>
          </a:p>
          <a:p>
            <a:pPr lvl="1" algn="just">
              <a:buFont typeface="Arial" pitchFamily="34" charset="0"/>
              <a:buChar char="•"/>
            </a:pPr>
            <a:r>
              <a:rPr lang="hr-BA" sz="3000" b="1" dirty="0"/>
              <a:t>japanske jakuze i </a:t>
            </a:r>
            <a:endParaRPr lang="bs-Latn-BA" sz="3000" dirty="0"/>
          </a:p>
          <a:p>
            <a:pPr lvl="1" algn="just">
              <a:buFont typeface="Arial" pitchFamily="34" charset="0"/>
              <a:buChar char="•"/>
            </a:pPr>
            <a:r>
              <a:rPr lang="hr-BA" sz="3000" b="1" dirty="0"/>
              <a:t>kineske trijade.</a:t>
            </a:r>
            <a:endParaRPr lang="bs-Latn-BA" sz="3000" dirty="0"/>
          </a:p>
          <a:p>
            <a:endParaRPr lang="bs-Latn-BA" dirty="0"/>
          </a:p>
        </p:txBody>
      </p:sp>
    </p:spTree>
    <p:extLst>
      <p:ext uri="{BB962C8B-B14F-4D97-AF65-F5344CB8AC3E}">
        <p14:creationId xmlns:p14="http://schemas.microsoft.com/office/powerpoint/2010/main" val="1535076858"/>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hr-BA" sz="3600" b="1" dirty="0"/>
              <a:t>Narkomanija i </a:t>
            </a:r>
            <a:r>
              <a:rPr lang="hr-BA" sz="3600" b="1" dirty="0" smtClean="0"/>
              <a:t>kriminalitet</a:t>
            </a:r>
            <a:br>
              <a:rPr lang="hr-BA" sz="3600" b="1" dirty="0" smtClean="0"/>
            </a:br>
            <a:r>
              <a:rPr lang="hr-BA" sz="3600" b="1" dirty="0"/>
              <a:t>Trgovina narkoticima</a:t>
            </a:r>
            <a:endParaRPr lang="bs-Latn-BA" sz="3600" dirty="0"/>
          </a:p>
        </p:txBody>
      </p:sp>
      <p:sp>
        <p:nvSpPr>
          <p:cNvPr id="3" name="Content Placeholder 2"/>
          <p:cNvSpPr>
            <a:spLocks noGrp="1"/>
          </p:cNvSpPr>
          <p:nvPr>
            <p:ph idx="1"/>
          </p:nvPr>
        </p:nvSpPr>
        <p:spPr>
          <a:xfrm>
            <a:off x="971600" y="1484785"/>
            <a:ext cx="6984776" cy="4248472"/>
          </a:xfrm>
        </p:spPr>
        <p:txBody>
          <a:bodyPr>
            <a:normAutofit/>
          </a:bodyPr>
          <a:lstStyle/>
          <a:p>
            <a:pPr algn="just"/>
            <a:endParaRPr lang="hr-BA" b="1" dirty="0" smtClean="0"/>
          </a:p>
          <a:p>
            <a:pPr algn="just"/>
            <a:r>
              <a:rPr lang="hr-BA" b="1" dirty="0" smtClean="0"/>
              <a:t>Uživanje</a:t>
            </a:r>
            <a:r>
              <a:rPr lang="hr-BA" b="1" dirty="0"/>
              <a:t>, odnosno upotreba narkotika (droga) predstavlja ozbiljan zdravstveni, socijalni-asocijalni i društveni problem u svim zemljama </a:t>
            </a:r>
            <a:r>
              <a:rPr lang="hr-BA" b="1" dirty="0" smtClean="0"/>
              <a:t>svijeta</a:t>
            </a:r>
            <a:r>
              <a:rPr lang="hr-BA" b="1" dirty="0"/>
              <a:t>, dokle je doprla. </a:t>
            </a:r>
            <a:endParaRPr lang="bs-Latn-BA" b="1" dirty="0"/>
          </a:p>
          <a:p>
            <a:endParaRPr lang="bs-Latn-BA" dirty="0"/>
          </a:p>
        </p:txBody>
      </p:sp>
    </p:spTree>
    <p:extLst>
      <p:ext uri="{BB962C8B-B14F-4D97-AF65-F5344CB8AC3E}">
        <p14:creationId xmlns:p14="http://schemas.microsoft.com/office/powerpoint/2010/main" val="4141816717"/>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pPr algn="just"/>
            <a:r>
              <a:rPr lang="hr-BA" sz="3000" b="1" dirty="0"/>
              <a:t>Bečkom konvencijom iz 1988. godine propisane su normativne </a:t>
            </a:r>
            <a:r>
              <a:rPr lang="hr-BA" sz="3000" b="1" dirty="0" smtClean="0"/>
              <a:t>mjere </a:t>
            </a:r>
            <a:r>
              <a:rPr lang="hr-BA" sz="3000" b="1" dirty="0"/>
              <a:t>na suzbijanju nedozvoljene trgovine drogama, ali i obaveza država da u svojim krivičnim zakonima propišu krivično djelo trgovina drogom, koja je načešće propraćena pranjem novca. </a:t>
            </a:r>
            <a:endParaRPr lang="bs-Latn-BA" sz="3000" b="1" dirty="0"/>
          </a:p>
          <a:p>
            <a:endParaRPr lang="bs-Latn-BA" dirty="0"/>
          </a:p>
        </p:txBody>
      </p:sp>
    </p:spTree>
    <p:extLst>
      <p:ext uri="{BB962C8B-B14F-4D97-AF65-F5344CB8AC3E}">
        <p14:creationId xmlns:p14="http://schemas.microsoft.com/office/powerpoint/2010/main" val="3355583007"/>
      </p:ext>
    </p:extLst>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74042"/>
          </a:xfrm>
        </p:spPr>
        <p:txBody>
          <a:bodyPr>
            <a:normAutofit fontScale="90000"/>
          </a:bodyPr>
          <a:lstStyle/>
          <a:p>
            <a:endParaRPr lang="bs-Latn-BA" dirty="0"/>
          </a:p>
        </p:txBody>
      </p:sp>
      <p:sp>
        <p:nvSpPr>
          <p:cNvPr id="3" name="Content Placeholder 2"/>
          <p:cNvSpPr>
            <a:spLocks noGrp="1"/>
          </p:cNvSpPr>
          <p:nvPr>
            <p:ph idx="1"/>
          </p:nvPr>
        </p:nvSpPr>
        <p:spPr>
          <a:xfrm>
            <a:off x="971600" y="908720"/>
            <a:ext cx="7056784" cy="5217443"/>
          </a:xfrm>
        </p:spPr>
        <p:txBody>
          <a:bodyPr anchor="ctr">
            <a:normAutofit/>
          </a:bodyPr>
          <a:lstStyle/>
          <a:p>
            <a:pPr algn="just"/>
            <a:r>
              <a:rPr lang="vi-VN" b="1" dirty="0">
                <a:latin typeface="Calibri" pitchFamily="34" charset="0"/>
                <a:cs typeface="Calibri" pitchFamily="34" charset="0"/>
              </a:rPr>
              <a:t>Heroin se distribuira iz Pakistana, Avganistana, Mijanmara i dr. Distribuira se takozvanim zlatnim trouglom koji se nalazi između Burme, Tajlanda i Lsosa i zlatnog polumjeseca: </a:t>
            </a:r>
          </a:p>
          <a:p>
            <a:pPr algn="just"/>
            <a:r>
              <a:rPr lang="vi-VN" b="1" dirty="0">
                <a:latin typeface="Calibri" pitchFamily="34" charset="0"/>
                <a:cs typeface="Calibri" pitchFamily="34" charset="0"/>
              </a:rPr>
              <a:t>Avganistan i </a:t>
            </a:r>
            <a:r>
              <a:rPr lang="vi-VN" b="1" dirty="0" smtClean="0">
                <a:latin typeface="Calibri" pitchFamily="34" charset="0"/>
                <a:cs typeface="Calibri" pitchFamily="34" charset="0"/>
              </a:rPr>
              <a:t>Pakistan</a:t>
            </a:r>
            <a:r>
              <a:rPr lang="vi-VN" b="1" dirty="0">
                <a:latin typeface="Calibri" pitchFamily="34" charset="0"/>
                <a:cs typeface="Calibri" pitchFamily="34" charset="0"/>
              </a:rPr>
              <a:t>. </a:t>
            </a:r>
          </a:p>
        </p:txBody>
      </p:sp>
    </p:spTree>
    <p:extLst>
      <p:ext uri="{BB962C8B-B14F-4D97-AF65-F5344CB8AC3E}">
        <p14:creationId xmlns:p14="http://schemas.microsoft.com/office/powerpoint/2010/main" val="133218085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755576" y="1600200"/>
            <a:ext cx="7417380" cy="4525963"/>
          </a:xfrm>
        </p:spPr>
        <p:txBody>
          <a:bodyPr/>
          <a:lstStyle/>
          <a:p>
            <a:pPr algn="just"/>
            <a:r>
              <a:rPr lang="hr-BA" sz="3000" b="1" dirty="0"/>
              <a:t>Pripadnik grupe ili drugog udruženja iz stava 1. ovog člana, kazniće se zatvorom do jedne godine.</a:t>
            </a:r>
            <a:endParaRPr lang="bs-Latn-BA" sz="3000" b="1" dirty="0"/>
          </a:p>
          <a:p>
            <a:endParaRPr lang="bs-Latn-BA" dirty="0"/>
          </a:p>
        </p:txBody>
      </p:sp>
    </p:spTree>
    <p:extLst>
      <p:ext uri="{BB962C8B-B14F-4D97-AF65-F5344CB8AC3E}">
        <p14:creationId xmlns:p14="http://schemas.microsoft.com/office/powerpoint/2010/main" val="3448189161"/>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lstStyle/>
          <a:p>
            <a:pPr algn="just"/>
            <a:r>
              <a:rPr lang="vi-VN" sz="3000" b="1" dirty="0">
                <a:latin typeface="Calibri" pitchFamily="34" charset="0"/>
                <a:cs typeface="Calibri" pitchFamily="34" charset="0"/>
              </a:rPr>
              <a:t>Krajnji cilj distribucije narkotika je Zapadna Evropa – Holandija, Belgija, Poljska. Pravci kretanja narkotika su balkanska ruta. </a:t>
            </a:r>
          </a:p>
          <a:p>
            <a:pPr algn="just"/>
            <a:r>
              <a:rPr lang="vi-VN" sz="3000" b="1" dirty="0">
                <a:latin typeface="Calibri" pitchFamily="34" charset="0"/>
                <a:cs typeface="Calibri" pitchFamily="34" charset="0"/>
              </a:rPr>
              <a:t>Veze narkomanije i vlasti pojedinih zemalja su evidentne i otvaraju se fiktivne firme koje su namjenjene za pranje novca.</a:t>
            </a:r>
            <a:endParaRPr lang="bs-Latn-BA" sz="3000" b="1" dirty="0">
              <a:latin typeface="Calibri" pitchFamily="34" charset="0"/>
              <a:cs typeface="Calibri" pitchFamily="34" charset="0"/>
            </a:endParaRPr>
          </a:p>
          <a:p>
            <a:endParaRPr lang="bs-Latn-BA" dirty="0"/>
          </a:p>
        </p:txBody>
      </p:sp>
    </p:spTree>
    <p:extLst>
      <p:ext uri="{BB962C8B-B14F-4D97-AF65-F5344CB8AC3E}">
        <p14:creationId xmlns:p14="http://schemas.microsoft.com/office/powerpoint/2010/main" val="2752711110"/>
      </p:ext>
    </p:extLst>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latin typeface="Calibri" pitchFamily="34" charset="0"/>
                <a:cs typeface="Calibri" pitchFamily="34" charset="0"/>
              </a:rPr>
              <a:t>Nedozvoljena trgovina oružjem</a:t>
            </a:r>
            <a:endParaRPr lang="bs-Latn-BA" sz="3600" dirty="0">
              <a:latin typeface="Calibri" pitchFamily="34" charset="0"/>
              <a:cs typeface="Calibri" pitchFamily="34" charset="0"/>
            </a:endParaRPr>
          </a:p>
        </p:txBody>
      </p:sp>
      <p:sp>
        <p:nvSpPr>
          <p:cNvPr id="3" name="Content Placeholder 2"/>
          <p:cNvSpPr>
            <a:spLocks noGrp="1"/>
          </p:cNvSpPr>
          <p:nvPr>
            <p:ph idx="1"/>
          </p:nvPr>
        </p:nvSpPr>
        <p:spPr>
          <a:xfrm>
            <a:off x="971600" y="1340769"/>
            <a:ext cx="6984776" cy="4752528"/>
          </a:xfrm>
        </p:spPr>
        <p:txBody>
          <a:bodyPr>
            <a:noAutofit/>
          </a:bodyPr>
          <a:lstStyle/>
          <a:p>
            <a:pPr algn="just"/>
            <a:r>
              <a:rPr lang="hr-BA" sz="3000" b="1" dirty="0"/>
              <a:t>Nedozvoljena trgovina oružjem spada u tradicionalne forme </a:t>
            </a:r>
            <a:r>
              <a:rPr lang="hr-BA" sz="3000" b="1" dirty="0" smtClean="0"/>
              <a:t>klasičnog</a:t>
            </a:r>
            <a:r>
              <a:rPr lang="bs-Latn-BA" sz="3000" dirty="0"/>
              <a:t> </a:t>
            </a:r>
            <a:r>
              <a:rPr lang="hr-BA" sz="3000" b="1" dirty="0" smtClean="0"/>
              <a:t>oblika </a:t>
            </a:r>
            <a:r>
              <a:rPr lang="hr-BA" sz="3000" b="1" dirty="0"/>
              <a:t>kriminalnog biznisa u smislu organizovanog kriminaliteta. </a:t>
            </a:r>
            <a:endParaRPr lang="bs-Latn-BA" sz="3000" dirty="0"/>
          </a:p>
        </p:txBody>
      </p:sp>
    </p:spTree>
    <p:extLst>
      <p:ext uri="{BB962C8B-B14F-4D97-AF65-F5344CB8AC3E}">
        <p14:creationId xmlns:p14="http://schemas.microsoft.com/office/powerpoint/2010/main" val="1716983733"/>
      </p:ext>
    </p:extLst>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sz="3000" b="1" dirty="0"/>
              <a:t>Pored legalnog oblika trgovine oružjem postoji i ilegalna ili nedozvoljena trgovina oružjem, posebno vatrenim kojim se opskrbljuju paravojne formacije, terorističke organizacije i druge kriminalne organizacije. </a:t>
            </a:r>
            <a:endParaRPr lang="bs-Latn-BA" sz="3000" dirty="0"/>
          </a:p>
          <a:p>
            <a:endParaRPr lang="bs-Latn-BA" dirty="0"/>
          </a:p>
        </p:txBody>
      </p:sp>
    </p:spTree>
    <p:extLst>
      <p:ext uri="{BB962C8B-B14F-4D97-AF65-F5344CB8AC3E}">
        <p14:creationId xmlns:p14="http://schemas.microsoft.com/office/powerpoint/2010/main" val="2621938725"/>
      </p:ext>
    </p:extLst>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93096"/>
          </a:xfrm>
        </p:spPr>
        <p:txBody>
          <a:bodyPr>
            <a:normAutofit fontScale="92500" lnSpcReduction="10000"/>
          </a:bodyPr>
          <a:lstStyle/>
          <a:p>
            <a:pPr algn="just"/>
            <a:r>
              <a:rPr lang="vi-VN" b="1" dirty="0">
                <a:latin typeface="Calibri" pitchFamily="34" charset="0"/>
                <a:cs typeface="Calibri" pitchFamily="34" charset="0"/>
              </a:rPr>
              <a:t>U praksi su poznata tri načina trgovine oružjem: </a:t>
            </a:r>
          </a:p>
          <a:p>
            <a:pPr algn="just"/>
            <a:r>
              <a:rPr lang="vi-VN" b="1" dirty="0" smtClean="0">
                <a:latin typeface="Calibri" pitchFamily="34" charset="0"/>
                <a:cs typeface="Calibri" pitchFamily="34" charset="0"/>
              </a:rPr>
              <a:t> </a:t>
            </a:r>
            <a:r>
              <a:rPr lang="vi-VN" b="1" dirty="0">
                <a:latin typeface="Calibri" pitchFamily="34" charset="0"/>
                <a:cs typeface="Calibri" pitchFamily="34" charset="0"/>
              </a:rPr>
              <a:t>legalna i otvorena trgovina sa drugim zemljama po utvrđenim pravilima i procedurama; </a:t>
            </a:r>
          </a:p>
          <a:p>
            <a:pPr algn="just"/>
            <a:r>
              <a:rPr lang="vi-VN" b="1" dirty="0" smtClean="0">
                <a:latin typeface="Calibri" pitchFamily="34" charset="0"/>
                <a:cs typeface="Calibri" pitchFamily="34" charset="0"/>
              </a:rPr>
              <a:t> </a:t>
            </a:r>
            <a:r>
              <a:rPr lang="vi-VN" b="1" dirty="0">
                <a:latin typeface="Calibri" pitchFamily="34" charset="0"/>
                <a:cs typeface="Calibri" pitchFamily="34" charset="0"/>
              </a:rPr>
              <a:t>tajna i nelegalna trgovina sa drugim državama, preko treće države i </a:t>
            </a:r>
          </a:p>
          <a:p>
            <a:pPr algn="just"/>
            <a:r>
              <a:rPr lang="vi-VN" b="1" dirty="0" smtClean="0">
                <a:latin typeface="Calibri" pitchFamily="34" charset="0"/>
                <a:cs typeface="Calibri" pitchFamily="34" charset="0"/>
              </a:rPr>
              <a:t> </a:t>
            </a:r>
            <a:r>
              <a:rPr lang="vi-VN" b="1" dirty="0">
                <a:latin typeface="Calibri" pitchFamily="34" charset="0"/>
                <a:cs typeface="Calibri" pitchFamily="34" charset="0"/>
              </a:rPr>
              <a:t>tajno </a:t>
            </a:r>
            <a:r>
              <a:rPr lang="vi-VN" b="1" dirty="0" smtClean="0">
                <a:latin typeface="Calibri" pitchFamily="34" charset="0"/>
                <a:cs typeface="Calibri" pitchFamily="34" charset="0"/>
              </a:rPr>
              <a:t>snadb</a:t>
            </a:r>
            <a:r>
              <a:rPr lang="bs-Latn-BA" b="1" dirty="0" smtClean="0">
                <a:latin typeface="Calibri" pitchFamily="34" charset="0"/>
                <a:cs typeface="Calibri" pitchFamily="34" charset="0"/>
              </a:rPr>
              <a:t>j</a:t>
            </a:r>
            <a:r>
              <a:rPr lang="vi-VN" b="1" dirty="0" smtClean="0">
                <a:latin typeface="Calibri" pitchFamily="34" charset="0"/>
                <a:cs typeface="Calibri" pitchFamily="34" charset="0"/>
              </a:rPr>
              <a:t>evanje </a:t>
            </a:r>
            <a:r>
              <a:rPr lang="vi-VN" b="1" dirty="0">
                <a:latin typeface="Calibri" pitchFamily="34" charset="0"/>
                <a:cs typeface="Calibri" pitchFamily="34" charset="0"/>
              </a:rPr>
              <a:t>nedržavnih subjekata preko posrednika na crnom tržištu.</a:t>
            </a:r>
          </a:p>
          <a:p>
            <a:endParaRPr lang="bs-Latn-BA" dirty="0"/>
          </a:p>
        </p:txBody>
      </p:sp>
    </p:spTree>
    <p:extLst>
      <p:ext uri="{BB962C8B-B14F-4D97-AF65-F5344CB8AC3E}">
        <p14:creationId xmlns:p14="http://schemas.microsoft.com/office/powerpoint/2010/main" val="4092207052"/>
      </p:ext>
    </p:extLst>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Nedozvoljena trgovina oružjem</a:t>
            </a:r>
            <a:endParaRPr lang="bs-Latn-BA" sz="3600" dirty="0"/>
          </a:p>
        </p:txBody>
      </p:sp>
      <p:sp>
        <p:nvSpPr>
          <p:cNvPr id="3" name="Content Placeholder 2"/>
          <p:cNvSpPr>
            <a:spLocks noGrp="1"/>
          </p:cNvSpPr>
          <p:nvPr>
            <p:ph idx="1"/>
          </p:nvPr>
        </p:nvSpPr>
        <p:spPr>
          <a:xfrm>
            <a:off x="1043608" y="1600201"/>
            <a:ext cx="6984776" cy="4349080"/>
          </a:xfrm>
        </p:spPr>
        <p:txBody>
          <a:bodyPr anchor="ctr">
            <a:normAutofit/>
          </a:bodyPr>
          <a:lstStyle/>
          <a:p>
            <a:pPr algn="just"/>
            <a:r>
              <a:rPr lang="hr-BA" sz="3000" b="1" dirty="0"/>
              <a:t>Smatra se da dio međunarodnih transfera oružja nije posljedica odluka država već korumpiranih vojnih, političkih ili civilnih zvaničnika.</a:t>
            </a:r>
            <a:endParaRPr lang="bs-Latn-BA" sz="3000" dirty="0"/>
          </a:p>
          <a:p>
            <a:pPr algn="just"/>
            <a:endParaRPr lang="bs-Latn-BA" sz="3000" dirty="0"/>
          </a:p>
        </p:txBody>
      </p:sp>
    </p:spTree>
    <p:extLst>
      <p:ext uri="{BB962C8B-B14F-4D97-AF65-F5344CB8AC3E}">
        <p14:creationId xmlns:p14="http://schemas.microsoft.com/office/powerpoint/2010/main" val="4086175083"/>
      </p:ext>
    </p:extLst>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ormAutofit/>
          </a:bodyPr>
          <a:lstStyle/>
          <a:p>
            <a:pPr algn="just"/>
            <a:r>
              <a:rPr lang="hr-BA" sz="3000" b="1" dirty="0"/>
              <a:t>Krijumčarenje se obavlja raznim dogovorenim-kriminalnim kanalima, odnosno kriminološkim putevima, pri čemu transport određenom vrstom saobraćaja predstavlja posebno razrađenu kriminološku strategiju:</a:t>
            </a:r>
            <a:endParaRPr lang="bs-Latn-BA" sz="3000" dirty="0"/>
          </a:p>
          <a:p>
            <a:pPr algn="just"/>
            <a:endParaRPr lang="bs-Latn-BA" sz="3000" dirty="0"/>
          </a:p>
        </p:txBody>
      </p:sp>
    </p:spTree>
    <p:extLst>
      <p:ext uri="{BB962C8B-B14F-4D97-AF65-F5344CB8AC3E}">
        <p14:creationId xmlns:p14="http://schemas.microsoft.com/office/powerpoint/2010/main" val="2261859710"/>
      </p:ext>
    </p:extLst>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21088"/>
          </a:xfrm>
        </p:spPr>
        <p:txBody>
          <a:bodyPr>
            <a:normAutofit lnSpcReduction="10000"/>
          </a:bodyPr>
          <a:lstStyle/>
          <a:p>
            <a:pPr algn="just"/>
            <a:r>
              <a:rPr lang="vi-VN" sz="3000" b="1" dirty="0">
                <a:latin typeface="Calibri" pitchFamily="34" charset="0"/>
                <a:cs typeface="Calibri" pitchFamily="34" charset="0"/>
              </a:rPr>
              <a:t>Prikupljanje obavješjenja-informacija kako bi se osigurala </a:t>
            </a:r>
            <a:r>
              <a:rPr lang="vi-VN" sz="3000" b="1" dirty="0" smtClean="0">
                <a:latin typeface="Calibri" pitchFamily="34" charset="0"/>
                <a:cs typeface="Calibri" pitchFamily="34" charset="0"/>
              </a:rPr>
              <a:t>nedozvoljena</a:t>
            </a:r>
            <a:r>
              <a:rPr lang="bs-Latn-BA" sz="3000" b="1" dirty="0" smtClean="0">
                <a:latin typeface="Calibri" pitchFamily="34" charset="0"/>
                <a:cs typeface="Calibri" pitchFamily="34" charset="0"/>
              </a:rPr>
              <a:t> </a:t>
            </a:r>
            <a:r>
              <a:rPr lang="vi-VN" sz="3000" b="1" dirty="0" smtClean="0">
                <a:latin typeface="Calibri" pitchFamily="34" charset="0"/>
                <a:cs typeface="Calibri" pitchFamily="34" charset="0"/>
              </a:rPr>
              <a:t>trgovina</a:t>
            </a:r>
            <a:r>
              <a:rPr lang="vi-VN" sz="3000" b="1" dirty="0">
                <a:latin typeface="Calibri" pitchFamily="34" charset="0"/>
                <a:cs typeface="Calibri" pitchFamily="34" charset="0"/>
              </a:rPr>
              <a:t>, su: </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načini izviđanja graničnih prelaza; </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proučavanje carinske i policijske kontrole; </a:t>
            </a:r>
          </a:p>
          <a:p>
            <a:pPr algn="just"/>
            <a:r>
              <a:rPr lang="vi-VN" sz="3000" b="1" dirty="0" smtClean="0">
                <a:latin typeface="Calibri" pitchFamily="34" charset="0"/>
                <a:cs typeface="Calibri" pitchFamily="34" charset="0"/>
              </a:rPr>
              <a:t> </a:t>
            </a:r>
            <a:r>
              <a:rPr lang="vi-VN" sz="3000" b="1" dirty="0">
                <a:latin typeface="Calibri" pitchFamily="34" charset="0"/>
                <a:cs typeface="Calibri" pitchFamily="34" charset="0"/>
              </a:rPr>
              <a:t>posjedovanje prevoza ili angažovanja sredstava za prevoz robe koju prate falsifikovana dokumenta.</a:t>
            </a:r>
          </a:p>
          <a:p>
            <a:endParaRPr lang="bs-Latn-BA" dirty="0"/>
          </a:p>
        </p:txBody>
      </p:sp>
    </p:spTree>
    <p:extLst>
      <p:ext uri="{BB962C8B-B14F-4D97-AF65-F5344CB8AC3E}">
        <p14:creationId xmlns:p14="http://schemas.microsoft.com/office/powerpoint/2010/main" val="776270298"/>
      </p:ext>
    </p:extLst>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88640"/>
            <a:ext cx="8229600" cy="360040"/>
          </a:xfrm>
        </p:spPr>
        <p:txBody>
          <a:bodyPr>
            <a:normAutofit fontScale="90000"/>
          </a:bodyPr>
          <a:lstStyle/>
          <a:p>
            <a:endParaRPr lang="bs-Latn-BA" dirty="0"/>
          </a:p>
        </p:txBody>
      </p:sp>
      <p:sp>
        <p:nvSpPr>
          <p:cNvPr id="3" name="Content Placeholder 2"/>
          <p:cNvSpPr>
            <a:spLocks noGrp="1"/>
          </p:cNvSpPr>
          <p:nvPr>
            <p:ph idx="1"/>
          </p:nvPr>
        </p:nvSpPr>
        <p:spPr>
          <a:xfrm>
            <a:off x="971600" y="764705"/>
            <a:ext cx="6984776" cy="5256584"/>
          </a:xfrm>
        </p:spPr>
        <p:txBody>
          <a:bodyPr>
            <a:normAutofit fontScale="92500" lnSpcReduction="20000"/>
          </a:bodyPr>
          <a:lstStyle/>
          <a:p>
            <a:pPr marL="0" lvl="0" indent="0">
              <a:buNone/>
            </a:pPr>
            <a:r>
              <a:rPr lang="hr-BA" sz="2800" b="1" dirty="0" smtClean="0"/>
              <a:t>    </a:t>
            </a:r>
            <a:r>
              <a:rPr lang="hr-BA" b="1" dirty="0" smtClean="0">
                <a:cs typeface="Calibri" pitchFamily="34" charset="0"/>
              </a:rPr>
              <a:t>Krijumčare </a:t>
            </a:r>
            <a:r>
              <a:rPr lang="hr-BA" b="1" dirty="0">
                <a:cs typeface="Calibri" pitchFamily="34" charset="0"/>
              </a:rPr>
              <a:t>se najčešće: </a:t>
            </a:r>
            <a:r>
              <a:rPr lang="bs-Latn-BA" dirty="0">
                <a:cs typeface="Calibri" pitchFamily="34" charset="0"/>
              </a:rPr>
              <a:t/>
            </a:r>
            <a:br>
              <a:rPr lang="bs-Latn-BA" dirty="0">
                <a:cs typeface="Calibri" pitchFamily="34" charset="0"/>
              </a:rPr>
            </a:br>
            <a:endParaRPr lang="hr-BA" b="1" dirty="0" smtClean="0">
              <a:cs typeface="Calibri" pitchFamily="34" charset="0"/>
            </a:endParaRPr>
          </a:p>
          <a:p>
            <a:pPr lvl="0"/>
            <a:r>
              <a:rPr lang="hr-BA" b="1" dirty="0" smtClean="0">
                <a:cs typeface="Calibri" pitchFamily="34" charset="0"/>
              </a:rPr>
              <a:t>pištolji</a:t>
            </a:r>
            <a:r>
              <a:rPr lang="hr-BA" b="1" dirty="0">
                <a:cs typeface="Calibri" pitchFamily="34" charset="0"/>
              </a:rPr>
              <a:t>, </a:t>
            </a:r>
            <a:endParaRPr lang="bs-Latn-BA" dirty="0">
              <a:cs typeface="Calibri" pitchFamily="34" charset="0"/>
            </a:endParaRPr>
          </a:p>
          <a:p>
            <a:pPr lvl="0"/>
            <a:r>
              <a:rPr lang="hr-BA" b="1" dirty="0">
                <a:cs typeface="Calibri" pitchFamily="34" charset="0"/>
              </a:rPr>
              <a:t>mitraljezi, </a:t>
            </a:r>
            <a:endParaRPr lang="bs-Latn-BA" dirty="0">
              <a:cs typeface="Calibri" pitchFamily="34" charset="0"/>
            </a:endParaRPr>
          </a:p>
          <a:p>
            <a:pPr lvl="0"/>
            <a:r>
              <a:rPr lang="hr-BA" b="1" dirty="0">
                <a:cs typeface="Calibri" pitchFamily="34" charset="0"/>
              </a:rPr>
              <a:t>bombe </a:t>
            </a:r>
            <a:r>
              <a:rPr lang="hr-BA" b="1" dirty="0" smtClean="0">
                <a:cs typeface="Calibri" pitchFamily="34" charset="0"/>
              </a:rPr>
              <a:t>raznih </a:t>
            </a:r>
            <a:r>
              <a:rPr lang="hr-BA" b="1" dirty="0">
                <a:cs typeface="Calibri" pitchFamily="34" charset="0"/>
              </a:rPr>
              <a:t>tipova i kalibara, </a:t>
            </a:r>
            <a:endParaRPr lang="bs-Latn-BA" dirty="0">
              <a:cs typeface="Calibri" pitchFamily="34" charset="0"/>
            </a:endParaRPr>
          </a:p>
          <a:p>
            <a:pPr lvl="0"/>
            <a:r>
              <a:rPr lang="hr-BA" b="1" dirty="0">
                <a:cs typeface="Calibri" pitchFamily="34" charset="0"/>
              </a:rPr>
              <a:t>nuklearni materijal, </a:t>
            </a:r>
            <a:endParaRPr lang="bs-Latn-BA" dirty="0">
              <a:cs typeface="Calibri" pitchFamily="34" charset="0"/>
            </a:endParaRPr>
          </a:p>
          <a:p>
            <a:pPr lvl="0"/>
            <a:r>
              <a:rPr lang="hr-BA" b="1" dirty="0">
                <a:cs typeface="Calibri" pitchFamily="34" charset="0"/>
              </a:rPr>
              <a:t>radioaktivni otpad, </a:t>
            </a:r>
            <a:endParaRPr lang="bs-Latn-BA" dirty="0">
              <a:cs typeface="Calibri" pitchFamily="34" charset="0"/>
            </a:endParaRPr>
          </a:p>
          <a:p>
            <a:pPr lvl="0"/>
            <a:r>
              <a:rPr lang="hr-BA" b="1" dirty="0">
                <a:cs typeface="Calibri" pitchFamily="34" charset="0"/>
              </a:rPr>
              <a:t>hemijske, </a:t>
            </a:r>
            <a:endParaRPr lang="bs-Latn-BA" dirty="0">
              <a:cs typeface="Calibri" pitchFamily="34" charset="0"/>
            </a:endParaRPr>
          </a:p>
          <a:p>
            <a:pPr lvl="0"/>
            <a:r>
              <a:rPr lang="hr-BA" b="1" dirty="0">
                <a:cs typeface="Calibri" pitchFamily="34" charset="0"/>
              </a:rPr>
              <a:t>biološke, </a:t>
            </a:r>
            <a:endParaRPr lang="bs-Latn-BA" dirty="0">
              <a:cs typeface="Calibri" pitchFamily="34" charset="0"/>
            </a:endParaRPr>
          </a:p>
          <a:p>
            <a:pPr lvl="0"/>
            <a:r>
              <a:rPr lang="hr-BA" b="1" dirty="0">
                <a:cs typeface="Calibri" pitchFamily="34" charset="0"/>
              </a:rPr>
              <a:t>radiološke, pirotehničke i druge supstance.</a:t>
            </a:r>
            <a:endParaRPr lang="bs-Latn-BA" dirty="0">
              <a:cs typeface="Calibri" pitchFamily="34" charset="0"/>
            </a:endParaRPr>
          </a:p>
          <a:p>
            <a:pPr marL="0" indent="0">
              <a:buNone/>
            </a:pPr>
            <a:endParaRPr lang="bs-Latn-BA" sz="3900" dirty="0"/>
          </a:p>
          <a:p>
            <a:endParaRPr lang="bs-Latn-BA" dirty="0"/>
          </a:p>
        </p:txBody>
      </p:sp>
    </p:spTree>
    <p:extLst>
      <p:ext uri="{BB962C8B-B14F-4D97-AF65-F5344CB8AC3E}">
        <p14:creationId xmlns:p14="http://schemas.microsoft.com/office/powerpoint/2010/main" val="1528454213"/>
      </p:ext>
    </p:extLst>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28800"/>
            <a:ext cx="7056784" cy="4421088"/>
          </a:xfrm>
        </p:spPr>
        <p:txBody>
          <a:bodyPr/>
          <a:lstStyle/>
          <a:p>
            <a:pPr algn="just"/>
            <a:r>
              <a:rPr lang="bs-Latn-BA" sz="3000" b="1" dirty="0"/>
              <a:t>Pod vatrenim oružjem podrazumijeva se svako prenosivo oružje koje ima kratku ili dugu cjev i koje ispaljuje, ili se može modifikovati da </a:t>
            </a:r>
            <a:r>
              <a:rPr lang="bs-Latn-BA" sz="3000" b="1" dirty="0" smtClean="0"/>
              <a:t>ispaljuje </a:t>
            </a:r>
            <a:r>
              <a:rPr lang="bs-Latn-BA" sz="3000" b="1" dirty="0"/>
              <a:t>hitaca-projektila.</a:t>
            </a:r>
          </a:p>
          <a:p>
            <a:endParaRPr lang="bs-Latn-BA" dirty="0"/>
          </a:p>
        </p:txBody>
      </p:sp>
    </p:spTree>
    <p:extLst>
      <p:ext uri="{BB962C8B-B14F-4D97-AF65-F5344CB8AC3E}">
        <p14:creationId xmlns:p14="http://schemas.microsoft.com/office/powerpoint/2010/main" val="1071996017"/>
      </p:ext>
    </p:extLst>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hr-BA" sz="3600" b="1" dirty="0"/>
              <a:t>Nedozvoljena trgovina vozilima</a:t>
            </a:r>
            <a:endParaRPr lang="bs-Latn-BA" sz="3600" dirty="0"/>
          </a:p>
        </p:txBody>
      </p:sp>
      <p:sp>
        <p:nvSpPr>
          <p:cNvPr id="3" name="Content Placeholder 2"/>
          <p:cNvSpPr>
            <a:spLocks noGrp="1"/>
          </p:cNvSpPr>
          <p:nvPr>
            <p:ph idx="1"/>
          </p:nvPr>
        </p:nvSpPr>
        <p:spPr>
          <a:xfrm>
            <a:off x="539552" y="1412776"/>
            <a:ext cx="7304359" cy="4680520"/>
          </a:xfrm>
        </p:spPr>
        <p:txBody>
          <a:bodyPr anchor="t">
            <a:normAutofit/>
          </a:bodyPr>
          <a:lstStyle/>
          <a:p>
            <a:pPr algn="just"/>
            <a:r>
              <a:rPr lang="hr-BA" sz="3000" b="1" dirty="0"/>
              <a:t>Nedozvoljena trgovina kradenim automobilima, odnosno vozilima poprima internacionalne </a:t>
            </a:r>
            <a:r>
              <a:rPr lang="hr-BA" sz="3000" b="1" dirty="0" smtClean="0"/>
              <a:t>razmjene</a:t>
            </a:r>
            <a:r>
              <a:rPr lang="hr-BA" sz="3000" b="1" dirty="0"/>
              <a:t>. </a:t>
            </a:r>
            <a:r>
              <a:rPr lang="hr-BA" sz="3000" b="1" dirty="0" smtClean="0"/>
              <a:t>Hetero-homogene </a:t>
            </a:r>
            <a:r>
              <a:rPr lang="hr-BA" sz="3000" b="1" dirty="0"/>
              <a:t>grupe kriminalca, </a:t>
            </a:r>
            <a:endParaRPr lang="bs-Latn-BA" sz="3000" dirty="0"/>
          </a:p>
        </p:txBody>
      </p:sp>
    </p:spTree>
    <p:extLst>
      <p:ext uri="{BB962C8B-B14F-4D97-AF65-F5344CB8AC3E}">
        <p14:creationId xmlns:p14="http://schemas.microsoft.com/office/powerpoint/2010/main" val="174809661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520" y="274638"/>
            <a:ext cx="8568952" cy="850106"/>
          </a:xfrm>
        </p:spPr>
        <p:txBody>
          <a:bodyPr>
            <a:noAutofit/>
          </a:bodyPr>
          <a:lstStyle/>
          <a:p>
            <a:endParaRPr lang="bs-Latn-BA" sz="3600" b="1" dirty="0"/>
          </a:p>
        </p:txBody>
      </p:sp>
      <p:sp>
        <p:nvSpPr>
          <p:cNvPr id="3" name="Content Placeholder 2"/>
          <p:cNvSpPr>
            <a:spLocks noGrp="1"/>
          </p:cNvSpPr>
          <p:nvPr>
            <p:ph idx="1"/>
          </p:nvPr>
        </p:nvSpPr>
        <p:spPr>
          <a:xfrm>
            <a:off x="755576" y="1988840"/>
            <a:ext cx="7416824" cy="4137323"/>
          </a:xfrm>
        </p:spPr>
        <p:txBody>
          <a:bodyPr>
            <a:normAutofit/>
          </a:bodyPr>
          <a:lstStyle/>
          <a:p>
            <a:pPr marL="0" indent="0" algn="just">
              <a:buNone/>
            </a:pPr>
            <a:r>
              <a:rPr lang="bs-Latn-BA" sz="3000" b="1" dirty="0" smtClean="0"/>
              <a:t> </a:t>
            </a:r>
          </a:p>
          <a:p>
            <a:pPr algn="just"/>
            <a:r>
              <a:rPr lang="bs-Latn-BA" sz="3000" b="1" dirty="0" smtClean="0"/>
              <a:t>Ako </a:t>
            </a:r>
            <a:r>
              <a:rPr lang="bs-Latn-BA" sz="3000" b="1" dirty="0"/>
              <a:t>se djelo iz stava 1. ovog člana odnosi na grupu ili drugo udruženje koje ima za cilj vršenje krivičnih djela za koja se može izreći kazna zatvora od dvadeset godina ili zatvor od trideset do četrdeset godina.  </a:t>
            </a:r>
            <a:endParaRPr lang="bs-Latn-BA" dirty="0"/>
          </a:p>
        </p:txBody>
      </p:sp>
    </p:spTree>
    <p:extLst>
      <p:ext uri="{BB962C8B-B14F-4D97-AF65-F5344CB8AC3E}">
        <p14:creationId xmlns:p14="http://schemas.microsoft.com/office/powerpoint/2010/main" val="3935933682"/>
      </p:ext>
    </p:extLst>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b="1" dirty="0"/>
              <a:t>su organizovane u vidu velikih međunarodnih kompanija, planski uvezane i imaju složenu strukturu u smislu motivacije vršenja određene delinkvencije. </a:t>
            </a:r>
            <a:endParaRPr lang="bs-Latn-BA" dirty="0"/>
          </a:p>
          <a:p>
            <a:endParaRPr lang="bs-Latn-BA" dirty="0"/>
          </a:p>
        </p:txBody>
      </p:sp>
    </p:spTree>
    <p:extLst>
      <p:ext uri="{BB962C8B-B14F-4D97-AF65-F5344CB8AC3E}">
        <p14:creationId xmlns:p14="http://schemas.microsoft.com/office/powerpoint/2010/main" val="800511139"/>
      </p:ext>
    </p:extLst>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1"/>
            <a:ext cx="7056784" cy="4421088"/>
          </a:xfrm>
        </p:spPr>
        <p:txBody>
          <a:bodyPr anchor="ctr"/>
          <a:lstStyle/>
          <a:p>
            <a:pPr algn="just"/>
            <a:r>
              <a:rPr lang="bs-Latn-BA" sz="3000" b="1" dirty="0"/>
              <a:t>Neke osobe su se u okviru organizovane grupe specijalizovale za izradu lažnih dokumenata, drugi se bave izmjenom, odnosno promjenama brojeva na šasiji, motoru, </a:t>
            </a:r>
            <a:endParaRPr lang="bs-Latn-BA" dirty="0"/>
          </a:p>
        </p:txBody>
      </p:sp>
    </p:spTree>
    <p:extLst>
      <p:ext uri="{BB962C8B-B14F-4D97-AF65-F5344CB8AC3E}">
        <p14:creationId xmlns:p14="http://schemas.microsoft.com/office/powerpoint/2010/main" val="3771452726"/>
      </p:ext>
    </p:extLst>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bs-Latn-BA" sz="3000" b="1" dirty="0"/>
              <a:t>broja i godine proizvodnje i dr. Postoje i kuriri koji su unajmljeni da voze iz jedne zemlje u drugu, a tamo neka druga osoba vrši prodaju vozila obično novijem kupcu na kraju organizovanog lanca.</a:t>
            </a:r>
          </a:p>
          <a:p>
            <a:endParaRPr lang="bs-Latn-BA" dirty="0"/>
          </a:p>
        </p:txBody>
      </p:sp>
    </p:spTree>
    <p:extLst>
      <p:ext uri="{BB962C8B-B14F-4D97-AF65-F5344CB8AC3E}">
        <p14:creationId xmlns:p14="http://schemas.microsoft.com/office/powerpoint/2010/main" val="1621191847"/>
      </p:ext>
    </p:extLst>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vi-VN" sz="3000" b="1" dirty="0">
                <a:latin typeface="Calibri" pitchFamily="34" charset="0"/>
                <a:cs typeface="Calibri" pitchFamily="34" charset="0"/>
              </a:rPr>
              <a:t>Analitička statistika iskazuje činjenice da u svijetu svaka dva minuta nestane po jedno putničko ili drugo vozilo. </a:t>
            </a:r>
            <a:endParaRPr lang="bs-Latn-BA" sz="3000" b="1" dirty="0" smtClean="0">
              <a:latin typeface="Calibri" pitchFamily="34" charset="0"/>
              <a:cs typeface="Calibri" pitchFamily="34" charset="0"/>
            </a:endParaRPr>
          </a:p>
          <a:p>
            <a:pPr algn="just"/>
            <a:r>
              <a:rPr lang="vi-VN" sz="3000" b="1" dirty="0" smtClean="0">
                <a:latin typeface="Calibri" pitchFamily="34" charset="0"/>
                <a:cs typeface="Calibri" pitchFamily="34" charset="0"/>
              </a:rPr>
              <a:t>Mnogi </a:t>
            </a:r>
            <a:r>
              <a:rPr lang="vi-VN" sz="3000" b="1" dirty="0">
                <a:latin typeface="Calibri" pitchFamily="34" charset="0"/>
                <a:cs typeface="Calibri" pitchFamily="34" charset="0"/>
              </a:rPr>
              <a:t>poznati kriminalci počeli su prvo sa poslugom i preprodajom vozila. </a:t>
            </a:r>
            <a:endParaRPr lang="bs-Latn-BA" sz="3000" b="1" dirty="0"/>
          </a:p>
        </p:txBody>
      </p:sp>
    </p:spTree>
    <p:extLst>
      <p:ext uri="{BB962C8B-B14F-4D97-AF65-F5344CB8AC3E}">
        <p14:creationId xmlns:p14="http://schemas.microsoft.com/office/powerpoint/2010/main" val="2294803536"/>
      </p:ext>
    </p:extLst>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vi-VN" sz="3000" b="1" dirty="0">
                <a:latin typeface="Calibri" pitchFamily="34" charset="0"/>
                <a:cs typeface="Calibri" pitchFamily="34" charset="0"/>
              </a:rPr>
              <a:t>Prema podacima Interpola iz prihoda od trgovine vozilima finansiraju se čak i određene terorističke organizacije, odnosno njihove aktivnosti.</a:t>
            </a:r>
          </a:p>
          <a:p>
            <a:endParaRPr lang="bs-Latn-BA" dirty="0"/>
          </a:p>
        </p:txBody>
      </p:sp>
    </p:spTree>
    <p:extLst>
      <p:ext uri="{BB962C8B-B14F-4D97-AF65-F5344CB8AC3E}">
        <p14:creationId xmlns:p14="http://schemas.microsoft.com/office/powerpoint/2010/main" val="2629394305"/>
      </p:ext>
    </p:extLst>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hr-BA" sz="3600" b="1" dirty="0" smtClean="0"/>
              <a:t>Terorizam i</a:t>
            </a:r>
            <a:r>
              <a:rPr lang="hr-BA" sz="3600" b="1" dirty="0" smtClean="0"/>
              <a:t/>
            </a:r>
            <a:br>
              <a:rPr lang="hr-BA" sz="3600" b="1" dirty="0" smtClean="0"/>
            </a:br>
            <a:r>
              <a:rPr lang="hr-BA" sz="3600" b="1" dirty="0"/>
              <a:t>t</a:t>
            </a:r>
            <a:r>
              <a:rPr lang="hr-BA" sz="3600" b="1" dirty="0" smtClean="0"/>
              <a:t>erminološko </a:t>
            </a:r>
            <a:r>
              <a:rPr lang="hr-BA" sz="3600" b="1" dirty="0"/>
              <a:t>značenje terorizma</a:t>
            </a:r>
            <a:endParaRPr lang="bs-Latn-BA" sz="3600" dirty="0"/>
          </a:p>
        </p:txBody>
      </p:sp>
      <p:sp>
        <p:nvSpPr>
          <p:cNvPr id="3" name="Content Placeholder 2"/>
          <p:cNvSpPr>
            <a:spLocks noGrp="1"/>
          </p:cNvSpPr>
          <p:nvPr>
            <p:ph idx="1"/>
          </p:nvPr>
        </p:nvSpPr>
        <p:spPr>
          <a:xfrm>
            <a:off x="971600" y="1600201"/>
            <a:ext cx="7056784" cy="4421087"/>
          </a:xfrm>
        </p:spPr>
        <p:txBody>
          <a:bodyPr>
            <a:normAutofit/>
          </a:bodyPr>
          <a:lstStyle/>
          <a:p>
            <a:pPr algn="just"/>
            <a:r>
              <a:rPr lang="hr-BA" sz="3000" b="1" dirty="0"/>
              <a:t>Radi preciznije konstatacije koja se odnosi na problematiku terminološkog </a:t>
            </a:r>
            <a:r>
              <a:rPr lang="hr-BA" sz="3000" b="1" dirty="0" err="1"/>
              <a:t>definisanja</a:t>
            </a:r>
            <a:r>
              <a:rPr lang="hr-BA" sz="3000" b="1" dirty="0"/>
              <a:t> ovog pojma skrenut ćemo pažnju da je u nekim djelima navedeno preko stotinu definicija termina terorizam. </a:t>
            </a:r>
            <a:endParaRPr lang="bs-Latn-BA" sz="3000" dirty="0"/>
          </a:p>
          <a:p>
            <a:endParaRPr lang="bs-Latn-BA" dirty="0"/>
          </a:p>
        </p:txBody>
      </p:sp>
    </p:spTree>
    <p:extLst>
      <p:ext uri="{BB962C8B-B14F-4D97-AF65-F5344CB8AC3E}">
        <p14:creationId xmlns:p14="http://schemas.microsoft.com/office/powerpoint/2010/main" val="1950243890"/>
      </p:ext>
    </p:extLst>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hr-BA" sz="3000" b="1" dirty="0"/>
              <a:t>Njime su se bavili teoretičari i praktičari - stručnjaci, te regionalne i međunarodne organizacije i institucije.</a:t>
            </a:r>
            <a:endParaRPr lang="bs-Latn-BA" sz="3000" dirty="0"/>
          </a:p>
          <a:p>
            <a:endParaRPr lang="bs-Latn-BA" dirty="0"/>
          </a:p>
        </p:txBody>
      </p:sp>
    </p:spTree>
    <p:extLst>
      <p:ext uri="{BB962C8B-B14F-4D97-AF65-F5344CB8AC3E}">
        <p14:creationId xmlns:p14="http://schemas.microsoft.com/office/powerpoint/2010/main" val="3736646076"/>
      </p:ext>
    </p:extLst>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1043608" y="1600201"/>
            <a:ext cx="6984776" cy="4421088"/>
          </a:xfrm>
        </p:spPr>
        <p:txBody>
          <a:bodyPr anchor="ctr"/>
          <a:lstStyle/>
          <a:p>
            <a:pPr algn="just"/>
            <a:r>
              <a:rPr lang="bs-Latn-BA" sz="3000" b="1" dirty="0"/>
              <a:t>Neki autori su ovaj termin definisali kao ubijanje, atentat, sabotaža, rušenje, širenje glasina, prijetnje, različite ucjene, neprijateljstvo, </a:t>
            </a:r>
            <a:endParaRPr lang="bs-Latn-BA" dirty="0"/>
          </a:p>
          <a:p>
            <a:endParaRPr lang="bs-Latn-BA" dirty="0"/>
          </a:p>
        </p:txBody>
      </p:sp>
    </p:spTree>
    <p:extLst>
      <p:ext uri="{BB962C8B-B14F-4D97-AF65-F5344CB8AC3E}">
        <p14:creationId xmlns:p14="http://schemas.microsoft.com/office/powerpoint/2010/main" val="580091334"/>
      </p:ext>
    </p:extLst>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bs-Latn-BA" sz="3000" b="1" dirty="0"/>
              <a:t>odnosno svi akti koji služe radi ostvarivanja političkih i strateških interesa ili bilo koje druge aktivnosti kojima je interes širenje nestabilnosti i razni psihološki pritisci.</a:t>
            </a:r>
          </a:p>
          <a:p>
            <a:endParaRPr lang="bs-Latn-BA" dirty="0"/>
          </a:p>
        </p:txBody>
      </p:sp>
    </p:spTree>
    <p:extLst>
      <p:ext uri="{BB962C8B-B14F-4D97-AF65-F5344CB8AC3E}">
        <p14:creationId xmlns:p14="http://schemas.microsoft.com/office/powerpoint/2010/main" val="3900759590"/>
      </p:ext>
    </p:extLst>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b="1" dirty="0"/>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bs-Latn-BA" sz="3000" b="1" dirty="0">
                <a:latin typeface="Calibri" pitchFamily="34" charset="0"/>
                <a:cs typeface="Calibri" pitchFamily="34" charset="0"/>
              </a:rPr>
              <a:t>Ujedinjene nacije su definisale terorizam kao: </a:t>
            </a:r>
            <a:endParaRPr lang="bs-Latn-BA" sz="3000" b="1" dirty="0" smtClean="0">
              <a:latin typeface="Calibri" pitchFamily="34" charset="0"/>
              <a:cs typeface="Calibri" pitchFamily="34" charset="0"/>
            </a:endParaRPr>
          </a:p>
          <a:p>
            <a:pPr algn="just"/>
            <a:r>
              <a:rPr lang="bs-Latn-BA" sz="3000" b="1" dirty="0" smtClean="0">
                <a:latin typeface="Calibri" pitchFamily="34" charset="0"/>
                <a:cs typeface="Calibri" pitchFamily="34" charset="0"/>
              </a:rPr>
              <a:t>„</a:t>
            </a:r>
            <a:r>
              <a:rPr lang="vi-VN" sz="3000" b="1" dirty="0" smtClean="0">
                <a:latin typeface="Calibri" pitchFamily="34" charset="0"/>
                <a:cs typeface="Calibri" pitchFamily="34" charset="0"/>
              </a:rPr>
              <a:t>Djela </a:t>
            </a:r>
            <a:r>
              <a:rPr lang="vi-VN" sz="3000" b="1" dirty="0">
                <a:latin typeface="Calibri" pitchFamily="34" charset="0"/>
                <a:cs typeface="Calibri" pitchFamily="34" charset="0"/>
              </a:rPr>
              <a:t>koja nevine duše dovode u opasnost, ili su prijetnja osnovnim slobodama, ili, pak, vrijeđaju </a:t>
            </a:r>
            <a:r>
              <a:rPr lang="vi-VN" sz="3000" b="1" dirty="0" smtClean="0">
                <a:latin typeface="Calibri" pitchFamily="34" charset="0"/>
                <a:cs typeface="Calibri" pitchFamily="34" charset="0"/>
              </a:rPr>
              <a:t>dostojanstvo</a:t>
            </a:r>
            <a:r>
              <a:rPr lang="bs-Latn-BA" sz="3000" b="1" dirty="0" smtClean="0">
                <a:latin typeface="Calibri" pitchFamily="34" charset="0"/>
                <a:cs typeface="Calibri" pitchFamily="34" charset="0"/>
              </a:rPr>
              <a:t>.“</a:t>
            </a:r>
            <a:r>
              <a:rPr lang="vi-VN" sz="3000" b="1" dirty="0" smtClean="0">
                <a:latin typeface="Calibri" pitchFamily="34" charset="0"/>
                <a:cs typeface="Calibri" pitchFamily="34" charset="0"/>
              </a:rPr>
              <a:t> </a:t>
            </a:r>
            <a:endParaRPr lang="bs-Latn-BA" sz="3000" b="1" dirty="0">
              <a:latin typeface="Calibri" pitchFamily="34" charset="0"/>
              <a:cs typeface="Calibri" pitchFamily="34" charset="0"/>
            </a:endParaRPr>
          </a:p>
        </p:txBody>
      </p:sp>
    </p:spTree>
    <p:extLst>
      <p:ext uri="{BB962C8B-B14F-4D97-AF65-F5344CB8AC3E}">
        <p14:creationId xmlns:p14="http://schemas.microsoft.com/office/powerpoint/2010/main" val="211583895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1043608" y="1600200"/>
            <a:ext cx="7056784" cy="4525963"/>
          </a:xfrm>
        </p:spPr>
        <p:txBody>
          <a:bodyPr>
            <a:normAutofit/>
          </a:bodyPr>
          <a:lstStyle/>
          <a:p>
            <a:pPr algn="just"/>
            <a:r>
              <a:rPr lang="bs-Latn-BA" sz="3000" b="1" dirty="0"/>
              <a:t>Organizator grupe ili drugog udruženja kazniće se zatvorom najmanje deset godina ili zatvorom od trideset do četrdeset godina, a pripadnik udruženja od šest mjeseci do pet godina.</a:t>
            </a:r>
            <a:endParaRPr lang="bs-Latn-BA" sz="3000" dirty="0"/>
          </a:p>
        </p:txBody>
      </p:sp>
    </p:spTree>
    <p:extLst>
      <p:ext uri="{BB962C8B-B14F-4D97-AF65-F5344CB8AC3E}">
        <p14:creationId xmlns:p14="http://schemas.microsoft.com/office/powerpoint/2010/main" val="1877991233"/>
      </p:ext>
    </p:extLst>
  </p:cSld>
  <p:clrMapOvr>
    <a:masterClrMapping/>
  </p:clrMapOvr>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endParaRPr lang="bs-Latn-BA" sz="3600" b="1" dirty="0"/>
          </a:p>
        </p:txBody>
      </p:sp>
      <p:sp>
        <p:nvSpPr>
          <p:cNvPr id="3" name="Content Placeholder 2"/>
          <p:cNvSpPr>
            <a:spLocks noGrp="1"/>
          </p:cNvSpPr>
          <p:nvPr>
            <p:ph idx="1"/>
          </p:nvPr>
        </p:nvSpPr>
        <p:spPr>
          <a:xfrm>
            <a:off x="971600" y="1600201"/>
            <a:ext cx="7056784" cy="3773015"/>
          </a:xfrm>
        </p:spPr>
        <p:txBody>
          <a:bodyPr>
            <a:noAutofit/>
          </a:bodyPr>
          <a:lstStyle/>
          <a:p>
            <a:pPr marL="0" indent="0" algn="just">
              <a:buNone/>
            </a:pPr>
            <a:r>
              <a:rPr lang="it-IT" sz="3000" b="1" dirty="0">
                <a:latin typeface="Calibri" pitchFamily="34" charset="0"/>
                <a:cs typeface="Calibri" pitchFamily="34" charset="0"/>
              </a:rPr>
              <a:t>Eksperti UN-a su ga definisali kao: </a:t>
            </a:r>
            <a:br>
              <a:rPr lang="it-IT" sz="3000" b="1" dirty="0">
                <a:latin typeface="Calibri" pitchFamily="34" charset="0"/>
                <a:cs typeface="Calibri" pitchFamily="34" charset="0"/>
              </a:rPr>
            </a:br>
            <a:endParaRPr lang="bs-Latn-BA" sz="3000" b="1" dirty="0" smtClean="0">
              <a:latin typeface="Calibri" pitchFamily="34" charset="0"/>
              <a:cs typeface="Calibri" pitchFamily="34" charset="0"/>
            </a:endParaRPr>
          </a:p>
          <a:p>
            <a:pPr marL="0" indent="0" algn="just">
              <a:buNone/>
            </a:pPr>
            <a:r>
              <a:rPr lang="bs-Latn-BA" sz="3000" b="1" dirty="0" smtClean="0">
                <a:latin typeface="Calibri" pitchFamily="34" charset="0"/>
                <a:cs typeface="Calibri" pitchFamily="34" charset="0"/>
              </a:rPr>
              <a:t>„</a:t>
            </a:r>
            <a:r>
              <a:rPr lang="vi-VN" sz="3000" b="1" dirty="0" smtClean="0">
                <a:latin typeface="Calibri" pitchFamily="34" charset="0"/>
                <a:cs typeface="Calibri" pitchFamily="34" charset="0"/>
              </a:rPr>
              <a:t>Plansko </a:t>
            </a:r>
            <a:r>
              <a:rPr lang="vi-VN" sz="3000" b="1" dirty="0">
                <a:latin typeface="Calibri" pitchFamily="34" charset="0"/>
                <a:cs typeface="Calibri" pitchFamily="34" charset="0"/>
              </a:rPr>
              <a:t>nasilje koje je u međuna - rodnim okvirima zabranjeno, a motivirano u ideološkim ubjeđenjima, ono nastoji uspostaviti atmosferu opšteg straha u društvu s ciljem preuzimanja ili neutralisanja vlasti</a:t>
            </a:r>
            <a:r>
              <a:rPr lang="vi-VN" sz="3000" b="1" dirty="0" smtClean="0">
                <a:latin typeface="Calibri" pitchFamily="34" charset="0"/>
                <a:cs typeface="Calibri" pitchFamily="34" charset="0"/>
              </a:rPr>
              <a:t>.</a:t>
            </a:r>
            <a:r>
              <a:rPr lang="bs-Latn-BA" sz="3000" b="1" dirty="0" smtClean="0">
                <a:latin typeface="Calibri" pitchFamily="34" charset="0"/>
                <a:cs typeface="Calibri" pitchFamily="34" charset="0"/>
              </a:rPr>
              <a:t>“</a:t>
            </a:r>
            <a:endParaRPr lang="bs-Latn-BA" sz="3000" b="1" dirty="0">
              <a:latin typeface="Calibri" pitchFamily="34" charset="0"/>
              <a:cs typeface="Calibri" pitchFamily="34" charset="0"/>
            </a:endParaRPr>
          </a:p>
        </p:txBody>
      </p:sp>
    </p:spTree>
    <p:extLst>
      <p:ext uri="{BB962C8B-B14F-4D97-AF65-F5344CB8AC3E}">
        <p14:creationId xmlns:p14="http://schemas.microsoft.com/office/powerpoint/2010/main" val="1198562225"/>
      </p:ext>
    </p:extLst>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bs-Latn-BA" dirty="0" smtClean="0"/>
              <a:t/>
            </a:r>
            <a:br>
              <a:rPr lang="bs-Latn-BA" dirty="0" smtClean="0"/>
            </a:br>
            <a:endParaRPr lang="bs-Latn-BA" sz="4000" b="1" dirty="0"/>
          </a:p>
        </p:txBody>
      </p:sp>
      <p:sp>
        <p:nvSpPr>
          <p:cNvPr id="3" name="Content Placeholder 2"/>
          <p:cNvSpPr>
            <a:spLocks noGrp="1"/>
          </p:cNvSpPr>
          <p:nvPr>
            <p:ph idx="1"/>
          </p:nvPr>
        </p:nvSpPr>
        <p:spPr>
          <a:xfrm>
            <a:off x="971600" y="1340768"/>
            <a:ext cx="7056784" cy="4785395"/>
          </a:xfrm>
        </p:spPr>
        <p:txBody>
          <a:bodyPr>
            <a:normAutofit/>
          </a:bodyPr>
          <a:lstStyle/>
          <a:p>
            <a:pPr marL="0" indent="0">
              <a:buNone/>
            </a:pPr>
            <a:r>
              <a:rPr lang="bs-Latn-BA" sz="3000" b="1" dirty="0"/>
              <a:t>Administracija vanjskih poslova SAD ga je definisala kao: </a:t>
            </a:r>
            <a:br>
              <a:rPr lang="bs-Latn-BA" sz="3000" b="1" dirty="0"/>
            </a:br>
            <a:endParaRPr lang="bs-Latn-BA" sz="3000" b="1" dirty="0" smtClean="0"/>
          </a:p>
          <a:p>
            <a:pPr marL="0" indent="0" algn="just">
              <a:buNone/>
            </a:pPr>
            <a:r>
              <a:rPr lang="bs-Latn-BA" sz="3000" b="1" dirty="0" smtClean="0"/>
              <a:t>„Nasilje </a:t>
            </a:r>
            <a:r>
              <a:rPr lang="bs-Latn-BA" sz="3000" b="1" dirty="0"/>
              <a:t>kojeg generira politički motiv, usmjereno, s prethodnom namjerom, protiv civila koji nemaju nikakve veze s ratom ili protiv vojnika bez oružja, izvršavaju ga patriotske grupe ili tajni </a:t>
            </a:r>
            <a:r>
              <a:rPr lang="bs-Latn-BA" sz="3000" b="1" dirty="0" smtClean="0"/>
              <a:t>agenti“.</a:t>
            </a:r>
            <a:endParaRPr lang="bs-Latn-BA" sz="3000" b="1" dirty="0"/>
          </a:p>
        </p:txBody>
      </p:sp>
    </p:spTree>
    <p:extLst>
      <p:ext uri="{BB962C8B-B14F-4D97-AF65-F5344CB8AC3E}">
        <p14:creationId xmlns:p14="http://schemas.microsoft.com/office/powerpoint/2010/main" val="2459556162"/>
      </p:ext>
    </p:extLst>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506290"/>
          </a:xfrm>
        </p:spPr>
        <p:txBody>
          <a:bodyPr>
            <a:normAutofit/>
          </a:bodyPr>
          <a:lstStyle/>
          <a:p>
            <a:r>
              <a:rPr lang="bs-Latn-BA" dirty="0" smtClean="0"/>
              <a:t/>
            </a:r>
            <a:br>
              <a:rPr lang="bs-Latn-BA" dirty="0" smtClean="0"/>
            </a:br>
            <a:endParaRPr lang="bs-Latn-BA" sz="4000" b="1" dirty="0">
              <a:latin typeface="Calibri" pitchFamily="34" charset="0"/>
              <a:cs typeface="Calibri" pitchFamily="34" charset="0"/>
            </a:endParaRPr>
          </a:p>
        </p:txBody>
      </p:sp>
      <p:sp>
        <p:nvSpPr>
          <p:cNvPr id="3" name="Content Placeholder 2"/>
          <p:cNvSpPr>
            <a:spLocks noGrp="1"/>
          </p:cNvSpPr>
          <p:nvPr>
            <p:ph idx="1"/>
          </p:nvPr>
        </p:nvSpPr>
        <p:spPr>
          <a:xfrm>
            <a:off x="971600" y="908720"/>
            <a:ext cx="7056784" cy="4392489"/>
          </a:xfrm>
        </p:spPr>
        <p:txBody>
          <a:bodyPr anchor="ctr">
            <a:normAutofit/>
          </a:bodyPr>
          <a:lstStyle/>
          <a:p>
            <a:r>
              <a:rPr lang="bs-Latn-BA" sz="3000" b="1" dirty="0">
                <a:cs typeface="Calibri" pitchFamily="34" charset="0"/>
              </a:rPr>
              <a:t>U arapskom sporazumu za borbu protiv terorizma, izdatog od strane Arapskog vijeća pri unutrašnjim poslovima </a:t>
            </a:r>
            <a:r>
              <a:rPr lang="bs-Latn-BA" sz="3000" b="1" dirty="0" smtClean="0">
                <a:cs typeface="Calibri" pitchFamily="34" charset="0"/>
              </a:rPr>
              <a:t>definisan je </a:t>
            </a:r>
            <a:r>
              <a:rPr lang="bs-Latn-BA" sz="3000" b="1" dirty="0">
                <a:cs typeface="Calibri" pitchFamily="34" charset="0"/>
              </a:rPr>
              <a:t>kao: </a:t>
            </a:r>
            <a:br>
              <a:rPr lang="bs-Latn-BA" sz="3000" b="1" dirty="0">
                <a:cs typeface="Calibri" pitchFamily="34" charset="0"/>
              </a:rPr>
            </a:br>
            <a:endParaRPr lang="bs-Latn-BA" sz="3000" b="1" dirty="0" smtClean="0"/>
          </a:p>
          <a:p>
            <a:pPr algn="just"/>
            <a:r>
              <a:rPr lang="bs-Latn-BA" sz="3000" b="1" dirty="0" smtClean="0"/>
              <a:t>Svaki nasilnički akt ili prijetnje nasiljem, bez obzira na njegovu motivaciju ili cilj.</a:t>
            </a:r>
            <a:endParaRPr lang="bs-Latn-BA" sz="3000" b="1" dirty="0"/>
          </a:p>
        </p:txBody>
      </p:sp>
    </p:spTree>
    <p:extLst>
      <p:ext uri="{BB962C8B-B14F-4D97-AF65-F5344CB8AC3E}">
        <p14:creationId xmlns:p14="http://schemas.microsoft.com/office/powerpoint/2010/main" val="194404761"/>
      </p:ext>
    </p:extLst>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noAutofit/>
          </a:bodyPr>
          <a:lstStyle/>
          <a:p>
            <a:endParaRPr lang="bs-Latn-BA" sz="3600" dirty="0"/>
          </a:p>
        </p:txBody>
      </p:sp>
      <p:sp>
        <p:nvSpPr>
          <p:cNvPr id="6" name="Content Placeholder 5"/>
          <p:cNvSpPr>
            <a:spLocks noGrp="1"/>
          </p:cNvSpPr>
          <p:nvPr>
            <p:ph idx="1"/>
          </p:nvPr>
        </p:nvSpPr>
        <p:spPr>
          <a:xfrm>
            <a:off x="899592" y="1600201"/>
            <a:ext cx="6984776" cy="4421087"/>
          </a:xfrm>
        </p:spPr>
        <p:txBody>
          <a:bodyPr>
            <a:normAutofit/>
          </a:bodyPr>
          <a:lstStyle/>
          <a:p>
            <a:pPr lvl="0" algn="just"/>
            <a:r>
              <a:rPr lang="hr-BA" sz="3000" b="1" dirty="0"/>
              <a:t>Islamsko fikhsko vijeće ga je definisalo na sljedeći način: </a:t>
            </a:r>
            <a:endParaRPr lang="hr-BA" sz="3000" b="1" dirty="0" smtClean="0">
              <a:cs typeface="Calibri" pitchFamily="34" charset="0"/>
            </a:endParaRPr>
          </a:p>
          <a:p>
            <a:pPr lvl="0" algn="just"/>
            <a:r>
              <a:rPr lang="hr-BA" sz="3000" b="1" dirty="0" smtClean="0">
                <a:cs typeface="Calibri" pitchFamily="34" charset="0"/>
              </a:rPr>
              <a:t>„napad kojeg čine pojedinci, grupe ili države protiv čovjeka (njegove vjere, života, intelekta, imetka i časti) ono podrazumijeva sve vrste zastrašivanja i nanošenje štete, </a:t>
            </a:r>
            <a:endParaRPr lang="bs-Latn-BA" sz="3000" dirty="0" smtClean="0">
              <a:cs typeface="Calibri" pitchFamily="34" charset="0"/>
            </a:endParaRPr>
          </a:p>
        </p:txBody>
      </p:sp>
    </p:spTree>
    <p:extLst>
      <p:ext uri="{BB962C8B-B14F-4D97-AF65-F5344CB8AC3E}">
        <p14:creationId xmlns:p14="http://schemas.microsoft.com/office/powerpoint/2010/main" val="2444022374"/>
      </p:ext>
    </p:extLst>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lvl="0" algn="just"/>
            <a:r>
              <a:rPr lang="hr-BA" sz="3000" b="1" dirty="0">
                <a:cs typeface="Calibri" pitchFamily="34" charset="0"/>
              </a:rPr>
              <a:t>prijetnje i ubijanje bez razloga, potom sve što se odnosi na razbojništvo i zastrašivanje, te presretanje na putevima”.</a:t>
            </a:r>
            <a:endParaRPr lang="bs-Latn-BA" sz="3000" dirty="0">
              <a:cs typeface="Calibri" pitchFamily="34" charset="0"/>
            </a:endParaRPr>
          </a:p>
          <a:p>
            <a:endParaRPr lang="bs-Latn-BA" dirty="0"/>
          </a:p>
        </p:txBody>
      </p:sp>
    </p:spTree>
    <p:extLst>
      <p:ext uri="{BB962C8B-B14F-4D97-AF65-F5344CB8AC3E}">
        <p14:creationId xmlns:p14="http://schemas.microsoft.com/office/powerpoint/2010/main" val="3484924756"/>
      </p:ext>
    </p:extLst>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bs-Latn-BA" sz="3600" b="1" dirty="0" smtClean="0"/>
              <a:t>Savremeni terorizam</a:t>
            </a:r>
            <a:endParaRPr lang="bs-Latn-BA" sz="3600" b="1" dirty="0"/>
          </a:p>
        </p:txBody>
      </p:sp>
      <p:sp>
        <p:nvSpPr>
          <p:cNvPr id="3" name="Content Placeholder 2"/>
          <p:cNvSpPr>
            <a:spLocks noGrp="1"/>
          </p:cNvSpPr>
          <p:nvPr>
            <p:ph idx="1"/>
          </p:nvPr>
        </p:nvSpPr>
        <p:spPr>
          <a:xfrm>
            <a:off x="971600" y="1412776"/>
            <a:ext cx="7056784" cy="5013783"/>
          </a:xfrm>
        </p:spPr>
        <p:txBody>
          <a:bodyPr anchor="ctr">
            <a:normAutofit/>
          </a:bodyPr>
          <a:lstStyle/>
          <a:p>
            <a:pPr algn="just"/>
            <a:r>
              <a:rPr lang="hr-BA" sz="3000" b="1" dirty="0"/>
              <a:t>Drugo, ako ima za cilj da se u vlast podriva nered i da se ona destabilizira, to se smatra terorizmom, u suprotnom se smatra neprijateljstvom počinjeno pogreškom, ili se okarakterizira kao nedozvoljeni čin.</a:t>
            </a:r>
            <a:endParaRPr lang="bs-Latn-BA" sz="3000" dirty="0"/>
          </a:p>
          <a:p>
            <a:pPr algn="just"/>
            <a:endParaRPr lang="bs-Latn-BA" dirty="0"/>
          </a:p>
        </p:txBody>
      </p:sp>
    </p:spTree>
    <p:extLst>
      <p:ext uri="{BB962C8B-B14F-4D97-AF65-F5344CB8AC3E}">
        <p14:creationId xmlns:p14="http://schemas.microsoft.com/office/powerpoint/2010/main" val="2650525660"/>
      </p:ext>
    </p:extLst>
  </p:cSld>
  <p:clrMapOvr>
    <a:masterClrMapping/>
  </p:clrMapOvr>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normAutofit/>
          </a:bodyPr>
          <a:lstStyle/>
          <a:p>
            <a:pPr algn="just"/>
            <a:r>
              <a:rPr lang="hr-BA" sz="3000" b="1" dirty="0"/>
              <a:t>Terorizam je latinska riječ terror, terrois, pod kojom se u prenesenom značenju podrazumijeva kod (nivo) osjećanja jakog straha.</a:t>
            </a:r>
            <a:endParaRPr lang="bs-Latn-BA" sz="3000" dirty="0"/>
          </a:p>
          <a:p>
            <a:pPr algn="just"/>
            <a:endParaRPr lang="bs-Latn-BA" sz="3000" dirty="0"/>
          </a:p>
        </p:txBody>
      </p:sp>
    </p:spTree>
    <p:extLst>
      <p:ext uri="{BB962C8B-B14F-4D97-AF65-F5344CB8AC3E}">
        <p14:creationId xmlns:p14="http://schemas.microsoft.com/office/powerpoint/2010/main" val="1356945437"/>
      </p:ext>
    </p:extLst>
  </p:cSld>
  <p:clrMapOvr>
    <a:masterClrMapping/>
  </p:clrMapOvr>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128792" cy="4525963"/>
          </a:xfrm>
        </p:spPr>
        <p:txBody>
          <a:bodyPr>
            <a:normAutofit/>
          </a:bodyPr>
          <a:lstStyle/>
          <a:p>
            <a:pPr algn="just"/>
            <a:r>
              <a:rPr lang="vi-VN" sz="3000" b="1" dirty="0">
                <a:latin typeface="Calibri" pitchFamily="34" charset="0"/>
                <a:cs typeface="Calibri" pitchFamily="34" charset="0"/>
              </a:rPr>
              <a:t>Generalno determinisano, pod terorizmom se podrazumijeva doktrina, put, metod i opasno sredstvo izazivanja straha i nesigurnosti kod građana ili grupe građana, sistematskom upotrebom neodmjerenog nasilja radi ostvarivanja određenih, a prvenstveno političkih i drugih ciljeva. </a:t>
            </a:r>
          </a:p>
          <a:p>
            <a:endParaRPr lang="bs-Latn-BA" dirty="0"/>
          </a:p>
        </p:txBody>
      </p:sp>
    </p:spTree>
    <p:extLst>
      <p:ext uri="{BB962C8B-B14F-4D97-AF65-F5344CB8AC3E}">
        <p14:creationId xmlns:p14="http://schemas.microsoft.com/office/powerpoint/2010/main" val="3262981089"/>
      </p:ext>
    </p:extLst>
  </p:cSld>
  <p:clrMapOvr>
    <a:masterClrMapping/>
  </p:clrMapOvr>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611560" y="1600201"/>
            <a:ext cx="7272808" cy="4421087"/>
          </a:xfrm>
        </p:spPr>
        <p:txBody>
          <a:bodyPr/>
          <a:lstStyle/>
          <a:p>
            <a:pPr algn="just"/>
            <a:r>
              <a:rPr lang="vi-VN" sz="3000" b="1" dirty="0">
                <a:latin typeface="Calibri" pitchFamily="34" charset="0"/>
                <a:cs typeface="Calibri" pitchFamily="34" charset="0"/>
              </a:rPr>
              <a:t>Dakle savremeni terorizam podrazumijeva doktrinu, metod, izabrano sredstvo s namjerom izazivanja straha i nesigurnosti kod građana, planskom, </a:t>
            </a:r>
            <a:endParaRPr lang="vi-VN" dirty="0"/>
          </a:p>
          <a:p>
            <a:endParaRPr lang="bs-Latn-BA" dirty="0"/>
          </a:p>
        </p:txBody>
      </p:sp>
    </p:spTree>
    <p:extLst>
      <p:ext uri="{BB962C8B-B14F-4D97-AF65-F5344CB8AC3E}">
        <p14:creationId xmlns:p14="http://schemas.microsoft.com/office/powerpoint/2010/main" val="1332522528"/>
      </p:ext>
    </p:extLst>
  </p:cSld>
  <p:clrMapOvr>
    <a:masterClrMapping/>
  </p:clrMapOvr>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bs-Latn-BA"/>
          </a:p>
        </p:txBody>
      </p:sp>
      <p:sp>
        <p:nvSpPr>
          <p:cNvPr id="3" name="Content Placeholder 2"/>
          <p:cNvSpPr>
            <a:spLocks noGrp="1"/>
          </p:cNvSpPr>
          <p:nvPr>
            <p:ph idx="1"/>
          </p:nvPr>
        </p:nvSpPr>
        <p:spPr>
          <a:xfrm>
            <a:off x="971600" y="1600200"/>
            <a:ext cx="7056784" cy="4525963"/>
          </a:xfrm>
        </p:spPr>
        <p:txBody>
          <a:bodyPr anchor="ctr"/>
          <a:lstStyle/>
          <a:p>
            <a:pPr algn="just"/>
            <a:r>
              <a:rPr lang="vi-VN" sz="3000" b="1" dirty="0">
                <a:latin typeface="Calibri" pitchFamily="34" charset="0"/>
                <a:cs typeface="Calibri" pitchFamily="34" charset="0"/>
              </a:rPr>
              <a:t>organizovanom i sistematskom upotrebom neodmjerenog nasilja radi ostvarivanja određenih, prvenstveno političkih ciljeva</a:t>
            </a:r>
            <a:r>
              <a:rPr lang="vi-VN" sz="3000" dirty="0">
                <a:latin typeface="Calibri" pitchFamily="34" charset="0"/>
                <a:cs typeface="Calibri" pitchFamily="34" charset="0"/>
              </a:rPr>
              <a:t>. </a:t>
            </a:r>
          </a:p>
          <a:p>
            <a:endParaRPr lang="bs-Latn-BA" dirty="0"/>
          </a:p>
        </p:txBody>
      </p:sp>
    </p:spTree>
    <p:extLst>
      <p:ext uri="{BB962C8B-B14F-4D97-AF65-F5344CB8AC3E}">
        <p14:creationId xmlns:p14="http://schemas.microsoft.com/office/powerpoint/2010/main" val="401410414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1686</TotalTime>
  <Words>5594</Words>
  <Application>Microsoft Office PowerPoint</Application>
  <PresentationFormat>On-screen Show (4:3)</PresentationFormat>
  <Paragraphs>481</Paragraphs>
  <Slides>184</Slides>
  <Notes>0</Notes>
  <HiddenSlides>0</HiddenSlides>
  <MMClips>0</MMClips>
  <ScaleCrop>false</ScaleCrop>
  <HeadingPairs>
    <vt:vector size="4" baseType="variant">
      <vt:variant>
        <vt:lpstr>Theme</vt:lpstr>
      </vt:variant>
      <vt:variant>
        <vt:i4>1</vt:i4>
      </vt:variant>
      <vt:variant>
        <vt:lpstr>Slide Titles</vt:lpstr>
      </vt:variant>
      <vt:variant>
        <vt:i4>184</vt:i4>
      </vt:variant>
    </vt:vector>
  </HeadingPairs>
  <TitlesOfParts>
    <vt:vector size="185" baseType="lpstr">
      <vt:lpstr>Office Theme</vt:lpstr>
      <vt:lpstr>PowerPoint Presentation</vt:lpstr>
      <vt:lpstr>PowerPoint Presentation</vt:lpstr>
      <vt:lpstr>POJAM, UZROCI, POJAVNI OBLICI OBILJEŽJA I KARAKTERISTIKE ORGANIZOVANOG KRIMINALITETA TERMINOLOŠKO ODREĐENJE I KARAKTERISTIKE ORGANIZOVANOG  KRIMINALA</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UZROCI I POJAVNI OBLICI ORGANIZOVANOG KRIMINALITETA</vt:lpstr>
      <vt:lpstr>PowerPoint Presentation</vt:lpstr>
      <vt:lpstr>PowerPoint Presentation</vt:lpstr>
      <vt:lpstr>PowerPoint Presentation</vt:lpstr>
      <vt:lpstr>PowerPoint Presentation</vt:lpstr>
      <vt:lpstr>PowerPoint Presentation</vt:lpstr>
      <vt:lpstr>PowerPoint Presentation</vt:lpstr>
      <vt:lpstr>Oblici i karakteristike kriminalnih struktura</vt:lpstr>
      <vt:lpstr>PowerPoint Presentation</vt:lpstr>
      <vt:lpstr>PowerPoint Presentation</vt:lpstr>
      <vt:lpstr>PowerPoint Presentation</vt:lpstr>
      <vt:lpstr>PowerPoint Presentation</vt:lpstr>
      <vt:lpstr>Vrste kriminalnih organizacija i grupa</vt:lpstr>
      <vt:lpstr>PowerPoint Presentation</vt:lpstr>
      <vt:lpstr>PowerPoint Presentation</vt:lpstr>
      <vt:lpstr>PowerPoint Presentation</vt:lpstr>
      <vt:lpstr>PowerPoint Presentation</vt:lpstr>
      <vt:lpstr>PowerPoint Presentation</vt:lpstr>
      <vt:lpstr>Pojavni oblici organizovanog kriminaliteta</vt:lpstr>
      <vt:lpstr>PowerPoint Presentation</vt:lpstr>
      <vt:lpstr>PowerPoint Presentation</vt:lpstr>
      <vt:lpstr>Oblici i načini organizovanog kriminaliteta</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Krijumčarenje i ilegalna trgovina</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Karakteristike organizovanog kriminaliteta</vt:lpstr>
      <vt:lpstr>PowerPoint Presentation</vt:lpstr>
      <vt:lpstr>PowerPoint Presentation</vt:lpstr>
      <vt:lpstr>PowerPoint Presentation</vt:lpstr>
      <vt:lpstr>PowerPoint Presentation</vt:lpstr>
      <vt:lpstr>PowerPoint Presentation</vt:lpstr>
      <vt:lpstr>PowerPoint Presentation</vt:lpstr>
      <vt:lpstr>Mafija</vt:lpstr>
      <vt:lpstr>PowerPoint Presentation</vt:lpstr>
      <vt:lpstr>PowerPoint Presentation</vt:lpstr>
      <vt:lpstr>PowerPoint Presentation</vt:lpstr>
      <vt:lpstr>PowerPoint Presentation</vt:lpstr>
      <vt:lpstr>PowerPoint Presentation</vt:lpstr>
      <vt:lpstr>Narkomanija i kriminalitet Trgovina narkoticima</vt:lpstr>
      <vt:lpstr>PowerPoint Presentation</vt:lpstr>
      <vt:lpstr>PowerPoint Presentation</vt:lpstr>
      <vt:lpstr>PowerPoint Presentation</vt:lpstr>
      <vt:lpstr>Nedozvoljena trgovina oružjem</vt:lpstr>
      <vt:lpstr>PowerPoint Presentation</vt:lpstr>
      <vt:lpstr>PowerPoint Presentation</vt:lpstr>
      <vt:lpstr>Nedozvoljena trgovina oružjem</vt:lpstr>
      <vt:lpstr>PowerPoint Presentation</vt:lpstr>
      <vt:lpstr>PowerPoint Presentation</vt:lpstr>
      <vt:lpstr>PowerPoint Presentation</vt:lpstr>
      <vt:lpstr>PowerPoint Presentation</vt:lpstr>
      <vt:lpstr>Nedozvoljena trgovina vozilima</vt:lpstr>
      <vt:lpstr>PowerPoint Presentation</vt:lpstr>
      <vt:lpstr>PowerPoint Presentation</vt:lpstr>
      <vt:lpstr>PowerPoint Presentation</vt:lpstr>
      <vt:lpstr>PowerPoint Presentation</vt:lpstr>
      <vt:lpstr>PowerPoint Presentation</vt:lpstr>
      <vt:lpstr>Terorizam i terminološko značenje terorizma</vt:lpstr>
      <vt:lpstr>PowerPoint Presentation</vt:lpstr>
      <vt:lpstr>PowerPoint Presentation</vt:lpstr>
      <vt:lpstr>PowerPoint Presentation</vt:lpstr>
      <vt:lpstr>PowerPoint Presentation</vt:lpstr>
      <vt:lpstr>PowerPoint Presentation</vt:lpstr>
      <vt:lpstr> </vt:lpstr>
      <vt:lpstr> </vt:lpstr>
      <vt:lpstr>PowerPoint Presentation</vt:lpstr>
      <vt:lpstr>PowerPoint Presentation</vt:lpstr>
      <vt:lpstr>Savremeni terorizam</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Terorističke organizacije</vt:lpstr>
      <vt:lpstr>PowerPoint Presentation</vt:lpstr>
      <vt:lpstr>PowerPoint Presentation</vt:lpstr>
      <vt:lpstr>PowerPoint Presentation</vt:lpstr>
      <vt:lpstr>PowerPoint Presentation</vt:lpstr>
      <vt:lpstr>Vrste terorizma</vt:lpstr>
      <vt:lpstr>Međunarodni terorizam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Podjela terorizma po Kombsu</vt:lpstr>
      <vt:lpstr>PowerPoint Presentation</vt:lpstr>
      <vt:lpstr>Terorizam i organizovani kriminalitet</vt:lpstr>
      <vt:lpstr>PowerPoint Presentation</vt:lpstr>
      <vt:lpstr>PowerPoint Presentation</vt:lpstr>
      <vt:lpstr>Intelektualni terorizam</vt:lpstr>
      <vt:lpstr>PowerPoint Presentation</vt:lpstr>
      <vt:lpstr>PowerPoint Presentation</vt:lpstr>
      <vt:lpstr>Stoga drži do sljedećeg:</vt:lpstr>
      <vt:lpstr>PowerPoint Presentation</vt:lpstr>
      <vt:lpstr>Teorija kroz praksu poznaje razne oblike intelektualnog terorizma:</vt:lpstr>
      <vt:lpstr>PowerPoint Presentation</vt:lpstr>
      <vt:lpstr>PowerPoint Presentation</vt:lpstr>
      <vt:lpstr>Politička delinkvencija</vt:lpstr>
      <vt:lpstr>PowerPoint Presentation</vt:lpstr>
      <vt:lpstr>Trgovina ljudima</vt:lpstr>
      <vt:lpstr>PowerPoint Presentation</vt:lpstr>
      <vt:lpstr>PowerPoint Presentation</vt:lpstr>
      <vt:lpstr>PowerPoint Presentation</vt:lpstr>
      <vt:lpstr>Trgovina ljudskim organima</vt:lpstr>
      <vt:lpstr>PowerPoint Presentation</vt:lpstr>
      <vt:lpstr>PowerPoint Presentation</vt:lpstr>
      <vt:lpstr>PowerPoint Presentation</vt:lpstr>
      <vt:lpstr>PowerPoint Presentation</vt:lpstr>
      <vt:lpstr>PowerPoint Presentation</vt:lpstr>
      <vt:lpstr>Krijumčarenje migranata</vt:lpstr>
      <vt:lpstr>PowerPoint Presentation</vt:lpstr>
      <vt:lpstr>PowerPoint Presentation</vt:lpstr>
      <vt:lpstr>PowerPoint Presentation</vt:lpstr>
      <vt:lpstr>PowerPoint Presentation</vt:lpstr>
      <vt:lpstr>Organizovana prostitucija kao oblik kriminaliteta</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Kriminalitet na globalnom planu</vt:lpstr>
      <vt:lpstr>PowerPoint Presentation</vt:lpstr>
      <vt:lpstr>PowerPoint Presentation</vt:lpstr>
      <vt:lpstr>PowerPoint Presentation</vt:lpstr>
      <vt:lpstr>PowerPoint Presentation</vt:lpstr>
      <vt:lpstr>Društvena optavdanost pristupa tematskom razmatranju</vt:lpstr>
      <vt:lpstr>PowerPoint Presentation</vt:lpstr>
      <vt:lpstr>Kocka – jedan od oblika biznisa</vt:lpstr>
      <vt:lpstr>PowerPoint Presentation</vt:lpstr>
      <vt:lpstr>Pranje nelegalno stečenog novca</vt:lpstr>
      <vt:lpstr>PowerPoint Presentation</vt:lpstr>
      <vt:lpstr>PowerPoint Presentation</vt:lpstr>
      <vt:lpstr>PowerPoint Presentation</vt:lpstr>
      <vt:lpstr>Reket reformisani oblik ucjene i iznude</vt:lpstr>
      <vt:lpstr>PowerPoint Presentation</vt:lpstr>
      <vt:lpstr>PowerPoint Presentation</vt:lpstr>
      <vt:lpstr>PowerPoint Presentation</vt:lpstr>
      <vt:lpstr>Drugi fenomenološki oblici kriminaliteta</vt:lpstr>
      <vt:lpstr>PowerPoint Presentation</vt:lpstr>
      <vt:lpstr>PowerPoint Presentation</vt:lpstr>
      <vt:lpstr>:</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PFK8</dc:creator>
  <cp:lastModifiedBy>USER</cp:lastModifiedBy>
  <cp:revision>586</cp:revision>
  <dcterms:created xsi:type="dcterms:W3CDTF">2017-03-02T12:00:53Z</dcterms:created>
  <dcterms:modified xsi:type="dcterms:W3CDTF">2017-03-23T07:51:59Z</dcterms:modified>
</cp:coreProperties>
</file>

<file path=docProps/thumbnail.jpeg>
</file>