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99" r:id="rId3"/>
    <p:sldId id="400" r:id="rId4"/>
    <p:sldId id="422" r:id="rId5"/>
    <p:sldId id="401" r:id="rId6"/>
    <p:sldId id="423" r:id="rId7"/>
    <p:sldId id="446" r:id="rId8"/>
    <p:sldId id="403" r:id="rId9"/>
    <p:sldId id="447" r:id="rId10"/>
    <p:sldId id="454" r:id="rId11"/>
    <p:sldId id="404" r:id="rId12"/>
    <p:sldId id="405" r:id="rId13"/>
    <p:sldId id="406" r:id="rId14"/>
    <p:sldId id="425" r:id="rId15"/>
    <p:sldId id="407" r:id="rId16"/>
    <p:sldId id="426" r:id="rId17"/>
    <p:sldId id="408" r:id="rId18"/>
    <p:sldId id="427" r:id="rId19"/>
    <p:sldId id="409" r:id="rId20"/>
    <p:sldId id="428" r:id="rId21"/>
    <p:sldId id="429" r:id="rId22"/>
    <p:sldId id="410" r:id="rId23"/>
    <p:sldId id="411" r:id="rId24"/>
    <p:sldId id="430" r:id="rId25"/>
    <p:sldId id="412" r:id="rId26"/>
    <p:sldId id="431" r:id="rId27"/>
    <p:sldId id="432" r:id="rId28"/>
    <p:sldId id="413" r:id="rId29"/>
    <p:sldId id="414" r:id="rId30"/>
    <p:sldId id="415" r:id="rId31"/>
    <p:sldId id="433" r:id="rId32"/>
    <p:sldId id="449" r:id="rId33"/>
    <p:sldId id="450" r:id="rId34"/>
    <p:sldId id="451" r:id="rId35"/>
    <p:sldId id="438" r:id="rId36"/>
    <p:sldId id="439" r:id="rId37"/>
    <p:sldId id="440" r:id="rId38"/>
    <p:sldId id="418" r:id="rId39"/>
    <p:sldId id="442" r:id="rId40"/>
    <p:sldId id="441" r:id="rId41"/>
    <p:sldId id="452" r:id="rId42"/>
    <p:sldId id="419" r:id="rId43"/>
    <p:sldId id="443" r:id="rId44"/>
    <p:sldId id="420" r:id="rId45"/>
    <p:sldId id="453" r:id="rId46"/>
    <p:sldId id="421" r:id="rId47"/>
    <p:sldId id="445" r:id="rId48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34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76758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89858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819044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3090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99128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23347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708345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44531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859534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563606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469072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25000"/>
            <a:lum/>
          </a:blip>
          <a:srcRect/>
          <a:stretch>
            <a:fillRect t="-21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4276420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3" y="476672"/>
            <a:ext cx="7848872" cy="3168352"/>
          </a:xfrm>
        </p:spPr>
        <p:txBody>
          <a:bodyPr>
            <a:noAutofit/>
          </a:bodyPr>
          <a:lstStyle/>
          <a:p>
            <a:pPr algn="ctr"/>
            <a:endParaRPr lang="bs-Latn-BA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063080"/>
          </a:xfrm>
        </p:spPr>
        <p:txBody>
          <a:bodyPr>
            <a:normAutofit/>
          </a:bodyPr>
          <a:lstStyle/>
          <a:p>
            <a:endParaRPr lang="bs-Latn-BA" sz="24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5430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00200"/>
            <a:ext cx="7200800" cy="4525963"/>
          </a:xfrm>
        </p:spPr>
        <p:txBody>
          <a:bodyPr/>
          <a:lstStyle/>
          <a:p>
            <a:pPr lvl="0"/>
            <a:r>
              <a:rPr lang="hr-BA" b="1" dirty="0"/>
              <a:t>djela vezana za povrede autorskih i srodnih prava, obuhvataju reprodukovanje i distribuciju neautorizovanih primjeraka djela kompjuterskim sistemima.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0719938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980728"/>
            <a:ext cx="7056784" cy="5400600"/>
          </a:xfrm>
        </p:spPr>
        <p:txBody>
          <a:bodyPr>
            <a:normAutofit fontScale="92500" lnSpcReduction="10000"/>
          </a:bodyPr>
          <a:lstStyle/>
          <a:p>
            <a:pPr lvl="0" algn="just"/>
            <a:r>
              <a:rPr lang="hr-BA" b="1" dirty="0"/>
              <a:t>Po međunarodnoj klasifikaciji kompjuterski delikti su svrstani u sljedeće grupacije:</a:t>
            </a:r>
            <a:endParaRPr lang="hr-BA" b="1" dirty="0" smtClean="0"/>
          </a:p>
          <a:p>
            <a:pPr lvl="0"/>
            <a:r>
              <a:rPr lang="hr-BA" b="1" dirty="0" smtClean="0"/>
              <a:t>prevare </a:t>
            </a:r>
            <a:r>
              <a:rPr lang="hr-BA" b="1" dirty="0"/>
              <a:t>izvršene manipulacijom kompjutera, to su razni metodi kompjuterskih prevara i programskih manipulacija;</a:t>
            </a:r>
            <a:endParaRPr lang="bs-Latn-BA" dirty="0"/>
          </a:p>
          <a:p>
            <a:pPr lvl="0" algn="just"/>
            <a:r>
              <a:rPr lang="hr-BA" b="1" dirty="0"/>
              <a:t>kompjutersko </a:t>
            </a:r>
            <a:r>
              <a:rPr lang="hr-BA" b="1" dirty="0" err="1"/>
              <a:t>falsifikovanje</a:t>
            </a:r>
            <a:r>
              <a:rPr lang="hr-BA" b="1" dirty="0"/>
              <a:t>;</a:t>
            </a:r>
            <a:endParaRPr lang="bs-Latn-BA" dirty="0"/>
          </a:p>
          <a:p>
            <a:pPr lvl="0" algn="just"/>
            <a:r>
              <a:rPr lang="hr-BA" b="1" dirty="0"/>
              <a:t>nanošenje štete prilikom unosa podataka ili programa, odnosi se na viruse, logičke bube, crve;</a:t>
            </a:r>
            <a:endParaRPr lang="bs-Latn-BA" dirty="0"/>
          </a:p>
          <a:p>
            <a:pPr lvl="0" algn="just"/>
            <a:r>
              <a:rPr lang="hr-BA" b="1" dirty="0"/>
              <a:t>špijunaža i sabotaža.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7060770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980729"/>
            <a:ext cx="7272808" cy="5472608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hr-BA" b="1" dirty="0"/>
              <a:t>Oblike kompjuterskog kriminaliteta možemo razvrstati na: </a:t>
            </a:r>
          </a:p>
          <a:p>
            <a:pPr lvl="0" algn="just"/>
            <a:r>
              <a:rPr lang="hr-BA" b="1" dirty="0" smtClean="0"/>
              <a:t>haking </a:t>
            </a:r>
            <a:r>
              <a:rPr lang="hr-BA" b="1" dirty="0"/>
              <a:t>kriminalitet; </a:t>
            </a:r>
            <a:endParaRPr lang="bs-Latn-BA" dirty="0"/>
          </a:p>
          <a:p>
            <a:pPr lvl="0" algn="just"/>
            <a:r>
              <a:rPr lang="hr-BA" b="1" dirty="0"/>
              <a:t>kompjuterske zloupotrebe; </a:t>
            </a:r>
            <a:endParaRPr lang="bs-Latn-BA" dirty="0"/>
          </a:p>
          <a:p>
            <a:pPr lvl="0" algn="just"/>
            <a:r>
              <a:rPr lang="hr-BA" b="1" dirty="0"/>
              <a:t>kompjuterske prevare; </a:t>
            </a:r>
            <a:endParaRPr lang="bs-Latn-BA" dirty="0"/>
          </a:p>
          <a:p>
            <a:pPr lvl="0" algn="just"/>
            <a:r>
              <a:rPr lang="hr-BA" b="1" dirty="0"/>
              <a:t>kompjuterske sabotaže;</a:t>
            </a:r>
            <a:endParaRPr lang="bs-Latn-BA" dirty="0"/>
          </a:p>
          <a:p>
            <a:pPr lvl="0" algn="just"/>
            <a:r>
              <a:rPr lang="hr-BA" b="1" dirty="0"/>
              <a:t>kompjuterski terorizam; </a:t>
            </a:r>
            <a:endParaRPr lang="bs-Latn-BA" dirty="0"/>
          </a:p>
          <a:p>
            <a:pPr lvl="0" algn="just"/>
            <a:r>
              <a:rPr lang="hr-BA" b="1" dirty="0"/>
              <a:t>kompjuterska </a:t>
            </a:r>
            <a:r>
              <a:rPr lang="hr-BA" b="1" dirty="0" err="1"/>
              <a:t>piraterija</a:t>
            </a:r>
            <a:r>
              <a:rPr lang="hr-BA" b="1" dirty="0"/>
              <a:t>; </a:t>
            </a:r>
            <a:endParaRPr lang="bs-Latn-BA" dirty="0"/>
          </a:p>
          <a:p>
            <a:pPr lvl="0" algn="just"/>
            <a:r>
              <a:rPr lang="hr-BA" b="1" dirty="0"/>
              <a:t>kompjuterski vandalizam i </a:t>
            </a:r>
            <a:endParaRPr lang="bs-Latn-BA" dirty="0"/>
          </a:p>
          <a:p>
            <a:pPr lvl="0" algn="just"/>
            <a:r>
              <a:rPr lang="hr-BA" b="1" dirty="0"/>
              <a:t>kompjuterski kriminalitet vezan za mrežnu konfiguraciju informacionih sistema, </a:t>
            </a:r>
            <a:endParaRPr lang="bs-Latn-BA" dirty="0"/>
          </a:p>
          <a:p>
            <a:pPr lvl="0" algn="just"/>
            <a:r>
              <a:rPr lang="hr-BA" b="1" dirty="0" err="1"/>
              <a:t>dječija</a:t>
            </a:r>
            <a:r>
              <a:rPr lang="hr-BA" b="1" dirty="0"/>
              <a:t> pornografija na internetu.</a:t>
            </a:r>
            <a:endParaRPr lang="bs-Latn-BA" dirty="0"/>
          </a:p>
          <a:p>
            <a:pPr algn="just"/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509548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 err="1"/>
              <a:t>Haking</a:t>
            </a:r>
            <a:r>
              <a:rPr lang="hr-BA" sz="3600" b="1" dirty="0"/>
              <a:t> </a:t>
            </a:r>
            <a:r>
              <a:rPr lang="hr-BA" sz="3600" b="1" dirty="0" smtClean="0"/>
              <a:t>kriminalitet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1"/>
            <a:ext cx="6984776" cy="4421087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err="1"/>
              <a:t>Haking</a:t>
            </a:r>
            <a:r>
              <a:rPr lang="hr-BA" sz="3000" b="1" dirty="0"/>
              <a:t> kriminalitet u krivičnopravnom smislu podrazumijeva krivična djela kojima se vrši neovlašten - </a:t>
            </a:r>
            <a:r>
              <a:rPr lang="hr-BA" sz="3000" b="1" dirty="0" err="1"/>
              <a:t>protivpravan</a:t>
            </a:r>
            <a:r>
              <a:rPr lang="hr-BA" sz="3000" b="1" dirty="0"/>
              <a:t> pristup, elektronski upad, tzv. provaljivanjem u centralni kompjuterski sistem i njegovu bazu podataka.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3337205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128792" cy="4493095"/>
          </a:xfrm>
        </p:spPr>
        <p:txBody>
          <a:bodyPr>
            <a:normAutofit lnSpcReduction="10000"/>
          </a:bodyPr>
          <a:lstStyle/>
          <a:p>
            <a:pPr algn="just"/>
            <a:r>
              <a:rPr lang="bs-Latn-BA" sz="3000" b="1" dirty="0"/>
              <a:t>U krivičnom zakonodavstvu propisano kao krivično djelo: “neovlašten pristup zaštićenom računaru, računarskoj mreži i elektronskoj obradi podataka”. </a:t>
            </a:r>
            <a:endParaRPr lang="bs-Latn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bs-Latn-BA" sz="3000" b="1" dirty="0"/>
              <a:t>Hakeri preko personalnih računara upadaju neovlašteno u informativne sisteme drugih korisnika i vlasnika, spretno izbjegavajući mehanizme softverske i druge zaštite. </a:t>
            </a: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8693239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hr-BA" b="1" dirty="0" smtClean="0"/>
              <a:t/>
            </a:r>
            <a:br>
              <a:rPr lang="hr-BA" b="1" dirty="0" smtClean="0"/>
            </a:br>
            <a:endParaRPr lang="bs-Latn-B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124744"/>
            <a:ext cx="7200800" cy="5001419"/>
          </a:xfrm>
        </p:spPr>
        <p:txBody>
          <a:bodyPr>
            <a:normAutofit/>
          </a:bodyPr>
          <a:lstStyle/>
          <a:p>
            <a:pPr lvl="0" algn="just"/>
            <a:r>
              <a:rPr lang="hr-BA" b="1" dirty="0"/>
              <a:t>Poseban izazov za hakere predstavljaju kompjuterske mreže </a:t>
            </a:r>
            <a:r>
              <a:rPr lang="hr-BA" b="1" dirty="0" smtClean="0"/>
              <a:t>maksimalne </a:t>
            </a:r>
            <a:r>
              <a:rPr lang="hr-BA" b="1" dirty="0"/>
              <a:t>sigurnosti, kao što su</a:t>
            </a:r>
            <a:r>
              <a:rPr lang="hr-BA" b="1" dirty="0" smtClean="0"/>
              <a:t>:</a:t>
            </a:r>
          </a:p>
          <a:p>
            <a:pPr lvl="0" algn="just"/>
            <a:r>
              <a:rPr lang="hr-BA" b="1" dirty="0" smtClean="0"/>
              <a:t>policijske</a:t>
            </a:r>
            <a:r>
              <a:rPr lang="hr-BA" b="1" dirty="0"/>
              <a:t>, </a:t>
            </a:r>
            <a:endParaRPr lang="bs-Latn-BA" dirty="0"/>
          </a:p>
          <a:p>
            <a:pPr lvl="0" algn="just"/>
            <a:r>
              <a:rPr lang="hr-BA" b="1" dirty="0"/>
              <a:t>vojne, </a:t>
            </a:r>
            <a:endParaRPr lang="bs-Latn-BA" dirty="0"/>
          </a:p>
          <a:p>
            <a:pPr lvl="0" algn="just"/>
            <a:r>
              <a:rPr lang="hr-BA" b="1" dirty="0"/>
              <a:t>obavještajne i </a:t>
            </a:r>
            <a:endParaRPr lang="bs-Latn-BA" dirty="0"/>
          </a:p>
          <a:p>
            <a:pPr lvl="0" algn="just"/>
            <a:r>
              <a:rPr lang="hr-BA" b="1" dirty="0"/>
              <a:t>lične kompjuterske mreže i komunikacije. </a:t>
            </a:r>
            <a:endParaRPr lang="hr-BA" b="1" dirty="0" smtClean="0"/>
          </a:p>
          <a:p>
            <a:pPr lvl="0"/>
            <a:endParaRPr lang="hr-BA" b="1" dirty="0"/>
          </a:p>
          <a:p>
            <a:pPr lvl="0"/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70645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93095"/>
          </a:xfrm>
        </p:spPr>
        <p:txBody>
          <a:bodyPr/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Nezavisno što motivi ovih izvršilaca nisu vođeni lošim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namjerama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,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haking može izazvati vrlo ozbiljne štetne posljedice na sistemu.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23029656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082354"/>
          </a:xfrm>
        </p:spPr>
        <p:txBody>
          <a:bodyPr>
            <a:noAutofit/>
          </a:bodyPr>
          <a:lstStyle/>
          <a:p>
            <a:r>
              <a:rPr lang="hr-BA" sz="3600" b="1" dirty="0" smtClean="0"/>
              <a:t/>
            </a:r>
            <a:br>
              <a:rPr lang="hr-BA" sz="3600" b="1" dirty="0" smtClean="0"/>
            </a:br>
            <a:r>
              <a:rPr lang="hr-BA" sz="3600" b="1" dirty="0" smtClean="0"/>
              <a:t>Ozbiljne </a:t>
            </a:r>
            <a:r>
              <a:rPr lang="hr-BA" sz="3600" b="1" dirty="0"/>
              <a:t>štetne posljedice mogu nastati nepromišljeno i nenamjerno da se pri tom nanesu oštećenja na kompjuterskim </a:t>
            </a:r>
            <a:r>
              <a:rPr lang="hr-BA" sz="3600" b="1" dirty="0" smtClean="0"/>
              <a:t>mrežama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01008"/>
            <a:ext cx="8229600" cy="262515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r-BA" sz="3000" b="1" dirty="0" smtClean="0"/>
              <a:t>Vitalnim </a:t>
            </a:r>
            <a:r>
              <a:rPr lang="hr-BA" sz="3000" b="1" dirty="0"/>
              <a:t>ugrožavanjem zaštićenih </a:t>
            </a:r>
            <a:r>
              <a:rPr lang="hr-BA" sz="3000" b="1" dirty="0" smtClean="0"/>
              <a:t>podataka, mogu nastati:</a:t>
            </a:r>
            <a:r>
              <a:rPr lang="hr-BA" sz="3000" dirty="0" smtClean="0"/>
              <a:t> </a:t>
            </a:r>
            <a:endParaRPr lang="hr-BA" sz="3000" b="1" dirty="0"/>
          </a:p>
          <a:p>
            <a:pPr lvl="0"/>
            <a:r>
              <a:rPr lang="hr-BA" sz="3000" b="1" dirty="0" smtClean="0"/>
              <a:t>neovlašteno </a:t>
            </a:r>
            <a:r>
              <a:rPr lang="hr-BA" sz="3000" b="1" dirty="0"/>
              <a:t>brisanje, </a:t>
            </a:r>
            <a:endParaRPr lang="bs-Latn-BA" sz="3000" dirty="0"/>
          </a:p>
          <a:p>
            <a:pPr lvl="0"/>
            <a:r>
              <a:rPr lang="hr-BA" sz="3000" b="1" dirty="0"/>
              <a:t>izmjena ili dopuna određenog stepena značaja ili vrste tajnosti ili </a:t>
            </a:r>
            <a:endParaRPr lang="bs-Latn-BA" sz="3000" dirty="0"/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55870046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93095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/>
              <a:t>na drugi način oštećenja ličnih imovinskih prava ili poslovnih i službenih podataka, a što može biti i najteža posljedica da računarski podaci budu dovedeni u entropično stanje i više ne mogu biti upotrebljivi.</a:t>
            </a: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8430031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Kompjuterska </a:t>
            </a:r>
            <a:r>
              <a:rPr lang="hr-BA" sz="3600" b="1" dirty="0" err="1"/>
              <a:t>piraterija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340769"/>
            <a:ext cx="6984776" cy="4896543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hr-BA" sz="3000" b="1" dirty="0" smtClean="0"/>
              <a:t>Pod kompjuterskom piraterijom </a:t>
            </a:r>
            <a:r>
              <a:rPr lang="hr-BA" sz="3000" b="1" dirty="0"/>
              <a:t>podrazumijeva se: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neovlašteno kopiranje zaštićenog računarskog programa </a:t>
            </a:r>
            <a:r>
              <a:rPr lang="hr-BA" sz="3000" dirty="0"/>
              <a:t>- </a:t>
            </a:r>
            <a:r>
              <a:rPr lang="hr-BA" sz="3000" b="1" dirty="0"/>
              <a:t>bespravno </a:t>
            </a:r>
            <a:r>
              <a:rPr lang="hr-BA" sz="3000" b="1" dirty="0" smtClean="0"/>
              <a:t>kopiranje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distribucija ili javno objavljivanje računarskih programa zaštićenih zakonom i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neovlašteno kopiranje topografije </a:t>
            </a:r>
            <a:r>
              <a:rPr lang="hr-BA" sz="3000" dirty="0"/>
              <a:t>- </a:t>
            </a:r>
            <a:r>
              <a:rPr lang="hr-BA" sz="3000" b="1" dirty="0"/>
              <a:t>bespravno kopiranje zakonom </a:t>
            </a:r>
            <a:r>
              <a:rPr lang="hr-BA" sz="3000" b="1" dirty="0" smtClean="0"/>
              <a:t>zaštićene </a:t>
            </a:r>
            <a:r>
              <a:rPr lang="hr-BA" sz="3000" b="1" dirty="0"/>
              <a:t>topografije, 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7121404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bs-Latn-BA" b="1" dirty="0" smtClean="0"/>
              <a:t>KOMPJUTERSKI OBLICI KRIMINALITETA</a:t>
            </a:r>
            <a:endParaRPr lang="bs-Latn-B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>
                <a:solidFill>
                  <a:schemeClr val="tx1"/>
                </a:solidFill>
              </a:rPr>
              <a:t>Doc. dr Osman Jašarević</a:t>
            </a:r>
          </a:p>
          <a:p>
            <a:endParaRPr lang="bs-Latn-BA" sz="2400" dirty="0" smtClean="0">
              <a:solidFill>
                <a:schemeClr val="tx1"/>
              </a:solidFill>
            </a:endParaRPr>
          </a:p>
          <a:p>
            <a:r>
              <a:rPr lang="bs-Latn-BA" sz="2400" b="1" dirty="0" smtClean="0">
                <a:solidFill>
                  <a:schemeClr val="tx1"/>
                </a:solidFill>
              </a:rPr>
              <a:t>2017</a:t>
            </a:r>
            <a:endParaRPr lang="bs-Latn-BA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584247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6984776" cy="4421087"/>
          </a:xfrm>
        </p:spPr>
        <p:txBody>
          <a:bodyPr>
            <a:no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besplatno korištenje ili uvoz u te svrhe topografije poluprovodničkog proizvoda napravljenog korištenjem topografije i računarski falsifikat - unos, </a:t>
            </a:r>
          </a:p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izmjena, brisanje ili potiskivanje računarskih podataka ili programa, </a:t>
            </a:r>
          </a:p>
          <a:p>
            <a:pPr algn="just"/>
            <a:endParaRPr lang="bs-Latn-BA" sz="3000" b="1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85606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1"/>
            <a:ext cx="6984776" cy="4493095"/>
          </a:xfrm>
        </p:spPr>
        <p:txBody>
          <a:bodyPr/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kao i ostale vrste mješanja u obradu podataka na račun ili pod uslovima, predviđenim domaćim zakonom, koji bi predstavljao djelo falsifikata da je počinjen u odnosu na klasičan predmet takvog krivičnog djela</a:t>
            </a:r>
            <a:r>
              <a:rPr lang="vi-VN" b="1" dirty="0">
                <a:latin typeface="Calibri" pitchFamily="34" charset="0"/>
                <a:cs typeface="Calibri" pitchFamily="34" charset="0"/>
              </a:rPr>
              <a:t>.</a:t>
            </a:r>
            <a:endParaRPr lang="bs-Latn-BA" b="1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272409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128792" cy="4493095"/>
          </a:xfrm>
        </p:spPr>
        <p:txBody>
          <a:bodyPr/>
          <a:lstStyle/>
          <a:p>
            <a:pPr algn="just"/>
            <a:r>
              <a:rPr lang="hr-BA" sz="3000" b="1" dirty="0"/>
              <a:t>U krivičnim zakonodavstvima ove kompjuterske pojave su inkriminisane kao krivično djelo neovlašteno iskorištavanje autorskih prava ili predmeta srodnog prava i krivično djelo neovlašteno </a:t>
            </a:r>
            <a:r>
              <a:rPr lang="hr-BA" sz="3000" b="1" dirty="0" smtClean="0"/>
              <a:t>uklanjanje </a:t>
            </a:r>
            <a:r>
              <a:rPr lang="hr-BA" sz="3000" b="1" dirty="0"/>
              <a:t>ili mijenjanje elektronsko kompjuterske informacije o autorskim i srodnim pravima i pravnim sistemima.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0968446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Kompjuterske prevare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1"/>
            <a:ext cx="7344816" cy="449309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Najzastupljeniju vrstu prevara čine kompjuterske prevare, kao oblik kriminalnog delikta</a:t>
            </a:r>
            <a:r>
              <a:rPr lang="hr-BA" sz="3000" b="1" dirty="0" smtClean="0"/>
              <a:t>.</a:t>
            </a:r>
          </a:p>
          <a:p>
            <a:pPr algn="just"/>
            <a:endParaRPr lang="bs-Latn-BA" sz="3000" dirty="0"/>
          </a:p>
          <a:p>
            <a:pPr algn="just"/>
            <a:r>
              <a:rPr lang="hr-BA" sz="3000" b="1" dirty="0"/>
              <a:t>Krivično djelo se vrši putem kompjutera, odnosno unošenjem preko kompjutera </a:t>
            </a:r>
            <a:r>
              <a:rPr lang="hr-BA" sz="3000" b="1" dirty="0" err="1"/>
              <a:t>netačnih</a:t>
            </a:r>
            <a:r>
              <a:rPr lang="hr-BA" sz="3000" b="1" dirty="0"/>
              <a:t> podataka, ili se propušta unošenje </a:t>
            </a:r>
            <a:r>
              <a:rPr lang="hr-BA" sz="3000" b="1" dirty="0" err="1"/>
              <a:t>tačnih</a:t>
            </a:r>
            <a:r>
              <a:rPr lang="hr-BA" sz="3000" b="1" dirty="0"/>
              <a:t> podataka, ili se to čini na bilo koji drugi način, ulaskom u kompjuter.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7776667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128792" cy="4349079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/>
              <a:t>U ovakvim i sličnim načinima kompjuter – računar se koristi za ostvarivanje prevare u krivičnopravnom smislu.</a:t>
            </a:r>
            <a:r>
              <a:rPr lang="bs-Latn-BA" sz="3000" dirty="0"/>
              <a:t> </a:t>
            </a:r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23572624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Kompjuterski terorizam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556792"/>
            <a:ext cx="7128792" cy="4680519"/>
          </a:xfrm>
        </p:spPr>
        <p:txBody>
          <a:bodyPr>
            <a:normAutofit/>
          </a:bodyPr>
          <a:lstStyle/>
          <a:p>
            <a:r>
              <a:rPr lang="hr-BA" sz="3000" b="1" dirty="0"/>
              <a:t>U krivično pravnom smislu, “</a:t>
            </a:r>
            <a:r>
              <a:rPr lang="hr-BA" sz="3000" b="1" i="1" dirty="0"/>
              <a:t>kompjuterski terorizam</a:t>
            </a:r>
            <a:r>
              <a:rPr lang="hr-BA" sz="3000" b="1" dirty="0"/>
              <a:t>” </a:t>
            </a:r>
            <a:r>
              <a:rPr lang="hr-BA" sz="3000" b="1" dirty="0" smtClean="0"/>
              <a:t>predstavlja izazivanje </a:t>
            </a:r>
            <a:r>
              <a:rPr lang="hr-BA" sz="3000" b="1" dirty="0"/>
              <a:t>straha i uznemiravanje javnosti. </a:t>
            </a:r>
            <a:endParaRPr lang="hr-BA" sz="3000" b="1" dirty="0" smtClean="0"/>
          </a:p>
          <a:p>
            <a:endParaRPr lang="bs-Latn-BA" sz="3000" dirty="0"/>
          </a:p>
          <a:p>
            <a:pPr algn="just"/>
            <a:r>
              <a:rPr lang="hr-BA" sz="3000" b="1" dirty="0"/>
              <a:t>Hipotetički gledano, prognostika ukazuje na to, da se radi više o budućoj, već aktuelnoj pojavi. 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45449459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128792" cy="4421087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/>
              <a:t>U svojim namjerama, teroristi, odnosno nosioci kompjuterskog kriminala planiraju korištenje svih vidova i oblika oružane tehnike zasnovane na korištenju visoke kompjuterske tehnologije kao i raspoloživih „tržišnih kadrovskih potencijala“- da obučavaju teroriste za tajne akcije putem visoke tehnologije, što se ne smije zanemariti. </a:t>
            </a: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88389894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7624" y="1600201"/>
            <a:ext cx="6696744" cy="4349079"/>
          </a:xfrm>
        </p:spPr>
        <p:txBody>
          <a:bodyPr>
            <a:norm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Bez obzira na određene sigurnosne slabosti, slabosti državnih sistema, a u vezi kompjuterskog terorizma, države se sistemski moraju zaštititi.</a:t>
            </a:r>
          </a:p>
          <a:p>
            <a:pPr algn="just"/>
            <a:endParaRPr lang="bs-Latn-BA" sz="3000" b="1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069123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Kompjuterske sabotaže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349079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buNone/>
            </a:pPr>
            <a:r>
              <a:rPr lang="hr-BA" b="1" dirty="0" smtClean="0"/>
              <a:t>Računalske </a:t>
            </a:r>
            <a:r>
              <a:rPr lang="hr-BA" b="1" dirty="0"/>
              <a:t>ili kompjuterske sabotaže, sastoje se: </a:t>
            </a:r>
            <a:endParaRPr lang="bs-Latn-BA" dirty="0"/>
          </a:p>
          <a:p>
            <a:pPr lvl="0" algn="just"/>
            <a:r>
              <a:rPr lang="hr-BA" b="1" dirty="0"/>
              <a:t>u unosu, </a:t>
            </a:r>
            <a:endParaRPr lang="bs-Latn-BA" dirty="0"/>
          </a:p>
          <a:p>
            <a:pPr lvl="0" algn="just"/>
            <a:r>
              <a:rPr lang="hr-BA" b="1" dirty="0"/>
              <a:t>izmjenama, </a:t>
            </a:r>
            <a:endParaRPr lang="bs-Latn-BA" dirty="0"/>
          </a:p>
          <a:p>
            <a:pPr lvl="0" algn="just"/>
            <a:r>
              <a:rPr lang="hr-BA" b="1" dirty="0"/>
              <a:t>brisanju ili </a:t>
            </a:r>
            <a:endParaRPr lang="bs-Latn-BA" dirty="0"/>
          </a:p>
          <a:p>
            <a:pPr lvl="0" algn="just"/>
            <a:r>
              <a:rPr lang="hr-BA" b="1" dirty="0"/>
              <a:t>potiskivanju računarskih podataka ili </a:t>
            </a:r>
            <a:endParaRPr lang="bs-Latn-BA" dirty="0"/>
          </a:p>
          <a:p>
            <a:pPr lvl="0" algn="just"/>
            <a:r>
              <a:rPr lang="hr-BA" b="1" dirty="0" smtClean="0"/>
              <a:t>računalskih </a:t>
            </a:r>
            <a:r>
              <a:rPr lang="hr-BA" b="1" dirty="0"/>
              <a:t>programa ili upad u </a:t>
            </a:r>
            <a:r>
              <a:rPr lang="hr-BA" b="1" dirty="0" smtClean="0"/>
              <a:t>računalski </a:t>
            </a:r>
            <a:r>
              <a:rPr lang="hr-BA" b="1" dirty="0"/>
              <a:t>sistem sa namjerom da se onemogući funkcionisanje računara ili telekomunikacionog sistema.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22033397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196753"/>
            <a:ext cx="7056784" cy="4824536"/>
          </a:xfrm>
        </p:spPr>
        <p:txBody>
          <a:bodyPr>
            <a:normAutofit fontScale="92500" lnSpcReduction="20000"/>
          </a:bodyPr>
          <a:lstStyle/>
          <a:p>
            <a:pPr lvl="0" algn="just"/>
            <a:r>
              <a:rPr lang="hr-BA" b="1" dirty="0"/>
              <a:t>Kriminološki posmatrano </a:t>
            </a:r>
            <a:r>
              <a:rPr lang="hr-BA" b="1" dirty="0" smtClean="0"/>
              <a:t>računalske </a:t>
            </a:r>
            <a:r>
              <a:rPr lang="hr-BA" b="1" dirty="0"/>
              <a:t>sabotaže su: </a:t>
            </a:r>
          </a:p>
          <a:p>
            <a:pPr lvl="0" algn="just"/>
            <a:r>
              <a:rPr lang="hr-BA" b="1" dirty="0" smtClean="0"/>
              <a:t>namjerno </a:t>
            </a:r>
            <a:r>
              <a:rPr lang="hr-BA" b="1" dirty="0"/>
              <a:t>uništenje ili oštećenje kompjutera i drugih uređaja ili</a:t>
            </a:r>
            <a:endParaRPr lang="bs-Latn-BA" dirty="0"/>
          </a:p>
          <a:p>
            <a:pPr lvl="0" algn="just"/>
            <a:r>
              <a:rPr lang="hr-BA" b="1" dirty="0"/>
              <a:t>oštećenje kompjutera i drugih uređaja za obradu podataka u okviru kompjuterskih sistema, ili </a:t>
            </a:r>
            <a:endParaRPr lang="bs-Latn-BA" dirty="0"/>
          </a:p>
          <a:p>
            <a:pPr lvl="0" algn="just"/>
            <a:r>
              <a:rPr lang="hr-BA" b="1" dirty="0"/>
              <a:t>brisanje, </a:t>
            </a:r>
            <a:endParaRPr lang="bs-Latn-BA" dirty="0"/>
          </a:p>
          <a:p>
            <a:pPr lvl="0" algn="just"/>
            <a:r>
              <a:rPr lang="hr-BA" b="1" dirty="0"/>
              <a:t>mijenjanje, odnosno </a:t>
            </a:r>
            <a:endParaRPr lang="bs-Latn-BA" dirty="0"/>
          </a:p>
          <a:p>
            <a:pPr lvl="0" algn="just"/>
            <a:r>
              <a:rPr lang="hr-BA" b="1" dirty="0" smtClean="0"/>
              <a:t>sprječavanje </a:t>
            </a:r>
            <a:r>
              <a:rPr lang="hr-BA" b="1" dirty="0"/>
              <a:t>korištenja informacija u njihovoj memoriji.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486813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28801"/>
            <a:ext cx="7056784" cy="4320480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Oblici kompjuterskog kriminaliteta su:</a:t>
            </a:r>
          </a:p>
          <a:p>
            <a:pPr algn="just"/>
            <a:r>
              <a:rPr lang="hr-BA" sz="3000" b="1" dirty="0" smtClean="0"/>
              <a:t>Haking </a:t>
            </a:r>
            <a:r>
              <a:rPr lang="hr-BA" sz="3000" b="1" dirty="0"/>
              <a:t>kriminalitet,</a:t>
            </a:r>
            <a:endParaRPr lang="bs-Latn-BA" sz="3000" dirty="0"/>
          </a:p>
          <a:p>
            <a:pPr algn="just"/>
            <a:r>
              <a:rPr lang="hr-BA" sz="3000" b="1" dirty="0" smtClean="0"/>
              <a:t>Kompjuterska </a:t>
            </a:r>
            <a:r>
              <a:rPr lang="hr-BA" sz="3000" b="1" dirty="0"/>
              <a:t>piraterija,</a:t>
            </a:r>
            <a:endParaRPr lang="bs-Latn-BA" sz="3000" dirty="0"/>
          </a:p>
          <a:p>
            <a:pPr algn="just"/>
            <a:r>
              <a:rPr lang="hr-BA" sz="3000" b="1" dirty="0" smtClean="0"/>
              <a:t>Kompjuterske </a:t>
            </a:r>
            <a:r>
              <a:rPr lang="hr-BA" sz="3000" b="1" dirty="0"/>
              <a:t>prevare,</a:t>
            </a:r>
            <a:endParaRPr lang="bs-Latn-BA" sz="3000" dirty="0"/>
          </a:p>
          <a:p>
            <a:pPr algn="just"/>
            <a:r>
              <a:rPr lang="hr-BA" sz="3000" b="1" dirty="0" smtClean="0"/>
              <a:t>Kompjuterski </a:t>
            </a:r>
            <a:r>
              <a:rPr lang="hr-BA" sz="3000" b="1" dirty="0"/>
              <a:t>terorizam,</a:t>
            </a:r>
            <a:endParaRPr lang="bs-Latn-BA" sz="3000" dirty="0"/>
          </a:p>
          <a:p>
            <a:pPr algn="just"/>
            <a:r>
              <a:rPr lang="hr-BA" sz="3000" b="1" dirty="0" smtClean="0"/>
              <a:t>Kompjuterske </a:t>
            </a:r>
            <a:r>
              <a:rPr lang="hr-BA" sz="3000" b="1" dirty="0"/>
              <a:t>sabotaže,</a:t>
            </a:r>
            <a:endParaRPr lang="bs-Latn-BA" sz="3000" dirty="0"/>
          </a:p>
          <a:p>
            <a:pPr algn="just"/>
            <a:r>
              <a:rPr lang="hr-BA" sz="3000" b="1" dirty="0" smtClean="0"/>
              <a:t>Dječija </a:t>
            </a:r>
            <a:r>
              <a:rPr lang="hr-BA" sz="3000" b="1" dirty="0"/>
              <a:t>pornografija i internet i dr.</a:t>
            </a:r>
            <a:endParaRPr lang="bs-Latn-BA" sz="3000" dirty="0"/>
          </a:p>
          <a:p>
            <a:pPr algn="just"/>
            <a:endParaRPr lang="bs-Latn-BA" dirty="0" smtClean="0"/>
          </a:p>
          <a:p>
            <a:pPr marL="0" indent="0">
              <a:buNone/>
            </a:pP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15387265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274638"/>
            <a:ext cx="7200800" cy="1570186"/>
          </a:xfrm>
        </p:spPr>
        <p:txBody>
          <a:bodyPr>
            <a:no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Dječija pornografija i internet </a:t>
            </a:r>
            <a:r>
              <a:rPr lang="hr-BA" sz="3600" dirty="0" smtClean="0">
                <a:latin typeface="Calibri" pitchFamily="34" charset="0"/>
                <a:cs typeface="Calibri" pitchFamily="34" charset="0"/>
              </a:rPr>
              <a:t>– </a:t>
            </a:r>
            <a:r>
              <a:rPr lang="hr-BA" sz="3600" b="1" dirty="0" smtClean="0">
                <a:latin typeface="Calibri" pitchFamily="34" charset="0"/>
                <a:cs typeface="Calibri" pitchFamily="34" charset="0"/>
              </a:rPr>
              <a:t>mladeži u ulozi seksualnog </a:t>
            </a:r>
            <a:r>
              <a:rPr lang="hr-BA" sz="3600" b="1" dirty="0" smtClean="0">
                <a:latin typeface="Calibri" pitchFamily="34" charset="0"/>
                <a:cs typeface="Calibri" pitchFamily="34" charset="0"/>
              </a:rPr>
              <a:t>zlostavljanja </a:t>
            </a:r>
            <a:r>
              <a:rPr lang="hr-BA" sz="3600" b="1" dirty="0">
                <a:latin typeface="Calibri" pitchFamily="34" charset="0"/>
                <a:cs typeface="Calibri" pitchFamily="34" charset="0"/>
              </a:rPr>
              <a:t>djece i </a:t>
            </a:r>
            <a:r>
              <a:rPr lang="hr-BA" sz="3600" b="1" dirty="0" smtClean="0">
                <a:latin typeface="Calibri" pitchFamily="34" charset="0"/>
                <a:cs typeface="Calibri" pitchFamily="34" charset="0"/>
              </a:rPr>
              <a:t>putem </a:t>
            </a:r>
            <a:r>
              <a:rPr lang="hr-BA" sz="3600" b="1" dirty="0">
                <a:latin typeface="Calibri" pitchFamily="34" charset="0"/>
                <a:cs typeface="Calibri" pitchFamily="34" charset="0"/>
              </a:rPr>
              <a:t>interneta</a:t>
            </a:r>
            <a:endParaRPr lang="bs-Latn-BA" sz="3600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2060848"/>
            <a:ext cx="7056784" cy="367240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hr-BA" sz="3000" b="1" dirty="0" smtClean="0"/>
              <a:t>Pornografski </a:t>
            </a:r>
            <a:r>
              <a:rPr lang="hr-BA" sz="3000" b="1" dirty="0"/>
              <a:t>kriminalitet – pornografija ima mnogo </a:t>
            </a:r>
            <a:r>
              <a:rPr lang="hr-BA" sz="3000" b="1" dirty="0" smtClean="0"/>
              <a:t>oblika i </a:t>
            </a:r>
            <a:r>
              <a:rPr lang="hr-BA" sz="3000" b="1" dirty="0"/>
              <a:t>definicija </a:t>
            </a:r>
            <a:r>
              <a:rPr lang="hr-BA" sz="3000" b="1" dirty="0" smtClean="0"/>
              <a:t>koj</a:t>
            </a:r>
            <a:r>
              <a:rPr lang="hr-BA" sz="3000" b="1" dirty="0" smtClean="0"/>
              <a:t>e </a:t>
            </a:r>
            <a:r>
              <a:rPr lang="hr-BA" sz="3000" b="1" dirty="0"/>
              <a:t>se pojavljuju u: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radovima,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knjigama,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udžbenicima mnogih poznatih i manje poznatih autora. </a:t>
            </a:r>
            <a:endParaRPr lang="bs-Latn-BA" sz="3000" dirty="0"/>
          </a:p>
          <a:p>
            <a:pPr marL="0" indent="0">
              <a:buNone/>
            </a:pP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2600738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21087"/>
          </a:xfrm>
        </p:spPr>
        <p:txBody>
          <a:bodyPr>
            <a:normAutofit lnSpcReduction="10000"/>
          </a:bodyPr>
          <a:lstStyle/>
          <a:p>
            <a:pPr algn="just"/>
            <a:r>
              <a:rPr lang="bs-Latn-BA" sz="3000" b="1" dirty="0"/>
              <a:t>Imajući u vidu mnoge definicije, koje sa </a:t>
            </a:r>
            <a:r>
              <a:rPr lang="bs-Latn-BA" sz="3000" b="1" dirty="0" smtClean="0"/>
              <a:t>svojim </a:t>
            </a:r>
            <a:r>
              <a:rPr lang="bs-Latn-BA" sz="3000" b="1" dirty="0"/>
              <a:t>elementima, bilo bi neophodno utvrditi koja je to najmjerodavnija: </a:t>
            </a:r>
          </a:p>
          <a:p>
            <a:pPr algn="just"/>
            <a:r>
              <a:rPr lang="bs-Latn-BA" sz="3000" b="1" dirty="0"/>
              <a:t>prema vremenu i </a:t>
            </a:r>
          </a:p>
          <a:p>
            <a:pPr algn="just"/>
            <a:r>
              <a:rPr lang="bs-Latn-BA" sz="3000" b="1" dirty="0"/>
              <a:t>prostoru na kome se ovaj oblik kriminaliteta javlja, kako ne bi istraživači i korisnici ovog materijala bili dovedeni kako u stvarnu tako ni u pravnu zabludu, odnosno zbog njenog nomo pravnog definisanja i sankcionisanja. </a:t>
            </a: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65810087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908720"/>
            <a:ext cx="7056784" cy="5217443"/>
          </a:xfrm>
        </p:spPr>
        <p:txBody>
          <a:bodyPr>
            <a:noAutofit/>
          </a:bodyPr>
          <a:lstStyle/>
          <a:p>
            <a:pPr lvl="0" algn="just"/>
            <a:r>
              <a:rPr lang="hr-BA" sz="3000" b="1" dirty="0"/>
              <a:t>Predmetnu problematiku možemo posmatrati kroz nekoliko bitnih područja, koja odslikavaju njenu stvarnost, i to: </a:t>
            </a:r>
            <a:endParaRPr lang="hr-BA" sz="3000" b="1" dirty="0" smtClean="0"/>
          </a:p>
          <a:p>
            <a:pPr lvl="0" algn="just"/>
            <a:endParaRPr lang="hr-BA" sz="3000" b="1" dirty="0" smtClean="0"/>
          </a:p>
          <a:p>
            <a:pPr lvl="0" algn="just"/>
            <a:r>
              <a:rPr lang="hr-BA" sz="3000" b="1" dirty="0" smtClean="0"/>
              <a:t>uvod </a:t>
            </a:r>
            <a:r>
              <a:rPr lang="hr-BA" sz="3000" b="1" dirty="0"/>
              <a:t>u ovu vrstu problematike iz pozicije naučnog i stručnog rada,</a:t>
            </a:r>
            <a:endParaRPr lang="bs-Latn-BA" sz="3000" dirty="0"/>
          </a:p>
          <a:p>
            <a:pPr lvl="0" algn="just"/>
            <a:r>
              <a:rPr lang="hr-BA" sz="3000" b="1" dirty="0"/>
              <a:t>pornografija, </a:t>
            </a:r>
            <a:endParaRPr lang="bs-Latn-BA" sz="3000" dirty="0"/>
          </a:p>
          <a:p>
            <a:pPr lvl="0" algn="just"/>
            <a:r>
              <a:rPr lang="hr-BA" sz="3000" b="1" dirty="0"/>
              <a:t>dječija pornografija i internet</a:t>
            </a:r>
            <a:r>
              <a:rPr lang="hr-BA" sz="3000" b="1" dirty="0" smtClean="0"/>
              <a:t>,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15127818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određenje krivičnih djela dječije pornografije u zakonodavstvu Bosne i Hercegovine i njenih entiteta (FBiH, RS), Brčko Distrikta, Republike Hrvatske i Republike Srbije, koji su to pedofilski lanci na internetu?!, </a:t>
            </a:r>
            <a:endParaRPr lang="bs-Latn-BA" sz="3000" dirty="0"/>
          </a:p>
          <a:p>
            <a:pPr lvl="0" algn="just"/>
            <a:r>
              <a:rPr lang="hr-BA" sz="3000" b="1" dirty="0"/>
              <a:t>modus operandi</a:t>
            </a:r>
            <a:r>
              <a:rPr lang="hr-BA" sz="3000" b="1" dirty="0" smtClean="0"/>
              <a:t>,</a:t>
            </a:r>
          </a:p>
          <a:p>
            <a:pPr algn="just"/>
            <a:r>
              <a:rPr lang="hr-BA" sz="3000" b="1" dirty="0"/>
              <a:t>navesti identifikovanje slučajeve-primjere iz prakse, </a:t>
            </a:r>
            <a:endParaRPr lang="bs-Latn-BA" sz="3000" dirty="0"/>
          </a:p>
          <a:p>
            <a:pPr lvl="0"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34385184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556792"/>
            <a:ext cx="7128792" cy="4525963"/>
          </a:xfrm>
        </p:spPr>
        <p:txBody>
          <a:bodyPr>
            <a:normAutofit fontScale="92500"/>
          </a:bodyPr>
          <a:lstStyle/>
          <a:p>
            <a:pPr lvl="0" algn="just"/>
            <a:r>
              <a:rPr lang="hr-BA" b="1" dirty="0"/>
              <a:t>više studija slučaja, preventivno - represivne mjere za smanjivanje i po mogućnosti suzbijanje dječije pornografije, </a:t>
            </a:r>
            <a:endParaRPr lang="bs-Latn-BA" dirty="0"/>
          </a:p>
          <a:p>
            <a:pPr lvl="0" algn="just"/>
            <a:r>
              <a:rPr lang="hr-BA" b="1" dirty="0"/>
              <a:t>specifičnosti krivičnog postupka, </a:t>
            </a:r>
            <a:endParaRPr lang="bs-Latn-BA" dirty="0"/>
          </a:p>
          <a:p>
            <a:pPr lvl="0" algn="just"/>
            <a:r>
              <a:rPr lang="hr-BA" b="1" dirty="0"/>
              <a:t>krivična djela dječije pornografije i </a:t>
            </a:r>
            <a:endParaRPr lang="bs-Latn-BA" dirty="0"/>
          </a:p>
          <a:p>
            <a:pPr lvl="0" algn="just"/>
            <a:r>
              <a:rPr lang="hr-BA" b="1" dirty="0"/>
              <a:t>niz prijedloga u smislu de lege ferenda, sve radi otkrivanja i uspješnog suzbijanja navedenog oblika kriminaliteta.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89981444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Kriminološki gledano, „Dječija pornografija i internet” su sadržajno usredsređeni na aktuelno stanje i primarno se mogu obraditi kroz naprijed navedena područja, gdje su precizno obuhvaćeni najvažniji elementi korištenih pojmova i termina u smislu logiciranja i definicija, prikladnom i razumljivom terminologijom.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97884335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1"/>
            <a:ext cx="6984776" cy="4421087"/>
          </a:xfrm>
        </p:spPr>
        <p:txBody>
          <a:bodyPr/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Tako se u određenim knjigama i udžbenicimaza ovaj - određeni problem navode rezultati istraživanja, domaćih i stranih istraživača u vidu tabela, čiji rezultati ukazuju na: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99561403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93095"/>
          </a:xfrm>
        </p:spPr>
        <p:txBody>
          <a:bodyPr/>
          <a:lstStyle/>
          <a:p>
            <a:r>
              <a:rPr lang="bs-Latn-BA" sz="3000" b="1" dirty="0"/>
              <a:t>podjelu pedofila prema privlačnosti starosne dobi djece, </a:t>
            </a:r>
          </a:p>
          <a:p>
            <a:r>
              <a:rPr lang="bs-Latn-BA" sz="3000" b="1" dirty="0"/>
              <a:t>ko su konzumenti dječije pornografije, </a:t>
            </a:r>
          </a:p>
          <a:p>
            <a:r>
              <a:rPr lang="bs-Latn-BA" sz="3000" b="1" dirty="0"/>
              <a:t>educiranost djece i roditelja o informatičkoj pismenosti na istraživačkom uzorku 1000. (djece i roditelja).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50646449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93096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Generalno gledano, svijet nije ostao ravnodušan na tretirani problem, pa je još od oktobra 1999. godine, kada su na samitu u Moskvi naglasili ozbiljne potrebe budućih vremena, te kako moraju udružiti snage protiv ovih novih fenomenoloških oblika kriminaliteta.</a:t>
            </a:r>
            <a:endParaRPr lang="bs-Latn-BA" sz="3000" dirty="0"/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dirty="0" smtClean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87873959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349079"/>
          </a:xfrm>
        </p:spPr>
        <p:txBody>
          <a:bodyPr/>
          <a:lstStyle/>
          <a:p>
            <a:r>
              <a:rPr lang="bs-Latn-BA" sz="3000" b="1" dirty="0"/>
              <a:t>Dakle, svjesni situacije i daljeg rizika da se putem syber mreže – elektronske informacije mogu koristiti za izvršenje krivičnih djela ove vrste, te da zakoniti dokazni materijal koji se odnosi na takve devijantne prestupe može biti odloženo- uskladišten u tim mrežama ili prenešen preko njih.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5525838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493095"/>
          </a:xfrm>
        </p:spPr>
        <p:txBody>
          <a:bodyPr/>
          <a:lstStyle/>
          <a:p>
            <a:pPr algn="just"/>
            <a:r>
              <a:rPr lang="bs-Latn-BA" sz="3000" b="1" dirty="0"/>
              <a:t>Sve rasprostranjenija upotreba računara i razvoj računarske tehnologije doprinijele su lakšem obavljanju mnogih poslova, jednostavnijoj i jedinstvenijoj, odnosno bržoj i efikasnijoj komunikaciji, ali i omogućili veće zloupotrebe pojedinaca, grupa i formiranih sistemskih organizacija. </a:t>
            </a:r>
          </a:p>
          <a:p>
            <a:pPr algn="just"/>
            <a:endParaRPr lang="bs-Latn-BA" b="1" dirty="0"/>
          </a:p>
        </p:txBody>
      </p:sp>
    </p:spTree>
    <p:extLst>
      <p:ext uri="{BB962C8B-B14F-4D97-AF65-F5344CB8AC3E}">
        <p14:creationId xmlns:p14="http://schemas.microsoft.com/office/powerpoint/2010/main" val="427433160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412776"/>
            <a:ext cx="6984776" cy="4493096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/>
              <a:t>Navodeći brojčano slučajeve koji nisu malobrojni, te ističući probleme koji se javljaju svakodnevno i u novim još neistraženim feno oblicima, 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422654335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/>
              <a:t>zemlje članice EU došle su do razmišljanja i utvrdile stav o hitnom usvajanju Konvencije o kompjuterskom kriminalu koja je usvojena 23. novembra 2001. godine na sastanku Vijeća Evrope, gdje su pored članova Vijeća Evrope bile i druge zemlje koje su potpisnice Konvencije o kompjuterskom kriminalu (Konvencije). </a:t>
            </a:r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824690365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1"/>
            <a:ext cx="7056784" cy="4493096"/>
          </a:xfrm>
        </p:spPr>
        <p:txBody>
          <a:bodyPr>
            <a:normAutofit/>
          </a:bodyPr>
          <a:lstStyle/>
          <a:p>
            <a:r>
              <a:rPr lang="hr-BA" sz="3000" b="1" dirty="0"/>
              <a:t>Pornografija; (grč. </a:t>
            </a:r>
            <a:r>
              <a:rPr lang="hr-BA" sz="3000" b="1" dirty="0" err="1"/>
              <a:t>porne</a:t>
            </a:r>
            <a:r>
              <a:rPr lang="hr-BA" sz="3000" b="1" dirty="0"/>
              <a:t> – bludnica; </a:t>
            </a:r>
            <a:r>
              <a:rPr lang="hr-BA" sz="3000" b="1" dirty="0" err="1"/>
              <a:t>grafein</a:t>
            </a:r>
            <a:r>
              <a:rPr lang="hr-BA" sz="3000" b="1" dirty="0"/>
              <a:t> pisati) literature, crtež, fotografije, filmovi i sl. kojim se želi potaknuti tuđi </a:t>
            </a:r>
            <a:r>
              <a:rPr lang="hr-BA" sz="3000" b="1" dirty="0" err="1"/>
              <a:t>polni</a:t>
            </a:r>
            <a:r>
              <a:rPr lang="hr-BA" sz="3000" b="1" dirty="0"/>
              <a:t> nagon. </a:t>
            </a:r>
            <a:endParaRPr lang="bs-Latn-BA" sz="3000" dirty="0"/>
          </a:p>
          <a:p>
            <a:r>
              <a:rPr lang="hr-BA" sz="3000" b="1" dirty="0"/>
              <a:t>Prvi put se ta riječ spominje u </a:t>
            </a:r>
            <a:r>
              <a:rPr lang="hr-BA" sz="3000" b="1" dirty="0" err="1"/>
              <a:t>Oxfordu</a:t>
            </a:r>
            <a:r>
              <a:rPr lang="hr-BA" sz="3000" b="1" dirty="0"/>
              <a:t> English </a:t>
            </a:r>
            <a:r>
              <a:rPr lang="hr-BA" sz="3000" b="1" dirty="0" err="1"/>
              <a:t>Dictionary</a:t>
            </a:r>
            <a:r>
              <a:rPr lang="hr-BA" sz="3000" b="1" dirty="0"/>
              <a:t> iz 1857. godine u kojem kaže da je to pojam vezan za prostituciju, nepristojnost i nepristojne slike. 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820951206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1"/>
            <a:ext cx="7056784" cy="4349079"/>
          </a:xfrm>
        </p:spPr>
        <p:txBody>
          <a:bodyPr/>
          <a:lstStyle/>
          <a:p>
            <a:r>
              <a:rPr lang="bs-Latn-BA" sz="3000" b="1" dirty="0"/>
              <a:t>Ona je stara koliko i ljudska civilizacija. Sadržajno prenešeno iz rječnika psihologije (Trebješanin), pornografija je: </a:t>
            </a:r>
          </a:p>
          <a:p>
            <a:r>
              <a:rPr lang="bs-Latn-BA" sz="3000" b="1" dirty="0"/>
              <a:t>doslovno, bludna književnost,rekoše neki od autora.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7996814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Grubo, neukusno i bestidno prikazivanje seksualnosti koje izaziva osjećaj nelagodnosi i psihošoka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endParaRPr lang="bs-Latn-BA" sz="3000" dirty="0"/>
          </a:p>
          <a:p>
            <a:pPr algn="just"/>
            <a:r>
              <a:rPr lang="hr-BA" sz="3000" b="1" dirty="0"/>
              <a:t>Izmjenama Krivičnog zakona Republike Hrvatske uneseno je </a:t>
            </a:r>
            <a:r>
              <a:rPr lang="hr-BA" sz="3000" b="1" dirty="0" smtClean="0"/>
              <a:t>dosta novina </a:t>
            </a:r>
            <a:r>
              <a:rPr lang="hr-BA" sz="3000" b="1" dirty="0"/>
              <a:t>među kojima je i određenje pojma pornografije.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439242683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Pornografijom se u smislu određenog članka smatra materijal koji vizuelno i na drugi način prikazuje osobu u pravom ili simuliranom spolno eksplicitnom ponašanju ili koji prikazuje spolne organe ljudi u spolne svrhe.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47771351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Autofit/>
          </a:bodyPr>
          <a:lstStyle/>
          <a:p>
            <a:pPr algn="just"/>
            <a:r>
              <a:rPr lang="hr-BA" sz="3000" b="1" dirty="0"/>
              <a:t>Prema Konvenciji, izraz, “</a:t>
            </a:r>
            <a:r>
              <a:rPr lang="hr-BA" sz="3000" b="1" i="1" dirty="0" err="1"/>
              <a:t>dječija</a:t>
            </a:r>
            <a:r>
              <a:rPr lang="hr-BA" sz="3000" b="1" i="1" dirty="0"/>
              <a:t> pornografija” </a:t>
            </a:r>
            <a:r>
              <a:rPr lang="hr-BA" sz="3000" b="1" dirty="0"/>
              <a:t>uključuje pornografski materijal koji </a:t>
            </a:r>
            <a:r>
              <a:rPr lang="hr-BA" sz="3000" b="1" dirty="0" err="1"/>
              <a:t>vizuelno</a:t>
            </a:r>
            <a:r>
              <a:rPr lang="hr-BA" sz="3000" b="1" dirty="0"/>
              <a:t> prikazuje: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maloljetnika kako učestvuje u seksualno eksplicitnom ponašanju,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osobu koja izgleda kao maloljetnik koji učestvuje u seksualno eksplicitnom ponašanju,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142577068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412776"/>
            <a:ext cx="7056784" cy="5256583"/>
          </a:xfrm>
        </p:spPr>
        <p:txBody>
          <a:bodyPr>
            <a:normAutofit lnSpcReduction="10000"/>
          </a:bodyPr>
          <a:lstStyle/>
          <a:p>
            <a:pPr marL="342900" lvl="1" indent="-342900" algn="just">
              <a:buFont typeface="Arial" panose="020B0604020202020204" pitchFamily="34" charset="0"/>
              <a:buChar char="•"/>
            </a:pPr>
            <a:r>
              <a:rPr lang="hr-BA" sz="3000" b="1" dirty="0"/>
              <a:t>stvarne fotografije koje predstavljaju maloljetnika kako učestvuje u eksplicitnom ponašanju.</a:t>
            </a:r>
            <a:endParaRPr lang="bs-Latn-BA" sz="3000" b="1" dirty="0"/>
          </a:p>
          <a:p>
            <a:pPr algn="just"/>
            <a:endParaRPr lang="bs-Latn-BA" sz="3000" b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Međunarodne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policijske organizacije Interpol, Europol nastoje da se za navedene teške oblike kriminala prestane koristiti izraz dječija pornografija, te da se taj pojavni feno oblik nazove nomo pravnim imenom: 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„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Seksualno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zlostavljanje djece i mladeži putem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interneta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“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.</a:t>
            </a:r>
            <a:endParaRPr lang="vi-VN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8322393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412777"/>
            <a:ext cx="7056784" cy="4608512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Kompjuterski kriminalitet karakterišu svojstva: </a:t>
            </a:r>
            <a:endParaRPr lang="hr-BA" sz="3000" b="1" dirty="0" smtClean="0"/>
          </a:p>
          <a:p>
            <a:pPr lvl="0" algn="just"/>
            <a:endParaRPr lang="hr-BA" sz="3000" b="1" dirty="0"/>
          </a:p>
          <a:p>
            <a:pPr lvl="0" algn="just"/>
            <a:r>
              <a:rPr lang="hr-BA" sz="3000" b="1" dirty="0" smtClean="0"/>
              <a:t>velike </a:t>
            </a:r>
            <a:r>
              <a:rPr lang="hr-BA" sz="3000" b="1" dirty="0"/>
              <a:t>dinamike, </a:t>
            </a:r>
            <a:endParaRPr lang="bs-Latn-BA" sz="3000" dirty="0"/>
          </a:p>
          <a:p>
            <a:pPr lvl="0" algn="just"/>
            <a:r>
              <a:rPr lang="hr-BA" sz="3000" b="1" dirty="0"/>
              <a:t>izuzetnih formi pojavnih oblika i </a:t>
            </a:r>
            <a:endParaRPr lang="bs-Latn-BA" sz="3000" dirty="0"/>
          </a:p>
          <a:p>
            <a:pPr lvl="0" algn="just"/>
            <a:r>
              <a:rPr lang="hr-BA" sz="3000" b="1" dirty="0"/>
              <a:t>vidova </a:t>
            </a:r>
            <a:r>
              <a:rPr lang="hr-BA" sz="3000" b="1" dirty="0" err="1"/>
              <a:t>ispoljavanja</a:t>
            </a:r>
            <a:r>
              <a:rPr lang="hr-BA" sz="3000" b="1" dirty="0" smtClean="0"/>
              <a:t>.</a:t>
            </a:r>
          </a:p>
          <a:p>
            <a:pPr lvl="0"/>
            <a:endParaRPr lang="hr-BA" b="1" dirty="0"/>
          </a:p>
          <a:p>
            <a:pPr lvl="0"/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51173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200800" cy="4493096"/>
          </a:xfrm>
        </p:spPr>
        <p:txBody>
          <a:bodyPr>
            <a:norm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Sa sobom konzumiraju opasnosti od širenja i masovne upotrebe:</a:t>
            </a:r>
          </a:p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elektronskog prisluškivanja, </a:t>
            </a:r>
          </a:p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krađe poslovnih i drugih tajni kao i različitih oblika intelektualne svojine, </a:t>
            </a:r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5498402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ozbiljnog narušavanja osobne privatnosti i drugih ljudskih sloboda i prava kao i ličnog integriteta, a </a:t>
            </a:r>
            <a:endParaRPr lang="bs-Latn-BA" sz="3000" b="1" dirty="0" smtClean="0">
              <a:latin typeface="Calibri" pitchFamily="34" charset="0"/>
              <a:cs typeface="Calibri" pitchFamily="34" charset="0"/>
            </a:endParaRPr>
          </a:p>
          <a:p>
            <a:pPr marL="0" indent="0" algn="just">
              <a:buNone/>
            </a:pP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u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posljednje vrijeme prisutna je realna opasnost od talasa terorističkih akata raznih vrsta-tehno terorizama.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5166802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64896" cy="1143000"/>
          </a:xfrm>
        </p:spPr>
        <p:txBody>
          <a:bodyPr>
            <a:noAutofit/>
          </a:bodyPr>
          <a:lstStyle/>
          <a:p>
            <a:r>
              <a:rPr lang="hr-BA" b="1" dirty="0"/>
              <a:t>POJAM I KARAKTERISTIKE KOMPJUTERSKOG </a:t>
            </a:r>
            <a:r>
              <a:rPr lang="hr-BA" b="1" dirty="0" smtClean="0"/>
              <a:t>KRIMINALITETA</a:t>
            </a:r>
            <a:endParaRPr lang="bs-Latn-BA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827584" y="1600200"/>
            <a:ext cx="7416824" cy="45259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hr-BA" b="1" dirty="0"/>
              <a:t>U kompjuterski kriminalitet se mogu svrstati</a:t>
            </a:r>
            <a:r>
              <a:rPr lang="hr-BA" b="1" dirty="0" smtClean="0"/>
              <a:t>:</a:t>
            </a:r>
            <a:endParaRPr lang="bs-Latn-BA" dirty="0"/>
          </a:p>
          <a:p>
            <a:pPr lvl="0"/>
            <a:r>
              <a:rPr lang="hr-BA" b="1" dirty="0"/>
              <a:t>djela protiv povjerljivosti, integriteta i dostupnosti kompjuterskih podataka i sistema.  Njih čine nezakonit pristup, presretanje, uplitanje u podatke ili sisteme, </a:t>
            </a:r>
            <a:r>
              <a:rPr lang="hr-BA" b="1" dirty="0" smtClean="0"/>
              <a:t>korištenje </a:t>
            </a:r>
            <a:r>
              <a:rPr lang="hr-BA" b="1" dirty="0"/>
              <a:t>uređaja (proizvodnja, prodaja, uvoz, distribucija), programa, password-a</a:t>
            </a:r>
            <a:r>
              <a:rPr lang="hr-BA" b="1" dirty="0" smtClean="0"/>
              <a:t>;</a:t>
            </a:r>
          </a:p>
          <a:p>
            <a:pPr lvl="0"/>
            <a:endParaRPr lang="bs-Latn-BA" dirty="0"/>
          </a:p>
          <a:p>
            <a:pPr lvl="0"/>
            <a:r>
              <a:rPr lang="hr-BA" b="1" dirty="0"/>
              <a:t>djela vezana za kompjutere, kod kojih su </a:t>
            </a:r>
            <a:r>
              <a:rPr lang="hr-BA" b="1" dirty="0" err="1"/>
              <a:t>falsifikovanje</a:t>
            </a:r>
            <a:r>
              <a:rPr lang="hr-BA" b="1" dirty="0"/>
              <a:t> i krađe najtipičniji oblici napada;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3097076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00200"/>
            <a:ext cx="7344816" cy="4997152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djela vezana za sadržaje, gdje je dječija pornografija najčešći sadržaj koji se pojavljuje u ovoj grupi </a:t>
            </a:r>
            <a:r>
              <a:rPr lang="hr-BA" sz="3000" b="1" dirty="0" smtClean="0"/>
              <a:t>obuhvatajući: </a:t>
            </a:r>
            <a:r>
              <a:rPr lang="hr-BA" sz="3000" b="1" dirty="0"/>
              <a:t>posjedovanje, distribuciju, transmisiju, čuvanje ili činjenje dostupnim i raspoloživim ovih materijala, njihova proizvodnja radi distribucije i obrada u kompjuterskom sistemu ili nosiocu podataka</a:t>
            </a:r>
            <a:r>
              <a:rPr lang="hr-BA" sz="3000" b="1" dirty="0" smtClean="0"/>
              <a:t>;</a:t>
            </a:r>
          </a:p>
          <a:p>
            <a:pPr lvl="0" algn="just"/>
            <a:endParaRPr lang="bs-Latn-BA" sz="39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608270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350</TotalTime>
  <Words>1677</Words>
  <Application>Microsoft Office PowerPoint</Application>
  <PresentationFormat>On-screen Show (4:3)</PresentationFormat>
  <Paragraphs>139</Paragraphs>
  <Slides>47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47</vt:i4>
      </vt:variant>
    </vt:vector>
  </HeadingPairs>
  <TitlesOfParts>
    <vt:vector size="48" baseType="lpstr">
      <vt:lpstr>Office Theme</vt:lpstr>
      <vt:lpstr>PowerPoint Presentation</vt:lpstr>
      <vt:lpstr>KOMPJUTERSKI OBLICI KRIMINALITETA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POJAM I KARAKTERISTIKE KOMPJUTERSKOG KRIMINALITETA</vt:lpstr>
      <vt:lpstr>PowerPoint Presentation</vt:lpstr>
      <vt:lpstr>PowerPoint Presentation</vt:lpstr>
      <vt:lpstr>PowerPoint Presentation</vt:lpstr>
      <vt:lpstr>PowerPoint Presentation</vt:lpstr>
      <vt:lpstr>Haking kriminalitet</vt:lpstr>
      <vt:lpstr>PowerPoint Presentation</vt:lpstr>
      <vt:lpstr> </vt:lpstr>
      <vt:lpstr>PowerPoint Presentation</vt:lpstr>
      <vt:lpstr> Ozbiljne štetne posljedice mogu nastati nepromišljeno i nenamjerno da se pri tom nanesu oštećenja na kompjuterskim mrežama</vt:lpstr>
      <vt:lpstr>PowerPoint Presentation</vt:lpstr>
      <vt:lpstr>Kompjuterska piraterija</vt:lpstr>
      <vt:lpstr>PowerPoint Presentation</vt:lpstr>
      <vt:lpstr>PowerPoint Presentation</vt:lpstr>
      <vt:lpstr>PowerPoint Presentation</vt:lpstr>
      <vt:lpstr>Kompjuterske prevare</vt:lpstr>
      <vt:lpstr>PowerPoint Presentation</vt:lpstr>
      <vt:lpstr>Kompjuterski terorizam</vt:lpstr>
      <vt:lpstr>PowerPoint Presentation</vt:lpstr>
      <vt:lpstr>PowerPoint Presentation</vt:lpstr>
      <vt:lpstr>Kompjuterske sabotaže</vt:lpstr>
      <vt:lpstr>PowerPoint Presentation</vt:lpstr>
      <vt:lpstr>Dječija pornografija i internet – mladeži u ulozi seksualnog zlostavljanja djece i putem interneta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PFK8</dc:creator>
  <cp:lastModifiedBy>USER</cp:lastModifiedBy>
  <cp:revision>192</cp:revision>
  <dcterms:created xsi:type="dcterms:W3CDTF">2017-03-02T12:00:53Z</dcterms:created>
  <dcterms:modified xsi:type="dcterms:W3CDTF">2017-03-22T11:17:14Z</dcterms:modified>
</cp:coreProperties>
</file>

<file path=docProps/thumbnail.jpeg>
</file>