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2" r:id="rId2"/>
    <p:sldId id="399" r:id="rId3"/>
    <p:sldId id="400" r:id="rId4"/>
    <p:sldId id="401" r:id="rId5"/>
    <p:sldId id="515" r:id="rId6"/>
    <p:sldId id="402" r:id="rId7"/>
    <p:sldId id="403" r:id="rId8"/>
    <p:sldId id="404" r:id="rId9"/>
    <p:sldId id="580" r:id="rId10"/>
    <p:sldId id="516" r:id="rId11"/>
    <p:sldId id="405" r:id="rId12"/>
    <p:sldId id="581" r:id="rId13"/>
    <p:sldId id="406" r:id="rId14"/>
    <p:sldId id="517" r:id="rId15"/>
    <p:sldId id="407" r:id="rId16"/>
    <p:sldId id="408" r:id="rId17"/>
    <p:sldId id="518" r:id="rId18"/>
    <p:sldId id="519" r:id="rId19"/>
    <p:sldId id="520" r:id="rId20"/>
    <p:sldId id="521" r:id="rId21"/>
    <p:sldId id="522" r:id="rId22"/>
    <p:sldId id="523" r:id="rId23"/>
    <p:sldId id="524" r:id="rId24"/>
    <p:sldId id="525" r:id="rId25"/>
    <p:sldId id="624" r:id="rId26"/>
    <p:sldId id="412" r:id="rId27"/>
    <p:sldId id="526" r:id="rId28"/>
    <p:sldId id="527" r:id="rId29"/>
    <p:sldId id="414" r:id="rId30"/>
    <p:sldId id="528" r:id="rId31"/>
    <p:sldId id="532" r:id="rId32"/>
    <p:sldId id="416" r:id="rId33"/>
    <p:sldId id="530" r:id="rId34"/>
    <p:sldId id="583" r:id="rId35"/>
    <p:sldId id="529" r:id="rId36"/>
    <p:sldId id="582" r:id="rId37"/>
    <p:sldId id="531" r:id="rId38"/>
    <p:sldId id="417" r:id="rId39"/>
    <p:sldId id="533" r:id="rId40"/>
    <p:sldId id="418" r:id="rId41"/>
    <p:sldId id="584" r:id="rId42"/>
    <p:sldId id="419" r:id="rId43"/>
    <p:sldId id="585" r:id="rId44"/>
    <p:sldId id="420" r:id="rId45"/>
    <p:sldId id="586" r:id="rId46"/>
    <p:sldId id="421" r:id="rId47"/>
    <p:sldId id="587" r:id="rId48"/>
    <p:sldId id="422" r:id="rId49"/>
    <p:sldId id="588" r:id="rId50"/>
    <p:sldId id="423" r:id="rId51"/>
    <p:sldId id="625" r:id="rId52"/>
    <p:sldId id="534" r:id="rId53"/>
    <p:sldId id="589" r:id="rId54"/>
    <p:sldId id="424" r:id="rId55"/>
    <p:sldId id="590" r:id="rId56"/>
    <p:sldId id="425" r:id="rId57"/>
    <p:sldId id="426" r:id="rId58"/>
    <p:sldId id="591" r:id="rId59"/>
    <p:sldId id="427" r:id="rId60"/>
    <p:sldId id="428" r:id="rId61"/>
    <p:sldId id="626" r:id="rId62"/>
    <p:sldId id="429" r:id="rId63"/>
    <p:sldId id="535" r:id="rId64"/>
    <p:sldId id="430" r:id="rId65"/>
    <p:sldId id="431" r:id="rId66"/>
    <p:sldId id="432" r:id="rId67"/>
    <p:sldId id="433" r:id="rId68"/>
    <p:sldId id="434" r:id="rId69"/>
    <p:sldId id="536" r:id="rId70"/>
    <p:sldId id="435" r:id="rId71"/>
    <p:sldId id="537" r:id="rId72"/>
    <p:sldId id="436" r:id="rId73"/>
    <p:sldId id="592" r:id="rId74"/>
    <p:sldId id="437" r:id="rId75"/>
    <p:sldId id="538" r:id="rId76"/>
    <p:sldId id="438" r:id="rId77"/>
    <p:sldId id="439" r:id="rId78"/>
    <p:sldId id="440" r:id="rId79"/>
    <p:sldId id="539" r:id="rId80"/>
    <p:sldId id="441" r:id="rId81"/>
    <p:sldId id="442" r:id="rId82"/>
    <p:sldId id="540" r:id="rId83"/>
    <p:sldId id="443" r:id="rId84"/>
    <p:sldId id="593" r:id="rId85"/>
    <p:sldId id="444" r:id="rId86"/>
    <p:sldId id="594" r:id="rId87"/>
    <p:sldId id="541" r:id="rId88"/>
    <p:sldId id="445" r:id="rId89"/>
    <p:sldId id="595" r:id="rId90"/>
    <p:sldId id="542" r:id="rId91"/>
    <p:sldId id="446" r:id="rId92"/>
    <p:sldId id="596" r:id="rId93"/>
    <p:sldId id="543" r:id="rId94"/>
    <p:sldId id="447" r:id="rId95"/>
    <p:sldId id="544" r:id="rId96"/>
    <p:sldId id="448" r:id="rId97"/>
    <p:sldId id="597" r:id="rId98"/>
    <p:sldId id="545" r:id="rId99"/>
    <p:sldId id="627" r:id="rId100"/>
    <p:sldId id="449" r:id="rId101"/>
    <p:sldId id="546" r:id="rId102"/>
    <p:sldId id="628" r:id="rId103"/>
    <p:sldId id="450" r:id="rId104"/>
    <p:sldId id="451" r:id="rId105"/>
    <p:sldId id="547" r:id="rId106"/>
    <p:sldId id="629" r:id="rId107"/>
    <p:sldId id="452" r:id="rId108"/>
    <p:sldId id="548" r:id="rId109"/>
    <p:sldId id="453" r:id="rId110"/>
    <p:sldId id="549" r:id="rId111"/>
    <p:sldId id="454" r:id="rId112"/>
    <p:sldId id="598" r:id="rId113"/>
    <p:sldId id="550" r:id="rId114"/>
    <p:sldId id="599" r:id="rId115"/>
    <p:sldId id="455" r:id="rId116"/>
    <p:sldId id="600" r:id="rId117"/>
    <p:sldId id="551" r:id="rId118"/>
    <p:sldId id="456" r:id="rId119"/>
    <p:sldId id="553" r:id="rId120"/>
    <p:sldId id="552" r:id="rId121"/>
    <p:sldId id="601" r:id="rId122"/>
    <p:sldId id="457" r:id="rId123"/>
    <p:sldId id="630" r:id="rId124"/>
    <p:sldId id="458" r:id="rId125"/>
    <p:sldId id="602" r:id="rId126"/>
    <p:sldId id="554" r:id="rId127"/>
    <p:sldId id="555" r:id="rId128"/>
    <p:sldId id="459" r:id="rId129"/>
    <p:sldId id="603" r:id="rId130"/>
    <p:sldId id="460" r:id="rId131"/>
    <p:sldId id="556" r:id="rId132"/>
    <p:sldId id="605" r:id="rId133"/>
    <p:sldId id="461" r:id="rId134"/>
    <p:sldId id="604" r:id="rId135"/>
    <p:sldId id="557" r:id="rId136"/>
    <p:sldId id="606" r:id="rId137"/>
    <p:sldId id="462" r:id="rId138"/>
    <p:sldId id="463" r:id="rId139"/>
    <p:sldId id="558" r:id="rId140"/>
    <p:sldId id="464" r:id="rId141"/>
    <p:sldId id="559" r:id="rId142"/>
    <p:sldId id="465" r:id="rId143"/>
    <p:sldId id="607" r:id="rId144"/>
    <p:sldId id="560" r:id="rId145"/>
    <p:sldId id="608" r:id="rId146"/>
    <p:sldId id="466" r:id="rId147"/>
    <p:sldId id="467" r:id="rId148"/>
    <p:sldId id="561" r:id="rId149"/>
    <p:sldId id="468" r:id="rId150"/>
    <p:sldId id="469" r:id="rId151"/>
    <p:sldId id="470" r:id="rId152"/>
    <p:sldId id="562" r:id="rId153"/>
    <p:sldId id="471" r:id="rId154"/>
    <p:sldId id="563" r:id="rId155"/>
    <p:sldId id="472" r:id="rId156"/>
    <p:sldId id="473" r:id="rId157"/>
    <p:sldId id="474" r:id="rId158"/>
    <p:sldId id="475" r:id="rId159"/>
    <p:sldId id="477" r:id="rId160"/>
    <p:sldId id="609" r:id="rId161"/>
    <p:sldId id="478" r:id="rId162"/>
    <p:sldId id="610" r:id="rId163"/>
    <p:sldId id="479" r:id="rId164"/>
    <p:sldId id="480" r:id="rId165"/>
    <p:sldId id="611" r:id="rId166"/>
    <p:sldId id="482" r:id="rId167"/>
    <p:sldId id="564" r:id="rId168"/>
    <p:sldId id="565" r:id="rId169"/>
    <p:sldId id="483" r:id="rId170"/>
    <p:sldId id="631" r:id="rId171"/>
    <p:sldId id="566" r:id="rId172"/>
    <p:sldId id="484" r:id="rId173"/>
    <p:sldId id="568" r:id="rId174"/>
    <p:sldId id="567" r:id="rId175"/>
    <p:sldId id="485" r:id="rId176"/>
    <p:sldId id="569" r:id="rId177"/>
    <p:sldId id="612" r:id="rId178"/>
    <p:sldId id="487" r:id="rId179"/>
    <p:sldId id="570" r:id="rId180"/>
    <p:sldId id="488" r:id="rId181"/>
    <p:sldId id="613" r:id="rId182"/>
    <p:sldId id="632" r:id="rId183"/>
    <p:sldId id="489" r:id="rId184"/>
    <p:sldId id="614" r:id="rId185"/>
    <p:sldId id="490" r:id="rId186"/>
    <p:sldId id="615" r:id="rId187"/>
    <p:sldId id="572" r:id="rId188"/>
    <p:sldId id="491" r:id="rId189"/>
    <p:sldId id="492" r:id="rId190"/>
    <p:sldId id="573" r:id="rId191"/>
    <p:sldId id="633" r:id="rId192"/>
    <p:sldId id="493" r:id="rId193"/>
    <p:sldId id="574" r:id="rId194"/>
    <p:sldId id="616" r:id="rId195"/>
    <p:sldId id="494" r:id="rId196"/>
    <p:sldId id="617" r:id="rId197"/>
    <p:sldId id="495" r:id="rId198"/>
    <p:sldId id="634" r:id="rId199"/>
    <p:sldId id="496" r:id="rId200"/>
    <p:sldId id="635" r:id="rId201"/>
    <p:sldId id="497" r:id="rId202"/>
    <p:sldId id="498" r:id="rId203"/>
    <p:sldId id="499" r:id="rId204"/>
    <p:sldId id="500" r:id="rId205"/>
    <p:sldId id="501" r:id="rId206"/>
    <p:sldId id="502" r:id="rId207"/>
    <p:sldId id="636" r:id="rId208"/>
    <p:sldId id="503" r:id="rId209"/>
    <p:sldId id="575" r:id="rId210"/>
    <p:sldId id="504" r:id="rId211"/>
    <p:sldId id="576" r:id="rId212"/>
    <p:sldId id="505" r:id="rId213"/>
    <p:sldId id="618" r:id="rId214"/>
    <p:sldId id="506" r:id="rId215"/>
    <p:sldId id="619" r:id="rId216"/>
    <p:sldId id="507" r:id="rId217"/>
    <p:sldId id="508" r:id="rId218"/>
    <p:sldId id="509" r:id="rId219"/>
    <p:sldId id="578" r:id="rId220"/>
    <p:sldId id="510" r:id="rId221"/>
    <p:sldId id="620" r:id="rId222"/>
    <p:sldId id="511" r:id="rId223"/>
    <p:sldId id="621" r:id="rId224"/>
    <p:sldId id="512" r:id="rId225"/>
    <p:sldId id="622" r:id="rId226"/>
    <p:sldId id="513" r:id="rId227"/>
    <p:sldId id="623" r:id="rId228"/>
    <p:sldId id="637" r:id="rId229"/>
    <p:sldId id="514" r:id="rId230"/>
    <p:sldId id="579" r:id="rId231"/>
    <p:sldId id="378" r:id="rId232"/>
    <p:sldId id="380" r:id="rId233"/>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29" autoAdjust="0"/>
  </p:normalViewPr>
  <p:slideViewPr>
    <p:cSldViewPr>
      <p:cViewPr>
        <p:scale>
          <a:sx n="100" d="100"/>
          <a:sy n="100" d="100"/>
        </p:scale>
        <p:origin x="-1920" y="-3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tableStyles" Target="tableStyles.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27" Type="http://schemas.openxmlformats.org/officeDocument/2006/relationships/slide" Target="slides/slide226.xml"/><Relationship Id="rId201" Type="http://schemas.openxmlformats.org/officeDocument/2006/relationships/slide" Target="slides/slide200.xml"/><Relationship Id="rId222" Type="http://schemas.openxmlformats.org/officeDocument/2006/relationships/slide" Target="slides/slide22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3" Type="http://schemas.openxmlformats.org/officeDocument/2006/relationships/slide" Target="slides/slide232.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viewProps" Target="viewProps.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theme" Target="theme/theme1.xml"/><Relationship Id="rId26" Type="http://schemas.openxmlformats.org/officeDocument/2006/relationships/slide" Target="slides/slide25.xml"/><Relationship Id="rId231" Type="http://schemas.openxmlformats.org/officeDocument/2006/relationships/slide" Target="slides/slide230.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s-Latn-B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bs-Latn-BA"/>
          </a:p>
        </p:txBody>
      </p:sp>
      <p:sp>
        <p:nvSpPr>
          <p:cNvPr id="4" name="Date Placeholder 3"/>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376758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s-Latn-B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Date Placeholder 3"/>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2289858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bs-Latn-B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Date Placeholder 3"/>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2819044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s-Latn-B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Date Placeholder 3"/>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2530900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s-Latn-B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5" name="Footer Placeholder 4"/>
          <p:cNvSpPr>
            <a:spLocks noGrp="1"/>
          </p:cNvSpPr>
          <p:nvPr>
            <p:ph type="ftr" sz="quarter" idx="11"/>
          </p:nvPr>
        </p:nvSpPr>
        <p:spPr/>
        <p:txBody>
          <a:bodyPr/>
          <a:lstStyle/>
          <a:p>
            <a:endParaRPr lang="bs-Latn-BA"/>
          </a:p>
        </p:txBody>
      </p:sp>
      <p:sp>
        <p:nvSpPr>
          <p:cNvPr id="6" name="Slide Number Placeholder 5"/>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099128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s-Latn-B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5" name="Date Placeholder 4"/>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6" name="Footer Placeholder 5"/>
          <p:cNvSpPr>
            <a:spLocks noGrp="1"/>
          </p:cNvSpPr>
          <p:nvPr>
            <p:ph type="ftr" sz="quarter" idx="11"/>
          </p:nvPr>
        </p:nvSpPr>
        <p:spPr/>
        <p:txBody>
          <a:bodyPr/>
          <a:lstStyle/>
          <a:p>
            <a:endParaRPr lang="bs-Latn-BA"/>
          </a:p>
        </p:txBody>
      </p:sp>
      <p:sp>
        <p:nvSpPr>
          <p:cNvPr id="7" name="Slide Number Placeholder 6"/>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023347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bs-Latn-B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7" name="Date Placeholder 6"/>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8" name="Footer Placeholder 7"/>
          <p:cNvSpPr>
            <a:spLocks noGrp="1"/>
          </p:cNvSpPr>
          <p:nvPr>
            <p:ph type="ftr" sz="quarter" idx="11"/>
          </p:nvPr>
        </p:nvSpPr>
        <p:spPr/>
        <p:txBody>
          <a:bodyPr/>
          <a:lstStyle/>
          <a:p>
            <a:endParaRPr lang="bs-Latn-BA"/>
          </a:p>
        </p:txBody>
      </p:sp>
      <p:sp>
        <p:nvSpPr>
          <p:cNvPr id="9" name="Slide Number Placeholder 8"/>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708345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s-Latn-BA"/>
          </a:p>
        </p:txBody>
      </p:sp>
      <p:sp>
        <p:nvSpPr>
          <p:cNvPr id="3" name="Date Placeholder 2"/>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4" name="Footer Placeholder 3"/>
          <p:cNvSpPr>
            <a:spLocks noGrp="1"/>
          </p:cNvSpPr>
          <p:nvPr>
            <p:ph type="ftr" sz="quarter" idx="11"/>
          </p:nvPr>
        </p:nvSpPr>
        <p:spPr/>
        <p:txBody>
          <a:bodyPr/>
          <a:lstStyle/>
          <a:p>
            <a:endParaRPr lang="bs-Latn-BA"/>
          </a:p>
        </p:txBody>
      </p:sp>
      <p:sp>
        <p:nvSpPr>
          <p:cNvPr id="5" name="Slide Number Placeholder 4"/>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445316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3" name="Footer Placeholder 2"/>
          <p:cNvSpPr>
            <a:spLocks noGrp="1"/>
          </p:cNvSpPr>
          <p:nvPr>
            <p:ph type="ftr" sz="quarter" idx="11"/>
          </p:nvPr>
        </p:nvSpPr>
        <p:spPr/>
        <p:txBody>
          <a:bodyPr/>
          <a:lstStyle/>
          <a:p>
            <a:endParaRPr lang="bs-Latn-BA"/>
          </a:p>
        </p:txBody>
      </p:sp>
      <p:sp>
        <p:nvSpPr>
          <p:cNvPr id="4" name="Slide Number Placeholder 3"/>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859534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s-Latn-B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6" name="Footer Placeholder 5"/>
          <p:cNvSpPr>
            <a:spLocks noGrp="1"/>
          </p:cNvSpPr>
          <p:nvPr>
            <p:ph type="ftr" sz="quarter" idx="11"/>
          </p:nvPr>
        </p:nvSpPr>
        <p:spPr/>
        <p:txBody>
          <a:bodyPr/>
          <a:lstStyle/>
          <a:p>
            <a:endParaRPr lang="bs-Latn-BA"/>
          </a:p>
        </p:txBody>
      </p:sp>
      <p:sp>
        <p:nvSpPr>
          <p:cNvPr id="7" name="Slide Number Placeholder 6"/>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1563606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s-Latn-B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s-Latn-B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D8837E-E15A-4F53-9B86-A0EBC71CFA8D}" type="datetimeFigureOut">
              <a:rPr lang="bs-Latn-BA" smtClean="0"/>
              <a:t>20.3.2017</a:t>
            </a:fld>
            <a:endParaRPr lang="bs-Latn-BA"/>
          </a:p>
        </p:txBody>
      </p:sp>
      <p:sp>
        <p:nvSpPr>
          <p:cNvPr id="6" name="Footer Placeholder 5"/>
          <p:cNvSpPr>
            <a:spLocks noGrp="1"/>
          </p:cNvSpPr>
          <p:nvPr>
            <p:ph type="ftr" sz="quarter" idx="11"/>
          </p:nvPr>
        </p:nvSpPr>
        <p:spPr/>
        <p:txBody>
          <a:bodyPr/>
          <a:lstStyle/>
          <a:p>
            <a:endParaRPr lang="bs-Latn-BA"/>
          </a:p>
        </p:txBody>
      </p:sp>
      <p:sp>
        <p:nvSpPr>
          <p:cNvPr id="7" name="Slide Number Placeholder 6"/>
          <p:cNvSpPr>
            <a:spLocks noGrp="1"/>
          </p:cNvSpPr>
          <p:nvPr>
            <p:ph type="sldNum" sz="quarter" idx="12"/>
          </p:nvPr>
        </p:nvSpPr>
        <p:spPr/>
        <p:txBody>
          <a:bodyPr/>
          <a:lstStyle/>
          <a:p>
            <a:fld id="{C97BB6C7-3784-4EE1-A5B5-69659B6F2E84}" type="slidenum">
              <a:rPr lang="bs-Latn-BA" smtClean="0"/>
              <a:t>‹#›</a:t>
            </a:fld>
            <a:endParaRPr lang="bs-Latn-BA"/>
          </a:p>
        </p:txBody>
      </p:sp>
    </p:spTree>
    <p:extLst>
      <p:ext uri="{BB962C8B-B14F-4D97-AF65-F5344CB8AC3E}">
        <p14:creationId xmlns:p14="http://schemas.microsoft.com/office/powerpoint/2010/main" val="2469072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t="-21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bs-Latn-B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s-Latn-B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D8837E-E15A-4F53-9B86-A0EBC71CFA8D}" type="datetimeFigureOut">
              <a:rPr lang="bs-Latn-BA" smtClean="0"/>
              <a:t>20.3.2017</a:t>
            </a:fld>
            <a:endParaRPr lang="bs-Latn-B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s-Latn-B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7BB6C7-3784-4EE1-A5B5-69659B6F2E84}" type="slidenum">
              <a:rPr lang="bs-Latn-BA" smtClean="0"/>
              <a:t>‹#›</a:t>
            </a:fld>
            <a:endParaRPr lang="bs-Latn-BA"/>
          </a:p>
        </p:txBody>
      </p:sp>
    </p:spTree>
    <p:extLst>
      <p:ext uri="{BB962C8B-B14F-4D97-AF65-F5344CB8AC3E}">
        <p14:creationId xmlns:p14="http://schemas.microsoft.com/office/powerpoint/2010/main" val="4276420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3" y="476672"/>
            <a:ext cx="7848872" cy="3168352"/>
          </a:xfrm>
        </p:spPr>
        <p:txBody>
          <a:bodyPr>
            <a:noAutofit/>
          </a:bodyPr>
          <a:lstStyle/>
          <a:p>
            <a:pPr algn="ctr"/>
            <a:endParaRPr lang="bs-Latn-BA" b="1" dirty="0">
              <a:latin typeface="+mn-lt"/>
            </a:endParaRPr>
          </a:p>
        </p:txBody>
      </p:sp>
      <p:sp>
        <p:nvSpPr>
          <p:cNvPr id="3" name="Subtitle 2"/>
          <p:cNvSpPr>
            <a:spLocks noGrp="1"/>
          </p:cNvSpPr>
          <p:nvPr>
            <p:ph type="subTitle" idx="1"/>
          </p:nvPr>
        </p:nvSpPr>
        <p:spPr>
          <a:xfrm>
            <a:off x="1371600" y="3886200"/>
            <a:ext cx="6400800" cy="2063080"/>
          </a:xfrm>
        </p:spPr>
        <p:txBody>
          <a:bodyPr>
            <a:normAutofit/>
          </a:bodyPr>
          <a:lstStyle/>
          <a:p>
            <a:endParaRPr lang="bs-Latn-BA" sz="2400" b="1" dirty="0" smtClean="0">
              <a:solidFill>
                <a:schemeClr val="tx1"/>
              </a:solidFill>
            </a:endParaRPr>
          </a:p>
        </p:txBody>
      </p:sp>
    </p:spTree>
    <p:extLst>
      <p:ext uri="{BB962C8B-B14F-4D97-AF65-F5344CB8AC3E}">
        <p14:creationId xmlns:p14="http://schemas.microsoft.com/office/powerpoint/2010/main" val="2085430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normAutofit lnSpcReduction="10000"/>
          </a:bodyPr>
          <a:lstStyle/>
          <a:p>
            <a:pPr algn="just"/>
            <a:r>
              <a:rPr lang="bs-Latn-BA" sz="3000" b="1" dirty="0"/>
              <a:t>Kriminalna fenomenologija se bavi pojavnim oblicima, strukturom, strukturnim promjenama i dinamikom javljanja i razvoja kriminaliteta. </a:t>
            </a:r>
          </a:p>
          <a:p>
            <a:pPr algn="just"/>
            <a:endParaRPr lang="bs-Latn-BA" sz="3000" b="1" dirty="0" smtClean="0"/>
          </a:p>
          <a:p>
            <a:pPr algn="just"/>
            <a:r>
              <a:rPr lang="bs-Latn-BA" sz="3000" b="1" dirty="0" smtClean="0"/>
              <a:t>Kako </a:t>
            </a:r>
            <a:r>
              <a:rPr lang="bs-Latn-BA" sz="3000" b="1" dirty="0"/>
              <a:t>su različite tipologije teorija dijeljene kod uzroka kriminaliteta, tako i autori - kriminolozi različito svrstavaju različita krivična djela u okviru fenomenoloških kategorija. </a:t>
            </a:r>
          </a:p>
          <a:p>
            <a:pPr algn="just"/>
            <a:endParaRPr lang="bs-Latn-BA" sz="3000" b="1" dirty="0"/>
          </a:p>
        </p:txBody>
      </p:sp>
    </p:spTree>
    <p:extLst>
      <p:ext uri="{BB962C8B-B14F-4D97-AF65-F5344CB8AC3E}">
        <p14:creationId xmlns:p14="http://schemas.microsoft.com/office/powerpoint/2010/main" val="4669646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Kako shvatiti uzroke razvoja </a:t>
            </a:r>
            <a:r>
              <a:rPr lang="hr-BA" sz="3600" b="1" dirty="0" err="1"/>
              <a:t>savremenog</a:t>
            </a:r>
            <a:r>
              <a:rPr lang="hr-BA" sz="3600" b="1" dirty="0"/>
              <a:t> huliganstva</a:t>
            </a:r>
            <a:endParaRPr lang="bs-Latn-BA" sz="3600" dirty="0"/>
          </a:p>
        </p:txBody>
      </p:sp>
      <p:sp>
        <p:nvSpPr>
          <p:cNvPr id="3" name="Content Placeholder 2"/>
          <p:cNvSpPr>
            <a:spLocks noGrp="1"/>
          </p:cNvSpPr>
          <p:nvPr>
            <p:ph idx="1"/>
          </p:nvPr>
        </p:nvSpPr>
        <p:spPr>
          <a:xfrm>
            <a:off x="827584" y="1600200"/>
            <a:ext cx="7416824" cy="4525963"/>
          </a:xfrm>
        </p:spPr>
        <p:txBody>
          <a:bodyPr>
            <a:normAutofit/>
          </a:bodyPr>
          <a:lstStyle/>
          <a:p>
            <a:pPr algn="just"/>
            <a:r>
              <a:rPr lang="hr-BA" sz="3000" b="1" dirty="0"/>
              <a:t>Određeni istraživači ga razlikuju i </a:t>
            </a:r>
            <a:r>
              <a:rPr lang="hr-BA" sz="3000" b="1" dirty="0" err="1"/>
              <a:t>shvataju</a:t>
            </a:r>
            <a:r>
              <a:rPr lang="hr-BA" sz="3000" b="1" dirty="0"/>
              <a:t> različito oblike od oblika koji datiraju od antičkog doba, na primjer učestalost nasilnih izgreda u jednom sportu, u fudbalu, te činjenica da je takvo nasilje naročito prisutno u jednoj zemlji, u Velikoj Britaniji. </a:t>
            </a:r>
            <a:endParaRPr lang="bs-Latn-BA" sz="3000" dirty="0"/>
          </a:p>
          <a:p>
            <a:pPr algn="just"/>
            <a:endParaRPr lang="bs-Latn-BA" sz="3000" dirty="0"/>
          </a:p>
        </p:txBody>
      </p:sp>
    </p:spTree>
    <p:extLst>
      <p:ext uri="{BB962C8B-B14F-4D97-AF65-F5344CB8AC3E}">
        <p14:creationId xmlns:p14="http://schemas.microsoft.com/office/powerpoint/2010/main" val="50241906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normAutofit/>
          </a:bodyPr>
          <a:lstStyle/>
          <a:p>
            <a:pPr algn="just"/>
            <a:r>
              <a:rPr lang="bs-Latn-BA" sz="3000" b="1" dirty="0"/>
              <a:t>Zbog toga istraživanja posvećena tom problemu dolaze prije svega iz anglosaksonskog svijeta. </a:t>
            </a:r>
            <a:endParaRPr lang="bs-Latn-BA" sz="3000" b="1" dirty="0" smtClean="0"/>
          </a:p>
          <a:p>
            <a:pPr algn="just"/>
            <a:endParaRPr lang="bs-Latn-BA" sz="3000" b="1" dirty="0"/>
          </a:p>
          <a:p>
            <a:pPr algn="just"/>
            <a:r>
              <a:rPr lang="bs-Latn-BA" sz="3000" b="1" dirty="0"/>
              <a:t>No zašto se huliganstvo pojavilo najprije u tom sportu i u toj zemlji? </a:t>
            </a:r>
          </a:p>
          <a:p>
            <a:endParaRPr lang="bs-Latn-BA" dirty="0"/>
          </a:p>
          <a:p>
            <a:endParaRPr lang="bs-Latn-BA" dirty="0"/>
          </a:p>
        </p:txBody>
      </p:sp>
    </p:spTree>
    <p:extLst>
      <p:ext uri="{BB962C8B-B14F-4D97-AF65-F5344CB8AC3E}">
        <p14:creationId xmlns:p14="http://schemas.microsoft.com/office/powerpoint/2010/main" val="247406838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r>
              <a:rPr lang="bs-Latn-BA" b="1" dirty="0"/>
              <a:t>O ovoj problematici i oblicima savremenog huliganstva su posvećena mnoga istraživanja kako bi službe sugurnosti postigle što bolje rezultate.</a:t>
            </a:r>
          </a:p>
          <a:p>
            <a:endParaRPr lang="bs-Latn-BA" dirty="0"/>
          </a:p>
        </p:txBody>
      </p:sp>
    </p:spTree>
    <p:extLst>
      <p:ext uri="{BB962C8B-B14F-4D97-AF65-F5344CB8AC3E}">
        <p14:creationId xmlns:p14="http://schemas.microsoft.com/office/powerpoint/2010/main" val="422484519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smtClean="0"/>
              <a:t>Razvoj huliganstva u Evropi</a:t>
            </a:r>
            <a:endParaRPr lang="bs-Latn-BA" sz="3600" dirty="0"/>
          </a:p>
        </p:txBody>
      </p:sp>
      <p:sp>
        <p:nvSpPr>
          <p:cNvPr id="3" name="Content Placeholder 2"/>
          <p:cNvSpPr>
            <a:spLocks noGrp="1"/>
          </p:cNvSpPr>
          <p:nvPr>
            <p:ph idx="1"/>
          </p:nvPr>
        </p:nvSpPr>
        <p:spPr>
          <a:xfrm>
            <a:off x="827584" y="1412776"/>
            <a:ext cx="7416824" cy="4968552"/>
          </a:xfrm>
        </p:spPr>
        <p:txBody>
          <a:bodyPr>
            <a:normAutofit lnSpcReduction="10000"/>
          </a:bodyPr>
          <a:lstStyle/>
          <a:p>
            <a:pPr algn="just"/>
            <a:r>
              <a:rPr lang="hr-BA" sz="3000" b="1" dirty="0"/>
              <a:t>Snažan i opasan izgled, zastrašivanje drugoga, vrlo često zamjenjuju sam čin koji se događa samo onda ako se prekrše prešutna pravila </a:t>
            </a:r>
            <a:r>
              <a:rPr lang="hr-BA" sz="3000" b="1" dirty="0" err="1"/>
              <a:t>aggra</a:t>
            </a:r>
            <a:r>
              <a:rPr lang="hr-BA" sz="3000" b="1" dirty="0"/>
              <a:t>, na primjer napad na djevojku, ili nakon policijske intervencije. </a:t>
            </a:r>
            <a:endParaRPr lang="bs-Latn-BA" sz="3000" dirty="0"/>
          </a:p>
          <a:p>
            <a:pPr marL="0" indent="0" algn="just">
              <a:buNone/>
            </a:pPr>
            <a:r>
              <a:rPr lang="hr-BA" sz="3000" b="1" dirty="0"/>
              <a:t>No granice su ponekad vrlo male između:</a:t>
            </a:r>
            <a:endParaRPr lang="bs-Latn-BA" sz="3000" dirty="0"/>
          </a:p>
          <a:p>
            <a:pPr lvl="1" algn="just">
              <a:buFont typeface="Arial" pitchFamily="34" charset="0"/>
              <a:buChar char="•"/>
            </a:pPr>
            <a:r>
              <a:rPr lang="hr-BA" sz="3000" b="1" dirty="0"/>
              <a:t>fizičkog, </a:t>
            </a:r>
            <a:endParaRPr lang="bs-Latn-BA" sz="3000" dirty="0"/>
          </a:p>
          <a:p>
            <a:pPr lvl="1" algn="just">
              <a:buFont typeface="Arial" pitchFamily="34" charset="0"/>
              <a:buChar char="•"/>
            </a:pPr>
            <a:r>
              <a:rPr lang="hr-BA" sz="3000" b="1" dirty="0"/>
              <a:t>simboličkog i </a:t>
            </a:r>
            <a:endParaRPr lang="bs-Latn-BA" sz="3000" dirty="0"/>
          </a:p>
          <a:p>
            <a:pPr lvl="1" algn="just">
              <a:buFont typeface="Arial" pitchFamily="34" charset="0"/>
              <a:buChar char="•"/>
            </a:pPr>
            <a:r>
              <a:rPr lang="hr-BA" sz="3000" b="1" dirty="0"/>
              <a:t>psihološkog nasilja. </a:t>
            </a:r>
            <a:endParaRPr lang="bs-Latn-BA" sz="3000" dirty="0"/>
          </a:p>
          <a:p>
            <a:endParaRPr lang="bs-Latn-BA" dirty="0"/>
          </a:p>
        </p:txBody>
      </p:sp>
    </p:spTree>
    <p:extLst>
      <p:ext uri="{BB962C8B-B14F-4D97-AF65-F5344CB8AC3E}">
        <p14:creationId xmlns:p14="http://schemas.microsoft.com/office/powerpoint/2010/main" val="331870362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smtClean="0"/>
              <a:t/>
            </a:r>
            <a:br>
              <a:rPr lang="hr-BA" sz="3600" b="1" dirty="0" smtClean="0"/>
            </a:br>
            <a:r>
              <a:rPr lang="hr-BA" sz="3600" b="1" dirty="0" smtClean="0"/>
              <a:t>Huliganstvo kao posljedica promjene socijalne </a:t>
            </a:r>
            <a:r>
              <a:rPr lang="hr-BA" sz="3600" b="1" dirty="0"/>
              <a:t>slike prostora </a:t>
            </a:r>
            <a:r>
              <a:rPr lang="hr-BA" sz="3600" dirty="0"/>
              <a:t>- </a:t>
            </a:r>
            <a:r>
              <a:rPr lang="hr-BA" sz="3600" b="1" dirty="0" smtClean="0"/>
              <a:t>stadiona</a:t>
            </a:r>
            <a:r>
              <a:rPr lang="bs-Latn-BA" sz="3600" dirty="0"/>
              <a:t/>
            </a:r>
            <a:br>
              <a:rPr lang="bs-Latn-BA" sz="3600" dirty="0"/>
            </a:br>
            <a:endParaRPr lang="bs-Latn-BA" sz="3600" dirty="0"/>
          </a:p>
        </p:txBody>
      </p:sp>
      <p:sp>
        <p:nvSpPr>
          <p:cNvPr id="3" name="Content Placeholder 2"/>
          <p:cNvSpPr>
            <a:spLocks noGrp="1"/>
          </p:cNvSpPr>
          <p:nvPr>
            <p:ph idx="1"/>
          </p:nvPr>
        </p:nvSpPr>
        <p:spPr>
          <a:xfrm>
            <a:off x="899592" y="1600200"/>
            <a:ext cx="7272808" cy="4525963"/>
          </a:xfrm>
        </p:spPr>
        <p:txBody>
          <a:bodyPr>
            <a:noAutofit/>
          </a:bodyPr>
          <a:lstStyle/>
          <a:p>
            <a:pPr algn="just"/>
            <a:r>
              <a:rPr lang="hr-BA" sz="3000" b="1" dirty="0"/>
              <a:t>Drugo razdoblje razvoja huliganstva odgovara promjeni sastava publike. </a:t>
            </a:r>
            <a:endParaRPr lang="bs-Latn-BA" sz="3000" dirty="0"/>
          </a:p>
          <a:p>
            <a:pPr algn="just"/>
            <a:r>
              <a:rPr lang="hr-BA" sz="3000" b="1" dirty="0"/>
              <a:t>Društvo se mijenja i </a:t>
            </a:r>
            <a:r>
              <a:rPr lang="hr-BA" sz="3000" b="1" dirty="0" err="1"/>
              <a:t>modernizuje</a:t>
            </a:r>
            <a:r>
              <a:rPr lang="hr-BA" sz="3000" b="1" dirty="0"/>
              <a:t> te omogućava pojedincu da se postupno oslobodi krutih društvenih stega, nastavljajući proces koji je započeo 1930-ih dekristijanizacijom društva. </a:t>
            </a:r>
            <a:endParaRPr lang="bs-Latn-BA" sz="3000" dirty="0"/>
          </a:p>
          <a:p>
            <a:endParaRPr lang="bs-Latn-BA" sz="3000" dirty="0"/>
          </a:p>
        </p:txBody>
      </p:sp>
    </p:spTree>
    <p:extLst>
      <p:ext uri="{BB962C8B-B14F-4D97-AF65-F5344CB8AC3E}">
        <p14:creationId xmlns:p14="http://schemas.microsoft.com/office/powerpoint/2010/main" val="104990288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dirty="0" smtClean="0"/>
              <a:t/>
            </a:r>
            <a:br>
              <a:rPr lang="bs-Latn-BA" dirty="0" smtClean="0"/>
            </a:br>
            <a:endParaRPr lang="bs-Latn-BA" sz="4000" b="1" dirty="0"/>
          </a:p>
        </p:txBody>
      </p:sp>
      <p:sp>
        <p:nvSpPr>
          <p:cNvPr id="3" name="Content Placeholder 2"/>
          <p:cNvSpPr>
            <a:spLocks noGrp="1"/>
          </p:cNvSpPr>
          <p:nvPr>
            <p:ph idx="1"/>
          </p:nvPr>
        </p:nvSpPr>
        <p:spPr>
          <a:xfrm>
            <a:off x="827584" y="1600200"/>
            <a:ext cx="7416824" cy="4525963"/>
          </a:xfrm>
        </p:spPr>
        <p:txBody>
          <a:bodyPr>
            <a:normAutofit/>
          </a:bodyPr>
          <a:lstStyle/>
          <a:p>
            <a:pPr algn="just"/>
            <a:r>
              <a:rPr lang="vi-VN" b="1" dirty="0">
                <a:latin typeface="Calibri" pitchFamily="34" charset="0"/>
                <a:cs typeface="Calibri" pitchFamily="34" charset="0"/>
              </a:rPr>
              <a:t>U razdoblju neposredno nakon rata uveliko se povećalo ekonomsko bogatstvo. </a:t>
            </a:r>
            <a:endParaRPr lang="bs-Latn-BA" b="1" dirty="0" smtClean="0">
              <a:latin typeface="Calibri" pitchFamily="34" charset="0"/>
              <a:cs typeface="Calibri" pitchFamily="34" charset="0"/>
            </a:endParaRPr>
          </a:p>
          <a:p>
            <a:pPr algn="just"/>
            <a:endParaRPr lang="vi-VN" b="1" dirty="0">
              <a:latin typeface="Calibri" pitchFamily="34" charset="0"/>
              <a:cs typeface="Calibri" pitchFamily="34" charset="0"/>
            </a:endParaRPr>
          </a:p>
          <a:p>
            <a:pPr algn="just"/>
            <a:r>
              <a:rPr lang="vi-VN" b="1" dirty="0">
                <a:latin typeface="Calibri" pitchFamily="34" charset="0"/>
                <a:cs typeface="Calibri" pitchFamily="34" charset="0"/>
              </a:rPr>
              <a:t>Stanovništvo ima više slobodnog vremena te želi iskoristiti tu ponovno pronađenu bezbrižnost tražeći nove i različite vrste zabave. </a:t>
            </a:r>
          </a:p>
          <a:p>
            <a:endParaRPr lang="bs-Latn-BA" dirty="0"/>
          </a:p>
        </p:txBody>
      </p:sp>
    </p:spTree>
    <p:extLst>
      <p:ext uri="{BB962C8B-B14F-4D97-AF65-F5344CB8AC3E}">
        <p14:creationId xmlns:p14="http://schemas.microsoft.com/office/powerpoint/2010/main" val="56472147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pPr algn="just"/>
            <a:r>
              <a:rPr lang="vi-VN" b="1" dirty="0">
                <a:latin typeface="Calibri" pitchFamily="34" charset="0"/>
                <a:cs typeface="Calibri" pitchFamily="34" charset="0"/>
              </a:rPr>
              <a:t>Početak je to sve individualnijeg i individualiziranijeg potrošačkog društva. </a:t>
            </a:r>
            <a:endParaRPr lang="bs-Latn-BA" b="1" dirty="0" smtClean="0">
              <a:latin typeface="Calibri" pitchFamily="34" charset="0"/>
              <a:cs typeface="Calibri" pitchFamily="34" charset="0"/>
            </a:endParaRPr>
          </a:p>
          <a:p>
            <a:pPr algn="just"/>
            <a:endParaRPr lang="vi-VN" b="1" dirty="0">
              <a:latin typeface="Calibri" pitchFamily="34" charset="0"/>
              <a:cs typeface="Calibri" pitchFamily="34" charset="0"/>
            </a:endParaRPr>
          </a:p>
          <a:p>
            <a:pPr algn="just"/>
            <a:r>
              <a:rPr lang="vi-VN" b="1" dirty="0">
                <a:latin typeface="Calibri" pitchFamily="34" charset="0"/>
                <a:cs typeface="Calibri" pitchFamily="34" charset="0"/>
              </a:rPr>
              <a:t>Sport je samo jedna od mnogih dostupnih zabava, kao što su izlasci, kino itd. </a:t>
            </a:r>
          </a:p>
          <a:p>
            <a:endParaRPr lang="bs-Latn-BA" dirty="0"/>
          </a:p>
        </p:txBody>
      </p:sp>
    </p:spTree>
    <p:extLst>
      <p:ext uri="{BB962C8B-B14F-4D97-AF65-F5344CB8AC3E}">
        <p14:creationId xmlns:p14="http://schemas.microsoft.com/office/powerpoint/2010/main" val="71015661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dirty="0" smtClean="0"/>
              <a:t/>
            </a:r>
            <a:br>
              <a:rPr lang="bs-Latn-BA" dirty="0" smtClean="0"/>
            </a:br>
            <a:endParaRPr lang="bs-Latn-BA" sz="4000" b="1" dirty="0"/>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sz="3000" b="1" dirty="0"/>
              <a:t>Aktivno i strukturirano navijanje koje se pojavilo u engleskom fudbalu 1960-ih godina (</a:t>
            </a:r>
            <a:r>
              <a:rPr lang="hr-BA" sz="3000" b="1" dirty="0" err="1"/>
              <a:t>Broussard</a:t>
            </a:r>
            <a:r>
              <a:rPr lang="hr-BA" sz="3000" b="1" dirty="0"/>
              <a:t>, 1990) ipak se jasno razlikuje od navijanja </a:t>
            </a:r>
            <a:r>
              <a:rPr lang="hr-BA" sz="3000" b="1" dirty="0" err="1"/>
              <a:t>Ultrasa</a:t>
            </a:r>
            <a:r>
              <a:rPr lang="hr-BA" sz="3000" b="1" dirty="0"/>
              <a:t> na talijanskim i francuskim navijačkim tribinama.</a:t>
            </a:r>
            <a:endParaRPr lang="bs-Latn-BA" sz="3000" dirty="0"/>
          </a:p>
          <a:p>
            <a:endParaRPr lang="bs-Latn-BA" sz="3000" dirty="0"/>
          </a:p>
          <a:p>
            <a:endParaRPr lang="bs-Latn-BA" dirty="0"/>
          </a:p>
        </p:txBody>
      </p:sp>
    </p:spTree>
    <p:extLst>
      <p:ext uri="{BB962C8B-B14F-4D97-AF65-F5344CB8AC3E}">
        <p14:creationId xmlns:p14="http://schemas.microsoft.com/office/powerpoint/2010/main" val="71613674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sz="4000" dirty="0" smtClean="0"/>
              <a:t/>
            </a:r>
            <a:br>
              <a:rPr lang="bs-Latn-BA" sz="4000" dirty="0" smtClean="0"/>
            </a:br>
            <a:endParaRPr lang="bs-Latn-BA" b="1" dirty="0"/>
          </a:p>
        </p:txBody>
      </p:sp>
      <p:sp>
        <p:nvSpPr>
          <p:cNvPr id="3" name="Content Placeholder 2"/>
          <p:cNvSpPr>
            <a:spLocks noGrp="1"/>
          </p:cNvSpPr>
          <p:nvPr>
            <p:ph idx="1"/>
          </p:nvPr>
        </p:nvSpPr>
        <p:spPr>
          <a:xfrm>
            <a:off x="827584" y="1600200"/>
            <a:ext cx="7344816" cy="4525963"/>
          </a:xfrm>
        </p:spPr>
        <p:txBody>
          <a:bodyPr/>
          <a:lstStyle/>
          <a:p>
            <a:pPr algn="just"/>
            <a:r>
              <a:rPr lang="bs-Latn-BA" sz="3000" b="1" dirty="0" smtClean="0"/>
              <a:t>Dok </a:t>
            </a:r>
            <a:r>
              <a:rPr lang="bs-Latn-BA" sz="3000" b="1" dirty="0"/>
              <a:t>Ultras organiziraju šarolike koreografije, tzv. tifose, služeći se transparentima i raznobojnim papirima s amblemima kluba ili zajednice kojoj pripadaju, engleski navijači često nose samo šalove ili simbole kluba, no tokom utakmice kontinuirano i aktivno navijaju pjevajući i izvikujući provokativne parole.</a:t>
            </a:r>
          </a:p>
          <a:p>
            <a:endParaRPr lang="bs-Latn-BA" dirty="0"/>
          </a:p>
        </p:txBody>
      </p:sp>
    </p:spTree>
    <p:extLst>
      <p:ext uri="{BB962C8B-B14F-4D97-AF65-F5344CB8AC3E}">
        <p14:creationId xmlns:p14="http://schemas.microsoft.com/office/powerpoint/2010/main" val="322674361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dirty="0"/>
          </a:p>
        </p:txBody>
      </p:sp>
      <p:sp>
        <p:nvSpPr>
          <p:cNvPr id="3" name="Content Placeholder 2"/>
          <p:cNvSpPr>
            <a:spLocks noGrp="1"/>
          </p:cNvSpPr>
          <p:nvPr>
            <p:ph idx="1"/>
          </p:nvPr>
        </p:nvSpPr>
        <p:spPr>
          <a:xfrm>
            <a:off x="827584" y="1600200"/>
            <a:ext cx="7344816" cy="4525963"/>
          </a:xfrm>
        </p:spPr>
        <p:txBody>
          <a:bodyPr>
            <a:normAutofit fontScale="92500"/>
          </a:bodyPr>
          <a:lstStyle/>
          <a:p>
            <a:pPr algn="just"/>
            <a:r>
              <a:rPr lang="hr-BA" b="1" dirty="0"/>
              <a:t>Veliki broj naučnika (Taylor, 1982; </a:t>
            </a:r>
            <a:r>
              <a:rPr lang="hr-BA" b="1" dirty="0" err="1"/>
              <a:t>Clarcke</a:t>
            </a:r>
            <a:r>
              <a:rPr lang="hr-BA" b="1" dirty="0"/>
              <a:t>, 1978; </a:t>
            </a:r>
            <a:r>
              <a:rPr lang="hr-BA" b="1" dirty="0" err="1"/>
              <a:t>Elias</a:t>
            </a:r>
            <a:r>
              <a:rPr lang="hr-BA" b="1" dirty="0"/>
              <a:t> i </a:t>
            </a:r>
            <a:r>
              <a:rPr lang="hr-BA" b="1" dirty="0" err="1"/>
              <a:t>Dunning</a:t>
            </a:r>
            <a:r>
              <a:rPr lang="hr-BA" b="1" dirty="0"/>
              <a:t>) smatra da treće razdoblje u razvoju huliganstva odgovara društvenom i privrednom propadanju Velike Britanije 1970-ih i 1980-ih godina. </a:t>
            </a:r>
            <a:endParaRPr lang="bs-Latn-BA" dirty="0"/>
          </a:p>
          <a:p>
            <a:pPr algn="just"/>
            <a:r>
              <a:rPr lang="hr-BA" b="1" dirty="0"/>
              <a:t>Nijedna laburistička vlada (H. Wilson od 1964. do 1970. i od 1974. do 1976. te J. </a:t>
            </a:r>
            <a:r>
              <a:rPr lang="hr-BA" b="1" dirty="0" err="1"/>
              <a:t>Callaghan</a:t>
            </a:r>
            <a:r>
              <a:rPr lang="hr-BA" b="1" dirty="0"/>
              <a:t> od 1976. do 1980. godine) ne uspijeva smanjiti inflaciju i nezaposlenost</a:t>
            </a:r>
            <a:r>
              <a:rPr lang="hr-BA" b="1" dirty="0" smtClean="0"/>
              <a:t>.</a:t>
            </a:r>
            <a:endParaRPr lang="bs-Latn-BA" dirty="0"/>
          </a:p>
        </p:txBody>
      </p:sp>
    </p:spTree>
    <p:extLst>
      <p:ext uri="{BB962C8B-B14F-4D97-AF65-F5344CB8AC3E}">
        <p14:creationId xmlns:p14="http://schemas.microsoft.com/office/powerpoint/2010/main" val="1842239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latin typeface="+mn-lt"/>
              </a:rPr>
              <a:t>Deskriptivni prikaz pojavnih oblika kriminaliteta</a:t>
            </a:r>
            <a:endParaRPr lang="bs-Latn-BA" sz="3600" dirty="0">
              <a:latin typeface="+mn-lt"/>
            </a:endParaRPr>
          </a:p>
        </p:txBody>
      </p:sp>
      <p:sp>
        <p:nvSpPr>
          <p:cNvPr id="3" name="Content Placeholder 2"/>
          <p:cNvSpPr>
            <a:spLocks noGrp="1"/>
          </p:cNvSpPr>
          <p:nvPr>
            <p:ph idx="1"/>
          </p:nvPr>
        </p:nvSpPr>
        <p:spPr>
          <a:xfrm>
            <a:off x="457200" y="1412776"/>
            <a:ext cx="8229600" cy="4824536"/>
          </a:xfrm>
        </p:spPr>
        <p:txBody>
          <a:bodyPr>
            <a:normAutofit/>
          </a:bodyPr>
          <a:lstStyle/>
          <a:p>
            <a:pPr algn="just"/>
            <a:endParaRPr lang="hr-BA" sz="3000" b="1" dirty="0" smtClean="0"/>
          </a:p>
          <a:p>
            <a:pPr algn="just"/>
            <a:r>
              <a:rPr lang="hr-BA" sz="3000" b="1" dirty="0" smtClean="0"/>
              <a:t>Masters </a:t>
            </a:r>
            <a:r>
              <a:rPr lang="hr-BA" sz="3000" b="1" dirty="0"/>
              <a:t>i Robenson (1990) identifikuju tvz. „</a:t>
            </a:r>
            <a:r>
              <a:rPr lang="hr-BA" sz="3000" b="1" i="1" dirty="0"/>
              <a:t>svakodnevni kriminalitet</a:t>
            </a:r>
            <a:r>
              <a:rPr lang="hr-BA" sz="3000" b="1" dirty="0"/>
              <a:t>”</a:t>
            </a:r>
            <a:r>
              <a:rPr lang="hr-BA" sz="3000" dirty="0"/>
              <a:t>, </a:t>
            </a:r>
            <a:r>
              <a:rPr lang="hr-BA" sz="3000" b="1" dirty="0"/>
              <a:t>nasilnički lični </a:t>
            </a:r>
            <a:r>
              <a:rPr lang="hr-BA" sz="3000" b="1" dirty="0" err="1"/>
              <a:t>kriminalittet</a:t>
            </a:r>
            <a:r>
              <a:rPr lang="hr-BA" sz="3000" b="1" dirty="0"/>
              <a:t>, upravljanje automobilom pod </a:t>
            </a:r>
            <a:r>
              <a:rPr lang="hr-BA" sz="3000" b="1" dirty="0" err="1"/>
              <a:t>dejstvom</a:t>
            </a:r>
            <a:r>
              <a:rPr lang="hr-BA" sz="3000" b="1" dirty="0"/>
              <a:t> alkohola, provalne krađe, razbojništva, </a:t>
            </a:r>
            <a:r>
              <a:rPr lang="hr-BA" sz="3000" b="1" dirty="0" err="1"/>
              <a:t>organizovani</a:t>
            </a:r>
            <a:r>
              <a:rPr lang="hr-BA" sz="3000" b="1" dirty="0"/>
              <a:t> kriminalitet, poslovni kriminalitet i kriminalitet bez žrtava. </a:t>
            </a:r>
            <a:endParaRPr lang="bs-Latn-BA" sz="3000" dirty="0"/>
          </a:p>
          <a:p>
            <a:endParaRPr lang="bs-Latn-BA" sz="3000" dirty="0"/>
          </a:p>
        </p:txBody>
      </p:sp>
    </p:spTree>
    <p:extLst>
      <p:ext uri="{BB962C8B-B14F-4D97-AF65-F5344CB8AC3E}">
        <p14:creationId xmlns:p14="http://schemas.microsoft.com/office/powerpoint/2010/main" val="217497509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00200"/>
            <a:ext cx="7416824" cy="4525963"/>
          </a:xfrm>
        </p:spPr>
        <p:txBody>
          <a:bodyPr>
            <a:normAutofit/>
          </a:bodyPr>
          <a:lstStyle/>
          <a:p>
            <a:r>
              <a:rPr lang="bs-Latn-BA" sz="3000" b="1" dirty="0"/>
              <a:t>Početkom 1970-ih 14% stanovništva živi ispod praga siromaštva, brojka koju Francuska nije nikad dosegnula i gdje se postotak siromašnog stanovništva 1990-ih stabilizirao na 10%. </a:t>
            </a:r>
          </a:p>
          <a:p>
            <a:endParaRPr lang="bs-Latn-BA" sz="3000" b="1" dirty="0"/>
          </a:p>
        </p:txBody>
      </p:sp>
    </p:spTree>
    <p:extLst>
      <p:ext uri="{BB962C8B-B14F-4D97-AF65-F5344CB8AC3E}">
        <p14:creationId xmlns:p14="http://schemas.microsoft.com/office/powerpoint/2010/main" val="309166584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268760"/>
            <a:ext cx="7416824" cy="5112568"/>
          </a:xfrm>
        </p:spPr>
        <p:txBody>
          <a:bodyPr>
            <a:noAutofit/>
          </a:bodyPr>
          <a:lstStyle/>
          <a:p>
            <a:endParaRPr lang="hr-BA" sz="3000" b="1" dirty="0" smtClean="0">
              <a:solidFill>
                <a:srgbClr val="FF0000"/>
              </a:solidFill>
            </a:endParaRPr>
          </a:p>
          <a:p>
            <a:endParaRPr lang="hr-BA" sz="3000" b="1" dirty="0">
              <a:solidFill>
                <a:srgbClr val="FF0000"/>
              </a:solidFill>
            </a:endParaRPr>
          </a:p>
          <a:p>
            <a:r>
              <a:rPr lang="hr-BA" sz="3000" b="1" dirty="0" smtClean="0"/>
              <a:t>U </a:t>
            </a:r>
            <a:r>
              <a:rPr lang="hr-BA" sz="3000" b="1" dirty="0"/>
              <a:t>anglosaksonskim zemljama je između 1966. i 1986. samo industrijski sektor izgubio 3 miliona radnih mjesta, što je Francuska dosegnula 1993. godine, i to u svim ekonomskim sektorima. </a:t>
            </a:r>
            <a:endParaRPr lang="bs-Latn-BA" sz="3000" b="1" dirty="0"/>
          </a:p>
        </p:txBody>
      </p:sp>
    </p:spTree>
    <p:extLst>
      <p:ext uri="{BB962C8B-B14F-4D97-AF65-F5344CB8AC3E}">
        <p14:creationId xmlns:p14="http://schemas.microsoft.com/office/powerpoint/2010/main" val="399262973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00200"/>
            <a:ext cx="7272808" cy="4525963"/>
          </a:xfrm>
        </p:spPr>
        <p:txBody>
          <a:bodyPr/>
          <a:lstStyle/>
          <a:p>
            <a:pPr algn="just"/>
            <a:r>
              <a:rPr lang="hr-BA" sz="3000" b="1" dirty="0"/>
              <a:t>Privredno-ekonomski krah imao je za posljedicu dolazak na vlast Margaret Thatcher i uvođenje tzv. Politike „restrikcije i štednje“, privatizaciju i razvoj strogog ekonomskog liberalizma.</a:t>
            </a:r>
            <a:endParaRPr lang="bs-Latn-BA" sz="3000" b="1" dirty="0"/>
          </a:p>
          <a:p>
            <a:endParaRPr lang="bs-Latn-BA" dirty="0"/>
          </a:p>
        </p:txBody>
      </p:sp>
    </p:spTree>
    <p:extLst>
      <p:ext uri="{BB962C8B-B14F-4D97-AF65-F5344CB8AC3E}">
        <p14:creationId xmlns:p14="http://schemas.microsoft.com/office/powerpoint/2010/main" val="311546426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16824" cy="4525963"/>
          </a:xfrm>
        </p:spPr>
        <p:txBody>
          <a:bodyPr>
            <a:normAutofit/>
          </a:bodyPr>
          <a:lstStyle/>
          <a:p>
            <a:pPr algn="just"/>
            <a:r>
              <a:rPr lang="vi-VN" sz="3000" b="1" dirty="0">
                <a:latin typeface="Calibri" pitchFamily="34" charset="0"/>
                <a:cs typeface="Calibri" pitchFamily="34" charset="0"/>
              </a:rPr>
              <a:t>Izbori tadašnje politike bili su jasni: treba podstaknuti oporavak privrede i ekonomije, čak i na račun radničkih slojeva i zapostavljenih kategorija društva. </a:t>
            </a:r>
          </a:p>
          <a:p>
            <a:endParaRPr lang="bs-Latn-BA" dirty="0"/>
          </a:p>
        </p:txBody>
      </p:sp>
    </p:spTree>
    <p:extLst>
      <p:ext uri="{BB962C8B-B14F-4D97-AF65-F5344CB8AC3E}">
        <p14:creationId xmlns:p14="http://schemas.microsoft.com/office/powerpoint/2010/main" val="343051786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lstStyle/>
          <a:p>
            <a:pPr algn="just"/>
            <a:r>
              <a:rPr lang="vi-VN" sz="3000" b="1" dirty="0">
                <a:latin typeface="Calibri" pitchFamily="34" charset="0"/>
                <a:cs typeface="Calibri" pitchFamily="34" charset="0"/>
              </a:rPr>
              <a:t>Za određene navijače huliganstvo je jedan od načina, premda odvratan i zastrašujući, da daju smisao svom životu, da steknu prepoznatljivost u društvu i na takav način socijalnu isključenost pretvore u priznanje, a neuspjeh u uspjeh. </a:t>
            </a:r>
          </a:p>
          <a:p>
            <a:endParaRPr lang="bs-Latn-BA" dirty="0"/>
          </a:p>
        </p:txBody>
      </p:sp>
    </p:spTree>
    <p:extLst>
      <p:ext uri="{BB962C8B-B14F-4D97-AF65-F5344CB8AC3E}">
        <p14:creationId xmlns:p14="http://schemas.microsoft.com/office/powerpoint/2010/main" val="94767094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err="1">
                <a:latin typeface="Calibri" pitchFamily="34" charset="0"/>
                <a:cs typeface="Calibri" pitchFamily="34" charset="0"/>
              </a:rPr>
              <a:t>Kulturalistički</a:t>
            </a:r>
            <a:r>
              <a:rPr lang="hr-BA" sz="3600" b="1" dirty="0">
                <a:latin typeface="Calibri" pitchFamily="34" charset="0"/>
                <a:cs typeface="Calibri" pitchFamily="34" charset="0"/>
              </a:rPr>
              <a:t> pristup činjenicama, </a:t>
            </a:r>
            <a:r>
              <a:rPr lang="hr-BA" sz="3600" b="1" dirty="0" err="1">
                <a:latin typeface="Calibri" pitchFamily="34" charset="0"/>
                <a:cs typeface="Calibri" pitchFamily="34" charset="0"/>
              </a:rPr>
              <a:t>segmentarno</a:t>
            </a:r>
            <a:r>
              <a:rPr lang="hr-BA" sz="3600" b="1" dirty="0">
                <a:latin typeface="Calibri" pitchFamily="34" charset="0"/>
                <a:cs typeface="Calibri" pitchFamily="34" charset="0"/>
              </a:rPr>
              <a:t> socijalne veze i huliganstva</a:t>
            </a:r>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525963"/>
          </a:xfrm>
        </p:spPr>
        <p:txBody>
          <a:bodyPr>
            <a:normAutofit/>
          </a:bodyPr>
          <a:lstStyle/>
          <a:p>
            <a:endParaRPr lang="hr-BA" b="1" dirty="0" smtClean="0"/>
          </a:p>
          <a:p>
            <a:pPr algn="just"/>
            <a:r>
              <a:rPr lang="hr-BA" sz="3000" b="1" dirty="0" smtClean="0"/>
              <a:t>Četvrto </a:t>
            </a:r>
            <a:r>
              <a:rPr lang="hr-BA" sz="3000" b="1" dirty="0"/>
              <a:t>razdoblje razvoja huliganstva obilježeno je radovima Eliasa i Dunninga (1986), koji su na sport primijenili analize glavnog Eliasovog djela o civilizacijskim procesima zapadnjačkih društava. </a:t>
            </a:r>
            <a:endParaRPr lang="bs-Latn-BA" sz="3000" dirty="0"/>
          </a:p>
        </p:txBody>
      </p:sp>
    </p:spTree>
    <p:extLst>
      <p:ext uri="{BB962C8B-B14F-4D97-AF65-F5344CB8AC3E}">
        <p14:creationId xmlns:p14="http://schemas.microsoft.com/office/powerpoint/2010/main" val="422281648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00200"/>
            <a:ext cx="7344816" cy="4525963"/>
          </a:xfrm>
        </p:spPr>
        <p:txBody>
          <a:bodyPr/>
          <a:lstStyle/>
          <a:p>
            <a:pPr algn="just"/>
            <a:r>
              <a:rPr lang="hr-BA" sz="3000" b="1" dirty="0"/>
              <a:t>Elias smatra da su se društva izgradila, s jedne strane, stvaranjem pravila ponašanja, i sa druge strane rješavanjem pitanja kontrole nasilja od strane države (pretvaranje ratničkog plemstva u dvorsko plemstvo, monopolizacija nasilja), ali i pojedinaca koji postupno uče kako samostalno kontrolisati svoje nagone.</a:t>
            </a:r>
            <a:endParaRPr lang="bs-Latn-BA" sz="3000" dirty="0"/>
          </a:p>
          <a:p>
            <a:endParaRPr lang="bs-Latn-BA" dirty="0"/>
          </a:p>
        </p:txBody>
      </p:sp>
    </p:spTree>
    <p:extLst>
      <p:ext uri="{BB962C8B-B14F-4D97-AF65-F5344CB8AC3E}">
        <p14:creationId xmlns:p14="http://schemas.microsoft.com/office/powerpoint/2010/main" val="148649869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8229600" cy="1143000"/>
          </a:xfrm>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99592" y="1600200"/>
            <a:ext cx="7344816" cy="4525963"/>
          </a:xfrm>
        </p:spPr>
        <p:txBody>
          <a:bodyPr/>
          <a:lstStyle/>
          <a:p>
            <a:pPr algn="just"/>
            <a:r>
              <a:rPr lang="bs-Latn-BA" sz="3000" b="1" dirty="0"/>
              <a:t>Sport je jedan od načina kontrole nasilja u društvu jer je istovremeno i prostor u kojem se toleriše „</a:t>
            </a:r>
            <a:r>
              <a:rPr lang="bs-Latn-BA" sz="3000" b="1" i="1" dirty="0"/>
              <a:t>slobodno iskazivanje </a:t>
            </a:r>
            <a:r>
              <a:rPr lang="bs-Latn-BA" sz="3000" b="1" i="1" dirty="0" smtClean="0"/>
              <a:t>emocija“</a:t>
            </a:r>
            <a:r>
              <a:rPr lang="bs-Latn-BA" sz="3000" b="1" dirty="0" smtClean="0"/>
              <a:t>, </a:t>
            </a:r>
            <a:r>
              <a:rPr lang="bs-Latn-BA" sz="3000" b="1" dirty="0"/>
              <a:t>gdje se igrači i gledaoci mogu prepustiti osjećajima, i prostor stvaranja društvenih normi u kojem se uči poštivanje pravila i kontrola emocija. </a:t>
            </a:r>
          </a:p>
          <a:p>
            <a:endParaRPr lang="bs-Latn-BA" dirty="0"/>
          </a:p>
        </p:txBody>
      </p:sp>
    </p:spTree>
    <p:extLst>
      <p:ext uri="{BB962C8B-B14F-4D97-AF65-F5344CB8AC3E}">
        <p14:creationId xmlns:p14="http://schemas.microsoft.com/office/powerpoint/2010/main" val="277587522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noAutofit/>
          </a:bodyPr>
          <a:lstStyle/>
          <a:p>
            <a:endParaRPr lang="hr-BA" sz="3000" b="1" dirty="0" smtClean="0"/>
          </a:p>
          <a:p>
            <a:r>
              <a:rPr lang="hr-BA" sz="3000" b="1" dirty="0" smtClean="0"/>
              <a:t>Elias </a:t>
            </a:r>
            <a:r>
              <a:rPr lang="hr-BA" sz="3000" b="1" dirty="0"/>
              <a:t>i Dunning pozabavili su se pitanjem huliganstva postavljajući jednostavno pitanje: kako moderni sport, stvoren među ostalim i kao sredstvo kontrole nasilja, može proizvesti u fudbalu toliko nasilja? </a:t>
            </a:r>
            <a:endParaRPr lang="bs-Latn-BA" sz="3000" dirty="0"/>
          </a:p>
        </p:txBody>
      </p:sp>
    </p:spTree>
    <p:extLst>
      <p:ext uri="{BB962C8B-B14F-4D97-AF65-F5344CB8AC3E}">
        <p14:creationId xmlns:p14="http://schemas.microsoft.com/office/powerpoint/2010/main" val="9874778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344816" cy="4525963"/>
          </a:xfrm>
        </p:spPr>
        <p:txBody>
          <a:bodyPr/>
          <a:lstStyle/>
          <a:p>
            <a:pPr algn="just"/>
            <a:r>
              <a:rPr lang="vi-VN" sz="3000" b="1" dirty="0">
                <a:latin typeface="Calibri" pitchFamily="34" charset="0"/>
                <a:cs typeface="Calibri" pitchFamily="34" charset="0"/>
              </a:rPr>
              <a:t>Nastavljajući se na svoje prethodne radove, Elias i Dunning pokazuju da većina huligana potiče iz rough working class – „</a:t>
            </a:r>
            <a:r>
              <a:rPr lang="vi-VN" sz="3000" b="1" i="1" dirty="0">
                <a:latin typeface="Calibri" pitchFamily="34" charset="0"/>
                <a:cs typeface="Calibri" pitchFamily="34" charset="0"/>
              </a:rPr>
              <a:t>tvrde</a:t>
            </a:r>
            <a:r>
              <a:rPr lang="vi-VN" sz="3000" b="1" dirty="0">
                <a:latin typeface="Calibri" pitchFamily="34" charset="0"/>
                <a:cs typeface="Calibri" pitchFamily="34" charset="0"/>
              </a:rPr>
              <a:t>“ radničke klase, najnižeg radničkog sloja, i to iz najsiromašnijih dijelova te socijalne skupine: „</a:t>
            </a:r>
            <a:r>
              <a:rPr lang="vi-VN" sz="3000" b="1" i="1" dirty="0">
                <a:latin typeface="Calibri" pitchFamily="34" charset="0"/>
                <a:cs typeface="Calibri" pitchFamily="34" charset="0"/>
              </a:rPr>
              <a:t>Na dnu društvene ljestvice jaz se produbljivao između njih i sve siromašnijih nižih radničkih </a:t>
            </a:r>
            <a:r>
              <a:rPr lang="vi-VN" sz="3000" b="1" i="1" dirty="0" smtClean="0">
                <a:latin typeface="Calibri" pitchFamily="34" charset="0"/>
                <a:cs typeface="Calibri" pitchFamily="34" charset="0"/>
              </a:rPr>
              <a:t>slojeva</a:t>
            </a:r>
            <a:r>
              <a:rPr lang="bs-Latn-BA" sz="3000" b="1" i="1" dirty="0" smtClean="0">
                <a:latin typeface="Calibri" pitchFamily="34" charset="0"/>
                <a:cs typeface="Calibri" pitchFamily="34" charset="0"/>
              </a:rPr>
              <a:t>“</a:t>
            </a:r>
            <a:r>
              <a:rPr lang="vi-VN" sz="3000" b="1" i="1" dirty="0" smtClean="0">
                <a:latin typeface="Calibri" pitchFamily="34" charset="0"/>
                <a:cs typeface="Calibri" pitchFamily="34" charset="0"/>
              </a:rPr>
              <a:t>.</a:t>
            </a:r>
            <a:endParaRPr lang="vi-VN" sz="3000" b="1" i="1" dirty="0">
              <a:latin typeface="Calibri" pitchFamily="34" charset="0"/>
              <a:cs typeface="Calibri" pitchFamily="34" charset="0"/>
            </a:endParaRPr>
          </a:p>
          <a:p>
            <a:endParaRPr lang="bs-Latn-BA" dirty="0"/>
          </a:p>
        </p:txBody>
      </p:sp>
    </p:spTree>
    <p:extLst>
      <p:ext uri="{BB962C8B-B14F-4D97-AF65-F5344CB8AC3E}">
        <p14:creationId xmlns:p14="http://schemas.microsoft.com/office/powerpoint/2010/main" val="1326996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normAutofit/>
          </a:bodyPr>
          <a:lstStyle/>
          <a:p>
            <a:pPr algn="just"/>
            <a:r>
              <a:rPr lang="hr-BA" sz="3000" b="1" dirty="0"/>
              <a:t>Adler, Muller i Laufer (1991), dijele pojavne oblike kriminaliteta na nasilnički  kriminalitet (ubistvo, nanošenje fizičkih povreda, silovanje razbojništvo, otmica, terorizam, imovinska krivična djela, organizovani kriminalitet, krivična djela u vezi sa drogom, delikti u vezi sa polnim moralom i dr. </a:t>
            </a:r>
            <a:endParaRPr lang="bs-Latn-BA" sz="3000" dirty="0"/>
          </a:p>
          <a:p>
            <a:endParaRPr lang="bs-Latn-BA" sz="7500" dirty="0"/>
          </a:p>
        </p:txBody>
      </p:sp>
    </p:spTree>
    <p:extLst>
      <p:ext uri="{BB962C8B-B14F-4D97-AF65-F5344CB8AC3E}">
        <p14:creationId xmlns:p14="http://schemas.microsoft.com/office/powerpoint/2010/main" val="40732594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484784"/>
            <a:ext cx="7416824" cy="4641379"/>
          </a:xfrm>
        </p:spPr>
        <p:txBody>
          <a:bodyPr>
            <a:normAutofit/>
          </a:bodyPr>
          <a:lstStyle/>
          <a:p>
            <a:pPr algn="just"/>
            <a:endParaRPr lang="bs-Latn-BA" sz="4800" b="1" dirty="0" smtClean="0">
              <a:latin typeface="Calibri" pitchFamily="34" charset="0"/>
              <a:cs typeface="Calibri" pitchFamily="34" charset="0"/>
            </a:endParaRPr>
          </a:p>
          <a:p>
            <a:pPr marL="0" indent="0" algn="just">
              <a:buNone/>
            </a:pPr>
            <a:r>
              <a:rPr lang="vi-VN" sz="3000" b="1" dirty="0" smtClean="0">
                <a:latin typeface="Calibri" pitchFamily="34" charset="0"/>
                <a:cs typeface="Calibri" pitchFamily="34" charset="0"/>
              </a:rPr>
              <a:t>A </a:t>
            </a:r>
            <a:r>
              <a:rPr lang="vi-VN" sz="3000" b="1" dirty="0">
                <a:latin typeface="Calibri" pitchFamily="34" charset="0"/>
                <a:cs typeface="Calibri" pitchFamily="34" charset="0"/>
              </a:rPr>
              <a:t>te su skupine „tvrde“ radničke klase, čiji se broj povećava u razdobljima krize, one koje se najčešće ponašaju u skladu sa modelima stvorenim na osnovu onoga što Suttles naziva uređenom segmentacijom. </a:t>
            </a:r>
          </a:p>
          <a:p>
            <a:endParaRPr lang="bs-Latn-BA" sz="3000" dirty="0"/>
          </a:p>
        </p:txBody>
      </p:sp>
    </p:spTree>
    <p:extLst>
      <p:ext uri="{BB962C8B-B14F-4D97-AF65-F5344CB8AC3E}">
        <p14:creationId xmlns:p14="http://schemas.microsoft.com/office/powerpoint/2010/main" val="172347792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16824" cy="4525963"/>
          </a:xfrm>
        </p:spPr>
        <p:txBody>
          <a:bodyPr>
            <a:normAutofit/>
          </a:bodyPr>
          <a:lstStyle/>
          <a:p>
            <a:pPr algn="just"/>
            <a:r>
              <a:rPr lang="vi-VN" sz="3000" b="1" dirty="0">
                <a:latin typeface="Calibri" pitchFamily="34" charset="0"/>
                <a:cs typeface="Calibri" pitchFamily="34" charset="0"/>
              </a:rPr>
              <a:t>Ovi adolescenti i mladi ljudi čine većinu u skupinama koje učestvuju u najtežim oblicima huliganstva“. </a:t>
            </a:r>
            <a:endParaRPr lang="bs-Latn-BA" sz="3000" b="1" dirty="0" smtClean="0">
              <a:latin typeface="Calibri" pitchFamily="34" charset="0"/>
              <a:cs typeface="Calibri" pitchFamily="34" charset="0"/>
            </a:endParaRPr>
          </a:p>
          <a:p>
            <a:pPr algn="just"/>
            <a:endParaRPr lang="vi-VN" sz="3000" b="1" dirty="0">
              <a:latin typeface="Calibri" pitchFamily="34" charset="0"/>
              <a:cs typeface="Calibri" pitchFamily="34" charset="0"/>
            </a:endParaRPr>
          </a:p>
          <a:p>
            <a:pPr algn="just"/>
            <a:r>
              <a:rPr lang="vi-VN" sz="3000" b="1" dirty="0">
                <a:latin typeface="Calibri" pitchFamily="34" charset="0"/>
                <a:cs typeface="Calibri" pitchFamily="34" charset="0"/>
              </a:rPr>
              <a:t>Elias i Dunning međutim smatraju da nije moguće generalizovati i smatrati prirodnim izjednačavanje huliganstva sa </a:t>
            </a:r>
            <a:r>
              <a:rPr lang="vi-VN" sz="3000" b="1" dirty="0" smtClean="0">
                <a:latin typeface="Calibri" pitchFamily="34" charset="0"/>
                <a:cs typeface="Calibri" pitchFamily="34" charset="0"/>
              </a:rPr>
              <a:t>određenim </a:t>
            </a:r>
            <a:r>
              <a:rPr lang="vi-VN" sz="3000" b="1" dirty="0">
                <a:latin typeface="Calibri" pitchFamily="34" charset="0"/>
                <a:cs typeface="Calibri" pitchFamily="34" charset="0"/>
              </a:rPr>
              <a:t>društvenim slojem.</a:t>
            </a:r>
          </a:p>
        </p:txBody>
      </p:sp>
    </p:spTree>
    <p:extLst>
      <p:ext uri="{BB962C8B-B14F-4D97-AF65-F5344CB8AC3E}">
        <p14:creationId xmlns:p14="http://schemas.microsoft.com/office/powerpoint/2010/main" val="59180572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00200"/>
            <a:ext cx="7416824" cy="4525963"/>
          </a:xfrm>
        </p:spPr>
        <p:txBody>
          <a:bodyPr>
            <a:normAutofit lnSpcReduction="10000"/>
          </a:bodyPr>
          <a:lstStyle/>
          <a:p>
            <a:pPr algn="just"/>
            <a:r>
              <a:rPr lang="hr-BA" b="1" dirty="0"/>
              <a:t>Da bi opisao taj aspekt procesa, Elias koristi pojmove „</a:t>
            </a:r>
            <a:r>
              <a:rPr lang="hr-BA" b="1" i="1" dirty="0"/>
              <a:t>segmentarne veze</a:t>
            </a:r>
            <a:r>
              <a:rPr lang="hr-BA" b="1" dirty="0"/>
              <a:t>“ i „funkcionalne veze“. </a:t>
            </a:r>
            <a:endParaRPr lang="hr-BA" b="1" dirty="0" smtClean="0"/>
          </a:p>
          <a:p>
            <a:pPr algn="just"/>
            <a:endParaRPr lang="bs-Latn-BA" dirty="0"/>
          </a:p>
          <a:p>
            <a:pPr algn="just"/>
            <a:r>
              <a:rPr lang="hr-BA" b="1" dirty="0" err="1"/>
              <a:t>Rough</a:t>
            </a:r>
            <a:r>
              <a:rPr lang="hr-BA" b="1" dirty="0"/>
              <a:t> </a:t>
            </a:r>
            <a:r>
              <a:rPr lang="hr-BA" b="1" dirty="0" err="1"/>
              <a:t>working</a:t>
            </a:r>
            <a:r>
              <a:rPr lang="hr-BA" b="1" dirty="0"/>
              <a:t> </a:t>
            </a:r>
            <a:r>
              <a:rPr lang="hr-BA" b="1" dirty="0" err="1"/>
              <a:t>class</a:t>
            </a:r>
            <a:r>
              <a:rPr lang="hr-BA" b="1" dirty="0"/>
              <a:t> karakterizira društveno </a:t>
            </a:r>
            <a:r>
              <a:rPr lang="hr-BA" b="1" dirty="0" err="1"/>
              <a:t>funkcionisanje</a:t>
            </a:r>
            <a:r>
              <a:rPr lang="hr-BA" b="1" dirty="0"/>
              <a:t> u obliku „</a:t>
            </a:r>
            <a:r>
              <a:rPr lang="hr-BA" b="1" i="1" dirty="0" err="1"/>
              <a:t>segmentarnih</a:t>
            </a:r>
            <a:r>
              <a:rPr lang="hr-BA" b="1" i="1" dirty="0"/>
              <a:t> veza</a:t>
            </a:r>
            <a:r>
              <a:rPr lang="hr-BA" b="1" dirty="0"/>
              <a:t>“, gdje je nasilje jedan od tradicionalnih oblika rješavanja sukoba. </a:t>
            </a:r>
            <a:endParaRPr lang="bs-Latn-BA" dirty="0"/>
          </a:p>
          <a:p>
            <a:endParaRPr lang="bs-Latn-BA" dirty="0"/>
          </a:p>
        </p:txBody>
      </p:sp>
    </p:spTree>
    <p:extLst>
      <p:ext uri="{BB962C8B-B14F-4D97-AF65-F5344CB8AC3E}">
        <p14:creationId xmlns:p14="http://schemas.microsoft.com/office/powerpoint/2010/main" val="212826458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r>
              <a:rPr lang="hr-BA" b="1" dirty="0"/>
              <a:t>Ono je dakle za Eliasa i Dunninga dominantan i neodvojiv aspekt društvenog funkcionisanja tih skupina. </a:t>
            </a:r>
            <a:endParaRPr lang="bs-Latn-BA" dirty="0"/>
          </a:p>
          <a:p>
            <a:endParaRPr lang="bs-Latn-BA" dirty="0"/>
          </a:p>
        </p:txBody>
      </p:sp>
    </p:spTree>
    <p:extLst>
      <p:ext uri="{BB962C8B-B14F-4D97-AF65-F5344CB8AC3E}">
        <p14:creationId xmlns:p14="http://schemas.microsoft.com/office/powerpoint/2010/main" val="1038384176"/>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BA" b="1" dirty="0" smtClean="0"/>
              <a:t/>
            </a:r>
            <a:br>
              <a:rPr lang="hr-BA" b="1" dirty="0" smtClean="0"/>
            </a:br>
            <a:endParaRPr lang="bs-Latn-BA" sz="4000" dirty="0"/>
          </a:p>
        </p:txBody>
      </p:sp>
      <p:sp>
        <p:nvSpPr>
          <p:cNvPr id="3" name="Content Placeholder 2"/>
          <p:cNvSpPr>
            <a:spLocks noGrp="1"/>
          </p:cNvSpPr>
          <p:nvPr>
            <p:ph idx="1"/>
          </p:nvPr>
        </p:nvSpPr>
        <p:spPr>
          <a:xfrm>
            <a:off x="827584" y="1600200"/>
            <a:ext cx="7344816" cy="4525963"/>
          </a:xfrm>
        </p:spPr>
        <p:txBody>
          <a:bodyPr>
            <a:noAutofit/>
          </a:bodyPr>
          <a:lstStyle/>
          <a:p>
            <a:pPr marL="0" indent="0">
              <a:buNone/>
            </a:pPr>
            <a:r>
              <a:rPr lang="hr-BA" sz="2800" b="1" dirty="0"/>
              <a:t>Za Eliasa i Dunninga četiri primjera potvrđuju taj društveni model:</a:t>
            </a:r>
            <a:r>
              <a:rPr lang="bs-Latn-BA" sz="2800" dirty="0"/>
              <a:t/>
            </a:r>
            <a:br>
              <a:rPr lang="bs-Latn-BA" sz="2800" dirty="0"/>
            </a:br>
            <a:endParaRPr lang="hr-BA" sz="3000" b="1" dirty="0" smtClean="0"/>
          </a:p>
          <a:p>
            <a:pPr algn="just"/>
            <a:r>
              <a:rPr lang="hr-BA" sz="3000" b="1" dirty="0" smtClean="0"/>
              <a:t> </a:t>
            </a:r>
            <a:r>
              <a:rPr lang="hr-BA" sz="3000" b="1" dirty="0"/>
              <a:t>Činjenica da spomenute skupine uživaju u međusobnim sukobima, čini se, isto toliko, ako ne i više, koliko i u praćenju utakmicu.</a:t>
            </a:r>
            <a:endParaRPr lang="bs-Latn-BA" sz="3000" dirty="0"/>
          </a:p>
          <a:p>
            <a:pPr algn="just"/>
            <a:endParaRPr lang="bs-Latn-BA" sz="3000" dirty="0"/>
          </a:p>
        </p:txBody>
      </p:sp>
    </p:spTree>
    <p:extLst>
      <p:ext uri="{BB962C8B-B14F-4D97-AF65-F5344CB8AC3E}">
        <p14:creationId xmlns:p14="http://schemas.microsoft.com/office/powerpoint/2010/main" val="3223327517"/>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00200"/>
            <a:ext cx="7344816" cy="4525963"/>
          </a:xfrm>
        </p:spPr>
        <p:txBody>
          <a:bodyPr/>
          <a:lstStyle/>
          <a:p>
            <a:pPr algn="just"/>
            <a:r>
              <a:rPr lang="hr-BA" sz="3000" b="1" dirty="0"/>
              <a:t>Činjenica da skoro svi članovi sukobljenih skupina pripadaju istom društvenom sloju, takozvanoj tvrdoj radničkoj klasi.  </a:t>
            </a:r>
            <a:endParaRPr lang="hr-BA" sz="3000" b="1" dirty="0" smtClean="0"/>
          </a:p>
          <a:p>
            <a:pPr algn="just"/>
            <a:r>
              <a:rPr lang="hr-BA" sz="3000" b="1" dirty="0" smtClean="0"/>
              <a:t>Njihovi </a:t>
            </a:r>
            <a:r>
              <a:rPr lang="hr-BA" sz="3000" b="1" dirty="0"/>
              <a:t>sukobi jesu sukobi unutar jedne klase, a ne sukob klasa.</a:t>
            </a:r>
            <a:endParaRPr lang="bs-Latn-BA" sz="3000" dirty="0"/>
          </a:p>
          <a:p>
            <a:endParaRPr lang="bs-Latn-BA" dirty="0"/>
          </a:p>
        </p:txBody>
      </p:sp>
    </p:spTree>
    <p:extLst>
      <p:ext uri="{BB962C8B-B14F-4D97-AF65-F5344CB8AC3E}">
        <p14:creationId xmlns:p14="http://schemas.microsoft.com/office/powerpoint/2010/main" val="286677797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s-Latn-BA" sz="3600" dirty="0" smtClean="0">
                <a:latin typeface="Calibri" pitchFamily="34" charset="0"/>
                <a:cs typeface="Calibri" pitchFamily="34" charset="0"/>
              </a:rPr>
              <a:t/>
            </a:r>
            <a:br>
              <a:rPr lang="bs-Latn-BA" sz="3600" dirty="0" smtClean="0">
                <a:latin typeface="Calibri" pitchFamily="34" charset="0"/>
                <a:cs typeface="Calibri" pitchFamily="34" charset="0"/>
              </a:rPr>
            </a:br>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859216" cy="4525963"/>
          </a:xfrm>
        </p:spPr>
        <p:txBody>
          <a:bodyPr>
            <a:normAutofit fontScale="25000" lnSpcReduction="20000"/>
          </a:bodyPr>
          <a:lstStyle/>
          <a:p>
            <a:pPr algn="just"/>
            <a:r>
              <a:rPr lang="vi-VN" sz="12000" b="1" dirty="0" smtClean="0">
                <a:latin typeface="Calibri" pitchFamily="34" charset="0"/>
                <a:cs typeface="Calibri" pitchFamily="34" charset="0"/>
              </a:rPr>
              <a:t>Činjenica </a:t>
            </a:r>
            <a:r>
              <a:rPr lang="vi-VN" sz="12000" b="1" dirty="0">
                <a:latin typeface="Calibri" pitchFamily="34" charset="0"/>
                <a:cs typeface="Calibri" pitchFamily="34" charset="0"/>
              </a:rPr>
              <a:t>da sukobi tih skupina naliče </a:t>
            </a:r>
            <a:r>
              <a:rPr lang="vi-VN" sz="12000" b="1" dirty="0" smtClean="0">
                <a:latin typeface="Calibri" pitchFamily="34" charset="0"/>
                <a:cs typeface="Calibri" pitchFamily="34" charset="0"/>
              </a:rPr>
              <a:t>vendeti.</a:t>
            </a:r>
            <a:endParaRPr lang="bs-Latn-BA" sz="12000" b="1" dirty="0" smtClean="0">
              <a:latin typeface="Calibri" pitchFamily="34" charset="0"/>
              <a:cs typeface="Calibri" pitchFamily="34" charset="0"/>
            </a:endParaRPr>
          </a:p>
          <a:p>
            <a:pPr algn="just"/>
            <a:endParaRPr lang="bs-Latn-BA" sz="12000" b="1" dirty="0" smtClean="0">
              <a:latin typeface="Calibri" pitchFamily="34" charset="0"/>
              <a:cs typeface="Calibri" pitchFamily="34" charset="0"/>
            </a:endParaRPr>
          </a:p>
          <a:p>
            <a:pPr algn="just"/>
            <a:r>
              <a:rPr lang="vi-VN" sz="12000" b="1" dirty="0" smtClean="0">
                <a:latin typeface="Calibri" pitchFamily="34" charset="0"/>
                <a:cs typeface="Calibri" pitchFamily="34" charset="0"/>
              </a:rPr>
              <a:t>Pojedinci </a:t>
            </a:r>
            <a:r>
              <a:rPr lang="vi-VN" sz="12000" b="1" dirty="0">
                <a:latin typeface="Calibri" pitchFamily="34" charset="0"/>
                <a:cs typeface="Calibri" pitchFamily="34" charset="0"/>
              </a:rPr>
              <a:t>i grupe sukobljavaju se samo zato jer nose simbole pripadnosti suparničkoj </a:t>
            </a:r>
            <a:r>
              <a:rPr lang="vi-VN" sz="12000" b="1" dirty="0" smtClean="0">
                <a:latin typeface="Calibri" pitchFamily="34" charset="0"/>
                <a:cs typeface="Calibri" pitchFamily="34" charset="0"/>
              </a:rPr>
              <a:t>skupini.</a:t>
            </a:r>
            <a:endParaRPr lang="bs-Latn-BA" sz="12000" b="1" dirty="0" smtClean="0">
              <a:latin typeface="Calibri" pitchFamily="34" charset="0"/>
              <a:cs typeface="Calibri" pitchFamily="34" charset="0"/>
            </a:endParaRPr>
          </a:p>
          <a:p>
            <a:pPr algn="just"/>
            <a:endParaRPr lang="bs-Latn-BA" sz="12000" b="1" dirty="0" smtClean="0">
              <a:latin typeface="Calibri" pitchFamily="34" charset="0"/>
              <a:cs typeface="Calibri" pitchFamily="34" charset="0"/>
            </a:endParaRPr>
          </a:p>
          <a:p>
            <a:pPr algn="just"/>
            <a:r>
              <a:rPr lang="vi-VN" sz="12000" b="1" dirty="0" smtClean="0">
                <a:latin typeface="Calibri" pitchFamily="34" charset="0"/>
                <a:cs typeface="Calibri" pitchFamily="34" charset="0"/>
              </a:rPr>
              <a:t>Netrpeljivost </a:t>
            </a:r>
            <a:r>
              <a:rPr lang="vi-VN" sz="12000" b="1" dirty="0">
                <a:latin typeface="Calibri" pitchFamily="34" charset="0"/>
                <a:cs typeface="Calibri" pitchFamily="34" charset="0"/>
              </a:rPr>
              <a:t>je između rivalskih navijačkih skupina dugovječna bez obzira na dolazak novih članova te pokazuje da kod huligana postoji snažan osjećaj pripadnosti skupini.</a:t>
            </a:r>
          </a:p>
          <a:p>
            <a:pPr marL="0" indent="0" algn="just">
              <a:buNone/>
            </a:pPr>
            <a:r>
              <a:rPr lang="vi-VN" sz="13500" dirty="0" smtClean="0">
                <a:latin typeface="Calibri" pitchFamily="34" charset="0"/>
                <a:cs typeface="Calibri" pitchFamily="34" charset="0"/>
              </a:rPr>
              <a:t> </a:t>
            </a:r>
            <a:endParaRPr lang="bs-Latn-BA" dirty="0"/>
          </a:p>
        </p:txBody>
      </p:sp>
    </p:spTree>
    <p:extLst>
      <p:ext uri="{BB962C8B-B14F-4D97-AF65-F5344CB8AC3E}">
        <p14:creationId xmlns:p14="http://schemas.microsoft.com/office/powerpoint/2010/main" val="53940542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s-Latn-BA" sz="3600" b="1" dirty="0" smtClean="0">
                <a:latin typeface="Calibri" pitchFamily="34" charset="0"/>
                <a:cs typeface="Calibri" pitchFamily="34" charset="0"/>
              </a:rPr>
              <a:t/>
            </a:r>
            <a:br>
              <a:rPr lang="bs-Latn-BA" sz="3600" b="1" dirty="0" smtClean="0">
                <a:latin typeface="Calibri" pitchFamily="34" charset="0"/>
                <a:cs typeface="Calibri" pitchFamily="34" charset="0"/>
              </a:rPr>
            </a:br>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525963"/>
          </a:xfrm>
        </p:spPr>
        <p:txBody>
          <a:bodyPr/>
          <a:lstStyle/>
          <a:p>
            <a:pPr algn="just"/>
            <a:r>
              <a:rPr lang="vi-VN" sz="3000" b="1" dirty="0" smtClean="0">
                <a:latin typeface="Calibri" pitchFamily="34" charset="0"/>
                <a:cs typeface="Calibri" pitchFamily="34" charset="0"/>
              </a:rPr>
              <a:t>Zadivljujuća </a:t>
            </a:r>
            <a:r>
              <a:rPr lang="vi-VN" sz="3000" b="1" dirty="0">
                <a:latin typeface="Calibri" pitchFamily="34" charset="0"/>
                <a:cs typeface="Calibri" pitchFamily="34" charset="0"/>
              </a:rPr>
              <a:t>usklađenost i ujednačenost u akciji odražava se u pjesmama i sloganima huligana čija je česta tema veličanje muževne slike vlastite skupine te ocrnjivanje i vrijeđanje suparničke skupine. </a:t>
            </a:r>
          </a:p>
          <a:p>
            <a:pPr algn="just"/>
            <a:endParaRPr lang="vi-VN" b="1" dirty="0">
              <a:latin typeface="Calibri" pitchFamily="34" charset="0"/>
              <a:cs typeface="Calibri" pitchFamily="34" charset="0"/>
            </a:endParaRPr>
          </a:p>
          <a:p>
            <a:endParaRPr lang="bs-Latn-BA" dirty="0"/>
          </a:p>
        </p:txBody>
      </p:sp>
    </p:spTree>
    <p:extLst>
      <p:ext uri="{BB962C8B-B14F-4D97-AF65-F5344CB8AC3E}">
        <p14:creationId xmlns:p14="http://schemas.microsoft.com/office/powerpoint/2010/main" val="375563156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Uloga medija u širenju i poimanju huliganstva</a:t>
            </a:r>
            <a:endParaRPr lang="bs-Latn-BA" sz="3600" dirty="0"/>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b="1" dirty="0"/>
              <a:t>U martu iste godine žestoko su se sukobili s navijačima </a:t>
            </a:r>
            <a:r>
              <a:rPr lang="hr-BA" b="1" dirty="0" err="1"/>
              <a:t>Austrie</a:t>
            </a:r>
            <a:r>
              <a:rPr lang="hr-BA" b="1" dirty="0"/>
              <a:t> iz Beča, a u aprilu 1984. za vrijeme utakmice AS Roma - Liverpool, u sukobima s talijanskim Ultrasima, četrdesetak je osoba ozlijeđeno i uhapšeno pedesetak navijača. </a:t>
            </a:r>
            <a:endParaRPr lang="bs-Latn-BA" dirty="0"/>
          </a:p>
        </p:txBody>
      </p:sp>
    </p:spTree>
    <p:extLst>
      <p:ext uri="{BB962C8B-B14F-4D97-AF65-F5344CB8AC3E}">
        <p14:creationId xmlns:p14="http://schemas.microsoft.com/office/powerpoint/2010/main" val="367024712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lstStyle/>
          <a:p>
            <a:pPr algn="just"/>
            <a:r>
              <a:rPr lang="hr-BA" sz="3000" b="1" dirty="0"/>
              <a:t>Uz sve to treba dodati različite izgrede koja su prethodnih mjeseci i godina počinili navijači drugih engleskih klubova te navijači engleske  reprezentacije. </a:t>
            </a:r>
            <a:endParaRPr lang="hr-BA" sz="3000" b="1" dirty="0" smtClean="0"/>
          </a:p>
          <a:p>
            <a:pPr algn="just"/>
            <a:endParaRPr lang="bs-Latn-BA" sz="3000" dirty="0"/>
          </a:p>
          <a:p>
            <a:pPr algn="just"/>
            <a:r>
              <a:rPr lang="hr-BA" sz="3000" b="1" dirty="0"/>
              <a:t>Mnogobrojni policajci dobili su upute da oštro reaguju. </a:t>
            </a:r>
            <a:endParaRPr lang="bs-Latn-BA" sz="3000" dirty="0"/>
          </a:p>
          <a:p>
            <a:endParaRPr lang="bs-Latn-BA" dirty="0"/>
          </a:p>
        </p:txBody>
      </p:sp>
    </p:spTree>
    <p:extLst>
      <p:ext uri="{BB962C8B-B14F-4D97-AF65-F5344CB8AC3E}">
        <p14:creationId xmlns:p14="http://schemas.microsoft.com/office/powerpoint/2010/main" val="2771900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Autofit/>
          </a:bodyPr>
          <a:lstStyle/>
          <a:p>
            <a:r>
              <a:rPr lang="hr-BA" sz="3600" b="1" dirty="0" smtClean="0"/>
              <a:t/>
            </a:r>
            <a:br>
              <a:rPr lang="hr-BA" sz="3600" b="1" dirty="0" smtClean="0"/>
            </a:br>
            <a:endParaRPr lang="bs-Latn-BA" sz="3600" dirty="0">
              <a:latin typeface="+mn-lt"/>
            </a:endParaRPr>
          </a:p>
        </p:txBody>
      </p:sp>
      <p:sp>
        <p:nvSpPr>
          <p:cNvPr id="3" name="Content Placeholder 2"/>
          <p:cNvSpPr>
            <a:spLocks noGrp="1"/>
          </p:cNvSpPr>
          <p:nvPr>
            <p:ph idx="1"/>
          </p:nvPr>
        </p:nvSpPr>
        <p:spPr>
          <a:xfrm>
            <a:off x="457200" y="1052736"/>
            <a:ext cx="8229600" cy="5073427"/>
          </a:xfrm>
        </p:spPr>
        <p:txBody>
          <a:bodyPr>
            <a:normAutofit fontScale="25000" lnSpcReduction="20000"/>
          </a:bodyPr>
          <a:lstStyle/>
          <a:p>
            <a:pPr lvl="0"/>
            <a:endParaRPr lang="hr-BA" b="1" dirty="0" smtClean="0"/>
          </a:p>
          <a:p>
            <a:pPr lvl="0" algn="just"/>
            <a:r>
              <a:rPr lang="hr-BA" sz="12000" b="1" dirty="0"/>
              <a:t>Beirne i Messerschmidt (1995) dijele pojavne oblike kriminaliteta u sljedeće grupe: </a:t>
            </a:r>
            <a:r>
              <a:rPr lang="bs-Latn-BA" sz="12000" dirty="0"/>
              <a:t/>
            </a:r>
            <a:br>
              <a:rPr lang="bs-Latn-BA" sz="12000" dirty="0"/>
            </a:br>
            <a:endParaRPr lang="hr-BA" sz="12000" b="1" dirty="0" smtClean="0"/>
          </a:p>
          <a:p>
            <a:pPr lvl="0" algn="just"/>
            <a:endParaRPr lang="hr-BA" sz="12000" b="1" dirty="0" smtClean="0"/>
          </a:p>
          <a:p>
            <a:pPr lvl="0" algn="just"/>
            <a:r>
              <a:rPr lang="hr-BA" sz="12000" b="1" dirty="0" smtClean="0"/>
              <a:t>međusobno </a:t>
            </a:r>
            <a:r>
              <a:rPr lang="hr-BA" sz="12000" b="1" dirty="0"/>
              <a:t>nasilje, tj. nasilje u porodicama, </a:t>
            </a:r>
            <a:endParaRPr lang="bs-Latn-BA" sz="12000" dirty="0"/>
          </a:p>
          <a:p>
            <a:pPr lvl="0" algn="just"/>
            <a:r>
              <a:rPr lang="hr-BA" sz="12000" b="1" dirty="0"/>
              <a:t>među </a:t>
            </a:r>
            <a:r>
              <a:rPr lang="hr-BA" sz="12000" b="1" dirty="0" err="1"/>
              <a:t>seksualcima</a:t>
            </a:r>
            <a:r>
              <a:rPr lang="hr-BA" sz="12000" b="1" dirty="0"/>
              <a:t>, (ubistvo, zločin iz mržnje, silovanje, </a:t>
            </a:r>
            <a:endParaRPr lang="bs-Latn-BA" sz="12000" dirty="0"/>
          </a:p>
          <a:p>
            <a:pPr lvl="0" algn="just"/>
            <a:r>
              <a:rPr lang="hr-BA" sz="12000" b="1" dirty="0"/>
              <a:t>fizičko nasilje i zloupotreba </a:t>
            </a:r>
            <a:r>
              <a:rPr lang="hr-BA" sz="12000" b="1" dirty="0" smtClean="0"/>
              <a:t>djece, </a:t>
            </a:r>
            <a:endParaRPr lang="bs-Latn-BA" sz="12000" dirty="0"/>
          </a:p>
          <a:p>
            <a:pPr lvl="0" algn="just"/>
            <a:r>
              <a:rPr lang="hr-BA" sz="12000" b="1" dirty="0"/>
              <a:t>krivična djela u vezi sa javnim redom i mirom, </a:t>
            </a:r>
            <a:endParaRPr lang="bs-Latn-BA" sz="12000" dirty="0"/>
          </a:p>
          <a:p>
            <a:pPr lvl="0" algn="just"/>
            <a:r>
              <a:rPr lang="hr-BA" sz="12000" b="1" dirty="0"/>
              <a:t>kriminalitet bijele kragne, </a:t>
            </a:r>
            <a:endParaRPr lang="bs-Latn-BA" sz="12000" dirty="0"/>
          </a:p>
        </p:txBody>
      </p:sp>
    </p:spTree>
    <p:extLst>
      <p:ext uri="{BB962C8B-B14F-4D97-AF65-F5344CB8AC3E}">
        <p14:creationId xmlns:p14="http://schemas.microsoft.com/office/powerpoint/2010/main" val="3905979462"/>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26170"/>
          </a:xfrm>
        </p:spPr>
        <p:txBody>
          <a:bodyPr>
            <a:noAutofit/>
          </a:bodyPr>
          <a:lstStyle/>
          <a:p>
            <a:r>
              <a:rPr lang="hr-BA" sz="3600" b="1" dirty="0">
                <a:latin typeface="Calibri" pitchFamily="34" charset="0"/>
                <a:cs typeface="Calibri" pitchFamily="34" charset="0"/>
              </a:rPr>
              <a:t>Širenje huliganstva, raznolikost studija, usklađenost rezultata i mijenjanje huliganstva.</a:t>
            </a:r>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827584" y="1988840"/>
            <a:ext cx="7344816" cy="4137323"/>
          </a:xfrm>
        </p:spPr>
        <p:txBody>
          <a:bodyPr>
            <a:normAutofit/>
          </a:bodyPr>
          <a:lstStyle/>
          <a:p>
            <a:pPr algn="just"/>
            <a:r>
              <a:rPr lang="hr-BA" b="1" dirty="0" smtClean="0"/>
              <a:t>Širenjem </a:t>
            </a:r>
            <a:r>
              <a:rPr lang="hr-BA" b="1" dirty="0"/>
              <a:t>huliganstva na cijelu Evropu i Evropske su studije o tom problemu postale raznolikije iako je dio naučnika koji su se bavili tom temom predavao na britanskim univerzitetima</a:t>
            </a:r>
            <a:r>
              <a:rPr lang="hr-BA" b="1" dirty="0" smtClean="0"/>
              <a:t>.</a:t>
            </a:r>
          </a:p>
          <a:p>
            <a:pPr algn="just"/>
            <a:r>
              <a:rPr lang="bs-Latn-BA" b="1" dirty="0"/>
              <a:t>Pritom se profilišu dva vrlo različita pristupa: </a:t>
            </a:r>
          </a:p>
          <a:p>
            <a:endParaRPr lang="bs-Latn-BA" dirty="0"/>
          </a:p>
        </p:txBody>
      </p:sp>
    </p:spTree>
    <p:extLst>
      <p:ext uri="{BB962C8B-B14F-4D97-AF65-F5344CB8AC3E}">
        <p14:creationId xmlns:p14="http://schemas.microsoft.com/office/powerpoint/2010/main" val="3076226639"/>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525963"/>
          </a:xfrm>
        </p:spPr>
        <p:txBody>
          <a:bodyPr>
            <a:normAutofit/>
          </a:bodyPr>
          <a:lstStyle/>
          <a:p>
            <a:pPr algn="just"/>
            <a:endParaRPr lang="bs-Latn-BA" b="1" dirty="0" smtClean="0"/>
          </a:p>
          <a:p>
            <a:pPr algn="just"/>
            <a:r>
              <a:rPr lang="bs-Latn-BA" sz="3000" b="1" dirty="0" smtClean="0"/>
              <a:t>s </a:t>
            </a:r>
            <a:r>
              <a:rPr lang="bs-Latn-BA" sz="3000" b="1" dirty="0"/>
              <a:t>jedne strane pretežno francuski radovi koji se bave isključivo navijanjem i smatraju huliganstvo marginalnim fenomenom, a </a:t>
            </a:r>
          </a:p>
          <a:p>
            <a:endParaRPr lang="bs-Latn-BA" dirty="0"/>
          </a:p>
        </p:txBody>
      </p:sp>
    </p:spTree>
    <p:extLst>
      <p:ext uri="{BB962C8B-B14F-4D97-AF65-F5344CB8AC3E}">
        <p14:creationId xmlns:p14="http://schemas.microsoft.com/office/powerpoint/2010/main" val="82512859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lstStyle/>
          <a:p>
            <a:pPr algn="just"/>
            <a:r>
              <a:rPr lang="bs-Latn-BA" sz="3000" b="1" dirty="0"/>
              <a:t>s druge strane ciljane studije kojima se želi shvatiti i interpretirati huliganstvo na nacionalnoj i lokalnoj razini tako što se analizira funkcionisanje navijačkih skupina te u kojima se polazi od toga da je huliganstvo integralni dio aktivnosti navijača. </a:t>
            </a:r>
          </a:p>
          <a:p>
            <a:endParaRPr lang="bs-Latn-BA" dirty="0"/>
          </a:p>
        </p:txBody>
      </p:sp>
    </p:spTree>
    <p:extLst>
      <p:ext uri="{BB962C8B-B14F-4D97-AF65-F5344CB8AC3E}">
        <p14:creationId xmlns:p14="http://schemas.microsoft.com/office/powerpoint/2010/main" val="404111389"/>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b="1" dirty="0"/>
              <a:t>Od 1992. Belgija potaknuta Comeronom počinje uvoditi fan-coaching („edukacija navijača“) te procjenjivati  njegov uticaj na smanjenje nasilja. </a:t>
            </a:r>
            <a:endParaRPr lang="bs-Latn-BA" dirty="0"/>
          </a:p>
        </p:txBody>
      </p:sp>
    </p:spTree>
    <p:extLst>
      <p:ext uri="{BB962C8B-B14F-4D97-AF65-F5344CB8AC3E}">
        <p14:creationId xmlns:p14="http://schemas.microsoft.com/office/powerpoint/2010/main" val="220796714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00200"/>
            <a:ext cx="7272808" cy="4525963"/>
          </a:xfrm>
        </p:spPr>
        <p:txBody>
          <a:bodyPr/>
          <a:lstStyle/>
          <a:p>
            <a:r>
              <a:rPr lang="hr-BA" b="1" dirty="0"/>
              <a:t>Prekršajni dosije i članova „</a:t>
            </a:r>
            <a:r>
              <a:rPr lang="hr-BA" b="1" i="1" dirty="0"/>
              <a:t>tvrde“ jezgre belgijskih sides“</a:t>
            </a:r>
            <a:r>
              <a:rPr lang="hr-BA" b="1" dirty="0"/>
              <a:t>, koji su ekvivalent navijačkih tribina virages u Francuskoj, „ukazuju na problematične porodične i društvene situacije: 40% njih ranije je napustilo školu; samo 16% pojedinaca školske dobi pohađalo je redovno školu. </a:t>
            </a:r>
            <a:endParaRPr lang="bs-Latn-BA" dirty="0"/>
          </a:p>
          <a:p>
            <a:endParaRPr lang="bs-Latn-BA" dirty="0"/>
          </a:p>
        </p:txBody>
      </p:sp>
    </p:spTree>
    <p:extLst>
      <p:ext uri="{BB962C8B-B14F-4D97-AF65-F5344CB8AC3E}">
        <p14:creationId xmlns:p14="http://schemas.microsoft.com/office/powerpoint/2010/main" val="200033394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052736"/>
            <a:ext cx="7416824" cy="5544616"/>
          </a:xfrm>
        </p:spPr>
        <p:txBody>
          <a:bodyPr>
            <a:normAutofit/>
          </a:bodyPr>
          <a:lstStyle/>
          <a:p>
            <a:pPr algn="just"/>
            <a:endParaRPr lang="bs-Latn-BA" b="1" dirty="0" smtClean="0"/>
          </a:p>
          <a:p>
            <a:pPr algn="just"/>
            <a:r>
              <a:rPr lang="bs-Latn-BA" sz="3000" b="1" dirty="0" smtClean="0"/>
              <a:t>Nezavisno </a:t>
            </a:r>
            <a:r>
              <a:rPr lang="bs-Latn-BA" sz="3000" b="1" dirty="0"/>
              <a:t>o pristupu, različiti autori ističu dvije zajedničke tačke:</a:t>
            </a:r>
          </a:p>
          <a:p>
            <a:pPr algn="just"/>
            <a:r>
              <a:rPr lang="bs-Latn-BA" sz="3000" b="1" dirty="0"/>
              <a:t>huliganstvo je čin navijača, a ne pojedinaca izvan svijeta fudbala. </a:t>
            </a:r>
          </a:p>
          <a:p>
            <a:pPr algn="just"/>
            <a:r>
              <a:rPr lang="bs-Latn-BA" sz="3000" b="1" dirty="0"/>
              <a:t>Huligani pripadaju strukturiranim skupinama. </a:t>
            </a:r>
          </a:p>
          <a:p>
            <a:pPr algn="just"/>
            <a:r>
              <a:rPr lang="bs-Latn-BA" sz="3000" b="1" dirty="0"/>
              <a:t>Kao što kaže Ehrenberg, huliganstvo je „ekstremni oblik navijanja“. </a:t>
            </a:r>
          </a:p>
          <a:p>
            <a:endParaRPr lang="bs-Latn-BA" dirty="0"/>
          </a:p>
        </p:txBody>
      </p:sp>
    </p:spTree>
    <p:extLst>
      <p:ext uri="{BB962C8B-B14F-4D97-AF65-F5344CB8AC3E}">
        <p14:creationId xmlns:p14="http://schemas.microsoft.com/office/powerpoint/2010/main" val="413148550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16824" cy="4525963"/>
          </a:xfrm>
        </p:spPr>
        <p:txBody>
          <a:bodyPr/>
          <a:lstStyle/>
          <a:p>
            <a:pPr algn="just"/>
            <a:r>
              <a:rPr lang="bs-Latn-BA" sz="3000" b="1" dirty="0"/>
              <a:t>Ono što razlikuje huligana od tradicionalnog navijača jest premještanje akcije na tribine: dok se na terenu odvija utakmica, dvije skupine navijača fizički se nadmeću. </a:t>
            </a:r>
          </a:p>
          <a:p>
            <a:endParaRPr lang="bs-Latn-BA" dirty="0"/>
          </a:p>
        </p:txBody>
      </p:sp>
    </p:spTree>
    <p:extLst>
      <p:ext uri="{BB962C8B-B14F-4D97-AF65-F5344CB8AC3E}">
        <p14:creationId xmlns:p14="http://schemas.microsoft.com/office/powerpoint/2010/main" val="3210154050"/>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dirty="0"/>
          </a:p>
        </p:txBody>
      </p:sp>
      <p:sp>
        <p:nvSpPr>
          <p:cNvPr id="3" name="Content Placeholder 2"/>
          <p:cNvSpPr>
            <a:spLocks noGrp="1"/>
          </p:cNvSpPr>
          <p:nvPr>
            <p:ph idx="1"/>
          </p:nvPr>
        </p:nvSpPr>
        <p:spPr/>
        <p:txBody>
          <a:bodyPr>
            <a:normAutofit/>
          </a:bodyPr>
          <a:lstStyle/>
          <a:p>
            <a:pPr marL="0" indent="0" algn="ctr">
              <a:buNone/>
            </a:pPr>
            <a:endParaRPr lang="bs-Latn-BA" sz="4400" b="1" dirty="0" smtClean="0"/>
          </a:p>
          <a:p>
            <a:pPr marL="0" indent="0" algn="ctr">
              <a:buNone/>
            </a:pPr>
            <a:r>
              <a:rPr lang="bs-Latn-BA" sz="4400" b="1" dirty="0" smtClean="0"/>
              <a:t>DELIKTI PROTIV ČOVJEČNOSTI</a:t>
            </a:r>
            <a:endParaRPr lang="bs-Latn-BA" sz="4400" b="1" dirty="0"/>
          </a:p>
        </p:txBody>
      </p:sp>
    </p:spTree>
    <p:extLst>
      <p:ext uri="{BB962C8B-B14F-4D97-AF65-F5344CB8AC3E}">
        <p14:creationId xmlns:p14="http://schemas.microsoft.com/office/powerpoint/2010/main" val="423504310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Međunarodna klasifikacija zločina protiv čovječnosti</a:t>
            </a:r>
            <a:endParaRPr lang="bs-Latn-BA" sz="3600" dirty="0"/>
          </a:p>
        </p:txBody>
      </p:sp>
      <p:sp>
        <p:nvSpPr>
          <p:cNvPr id="3" name="Content Placeholder 2"/>
          <p:cNvSpPr>
            <a:spLocks noGrp="1"/>
          </p:cNvSpPr>
          <p:nvPr>
            <p:ph idx="1"/>
          </p:nvPr>
        </p:nvSpPr>
        <p:spPr>
          <a:xfrm>
            <a:off x="827584" y="1412776"/>
            <a:ext cx="7488832" cy="4713387"/>
          </a:xfrm>
        </p:spPr>
        <p:txBody>
          <a:bodyPr>
            <a:noAutofit/>
          </a:bodyPr>
          <a:lstStyle/>
          <a:p>
            <a:pPr algn="just"/>
            <a:endParaRPr lang="hr-BA" sz="3000" b="1" dirty="0" smtClean="0"/>
          </a:p>
          <a:p>
            <a:pPr algn="just"/>
            <a:r>
              <a:rPr lang="hr-BA" sz="3000" b="1" dirty="0" smtClean="0"/>
              <a:t>Delikti </a:t>
            </a:r>
            <a:r>
              <a:rPr lang="hr-BA" sz="3000" b="1" dirty="0"/>
              <a:t>protiv čovječnosti i međunarodnog prava podrazumijevaju skup krivičnih djela čiji je opšti zaštitni objekt nacionalna, etnička, rasna ili vjerska grupa, civilno stanovništvo, fizički integritet i slobode građana. </a:t>
            </a:r>
            <a:endParaRPr lang="bs-Latn-BA" sz="3000" dirty="0"/>
          </a:p>
          <a:p>
            <a:pPr algn="just"/>
            <a:endParaRPr lang="bs-Latn-BA" sz="3000" dirty="0"/>
          </a:p>
        </p:txBody>
      </p:sp>
    </p:spTree>
    <p:extLst>
      <p:ext uri="{BB962C8B-B14F-4D97-AF65-F5344CB8AC3E}">
        <p14:creationId xmlns:p14="http://schemas.microsoft.com/office/powerpoint/2010/main" val="4084061756"/>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vi-VN"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709120"/>
          </a:xfrm>
        </p:spPr>
        <p:txBody>
          <a:bodyPr>
            <a:normAutofit lnSpcReduction="10000"/>
          </a:bodyPr>
          <a:lstStyle/>
          <a:p>
            <a:pPr algn="just"/>
            <a:r>
              <a:rPr lang="vi-VN" sz="3000" b="1" dirty="0">
                <a:latin typeface="Calibri" pitchFamily="34" charset="0"/>
                <a:cs typeface="Calibri" pitchFamily="34" charset="0"/>
              </a:rPr>
              <a:t>Međunarodna klasifikacija zločina protiv čovječnosti podrazumijeva</a:t>
            </a:r>
            <a:r>
              <a:rPr lang="vi-VN" sz="3000" b="1" dirty="0" smtClean="0">
                <a:latin typeface="Calibri" pitchFamily="34" charset="0"/>
                <a:cs typeface="Calibri" pitchFamily="34" charset="0"/>
              </a:rPr>
              <a:t>:</a:t>
            </a:r>
            <a:endParaRPr lang="bs-Latn-BA" sz="3000" b="1" dirty="0" smtClean="0">
              <a:latin typeface="Calibri" pitchFamily="34" charset="0"/>
              <a:cs typeface="Calibri" pitchFamily="34" charset="0"/>
            </a:endParaRPr>
          </a:p>
          <a:p>
            <a:pPr algn="just"/>
            <a:endParaRPr lang="bs-Latn-BA" sz="3000" b="1" dirty="0" smtClean="0">
              <a:latin typeface="Calibri" pitchFamily="34" charset="0"/>
              <a:cs typeface="Calibri" pitchFamily="34" charset="0"/>
            </a:endParaRPr>
          </a:p>
          <a:p>
            <a:pPr algn="just"/>
            <a:r>
              <a:rPr lang="vi-VN" sz="3000" b="1" dirty="0" smtClean="0">
                <a:latin typeface="Calibri" pitchFamily="34" charset="0"/>
                <a:cs typeface="Calibri" pitchFamily="34" charset="0"/>
              </a:rPr>
              <a:t> </a:t>
            </a:r>
            <a:r>
              <a:rPr lang="vi-VN" sz="3000" b="1" dirty="0">
                <a:latin typeface="Calibri" pitchFamily="34" charset="0"/>
                <a:cs typeface="Calibri" pitchFamily="34" charset="0"/>
              </a:rPr>
              <a:t>zločin protiv mira; zločini protiv humanitornog prava, ratni zločini, zločini genocida. </a:t>
            </a:r>
            <a:endParaRPr lang="bs-Latn-BA" sz="3000" b="1" dirty="0" smtClean="0">
              <a:latin typeface="Calibri" pitchFamily="34" charset="0"/>
              <a:cs typeface="Calibri" pitchFamily="34" charset="0"/>
            </a:endParaRPr>
          </a:p>
          <a:p>
            <a:pPr algn="just"/>
            <a:endParaRPr lang="vi-VN" sz="3000" b="1" dirty="0">
              <a:latin typeface="Calibri" pitchFamily="34" charset="0"/>
              <a:cs typeface="Calibri" pitchFamily="34" charset="0"/>
            </a:endParaRPr>
          </a:p>
          <a:p>
            <a:pPr algn="just"/>
            <a:r>
              <a:rPr lang="vi-VN" sz="3000" b="1" dirty="0">
                <a:latin typeface="Calibri" pitchFamily="34" charset="0"/>
                <a:cs typeface="Calibri" pitchFamily="34" charset="0"/>
              </a:rPr>
              <a:t>Zločini protiv mira sastoje se u pripremanju rata, njegovom planiranju i započinjanju agresije na tuđu teritoriju. </a:t>
            </a:r>
          </a:p>
          <a:p>
            <a:pPr algn="just"/>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3864952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bs-Latn-BA" dirty="0" smtClean="0"/>
              <a:t/>
            </a:r>
            <a:br>
              <a:rPr lang="bs-Latn-BA" dirty="0" smtClean="0"/>
            </a:br>
            <a:endParaRPr lang="bs-Latn-BA" sz="4000" b="1" dirty="0"/>
          </a:p>
        </p:txBody>
      </p:sp>
      <p:sp>
        <p:nvSpPr>
          <p:cNvPr id="3" name="Content Placeholder 2"/>
          <p:cNvSpPr>
            <a:spLocks noGrp="1"/>
          </p:cNvSpPr>
          <p:nvPr>
            <p:ph idx="1"/>
          </p:nvPr>
        </p:nvSpPr>
        <p:spPr>
          <a:xfrm>
            <a:off x="899592" y="1268760"/>
            <a:ext cx="7416824" cy="4857403"/>
          </a:xfrm>
        </p:spPr>
        <p:txBody>
          <a:bodyPr/>
          <a:lstStyle/>
          <a:p>
            <a:pPr algn="just"/>
            <a:endParaRPr lang="bs-Latn-BA" sz="3000" b="1" dirty="0" smtClean="0"/>
          </a:p>
          <a:p>
            <a:pPr algn="just"/>
            <a:r>
              <a:rPr lang="vi-VN" sz="3000" b="1" dirty="0" smtClean="0"/>
              <a:t>kriminalno </a:t>
            </a:r>
            <a:r>
              <a:rPr lang="vi-VN" sz="3000" b="1" dirty="0"/>
              <a:t>udruženje, </a:t>
            </a:r>
          </a:p>
          <a:p>
            <a:pPr algn="just"/>
            <a:r>
              <a:rPr lang="vi-VN" sz="3000" b="1" dirty="0"/>
              <a:t>organizovani kriminalitet, </a:t>
            </a:r>
          </a:p>
          <a:p>
            <a:pPr algn="just"/>
            <a:r>
              <a:rPr lang="vi-VN" sz="3000" b="1" dirty="0"/>
              <a:t>mafija, </a:t>
            </a:r>
          </a:p>
          <a:p>
            <a:pPr algn="just"/>
            <a:r>
              <a:rPr lang="vi-VN" sz="3000" b="1" dirty="0"/>
              <a:t>korupcija, </a:t>
            </a:r>
          </a:p>
          <a:p>
            <a:pPr algn="just"/>
            <a:r>
              <a:rPr lang="vi-VN" sz="3000" b="1" dirty="0"/>
              <a:t>politički kriminalitet (međunarodni politički kriminalitet kojeg provode države). </a:t>
            </a:r>
          </a:p>
          <a:p>
            <a:endParaRPr lang="bs-Latn-BA" dirty="0"/>
          </a:p>
        </p:txBody>
      </p:sp>
    </p:spTree>
    <p:extLst>
      <p:ext uri="{BB962C8B-B14F-4D97-AF65-F5344CB8AC3E}">
        <p14:creationId xmlns:p14="http://schemas.microsoft.com/office/powerpoint/2010/main" val="316071421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525963"/>
          </a:xfrm>
        </p:spPr>
        <p:txBody>
          <a:bodyPr>
            <a:normAutofit/>
          </a:bodyPr>
          <a:lstStyle/>
          <a:p>
            <a:pPr algn="just"/>
            <a:r>
              <a:rPr lang="hr-BA" sz="3000" b="1" dirty="0"/>
              <a:t>Delikti genocida predstavljaju plansko, sistematsko i organizovano uništavanje nacionalnih, vjerskih, etničkih ili rasnih grupa. </a:t>
            </a:r>
            <a:endParaRPr lang="hr-BA" sz="3000" b="1" dirty="0" smtClean="0"/>
          </a:p>
          <a:p>
            <a:pPr algn="just"/>
            <a:endParaRPr lang="bs-Latn-BA" sz="3000" dirty="0"/>
          </a:p>
          <a:p>
            <a:pPr algn="just"/>
            <a:r>
              <a:rPr lang="hr-BA" sz="3000" b="1" dirty="0"/>
              <a:t>Prema Konvenciji o genocidu koju su donijele UN 1948. godine, genocid je proglašen </a:t>
            </a:r>
            <a:r>
              <a:rPr lang="hr-BA" sz="3000" b="1" dirty="0" smtClean="0"/>
              <a:t>međunarodnim </a:t>
            </a:r>
            <a:r>
              <a:rPr lang="hr-BA" sz="3000" b="1" dirty="0"/>
              <a:t>deliktom. </a:t>
            </a:r>
            <a:endParaRPr lang="bs-Latn-BA" sz="3000" dirty="0"/>
          </a:p>
        </p:txBody>
      </p:sp>
    </p:spTree>
    <p:extLst>
      <p:ext uri="{BB962C8B-B14F-4D97-AF65-F5344CB8AC3E}">
        <p14:creationId xmlns:p14="http://schemas.microsoft.com/office/powerpoint/2010/main" val="321324189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525963"/>
          </a:xfrm>
        </p:spPr>
        <p:txBody>
          <a:bodyPr>
            <a:normAutofit/>
          </a:bodyPr>
          <a:lstStyle/>
          <a:p>
            <a:pPr algn="just"/>
            <a:r>
              <a:rPr lang="vi-VN" sz="3000" b="1" dirty="0">
                <a:latin typeface="Calibri" pitchFamily="34" charset="0"/>
                <a:cs typeface="Calibri" pitchFamily="34" charset="0"/>
              </a:rPr>
              <a:t>Suština delikta sastoji se u namjeri da se potpuno ili </a:t>
            </a:r>
            <a:r>
              <a:rPr lang="vi-VN" sz="3000" b="1" dirty="0" smtClean="0">
                <a:latin typeface="Calibri" pitchFamily="34" charset="0"/>
                <a:cs typeface="Calibri" pitchFamily="34" charset="0"/>
              </a:rPr>
              <a:t>djelimično </a:t>
            </a:r>
            <a:r>
              <a:rPr lang="vi-VN" sz="3000" b="1" dirty="0">
                <a:latin typeface="Calibri" pitchFamily="34" charset="0"/>
                <a:cs typeface="Calibri" pitchFamily="34" charset="0"/>
              </a:rPr>
              <a:t>uništi neka nacionalna, rasna ili vjerska grupa ubistvima, teškim narušavanjem fizičkog ili duševnog zdravlja ili nanošenje patnje prinudnim raseljavanjem ili istrebljenjem ljudi sa određenih, privremeno ili trajno zauzetih, teritorija.</a:t>
            </a:r>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102966878"/>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r>
              <a:rPr lang="hr-BA" sz="3000" b="1" dirty="0"/>
              <a:t>Ratni zločini</a:t>
            </a:r>
            <a:endParaRPr lang="bs-Latn-BA" sz="3000" dirty="0"/>
          </a:p>
        </p:txBody>
      </p:sp>
      <p:sp>
        <p:nvSpPr>
          <p:cNvPr id="3" name="Content Placeholder 2"/>
          <p:cNvSpPr>
            <a:spLocks noGrp="1"/>
          </p:cNvSpPr>
          <p:nvPr>
            <p:ph idx="1"/>
          </p:nvPr>
        </p:nvSpPr>
        <p:spPr>
          <a:xfrm>
            <a:off x="827584" y="980728"/>
            <a:ext cx="7416824" cy="5145435"/>
          </a:xfrm>
        </p:spPr>
        <p:txBody>
          <a:bodyPr>
            <a:noAutofit/>
          </a:bodyPr>
          <a:lstStyle/>
          <a:p>
            <a:pPr algn="just"/>
            <a:endParaRPr lang="hr-BA" sz="3000" b="1" dirty="0" smtClean="0"/>
          </a:p>
          <a:p>
            <a:pPr algn="just"/>
            <a:r>
              <a:rPr lang="hr-BA" sz="3000" b="1" dirty="0" smtClean="0"/>
              <a:t>Njima </a:t>
            </a:r>
            <a:r>
              <a:rPr lang="hr-BA" sz="3000" b="1" dirty="0"/>
              <a:t>su obuhvaćni nehumani postupci i zločini za vrijeme rata prema civilnom stanovništvu, protiv ranjenika i bolesnika, kao i ratnih zarobljenika, prema kulturnim, istorijskim, zdravstvenim i drugim civilnim objektima ukoliko ne služe u ratne svrhe. </a:t>
            </a:r>
            <a:endParaRPr lang="bs-Latn-BA" sz="3000" dirty="0"/>
          </a:p>
        </p:txBody>
      </p:sp>
    </p:spTree>
    <p:extLst>
      <p:ext uri="{BB962C8B-B14F-4D97-AF65-F5344CB8AC3E}">
        <p14:creationId xmlns:p14="http://schemas.microsoft.com/office/powerpoint/2010/main" val="343948960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lstStyle/>
          <a:p>
            <a:pPr algn="just"/>
            <a:r>
              <a:rPr lang="hr-BA" b="1" dirty="0"/>
              <a:t>Nasilje u tim deliktima podrazumijeva: ubistva, zlostavljanja, kolektivno zastrašivanje, </a:t>
            </a:r>
            <a:r>
              <a:rPr lang="hr-BA" b="1" dirty="0" smtClean="0"/>
              <a:t>kažnjavanje</a:t>
            </a:r>
            <a:r>
              <a:rPr lang="hr-BA" b="1" dirty="0"/>
              <a:t>, odvođenje u koncentracione logore, prisilno raseljenje, prisiljavanje na prinudni rad, nanošenje patnji i bola žrtvama rata, te drugi oblici. </a:t>
            </a:r>
            <a:endParaRPr lang="bs-Latn-BA" dirty="0"/>
          </a:p>
          <a:p>
            <a:endParaRPr lang="bs-Latn-BA" dirty="0"/>
          </a:p>
        </p:txBody>
      </p:sp>
    </p:spTree>
    <p:extLst>
      <p:ext uri="{BB962C8B-B14F-4D97-AF65-F5344CB8AC3E}">
        <p14:creationId xmlns:p14="http://schemas.microsoft.com/office/powerpoint/2010/main" val="1975219370"/>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s-Latn-BA" sz="3600" b="1" dirty="0"/>
              <a:t>Ratni zločini</a:t>
            </a:r>
          </a:p>
        </p:txBody>
      </p:sp>
      <p:sp>
        <p:nvSpPr>
          <p:cNvPr id="3" name="Content Placeholder 2"/>
          <p:cNvSpPr>
            <a:spLocks noGrp="1"/>
          </p:cNvSpPr>
          <p:nvPr>
            <p:ph idx="1"/>
          </p:nvPr>
        </p:nvSpPr>
        <p:spPr/>
        <p:txBody>
          <a:bodyPr>
            <a:normAutofit/>
          </a:bodyPr>
          <a:lstStyle/>
          <a:p>
            <a:pPr algn="just"/>
            <a:r>
              <a:rPr lang="vi-VN" b="1" dirty="0">
                <a:latin typeface="Calibri" pitchFamily="34" charset="0"/>
                <a:cs typeface="Calibri" pitchFamily="34" charset="0"/>
              </a:rPr>
              <a:t>Izvršioci krivičnih djela protiv čovječnosti podvode se pod opšti naziv ratni zločinci</a:t>
            </a:r>
            <a:r>
              <a:rPr lang="vi-VN" b="1" dirty="0" smtClean="0">
                <a:latin typeface="Calibri" pitchFamily="34" charset="0"/>
                <a:cs typeface="Calibri" pitchFamily="34" charset="0"/>
              </a:rPr>
              <a:t>.</a:t>
            </a:r>
            <a:endParaRPr lang="bs-Latn-BA" b="1" dirty="0" smtClean="0">
              <a:latin typeface="Calibri" pitchFamily="34" charset="0"/>
              <a:cs typeface="Calibri" pitchFamily="34" charset="0"/>
            </a:endParaRPr>
          </a:p>
          <a:p>
            <a:pPr algn="just"/>
            <a:endParaRPr lang="vi-VN" b="1" dirty="0">
              <a:latin typeface="Calibri" pitchFamily="34" charset="0"/>
              <a:cs typeface="Calibri" pitchFamily="34" charset="0"/>
            </a:endParaRPr>
          </a:p>
          <a:p>
            <a:pPr algn="just"/>
            <a:r>
              <a:rPr lang="vi-VN" b="1" dirty="0">
                <a:latin typeface="Calibri" pitchFamily="34" charset="0"/>
                <a:cs typeface="Calibri" pitchFamily="34" charset="0"/>
              </a:rPr>
              <a:t>Direktni naredbodavci su osobe iz srednjeg i visokog vojno-komandnog kadra, koji neposredno naređuju izvršavanje djela ratnih zločina i zločina genocida. </a:t>
            </a:r>
          </a:p>
        </p:txBody>
      </p:sp>
    </p:spTree>
    <p:extLst>
      <p:ext uri="{BB962C8B-B14F-4D97-AF65-F5344CB8AC3E}">
        <p14:creationId xmlns:p14="http://schemas.microsoft.com/office/powerpoint/2010/main" val="355993919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16824" cy="4525963"/>
          </a:xfrm>
        </p:spPr>
        <p:txBody>
          <a:bodyPr>
            <a:normAutofit/>
          </a:bodyPr>
          <a:lstStyle/>
          <a:p>
            <a:pPr algn="just"/>
            <a:r>
              <a:rPr lang="vi-VN" sz="3000" b="1" dirty="0">
                <a:latin typeface="Calibri" pitchFamily="34" charset="0"/>
                <a:cs typeface="Calibri" pitchFamily="34" charset="0"/>
              </a:rPr>
              <a:t>Indirektni naredbodavci su manje-više po političkoj funkciji najviši politički, državni i nacionalni lideri koji svjesno, podstiču direktne izvršioce u njihovim zločinačkim namjerama da čine zločin.</a:t>
            </a:r>
            <a:endParaRPr lang="bs-Latn-BA" sz="3000" b="1" dirty="0">
              <a:latin typeface="Calibri" pitchFamily="34" charset="0"/>
              <a:cs typeface="Calibri" pitchFamily="34" charset="0"/>
            </a:endParaRPr>
          </a:p>
          <a:p>
            <a:pPr algn="just"/>
            <a:endParaRPr lang="bs-Latn-BA" sz="3000" dirty="0"/>
          </a:p>
        </p:txBody>
      </p:sp>
    </p:spTree>
    <p:extLst>
      <p:ext uri="{BB962C8B-B14F-4D97-AF65-F5344CB8AC3E}">
        <p14:creationId xmlns:p14="http://schemas.microsoft.com/office/powerpoint/2010/main" val="372133793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722313" y="1124745"/>
            <a:ext cx="7772400" cy="2016224"/>
          </a:xfrm>
        </p:spPr>
        <p:txBody>
          <a:bodyPr>
            <a:normAutofit/>
          </a:bodyPr>
          <a:lstStyle/>
          <a:p>
            <a:pPr algn="ctr"/>
            <a:r>
              <a:rPr lang="bs-Latn-BA" sz="4400" b="1" dirty="0">
                <a:solidFill>
                  <a:schemeClr val="tx1"/>
                </a:solidFill>
              </a:rPr>
              <a:t>IMOVINSKO PRAVNI KRIMINALITET</a:t>
            </a:r>
          </a:p>
        </p:txBody>
      </p:sp>
    </p:spTree>
    <p:extLst>
      <p:ext uri="{BB962C8B-B14F-4D97-AF65-F5344CB8AC3E}">
        <p14:creationId xmlns:p14="http://schemas.microsoft.com/office/powerpoint/2010/main" val="2847220907"/>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hr-BA" sz="3600" b="1" dirty="0"/>
              <a:t>Delikti pribavljanja imovinske koristi</a:t>
            </a:r>
            <a:endParaRPr lang="bs-Latn-BA" sz="3600" dirty="0"/>
          </a:p>
        </p:txBody>
      </p:sp>
      <p:sp>
        <p:nvSpPr>
          <p:cNvPr id="5" name="Content Placeholder 4"/>
          <p:cNvSpPr>
            <a:spLocks noGrp="1"/>
          </p:cNvSpPr>
          <p:nvPr>
            <p:ph idx="1"/>
          </p:nvPr>
        </p:nvSpPr>
        <p:spPr>
          <a:xfrm>
            <a:off x="827584" y="1600200"/>
            <a:ext cx="7416824" cy="4525963"/>
          </a:xfrm>
        </p:spPr>
        <p:txBody>
          <a:bodyPr>
            <a:noAutofit/>
          </a:bodyPr>
          <a:lstStyle/>
          <a:p>
            <a:pPr algn="just"/>
            <a:r>
              <a:rPr lang="hr-BA" sz="3000" b="1" dirty="0"/>
              <a:t>Imovinski kriminalitet, odnosno delikti su vrsta  krivičnih djela kojima se napadaju, povređuju i ugrožavaju imovina i  imovinska prava građana i drugih pravnih subjekata. </a:t>
            </a:r>
            <a:endParaRPr lang="hr-BA" sz="3000" b="1" dirty="0" smtClean="0"/>
          </a:p>
          <a:p>
            <a:pPr algn="just"/>
            <a:endParaRPr lang="bs-Latn-BA" sz="3000" dirty="0"/>
          </a:p>
          <a:p>
            <a:pPr algn="just"/>
            <a:r>
              <a:rPr lang="hr-BA" sz="3000" b="1" dirty="0"/>
              <a:t>Ovi delikti spadaju u vrstu </a:t>
            </a:r>
            <a:r>
              <a:rPr lang="hr-BA" sz="3000" b="1" dirty="0" err="1"/>
              <a:t>opšteg</a:t>
            </a:r>
            <a:r>
              <a:rPr lang="hr-BA" sz="3000" b="1" dirty="0"/>
              <a:t> ili </a:t>
            </a:r>
            <a:r>
              <a:rPr lang="hr-BA" sz="3000" b="1" dirty="0" err="1"/>
              <a:t>tvz</a:t>
            </a:r>
            <a:r>
              <a:rPr lang="hr-BA" sz="3000" b="1" dirty="0"/>
              <a:t>. klasičnog kriminaliteta. </a:t>
            </a:r>
            <a:endParaRPr lang="bs-Latn-BA" sz="3000" dirty="0"/>
          </a:p>
        </p:txBody>
      </p:sp>
    </p:spTree>
    <p:extLst>
      <p:ext uri="{BB962C8B-B14F-4D97-AF65-F5344CB8AC3E}">
        <p14:creationId xmlns:p14="http://schemas.microsoft.com/office/powerpoint/2010/main" val="2791703817"/>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s-Latn-BA" sz="3600" b="1" dirty="0"/>
              <a:t>Delikti pribavljanja imovinske koristi</a:t>
            </a:r>
          </a:p>
        </p:txBody>
      </p:sp>
      <p:sp>
        <p:nvSpPr>
          <p:cNvPr id="3" name="Content Placeholder 2"/>
          <p:cNvSpPr>
            <a:spLocks noGrp="1"/>
          </p:cNvSpPr>
          <p:nvPr>
            <p:ph idx="1"/>
          </p:nvPr>
        </p:nvSpPr>
        <p:spPr>
          <a:xfrm>
            <a:off x="827584" y="1600200"/>
            <a:ext cx="7416824" cy="4525963"/>
          </a:xfrm>
        </p:spPr>
        <p:txBody>
          <a:bodyPr/>
          <a:lstStyle/>
          <a:p>
            <a:pPr algn="just"/>
            <a:r>
              <a:rPr lang="vi-VN" sz="3000" b="1" dirty="0">
                <a:latin typeface="Calibri" pitchFamily="34" charset="0"/>
                <a:cs typeface="Calibri" pitchFamily="34" charset="0"/>
              </a:rPr>
              <a:t>S obzirom na vrijednost, vrijeme, mjesto i način izvršenja kradenih predmeta, ovu vrstu delikata možemo svrstati u: </a:t>
            </a:r>
          </a:p>
          <a:p>
            <a:pPr algn="just"/>
            <a:r>
              <a:rPr lang="vi-VN" sz="3000" b="1" dirty="0">
                <a:latin typeface="Calibri" pitchFamily="34" charset="0"/>
                <a:cs typeface="Calibri" pitchFamily="34" charset="0"/>
              </a:rPr>
              <a:t>sitno djelo krađa, </a:t>
            </a:r>
          </a:p>
          <a:p>
            <a:pPr algn="just"/>
            <a:r>
              <a:rPr lang="vi-VN" sz="3000" b="1" dirty="0">
                <a:latin typeface="Calibri" pitchFamily="34" charset="0"/>
                <a:cs typeface="Calibri" pitchFamily="34" charset="0"/>
              </a:rPr>
              <a:t>obična krađa, </a:t>
            </a:r>
          </a:p>
          <a:p>
            <a:pPr algn="just"/>
            <a:r>
              <a:rPr lang="vi-VN" sz="3000" b="1" dirty="0">
                <a:latin typeface="Calibri" pitchFamily="34" charset="0"/>
                <a:cs typeface="Calibri" pitchFamily="34" charset="0"/>
              </a:rPr>
              <a:t>teška krađa i </a:t>
            </a:r>
          </a:p>
          <a:p>
            <a:pPr algn="just"/>
            <a:r>
              <a:rPr lang="vi-VN" sz="3000" b="1" dirty="0">
                <a:latin typeface="Calibri" pitchFamily="34" charset="0"/>
                <a:cs typeface="Calibri" pitchFamily="34" charset="0"/>
              </a:rPr>
              <a:t>razbojnička krađa. </a:t>
            </a:r>
          </a:p>
          <a:p>
            <a:endParaRPr lang="bs-Latn-BA" dirty="0"/>
          </a:p>
        </p:txBody>
      </p:sp>
    </p:spTree>
    <p:extLst>
      <p:ext uri="{BB962C8B-B14F-4D97-AF65-F5344CB8AC3E}">
        <p14:creationId xmlns:p14="http://schemas.microsoft.com/office/powerpoint/2010/main" val="283715365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Razbojništvo</a:t>
            </a:r>
            <a:r>
              <a:rPr lang="bs-Latn-BA" sz="3600" dirty="0"/>
              <a:t/>
            </a:r>
            <a:br>
              <a:rPr lang="bs-Latn-BA" sz="3600" dirty="0"/>
            </a:br>
            <a:endParaRPr lang="bs-Latn-BA" sz="3600" dirty="0"/>
          </a:p>
        </p:txBody>
      </p:sp>
      <p:sp>
        <p:nvSpPr>
          <p:cNvPr id="3" name="Content Placeholder 2"/>
          <p:cNvSpPr>
            <a:spLocks noGrp="1"/>
          </p:cNvSpPr>
          <p:nvPr>
            <p:ph idx="1"/>
          </p:nvPr>
        </p:nvSpPr>
        <p:spPr>
          <a:xfrm>
            <a:off x="899592" y="1600200"/>
            <a:ext cx="7272808" cy="4525963"/>
          </a:xfrm>
        </p:spPr>
        <p:txBody>
          <a:bodyPr>
            <a:normAutofit/>
          </a:bodyPr>
          <a:lstStyle/>
          <a:p>
            <a:pPr algn="just"/>
            <a:r>
              <a:rPr lang="hr-BA" sz="3000" b="1" dirty="0"/>
              <a:t>Istraživanja pokazuju da imamo dvije skupine </a:t>
            </a:r>
            <a:r>
              <a:rPr lang="hr-BA" sz="3000" b="1" dirty="0" smtClean="0"/>
              <a:t>razbojništva</a:t>
            </a:r>
            <a:r>
              <a:rPr lang="hr-BA" sz="3000" b="1" dirty="0"/>
              <a:t>: kriminalitet sa znakovima nasilja, imovinski kriminalitet. </a:t>
            </a:r>
            <a:endParaRPr lang="hr-BA" sz="3000" b="1" dirty="0" smtClean="0"/>
          </a:p>
          <a:p>
            <a:pPr algn="just"/>
            <a:endParaRPr lang="bs-Latn-BA" sz="3000" b="1" dirty="0"/>
          </a:p>
          <a:p>
            <a:pPr algn="just"/>
            <a:r>
              <a:rPr lang="hr-BA" sz="3000" b="1" dirty="0"/>
              <a:t>Koristi se zastrašivanje i upotreba sile: često završi sa silovanjem, tjelesne povrede, tako 4 od 10 razbojništva se čini na ulici, odnosno 20 % u stanu.</a:t>
            </a:r>
            <a:endParaRPr lang="bs-Latn-BA" sz="3000" b="1" dirty="0"/>
          </a:p>
        </p:txBody>
      </p:sp>
    </p:spTree>
    <p:extLst>
      <p:ext uri="{BB962C8B-B14F-4D97-AF65-F5344CB8AC3E}">
        <p14:creationId xmlns:p14="http://schemas.microsoft.com/office/powerpoint/2010/main" val="2106222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dirty="0"/>
          </a:p>
        </p:txBody>
      </p:sp>
      <p:sp>
        <p:nvSpPr>
          <p:cNvPr id="3" name="Content Placeholder 2"/>
          <p:cNvSpPr>
            <a:spLocks noGrp="1"/>
          </p:cNvSpPr>
          <p:nvPr>
            <p:ph idx="1"/>
          </p:nvPr>
        </p:nvSpPr>
        <p:spPr>
          <a:xfrm>
            <a:off x="827584" y="1600200"/>
            <a:ext cx="7416824" cy="4525963"/>
          </a:xfrm>
        </p:spPr>
        <p:txBody>
          <a:bodyPr/>
          <a:lstStyle/>
          <a:p>
            <a:pPr algn="just"/>
            <a:r>
              <a:rPr lang="hr-BA" sz="3000" b="1" dirty="0"/>
              <a:t>U krajnjem slučaju fenomenološki oblici kriminaliteta se svrstavaju u organigramske grupacije prema motivima, načinima, sredstvima, mjestu i vremenu izvršenog krivičnog djela, odnosno strateški u glave krivičnih djela, kako je to uređeno </a:t>
            </a:r>
            <a:r>
              <a:rPr lang="hr-BA" sz="3000" b="1" dirty="0" err="1"/>
              <a:t>nomo</a:t>
            </a:r>
            <a:r>
              <a:rPr lang="hr-BA" sz="3000" b="1" dirty="0"/>
              <a:t> propisima pojedine države.</a:t>
            </a:r>
            <a:endParaRPr lang="bs-Latn-BA" sz="3000" dirty="0"/>
          </a:p>
          <a:p>
            <a:pPr algn="just"/>
            <a:endParaRPr lang="bs-Latn-BA" dirty="0"/>
          </a:p>
        </p:txBody>
      </p:sp>
    </p:spTree>
    <p:extLst>
      <p:ext uri="{BB962C8B-B14F-4D97-AF65-F5344CB8AC3E}">
        <p14:creationId xmlns:p14="http://schemas.microsoft.com/office/powerpoint/2010/main" val="623419916"/>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Provalna krađa</a:t>
            </a:r>
            <a:endParaRPr lang="bs-Latn-BA" sz="3600" dirty="0"/>
          </a:p>
        </p:txBody>
      </p:sp>
      <p:sp>
        <p:nvSpPr>
          <p:cNvPr id="3" name="Content Placeholder 2"/>
          <p:cNvSpPr>
            <a:spLocks noGrp="1"/>
          </p:cNvSpPr>
          <p:nvPr>
            <p:ph idx="1"/>
          </p:nvPr>
        </p:nvSpPr>
        <p:spPr>
          <a:xfrm>
            <a:off x="827584" y="1600200"/>
            <a:ext cx="7344816" cy="4525963"/>
          </a:xfrm>
        </p:spPr>
        <p:txBody>
          <a:bodyPr>
            <a:normAutofit/>
          </a:bodyPr>
          <a:lstStyle/>
          <a:p>
            <a:pPr algn="just"/>
            <a:endParaRPr lang="hr-BA" sz="3000" b="1" dirty="0" smtClean="0"/>
          </a:p>
          <a:p>
            <a:pPr algn="just"/>
            <a:r>
              <a:rPr lang="hr-BA" sz="3000" b="1" dirty="0" smtClean="0"/>
              <a:t>Statistički </a:t>
            </a:r>
            <a:r>
              <a:rPr lang="hr-BA" sz="3000" b="1" dirty="0"/>
              <a:t>pokazatelji govore da je 85% provalnih krađa izvršeno kada oštećeni nisu kod kuće, odnosno trećina krađa je učinjena silom.</a:t>
            </a:r>
            <a:endParaRPr lang="bs-Latn-BA" sz="3000" b="1" dirty="0"/>
          </a:p>
        </p:txBody>
      </p:sp>
    </p:spTree>
    <p:extLst>
      <p:ext uri="{BB962C8B-B14F-4D97-AF65-F5344CB8AC3E}">
        <p14:creationId xmlns:p14="http://schemas.microsoft.com/office/powerpoint/2010/main" val="2000595516"/>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hr-BA" sz="3600" b="1" dirty="0">
                <a:latin typeface="Calibri" pitchFamily="34" charset="0"/>
                <a:cs typeface="Calibri" pitchFamily="34" charset="0"/>
              </a:rPr>
              <a:t>Krađa</a:t>
            </a:r>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827584" y="908720"/>
            <a:ext cx="7416824" cy="5217443"/>
          </a:xfrm>
        </p:spPr>
        <p:txBody>
          <a:bodyPr>
            <a:noAutofit/>
          </a:bodyPr>
          <a:lstStyle/>
          <a:p>
            <a:endParaRPr lang="hr-BA" sz="3000" b="1" dirty="0" smtClean="0"/>
          </a:p>
          <a:p>
            <a:pPr algn="just"/>
            <a:r>
              <a:rPr lang="hr-BA" sz="3000" b="1" dirty="0" smtClean="0"/>
              <a:t>Član </a:t>
            </a:r>
            <a:r>
              <a:rPr lang="hr-BA" sz="3000" b="1" dirty="0"/>
              <a:t>286. Krivični zakon Federacije BiH. </a:t>
            </a:r>
            <a:endParaRPr lang="hr-BA" sz="3000" b="1" dirty="0" smtClean="0"/>
          </a:p>
          <a:p>
            <a:pPr algn="just"/>
            <a:endParaRPr lang="bs-Latn-BA" sz="3000" dirty="0"/>
          </a:p>
          <a:p>
            <a:pPr algn="just"/>
            <a:r>
              <a:rPr lang="hr-BA" sz="3000" b="1" dirty="0"/>
              <a:t>“Ko tuđu pokretnu stvar oduzme drugom s ciljem da njenim prisvajanjem pribavi sebi ili drugom protipravnom imovinsku korist čini krađu”. </a:t>
            </a:r>
            <a:endParaRPr lang="bs-Latn-BA" sz="3000" dirty="0"/>
          </a:p>
        </p:txBody>
      </p:sp>
    </p:spTree>
    <p:extLst>
      <p:ext uri="{BB962C8B-B14F-4D97-AF65-F5344CB8AC3E}">
        <p14:creationId xmlns:p14="http://schemas.microsoft.com/office/powerpoint/2010/main" val="1644080532"/>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525963"/>
          </a:xfrm>
        </p:spPr>
        <p:txBody>
          <a:bodyPr/>
          <a:lstStyle/>
          <a:p>
            <a:pPr marL="0" indent="0">
              <a:buNone/>
            </a:pPr>
            <a:r>
              <a:rPr lang="vi-VN" sz="3000" b="1" dirty="0">
                <a:latin typeface="Calibri" pitchFamily="34" charset="0"/>
                <a:cs typeface="Calibri" pitchFamily="34" charset="0"/>
              </a:rPr>
              <a:t>Delinkventi: </a:t>
            </a:r>
          </a:p>
          <a:p>
            <a:r>
              <a:rPr lang="vi-VN" sz="3000" b="1" dirty="0" smtClean="0">
                <a:latin typeface="Calibri" pitchFamily="34" charset="0"/>
                <a:cs typeface="Calibri" pitchFamily="34" charset="0"/>
              </a:rPr>
              <a:t> </a:t>
            </a:r>
            <a:r>
              <a:rPr lang="vi-VN" sz="3000" b="1" dirty="0">
                <a:latin typeface="Calibri" pitchFamily="34" charset="0"/>
                <a:cs typeface="Calibri" pitchFamily="34" charset="0"/>
              </a:rPr>
              <a:t>profesionalni; </a:t>
            </a:r>
          </a:p>
          <a:p>
            <a:r>
              <a:rPr lang="vi-VN" sz="3000" b="1" dirty="0" smtClean="0">
                <a:latin typeface="Calibri" pitchFamily="34" charset="0"/>
                <a:cs typeface="Calibri" pitchFamily="34" charset="0"/>
              </a:rPr>
              <a:t> </a:t>
            </a:r>
            <a:r>
              <a:rPr lang="vi-VN" sz="3000" b="1" dirty="0">
                <a:latin typeface="Calibri" pitchFamily="34" charset="0"/>
                <a:cs typeface="Calibri" pitchFamily="34" charset="0"/>
              </a:rPr>
              <a:t>neprofesionalni.</a:t>
            </a:r>
          </a:p>
          <a:p>
            <a:r>
              <a:rPr lang="vi-VN" sz="3000" b="1" dirty="0">
                <a:latin typeface="Calibri" pitchFamily="34" charset="0"/>
                <a:cs typeface="Calibri" pitchFamily="34" charset="0"/>
              </a:rPr>
              <a:t>Neprofesionalni – čine krivična djela slučajno - djela nisu planirana. </a:t>
            </a:r>
          </a:p>
          <a:p>
            <a:r>
              <a:rPr lang="vi-VN" sz="3000" b="1" dirty="0">
                <a:latin typeface="Calibri" pitchFamily="34" charset="0"/>
                <a:cs typeface="Calibri" pitchFamily="34" charset="0"/>
              </a:rPr>
              <a:t>Profesionalni – to je njihov stil života, dosjetljivi, kreativni - džeparenje, krađe u trgovinama, prevare. </a:t>
            </a:r>
          </a:p>
          <a:p>
            <a:endParaRPr lang="bs-Latn-BA" dirty="0"/>
          </a:p>
        </p:txBody>
      </p:sp>
    </p:spTree>
    <p:extLst>
      <p:ext uri="{BB962C8B-B14F-4D97-AF65-F5344CB8AC3E}">
        <p14:creationId xmlns:p14="http://schemas.microsoft.com/office/powerpoint/2010/main" val="8949731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600200"/>
            <a:ext cx="7704856" cy="4525963"/>
          </a:xfrm>
        </p:spPr>
        <p:txBody>
          <a:bodyPr>
            <a:normAutofit/>
          </a:bodyPr>
          <a:lstStyle/>
          <a:p>
            <a:pPr lvl="0"/>
            <a:endParaRPr lang="bs-Latn-BA" dirty="0" smtClean="0"/>
          </a:p>
          <a:p>
            <a:pPr lvl="0" algn="just"/>
            <a:r>
              <a:rPr lang="bs-Latn-BA" sz="3000" b="1" dirty="0">
                <a:latin typeface="Calibri" pitchFamily="34" charset="0"/>
                <a:cs typeface="Calibri" pitchFamily="34" charset="0"/>
              </a:rPr>
              <a:t>Prema Tomas Moranu – najuspješnijni američki džeparoš, profesionalni delinkventi imaju 5 zajedničkih karekteristika: </a:t>
            </a:r>
            <a:br>
              <a:rPr lang="bs-Latn-BA" sz="3000" b="1" dirty="0">
                <a:latin typeface="Calibri" pitchFamily="34" charset="0"/>
                <a:cs typeface="Calibri" pitchFamily="34" charset="0"/>
              </a:rPr>
            </a:br>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2496216694"/>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normAutofit lnSpcReduction="10000"/>
          </a:bodyPr>
          <a:lstStyle/>
          <a:p>
            <a:pPr algn="just"/>
            <a:r>
              <a:rPr lang="vi-VN" sz="3000" b="1" dirty="0">
                <a:latin typeface="Calibri" pitchFamily="34" charset="0"/>
                <a:cs typeface="Calibri" pitchFamily="34" charset="0"/>
              </a:rPr>
              <a:t>dobro razvijene sposobnosti i specifičan način djelovanja, </a:t>
            </a:r>
          </a:p>
          <a:p>
            <a:pPr algn="just"/>
            <a:r>
              <a:rPr lang="vi-VN" sz="3000" b="1" dirty="0">
                <a:latin typeface="Calibri" pitchFamily="34" charset="0"/>
                <a:cs typeface="Calibri" pitchFamily="34" charset="0"/>
              </a:rPr>
              <a:t>uživaju određen status unutar vlastite subkulture, </a:t>
            </a:r>
          </a:p>
          <a:p>
            <a:pPr algn="just"/>
            <a:r>
              <a:rPr lang="vi-VN" sz="3000" b="1" dirty="0">
                <a:latin typeface="Calibri" pitchFamily="34" charset="0"/>
                <a:cs typeface="Calibri" pitchFamily="34" charset="0"/>
              </a:rPr>
              <a:t>karakteristične zajedničke vrijednosti i granice koje nikad ne prelaze, uče jedan od drugog,</a:t>
            </a:r>
          </a:p>
          <a:p>
            <a:pPr algn="just"/>
            <a:r>
              <a:rPr lang="vi-VN" sz="3000" b="1" dirty="0">
                <a:latin typeface="Calibri" pitchFamily="34" charset="0"/>
                <a:cs typeface="Calibri" pitchFamily="34" charset="0"/>
              </a:rPr>
              <a:t> čuvaju jedan drugog i </a:t>
            </a:r>
          </a:p>
          <a:p>
            <a:pPr algn="just"/>
            <a:r>
              <a:rPr lang="vi-VN" sz="3000" b="1" dirty="0">
                <a:latin typeface="Calibri" pitchFamily="34" charset="0"/>
                <a:cs typeface="Calibri" pitchFamily="34" charset="0"/>
              </a:rPr>
              <a:t>organizovani su.</a:t>
            </a:r>
          </a:p>
          <a:p>
            <a:endParaRPr lang="bs-Latn-BA" dirty="0"/>
          </a:p>
        </p:txBody>
      </p:sp>
    </p:spTree>
    <p:extLst>
      <p:ext uri="{BB962C8B-B14F-4D97-AF65-F5344CB8AC3E}">
        <p14:creationId xmlns:p14="http://schemas.microsoft.com/office/powerpoint/2010/main" val="3977360044"/>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Krađe u trgovinama</a:t>
            </a:r>
            <a:endParaRPr lang="bs-Latn-BA" sz="3600" dirty="0"/>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sz="3000" b="1" dirty="0"/>
              <a:t>Studij o lopovima u trgovinama je pokazao da su većina delinkvenata u trgovinama zapravo žene. </a:t>
            </a:r>
            <a:endParaRPr lang="bs-Latn-BA" sz="3000" dirty="0"/>
          </a:p>
          <a:p>
            <a:pPr algn="just"/>
            <a:r>
              <a:rPr lang="hr-BA" sz="3000" b="1" dirty="0"/>
              <a:t>Pretežno delinkventi koji rade na sitno, sebe ne smatraju delinkventima, žive u porodicama sa ograničenim proračunom, smatraju da se u trgovinama neće poznati ako ukradu malu stvar a od njih su približno 10% profesionalni delinkventi.</a:t>
            </a:r>
            <a:endParaRPr lang="bs-Latn-BA" sz="3000" dirty="0"/>
          </a:p>
        </p:txBody>
      </p:sp>
    </p:spTree>
    <p:extLst>
      <p:ext uri="{BB962C8B-B14F-4D97-AF65-F5344CB8AC3E}">
        <p14:creationId xmlns:p14="http://schemas.microsoft.com/office/powerpoint/2010/main" val="3992996433"/>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BA" b="1" dirty="0"/>
              <a:t>Prevara</a:t>
            </a:r>
            <a:r>
              <a:rPr lang="bs-Latn-BA" dirty="0"/>
              <a:t/>
            </a:r>
            <a:br>
              <a:rPr lang="bs-Latn-BA" dirty="0"/>
            </a:br>
            <a:endParaRPr lang="bs-Latn-BA" dirty="0"/>
          </a:p>
        </p:txBody>
      </p:sp>
      <p:sp>
        <p:nvSpPr>
          <p:cNvPr id="3" name="Content Placeholder 2"/>
          <p:cNvSpPr>
            <a:spLocks noGrp="1"/>
          </p:cNvSpPr>
          <p:nvPr>
            <p:ph idx="1"/>
          </p:nvPr>
        </p:nvSpPr>
        <p:spPr>
          <a:xfrm>
            <a:off x="827584" y="1600200"/>
            <a:ext cx="7344816" cy="4525963"/>
          </a:xfrm>
        </p:spPr>
        <p:txBody>
          <a:bodyPr/>
          <a:lstStyle/>
          <a:p>
            <a:endParaRPr lang="hr-BA" sz="3000" b="1" dirty="0" smtClean="0"/>
          </a:p>
          <a:p>
            <a:pPr algn="just"/>
            <a:r>
              <a:rPr lang="hr-BA" sz="3000" b="1" dirty="0" smtClean="0"/>
              <a:t>U </a:t>
            </a:r>
            <a:r>
              <a:rPr lang="hr-BA" sz="3000" b="1" dirty="0"/>
              <a:t>prevare ubrajamo djela za koja dobijanje protupravne imovinske koristi za sebe ili nekog drugog, gdje učinitelj dovodi u zabludu i time ga zavede da on nešto učini, na štetu svoje ili tuđe imovine.</a:t>
            </a:r>
            <a:endParaRPr lang="bs-Latn-BA" sz="3000" b="1" dirty="0"/>
          </a:p>
        </p:txBody>
      </p:sp>
    </p:spTree>
    <p:extLst>
      <p:ext uri="{BB962C8B-B14F-4D97-AF65-F5344CB8AC3E}">
        <p14:creationId xmlns:p14="http://schemas.microsoft.com/office/powerpoint/2010/main" val="362130399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Krivična djela zloupotrebe čekova</a:t>
            </a:r>
            <a:endParaRPr lang="bs-Latn-BA" sz="3600" dirty="0"/>
          </a:p>
        </p:txBody>
      </p:sp>
      <p:sp>
        <p:nvSpPr>
          <p:cNvPr id="3" name="Content Placeholder 2"/>
          <p:cNvSpPr>
            <a:spLocks noGrp="1"/>
          </p:cNvSpPr>
          <p:nvPr>
            <p:ph idx="1"/>
          </p:nvPr>
        </p:nvSpPr>
        <p:spPr>
          <a:xfrm>
            <a:off x="827584" y="1600200"/>
            <a:ext cx="7344816" cy="4525963"/>
          </a:xfrm>
        </p:spPr>
        <p:txBody>
          <a:bodyPr/>
          <a:lstStyle/>
          <a:p>
            <a:pPr algn="just"/>
            <a:r>
              <a:rPr lang="hr-BA" sz="3000" b="1" dirty="0">
                <a:latin typeface="Calibri" pitchFamily="34" charset="0"/>
                <a:cs typeface="Calibri" pitchFamily="34" charset="0"/>
              </a:rPr>
              <a:t>Edwin Lemert je potvrdio studiju o falsifikovanju čekova. </a:t>
            </a:r>
            <a:endParaRPr lang="hr-BA" sz="3000" b="1" dirty="0" smtClean="0">
              <a:latin typeface="Calibri" pitchFamily="34" charset="0"/>
              <a:cs typeface="Calibri" pitchFamily="34" charset="0"/>
            </a:endParaRPr>
          </a:p>
          <a:p>
            <a:pPr marL="0" indent="0" algn="just">
              <a:buNone/>
            </a:pPr>
            <a:endParaRPr lang="bs-Latn-BA" sz="3000" b="1" dirty="0">
              <a:latin typeface="Calibri" pitchFamily="34" charset="0"/>
              <a:cs typeface="Calibri" pitchFamily="34" charset="0"/>
            </a:endParaRPr>
          </a:p>
          <a:p>
            <a:pPr algn="just"/>
            <a:r>
              <a:rPr lang="hr-BA" sz="3000" b="1" dirty="0">
                <a:latin typeface="Calibri" pitchFamily="34" charset="0"/>
                <a:cs typeface="Calibri" pitchFamily="34" charset="0"/>
              </a:rPr>
              <a:t>Većina falsifikatora </a:t>
            </a:r>
            <a:r>
              <a:rPr lang="hr-BA" sz="3000" b="1" dirty="0" err="1">
                <a:latin typeface="Calibri" pitchFamily="34" charset="0"/>
                <a:cs typeface="Calibri" pitchFamily="34" charset="0"/>
              </a:rPr>
              <a:t>proizilazi</a:t>
            </a:r>
            <a:r>
              <a:rPr lang="hr-BA" sz="3000" b="1" dirty="0">
                <a:latin typeface="Calibri" pitchFamily="34" charset="0"/>
                <a:cs typeface="Calibri" pitchFamily="34" charset="0"/>
              </a:rPr>
              <a:t> iz srednjeg društvenog sloja, to su planski falsifikatori koji žive od toga. </a:t>
            </a:r>
            <a:endParaRPr lang="bs-Latn-BA" sz="3000" b="1" dirty="0">
              <a:latin typeface="Calibri" pitchFamily="34" charset="0"/>
              <a:cs typeface="Calibri" pitchFamily="34" charset="0"/>
            </a:endParaRPr>
          </a:p>
          <a:p>
            <a:endParaRPr lang="bs-Latn-BA" dirty="0"/>
          </a:p>
        </p:txBody>
      </p:sp>
    </p:spTree>
    <p:extLst>
      <p:ext uri="{BB962C8B-B14F-4D97-AF65-F5344CB8AC3E}">
        <p14:creationId xmlns:p14="http://schemas.microsoft.com/office/powerpoint/2010/main" val="2509734312"/>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latin typeface="Calibri" pitchFamily="34" charset="0"/>
                <a:cs typeface="Calibri" pitchFamily="34" charset="0"/>
              </a:rPr>
              <a:t>Krivična djela sa bankovnom i kreditnom karticom</a:t>
            </a:r>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899592" y="1600200"/>
            <a:ext cx="7272808" cy="4525963"/>
          </a:xfrm>
        </p:spPr>
        <p:txBody>
          <a:bodyPr>
            <a:normAutofit/>
          </a:bodyPr>
          <a:lstStyle/>
          <a:p>
            <a:pPr algn="just"/>
            <a:r>
              <a:rPr lang="hr-BA" sz="3000" b="1" dirty="0"/>
              <a:t>Dijele ih u najmanje dvije skupine: profesionalne i amatere. </a:t>
            </a:r>
            <a:endParaRPr lang="hr-BA" sz="3000" b="1" dirty="0" smtClean="0"/>
          </a:p>
          <a:p>
            <a:pPr algn="just"/>
            <a:endParaRPr lang="bs-Latn-BA" sz="3000" dirty="0"/>
          </a:p>
          <a:p>
            <a:pPr algn="just"/>
            <a:r>
              <a:rPr lang="hr-BA" sz="3000" b="1" dirty="0"/>
              <a:t>U SAD je izgubljeno oko 100 miliona dolara, zbog prevara, u vezi sa: neovlaštenom upotrebom ukradene kartice, upotrebom </a:t>
            </a:r>
            <a:r>
              <a:rPr lang="hr-BA" sz="3000" b="1" dirty="0" err="1"/>
              <a:t>falsifikovanih</a:t>
            </a:r>
            <a:r>
              <a:rPr lang="hr-BA" sz="3000" b="1" dirty="0"/>
              <a:t> kartica, prekoračenjem stanja na računu, podizanje sa praznih računa.</a:t>
            </a:r>
            <a:endParaRPr lang="bs-Latn-BA" sz="3000" dirty="0"/>
          </a:p>
        </p:txBody>
      </p:sp>
    </p:spTree>
    <p:extLst>
      <p:ext uri="{BB962C8B-B14F-4D97-AF65-F5344CB8AC3E}">
        <p14:creationId xmlns:p14="http://schemas.microsoft.com/office/powerpoint/2010/main" val="310837822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sz="4000" b="1" dirty="0">
                <a:latin typeface="Calibri" pitchFamily="34" charset="0"/>
                <a:cs typeface="Calibri" pitchFamily="34" charset="0"/>
              </a:rPr>
              <a:t>SAOBRAĆAJNI KRIMINALITET</a:t>
            </a:r>
            <a:r>
              <a:rPr lang="bs-Latn-BA" dirty="0"/>
              <a:t/>
            </a:r>
            <a:br>
              <a:rPr lang="bs-Latn-BA" dirty="0"/>
            </a:br>
            <a:endParaRPr lang="bs-Latn-BA" dirty="0"/>
          </a:p>
        </p:txBody>
      </p:sp>
      <p:sp>
        <p:nvSpPr>
          <p:cNvPr id="3" name="Content Placeholder 2"/>
          <p:cNvSpPr>
            <a:spLocks noGrp="1"/>
          </p:cNvSpPr>
          <p:nvPr>
            <p:ph idx="1"/>
          </p:nvPr>
        </p:nvSpPr>
        <p:spPr>
          <a:xfrm>
            <a:off x="899592" y="1600200"/>
            <a:ext cx="7344816" cy="4525963"/>
          </a:xfrm>
        </p:spPr>
        <p:txBody>
          <a:bodyPr>
            <a:normAutofit/>
          </a:bodyPr>
          <a:lstStyle/>
          <a:p>
            <a:pPr algn="just"/>
            <a:r>
              <a:rPr lang="hr-BA" b="1" dirty="0"/>
              <a:t>U užem smislu </a:t>
            </a:r>
            <a:r>
              <a:rPr lang="hr-BA" b="1" dirty="0" smtClean="0"/>
              <a:t>podrazumijevaju </a:t>
            </a:r>
            <a:r>
              <a:rPr lang="hr-BA" b="1" dirty="0"/>
              <a:t>se krivična djela izvršena u saobraćaju, djela ugrožavanja saobraćaja, najčešće kao posljedica saobraćajnih nezgoda i saobraćajni prekršaji. </a:t>
            </a:r>
            <a:endParaRPr lang="bs-Latn-BA" dirty="0"/>
          </a:p>
          <a:p>
            <a:endParaRPr lang="bs-Latn-BA" dirty="0"/>
          </a:p>
        </p:txBody>
      </p:sp>
    </p:spTree>
    <p:extLst>
      <p:ext uri="{BB962C8B-B14F-4D97-AF65-F5344CB8AC3E}">
        <p14:creationId xmlns:p14="http://schemas.microsoft.com/office/powerpoint/2010/main" val="608253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hr-BA" sz="3300" b="1" dirty="0" smtClean="0"/>
              <a:t/>
            </a:r>
            <a:br>
              <a:rPr lang="hr-BA" sz="3300" b="1" dirty="0" smtClean="0"/>
            </a:br>
            <a:r>
              <a:rPr lang="bs-Latn-BA" sz="3300" b="1" dirty="0" smtClean="0"/>
              <a:t/>
            </a:r>
            <a:br>
              <a:rPr lang="bs-Latn-BA" sz="3300" b="1" dirty="0" smtClean="0"/>
            </a:br>
            <a:endParaRPr lang="bs-Latn-BA" dirty="0"/>
          </a:p>
        </p:txBody>
      </p:sp>
      <p:sp>
        <p:nvSpPr>
          <p:cNvPr id="3" name="Content Placeholder 2"/>
          <p:cNvSpPr>
            <a:spLocks noGrp="1"/>
          </p:cNvSpPr>
          <p:nvPr>
            <p:ph idx="1"/>
          </p:nvPr>
        </p:nvSpPr>
        <p:spPr>
          <a:xfrm>
            <a:off x="827584" y="764704"/>
            <a:ext cx="7416824" cy="5361459"/>
          </a:xfrm>
        </p:spPr>
        <p:txBody>
          <a:bodyPr>
            <a:noAutofit/>
          </a:bodyPr>
          <a:lstStyle/>
          <a:p>
            <a:pPr lvl="0" algn="just"/>
            <a:r>
              <a:rPr lang="hr-BA" sz="3000" b="1" dirty="0"/>
              <a:t>Jedna od fenomenoloških klasifikacija delikata može se posmatrati i kao: </a:t>
            </a:r>
            <a:endParaRPr lang="hr-BA" sz="3000" b="1" dirty="0" smtClean="0"/>
          </a:p>
          <a:p>
            <a:pPr lvl="0" algn="just"/>
            <a:r>
              <a:rPr lang="hr-BA" sz="3000" b="1" dirty="0" smtClean="0"/>
              <a:t>nasilnički </a:t>
            </a:r>
            <a:r>
              <a:rPr lang="hr-BA" sz="3000" b="1" dirty="0"/>
              <a:t>kriminalitet - delikti nasilja; </a:t>
            </a:r>
            <a:endParaRPr lang="bs-Latn-BA" sz="3000" dirty="0"/>
          </a:p>
          <a:p>
            <a:pPr lvl="0" algn="just"/>
            <a:r>
              <a:rPr lang="hr-BA" sz="3000" b="1" dirty="0"/>
              <a:t>imovinski delikti; </a:t>
            </a:r>
            <a:endParaRPr lang="bs-Latn-BA" sz="3000" dirty="0"/>
          </a:p>
          <a:p>
            <a:pPr lvl="0" algn="just"/>
            <a:r>
              <a:rPr lang="hr-BA" sz="3000" b="1" dirty="0"/>
              <a:t>uobičajeno-tradicionalni oblici nasilničkog kriminaliteta porodično nasilje</a:t>
            </a:r>
            <a:r>
              <a:rPr lang="hr-BA" sz="3000" b="1" dirty="0" smtClean="0"/>
              <a:t>;</a:t>
            </a:r>
            <a:endParaRPr lang="bs-Latn-BA" sz="3000" dirty="0"/>
          </a:p>
          <a:p>
            <a:pPr lvl="0" algn="just"/>
            <a:r>
              <a:rPr lang="hr-BA" sz="3000" b="1" dirty="0"/>
              <a:t>nasilje na radnom mjestu - menadžeri u ulozi </a:t>
            </a:r>
            <a:r>
              <a:rPr lang="hr-BA" sz="3000" b="1" dirty="0" err="1"/>
              <a:t>mobing</a:t>
            </a:r>
            <a:r>
              <a:rPr lang="hr-BA" sz="3000" b="1" dirty="0"/>
              <a:t> - moderatora nad ženama; </a:t>
            </a:r>
            <a:endParaRPr lang="bs-Latn-BA" sz="3000" dirty="0"/>
          </a:p>
          <a:p>
            <a:pPr lvl="0" algn="just"/>
            <a:r>
              <a:rPr lang="hr-BA" sz="3000" b="1" dirty="0"/>
              <a:t>noviji oblici nasilničkog kriminaliteta - terorizam, privredni kriminalitet; </a:t>
            </a:r>
            <a:endParaRPr lang="bs-Latn-BA" sz="3000" dirty="0"/>
          </a:p>
        </p:txBody>
      </p:sp>
    </p:spTree>
    <p:extLst>
      <p:ext uri="{BB962C8B-B14F-4D97-AF65-F5344CB8AC3E}">
        <p14:creationId xmlns:p14="http://schemas.microsoft.com/office/powerpoint/2010/main" val="161355251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sz="3000" b="1" dirty="0"/>
              <a:t>U saobraćajne delikte prekršajnog karaktera spadaju, nepropisna brzina kretanja vozila, nepropisno preticanje, neustupanje prvenstva prolaza, ne držanje dovoljnog rastojanja među vozilima prilikom kretanja u koloni i dr. </a:t>
            </a:r>
            <a:endParaRPr lang="bs-Latn-BA" sz="3000" dirty="0"/>
          </a:p>
          <a:p>
            <a:pPr algn="just"/>
            <a:endParaRPr lang="bs-Latn-BA" sz="3000" dirty="0"/>
          </a:p>
        </p:txBody>
      </p:sp>
    </p:spTree>
    <p:extLst>
      <p:ext uri="{BB962C8B-B14F-4D97-AF65-F5344CB8AC3E}">
        <p14:creationId xmlns:p14="http://schemas.microsoft.com/office/powerpoint/2010/main" val="714918078"/>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Autofit/>
          </a:bodyPr>
          <a:lstStyle/>
          <a:p>
            <a:r>
              <a:rPr lang="hr-BA" sz="3600" b="1" dirty="0" smtClean="0"/>
              <a:t/>
            </a:r>
            <a:br>
              <a:rPr lang="hr-BA" sz="3600" b="1" dirty="0" smtClean="0"/>
            </a:br>
            <a:r>
              <a:rPr lang="bs-Latn-BA" sz="3600" dirty="0"/>
              <a:t/>
            </a:r>
            <a:br>
              <a:rPr lang="bs-Latn-BA" sz="3600" dirty="0"/>
            </a:br>
            <a:endParaRPr lang="bs-Latn-BA" sz="3600" dirty="0"/>
          </a:p>
        </p:txBody>
      </p:sp>
      <p:sp>
        <p:nvSpPr>
          <p:cNvPr id="3" name="Content Placeholder 2"/>
          <p:cNvSpPr>
            <a:spLocks noGrp="1"/>
          </p:cNvSpPr>
          <p:nvPr>
            <p:ph idx="1"/>
          </p:nvPr>
        </p:nvSpPr>
        <p:spPr>
          <a:xfrm>
            <a:off x="827584" y="1196752"/>
            <a:ext cx="7416824" cy="4929411"/>
          </a:xfrm>
        </p:spPr>
        <p:txBody>
          <a:bodyPr>
            <a:noAutofit/>
          </a:bodyPr>
          <a:lstStyle/>
          <a:p>
            <a:pPr lvl="0"/>
            <a:r>
              <a:rPr lang="hr-BA" sz="3000" b="1" dirty="0"/>
              <a:t>U krivičnom zakonu su propisana sljedeća krivična djela</a:t>
            </a:r>
            <a:r>
              <a:rPr lang="hr-BA" sz="3000" b="1" dirty="0" smtClean="0"/>
              <a:t>:</a:t>
            </a:r>
          </a:p>
          <a:p>
            <a:pPr lvl="0"/>
            <a:r>
              <a:rPr lang="hr-BA" sz="3000" b="1" dirty="0" smtClean="0"/>
              <a:t> ugrožavanje </a:t>
            </a:r>
            <a:r>
              <a:rPr lang="hr-BA" sz="3000" b="1" dirty="0"/>
              <a:t>javnog saobraćaja, </a:t>
            </a:r>
            <a:endParaRPr lang="bs-Latn-BA" sz="3000" dirty="0"/>
          </a:p>
          <a:p>
            <a:pPr lvl="0" algn="just"/>
            <a:r>
              <a:rPr lang="hr-BA" sz="3000" b="1" dirty="0"/>
              <a:t>ugrožavanje saobraćaja opasnom radnjom ili opasnim sredstvom,</a:t>
            </a:r>
            <a:endParaRPr lang="bs-Latn-BA" sz="3000" dirty="0"/>
          </a:p>
          <a:p>
            <a:pPr lvl="0" algn="just"/>
            <a:r>
              <a:rPr lang="hr-BA" sz="3000" b="1" dirty="0"/>
              <a:t>ugrožavanje sigurnosti </a:t>
            </a:r>
            <a:r>
              <a:rPr lang="hr-BA" sz="3000" b="1" dirty="0" err="1"/>
              <a:t>vazdušnog</a:t>
            </a:r>
            <a:r>
              <a:rPr lang="hr-BA" sz="3000" b="1" dirty="0"/>
              <a:t> saobraćaja nasiljem, </a:t>
            </a:r>
            <a:endParaRPr lang="bs-Latn-BA" sz="3000" dirty="0"/>
          </a:p>
          <a:p>
            <a:pPr lvl="0" algn="just"/>
            <a:r>
              <a:rPr lang="hr-BA" sz="3000" b="1" dirty="0"/>
              <a:t>otmica vazduhoplova, broda ili drugog prevoznog sredstva, </a:t>
            </a:r>
            <a:endParaRPr lang="bs-Latn-BA" sz="3000" dirty="0"/>
          </a:p>
        </p:txBody>
      </p:sp>
    </p:spTree>
    <p:extLst>
      <p:ext uri="{BB962C8B-B14F-4D97-AF65-F5344CB8AC3E}">
        <p14:creationId xmlns:p14="http://schemas.microsoft.com/office/powerpoint/2010/main" val="48331989"/>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00200"/>
            <a:ext cx="7344816" cy="4525963"/>
          </a:xfrm>
        </p:spPr>
        <p:txBody>
          <a:bodyPr/>
          <a:lstStyle/>
          <a:p>
            <a:pPr lvl="0"/>
            <a:r>
              <a:rPr lang="hr-BA" sz="3000" b="1" dirty="0"/>
              <a:t>piraterija, </a:t>
            </a:r>
            <a:endParaRPr lang="bs-Latn-BA" sz="3000" dirty="0"/>
          </a:p>
          <a:p>
            <a:pPr lvl="0"/>
            <a:r>
              <a:rPr lang="hr-BA" sz="3000" b="1" dirty="0"/>
              <a:t>nesavjesno vršenje nadzora nad javnim saobraćajem, </a:t>
            </a:r>
            <a:endParaRPr lang="bs-Latn-BA" sz="3000" dirty="0"/>
          </a:p>
          <a:p>
            <a:pPr lvl="0"/>
            <a:r>
              <a:rPr lang="hr-BA" sz="3000" b="1" dirty="0"/>
              <a:t>nepružanje pomoći osobi povijeđenoj u saobraćajnoj nezgodi i </a:t>
            </a:r>
            <a:endParaRPr lang="bs-Latn-BA" sz="3000" dirty="0"/>
          </a:p>
          <a:p>
            <a:pPr lvl="0"/>
            <a:r>
              <a:rPr lang="hr-BA" sz="3000" b="1" dirty="0"/>
              <a:t>teška djela protiv sigurnosti saobraćaja.</a:t>
            </a:r>
            <a:r>
              <a:rPr lang="hr-BA" b="1" dirty="0"/>
              <a:t> </a:t>
            </a:r>
            <a:endParaRPr lang="bs-Latn-BA" dirty="0"/>
          </a:p>
          <a:p>
            <a:endParaRPr lang="bs-Latn-BA" dirty="0"/>
          </a:p>
        </p:txBody>
      </p:sp>
    </p:spTree>
    <p:extLst>
      <p:ext uri="{BB962C8B-B14F-4D97-AF65-F5344CB8AC3E}">
        <p14:creationId xmlns:p14="http://schemas.microsoft.com/office/powerpoint/2010/main" val="198362645"/>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fontScale="90000"/>
          </a:bodyPr>
          <a:lstStyle/>
          <a:p>
            <a:r>
              <a:rPr lang="hr-BA" sz="4000" b="1" dirty="0" smtClean="0"/>
              <a:t/>
            </a:r>
            <a:br>
              <a:rPr lang="hr-BA" sz="4000" b="1" dirty="0" smtClean="0"/>
            </a:br>
            <a:r>
              <a:rPr lang="bs-Latn-BA" sz="4000" dirty="0">
                <a:latin typeface="Calibri" pitchFamily="34" charset="0"/>
                <a:cs typeface="Calibri" pitchFamily="34" charset="0"/>
              </a:rPr>
              <a:t/>
            </a:r>
            <a:br>
              <a:rPr lang="bs-Latn-BA" sz="4000" dirty="0">
                <a:latin typeface="Calibri" pitchFamily="34" charset="0"/>
                <a:cs typeface="Calibri" pitchFamily="34" charset="0"/>
              </a:rPr>
            </a:br>
            <a:endParaRPr lang="bs-Latn-BA" sz="4000" dirty="0">
              <a:latin typeface="Calibri" pitchFamily="34" charset="0"/>
              <a:cs typeface="Calibri" pitchFamily="34" charset="0"/>
            </a:endParaRPr>
          </a:p>
        </p:txBody>
      </p:sp>
      <p:sp>
        <p:nvSpPr>
          <p:cNvPr id="3" name="Content Placeholder 2"/>
          <p:cNvSpPr>
            <a:spLocks noGrp="1"/>
          </p:cNvSpPr>
          <p:nvPr>
            <p:ph idx="1"/>
          </p:nvPr>
        </p:nvSpPr>
        <p:spPr>
          <a:xfrm>
            <a:off x="899592" y="1124744"/>
            <a:ext cx="7344816" cy="5001419"/>
          </a:xfrm>
        </p:spPr>
        <p:txBody>
          <a:bodyPr>
            <a:normAutofit/>
          </a:bodyPr>
          <a:lstStyle/>
          <a:p>
            <a:pPr marL="0" lvl="0" indent="0" algn="just">
              <a:buNone/>
            </a:pPr>
            <a:r>
              <a:rPr lang="hr-BA" sz="3000" b="1" dirty="0" smtClean="0">
                <a:latin typeface="Calibri" pitchFamily="34" charset="0"/>
                <a:cs typeface="Calibri" pitchFamily="34" charset="0"/>
              </a:rPr>
              <a:t>Saobraćajni </a:t>
            </a:r>
            <a:r>
              <a:rPr lang="hr-BA" sz="3000" b="1" dirty="0">
                <a:latin typeface="Calibri" pitchFamily="34" charset="0"/>
                <a:cs typeface="Calibri" pitchFamily="34" charset="0"/>
              </a:rPr>
              <a:t>delikti su uzrokovani mnogobrojnim faktorima, koje možemo svrstati u više grupa, kao što su: </a:t>
            </a:r>
            <a:endParaRPr lang="bs-Latn-BA" sz="3000" dirty="0" smtClean="0">
              <a:latin typeface="Calibri" pitchFamily="34" charset="0"/>
              <a:cs typeface="Calibri" pitchFamily="34" charset="0"/>
            </a:endParaRPr>
          </a:p>
          <a:p>
            <a:pPr lvl="0" algn="just"/>
            <a:r>
              <a:rPr lang="hr-BA" sz="3000" b="1" dirty="0" smtClean="0">
                <a:latin typeface="Calibri" pitchFamily="34" charset="0"/>
                <a:cs typeface="Calibri" pitchFamily="34" charset="0"/>
              </a:rPr>
              <a:t>egzogene </a:t>
            </a:r>
            <a:r>
              <a:rPr lang="hr-BA" sz="3000" b="1" dirty="0">
                <a:latin typeface="Calibri" pitchFamily="34" charset="0"/>
                <a:cs typeface="Calibri" pitchFamily="34" charset="0"/>
              </a:rPr>
              <a:t>i </a:t>
            </a:r>
            <a:endParaRPr lang="bs-Latn-BA" sz="3000" dirty="0">
              <a:latin typeface="Calibri" pitchFamily="34" charset="0"/>
              <a:cs typeface="Calibri" pitchFamily="34" charset="0"/>
            </a:endParaRPr>
          </a:p>
          <a:p>
            <a:pPr lvl="0" algn="just"/>
            <a:r>
              <a:rPr lang="hr-BA" sz="3000" b="1" dirty="0">
                <a:latin typeface="Calibri" pitchFamily="34" charset="0"/>
                <a:cs typeface="Calibri" pitchFamily="34" charset="0"/>
              </a:rPr>
              <a:t>endogene, </a:t>
            </a:r>
            <a:endParaRPr lang="bs-Latn-BA" sz="3000" dirty="0">
              <a:latin typeface="Calibri" pitchFamily="34" charset="0"/>
              <a:cs typeface="Calibri" pitchFamily="34" charset="0"/>
            </a:endParaRPr>
          </a:p>
          <a:p>
            <a:pPr lvl="0" algn="just"/>
            <a:r>
              <a:rPr lang="hr-BA" sz="3000" b="1" dirty="0">
                <a:latin typeface="Calibri" pitchFamily="34" charset="0"/>
                <a:cs typeface="Calibri" pitchFamily="34" charset="0"/>
              </a:rPr>
              <a:t>faktor </a:t>
            </a:r>
            <a:r>
              <a:rPr lang="hr-BA" sz="3000" dirty="0">
                <a:latin typeface="Calibri" pitchFamily="34" charset="0"/>
                <a:cs typeface="Calibri" pitchFamily="34" charset="0"/>
              </a:rPr>
              <a:t>- </a:t>
            </a:r>
            <a:r>
              <a:rPr lang="hr-BA" sz="3000" b="1" dirty="0">
                <a:latin typeface="Calibri" pitchFamily="34" charset="0"/>
                <a:cs typeface="Calibri" pitchFamily="34" charset="0"/>
              </a:rPr>
              <a:t>čovjek, </a:t>
            </a:r>
            <a:endParaRPr lang="bs-Latn-BA" sz="3000" dirty="0">
              <a:latin typeface="Calibri" pitchFamily="34" charset="0"/>
              <a:cs typeface="Calibri" pitchFamily="34" charset="0"/>
            </a:endParaRPr>
          </a:p>
          <a:p>
            <a:pPr lvl="0" algn="just"/>
            <a:r>
              <a:rPr lang="hr-BA" sz="3000" b="1" dirty="0">
                <a:latin typeface="Calibri" pitchFamily="34" charset="0"/>
                <a:cs typeface="Calibri" pitchFamily="34" charset="0"/>
              </a:rPr>
              <a:t>vozilo, okolina; </a:t>
            </a:r>
            <a:endParaRPr lang="bs-Latn-BA" sz="3000" dirty="0">
              <a:latin typeface="Calibri" pitchFamily="34" charset="0"/>
              <a:cs typeface="Calibri" pitchFamily="34" charset="0"/>
            </a:endParaRPr>
          </a:p>
          <a:p>
            <a:pPr lvl="0" algn="just"/>
            <a:r>
              <a:rPr lang="hr-BA" sz="3000" b="1" dirty="0">
                <a:latin typeface="Calibri" pitchFamily="34" charset="0"/>
                <a:cs typeface="Calibri" pitchFamily="34" charset="0"/>
              </a:rPr>
              <a:t>neposredne i posredne;</a:t>
            </a:r>
            <a:endParaRPr lang="bs-Latn-BA" sz="3000" dirty="0">
              <a:latin typeface="Calibri" pitchFamily="34" charset="0"/>
              <a:cs typeface="Calibri" pitchFamily="34" charset="0"/>
            </a:endParaRPr>
          </a:p>
          <a:p>
            <a:pPr lvl="0" algn="just"/>
            <a:r>
              <a:rPr lang="hr-BA" sz="3000" b="1" dirty="0">
                <a:latin typeface="Calibri" pitchFamily="34" charset="0"/>
                <a:cs typeface="Calibri" pitchFamily="34" charset="0"/>
              </a:rPr>
              <a:t>primarne i sekundarne. </a:t>
            </a:r>
            <a:endParaRPr lang="bs-Latn-BA" sz="3000" dirty="0">
              <a:latin typeface="Calibri" pitchFamily="34" charset="0"/>
              <a:cs typeface="Calibri" pitchFamily="34" charset="0"/>
            </a:endParaRPr>
          </a:p>
        </p:txBody>
      </p:sp>
    </p:spTree>
    <p:extLst>
      <p:ext uri="{BB962C8B-B14F-4D97-AF65-F5344CB8AC3E}">
        <p14:creationId xmlns:p14="http://schemas.microsoft.com/office/powerpoint/2010/main" val="3176909013"/>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normAutofit/>
          </a:bodyPr>
          <a:lstStyle/>
          <a:p>
            <a:pPr algn="just"/>
            <a:endParaRPr lang="hr-BA" b="1" dirty="0" smtClean="0"/>
          </a:p>
          <a:p>
            <a:pPr algn="just"/>
            <a:r>
              <a:rPr lang="hr-BA" sz="3000" b="1" dirty="0" smtClean="0"/>
              <a:t>Objektivni </a:t>
            </a:r>
            <a:r>
              <a:rPr lang="hr-BA" sz="3000" b="1" dirty="0"/>
              <a:t>faktori su činioci koji se javljaju u svijesti i imaju uticaja na učesnika u saobraćaju</a:t>
            </a:r>
            <a:r>
              <a:rPr lang="hr-BA" sz="3000" dirty="0"/>
              <a:t>. </a:t>
            </a:r>
            <a:endParaRPr lang="bs-Latn-BA" sz="3000" dirty="0"/>
          </a:p>
          <a:p>
            <a:endParaRPr lang="bs-Latn-BA" dirty="0"/>
          </a:p>
        </p:txBody>
      </p:sp>
    </p:spTree>
    <p:extLst>
      <p:ext uri="{BB962C8B-B14F-4D97-AF65-F5344CB8AC3E}">
        <p14:creationId xmlns:p14="http://schemas.microsoft.com/office/powerpoint/2010/main" val="1326220001"/>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lstStyle/>
          <a:p>
            <a:endParaRPr lang="bs-Latn-BA"/>
          </a:p>
        </p:txBody>
      </p:sp>
      <p:sp>
        <p:nvSpPr>
          <p:cNvPr id="3" name="Content Placeholder 2"/>
          <p:cNvSpPr>
            <a:spLocks noGrp="1"/>
          </p:cNvSpPr>
          <p:nvPr>
            <p:ph idx="1"/>
          </p:nvPr>
        </p:nvSpPr>
        <p:spPr>
          <a:xfrm>
            <a:off x="899592" y="1600200"/>
            <a:ext cx="7200800" cy="4525963"/>
          </a:xfrm>
        </p:spPr>
        <p:txBody>
          <a:bodyPr>
            <a:normAutofit lnSpcReduction="10000"/>
          </a:bodyPr>
          <a:lstStyle/>
          <a:p>
            <a:pPr algn="just"/>
            <a:r>
              <a:rPr lang="hr-BA" b="1" dirty="0"/>
              <a:t>Društveni faktori čine sredinu, ambijent-uslove u kojima se saobraćaj odvija, stanje u društvenom okruženju, veličina teritorije i položaj naselja, odnosno naseljenih mjesta, uticaj tradicije, obrazovanja, kulture, morala i običaja. </a:t>
            </a:r>
            <a:endParaRPr lang="bs-Latn-BA" dirty="0"/>
          </a:p>
          <a:p>
            <a:pPr algn="just"/>
            <a:r>
              <a:rPr lang="hr-BA" b="1" dirty="0" smtClean="0"/>
              <a:t>Tehnički </a:t>
            </a:r>
            <a:r>
              <a:rPr lang="hr-BA" b="1" dirty="0"/>
              <a:t>faktori su stanje puteva i stanje ispravnosti prevoznih sredstava. </a:t>
            </a:r>
            <a:endParaRPr lang="bs-Latn-BA" dirty="0"/>
          </a:p>
          <a:p>
            <a:pPr algn="just"/>
            <a:endParaRPr lang="bs-Latn-BA" dirty="0"/>
          </a:p>
        </p:txBody>
      </p:sp>
    </p:spTree>
    <p:extLst>
      <p:ext uri="{BB962C8B-B14F-4D97-AF65-F5344CB8AC3E}">
        <p14:creationId xmlns:p14="http://schemas.microsoft.com/office/powerpoint/2010/main" val="1788028596"/>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sz="4000" b="1" dirty="0"/>
              <a:t>MALOLJETNIČKA DELINKVENCIJA</a:t>
            </a:r>
            <a:r>
              <a:rPr lang="bs-Latn-BA" dirty="0"/>
              <a:t/>
            </a:r>
            <a:br>
              <a:rPr lang="bs-Latn-BA" dirty="0"/>
            </a:br>
            <a:endParaRPr lang="bs-Latn-BA" dirty="0"/>
          </a:p>
        </p:txBody>
      </p:sp>
      <p:sp>
        <p:nvSpPr>
          <p:cNvPr id="3" name="Content Placeholder 2"/>
          <p:cNvSpPr>
            <a:spLocks noGrp="1"/>
          </p:cNvSpPr>
          <p:nvPr>
            <p:ph idx="1"/>
          </p:nvPr>
        </p:nvSpPr>
        <p:spPr>
          <a:xfrm>
            <a:off x="827584" y="1600200"/>
            <a:ext cx="7488832" cy="4525963"/>
          </a:xfrm>
        </p:spPr>
        <p:txBody>
          <a:bodyPr>
            <a:normAutofit lnSpcReduction="10000"/>
          </a:bodyPr>
          <a:lstStyle/>
          <a:p>
            <a:pPr algn="just"/>
            <a:r>
              <a:rPr lang="hr-BA" sz="3000" b="1" dirty="0">
                <a:latin typeface="Calibri" pitchFamily="34" charset="0"/>
                <a:cs typeface="Calibri" pitchFamily="34" charset="0"/>
              </a:rPr>
              <a:t>Maloljetnička delinkvencija je pojava socijalno neprilagođenog ponašanja posebne populacione strukture stanovništva, koja se više ne smatra djecom, a da u razvoju nisu dostigla </a:t>
            </a:r>
            <a:r>
              <a:rPr lang="hr-BA" sz="3000" b="1" dirty="0" err="1">
                <a:latin typeface="Calibri" pitchFamily="34" charset="0"/>
                <a:cs typeface="Calibri" pitchFamily="34" charset="0"/>
              </a:rPr>
              <a:t>stadijum</a:t>
            </a:r>
            <a:r>
              <a:rPr lang="hr-BA" sz="3000" b="1" dirty="0">
                <a:latin typeface="Calibri" pitchFamily="34" charset="0"/>
                <a:cs typeface="Calibri" pitchFamily="34" charset="0"/>
              </a:rPr>
              <a:t> </a:t>
            </a:r>
            <a:r>
              <a:rPr lang="hr-BA" sz="3000" b="1" dirty="0" err="1">
                <a:latin typeface="Calibri" pitchFamily="34" charset="0"/>
                <a:cs typeface="Calibri" pitchFamily="34" charset="0"/>
              </a:rPr>
              <a:t>punoljetstva</a:t>
            </a:r>
            <a:r>
              <a:rPr lang="hr-BA" sz="3000" b="1" dirty="0">
                <a:latin typeface="Calibri" pitchFamily="34" charset="0"/>
                <a:cs typeface="Calibri" pitchFamily="34" charset="0"/>
              </a:rPr>
              <a:t>. </a:t>
            </a:r>
            <a:endParaRPr lang="bs-Latn-BA" sz="3000" dirty="0">
              <a:latin typeface="Calibri" pitchFamily="34" charset="0"/>
              <a:cs typeface="Calibri" pitchFamily="34" charset="0"/>
            </a:endParaRPr>
          </a:p>
          <a:p>
            <a:pPr algn="just"/>
            <a:r>
              <a:rPr lang="hr-BA" sz="3000" b="1" dirty="0">
                <a:latin typeface="Calibri" pitchFamily="34" charset="0"/>
                <a:cs typeface="Calibri" pitchFamily="34" charset="0"/>
              </a:rPr>
              <a:t>Maloljetnici se </a:t>
            </a:r>
            <a:r>
              <a:rPr lang="hr-BA" sz="3000" b="1" dirty="0" err="1">
                <a:latin typeface="Calibri" pitchFamily="34" charset="0"/>
                <a:cs typeface="Calibri" pitchFamily="34" charset="0"/>
              </a:rPr>
              <a:t>kategorišu</a:t>
            </a:r>
            <a:r>
              <a:rPr lang="hr-BA" sz="3000" b="1" dirty="0">
                <a:latin typeface="Calibri" pitchFamily="34" charset="0"/>
                <a:cs typeface="Calibri" pitchFamily="34" charset="0"/>
              </a:rPr>
              <a:t> u kategorije mlađih osoba između 14 i 16 godina života i </a:t>
            </a:r>
            <a:r>
              <a:rPr lang="hr-BA" sz="3000" b="1" dirty="0" err="1">
                <a:latin typeface="Calibri" pitchFamily="34" charset="0"/>
                <a:cs typeface="Calibri" pitchFamily="34" charset="0"/>
              </a:rPr>
              <a:t>strarijih</a:t>
            </a:r>
            <a:r>
              <a:rPr lang="hr-BA" sz="3000" b="1" dirty="0">
                <a:latin typeface="Calibri" pitchFamily="34" charset="0"/>
                <a:cs typeface="Calibri" pitchFamily="34" charset="0"/>
              </a:rPr>
              <a:t> maloljetnika, osobe između 16. i 18. godine života. </a:t>
            </a:r>
            <a:endParaRPr lang="bs-Latn-BA" sz="3000" dirty="0">
              <a:latin typeface="Calibri" pitchFamily="34" charset="0"/>
              <a:cs typeface="Calibri" pitchFamily="34" charset="0"/>
            </a:endParaRPr>
          </a:p>
        </p:txBody>
      </p:sp>
    </p:spTree>
    <p:extLst>
      <p:ext uri="{BB962C8B-B14F-4D97-AF65-F5344CB8AC3E}">
        <p14:creationId xmlns:p14="http://schemas.microsoft.com/office/powerpoint/2010/main" val="2050831658"/>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28800"/>
            <a:ext cx="7344816" cy="4752528"/>
          </a:xfrm>
        </p:spPr>
        <p:txBody>
          <a:bodyPr>
            <a:noAutofit/>
          </a:bodyPr>
          <a:lstStyle/>
          <a:p>
            <a:pPr algn="just"/>
            <a:endParaRPr lang="bs-Latn-BA" sz="3000" b="1" dirty="0" smtClean="0">
              <a:latin typeface="Calibri" pitchFamily="34" charset="0"/>
              <a:cs typeface="Calibri" pitchFamily="34" charset="0"/>
            </a:endParaRPr>
          </a:p>
          <a:p>
            <a:pPr algn="just"/>
            <a:r>
              <a:rPr lang="vi-VN" sz="3000" b="1" dirty="0" smtClean="0">
                <a:latin typeface="Calibri" pitchFamily="34" charset="0"/>
                <a:cs typeface="Calibri" pitchFamily="34" charset="0"/>
              </a:rPr>
              <a:t>Podjela </a:t>
            </a:r>
            <a:r>
              <a:rPr lang="vi-VN" sz="3000" b="1" dirty="0">
                <a:latin typeface="Calibri" pitchFamily="34" charset="0"/>
                <a:cs typeface="Calibri" pitchFamily="34" charset="0"/>
              </a:rPr>
              <a:t>se zasniva na anatomskoj i psihičkoj razvijenosti, odnosno mentalnoj zrelosti određene strukture maloljetničke populacije i usklađenosti njihovog odnosa u pogledu usvajanja i poštovanja pravnih, moralnih i društvenih normi. </a:t>
            </a:r>
          </a:p>
          <a:p>
            <a:endParaRPr lang="vi-VN" sz="3000" dirty="0"/>
          </a:p>
          <a:p>
            <a:endParaRPr lang="bs-Latn-BA" sz="3000" dirty="0"/>
          </a:p>
        </p:txBody>
      </p:sp>
    </p:spTree>
    <p:extLst>
      <p:ext uri="{BB962C8B-B14F-4D97-AF65-F5344CB8AC3E}">
        <p14:creationId xmlns:p14="http://schemas.microsoft.com/office/powerpoint/2010/main" val="2544832465"/>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sz="3600" b="1" dirty="0"/>
          </a:p>
        </p:txBody>
      </p:sp>
      <p:sp>
        <p:nvSpPr>
          <p:cNvPr id="3" name="Content Placeholder 2"/>
          <p:cNvSpPr>
            <a:spLocks noGrp="1"/>
          </p:cNvSpPr>
          <p:nvPr>
            <p:ph idx="1"/>
          </p:nvPr>
        </p:nvSpPr>
        <p:spPr>
          <a:xfrm>
            <a:off x="827584" y="1600200"/>
            <a:ext cx="7416824" cy="4709120"/>
          </a:xfrm>
        </p:spPr>
        <p:txBody>
          <a:bodyPr>
            <a:normAutofit lnSpcReduction="10000"/>
          </a:bodyPr>
          <a:lstStyle/>
          <a:p>
            <a:pPr algn="just"/>
            <a:r>
              <a:rPr lang="bs-Latn-BA" sz="3000" b="1" dirty="0"/>
              <a:t>Za izuzetno teška krivična djela – prestupe, može se izreći i kazna maloljetničkog zatvora. </a:t>
            </a:r>
            <a:endParaRPr lang="bs-Latn-BA" sz="3000" b="1" dirty="0" smtClean="0"/>
          </a:p>
          <a:p>
            <a:pPr algn="just"/>
            <a:endParaRPr lang="bs-Latn-BA" sz="3000" b="1" dirty="0"/>
          </a:p>
          <a:p>
            <a:pPr algn="just"/>
            <a:r>
              <a:rPr lang="bs-Latn-BA" sz="3000" b="1" dirty="0"/>
              <a:t>Maloljetnički kriminalitet je najteži oblik maloljetničkog prestupništva</a:t>
            </a:r>
            <a:r>
              <a:rPr lang="bs-Latn-BA" sz="3000" b="1" dirty="0" smtClean="0"/>
              <a:t>.</a:t>
            </a:r>
          </a:p>
          <a:p>
            <a:pPr algn="just"/>
            <a:endParaRPr lang="bs-Latn-BA" sz="3000" b="1" dirty="0"/>
          </a:p>
          <a:p>
            <a:pPr algn="just"/>
            <a:r>
              <a:rPr lang="bs-Latn-BA" sz="3000" b="1" dirty="0"/>
              <a:t>Karakterističan je po tome što je znatno zastupljen u kriminološkom miljeu, ali i po obimnosti u pojedinim njegovim oblicima. </a:t>
            </a:r>
          </a:p>
          <a:p>
            <a:pPr algn="just"/>
            <a:endParaRPr lang="bs-Latn-BA" sz="3000" b="1" dirty="0"/>
          </a:p>
        </p:txBody>
      </p:sp>
    </p:spTree>
    <p:extLst>
      <p:ext uri="{BB962C8B-B14F-4D97-AF65-F5344CB8AC3E}">
        <p14:creationId xmlns:p14="http://schemas.microsoft.com/office/powerpoint/2010/main" val="225950853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sz="3600" b="1" dirty="0"/>
          </a:p>
        </p:txBody>
      </p:sp>
      <p:sp>
        <p:nvSpPr>
          <p:cNvPr id="3" name="Content Placeholder 2"/>
          <p:cNvSpPr>
            <a:spLocks noGrp="1"/>
          </p:cNvSpPr>
          <p:nvPr>
            <p:ph idx="1"/>
          </p:nvPr>
        </p:nvSpPr>
        <p:spPr>
          <a:xfrm>
            <a:off x="827584" y="1600200"/>
            <a:ext cx="7416824" cy="4525963"/>
          </a:xfrm>
        </p:spPr>
        <p:txBody>
          <a:bodyPr>
            <a:normAutofit/>
          </a:bodyPr>
          <a:lstStyle/>
          <a:p>
            <a:pPr algn="just"/>
            <a:r>
              <a:rPr lang="hr-BA" sz="3000" b="1" dirty="0"/>
              <a:t>Pomoću nadmudrivanja, lukavstva i upotrebom fizičke sile vršili su krivična djela razbojničke krađe i razbojništva. </a:t>
            </a:r>
            <a:endParaRPr lang="hr-BA" sz="3000" b="1" dirty="0" smtClean="0"/>
          </a:p>
          <a:p>
            <a:pPr algn="just"/>
            <a:endParaRPr lang="bs-Latn-BA" sz="3000" dirty="0"/>
          </a:p>
          <a:p>
            <a:pPr algn="just"/>
            <a:r>
              <a:rPr lang="hr-BA" sz="3000" b="1" dirty="0"/>
              <a:t>Druga pojava po zastupljenosti maloljetnika su saobraćajni delikti maloljetnika. </a:t>
            </a:r>
            <a:endParaRPr lang="bs-Latn-BA" sz="3000" dirty="0"/>
          </a:p>
          <a:p>
            <a:endParaRPr lang="bs-Latn-BA" dirty="0"/>
          </a:p>
        </p:txBody>
      </p:sp>
    </p:spTree>
    <p:extLst>
      <p:ext uri="{BB962C8B-B14F-4D97-AF65-F5344CB8AC3E}">
        <p14:creationId xmlns:p14="http://schemas.microsoft.com/office/powerpoint/2010/main" val="2226368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s-Latn-BA" sz="3600" b="1" dirty="0" smtClean="0">
                <a:latin typeface="+mn-lt"/>
              </a:rPr>
              <a:t/>
            </a:r>
            <a:br>
              <a:rPr lang="bs-Latn-BA" sz="3600" b="1" dirty="0" smtClean="0">
                <a:latin typeface="+mn-lt"/>
              </a:rPr>
            </a:br>
            <a:endParaRPr lang="bs-Latn-BA" sz="3600" b="1" dirty="0">
              <a:latin typeface="+mn-lt"/>
            </a:endParaRPr>
          </a:p>
        </p:txBody>
      </p:sp>
      <p:sp>
        <p:nvSpPr>
          <p:cNvPr id="3" name="Content Placeholder 2"/>
          <p:cNvSpPr>
            <a:spLocks noGrp="1"/>
          </p:cNvSpPr>
          <p:nvPr>
            <p:ph idx="1"/>
          </p:nvPr>
        </p:nvSpPr>
        <p:spPr>
          <a:xfrm>
            <a:off x="755576" y="1268760"/>
            <a:ext cx="7488832" cy="4857403"/>
          </a:xfrm>
        </p:spPr>
        <p:txBody>
          <a:bodyPr>
            <a:normAutofit fontScale="92500" lnSpcReduction="10000"/>
          </a:bodyPr>
          <a:lstStyle/>
          <a:p>
            <a:pPr algn="just"/>
            <a:r>
              <a:rPr lang="bs-Latn-BA" b="1" dirty="0"/>
              <a:t>organizovani kriminalitet; </a:t>
            </a:r>
          </a:p>
          <a:p>
            <a:pPr algn="just"/>
            <a:r>
              <a:rPr lang="bs-Latn-BA" b="1" dirty="0"/>
              <a:t>kompjuterski kriminalitet; </a:t>
            </a:r>
          </a:p>
          <a:p>
            <a:pPr algn="just"/>
            <a:r>
              <a:rPr lang="bs-Latn-BA" b="1" dirty="0"/>
              <a:t>korupcija - modifikovani oblik primanja i davanja mita; </a:t>
            </a:r>
          </a:p>
          <a:p>
            <a:pPr algn="just"/>
            <a:r>
              <a:rPr lang="bs-Latn-BA" b="1" dirty="0"/>
              <a:t>saobraćajna delinkvencija; </a:t>
            </a:r>
          </a:p>
          <a:p>
            <a:pPr algn="just"/>
            <a:r>
              <a:rPr lang="bs-Latn-BA" b="1" dirty="0"/>
              <a:t>seksualna delinkvencija, </a:t>
            </a:r>
          </a:p>
          <a:p>
            <a:pPr algn="just"/>
            <a:r>
              <a:rPr lang="bs-Latn-BA" b="1" dirty="0"/>
              <a:t>politički kriminalitet; ekološki kriminalitet; </a:t>
            </a:r>
          </a:p>
          <a:p>
            <a:pPr algn="just"/>
            <a:r>
              <a:rPr lang="bs-Latn-BA" b="1" dirty="0"/>
              <a:t>maloljetnička delinkvencija; </a:t>
            </a:r>
          </a:p>
          <a:p>
            <a:pPr algn="just"/>
            <a:r>
              <a:rPr lang="bs-Latn-BA" b="1" dirty="0"/>
              <a:t>recidivizam-povratništvo u vršenju krivičnih djela.</a:t>
            </a:r>
          </a:p>
          <a:p>
            <a:endParaRPr lang="bs-Latn-BA" dirty="0"/>
          </a:p>
        </p:txBody>
      </p:sp>
    </p:spTree>
    <p:extLst>
      <p:ext uri="{BB962C8B-B14F-4D97-AF65-F5344CB8AC3E}">
        <p14:creationId xmlns:p14="http://schemas.microsoft.com/office/powerpoint/2010/main" val="424507891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r>
              <a:rPr lang="hr-BA" b="1" dirty="0"/>
              <a:t>U ranijim prilikama su maloljetnici vršili krivična djela sa prisutnom velikom dozom neiskustva, ali i posebne psihostrukture i tehničke kulture. </a:t>
            </a:r>
            <a:endParaRPr lang="bs-Latn-BA" dirty="0"/>
          </a:p>
          <a:p>
            <a:endParaRPr lang="bs-Latn-BA" dirty="0"/>
          </a:p>
        </p:txBody>
      </p:sp>
    </p:spTree>
    <p:extLst>
      <p:ext uri="{BB962C8B-B14F-4D97-AF65-F5344CB8AC3E}">
        <p14:creationId xmlns:p14="http://schemas.microsoft.com/office/powerpoint/2010/main" val="1122422975"/>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525963"/>
          </a:xfrm>
        </p:spPr>
        <p:txBody>
          <a:bodyPr/>
          <a:lstStyle/>
          <a:p>
            <a:pPr algn="just"/>
            <a:r>
              <a:rPr lang="bs-Latn-BA" sz="3000" b="1" dirty="0">
                <a:latin typeface="Calibri" pitchFamily="34" charset="0"/>
                <a:cs typeface="Calibri" pitchFamily="34" charset="0"/>
              </a:rPr>
              <a:t>Treća kategorija su seksualni delikti, posebno se odnosi na krivična djela silovanja. </a:t>
            </a:r>
            <a:endParaRPr lang="bs-Latn-BA" sz="3000" b="1" dirty="0" smtClean="0">
              <a:latin typeface="Calibri" pitchFamily="34" charset="0"/>
              <a:cs typeface="Calibri" pitchFamily="34" charset="0"/>
            </a:endParaRPr>
          </a:p>
          <a:p>
            <a:pPr algn="just"/>
            <a:endParaRPr lang="bs-Latn-BA" sz="3000" b="1" dirty="0">
              <a:latin typeface="Calibri" pitchFamily="34" charset="0"/>
              <a:cs typeface="Calibri" pitchFamily="34" charset="0"/>
            </a:endParaRPr>
          </a:p>
          <a:p>
            <a:pPr algn="just"/>
            <a:r>
              <a:rPr lang="bs-Latn-BA" sz="3000" b="1" dirty="0">
                <a:latin typeface="Calibri" pitchFamily="34" charset="0"/>
                <a:cs typeface="Calibri" pitchFamily="34" charset="0"/>
              </a:rPr>
              <a:t>U </a:t>
            </a:r>
            <a:r>
              <a:rPr lang="bs-Latn-BA" sz="3000" b="1" dirty="0" smtClean="0">
                <a:latin typeface="Calibri" pitchFamily="34" charset="0"/>
                <a:cs typeface="Calibri" pitchFamily="34" charset="0"/>
              </a:rPr>
              <a:t>nekim </a:t>
            </a:r>
            <a:r>
              <a:rPr lang="bs-Latn-BA" sz="3000" b="1" dirty="0">
                <a:latin typeface="Calibri" pitchFamily="34" charset="0"/>
                <a:cs typeface="Calibri" pitchFamily="34" charset="0"/>
              </a:rPr>
              <a:t>oblastima kriminaliteta maloljetnici skoro da ne učestvuju posebno kada je u pitanju politički </a:t>
            </a:r>
            <a:r>
              <a:rPr lang="bs-Latn-BA" sz="3000" b="1" dirty="0" smtClean="0">
                <a:latin typeface="Calibri" pitchFamily="34" charset="0"/>
                <a:cs typeface="Calibri" pitchFamily="34" charset="0"/>
              </a:rPr>
              <a:t>kriminalitet</a:t>
            </a:r>
            <a:r>
              <a:rPr lang="bs-Latn-BA" sz="3000" b="1" dirty="0">
                <a:latin typeface="Calibri" pitchFamily="34" charset="0"/>
                <a:cs typeface="Calibri" pitchFamily="34" charset="0"/>
              </a:rPr>
              <a:t>, djela protiv službene dužnosti i krivična djela privrednog kriminaliteta. </a:t>
            </a:r>
          </a:p>
          <a:p>
            <a:endParaRPr lang="bs-Latn-BA" dirty="0"/>
          </a:p>
        </p:txBody>
      </p:sp>
    </p:spTree>
    <p:extLst>
      <p:ext uri="{BB962C8B-B14F-4D97-AF65-F5344CB8AC3E}">
        <p14:creationId xmlns:p14="http://schemas.microsoft.com/office/powerpoint/2010/main" val="1114788344"/>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99592" y="1600200"/>
            <a:ext cx="7272808" cy="4525963"/>
          </a:xfrm>
        </p:spPr>
        <p:txBody>
          <a:bodyPr>
            <a:noAutofit/>
          </a:bodyPr>
          <a:lstStyle/>
          <a:p>
            <a:pPr algn="just"/>
            <a:r>
              <a:rPr lang="hr-BA" sz="3000" b="1" dirty="0" err="1"/>
              <a:t>Poluorganizovanom</a:t>
            </a:r>
            <a:r>
              <a:rPr lang="hr-BA" sz="3000" b="1" dirty="0"/>
              <a:t> nasilju skloniji su mlađi maloljetnici, neprimjerenim ili provokativnim aktima zlostavljanja, </a:t>
            </a:r>
            <a:r>
              <a:rPr lang="hr-BA" sz="3000" b="1" dirty="0" err="1"/>
              <a:t>zastaršivanja</a:t>
            </a:r>
            <a:r>
              <a:rPr lang="hr-BA" sz="3000" b="1" dirty="0"/>
              <a:t>, </a:t>
            </a:r>
            <a:r>
              <a:rPr lang="hr-BA" sz="3000" b="1" dirty="0" err="1"/>
              <a:t>reketiranja</a:t>
            </a:r>
            <a:r>
              <a:rPr lang="hr-BA" sz="3000" b="1" dirty="0"/>
              <a:t> učenika, otimanju stvari, sitnim krađama, neposrednim sukobima-tučama. </a:t>
            </a:r>
            <a:endParaRPr lang="bs-Latn-BA" sz="3000" dirty="0"/>
          </a:p>
          <a:p>
            <a:pPr algn="just"/>
            <a:r>
              <a:rPr lang="hr-BA" sz="3000" b="1" dirty="0"/>
              <a:t>Ove devijantno asocijalne grupe zlostavljaju svoje vršnjake u školskim dvorištima, na ulici, kao i u sredinama gdje žive</a:t>
            </a:r>
            <a:r>
              <a:rPr lang="hr-BA" sz="3000" b="1" dirty="0" smtClean="0"/>
              <a:t>.</a:t>
            </a:r>
            <a:endParaRPr lang="bs-Latn-BA" sz="3000" dirty="0"/>
          </a:p>
        </p:txBody>
      </p:sp>
    </p:spTree>
    <p:extLst>
      <p:ext uri="{BB962C8B-B14F-4D97-AF65-F5344CB8AC3E}">
        <p14:creationId xmlns:p14="http://schemas.microsoft.com/office/powerpoint/2010/main" val="2607395964"/>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dirty="0"/>
          </a:p>
        </p:txBody>
      </p:sp>
      <p:sp>
        <p:nvSpPr>
          <p:cNvPr id="3" name="Content Placeholder 2"/>
          <p:cNvSpPr>
            <a:spLocks noGrp="1"/>
          </p:cNvSpPr>
          <p:nvPr>
            <p:ph idx="1"/>
          </p:nvPr>
        </p:nvSpPr>
        <p:spPr>
          <a:xfrm>
            <a:off x="899592" y="1600200"/>
            <a:ext cx="7272808" cy="4525963"/>
          </a:xfrm>
        </p:spPr>
        <p:txBody>
          <a:bodyPr>
            <a:normAutofit/>
          </a:bodyPr>
          <a:lstStyle/>
          <a:p>
            <a:pPr algn="just"/>
            <a:r>
              <a:rPr lang="bs-Latn-BA" sz="3000" b="1" dirty="0"/>
              <a:t>Maloljetničke bande predstavljaju poseban vid prestupničkog ponašanja koji je karakterističan po specifičnom sistemu vrijednosti - organizacije, realizacije, individualnih ciljeva kroz grupno ponašanje. </a:t>
            </a:r>
          </a:p>
        </p:txBody>
      </p:sp>
    </p:spTree>
    <p:extLst>
      <p:ext uri="{BB962C8B-B14F-4D97-AF65-F5344CB8AC3E}">
        <p14:creationId xmlns:p14="http://schemas.microsoft.com/office/powerpoint/2010/main" val="3050790077"/>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0"/>
            <a:ext cx="7416824" cy="4525963"/>
          </a:xfrm>
        </p:spPr>
        <p:txBody>
          <a:bodyPr/>
          <a:lstStyle/>
          <a:p>
            <a:pPr algn="just"/>
            <a:r>
              <a:rPr lang="vi-VN" sz="3000" b="1" dirty="0">
                <a:latin typeface="Calibri" pitchFamily="34" charset="0"/>
                <a:cs typeface="Calibri" pitchFamily="34" charset="0"/>
              </a:rPr>
              <a:t>U grupi se stiče ugled i prestiž i ispoljavaju se specifični oblici solidarnosti prijateljstvo, kolektivni duh, solidarnost i zajedničko ubjeđenje u realizaciji kriminalnih ciljeva. </a:t>
            </a:r>
            <a:endParaRPr lang="bs-Latn-BA" sz="3000" b="1" dirty="0" smtClean="0">
              <a:latin typeface="Calibri" pitchFamily="34" charset="0"/>
              <a:cs typeface="Calibri" pitchFamily="34" charset="0"/>
            </a:endParaRPr>
          </a:p>
          <a:p>
            <a:pPr algn="just"/>
            <a:endParaRPr lang="vi-VN" sz="3000" b="1" dirty="0">
              <a:latin typeface="Calibri" pitchFamily="34" charset="0"/>
              <a:cs typeface="Calibri" pitchFamily="34" charset="0"/>
            </a:endParaRPr>
          </a:p>
          <a:p>
            <a:pPr algn="just"/>
            <a:r>
              <a:rPr lang="vi-VN" sz="3000" b="1" dirty="0">
                <a:latin typeface="Calibri" pitchFamily="34" charset="0"/>
                <a:cs typeface="Calibri" pitchFamily="34" charset="0"/>
              </a:rPr>
              <a:t>Asocijalni tipovi se odabiraju i primaju u maloljetničku grupu ukoliko su spremni da prihvate poseban kodeks ponašanja i sisteme vrijednosti delinkventne grupe. </a:t>
            </a:r>
          </a:p>
          <a:p>
            <a:endParaRPr lang="vi-VN" dirty="0"/>
          </a:p>
          <a:p>
            <a:endParaRPr lang="bs-Latn-BA" dirty="0"/>
          </a:p>
        </p:txBody>
      </p:sp>
    </p:spTree>
    <p:extLst>
      <p:ext uri="{BB962C8B-B14F-4D97-AF65-F5344CB8AC3E}">
        <p14:creationId xmlns:p14="http://schemas.microsoft.com/office/powerpoint/2010/main" val="457690688"/>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b="1" dirty="0"/>
              <a:t>Na čelu </a:t>
            </a:r>
            <a:r>
              <a:rPr lang="hr-BA" b="1" dirty="0" err="1"/>
              <a:t>organizovane</a:t>
            </a:r>
            <a:r>
              <a:rPr lang="hr-BA" b="1" dirty="0"/>
              <a:t> grupe nalazi se vođa koji neformalnoj grupi </a:t>
            </a:r>
            <a:r>
              <a:rPr lang="hr-BA" b="1" dirty="0" err="1"/>
              <a:t>obezbjeđuje</a:t>
            </a:r>
            <a:r>
              <a:rPr lang="hr-BA" b="1" dirty="0"/>
              <a:t> jedinstvo, utiče na formiranje stavova i pravila discipline, te izdaje konkretne zadatke. </a:t>
            </a:r>
            <a:endParaRPr lang="bs-Latn-BA" dirty="0"/>
          </a:p>
          <a:p>
            <a:pPr algn="just"/>
            <a:endParaRPr lang="bs-Latn-BA" dirty="0"/>
          </a:p>
        </p:txBody>
      </p:sp>
    </p:spTree>
    <p:extLst>
      <p:ext uri="{BB962C8B-B14F-4D97-AF65-F5344CB8AC3E}">
        <p14:creationId xmlns:p14="http://schemas.microsoft.com/office/powerpoint/2010/main" val="2141863383"/>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sz="3600" b="1" dirty="0"/>
          </a:p>
        </p:txBody>
      </p:sp>
      <p:sp>
        <p:nvSpPr>
          <p:cNvPr id="3" name="Content Placeholder 2"/>
          <p:cNvSpPr>
            <a:spLocks noGrp="1"/>
          </p:cNvSpPr>
          <p:nvPr>
            <p:ph idx="1"/>
          </p:nvPr>
        </p:nvSpPr>
        <p:spPr>
          <a:xfrm>
            <a:off x="827584" y="1600200"/>
            <a:ext cx="7416824" cy="4525963"/>
          </a:xfrm>
        </p:spPr>
        <p:txBody>
          <a:bodyPr>
            <a:normAutofit/>
          </a:bodyPr>
          <a:lstStyle/>
          <a:p>
            <a:pPr algn="just"/>
            <a:endParaRPr lang="bs-Latn-BA" b="1" dirty="0" smtClean="0">
              <a:latin typeface="Calibri" pitchFamily="34" charset="0"/>
              <a:cs typeface="Calibri" pitchFamily="34" charset="0"/>
            </a:endParaRPr>
          </a:p>
          <a:p>
            <a:pPr algn="just"/>
            <a:r>
              <a:rPr lang="vi-VN" b="1" dirty="0" smtClean="0">
                <a:latin typeface="Calibri" pitchFamily="34" charset="0"/>
                <a:cs typeface="Calibri" pitchFamily="34" charset="0"/>
              </a:rPr>
              <a:t>U </a:t>
            </a:r>
            <a:r>
              <a:rPr lang="vi-VN" b="1" dirty="0">
                <a:latin typeface="Calibri" pitchFamily="34" charset="0"/>
                <a:cs typeface="Calibri" pitchFamily="34" charset="0"/>
              </a:rPr>
              <a:t>maloljetničkim grupama bandama članstvo je obično etničkog, rasnog i socijalnog porijekla i potiču iz dezorganizovanih ili okrnjenih porodica iz prigradskih naselja. </a:t>
            </a:r>
          </a:p>
          <a:p>
            <a:endParaRPr lang="bs-Latn-BA" dirty="0"/>
          </a:p>
        </p:txBody>
      </p:sp>
    </p:spTree>
    <p:extLst>
      <p:ext uri="{BB962C8B-B14F-4D97-AF65-F5344CB8AC3E}">
        <p14:creationId xmlns:p14="http://schemas.microsoft.com/office/powerpoint/2010/main" val="3539690346"/>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88832" cy="4525963"/>
          </a:xfrm>
        </p:spPr>
        <p:txBody>
          <a:bodyPr>
            <a:normAutofit/>
          </a:bodyPr>
          <a:lstStyle/>
          <a:p>
            <a:pPr algn="just"/>
            <a:r>
              <a:rPr lang="vi-VN" sz="3000" b="1" dirty="0">
                <a:latin typeface="Calibri" pitchFamily="34" charset="0"/>
                <a:cs typeface="Calibri" pitchFamily="34" charset="0"/>
              </a:rPr>
              <a:t>Odanost i poštovanje grupe je obavezno, a prostor njihovog djelovanja je pod stalnom kontrolom</a:t>
            </a:r>
            <a:r>
              <a:rPr lang="vi-VN" sz="3000" b="1" dirty="0" smtClean="0">
                <a:latin typeface="Calibri" pitchFamily="34" charset="0"/>
                <a:cs typeface="Calibri" pitchFamily="34" charset="0"/>
              </a:rPr>
              <a:t>.</a:t>
            </a:r>
            <a:endParaRPr lang="bs-Latn-BA" sz="3000" b="1" dirty="0" smtClean="0">
              <a:latin typeface="Calibri" pitchFamily="34" charset="0"/>
              <a:cs typeface="Calibri" pitchFamily="34" charset="0"/>
            </a:endParaRPr>
          </a:p>
          <a:p>
            <a:pPr algn="just"/>
            <a:endParaRPr lang="vi-VN" sz="3000" b="1" dirty="0">
              <a:latin typeface="Calibri" pitchFamily="34" charset="0"/>
              <a:cs typeface="Calibri" pitchFamily="34" charset="0"/>
            </a:endParaRPr>
          </a:p>
          <a:p>
            <a:pPr algn="just"/>
            <a:r>
              <a:rPr lang="vi-VN" sz="3000" b="1" dirty="0">
                <a:latin typeface="Calibri" pitchFamily="34" charset="0"/>
                <a:cs typeface="Calibri" pitchFamily="34" charset="0"/>
              </a:rPr>
              <a:t>Prilikom prijema novih članova u grupu, obično se postupak odvija po određenom ritualu i kodeksu ponašanja.</a:t>
            </a:r>
          </a:p>
        </p:txBody>
      </p:sp>
    </p:spTree>
    <p:extLst>
      <p:ext uri="{BB962C8B-B14F-4D97-AF65-F5344CB8AC3E}">
        <p14:creationId xmlns:p14="http://schemas.microsoft.com/office/powerpoint/2010/main" val="2051898123"/>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s-Latn-BA" sz="3600" b="1" dirty="0">
                <a:latin typeface="+mn-lt"/>
              </a:rPr>
              <a:t>RECIDIVIZAM</a:t>
            </a:r>
          </a:p>
        </p:txBody>
      </p:sp>
      <p:sp>
        <p:nvSpPr>
          <p:cNvPr id="3" name="Content Placeholder 2"/>
          <p:cNvSpPr>
            <a:spLocks noGrp="1"/>
          </p:cNvSpPr>
          <p:nvPr>
            <p:ph idx="1"/>
          </p:nvPr>
        </p:nvSpPr>
        <p:spPr>
          <a:xfrm>
            <a:off x="827584" y="1600200"/>
            <a:ext cx="7344816" cy="4781128"/>
          </a:xfrm>
        </p:spPr>
        <p:txBody>
          <a:bodyPr>
            <a:normAutofit fontScale="92500" lnSpcReduction="20000"/>
          </a:bodyPr>
          <a:lstStyle/>
          <a:p>
            <a:pPr algn="just"/>
            <a:r>
              <a:rPr lang="hr-BA" b="1" dirty="0"/>
              <a:t>Generalno prevedeno, recidivizam u kriminološkom smislu znači povratništvo u prestupništvo. </a:t>
            </a:r>
            <a:endParaRPr lang="hr-BA" b="1" dirty="0" smtClean="0"/>
          </a:p>
          <a:p>
            <a:pPr algn="just"/>
            <a:endParaRPr lang="bs-Latn-BA" dirty="0"/>
          </a:p>
          <a:p>
            <a:pPr algn="just"/>
            <a:r>
              <a:rPr lang="hr-BA" b="1" dirty="0"/>
              <a:t>Recidivizam je poznat po specifičnosti faktora i tu dominiraju subjektivni činioci, prije svega uzroci vezani za ličnost izvršioca, dok se socijalni faktori pojavljuju samo u izboru pogodnih uslova da se realizuju motivi i ciljevi njihove moralne izopačenosti. </a:t>
            </a:r>
            <a:endParaRPr lang="bs-Latn-BA" dirty="0"/>
          </a:p>
        </p:txBody>
      </p:sp>
    </p:spTree>
    <p:extLst>
      <p:ext uri="{BB962C8B-B14F-4D97-AF65-F5344CB8AC3E}">
        <p14:creationId xmlns:p14="http://schemas.microsoft.com/office/powerpoint/2010/main" val="4146675286"/>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755576" y="1600200"/>
            <a:ext cx="7416824" cy="4525963"/>
          </a:xfrm>
        </p:spPr>
        <p:txBody>
          <a:bodyPr/>
          <a:lstStyle/>
          <a:p>
            <a:pPr algn="just"/>
            <a:r>
              <a:rPr lang="bs-Latn-BA" sz="3000" b="1" dirty="0"/>
              <a:t>U seoskim i patrijarhalnim sredinama reakcija društva nije samo pravna, već i običajna jer je prisutna snažna moralna osuda kako sredine, tako i porodice, žrtve i izvršioca/nasilnika, ali i ozbiljna potencijalna ili osvetnička reakcija porodice žrtve.</a:t>
            </a:r>
          </a:p>
          <a:p>
            <a:endParaRPr lang="bs-Latn-BA" dirty="0"/>
          </a:p>
        </p:txBody>
      </p:sp>
    </p:spTree>
    <p:extLst>
      <p:ext uri="{BB962C8B-B14F-4D97-AF65-F5344CB8AC3E}">
        <p14:creationId xmlns:p14="http://schemas.microsoft.com/office/powerpoint/2010/main" val="2426316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s-Latn-BA" sz="3600" b="1" dirty="0">
                <a:latin typeface="+mn-lt"/>
              </a:rPr>
              <a:t>Nasilnički kriminalitet - delikiti nasilja</a:t>
            </a:r>
          </a:p>
        </p:txBody>
      </p:sp>
      <p:sp>
        <p:nvSpPr>
          <p:cNvPr id="3" name="Content Placeholder 2"/>
          <p:cNvSpPr>
            <a:spLocks noGrp="1"/>
          </p:cNvSpPr>
          <p:nvPr>
            <p:ph idx="1"/>
          </p:nvPr>
        </p:nvSpPr>
        <p:spPr>
          <a:xfrm>
            <a:off x="827584" y="1600200"/>
            <a:ext cx="7416824" cy="4525963"/>
          </a:xfrm>
        </p:spPr>
        <p:txBody>
          <a:bodyPr>
            <a:normAutofit lnSpcReduction="10000"/>
          </a:bodyPr>
          <a:lstStyle/>
          <a:p>
            <a:pPr algn="just"/>
            <a:r>
              <a:rPr lang="vi-VN" sz="3000" b="1" dirty="0">
                <a:latin typeface="Calibri" pitchFamily="34" charset="0"/>
                <a:cs typeface="Calibri" pitchFamily="34" charset="0"/>
              </a:rPr>
              <a:t>Nasilnički kriminalitet - delikiti nasilja</a:t>
            </a:r>
          </a:p>
          <a:p>
            <a:pPr algn="just"/>
            <a:r>
              <a:rPr lang="vi-VN" sz="3000" b="1" dirty="0">
                <a:latin typeface="Calibri" pitchFamily="34" charset="0"/>
                <a:cs typeface="Calibri" pitchFamily="34" charset="0"/>
              </a:rPr>
              <a:t>Manje - više svi oblici kriminaliteta su u određenom smislu delikt, odnosno akti nasilja. </a:t>
            </a:r>
          </a:p>
          <a:p>
            <a:pPr algn="just"/>
            <a:r>
              <a:rPr lang="vi-VN" b="1" dirty="0">
                <a:latin typeface="Calibri" pitchFamily="34" charset="0"/>
                <a:cs typeface="Calibri" pitchFamily="34" charset="0"/>
              </a:rPr>
              <a:t>Nasilje predstavlja vrlo drsku i bezobzirnu prim</a:t>
            </a:r>
            <a:r>
              <a:rPr lang="bs-Latn-BA" b="1" dirty="0">
                <a:latin typeface="Calibri" pitchFamily="34" charset="0"/>
                <a:cs typeface="Calibri" pitchFamily="34" charset="0"/>
              </a:rPr>
              <a:t>j</a:t>
            </a:r>
            <a:r>
              <a:rPr lang="vi-VN" b="1" dirty="0">
                <a:latin typeface="Calibri" pitchFamily="34" charset="0"/>
                <a:cs typeface="Calibri" pitchFamily="34" charset="0"/>
              </a:rPr>
              <a:t>enu fizičke sile u smislu protivpravnog ugrožavanja ličnog integriteta čovjeka i drugih javnih dobara i društvenih vrijednosti. </a:t>
            </a:r>
          </a:p>
          <a:p>
            <a:pPr algn="just"/>
            <a:endParaRPr lang="bs-Latn-BA" dirty="0">
              <a:latin typeface="Calibri" pitchFamily="34" charset="0"/>
              <a:cs typeface="Calibri" pitchFamily="34" charset="0"/>
            </a:endParaRPr>
          </a:p>
        </p:txBody>
      </p:sp>
    </p:spTree>
    <p:extLst>
      <p:ext uri="{BB962C8B-B14F-4D97-AF65-F5344CB8AC3E}">
        <p14:creationId xmlns:p14="http://schemas.microsoft.com/office/powerpoint/2010/main" val="1645644910"/>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latin typeface="+mn-lt"/>
              </a:rPr>
              <a:t>Fenomenološka tipologija recidivista</a:t>
            </a:r>
            <a:endParaRPr lang="bs-Latn-BA" sz="3600" dirty="0">
              <a:latin typeface="+mn-lt"/>
            </a:endParaRPr>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sz="3000" b="1" dirty="0"/>
              <a:t>Statistička istraživanja su pokazala na to da polovina ili dvije trećine povratnika živi u gradu, ali da od ukupnog broja povratnika, jedne i druge populacije dvije trećine potiče sa sela. </a:t>
            </a:r>
            <a:endParaRPr lang="bs-Latn-BA" sz="3000" dirty="0"/>
          </a:p>
          <a:p>
            <a:pPr algn="just"/>
            <a:endParaRPr lang="bs-Latn-BA" sz="3000" dirty="0"/>
          </a:p>
        </p:txBody>
      </p:sp>
    </p:spTree>
    <p:extLst>
      <p:ext uri="{BB962C8B-B14F-4D97-AF65-F5344CB8AC3E}">
        <p14:creationId xmlns:p14="http://schemas.microsoft.com/office/powerpoint/2010/main" val="312204363"/>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b="1" dirty="0"/>
              <a:t>U ukupnom povratništvu recidivizam maloljetnika posmatra se kao posebna fenomenološka pojava jer se u ovoj populacionoj strukturi odvija proces sazrijevanja i stvaranja navika kriminalnog ponašanja.</a:t>
            </a:r>
            <a:endParaRPr lang="bs-Latn-BA" dirty="0"/>
          </a:p>
          <a:p>
            <a:endParaRPr lang="bs-Latn-BA" dirty="0"/>
          </a:p>
        </p:txBody>
      </p:sp>
    </p:spTree>
    <p:extLst>
      <p:ext uri="{BB962C8B-B14F-4D97-AF65-F5344CB8AC3E}">
        <p14:creationId xmlns:p14="http://schemas.microsoft.com/office/powerpoint/2010/main" val="3861538009"/>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r>
              <a:rPr lang="hr-BA" b="1" dirty="0"/>
              <a:t>Maloljetnici povratnici se u više od dvije trećine slučajeva pojavljuju u djelima protiv imovine vršeći djela krađe i teške krađe, razbojništva i dr. </a:t>
            </a:r>
            <a:endParaRPr lang="bs-Latn-BA" dirty="0"/>
          </a:p>
          <a:p>
            <a:endParaRPr lang="bs-Latn-BA" dirty="0"/>
          </a:p>
        </p:txBody>
      </p:sp>
    </p:spTree>
    <p:extLst>
      <p:ext uri="{BB962C8B-B14F-4D97-AF65-F5344CB8AC3E}">
        <p14:creationId xmlns:p14="http://schemas.microsoft.com/office/powerpoint/2010/main" val="3197975860"/>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normAutofit/>
          </a:bodyPr>
          <a:lstStyle/>
          <a:p>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457200" y="1556792"/>
            <a:ext cx="8229600" cy="4569371"/>
          </a:xfrm>
        </p:spPr>
        <p:txBody>
          <a:bodyPr>
            <a:noAutofit/>
          </a:bodyPr>
          <a:lstStyle/>
          <a:p>
            <a:pPr marL="0" lvl="0" indent="0" algn="just">
              <a:buNone/>
            </a:pPr>
            <a:r>
              <a:rPr lang="hr-BA" sz="3000" b="1" dirty="0">
                <a:latin typeface="Calibri" pitchFamily="34" charset="0"/>
                <a:cs typeface="Calibri" pitchFamily="34" charset="0"/>
              </a:rPr>
              <a:t>Tipologija delinkvenata recidivista moguća je po kriminološkim kriterijumima vrste delikata u kojima se najčešće pojavljuju i dijeli se na:</a:t>
            </a:r>
            <a:endParaRPr lang="hr-BA" sz="3000" b="1" dirty="0" smtClean="0"/>
          </a:p>
          <a:p>
            <a:pPr lvl="0" algn="just"/>
            <a:r>
              <a:rPr lang="hr-BA" sz="3000" b="1" dirty="0" smtClean="0"/>
              <a:t>delinkvente iz navike,</a:t>
            </a:r>
          </a:p>
          <a:p>
            <a:pPr lvl="0" algn="just"/>
            <a:r>
              <a:rPr lang="hr-BA" sz="3000" b="1" dirty="0" smtClean="0"/>
              <a:t> profesionalne delinkvente i </a:t>
            </a:r>
          </a:p>
          <a:p>
            <a:pPr lvl="0" algn="just"/>
            <a:r>
              <a:rPr lang="hr-BA" sz="3000" b="1" dirty="0" smtClean="0"/>
              <a:t>delinkvente po tendenciji. </a:t>
            </a:r>
            <a:endParaRPr lang="bs-Latn-BA" sz="3000" dirty="0" smtClean="0"/>
          </a:p>
        </p:txBody>
      </p:sp>
    </p:spTree>
    <p:extLst>
      <p:ext uri="{BB962C8B-B14F-4D97-AF65-F5344CB8AC3E}">
        <p14:creationId xmlns:p14="http://schemas.microsoft.com/office/powerpoint/2010/main" val="258550094"/>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344816" cy="4525963"/>
          </a:xfrm>
        </p:spPr>
        <p:txBody>
          <a:bodyPr>
            <a:normAutofit/>
          </a:bodyPr>
          <a:lstStyle/>
          <a:p>
            <a:pPr algn="just"/>
            <a:r>
              <a:rPr lang="hr-BA" sz="3000" b="1" dirty="0"/>
              <a:t>Delinkventi iz navike su recidivisti asocijalne prirode kod kojih se postepenim ponavljanjem prestupničkog ponašanja stvara kriminalna navika.</a:t>
            </a:r>
            <a:endParaRPr lang="bs-Latn-BA" sz="3000" dirty="0"/>
          </a:p>
        </p:txBody>
      </p:sp>
    </p:spTree>
    <p:extLst>
      <p:ext uri="{BB962C8B-B14F-4D97-AF65-F5344CB8AC3E}">
        <p14:creationId xmlns:p14="http://schemas.microsoft.com/office/powerpoint/2010/main" val="1954673242"/>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16824" cy="4525963"/>
          </a:xfrm>
        </p:spPr>
        <p:txBody>
          <a:bodyPr>
            <a:normAutofit/>
          </a:bodyPr>
          <a:lstStyle/>
          <a:p>
            <a:pPr algn="just"/>
            <a:r>
              <a:rPr lang="hr-BA" sz="3000" b="1" dirty="0"/>
              <a:t>Delinkventi po tendenciji ili delinkventi iz strasti su osobe čija je kriminalna karijera više uzrokovana subjektivnim činiocima ličnosti nego socijalnim faktorima, bilo da su u pitanju faktori poremećaja biološkog, psihološkog ili psihopatološkog karaktera. </a:t>
            </a:r>
            <a:endParaRPr lang="bs-Latn-BA" sz="3000" dirty="0"/>
          </a:p>
          <a:p>
            <a:endParaRPr lang="bs-Latn-BA" dirty="0"/>
          </a:p>
        </p:txBody>
      </p:sp>
    </p:spTree>
    <p:extLst>
      <p:ext uri="{BB962C8B-B14F-4D97-AF65-F5344CB8AC3E}">
        <p14:creationId xmlns:p14="http://schemas.microsoft.com/office/powerpoint/2010/main" val="1535973675"/>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88832" cy="4525963"/>
          </a:xfrm>
        </p:spPr>
        <p:txBody>
          <a:bodyPr/>
          <a:lstStyle/>
          <a:p>
            <a:pPr algn="just"/>
            <a:r>
              <a:rPr lang="hr-BA" sz="3000" b="1" dirty="0"/>
              <a:t>Mjere izricanja kazne kod ovog tipa prestupništva najčešće su mjere sigurnosti - bezbjednosti čuvanja, liječenja i posebne terapeutske mjere u zatvorenim tipovima ustanove. </a:t>
            </a:r>
            <a:endParaRPr lang="bs-Latn-BA" sz="3000" dirty="0"/>
          </a:p>
          <a:p>
            <a:endParaRPr lang="bs-Latn-BA" dirty="0"/>
          </a:p>
        </p:txBody>
      </p:sp>
    </p:spTree>
    <p:extLst>
      <p:ext uri="{BB962C8B-B14F-4D97-AF65-F5344CB8AC3E}">
        <p14:creationId xmlns:p14="http://schemas.microsoft.com/office/powerpoint/2010/main" val="237567811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normAutofit/>
          </a:bodyPr>
          <a:lstStyle/>
          <a:p>
            <a:pPr algn="just"/>
            <a:r>
              <a:rPr lang="bs-Latn-BA" sz="3000" b="1" dirty="0"/>
              <a:t>Profesionalni delinkventi su izvršioci krivičnih djela koji su po nekim osobinama slični povratnicima iz prve kategorije, ali sa posebnostima racionalne kriminalne orijentacije, odnosno izbora vršenja krivičnih djela kao profesije, zanimanja i motivom koristoljubive prirode, koja kod prve kategorije nije uvijek izražena.</a:t>
            </a:r>
          </a:p>
          <a:p>
            <a:pPr algn="just"/>
            <a:endParaRPr lang="bs-Latn-BA" sz="3000" b="1" dirty="0"/>
          </a:p>
        </p:txBody>
      </p:sp>
    </p:spTree>
    <p:extLst>
      <p:ext uri="{BB962C8B-B14F-4D97-AF65-F5344CB8AC3E}">
        <p14:creationId xmlns:p14="http://schemas.microsoft.com/office/powerpoint/2010/main" val="1830650317"/>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a:bodyPr>
          <a:lstStyle/>
          <a:p>
            <a:pPr algn="ctr"/>
            <a:r>
              <a:rPr lang="hr-BA" sz="3600" b="1" dirty="0">
                <a:solidFill>
                  <a:schemeClr val="tx1"/>
                </a:solidFill>
              </a:rPr>
              <a:t>DETERMINISANOST PRIVREDNOG KRIMINALITETA</a:t>
            </a:r>
            <a:endParaRPr lang="bs-Latn-BA" sz="3600" dirty="0">
              <a:solidFill>
                <a:schemeClr val="tx1"/>
              </a:solidFill>
            </a:endParaRPr>
          </a:p>
        </p:txBody>
      </p:sp>
    </p:spTree>
    <p:extLst>
      <p:ext uri="{BB962C8B-B14F-4D97-AF65-F5344CB8AC3E}">
        <p14:creationId xmlns:p14="http://schemas.microsoft.com/office/powerpoint/2010/main" val="229460709"/>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latin typeface="Calibri" pitchFamily="34" charset="0"/>
                <a:cs typeface="Calibri" pitchFamily="34" charset="0"/>
              </a:rPr>
              <a:t>Pojavni i drugi oblici privrednog kriminaliteta i njihove karakteristike</a:t>
            </a:r>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781128"/>
          </a:xfrm>
        </p:spPr>
        <p:txBody>
          <a:bodyPr>
            <a:normAutofit lnSpcReduction="10000"/>
          </a:bodyPr>
          <a:lstStyle/>
          <a:p>
            <a:pPr algn="just"/>
            <a:r>
              <a:rPr lang="hr-BA" sz="3000" b="1" dirty="0"/>
              <a:t>Privredni kriminalitet je fenomenološki oblik i vrsta delinkvencije. </a:t>
            </a:r>
            <a:endParaRPr lang="hr-BA" sz="3000" b="1" dirty="0" smtClean="0"/>
          </a:p>
          <a:p>
            <a:pPr algn="just"/>
            <a:endParaRPr lang="bs-Latn-BA" sz="3000" dirty="0"/>
          </a:p>
          <a:p>
            <a:pPr algn="just"/>
            <a:r>
              <a:rPr lang="hr-BA" sz="3000" b="1" dirty="0"/>
              <a:t>To je fenomenološka pojava koja je uslovljena povredama propisa u privrednom i finansijskom poslovanju. </a:t>
            </a:r>
            <a:endParaRPr lang="hr-BA" sz="3000" b="1" dirty="0" smtClean="0"/>
          </a:p>
          <a:p>
            <a:pPr algn="just"/>
            <a:endParaRPr lang="bs-Latn-BA" sz="3000" dirty="0"/>
          </a:p>
          <a:p>
            <a:pPr algn="just"/>
            <a:r>
              <a:rPr lang="hr-BA" sz="3000" b="1" dirty="0"/>
              <a:t>Začetnik normativističkog shvatanja je Alzberg, koji koristi termin privredno krivično pravo. </a:t>
            </a:r>
            <a:endParaRPr lang="bs-Latn-BA" sz="3000" dirty="0"/>
          </a:p>
        </p:txBody>
      </p:sp>
    </p:spTree>
    <p:extLst>
      <p:ext uri="{BB962C8B-B14F-4D97-AF65-F5344CB8AC3E}">
        <p14:creationId xmlns:p14="http://schemas.microsoft.com/office/powerpoint/2010/main" val="178589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99592" y="1600200"/>
            <a:ext cx="7272808" cy="4525963"/>
          </a:xfrm>
        </p:spPr>
        <p:txBody>
          <a:bodyPr>
            <a:normAutofit/>
          </a:bodyPr>
          <a:lstStyle/>
          <a:p>
            <a:pPr marL="0" indent="0" algn="just">
              <a:buNone/>
            </a:pPr>
            <a:r>
              <a:rPr lang="bs-Latn-BA" sz="3000" b="1" dirty="0"/>
              <a:t>Akti nasilja se manifestuju u vidu: </a:t>
            </a:r>
          </a:p>
          <a:p>
            <a:pPr algn="just"/>
            <a:r>
              <a:rPr lang="bs-Latn-BA" sz="3000" b="1" dirty="0" smtClean="0"/>
              <a:t> </a:t>
            </a:r>
            <a:r>
              <a:rPr lang="bs-Latn-BA" sz="3000" b="1" dirty="0"/>
              <a:t>krvnih delikata, </a:t>
            </a:r>
          </a:p>
          <a:p>
            <a:pPr algn="just"/>
            <a:r>
              <a:rPr lang="bs-Latn-BA" sz="3000" b="1" dirty="0" smtClean="0"/>
              <a:t> </a:t>
            </a:r>
            <a:r>
              <a:rPr lang="bs-Latn-BA" sz="3000" b="1" dirty="0"/>
              <a:t>porodičnog nasilja, </a:t>
            </a:r>
          </a:p>
          <a:p>
            <a:pPr algn="just"/>
            <a:r>
              <a:rPr lang="bs-Latn-BA" sz="3000" b="1" dirty="0" smtClean="0"/>
              <a:t> </a:t>
            </a:r>
            <a:r>
              <a:rPr lang="bs-Latn-BA" sz="3000" b="1" dirty="0"/>
              <a:t>delikata protiv čovječnosti, </a:t>
            </a:r>
          </a:p>
          <a:p>
            <a:pPr algn="just"/>
            <a:r>
              <a:rPr lang="bs-Latn-BA" sz="3000" b="1" dirty="0" smtClean="0"/>
              <a:t> </a:t>
            </a:r>
            <a:r>
              <a:rPr lang="bs-Latn-BA" sz="3000" b="1" dirty="0"/>
              <a:t>terorizma, </a:t>
            </a:r>
          </a:p>
          <a:p>
            <a:pPr algn="just"/>
            <a:r>
              <a:rPr lang="bs-Latn-BA" sz="3000" b="1" dirty="0" smtClean="0"/>
              <a:t> </a:t>
            </a:r>
            <a:r>
              <a:rPr lang="bs-Latn-BA" sz="3000" b="1" dirty="0"/>
              <a:t>ubistava iz političkih pobuda i </a:t>
            </a:r>
          </a:p>
          <a:p>
            <a:pPr algn="just"/>
            <a:r>
              <a:rPr lang="bs-Latn-BA" sz="3000" b="1" dirty="0" smtClean="0"/>
              <a:t> </a:t>
            </a:r>
            <a:r>
              <a:rPr lang="bs-Latn-BA" sz="3000" b="1" dirty="0"/>
              <a:t>politička delinkvencija.</a:t>
            </a:r>
          </a:p>
        </p:txBody>
      </p:sp>
    </p:spTree>
    <p:extLst>
      <p:ext uri="{BB962C8B-B14F-4D97-AF65-F5344CB8AC3E}">
        <p14:creationId xmlns:p14="http://schemas.microsoft.com/office/powerpoint/2010/main" val="1482289602"/>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dirty="0"/>
          </a:p>
        </p:txBody>
      </p:sp>
      <p:sp>
        <p:nvSpPr>
          <p:cNvPr id="3" name="Content Placeholder 2"/>
          <p:cNvSpPr>
            <a:spLocks noGrp="1"/>
          </p:cNvSpPr>
          <p:nvPr>
            <p:ph idx="1"/>
          </p:nvPr>
        </p:nvSpPr>
        <p:spPr>
          <a:xfrm>
            <a:off x="899592" y="1600200"/>
            <a:ext cx="7344816" cy="4525963"/>
          </a:xfrm>
        </p:spPr>
        <p:txBody>
          <a:bodyPr>
            <a:normAutofit/>
          </a:bodyPr>
          <a:lstStyle/>
          <a:p>
            <a:pPr algn="just"/>
            <a:r>
              <a:rPr lang="bs-Latn-BA" b="1" dirty="0"/>
              <a:t>Pihler razlikuje ekonomski i privredni kriminalitet, smatrajući privredni kriminalitet širim pojmom, a ekonomski posebnim oblikom.</a:t>
            </a:r>
          </a:p>
          <a:p>
            <a:endParaRPr lang="bs-Latn-BA" dirty="0"/>
          </a:p>
        </p:txBody>
      </p:sp>
    </p:spTree>
    <p:extLst>
      <p:ext uri="{BB962C8B-B14F-4D97-AF65-F5344CB8AC3E}">
        <p14:creationId xmlns:p14="http://schemas.microsoft.com/office/powerpoint/2010/main" val="1314953788"/>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pPr algn="just"/>
            <a:r>
              <a:rPr lang="bs-Latn-BA" b="1" dirty="0"/>
              <a:t>Pihler pod privrednim kriminalitetom podrazumijeva: </a:t>
            </a:r>
          </a:p>
          <a:p>
            <a:pPr algn="just"/>
            <a:r>
              <a:rPr lang="bs-Latn-BA" b="1" dirty="0"/>
              <a:t> kriminalni fenomeni ekonomskog karaktera, </a:t>
            </a:r>
          </a:p>
          <a:p>
            <a:pPr algn="just"/>
            <a:r>
              <a:rPr lang="bs-Latn-BA" b="1" dirty="0"/>
              <a:t>delikte protiv službene dužnosti i </a:t>
            </a:r>
          </a:p>
          <a:p>
            <a:pPr algn="just"/>
            <a:r>
              <a:rPr lang="bs-Latn-BA" b="1" dirty="0"/>
              <a:t>imovinska krivična djela, objekta privrednog karaktera. </a:t>
            </a:r>
          </a:p>
          <a:p>
            <a:endParaRPr lang="bs-Latn-BA" dirty="0"/>
          </a:p>
        </p:txBody>
      </p:sp>
    </p:spTree>
    <p:extLst>
      <p:ext uri="{BB962C8B-B14F-4D97-AF65-F5344CB8AC3E}">
        <p14:creationId xmlns:p14="http://schemas.microsoft.com/office/powerpoint/2010/main" val="1429845452"/>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normAutofit/>
          </a:bodyPr>
          <a:lstStyle/>
          <a:p>
            <a:endParaRPr lang="hr-BA" b="1" dirty="0" smtClean="0"/>
          </a:p>
          <a:p>
            <a:pPr algn="just"/>
            <a:r>
              <a:rPr lang="hr-BA" sz="3000" b="1" dirty="0" smtClean="0"/>
              <a:t>Kriminološke </a:t>
            </a:r>
            <a:r>
              <a:rPr lang="hr-BA" sz="3000" b="1" dirty="0"/>
              <a:t>i sociološke definicije privredni kriminalitet definišu nešto šire, uključujući u taj pojam, pored krivičnih djela i privredne prestupe i prekršaje u funkcionisanju sistema. </a:t>
            </a:r>
            <a:endParaRPr lang="bs-Latn-BA" sz="3000" dirty="0"/>
          </a:p>
        </p:txBody>
      </p:sp>
    </p:spTree>
    <p:extLst>
      <p:ext uri="{BB962C8B-B14F-4D97-AF65-F5344CB8AC3E}">
        <p14:creationId xmlns:p14="http://schemas.microsoft.com/office/powerpoint/2010/main" val="3192916917"/>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normAutofit/>
          </a:bodyPr>
          <a:lstStyle/>
          <a:p>
            <a:pPr algn="just"/>
            <a:r>
              <a:rPr lang="bs-Latn-BA" b="1" dirty="0"/>
              <a:t>U širem smislu privredni kriminalitet podrazumijeva delinkvenciju fizičkih i pravnih osoba u oblasti finansijskog pravnog </a:t>
            </a:r>
            <a:r>
              <a:rPr lang="bs-Latn-BA" b="1" dirty="0" smtClean="0"/>
              <a:t>poslovanja</a:t>
            </a:r>
            <a:r>
              <a:rPr lang="bs-Latn-BA" b="1" dirty="0"/>
              <a:t>: krivična djela, prestupi i prekršaji; dok u užem smislu podrazumijeva samo krivičnopravne privredne i finansijske delikte, a isključuje prestupe i prekršaje. </a:t>
            </a:r>
          </a:p>
          <a:p>
            <a:endParaRPr lang="bs-Latn-BA" dirty="0"/>
          </a:p>
        </p:txBody>
      </p:sp>
    </p:spTree>
    <p:extLst>
      <p:ext uri="{BB962C8B-B14F-4D97-AF65-F5344CB8AC3E}">
        <p14:creationId xmlns:p14="http://schemas.microsoft.com/office/powerpoint/2010/main" val="2252188247"/>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28800"/>
            <a:ext cx="7416824" cy="4497363"/>
          </a:xfrm>
        </p:spPr>
        <p:txBody>
          <a:bodyPr/>
          <a:lstStyle/>
          <a:p>
            <a:endParaRPr lang="bs-Latn-BA" b="1" dirty="0" smtClean="0"/>
          </a:p>
          <a:p>
            <a:pPr algn="just"/>
            <a:r>
              <a:rPr lang="bs-Latn-BA" b="1" dirty="0" smtClean="0"/>
              <a:t>Privredni </a:t>
            </a:r>
            <a:r>
              <a:rPr lang="bs-Latn-BA" b="1" dirty="0"/>
              <a:t>prestupi su neki blaži fenomenološki oblici i vidovi privredne delinkvencije. </a:t>
            </a:r>
          </a:p>
          <a:p>
            <a:endParaRPr lang="bs-Latn-BA" dirty="0"/>
          </a:p>
        </p:txBody>
      </p:sp>
    </p:spTree>
    <p:extLst>
      <p:ext uri="{BB962C8B-B14F-4D97-AF65-F5344CB8AC3E}">
        <p14:creationId xmlns:p14="http://schemas.microsoft.com/office/powerpoint/2010/main" val="2589148127"/>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Autofit/>
          </a:bodyPr>
          <a:lstStyle/>
          <a:p>
            <a:endParaRPr lang="bs-Latn-BA" sz="3600" dirty="0"/>
          </a:p>
        </p:txBody>
      </p:sp>
      <p:sp>
        <p:nvSpPr>
          <p:cNvPr id="3" name="Content Placeholder 2"/>
          <p:cNvSpPr>
            <a:spLocks noGrp="1"/>
          </p:cNvSpPr>
          <p:nvPr>
            <p:ph idx="1"/>
          </p:nvPr>
        </p:nvSpPr>
        <p:spPr>
          <a:xfrm>
            <a:off x="457200" y="1340768"/>
            <a:ext cx="8229600" cy="4785395"/>
          </a:xfrm>
        </p:spPr>
        <p:txBody>
          <a:bodyPr>
            <a:normAutofit/>
          </a:bodyPr>
          <a:lstStyle/>
          <a:p>
            <a:pPr lvl="0" algn="just"/>
            <a:endParaRPr lang="hr-BA" sz="3000" b="1" dirty="0" smtClean="0"/>
          </a:p>
          <a:p>
            <a:pPr lvl="0" algn="just"/>
            <a:r>
              <a:rPr lang="hr-BA" sz="3000" b="1" dirty="0" smtClean="0"/>
              <a:t>Razlike </a:t>
            </a:r>
            <a:r>
              <a:rPr lang="hr-BA" sz="3000" b="1" dirty="0"/>
              <a:t>između krivičnih djela i privrednih prestupa su trostruke: </a:t>
            </a:r>
            <a:endParaRPr lang="hr-BA" sz="3000" b="1" dirty="0" smtClean="0"/>
          </a:p>
          <a:p>
            <a:pPr lvl="0" algn="just"/>
            <a:endParaRPr lang="hr-BA" sz="3000" b="1" dirty="0" smtClean="0"/>
          </a:p>
          <a:p>
            <a:pPr lvl="0" algn="just"/>
            <a:r>
              <a:rPr lang="hr-BA" sz="3000" b="1" dirty="0" smtClean="0"/>
              <a:t>stepen </a:t>
            </a:r>
            <a:r>
              <a:rPr lang="hr-BA" sz="3000" b="1" dirty="0"/>
              <a:t>društvene opasnosti privrednih prestupa je manji, nego kod krivičnih djela; </a:t>
            </a:r>
            <a:endParaRPr lang="bs-Latn-BA" sz="3000" dirty="0"/>
          </a:p>
          <a:p>
            <a:pPr lvl="0" algn="just"/>
            <a:r>
              <a:rPr lang="hr-BA" sz="3000" b="1" dirty="0"/>
              <a:t>kod krivičnih djela odgovorne su kako fizičke tako pravne osobe, odnosno i kod privrednih prestupa odgovorne su fizičke i </a:t>
            </a:r>
            <a:r>
              <a:rPr lang="hr-BA" sz="3000" b="1" dirty="0" smtClean="0"/>
              <a:t>pravne </a:t>
            </a:r>
            <a:r>
              <a:rPr lang="hr-BA" sz="3000" b="1" dirty="0"/>
              <a:t>osobe</a:t>
            </a:r>
            <a:r>
              <a:rPr lang="hr-BA" sz="3000" b="1" dirty="0" smtClean="0"/>
              <a:t>;</a:t>
            </a:r>
            <a:endParaRPr lang="bs-Latn-BA" sz="3000" dirty="0"/>
          </a:p>
        </p:txBody>
      </p:sp>
    </p:spTree>
    <p:extLst>
      <p:ext uri="{BB962C8B-B14F-4D97-AF65-F5344CB8AC3E}">
        <p14:creationId xmlns:p14="http://schemas.microsoft.com/office/powerpoint/2010/main" val="1636848280"/>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556792"/>
            <a:ext cx="7355160" cy="4525963"/>
          </a:xfrm>
        </p:spPr>
        <p:txBody>
          <a:bodyPr>
            <a:normAutofit/>
          </a:bodyPr>
          <a:lstStyle/>
          <a:p>
            <a:pPr algn="just"/>
            <a:r>
              <a:rPr lang="bs-Latn-BA" sz="3000" b="1" dirty="0"/>
              <a:t>Privredni prestupi su neki blaži fenomenološki oblici i vidovi privredne delinkvencije. </a:t>
            </a:r>
          </a:p>
        </p:txBody>
      </p:sp>
    </p:spTree>
    <p:extLst>
      <p:ext uri="{BB962C8B-B14F-4D97-AF65-F5344CB8AC3E}">
        <p14:creationId xmlns:p14="http://schemas.microsoft.com/office/powerpoint/2010/main" val="2851926318"/>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980728"/>
            <a:ext cx="7416824" cy="5145435"/>
          </a:xfrm>
        </p:spPr>
        <p:txBody>
          <a:bodyPr>
            <a:normAutofit/>
          </a:bodyPr>
          <a:lstStyle/>
          <a:p>
            <a:pPr marL="0" indent="0" algn="just">
              <a:buNone/>
            </a:pPr>
            <a:r>
              <a:rPr lang="vi-VN" b="1" dirty="0">
                <a:latin typeface="Calibri" pitchFamily="34" charset="0"/>
                <a:cs typeface="Calibri" pitchFamily="34" charset="0"/>
              </a:rPr>
              <a:t>Razlike između krivičnih djela i privrednih prestupa su trostruke: </a:t>
            </a:r>
            <a:endParaRPr lang="bs-Latn-BA" b="1" dirty="0" smtClean="0">
              <a:latin typeface="Calibri" pitchFamily="34" charset="0"/>
              <a:cs typeface="Calibri" pitchFamily="34" charset="0"/>
            </a:endParaRPr>
          </a:p>
          <a:p>
            <a:pPr marL="0" indent="0" algn="just">
              <a:buNone/>
            </a:pPr>
            <a:endParaRPr lang="hr-BA" b="1" dirty="0" smtClean="0"/>
          </a:p>
          <a:p>
            <a:pPr algn="just"/>
            <a:r>
              <a:rPr lang="hr-BA" b="1" dirty="0" smtClean="0"/>
              <a:t>To </a:t>
            </a:r>
            <a:r>
              <a:rPr lang="hr-BA" b="1" dirty="0"/>
              <a:t>se posebno odnosi na prestupe i prekršaje u </a:t>
            </a:r>
            <a:r>
              <a:rPr lang="hr-BA" b="1" dirty="0" smtClean="0"/>
              <a:t>carinskom </a:t>
            </a:r>
            <a:r>
              <a:rPr lang="hr-BA" b="1" dirty="0"/>
              <a:t>i deviznom režimu, kod: invensticionih ulaganja, izbjegavanja plaćanja poreza i doprinosa, zloupotrebe povjerenja i slično. </a:t>
            </a:r>
            <a:endParaRPr lang="bs-Latn-BA" dirty="0"/>
          </a:p>
          <a:p>
            <a:endParaRPr lang="bs-Latn-BA" dirty="0"/>
          </a:p>
        </p:txBody>
      </p:sp>
    </p:spTree>
    <p:extLst>
      <p:ext uri="{BB962C8B-B14F-4D97-AF65-F5344CB8AC3E}">
        <p14:creationId xmlns:p14="http://schemas.microsoft.com/office/powerpoint/2010/main" val="676161493"/>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r>
              <a:rPr lang="hr-BA" b="1" dirty="0"/>
              <a:t>Kazne su u principu novčane, a zaštitne mjere se najčešće sprovode na oduzimanju protivpravno stečene imovinske koristi.</a:t>
            </a:r>
            <a:endParaRPr lang="bs-Latn-BA" dirty="0"/>
          </a:p>
          <a:p>
            <a:endParaRPr lang="bs-Latn-BA" dirty="0"/>
          </a:p>
        </p:txBody>
      </p:sp>
    </p:spTree>
    <p:extLst>
      <p:ext uri="{BB962C8B-B14F-4D97-AF65-F5344CB8AC3E}">
        <p14:creationId xmlns:p14="http://schemas.microsoft.com/office/powerpoint/2010/main" val="1568226897"/>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827584" y="1600200"/>
            <a:ext cx="7416824" cy="4525963"/>
          </a:xfrm>
        </p:spPr>
        <p:txBody>
          <a:bodyPr>
            <a:normAutofit lnSpcReduction="10000"/>
          </a:bodyPr>
          <a:lstStyle/>
          <a:p>
            <a:pPr marL="0" indent="0" algn="just">
              <a:buNone/>
            </a:pPr>
            <a:r>
              <a:rPr lang="hr-BA" b="1" dirty="0"/>
              <a:t>Iz navedenih razmatranja privredni kriminalitet karakterišu: </a:t>
            </a:r>
            <a:endParaRPr lang="hr-BA" b="1" dirty="0" smtClean="0"/>
          </a:p>
          <a:p>
            <a:pPr marL="0" indent="0" algn="just">
              <a:buNone/>
            </a:pPr>
            <a:endParaRPr lang="bs-Latn-BA" dirty="0"/>
          </a:p>
          <a:p>
            <a:pPr algn="just"/>
            <a:r>
              <a:rPr lang="hr-BA" b="1" dirty="0" smtClean="0"/>
              <a:t> </a:t>
            </a:r>
            <a:r>
              <a:rPr lang="hr-BA" b="1" dirty="0"/>
              <a:t>Složenost i dinamičnost pojavnih oblika; </a:t>
            </a:r>
            <a:endParaRPr lang="bs-Latn-BA" dirty="0"/>
          </a:p>
          <a:p>
            <a:pPr algn="just"/>
            <a:r>
              <a:rPr lang="hr-BA" b="1" dirty="0" smtClean="0"/>
              <a:t> </a:t>
            </a:r>
            <a:r>
              <a:rPr lang="hr-BA" b="1" dirty="0"/>
              <a:t>Koristoljublje kao motiv; </a:t>
            </a:r>
            <a:endParaRPr lang="bs-Latn-BA" dirty="0"/>
          </a:p>
          <a:p>
            <a:pPr algn="just"/>
            <a:r>
              <a:rPr lang="hr-BA" b="1" dirty="0" smtClean="0"/>
              <a:t> </a:t>
            </a:r>
            <a:r>
              <a:rPr lang="hr-BA" b="1" dirty="0"/>
              <a:t>Specijalizacija izvršilaca; </a:t>
            </a:r>
            <a:endParaRPr lang="bs-Latn-BA" dirty="0"/>
          </a:p>
          <a:p>
            <a:pPr algn="just"/>
            <a:r>
              <a:rPr lang="hr-BA" b="1" dirty="0" smtClean="0"/>
              <a:t> </a:t>
            </a:r>
            <a:r>
              <a:rPr lang="hr-BA" b="1" dirty="0"/>
              <a:t>Pretežnost profesionalne orijentacije; </a:t>
            </a:r>
            <a:endParaRPr lang="bs-Latn-BA" dirty="0"/>
          </a:p>
          <a:p>
            <a:pPr algn="just"/>
            <a:r>
              <a:rPr lang="hr-BA" b="1" dirty="0" smtClean="0"/>
              <a:t> </a:t>
            </a:r>
            <a:endParaRPr lang="bs-Latn-BA" dirty="0"/>
          </a:p>
        </p:txBody>
      </p:sp>
    </p:spTree>
    <p:extLst>
      <p:ext uri="{BB962C8B-B14F-4D97-AF65-F5344CB8AC3E}">
        <p14:creationId xmlns:p14="http://schemas.microsoft.com/office/powerpoint/2010/main" val="9970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3"/>
            <a:ext cx="7772400" cy="2403698"/>
          </a:xfrm>
        </p:spPr>
        <p:txBody>
          <a:bodyPr>
            <a:noAutofit/>
          </a:bodyPr>
          <a:lstStyle/>
          <a:p>
            <a:r>
              <a:rPr lang="hr-BA" b="1" dirty="0"/>
              <a:t>FENOMENOLOGIJA KRIMINALITETA</a:t>
            </a:r>
            <a:r>
              <a:rPr lang="bs-Latn-BA" b="1" dirty="0"/>
              <a:t/>
            </a:r>
            <a:br>
              <a:rPr lang="bs-Latn-BA" b="1" dirty="0"/>
            </a:br>
            <a:r>
              <a:rPr lang="hr-BA" b="1" dirty="0"/>
              <a:t>POJAVNI OBLICI KRIMINALITETA U PRAVNOM </a:t>
            </a:r>
            <a:r>
              <a:rPr lang="hr-BA" b="1" dirty="0" smtClean="0"/>
              <a:t>SMISLU</a:t>
            </a:r>
            <a:endParaRPr lang="bs-Latn-BA" b="1" dirty="0"/>
          </a:p>
        </p:txBody>
      </p:sp>
      <p:sp>
        <p:nvSpPr>
          <p:cNvPr id="3" name="Subtitle 2"/>
          <p:cNvSpPr>
            <a:spLocks noGrp="1"/>
          </p:cNvSpPr>
          <p:nvPr>
            <p:ph type="subTitle" idx="1"/>
          </p:nvPr>
        </p:nvSpPr>
        <p:spPr/>
        <p:txBody>
          <a:bodyPr/>
          <a:lstStyle/>
          <a:p>
            <a:r>
              <a:rPr lang="bs-Latn-BA" b="1" dirty="0" smtClean="0">
                <a:solidFill>
                  <a:schemeClr val="tx1"/>
                </a:solidFill>
              </a:rPr>
              <a:t>Doc. dr Osman Jašarević</a:t>
            </a:r>
          </a:p>
          <a:p>
            <a:endParaRPr lang="bs-Latn-BA" b="1" dirty="0">
              <a:solidFill>
                <a:schemeClr val="tx1"/>
              </a:solidFill>
            </a:endParaRPr>
          </a:p>
          <a:p>
            <a:r>
              <a:rPr lang="bs-Latn-BA" sz="2400" b="1" dirty="0" smtClean="0">
                <a:solidFill>
                  <a:schemeClr val="tx1"/>
                </a:solidFill>
              </a:rPr>
              <a:t>2017</a:t>
            </a:r>
            <a:endParaRPr lang="bs-Latn-BA" sz="2400" b="1" dirty="0">
              <a:solidFill>
                <a:schemeClr val="tx1"/>
              </a:solidFill>
            </a:endParaRPr>
          </a:p>
        </p:txBody>
      </p:sp>
    </p:spTree>
    <p:extLst>
      <p:ext uri="{BB962C8B-B14F-4D97-AF65-F5344CB8AC3E}">
        <p14:creationId xmlns:p14="http://schemas.microsoft.com/office/powerpoint/2010/main" val="1490617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344816" cy="4525963"/>
          </a:xfrm>
        </p:spPr>
        <p:txBody>
          <a:bodyPr/>
          <a:lstStyle/>
          <a:p>
            <a:pPr algn="just"/>
            <a:r>
              <a:rPr lang="bs-Latn-BA" sz="3000" b="1" dirty="0"/>
              <a:t>Tako nasilje predstavlja drsku i bezobzirnu primjenu fizičke, psihičke i druge protivpravne sile i prijetnje, odnosno protivpravnog ugrožavanja integriteta čovjeka, javnih dobara i društvenih vrijednosti.</a:t>
            </a:r>
          </a:p>
          <a:p>
            <a:pPr algn="just"/>
            <a:endParaRPr lang="bs-Latn-BA" dirty="0"/>
          </a:p>
        </p:txBody>
      </p:sp>
    </p:spTree>
    <p:extLst>
      <p:ext uri="{BB962C8B-B14F-4D97-AF65-F5344CB8AC3E}">
        <p14:creationId xmlns:p14="http://schemas.microsoft.com/office/powerpoint/2010/main" val="2535693939"/>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pPr algn="just"/>
            <a:r>
              <a:rPr lang="hr-BA" b="1" dirty="0"/>
              <a:t>Djela se vrše kontinuirano, planski, sistematski i promišljeno; </a:t>
            </a:r>
            <a:endParaRPr lang="hr-BA" b="1" dirty="0" smtClean="0"/>
          </a:p>
          <a:p>
            <a:pPr algn="just"/>
            <a:endParaRPr lang="bs-Latn-BA" dirty="0"/>
          </a:p>
          <a:p>
            <a:pPr algn="just"/>
            <a:r>
              <a:rPr lang="hr-BA" b="1" dirty="0"/>
              <a:t> Većina krivičnih djela se izvršava u nekom od obliku saučesništva tj. organizovano. </a:t>
            </a:r>
            <a:endParaRPr lang="bs-Latn-BA" dirty="0"/>
          </a:p>
          <a:p>
            <a:endParaRPr lang="bs-Latn-BA" dirty="0"/>
          </a:p>
        </p:txBody>
      </p:sp>
    </p:spTree>
    <p:extLst>
      <p:ext uri="{BB962C8B-B14F-4D97-AF65-F5344CB8AC3E}">
        <p14:creationId xmlns:p14="http://schemas.microsoft.com/office/powerpoint/2010/main" val="1256935468"/>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hr-BA" b="1" dirty="0" smtClean="0"/>
              <a:t/>
            </a:r>
            <a:br>
              <a:rPr lang="hr-BA" b="1" dirty="0" smtClean="0"/>
            </a:br>
            <a:endParaRPr lang="bs-Latn-BA" sz="4000" dirty="0"/>
          </a:p>
        </p:txBody>
      </p:sp>
      <p:sp>
        <p:nvSpPr>
          <p:cNvPr id="3" name="Content Placeholder 2"/>
          <p:cNvSpPr>
            <a:spLocks noGrp="1"/>
          </p:cNvSpPr>
          <p:nvPr>
            <p:ph idx="1"/>
          </p:nvPr>
        </p:nvSpPr>
        <p:spPr>
          <a:xfrm>
            <a:off x="457200" y="908720"/>
            <a:ext cx="8229600" cy="5217443"/>
          </a:xfrm>
        </p:spPr>
        <p:txBody>
          <a:bodyPr>
            <a:normAutofit/>
          </a:bodyPr>
          <a:lstStyle/>
          <a:p>
            <a:pPr marL="0" lvl="0" indent="0" algn="just">
              <a:buNone/>
            </a:pPr>
            <a:r>
              <a:rPr lang="hr-BA" b="1" dirty="0"/>
              <a:t>U objekte i sredstva koja se koriste u vrijeme vršenja privrednog kriminaliteta spadaju različiti oblici imovine, na primjer: </a:t>
            </a:r>
            <a:r>
              <a:rPr lang="bs-Latn-BA" dirty="0"/>
              <a:t/>
            </a:r>
            <a:br>
              <a:rPr lang="bs-Latn-BA" dirty="0"/>
            </a:br>
            <a:endParaRPr lang="hr-BA" b="1" dirty="0" smtClean="0"/>
          </a:p>
          <a:p>
            <a:pPr lvl="0" algn="just"/>
            <a:r>
              <a:rPr lang="hr-BA" sz="3000" b="1" dirty="0" smtClean="0"/>
              <a:t>naturalni</a:t>
            </a:r>
            <a:r>
              <a:rPr lang="hr-BA" sz="3000" b="1" dirty="0"/>
              <a:t>, u vidu materijalnog predmeta, stvari ili roba u vlasništvu; </a:t>
            </a:r>
            <a:endParaRPr lang="bs-Latn-BA" sz="3000" dirty="0"/>
          </a:p>
          <a:p>
            <a:pPr lvl="0" algn="just"/>
            <a:r>
              <a:rPr lang="hr-BA" sz="3000" b="1" dirty="0"/>
              <a:t>novčani u vidu </a:t>
            </a:r>
            <a:r>
              <a:rPr lang="hr-BA" sz="3000" b="1" dirty="0" err="1"/>
              <a:t>falsifikovanja</a:t>
            </a:r>
            <a:r>
              <a:rPr lang="hr-BA" sz="3000" b="1" dirty="0"/>
              <a:t>, gotovinskih ili bezgotovinskih plaćanja u prometu; </a:t>
            </a:r>
            <a:endParaRPr lang="bs-Latn-BA" sz="3000" dirty="0"/>
          </a:p>
          <a:p>
            <a:pPr lvl="0" algn="just"/>
            <a:r>
              <a:rPr lang="hr-BA" sz="3000" b="1" dirty="0"/>
              <a:t>korištenje prava, ovlaštenja i moći na različitim nivoima nosilaca ovlaštenja i kontrolnih funkcija. </a:t>
            </a:r>
            <a:endParaRPr lang="bs-Latn-BA" sz="3000" dirty="0"/>
          </a:p>
        </p:txBody>
      </p:sp>
    </p:spTree>
    <p:extLst>
      <p:ext uri="{BB962C8B-B14F-4D97-AF65-F5344CB8AC3E}">
        <p14:creationId xmlns:p14="http://schemas.microsoft.com/office/powerpoint/2010/main" val="3942237278"/>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hr-BA" b="1" dirty="0" smtClean="0"/>
              <a:t/>
            </a:r>
            <a:br>
              <a:rPr lang="hr-BA" b="1" dirty="0" smtClean="0"/>
            </a:br>
            <a:endParaRPr lang="bs-Latn-BA" sz="4000" dirty="0"/>
          </a:p>
        </p:txBody>
      </p:sp>
      <p:sp>
        <p:nvSpPr>
          <p:cNvPr id="3" name="Content Placeholder 2"/>
          <p:cNvSpPr>
            <a:spLocks noGrp="1"/>
          </p:cNvSpPr>
          <p:nvPr>
            <p:ph idx="1"/>
          </p:nvPr>
        </p:nvSpPr>
        <p:spPr>
          <a:xfrm>
            <a:off x="899592" y="980728"/>
            <a:ext cx="7272808" cy="5145435"/>
          </a:xfrm>
        </p:spPr>
        <p:txBody>
          <a:bodyPr>
            <a:noAutofit/>
          </a:bodyPr>
          <a:lstStyle/>
          <a:p>
            <a:pPr marL="0" lvl="0" indent="0">
              <a:buNone/>
            </a:pPr>
            <a:r>
              <a:rPr lang="hr-BA" sz="3000" b="1" dirty="0"/>
              <a:t>Ovim oblikom kriminaliteta ugrožene su brojne </a:t>
            </a:r>
            <a:r>
              <a:rPr lang="hr-BA" sz="3000" b="1" dirty="0" smtClean="0"/>
              <a:t>privredne </a:t>
            </a:r>
            <a:r>
              <a:rPr lang="hr-BA" sz="3000" b="1" dirty="0"/>
              <a:t>oblasti, posebno:</a:t>
            </a:r>
            <a:r>
              <a:rPr lang="bs-Latn-BA" sz="3000" dirty="0"/>
              <a:t/>
            </a:r>
            <a:br>
              <a:rPr lang="bs-Latn-BA" sz="3000" dirty="0"/>
            </a:br>
            <a:endParaRPr lang="hr-BA" sz="3000" b="1" dirty="0" smtClean="0"/>
          </a:p>
          <a:p>
            <a:pPr lvl="0" algn="just"/>
            <a:r>
              <a:rPr lang="hr-BA" sz="3000" b="1" dirty="0" smtClean="0"/>
              <a:t>proizvodnja, </a:t>
            </a:r>
            <a:endParaRPr lang="bs-Latn-BA" sz="3000" dirty="0" smtClean="0"/>
          </a:p>
          <a:p>
            <a:pPr lvl="0" algn="just"/>
            <a:r>
              <a:rPr lang="hr-BA" sz="3000" b="1" dirty="0" smtClean="0"/>
              <a:t>skladišna djelatnost, </a:t>
            </a:r>
            <a:endParaRPr lang="bs-Latn-BA" sz="3000" dirty="0" smtClean="0"/>
          </a:p>
          <a:p>
            <a:pPr lvl="0" algn="just"/>
            <a:r>
              <a:rPr lang="hr-BA" sz="3000" b="1" dirty="0" smtClean="0"/>
              <a:t>transport i špedicija, </a:t>
            </a:r>
            <a:endParaRPr lang="bs-Latn-BA" sz="3000" dirty="0" smtClean="0"/>
          </a:p>
          <a:p>
            <a:pPr lvl="0" algn="just"/>
            <a:r>
              <a:rPr lang="hr-BA" sz="3000" b="1" dirty="0" smtClean="0"/>
              <a:t>trgovina, </a:t>
            </a:r>
            <a:endParaRPr lang="bs-Latn-BA" sz="3000" dirty="0" smtClean="0"/>
          </a:p>
          <a:p>
            <a:pPr lvl="0" algn="just"/>
            <a:r>
              <a:rPr lang="hr-BA" sz="3000" b="1" dirty="0" smtClean="0"/>
              <a:t>finansije,</a:t>
            </a:r>
            <a:endParaRPr lang="bs-Latn-BA" sz="3000" dirty="0" smtClean="0"/>
          </a:p>
          <a:p>
            <a:pPr lvl="0" algn="just"/>
            <a:r>
              <a:rPr lang="hr-BA" sz="3000" b="1" dirty="0" smtClean="0"/>
              <a:t>platni promet, </a:t>
            </a:r>
            <a:endParaRPr lang="bs-Latn-BA" sz="3000" dirty="0" smtClean="0"/>
          </a:p>
          <a:p>
            <a:pPr lvl="0" algn="just"/>
            <a:r>
              <a:rPr lang="hr-BA" sz="3000" b="1" dirty="0" smtClean="0"/>
              <a:t>bankarski sistem i dr. </a:t>
            </a:r>
            <a:endParaRPr lang="bs-Latn-BA" sz="3000" dirty="0"/>
          </a:p>
        </p:txBody>
      </p:sp>
    </p:spTree>
    <p:extLst>
      <p:ext uri="{BB962C8B-B14F-4D97-AF65-F5344CB8AC3E}">
        <p14:creationId xmlns:p14="http://schemas.microsoft.com/office/powerpoint/2010/main" val="840322044"/>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hr-BA" b="1" dirty="0" smtClean="0"/>
              <a:t/>
            </a:r>
            <a:br>
              <a:rPr lang="hr-BA" b="1" dirty="0" smtClean="0"/>
            </a:br>
            <a:r>
              <a:rPr lang="hr-BA" b="1" dirty="0" smtClean="0"/>
              <a:t/>
            </a:r>
            <a:br>
              <a:rPr lang="hr-BA" b="1" dirty="0" smtClean="0"/>
            </a:br>
            <a:endParaRPr lang="bs-Latn-BA" sz="4000" dirty="0"/>
          </a:p>
        </p:txBody>
      </p:sp>
      <p:sp>
        <p:nvSpPr>
          <p:cNvPr id="3" name="Content Placeholder 2"/>
          <p:cNvSpPr>
            <a:spLocks noGrp="1"/>
          </p:cNvSpPr>
          <p:nvPr>
            <p:ph idx="1"/>
          </p:nvPr>
        </p:nvSpPr>
        <p:spPr>
          <a:xfrm>
            <a:off x="457200" y="1052736"/>
            <a:ext cx="8229600" cy="5073427"/>
          </a:xfrm>
        </p:spPr>
        <p:txBody>
          <a:bodyPr>
            <a:normAutofit fontScale="92500" lnSpcReduction="20000"/>
          </a:bodyPr>
          <a:lstStyle/>
          <a:p>
            <a:pPr lvl="0"/>
            <a:r>
              <a:rPr lang="hr-BA" b="1" dirty="0"/>
              <a:t>Značajno je naglasiti da je prisutna izuzetno visoka tamna brojka kriminaliteta a najčešća dokazna sredstva su: </a:t>
            </a:r>
            <a:r>
              <a:rPr lang="bs-Latn-BA" dirty="0"/>
              <a:t/>
            </a:r>
            <a:br>
              <a:rPr lang="bs-Latn-BA" dirty="0"/>
            </a:br>
            <a:endParaRPr lang="hr-BA" b="1" dirty="0"/>
          </a:p>
          <a:p>
            <a:pPr lvl="0" algn="just"/>
            <a:r>
              <a:rPr lang="hr-BA" b="1" dirty="0" smtClean="0"/>
              <a:t>dokumenti </a:t>
            </a:r>
            <a:r>
              <a:rPr lang="hr-BA" b="1" dirty="0"/>
              <a:t>- fakture,</a:t>
            </a:r>
            <a:endParaRPr lang="bs-Latn-BA" dirty="0"/>
          </a:p>
          <a:p>
            <a:pPr lvl="0" algn="just"/>
            <a:r>
              <a:rPr lang="hr-BA" b="1" dirty="0"/>
              <a:t>računi, </a:t>
            </a:r>
            <a:endParaRPr lang="bs-Latn-BA" dirty="0"/>
          </a:p>
          <a:p>
            <a:pPr lvl="0" algn="just"/>
            <a:r>
              <a:rPr lang="hr-BA" b="1" dirty="0"/>
              <a:t>izvodi, </a:t>
            </a:r>
            <a:endParaRPr lang="bs-Latn-BA" dirty="0"/>
          </a:p>
          <a:p>
            <a:pPr lvl="0" algn="just"/>
            <a:r>
              <a:rPr lang="hr-BA" b="1" dirty="0"/>
              <a:t>završni računi i </a:t>
            </a:r>
            <a:r>
              <a:rPr lang="hr-BA" b="1" dirty="0" err="1"/>
              <a:t>dr</a:t>
            </a:r>
            <a:r>
              <a:rPr lang="hr-BA" b="1" dirty="0"/>
              <a:t>; </a:t>
            </a:r>
            <a:endParaRPr lang="hr-BA" b="1" dirty="0" smtClean="0"/>
          </a:p>
          <a:p>
            <a:pPr marL="0" lvl="0" indent="0" algn="just">
              <a:buNone/>
            </a:pPr>
            <a:endParaRPr lang="bs-Latn-BA" dirty="0"/>
          </a:p>
          <a:p>
            <a:pPr algn="just"/>
            <a:r>
              <a:rPr lang="hr-BA" b="1" dirty="0"/>
              <a:t>Najčešći izvršioci su: službene i odgovorne osobe u privrednom i </a:t>
            </a:r>
            <a:r>
              <a:rPr lang="hr-BA" b="1" dirty="0" err="1"/>
              <a:t>finansijskom</a:t>
            </a:r>
            <a:r>
              <a:rPr lang="hr-BA" b="1" dirty="0"/>
              <a:t> poslovanju.</a:t>
            </a:r>
            <a:endParaRPr lang="bs-Latn-BA" dirty="0"/>
          </a:p>
          <a:p>
            <a:endParaRPr lang="bs-Latn-BA" dirty="0"/>
          </a:p>
        </p:txBody>
      </p:sp>
    </p:spTree>
    <p:extLst>
      <p:ext uri="{BB962C8B-B14F-4D97-AF65-F5344CB8AC3E}">
        <p14:creationId xmlns:p14="http://schemas.microsoft.com/office/powerpoint/2010/main" val="1574458949"/>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Uzroci nastajanja i vrste privrednog kriminaliteta</a:t>
            </a:r>
            <a:endParaRPr lang="bs-Latn-BA" sz="3600" dirty="0"/>
          </a:p>
        </p:txBody>
      </p:sp>
      <p:sp>
        <p:nvSpPr>
          <p:cNvPr id="3" name="Content Placeholder 2"/>
          <p:cNvSpPr>
            <a:spLocks noGrp="1"/>
          </p:cNvSpPr>
          <p:nvPr>
            <p:ph idx="1"/>
          </p:nvPr>
        </p:nvSpPr>
        <p:spPr>
          <a:xfrm>
            <a:off x="899592" y="1600200"/>
            <a:ext cx="7344816" cy="4525963"/>
          </a:xfrm>
        </p:spPr>
        <p:txBody>
          <a:bodyPr>
            <a:normAutofit/>
          </a:bodyPr>
          <a:lstStyle/>
          <a:p>
            <a:pPr algn="just"/>
            <a:r>
              <a:rPr lang="hr-BA" sz="3000" b="1" dirty="0"/>
              <a:t>Uzroci privrednog kriminaliteta su raznovrsni, a neki od njih zauzimaju posebnu pažnju: </a:t>
            </a:r>
            <a:r>
              <a:rPr lang="hr-BA" sz="3000" b="1" dirty="0" err="1"/>
              <a:t>tranzicioni</a:t>
            </a:r>
            <a:r>
              <a:rPr lang="hr-BA" sz="3000" b="1" dirty="0"/>
              <a:t> faktori, netransparentnost globalnih procesa privatizacije; profitni cilj, društvena tolerancija i dr.</a:t>
            </a:r>
            <a:endParaRPr lang="bs-Latn-BA" sz="3000" dirty="0"/>
          </a:p>
        </p:txBody>
      </p:sp>
    </p:spTree>
    <p:extLst>
      <p:ext uri="{BB962C8B-B14F-4D97-AF65-F5344CB8AC3E}">
        <p14:creationId xmlns:p14="http://schemas.microsoft.com/office/powerpoint/2010/main" val="2546492170"/>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Vrste privrednog kriminaliteta</a:t>
            </a:r>
            <a:endParaRPr lang="bs-Latn-BA" sz="3600" dirty="0"/>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sz="3000" b="1" dirty="0" smtClean="0"/>
              <a:t> </a:t>
            </a:r>
            <a:r>
              <a:rPr lang="hr-BA" sz="3000" b="1" dirty="0"/>
              <a:t>Delikti zloupotrebe moći – položaja i ovlaštenja;</a:t>
            </a:r>
            <a:endParaRPr lang="bs-Latn-BA" sz="3000" dirty="0"/>
          </a:p>
          <a:p>
            <a:pPr algn="just"/>
            <a:r>
              <a:rPr lang="hr-BA" sz="3000" b="1" dirty="0" smtClean="0"/>
              <a:t> </a:t>
            </a:r>
            <a:r>
              <a:rPr lang="hr-BA" sz="3000" b="1" dirty="0"/>
              <a:t>Delikti finansijskih prevara;</a:t>
            </a:r>
            <a:endParaRPr lang="bs-Latn-BA" sz="3000" dirty="0"/>
          </a:p>
          <a:p>
            <a:pPr algn="just"/>
            <a:r>
              <a:rPr lang="hr-BA" sz="3000" b="1" dirty="0" smtClean="0"/>
              <a:t> </a:t>
            </a:r>
            <a:r>
              <a:rPr lang="hr-BA" sz="3000" b="1" dirty="0"/>
              <a:t>Kriminalitet „bijelog okovratnika“;</a:t>
            </a:r>
            <a:endParaRPr lang="bs-Latn-BA" sz="3000" dirty="0"/>
          </a:p>
          <a:p>
            <a:pPr algn="just"/>
            <a:r>
              <a:rPr lang="hr-BA" sz="3000" b="1" dirty="0" smtClean="0"/>
              <a:t> </a:t>
            </a:r>
            <a:r>
              <a:rPr lang="hr-BA" sz="3000" b="1" dirty="0"/>
              <a:t>Delikt korupcije i</a:t>
            </a:r>
            <a:endParaRPr lang="bs-Latn-BA" sz="3000" dirty="0"/>
          </a:p>
          <a:p>
            <a:pPr algn="just"/>
            <a:r>
              <a:rPr lang="hr-BA" sz="3000" b="1" dirty="0" smtClean="0"/>
              <a:t> </a:t>
            </a:r>
            <a:r>
              <a:rPr lang="hr-BA" sz="3000" b="1" dirty="0"/>
              <a:t>Delikti krijumčarenja i nedozvoljene trgovine.</a:t>
            </a:r>
            <a:endParaRPr lang="bs-Latn-BA" sz="3000" dirty="0"/>
          </a:p>
        </p:txBody>
      </p:sp>
    </p:spTree>
    <p:extLst>
      <p:ext uri="{BB962C8B-B14F-4D97-AF65-F5344CB8AC3E}">
        <p14:creationId xmlns:p14="http://schemas.microsoft.com/office/powerpoint/2010/main" val="2328884345"/>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Kriminalitet bijelog okovratnika </a:t>
            </a:r>
            <a:r>
              <a:rPr lang="hr-BA" sz="3600" dirty="0"/>
              <a:t>- </a:t>
            </a:r>
            <a:r>
              <a:rPr lang="hr-BA" sz="3600" b="1" dirty="0"/>
              <a:t>Kriminalitet bijele kragne</a:t>
            </a:r>
            <a:endParaRPr lang="bs-Latn-BA" sz="3600" dirty="0"/>
          </a:p>
        </p:txBody>
      </p:sp>
      <p:sp>
        <p:nvSpPr>
          <p:cNvPr id="3" name="Content Placeholder 2"/>
          <p:cNvSpPr>
            <a:spLocks noGrp="1"/>
          </p:cNvSpPr>
          <p:nvPr>
            <p:ph idx="1"/>
          </p:nvPr>
        </p:nvSpPr>
        <p:spPr>
          <a:xfrm>
            <a:off x="755576" y="1600200"/>
            <a:ext cx="7416824" cy="4525963"/>
          </a:xfrm>
        </p:spPr>
        <p:txBody>
          <a:bodyPr>
            <a:normAutofit fontScale="92500" lnSpcReduction="10000"/>
          </a:bodyPr>
          <a:lstStyle/>
          <a:p>
            <a:pPr algn="just"/>
            <a:r>
              <a:rPr lang="hr-BA" sz="3500" b="1" dirty="0"/>
              <a:t>Kriminalitet koji može učiniti pojedinac ili skupina </a:t>
            </a:r>
            <a:r>
              <a:rPr lang="hr-BA" sz="3500" b="1" dirty="0" smtClean="0"/>
              <a:t>određenog </a:t>
            </a:r>
            <a:r>
              <a:rPr lang="hr-BA" sz="3500" b="1" dirty="0"/>
              <a:t>zanimanja, a odnosi se na zloupotrebu položaja službenika, manifestuje se na više načina:</a:t>
            </a:r>
            <a:endParaRPr lang="bs-Latn-BA" sz="3500" b="1" dirty="0"/>
          </a:p>
          <a:p>
            <a:pPr algn="just"/>
            <a:endParaRPr lang="bs-Latn-BA" sz="3500" b="1" dirty="0" smtClean="0"/>
          </a:p>
          <a:p>
            <a:pPr algn="just"/>
            <a:r>
              <a:rPr lang="hr-BA" sz="3500" b="1" dirty="0" smtClean="0"/>
              <a:t> </a:t>
            </a:r>
            <a:r>
              <a:rPr lang="hr-BA" sz="3500" b="1" dirty="0"/>
              <a:t>Zaposlenici u velikim sredinama mogu zloupotrijebiti svoj položaj primanjem mita.</a:t>
            </a:r>
            <a:endParaRPr lang="bs-Latn-BA" sz="3500" b="1" dirty="0"/>
          </a:p>
          <a:p>
            <a:endParaRPr lang="bs-Latn-BA" dirty="0"/>
          </a:p>
        </p:txBody>
      </p:sp>
    </p:spTree>
    <p:extLst>
      <p:ext uri="{BB962C8B-B14F-4D97-AF65-F5344CB8AC3E}">
        <p14:creationId xmlns:p14="http://schemas.microsoft.com/office/powerpoint/2010/main" val="2367572835"/>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pPr algn="just"/>
            <a:r>
              <a:rPr lang="hr-BA" b="1" dirty="0"/>
              <a:t> Prednosti koje nude velike institucije, mogu usloviti zloupotrebu sistema za protivpravno odbijanje imovinske koristi</a:t>
            </a:r>
            <a:r>
              <a:rPr lang="hr-BA" b="1" dirty="0" smtClean="0"/>
              <a:t>.</a:t>
            </a:r>
          </a:p>
          <a:p>
            <a:pPr algn="just"/>
            <a:endParaRPr lang="bs-Latn-BA" b="1" dirty="0"/>
          </a:p>
          <a:p>
            <a:pPr algn="just"/>
            <a:r>
              <a:rPr lang="hr-BA" b="1" dirty="0"/>
              <a:t> Odnosi između trgovaca i kupaca postaju sve manje lični</a:t>
            </a:r>
            <a:endParaRPr lang="bs-Latn-BA" b="1" dirty="0"/>
          </a:p>
          <a:p>
            <a:endParaRPr lang="bs-Latn-BA" dirty="0"/>
          </a:p>
        </p:txBody>
      </p:sp>
    </p:spTree>
    <p:extLst>
      <p:ext uri="{BB962C8B-B14F-4D97-AF65-F5344CB8AC3E}">
        <p14:creationId xmlns:p14="http://schemas.microsoft.com/office/powerpoint/2010/main" val="361295561"/>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784976" cy="1143000"/>
          </a:xfrm>
        </p:spPr>
        <p:txBody>
          <a:bodyPr>
            <a:normAutofit fontScale="90000"/>
          </a:bodyPr>
          <a:lstStyle/>
          <a:p>
            <a:r>
              <a:rPr lang="hr-BA" b="1" dirty="0" smtClean="0"/>
              <a:t/>
            </a:r>
            <a:br>
              <a:rPr lang="hr-BA" b="1" dirty="0" smtClean="0"/>
            </a:br>
            <a:r>
              <a:rPr lang="hr-BA" sz="4000" b="1" dirty="0" smtClean="0"/>
              <a:t>Saderled </a:t>
            </a:r>
            <a:r>
              <a:rPr lang="hr-BA" sz="4000" b="1" dirty="0"/>
              <a:t>pod ovim pojmom podrazumijeva: </a:t>
            </a:r>
            <a:r>
              <a:rPr lang="bs-Latn-BA" sz="4000" dirty="0"/>
              <a:t/>
            </a:r>
            <a:br>
              <a:rPr lang="bs-Latn-BA" sz="4000" dirty="0"/>
            </a:br>
            <a:endParaRPr lang="bs-Latn-BA" sz="4000" dirty="0"/>
          </a:p>
        </p:txBody>
      </p:sp>
      <p:sp>
        <p:nvSpPr>
          <p:cNvPr id="3" name="Content Placeholder 2"/>
          <p:cNvSpPr>
            <a:spLocks noGrp="1"/>
          </p:cNvSpPr>
          <p:nvPr>
            <p:ph idx="1"/>
          </p:nvPr>
        </p:nvSpPr>
        <p:spPr>
          <a:xfrm>
            <a:off x="827584" y="1600200"/>
            <a:ext cx="7416824" cy="4525963"/>
          </a:xfrm>
        </p:spPr>
        <p:txBody>
          <a:bodyPr>
            <a:noAutofit/>
          </a:bodyPr>
          <a:lstStyle/>
          <a:p>
            <a:pPr lvl="0" algn="just"/>
            <a:r>
              <a:rPr lang="hr-BA" sz="3000" b="1" dirty="0"/>
              <a:t>kriminalitet u oblastima privrednog poslovanja, čije se pojave najčešće </a:t>
            </a:r>
            <a:r>
              <a:rPr lang="hr-BA" sz="3000" b="1" dirty="0" err="1"/>
              <a:t>ispoljavaju</a:t>
            </a:r>
            <a:r>
              <a:rPr lang="hr-BA" sz="3000" b="1" dirty="0"/>
              <a:t> u </a:t>
            </a:r>
            <a:r>
              <a:rPr lang="hr-BA" sz="3000" b="1" dirty="0" err="1"/>
              <a:t>mahimacijama</a:t>
            </a:r>
            <a:r>
              <a:rPr lang="hr-BA" sz="3000" b="1" dirty="0"/>
              <a:t> u vezi sa kupoprodajom raznih akcija,</a:t>
            </a:r>
            <a:endParaRPr lang="bs-Latn-BA" sz="3000" dirty="0"/>
          </a:p>
          <a:p>
            <a:pPr lvl="0" algn="just"/>
            <a:r>
              <a:rPr lang="hr-BA" sz="3000" b="1" dirty="0"/>
              <a:t>lažnog reklamiranja robe, </a:t>
            </a:r>
            <a:endParaRPr lang="bs-Latn-BA" sz="3000" dirty="0"/>
          </a:p>
          <a:p>
            <a:pPr lvl="0" algn="just"/>
            <a:r>
              <a:rPr lang="hr-BA" sz="3000" b="1" dirty="0"/>
              <a:t>lažnog iskazivanja finansijskog stanja i poslovanja pojedinih korporacija, </a:t>
            </a:r>
            <a:endParaRPr lang="bs-Latn-BA" sz="3000" dirty="0"/>
          </a:p>
        </p:txBody>
      </p:sp>
    </p:spTree>
    <p:extLst>
      <p:ext uri="{BB962C8B-B14F-4D97-AF65-F5344CB8AC3E}">
        <p14:creationId xmlns:p14="http://schemas.microsoft.com/office/powerpoint/2010/main" val="1913073908"/>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507288" cy="1143000"/>
          </a:xfrm>
        </p:spPr>
        <p:txBody>
          <a:bodyPr>
            <a:normAutofit fontScale="90000"/>
          </a:bodyPr>
          <a:lstStyle/>
          <a:p>
            <a:r>
              <a:rPr lang="pl-PL" dirty="0" smtClean="0"/>
              <a:t/>
            </a:r>
            <a:br>
              <a:rPr lang="pl-PL" dirty="0" smtClean="0"/>
            </a:br>
            <a:endParaRPr lang="bs-Latn-BA" sz="4000" b="1" dirty="0"/>
          </a:p>
        </p:txBody>
      </p:sp>
      <p:sp>
        <p:nvSpPr>
          <p:cNvPr id="3" name="Content Placeholder 2"/>
          <p:cNvSpPr>
            <a:spLocks noGrp="1"/>
          </p:cNvSpPr>
          <p:nvPr>
            <p:ph idx="1"/>
          </p:nvPr>
        </p:nvSpPr>
        <p:spPr>
          <a:xfrm>
            <a:off x="827584" y="1052736"/>
            <a:ext cx="7344816" cy="5073427"/>
          </a:xfrm>
        </p:spPr>
        <p:txBody>
          <a:bodyPr>
            <a:normAutofit/>
          </a:bodyPr>
          <a:lstStyle/>
          <a:p>
            <a:pPr algn="just"/>
            <a:r>
              <a:rPr lang="bs-Latn-BA" sz="3000" b="1" dirty="0" smtClean="0"/>
              <a:t>podmićivanje </a:t>
            </a:r>
            <a:r>
              <a:rPr lang="bs-Latn-BA" sz="3000" b="1" dirty="0"/>
              <a:t>poslovnih partnera, </a:t>
            </a:r>
          </a:p>
          <a:p>
            <a:pPr algn="just"/>
            <a:r>
              <a:rPr lang="bs-Latn-BA" sz="3000" b="1" dirty="0"/>
              <a:t>neposrednim ili posrednim podmićivanjem državnih službenika, a radi osiguranja povoljnih poslovnih aranžmana, </a:t>
            </a:r>
          </a:p>
          <a:p>
            <a:pPr algn="just"/>
            <a:r>
              <a:rPr lang="bs-Latn-BA" sz="3000" b="1" dirty="0"/>
              <a:t>pronevjere, </a:t>
            </a:r>
          </a:p>
          <a:p>
            <a:pPr algn="just"/>
            <a:r>
              <a:rPr lang="bs-Latn-BA" sz="3000" b="1" dirty="0"/>
              <a:t>nenamjensko trošenja sredstava, </a:t>
            </a:r>
          </a:p>
          <a:p>
            <a:pPr algn="just"/>
            <a:r>
              <a:rPr lang="bs-Latn-BA" sz="3000" b="1" dirty="0"/>
              <a:t>poreske utaje i slično. </a:t>
            </a:r>
          </a:p>
          <a:p>
            <a:endParaRPr lang="bs-Latn-BA" dirty="0"/>
          </a:p>
        </p:txBody>
      </p:sp>
    </p:spTree>
    <p:extLst>
      <p:ext uri="{BB962C8B-B14F-4D97-AF65-F5344CB8AC3E}">
        <p14:creationId xmlns:p14="http://schemas.microsoft.com/office/powerpoint/2010/main" val="376397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lstStyle/>
          <a:p>
            <a:pPr algn="just"/>
            <a:r>
              <a:rPr lang="vi-VN" sz="3000" b="1" dirty="0">
                <a:latin typeface="Calibri" pitchFamily="34" charset="0"/>
                <a:cs typeface="Calibri" pitchFamily="34" charset="0"/>
              </a:rPr>
              <a:t>Bitna obilježja nasilništva su sklonost ka iživljavanju i drskom ponašanju, bez razumnog povoda na prinuđavanje drugog da trpi takvo ponašanje, čime se teško vrijeđa njegovo dostojanstvo, ugled ili ugrožava fizički integritet. </a:t>
            </a:r>
          </a:p>
          <a:p>
            <a:endParaRPr lang="bs-Latn-BA" dirty="0">
              <a:latin typeface="Calibri" pitchFamily="34" charset="0"/>
              <a:cs typeface="Calibri" pitchFamily="34" charset="0"/>
            </a:endParaRPr>
          </a:p>
        </p:txBody>
      </p:sp>
    </p:spTree>
    <p:extLst>
      <p:ext uri="{BB962C8B-B14F-4D97-AF65-F5344CB8AC3E}">
        <p14:creationId xmlns:p14="http://schemas.microsoft.com/office/powerpoint/2010/main" val="3064264735"/>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484784"/>
            <a:ext cx="7344816" cy="4641379"/>
          </a:xfrm>
        </p:spPr>
        <p:txBody>
          <a:bodyPr>
            <a:normAutofit fontScale="92500" lnSpcReduction="10000"/>
          </a:bodyPr>
          <a:lstStyle/>
          <a:p>
            <a:pPr algn="just"/>
            <a:r>
              <a:rPr lang="hr-BA" b="1" dirty="0"/>
              <a:t>Najčešće se vezuje za državne institucije: inspekcijske ili poreske službe, policijske i carinske organe, kao i medicinsko osoblje. </a:t>
            </a:r>
            <a:endParaRPr lang="bs-Latn-BA" dirty="0"/>
          </a:p>
          <a:p>
            <a:pPr algn="just"/>
            <a:r>
              <a:rPr lang="hr-BA" b="1" dirty="0" err="1"/>
              <a:t>Korjeni</a:t>
            </a:r>
            <a:r>
              <a:rPr lang="hr-BA" b="1" dirty="0"/>
              <a:t> kriminaliteta „</a:t>
            </a:r>
            <a:r>
              <a:rPr lang="hr-BA" b="1" i="1" dirty="0"/>
              <a:t>bijelog okovratnika</a:t>
            </a:r>
            <a:r>
              <a:rPr lang="hr-BA" b="1" dirty="0"/>
              <a:t>“ sežu u: </a:t>
            </a:r>
            <a:endParaRPr lang="bs-Latn-BA" dirty="0"/>
          </a:p>
          <a:p>
            <a:pPr lvl="1" algn="just">
              <a:buFont typeface="Arial" pitchFamily="34" charset="0"/>
              <a:buChar char="•"/>
            </a:pPr>
            <a:r>
              <a:rPr lang="hr-BA" sz="3200" b="1" dirty="0"/>
              <a:t>oblasti privrednih korporacija, </a:t>
            </a:r>
            <a:endParaRPr lang="bs-Latn-BA" sz="3200" dirty="0"/>
          </a:p>
          <a:p>
            <a:pPr lvl="1" algn="just">
              <a:buFont typeface="Arial" pitchFamily="34" charset="0"/>
              <a:buChar char="•"/>
            </a:pPr>
            <a:r>
              <a:rPr lang="hr-BA" sz="3200" b="1" dirty="0"/>
              <a:t>bankarstva, </a:t>
            </a:r>
            <a:endParaRPr lang="bs-Latn-BA" sz="3200" dirty="0"/>
          </a:p>
          <a:p>
            <a:pPr lvl="1" algn="just">
              <a:buFont typeface="Arial" pitchFamily="34" charset="0"/>
              <a:buChar char="•"/>
            </a:pPr>
            <a:r>
              <a:rPr lang="hr-BA" sz="3200" b="1" dirty="0"/>
              <a:t>osiguranja, </a:t>
            </a:r>
            <a:endParaRPr lang="bs-Latn-BA" sz="3200" dirty="0"/>
          </a:p>
          <a:p>
            <a:pPr lvl="1" algn="just">
              <a:buFont typeface="Arial" pitchFamily="34" charset="0"/>
              <a:buChar char="•"/>
            </a:pPr>
            <a:r>
              <a:rPr lang="hr-BA" sz="3200" b="1" dirty="0"/>
              <a:t>željeznice i trgovine. </a:t>
            </a:r>
            <a:endParaRPr lang="bs-Latn-BA" sz="3200" dirty="0"/>
          </a:p>
          <a:p>
            <a:endParaRPr lang="bs-Latn-BA" dirty="0"/>
          </a:p>
        </p:txBody>
      </p:sp>
    </p:spTree>
    <p:extLst>
      <p:ext uri="{BB962C8B-B14F-4D97-AF65-F5344CB8AC3E}">
        <p14:creationId xmlns:p14="http://schemas.microsoft.com/office/powerpoint/2010/main" val="3793265557"/>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274638"/>
            <a:ext cx="8928992" cy="1143000"/>
          </a:xfrm>
        </p:spPr>
        <p:txBody>
          <a:bodyPr>
            <a:normAutofit/>
          </a:bodyPr>
          <a:lstStyle/>
          <a:p>
            <a:endParaRPr lang="bs-Latn-BA" sz="3600" b="1" dirty="0"/>
          </a:p>
        </p:txBody>
      </p:sp>
      <p:sp>
        <p:nvSpPr>
          <p:cNvPr id="3" name="Content Placeholder 2"/>
          <p:cNvSpPr>
            <a:spLocks noGrp="1"/>
          </p:cNvSpPr>
          <p:nvPr>
            <p:ph idx="1"/>
          </p:nvPr>
        </p:nvSpPr>
        <p:spPr>
          <a:xfrm>
            <a:off x="755576" y="1600200"/>
            <a:ext cx="7416824" cy="4525963"/>
          </a:xfrm>
        </p:spPr>
        <p:txBody>
          <a:bodyPr>
            <a:normAutofit/>
          </a:bodyPr>
          <a:lstStyle/>
          <a:p>
            <a:pPr algn="just"/>
            <a:r>
              <a:rPr lang="vi-VN" sz="3000" b="1" dirty="0">
                <a:latin typeface="Calibri" pitchFamily="34" charset="0"/>
                <a:cs typeface="Calibri" pitchFamily="34" charset="0"/>
              </a:rPr>
              <a:t>Smatra se da je ovaj fenomen rasprostranjen u svakom društvu i da je njegov stvarni uticaj na društvo veći nego što se takva djela otkrivaju i presuđuju. </a:t>
            </a:r>
          </a:p>
          <a:p>
            <a:pPr algn="just"/>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2149923455"/>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856984" cy="1143000"/>
          </a:xfrm>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sz="3000" b="1" dirty="0"/>
              <a:t>Ovaj oblik delinkvencije tretira se posebno teškom, jer se velikim transakcijama utaja poreza, direktnim i indirektnim oblicima korupcije nanose znatno veće štete nego klasičnim oblicima kriminaliteta</a:t>
            </a:r>
            <a:r>
              <a:rPr lang="hr-BA" sz="3000" b="1" dirty="0" smtClean="0"/>
              <a:t>.</a:t>
            </a:r>
            <a:endParaRPr lang="bs-Latn-BA" sz="3000" dirty="0"/>
          </a:p>
          <a:p>
            <a:endParaRPr lang="bs-Latn-BA" dirty="0"/>
          </a:p>
        </p:txBody>
      </p:sp>
    </p:spTree>
    <p:extLst>
      <p:ext uri="{BB962C8B-B14F-4D97-AF65-F5344CB8AC3E}">
        <p14:creationId xmlns:p14="http://schemas.microsoft.com/office/powerpoint/2010/main" val="4227854180"/>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457200" y="1600200"/>
            <a:ext cx="7787208" cy="4525963"/>
          </a:xfrm>
        </p:spPr>
        <p:txBody>
          <a:bodyPr>
            <a:normAutofit/>
          </a:bodyPr>
          <a:lstStyle/>
          <a:p>
            <a:pPr algn="just"/>
            <a:r>
              <a:rPr lang="hr-BA" sz="3000" b="1" dirty="0"/>
              <a:t>Zbog društvenog uticaja i pozicije, izvršioci ovih djela su relativno vanzakonski pošteđeni odgovornosti. </a:t>
            </a:r>
            <a:endParaRPr lang="hr-BA" sz="3000" b="1" dirty="0" smtClean="0"/>
          </a:p>
          <a:p>
            <a:pPr algn="just"/>
            <a:endParaRPr lang="bs-Latn-BA" sz="3000" dirty="0"/>
          </a:p>
          <a:p>
            <a:pPr algn="just"/>
            <a:r>
              <a:rPr lang="hr-BA" sz="3000" b="1" dirty="0"/>
              <a:t>U nekim analitičkim procjenama u razvijenim zemljama štete od ovog fenomenoškog oblika kriminaliteta kreću se i na desetine milijardi </a:t>
            </a:r>
            <a:r>
              <a:rPr lang="hr-BA" sz="3000" b="1" dirty="0" smtClean="0"/>
              <a:t>eura </a:t>
            </a:r>
            <a:r>
              <a:rPr lang="hr-BA" sz="3000" b="1" dirty="0"/>
              <a:t>godišnje.</a:t>
            </a:r>
            <a:endParaRPr lang="bs-Latn-BA" sz="3000" dirty="0"/>
          </a:p>
          <a:p>
            <a:endParaRPr lang="bs-Latn-BA" sz="3000" dirty="0"/>
          </a:p>
        </p:txBody>
      </p:sp>
    </p:spTree>
    <p:extLst>
      <p:ext uri="{BB962C8B-B14F-4D97-AF65-F5344CB8AC3E}">
        <p14:creationId xmlns:p14="http://schemas.microsoft.com/office/powerpoint/2010/main" val="3084920581"/>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Krivična djela u vezi sa osiguranjem</a:t>
            </a:r>
            <a:endParaRPr lang="bs-Latn-BA" sz="3600" dirty="0"/>
          </a:p>
        </p:txBody>
      </p:sp>
      <p:sp>
        <p:nvSpPr>
          <p:cNvPr id="3" name="Content Placeholder 2"/>
          <p:cNvSpPr>
            <a:spLocks noGrp="1"/>
          </p:cNvSpPr>
          <p:nvPr>
            <p:ph idx="1"/>
          </p:nvPr>
        </p:nvSpPr>
        <p:spPr>
          <a:xfrm>
            <a:off x="457200" y="1340768"/>
            <a:ext cx="8229600" cy="4785395"/>
          </a:xfrm>
        </p:spPr>
        <p:txBody>
          <a:bodyPr>
            <a:noAutofit/>
          </a:bodyPr>
          <a:lstStyle/>
          <a:p>
            <a:r>
              <a:rPr lang="hr-BA" sz="3000" b="1" dirty="0" err="1"/>
              <a:t>Seo</a:t>
            </a:r>
            <a:r>
              <a:rPr lang="hr-BA" sz="3000" b="1" dirty="0"/>
              <a:t> </a:t>
            </a:r>
            <a:r>
              <a:rPr lang="hr-BA" sz="3000" b="1" dirty="0" err="1"/>
              <a:t>Yeong</a:t>
            </a:r>
            <a:r>
              <a:rPr lang="hr-BA" sz="3000" b="1" dirty="0"/>
              <a:t> Je je </a:t>
            </a:r>
            <a:r>
              <a:rPr lang="hr-BA" sz="3000" b="1" dirty="0" err="1"/>
              <a:t>istraživajući</a:t>
            </a:r>
            <a:r>
              <a:rPr lang="hr-BA" sz="3000" b="1" dirty="0"/>
              <a:t> utvrdio da </a:t>
            </a:r>
            <a:r>
              <a:rPr lang="hr-BA" sz="3000" b="1" dirty="0" err="1"/>
              <a:t>preovladavaju</a:t>
            </a:r>
            <a:r>
              <a:rPr lang="hr-BA" sz="3000" b="1" dirty="0"/>
              <a:t> pojavni oblici krivičnih djela: </a:t>
            </a:r>
            <a:endParaRPr lang="bs-Latn-BA" sz="3000" dirty="0"/>
          </a:p>
          <a:p>
            <a:pPr lvl="1"/>
            <a:r>
              <a:rPr lang="hr-BA" sz="3000" b="1" dirty="0"/>
              <a:t>prevare vezane sa životnim osiguranjem, </a:t>
            </a:r>
            <a:endParaRPr lang="bs-Latn-BA" sz="3000" dirty="0"/>
          </a:p>
          <a:p>
            <a:pPr lvl="1"/>
            <a:r>
              <a:rPr lang="hr-BA" sz="3000" b="1" dirty="0"/>
              <a:t>prevare u vezi sa osiguranjem od požara, slučaj u vezi osiguranja vozila</a:t>
            </a:r>
            <a:r>
              <a:rPr lang="hr-BA" sz="3000" b="1" dirty="0" smtClean="0"/>
              <a:t>.</a:t>
            </a:r>
          </a:p>
          <a:p>
            <a:pPr lvl="1"/>
            <a:endParaRPr lang="bs-Latn-BA" sz="3000" dirty="0"/>
          </a:p>
        </p:txBody>
      </p:sp>
    </p:spTree>
    <p:extLst>
      <p:ext uri="{BB962C8B-B14F-4D97-AF65-F5344CB8AC3E}">
        <p14:creationId xmlns:p14="http://schemas.microsoft.com/office/powerpoint/2010/main" val="2844416222"/>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endParaRPr lang="bs-Latn-BA" dirty="0"/>
          </a:p>
        </p:txBody>
      </p:sp>
      <p:sp>
        <p:nvSpPr>
          <p:cNvPr id="3" name="Content Placeholder 2"/>
          <p:cNvSpPr>
            <a:spLocks noGrp="1"/>
          </p:cNvSpPr>
          <p:nvPr>
            <p:ph idx="1"/>
          </p:nvPr>
        </p:nvSpPr>
        <p:spPr>
          <a:xfrm>
            <a:off x="457200" y="1196752"/>
            <a:ext cx="8229600" cy="4929411"/>
          </a:xfrm>
        </p:spPr>
        <p:txBody>
          <a:bodyPr>
            <a:noAutofit/>
          </a:bodyPr>
          <a:lstStyle/>
          <a:p>
            <a:pPr algn="just"/>
            <a:r>
              <a:rPr lang="hr-BA" sz="3000" b="1" dirty="0"/>
              <a:t>Karakteristike krivičnih djela u vezi osiguranja su: </a:t>
            </a:r>
            <a:endParaRPr lang="bs-Latn-BA" sz="3000" dirty="0"/>
          </a:p>
          <a:p>
            <a:pPr lvl="1" algn="just">
              <a:buFont typeface="Arial" pitchFamily="34" charset="0"/>
              <a:buChar char="•"/>
            </a:pPr>
            <a:r>
              <a:rPr lang="hr-BA" sz="3000" b="1" dirty="0"/>
              <a:t>planirano duži period, sa motivom prevare radi sticanja imovinske ili druge korist; </a:t>
            </a:r>
            <a:endParaRPr lang="bs-Latn-BA" sz="3000" dirty="0"/>
          </a:p>
          <a:p>
            <a:pPr lvl="1" algn="just">
              <a:buFont typeface="Arial" pitchFamily="34" charset="0"/>
              <a:buChar char="•"/>
            </a:pPr>
            <a:r>
              <a:rPr lang="hr-BA" sz="3000" b="1" dirty="0"/>
              <a:t>učinitelji su veoma inteligentni, nasilno-prevarantski orjentisani; </a:t>
            </a:r>
            <a:endParaRPr lang="bs-Latn-BA" sz="3000" dirty="0"/>
          </a:p>
          <a:p>
            <a:pPr lvl="1" algn="just">
              <a:buFont typeface="Arial" pitchFamily="34" charset="0"/>
              <a:buChar char="•"/>
            </a:pPr>
            <a:r>
              <a:rPr lang="hr-BA" sz="3000" b="1" dirty="0"/>
              <a:t>najčešći motiv pohlepa; </a:t>
            </a:r>
            <a:endParaRPr lang="bs-Latn-BA" sz="3000" dirty="0"/>
          </a:p>
          <a:p>
            <a:pPr lvl="1" algn="just">
              <a:buFont typeface="Arial" pitchFamily="34" charset="0"/>
              <a:buChar char="•"/>
            </a:pPr>
            <a:r>
              <a:rPr lang="hr-BA" sz="3000" b="1" dirty="0"/>
              <a:t>većina djela prevare zahtjeva saučesništvo, odnosno saradnju sa pozicioniranim osobama.</a:t>
            </a:r>
            <a:endParaRPr lang="bs-Latn-BA" sz="3000" dirty="0"/>
          </a:p>
          <a:p>
            <a:pPr algn="just"/>
            <a:endParaRPr lang="bs-Latn-BA" sz="3000" dirty="0"/>
          </a:p>
        </p:txBody>
      </p:sp>
    </p:spTree>
    <p:extLst>
      <p:ext uri="{BB962C8B-B14F-4D97-AF65-F5344CB8AC3E}">
        <p14:creationId xmlns:p14="http://schemas.microsoft.com/office/powerpoint/2010/main" val="1177128502"/>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p:txBody>
          <a:bodyPr/>
          <a:lstStyle/>
          <a:p>
            <a:pPr algn="just"/>
            <a:r>
              <a:rPr lang="hr-BA" b="1" dirty="0"/>
              <a:t>Prema Hipokritovoj zakletvi, „</a:t>
            </a:r>
            <a:r>
              <a:rPr lang="hr-BA" b="1" i="1" dirty="0"/>
              <a:t>Budi dobar sa pacijentom bez obzira koji i koliki viski ti je donio“</a:t>
            </a:r>
            <a:r>
              <a:rPr lang="hr-BA" b="1" dirty="0"/>
              <a:t>? automehaničarski i limarski servisi, eksperti raznih stručnih znanja i domaća i strana osiguravajuća društva.</a:t>
            </a:r>
            <a:endParaRPr lang="bs-Latn-BA" dirty="0"/>
          </a:p>
          <a:p>
            <a:pPr algn="just"/>
            <a:endParaRPr lang="bs-Latn-BA" dirty="0"/>
          </a:p>
        </p:txBody>
      </p:sp>
    </p:spTree>
    <p:extLst>
      <p:ext uri="{BB962C8B-B14F-4D97-AF65-F5344CB8AC3E}">
        <p14:creationId xmlns:p14="http://schemas.microsoft.com/office/powerpoint/2010/main" val="3403943279"/>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endParaRPr lang="bs-Latn-BA" dirty="0"/>
          </a:p>
        </p:txBody>
      </p:sp>
      <p:sp>
        <p:nvSpPr>
          <p:cNvPr id="5" name="Text Placeholder 4"/>
          <p:cNvSpPr>
            <a:spLocks noGrp="1"/>
          </p:cNvSpPr>
          <p:nvPr>
            <p:ph type="body" idx="1"/>
          </p:nvPr>
        </p:nvSpPr>
        <p:spPr>
          <a:xfrm>
            <a:off x="722313" y="1844825"/>
            <a:ext cx="7772400" cy="2562076"/>
          </a:xfrm>
        </p:spPr>
        <p:txBody>
          <a:bodyPr>
            <a:noAutofit/>
          </a:bodyPr>
          <a:lstStyle/>
          <a:p>
            <a:pPr algn="ctr"/>
            <a:r>
              <a:rPr lang="pl-PL" sz="4400" b="1" dirty="0">
                <a:solidFill>
                  <a:schemeClr val="tx1"/>
                </a:solidFill>
              </a:rPr>
              <a:t>KORUPCIJA – REFORMISANI OBLIK PRIMANJA I DAVANJA MITA</a:t>
            </a:r>
            <a:endParaRPr lang="bs-Latn-BA" sz="4400" b="1" dirty="0">
              <a:solidFill>
                <a:schemeClr val="tx1"/>
              </a:solidFill>
            </a:endParaRPr>
          </a:p>
        </p:txBody>
      </p:sp>
    </p:spTree>
    <p:extLst>
      <p:ext uri="{BB962C8B-B14F-4D97-AF65-F5344CB8AC3E}">
        <p14:creationId xmlns:p14="http://schemas.microsoft.com/office/powerpoint/2010/main" val="246054572"/>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856984" cy="1143000"/>
          </a:xfrm>
        </p:spPr>
        <p:txBody>
          <a:bodyPr>
            <a:noAutofit/>
          </a:bodyPr>
          <a:lstStyle/>
          <a:p>
            <a:r>
              <a:rPr lang="hr-BA" sz="3600" b="1" dirty="0"/>
              <a:t>Korupcija izazov za teoretičare raznih disciplina</a:t>
            </a:r>
            <a:endParaRPr lang="bs-Latn-BA" sz="3600" dirty="0"/>
          </a:p>
        </p:txBody>
      </p:sp>
      <p:sp>
        <p:nvSpPr>
          <p:cNvPr id="3" name="Content Placeholder 2"/>
          <p:cNvSpPr>
            <a:spLocks noGrp="1"/>
          </p:cNvSpPr>
          <p:nvPr>
            <p:ph idx="1"/>
          </p:nvPr>
        </p:nvSpPr>
        <p:spPr/>
        <p:txBody>
          <a:bodyPr>
            <a:normAutofit/>
          </a:bodyPr>
          <a:lstStyle/>
          <a:p>
            <a:pPr algn="just"/>
            <a:r>
              <a:rPr lang="hr-BA" sz="3000" b="1" dirty="0"/>
              <a:t>Prema</a:t>
            </a:r>
            <a:r>
              <a:rPr lang="hr-BA" sz="3000" dirty="0"/>
              <a:t> </a:t>
            </a:r>
            <a:r>
              <a:rPr lang="hr-BA" sz="3000" b="1" dirty="0"/>
              <a:t>Antić-Goldsteinu pod korupcijom se podrazumijeva kako davanje novca ili drugih materijalnih dobara, privilegija i sl. s namjerom da primalac čini ili djeluje po želji onoga koji daje, podmićivanje državnih službenika i drugih osoba na </a:t>
            </a:r>
            <a:r>
              <a:rPr lang="hr-BA" sz="3000" b="1" dirty="0" err="1"/>
              <a:t>uticajnim</a:t>
            </a:r>
            <a:r>
              <a:rPr lang="hr-BA" sz="3000" b="1" dirty="0"/>
              <a:t> položajima, tako i korištenje vlastitog društvenog položaja da bi se prisvojile ili nekome omogućile neke </a:t>
            </a:r>
            <a:r>
              <a:rPr lang="hr-BA" sz="3000" b="1" dirty="0" err="1"/>
              <a:t>protivpravne</a:t>
            </a:r>
            <a:r>
              <a:rPr lang="hr-BA" sz="3000" b="1" dirty="0"/>
              <a:t> privilegije ili materijalna dobit.</a:t>
            </a:r>
            <a:endParaRPr lang="bs-Latn-BA" sz="3000" dirty="0"/>
          </a:p>
          <a:p>
            <a:endParaRPr lang="bs-Latn-BA" dirty="0"/>
          </a:p>
        </p:txBody>
      </p:sp>
    </p:spTree>
    <p:extLst>
      <p:ext uri="{BB962C8B-B14F-4D97-AF65-F5344CB8AC3E}">
        <p14:creationId xmlns:p14="http://schemas.microsoft.com/office/powerpoint/2010/main" val="3544069148"/>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bs-Latn-BA" sz="3600" b="1" dirty="0"/>
              <a:t>Korupcija izazov za teoretičare raznih disciplina</a:t>
            </a:r>
          </a:p>
        </p:txBody>
      </p:sp>
      <p:sp>
        <p:nvSpPr>
          <p:cNvPr id="3" name="Content Placeholder 2"/>
          <p:cNvSpPr>
            <a:spLocks noGrp="1"/>
          </p:cNvSpPr>
          <p:nvPr>
            <p:ph idx="1"/>
          </p:nvPr>
        </p:nvSpPr>
        <p:spPr/>
        <p:txBody>
          <a:bodyPr>
            <a:normAutofit/>
          </a:bodyPr>
          <a:lstStyle/>
          <a:p>
            <a:pPr algn="just"/>
            <a:r>
              <a:rPr lang="vi-VN" sz="3000" b="1" dirty="0">
                <a:latin typeface="Calibri" pitchFamily="34" charset="0"/>
                <a:cs typeface="Calibri" pitchFamily="34" charset="0"/>
              </a:rPr>
              <a:t>Prema Hudeku „</a:t>
            </a:r>
            <a:r>
              <a:rPr lang="vi-VN" sz="3000" b="1" i="1" dirty="0">
                <a:latin typeface="Calibri" pitchFamily="34" charset="0"/>
                <a:cs typeface="Calibri" pitchFamily="34" charset="0"/>
              </a:rPr>
              <a:t>korupcija“</a:t>
            </a:r>
            <a:r>
              <a:rPr lang="vi-VN" sz="3000" b="1" dirty="0">
                <a:latin typeface="Calibri" pitchFamily="34" charset="0"/>
                <a:cs typeface="Calibri" pitchFamily="34" charset="0"/>
              </a:rPr>
              <a:t>, osim što se često poistovijetila sa pojmom podmićivanje, podrazumijeva i zaštitu, sukob interesa, zadovoljavanje privatnih poslovnih interesa preko javne službe i sticanje prihoda putem vršenja funkcije u javnoj službi, sticanje koristi na odgovarajućoj funkciji u državnoj instituciji putem zadovoljavanja privatnih poslovnih interesa i putem krađe. </a:t>
            </a:r>
          </a:p>
          <a:p>
            <a:endParaRPr lang="bs-Latn-BA" dirty="0"/>
          </a:p>
        </p:txBody>
      </p:sp>
    </p:spTree>
    <p:extLst>
      <p:ext uri="{BB962C8B-B14F-4D97-AF65-F5344CB8AC3E}">
        <p14:creationId xmlns:p14="http://schemas.microsoft.com/office/powerpoint/2010/main" val="2552570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99592" y="1600200"/>
            <a:ext cx="7272808" cy="4525963"/>
          </a:xfrm>
        </p:spPr>
        <p:txBody>
          <a:bodyPr/>
          <a:lstStyle/>
          <a:p>
            <a:pPr algn="just"/>
            <a:r>
              <a:rPr lang="bs-Latn-BA" sz="3000" b="1" dirty="0"/>
              <a:t>Često je nasilje sinonim za širok spektar pojmova kao što su: </a:t>
            </a:r>
          </a:p>
          <a:p>
            <a:pPr algn="just"/>
            <a:r>
              <a:rPr lang="bs-Latn-BA" sz="3000" b="1" dirty="0"/>
              <a:t>zločin, </a:t>
            </a:r>
          </a:p>
          <a:p>
            <a:pPr algn="just"/>
            <a:r>
              <a:rPr lang="bs-Latn-BA" sz="3000" b="1" dirty="0"/>
              <a:t>tortura, </a:t>
            </a:r>
          </a:p>
          <a:p>
            <a:pPr algn="just"/>
            <a:r>
              <a:rPr lang="bs-Latn-BA" sz="3000" b="1" dirty="0"/>
              <a:t>teror, </a:t>
            </a:r>
          </a:p>
          <a:p>
            <a:pPr algn="just"/>
            <a:r>
              <a:rPr lang="bs-Latn-BA" sz="3000" b="1" dirty="0"/>
              <a:t>zloupotreba fizičke, psihičke i druge moći i slično. </a:t>
            </a:r>
          </a:p>
          <a:p>
            <a:endParaRPr lang="bs-Latn-BA" dirty="0"/>
          </a:p>
        </p:txBody>
      </p:sp>
    </p:spTree>
    <p:extLst>
      <p:ext uri="{BB962C8B-B14F-4D97-AF65-F5344CB8AC3E}">
        <p14:creationId xmlns:p14="http://schemas.microsoft.com/office/powerpoint/2010/main" val="778519053"/>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864096"/>
          </a:xfrm>
        </p:spPr>
        <p:txBody>
          <a:bodyPr>
            <a:normAutofit/>
          </a:bodyPr>
          <a:lstStyle/>
          <a:p>
            <a:r>
              <a:rPr lang="hr-BA" sz="3600" b="1" dirty="0"/>
              <a:t>Postoji korupcija u užem i širem smislu.</a:t>
            </a:r>
            <a:endParaRPr lang="bs-Latn-BA" sz="3600" dirty="0"/>
          </a:p>
        </p:txBody>
      </p:sp>
      <p:sp>
        <p:nvSpPr>
          <p:cNvPr id="3" name="Content Placeholder 2"/>
          <p:cNvSpPr>
            <a:spLocks noGrp="1"/>
          </p:cNvSpPr>
          <p:nvPr>
            <p:ph idx="1"/>
          </p:nvPr>
        </p:nvSpPr>
        <p:spPr>
          <a:xfrm>
            <a:off x="827584" y="1600200"/>
            <a:ext cx="7416824" cy="4525963"/>
          </a:xfrm>
        </p:spPr>
        <p:txBody>
          <a:bodyPr>
            <a:normAutofit/>
          </a:bodyPr>
          <a:lstStyle/>
          <a:p>
            <a:pPr algn="just"/>
            <a:r>
              <a:rPr lang="hr-BA" sz="3000" b="1" dirty="0"/>
              <a:t>Pod </a:t>
            </a:r>
            <a:r>
              <a:rPr lang="hr-BA" sz="3000" b="1" dirty="0" smtClean="0"/>
              <a:t>korupcijom u </a:t>
            </a:r>
            <a:r>
              <a:rPr lang="hr-BA" sz="3000" b="1" dirty="0"/>
              <a:t>užem smislu podrazumijevamo krivična djela protiv službene i druge odgovorne dužnosti</a:t>
            </a:r>
            <a:r>
              <a:rPr lang="hr-BA" sz="3000" b="1" dirty="0" smtClean="0"/>
              <a:t>.</a:t>
            </a:r>
          </a:p>
          <a:p>
            <a:pPr algn="just"/>
            <a:endParaRPr lang="bs-Latn-BA" sz="3000" b="1" dirty="0"/>
          </a:p>
          <a:p>
            <a:pPr algn="just"/>
            <a:r>
              <a:rPr lang="hr-BA" sz="3000" b="1" dirty="0"/>
              <a:t>Korupcija u širem smislu predstavlja negativnu pojavu koja od samog postanka ljudskog društva i formiranja prvih država nastala, </a:t>
            </a:r>
            <a:endParaRPr lang="bs-Latn-BA" sz="3000" dirty="0"/>
          </a:p>
        </p:txBody>
      </p:sp>
    </p:spTree>
    <p:extLst>
      <p:ext uri="{BB962C8B-B14F-4D97-AF65-F5344CB8AC3E}">
        <p14:creationId xmlns:p14="http://schemas.microsoft.com/office/powerpoint/2010/main" val="2118231501"/>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700808"/>
            <a:ext cx="7344816" cy="4425355"/>
          </a:xfrm>
        </p:spPr>
        <p:txBody>
          <a:bodyPr>
            <a:normAutofit/>
          </a:bodyPr>
          <a:lstStyle/>
          <a:p>
            <a:pPr algn="just"/>
            <a:r>
              <a:rPr lang="hr-BA" sz="3000" b="1" dirty="0"/>
              <a:t>razvijala se i dobijala svoje pojavne oblike zavisno od istorijski datih socijalnih, ekonomskih, političkih i drugih uslova nanoseći, svojom nemoralnom, asocijalnom i protivpravnom suštinom, štetne posljedice društvu.</a:t>
            </a:r>
            <a:endParaRPr lang="bs-Latn-BA" sz="3000" dirty="0"/>
          </a:p>
        </p:txBody>
      </p:sp>
    </p:spTree>
    <p:extLst>
      <p:ext uri="{BB962C8B-B14F-4D97-AF65-F5344CB8AC3E}">
        <p14:creationId xmlns:p14="http://schemas.microsoft.com/office/powerpoint/2010/main" val="3106661308"/>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Zakonski pojam korupcije</a:t>
            </a:r>
            <a:endParaRPr lang="bs-Latn-BA" sz="3600" dirty="0"/>
          </a:p>
        </p:txBody>
      </p:sp>
      <p:sp>
        <p:nvSpPr>
          <p:cNvPr id="3" name="Content Placeholder 2"/>
          <p:cNvSpPr>
            <a:spLocks noGrp="1"/>
          </p:cNvSpPr>
          <p:nvPr>
            <p:ph idx="1"/>
          </p:nvPr>
        </p:nvSpPr>
        <p:spPr>
          <a:xfrm>
            <a:off x="323528" y="1556792"/>
            <a:ext cx="8229600" cy="4525963"/>
          </a:xfrm>
        </p:spPr>
        <p:txBody>
          <a:bodyPr>
            <a:noAutofit/>
          </a:bodyPr>
          <a:lstStyle/>
          <a:p>
            <a:pPr algn="just"/>
            <a:r>
              <a:rPr lang="hr-BA" sz="3000" b="1" dirty="0"/>
              <a:t>Korupcija (lat. Corruptus – potplaćen) ili podmitljivost u pravnom smislu krivično djelo zloupotrebe povjerenja, položaja ili dužnosti koja se obavlja u upravnoj, sudskoj, zakonodavnoj vlasti. </a:t>
            </a:r>
            <a:endParaRPr lang="hr-BA" sz="3000" b="1" dirty="0" smtClean="0"/>
          </a:p>
          <a:p>
            <a:pPr algn="just"/>
            <a:endParaRPr lang="bs-Latn-BA" sz="3000" dirty="0"/>
          </a:p>
          <a:p>
            <a:pPr algn="just"/>
            <a:r>
              <a:rPr lang="hr-BA" sz="3000" b="1" dirty="0"/>
              <a:t>Krivično zakonodavstvo BiH nije poznavalo termin korupcija već se, u inkriminacijama koje se odnose na ovu oblast, upotrebljavao termin mito. </a:t>
            </a:r>
            <a:endParaRPr lang="bs-Latn-BA" sz="3000" dirty="0"/>
          </a:p>
        </p:txBody>
      </p:sp>
    </p:spTree>
    <p:extLst>
      <p:ext uri="{BB962C8B-B14F-4D97-AF65-F5344CB8AC3E}">
        <p14:creationId xmlns:p14="http://schemas.microsoft.com/office/powerpoint/2010/main" val="3403263147"/>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00200"/>
            <a:ext cx="7272808" cy="4525963"/>
          </a:xfrm>
        </p:spPr>
        <p:txBody>
          <a:bodyPr>
            <a:normAutofit fontScale="92500" lnSpcReduction="20000"/>
          </a:bodyPr>
          <a:lstStyle/>
          <a:p>
            <a:pPr algn="just"/>
            <a:r>
              <a:rPr lang="hr-BA" b="1" dirty="0"/>
              <a:t>Pored pravnog razlikovanja korupcije uobičajno je kriminološko-kriminalističko razlikovanje pojedinih oblika korupcije kao što su: </a:t>
            </a:r>
            <a:endParaRPr lang="bs-Latn-BA" dirty="0"/>
          </a:p>
          <a:p>
            <a:pPr lvl="1" algn="just">
              <a:buFont typeface="Arial" pitchFamily="34" charset="0"/>
              <a:buChar char="•"/>
            </a:pPr>
            <a:r>
              <a:rPr lang="hr-BA" sz="3200" b="1" dirty="0"/>
              <a:t>ulična, </a:t>
            </a:r>
            <a:endParaRPr lang="bs-Latn-BA" sz="3200" dirty="0"/>
          </a:p>
          <a:p>
            <a:pPr lvl="1" algn="just">
              <a:buFont typeface="Arial" pitchFamily="34" charset="0"/>
              <a:buChar char="•"/>
            </a:pPr>
            <a:r>
              <a:rPr lang="hr-BA" sz="3200" b="1" dirty="0"/>
              <a:t>politička, </a:t>
            </a:r>
            <a:endParaRPr lang="bs-Latn-BA" sz="3200" dirty="0"/>
          </a:p>
          <a:p>
            <a:pPr lvl="1" algn="just">
              <a:buFont typeface="Arial" pitchFamily="34" charset="0"/>
              <a:buChar char="•"/>
            </a:pPr>
            <a:r>
              <a:rPr lang="hr-BA" sz="3200" b="1" dirty="0"/>
              <a:t>ugovaračka, </a:t>
            </a:r>
            <a:endParaRPr lang="bs-Latn-BA" sz="3200" dirty="0"/>
          </a:p>
          <a:p>
            <a:pPr lvl="1" algn="just">
              <a:buFont typeface="Arial" pitchFamily="34" charset="0"/>
              <a:buChar char="•"/>
            </a:pPr>
            <a:r>
              <a:rPr lang="hr-BA" sz="3200" b="1" dirty="0"/>
              <a:t>sudska, </a:t>
            </a:r>
            <a:endParaRPr lang="bs-Latn-BA" sz="3200" dirty="0"/>
          </a:p>
          <a:p>
            <a:pPr lvl="1" algn="just">
              <a:buFont typeface="Arial" pitchFamily="34" charset="0"/>
              <a:buChar char="•"/>
            </a:pPr>
            <a:r>
              <a:rPr lang="hr-BA" sz="3200" b="1" dirty="0"/>
              <a:t>privredna i </a:t>
            </a:r>
            <a:endParaRPr lang="bs-Latn-BA" sz="3200" dirty="0"/>
          </a:p>
          <a:p>
            <a:pPr lvl="1" algn="just">
              <a:buFont typeface="Arial" pitchFamily="34" charset="0"/>
              <a:buChar char="•"/>
            </a:pPr>
            <a:r>
              <a:rPr lang="hr-BA" sz="3200" b="1" dirty="0"/>
              <a:t>drugi oblici, kroz određene institucije.</a:t>
            </a:r>
            <a:endParaRPr lang="bs-Latn-BA" sz="3200" dirty="0"/>
          </a:p>
          <a:p>
            <a:endParaRPr lang="bs-Latn-BA" dirty="0"/>
          </a:p>
        </p:txBody>
      </p:sp>
    </p:spTree>
    <p:extLst>
      <p:ext uri="{BB962C8B-B14F-4D97-AF65-F5344CB8AC3E}">
        <p14:creationId xmlns:p14="http://schemas.microsoft.com/office/powerpoint/2010/main" val="603651346"/>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bs-Latn-BA" sz="3600" b="1" dirty="0"/>
              <a:t>Zakonski pojam korupcije</a:t>
            </a:r>
          </a:p>
        </p:txBody>
      </p:sp>
      <p:sp>
        <p:nvSpPr>
          <p:cNvPr id="3" name="Content Placeholder 2"/>
          <p:cNvSpPr>
            <a:spLocks noGrp="1"/>
          </p:cNvSpPr>
          <p:nvPr>
            <p:ph idx="1"/>
          </p:nvPr>
        </p:nvSpPr>
        <p:spPr>
          <a:xfrm>
            <a:off x="457200" y="1268760"/>
            <a:ext cx="8229600" cy="5040560"/>
          </a:xfrm>
        </p:spPr>
        <p:txBody>
          <a:bodyPr>
            <a:noAutofit/>
          </a:bodyPr>
          <a:lstStyle/>
          <a:p>
            <a:pPr algn="just"/>
            <a:endParaRPr lang="hr-BA" sz="3000" b="1" dirty="0" smtClean="0"/>
          </a:p>
          <a:p>
            <a:pPr algn="just"/>
            <a:r>
              <a:rPr lang="hr-BA" sz="3000" b="1" dirty="0" smtClean="0"/>
              <a:t>Ulična </a:t>
            </a:r>
            <a:r>
              <a:rPr lang="hr-BA" sz="3000" b="1" dirty="0"/>
              <a:t>korupcija obuhvata sve oblike situacijskog spontanog potkupljivanja javnih službenika ili odgovornih osoba</a:t>
            </a:r>
            <a:r>
              <a:rPr lang="hr-BA" sz="3000" b="1" dirty="0" smtClean="0"/>
              <a:t>.</a:t>
            </a:r>
          </a:p>
          <a:p>
            <a:pPr algn="just"/>
            <a:endParaRPr lang="bs-Latn-BA" sz="3000" b="1" dirty="0"/>
          </a:p>
          <a:p>
            <a:pPr algn="just"/>
            <a:r>
              <a:rPr lang="hr-BA" sz="3000" b="1" dirty="0" smtClean="0"/>
              <a:t>Politička </a:t>
            </a:r>
            <a:r>
              <a:rPr lang="hr-BA" sz="3000" b="1" dirty="0"/>
              <a:t>korupcija je u najširem smislu svaki oblik zloupotrebe ovlasti radi  lične ili grupne koristi, bilo da se radi o javnom ili privatnom sektoru. </a:t>
            </a:r>
            <a:endParaRPr lang="hr-BA" sz="3000" b="1" dirty="0" smtClean="0"/>
          </a:p>
          <a:p>
            <a:pPr algn="just"/>
            <a:endParaRPr lang="bs-Latn-BA" sz="3000" b="1" dirty="0"/>
          </a:p>
        </p:txBody>
      </p:sp>
    </p:spTree>
    <p:extLst>
      <p:ext uri="{BB962C8B-B14F-4D97-AF65-F5344CB8AC3E}">
        <p14:creationId xmlns:p14="http://schemas.microsoft.com/office/powerpoint/2010/main" val="1909354441"/>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700808"/>
            <a:ext cx="7344816" cy="4425355"/>
          </a:xfrm>
        </p:spPr>
        <p:txBody>
          <a:bodyPr>
            <a:normAutofit/>
          </a:bodyPr>
          <a:lstStyle/>
          <a:p>
            <a:pPr algn="just"/>
            <a:r>
              <a:rPr lang="hr-BA" sz="3000" b="1" dirty="0" smtClean="0"/>
              <a:t>Ugovaračka </a:t>
            </a:r>
            <a:r>
              <a:rPr lang="hr-BA" sz="3000" b="1" dirty="0"/>
              <a:t>korupcija u javnoj upravi je/jeste posljedica sklapanja štetnih ugovora.</a:t>
            </a:r>
            <a:endParaRPr lang="bs-Latn-BA" sz="3000" dirty="0"/>
          </a:p>
        </p:txBody>
      </p:sp>
    </p:spTree>
    <p:extLst>
      <p:ext uri="{BB962C8B-B14F-4D97-AF65-F5344CB8AC3E}">
        <p14:creationId xmlns:p14="http://schemas.microsoft.com/office/powerpoint/2010/main" val="1888036594"/>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sz="3000" b="1" dirty="0" smtClean="0"/>
              <a:t>Sudska </a:t>
            </a:r>
            <a:r>
              <a:rPr lang="hr-BA" sz="3000" b="1" dirty="0"/>
              <a:t>obuhvata protivpravna ponašanja, zloupotrebom položaja pripadnika sudske vlasti ali i ostalih pripadnika pravosudne vlasti</a:t>
            </a:r>
            <a:r>
              <a:rPr lang="hr-BA" sz="3000" b="1" dirty="0" smtClean="0"/>
              <a:t>.</a:t>
            </a:r>
          </a:p>
          <a:p>
            <a:endParaRPr lang="bs-Latn-BA" dirty="0"/>
          </a:p>
          <a:p>
            <a:endParaRPr lang="bs-Latn-BA" dirty="0"/>
          </a:p>
        </p:txBody>
      </p:sp>
    </p:spTree>
    <p:extLst>
      <p:ext uri="{BB962C8B-B14F-4D97-AF65-F5344CB8AC3E}">
        <p14:creationId xmlns:p14="http://schemas.microsoft.com/office/powerpoint/2010/main" val="1438644764"/>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normAutofit/>
          </a:bodyPr>
          <a:lstStyle/>
          <a:p>
            <a:pPr algn="just"/>
            <a:r>
              <a:rPr lang="hr-BA" b="1" dirty="0" smtClean="0"/>
              <a:t>Privredna </a:t>
            </a:r>
            <a:r>
              <a:rPr lang="hr-BA" b="1" dirty="0"/>
              <a:t>korupcija obuhvata preostale oblike koruptivnog ponašanja u privredi, građevinarstvu, zdravstvu, </a:t>
            </a:r>
            <a:r>
              <a:rPr lang="hr-BA" b="1" dirty="0" smtClean="0"/>
              <a:t>prosvjeti i </a:t>
            </a:r>
            <a:r>
              <a:rPr lang="hr-BA" b="1" dirty="0"/>
              <a:t>policiji. </a:t>
            </a:r>
            <a:endParaRPr lang="bs-Latn-BA" dirty="0"/>
          </a:p>
          <a:p>
            <a:pPr algn="just"/>
            <a:endParaRPr lang="bs-Latn-BA" dirty="0"/>
          </a:p>
        </p:txBody>
      </p:sp>
    </p:spTree>
    <p:extLst>
      <p:ext uri="{BB962C8B-B14F-4D97-AF65-F5344CB8AC3E}">
        <p14:creationId xmlns:p14="http://schemas.microsoft.com/office/powerpoint/2010/main" val="775139022"/>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r>
              <a:rPr lang="hr-BA" b="1" dirty="0"/>
              <a:t>Delikti korupcije imaju najužu vezu sa kriminalitetom “bijelog okovratnika”, odnosno primanjem i davanjem mita, koje oblike su propisivali raniji krivično pravni propisi.</a:t>
            </a:r>
            <a:endParaRPr lang="bs-Latn-BA" dirty="0"/>
          </a:p>
          <a:p>
            <a:endParaRPr lang="bs-Latn-BA" dirty="0"/>
          </a:p>
        </p:txBody>
      </p:sp>
    </p:spTree>
    <p:extLst>
      <p:ext uri="{BB962C8B-B14F-4D97-AF65-F5344CB8AC3E}">
        <p14:creationId xmlns:p14="http://schemas.microsoft.com/office/powerpoint/2010/main" val="3447922512"/>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296144"/>
          </a:xfrm>
        </p:spPr>
        <p:txBody>
          <a:bodyPr>
            <a:normAutofit/>
          </a:bodyPr>
          <a:lstStyle/>
          <a:p>
            <a:endParaRPr lang="bs-Latn-BA" sz="3600" b="1" dirty="0">
              <a:latin typeface="+mn-lt"/>
            </a:endParaRPr>
          </a:p>
        </p:txBody>
      </p:sp>
      <p:sp>
        <p:nvSpPr>
          <p:cNvPr id="3" name="Content Placeholder 2"/>
          <p:cNvSpPr>
            <a:spLocks noGrp="1"/>
          </p:cNvSpPr>
          <p:nvPr>
            <p:ph idx="1"/>
          </p:nvPr>
        </p:nvSpPr>
        <p:spPr>
          <a:xfrm>
            <a:off x="827584" y="1844825"/>
            <a:ext cx="7344816" cy="4281338"/>
          </a:xfrm>
        </p:spPr>
        <p:txBody>
          <a:bodyPr>
            <a:noAutofit/>
          </a:bodyPr>
          <a:lstStyle/>
          <a:p>
            <a:pPr algn="just"/>
            <a:r>
              <a:rPr lang="hr-BA" sz="3000" b="1" dirty="0" smtClean="0"/>
              <a:t>Većina </a:t>
            </a:r>
            <a:r>
              <a:rPr lang="hr-BA" sz="3000" b="1" dirty="0"/>
              <a:t>definicija korupcija svodi se na “zloupotrebe javnih ovlaštenja, političke i ekonomsko-finasijske moći kako bi se na ilegalan način stekla materijalna dobit, kao i politička statusna pozicija za sebe ili drugu-fizičku ili pravnu osobu. </a:t>
            </a:r>
            <a:endParaRPr lang="bs-Latn-BA" sz="3000" dirty="0"/>
          </a:p>
          <a:p>
            <a:endParaRPr lang="bs-Latn-BA" sz="3000" dirty="0"/>
          </a:p>
        </p:txBody>
      </p:sp>
    </p:spTree>
    <p:extLst>
      <p:ext uri="{BB962C8B-B14F-4D97-AF65-F5344CB8AC3E}">
        <p14:creationId xmlns:p14="http://schemas.microsoft.com/office/powerpoint/2010/main" val="3905494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755576" y="1600200"/>
            <a:ext cx="7416824" cy="4525963"/>
          </a:xfrm>
        </p:spPr>
        <p:txBody>
          <a:bodyPr/>
          <a:lstStyle/>
          <a:p>
            <a:pPr algn="just"/>
            <a:r>
              <a:rPr lang="bs-Latn-BA" sz="3000" b="1" dirty="0"/>
              <a:t>Pod krvnim deliktima se podrazumijevaju sva djela usmjerena protiv fizičkog integriteta ličnosti. </a:t>
            </a:r>
          </a:p>
          <a:p>
            <a:pPr algn="just"/>
            <a:r>
              <a:rPr lang="bs-Latn-BA" sz="3000" b="1" dirty="0"/>
              <a:t>Akti nasilja, odnosno krvni delikti se izvršavaju primjenom sile ili drugih oblika nasilja, propisani u pozitivnom materijalnom krivičnom pravu. </a:t>
            </a:r>
          </a:p>
          <a:p>
            <a:endParaRPr lang="bs-Latn-BA" dirty="0"/>
          </a:p>
        </p:txBody>
      </p:sp>
    </p:spTree>
    <p:extLst>
      <p:ext uri="{BB962C8B-B14F-4D97-AF65-F5344CB8AC3E}">
        <p14:creationId xmlns:p14="http://schemas.microsoft.com/office/powerpoint/2010/main" val="3032302150"/>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0"/>
            <a:ext cx="7416824" cy="4525963"/>
          </a:xfrm>
        </p:spPr>
        <p:txBody>
          <a:bodyPr/>
          <a:lstStyle/>
          <a:p>
            <a:pPr algn="just"/>
            <a:r>
              <a:rPr lang="bs-Latn-BA" sz="3000" b="1" dirty="0"/>
              <a:t>U zemljama tranzicije posebno pogodno tlo za korupciju čine faktori u procesu privatizacije velikog broja preduzeća i imovine znatne vrijednosti, koja se društvenog ili državnog vlasništva privatizuje u kratkim vremenskim intervalima, bez adekvatnog pravnog regulisanja. </a:t>
            </a:r>
          </a:p>
          <a:p>
            <a:endParaRPr lang="bs-Latn-BA" dirty="0"/>
          </a:p>
        </p:txBody>
      </p:sp>
    </p:spTree>
    <p:extLst>
      <p:ext uri="{BB962C8B-B14F-4D97-AF65-F5344CB8AC3E}">
        <p14:creationId xmlns:p14="http://schemas.microsoft.com/office/powerpoint/2010/main" val="2140597858"/>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457200" y="1268760"/>
            <a:ext cx="8229600" cy="4857403"/>
          </a:xfrm>
        </p:spPr>
        <p:txBody>
          <a:bodyPr>
            <a:normAutofit/>
          </a:bodyPr>
          <a:lstStyle/>
          <a:p>
            <a:pPr algn="just"/>
            <a:r>
              <a:rPr lang="bs-Latn-BA" sz="3000" b="1" dirty="0">
                <a:latin typeface="Calibri" pitchFamily="34" charset="0"/>
                <a:cs typeface="Calibri" pitchFamily="34" charset="0"/>
              </a:rPr>
              <a:t>To podrazumijeva direktnu prodaju preduzeća bez tržišne procedure, pravna procedura je bez jasnih pravila, izbjegavaju se javni tenderi, preuzimaju se transakcije od strane centara moći izbjegavanjem konkurentskih procedura, diskrecionim ovlaštenjima u pogledu prispjelih ponuda i uslova plaćanja. </a:t>
            </a:r>
          </a:p>
          <a:p>
            <a:endParaRPr lang="bs-Latn-BA" dirty="0"/>
          </a:p>
        </p:txBody>
      </p:sp>
    </p:spTree>
    <p:extLst>
      <p:ext uri="{BB962C8B-B14F-4D97-AF65-F5344CB8AC3E}">
        <p14:creationId xmlns:p14="http://schemas.microsoft.com/office/powerpoint/2010/main" val="2787290957"/>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b="1" dirty="0"/>
          </a:p>
        </p:txBody>
      </p:sp>
      <p:sp>
        <p:nvSpPr>
          <p:cNvPr id="3" name="Content Placeholder 2"/>
          <p:cNvSpPr>
            <a:spLocks noGrp="1"/>
          </p:cNvSpPr>
          <p:nvPr>
            <p:ph idx="1"/>
          </p:nvPr>
        </p:nvSpPr>
        <p:spPr>
          <a:xfrm>
            <a:off x="827584" y="1600200"/>
            <a:ext cx="7200800" cy="4525963"/>
          </a:xfrm>
        </p:spPr>
        <p:txBody>
          <a:bodyPr>
            <a:normAutofit/>
          </a:bodyPr>
          <a:lstStyle/>
          <a:p>
            <a:pPr algn="just"/>
            <a:endParaRPr lang="bs-Latn-BA" sz="3000" b="1" dirty="0" smtClean="0">
              <a:latin typeface="Calibri" pitchFamily="34" charset="0"/>
              <a:cs typeface="Calibri" pitchFamily="34" charset="0"/>
            </a:endParaRPr>
          </a:p>
          <a:p>
            <a:pPr algn="just"/>
            <a:r>
              <a:rPr lang="bs-Latn-BA" sz="3000" b="1" dirty="0" smtClean="0">
                <a:latin typeface="Calibri" pitchFamily="34" charset="0"/>
                <a:cs typeface="Calibri" pitchFamily="34" charset="0"/>
              </a:rPr>
              <a:t>Mnogi </a:t>
            </a:r>
            <a:r>
              <a:rPr lang="bs-Latn-BA" sz="3000" b="1" dirty="0">
                <a:latin typeface="Calibri" pitchFamily="34" charset="0"/>
                <a:cs typeface="Calibri" pitchFamily="34" charset="0"/>
              </a:rPr>
              <a:t>“</a:t>
            </a:r>
            <a:r>
              <a:rPr lang="bs-Latn-BA" sz="3000" b="1" i="1" dirty="0">
                <a:latin typeface="Calibri" pitchFamily="34" charset="0"/>
                <a:cs typeface="Calibri" pitchFamily="34" charset="0"/>
              </a:rPr>
              <a:t>biznismeni”</a:t>
            </a:r>
            <a:r>
              <a:rPr lang="bs-Latn-BA" sz="3000" b="1" dirty="0">
                <a:latin typeface="Calibri" pitchFamily="34" charset="0"/>
                <a:cs typeface="Calibri" pitchFamily="34" charset="0"/>
              </a:rPr>
              <a:t> u toku predizbornih kampanja koriste da pod vidom legalnih donacija potkupljuju političare, koji su sa pozicija vlasti dužni da takve usluge adekvatno </a:t>
            </a:r>
            <a:r>
              <a:rPr lang="bs-Latn-BA" sz="3000" b="1" dirty="0" smtClean="0">
                <a:latin typeface="Calibri" pitchFamily="34" charset="0"/>
                <a:cs typeface="Calibri" pitchFamily="34" charset="0"/>
              </a:rPr>
              <a:t>nadoknade.</a:t>
            </a:r>
            <a:endParaRPr lang="bs-Latn-BA" sz="3000" b="1" dirty="0"/>
          </a:p>
        </p:txBody>
      </p:sp>
    </p:spTree>
    <p:extLst>
      <p:ext uri="{BB962C8B-B14F-4D97-AF65-F5344CB8AC3E}">
        <p14:creationId xmlns:p14="http://schemas.microsoft.com/office/powerpoint/2010/main" val="252106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p:txBody>
          <a:bodyPr>
            <a:normAutofit/>
          </a:bodyPr>
          <a:lstStyle/>
          <a:p>
            <a:pPr algn="just"/>
            <a:r>
              <a:rPr lang="vi-VN" b="1" dirty="0">
                <a:latin typeface="Calibri" pitchFamily="34" charset="0"/>
                <a:cs typeface="Calibri" pitchFamily="34" charset="0"/>
              </a:rPr>
              <a:t>U ovu oblast spadaju svi oblici djela koja za posljedicu imaju smrt, tjelesne povrede i ugrožavanje lične i imovinske sigurnosti. </a:t>
            </a:r>
          </a:p>
          <a:p>
            <a:endParaRPr lang="bs-Latn-BA" dirty="0"/>
          </a:p>
        </p:txBody>
      </p:sp>
    </p:spTree>
    <p:extLst>
      <p:ext uri="{BB962C8B-B14F-4D97-AF65-F5344CB8AC3E}">
        <p14:creationId xmlns:p14="http://schemas.microsoft.com/office/powerpoint/2010/main" val="2474300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pPr marL="0" indent="0" algn="just">
              <a:buNone/>
            </a:pPr>
            <a:r>
              <a:rPr lang="vi-VN" b="1" dirty="0">
                <a:latin typeface="Calibri" pitchFamily="34" charset="0"/>
                <a:cs typeface="Calibri" pitchFamily="34" charset="0"/>
              </a:rPr>
              <a:t>Među najteže oblike krvnih delikata svrstavaju se: </a:t>
            </a:r>
          </a:p>
          <a:p>
            <a:pPr algn="just"/>
            <a:r>
              <a:rPr lang="vi-VN" b="1" dirty="0">
                <a:latin typeface="Calibri" pitchFamily="34" charset="0"/>
                <a:cs typeface="Calibri" pitchFamily="34" charset="0"/>
              </a:rPr>
              <a:t>ubistva,</a:t>
            </a:r>
          </a:p>
          <a:p>
            <a:pPr algn="just"/>
            <a:r>
              <a:rPr lang="vi-VN" b="1" dirty="0">
                <a:latin typeface="Calibri" pitchFamily="34" charset="0"/>
                <a:cs typeface="Calibri" pitchFamily="34" charset="0"/>
              </a:rPr>
              <a:t> ubistva iz političkih, </a:t>
            </a:r>
            <a:r>
              <a:rPr lang="vi-VN" b="1" dirty="0" smtClean="0">
                <a:latin typeface="Calibri" pitchFamily="34" charset="0"/>
                <a:cs typeface="Calibri" pitchFamily="34" charset="0"/>
              </a:rPr>
              <a:t>osvetničkih </a:t>
            </a:r>
            <a:r>
              <a:rPr lang="vi-VN" b="1" dirty="0">
                <a:latin typeface="Calibri" pitchFamily="34" charset="0"/>
                <a:cs typeface="Calibri" pitchFamily="34" charset="0"/>
              </a:rPr>
              <a:t>i drugih pobuda, </a:t>
            </a:r>
          </a:p>
          <a:p>
            <a:pPr algn="just"/>
            <a:r>
              <a:rPr lang="vi-VN" b="1" dirty="0">
                <a:latin typeface="Calibri" pitchFamily="34" charset="0"/>
                <a:cs typeface="Calibri" pitchFamily="34" charset="0"/>
              </a:rPr>
              <a:t>ugrožavanje lične i imovinske sigurnosti, </a:t>
            </a:r>
          </a:p>
          <a:p>
            <a:pPr algn="just"/>
            <a:r>
              <a:rPr lang="vi-VN" b="1" dirty="0">
                <a:latin typeface="Calibri" pitchFamily="34" charset="0"/>
                <a:cs typeface="Calibri" pitchFamily="34" charset="0"/>
              </a:rPr>
              <a:t>teške tjelesne povrede. </a:t>
            </a:r>
          </a:p>
          <a:p>
            <a:endParaRPr lang="bs-Latn-BA" dirty="0"/>
          </a:p>
        </p:txBody>
      </p:sp>
    </p:spTree>
    <p:extLst>
      <p:ext uri="{BB962C8B-B14F-4D97-AF65-F5344CB8AC3E}">
        <p14:creationId xmlns:p14="http://schemas.microsoft.com/office/powerpoint/2010/main" val="1691194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endParaRPr lang="bs-Latn-BA" sz="3600" dirty="0"/>
          </a:p>
        </p:txBody>
      </p:sp>
      <p:sp>
        <p:nvSpPr>
          <p:cNvPr id="6" name="Content Placeholder 5"/>
          <p:cNvSpPr>
            <a:spLocks noGrp="1"/>
          </p:cNvSpPr>
          <p:nvPr>
            <p:ph idx="1"/>
          </p:nvPr>
        </p:nvSpPr>
        <p:spPr>
          <a:xfrm>
            <a:off x="899592" y="1600200"/>
            <a:ext cx="7272808" cy="4525963"/>
          </a:xfrm>
        </p:spPr>
        <p:txBody>
          <a:bodyPr>
            <a:normAutofit/>
          </a:bodyPr>
          <a:lstStyle/>
          <a:p>
            <a:pPr algn="just"/>
            <a:r>
              <a:rPr lang="hr-BA" sz="3000" b="1" dirty="0"/>
              <a:t>Važno je naglasiti da</a:t>
            </a:r>
            <a:r>
              <a:rPr lang="hr-BA" sz="3000" dirty="0"/>
              <a:t> </a:t>
            </a:r>
            <a:r>
              <a:rPr lang="hr-BA" sz="3000" b="1" dirty="0"/>
              <a:t>se ubistvo tretira kao najteže krivično djelo u okviru krvnih delikata</a:t>
            </a:r>
            <a:r>
              <a:rPr lang="hr-BA" sz="3000" b="1" dirty="0" smtClean="0"/>
              <a:t>.</a:t>
            </a:r>
            <a:endParaRPr lang="bs-Latn-BA" sz="3000" dirty="0"/>
          </a:p>
          <a:p>
            <a:pPr algn="just"/>
            <a:r>
              <a:rPr lang="hr-BA" sz="3000" b="1" dirty="0" smtClean="0"/>
              <a:t>To </a:t>
            </a:r>
            <a:r>
              <a:rPr lang="hr-BA" sz="3000" b="1" dirty="0"/>
              <a:t>je lišavanje života druge osobe na drzak, bezobziran, često podmukao i nehuman način protupravnom radnjom uz upotrebu sile. </a:t>
            </a:r>
            <a:endParaRPr lang="bs-Latn-BA" sz="3000" dirty="0"/>
          </a:p>
          <a:p>
            <a:pPr algn="just"/>
            <a:r>
              <a:rPr lang="hr-BA" sz="3000" b="1" dirty="0"/>
              <a:t>Kod svih ubistava nasilje je dominirajuće protupravno sredstvo.</a:t>
            </a:r>
            <a:endParaRPr lang="bs-Latn-BA" sz="3000" dirty="0"/>
          </a:p>
        </p:txBody>
      </p:sp>
    </p:spTree>
    <p:extLst>
      <p:ext uri="{BB962C8B-B14F-4D97-AF65-F5344CB8AC3E}">
        <p14:creationId xmlns:p14="http://schemas.microsoft.com/office/powerpoint/2010/main" val="42835610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40768"/>
          </a:xfrm>
        </p:spPr>
        <p:txBody>
          <a:bodyPr>
            <a:normAutofit/>
          </a:bodyPr>
          <a:lstStyle/>
          <a:p>
            <a:r>
              <a:rPr lang="bs-Latn-BA" sz="3600" b="1" dirty="0">
                <a:latin typeface="Calibri" pitchFamily="34" charset="0"/>
                <a:cs typeface="Calibri" pitchFamily="34" charset="0"/>
              </a:rPr>
              <a:t>Uobičajni - tradicionalni oblici nasilničkog kriminaliteta</a:t>
            </a:r>
          </a:p>
        </p:txBody>
      </p:sp>
      <p:sp>
        <p:nvSpPr>
          <p:cNvPr id="3" name="Content Placeholder 2"/>
          <p:cNvSpPr>
            <a:spLocks noGrp="1"/>
          </p:cNvSpPr>
          <p:nvPr>
            <p:ph idx="1"/>
          </p:nvPr>
        </p:nvSpPr>
        <p:spPr>
          <a:xfrm>
            <a:off x="827584" y="1600200"/>
            <a:ext cx="7416824" cy="4525963"/>
          </a:xfrm>
        </p:spPr>
        <p:txBody>
          <a:bodyPr>
            <a:normAutofit/>
          </a:bodyPr>
          <a:lstStyle/>
          <a:p>
            <a:pPr algn="just"/>
            <a:r>
              <a:rPr lang="vi-VN" sz="3000" b="1" dirty="0">
                <a:latin typeface="Calibri" pitchFamily="34" charset="0"/>
                <a:cs typeface="Calibri" pitchFamily="34" charset="0"/>
              </a:rPr>
              <a:t>Teško kvalifikovano ubistvo se manifestuje kao:</a:t>
            </a:r>
          </a:p>
          <a:p>
            <a:pPr algn="just"/>
            <a:r>
              <a:rPr lang="vi-VN" sz="3000" b="1" dirty="0">
                <a:latin typeface="Calibri" pitchFamily="34" charset="0"/>
                <a:cs typeface="Calibri" pitchFamily="34" charset="0"/>
              </a:rPr>
              <a:t>ubistvo na surov, bezobziran ili podmukao način; ubistvo više osoba;</a:t>
            </a:r>
          </a:p>
          <a:p>
            <a:pPr algn="just"/>
            <a:r>
              <a:rPr lang="vi-VN" sz="3000" b="1" dirty="0">
                <a:latin typeface="Calibri" pitchFamily="34" charset="0"/>
                <a:cs typeface="Calibri" pitchFamily="34" charset="0"/>
              </a:rPr>
              <a:t>ubistvo službene osobe u vršenju službene dužnosti; ubistvo iz bezobzirne osvete; </a:t>
            </a:r>
          </a:p>
          <a:p>
            <a:pPr algn="just"/>
            <a:r>
              <a:rPr lang="vi-VN" sz="3000" b="1" dirty="0">
                <a:latin typeface="Calibri" pitchFamily="34" charset="0"/>
                <a:cs typeface="Calibri" pitchFamily="34" charset="0"/>
              </a:rPr>
              <a:t>ubistvo djeteta ili trudne žene prije porođaja. </a:t>
            </a:r>
          </a:p>
          <a:p>
            <a:endParaRPr lang="bs-Latn-BA" dirty="0"/>
          </a:p>
        </p:txBody>
      </p:sp>
    </p:spTree>
    <p:extLst>
      <p:ext uri="{BB962C8B-B14F-4D97-AF65-F5344CB8AC3E}">
        <p14:creationId xmlns:p14="http://schemas.microsoft.com/office/powerpoint/2010/main" val="31045316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99592" y="1196752"/>
            <a:ext cx="7272808" cy="4929411"/>
          </a:xfrm>
        </p:spPr>
        <p:txBody>
          <a:bodyPr>
            <a:normAutofit fontScale="92500" lnSpcReduction="10000"/>
          </a:bodyPr>
          <a:lstStyle/>
          <a:p>
            <a:pPr algn="just"/>
            <a:r>
              <a:rPr lang="vi-VN" b="1" dirty="0">
                <a:latin typeface="Calibri" pitchFamily="34" charset="0"/>
                <a:cs typeface="Calibri" pitchFamily="34" charset="0"/>
              </a:rPr>
              <a:t>Motivacioni uzroci kod ubistava </a:t>
            </a:r>
            <a:r>
              <a:rPr lang="vi-VN" b="1" dirty="0" smtClean="0">
                <a:latin typeface="Calibri" pitchFamily="34" charset="0"/>
                <a:cs typeface="Calibri" pitchFamily="34" charset="0"/>
              </a:rPr>
              <a:t>su </a:t>
            </a:r>
            <a:r>
              <a:rPr lang="vi-VN" b="1" dirty="0">
                <a:latin typeface="Calibri" pitchFamily="34" charset="0"/>
                <a:cs typeface="Calibri" pitchFamily="34" charset="0"/>
              </a:rPr>
              <a:t>različiti.  </a:t>
            </a:r>
            <a:r>
              <a:rPr lang="vi-VN" b="1" dirty="0" smtClean="0">
                <a:latin typeface="Calibri" pitchFamily="34" charset="0"/>
                <a:cs typeface="Calibri" pitchFamily="34" charset="0"/>
              </a:rPr>
              <a:t>To </a:t>
            </a:r>
            <a:r>
              <a:rPr lang="vi-VN" b="1" dirty="0">
                <a:latin typeface="Calibri" pitchFamily="34" charset="0"/>
                <a:cs typeface="Calibri" pitchFamily="34" charset="0"/>
              </a:rPr>
              <a:t>mogu biti: </a:t>
            </a:r>
          </a:p>
          <a:p>
            <a:pPr algn="just"/>
            <a:r>
              <a:rPr lang="vi-VN" b="1" dirty="0">
                <a:latin typeface="Calibri" pitchFamily="34" charset="0"/>
                <a:cs typeface="Calibri" pitchFamily="34" charset="0"/>
              </a:rPr>
              <a:t>koristoljublje, </a:t>
            </a:r>
          </a:p>
          <a:p>
            <a:pPr algn="just"/>
            <a:r>
              <a:rPr lang="vi-VN" b="1" dirty="0">
                <a:latin typeface="Calibri" pitchFamily="34" charset="0"/>
                <a:cs typeface="Calibri" pitchFamily="34" charset="0"/>
              </a:rPr>
              <a:t>osveta, </a:t>
            </a:r>
          </a:p>
          <a:p>
            <a:pPr algn="just"/>
            <a:r>
              <a:rPr lang="vi-VN" b="1" dirty="0">
                <a:latin typeface="Calibri" pitchFamily="34" charset="0"/>
                <a:cs typeface="Calibri" pitchFamily="34" charset="0"/>
              </a:rPr>
              <a:t>prikrivanje nekog drugog krivičnog djela, </a:t>
            </a:r>
          </a:p>
          <a:p>
            <a:pPr algn="just"/>
            <a:r>
              <a:rPr lang="vi-VN" b="1" dirty="0">
                <a:latin typeface="Calibri" pitchFamily="34" charset="0"/>
                <a:cs typeface="Calibri" pitchFamily="34" charset="0"/>
              </a:rPr>
              <a:t>pobude kvalifikovane konfliktnim situacijama </a:t>
            </a:r>
            <a:r>
              <a:rPr lang="vi-VN" b="1" dirty="0" smtClean="0">
                <a:latin typeface="Calibri" pitchFamily="34" charset="0"/>
                <a:cs typeface="Calibri" pitchFamily="34" charset="0"/>
              </a:rPr>
              <a:t>uslovljeno </a:t>
            </a:r>
            <a:r>
              <a:rPr lang="vi-VN" b="1" dirty="0">
                <a:latin typeface="Calibri" pitchFamily="34" charset="0"/>
                <a:cs typeface="Calibri" pitchFamily="34" charset="0"/>
              </a:rPr>
              <a:t>okolinom, </a:t>
            </a:r>
          </a:p>
          <a:p>
            <a:pPr algn="just"/>
            <a:r>
              <a:rPr lang="vi-VN" b="1" dirty="0">
                <a:latin typeface="Calibri" pitchFamily="34" charset="0"/>
                <a:cs typeface="Calibri" pitchFamily="34" charset="0"/>
              </a:rPr>
              <a:t>a često puta uzrokovano poremećajima nastalim porodičnim, poslovnim i drugim nesređenim odnosima.</a:t>
            </a:r>
          </a:p>
          <a:p>
            <a:endParaRPr lang="bs-Latn-BA" dirty="0"/>
          </a:p>
        </p:txBody>
      </p:sp>
    </p:spTree>
    <p:extLst>
      <p:ext uri="{BB962C8B-B14F-4D97-AF65-F5344CB8AC3E}">
        <p14:creationId xmlns:p14="http://schemas.microsoft.com/office/powerpoint/2010/main" val="931892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smtClean="0"/>
              <a:t/>
            </a:r>
            <a:br>
              <a:rPr lang="hr-BA" sz="3600" b="1" dirty="0" smtClean="0"/>
            </a:br>
            <a:endParaRPr lang="bs-Latn-BA" sz="3600" dirty="0"/>
          </a:p>
        </p:txBody>
      </p:sp>
      <p:sp>
        <p:nvSpPr>
          <p:cNvPr id="5" name="Content Placeholder 4"/>
          <p:cNvSpPr>
            <a:spLocks noGrp="1"/>
          </p:cNvSpPr>
          <p:nvPr>
            <p:ph idx="1"/>
          </p:nvPr>
        </p:nvSpPr>
        <p:spPr>
          <a:xfrm>
            <a:off x="899592" y="1268760"/>
            <a:ext cx="7344816" cy="4857403"/>
          </a:xfrm>
        </p:spPr>
        <p:txBody>
          <a:bodyPr>
            <a:normAutofit fontScale="92500" lnSpcReduction="20000"/>
          </a:bodyPr>
          <a:lstStyle/>
          <a:p>
            <a:pPr algn="just"/>
            <a:r>
              <a:rPr lang="hr-BA" b="1" dirty="0"/>
              <a:t>Faktorske teorije nalažu da se upoznaju i prouče novi oblici nasilničkog kriminaliteta.</a:t>
            </a:r>
            <a:endParaRPr lang="bs-Latn-BA" dirty="0"/>
          </a:p>
          <a:p>
            <a:pPr marL="0" indent="0" algn="just">
              <a:buNone/>
            </a:pPr>
            <a:r>
              <a:rPr lang="hr-BA" b="1" dirty="0"/>
              <a:t>To su akti nasilja u smislu: </a:t>
            </a:r>
            <a:endParaRPr lang="bs-Latn-BA" dirty="0"/>
          </a:p>
          <a:p>
            <a:pPr lvl="1" algn="just">
              <a:buFont typeface="Arial" pitchFamily="34" charset="0"/>
              <a:buChar char="•"/>
            </a:pPr>
            <a:r>
              <a:rPr lang="hr-BA" sz="3200" b="1" dirty="0"/>
              <a:t>terorizma, </a:t>
            </a:r>
            <a:endParaRPr lang="bs-Latn-BA" sz="3200" dirty="0"/>
          </a:p>
          <a:p>
            <a:pPr lvl="1" algn="just">
              <a:buFont typeface="Arial" pitchFamily="34" charset="0"/>
              <a:buChar char="•"/>
            </a:pPr>
            <a:r>
              <a:rPr lang="hr-BA" sz="3200" b="1" dirty="0"/>
              <a:t>zločini protiv čovječnosti i međunarodnog prava, </a:t>
            </a:r>
            <a:endParaRPr lang="bs-Latn-BA" sz="3200" dirty="0"/>
          </a:p>
          <a:p>
            <a:pPr lvl="1" algn="just">
              <a:buFont typeface="Arial" pitchFamily="34" charset="0"/>
              <a:buChar char="•"/>
            </a:pPr>
            <a:r>
              <a:rPr lang="hr-BA" sz="3200" b="1" dirty="0"/>
              <a:t>porodično nasilje, menadžeri u ulozi </a:t>
            </a:r>
            <a:r>
              <a:rPr lang="hr-BA" sz="3200" b="1" dirty="0" err="1"/>
              <a:t>mobing</a:t>
            </a:r>
            <a:r>
              <a:rPr lang="hr-BA" sz="3200" b="1" dirty="0"/>
              <a:t> moderatora nad ženama</a:t>
            </a:r>
            <a:r>
              <a:rPr lang="hr-BA" sz="3200" dirty="0"/>
              <a:t>. </a:t>
            </a:r>
            <a:endParaRPr lang="bs-Latn-BA" sz="3200" dirty="0"/>
          </a:p>
          <a:p>
            <a:pPr algn="just"/>
            <a:r>
              <a:rPr lang="hr-BA" b="1" dirty="0"/>
              <a:t>Uzroci ove vrste nasilja nastaju kao posljedica ekonomskih i političkih kriza.</a:t>
            </a:r>
            <a:endParaRPr lang="bs-Latn-BA" dirty="0"/>
          </a:p>
          <a:p>
            <a:endParaRPr lang="bs-Latn-BA" dirty="0"/>
          </a:p>
        </p:txBody>
      </p:sp>
    </p:spTree>
    <p:extLst>
      <p:ext uri="{BB962C8B-B14F-4D97-AF65-F5344CB8AC3E}">
        <p14:creationId xmlns:p14="http://schemas.microsoft.com/office/powerpoint/2010/main" val="187058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BA" b="1" dirty="0" smtClean="0"/>
              <a:t/>
            </a:r>
            <a:br>
              <a:rPr lang="hr-BA" b="1" dirty="0" smtClean="0"/>
            </a:br>
            <a:endParaRPr lang="hr-BA" sz="4000" b="1" dirty="0" smtClean="0">
              <a:latin typeface="+mn-lt"/>
            </a:endParaRPr>
          </a:p>
        </p:txBody>
      </p:sp>
      <p:sp>
        <p:nvSpPr>
          <p:cNvPr id="3" name="Content Placeholder 2"/>
          <p:cNvSpPr>
            <a:spLocks noGrp="1"/>
          </p:cNvSpPr>
          <p:nvPr>
            <p:ph idx="1"/>
          </p:nvPr>
        </p:nvSpPr>
        <p:spPr>
          <a:xfrm>
            <a:off x="827584" y="1600200"/>
            <a:ext cx="7416824" cy="4525963"/>
          </a:xfrm>
        </p:spPr>
        <p:txBody>
          <a:bodyPr>
            <a:normAutofit/>
          </a:bodyPr>
          <a:lstStyle/>
          <a:p>
            <a:pPr lvl="0" algn="just"/>
            <a:r>
              <a:rPr lang="hr-BA" sz="3000" b="1" dirty="0"/>
              <a:t>Fenomenologija kriminaliteta proučava:</a:t>
            </a:r>
            <a:endParaRPr lang="hr-BA" sz="3000" b="1" dirty="0" smtClean="0"/>
          </a:p>
          <a:p>
            <a:pPr lvl="0" algn="just"/>
            <a:endParaRPr lang="hr-BA" sz="3000" b="1" dirty="0"/>
          </a:p>
          <a:p>
            <a:pPr lvl="0" algn="just"/>
            <a:r>
              <a:rPr lang="hr-BA" sz="3000" b="1" dirty="0" smtClean="0"/>
              <a:t>pojavne </a:t>
            </a:r>
            <a:r>
              <a:rPr lang="hr-BA" sz="3000" b="1" dirty="0"/>
              <a:t>oblike, </a:t>
            </a:r>
            <a:endParaRPr lang="bs-Latn-BA" sz="3000" b="1" dirty="0"/>
          </a:p>
          <a:p>
            <a:pPr lvl="0" algn="just"/>
            <a:r>
              <a:rPr lang="hr-BA" sz="3000" b="1" dirty="0"/>
              <a:t>strukturu, </a:t>
            </a:r>
            <a:endParaRPr lang="bs-Latn-BA" sz="3000" b="1" dirty="0"/>
          </a:p>
          <a:p>
            <a:pPr lvl="0" algn="just"/>
            <a:r>
              <a:rPr lang="hr-BA" sz="3000" b="1" dirty="0"/>
              <a:t>strukturalne promjene i </a:t>
            </a:r>
            <a:endParaRPr lang="bs-Latn-BA" sz="3000" b="1" dirty="0"/>
          </a:p>
          <a:p>
            <a:pPr lvl="0" algn="just"/>
            <a:r>
              <a:rPr lang="hr-BA" sz="3000" b="1" dirty="0"/>
              <a:t>dinamiku razvoja kriminaliteta. </a:t>
            </a:r>
            <a:endParaRPr lang="bs-Latn-BA" sz="3000" b="1" dirty="0"/>
          </a:p>
          <a:p>
            <a:pPr algn="just"/>
            <a:endParaRPr lang="bs-Latn-BA" sz="3000" b="1" dirty="0"/>
          </a:p>
        </p:txBody>
      </p:sp>
    </p:spTree>
    <p:extLst>
      <p:ext uri="{BB962C8B-B14F-4D97-AF65-F5344CB8AC3E}">
        <p14:creationId xmlns:p14="http://schemas.microsoft.com/office/powerpoint/2010/main" val="7958923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dirty="0" smtClean="0"/>
              <a:t/>
            </a:r>
            <a:br>
              <a:rPr lang="bs-Latn-BA" dirty="0" smtClean="0"/>
            </a:br>
            <a:endParaRPr lang="bs-Latn-BA" sz="4000" b="1" dirty="0"/>
          </a:p>
        </p:txBody>
      </p:sp>
      <p:sp>
        <p:nvSpPr>
          <p:cNvPr id="3" name="Content Placeholder 2"/>
          <p:cNvSpPr>
            <a:spLocks noGrp="1"/>
          </p:cNvSpPr>
          <p:nvPr>
            <p:ph idx="1"/>
          </p:nvPr>
        </p:nvSpPr>
        <p:spPr/>
        <p:txBody>
          <a:bodyPr>
            <a:normAutofit fontScale="85000" lnSpcReduction="20000"/>
          </a:bodyPr>
          <a:lstStyle/>
          <a:p>
            <a:pPr algn="just"/>
            <a:r>
              <a:rPr lang="vi-VN" sz="3500" b="1" dirty="0">
                <a:latin typeface="Calibri" pitchFamily="34" charset="0"/>
                <a:cs typeface="Calibri" pitchFamily="34" charset="0"/>
              </a:rPr>
              <a:t>Također, po Simeunoviću ti se uzroci svode na protivrječnosti koje izviru iz:</a:t>
            </a:r>
          </a:p>
          <a:p>
            <a:pPr algn="just"/>
            <a:r>
              <a:rPr lang="vi-VN" sz="3500" b="1" dirty="0">
                <a:latin typeface="Calibri" pitchFamily="34" charset="0"/>
                <a:cs typeface="Calibri" pitchFamily="34" charset="0"/>
              </a:rPr>
              <a:t>nemogućnosti stvaranja i izražavanja interesa velikih socijalnih grupa; </a:t>
            </a:r>
          </a:p>
          <a:p>
            <a:pPr algn="just"/>
            <a:r>
              <a:rPr lang="vi-VN" sz="3500" b="1" dirty="0">
                <a:latin typeface="Calibri" pitchFamily="34" charset="0"/>
                <a:cs typeface="Calibri" pitchFamily="34" charset="0"/>
              </a:rPr>
              <a:t>nesposobnost organizovanja i sprovođenja vlasti; </a:t>
            </a:r>
          </a:p>
          <a:p>
            <a:pPr algn="just"/>
            <a:r>
              <a:rPr lang="vi-VN" sz="3500" b="1" dirty="0">
                <a:latin typeface="Calibri" pitchFamily="34" charset="0"/>
                <a:cs typeface="Calibri" pitchFamily="34" charset="0"/>
              </a:rPr>
              <a:t>izrazite socijalne razlike i nedovoljna organizovanost privrednog sistema;</a:t>
            </a:r>
          </a:p>
          <a:p>
            <a:pPr algn="just"/>
            <a:r>
              <a:rPr lang="vi-VN" sz="3500" b="1" dirty="0">
                <a:latin typeface="Calibri" pitchFamily="34" charset="0"/>
                <a:cs typeface="Calibri" pitchFamily="34" charset="0"/>
              </a:rPr>
              <a:t>rasprostranjenost društveno negativnih pojava; </a:t>
            </a:r>
          </a:p>
          <a:p>
            <a:pPr algn="just"/>
            <a:r>
              <a:rPr lang="vi-VN" sz="3500" b="1" dirty="0">
                <a:latin typeface="Calibri" pitchFamily="34" charset="0"/>
                <a:cs typeface="Calibri" pitchFamily="34" charset="0"/>
              </a:rPr>
              <a:t>odsustvo sankcija i dr.</a:t>
            </a:r>
          </a:p>
          <a:p>
            <a:endParaRPr lang="bs-Latn-BA" dirty="0"/>
          </a:p>
        </p:txBody>
      </p:sp>
    </p:spTree>
    <p:extLst>
      <p:ext uri="{BB962C8B-B14F-4D97-AF65-F5344CB8AC3E}">
        <p14:creationId xmlns:p14="http://schemas.microsoft.com/office/powerpoint/2010/main" val="33100937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99592" y="1628800"/>
            <a:ext cx="7344816" cy="4497363"/>
          </a:xfrm>
        </p:spPr>
        <p:txBody>
          <a:bodyPr>
            <a:normAutofit/>
          </a:bodyPr>
          <a:lstStyle/>
          <a:p>
            <a:r>
              <a:rPr lang="vi-VN" sz="3000" b="1" dirty="0">
                <a:latin typeface="Calibri" pitchFamily="34" charset="0"/>
                <a:cs typeface="Calibri" pitchFamily="34" charset="0"/>
              </a:rPr>
              <a:t>Pojam </a:t>
            </a:r>
            <a:r>
              <a:rPr lang="vi-VN" sz="3000" b="1" dirty="0" smtClean="0">
                <a:latin typeface="Calibri" pitchFamily="34" charset="0"/>
                <a:cs typeface="Calibri" pitchFamily="34" charset="0"/>
              </a:rPr>
              <a:t>ubice</a:t>
            </a:r>
            <a:endParaRPr lang="bs-Latn-BA" sz="3000" b="1" dirty="0" smtClean="0">
              <a:latin typeface="Calibri" pitchFamily="34" charset="0"/>
              <a:cs typeface="Calibri" pitchFamily="34" charset="0"/>
            </a:endParaRPr>
          </a:p>
          <a:p>
            <a:r>
              <a:rPr lang="vi-VN" sz="3000" b="1" dirty="0" smtClean="0">
                <a:latin typeface="Calibri" pitchFamily="34" charset="0"/>
                <a:cs typeface="Calibri" pitchFamily="34" charset="0"/>
              </a:rPr>
              <a:t>Lombrozov </a:t>
            </a:r>
            <a:r>
              <a:rPr lang="vi-VN" sz="3000" b="1" dirty="0">
                <a:latin typeface="Calibri" pitchFamily="34" charset="0"/>
                <a:cs typeface="Calibri" pitchFamily="34" charset="0"/>
              </a:rPr>
              <a:t>tip ubice – rođeni </a:t>
            </a:r>
            <a:r>
              <a:rPr lang="vi-VN" sz="3000" b="1" dirty="0" smtClean="0">
                <a:latin typeface="Calibri" pitchFamily="34" charset="0"/>
                <a:cs typeface="Calibri" pitchFamily="34" charset="0"/>
              </a:rPr>
              <a:t>ubica</a:t>
            </a:r>
            <a:endParaRPr lang="bs-Latn-BA" sz="3000" b="1" dirty="0" smtClean="0">
              <a:latin typeface="Calibri" pitchFamily="34" charset="0"/>
              <a:cs typeface="Calibri" pitchFamily="34" charset="0"/>
            </a:endParaRPr>
          </a:p>
          <a:p>
            <a:r>
              <a:rPr lang="vi-VN" sz="3000" b="1" dirty="0" smtClean="0">
                <a:latin typeface="Calibri" pitchFamily="34" charset="0"/>
                <a:cs typeface="Calibri" pitchFamily="34" charset="0"/>
              </a:rPr>
              <a:t>Tipologija </a:t>
            </a:r>
            <a:r>
              <a:rPr lang="vi-VN" sz="3000" b="1" dirty="0">
                <a:latin typeface="Calibri" pitchFamily="34" charset="0"/>
                <a:cs typeface="Calibri" pitchFamily="34" charset="0"/>
              </a:rPr>
              <a:t>ubistva prema psihološkom profilu</a:t>
            </a:r>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6187108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noAutofit/>
          </a:bodyPr>
          <a:lstStyle/>
          <a:p>
            <a:r>
              <a:rPr lang="hr-BA" sz="3600" b="1" dirty="0" smtClean="0">
                <a:latin typeface="Calibri" pitchFamily="34" charset="0"/>
                <a:cs typeface="Calibri" pitchFamily="34" charset="0"/>
              </a:rPr>
              <a:t/>
            </a:r>
            <a:br>
              <a:rPr lang="hr-BA" sz="3600" b="1" dirty="0" smtClean="0">
                <a:latin typeface="Calibri" pitchFamily="34" charset="0"/>
                <a:cs typeface="Calibri" pitchFamily="34" charset="0"/>
              </a:rPr>
            </a:br>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99592" y="764704"/>
            <a:ext cx="7344816" cy="4968553"/>
          </a:xfrm>
        </p:spPr>
        <p:txBody>
          <a:bodyPr>
            <a:noAutofit/>
          </a:bodyPr>
          <a:lstStyle/>
          <a:p>
            <a:pPr lvl="0" algn="just"/>
            <a:endParaRPr lang="hr-BA" sz="3000" dirty="0" smtClean="0"/>
          </a:p>
          <a:p>
            <a:pPr lvl="0" algn="just"/>
            <a:r>
              <a:rPr lang="hr-BA" sz="3000" b="1" dirty="0">
                <a:latin typeface="Calibri" pitchFamily="34" charset="0"/>
                <a:cs typeface="Calibri" pitchFamily="34" charset="0"/>
              </a:rPr>
              <a:t>Kron je analizirao profil 142 – osuđene, odnosno ispitane osobe koje su proglašene ubicama i razvrstao ih na pet kategorija:</a:t>
            </a:r>
            <a:endParaRPr lang="hr-BA" sz="3000" b="1" dirty="0" smtClean="0">
              <a:latin typeface="Calibri" pitchFamily="34" charset="0"/>
              <a:cs typeface="Calibri" pitchFamily="34" charset="0"/>
            </a:endParaRPr>
          </a:p>
          <a:p>
            <a:pPr lvl="0" algn="just"/>
            <a:r>
              <a:rPr lang="hr-BA" sz="3000" b="1" dirty="0" smtClean="0">
                <a:latin typeface="Calibri" pitchFamily="34" charset="0"/>
                <a:cs typeface="Calibri" pitchFamily="34" charset="0"/>
              </a:rPr>
              <a:t>Neurotična </a:t>
            </a:r>
            <a:r>
              <a:rPr lang="hr-BA" sz="3000" b="1" dirty="0">
                <a:latin typeface="Calibri" pitchFamily="34" charset="0"/>
                <a:cs typeface="Calibri" pitchFamily="34" charset="0"/>
              </a:rPr>
              <a:t>kategorija: kojih ima oko 6,3%. - U ovoj grupi najviše ima alkoholičara, ali i ljudi sa najvišim stepenom </a:t>
            </a:r>
            <a:r>
              <a:rPr lang="hr-BA" sz="3000" b="1" dirty="0" smtClean="0">
                <a:latin typeface="Calibri" pitchFamily="34" charset="0"/>
                <a:cs typeface="Calibri" pitchFamily="34" charset="0"/>
              </a:rPr>
              <a:t>obrazovanja. Oni </a:t>
            </a:r>
            <a:r>
              <a:rPr lang="hr-BA" sz="3000" b="1" dirty="0">
                <a:latin typeface="Calibri" pitchFamily="34" charset="0"/>
                <a:cs typeface="Calibri" pitchFamily="34" charset="0"/>
              </a:rPr>
              <a:t>u najvećem broju slučajeva ubijaju bliske rođake ili prijatelje, vrlo često iz seksualne ljubomore</a:t>
            </a:r>
            <a:r>
              <a:rPr lang="hr-BA" sz="3000" b="1" dirty="0" smtClean="0">
                <a:latin typeface="Calibri" pitchFamily="34" charset="0"/>
                <a:cs typeface="Calibri" pitchFamily="34" charset="0"/>
              </a:rPr>
              <a:t>;</a:t>
            </a:r>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828156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52128"/>
          </a:xfrm>
        </p:spPr>
        <p:txBody>
          <a:bodyPr>
            <a:normAutofit fontScale="90000"/>
          </a:bodyPr>
          <a:lstStyle/>
          <a:p>
            <a:r>
              <a:rPr lang="bs-Latn-BA" sz="4000" b="1" dirty="0" smtClean="0">
                <a:latin typeface="Calibri" pitchFamily="34" charset="0"/>
                <a:cs typeface="Calibri" pitchFamily="34" charset="0"/>
              </a:rPr>
              <a:t/>
            </a:r>
            <a:br>
              <a:rPr lang="bs-Latn-BA" sz="4000" b="1" dirty="0" smtClean="0">
                <a:latin typeface="Calibri" pitchFamily="34" charset="0"/>
                <a:cs typeface="Calibri" pitchFamily="34" charset="0"/>
              </a:rPr>
            </a:br>
            <a:r>
              <a:rPr lang="vi-VN" sz="4000" dirty="0" smtClean="0"/>
              <a:t/>
            </a:r>
            <a:br>
              <a:rPr lang="vi-VN" sz="4000" dirty="0" smtClean="0"/>
            </a:br>
            <a:endParaRPr lang="bs-Latn-BA" sz="4000" dirty="0"/>
          </a:p>
        </p:txBody>
      </p:sp>
      <p:sp>
        <p:nvSpPr>
          <p:cNvPr id="3" name="Content Placeholder 2"/>
          <p:cNvSpPr>
            <a:spLocks noGrp="1"/>
          </p:cNvSpPr>
          <p:nvPr>
            <p:ph idx="1"/>
          </p:nvPr>
        </p:nvSpPr>
        <p:spPr>
          <a:xfrm>
            <a:off x="827584" y="1340768"/>
            <a:ext cx="7416824" cy="4785395"/>
          </a:xfrm>
        </p:spPr>
        <p:txBody>
          <a:bodyPr>
            <a:normAutofit/>
          </a:bodyPr>
          <a:lstStyle/>
          <a:p>
            <a:pPr marL="0" indent="0" algn="just">
              <a:buNone/>
            </a:pPr>
            <a:r>
              <a:rPr lang="bs-Latn-BA" sz="3000" b="1" dirty="0" smtClean="0"/>
              <a:t>Paranoidna </a:t>
            </a:r>
            <a:r>
              <a:rPr lang="bs-Latn-BA" sz="3000" b="1" dirty="0"/>
              <a:t>kategorija: kojih je uz normalne oko 28,17%. - Ovdje su u pitanju socijalno preosjetljive osobe sa prikrivenom agresivnošću. Pretežno potiču iz razorenih i alkoholičarskih porodica. Često su to i povratnici. </a:t>
            </a:r>
            <a:endParaRPr lang="bs-Latn-BA" dirty="0"/>
          </a:p>
        </p:txBody>
      </p:sp>
    </p:spTree>
    <p:extLst>
      <p:ext uri="{BB962C8B-B14F-4D97-AF65-F5344CB8AC3E}">
        <p14:creationId xmlns:p14="http://schemas.microsoft.com/office/powerpoint/2010/main" val="21397916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056784" cy="4525963"/>
          </a:xfrm>
        </p:spPr>
        <p:txBody>
          <a:bodyPr>
            <a:normAutofit/>
          </a:bodyPr>
          <a:lstStyle/>
          <a:p>
            <a:pPr algn="just"/>
            <a:r>
              <a:rPr lang="bs-Latn-BA" sz="3000" b="1" dirty="0"/>
              <a:t>Tu spadaju i oni koji imaju loša iskustva iz djetinjstva i negativan odnos prema majci.  Imaju najniži stepen obrazovanja u odnosu na </a:t>
            </a:r>
            <a:r>
              <a:rPr lang="bs-Latn-BA" sz="3000" b="1" dirty="0" smtClean="0"/>
              <a:t>ostale.</a:t>
            </a:r>
            <a:endParaRPr lang="bs-Latn-BA" sz="3000" b="1" dirty="0"/>
          </a:p>
          <a:p>
            <a:pPr algn="just"/>
            <a:endParaRPr lang="bs-Latn-BA" sz="3000" b="1" dirty="0"/>
          </a:p>
        </p:txBody>
      </p:sp>
    </p:spTree>
    <p:extLst>
      <p:ext uri="{BB962C8B-B14F-4D97-AF65-F5344CB8AC3E}">
        <p14:creationId xmlns:p14="http://schemas.microsoft.com/office/powerpoint/2010/main" val="30457804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229600" cy="1872208"/>
          </a:xfrm>
        </p:spPr>
        <p:txBody>
          <a:bodyPr>
            <a:noAutofit/>
          </a:bodyPr>
          <a:lstStyle/>
          <a:p>
            <a:r>
              <a:rPr lang="bs-Latn-BA" sz="3600" b="1" dirty="0" smtClean="0">
                <a:latin typeface="Calibri" pitchFamily="34" charset="0"/>
                <a:cs typeface="Calibri" pitchFamily="34" charset="0"/>
              </a:rPr>
              <a:t/>
            </a:r>
            <a:br>
              <a:rPr lang="bs-Latn-BA" sz="3600" b="1" dirty="0" smtClean="0">
                <a:latin typeface="Calibri" pitchFamily="34" charset="0"/>
                <a:cs typeface="Calibri" pitchFamily="34" charset="0"/>
              </a:rPr>
            </a:br>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457200" y="1052736"/>
            <a:ext cx="8229600" cy="5400600"/>
          </a:xfrm>
        </p:spPr>
        <p:txBody>
          <a:bodyPr>
            <a:normAutofit/>
          </a:bodyPr>
          <a:lstStyle/>
          <a:p>
            <a:endParaRPr lang="bs-Latn-BA" dirty="0" smtClean="0"/>
          </a:p>
          <a:p>
            <a:pPr algn="just"/>
            <a:r>
              <a:rPr lang="vi-VN" sz="3000" b="1" dirty="0" smtClean="0">
                <a:latin typeface="Calibri" pitchFamily="34" charset="0"/>
                <a:cs typeface="Calibri" pitchFamily="34" charset="0"/>
              </a:rPr>
              <a:t>Simulativna kategorija, kojih ima oko 12,68% uglavnom ne potiču iz razorenih porodica. Skloni su ubistvu bliskih osoba i izuzetno su agresivni prema </a:t>
            </a:r>
            <a:r>
              <a:rPr lang="vi-VN" sz="3000" b="1" dirty="0" smtClean="0">
                <a:latin typeface="Calibri" pitchFamily="34" charset="0"/>
                <a:cs typeface="Calibri" pitchFamily="34" charset="0"/>
              </a:rPr>
              <a:t>okolini</a:t>
            </a:r>
            <a:r>
              <a:rPr lang="bs-Latn-BA" sz="3000" b="1" dirty="0" smtClean="0">
                <a:latin typeface="Calibri" pitchFamily="34" charset="0"/>
                <a:cs typeface="Calibri" pitchFamily="34" charset="0"/>
              </a:rPr>
              <a:t>.</a:t>
            </a:r>
          </a:p>
          <a:p>
            <a:pPr algn="just"/>
            <a:r>
              <a:rPr lang="vi-VN" sz="3000" b="1" dirty="0" smtClean="0">
                <a:latin typeface="Calibri" pitchFamily="34" charset="0"/>
                <a:cs typeface="Calibri" pitchFamily="34" charset="0"/>
              </a:rPr>
              <a:t>Takođe </a:t>
            </a:r>
            <a:r>
              <a:rPr lang="vi-VN" sz="3000" b="1" dirty="0" smtClean="0">
                <a:latin typeface="Calibri" pitchFamily="34" charset="0"/>
                <a:cs typeface="Calibri" pitchFamily="34" charset="0"/>
              </a:rPr>
              <a:t>su u većini sa nižim stepenom </a:t>
            </a:r>
            <a:r>
              <a:rPr lang="bs-Latn-BA" sz="3000" b="1" dirty="0" smtClean="0">
                <a:latin typeface="Calibri" pitchFamily="34" charset="0"/>
                <a:cs typeface="Calibri" pitchFamily="34" charset="0"/>
              </a:rPr>
              <a:t>   </a:t>
            </a:r>
            <a:r>
              <a:rPr lang="vi-VN" sz="3000" b="1" dirty="0" smtClean="0">
                <a:latin typeface="Calibri" pitchFamily="34" charset="0"/>
                <a:cs typeface="Calibri" pitchFamily="34" charset="0"/>
              </a:rPr>
              <a:t>obrazovanja</a:t>
            </a:r>
            <a:r>
              <a:rPr lang="vi-VN" sz="3000" b="1" dirty="0" smtClean="0">
                <a:latin typeface="Calibri" pitchFamily="34" charset="0"/>
                <a:cs typeface="Calibri" pitchFamily="34" charset="0"/>
              </a:rPr>
              <a:t>.</a:t>
            </a:r>
          </a:p>
          <a:p>
            <a:endParaRPr lang="bs-Latn-BA" sz="3000" dirty="0"/>
          </a:p>
        </p:txBody>
      </p:sp>
    </p:spTree>
    <p:extLst>
      <p:ext uri="{BB962C8B-B14F-4D97-AF65-F5344CB8AC3E}">
        <p14:creationId xmlns:p14="http://schemas.microsoft.com/office/powerpoint/2010/main" val="196864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normAutofit/>
          </a:bodyPr>
          <a:lstStyle/>
          <a:p>
            <a:pPr algn="just"/>
            <a:r>
              <a:rPr lang="vi-VN" sz="3000" b="1" dirty="0">
                <a:latin typeface="Calibri" pitchFamily="34" charset="0"/>
                <a:cs typeface="Calibri" pitchFamily="34" charset="0"/>
              </a:rPr>
              <a:t>Depresivne kategorije osoba, ima ih oko 23,94%. - U ovu grupu su uvrštene socijalno izolovane osobe, povučene, kod kojih dominira pesimizam, beskorisnost, bezvoljnost. </a:t>
            </a:r>
            <a:endParaRPr lang="bs-Latn-BA" sz="3000" b="1" dirty="0" smtClean="0">
              <a:latin typeface="Calibri" pitchFamily="34" charset="0"/>
              <a:cs typeface="Calibri" pitchFamily="34" charset="0"/>
            </a:endParaRPr>
          </a:p>
          <a:p>
            <a:pPr algn="just"/>
            <a:r>
              <a:rPr lang="vi-VN" sz="3000" b="1" dirty="0" smtClean="0">
                <a:latin typeface="Calibri" pitchFamily="34" charset="0"/>
                <a:cs typeface="Calibri" pitchFamily="34" charset="0"/>
              </a:rPr>
              <a:t>Radi </a:t>
            </a:r>
            <a:r>
              <a:rPr lang="vi-VN" sz="3000" b="1" dirty="0">
                <a:latin typeface="Calibri" pitchFamily="34" charset="0"/>
                <a:cs typeface="Calibri" pitchFamily="34" charset="0"/>
              </a:rPr>
              <a:t>se o osobama koje nemaju samopouzdanje. </a:t>
            </a:r>
            <a:endParaRPr lang="bs-Latn-BA" sz="3000" b="1" dirty="0" smtClean="0">
              <a:latin typeface="Calibri" pitchFamily="34" charset="0"/>
              <a:cs typeface="Calibri" pitchFamily="34" charset="0"/>
            </a:endParaRPr>
          </a:p>
          <a:p>
            <a:pPr algn="just"/>
            <a:r>
              <a:rPr lang="vi-VN" sz="3000" b="1" dirty="0" smtClean="0">
                <a:latin typeface="Calibri" pitchFamily="34" charset="0"/>
                <a:cs typeface="Calibri" pitchFamily="34" charset="0"/>
              </a:rPr>
              <a:t>Krivična </a:t>
            </a:r>
            <a:r>
              <a:rPr lang="vi-VN" sz="3000" b="1" dirty="0">
                <a:latin typeface="Calibri" pitchFamily="34" charset="0"/>
                <a:cs typeface="Calibri" pitchFamily="34" charset="0"/>
              </a:rPr>
              <a:t>djela najčešće čine u alkoholisanom stanju.</a:t>
            </a:r>
          </a:p>
          <a:p>
            <a:pPr algn="just"/>
            <a:endParaRPr lang="bs-Latn-BA" sz="3000" dirty="0"/>
          </a:p>
        </p:txBody>
      </p:sp>
    </p:spTree>
    <p:extLst>
      <p:ext uri="{BB962C8B-B14F-4D97-AF65-F5344CB8AC3E}">
        <p14:creationId xmlns:p14="http://schemas.microsoft.com/office/powerpoint/2010/main" val="34262632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457200" y="2132856"/>
            <a:ext cx="8229600" cy="3993307"/>
          </a:xfrm>
        </p:spPr>
        <p:txBody>
          <a:bodyPr/>
          <a:lstStyle/>
          <a:p>
            <a:pPr marL="0" indent="0" algn="just">
              <a:buNone/>
            </a:pPr>
            <a:endParaRPr lang="bs-Latn-BA" sz="3000" b="1" dirty="0" smtClean="0"/>
          </a:p>
          <a:p>
            <a:pPr algn="just"/>
            <a:r>
              <a:rPr lang="bs-Latn-BA" sz="3000" b="1" dirty="0" smtClean="0"/>
              <a:t>Normalna </a:t>
            </a:r>
            <a:r>
              <a:rPr lang="bs-Latn-BA" sz="3000" b="1" dirty="0"/>
              <a:t>kategorija osoba, oko 29,87%. </a:t>
            </a:r>
            <a:endParaRPr lang="bs-Latn-BA" sz="3000" b="1" dirty="0"/>
          </a:p>
          <a:p>
            <a:pPr algn="just"/>
            <a:r>
              <a:rPr lang="bs-Latn-BA" sz="3000" b="1" dirty="0" smtClean="0"/>
              <a:t>U </a:t>
            </a:r>
            <a:r>
              <a:rPr lang="bs-Latn-BA" sz="3000" b="1" dirty="0"/>
              <a:t>ovoj kategoriji osoba je najveći broj ubica sa višom i visokom stručnom spremom, koji potiču iz problematičnih porodica, a njihove žrtve su poznanici, prijatelji i rodbina.</a:t>
            </a:r>
          </a:p>
          <a:p>
            <a:endParaRPr lang="bs-Latn-BA" dirty="0"/>
          </a:p>
        </p:txBody>
      </p:sp>
    </p:spTree>
    <p:extLst>
      <p:ext uri="{BB962C8B-B14F-4D97-AF65-F5344CB8AC3E}">
        <p14:creationId xmlns:p14="http://schemas.microsoft.com/office/powerpoint/2010/main" val="5980559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54162"/>
          </a:xfrm>
        </p:spPr>
        <p:txBody>
          <a:bodyPr>
            <a:noAutofit/>
          </a:bodyPr>
          <a:lstStyle/>
          <a:p>
            <a:r>
              <a:rPr lang="hr-BA" sz="3600" b="1" dirty="0" smtClean="0">
                <a:latin typeface="Calibri" pitchFamily="34" charset="0"/>
                <a:cs typeface="Calibri" pitchFamily="34" charset="0"/>
              </a:rPr>
              <a:t/>
            </a:r>
            <a:br>
              <a:rPr lang="hr-BA" sz="3600" b="1" dirty="0" smtClean="0">
                <a:latin typeface="Calibri" pitchFamily="34" charset="0"/>
                <a:cs typeface="Calibri" pitchFamily="34" charset="0"/>
              </a:rPr>
            </a:br>
            <a:r>
              <a:rPr lang="hr-BA" sz="3600" b="1" dirty="0" smtClean="0">
                <a:latin typeface="Calibri" pitchFamily="34" charset="0"/>
                <a:cs typeface="Calibri" pitchFamily="34" charset="0"/>
              </a:rPr>
              <a:t>Za </a:t>
            </a:r>
            <a:r>
              <a:rPr lang="hr-BA" sz="3600" b="1" dirty="0">
                <a:latin typeface="Calibri" pitchFamily="34" charset="0"/>
                <a:cs typeface="Calibri" pitchFamily="34" charset="0"/>
              </a:rPr>
              <a:t>sve navedene kategorije karakteristično je da su kao djeca bili zlostavljani od roditelja ili susjeda.</a:t>
            </a:r>
            <a:r>
              <a:rPr lang="bs-Latn-BA" sz="3600" dirty="0">
                <a:latin typeface="Calibri" pitchFamily="34" charset="0"/>
                <a:cs typeface="Calibri" pitchFamily="34" charset="0"/>
              </a:rPr>
              <a:t/>
            </a:r>
            <a:br>
              <a:rPr lang="bs-Latn-BA" sz="3600" dirty="0">
                <a:latin typeface="Calibri" pitchFamily="34" charset="0"/>
                <a:cs typeface="Calibri" pitchFamily="34" charset="0"/>
              </a:rPr>
            </a:br>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899592" y="2132856"/>
            <a:ext cx="7272808" cy="4464496"/>
          </a:xfrm>
        </p:spPr>
        <p:txBody>
          <a:bodyPr>
            <a:noAutofit/>
          </a:bodyPr>
          <a:lstStyle/>
          <a:p>
            <a:pPr marL="0" indent="0">
              <a:buNone/>
            </a:pPr>
            <a:r>
              <a:rPr lang="hr-BA" sz="3000" b="1" dirty="0"/>
              <a:t>Najpotpuniju kategoriju ubica daju klinička istraživanja a to su: </a:t>
            </a:r>
            <a:endParaRPr lang="bs-Latn-BA" sz="3000" b="1" dirty="0"/>
          </a:p>
          <a:p>
            <a:pPr lvl="0"/>
            <a:r>
              <a:rPr lang="hr-BA" sz="3000" b="1" dirty="0"/>
              <a:t>normalni,</a:t>
            </a:r>
            <a:endParaRPr lang="bs-Latn-BA" sz="3000" b="1" dirty="0"/>
          </a:p>
          <a:p>
            <a:pPr lvl="0"/>
            <a:r>
              <a:rPr lang="hr-BA" sz="3000" b="1" dirty="0"/>
              <a:t>šizofreni, </a:t>
            </a:r>
            <a:endParaRPr lang="bs-Latn-BA" sz="3000" b="1" dirty="0"/>
          </a:p>
          <a:p>
            <a:pPr lvl="0"/>
            <a:r>
              <a:rPr lang="hr-BA" sz="3000" b="1" dirty="0"/>
              <a:t>psihopatski, </a:t>
            </a:r>
            <a:endParaRPr lang="bs-Latn-BA" sz="3000" b="1" dirty="0"/>
          </a:p>
          <a:p>
            <a:pPr lvl="0"/>
            <a:r>
              <a:rPr lang="hr-BA" sz="3000" b="1" dirty="0"/>
              <a:t>alkoholičarski, </a:t>
            </a:r>
            <a:endParaRPr lang="bs-Latn-BA" sz="3000" b="1" dirty="0"/>
          </a:p>
          <a:p>
            <a:pPr lvl="0"/>
            <a:r>
              <a:rPr lang="hr-BA" sz="3000" b="1" dirty="0"/>
              <a:t>sadistički, </a:t>
            </a:r>
            <a:endParaRPr lang="bs-Latn-BA" sz="3000" b="1" dirty="0"/>
          </a:p>
          <a:p>
            <a:pPr lvl="0"/>
            <a:r>
              <a:rPr lang="hr-BA" sz="3000" b="1" dirty="0"/>
              <a:t>depresivni, </a:t>
            </a:r>
            <a:endParaRPr lang="bs-Latn-BA" sz="3000" b="1" dirty="0"/>
          </a:p>
        </p:txBody>
      </p:sp>
    </p:spTree>
    <p:extLst>
      <p:ext uri="{BB962C8B-B14F-4D97-AF65-F5344CB8AC3E}">
        <p14:creationId xmlns:p14="http://schemas.microsoft.com/office/powerpoint/2010/main" val="24433834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dirty="0" smtClean="0"/>
              <a:t/>
            </a:r>
            <a:br>
              <a:rPr lang="bs-Latn-BA" dirty="0" smtClean="0"/>
            </a:br>
            <a:r>
              <a:rPr lang="bs-Latn-BA" dirty="0"/>
              <a:t/>
            </a:r>
            <a:br>
              <a:rPr lang="bs-Latn-BA" dirty="0"/>
            </a:br>
            <a:endParaRPr lang="bs-Latn-BA" sz="4000" dirty="0"/>
          </a:p>
        </p:txBody>
      </p:sp>
      <p:sp>
        <p:nvSpPr>
          <p:cNvPr id="3" name="Content Placeholder 2"/>
          <p:cNvSpPr>
            <a:spLocks noGrp="1"/>
          </p:cNvSpPr>
          <p:nvPr>
            <p:ph idx="1"/>
          </p:nvPr>
        </p:nvSpPr>
        <p:spPr>
          <a:xfrm>
            <a:off x="827584" y="1196752"/>
            <a:ext cx="7344816" cy="4929411"/>
          </a:xfrm>
        </p:spPr>
        <p:txBody>
          <a:bodyPr>
            <a:normAutofit/>
          </a:bodyPr>
          <a:lstStyle/>
          <a:p>
            <a:r>
              <a:rPr lang="bs-Latn-BA" sz="3000" b="1" dirty="0"/>
              <a:t>osvetnički, </a:t>
            </a:r>
          </a:p>
          <a:p>
            <a:r>
              <a:rPr lang="bs-Latn-BA" sz="3000" b="1" dirty="0" smtClean="0"/>
              <a:t>psihotični</a:t>
            </a:r>
            <a:r>
              <a:rPr lang="bs-Latn-BA" sz="3000" b="1" dirty="0"/>
              <a:t>, </a:t>
            </a:r>
          </a:p>
          <a:p>
            <a:r>
              <a:rPr lang="bs-Latn-BA" sz="3000" b="1" dirty="0"/>
              <a:t>histerični, </a:t>
            </a:r>
          </a:p>
          <a:p>
            <a:r>
              <a:rPr lang="bs-Latn-BA" sz="3000" b="1" dirty="0"/>
              <a:t>mentalno zaostali, </a:t>
            </a:r>
          </a:p>
          <a:p>
            <a:r>
              <a:rPr lang="bs-Latn-BA" sz="3000" b="1" dirty="0"/>
              <a:t>seksualni tip, </a:t>
            </a:r>
          </a:p>
          <a:p>
            <a:r>
              <a:rPr lang="bs-Latn-BA" sz="3000" b="1" dirty="0"/>
              <a:t>pasivno agresivni tip, </a:t>
            </a:r>
          </a:p>
          <a:p>
            <a:r>
              <a:rPr lang="bs-Latn-BA" sz="3000" b="1" dirty="0"/>
              <a:t>djeca ubice,</a:t>
            </a:r>
          </a:p>
          <a:p>
            <a:r>
              <a:rPr lang="bs-Latn-BA" sz="3000" b="1" dirty="0"/>
              <a:t>tip sa organski moždanim poremećajima. </a:t>
            </a:r>
          </a:p>
        </p:txBody>
      </p:sp>
    </p:spTree>
    <p:extLst>
      <p:ext uri="{BB962C8B-B14F-4D97-AF65-F5344CB8AC3E}">
        <p14:creationId xmlns:p14="http://schemas.microsoft.com/office/powerpoint/2010/main" val="580887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229600" cy="504056"/>
          </a:xfrm>
        </p:spPr>
        <p:txBody>
          <a:bodyPr>
            <a:noAutofit/>
          </a:bodyPr>
          <a:lstStyle/>
          <a:p>
            <a:endParaRPr lang="bs-Latn-BA" sz="3600" dirty="0">
              <a:latin typeface="+mn-lt"/>
            </a:endParaRPr>
          </a:p>
        </p:txBody>
      </p:sp>
      <p:sp>
        <p:nvSpPr>
          <p:cNvPr id="3" name="Content Placeholder 2"/>
          <p:cNvSpPr>
            <a:spLocks noGrp="1"/>
          </p:cNvSpPr>
          <p:nvPr>
            <p:ph idx="1"/>
          </p:nvPr>
        </p:nvSpPr>
        <p:spPr>
          <a:xfrm>
            <a:off x="827584" y="1124744"/>
            <a:ext cx="7416824" cy="5001419"/>
          </a:xfrm>
        </p:spPr>
        <p:txBody>
          <a:bodyPr>
            <a:noAutofit/>
          </a:bodyPr>
          <a:lstStyle/>
          <a:p>
            <a:pPr lvl="0" algn="just"/>
            <a:r>
              <a:rPr lang="hr-BA" sz="3000" b="1" dirty="0"/>
              <a:t>Noviji oblici nasilničkog kriminaliteta:</a:t>
            </a:r>
            <a:endParaRPr lang="hr-BA" sz="3000" b="1" dirty="0" smtClean="0"/>
          </a:p>
          <a:p>
            <a:pPr lvl="0" algn="just"/>
            <a:r>
              <a:rPr lang="hr-BA" sz="3000" b="1" dirty="0" smtClean="0"/>
              <a:t>Terorizam</a:t>
            </a:r>
            <a:r>
              <a:rPr lang="hr-BA" sz="3000" b="1" dirty="0"/>
              <a:t>,</a:t>
            </a:r>
            <a:endParaRPr lang="bs-Latn-BA" sz="3000" dirty="0"/>
          </a:p>
          <a:p>
            <a:pPr lvl="0" algn="just"/>
            <a:r>
              <a:rPr lang="hr-BA" sz="3000" b="1" dirty="0"/>
              <a:t>Huliganizam kao oblik nasilja,</a:t>
            </a:r>
            <a:endParaRPr lang="bs-Latn-BA" sz="3000" dirty="0"/>
          </a:p>
          <a:p>
            <a:pPr lvl="0" algn="just"/>
            <a:r>
              <a:rPr lang="hr-BA" sz="3000" b="1" dirty="0"/>
              <a:t>Nasilnički kriminalitet - delikt nasilja, delikti protiv čovječnosti - međunarodna klasifikacija zločina protiv čovječnosti, ratni zločini,</a:t>
            </a:r>
            <a:endParaRPr lang="bs-Latn-BA" sz="3000" dirty="0"/>
          </a:p>
          <a:p>
            <a:pPr lvl="0" algn="just"/>
            <a:r>
              <a:rPr lang="hr-BA" sz="3000" b="1" dirty="0"/>
              <a:t>Imovinski kriminalitet - delikti pribavljanja imovinske koristi</a:t>
            </a:r>
            <a:r>
              <a:rPr lang="hr-BA" sz="3000" b="1" dirty="0" smtClean="0"/>
              <a:t>,</a:t>
            </a:r>
            <a:endParaRPr lang="bs-Latn-BA" sz="3000" dirty="0"/>
          </a:p>
        </p:txBody>
      </p:sp>
    </p:spTree>
    <p:extLst>
      <p:ext uri="{BB962C8B-B14F-4D97-AF65-F5344CB8AC3E}">
        <p14:creationId xmlns:p14="http://schemas.microsoft.com/office/powerpoint/2010/main" val="2883935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Autofit/>
          </a:bodyPr>
          <a:lstStyle/>
          <a:p>
            <a:r>
              <a:rPr lang="hr-BA" sz="3600" b="1" dirty="0" smtClean="0"/>
              <a:t/>
            </a:r>
            <a:br>
              <a:rPr lang="hr-BA" sz="3600" b="1" dirty="0" smtClean="0"/>
            </a:br>
            <a:endParaRPr lang="bs-Latn-BA" sz="3600" b="1" dirty="0"/>
          </a:p>
        </p:txBody>
      </p:sp>
      <p:sp>
        <p:nvSpPr>
          <p:cNvPr id="3" name="Content Placeholder 2"/>
          <p:cNvSpPr>
            <a:spLocks noGrp="1"/>
          </p:cNvSpPr>
          <p:nvPr>
            <p:ph idx="1"/>
          </p:nvPr>
        </p:nvSpPr>
        <p:spPr>
          <a:xfrm>
            <a:off x="755576" y="404664"/>
            <a:ext cx="7488832" cy="6048672"/>
          </a:xfrm>
        </p:spPr>
        <p:txBody>
          <a:bodyPr>
            <a:normAutofit fontScale="25000" lnSpcReduction="20000"/>
          </a:bodyPr>
          <a:lstStyle/>
          <a:p>
            <a:pPr lvl="0"/>
            <a:endParaRPr lang="hr-BA" b="1" dirty="0" smtClean="0"/>
          </a:p>
          <a:p>
            <a:pPr marL="0" lvl="0" indent="0" algn="just">
              <a:buNone/>
            </a:pPr>
            <a:r>
              <a:rPr lang="hr-BA" sz="12000" b="1" dirty="0"/>
              <a:t>Kriterijumi za klasifikaciju proglašavnja serijskog ubice je prihvaćen u smislu</a:t>
            </a:r>
            <a:r>
              <a:rPr lang="bs-Latn-BA" sz="12000" b="1" dirty="0"/>
              <a:t/>
            </a:r>
            <a:br>
              <a:rPr lang="bs-Latn-BA" sz="12000" b="1" dirty="0"/>
            </a:br>
            <a:r>
              <a:rPr lang="hr-BA" sz="12000" b="1" dirty="0"/>
              <a:t>mišljenja učenjaka, odnosno teoretičara Egera: </a:t>
            </a:r>
            <a:endParaRPr lang="hr-BA" sz="12000" b="1" dirty="0" smtClean="0"/>
          </a:p>
          <a:p>
            <a:pPr lvl="0" algn="just"/>
            <a:endParaRPr lang="hr-BA" sz="12000" b="1" dirty="0"/>
          </a:p>
          <a:p>
            <a:pPr lvl="0" algn="just"/>
            <a:r>
              <a:rPr lang="hr-BA" sz="12000" b="1" dirty="0" smtClean="0"/>
              <a:t>da </a:t>
            </a:r>
            <a:r>
              <a:rPr lang="hr-BA" sz="12000" b="1" dirty="0"/>
              <a:t>je izvršio minimum 3-4 ili više ubistava sa izvjesnim vremenskim pauzama između pojedinačnih slučajeva; </a:t>
            </a:r>
            <a:endParaRPr lang="hr-BA" sz="12000" b="1" dirty="0" smtClean="0"/>
          </a:p>
          <a:p>
            <a:pPr marL="0" lvl="0" indent="0" algn="just">
              <a:buNone/>
            </a:pPr>
            <a:endParaRPr lang="bs-Latn-BA" sz="12000" b="1" dirty="0"/>
          </a:p>
          <a:p>
            <a:pPr lvl="0" algn="just"/>
            <a:r>
              <a:rPr lang="hr-BA" sz="12000" b="1" dirty="0"/>
              <a:t>da su ubica i žrtve do delikta jedni drugima nepoznati; </a:t>
            </a:r>
            <a:endParaRPr lang="bs-Latn-BA" sz="12000" b="1" dirty="0"/>
          </a:p>
        </p:txBody>
      </p:sp>
    </p:spTree>
    <p:extLst>
      <p:ext uri="{BB962C8B-B14F-4D97-AF65-F5344CB8AC3E}">
        <p14:creationId xmlns:p14="http://schemas.microsoft.com/office/powerpoint/2010/main" val="32981745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16824" cy="4525963"/>
          </a:xfrm>
        </p:spPr>
        <p:txBody>
          <a:bodyPr>
            <a:normAutofit/>
          </a:bodyPr>
          <a:lstStyle/>
          <a:p>
            <a:pPr lvl="0" algn="just"/>
            <a:r>
              <a:rPr lang="hr-BA" sz="3000" b="1" dirty="0"/>
              <a:t>sadističko iživljavanje nad žrtvom; </a:t>
            </a:r>
            <a:endParaRPr lang="bs-Latn-BA" sz="3000" b="1" dirty="0"/>
          </a:p>
          <a:p>
            <a:pPr lvl="0" algn="just"/>
            <a:r>
              <a:rPr lang="hr-BA" sz="3000" b="1" dirty="0"/>
              <a:t>motivi uglavnom psihološki, a ne materijalni; </a:t>
            </a:r>
            <a:endParaRPr lang="bs-Latn-BA" sz="3000" b="1" dirty="0"/>
          </a:p>
          <a:p>
            <a:pPr lvl="0" algn="just"/>
            <a:r>
              <a:rPr lang="hr-BA" sz="3000" b="1" dirty="0"/>
              <a:t>da žrtve za ubicu imaju simboličan značaj; </a:t>
            </a:r>
            <a:endParaRPr lang="bs-Latn-BA" sz="3000" b="1" dirty="0"/>
          </a:p>
          <a:p>
            <a:pPr lvl="0" algn="just"/>
            <a:r>
              <a:rPr lang="hr-BA" sz="3000" b="1" dirty="0"/>
              <a:t>žrtve su obično rizične i ranjive grupe.</a:t>
            </a:r>
            <a:endParaRPr lang="bs-Latn-BA" sz="3000" b="1" dirty="0"/>
          </a:p>
          <a:p>
            <a:endParaRPr lang="bs-Latn-BA" sz="3000" dirty="0"/>
          </a:p>
        </p:txBody>
      </p:sp>
    </p:spTree>
    <p:extLst>
      <p:ext uri="{BB962C8B-B14F-4D97-AF65-F5344CB8AC3E}">
        <p14:creationId xmlns:p14="http://schemas.microsoft.com/office/powerpoint/2010/main" val="22413802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hr-BA" sz="3600" b="1" dirty="0"/>
              <a:t>Porodično nasilje - nasilje u porodici</a:t>
            </a:r>
            <a:endParaRPr lang="bs-Latn-BA" sz="3600" dirty="0"/>
          </a:p>
        </p:txBody>
      </p:sp>
      <p:sp>
        <p:nvSpPr>
          <p:cNvPr id="3" name="Content Placeholder 2"/>
          <p:cNvSpPr>
            <a:spLocks noGrp="1"/>
          </p:cNvSpPr>
          <p:nvPr>
            <p:ph idx="1"/>
          </p:nvPr>
        </p:nvSpPr>
        <p:spPr>
          <a:xfrm>
            <a:off x="755576" y="1988840"/>
            <a:ext cx="7416824" cy="4137323"/>
          </a:xfrm>
        </p:spPr>
        <p:txBody>
          <a:bodyPr>
            <a:normAutofit/>
          </a:bodyPr>
          <a:lstStyle/>
          <a:p>
            <a:pPr marL="0" indent="0" algn="just">
              <a:buNone/>
            </a:pPr>
            <a:r>
              <a:rPr lang="hr-BA" sz="3000" b="1" dirty="0"/>
              <a:t>Nasilje se najčešće ne prijavljuje zbog: </a:t>
            </a:r>
            <a:endParaRPr lang="bs-Latn-BA" sz="3000" dirty="0"/>
          </a:p>
          <a:p>
            <a:pPr lvl="0" algn="just"/>
            <a:r>
              <a:rPr lang="hr-BA" sz="3000" b="1" dirty="0"/>
              <a:t>uvjerenja da je to privatna stvar, </a:t>
            </a:r>
            <a:endParaRPr lang="bs-Latn-BA" sz="3000" dirty="0"/>
          </a:p>
          <a:p>
            <a:pPr lvl="0" algn="just"/>
            <a:r>
              <a:rPr lang="hr-BA" sz="3000" b="1" dirty="0"/>
              <a:t>osramoćenja žrtve, </a:t>
            </a:r>
            <a:endParaRPr lang="bs-Latn-BA" sz="3000" dirty="0"/>
          </a:p>
          <a:p>
            <a:pPr lvl="0" algn="just"/>
            <a:r>
              <a:rPr lang="hr-BA" sz="3000" b="1" dirty="0"/>
              <a:t>strah od osvete, </a:t>
            </a:r>
            <a:endParaRPr lang="bs-Latn-BA" sz="3000" dirty="0"/>
          </a:p>
          <a:p>
            <a:pPr lvl="0" algn="just"/>
            <a:r>
              <a:rPr lang="hr-BA" sz="3000" b="1" dirty="0"/>
              <a:t>žrtve svoju viktimizaciju ne doživljavaju kao kriminalitet. </a:t>
            </a:r>
            <a:endParaRPr lang="bs-Latn-BA" sz="3000" dirty="0"/>
          </a:p>
          <a:p>
            <a:pPr marL="0" indent="0" algn="just">
              <a:buNone/>
            </a:pPr>
            <a:endParaRPr lang="bs-Latn-BA" sz="3000" dirty="0"/>
          </a:p>
        </p:txBody>
      </p:sp>
    </p:spTree>
    <p:extLst>
      <p:ext uri="{BB962C8B-B14F-4D97-AF65-F5344CB8AC3E}">
        <p14:creationId xmlns:p14="http://schemas.microsoft.com/office/powerpoint/2010/main" val="23394064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971600" y="1600200"/>
            <a:ext cx="7272808" cy="4525963"/>
          </a:xfrm>
        </p:spPr>
        <p:txBody>
          <a:bodyPr>
            <a:normAutofit/>
          </a:bodyPr>
          <a:lstStyle/>
          <a:p>
            <a:pPr marL="0" indent="0" algn="just">
              <a:buNone/>
            </a:pPr>
            <a:r>
              <a:rPr lang="hr-BA" sz="3000" b="1" dirty="0"/>
              <a:t>Kada policija uđe u sredinu gdje se dogodilo nasilje u porodici, djeluje na tri načina: </a:t>
            </a:r>
            <a:endParaRPr lang="bs-Latn-BA" sz="3000" dirty="0"/>
          </a:p>
          <a:p>
            <a:pPr lvl="0" algn="just"/>
            <a:r>
              <a:rPr lang="hr-BA" sz="3000" b="1" dirty="0"/>
              <a:t>savjetovanjem, </a:t>
            </a:r>
            <a:endParaRPr lang="bs-Latn-BA" sz="3000" dirty="0"/>
          </a:p>
          <a:p>
            <a:pPr lvl="0" algn="just"/>
            <a:r>
              <a:rPr lang="hr-BA" sz="3000" b="1" dirty="0"/>
              <a:t>nasilnik-učinitelj mora napustiti objekat, </a:t>
            </a:r>
            <a:endParaRPr lang="bs-Latn-BA" sz="3000" dirty="0"/>
          </a:p>
          <a:p>
            <a:pPr lvl="0" algn="just"/>
            <a:r>
              <a:rPr lang="hr-BA" sz="3000" b="1" dirty="0"/>
              <a:t>privođenje počinitelja.</a:t>
            </a:r>
            <a:endParaRPr lang="bs-Latn-BA" sz="3000" dirty="0"/>
          </a:p>
          <a:p>
            <a:endParaRPr lang="bs-Latn-BA" dirty="0"/>
          </a:p>
        </p:txBody>
      </p:sp>
    </p:spTree>
    <p:extLst>
      <p:ext uri="{BB962C8B-B14F-4D97-AF65-F5344CB8AC3E}">
        <p14:creationId xmlns:p14="http://schemas.microsoft.com/office/powerpoint/2010/main" val="21897181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98178"/>
          </a:xfrm>
        </p:spPr>
        <p:txBody>
          <a:bodyPr>
            <a:noAutofit/>
          </a:bodyPr>
          <a:lstStyle/>
          <a:p>
            <a:endParaRPr lang="bs-Latn-BA" sz="3600" b="1" dirty="0">
              <a:latin typeface="+mn-lt"/>
            </a:endParaRPr>
          </a:p>
        </p:txBody>
      </p:sp>
      <p:sp>
        <p:nvSpPr>
          <p:cNvPr id="3" name="Content Placeholder 2"/>
          <p:cNvSpPr>
            <a:spLocks noGrp="1"/>
          </p:cNvSpPr>
          <p:nvPr>
            <p:ph idx="1"/>
          </p:nvPr>
        </p:nvSpPr>
        <p:spPr>
          <a:xfrm>
            <a:off x="827584" y="1772816"/>
            <a:ext cx="7416824" cy="4353347"/>
          </a:xfrm>
        </p:spPr>
        <p:txBody>
          <a:bodyPr>
            <a:normAutofit/>
          </a:bodyPr>
          <a:lstStyle/>
          <a:p>
            <a:pPr algn="just"/>
            <a:r>
              <a:rPr lang="hr-BA" sz="3000" b="1" dirty="0"/>
              <a:t>Statistički pokazatelji ukazuju da su nasilnici mahom iz kruga porodice, i</a:t>
            </a:r>
            <a:r>
              <a:rPr lang="bs-Latn-BA" sz="3000" b="1" dirty="0"/>
              <a:t/>
            </a:r>
            <a:br>
              <a:rPr lang="bs-Latn-BA" sz="3000" b="1" dirty="0"/>
            </a:br>
            <a:r>
              <a:rPr lang="hr-BA" sz="3000" b="1" dirty="0"/>
              <a:t>da je njihova zastupljenost, kako slijedi</a:t>
            </a:r>
            <a:r>
              <a:rPr lang="hr-BA" sz="3000" b="1" dirty="0" smtClean="0"/>
              <a:t>:</a:t>
            </a:r>
          </a:p>
          <a:p>
            <a:pPr algn="just"/>
            <a:endParaRPr lang="hr-BA" sz="3000" dirty="0" smtClean="0"/>
          </a:p>
          <a:p>
            <a:pPr algn="just"/>
            <a:r>
              <a:rPr lang="hr-BA" sz="3000" b="1" dirty="0" smtClean="0"/>
              <a:t>40 </a:t>
            </a:r>
            <a:r>
              <a:rPr lang="hr-BA" sz="3000" b="1" dirty="0"/>
              <a:t>% - učinitelj bračni par</a:t>
            </a:r>
            <a:r>
              <a:rPr lang="hr-BA" sz="3000" b="1" dirty="0" smtClean="0"/>
              <a:t>,</a:t>
            </a:r>
            <a:endParaRPr lang="bs-Latn-BA" sz="3000" b="1" dirty="0"/>
          </a:p>
          <a:p>
            <a:pPr algn="just"/>
            <a:r>
              <a:rPr lang="hr-BA" sz="3000" b="1" dirty="0" smtClean="0"/>
              <a:t>19 </a:t>
            </a:r>
            <a:r>
              <a:rPr lang="hr-BA" sz="3000" b="1" dirty="0"/>
              <a:t>% - bivši bračni partner,</a:t>
            </a:r>
            <a:endParaRPr lang="bs-Latn-BA" sz="3000" b="1" dirty="0"/>
          </a:p>
          <a:p>
            <a:pPr algn="just"/>
            <a:r>
              <a:rPr lang="hr-BA" sz="3000" b="1" dirty="0" smtClean="0"/>
              <a:t>1</a:t>
            </a:r>
            <a:r>
              <a:rPr lang="hr-BA" sz="3000" b="1" dirty="0"/>
              <a:t>% - dijete ili roditelj,</a:t>
            </a:r>
            <a:endParaRPr lang="bs-Latn-BA" sz="3000" b="1" dirty="0"/>
          </a:p>
          <a:p>
            <a:endParaRPr lang="bs-Latn-BA" dirty="0"/>
          </a:p>
        </p:txBody>
      </p:sp>
    </p:spTree>
    <p:extLst>
      <p:ext uri="{BB962C8B-B14F-4D97-AF65-F5344CB8AC3E}">
        <p14:creationId xmlns:p14="http://schemas.microsoft.com/office/powerpoint/2010/main" val="5313868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772816"/>
            <a:ext cx="7344816" cy="4353347"/>
          </a:xfrm>
        </p:spPr>
        <p:txBody>
          <a:bodyPr/>
          <a:lstStyle/>
          <a:p>
            <a:r>
              <a:rPr lang="hr-BA" sz="3000" b="1" dirty="0"/>
              <a:t>2% - brat ili sestra,</a:t>
            </a:r>
            <a:endParaRPr lang="bs-Latn-BA" sz="3000" b="1" dirty="0"/>
          </a:p>
          <a:p>
            <a:r>
              <a:rPr lang="hr-BA" sz="3000" b="1" dirty="0" smtClean="0"/>
              <a:t>3</a:t>
            </a:r>
            <a:r>
              <a:rPr lang="hr-BA" sz="3000" b="1" dirty="0"/>
              <a:t>% - ostali rođaci,</a:t>
            </a:r>
            <a:endParaRPr lang="bs-Latn-BA" sz="3000" b="1" dirty="0"/>
          </a:p>
          <a:p>
            <a:r>
              <a:rPr lang="hr-BA" sz="3000" b="1" dirty="0" smtClean="0"/>
              <a:t>10</a:t>
            </a:r>
            <a:r>
              <a:rPr lang="hr-BA" sz="3000" b="1" dirty="0"/>
              <a:t>% - momak ili bivši momak,</a:t>
            </a:r>
            <a:endParaRPr lang="bs-Latn-BA" sz="3000" b="1" dirty="0"/>
          </a:p>
          <a:p>
            <a:r>
              <a:rPr lang="hr-BA" sz="3000" b="1" dirty="0" smtClean="0"/>
              <a:t>9</a:t>
            </a:r>
            <a:r>
              <a:rPr lang="hr-BA" sz="3000" b="1" dirty="0"/>
              <a:t>% - prijatelj i</a:t>
            </a:r>
            <a:endParaRPr lang="bs-Latn-BA" sz="3000" b="1" dirty="0"/>
          </a:p>
          <a:p>
            <a:r>
              <a:rPr lang="hr-BA" sz="3000" b="1" dirty="0" smtClean="0"/>
              <a:t>16 </a:t>
            </a:r>
            <a:r>
              <a:rPr lang="hr-BA" sz="3000" b="1" dirty="0"/>
              <a:t>% ostale osobe.</a:t>
            </a:r>
            <a:endParaRPr lang="bs-Latn-BA" sz="3000" b="1" dirty="0"/>
          </a:p>
          <a:p>
            <a:endParaRPr lang="bs-Latn-BA" dirty="0"/>
          </a:p>
        </p:txBody>
      </p:sp>
    </p:spTree>
    <p:extLst>
      <p:ext uri="{BB962C8B-B14F-4D97-AF65-F5344CB8AC3E}">
        <p14:creationId xmlns:p14="http://schemas.microsoft.com/office/powerpoint/2010/main" val="31475027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620688"/>
            <a:ext cx="7560840" cy="5505475"/>
          </a:xfrm>
        </p:spPr>
        <p:txBody>
          <a:bodyPr>
            <a:normAutofit/>
          </a:bodyPr>
          <a:lstStyle/>
          <a:p>
            <a:pPr marL="0" indent="0" algn="just">
              <a:buNone/>
            </a:pPr>
            <a:r>
              <a:rPr lang="hr-BA" sz="3000" b="1" dirty="0"/>
              <a:t>Prema </a:t>
            </a:r>
            <a:r>
              <a:rPr lang="hr-BA" sz="3000" b="1" dirty="0" err="1"/>
              <a:t>Baryjevom</a:t>
            </a:r>
            <a:r>
              <a:rPr lang="hr-BA" sz="3000" b="1" dirty="0"/>
              <a:t> istraživanju, karakteristike zloupotrebe djece i incesta su:</a:t>
            </a:r>
            <a:endParaRPr lang="bs-Latn-BA" sz="3000" dirty="0"/>
          </a:p>
          <a:p>
            <a:pPr lvl="1" algn="just">
              <a:buFont typeface="Arial" pitchFamily="34" charset="0"/>
              <a:buChar char="•"/>
            </a:pPr>
            <a:endParaRPr lang="hr-BA" sz="3000" b="1" dirty="0" smtClean="0"/>
          </a:p>
          <a:p>
            <a:pPr lvl="1" algn="just">
              <a:buFont typeface="Arial" pitchFamily="34" charset="0"/>
              <a:buChar char="•"/>
            </a:pPr>
            <a:r>
              <a:rPr lang="hr-BA" sz="3000" b="1" dirty="0" smtClean="0"/>
              <a:t>incest </a:t>
            </a:r>
            <a:r>
              <a:rPr lang="hr-BA" sz="3000" b="1" dirty="0"/>
              <a:t>dolazi u porodici koja je opterećena problemima, </a:t>
            </a:r>
            <a:endParaRPr lang="bs-Latn-BA" sz="3000" dirty="0"/>
          </a:p>
          <a:p>
            <a:pPr lvl="1" algn="just">
              <a:buFont typeface="Arial" pitchFamily="34" charset="0"/>
              <a:buChar char="•"/>
            </a:pPr>
            <a:r>
              <a:rPr lang="hr-BA" sz="3000" b="1" dirty="0"/>
              <a:t>najučestaliji incest je između brata i sestre, a </a:t>
            </a:r>
            <a:endParaRPr lang="bs-Latn-BA" sz="3000" dirty="0"/>
          </a:p>
          <a:p>
            <a:pPr lvl="1" algn="just">
              <a:buFont typeface="Arial" pitchFamily="34" charset="0"/>
              <a:buChar char="•"/>
            </a:pPr>
            <a:r>
              <a:rPr lang="hr-BA" sz="3000" b="1" dirty="0"/>
              <a:t>oko 70%, se javlja između oca i kćeri i traje već oko 1 godinu. </a:t>
            </a:r>
            <a:endParaRPr lang="bs-Latn-BA" sz="3000" dirty="0"/>
          </a:p>
          <a:p>
            <a:pPr algn="just"/>
            <a:endParaRPr lang="bs-Latn-BA" sz="12000" dirty="0"/>
          </a:p>
          <a:p>
            <a:endParaRPr lang="bs-Latn-BA" sz="4300" dirty="0"/>
          </a:p>
        </p:txBody>
      </p:sp>
    </p:spTree>
    <p:extLst>
      <p:ext uri="{BB962C8B-B14F-4D97-AF65-F5344CB8AC3E}">
        <p14:creationId xmlns:p14="http://schemas.microsoft.com/office/powerpoint/2010/main" val="42871499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normAutofit/>
          </a:bodyPr>
          <a:lstStyle/>
          <a:p>
            <a:pPr algn="just"/>
            <a:r>
              <a:rPr lang="hr-BA" sz="3000" b="1" dirty="0"/>
              <a:t>Takav otac je najčešće alkoholičar.</a:t>
            </a:r>
            <a:endParaRPr lang="bs-Latn-BA" sz="3000" dirty="0"/>
          </a:p>
          <a:p>
            <a:pPr algn="just"/>
            <a:r>
              <a:rPr lang="hr-BA" sz="3000" b="1" dirty="0"/>
              <a:t>Nasilje u porodici je uvijek imalo ozbiljne reperkusije i bolne posljedice, s tim što se prikrivalo od očiju javnosti. </a:t>
            </a:r>
            <a:endParaRPr lang="bs-Latn-BA" sz="3000" dirty="0"/>
          </a:p>
          <a:p>
            <a:endParaRPr lang="bs-Latn-BA" sz="3000" dirty="0"/>
          </a:p>
        </p:txBody>
      </p:sp>
    </p:spTree>
    <p:extLst>
      <p:ext uri="{BB962C8B-B14F-4D97-AF65-F5344CB8AC3E}">
        <p14:creationId xmlns:p14="http://schemas.microsoft.com/office/powerpoint/2010/main" val="25904324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dirty="0"/>
          </a:p>
        </p:txBody>
      </p:sp>
      <p:sp>
        <p:nvSpPr>
          <p:cNvPr id="3" name="Content Placeholder 2"/>
          <p:cNvSpPr>
            <a:spLocks noGrp="1"/>
          </p:cNvSpPr>
          <p:nvPr>
            <p:ph idx="1"/>
          </p:nvPr>
        </p:nvSpPr>
        <p:spPr>
          <a:xfrm>
            <a:off x="827584" y="1600200"/>
            <a:ext cx="7344816" cy="4525963"/>
          </a:xfrm>
        </p:spPr>
        <p:txBody>
          <a:bodyPr>
            <a:normAutofit/>
          </a:bodyPr>
          <a:lstStyle/>
          <a:p>
            <a:pPr lvl="0" algn="just"/>
            <a:r>
              <a:rPr lang="hr-BA" sz="3000" b="1" dirty="0"/>
              <a:t>Pod porodičnim nasiljem na osnovu tipa, motiva i korištenih nasilnih sredstava, možemo razlikovati: </a:t>
            </a:r>
            <a:endParaRPr lang="hr-BA" sz="3000" b="1" dirty="0" smtClean="0"/>
          </a:p>
          <a:p>
            <a:pPr lvl="0" algn="just"/>
            <a:endParaRPr lang="hr-BA" sz="3000" b="1" dirty="0"/>
          </a:p>
          <a:p>
            <a:pPr lvl="0"/>
            <a:r>
              <a:rPr lang="hr-BA" sz="3000" b="1" dirty="0" smtClean="0"/>
              <a:t>fizičko </a:t>
            </a:r>
            <a:r>
              <a:rPr lang="hr-BA" sz="3000" b="1" dirty="0"/>
              <a:t>nasilje - udaranjem i</a:t>
            </a:r>
            <a:r>
              <a:rPr lang="hr-BA" sz="3000" dirty="0"/>
              <a:t> </a:t>
            </a:r>
            <a:r>
              <a:rPr lang="hr-BA" sz="3000" b="1" dirty="0"/>
              <a:t>premlaćivanjem</a:t>
            </a:r>
            <a:r>
              <a:rPr lang="hr-BA" sz="3000" dirty="0"/>
              <a:t>; </a:t>
            </a:r>
            <a:endParaRPr lang="bs-Latn-BA" sz="3000" dirty="0"/>
          </a:p>
          <a:p>
            <a:pPr lvl="0" algn="just"/>
            <a:r>
              <a:rPr lang="hr-BA" sz="3000" b="1" dirty="0"/>
              <a:t>seksualno zlostavljanje; </a:t>
            </a:r>
            <a:endParaRPr lang="bs-Latn-BA" sz="3000" dirty="0"/>
          </a:p>
          <a:p>
            <a:pPr lvl="0" algn="just"/>
            <a:r>
              <a:rPr lang="hr-BA" sz="3000" b="1" dirty="0"/>
              <a:t>verbalno maltretiranje; </a:t>
            </a:r>
            <a:endParaRPr lang="bs-Latn-BA" sz="3000" dirty="0"/>
          </a:p>
          <a:p>
            <a:endParaRPr lang="bs-Latn-BA" dirty="0"/>
          </a:p>
        </p:txBody>
      </p:sp>
    </p:spTree>
    <p:extLst>
      <p:ext uri="{BB962C8B-B14F-4D97-AF65-F5344CB8AC3E}">
        <p14:creationId xmlns:p14="http://schemas.microsoft.com/office/powerpoint/2010/main" val="29322213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16824" cy="4525963"/>
          </a:xfrm>
        </p:spPr>
        <p:txBody>
          <a:bodyPr/>
          <a:lstStyle/>
          <a:p>
            <a:pPr lvl="0" algn="just"/>
            <a:r>
              <a:rPr lang="hr-BA" sz="3000" b="1" dirty="0"/>
              <a:t>psihološko</a:t>
            </a:r>
            <a:r>
              <a:rPr lang="hr-BA" sz="3000" dirty="0"/>
              <a:t> </a:t>
            </a:r>
            <a:r>
              <a:rPr lang="hr-BA" sz="3000" b="1" dirty="0"/>
              <a:t>iscrpljivanje; </a:t>
            </a:r>
            <a:endParaRPr lang="bs-Latn-BA" sz="3000" dirty="0"/>
          </a:p>
          <a:p>
            <a:pPr lvl="0" algn="just"/>
            <a:r>
              <a:rPr lang="hr-BA" sz="3000" b="1" dirty="0"/>
              <a:t>ekonomsko iznuđivanje radi pribavljanja materijalne</a:t>
            </a:r>
            <a:r>
              <a:rPr lang="hr-BA" sz="3000" dirty="0"/>
              <a:t> </a:t>
            </a:r>
            <a:r>
              <a:rPr lang="hr-BA" sz="3000" b="1" dirty="0"/>
              <a:t>koristi;</a:t>
            </a:r>
            <a:endParaRPr lang="bs-Latn-BA" sz="3000" dirty="0"/>
          </a:p>
          <a:p>
            <a:pPr lvl="0" algn="just"/>
            <a:r>
              <a:rPr lang="hr-BA" sz="3000" b="1" dirty="0"/>
              <a:t>strukturalno (ograničavanje sobode kretanja, kontaktiranja i sl.), duhovno, slamanje psihe itd.</a:t>
            </a:r>
            <a:endParaRPr lang="bs-Latn-BA" sz="3000" dirty="0"/>
          </a:p>
          <a:p>
            <a:endParaRPr lang="bs-Latn-BA" dirty="0"/>
          </a:p>
        </p:txBody>
      </p:sp>
    </p:spTree>
    <p:extLst>
      <p:ext uri="{BB962C8B-B14F-4D97-AF65-F5344CB8AC3E}">
        <p14:creationId xmlns:p14="http://schemas.microsoft.com/office/powerpoint/2010/main" val="341808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latin typeface="+mn-lt"/>
            </a:endParaRPr>
          </a:p>
        </p:txBody>
      </p:sp>
      <p:sp>
        <p:nvSpPr>
          <p:cNvPr id="3" name="Content Placeholder 2"/>
          <p:cNvSpPr>
            <a:spLocks noGrp="1"/>
          </p:cNvSpPr>
          <p:nvPr>
            <p:ph idx="1"/>
          </p:nvPr>
        </p:nvSpPr>
        <p:spPr>
          <a:xfrm>
            <a:off x="827584" y="1600200"/>
            <a:ext cx="7344816" cy="4525963"/>
          </a:xfrm>
        </p:spPr>
        <p:txBody>
          <a:bodyPr>
            <a:normAutofit lnSpcReduction="10000"/>
          </a:bodyPr>
          <a:lstStyle/>
          <a:p>
            <a:pPr lvl="0" algn="just"/>
            <a:r>
              <a:rPr lang="hr-BA" sz="3000" b="1" dirty="0"/>
              <a:t>Saobraćajni kriminalitet,</a:t>
            </a:r>
            <a:endParaRPr lang="bs-Latn-BA" sz="3000" dirty="0"/>
          </a:p>
          <a:p>
            <a:pPr lvl="0" algn="just"/>
            <a:r>
              <a:rPr lang="hr-BA" sz="3000" b="1" dirty="0"/>
              <a:t>Maloljetnička delinkvencija,</a:t>
            </a:r>
            <a:endParaRPr lang="bs-Latn-BA" sz="3000" dirty="0"/>
          </a:p>
          <a:p>
            <a:pPr algn="just"/>
            <a:r>
              <a:rPr lang="bs-Latn-BA" sz="3000" b="1" dirty="0" smtClean="0"/>
              <a:t>Recidivizam</a:t>
            </a:r>
            <a:r>
              <a:rPr lang="bs-Latn-BA" sz="3000" b="1" dirty="0"/>
              <a:t>,</a:t>
            </a:r>
          </a:p>
          <a:p>
            <a:pPr algn="just"/>
            <a:r>
              <a:rPr lang="bs-Latn-BA" sz="3000" b="1" dirty="0"/>
              <a:t>Determinisanost privrednog kriminaliteta, njegovi oblici i karakteristike,</a:t>
            </a:r>
          </a:p>
          <a:p>
            <a:pPr algn="just"/>
            <a:r>
              <a:rPr lang="bs-Latn-BA" sz="3000" b="1" dirty="0"/>
              <a:t>Korupcija - reformisani oblik primanja i davanja mita, korupcija je izazov za teoretičare raznih disciplina,</a:t>
            </a:r>
          </a:p>
          <a:p>
            <a:pPr algn="just"/>
            <a:r>
              <a:rPr lang="bs-Latn-BA" sz="3000" b="1" dirty="0"/>
              <a:t>Organizovani kriminalitet.</a:t>
            </a:r>
          </a:p>
        </p:txBody>
      </p:sp>
    </p:spTree>
    <p:extLst>
      <p:ext uri="{BB962C8B-B14F-4D97-AF65-F5344CB8AC3E}">
        <p14:creationId xmlns:p14="http://schemas.microsoft.com/office/powerpoint/2010/main" val="6223516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052736"/>
            <a:ext cx="7416824" cy="5073427"/>
          </a:xfrm>
        </p:spPr>
        <p:txBody>
          <a:bodyPr>
            <a:normAutofit/>
          </a:bodyPr>
          <a:lstStyle/>
          <a:p>
            <a:pPr algn="just"/>
            <a:r>
              <a:rPr lang="hr-BA" sz="3000" b="1" dirty="0"/>
              <a:t>Uzroci porodičnog nasilja, odnosno nasilje prema porodici, djeci, supruzi </a:t>
            </a:r>
            <a:r>
              <a:rPr lang="hr-BA" sz="3000" b="1" dirty="0" smtClean="0"/>
              <a:t>ili</a:t>
            </a:r>
            <a:r>
              <a:rPr lang="bs-Latn-BA" sz="3000" dirty="0"/>
              <a:t> </a:t>
            </a:r>
            <a:r>
              <a:rPr lang="hr-BA" sz="3000" b="1" dirty="0" smtClean="0"/>
              <a:t>obrnuto </a:t>
            </a:r>
            <a:r>
              <a:rPr lang="hr-BA" sz="3000" b="1" dirty="0"/>
              <a:t>mogu biti: </a:t>
            </a:r>
            <a:endParaRPr lang="bs-Latn-BA" sz="3000" dirty="0"/>
          </a:p>
          <a:p>
            <a:pPr lvl="1" algn="just">
              <a:buFont typeface="Arial" pitchFamily="34" charset="0"/>
              <a:buChar char="•"/>
            </a:pPr>
            <a:r>
              <a:rPr lang="hr-BA" sz="3000" b="1" dirty="0"/>
              <a:t>lični; </a:t>
            </a:r>
            <a:endParaRPr lang="bs-Latn-BA" sz="3000" dirty="0"/>
          </a:p>
          <a:p>
            <a:pPr lvl="1" algn="just">
              <a:buFont typeface="Arial" pitchFamily="34" charset="0"/>
              <a:buChar char="•"/>
            </a:pPr>
            <a:r>
              <a:rPr lang="hr-BA" sz="3000" b="1" dirty="0" err="1"/>
              <a:t>srtukturalni</a:t>
            </a:r>
            <a:r>
              <a:rPr lang="hr-BA" sz="3000" b="1" dirty="0"/>
              <a:t> (status manje vrijednosti, nepoštovanje i slično</a:t>
            </a:r>
            <a:r>
              <a:rPr lang="hr-BA" sz="3000" b="1" dirty="0" smtClean="0"/>
              <a:t>).</a:t>
            </a:r>
            <a:endParaRPr lang="bs-Latn-BA" sz="3000" dirty="0"/>
          </a:p>
          <a:p>
            <a:endParaRPr lang="bs-Latn-BA" dirty="0"/>
          </a:p>
        </p:txBody>
      </p:sp>
    </p:spTree>
    <p:extLst>
      <p:ext uri="{BB962C8B-B14F-4D97-AF65-F5344CB8AC3E}">
        <p14:creationId xmlns:p14="http://schemas.microsoft.com/office/powerpoint/2010/main" val="11609627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r>
              <a:rPr lang="hr-BA" b="1" dirty="0"/>
              <a:t>Tako se može reći da su uzroci porodičnog nasilja u najčešćim slučajevima kombinovani sa socijalnim, psihopatološkim i kulturno-istorijskim činiocima. </a:t>
            </a:r>
            <a:endParaRPr lang="bs-Latn-BA" dirty="0"/>
          </a:p>
          <a:p>
            <a:endParaRPr lang="bs-Latn-BA" dirty="0"/>
          </a:p>
        </p:txBody>
      </p:sp>
    </p:spTree>
    <p:extLst>
      <p:ext uri="{BB962C8B-B14F-4D97-AF65-F5344CB8AC3E}">
        <p14:creationId xmlns:p14="http://schemas.microsoft.com/office/powerpoint/2010/main" val="35324493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755576" y="1600200"/>
            <a:ext cx="7488832" cy="4525963"/>
          </a:xfrm>
        </p:spPr>
        <p:txBody>
          <a:bodyPr>
            <a:normAutofit/>
          </a:bodyPr>
          <a:lstStyle/>
          <a:p>
            <a:pPr algn="just"/>
            <a:r>
              <a:rPr lang="vi-VN" sz="3000" b="1" dirty="0">
                <a:latin typeface="Calibri" pitchFamily="34" charset="0"/>
                <a:cs typeface="Calibri" pitchFamily="34" charset="0"/>
              </a:rPr>
              <a:t>Osnovni motiv kod porodičnog nasilja je sticanje i zadržavanje kontrole nad porodičnom zajednicom ili pojedinim njenim djelovima, odnosno članovima.</a:t>
            </a:r>
          </a:p>
          <a:p>
            <a:endParaRPr lang="bs-Latn-BA" sz="3000" dirty="0"/>
          </a:p>
        </p:txBody>
      </p:sp>
    </p:spTree>
    <p:extLst>
      <p:ext uri="{BB962C8B-B14F-4D97-AF65-F5344CB8AC3E}">
        <p14:creationId xmlns:p14="http://schemas.microsoft.com/office/powerpoint/2010/main" val="38933522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lstStyle/>
          <a:p>
            <a:pPr algn="just"/>
            <a:r>
              <a:rPr lang="vi-VN" sz="3000" b="1" dirty="0">
                <a:latin typeface="Calibri" pitchFamily="34" charset="0"/>
                <a:cs typeface="Calibri" pitchFamily="34" charset="0"/>
              </a:rPr>
              <a:t>To može biti posljedica patrijarhalnosti društva i neravnopravne raspodjele moći - fizičke i statusne, među njenim članovima. </a:t>
            </a:r>
            <a:endParaRPr lang="bs-Latn-BA" sz="3000" b="1" dirty="0" smtClean="0">
              <a:latin typeface="Calibri" pitchFamily="34" charset="0"/>
              <a:cs typeface="Calibri" pitchFamily="34" charset="0"/>
            </a:endParaRPr>
          </a:p>
          <a:p>
            <a:pPr algn="just"/>
            <a:endParaRPr lang="vi-VN" sz="3000" b="1" dirty="0">
              <a:latin typeface="Calibri" pitchFamily="34" charset="0"/>
              <a:cs typeface="Calibri" pitchFamily="34" charset="0"/>
            </a:endParaRPr>
          </a:p>
          <a:p>
            <a:pPr algn="just"/>
            <a:r>
              <a:rPr lang="vi-VN" sz="3000" b="1" dirty="0">
                <a:latin typeface="Calibri" pitchFamily="34" charset="0"/>
                <a:cs typeface="Calibri" pitchFamily="34" charset="0"/>
              </a:rPr>
              <a:t>Većina žrtava polazeći od stereotipa tradicije nasilje je prihvatilo kao nametnutu ulogu</a:t>
            </a:r>
            <a:r>
              <a:rPr lang="vi-VN" sz="3000" dirty="0">
                <a:latin typeface="Calibri" pitchFamily="34" charset="0"/>
                <a:cs typeface="Calibri" pitchFamily="34" charset="0"/>
              </a:rPr>
              <a:t>. </a:t>
            </a:r>
          </a:p>
          <a:p>
            <a:endParaRPr lang="bs-Latn-BA" dirty="0"/>
          </a:p>
        </p:txBody>
      </p:sp>
    </p:spTree>
    <p:extLst>
      <p:ext uri="{BB962C8B-B14F-4D97-AF65-F5344CB8AC3E}">
        <p14:creationId xmlns:p14="http://schemas.microsoft.com/office/powerpoint/2010/main" val="24576553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196753"/>
            <a:ext cx="7488832" cy="3960439"/>
          </a:xfrm>
        </p:spPr>
        <p:txBody>
          <a:bodyPr>
            <a:normAutofit fontScale="92500"/>
          </a:bodyPr>
          <a:lstStyle/>
          <a:p>
            <a:pPr algn="just"/>
            <a:endParaRPr lang="hr-BA" sz="3000" b="1" dirty="0" smtClean="0"/>
          </a:p>
          <a:p>
            <a:pPr algn="just"/>
            <a:r>
              <a:rPr lang="hr-BA" sz="3000" b="1" dirty="0" smtClean="0"/>
              <a:t>Nasilje počinje verbalnim konfliktima i fizičkim zlostavljanjem, vremenom dolazi do ozbiljnih povreda, koje mogu da se završe </a:t>
            </a:r>
            <a:r>
              <a:rPr lang="hr-BA" sz="3000" b="1" dirty="0" smtClean="0"/>
              <a:t>ubistvom.</a:t>
            </a:r>
          </a:p>
          <a:p>
            <a:pPr algn="just"/>
            <a:endParaRPr lang="bs-Latn-BA" sz="3000" dirty="0" smtClean="0"/>
          </a:p>
          <a:p>
            <a:pPr algn="just"/>
            <a:r>
              <a:rPr lang="hr-BA" sz="3000" b="1" dirty="0" smtClean="0"/>
              <a:t>Psihičko nasilje je poseban vid i izražava se u svjesnom stvaranju atmosfere straha koja je dio nasilja. </a:t>
            </a:r>
            <a:endParaRPr lang="bs-Latn-BA" sz="3000" dirty="0" smtClean="0"/>
          </a:p>
          <a:p>
            <a:endParaRPr lang="bs-Latn-BA" dirty="0"/>
          </a:p>
        </p:txBody>
      </p:sp>
    </p:spTree>
    <p:extLst>
      <p:ext uri="{BB962C8B-B14F-4D97-AF65-F5344CB8AC3E}">
        <p14:creationId xmlns:p14="http://schemas.microsoft.com/office/powerpoint/2010/main" val="33573385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lstStyle/>
          <a:p>
            <a:pPr algn="just"/>
            <a:r>
              <a:rPr lang="hr-BA" sz="3000" b="1" dirty="0"/>
              <a:t>Psihijatrijski poremećaji - psihoze, često ugrožavaju fizički integritet članova porodice, s tim što su izraženiji slučajevi autoagresije, posebno kod čedomorstva. </a:t>
            </a:r>
            <a:endParaRPr lang="bs-Latn-BA" sz="3000" dirty="0"/>
          </a:p>
          <a:p>
            <a:pPr algn="just"/>
            <a:r>
              <a:rPr lang="hr-BA" sz="3000" b="1" dirty="0"/>
              <a:t>Većina zakonodavstava nije ovu sferu regulisalo zakonima pa je ona prepuštena oštećenoj osobi da vodi privatni postupak po prijedlogu tužitelja.</a:t>
            </a:r>
            <a:endParaRPr lang="bs-Latn-BA" sz="3000" dirty="0"/>
          </a:p>
          <a:p>
            <a:endParaRPr lang="bs-Latn-BA" dirty="0"/>
          </a:p>
          <a:p>
            <a:endParaRPr lang="bs-Latn-BA" dirty="0"/>
          </a:p>
        </p:txBody>
      </p:sp>
    </p:spTree>
    <p:extLst>
      <p:ext uri="{BB962C8B-B14F-4D97-AF65-F5344CB8AC3E}">
        <p14:creationId xmlns:p14="http://schemas.microsoft.com/office/powerpoint/2010/main" val="32541521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latin typeface="Calibri" pitchFamily="34" charset="0"/>
                <a:cs typeface="Calibri" pitchFamily="34" charset="0"/>
              </a:rPr>
              <a:t>Uzroci nasilja u porodici mogu se naći i u: </a:t>
            </a:r>
            <a:endParaRPr lang="bs-Latn-BA" sz="3600" dirty="0">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marL="0" lvl="0" indent="0" algn="just">
              <a:buNone/>
            </a:pPr>
            <a:r>
              <a:rPr lang="hr-BA" sz="3000" b="1" dirty="0">
                <a:cs typeface="Calibri" pitchFamily="34" charset="0"/>
              </a:rPr>
              <a:t>Uzroci nasilja u porodici mogu se naći i u: </a:t>
            </a:r>
            <a:endParaRPr lang="hr-BA" sz="3000" b="1" dirty="0" smtClean="0"/>
          </a:p>
          <a:p>
            <a:pPr lvl="0" algn="just"/>
            <a:r>
              <a:rPr lang="hr-BA" sz="3000" b="1" dirty="0" smtClean="0"/>
              <a:t>socijalnim </a:t>
            </a:r>
            <a:r>
              <a:rPr lang="hr-BA" sz="3000" b="1" dirty="0"/>
              <a:t>sredinama, </a:t>
            </a:r>
            <a:endParaRPr lang="bs-Latn-BA" sz="3000" dirty="0"/>
          </a:p>
          <a:p>
            <a:pPr lvl="0" algn="just"/>
            <a:r>
              <a:rPr lang="hr-BA" sz="3000" b="1" dirty="0"/>
              <a:t>posebno siromašnim, </a:t>
            </a:r>
            <a:endParaRPr lang="bs-Latn-BA" sz="3000" dirty="0"/>
          </a:p>
          <a:p>
            <a:pPr lvl="0" algn="just"/>
            <a:r>
              <a:rPr lang="hr-BA" sz="3000" b="1" dirty="0"/>
              <a:t>gdje vladaju nezaposlenost, </a:t>
            </a:r>
            <a:endParaRPr lang="bs-Latn-BA" sz="3000" dirty="0"/>
          </a:p>
          <a:p>
            <a:pPr lvl="0" algn="just"/>
            <a:r>
              <a:rPr lang="hr-BA" sz="3000" b="1" dirty="0"/>
              <a:t>socijalna i egzistencijalna nesigurnost, </a:t>
            </a:r>
            <a:endParaRPr lang="bs-Latn-BA" sz="3000" dirty="0"/>
          </a:p>
          <a:p>
            <a:pPr lvl="0" algn="just"/>
            <a:r>
              <a:rPr lang="hr-BA" sz="3000" b="1" dirty="0"/>
              <a:t>lična zavist i statusno stanje dominacije i podređenosti. </a:t>
            </a:r>
            <a:endParaRPr lang="bs-Latn-BA" sz="3000" dirty="0"/>
          </a:p>
        </p:txBody>
      </p:sp>
    </p:spTree>
    <p:extLst>
      <p:ext uri="{BB962C8B-B14F-4D97-AF65-F5344CB8AC3E}">
        <p14:creationId xmlns:p14="http://schemas.microsoft.com/office/powerpoint/2010/main" val="4881874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29600" cy="4929411"/>
          </a:xfrm>
        </p:spPr>
        <p:txBody>
          <a:bodyPr>
            <a:normAutofit/>
          </a:bodyPr>
          <a:lstStyle/>
          <a:p>
            <a:pPr algn="just"/>
            <a:r>
              <a:rPr lang="hr-BA" sz="3000" b="1" dirty="0"/>
              <a:t>Dobrim dijelom, porodično nasilje je posljedica porodične patologije, psihičkih poremećaja, alkoholizma ili nekih </a:t>
            </a:r>
            <a:r>
              <a:rPr lang="hr-BA" sz="3000" b="1" dirty="0" err="1"/>
              <a:t>situacionih</a:t>
            </a:r>
            <a:r>
              <a:rPr lang="hr-BA" sz="3000" b="1" dirty="0"/>
              <a:t> okolnosti. </a:t>
            </a:r>
            <a:endParaRPr lang="bs-Latn-BA" sz="3000" dirty="0"/>
          </a:p>
          <a:p>
            <a:pPr algn="just"/>
            <a:endParaRPr lang="hr-BA" sz="3000" b="1" dirty="0" smtClean="0"/>
          </a:p>
          <a:p>
            <a:pPr algn="just"/>
            <a:r>
              <a:rPr lang="hr-BA" sz="3000" b="1" dirty="0" smtClean="0"/>
              <a:t>U </a:t>
            </a:r>
            <a:r>
              <a:rPr lang="hr-BA" sz="3000" b="1" dirty="0"/>
              <a:t>takvim situacijama porodični sistem se adaptira na asocijalno ponašanje člana koji diktira način komunikacije i odnose u porodici. </a:t>
            </a:r>
            <a:endParaRPr lang="bs-Latn-BA" sz="3000" dirty="0"/>
          </a:p>
          <a:p>
            <a:endParaRPr lang="bs-Latn-BA" dirty="0"/>
          </a:p>
        </p:txBody>
      </p:sp>
    </p:spTree>
    <p:extLst>
      <p:ext uri="{BB962C8B-B14F-4D97-AF65-F5344CB8AC3E}">
        <p14:creationId xmlns:p14="http://schemas.microsoft.com/office/powerpoint/2010/main" val="38539395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normAutofit/>
          </a:bodyPr>
          <a:lstStyle/>
          <a:p>
            <a:pPr algn="just"/>
            <a:r>
              <a:rPr lang="hr-BA" sz="3000" b="1" dirty="0"/>
              <a:t>Alternativa u ponašanju porodice sa takvim članom je ili tolerancija u smislu trpljenje nasilja, ili pribjegavanje nasiljem prema njemu. </a:t>
            </a:r>
            <a:endParaRPr lang="hr-BA" sz="3000" b="1" dirty="0" smtClean="0"/>
          </a:p>
          <a:p>
            <a:pPr algn="just"/>
            <a:endParaRPr lang="bs-Latn-BA" sz="3000" dirty="0"/>
          </a:p>
          <a:p>
            <a:pPr algn="just"/>
            <a:r>
              <a:rPr lang="hr-BA" sz="3000" b="1" dirty="0"/>
              <a:t>Kod pojedinih porodica sa neusklađenim odnosima koje imaju dobru komunikaciju sa okolinom za poremećaje u njoj se sazna tek kada nastanu tragične posljedice. </a:t>
            </a:r>
            <a:endParaRPr lang="bs-Latn-BA" sz="3000" dirty="0"/>
          </a:p>
          <a:p>
            <a:endParaRPr lang="bs-Latn-BA" dirty="0"/>
          </a:p>
        </p:txBody>
      </p:sp>
    </p:spTree>
    <p:extLst>
      <p:ext uri="{BB962C8B-B14F-4D97-AF65-F5344CB8AC3E}">
        <p14:creationId xmlns:p14="http://schemas.microsoft.com/office/powerpoint/2010/main" val="29911560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073427"/>
          </a:xfrm>
        </p:spPr>
        <p:txBody>
          <a:bodyPr>
            <a:normAutofit fontScale="92500" lnSpcReduction="20000"/>
          </a:bodyPr>
          <a:lstStyle/>
          <a:p>
            <a:pPr algn="just"/>
            <a:r>
              <a:rPr lang="hr-BA" b="1" dirty="0"/>
              <a:t>U krivičnom zakonu djelo pod nazivom nasilje u porodici u osnovi ima dva teža oblika. </a:t>
            </a:r>
            <a:endParaRPr lang="bs-Latn-BA" dirty="0"/>
          </a:p>
          <a:p>
            <a:pPr algn="just"/>
            <a:endParaRPr lang="bs-Latn-BA" dirty="0"/>
          </a:p>
          <a:p>
            <a:pPr algn="just"/>
            <a:r>
              <a:rPr lang="hr-BA" b="1" dirty="0" err="1"/>
              <a:t>Kategorisani</a:t>
            </a:r>
            <a:r>
              <a:rPr lang="hr-BA" b="1" dirty="0"/>
              <a:t> oblici odnose se na: </a:t>
            </a:r>
            <a:endParaRPr lang="bs-Latn-BA" dirty="0"/>
          </a:p>
          <a:p>
            <a:pPr lvl="1" algn="just">
              <a:buFont typeface="Arial" pitchFamily="34" charset="0"/>
              <a:buChar char="•"/>
            </a:pPr>
            <a:r>
              <a:rPr lang="hr-BA" sz="3200" b="1" dirty="0"/>
              <a:t>povredu i ugrožavanje tjelesnog i duševnog integriteta člana porodice ili</a:t>
            </a:r>
            <a:endParaRPr lang="bs-Latn-BA" sz="3200" dirty="0"/>
          </a:p>
          <a:p>
            <a:pPr lvl="1" algn="just">
              <a:buFont typeface="Arial" pitchFamily="34" charset="0"/>
              <a:buChar char="•"/>
            </a:pPr>
            <a:r>
              <a:rPr lang="hr-BA" sz="3200" b="1" dirty="0"/>
              <a:t>ozbiljnu prijetnju da će se napasti na život i tijelo. </a:t>
            </a:r>
            <a:endParaRPr lang="bs-Latn-BA" sz="3200" dirty="0"/>
          </a:p>
          <a:p>
            <a:pPr lvl="1" algn="just">
              <a:buFont typeface="Arial" pitchFamily="34" charset="0"/>
              <a:buChar char="•"/>
            </a:pPr>
            <a:endParaRPr lang="bs-Latn-BA" sz="3200" dirty="0"/>
          </a:p>
          <a:p>
            <a:pPr algn="just"/>
            <a:r>
              <a:rPr lang="hr-BA" b="1" dirty="0"/>
              <a:t>Teži oblici postoje ukoliko je pri izvršenju osnovnog oblika korišteno oružje, opasno oruđe ili podobno sredstvo.</a:t>
            </a:r>
            <a:endParaRPr lang="bs-Latn-BA" dirty="0"/>
          </a:p>
          <a:p>
            <a:endParaRPr lang="bs-Latn-BA" dirty="0"/>
          </a:p>
        </p:txBody>
      </p:sp>
    </p:spTree>
    <p:extLst>
      <p:ext uri="{BB962C8B-B14F-4D97-AF65-F5344CB8AC3E}">
        <p14:creationId xmlns:p14="http://schemas.microsoft.com/office/powerpoint/2010/main" val="1761858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smtClean="0"/>
              <a:t/>
            </a:r>
            <a:br>
              <a:rPr lang="hr-BA" sz="3600" b="1" dirty="0" smtClean="0"/>
            </a:br>
            <a:r>
              <a:rPr lang="hr-BA" sz="3600" b="1" dirty="0" smtClean="0"/>
              <a:t>Milan </a:t>
            </a:r>
            <a:r>
              <a:rPr lang="hr-BA" sz="3600" b="1" dirty="0"/>
              <a:t>Milutinović (1981) pojavne oblike kriminaliteta dijeli na: </a:t>
            </a:r>
            <a:r>
              <a:rPr lang="bs-Latn-BA" sz="3600" dirty="0"/>
              <a:t/>
            </a:r>
            <a:br>
              <a:rPr lang="bs-Latn-BA" sz="3600" dirty="0"/>
            </a:br>
            <a:endParaRPr lang="bs-Latn-BA" sz="3600" dirty="0"/>
          </a:p>
        </p:txBody>
      </p:sp>
      <p:sp>
        <p:nvSpPr>
          <p:cNvPr id="3" name="Content Placeholder 2"/>
          <p:cNvSpPr>
            <a:spLocks noGrp="1"/>
          </p:cNvSpPr>
          <p:nvPr>
            <p:ph idx="1"/>
          </p:nvPr>
        </p:nvSpPr>
        <p:spPr>
          <a:xfrm>
            <a:off x="899592" y="1700809"/>
            <a:ext cx="7787208" cy="4032448"/>
          </a:xfrm>
        </p:spPr>
        <p:txBody>
          <a:bodyPr>
            <a:normAutofit/>
          </a:bodyPr>
          <a:lstStyle/>
          <a:p>
            <a:pPr lvl="0" algn="just"/>
            <a:r>
              <a:rPr lang="hr-BA" sz="3000" b="1" dirty="0"/>
              <a:t>politički, </a:t>
            </a:r>
            <a:endParaRPr lang="bs-Latn-BA" sz="3000" dirty="0"/>
          </a:p>
          <a:p>
            <a:pPr lvl="0" algn="just"/>
            <a:r>
              <a:rPr lang="hr-BA" sz="3000" b="1" dirty="0"/>
              <a:t>privredni kriminalitet, </a:t>
            </a:r>
            <a:endParaRPr lang="bs-Latn-BA" sz="3000" dirty="0"/>
          </a:p>
          <a:p>
            <a:pPr lvl="0" algn="just"/>
            <a:r>
              <a:rPr lang="hr-BA" sz="3000" b="1" dirty="0"/>
              <a:t>prometnu delinkvenciju, </a:t>
            </a:r>
            <a:endParaRPr lang="bs-Latn-BA" sz="3000" dirty="0"/>
          </a:p>
          <a:p>
            <a:pPr lvl="0" algn="just"/>
            <a:r>
              <a:rPr lang="hr-BA" sz="3000" b="1" dirty="0"/>
              <a:t>kriminalitet povratnika, </a:t>
            </a:r>
            <a:endParaRPr lang="bs-Latn-BA" sz="3000" dirty="0"/>
          </a:p>
          <a:p>
            <a:pPr lvl="0" algn="just"/>
            <a:r>
              <a:rPr lang="hr-BA" sz="3000" b="1" dirty="0"/>
              <a:t>kriminalitet u vezi sa profesijom i </a:t>
            </a:r>
            <a:endParaRPr lang="bs-Latn-BA" sz="3000" dirty="0"/>
          </a:p>
          <a:p>
            <a:pPr lvl="0" algn="just"/>
            <a:r>
              <a:rPr lang="hr-BA" sz="3000" b="1" dirty="0"/>
              <a:t>maloljetničko prestupništvo.</a:t>
            </a:r>
            <a:endParaRPr lang="bs-Latn-BA" sz="3000" dirty="0"/>
          </a:p>
        </p:txBody>
      </p:sp>
    </p:spTree>
    <p:extLst>
      <p:ext uri="{BB962C8B-B14F-4D97-AF65-F5344CB8AC3E}">
        <p14:creationId xmlns:p14="http://schemas.microsoft.com/office/powerpoint/2010/main" val="260532972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a:t>Žene kao žrtve nasilja</a:t>
            </a:r>
            <a:endParaRPr lang="bs-Latn-BA" sz="3600" dirty="0"/>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b="1" dirty="0"/>
              <a:t>Još u primitivnim društvima žena je bila izložena različitim oblicima viktimizacije i to ne samo kriminalom, već i svojim društvenim položajem. </a:t>
            </a:r>
            <a:endParaRPr lang="hr-BA" b="1" dirty="0" smtClean="0"/>
          </a:p>
          <a:p>
            <a:pPr algn="just"/>
            <a:endParaRPr lang="bs-Latn-BA" dirty="0"/>
          </a:p>
          <a:p>
            <a:pPr algn="just"/>
            <a:r>
              <a:rPr lang="hr-BA" b="1" dirty="0"/>
              <a:t>Tipični oblici viktimizacije žena su ona krivična djela koja ulaze u područje porodičnog nasilja. </a:t>
            </a:r>
            <a:endParaRPr lang="bs-Latn-BA" dirty="0"/>
          </a:p>
        </p:txBody>
      </p:sp>
    </p:spTree>
    <p:extLst>
      <p:ext uri="{BB962C8B-B14F-4D97-AF65-F5344CB8AC3E}">
        <p14:creationId xmlns:p14="http://schemas.microsoft.com/office/powerpoint/2010/main" val="14713187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r>
              <a:rPr lang="hr-BA" b="1" dirty="0"/>
              <a:t>Potrebna je prevencija i pružanje odgovarajuće pomoći u slučajevima nasilja nad ženskim osobama.</a:t>
            </a:r>
            <a:endParaRPr lang="bs-Latn-BA" dirty="0"/>
          </a:p>
          <a:p>
            <a:endParaRPr lang="bs-Latn-BA" dirty="0"/>
          </a:p>
        </p:txBody>
      </p:sp>
    </p:spTree>
    <p:extLst>
      <p:ext uri="{BB962C8B-B14F-4D97-AF65-F5344CB8AC3E}">
        <p14:creationId xmlns:p14="http://schemas.microsoft.com/office/powerpoint/2010/main" val="24196856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hr-BA" sz="3600" b="1" dirty="0"/>
              <a:t>Pojmovno određenje nasilja nad ženom</a:t>
            </a:r>
            <a:endParaRPr lang="bs-Latn-BA" sz="3600" dirty="0"/>
          </a:p>
        </p:txBody>
      </p:sp>
      <p:sp>
        <p:nvSpPr>
          <p:cNvPr id="3" name="Content Placeholder 2"/>
          <p:cNvSpPr>
            <a:spLocks noGrp="1"/>
          </p:cNvSpPr>
          <p:nvPr>
            <p:ph idx="1"/>
          </p:nvPr>
        </p:nvSpPr>
        <p:spPr>
          <a:xfrm>
            <a:off x="457200" y="1052736"/>
            <a:ext cx="8229600" cy="5073427"/>
          </a:xfrm>
        </p:spPr>
        <p:txBody>
          <a:bodyPr>
            <a:noAutofit/>
          </a:bodyPr>
          <a:lstStyle/>
          <a:p>
            <a:endParaRPr lang="hr-BA" sz="3000" b="1" dirty="0" smtClean="0"/>
          </a:p>
          <a:p>
            <a:pPr algn="just"/>
            <a:r>
              <a:rPr lang="hr-BA" sz="3000" b="1" dirty="0" smtClean="0"/>
              <a:t>Pod </a:t>
            </a:r>
            <a:r>
              <a:rPr lang="hr-BA" sz="3000" b="1" dirty="0"/>
              <a:t>nasiljem nad ženama se smatra bilo koji čin nasilja zasnovan na polnoj osnovi koje rezultira, ili može rezultirati:</a:t>
            </a:r>
            <a:endParaRPr lang="bs-Latn-BA" sz="3000" dirty="0"/>
          </a:p>
          <a:p>
            <a:pPr lvl="1" algn="just">
              <a:buFont typeface="Arial" pitchFamily="34" charset="0"/>
              <a:buChar char="•"/>
            </a:pPr>
            <a:r>
              <a:rPr lang="hr-BA" sz="3000" b="1" dirty="0"/>
              <a:t>fizičkom, </a:t>
            </a:r>
            <a:endParaRPr lang="bs-Latn-BA" sz="3000" dirty="0"/>
          </a:p>
          <a:p>
            <a:pPr lvl="1" algn="just">
              <a:buFont typeface="Arial" pitchFamily="34" charset="0"/>
              <a:buChar char="•"/>
            </a:pPr>
            <a:r>
              <a:rPr lang="hr-BA" sz="3000" b="1" dirty="0"/>
              <a:t>seksualnom ili </a:t>
            </a:r>
            <a:endParaRPr lang="bs-Latn-BA" sz="3000" dirty="0"/>
          </a:p>
          <a:p>
            <a:pPr lvl="1" algn="just">
              <a:buFont typeface="Arial" pitchFamily="34" charset="0"/>
              <a:buChar char="•"/>
            </a:pPr>
            <a:r>
              <a:rPr lang="hr-BA" sz="3000" b="1" dirty="0"/>
              <a:t>psihološkom povredom ili </a:t>
            </a:r>
            <a:endParaRPr lang="bs-Latn-BA" sz="3000" dirty="0"/>
          </a:p>
          <a:p>
            <a:pPr lvl="1" algn="just">
              <a:buFont typeface="Arial" pitchFamily="34" charset="0"/>
              <a:buChar char="•"/>
            </a:pPr>
            <a:r>
              <a:rPr lang="hr-BA" sz="3000" b="1" dirty="0"/>
              <a:t>patnjom žene.</a:t>
            </a:r>
            <a:endParaRPr lang="bs-Latn-BA" sz="3000" dirty="0"/>
          </a:p>
          <a:p>
            <a:endParaRPr lang="bs-Latn-BA" sz="3000" b="1" dirty="0" smtClean="0"/>
          </a:p>
          <a:p>
            <a:endParaRPr lang="bs-Latn-BA" sz="3000" dirty="0"/>
          </a:p>
          <a:p>
            <a:endParaRPr lang="bs-Latn-BA" sz="3000" dirty="0"/>
          </a:p>
        </p:txBody>
      </p:sp>
    </p:spTree>
    <p:extLst>
      <p:ext uri="{BB962C8B-B14F-4D97-AF65-F5344CB8AC3E}">
        <p14:creationId xmlns:p14="http://schemas.microsoft.com/office/powerpoint/2010/main" val="7149281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latin typeface="Calibri" pitchFamily="34" charset="0"/>
              <a:cs typeface="Calibri" pitchFamily="34" charset="0"/>
            </a:endParaRPr>
          </a:p>
        </p:txBody>
      </p:sp>
      <p:sp>
        <p:nvSpPr>
          <p:cNvPr id="3" name="Content Placeholder 2"/>
          <p:cNvSpPr>
            <a:spLocks noGrp="1"/>
          </p:cNvSpPr>
          <p:nvPr>
            <p:ph idx="1"/>
          </p:nvPr>
        </p:nvSpPr>
        <p:spPr>
          <a:xfrm>
            <a:off x="899592" y="1600200"/>
            <a:ext cx="7416824" cy="4525963"/>
          </a:xfrm>
        </p:spPr>
        <p:txBody>
          <a:bodyPr/>
          <a:lstStyle/>
          <a:p>
            <a:r>
              <a:rPr lang="bs-Latn-BA" sz="3000" b="1" dirty="0"/>
              <a:t>Korijeni nasilja nad ženama leže duboko u strukturi društva, a nasilje predstavlja najčešći oblik kršenja ljudskih prava u Evropi. </a:t>
            </a:r>
            <a:endParaRPr lang="bs-Latn-BA" sz="3000" b="1" dirty="0" smtClean="0"/>
          </a:p>
          <a:p>
            <a:endParaRPr lang="bs-Latn-BA" sz="3000" b="1" dirty="0"/>
          </a:p>
          <a:p>
            <a:r>
              <a:rPr lang="bs-Latn-BA" sz="3000" b="1" dirty="0"/>
              <a:t>Jedan od najznačajnijih dokumenata koja tretira ljudska prava za žene je „</a:t>
            </a:r>
            <a:r>
              <a:rPr lang="bs-Latn-BA" sz="3000" b="1" i="1" dirty="0"/>
              <a:t>Konvencija o ukidanju svih oblika diskriminacije žena</a:t>
            </a:r>
            <a:r>
              <a:rPr lang="bs-Latn-BA" sz="3000" b="1" dirty="0"/>
              <a:t>“ usvojena 1979. godine. </a:t>
            </a:r>
          </a:p>
          <a:p>
            <a:endParaRPr lang="bs-Latn-BA" dirty="0"/>
          </a:p>
        </p:txBody>
      </p:sp>
    </p:spTree>
    <p:extLst>
      <p:ext uri="{BB962C8B-B14F-4D97-AF65-F5344CB8AC3E}">
        <p14:creationId xmlns:p14="http://schemas.microsoft.com/office/powerpoint/2010/main" val="330199058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32656"/>
            <a:ext cx="8229600" cy="1143000"/>
          </a:xfrm>
        </p:spPr>
        <p:txBody>
          <a:bodyPr>
            <a:noAutofit/>
          </a:bodyPr>
          <a:lstStyle/>
          <a:p>
            <a:r>
              <a:rPr lang="hr-BA" sz="3600" b="1" dirty="0" smtClean="0"/>
              <a:t/>
            </a:r>
            <a:br>
              <a:rPr lang="hr-BA" sz="3600" b="1" dirty="0" smtClean="0"/>
            </a:br>
            <a:endParaRPr lang="bs-Latn-BA" sz="3600" dirty="0"/>
          </a:p>
        </p:txBody>
      </p:sp>
      <p:sp>
        <p:nvSpPr>
          <p:cNvPr id="3" name="Content Placeholder 2"/>
          <p:cNvSpPr>
            <a:spLocks noGrp="1"/>
          </p:cNvSpPr>
          <p:nvPr>
            <p:ph idx="1"/>
          </p:nvPr>
        </p:nvSpPr>
        <p:spPr>
          <a:xfrm>
            <a:off x="457200" y="1124744"/>
            <a:ext cx="8229600" cy="5001419"/>
          </a:xfrm>
        </p:spPr>
        <p:txBody>
          <a:bodyPr>
            <a:normAutofit/>
          </a:bodyPr>
          <a:lstStyle/>
          <a:p>
            <a:pPr algn="just"/>
            <a:r>
              <a:rPr lang="hr-BA" sz="3000" b="1" dirty="0"/>
              <a:t>Konvencija definiše diskriminaciju žene tek kao: </a:t>
            </a:r>
            <a:r>
              <a:rPr lang="bs-Latn-BA" sz="3000" dirty="0"/>
              <a:t/>
            </a:r>
            <a:br>
              <a:rPr lang="bs-Latn-BA" sz="3000" dirty="0"/>
            </a:br>
            <a:endParaRPr lang="hr-BA" sz="3000" b="1" dirty="0" smtClean="0"/>
          </a:p>
          <a:p>
            <a:pPr algn="just"/>
            <a:r>
              <a:rPr lang="hr-BA" sz="3000" b="1" dirty="0" smtClean="0"/>
              <a:t>„...</a:t>
            </a:r>
            <a:r>
              <a:rPr lang="hr-BA" sz="3000" b="1" dirty="0"/>
              <a:t>bilo kakvo razlikovanje, isključivanje, posljedicu ili namjeru umanjivanja ili potpunog ukidanja priznanja, uživanja ili prakticiranja od strane žena, bez obzira na bračno stanje, a na temelju jednakosti muškarca i žena, na temelju ljudskih prava i osnovnih sloboda u političkom, privrednim, socijalnom, kulturnom, civilnom ili drugom polju...’’ </a:t>
            </a:r>
            <a:endParaRPr lang="bs-Latn-BA" sz="3000" dirty="0"/>
          </a:p>
          <a:p>
            <a:endParaRPr lang="bs-Latn-BA" dirty="0"/>
          </a:p>
        </p:txBody>
      </p:sp>
    </p:spTree>
    <p:extLst>
      <p:ext uri="{BB962C8B-B14F-4D97-AF65-F5344CB8AC3E}">
        <p14:creationId xmlns:p14="http://schemas.microsoft.com/office/powerpoint/2010/main" val="267287915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dirty="0" smtClean="0"/>
              <a:t/>
            </a:r>
            <a:br>
              <a:rPr lang="bs-Latn-BA" dirty="0" smtClean="0"/>
            </a:br>
            <a:endParaRPr lang="bs-Latn-BA" sz="4000" b="1" dirty="0"/>
          </a:p>
        </p:txBody>
      </p:sp>
      <p:sp>
        <p:nvSpPr>
          <p:cNvPr id="3" name="Content Placeholder 2"/>
          <p:cNvSpPr>
            <a:spLocks noGrp="1"/>
          </p:cNvSpPr>
          <p:nvPr>
            <p:ph idx="1"/>
          </p:nvPr>
        </p:nvSpPr>
        <p:spPr>
          <a:xfrm>
            <a:off x="827584" y="1600200"/>
            <a:ext cx="7416824" cy="4525963"/>
          </a:xfrm>
        </p:spPr>
        <p:txBody>
          <a:bodyPr>
            <a:normAutofit lnSpcReduction="10000"/>
          </a:bodyPr>
          <a:lstStyle/>
          <a:p>
            <a:pPr marL="0" indent="0" algn="just">
              <a:buNone/>
            </a:pPr>
            <a:r>
              <a:rPr lang="bs-Latn-BA" b="1" dirty="0"/>
              <a:t>Konvencija definiše diskriminaciju žene tek kao: </a:t>
            </a:r>
            <a:endParaRPr lang="bs-Latn-BA" b="1" dirty="0" smtClean="0"/>
          </a:p>
          <a:p>
            <a:pPr algn="just"/>
            <a:r>
              <a:rPr lang="hr-BA" b="1" dirty="0" smtClean="0"/>
              <a:t>Nasilje </a:t>
            </a:r>
            <a:r>
              <a:rPr lang="hr-BA" b="1" dirty="0"/>
              <a:t>se prepoznaje kao ključni problem tek 1993. godine, usvajanjem „</a:t>
            </a:r>
            <a:r>
              <a:rPr lang="hr-BA" b="1" i="1" dirty="0"/>
              <a:t>Deklaracije o eliminaciji nasilja nad ženama“</a:t>
            </a:r>
            <a:r>
              <a:rPr lang="hr-BA" b="1" dirty="0"/>
              <a:t> te se svrstava u centralno i prioritetno područje djelovanja u predstavljanju jednakosti muškarca i žena.</a:t>
            </a:r>
            <a:endParaRPr lang="bs-Latn-BA" dirty="0"/>
          </a:p>
          <a:p>
            <a:endParaRPr lang="bs-Latn-BA" dirty="0"/>
          </a:p>
        </p:txBody>
      </p:sp>
    </p:spTree>
    <p:extLst>
      <p:ext uri="{BB962C8B-B14F-4D97-AF65-F5344CB8AC3E}">
        <p14:creationId xmlns:p14="http://schemas.microsoft.com/office/powerpoint/2010/main" val="397482206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60847"/>
            <a:ext cx="8229600" cy="1080121"/>
          </a:xfrm>
        </p:spPr>
        <p:txBody>
          <a:bodyPr>
            <a:noAutofit/>
          </a:bodyPr>
          <a:lstStyle/>
          <a:p>
            <a:pPr marL="0" indent="0" algn="ctr">
              <a:buNone/>
            </a:pPr>
            <a:r>
              <a:rPr lang="pl-PL" sz="4400" b="1" dirty="0" smtClean="0"/>
              <a:t>FENOMENOLOŠKI OBLICI NASILJA NAD ŽENAMA</a:t>
            </a:r>
            <a:br>
              <a:rPr lang="pl-PL" sz="4400" b="1" dirty="0" smtClean="0"/>
            </a:br>
            <a:endParaRPr lang="bs-Latn-BA" sz="4400" b="1" dirty="0"/>
          </a:p>
        </p:txBody>
      </p:sp>
    </p:spTree>
    <p:extLst>
      <p:ext uri="{BB962C8B-B14F-4D97-AF65-F5344CB8AC3E}">
        <p14:creationId xmlns:p14="http://schemas.microsoft.com/office/powerpoint/2010/main" val="140473129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dirty="0"/>
          </a:p>
        </p:txBody>
      </p:sp>
      <p:sp>
        <p:nvSpPr>
          <p:cNvPr id="3" name="Content Placeholder 2"/>
          <p:cNvSpPr>
            <a:spLocks noGrp="1"/>
          </p:cNvSpPr>
          <p:nvPr>
            <p:ph idx="1"/>
          </p:nvPr>
        </p:nvSpPr>
        <p:spPr>
          <a:xfrm>
            <a:off x="827584" y="1600200"/>
            <a:ext cx="7416824" cy="4525963"/>
          </a:xfrm>
        </p:spPr>
        <p:txBody>
          <a:bodyPr>
            <a:normAutofit/>
          </a:bodyPr>
          <a:lstStyle/>
          <a:p>
            <a:pPr lvl="0" algn="just"/>
            <a:r>
              <a:rPr lang="hr-BA" sz="2800" b="1" dirty="0"/>
              <a:t>Postoje različiti fenomenološki oblici nasilja nad ženama u koje spadaju:</a:t>
            </a:r>
            <a:endParaRPr lang="hr-BA" sz="3000" b="1" dirty="0" smtClean="0"/>
          </a:p>
          <a:p>
            <a:pPr lvl="0" algn="just"/>
            <a:r>
              <a:rPr lang="hr-BA" sz="3000" b="1" dirty="0" smtClean="0"/>
              <a:t>psihološko </a:t>
            </a:r>
            <a:r>
              <a:rPr lang="hr-BA" sz="3000" b="1" dirty="0"/>
              <a:t>nasilje, </a:t>
            </a:r>
            <a:endParaRPr lang="bs-Latn-BA" sz="3000" dirty="0"/>
          </a:p>
          <a:p>
            <a:pPr lvl="0" algn="just"/>
            <a:r>
              <a:rPr lang="hr-BA" sz="3000" b="1" dirty="0"/>
              <a:t>fizičko nasilje, </a:t>
            </a:r>
            <a:endParaRPr lang="bs-Latn-BA" sz="3000" dirty="0"/>
          </a:p>
          <a:p>
            <a:pPr lvl="0" algn="just"/>
            <a:r>
              <a:rPr lang="hr-BA" sz="3000" b="1" dirty="0"/>
              <a:t>seksualno nasilje, </a:t>
            </a:r>
            <a:endParaRPr lang="bs-Latn-BA" sz="3000" dirty="0"/>
          </a:p>
          <a:p>
            <a:pPr lvl="0" algn="just"/>
            <a:r>
              <a:rPr lang="hr-BA" sz="3000" b="1" dirty="0"/>
              <a:t>ekonomsko nasilje. </a:t>
            </a:r>
            <a:endParaRPr lang="bs-Latn-BA" sz="3000" dirty="0"/>
          </a:p>
          <a:p>
            <a:pPr algn="just"/>
            <a:endParaRPr lang="bs-Latn-BA" sz="3000" dirty="0"/>
          </a:p>
        </p:txBody>
      </p:sp>
    </p:spTree>
    <p:extLst>
      <p:ext uri="{BB962C8B-B14F-4D97-AF65-F5344CB8AC3E}">
        <p14:creationId xmlns:p14="http://schemas.microsoft.com/office/powerpoint/2010/main" val="184003258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endParaRPr lang="bs-Latn-BA" sz="3600" dirty="0"/>
          </a:p>
        </p:txBody>
      </p:sp>
      <p:sp>
        <p:nvSpPr>
          <p:cNvPr id="3" name="Content Placeholder 2"/>
          <p:cNvSpPr>
            <a:spLocks noGrp="1"/>
          </p:cNvSpPr>
          <p:nvPr>
            <p:ph idx="1"/>
          </p:nvPr>
        </p:nvSpPr>
        <p:spPr>
          <a:xfrm>
            <a:off x="827584" y="1052736"/>
            <a:ext cx="7416824" cy="5073427"/>
          </a:xfrm>
        </p:spPr>
        <p:txBody>
          <a:bodyPr>
            <a:noAutofit/>
          </a:bodyPr>
          <a:lstStyle/>
          <a:p>
            <a:pPr lvl="0" algn="just"/>
            <a:r>
              <a:rPr lang="hr-BA" sz="3000" b="1" dirty="0"/>
              <a:t>Znaci fizičkog zlostavljanja: </a:t>
            </a:r>
            <a:endParaRPr lang="hr-BA" sz="3000" b="1" dirty="0" smtClean="0"/>
          </a:p>
          <a:p>
            <a:pPr lvl="0" algn="just"/>
            <a:r>
              <a:rPr lang="hr-BA" sz="3000" b="1" dirty="0" smtClean="0"/>
              <a:t>povrede </a:t>
            </a:r>
            <a:r>
              <a:rPr lang="hr-BA" sz="3000" b="1" dirty="0"/>
              <a:t>na licu, </a:t>
            </a:r>
            <a:endParaRPr lang="bs-Latn-BA" sz="3000" dirty="0"/>
          </a:p>
          <a:p>
            <a:pPr lvl="0" algn="just"/>
            <a:r>
              <a:rPr lang="hr-BA" sz="3000" b="1" dirty="0"/>
              <a:t>povrede na prsnom košu, grudima i trbuhu, odnosno dijelovima tijela prekrivenim odjećom, </a:t>
            </a:r>
            <a:endParaRPr lang="bs-Latn-BA" sz="3000" dirty="0"/>
          </a:p>
          <a:p>
            <a:pPr lvl="0" algn="just"/>
            <a:r>
              <a:rPr lang="hr-BA" sz="3000" b="1" dirty="0" err="1"/>
              <a:t>podljevi</a:t>
            </a:r>
            <a:r>
              <a:rPr lang="hr-BA" sz="3000" b="1" dirty="0"/>
              <a:t> i ogrebotine na tijelu, </a:t>
            </a:r>
            <a:endParaRPr lang="bs-Latn-BA" sz="3000" dirty="0"/>
          </a:p>
          <a:p>
            <a:pPr lvl="0" algn="just"/>
            <a:r>
              <a:rPr lang="hr-BA" sz="3000" b="1" dirty="0"/>
              <a:t>iščašenja, </a:t>
            </a:r>
            <a:endParaRPr lang="bs-Latn-BA" sz="3000" dirty="0"/>
          </a:p>
          <a:p>
            <a:pPr lvl="0" algn="just"/>
            <a:r>
              <a:rPr lang="hr-BA" sz="3000" b="1" dirty="0"/>
              <a:t>napukline ili lomovi kostiju, </a:t>
            </a:r>
            <a:endParaRPr lang="bs-Latn-BA" sz="3000" dirty="0"/>
          </a:p>
          <a:p>
            <a:pPr lvl="0" algn="just"/>
            <a:r>
              <a:rPr lang="hr-BA" sz="3000" b="1" dirty="0"/>
              <a:t>opekline različitog stepena</a:t>
            </a:r>
            <a:r>
              <a:rPr lang="hr-BA" sz="3000" b="1" dirty="0" smtClean="0"/>
              <a:t>,</a:t>
            </a:r>
            <a:endParaRPr lang="bs-Latn-BA" sz="3000" dirty="0"/>
          </a:p>
        </p:txBody>
      </p:sp>
    </p:spTree>
    <p:extLst>
      <p:ext uri="{BB962C8B-B14F-4D97-AF65-F5344CB8AC3E}">
        <p14:creationId xmlns:p14="http://schemas.microsoft.com/office/powerpoint/2010/main" val="133164756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normAutofit/>
          </a:bodyPr>
          <a:lstStyle/>
          <a:p>
            <a:r>
              <a:rPr lang="bs-Latn-BA" sz="3000" b="1" dirty="0"/>
              <a:t>povrede nožem ili drugim predmetima, </a:t>
            </a:r>
          </a:p>
          <a:p>
            <a:r>
              <a:rPr lang="bs-Latn-BA" sz="3000" b="1" dirty="0"/>
              <a:t>unutrašnje povrede, </a:t>
            </a:r>
          </a:p>
          <a:p>
            <a:r>
              <a:rPr lang="bs-Latn-BA" sz="3000" b="1" dirty="0"/>
              <a:t>vidljivi tragovi gušenja na vratu (prstima, žicom, remenom, ručnikom), izbijeni/polomljeni zubi,</a:t>
            </a:r>
          </a:p>
          <a:p>
            <a:r>
              <a:rPr lang="bs-Latn-BA" sz="3000" b="1" dirty="0"/>
              <a:t>povreda uha, </a:t>
            </a:r>
          </a:p>
          <a:p>
            <a:r>
              <a:rPr lang="bs-Latn-BA" sz="3000" b="1" dirty="0"/>
              <a:t>povrede u genitalnom području.</a:t>
            </a:r>
          </a:p>
        </p:txBody>
      </p:sp>
    </p:spTree>
    <p:extLst>
      <p:ext uri="{BB962C8B-B14F-4D97-AF65-F5344CB8AC3E}">
        <p14:creationId xmlns:p14="http://schemas.microsoft.com/office/powerpoint/2010/main" val="2883341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2132856"/>
            <a:ext cx="7772400" cy="1296143"/>
          </a:xfrm>
        </p:spPr>
        <p:txBody>
          <a:bodyPr/>
          <a:lstStyle/>
          <a:p>
            <a:r>
              <a:rPr lang="hr-BA" b="1" dirty="0"/>
              <a:t>KRIMINALNA FENOMENOLOGIJA</a:t>
            </a:r>
            <a:endParaRPr lang="bs-Latn-BA" dirty="0"/>
          </a:p>
        </p:txBody>
      </p:sp>
      <p:sp>
        <p:nvSpPr>
          <p:cNvPr id="5" name="Text Placeholder 4"/>
          <p:cNvSpPr>
            <a:spLocks noGrp="1"/>
          </p:cNvSpPr>
          <p:nvPr>
            <p:ph type="body" idx="1"/>
          </p:nvPr>
        </p:nvSpPr>
        <p:spPr>
          <a:xfrm>
            <a:off x="722313" y="3861048"/>
            <a:ext cx="7772400" cy="1728192"/>
          </a:xfrm>
        </p:spPr>
        <p:txBody>
          <a:bodyPr>
            <a:normAutofit/>
          </a:bodyPr>
          <a:lstStyle/>
          <a:p>
            <a:endParaRPr lang="bs-Latn-BA" dirty="0"/>
          </a:p>
        </p:txBody>
      </p:sp>
    </p:spTree>
    <p:extLst>
      <p:ext uri="{BB962C8B-B14F-4D97-AF65-F5344CB8AC3E}">
        <p14:creationId xmlns:p14="http://schemas.microsoft.com/office/powerpoint/2010/main" val="2743292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Signali koji mogu upućivati na zlostavljanje</a:t>
            </a:r>
            <a:endParaRPr lang="bs-Latn-BA" sz="3600" dirty="0"/>
          </a:p>
        </p:txBody>
      </p:sp>
      <p:sp>
        <p:nvSpPr>
          <p:cNvPr id="3" name="Content Placeholder 2"/>
          <p:cNvSpPr>
            <a:spLocks noGrp="1"/>
          </p:cNvSpPr>
          <p:nvPr>
            <p:ph idx="1"/>
          </p:nvPr>
        </p:nvSpPr>
        <p:spPr>
          <a:xfrm>
            <a:off x="827584" y="1600200"/>
            <a:ext cx="7416824" cy="4525963"/>
          </a:xfrm>
        </p:spPr>
        <p:txBody>
          <a:bodyPr>
            <a:normAutofit fontScale="92500" lnSpcReduction="20000"/>
          </a:bodyPr>
          <a:lstStyle/>
          <a:p>
            <a:pPr marL="0" indent="0">
              <a:buNone/>
            </a:pPr>
            <a:r>
              <a:rPr lang="hr-BA" b="1" dirty="0"/>
              <a:t>Signali su prikazani u vidu: </a:t>
            </a:r>
            <a:endParaRPr lang="bs-Latn-BA" dirty="0"/>
          </a:p>
          <a:p>
            <a:pPr lvl="0"/>
            <a:r>
              <a:rPr lang="hr-BA" b="1" dirty="0"/>
              <a:t>napetosti, </a:t>
            </a:r>
            <a:endParaRPr lang="bs-Latn-BA" dirty="0"/>
          </a:p>
          <a:p>
            <a:pPr lvl="0"/>
            <a:r>
              <a:rPr lang="hr-BA" b="1" dirty="0"/>
              <a:t>nemira, </a:t>
            </a:r>
            <a:endParaRPr lang="bs-Latn-BA" dirty="0"/>
          </a:p>
          <a:p>
            <a:pPr lvl="0"/>
            <a:r>
              <a:rPr lang="hr-BA" b="1" dirty="0"/>
              <a:t>osjećaj slabosti, </a:t>
            </a:r>
            <a:endParaRPr lang="bs-Latn-BA" dirty="0"/>
          </a:p>
          <a:p>
            <a:pPr lvl="0"/>
            <a:r>
              <a:rPr lang="hr-BA" b="1" dirty="0"/>
              <a:t>osjećaj straha,</a:t>
            </a:r>
            <a:endParaRPr lang="bs-Latn-BA" dirty="0"/>
          </a:p>
          <a:p>
            <a:pPr lvl="0"/>
            <a:r>
              <a:rPr lang="hr-BA" b="1" dirty="0"/>
              <a:t>srama i krivice, </a:t>
            </a:r>
            <a:endParaRPr lang="bs-Latn-BA" dirty="0"/>
          </a:p>
          <a:p>
            <a:pPr lvl="0"/>
            <a:r>
              <a:rPr lang="hr-BA" b="1" dirty="0" err="1"/>
              <a:t>samozanemarivanje</a:t>
            </a:r>
            <a:r>
              <a:rPr lang="hr-BA" b="1" dirty="0"/>
              <a:t> i gubitak samopouzdanja, zatim, </a:t>
            </a:r>
            <a:endParaRPr lang="bs-Latn-BA" dirty="0"/>
          </a:p>
          <a:p>
            <a:pPr lvl="0"/>
            <a:r>
              <a:rPr lang="hr-BA" b="1" dirty="0"/>
              <a:t>kao neurotske reakcije (depresivnost, anksioznost, napadi panike),</a:t>
            </a:r>
            <a:endParaRPr lang="bs-Latn-BA" dirty="0"/>
          </a:p>
          <a:p>
            <a:endParaRPr lang="bs-Latn-BA" dirty="0"/>
          </a:p>
        </p:txBody>
      </p:sp>
    </p:spTree>
    <p:extLst>
      <p:ext uri="{BB962C8B-B14F-4D97-AF65-F5344CB8AC3E}">
        <p14:creationId xmlns:p14="http://schemas.microsoft.com/office/powerpoint/2010/main" val="346087059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00200"/>
            <a:ext cx="7416824" cy="4525963"/>
          </a:xfrm>
        </p:spPr>
        <p:txBody>
          <a:bodyPr>
            <a:normAutofit fontScale="92500" lnSpcReduction="10000"/>
          </a:bodyPr>
          <a:lstStyle/>
          <a:p>
            <a:pPr algn="just"/>
            <a:r>
              <a:rPr lang="bs-Latn-BA" b="1" dirty="0"/>
              <a:t>poremećaji spavanja, </a:t>
            </a:r>
          </a:p>
          <a:p>
            <a:pPr algn="just"/>
            <a:r>
              <a:rPr lang="bs-Latn-BA" b="1" dirty="0"/>
              <a:t>poremećaji prehrane (anoreksija, bulimija, pothranjenost, dehidriranost),</a:t>
            </a:r>
          </a:p>
          <a:p>
            <a:pPr algn="just"/>
            <a:r>
              <a:rPr lang="bs-Latn-BA" b="1" dirty="0"/>
              <a:t>zlouporaba alkohola i droga, </a:t>
            </a:r>
          </a:p>
          <a:p>
            <a:pPr algn="just"/>
            <a:r>
              <a:rPr lang="bs-Latn-BA" b="1" dirty="0"/>
              <a:t>problemi sa koncentracijom, </a:t>
            </a:r>
          </a:p>
          <a:p>
            <a:pPr algn="just"/>
            <a:r>
              <a:rPr lang="bs-Latn-BA" b="1" dirty="0"/>
              <a:t>dezorijentisanost, rastrešenost, agresivnost prema sebi i drugima, </a:t>
            </a:r>
          </a:p>
          <a:p>
            <a:pPr algn="just"/>
            <a:r>
              <a:rPr lang="bs-Latn-BA" b="1" dirty="0"/>
              <a:t>seksualne teškoće, </a:t>
            </a:r>
          </a:p>
          <a:p>
            <a:pPr algn="just"/>
            <a:r>
              <a:rPr lang="bs-Latn-BA" b="1" dirty="0"/>
              <a:t>posttraumatski stresni poremećaj-sindrom.</a:t>
            </a:r>
          </a:p>
          <a:p>
            <a:endParaRPr lang="bs-Latn-BA" dirty="0"/>
          </a:p>
        </p:txBody>
      </p:sp>
    </p:spTree>
    <p:extLst>
      <p:ext uri="{BB962C8B-B14F-4D97-AF65-F5344CB8AC3E}">
        <p14:creationId xmlns:p14="http://schemas.microsoft.com/office/powerpoint/2010/main" val="217887793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hr-BA" sz="3600" b="1" dirty="0"/>
              <a:t>Etape kod nasilja nad ženama</a:t>
            </a:r>
            <a:endParaRPr lang="bs-Latn-BA" sz="3600" dirty="0"/>
          </a:p>
        </p:txBody>
      </p:sp>
      <p:sp>
        <p:nvSpPr>
          <p:cNvPr id="3" name="Content Placeholder 2"/>
          <p:cNvSpPr>
            <a:spLocks noGrp="1"/>
          </p:cNvSpPr>
          <p:nvPr>
            <p:ph idx="1"/>
          </p:nvPr>
        </p:nvSpPr>
        <p:spPr>
          <a:xfrm>
            <a:off x="827584" y="1052736"/>
            <a:ext cx="7344816" cy="5073427"/>
          </a:xfrm>
        </p:spPr>
        <p:txBody>
          <a:bodyPr>
            <a:normAutofit/>
          </a:bodyPr>
          <a:lstStyle/>
          <a:p>
            <a:endParaRPr lang="hr-BA" b="1" dirty="0" smtClean="0"/>
          </a:p>
          <a:p>
            <a:pPr algn="just"/>
            <a:r>
              <a:rPr lang="hr-BA" sz="3000" b="1" dirty="0" smtClean="0"/>
              <a:t>Etapa </a:t>
            </a:r>
            <a:r>
              <a:rPr lang="hr-BA" sz="3000" b="1" dirty="0"/>
              <a:t>1, – Izolovanje žrtve. Povlačenje iz okoline, prekid kontakata s drugim ljudima. </a:t>
            </a:r>
            <a:endParaRPr lang="bs-Latn-BA" sz="3000" dirty="0"/>
          </a:p>
          <a:p>
            <a:pPr algn="just"/>
            <a:r>
              <a:rPr lang="hr-BA" sz="3000" b="1" dirty="0"/>
              <a:t>Etapa 2 – Verbalna grubost, ponižavanje. </a:t>
            </a:r>
            <a:endParaRPr lang="bs-Latn-BA" sz="3000" dirty="0"/>
          </a:p>
          <a:p>
            <a:pPr algn="just"/>
            <a:r>
              <a:rPr lang="hr-BA" sz="3000" b="1" dirty="0"/>
              <a:t>Etapa 3 – Fizičko nasilje. </a:t>
            </a:r>
            <a:endParaRPr lang="bs-Latn-BA" sz="3000" dirty="0"/>
          </a:p>
          <a:p>
            <a:pPr algn="just"/>
            <a:r>
              <a:rPr lang="hr-BA" sz="3000" b="1" dirty="0"/>
              <a:t>Etapa 4 – Prividno pomirenje. </a:t>
            </a:r>
            <a:endParaRPr lang="bs-Latn-BA" sz="3000" dirty="0"/>
          </a:p>
          <a:p>
            <a:endParaRPr lang="bs-Latn-BA" dirty="0" smtClean="0"/>
          </a:p>
          <a:p>
            <a:endParaRPr lang="bs-Latn-BA" dirty="0"/>
          </a:p>
        </p:txBody>
      </p:sp>
    </p:spTree>
    <p:extLst>
      <p:ext uri="{BB962C8B-B14F-4D97-AF65-F5344CB8AC3E}">
        <p14:creationId xmlns:p14="http://schemas.microsoft.com/office/powerpoint/2010/main" val="338628919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457200" y="1600200"/>
            <a:ext cx="7787208" cy="4525963"/>
          </a:xfrm>
        </p:spPr>
        <p:txBody>
          <a:bodyPr/>
          <a:lstStyle/>
          <a:p>
            <a:pPr algn="just"/>
            <a:r>
              <a:rPr lang="hr-BA" b="1" dirty="0"/>
              <a:t>Ipak, nasilje nad ženama neće prestati sve dok se ne postigne stvarna jednakost između žena i muškaraca u privatnom životu, politici, na radnom mjestu i u kulturnom životu uopšte.</a:t>
            </a:r>
            <a:endParaRPr lang="bs-Latn-BA" dirty="0"/>
          </a:p>
          <a:p>
            <a:endParaRPr lang="bs-Latn-BA" sz="3000" dirty="0"/>
          </a:p>
        </p:txBody>
      </p:sp>
    </p:spTree>
    <p:extLst>
      <p:ext uri="{BB962C8B-B14F-4D97-AF65-F5344CB8AC3E}">
        <p14:creationId xmlns:p14="http://schemas.microsoft.com/office/powerpoint/2010/main" val="127804531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98178"/>
          </a:xfrm>
        </p:spPr>
        <p:txBody>
          <a:bodyPr>
            <a:noAutofit/>
          </a:bodyPr>
          <a:lstStyle/>
          <a:p>
            <a:r>
              <a:rPr lang="hr-BA" sz="3600" b="1" dirty="0" smtClean="0"/>
              <a:t/>
            </a:r>
            <a:br>
              <a:rPr lang="hr-BA" sz="3600" b="1" dirty="0" smtClean="0"/>
            </a:br>
            <a:r>
              <a:rPr lang="hr-BA" sz="3600" b="1" dirty="0" smtClean="0">
                <a:latin typeface="Calibri" pitchFamily="34" charset="0"/>
                <a:cs typeface="Calibri" pitchFamily="34" charset="0"/>
              </a:rPr>
              <a:t>Nasilje </a:t>
            </a:r>
            <a:r>
              <a:rPr lang="hr-BA" sz="3600" b="1" dirty="0">
                <a:latin typeface="Calibri" pitchFamily="34" charset="0"/>
                <a:cs typeface="Calibri" pitchFamily="34" charset="0"/>
              </a:rPr>
              <a:t>na radnom mjestu, menadžeri u ulozi mobing – moderator nad ženama i drugim osobama</a:t>
            </a:r>
            <a:r>
              <a:rPr lang="bs-Latn-BA" sz="3600" dirty="0">
                <a:latin typeface="Calibri" pitchFamily="34" charset="0"/>
                <a:cs typeface="Calibri" pitchFamily="34" charset="0"/>
              </a:rPr>
              <a:t/>
            </a:r>
            <a:br>
              <a:rPr lang="bs-Latn-BA" sz="3600" dirty="0">
                <a:latin typeface="Calibri" pitchFamily="34" charset="0"/>
                <a:cs typeface="Calibri" pitchFamily="34" charset="0"/>
              </a:rPr>
            </a:br>
            <a:endParaRPr lang="bs-Latn-BA" sz="3600" dirty="0">
              <a:latin typeface="Calibri" pitchFamily="34" charset="0"/>
              <a:cs typeface="Calibri" pitchFamily="34" charset="0"/>
            </a:endParaRPr>
          </a:p>
        </p:txBody>
      </p:sp>
      <p:sp>
        <p:nvSpPr>
          <p:cNvPr id="3" name="Content Placeholder 2"/>
          <p:cNvSpPr>
            <a:spLocks noGrp="1"/>
          </p:cNvSpPr>
          <p:nvPr>
            <p:ph idx="1"/>
          </p:nvPr>
        </p:nvSpPr>
        <p:spPr>
          <a:xfrm>
            <a:off x="827584" y="2060848"/>
            <a:ext cx="7416824" cy="4065315"/>
          </a:xfrm>
        </p:spPr>
        <p:txBody>
          <a:bodyPr>
            <a:normAutofit fontScale="92500"/>
          </a:bodyPr>
          <a:lstStyle/>
          <a:p>
            <a:endParaRPr lang="hr-BA" b="1" dirty="0" smtClean="0"/>
          </a:p>
          <a:p>
            <a:pPr algn="just"/>
            <a:r>
              <a:rPr lang="hr-BA" b="1" dirty="0" smtClean="0"/>
              <a:t>Mobing </a:t>
            </a:r>
            <a:r>
              <a:rPr lang="hr-BA" b="1" dirty="0"/>
              <a:t>je specifičan oblik nasilja, ponašanja na radnom mjestu, kojim jedna osoba ili skupina njih sistematski, psihički, nemoralno zlostavlja i ponižava drugu osobu, s ciljem ugrožavanja njezina ugleda, časti, </a:t>
            </a:r>
            <a:r>
              <a:rPr lang="hr-BA" b="1" dirty="0" smtClean="0"/>
              <a:t>ljudskog </a:t>
            </a:r>
            <a:r>
              <a:rPr lang="hr-BA" b="1" dirty="0"/>
              <a:t>dosojanstva i integriteta, sve do eliminacije s radnog mjesta</a:t>
            </a:r>
            <a:r>
              <a:rPr lang="hr-BA" b="1" dirty="0" smtClean="0"/>
              <a:t>.</a:t>
            </a:r>
            <a:endParaRPr lang="bs-Latn-BA" dirty="0"/>
          </a:p>
        </p:txBody>
      </p:sp>
    </p:spTree>
    <p:extLst>
      <p:ext uri="{BB962C8B-B14F-4D97-AF65-F5344CB8AC3E}">
        <p14:creationId xmlns:p14="http://schemas.microsoft.com/office/powerpoint/2010/main" val="396771210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Autofit/>
          </a:bodyPr>
          <a:lstStyle/>
          <a:p>
            <a:r>
              <a:rPr lang="pl-PL" sz="3600" dirty="0" smtClean="0"/>
              <a:t/>
            </a:r>
            <a:br>
              <a:rPr lang="pl-PL" sz="3600" dirty="0" smtClean="0"/>
            </a:br>
            <a:endParaRPr lang="bs-Latn-BA" sz="3600" dirty="0"/>
          </a:p>
        </p:txBody>
      </p:sp>
      <p:sp>
        <p:nvSpPr>
          <p:cNvPr id="3" name="Content Placeholder 2"/>
          <p:cNvSpPr>
            <a:spLocks noGrp="1"/>
          </p:cNvSpPr>
          <p:nvPr>
            <p:ph idx="1"/>
          </p:nvPr>
        </p:nvSpPr>
        <p:spPr>
          <a:xfrm>
            <a:off x="899592" y="764704"/>
            <a:ext cx="7272808" cy="5184576"/>
          </a:xfrm>
        </p:spPr>
        <p:txBody>
          <a:bodyPr>
            <a:normAutofit fontScale="92500" lnSpcReduction="20000"/>
          </a:bodyPr>
          <a:lstStyle/>
          <a:p>
            <a:pPr algn="just"/>
            <a:endParaRPr lang="bs-Latn-BA" b="1" dirty="0" smtClean="0"/>
          </a:p>
          <a:p>
            <a:pPr algn="just"/>
            <a:r>
              <a:rPr lang="bs-Latn-BA" b="1" dirty="0" smtClean="0"/>
              <a:t>Zlostavljana </a:t>
            </a:r>
            <a:r>
              <a:rPr lang="bs-Latn-BA" b="1" dirty="0"/>
              <a:t>osoba je često bespomoćna, i u nemogućnosti je da se sama odbrani. </a:t>
            </a:r>
            <a:endParaRPr lang="bs-Latn-BA" b="1" dirty="0" smtClean="0"/>
          </a:p>
          <a:p>
            <a:pPr algn="just"/>
            <a:endParaRPr lang="bs-Latn-BA" b="1" dirty="0"/>
          </a:p>
          <a:p>
            <a:pPr algn="just"/>
            <a:r>
              <a:rPr lang="bs-Latn-BA" b="1" dirty="0"/>
              <a:t>Takve se aktivnosti odvijaju više puta u sedmici, tokom godine, odnosno tokom jedne godine ili višegodišnjeg perioda. </a:t>
            </a:r>
            <a:endParaRPr lang="bs-Latn-BA" b="1" dirty="0" smtClean="0"/>
          </a:p>
          <a:p>
            <a:pPr algn="just"/>
            <a:endParaRPr lang="bs-Latn-BA" b="1" dirty="0"/>
          </a:p>
          <a:p>
            <a:pPr algn="just"/>
            <a:r>
              <a:rPr lang="bs-Latn-BA" b="1" dirty="0"/>
              <a:t>Riječ je o novoj modernoj i savršenije bezbjednosno devijantnoj pojavi o kojoj manje – više svi ljudi imaju predstavu, makar to bilo i maglovitog karaktera. </a:t>
            </a:r>
          </a:p>
        </p:txBody>
      </p:sp>
    </p:spTree>
    <p:extLst>
      <p:ext uri="{BB962C8B-B14F-4D97-AF65-F5344CB8AC3E}">
        <p14:creationId xmlns:p14="http://schemas.microsoft.com/office/powerpoint/2010/main" val="225540015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Digitalno nasilje nad ljudima, osobama, djecom</a:t>
            </a:r>
            <a:endParaRPr lang="bs-Latn-BA" sz="3600" dirty="0"/>
          </a:p>
        </p:txBody>
      </p:sp>
      <p:sp>
        <p:nvSpPr>
          <p:cNvPr id="3" name="Content Placeholder 2"/>
          <p:cNvSpPr>
            <a:spLocks noGrp="1"/>
          </p:cNvSpPr>
          <p:nvPr>
            <p:ph idx="1"/>
          </p:nvPr>
        </p:nvSpPr>
        <p:spPr>
          <a:xfrm>
            <a:off x="755576" y="1600200"/>
            <a:ext cx="7488832" cy="4525963"/>
          </a:xfrm>
        </p:spPr>
        <p:txBody>
          <a:bodyPr>
            <a:normAutofit fontScale="92500" lnSpcReduction="20000"/>
          </a:bodyPr>
          <a:lstStyle/>
          <a:p>
            <a:pPr algn="just"/>
            <a:r>
              <a:rPr lang="hr-BA" b="1" dirty="0"/>
              <a:t>Digitalni mediji su sredstva preko kojih se vrši svakodnevno rodbinsko, prijateljsko - </a:t>
            </a:r>
            <a:r>
              <a:rPr lang="hr-BA" b="1" dirty="0" err="1"/>
              <a:t>poznaničko</a:t>
            </a:r>
            <a:r>
              <a:rPr lang="hr-BA" b="1" dirty="0"/>
              <a:t> komuniciranje. </a:t>
            </a:r>
            <a:endParaRPr lang="bs-Latn-BA" dirty="0"/>
          </a:p>
          <a:p>
            <a:pPr marL="0" indent="0" algn="just">
              <a:buNone/>
            </a:pPr>
            <a:r>
              <a:rPr lang="hr-BA" dirty="0"/>
              <a:t> </a:t>
            </a:r>
            <a:endParaRPr lang="bs-Latn-BA" dirty="0"/>
          </a:p>
          <a:p>
            <a:pPr algn="just"/>
            <a:r>
              <a:rPr lang="hr-BA" b="1" dirty="0"/>
              <a:t>Međutim, važno ja naglasiti da putem digitalnih sredstava nasilnici mogu vršiti nasilje nad ljudima, posebno nad djecom. </a:t>
            </a:r>
            <a:endParaRPr lang="bs-Latn-BA" dirty="0"/>
          </a:p>
          <a:p>
            <a:pPr marL="0" indent="0" algn="just">
              <a:buNone/>
            </a:pPr>
            <a:r>
              <a:rPr lang="hr-BA" b="1" dirty="0"/>
              <a:t> </a:t>
            </a:r>
            <a:endParaRPr lang="bs-Latn-BA" dirty="0"/>
          </a:p>
          <a:p>
            <a:pPr algn="just"/>
            <a:r>
              <a:rPr lang="hr-BA" b="1" dirty="0"/>
              <a:t>Nasilje digitalnim sredstvima nad djecom je višestruko </a:t>
            </a:r>
            <a:r>
              <a:rPr lang="hr-BA" b="1" dirty="0" smtClean="0"/>
              <a:t>opasno.</a:t>
            </a:r>
            <a:endParaRPr lang="bs-Latn-BA" dirty="0"/>
          </a:p>
        </p:txBody>
      </p:sp>
    </p:spTree>
    <p:extLst>
      <p:ext uri="{BB962C8B-B14F-4D97-AF65-F5344CB8AC3E}">
        <p14:creationId xmlns:p14="http://schemas.microsoft.com/office/powerpoint/2010/main" val="392194466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smtClean="0"/>
              <a:t/>
            </a:r>
            <a:br>
              <a:rPr lang="hr-BA" sz="3600" b="1" dirty="0" smtClean="0"/>
            </a:br>
            <a:r>
              <a:rPr lang="hr-BA" sz="3600" b="1" dirty="0" smtClean="0"/>
              <a:t>Ovaj </a:t>
            </a:r>
            <a:r>
              <a:rPr lang="hr-BA" sz="3600" b="1" dirty="0"/>
              <a:t>oblik nasilja se vrši na sljedeće načine: </a:t>
            </a:r>
            <a:r>
              <a:rPr lang="bs-Latn-BA" sz="3600" dirty="0"/>
              <a:t/>
            </a:r>
            <a:br>
              <a:rPr lang="bs-Latn-BA" sz="3600" dirty="0"/>
            </a:br>
            <a:endParaRPr lang="bs-Latn-BA" sz="3600" dirty="0"/>
          </a:p>
        </p:txBody>
      </p:sp>
      <p:sp>
        <p:nvSpPr>
          <p:cNvPr id="3" name="Content Placeholder 2"/>
          <p:cNvSpPr>
            <a:spLocks noGrp="1"/>
          </p:cNvSpPr>
          <p:nvPr>
            <p:ph idx="1"/>
          </p:nvPr>
        </p:nvSpPr>
        <p:spPr>
          <a:xfrm>
            <a:off x="827584" y="1600200"/>
            <a:ext cx="7344816" cy="4525963"/>
          </a:xfrm>
        </p:spPr>
        <p:txBody>
          <a:bodyPr>
            <a:normAutofit/>
          </a:bodyPr>
          <a:lstStyle/>
          <a:p>
            <a:pPr lvl="0"/>
            <a:endParaRPr lang="hr-BA" sz="3000" b="1" dirty="0" smtClean="0"/>
          </a:p>
          <a:p>
            <a:pPr lvl="0" algn="just"/>
            <a:r>
              <a:rPr lang="hr-BA" sz="3000" b="1" dirty="0" smtClean="0"/>
              <a:t>u </a:t>
            </a:r>
            <a:r>
              <a:rPr lang="hr-BA" sz="3000" b="1" dirty="0"/>
              <a:t>kontaktima sa poznatim osobama,</a:t>
            </a:r>
            <a:endParaRPr lang="bs-Latn-BA" sz="3000" dirty="0"/>
          </a:p>
          <a:p>
            <a:pPr lvl="0" algn="just"/>
            <a:r>
              <a:rPr lang="hr-BA" sz="3000" b="1" dirty="0"/>
              <a:t>u kontaktima sa nepoznatim osobama, </a:t>
            </a:r>
            <a:endParaRPr lang="bs-Latn-BA" sz="3000" dirty="0"/>
          </a:p>
          <a:p>
            <a:pPr lvl="0" algn="just"/>
            <a:r>
              <a:rPr lang="hr-BA" sz="3000" b="1" dirty="0"/>
              <a:t>kontaktima putem mobilnih telefona, </a:t>
            </a:r>
            <a:endParaRPr lang="bs-Latn-BA" sz="3000" dirty="0"/>
          </a:p>
          <a:p>
            <a:pPr lvl="0" algn="just"/>
            <a:r>
              <a:rPr lang="hr-BA" sz="3000" b="1" dirty="0"/>
              <a:t>porukama i na drugi način, </a:t>
            </a:r>
            <a:endParaRPr lang="bs-Latn-BA" sz="3000" dirty="0"/>
          </a:p>
          <a:p>
            <a:pPr lvl="0" algn="just"/>
            <a:r>
              <a:rPr lang="hr-BA" sz="3000" b="1" dirty="0"/>
              <a:t>razni kontakti na društvenim mrežama, kao što su internet, </a:t>
            </a:r>
            <a:r>
              <a:rPr lang="hr-BA" sz="3000" b="1" dirty="0" err="1"/>
              <a:t>skajp</a:t>
            </a:r>
            <a:r>
              <a:rPr lang="hr-BA" sz="3000" b="1" dirty="0"/>
              <a:t> i dr. </a:t>
            </a:r>
            <a:endParaRPr lang="bs-Latn-BA" sz="3000" dirty="0"/>
          </a:p>
        </p:txBody>
      </p:sp>
    </p:spTree>
    <p:extLst>
      <p:ext uri="{BB962C8B-B14F-4D97-AF65-F5344CB8AC3E}">
        <p14:creationId xmlns:p14="http://schemas.microsoft.com/office/powerpoint/2010/main" val="401919547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smtClean="0"/>
              <a:t/>
            </a:r>
            <a:br>
              <a:rPr lang="pl-PL" dirty="0" smtClean="0"/>
            </a:br>
            <a:endParaRPr lang="bs-Latn-BA" sz="4000" b="1" dirty="0"/>
          </a:p>
        </p:txBody>
      </p:sp>
      <p:sp>
        <p:nvSpPr>
          <p:cNvPr id="3" name="Content Placeholder 2"/>
          <p:cNvSpPr>
            <a:spLocks noGrp="1"/>
          </p:cNvSpPr>
          <p:nvPr>
            <p:ph idx="1"/>
          </p:nvPr>
        </p:nvSpPr>
        <p:spPr>
          <a:xfrm>
            <a:off x="827584" y="1600200"/>
            <a:ext cx="7416824" cy="4525963"/>
          </a:xfrm>
        </p:spPr>
        <p:txBody>
          <a:bodyPr>
            <a:normAutofit/>
          </a:bodyPr>
          <a:lstStyle/>
          <a:p>
            <a:r>
              <a:rPr lang="hr-BA" sz="3000" b="1" dirty="0"/>
              <a:t>Da se ne bi dogodilo digitalno nasilje roditelji bi morali više voditi računa o djeci, odnosno da ih stave pod kontrolu u smislu praćenja sa kim se druže, da znaju sa kakvom </a:t>
            </a:r>
            <a:r>
              <a:rPr lang="hr-BA" sz="3000" b="1" dirty="0" err="1"/>
              <a:t>osobm</a:t>
            </a:r>
            <a:r>
              <a:rPr lang="hr-BA" sz="3000" b="1" dirty="0"/>
              <a:t> su u otvorenoj komunikaciji, tj. da sve  znaju o tome s kim im djeca kontaktiraju. </a:t>
            </a:r>
            <a:endParaRPr lang="bs-Latn-BA" sz="3000" dirty="0"/>
          </a:p>
          <a:p>
            <a:endParaRPr lang="bs-Latn-BA" dirty="0"/>
          </a:p>
        </p:txBody>
      </p:sp>
    </p:spTree>
    <p:extLst>
      <p:ext uri="{BB962C8B-B14F-4D97-AF65-F5344CB8AC3E}">
        <p14:creationId xmlns:p14="http://schemas.microsoft.com/office/powerpoint/2010/main" val="16992791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700808"/>
            <a:ext cx="7416824" cy="4425355"/>
          </a:xfrm>
        </p:spPr>
        <p:txBody>
          <a:bodyPr>
            <a:normAutofit lnSpcReduction="10000"/>
          </a:bodyPr>
          <a:lstStyle/>
          <a:p>
            <a:pPr algn="just"/>
            <a:r>
              <a:rPr lang="bs-Latn-BA" sz="3000" b="1" dirty="0"/>
              <a:t>Za djecu, prije upotrebe digitalnih nasilja, i korištenja mrežnih sistema, potrebno je organizovati sastanke, odnosno tehničke radionice, na kojima djeci treba pružiti obuku u smislu funkcionisanja i njegove dobre svrhe, ali objasniti i da se putem digitalnih sredstava mogu provoditi razni oblici nasilja, na šta moraju biti upozoreni i da svaki oblik nasilja prijave blagovremeno policiji ili drugim službama sigurnosti.</a:t>
            </a:r>
          </a:p>
          <a:p>
            <a:endParaRPr lang="bs-Latn-BA" dirty="0"/>
          </a:p>
          <a:p>
            <a:endParaRPr lang="bs-Latn-BA" dirty="0"/>
          </a:p>
        </p:txBody>
      </p:sp>
      <p:sp>
        <p:nvSpPr>
          <p:cNvPr id="4" name="Rectangle 3"/>
          <p:cNvSpPr/>
          <p:nvPr/>
        </p:nvSpPr>
        <p:spPr>
          <a:xfrm>
            <a:off x="899592" y="332656"/>
            <a:ext cx="7776863" cy="1200329"/>
          </a:xfrm>
          <a:prstGeom prst="rect">
            <a:avLst/>
          </a:prstGeom>
        </p:spPr>
        <p:txBody>
          <a:bodyPr wrap="square">
            <a:spAutoFit/>
          </a:bodyPr>
          <a:lstStyle/>
          <a:p>
            <a:pPr algn="ctr"/>
            <a:r>
              <a:rPr lang="pl-PL" sz="3600" b="1" dirty="0"/>
              <a:t>Digitalno nasilje nad ljudima, osobama, djecom</a:t>
            </a:r>
            <a:endParaRPr lang="bs-Latn-BA" sz="3600" b="1" dirty="0"/>
          </a:p>
        </p:txBody>
      </p:sp>
    </p:spTree>
    <p:extLst>
      <p:ext uri="{BB962C8B-B14F-4D97-AF65-F5344CB8AC3E}">
        <p14:creationId xmlns:p14="http://schemas.microsoft.com/office/powerpoint/2010/main" val="734299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r-BA" sz="3600" b="1" dirty="0">
                <a:latin typeface="+mn-lt"/>
              </a:rPr>
              <a:t>Deskriptivni prikaz pojavnih oblika kriminaliteta</a:t>
            </a:r>
            <a:endParaRPr lang="bs-Latn-BA" sz="3600" dirty="0">
              <a:latin typeface="+mn-lt"/>
            </a:endParaRPr>
          </a:p>
        </p:txBody>
      </p:sp>
      <p:sp>
        <p:nvSpPr>
          <p:cNvPr id="5" name="Content Placeholder 4"/>
          <p:cNvSpPr>
            <a:spLocks noGrp="1"/>
          </p:cNvSpPr>
          <p:nvPr>
            <p:ph idx="1"/>
          </p:nvPr>
        </p:nvSpPr>
        <p:spPr>
          <a:xfrm>
            <a:off x="899592" y="1600200"/>
            <a:ext cx="7344816" cy="4525963"/>
          </a:xfrm>
        </p:spPr>
        <p:txBody>
          <a:bodyPr>
            <a:normAutofit/>
          </a:bodyPr>
          <a:lstStyle/>
          <a:p>
            <a:pPr algn="just"/>
            <a:r>
              <a:rPr lang="hr-BA" sz="3000" b="1" dirty="0"/>
              <a:t>Uopšteno rečeno, kriminalitet je skup društveno devijantnih, odnosno kriminogenih pojava kojima se povrjeđuju ili ugrožavaju univerzalne društvene vrijednosti (lične i kolektivne), </a:t>
            </a:r>
            <a:endParaRPr lang="bs-Latn-BA" sz="3000" dirty="0"/>
          </a:p>
        </p:txBody>
      </p:sp>
    </p:spTree>
    <p:extLst>
      <p:ext uri="{BB962C8B-B14F-4D97-AF65-F5344CB8AC3E}">
        <p14:creationId xmlns:p14="http://schemas.microsoft.com/office/powerpoint/2010/main" val="20772336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dirty="0"/>
          </a:p>
        </p:txBody>
      </p:sp>
      <p:sp>
        <p:nvSpPr>
          <p:cNvPr id="3" name="Content Placeholder 2"/>
          <p:cNvSpPr>
            <a:spLocks noGrp="1"/>
          </p:cNvSpPr>
          <p:nvPr>
            <p:ph idx="1"/>
          </p:nvPr>
        </p:nvSpPr>
        <p:spPr/>
        <p:txBody>
          <a:bodyPr>
            <a:normAutofit/>
          </a:bodyPr>
          <a:lstStyle/>
          <a:p>
            <a:pPr marL="0" indent="0" algn="ctr">
              <a:buNone/>
            </a:pPr>
            <a:r>
              <a:rPr lang="bs-Latn-BA" sz="4400" b="1" dirty="0" smtClean="0"/>
              <a:t>HULIGANSTVO KROZ ISTORIJU DO MODERNOG VREMENA</a:t>
            </a:r>
            <a:br>
              <a:rPr lang="bs-Latn-BA" sz="4400" b="1" dirty="0" smtClean="0"/>
            </a:br>
            <a:endParaRPr lang="bs-Latn-BA" sz="4400" b="1" dirty="0"/>
          </a:p>
        </p:txBody>
      </p:sp>
    </p:spTree>
    <p:extLst>
      <p:ext uri="{BB962C8B-B14F-4D97-AF65-F5344CB8AC3E}">
        <p14:creationId xmlns:p14="http://schemas.microsoft.com/office/powerpoint/2010/main" val="387859084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Autofit/>
          </a:bodyPr>
          <a:lstStyle/>
          <a:p>
            <a:r>
              <a:rPr lang="hr-BA" sz="3600" b="1" dirty="0" smtClean="0"/>
              <a:t/>
            </a:r>
            <a:br>
              <a:rPr lang="hr-BA" sz="3600" b="1" dirty="0" smtClean="0"/>
            </a:br>
            <a:r>
              <a:rPr lang="hr-BA" sz="3600" b="1" dirty="0" smtClean="0"/>
              <a:t>Novi </a:t>
            </a:r>
            <a:r>
              <a:rPr lang="hr-BA" sz="3600" b="1" dirty="0"/>
              <a:t>fenomeni u savremenim društavima</a:t>
            </a:r>
            <a:r>
              <a:rPr lang="bs-Latn-BA" sz="3600" dirty="0"/>
              <a:t/>
            </a:r>
            <a:br>
              <a:rPr lang="bs-Latn-BA" sz="3600" dirty="0"/>
            </a:br>
            <a:endParaRPr lang="bs-Latn-BA" sz="3600" dirty="0"/>
          </a:p>
        </p:txBody>
      </p:sp>
      <p:sp>
        <p:nvSpPr>
          <p:cNvPr id="3" name="Content Placeholder 2"/>
          <p:cNvSpPr>
            <a:spLocks noGrp="1"/>
          </p:cNvSpPr>
          <p:nvPr>
            <p:ph idx="1"/>
          </p:nvPr>
        </p:nvSpPr>
        <p:spPr>
          <a:xfrm>
            <a:off x="827584" y="908720"/>
            <a:ext cx="7416824" cy="5472608"/>
          </a:xfrm>
        </p:spPr>
        <p:txBody>
          <a:bodyPr>
            <a:normAutofit lnSpcReduction="10000"/>
          </a:bodyPr>
          <a:lstStyle/>
          <a:p>
            <a:pPr algn="just"/>
            <a:endParaRPr lang="hr-BA" sz="3000" b="1" dirty="0" smtClean="0"/>
          </a:p>
          <a:p>
            <a:pPr algn="just"/>
            <a:r>
              <a:rPr lang="hr-BA" sz="3000" b="1" dirty="0" smtClean="0"/>
              <a:t>Je </a:t>
            </a:r>
            <a:r>
              <a:rPr lang="hr-BA" sz="3000" b="1" dirty="0"/>
              <a:t>li uopšte moguće definisati huliganstvo i njegove granice, odrediti gdje započinje, a gdje prestaje huligansko ponašanje? </a:t>
            </a:r>
            <a:r>
              <a:rPr lang="hr-BA" sz="3000" b="1" dirty="0" smtClean="0"/>
              <a:t> Ili </a:t>
            </a:r>
            <a:r>
              <a:rPr lang="hr-BA" sz="3000" b="1" dirty="0"/>
              <a:t>mu pak time ograničavamo smisao i interpretaciju? </a:t>
            </a:r>
            <a:endParaRPr lang="hr-BA" sz="3000" b="1" dirty="0" smtClean="0"/>
          </a:p>
          <a:p>
            <a:pPr algn="just"/>
            <a:endParaRPr lang="bs-Latn-BA" sz="3000" b="1" dirty="0"/>
          </a:p>
          <a:p>
            <a:pPr algn="just"/>
            <a:r>
              <a:rPr lang="hr-BA" sz="3000" b="1" dirty="0"/>
              <a:t>Shvatiti huliganstvo znači da moramo </a:t>
            </a:r>
            <a:r>
              <a:rPr lang="hr-BA" sz="3000" b="1" dirty="0" err="1"/>
              <a:t>preovladati</a:t>
            </a:r>
            <a:r>
              <a:rPr lang="hr-BA" sz="3000" b="1" dirty="0"/>
              <a:t> </a:t>
            </a:r>
            <a:r>
              <a:rPr lang="hr-BA" sz="3000" b="1" dirty="0" err="1"/>
              <a:t>uobičajne</a:t>
            </a:r>
            <a:r>
              <a:rPr lang="hr-BA" sz="3000" b="1" dirty="0"/>
              <a:t> definicije, (kolektivne predodžbe 6), stereotipe i predrasude koji se obično vežu uz taj pojam</a:t>
            </a:r>
            <a:r>
              <a:rPr lang="hr-BA" sz="3000" b="1" dirty="0" smtClean="0"/>
              <a:t>.</a:t>
            </a:r>
            <a:endParaRPr lang="bs-Latn-BA" sz="3000" b="1" dirty="0" smtClean="0"/>
          </a:p>
          <a:p>
            <a:pPr algn="just"/>
            <a:endParaRPr lang="bs-Latn-BA" sz="3000" dirty="0"/>
          </a:p>
        </p:txBody>
      </p:sp>
    </p:spTree>
    <p:extLst>
      <p:ext uri="{BB962C8B-B14F-4D97-AF65-F5344CB8AC3E}">
        <p14:creationId xmlns:p14="http://schemas.microsoft.com/office/powerpoint/2010/main" val="258233578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bs-Latn-BA" dirty="0" smtClean="0"/>
              <a:t/>
            </a:r>
            <a:br>
              <a:rPr lang="bs-Latn-BA" dirty="0" smtClean="0"/>
            </a:br>
            <a:endParaRPr lang="bs-Latn-BA" sz="4000" b="1" dirty="0">
              <a:solidFill>
                <a:srgbClr val="FF0000"/>
              </a:solidFill>
            </a:endParaRPr>
          </a:p>
        </p:txBody>
      </p:sp>
      <p:sp>
        <p:nvSpPr>
          <p:cNvPr id="3" name="Content Placeholder 2"/>
          <p:cNvSpPr>
            <a:spLocks noGrp="1"/>
          </p:cNvSpPr>
          <p:nvPr>
            <p:ph idx="1"/>
          </p:nvPr>
        </p:nvSpPr>
        <p:spPr>
          <a:xfrm>
            <a:off x="827584" y="1600200"/>
            <a:ext cx="7344816" cy="4525963"/>
          </a:xfrm>
        </p:spPr>
        <p:txBody>
          <a:bodyPr/>
          <a:lstStyle/>
          <a:p>
            <a:pPr algn="just"/>
            <a:r>
              <a:rPr lang="vi-VN" sz="3000" b="1" dirty="0">
                <a:latin typeface="Calibri" pitchFamily="34" charset="0"/>
                <a:cs typeface="Calibri" pitchFamily="34" charset="0"/>
              </a:rPr>
              <a:t>Iako se najčešće huligana zamišlja kao mladog Engleza, neprilagođenog marginalca koji se napija, te kojem je fudbalska utakmica izgovor za ispade na stadionu, društvena je stvarnost tog fenomena potpuno drukčija te je potrebno srušiti sve te njemu pogrešne predstave, i to na više nivoa.</a:t>
            </a:r>
          </a:p>
          <a:p>
            <a:endParaRPr lang="bs-Latn-BA" dirty="0"/>
          </a:p>
        </p:txBody>
      </p:sp>
    </p:spTree>
    <p:extLst>
      <p:ext uri="{BB962C8B-B14F-4D97-AF65-F5344CB8AC3E}">
        <p14:creationId xmlns:p14="http://schemas.microsoft.com/office/powerpoint/2010/main" val="29652619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0"/>
            <a:ext cx="7416824" cy="4525963"/>
          </a:xfrm>
        </p:spPr>
        <p:txBody>
          <a:bodyPr>
            <a:normAutofit/>
          </a:bodyPr>
          <a:lstStyle/>
          <a:p>
            <a:pPr algn="just"/>
            <a:r>
              <a:rPr lang="hr-BA" b="1" dirty="0"/>
              <a:t>R</a:t>
            </a:r>
            <a:r>
              <a:rPr lang="hr-BA" b="1" dirty="0" smtClean="0"/>
              <a:t>askorak </a:t>
            </a:r>
            <a:r>
              <a:rPr lang="hr-BA" b="1" dirty="0"/>
              <a:t>između predstave i stvarnosti dijelom je posljedica tragičnih događaja 1985. godine, koje je prenosila i televizija, kada je na stadionu </a:t>
            </a:r>
            <a:r>
              <a:rPr lang="hr-BA" b="1" dirty="0" err="1"/>
              <a:t>Heysel</a:t>
            </a:r>
            <a:r>
              <a:rPr lang="hr-BA" b="1" dirty="0"/>
              <a:t>, na kojem se trebala odigrati utakmica finala Kupa prvaka između </a:t>
            </a:r>
            <a:r>
              <a:rPr lang="hr-BA" b="1" dirty="0" err="1"/>
              <a:t>Juventusa</a:t>
            </a:r>
            <a:r>
              <a:rPr lang="hr-BA" b="1" dirty="0"/>
              <a:t> iz Torina i </a:t>
            </a:r>
            <a:r>
              <a:rPr lang="hr-BA" b="1" dirty="0" err="1"/>
              <a:t>Liverpoola</a:t>
            </a:r>
            <a:r>
              <a:rPr lang="hr-BA" b="1" dirty="0"/>
              <a:t> gdje je 31 gledalac izgubio život. </a:t>
            </a:r>
            <a:endParaRPr lang="bs-Latn-BA" dirty="0"/>
          </a:p>
          <a:p>
            <a:endParaRPr lang="bs-Latn-BA" dirty="0"/>
          </a:p>
        </p:txBody>
      </p:sp>
    </p:spTree>
    <p:extLst>
      <p:ext uri="{BB962C8B-B14F-4D97-AF65-F5344CB8AC3E}">
        <p14:creationId xmlns:p14="http://schemas.microsoft.com/office/powerpoint/2010/main" val="102709606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lstStyle/>
          <a:p>
            <a:pPr algn="just"/>
            <a:r>
              <a:rPr lang="hr-BA" sz="3000" b="1" dirty="0"/>
              <a:t>Taj raskorak vezan je i uz naknadne interpretacije tih događaja, uz sankcije britanskim klubovima i njihovim navijačima, uz pretjeranu medijatizaciju tog dramatičnog incidenta.</a:t>
            </a:r>
            <a:endParaRPr lang="bs-Latn-BA" sz="3000" dirty="0"/>
          </a:p>
          <a:p>
            <a:endParaRPr lang="bs-Latn-BA" dirty="0"/>
          </a:p>
        </p:txBody>
      </p:sp>
    </p:spTree>
    <p:extLst>
      <p:ext uri="{BB962C8B-B14F-4D97-AF65-F5344CB8AC3E}">
        <p14:creationId xmlns:p14="http://schemas.microsoft.com/office/powerpoint/2010/main" val="304241978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0"/>
            <a:ext cx="7488832" cy="4525963"/>
          </a:xfrm>
        </p:spPr>
        <p:txBody>
          <a:bodyPr>
            <a:normAutofit/>
          </a:bodyPr>
          <a:lstStyle/>
          <a:p>
            <a:pPr algn="just"/>
            <a:r>
              <a:rPr lang="hr-BA" sz="3000" b="1" dirty="0"/>
              <a:t>Razumjeti huliganstvo ne znači samo zabilježiti činjenice koje ponekad opisuju događaje ekstremnog fizičkog nasilja, već upisati te činjenice u </a:t>
            </a:r>
            <a:r>
              <a:rPr lang="hr-BA" sz="3000" b="1" dirty="0" err="1"/>
              <a:t>istorijsku</a:t>
            </a:r>
            <a:r>
              <a:rPr lang="hr-BA" sz="3000" b="1" dirty="0"/>
              <a:t> i društvenu dinamiku te ih pokušati javnosti interpretirati. </a:t>
            </a:r>
            <a:endParaRPr lang="bs-Latn-BA" sz="3000" dirty="0"/>
          </a:p>
          <a:p>
            <a:pPr algn="just"/>
            <a:endParaRPr lang="bs-Latn-BA" dirty="0"/>
          </a:p>
        </p:txBody>
      </p:sp>
    </p:spTree>
    <p:extLst>
      <p:ext uri="{BB962C8B-B14F-4D97-AF65-F5344CB8AC3E}">
        <p14:creationId xmlns:p14="http://schemas.microsoft.com/office/powerpoint/2010/main" val="224645318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272808" cy="4525963"/>
          </a:xfrm>
        </p:spPr>
        <p:txBody>
          <a:bodyPr/>
          <a:lstStyle/>
          <a:p>
            <a:pPr algn="just"/>
            <a:r>
              <a:rPr lang="hr-BA" sz="3000" b="1" dirty="0"/>
              <a:t>Prečesto se pri analiziranju i opisivanju huliganstva analizira i opisuje samo njegova konačna pojava - fenomen, tj. manifestovano fizičko nasilje osoba ili ekstremno i brutalno uništavanje imovine i infrastrukture sportskog terena i drugih sportskih objekata</a:t>
            </a:r>
            <a:endParaRPr lang="bs-Latn-BA" sz="3000" dirty="0"/>
          </a:p>
          <a:p>
            <a:endParaRPr lang="bs-Latn-BA" dirty="0"/>
          </a:p>
        </p:txBody>
      </p:sp>
    </p:spTree>
    <p:extLst>
      <p:ext uri="{BB962C8B-B14F-4D97-AF65-F5344CB8AC3E}">
        <p14:creationId xmlns:p14="http://schemas.microsoft.com/office/powerpoint/2010/main" val="167753160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normAutofit/>
          </a:bodyPr>
          <a:lstStyle/>
          <a:p>
            <a:pPr algn="just"/>
            <a:r>
              <a:rPr lang="bs-Latn-BA" sz="3000" b="1" dirty="0"/>
              <a:t>Nasilje može biti usmjereno protiv policije i prolaznika koji nemaju nikakve vidljive veze sa fudbalom i navijanjem, dovodi do uništavanja vozila, izloga trgovina, kamenovanja autobusa, razbijanja vagona i slično. </a:t>
            </a:r>
          </a:p>
          <a:p>
            <a:endParaRPr lang="bs-Latn-BA" sz="3000" b="1" dirty="0"/>
          </a:p>
        </p:txBody>
      </p:sp>
    </p:spTree>
    <p:extLst>
      <p:ext uri="{BB962C8B-B14F-4D97-AF65-F5344CB8AC3E}">
        <p14:creationId xmlns:p14="http://schemas.microsoft.com/office/powerpoint/2010/main" val="256059348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0"/>
            <a:ext cx="7416824" cy="4525963"/>
          </a:xfrm>
        </p:spPr>
        <p:txBody>
          <a:bodyPr>
            <a:normAutofit/>
          </a:bodyPr>
          <a:lstStyle/>
          <a:p>
            <a:endParaRPr lang="hr-BA" b="1" dirty="0" smtClean="0"/>
          </a:p>
          <a:p>
            <a:pPr algn="just"/>
            <a:r>
              <a:rPr lang="hr-BA" b="1" dirty="0" smtClean="0"/>
              <a:t>Nasilje </a:t>
            </a:r>
            <a:r>
              <a:rPr lang="hr-BA" b="1" dirty="0"/>
              <a:t>je društveno, prostorno i vremenski uslovljeno, i u samoj pojavnosti</a:t>
            </a:r>
            <a:r>
              <a:rPr lang="hr-BA" b="1" dirty="0" smtClean="0"/>
              <a:t>, i </a:t>
            </a:r>
            <a:r>
              <a:rPr lang="hr-BA" b="1" dirty="0"/>
              <a:t>u predstavljanju o njemu. </a:t>
            </a:r>
            <a:endParaRPr lang="bs-Latn-BA" dirty="0"/>
          </a:p>
        </p:txBody>
      </p:sp>
    </p:spTree>
    <p:extLst>
      <p:ext uri="{BB962C8B-B14F-4D97-AF65-F5344CB8AC3E}">
        <p14:creationId xmlns:p14="http://schemas.microsoft.com/office/powerpoint/2010/main" val="191994698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noAutofit/>
          </a:bodyPr>
          <a:lstStyle/>
          <a:p>
            <a:pPr algn="just"/>
            <a:r>
              <a:rPr lang="hr-BA" sz="3000" b="1" dirty="0"/>
              <a:t>Često se huliganstvom nazivaju pojave koje s njim nemaju nikakve veze.  Mediji ponekad u jeku izvještavanja i namjeri da objave senzacionalne vijesti koje će povećati čitanost ili gledanost uz huliganstvo vežu događaje poput onih u Sheffieldu 1989. godine (96 mrtvih) ili one na Elis Parku u Johanesburgu 2001. godine kada su 43 osobe poginule u gužvi na ulazu u stadion. </a:t>
            </a:r>
            <a:endParaRPr lang="bs-Latn-BA" sz="3000" dirty="0"/>
          </a:p>
        </p:txBody>
      </p:sp>
    </p:spTree>
    <p:extLst>
      <p:ext uri="{BB962C8B-B14F-4D97-AF65-F5344CB8AC3E}">
        <p14:creationId xmlns:p14="http://schemas.microsoft.com/office/powerpoint/2010/main" val="1993836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lstStyle/>
          <a:p>
            <a:pPr algn="just"/>
            <a:endParaRPr lang="hr-BA" sz="3000" b="1" dirty="0" smtClean="0"/>
          </a:p>
          <a:p>
            <a:pPr algn="just"/>
            <a:r>
              <a:rPr lang="hr-BA" sz="3000" b="1" dirty="0" smtClean="0"/>
              <a:t>a </a:t>
            </a:r>
            <a:r>
              <a:rPr lang="hr-BA" sz="3000" b="1" dirty="0"/>
              <a:t>koje su kao takve propisane u pozitivnim krivično pravnim propisima kao krivična djela, prekršaji, prestupi i kvazirepresivne djelatnosti, a sankcionisane određenim nomo krivično pravnim mjerama.</a:t>
            </a:r>
            <a:endParaRPr lang="bs-Latn-BA" sz="3000" dirty="0"/>
          </a:p>
          <a:p>
            <a:endParaRPr lang="bs-Latn-BA" dirty="0"/>
          </a:p>
        </p:txBody>
      </p:sp>
    </p:spTree>
    <p:extLst>
      <p:ext uri="{BB962C8B-B14F-4D97-AF65-F5344CB8AC3E}">
        <p14:creationId xmlns:p14="http://schemas.microsoft.com/office/powerpoint/2010/main" val="107407565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755576" y="1600200"/>
            <a:ext cx="7488832" cy="4525963"/>
          </a:xfrm>
        </p:spPr>
        <p:txBody>
          <a:bodyPr/>
          <a:lstStyle/>
          <a:p>
            <a:pPr algn="just"/>
            <a:r>
              <a:rPr lang="vi-VN" sz="3000" b="1" dirty="0"/>
              <a:t>Huliganstvo je pojava, najčešće vezana uz fudbal, i to u svim zemljama i na svim kontinentima</a:t>
            </a:r>
            <a:r>
              <a:rPr lang="vi-VN" sz="3000" b="1" dirty="0" smtClean="0"/>
              <a:t>.</a:t>
            </a:r>
            <a:endParaRPr lang="bs-Latn-BA" sz="3000" b="1" dirty="0" smtClean="0"/>
          </a:p>
          <a:p>
            <a:pPr algn="just"/>
            <a:endParaRPr lang="vi-VN" sz="3000" b="1" dirty="0"/>
          </a:p>
          <a:p>
            <a:pPr algn="just"/>
            <a:r>
              <a:rPr lang="vi-VN" sz="3000" b="1" dirty="0"/>
              <a:t>Ponekad se bilježe sukobi tokom košarkaških utakmica u Grčkoj i Turskoj ili tokom utakmica kriketa u Indiji, no sve su to sporadni događaji, koji zaslužuju kriminološku pažnju.</a:t>
            </a:r>
          </a:p>
          <a:p>
            <a:endParaRPr lang="bs-Latn-BA" dirty="0"/>
          </a:p>
        </p:txBody>
      </p:sp>
    </p:spTree>
    <p:extLst>
      <p:ext uri="{BB962C8B-B14F-4D97-AF65-F5344CB8AC3E}">
        <p14:creationId xmlns:p14="http://schemas.microsoft.com/office/powerpoint/2010/main" val="340452345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r-BA" sz="3600" b="1" dirty="0" err="1"/>
              <a:t>Istorija</a:t>
            </a:r>
            <a:r>
              <a:rPr lang="hr-BA" sz="3600" b="1" dirty="0"/>
              <a:t> novog pojavnog oblika nasilja</a:t>
            </a:r>
            <a:endParaRPr lang="bs-Latn-BA" sz="3600" dirty="0"/>
          </a:p>
        </p:txBody>
      </p:sp>
      <p:sp>
        <p:nvSpPr>
          <p:cNvPr id="3" name="Content Placeholder 2"/>
          <p:cNvSpPr>
            <a:spLocks noGrp="1"/>
          </p:cNvSpPr>
          <p:nvPr>
            <p:ph idx="1"/>
          </p:nvPr>
        </p:nvSpPr>
        <p:spPr>
          <a:xfrm>
            <a:off x="827584" y="1600200"/>
            <a:ext cx="7416824" cy="4525963"/>
          </a:xfrm>
        </p:spPr>
        <p:txBody>
          <a:bodyPr>
            <a:normAutofit/>
          </a:bodyPr>
          <a:lstStyle/>
          <a:p>
            <a:endParaRPr lang="hr-BA" b="1" dirty="0" smtClean="0"/>
          </a:p>
          <a:p>
            <a:pPr algn="just"/>
            <a:r>
              <a:rPr lang="hr-BA" sz="3000" b="1" dirty="0" smtClean="0"/>
              <a:t>Novi </a:t>
            </a:r>
            <a:r>
              <a:rPr lang="hr-BA" sz="3000" b="1" dirty="0"/>
              <a:t>oblici nasilja na stadionima ili oko njega doimali su se mnogo manje spontanima, što će reći planski i organizovano. </a:t>
            </a:r>
            <a:endParaRPr lang="hr-BA" sz="3000" b="1" dirty="0" smtClean="0"/>
          </a:p>
          <a:p>
            <a:pPr algn="just"/>
            <a:endParaRPr lang="bs-Latn-BA" sz="3000" dirty="0"/>
          </a:p>
          <a:p>
            <a:pPr algn="just"/>
            <a:r>
              <a:rPr lang="hr-BA" sz="3000" b="1" dirty="0"/>
              <a:t>Ponekad je to bilo brutalno nasilje u koje je bio uključen veliki broj osoba</a:t>
            </a:r>
            <a:r>
              <a:rPr lang="hr-BA" sz="3000" b="1" dirty="0" smtClean="0"/>
              <a:t>.</a:t>
            </a:r>
            <a:endParaRPr lang="bs-Latn-BA" sz="3000" dirty="0"/>
          </a:p>
        </p:txBody>
      </p:sp>
    </p:spTree>
    <p:extLst>
      <p:ext uri="{BB962C8B-B14F-4D97-AF65-F5344CB8AC3E}">
        <p14:creationId xmlns:p14="http://schemas.microsoft.com/office/powerpoint/2010/main" val="257407493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416824" cy="4525963"/>
          </a:xfrm>
        </p:spPr>
        <p:txBody>
          <a:bodyPr>
            <a:normAutofit/>
          </a:bodyPr>
          <a:lstStyle/>
          <a:p>
            <a:pPr algn="just"/>
            <a:r>
              <a:rPr lang="hr-BA" sz="3000" b="1" dirty="0"/>
              <a:t>Ono više nije bilo povremeno i spontano, vezano uz rezultat ili događaje prema šemi frustracije i agresije, već je postalo organizovano, smišljeno, a često i čin organizovane grupe ljudi.</a:t>
            </a:r>
            <a:endParaRPr lang="bs-Latn-BA" sz="3000" dirty="0"/>
          </a:p>
          <a:p>
            <a:pPr algn="just"/>
            <a:endParaRPr lang="bs-Latn-BA" sz="3000" dirty="0"/>
          </a:p>
        </p:txBody>
      </p:sp>
    </p:spTree>
    <p:extLst>
      <p:ext uri="{BB962C8B-B14F-4D97-AF65-F5344CB8AC3E}">
        <p14:creationId xmlns:p14="http://schemas.microsoft.com/office/powerpoint/2010/main" val="235976688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p:txBody>
          <a:bodyPr>
            <a:normAutofit/>
          </a:bodyPr>
          <a:lstStyle/>
          <a:p>
            <a:r>
              <a:rPr lang="vi-VN" sz="3000" b="1" dirty="0">
                <a:latin typeface="Calibri" pitchFamily="34" charset="0"/>
                <a:cs typeface="Calibri" pitchFamily="34" charset="0"/>
              </a:rPr>
              <a:t>Izvještavajući o takvim događajima te želeći slikovito opisati nasilne gledaoce, jedan novinar nazvao ih je „hoolihani“, imenom irske obitelji čiji su članovi bili pogubljeni za vrijeme vladavine kraljice Viktorije zbog asocijalnog ponašanja i ekstremnog nasilja tokom nereda. </a:t>
            </a:r>
            <a:endParaRPr lang="bs-Latn-BA" sz="3000" b="1" dirty="0" smtClean="0">
              <a:latin typeface="Calibri" pitchFamily="34" charset="0"/>
              <a:cs typeface="Calibri" pitchFamily="34" charset="0"/>
            </a:endParaRPr>
          </a:p>
          <a:p>
            <a:endParaRPr lang="vi-VN" sz="3000" b="1" dirty="0">
              <a:latin typeface="Calibri" pitchFamily="34" charset="0"/>
              <a:cs typeface="Calibri" pitchFamily="34" charset="0"/>
            </a:endParaRPr>
          </a:p>
          <a:p>
            <a:r>
              <a:rPr lang="vi-VN" sz="3000" b="1" dirty="0">
                <a:latin typeface="Calibri" pitchFamily="34" charset="0"/>
                <a:cs typeface="Calibri" pitchFamily="34" charset="0"/>
              </a:rPr>
              <a:t>No niko ne može reći zašto i kada je riječ „hoolihan“ promijenjena u „hooligan“. </a:t>
            </a:r>
          </a:p>
          <a:p>
            <a:endParaRPr lang="bs-Latn-BA" dirty="0"/>
          </a:p>
        </p:txBody>
      </p:sp>
    </p:spTree>
    <p:extLst>
      <p:ext uri="{BB962C8B-B14F-4D97-AF65-F5344CB8AC3E}">
        <p14:creationId xmlns:p14="http://schemas.microsoft.com/office/powerpoint/2010/main" val="46138882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p:txBody>
          <a:bodyPr>
            <a:normAutofit/>
          </a:bodyPr>
          <a:lstStyle/>
          <a:p>
            <a:pPr algn="just"/>
            <a:r>
              <a:rPr lang="hr-BA" sz="3000" b="1" dirty="0"/>
              <a:t>No treba znati da taj pojam Britanci ne koriste te da radije upotrebljavaju riječ thugs, koja je u svakodnevnom govoru sinonim za propalicu, razbijača. </a:t>
            </a:r>
            <a:endParaRPr lang="hr-BA" sz="3000" b="1" dirty="0" smtClean="0"/>
          </a:p>
          <a:p>
            <a:pPr algn="just"/>
            <a:endParaRPr lang="bs-Latn-BA" sz="3000" dirty="0"/>
          </a:p>
          <a:p>
            <a:pPr algn="just"/>
            <a:r>
              <a:rPr lang="hr-BA" sz="3000" b="1" dirty="0"/>
              <a:t>Izbor ovog pojma nije ni bezazlen ni besmislen jer ima pogrdnu konotaciju i upućuje na indijsku sektu fanatika obožavatelja boginje Kali. </a:t>
            </a:r>
            <a:endParaRPr lang="bs-Latn-BA" sz="3000" dirty="0"/>
          </a:p>
          <a:p>
            <a:pPr algn="just"/>
            <a:endParaRPr lang="bs-Latn-BA" sz="3000" dirty="0"/>
          </a:p>
        </p:txBody>
      </p:sp>
    </p:spTree>
    <p:extLst>
      <p:ext uri="{BB962C8B-B14F-4D97-AF65-F5344CB8AC3E}">
        <p14:creationId xmlns:p14="http://schemas.microsoft.com/office/powerpoint/2010/main" val="66413258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bs-Latn-BA" sz="3600" b="1" dirty="0"/>
          </a:p>
        </p:txBody>
      </p:sp>
      <p:sp>
        <p:nvSpPr>
          <p:cNvPr id="3" name="Content Placeholder 2"/>
          <p:cNvSpPr>
            <a:spLocks noGrp="1"/>
          </p:cNvSpPr>
          <p:nvPr>
            <p:ph idx="1"/>
          </p:nvPr>
        </p:nvSpPr>
        <p:spPr>
          <a:xfrm>
            <a:off x="827584" y="1600200"/>
            <a:ext cx="7344816" cy="4525963"/>
          </a:xfrm>
        </p:spPr>
        <p:txBody>
          <a:bodyPr>
            <a:normAutofit/>
          </a:bodyPr>
          <a:lstStyle/>
          <a:p>
            <a:pPr algn="just"/>
            <a:r>
              <a:rPr lang="bs-Latn-BA" sz="3000" b="1" dirty="0"/>
              <a:t>Takvo značenje stigmatizira huligane i označava ih kao „nenormalne“, marginalizirane u društvu te ih automatski svrstava u isti koš sa običnim delinkventima, nezavisno o uzrocima njihovog nasilja te nezavisno od toga jesu li ili nisu registrovani u policijskim dosijeima huligana.</a:t>
            </a:r>
          </a:p>
          <a:p>
            <a:pPr algn="just"/>
            <a:endParaRPr lang="bs-Latn-BA" sz="3000" b="1" dirty="0"/>
          </a:p>
        </p:txBody>
      </p:sp>
    </p:spTree>
    <p:extLst>
      <p:ext uri="{BB962C8B-B14F-4D97-AF65-F5344CB8AC3E}">
        <p14:creationId xmlns:p14="http://schemas.microsoft.com/office/powerpoint/2010/main" val="70434606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r-BA" sz="3600" b="1" dirty="0"/>
              <a:t>Nasilno ponašanje gledalačke mase kroz stoljeća</a:t>
            </a:r>
            <a:endParaRPr lang="bs-Latn-BA" sz="3600" dirty="0"/>
          </a:p>
        </p:txBody>
      </p:sp>
      <p:sp>
        <p:nvSpPr>
          <p:cNvPr id="3" name="Content Placeholder 2"/>
          <p:cNvSpPr>
            <a:spLocks noGrp="1"/>
          </p:cNvSpPr>
          <p:nvPr>
            <p:ph idx="1"/>
          </p:nvPr>
        </p:nvSpPr>
        <p:spPr>
          <a:xfrm>
            <a:off x="827584" y="1600200"/>
            <a:ext cx="7416824" cy="4525963"/>
          </a:xfrm>
        </p:spPr>
        <p:txBody>
          <a:bodyPr>
            <a:normAutofit/>
          </a:bodyPr>
          <a:lstStyle/>
          <a:p>
            <a:pPr algn="just"/>
            <a:endParaRPr lang="hr-BA" b="1" dirty="0" smtClean="0"/>
          </a:p>
          <a:p>
            <a:pPr algn="just"/>
            <a:r>
              <a:rPr lang="hr-BA" sz="3000" b="1" dirty="0" smtClean="0"/>
              <a:t>Nasilno </a:t>
            </a:r>
            <a:r>
              <a:rPr lang="hr-BA" sz="3000" b="1" dirty="0"/>
              <a:t>ponašanje gledalačke mase, sportske gomile nije nova pojava</a:t>
            </a:r>
            <a:r>
              <a:rPr lang="hr-BA" sz="3000" b="1" dirty="0" smtClean="0"/>
              <a:t>.</a:t>
            </a:r>
          </a:p>
          <a:p>
            <a:pPr algn="just"/>
            <a:endParaRPr lang="bs-Latn-BA" sz="3000" dirty="0"/>
          </a:p>
          <a:p>
            <a:pPr algn="just"/>
            <a:r>
              <a:rPr lang="hr-BA" sz="3000" b="1" dirty="0"/>
              <a:t>Bez navođenja detaljnih istorijskih referenci bit će dovoljno za ilustraciju navesti nekoliko kazuističkih primjera iz različitih epoha. </a:t>
            </a:r>
            <a:endParaRPr lang="bs-Latn-BA" sz="3000" dirty="0"/>
          </a:p>
        </p:txBody>
      </p:sp>
    </p:spTree>
    <p:extLst>
      <p:ext uri="{BB962C8B-B14F-4D97-AF65-F5344CB8AC3E}">
        <p14:creationId xmlns:p14="http://schemas.microsoft.com/office/powerpoint/2010/main" val="183144414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a:xfrm>
            <a:off x="827584" y="1600200"/>
            <a:ext cx="7344816" cy="4525963"/>
          </a:xfrm>
        </p:spPr>
        <p:txBody>
          <a:bodyPr>
            <a:normAutofit/>
          </a:bodyPr>
          <a:lstStyle/>
          <a:p>
            <a:pPr algn="just"/>
            <a:r>
              <a:rPr lang="hr-BA" sz="3000" b="1" dirty="0"/>
              <a:t>Prilikom gladijatorskih igara koje je u Pompejima organizovao Livenius Regulus, gledaoci iz kolonija Nucerije i Pompeja započeli su svađu uvredama, ona se nastavila bacanjem kamenja, a zatim prerasla u oružani sukob.</a:t>
            </a:r>
            <a:endParaRPr lang="bs-Latn-BA" sz="3000" dirty="0"/>
          </a:p>
        </p:txBody>
      </p:sp>
    </p:spTree>
    <p:extLst>
      <p:ext uri="{BB962C8B-B14F-4D97-AF65-F5344CB8AC3E}">
        <p14:creationId xmlns:p14="http://schemas.microsoft.com/office/powerpoint/2010/main" val="227740758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bs-Latn-BA" sz="3600" b="1" dirty="0"/>
          </a:p>
        </p:txBody>
      </p:sp>
      <p:sp>
        <p:nvSpPr>
          <p:cNvPr id="3" name="Content Placeholder 2"/>
          <p:cNvSpPr>
            <a:spLocks noGrp="1"/>
          </p:cNvSpPr>
          <p:nvPr>
            <p:ph idx="1"/>
          </p:nvPr>
        </p:nvSpPr>
        <p:spPr>
          <a:xfrm>
            <a:off x="827584" y="1672208"/>
            <a:ext cx="7416824" cy="4709120"/>
          </a:xfrm>
        </p:spPr>
        <p:txBody>
          <a:bodyPr>
            <a:normAutofit/>
          </a:bodyPr>
          <a:lstStyle/>
          <a:p>
            <a:pPr algn="just"/>
            <a:r>
              <a:rPr lang="bs-Latn-BA" sz="3000" b="1" dirty="0">
                <a:latin typeface="Calibri" pitchFamily="34" charset="0"/>
                <a:cs typeface="Calibri" pitchFamily="34" charset="0"/>
              </a:rPr>
              <a:t>Veliki je broj osoba u sukobima poginuo i bio ranjen te su Pompeji dobili desetogodišnju zabranu održavanja sportskih takmičenja, a udruženja su bila ukinuta. </a:t>
            </a:r>
            <a:endParaRPr lang="bs-Latn-BA" sz="3000" b="1" dirty="0" smtClean="0">
              <a:latin typeface="Calibri" pitchFamily="34" charset="0"/>
              <a:cs typeface="Calibri" pitchFamily="34" charset="0"/>
            </a:endParaRPr>
          </a:p>
          <a:p>
            <a:pPr algn="just"/>
            <a:endParaRPr lang="bs-Latn-BA" sz="3000" b="1" dirty="0">
              <a:latin typeface="Calibri" pitchFamily="34" charset="0"/>
              <a:cs typeface="Calibri" pitchFamily="34" charset="0"/>
            </a:endParaRPr>
          </a:p>
        </p:txBody>
      </p:sp>
    </p:spTree>
    <p:extLst>
      <p:ext uri="{BB962C8B-B14F-4D97-AF65-F5344CB8AC3E}">
        <p14:creationId xmlns:p14="http://schemas.microsoft.com/office/powerpoint/2010/main" val="30946881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s-Latn-BA"/>
          </a:p>
        </p:txBody>
      </p:sp>
      <p:sp>
        <p:nvSpPr>
          <p:cNvPr id="3" name="Content Placeholder 2"/>
          <p:cNvSpPr>
            <a:spLocks noGrp="1"/>
          </p:cNvSpPr>
          <p:nvPr>
            <p:ph idx="1"/>
          </p:nvPr>
        </p:nvSpPr>
        <p:spPr/>
        <p:txBody>
          <a:bodyPr/>
          <a:lstStyle/>
          <a:p>
            <a:r>
              <a:rPr lang="bs-Latn-BA" b="1" dirty="0">
                <a:latin typeface="Calibri" pitchFamily="34" charset="0"/>
                <a:cs typeface="Calibri" pitchFamily="34" charset="0"/>
              </a:rPr>
              <a:t>U Bretanji se za vrijeme igranja soule provodio poseban nadzor reda i mira tako da su „službene osobe“ bile opremljene tavama kao pomoćnim sredstvom u razdvajanju protivnika.</a:t>
            </a:r>
          </a:p>
          <a:p>
            <a:endParaRPr lang="bs-Latn-BA" dirty="0"/>
          </a:p>
        </p:txBody>
      </p:sp>
    </p:spTree>
    <p:extLst>
      <p:ext uri="{BB962C8B-B14F-4D97-AF65-F5344CB8AC3E}">
        <p14:creationId xmlns:p14="http://schemas.microsoft.com/office/powerpoint/2010/main" val="28408588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955</TotalTime>
  <Words>7937</Words>
  <Application>Microsoft Office PowerPoint</Application>
  <PresentationFormat>On-screen Show (4:3)</PresentationFormat>
  <Paragraphs>743</Paragraphs>
  <Slides>232</Slides>
  <Notes>0</Notes>
  <HiddenSlides>0</HiddenSlides>
  <MMClips>0</MMClips>
  <ScaleCrop>false</ScaleCrop>
  <HeadingPairs>
    <vt:vector size="4" baseType="variant">
      <vt:variant>
        <vt:lpstr>Theme</vt:lpstr>
      </vt:variant>
      <vt:variant>
        <vt:i4>1</vt:i4>
      </vt:variant>
      <vt:variant>
        <vt:lpstr>Slide Titles</vt:lpstr>
      </vt:variant>
      <vt:variant>
        <vt:i4>232</vt:i4>
      </vt:variant>
    </vt:vector>
  </HeadingPairs>
  <TitlesOfParts>
    <vt:vector size="233" baseType="lpstr">
      <vt:lpstr>Office Theme</vt:lpstr>
      <vt:lpstr>PowerPoint Presentation</vt:lpstr>
      <vt:lpstr>FENOMENOLOGIJA KRIMINALITETA POJAVNI OBLICI KRIMINALITETA U PRAVNOM SMISLU</vt:lpstr>
      <vt:lpstr> </vt:lpstr>
      <vt:lpstr>PowerPoint Presentation</vt:lpstr>
      <vt:lpstr>PowerPoint Presentation</vt:lpstr>
      <vt:lpstr> Milan Milutinović (1981) pojavne oblike kriminaliteta dijeli na:  </vt:lpstr>
      <vt:lpstr>KRIMINALNA FENOMENOLOGIJA</vt:lpstr>
      <vt:lpstr>Deskriptivni prikaz pojavnih oblika kriminaliteta</vt:lpstr>
      <vt:lpstr>PowerPoint Presentation</vt:lpstr>
      <vt:lpstr>PowerPoint Presentation</vt:lpstr>
      <vt:lpstr>Deskriptivni prikaz pojavnih oblika kriminaliteta</vt:lpstr>
      <vt:lpstr>PowerPoint Presentation</vt:lpstr>
      <vt:lpstr> </vt:lpstr>
      <vt:lpstr> </vt:lpstr>
      <vt:lpstr>PowerPoint Presentation</vt:lpstr>
      <vt:lpstr>  </vt:lpstr>
      <vt:lpstr> </vt:lpstr>
      <vt:lpstr>Nasilnički kriminalitet - delikiti nasilja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Uobičajni - tradicionalni oblici nasilničkog kriminaliteta</vt:lpstr>
      <vt:lpstr>PowerPoint Presentation</vt:lpstr>
      <vt:lpstr> </vt:lpstr>
      <vt:lpstr> </vt:lpstr>
      <vt:lpstr>PowerPoint Presentation</vt:lpstr>
      <vt:lpstr> </vt:lpstr>
      <vt:lpstr>  </vt:lpstr>
      <vt:lpstr>PowerPoint Presentation</vt:lpstr>
      <vt:lpstr> </vt:lpstr>
      <vt:lpstr>PowerPoint Presentation</vt:lpstr>
      <vt:lpstr>PowerPoint Presentation</vt:lpstr>
      <vt:lpstr> Za sve navedene kategorije karakteristično je da su kao djeca bili zlostavljani od roditelja ili susjeda. </vt:lpstr>
      <vt:lpstr>  </vt:lpstr>
      <vt:lpstr> </vt:lpstr>
      <vt:lpstr>PowerPoint Presentation</vt:lpstr>
      <vt:lpstr>Porodično nasilje - nasilje u porodici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Uzroci nasilja u porodici mogu se naći i u: </vt:lpstr>
      <vt:lpstr>PowerPoint Presentation</vt:lpstr>
      <vt:lpstr>PowerPoint Presentation</vt:lpstr>
      <vt:lpstr>PowerPoint Presentation</vt:lpstr>
      <vt:lpstr>Žene kao žrtve nasilja</vt:lpstr>
      <vt:lpstr>PowerPoint Presentation</vt:lpstr>
      <vt:lpstr>Pojmovno određenje nasilja nad ženom</vt:lpstr>
      <vt:lpstr>PowerPoint Presentation</vt:lpstr>
      <vt:lpstr> </vt:lpstr>
      <vt:lpstr> </vt:lpstr>
      <vt:lpstr>PowerPoint Presentation</vt:lpstr>
      <vt:lpstr>PowerPoint Presentation</vt:lpstr>
      <vt:lpstr>PowerPoint Presentation</vt:lpstr>
      <vt:lpstr>PowerPoint Presentation</vt:lpstr>
      <vt:lpstr>Signali koji mogu upućivati na zlostavljanje</vt:lpstr>
      <vt:lpstr>PowerPoint Presentation</vt:lpstr>
      <vt:lpstr>Etape kod nasilja nad ženama</vt:lpstr>
      <vt:lpstr>PowerPoint Presentation</vt:lpstr>
      <vt:lpstr> Nasilje na radnom mjestu, menadžeri u ulozi mobing – moderator nad ženama i drugim osobama </vt:lpstr>
      <vt:lpstr> </vt:lpstr>
      <vt:lpstr>Digitalno nasilje nad ljudima, osobama, djecom</vt:lpstr>
      <vt:lpstr> Ovaj oblik nasilja se vrši na sljedeće načine:  </vt:lpstr>
      <vt:lpstr> </vt:lpstr>
      <vt:lpstr>PowerPoint Presentation</vt:lpstr>
      <vt:lpstr>PowerPoint Presentation</vt:lpstr>
      <vt:lpstr> Novi fenomeni u savremenim društavima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Istorija novog pojavnog oblika nasilja</vt:lpstr>
      <vt:lpstr>PowerPoint Presentation</vt:lpstr>
      <vt:lpstr>PowerPoint Presentation</vt:lpstr>
      <vt:lpstr>PowerPoint Presentation</vt:lpstr>
      <vt:lpstr>PowerPoint Presentation</vt:lpstr>
      <vt:lpstr>Nasilno ponašanje gledalačke mase kroz stoljeća</vt:lpstr>
      <vt:lpstr>PowerPoint Presentation</vt:lpstr>
      <vt:lpstr>PowerPoint Presentation</vt:lpstr>
      <vt:lpstr>PowerPoint Presentation</vt:lpstr>
      <vt:lpstr>Kako shvatiti uzroke razvoja savremenog huliganstva</vt:lpstr>
      <vt:lpstr>PowerPoint Presentation</vt:lpstr>
      <vt:lpstr>PowerPoint Presentation</vt:lpstr>
      <vt:lpstr>Razvoj huliganstva u Evropi</vt:lpstr>
      <vt:lpstr> Huliganstvo kao posljedica promjene socijalne slike prostora - stadiona </vt:lpstr>
      <vt:lpstr> </vt:lpstr>
      <vt:lpstr>PowerPoint Presentation</vt:lpstr>
      <vt:lpstr> </vt:lpstr>
      <vt:lpstr> </vt:lpstr>
      <vt:lpstr>PowerPoint Presentation</vt:lpstr>
      <vt:lpstr>PowerPoint Presentation</vt:lpstr>
      <vt:lpstr>PowerPoint Presentation</vt:lpstr>
      <vt:lpstr>PowerPoint Presentation</vt:lpstr>
      <vt:lpstr>PowerPoint Presentation</vt:lpstr>
      <vt:lpstr>PowerPoint Presentation</vt:lpstr>
      <vt:lpstr>Kulturalistički pristup činjenicama, segmentarno socijalne veze i huliganstva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 </vt:lpstr>
      <vt:lpstr> </vt:lpstr>
      <vt:lpstr>Uloga medija u širenju i poimanju huliganstva</vt:lpstr>
      <vt:lpstr>PowerPoint Presentation</vt:lpstr>
      <vt:lpstr>Širenje huliganstva, raznolikost studija, usklađenost rezultata i mijenjanje huliganstva.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Međunarodna klasifikacija zločina protiv čovječnosti</vt:lpstr>
      <vt:lpstr>PowerPoint Presentation</vt:lpstr>
      <vt:lpstr>PowerPoint Presentation</vt:lpstr>
      <vt:lpstr>PowerPoint Presentation</vt:lpstr>
      <vt:lpstr>Ratni zločini</vt:lpstr>
      <vt:lpstr>PowerPoint Presentation</vt:lpstr>
      <vt:lpstr>Ratni zločini</vt:lpstr>
      <vt:lpstr>PowerPoint Presentation</vt:lpstr>
      <vt:lpstr>PowerPoint Presentation</vt:lpstr>
      <vt:lpstr>Delikti pribavljanja imovinske koristi</vt:lpstr>
      <vt:lpstr>Delikti pribavljanja imovinske koristi</vt:lpstr>
      <vt:lpstr>Razbojništvo </vt:lpstr>
      <vt:lpstr>Provalna krađa</vt:lpstr>
      <vt:lpstr>Krađa</vt:lpstr>
      <vt:lpstr>PowerPoint Presentation</vt:lpstr>
      <vt:lpstr>PowerPoint Presentation</vt:lpstr>
      <vt:lpstr>PowerPoint Presentation</vt:lpstr>
      <vt:lpstr>Krađe u trgovinama</vt:lpstr>
      <vt:lpstr>Prevara </vt:lpstr>
      <vt:lpstr>Krivična djela zloupotrebe čekova</vt:lpstr>
      <vt:lpstr>Krivična djela sa bankovnom i kreditnom karticom</vt:lpstr>
      <vt:lpstr>SAOBRAĆAJNI KRIMINALITET </vt:lpstr>
      <vt:lpstr>PowerPoint Presentation</vt:lpstr>
      <vt:lpstr>  </vt:lpstr>
      <vt:lpstr>PowerPoint Presentation</vt:lpstr>
      <vt:lpstr>  </vt:lpstr>
      <vt:lpstr>PowerPoint Presentation</vt:lpstr>
      <vt:lpstr>PowerPoint Presentation</vt:lpstr>
      <vt:lpstr>MALOLJETNIČKA DELINKVENCIJA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RECIDIVIZAM</vt:lpstr>
      <vt:lpstr>PowerPoint Presentation</vt:lpstr>
      <vt:lpstr>Fenomenološka tipologija recidivista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Pojavni i drugi oblici privrednog kriminaliteta i njihove karakteristike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 </vt:lpstr>
      <vt:lpstr>  </vt:lpstr>
      <vt:lpstr>Uzroci nastajanja i vrste privrednog kriminaliteta</vt:lpstr>
      <vt:lpstr>Vrste privrednog kriminaliteta</vt:lpstr>
      <vt:lpstr>Kriminalitet bijelog okovratnika - Kriminalitet bijele kragne</vt:lpstr>
      <vt:lpstr>PowerPoint Presentation</vt:lpstr>
      <vt:lpstr> Saderled pod ovim pojmom podrazumijeva:  </vt:lpstr>
      <vt:lpstr> </vt:lpstr>
      <vt:lpstr>PowerPoint Presentation</vt:lpstr>
      <vt:lpstr>PowerPoint Presentation</vt:lpstr>
      <vt:lpstr>PowerPoint Presentation</vt:lpstr>
      <vt:lpstr>PowerPoint Presentation</vt:lpstr>
      <vt:lpstr>Krivična djela u vezi sa osiguranjem</vt:lpstr>
      <vt:lpstr>PowerPoint Presentation</vt:lpstr>
      <vt:lpstr>PowerPoint Presentation</vt:lpstr>
      <vt:lpstr>PowerPoint Presentation</vt:lpstr>
      <vt:lpstr>Korupcija izazov za teoretičare raznih disciplina</vt:lpstr>
      <vt:lpstr>Korupcija izazov za teoretičare raznih disciplina</vt:lpstr>
      <vt:lpstr>Postoji korupcija u užem i širem smislu.</vt:lpstr>
      <vt:lpstr>PowerPoint Presentation</vt:lpstr>
      <vt:lpstr>Zakonski pojam korupcije</vt:lpstr>
      <vt:lpstr>PowerPoint Presentation</vt:lpstr>
      <vt:lpstr>Zakonski pojam korupcije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PFK8</dc:creator>
  <cp:lastModifiedBy>USER</cp:lastModifiedBy>
  <cp:revision>621</cp:revision>
  <dcterms:created xsi:type="dcterms:W3CDTF">2017-03-02T12:00:53Z</dcterms:created>
  <dcterms:modified xsi:type="dcterms:W3CDTF">2017-03-20T21:32:55Z</dcterms:modified>
</cp:coreProperties>
</file>