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99" r:id="rId2"/>
    <p:sldId id="400" r:id="rId3"/>
    <p:sldId id="436" r:id="rId4"/>
    <p:sldId id="401" r:id="rId5"/>
    <p:sldId id="437" r:id="rId6"/>
    <p:sldId id="427" r:id="rId7"/>
    <p:sldId id="402" r:id="rId8"/>
    <p:sldId id="403" r:id="rId9"/>
    <p:sldId id="438" r:id="rId10"/>
    <p:sldId id="435" r:id="rId11"/>
    <p:sldId id="404" r:id="rId12"/>
    <p:sldId id="405" r:id="rId13"/>
    <p:sldId id="439" r:id="rId14"/>
    <p:sldId id="406" r:id="rId15"/>
    <p:sldId id="428" r:id="rId16"/>
    <p:sldId id="407" r:id="rId17"/>
    <p:sldId id="408" r:id="rId18"/>
    <p:sldId id="409" r:id="rId19"/>
    <p:sldId id="410" r:id="rId20"/>
    <p:sldId id="429" r:id="rId21"/>
    <p:sldId id="411" r:id="rId22"/>
    <p:sldId id="430" r:id="rId23"/>
    <p:sldId id="412" r:id="rId24"/>
    <p:sldId id="440" r:id="rId25"/>
    <p:sldId id="413" r:id="rId26"/>
    <p:sldId id="414" r:id="rId27"/>
    <p:sldId id="431" r:id="rId28"/>
    <p:sldId id="415" r:id="rId29"/>
    <p:sldId id="416" r:id="rId30"/>
    <p:sldId id="417" r:id="rId31"/>
    <p:sldId id="441" r:id="rId32"/>
    <p:sldId id="418" r:id="rId33"/>
    <p:sldId id="432" r:id="rId34"/>
    <p:sldId id="442" r:id="rId35"/>
    <p:sldId id="419" r:id="rId36"/>
    <p:sldId id="443" r:id="rId37"/>
    <p:sldId id="433" r:id="rId38"/>
    <p:sldId id="420" r:id="rId39"/>
    <p:sldId id="421" r:id="rId40"/>
    <p:sldId id="434" r:id="rId41"/>
    <p:sldId id="422" r:id="rId42"/>
    <p:sldId id="423" r:id="rId43"/>
    <p:sldId id="424" r:id="rId44"/>
    <p:sldId id="444" r:id="rId45"/>
    <p:sldId id="425" r:id="rId46"/>
    <p:sldId id="445" r:id="rId47"/>
    <p:sldId id="426" r:id="rId48"/>
    <p:sldId id="379" r:id="rId49"/>
  </p:sldIdLst>
  <p:sldSz cx="9144000" cy="6858000" type="screen4x3"/>
  <p:notesSz cx="6858000" cy="9144000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87" autoAdjust="0"/>
    <p:restoredTop sz="94629" autoAdjust="0"/>
  </p:normalViewPr>
  <p:slideViewPr>
    <p:cSldViewPr>
      <p:cViewPr>
        <p:scale>
          <a:sx n="118" d="100"/>
          <a:sy n="118" d="100"/>
        </p:scale>
        <p:origin x="-1434" y="2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37675832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2898580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8190446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530900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0991280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0233474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7083450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4453163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8595348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5636069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bs-Latn-B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4690726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25000"/>
            <a:lum/>
          </a:blip>
          <a:srcRect/>
          <a:stretch>
            <a:fillRect t="-21000" b="-17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42764206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r-Latn-R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11560" y="260648"/>
            <a:ext cx="8016899" cy="4536504"/>
          </a:xfrm>
        </p:spPr>
        <p:txBody>
          <a:bodyPr>
            <a:noAutofit/>
          </a:bodyPr>
          <a:lstStyle/>
          <a:p>
            <a:pPr algn="ctr"/>
            <a:r>
              <a:rPr lang="hr-BA" b="1" dirty="0" smtClean="0">
                <a:latin typeface="Calibri" pitchFamily="34" charset="0"/>
                <a:cs typeface="Calibri" pitchFamily="34" charset="0"/>
              </a:rPr>
              <a:t>ETIOLOGIJA </a:t>
            </a:r>
            <a:r>
              <a:rPr lang="hr-BA" b="1" dirty="0">
                <a:latin typeface="Calibri" pitchFamily="34" charset="0"/>
                <a:cs typeface="Calibri" pitchFamily="34" charset="0"/>
              </a:rPr>
              <a:t>KRIMINALITETA</a:t>
            </a:r>
            <a:r>
              <a:rPr lang="bs-Latn-BA" b="1" dirty="0">
                <a:latin typeface="Calibri" pitchFamily="34" charset="0"/>
                <a:cs typeface="Calibri" pitchFamily="34" charset="0"/>
              </a:rPr>
              <a:t/>
            </a:r>
            <a:br>
              <a:rPr lang="bs-Latn-BA" b="1" dirty="0">
                <a:latin typeface="Calibri" pitchFamily="34" charset="0"/>
                <a:cs typeface="Calibri" pitchFamily="34" charset="0"/>
              </a:rPr>
            </a:br>
            <a:r>
              <a:rPr lang="hr-BA" b="1" dirty="0">
                <a:latin typeface="Calibri" pitchFamily="34" charset="0"/>
                <a:cs typeface="Calibri" pitchFamily="34" charset="0"/>
              </a:rPr>
              <a:t>PROUČAVANJE I SHVATANJE KRIMINOGENIH FAKTORA</a:t>
            </a:r>
            <a:r>
              <a:rPr lang="bs-Latn-BA" b="1" dirty="0">
                <a:latin typeface="Calibri" pitchFamily="34" charset="0"/>
                <a:cs typeface="Calibri" pitchFamily="34" charset="0"/>
              </a:rPr>
              <a:t/>
            </a:r>
            <a:br>
              <a:rPr lang="bs-Latn-BA" b="1" dirty="0">
                <a:latin typeface="Calibri" pitchFamily="34" charset="0"/>
                <a:cs typeface="Calibri" pitchFamily="34" charset="0"/>
              </a:rPr>
            </a:br>
            <a:r>
              <a:rPr lang="hr-BA" b="1" dirty="0">
                <a:latin typeface="Calibri" pitchFamily="34" charset="0"/>
                <a:cs typeface="Calibri" pitchFamily="34" charset="0"/>
              </a:rPr>
              <a:t>U NOVIJOJ KRIMINOLOGIJI I NJIHOVA</a:t>
            </a:r>
            <a:r>
              <a:rPr lang="bs-Latn-BA" b="1" dirty="0">
                <a:latin typeface="Calibri" pitchFamily="34" charset="0"/>
                <a:cs typeface="Calibri" pitchFamily="34" charset="0"/>
              </a:rPr>
              <a:t/>
            </a:r>
            <a:br>
              <a:rPr lang="bs-Latn-BA" b="1" dirty="0">
                <a:latin typeface="Calibri" pitchFamily="34" charset="0"/>
                <a:cs typeface="Calibri" pitchFamily="34" charset="0"/>
              </a:rPr>
            </a:br>
            <a:r>
              <a:rPr lang="hr-BA" b="1" dirty="0" smtClean="0">
                <a:latin typeface="Calibri" pitchFamily="34" charset="0"/>
                <a:cs typeface="Calibri" pitchFamily="34" charset="0"/>
              </a:rPr>
              <a:t>KATEGORIZACIJA/GRUPISANJE</a:t>
            </a:r>
            <a:endParaRPr lang="bs-Latn-BA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47664" y="4149080"/>
            <a:ext cx="6400800" cy="2016224"/>
          </a:xfrm>
        </p:spPr>
        <p:txBody>
          <a:bodyPr>
            <a:normAutofit fontScale="25000" lnSpcReduction="20000"/>
          </a:bodyPr>
          <a:lstStyle/>
          <a:p>
            <a:pPr algn="ctr"/>
            <a:endParaRPr lang="bs-Latn-BA" sz="4600" b="1" dirty="0" smtClean="0">
              <a:solidFill>
                <a:schemeClr val="tx1"/>
              </a:solidFill>
            </a:endParaRPr>
          </a:p>
          <a:p>
            <a:pPr algn="ctr"/>
            <a:endParaRPr lang="bs-Latn-BA" sz="4600" b="1" dirty="0">
              <a:solidFill>
                <a:schemeClr val="tx1"/>
              </a:solidFill>
            </a:endParaRPr>
          </a:p>
          <a:p>
            <a:pPr algn="ctr"/>
            <a:endParaRPr lang="bs-Latn-BA" sz="4600" b="1" dirty="0" smtClean="0">
              <a:solidFill>
                <a:schemeClr val="tx1"/>
              </a:solidFill>
            </a:endParaRPr>
          </a:p>
          <a:p>
            <a:pPr algn="ctr"/>
            <a:endParaRPr lang="bs-Latn-BA" sz="4600" b="1" dirty="0">
              <a:solidFill>
                <a:schemeClr val="tx1"/>
              </a:solidFill>
            </a:endParaRPr>
          </a:p>
          <a:p>
            <a:pPr algn="ctr"/>
            <a:endParaRPr lang="bs-Latn-BA" sz="4600" b="1" dirty="0" smtClean="0">
              <a:solidFill>
                <a:schemeClr val="tx1"/>
              </a:solidFill>
            </a:endParaRPr>
          </a:p>
          <a:p>
            <a:pPr algn="ctr"/>
            <a:r>
              <a:rPr lang="bs-Latn-BA" sz="12800" b="1" dirty="0" smtClean="0">
                <a:solidFill>
                  <a:schemeClr val="tx1"/>
                </a:solidFill>
              </a:rPr>
              <a:t>Prof. dr Osman Jašarević</a:t>
            </a:r>
          </a:p>
          <a:p>
            <a:pPr algn="ctr"/>
            <a:endParaRPr lang="bs-Latn-BA" sz="12800" b="1" dirty="0" smtClean="0">
              <a:solidFill>
                <a:schemeClr val="tx1"/>
              </a:solidFill>
            </a:endParaRPr>
          </a:p>
          <a:p>
            <a:pPr algn="ctr"/>
            <a:r>
              <a:rPr lang="bs-Latn-BA" sz="12800" b="1" dirty="0" smtClean="0">
                <a:solidFill>
                  <a:schemeClr val="tx1"/>
                </a:solidFill>
              </a:rPr>
              <a:t>2017</a:t>
            </a:r>
            <a:endParaRPr lang="bs-Latn-BA" sz="12800" b="1" dirty="0">
              <a:solidFill>
                <a:schemeClr val="tx1"/>
              </a:solidFill>
            </a:endParaRPr>
          </a:p>
          <a:p>
            <a:pPr algn="ctr"/>
            <a:endParaRPr lang="bs-Latn-BA" b="1" dirty="0" smtClean="0"/>
          </a:p>
          <a:p>
            <a:pPr algn="ctr"/>
            <a:endParaRPr lang="bs-Latn-BA" b="1" dirty="0"/>
          </a:p>
          <a:p>
            <a:pPr algn="ctr"/>
            <a:endParaRPr lang="bs-Latn-BA" b="1" dirty="0" smtClean="0"/>
          </a:p>
          <a:p>
            <a:pPr algn="ctr"/>
            <a:endParaRPr lang="bs-Latn-BA" b="1" dirty="0"/>
          </a:p>
          <a:p>
            <a:pPr algn="ctr"/>
            <a:endParaRPr lang="bs-Latn-BA" b="1" dirty="0" smtClean="0"/>
          </a:p>
        </p:txBody>
      </p:sp>
    </p:spTree>
    <p:extLst>
      <p:ext uri="{BB962C8B-B14F-4D97-AF65-F5344CB8AC3E}">
        <p14:creationId xmlns:p14="http://schemas.microsoft.com/office/powerpoint/2010/main" val="351324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210146"/>
          </a:xfrm>
        </p:spPr>
        <p:txBody>
          <a:bodyPr>
            <a:normAutofit fontScale="90000"/>
          </a:bodyPr>
          <a:lstStyle/>
          <a:p>
            <a:r>
              <a:rPr lang="bs-Latn-BA" dirty="0" smtClean="0"/>
              <a:t/>
            </a:r>
            <a:br>
              <a:rPr lang="bs-Latn-BA" dirty="0" smtClean="0"/>
            </a:br>
            <a:endParaRPr lang="bs-Latn-BA" sz="40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556792"/>
            <a:ext cx="7344816" cy="4569371"/>
          </a:xfrm>
        </p:spPr>
        <p:txBody>
          <a:bodyPr>
            <a:normAutofit/>
          </a:bodyPr>
          <a:lstStyle/>
          <a:p>
            <a:pPr algn="just"/>
            <a:r>
              <a:rPr lang="bs-Latn-BA" sz="3000" b="1" dirty="0" smtClean="0"/>
              <a:t>Kriminalitet </a:t>
            </a:r>
            <a:r>
              <a:rPr lang="bs-Latn-BA" sz="3000" b="1" dirty="0"/>
              <a:t>je jako složena društvena pojava, determinisan mnogobrojnim </a:t>
            </a:r>
            <a:r>
              <a:rPr lang="bs-Latn-BA" sz="3000" b="1" dirty="0" smtClean="0"/>
              <a:t>determinantama - odrednicama, </a:t>
            </a:r>
            <a:r>
              <a:rPr lang="bs-Latn-BA" sz="3000" b="1" dirty="0"/>
              <a:t>odnosno činjeničnim elementima, u literaturi najčešće definisanim kao kriminogeni faktori. </a:t>
            </a:r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415523879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/>
          <a:lstStyle/>
          <a:p>
            <a:pPr marL="0" lvl="0" indent="0" algn="just">
              <a:buNone/>
            </a:pPr>
            <a:r>
              <a:rPr lang="hr-BA" sz="2800" b="1" dirty="0" smtClean="0">
                <a:latin typeface="Calibri" pitchFamily="34" charset="0"/>
                <a:cs typeface="Calibri" pitchFamily="34" charset="0"/>
              </a:rPr>
              <a:t>   Jedna </a:t>
            </a:r>
            <a:r>
              <a:rPr lang="hr-BA" sz="2800" b="1" dirty="0">
                <a:latin typeface="Calibri" pitchFamily="34" charset="0"/>
                <a:cs typeface="Calibri" pitchFamily="34" charset="0"/>
              </a:rPr>
              <a:t>od podjela kriminogenih </a:t>
            </a:r>
            <a:r>
              <a:rPr lang="hr-BA" sz="2800" b="1" dirty="0" smtClean="0">
                <a:latin typeface="Calibri" pitchFamily="34" charset="0"/>
                <a:cs typeface="Calibri" pitchFamily="34" charset="0"/>
              </a:rPr>
              <a:t>faktora je, </a:t>
            </a:r>
            <a:r>
              <a:rPr lang="hr-BA" sz="2800" b="1" dirty="0">
                <a:latin typeface="Calibri" pitchFamily="34" charset="0"/>
                <a:cs typeface="Calibri" pitchFamily="34" charset="0"/>
              </a:rPr>
              <a:t>na</a:t>
            </a:r>
            <a:r>
              <a:rPr lang="hr-BA" sz="2800" b="1" dirty="0" smtClean="0">
                <a:latin typeface="Calibri" pitchFamily="34" charset="0"/>
                <a:cs typeface="Calibri" pitchFamily="34" charset="0"/>
              </a:rPr>
              <a:t>:</a:t>
            </a:r>
            <a:endParaRPr lang="hr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uzroke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koji su najvažniji, 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 err="1">
                <a:latin typeface="Calibri" pitchFamily="34" charset="0"/>
                <a:cs typeface="Calibri" pitchFamily="34" charset="0"/>
              </a:rPr>
              <a:t>uslove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, 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povode ili motive, 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okolnosti, 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njegove strukturalne promjene i 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dinamiku kretanja u društvu.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66808576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U najopštijem smislu, pod kriminogenim faktorima podrazumijevaju se mnogobrojni činioci koji utiču na bilo koji način na pojavu kriminaliteta </a:t>
            </a:r>
            <a:r>
              <a:rPr lang="hr-BA" sz="3000" b="1" dirty="0" smtClean="0"/>
              <a:t>kao društvenu pojavu, </a:t>
            </a:r>
            <a:r>
              <a:rPr lang="hr-BA" sz="3000" b="1" dirty="0"/>
              <a:t>tako i </a:t>
            </a:r>
            <a:r>
              <a:rPr lang="hr-BA" sz="3000" b="1" dirty="0" smtClean="0"/>
              <a:t>sam individualni čin delinkventa.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38693217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272808" cy="4497363"/>
          </a:xfrm>
        </p:spPr>
        <p:txBody>
          <a:bodyPr/>
          <a:lstStyle/>
          <a:p>
            <a:pPr marL="0" indent="0" algn="just">
              <a:buNone/>
            </a:pPr>
            <a:r>
              <a:rPr lang="hr-BA" sz="3000" b="1" dirty="0"/>
              <a:t>Problem se javlja kod konkretnijeg određenja </a:t>
            </a:r>
            <a:r>
              <a:rPr lang="hr-BA" sz="3000" b="1" dirty="0" smtClean="0"/>
              <a:t>činilaca, a to su određeni faktori</a:t>
            </a:r>
            <a:r>
              <a:rPr lang="hr-BA" sz="3000" b="1" dirty="0"/>
              <a:t>. </a:t>
            </a:r>
            <a:endParaRPr lang="hr-BA" sz="3000" b="1" dirty="0" smtClean="0"/>
          </a:p>
          <a:p>
            <a:pPr marL="0" indent="0" algn="just">
              <a:buNone/>
            </a:pPr>
            <a:r>
              <a:rPr lang="hr-BA" sz="3000" b="1" dirty="0" smtClean="0"/>
              <a:t>Neki autori ih </a:t>
            </a:r>
            <a:r>
              <a:rPr lang="hr-BA" sz="3000" b="1" dirty="0"/>
              <a:t>dijele na: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objektivne - vezane za djelo ili socijalnu </a:t>
            </a:r>
            <a:r>
              <a:rPr lang="hr-BA" sz="3000" b="1" dirty="0" smtClean="0"/>
              <a:t>situaciju, odnosno sredinu </a:t>
            </a:r>
            <a:r>
              <a:rPr lang="hr-BA" sz="3000" b="1" dirty="0"/>
              <a:t>i</a:t>
            </a:r>
            <a:endParaRPr lang="bs-Latn-BA" sz="3000" b="1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subjektivne koje su vezane za ličnost izvršioca u odnosu na djelo.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85013906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3568" y="274638"/>
            <a:ext cx="8003232" cy="1143000"/>
          </a:xfrm>
        </p:spPr>
        <p:txBody>
          <a:bodyPr>
            <a:noAutofit/>
          </a:bodyPr>
          <a:lstStyle/>
          <a:p>
            <a:r>
              <a:rPr lang="hr-BA" sz="3600" b="1" dirty="0">
                <a:latin typeface="Calibri" pitchFamily="34" charset="0"/>
                <a:cs typeface="Calibri" pitchFamily="34" charset="0"/>
              </a:rPr>
              <a:t>Uzroci, </a:t>
            </a:r>
            <a:r>
              <a:rPr lang="hr-BA" sz="3600" b="1" dirty="0" err="1">
                <a:latin typeface="Calibri" pitchFamily="34" charset="0"/>
                <a:cs typeface="Calibri" pitchFamily="34" charset="0"/>
              </a:rPr>
              <a:t>uslovi</a:t>
            </a:r>
            <a:r>
              <a:rPr lang="hr-BA" sz="3600" b="1" dirty="0">
                <a:latin typeface="Calibri" pitchFamily="34" charset="0"/>
                <a:cs typeface="Calibri" pitchFamily="34" charset="0"/>
              </a:rPr>
              <a:t>, okolnosti i dinamizam pod kojima se javlja i rješava kriminalitet</a:t>
            </a:r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72816"/>
            <a:ext cx="7416824" cy="4353347"/>
          </a:xfrm>
        </p:spPr>
        <p:txBody>
          <a:bodyPr>
            <a:noAutofit/>
          </a:bodyPr>
          <a:lstStyle/>
          <a:p>
            <a:pPr marL="0" lvl="0" indent="0" algn="just">
              <a:buNone/>
            </a:pP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        Ferri raktore kategoriše, na:</a:t>
            </a:r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Antropološke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,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>
                <a:latin typeface="Calibri" pitchFamily="34" charset="0"/>
                <a:cs typeface="Calibri" pitchFamily="34" charset="0"/>
              </a:rPr>
              <a:t>Fizičke i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>
                <a:latin typeface="Calibri" pitchFamily="34" charset="0"/>
                <a:cs typeface="Calibri" pitchFamily="34" charset="0"/>
              </a:rPr>
              <a:t>Društvene 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faktore.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3168041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>
            <a:normAutofit/>
          </a:bodyPr>
          <a:lstStyle/>
          <a:p>
            <a:pPr algn="just"/>
            <a:r>
              <a:rPr lang="bs-Latn-BA" sz="3000" b="1" dirty="0" smtClean="0"/>
              <a:t>Grispinji, </a:t>
            </a:r>
            <a:r>
              <a:rPr lang="bs-Latn-BA" sz="3000" b="1" dirty="0"/>
              <a:t>smatra da kriminalna sociologija treba da izučava lične i društvene faktore odnosno, faktore koji proizilaze iz fenomena društva - </a:t>
            </a:r>
            <a:r>
              <a:rPr lang="bs-Latn-BA" sz="3000" b="1" dirty="0" smtClean="0"/>
              <a:t> iz mase;</a:t>
            </a:r>
          </a:p>
          <a:p>
            <a:pPr marL="0" indent="0" algn="just">
              <a:buNone/>
            </a:pPr>
            <a:r>
              <a:rPr lang="bs-Latn-BA" sz="3000" b="1" dirty="0" smtClean="0"/>
              <a:t> </a:t>
            </a:r>
            <a:endParaRPr lang="bs-Latn-BA" sz="3000" b="1" dirty="0"/>
          </a:p>
          <a:p>
            <a:pPr algn="just"/>
            <a:r>
              <a:rPr lang="bs-Latn-BA" sz="3000" b="1" dirty="0" smtClean="0"/>
              <a:t>Kriminalna antropologija, </a:t>
            </a:r>
            <a:r>
              <a:rPr lang="bs-Latn-BA" sz="3000" b="1" dirty="0"/>
              <a:t>izučava kriminalitet kao individualnu pojavu, kao pojedinačan slučaj.</a:t>
            </a: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14803162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700808"/>
            <a:ext cx="7200800" cy="4752528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 smtClean="0"/>
              <a:t>Zelig, razlikuje </a:t>
            </a:r>
            <a:r>
              <a:rPr lang="hr-BA" sz="3000" b="1" dirty="0"/>
              <a:t>problem izvršenja djela i problem razvoja ličnosti</a:t>
            </a:r>
            <a:r>
              <a:rPr lang="hr-BA" sz="3000" b="1" dirty="0" smtClean="0"/>
              <a:t>.</a:t>
            </a:r>
            <a:endParaRPr lang="bs-Latn-BA" sz="3000" dirty="0"/>
          </a:p>
          <a:p>
            <a:pPr algn="just"/>
            <a:r>
              <a:rPr lang="hr-BA" sz="3000" b="1" dirty="0" smtClean="0"/>
              <a:t>Saderland, </a:t>
            </a:r>
            <a:r>
              <a:rPr lang="hr-BA" sz="3000" b="1" dirty="0"/>
              <a:t>je faktore klasifikovao na: istorijske i genetičke. </a:t>
            </a:r>
            <a:endParaRPr lang="hr-BA" sz="3000" b="1" dirty="0" smtClean="0"/>
          </a:p>
          <a:p>
            <a:pPr algn="just"/>
            <a:r>
              <a:rPr lang="hr-BA" sz="3000" b="1" dirty="0" smtClean="0"/>
              <a:t>Tarde, </a:t>
            </a:r>
            <a:r>
              <a:rPr lang="hr-BA" sz="3000" b="1" dirty="0"/>
              <a:t>je dao do sada najrasprostranjeniju podjelu na: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Endogene - unutrašnje i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Egzogene - </a:t>
            </a:r>
            <a:r>
              <a:rPr lang="hr-BA" sz="3000" b="1" dirty="0" err="1"/>
              <a:t>spoljne</a:t>
            </a:r>
            <a:r>
              <a:rPr lang="hr-BA" sz="3000" b="1" dirty="0"/>
              <a:t> faktore i to predstavlja drugu podjelu.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72809124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416824" cy="4497363"/>
          </a:xfrm>
        </p:spPr>
        <p:txBody>
          <a:bodyPr>
            <a:normAutofit/>
          </a:bodyPr>
          <a:lstStyle/>
          <a:p>
            <a:pPr marL="0" lvl="0" indent="0" algn="just">
              <a:buNone/>
            </a:pPr>
            <a:r>
              <a:rPr lang="hr-BA" sz="3000" b="1" dirty="0">
                <a:latin typeface="Calibri" pitchFamily="34" charset="0"/>
                <a:cs typeface="Calibri" pitchFamily="34" charset="0"/>
              </a:rPr>
              <a:t>Faktorska teorija se pojavljuje u dvije varijante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:</a:t>
            </a:r>
          </a:p>
          <a:p>
            <a:pPr marL="0" lvl="0" indent="0" algn="just">
              <a:buNone/>
            </a:pPr>
            <a:endParaRPr lang="hr-BA" sz="3000" b="1" dirty="0" smtClean="0"/>
          </a:p>
          <a:p>
            <a:pPr lvl="0" algn="just"/>
            <a:r>
              <a:rPr lang="hr-BA" sz="3000" b="1" dirty="0" smtClean="0"/>
              <a:t>Monistička </a:t>
            </a:r>
            <a:r>
              <a:rPr lang="hr-BA" sz="3000" b="1" dirty="0"/>
              <a:t>- polazi od toga da je jedan faktor uzročnik jedne pojave i</a:t>
            </a:r>
            <a:endParaRPr lang="bs-Latn-BA" sz="3000" b="1" dirty="0"/>
          </a:p>
          <a:p>
            <a:pPr lvl="0" algn="just"/>
            <a:r>
              <a:rPr lang="hr-BA" sz="3000" b="1" dirty="0"/>
              <a:t>Pluralistička - gdje je kriminalitet uslovljen faktorima biološkog, psihološkog i socijalnog </a:t>
            </a:r>
            <a:r>
              <a:rPr lang="hr-BA" sz="3000" b="1" dirty="0" smtClean="0"/>
              <a:t>karaktera – više faktora.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24953977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>
                <a:latin typeface="Calibri" pitchFamily="34" charset="0"/>
                <a:cs typeface="Calibri" pitchFamily="34" charset="0"/>
              </a:rPr>
              <a:t>Podjela kriminogenih faktora</a:t>
            </a:r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556792"/>
            <a:ext cx="7272808" cy="4569371"/>
          </a:xfrm>
        </p:spPr>
        <p:txBody>
          <a:bodyPr/>
          <a:lstStyle/>
          <a:p>
            <a:pPr marL="0" indent="0" algn="just">
              <a:buNone/>
            </a:pPr>
            <a:r>
              <a:rPr lang="hr-BA" sz="3000" b="1" dirty="0" smtClean="0"/>
              <a:t>    Osnovna </a:t>
            </a:r>
            <a:r>
              <a:rPr lang="hr-BA" sz="3000" b="1" dirty="0"/>
              <a:t>podjela kriminogenih </a:t>
            </a:r>
            <a:r>
              <a:rPr lang="hr-BA" sz="3000" b="1" dirty="0" smtClean="0"/>
              <a:t>faktora, je na:</a:t>
            </a:r>
            <a:endParaRPr lang="bs-Latn-BA" sz="3000" dirty="0"/>
          </a:p>
          <a:p>
            <a:pPr lvl="0" algn="just"/>
            <a:endParaRPr lang="hr-BA" sz="3000" b="1" dirty="0" smtClean="0"/>
          </a:p>
          <a:p>
            <a:pPr lvl="0" algn="just"/>
            <a:r>
              <a:rPr lang="hr-BA" sz="3000" b="1" dirty="0" smtClean="0"/>
              <a:t>faktore </a:t>
            </a:r>
            <a:r>
              <a:rPr lang="hr-BA" sz="3000" b="1" dirty="0"/>
              <a:t>ličnosti, odnosno urođeni (biološki), </a:t>
            </a:r>
            <a:endParaRPr lang="bs-Latn-BA" sz="3000" dirty="0"/>
          </a:p>
          <a:p>
            <a:pPr lvl="0" algn="just"/>
            <a:r>
              <a:rPr lang="hr-BA" sz="3000" b="1" dirty="0" smtClean="0"/>
              <a:t>stečene </a:t>
            </a:r>
            <a:r>
              <a:rPr lang="hr-BA" sz="3000" b="1" dirty="0"/>
              <a:t>(psihološki) i </a:t>
            </a:r>
            <a:endParaRPr lang="bs-Latn-BA" sz="3000" dirty="0"/>
          </a:p>
          <a:p>
            <a:pPr lvl="0" algn="just"/>
            <a:r>
              <a:rPr lang="hr-BA" sz="3000" b="1" dirty="0" smtClean="0"/>
              <a:t>socijalne faktore </a:t>
            </a:r>
            <a:r>
              <a:rPr lang="hr-BA" sz="3000" b="1" dirty="0"/>
              <a:t>ili </a:t>
            </a:r>
            <a:r>
              <a:rPr lang="hr-BA" sz="3000" b="1" dirty="0" smtClean="0"/>
              <a:t>faktore </a:t>
            </a:r>
            <a:r>
              <a:rPr lang="hr-BA" sz="3000" b="1" dirty="0"/>
              <a:t>sredine.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31617560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9592" y="274638"/>
            <a:ext cx="7272808" cy="1143000"/>
          </a:xfrm>
        </p:spPr>
        <p:txBody>
          <a:bodyPr>
            <a:normAutofit/>
          </a:bodyPr>
          <a:lstStyle/>
          <a:p>
            <a:r>
              <a:rPr lang="hr-BA" sz="3600" b="1" dirty="0">
                <a:latin typeface="Calibri" pitchFamily="34" charset="0"/>
                <a:cs typeface="Calibri" pitchFamily="34" charset="0"/>
              </a:rPr>
              <a:t>Uzroci kriminalnog ponašanja</a:t>
            </a:r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340768"/>
            <a:ext cx="7272808" cy="4785395"/>
          </a:xfrm>
        </p:spPr>
        <p:txBody>
          <a:bodyPr>
            <a:noAutofit/>
          </a:bodyPr>
          <a:lstStyle/>
          <a:p>
            <a:endParaRPr lang="hr-BA" sz="3000" b="1" dirty="0" smtClean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O pitanjima uzročnosti kriminalnog ponašanja može se saznati još u raspravama Platona i Aristotela. </a:t>
            </a:r>
            <a:endParaRPr lang="bs-Latn-BA" sz="3000" b="1" dirty="0" smtClean="0">
              <a:latin typeface="Calibri" pitchFamily="34" charset="0"/>
              <a:cs typeface="Calibri" pitchFamily="34" charset="0"/>
            </a:endParaRPr>
          </a:p>
          <a:p>
            <a:pPr algn="just"/>
            <a:endParaRPr lang="hr-BA" sz="3000" b="1" dirty="0" smtClean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Definisanjem ovih pojmova bavili su se i međunarodni kongresi za kriminologiju i kriminalitet, od kojih posebno na, (III), trećem kongresu. </a:t>
            </a:r>
            <a:endParaRPr lang="bs-Latn-BA" sz="3000" b="1" dirty="0" smtClean="0">
              <a:latin typeface="Calibri" pitchFamily="34" charset="0"/>
              <a:cs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962253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bs-Latn-BA" sz="3600" b="1" dirty="0" smtClean="0">
                <a:latin typeface="Calibri" pitchFamily="34" charset="0"/>
                <a:cs typeface="Calibri" pitchFamily="34" charset="0"/>
              </a:rPr>
              <a:t>Etiologija</a:t>
            </a:r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484784"/>
            <a:ext cx="7416824" cy="4641379"/>
          </a:xfrm>
        </p:spPr>
        <p:txBody>
          <a:bodyPr>
            <a:noAutofit/>
          </a:bodyPr>
          <a:lstStyle/>
          <a:p>
            <a:endParaRPr lang="hr-BA" sz="3000" b="1" dirty="0" smtClean="0"/>
          </a:p>
          <a:p>
            <a:pPr algn="just"/>
            <a:r>
              <a:rPr lang="hr-BA" sz="3000" b="1" dirty="0" smtClean="0"/>
              <a:t>Etiologija </a:t>
            </a:r>
            <a:r>
              <a:rPr lang="hr-BA" sz="3000" b="1" dirty="0"/>
              <a:t>je, u svom najopštijem značenju, nauka o uzrocima nekog reda pojava, onaj dio nje koji se bavi izučavanjem uzroka kriminalnog ponašanja naziva se kriminalna etiologija.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464461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272808" cy="4425355"/>
          </a:xfrm>
        </p:spPr>
        <p:txBody>
          <a:bodyPr/>
          <a:lstStyle/>
          <a:p>
            <a:pPr algn="just"/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Prema definiciji</a:t>
            </a: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 sa kongresa,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 </a:t>
            </a:r>
            <a:r>
              <a:rPr lang="vi-VN" sz="3000" b="1" dirty="0">
                <a:latin typeface="Calibri" pitchFamily="34" charset="0"/>
                <a:cs typeface="Calibri" pitchFamily="34" charset="0"/>
              </a:rPr>
              <a:t>„</a:t>
            </a:r>
            <a:r>
              <a:rPr lang="vi-VN" sz="3000" b="1" i="1" dirty="0">
                <a:latin typeface="Calibri" pitchFamily="34" charset="0"/>
                <a:cs typeface="Calibri" pitchFamily="34" charset="0"/>
              </a:rPr>
              <a:t>uzrok je i neophodan uslov bez koga se određena pojava ne bi manifestovala</a:t>
            </a:r>
            <a:r>
              <a:rPr lang="vi-VN" sz="3000" b="1" i="1" dirty="0" smtClean="0">
                <a:latin typeface="Calibri" pitchFamily="34" charset="0"/>
                <a:cs typeface="Calibri" pitchFamily="34" charset="0"/>
              </a:rPr>
              <a:t>“.</a:t>
            </a:r>
            <a:endParaRPr lang="bs-Latn-BA" sz="3000" b="1" i="1" dirty="0" smtClean="0">
              <a:latin typeface="Calibri" pitchFamily="34" charset="0"/>
              <a:cs typeface="Calibri" pitchFamily="34" charset="0"/>
            </a:endParaRPr>
          </a:p>
          <a:p>
            <a:pPr algn="just"/>
            <a:endParaRPr lang="vi-VN" sz="3000" b="1" i="1" dirty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Prema 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Hetingu</a:t>
            </a: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,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 </a:t>
            </a:r>
            <a:r>
              <a:rPr lang="vi-VN" sz="3000" b="1" dirty="0">
                <a:latin typeface="Calibri" pitchFamily="34" charset="0"/>
                <a:cs typeface="Calibri" pitchFamily="34" charset="0"/>
              </a:rPr>
              <a:t>uzrok je ona faktorska sila koja svojim djelovanjem određuje pojavljivanje nove sile, odnosno </a:t>
            </a: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dovodi do 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nov</a:t>
            </a: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og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 uzrok</a:t>
            </a: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a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. </a:t>
            </a:r>
            <a:endParaRPr lang="vi-VN" sz="3000" b="1" dirty="0">
              <a:latin typeface="Calibri" pitchFamily="34" charset="0"/>
              <a:cs typeface="Calibri" pitchFamily="34" charset="0"/>
            </a:endParaRP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43379858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272808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Pod faktorima uzročnosti uzimaju se objektivno mjerljivi elementi sa egzaktnim pokazateljima i dovođenjem u vezu sa posljedicama pojedinih fenomena devijantnog ponašanja u smislu kriminaliteta, prekršaja i drugih </a:t>
            </a:r>
            <a:r>
              <a:rPr lang="hr-BA" sz="3000" b="1" dirty="0" err="1"/>
              <a:t>kvazi</a:t>
            </a:r>
            <a:r>
              <a:rPr lang="hr-BA" sz="3000" b="1" dirty="0"/>
              <a:t> represivnih pojava</a:t>
            </a:r>
            <a:r>
              <a:rPr lang="hr-BA" sz="3000" b="1" dirty="0" smtClean="0"/>
              <a:t>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95377323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272808" cy="4497363"/>
          </a:xfrm>
        </p:spPr>
        <p:txBody>
          <a:bodyPr/>
          <a:lstStyle/>
          <a:p>
            <a:pPr algn="just"/>
            <a:r>
              <a:rPr lang="bs-Latn-BA" sz="3000" b="1" dirty="0"/>
              <a:t>Prema </a:t>
            </a:r>
            <a:r>
              <a:rPr lang="bs-Latn-BA" sz="3000" b="1" dirty="0" smtClean="0"/>
              <a:t>Berganu, </a:t>
            </a:r>
            <a:r>
              <a:rPr lang="bs-Latn-BA" sz="3000" b="1" dirty="0"/>
              <a:t>uzrok je stalan i odlučujući, odnosno neposredni uslov neke pojave. </a:t>
            </a:r>
          </a:p>
          <a:p>
            <a:pPr algn="just"/>
            <a:endParaRPr lang="bs-Latn-BA" sz="3000" b="1" dirty="0" smtClean="0"/>
          </a:p>
          <a:p>
            <a:pPr algn="just"/>
            <a:r>
              <a:rPr lang="bs-Latn-BA" sz="3000" b="1" dirty="0" smtClean="0"/>
              <a:t>Problem </a:t>
            </a:r>
            <a:r>
              <a:rPr lang="bs-Latn-BA" sz="3000" b="1" dirty="0"/>
              <a:t>u kriminologiji je u tome što iz mnoštva činilaca koji uslovljavaju delikt treba izdvojiti stvarni uzrok. </a:t>
            </a: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41581140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556792"/>
            <a:ext cx="7344816" cy="5165980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endParaRPr lang="hr-BA" sz="3500" b="1" dirty="0" smtClean="0"/>
          </a:p>
          <a:p>
            <a:pPr algn="just"/>
            <a:r>
              <a:rPr lang="hr-BA" sz="3000" b="1" dirty="0" smtClean="0"/>
              <a:t>Uzrok </a:t>
            </a:r>
            <a:r>
              <a:rPr lang="hr-BA" sz="3000" b="1" dirty="0"/>
              <a:t>je odlučujući faktor, odnosno objektivna i kauzalna veza između određenog stanja devijantnog ponašanja i posljedice</a:t>
            </a:r>
            <a:r>
              <a:rPr lang="hr-BA" sz="3000" b="1" dirty="0" smtClean="0"/>
              <a:t>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22911162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344816" cy="4497363"/>
          </a:xfrm>
        </p:spPr>
        <p:txBody>
          <a:bodyPr>
            <a:normAutofit fontScale="85000" lnSpcReduction="20000"/>
          </a:bodyPr>
          <a:lstStyle/>
          <a:p>
            <a:pPr marL="0" indent="0" algn="just">
              <a:buNone/>
            </a:pPr>
            <a:r>
              <a:rPr lang="hr-BA" sz="3500" b="1" dirty="0"/>
              <a:t>To mogu biti činioci socijalnog i ličnog karaktera: </a:t>
            </a:r>
            <a:endParaRPr lang="bs-Latn-BA" sz="3500" dirty="0"/>
          </a:p>
          <a:p>
            <a:pPr lvl="1" algn="just">
              <a:buFont typeface="Arial" pitchFamily="34" charset="0"/>
              <a:buChar char="•"/>
            </a:pPr>
            <a:r>
              <a:rPr lang="hr-BA" sz="3500" b="1" dirty="0"/>
              <a:t>materijalno stanje;</a:t>
            </a:r>
            <a:endParaRPr lang="bs-Latn-BA" sz="3500" dirty="0"/>
          </a:p>
          <a:p>
            <a:pPr lvl="1" algn="just">
              <a:buFont typeface="Arial" pitchFamily="34" charset="0"/>
              <a:buChar char="•"/>
            </a:pPr>
            <a:r>
              <a:rPr lang="hr-BA" sz="3500" b="1" dirty="0"/>
              <a:t>porodične prilike; </a:t>
            </a:r>
            <a:endParaRPr lang="bs-Latn-BA" sz="3500" dirty="0"/>
          </a:p>
          <a:p>
            <a:pPr lvl="1" algn="just">
              <a:buFont typeface="Arial" pitchFamily="34" charset="0"/>
              <a:buChar char="•"/>
            </a:pPr>
            <a:r>
              <a:rPr lang="hr-BA" sz="3500" b="1" dirty="0"/>
              <a:t>kriza razdoblja, vremena i prostora; </a:t>
            </a:r>
            <a:endParaRPr lang="bs-Latn-BA" sz="3500" dirty="0"/>
          </a:p>
          <a:p>
            <a:pPr lvl="1" algn="just">
              <a:buFont typeface="Arial" pitchFamily="34" charset="0"/>
              <a:buChar char="•"/>
            </a:pPr>
            <a:r>
              <a:rPr lang="hr-BA" sz="3500" b="1" dirty="0"/>
              <a:t>kriza morala i običaja;</a:t>
            </a:r>
            <a:endParaRPr lang="bs-Latn-BA" sz="3500" dirty="0"/>
          </a:p>
          <a:p>
            <a:pPr lvl="1" algn="just">
              <a:buFont typeface="Arial" pitchFamily="34" charset="0"/>
              <a:buChar char="•"/>
            </a:pPr>
            <a:r>
              <a:rPr lang="hr-BA" sz="3500" b="1" dirty="0"/>
              <a:t>pojava alkoholizma i narkomanije; </a:t>
            </a:r>
            <a:endParaRPr lang="bs-Latn-BA" sz="3500" dirty="0"/>
          </a:p>
          <a:p>
            <a:pPr lvl="1" algn="just">
              <a:buFont typeface="Arial" pitchFamily="34" charset="0"/>
              <a:buChar char="•"/>
            </a:pPr>
            <a:r>
              <a:rPr lang="hr-BA" sz="3500" b="1" dirty="0"/>
              <a:t>socijalni i kulturni sukobi, kao i </a:t>
            </a:r>
            <a:endParaRPr lang="bs-Latn-BA" sz="3500" dirty="0"/>
          </a:p>
          <a:p>
            <a:pPr lvl="1" algn="just">
              <a:buFont typeface="Arial" pitchFamily="34" charset="0"/>
              <a:buChar char="•"/>
            </a:pPr>
            <a:r>
              <a:rPr lang="hr-BA" sz="3500" b="1" dirty="0"/>
              <a:t>faktori vezani za subjektivna svojstva ličnosti.</a:t>
            </a:r>
            <a:endParaRPr lang="bs-Latn-BA" sz="35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59725414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556792"/>
            <a:ext cx="7344816" cy="4569371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Prof. Milan Milutinović uzroke kriminaliteta dijeli na:</a:t>
            </a:r>
            <a:endParaRPr lang="hr-BA" sz="3000" b="1" dirty="0" smtClean="0"/>
          </a:p>
          <a:p>
            <a:pPr lvl="0" algn="just"/>
            <a:endParaRPr lang="hr-BA" sz="3000" dirty="0"/>
          </a:p>
          <a:p>
            <a:pPr lvl="0" algn="just"/>
            <a:r>
              <a:rPr lang="hr-BA" sz="3000" b="1" dirty="0" smtClean="0"/>
              <a:t>opšte </a:t>
            </a:r>
            <a:r>
              <a:rPr lang="hr-BA" sz="3000" b="1" dirty="0"/>
              <a:t>- koji su zajednički za kriminalitet u cjelini i </a:t>
            </a:r>
            <a:endParaRPr lang="bs-Latn-BA" sz="3000" b="1" dirty="0"/>
          </a:p>
          <a:p>
            <a:pPr lvl="0" algn="just"/>
            <a:r>
              <a:rPr lang="hr-BA" sz="3000" b="1" dirty="0"/>
              <a:t>posebne - karakteristične za pojedine njegove fenomenološke oblike.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00300089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98178"/>
          </a:xfrm>
        </p:spPr>
        <p:txBody>
          <a:bodyPr>
            <a:noAutofit/>
          </a:bodyPr>
          <a:lstStyle/>
          <a:p>
            <a:r>
              <a:rPr lang="hr-BA" sz="3600" b="1" dirty="0" err="1" smtClean="0">
                <a:latin typeface="Calibri" pitchFamily="34" charset="0"/>
                <a:cs typeface="Calibri" pitchFamily="34" charset="0"/>
              </a:rPr>
              <a:t>Uslovi</a:t>
            </a:r>
            <a:r>
              <a:rPr lang="hr-BA" sz="3600" b="1" dirty="0" smtClean="0">
                <a:latin typeface="Calibri" pitchFamily="34" charset="0"/>
                <a:cs typeface="Calibri" pitchFamily="34" charset="0"/>
              </a:rPr>
              <a:t> i okolnosti kao dopunski kriminogeni faktori – </a:t>
            </a:r>
            <a:r>
              <a:rPr lang="hr-BA" sz="3600" b="1" dirty="0" err="1" smtClean="0">
                <a:latin typeface="Calibri" pitchFamily="34" charset="0"/>
                <a:cs typeface="Calibri" pitchFamily="34" charset="0"/>
              </a:rPr>
              <a:t>uslovi</a:t>
            </a:r>
            <a:r>
              <a:rPr lang="hr-BA" sz="3600" b="1" dirty="0" smtClean="0">
                <a:latin typeface="Calibri" pitchFamily="34" charset="0"/>
                <a:cs typeface="Calibri" pitchFamily="34" charset="0"/>
              </a:rPr>
              <a:t> devijantnog ponašanja</a:t>
            </a:r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2060848"/>
            <a:ext cx="7416824" cy="4065315"/>
          </a:xfrm>
        </p:spPr>
        <p:txBody>
          <a:bodyPr>
            <a:normAutofit/>
          </a:bodyPr>
          <a:lstStyle/>
          <a:p>
            <a:endParaRPr lang="hr-BA" dirty="0" smtClean="0"/>
          </a:p>
          <a:p>
            <a:pPr algn="just"/>
            <a:r>
              <a:rPr lang="hr-BA" sz="3000" b="1" dirty="0" smtClean="0"/>
              <a:t>Kriminalni </a:t>
            </a:r>
            <a:r>
              <a:rPr lang="hr-BA" sz="3000" b="1" dirty="0"/>
              <a:t>delikt je toliko složena etiološka i fenomenološka pojava, koja se skoro ne može u potpunosti objasniti samo uzrokom i </a:t>
            </a:r>
            <a:r>
              <a:rPr lang="hr-BA" sz="3000" b="1" dirty="0" smtClean="0"/>
              <a:t>posljedicom</a:t>
            </a:r>
            <a:r>
              <a:rPr lang="hr-BA" sz="3000" b="1" dirty="0"/>
              <a:t>, već se mora tragati za novim </a:t>
            </a:r>
            <a:r>
              <a:rPr lang="hr-BA" sz="3000" b="1" dirty="0" smtClean="0"/>
              <a:t>faktorskim, odnosno </a:t>
            </a:r>
            <a:r>
              <a:rPr lang="hr-BA" sz="3000" b="1" dirty="0"/>
              <a:t>činjeničnim vezama i odnosima. 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9814997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98178"/>
          </a:xfrm>
        </p:spPr>
        <p:txBody>
          <a:bodyPr>
            <a:no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916832"/>
            <a:ext cx="7272808" cy="4209331"/>
          </a:xfrm>
        </p:spPr>
        <p:txBody>
          <a:bodyPr>
            <a:normAutofit lnSpcReduction="10000"/>
          </a:bodyPr>
          <a:lstStyle/>
          <a:p>
            <a:pPr algn="just"/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Između </a:t>
            </a:r>
            <a:r>
              <a:rPr lang="vi-VN" sz="3000" b="1" dirty="0">
                <a:latin typeface="Calibri" pitchFamily="34" charset="0"/>
                <a:cs typeface="Calibri" pitchFamily="34" charset="0"/>
              </a:rPr>
              <a:t>ta dva elementa postoji čitav niz uticajnih okolnosti koje nazivamo kriminogenim uslovima, odnosno okolnostima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.</a:t>
            </a:r>
            <a:endParaRPr lang="vi-VN" sz="3000" b="1" dirty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Uslovi su faktorski činioci koji u izvjesnom smislu, oblikuju posljedicu, ali nisu u 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mogućnosti </a:t>
            </a:r>
            <a:r>
              <a:rPr lang="vi-VN" sz="3000" b="1" dirty="0">
                <a:latin typeface="Calibri" pitchFamily="34" charset="0"/>
                <a:cs typeface="Calibri" pitchFamily="34" charset="0"/>
              </a:rPr>
              <a:t>da je proizvedu po sopstvenom inžinjeringu, zbog uticaja drugih podfaktora i sl.</a:t>
            </a: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5065625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4162"/>
          </a:xfrm>
        </p:spPr>
        <p:txBody>
          <a:bodyPr>
            <a:no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988840"/>
            <a:ext cx="7344816" cy="413732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 smtClean="0"/>
              <a:t>Samo </a:t>
            </a:r>
            <a:r>
              <a:rPr lang="hr-BA" sz="3000" b="1" dirty="0"/>
              <a:t>dokazivanje nečijeg alibija kao dokaznog sredstva u krivičnom postupku, predstavlja </a:t>
            </a:r>
            <a:r>
              <a:rPr lang="hr-BA" sz="3000" b="1" dirty="0" smtClean="0"/>
              <a:t>faktor </a:t>
            </a:r>
            <a:r>
              <a:rPr lang="hr-BA" sz="3000" b="1" dirty="0"/>
              <a:t>istinitog alibija ili inžinjeringa lažnoodbrambenih činjenja, koga procesni organi u smislu centralnog pitanja krivičnog postupka moraju istinito razrješiti.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95511557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484784"/>
            <a:ext cx="7416824" cy="4641379"/>
          </a:xfrm>
        </p:spPr>
        <p:txBody>
          <a:bodyPr>
            <a:normAutofit lnSpcReduction="10000"/>
          </a:bodyPr>
          <a:lstStyle/>
          <a:p>
            <a:pPr marL="0" lvl="0" indent="0" algn="just">
              <a:buNone/>
            </a:pP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   U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najopštijem smislu u uslove 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se ubrajaju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:</a:t>
            </a:r>
            <a:endParaRPr lang="hr-BA" sz="3000" b="1" dirty="0" smtClean="0">
              <a:latin typeface="Calibri" pitchFamily="34" charset="0"/>
              <a:cs typeface="Calibri" pitchFamily="34" charset="0"/>
            </a:endParaRPr>
          </a:p>
          <a:p>
            <a:pPr lvl="0" algn="just"/>
            <a:endParaRPr lang="hr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neefikasnost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organa krivičnog gonjenja;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neadekvatne sudske sankcije;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nedovoljna organizacija i zaštita imovine;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nedovoljno poznavanje nekih vještina,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raspolaganje sredstvima za izvršenje krivičnih, odnosno prekršajnih i drugih devijantnih radnji.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40232621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556792"/>
            <a:ext cx="7416824" cy="4569371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Prvi prodor etiološke koncepcije učinio je biološki </a:t>
            </a:r>
            <a:r>
              <a:rPr lang="hr-BA" sz="3000" b="1" dirty="0" smtClean="0"/>
              <a:t>determinizam, </a:t>
            </a:r>
            <a:r>
              <a:rPr lang="hr-BA" sz="3000" b="1" dirty="0"/>
              <a:t>do novijih koncepcija faktorskog pluralizma </a:t>
            </a:r>
            <a:r>
              <a:rPr lang="hr-BA" sz="3000" b="1" dirty="0" smtClean="0"/>
              <a:t>u vidu određenog postupaka – procesa.</a:t>
            </a:r>
          </a:p>
          <a:p>
            <a:pPr marL="0" indent="0" algn="just">
              <a:buNone/>
            </a:pPr>
            <a:r>
              <a:rPr lang="hr-BA" sz="3000" b="1" dirty="0" smtClean="0"/>
              <a:t> </a:t>
            </a:r>
          </a:p>
          <a:p>
            <a:pPr algn="just"/>
            <a:r>
              <a:rPr lang="hr-BA" sz="3000" b="1" dirty="0" smtClean="0"/>
              <a:t>To je put, koji je obilježen temeljitim </a:t>
            </a:r>
            <a:r>
              <a:rPr lang="hr-BA" sz="3000" b="1" dirty="0"/>
              <a:t>istančanim naučnim dinamizmom, </a:t>
            </a:r>
            <a:r>
              <a:rPr lang="hr-BA" sz="3000" b="1" dirty="0" smtClean="0"/>
              <a:t>odnosima ili korekcijama </a:t>
            </a:r>
            <a:r>
              <a:rPr lang="hr-BA" sz="3000" b="1" dirty="0"/>
              <a:t>i doktrinarnim raspravama.</a:t>
            </a:r>
            <a:endParaRPr lang="bs-Latn-BA" sz="3000" b="1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381904096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576" y="274638"/>
            <a:ext cx="7704856" cy="1143000"/>
          </a:xfrm>
        </p:spPr>
        <p:txBody>
          <a:bodyPr>
            <a:normAutofit/>
          </a:bodyPr>
          <a:lstStyle/>
          <a:p>
            <a:r>
              <a:rPr lang="hr-BA" sz="3600" b="1" dirty="0">
                <a:latin typeface="Calibri" pitchFamily="34" charset="0"/>
                <a:cs typeface="Calibri" pitchFamily="34" charset="0"/>
              </a:rPr>
              <a:t>Povodi kriminalnog ponašanja - motivi</a:t>
            </a:r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844824"/>
            <a:ext cx="7416824" cy="4281339"/>
          </a:xfrm>
        </p:spPr>
        <p:txBody>
          <a:bodyPr>
            <a:normAutofit/>
          </a:bodyPr>
          <a:lstStyle/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Uzroci </a:t>
            </a:r>
            <a:r>
              <a:rPr lang="hr-BA" sz="3000" b="1" dirty="0"/>
              <a:t>i uslovi su odlučujući činioci uticaja za nastanak određene pojave, odnosno situacionog </a:t>
            </a:r>
            <a:r>
              <a:rPr lang="hr-BA" sz="3000" b="1" dirty="0" smtClean="0"/>
              <a:t>stanja nekog kriminalnog događaja.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408007999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88330" y="1772816"/>
            <a:ext cx="7356078" cy="4309939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Međutim, za izazvanu pojavu, neko devijantno stanje, potreban je i dodatni faktor – povod, odnosno motiv ka pristupanju i realizaciji delikta iz koga se vidi posljedica</a:t>
            </a:r>
            <a:r>
              <a:rPr lang="hr-BA" sz="3000" b="1" dirty="0" smtClean="0"/>
              <a:t>.</a:t>
            </a:r>
          </a:p>
          <a:p>
            <a:pPr marL="0" indent="0" algn="just">
              <a:buNone/>
            </a:pPr>
            <a:r>
              <a:rPr lang="hr-BA" sz="3000" b="1" dirty="0" smtClean="0"/>
              <a:t> </a:t>
            </a:r>
            <a:endParaRPr lang="bs-Latn-BA" sz="3000" b="1" dirty="0"/>
          </a:p>
          <a:p>
            <a:pPr algn="just"/>
            <a:r>
              <a:rPr lang="hr-BA" sz="3000" b="1" dirty="0"/>
              <a:t>Povodi su dodatni uslovi za nastanak pojave.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641765349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7584" y="274638"/>
            <a:ext cx="7344816" cy="1143000"/>
          </a:xfrm>
        </p:spPr>
        <p:txBody>
          <a:bodyPr>
            <a:normAutofit/>
          </a:bodyPr>
          <a:lstStyle/>
          <a:p>
            <a:r>
              <a:rPr lang="hr-BA" sz="3600" b="1" dirty="0">
                <a:latin typeface="Calibri" pitchFamily="34" charset="0"/>
                <a:cs typeface="Calibri" pitchFamily="34" charset="0"/>
              </a:rPr>
              <a:t>Faktori ličnosti</a:t>
            </a:r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412776"/>
            <a:ext cx="7344816" cy="4713387"/>
          </a:xfrm>
        </p:spPr>
        <p:txBody>
          <a:bodyPr>
            <a:noAutofit/>
          </a:bodyPr>
          <a:lstStyle/>
          <a:p>
            <a:pPr algn="just"/>
            <a:r>
              <a:rPr lang="hr-BA" sz="3000" b="1" dirty="0" smtClean="0"/>
              <a:t>Pored </a:t>
            </a:r>
            <a:r>
              <a:rPr lang="hr-BA" sz="3000" b="1" dirty="0"/>
              <a:t>spoljašnjih, sociogenih, odnosno objektivnih faktora, za shvatanje kriminaliteta bitni su i unutrašnji subjektivno-endogeni faktori. </a:t>
            </a:r>
            <a:endParaRPr lang="bs-Latn-BA" sz="3000" b="1" dirty="0"/>
          </a:p>
          <a:p>
            <a:pPr algn="just"/>
            <a:r>
              <a:rPr lang="hr-BA" sz="3000" b="1" dirty="0" smtClean="0"/>
              <a:t>Spoljni faktori, kao odlučujući, </a:t>
            </a:r>
            <a:r>
              <a:rPr lang="hr-BA" sz="3000" b="1" dirty="0"/>
              <a:t>nisu dovoljni da se može objasniti pojava ili fenomenološki oblici kriminaliteta, a posebno ne </a:t>
            </a:r>
            <a:r>
              <a:rPr lang="hr-BA" sz="3000" b="1" dirty="0" smtClean="0"/>
              <a:t>njihov izvršilac </a:t>
            </a:r>
            <a:r>
              <a:rPr lang="hr-BA" sz="3000" b="1" dirty="0"/>
              <a:t>- ličnost delinkventa.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12297849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72816"/>
            <a:ext cx="7344816" cy="4353347"/>
          </a:xfrm>
        </p:spPr>
        <p:txBody>
          <a:bodyPr>
            <a:normAutofit/>
          </a:bodyPr>
          <a:lstStyle/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Opšte je poznato da subjekat izvršenja krivičnog djela nije uvijek čovjek sa nekim svojim trajnim karakterom ili trenutnim osećanjem, motivima, ciljevima i intere - sima, koje su uobičajeno definisane predispozicijama 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ličnosti</a:t>
            </a:r>
            <a:r>
              <a:rPr lang="bs-Latn-BA" sz="3000" b="1" dirty="0">
                <a:latin typeface="Calibri" pitchFamily="34" charset="0"/>
                <a:cs typeface="Calibri" pitchFamily="34" charset="0"/>
              </a:rPr>
              <a:t>,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344105060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700808"/>
            <a:ext cx="7272808" cy="4425355"/>
          </a:xfrm>
        </p:spPr>
        <p:txBody>
          <a:bodyPr>
            <a:normAutofit/>
          </a:bodyPr>
          <a:lstStyle/>
          <a:p>
            <a:pPr algn="just"/>
            <a:r>
              <a:rPr lang="vi-VN" sz="3000" b="1" dirty="0">
                <a:latin typeface="Calibri" pitchFamily="34" charset="0"/>
                <a:cs typeface="Calibri" pitchFamily="34" charset="0"/>
              </a:rPr>
              <a:t>već se pojavljuje i pravna osoba koju zakon, pod određenim uslovima, tretira kao izvršioca i sankcioniše njeno delinkventno ponašanje, odnosno javljaju se i drugi likovi koji su do skora bili manje </a:t>
            </a: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– više ne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poznati </a:t>
            </a:r>
            <a:r>
              <a:rPr lang="vi-VN" sz="3000" b="1" dirty="0">
                <a:latin typeface="Calibri" pitchFamily="34" charset="0"/>
                <a:cs typeface="Calibri" pitchFamily="34" charset="0"/>
              </a:rPr>
              <a:t>a predstavljaju ili rade u ime pravnih subjekata.</a:t>
            </a:r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3798535898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9592" y="274638"/>
            <a:ext cx="7272808" cy="1143000"/>
          </a:xfrm>
        </p:spPr>
        <p:txBody>
          <a:bodyPr>
            <a:normAutofit/>
          </a:bodyPr>
          <a:lstStyle/>
          <a:p>
            <a:r>
              <a:rPr lang="hr-BA" sz="3600" b="1" dirty="0">
                <a:latin typeface="Calibri" pitchFamily="34" charset="0"/>
                <a:cs typeface="Calibri" pitchFamily="34" charset="0"/>
              </a:rPr>
              <a:t>Delinkventna osoba - pojam</a:t>
            </a:r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600200"/>
            <a:ext cx="7560840" cy="4525963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hr-BA" sz="3000" b="1" dirty="0"/>
              <a:t>Centralno pitanje kriminologije, posebno etiologije kriminaliteta je, da li postoji razlika između delinkventne i </a:t>
            </a:r>
            <a:r>
              <a:rPr lang="hr-BA" sz="3000" b="1" dirty="0" err="1"/>
              <a:t>nedelinkventne</a:t>
            </a:r>
            <a:r>
              <a:rPr lang="hr-BA" sz="3000" b="1" dirty="0"/>
              <a:t> ličnosti</a:t>
            </a:r>
            <a:r>
              <a:rPr lang="hr-BA" sz="3000" b="1" dirty="0" smtClean="0"/>
              <a:t>?</a:t>
            </a:r>
            <a:endParaRPr lang="bs-Latn-BA" sz="3000" b="1" dirty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655385312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344816" cy="4425355"/>
          </a:xfrm>
        </p:spPr>
        <p:txBody>
          <a:bodyPr/>
          <a:lstStyle/>
          <a:p>
            <a:pPr marL="0" indent="0" algn="just">
              <a:buNone/>
            </a:pPr>
            <a:r>
              <a:rPr lang="hr-BA" sz="3000" b="1" dirty="0" smtClean="0"/>
              <a:t>    Po </a:t>
            </a:r>
            <a:r>
              <a:rPr lang="hr-BA" sz="3000" b="1" dirty="0"/>
              <a:t>tom pitanju </a:t>
            </a:r>
            <a:r>
              <a:rPr lang="hr-BA" sz="3000" b="1" dirty="0" smtClean="0"/>
              <a:t>dominaraju </a:t>
            </a:r>
            <a:r>
              <a:rPr lang="hr-BA" sz="3000" b="1" dirty="0"/>
              <a:t>dva shvatanja:</a:t>
            </a:r>
            <a:endParaRPr lang="bs-Latn-BA" sz="3000" b="1" dirty="0"/>
          </a:p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Prvo </a:t>
            </a:r>
            <a:r>
              <a:rPr lang="hr-BA" sz="3000" b="1" dirty="0"/>
              <a:t>shvatanje polazi od toga da ne postoje nikakve biološke i psihološke razlike između delinkvenata i nedelinkvenata, što bi značilo da delinkventna ličnost kao takva i ne postoji.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630096280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844824"/>
            <a:ext cx="7344816" cy="4281339"/>
          </a:xfrm>
        </p:spPr>
        <p:txBody>
          <a:bodyPr>
            <a:normAutofit/>
          </a:bodyPr>
          <a:lstStyle/>
          <a:p>
            <a:pPr algn="just"/>
            <a:endParaRPr lang="bs-Latn-BA" sz="3000" b="1" dirty="0" smtClean="0"/>
          </a:p>
          <a:p>
            <a:pPr algn="just"/>
            <a:r>
              <a:rPr lang="bs-Latn-BA" sz="3000" b="1" dirty="0" smtClean="0"/>
              <a:t>Drugo</a:t>
            </a:r>
            <a:r>
              <a:rPr lang="bs-Latn-BA" sz="3000" b="1" dirty="0"/>
              <a:t>, </a:t>
            </a:r>
            <a:r>
              <a:rPr lang="bs-Latn-BA" sz="3000" b="1" dirty="0" smtClean="0"/>
              <a:t>pretežno, </a:t>
            </a:r>
            <a:r>
              <a:rPr lang="bs-Latn-BA" sz="3000" b="1" dirty="0"/>
              <a:t>shvatanje polazi od stavova da je delinkventna ličnost devijantna, biološki abnormalna, osoba poremećene psihičke, </a:t>
            </a:r>
            <a:r>
              <a:rPr lang="bs-Latn-BA" sz="3000" b="1" dirty="0" smtClean="0"/>
              <a:t> ili </a:t>
            </a:r>
            <a:r>
              <a:rPr lang="bs-Latn-BA" sz="3000" b="1" dirty="0"/>
              <a:t>fizičke </a:t>
            </a:r>
            <a:r>
              <a:rPr lang="bs-Latn-BA" sz="3000" b="1" dirty="0" smtClean="0"/>
              <a:t>strukture, što joj izaziva hendikep.</a:t>
            </a:r>
            <a:endParaRPr lang="bs-Latn-BA" sz="3000" b="1" dirty="0"/>
          </a:p>
          <a:p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56481233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628800"/>
            <a:ext cx="7560840" cy="4497363"/>
          </a:xfrm>
        </p:spPr>
        <p:txBody>
          <a:bodyPr>
            <a:normAutofit/>
          </a:bodyPr>
          <a:lstStyle/>
          <a:p>
            <a:endParaRPr lang="hr-BA" b="1" dirty="0" smtClean="0"/>
          </a:p>
          <a:p>
            <a:pPr algn="just"/>
            <a:r>
              <a:rPr lang="hr-BA" sz="3000" b="1" dirty="0" smtClean="0"/>
              <a:t>Prema </a:t>
            </a:r>
            <a:r>
              <a:rPr lang="hr-BA" sz="3000" b="1" dirty="0"/>
              <a:t>novijim shvatanjima, ličnost delinkventa čine posebnosti ili neki drugi elementi biološke, psihološke, psihopatološke i društvene determinacije.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893271019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 err="1">
                <a:latin typeface="Calibri" pitchFamily="34" charset="0"/>
                <a:cs typeface="Calibri" pitchFamily="34" charset="0"/>
              </a:rPr>
              <a:t>Neuobičajno</a:t>
            </a:r>
            <a:r>
              <a:rPr lang="hr-BA" sz="3600" b="1" dirty="0">
                <a:latin typeface="Calibri" pitchFamily="34" charset="0"/>
                <a:cs typeface="Calibri" pitchFamily="34" charset="0"/>
              </a:rPr>
              <a:t> stanje delinkventne ličnosti</a:t>
            </a:r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484784"/>
            <a:ext cx="7416824" cy="4641379"/>
          </a:xfrm>
        </p:spPr>
        <p:txBody>
          <a:bodyPr>
            <a:noAutofit/>
          </a:bodyPr>
          <a:lstStyle/>
          <a:p>
            <a:pPr algn="just"/>
            <a:r>
              <a:rPr lang="hr-BA" sz="3000" b="1" dirty="0" smtClean="0"/>
              <a:t>Fuko, podsjeća </a:t>
            </a:r>
            <a:r>
              <a:rPr lang="hr-BA" sz="3000" b="1" dirty="0"/>
              <a:t>u vezi </a:t>
            </a:r>
            <a:r>
              <a:rPr lang="hr-BA" sz="3000" b="1" dirty="0" smtClean="0"/>
              <a:t>opasnog, </a:t>
            </a:r>
            <a:r>
              <a:rPr lang="hr-BA" sz="3000" b="1" dirty="0"/>
              <a:t>(</a:t>
            </a:r>
            <a:r>
              <a:rPr lang="hr-BA" sz="3000" b="1" dirty="0" smtClean="0"/>
              <a:t>drskog, bezobzirnog, svirepog i podmuklog)stanja </a:t>
            </a:r>
            <a:r>
              <a:rPr lang="hr-BA" sz="3000" b="1" dirty="0"/>
              <a:t>delinkventne ličnosti, </a:t>
            </a:r>
            <a:r>
              <a:rPr lang="hr-BA" sz="3000" b="1" dirty="0" smtClean="0"/>
              <a:t>naglašavajući da </a:t>
            </a:r>
            <a:r>
              <a:rPr lang="hr-BA" sz="3000" b="1" dirty="0"/>
              <a:t>je nauka od samog početka razvoja </a:t>
            </a:r>
            <a:r>
              <a:rPr lang="hr-BA" sz="3000" b="1" dirty="0" smtClean="0"/>
              <a:t>pribjegavala:</a:t>
            </a:r>
            <a:endParaRPr lang="bs-Latn-BA" sz="3000" b="1" dirty="0"/>
          </a:p>
          <a:p>
            <a:pPr algn="just"/>
            <a:r>
              <a:rPr lang="hr-BA" sz="3000" b="1" dirty="0"/>
              <a:t>izučavanju zločinaca, preko zločina i iznad njega što se </a:t>
            </a:r>
            <a:r>
              <a:rPr lang="hr-BA" sz="3000" b="1" dirty="0" smtClean="0"/>
              <a:t>opravdavalo </a:t>
            </a:r>
            <a:r>
              <a:rPr lang="hr-BA" sz="3000" b="1" dirty="0"/>
              <a:t>dvostrukim interesom.</a:t>
            </a:r>
            <a:endParaRPr lang="bs-Latn-BA" sz="3000" b="1" dirty="0"/>
          </a:p>
          <a:p>
            <a:pPr algn="just"/>
            <a:r>
              <a:rPr lang="hr-BA" sz="3000" b="1" dirty="0" smtClean="0"/>
              <a:t>On </a:t>
            </a:r>
            <a:r>
              <a:rPr lang="hr-BA" sz="3000" b="1" dirty="0"/>
              <a:t>je postavio pitanje: postoje li individue koje </a:t>
            </a:r>
            <a:r>
              <a:rPr lang="hr-BA" sz="3000" b="1" dirty="0" smtClean="0"/>
              <a:t>su </a:t>
            </a:r>
            <a:r>
              <a:rPr lang="hr-BA" sz="3000" b="1" dirty="0"/>
              <a:t>urođeno opasne? </a:t>
            </a:r>
            <a:endParaRPr lang="hr-BA" sz="3000" b="1" dirty="0" smtClean="0"/>
          </a:p>
          <a:p>
            <a:pPr marL="0" indent="0" algn="just">
              <a:buNone/>
            </a:pPr>
            <a:endParaRPr lang="hr-BA" sz="3000" dirty="0" smtClean="0"/>
          </a:p>
        </p:txBody>
      </p:sp>
    </p:spTree>
    <p:extLst>
      <p:ext uri="{BB962C8B-B14F-4D97-AF65-F5344CB8AC3E}">
        <p14:creationId xmlns:p14="http://schemas.microsoft.com/office/powerpoint/2010/main" val="33732985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6632"/>
            <a:ext cx="8229600" cy="1008112"/>
          </a:xfrm>
        </p:spPr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988840"/>
            <a:ext cx="7200800" cy="4137323"/>
          </a:xfrm>
        </p:spPr>
        <p:txBody>
          <a:bodyPr>
            <a:noAutofit/>
          </a:bodyPr>
          <a:lstStyle/>
          <a:p>
            <a:pPr algn="just"/>
            <a:r>
              <a:rPr lang="hr-BA" sz="3000" b="1" dirty="0"/>
              <a:t>Egzogena </a:t>
            </a:r>
            <a:r>
              <a:rPr lang="hr-BA" sz="3000" b="1" dirty="0" smtClean="0"/>
              <a:t>etiologija, </a:t>
            </a:r>
            <a:r>
              <a:rPr lang="hr-BA" sz="3000" b="1" dirty="0"/>
              <a:t>odnosi se na izučavanje kriminaliteta iz pozicije određene društvene strukture i kulture, složene cjeline sociogenih, objektivnih faktora, ekonomsko socijalne, političke, kulturne i etničke prirode. </a:t>
            </a:r>
            <a:endParaRPr lang="bs-Latn-BA" sz="3000" b="1" dirty="0"/>
          </a:p>
          <a:p>
            <a:endParaRPr lang="bs-Latn-BA" sz="2000" b="1" dirty="0"/>
          </a:p>
        </p:txBody>
      </p:sp>
    </p:spTree>
    <p:extLst>
      <p:ext uri="{BB962C8B-B14F-4D97-AF65-F5344CB8AC3E}">
        <p14:creationId xmlns:p14="http://schemas.microsoft.com/office/powerpoint/2010/main" val="4092204692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484784"/>
            <a:ext cx="7272808" cy="4641379"/>
          </a:xfrm>
        </p:spPr>
        <p:txBody>
          <a:bodyPr/>
          <a:lstStyle/>
          <a:p>
            <a:pPr algn="just"/>
            <a:r>
              <a:rPr lang="bs-Latn-BA" sz="3000" b="1" dirty="0"/>
              <a:t>Teorije kriminalne ličnosti izložio je francuski kriminolog</a:t>
            </a:r>
            <a:r>
              <a:rPr lang="bs-Latn-BA" sz="3000" b="1" dirty="0" smtClean="0"/>
              <a:t>, Pinatel, koji  kaže. </a:t>
            </a:r>
          </a:p>
          <a:p>
            <a:pPr algn="just"/>
            <a:r>
              <a:rPr lang="bs-Latn-BA" sz="3000" b="1" dirty="0"/>
              <a:t>Opasno, odnosno neuobičajno stanje je latentno stanje sklonosti kriminalne ličnosti ka vršenju krivičnih djela. </a:t>
            </a:r>
            <a:endParaRPr lang="bs-Latn-BA" sz="3000" b="1" dirty="0" smtClean="0"/>
          </a:p>
          <a:p>
            <a:pPr algn="just"/>
            <a:r>
              <a:rPr lang="bs-Latn-BA" sz="3000" b="1" dirty="0" smtClean="0"/>
              <a:t>Pinatel </a:t>
            </a:r>
            <a:r>
              <a:rPr lang="bs-Latn-BA" sz="3000" b="1" dirty="0"/>
              <a:t>polazi od shvatanja da se ono manifestuje u dva oblika: </a:t>
            </a:r>
          </a:p>
          <a:p>
            <a:pPr algn="just"/>
            <a:r>
              <a:rPr lang="bs-Latn-BA" sz="3000" b="1" dirty="0" smtClean="0"/>
              <a:t>Hronično </a:t>
            </a:r>
            <a:r>
              <a:rPr lang="bs-Latn-BA" sz="3000" b="1" dirty="0"/>
              <a:t>i </a:t>
            </a:r>
          </a:p>
          <a:p>
            <a:pPr algn="just"/>
            <a:r>
              <a:rPr lang="bs-Latn-BA" sz="3000" b="1" dirty="0" smtClean="0"/>
              <a:t>Imanentno</a:t>
            </a:r>
            <a:r>
              <a:rPr lang="bs-Latn-BA" sz="3000" b="1" dirty="0"/>
              <a:t>. </a:t>
            </a:r>
          </a:p>
          <a:p>
            <a:pPr algn="just"/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275170991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2204864"/>
            <a:ext cx="7416824" cy="3921299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 smtClean="0"/>
              <a:t>Pinatel </a:t>
            </a:r>
            <a:r>
              <a:rPr lang="hr-BA" sz="3000" b="1" dirty="0"/>
              <a:t>hroničnim opasnim stanjem smatra čvrsto i postojano stanje karakteristično za formiranu kriminalnu ličnost kojim se povremeno stimuliše volja permanentne kriminalne karijere.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936566508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344816" cy="4425355"/>
          </a:xfrm>
        </p:spPr>
        <p:txBody>
          <a:bodyPr/>
          <a:lstStyle/>
          <a:p>
            <a:pPr algn="just"/>
            <a:r>
              <a:rPr lang="hr-BA" sz="3000" b="1" dirty="0"/>
              <a:t>Imanentno opasno stanje definiše pojmom tzv. </a:t>
            </a:r>
            <a:r>
              <a:rPr lang="hr-BA" sz="3000" b="1" dirty="0" smtClean="0"/>
              <a:t>opšteg </a:t>
            </a:r>
            <a:r>
              <a:rPr lang="hr-BA" sz="3000" b="1" dirty="0"/>
              <a:t>opasnog </a:t>
            </a:r>
            <a:r>
              <a:rPr lang="hr-BA" sz="3000" b="1" dirty="0" smtClean="0"/>
              <a:t>stanja, </a:t>
            </a:r>
            <a:r>
              <a:rPr lang="hr-BA" sz="3000" b="1" dirty="0"/>
              <a:t>kako ga je </a:t>
            </a:r>
            <a:r>
              <a:rPr lang="hr-BA" sz="3000" b="1" dirty="0" smtClean="0"/>
              <a:t>ustanovio.</a:t>
            </a:r>
          </a:p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De Gref, to tumači u </a:t>
            </a:r>
            <a:r>
              <a:rPr lang="hr-BA" sz="3000" b="1" dirty="0"/>
              <a:t>smislu krize ili grozničavog stanja, kroz koju prolaze svi prestupnici neposredno prije prelaska na djelo.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594615931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556792"/>
            <a:ext cx="7272808" cy="4569371"/>
          </a:xfrm>
        </p:spPr>
        <p:txBody>
          <a:bodyPr>
            <a:normAutofit/>
          </a:bodyPr>
          <a:lstStyle/>
          <a:p>
            <a:pPr lvl="0" algn="just"/>
            <a:endParaRPr lang="hr-BA" sz="3000" b="1" dirty="0" smtClean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Temibilitet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je kriminalna 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sposobnost,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kao element opasnog stanja ličnosti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.</a:t>
            </a:r>
          </a:p>
          <a:p>
            <a:pPr marL="0" lvl="0" indent="0" algn="just">
              <a:buNone/>
            </a:pP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Odnosi se na pojam iz </a:t>
            </a:r>
            <a:r>
              <a:rPr lang="hr-BA" sz="3000" b="1" dirty="0" err="1">
                <a:latin typeface="Calibri" pitchFamily="34" charset="0"/>
                <a:cs typeface="Calibri" pitchFamily="34" charset="0"/>
              </a:rPr>
              <a:t>savremene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 kliničke kriminologije. 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660417707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700808"/>
            <a:ext cx="7272808" cy="4425355"/>
          </a:xfrm>
        </p:spPr>
        <p:txBody>
          <a:bodyPr/>
          <a:lstStyle/>
          <a:p>
            <a:pPr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Ovaj pojam prvobitno je uveo 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Garofalo,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1878. i njime je označio postojanu i aktivnu izopačenost prestupnika i količinu zla od koga možemo strahovati, to</a:t>
            </a:r>
            <a:r>
              <a:rPr lang="bs-Latn-BA" sz="3000" b="1" dirty="0">
                <a:latin typeface="Calibri" pitchFamily="34" charset="0"/>
                <a:cs typeface="Calibri" pitchFamily="34" charset="0"/>
              </a:rPr>
              <a:t>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predstavlja njegovu kriminološku sposobnost.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280708130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endParaRPr lang="bs-Latn-B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484784"/>
            <a:ext cx="7488832" cy="4641379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Forme kriminološko-dijagnostičnog stanja prema </a:t>
            </a:r>
            <a:r>
              <a:rPr lang="hr-BA" sz="3000" b="1" dirty="0" smtClean="0"/>
              <a:t>Pinatelu, </a:t>
            </a:r>
            <a:r>
              <a:rPr lang="hr-BA" sz="3000" b="1" dirty="0"/>
              <a:t>su sljedeće:</a:t>
            </a:r>
            <a:endParaRPr lang="hr-BA" sz="3000" b="1" dirty="0" smtClean="0">
              <a:latin typeface="Calibri" pitchFamily="34" charset="0"/>
              <a:cs typeface="Calibri" pitchFamily="34" charset="0"/>
            </a:endParaRPr>
          </a:p>
          <a:p>
            <a:pPr lvl="0" algn="just"/>
            <a:endParaRPr lang="hr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kriminalna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sposobnost veoma jaka, socijalna prilagođenost veoma niska i to je najviši stepen opasnog stanja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;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kriminalna sposobnost jaka, prilagodljivost vrlo slaba, to je ozbiljno opasno stanje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;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652296394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416824" cy="4425355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kriminalna sposobnost mala, prilagodljivost vrlo slaba i to je srednje opasno stanje 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i</a:t>
            </a:r>
          </a:p>
          <a:p>
            <a:pPr marL="0" lvl="0" indent="0" algn="just">
              <a:buNone/>
            </a:pP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kriminalna sposobnost vrlo slaba, prilagodljivost veoma visoka, to je lakši stepen opasnog stanja.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711497027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066"/>
          </a:xfrm>
        </p:spPr>
        <p:txBody>
          <a:bodyPr>
            <a:noAutofit/>
          </a:bodyPr>
          <a:lstStyle/>
          <a:p>
            <a:pPr lvl="0"/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412776"/>
            <a:ext cx="7200800" cy="4713387"/>
          </a:xfrm>
        </p:spPr>
        <p:txBody>
          <a:bodyPr>
            <a:noAutofit/>
          </a:bodyPr>
          <a:lstStyle/>
          <a:p>
            <a:pPr marL="0" lvl="0" indent="0" algn="just">
              <a:buNone/>
            </a:pPr>
            <a:r>
              <a:rPr lang="hr-BA" sz="3000" b="1" dirty="0" smtClean="0">
                <a:cs typeface="Calibri" pitchFamily="34" charset="0"/>
              </a:rPr>
              <a:t>Etiološke </a:t>
            </a:r>
            <a:r>
              <a:rPr lang="hr-BA" sz="3000" b="1" dirty="0">
                <a:cs typeface="Calibri" pitchFamily="34" charset="0"/>
              </a:rPr>
              <a:t>dijagnoze kriminaliteta, prema </a:t>
            </a:r>
            <a:r>
              <a:rPr lang="hr-BA" sz="3000" b="1" dirty="0" smtClean="0">
                <a:cs typeface="Calibri" pitchFamily="34" charset="0"/>
              </a:rPr>
              <a:t>      Pinatelu, </a:t>
            </a:r>
            <a:r>
              <a:rPr lang="hr-BA" sz="3000" b="1" dirty="0">
                <a:cs typeface="Calibri" pitchFamily="34" charset="0"/>
              </a:rPr>
              <a:t>su:</a:t>
            </a:r>
            <a:endParaRPr lang="hr-BA" sz="3000" b="1" dirty="0" smtClean="0"/>
          </a:p>
          <a:p>
            <a:pPr lvl="0" algn="just"/>
            <a:endParaRPr lang="hr-BA" sz="3000" b="1" dirty="0"/>
          </a:p>
          <a:p>
            <a:pPr lvl="0" algn="just"/>
            <a:r>
              <a:rPr lang="hr-BA" sz="3000" b="1" dirty="0" smtClean="0"/>
              <a:t>jak </a:t>
            </a:r>
            <a:r>
              <a:rPr lang="hr-BA" sz="3000" b="1" dirty="0"/>
              <a:t>biološki uticaj u kombinaciji sa jakim društvenim uticajem i to predstavlja hronično opasno stanje</a:t>
            </a:r>
            <a:r>
              <a:rPr lang="hr-BA" sz="3000" b="1" dirty="0" smtClean="0"/>
              <a:t>;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117034653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988840"/>
            <a:ext cx="7344816" cy="4137323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jak biološki uticaj sa slabim društvenim uticajem to je granični, marginalni slučaj opasnog stanja </a:t>
            </a:r>
            <a:r>
              <a:rPr lang="hr-BA" sz="3000" b="1" dirty="0" smtClean="0"/>
              <a:t>i</a:t>
            </a:r>
          </a:p>
          <a:p>
            <a:pPr marL="0" lvl="0" indent="0" algn="just">
              <a:buNone/>
            </a:pPr>
            <a:endParaRPr lang="bs-Latn-BA" sz="3000" b="1" dirty="0"/>
          </a:p>
          <a:p>
            <a:pPr lvl="0" algn="just"/>
            <a:r>
              <a:rPr lang="hr-BA" sz="3000" b="1" dirty="0"/>
              <a:t>slab biološki uticaj sa slabim društvenim uticajem to je epizodni slučaj opasnog stanja</a:t>
            </a:r>
            <a:r>
              <a:rPr lang="hr-BA" sz="3000" dirty="0"/>
              <a:t>.</a:t>
            </a:r>
            <a:endParaRPr lang="bs-Latn-BA" sz="3000" dirty="0"/>
          </a:p>
          <a:p>
            <a:endParaRPr lang="bs-Latn-BA" sz="2400" dirty="0"/>
          </a:p>
        </p:txBody>
      </p:sp>
    </p:spTree>
    <p:extLst>
      <p:ext uri="{BB962C8B-B14F-4D97-AF65-F5344CB8AC3E}">
        <p14:creationId xmlns:p14="http://schemas.microsoft.com/office/powerpoint/2010/main" val="13198306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556792"/>
            <a:ext cx="7416824" cy="4569371"/>
          </a:xfrm>
        </p:spPr>
        <p:txBody>
          <a:bodyPr>
            <a:normAutofit fontScale="92500"/>
          </a:bodyPr>
          <a:lstStyle/>
          <a:p>
            <a:pPr algn="just"/>
            <a:r>
              <a:rPr lang="hr-BA" b="1" dirty="0"/>
              <a:t>Endogena </a:t>
            </a:r>
            <a:r>
              <a:rPr lang="hr-BA" b="1" dirty="0" smtClean="0"/>
              <a:t>etiologija, </a:t>
            </a:r>
            <a:r>
              <a:rPr lang="hr-BA" b="1" dirty="0"/>
              <a:t>je drugo područje u novijoj kriminološkoj </a:t>
            </a:r>
            <a:r>
              <a:rPr lang="hr-BA" b="1" dirty="0" smtClean="0"/>
              <a:t>literaturi, koja  </a:t>
            </a:r>
            <a:r>
              <a:rPr lang="hr-BA" b="1" dirty="0"/>
              <a:t>proučava proces formiranja delinkventne </a:t>
            </a:r>
            <a:r>
              <a:rPr lang="hr-BA" b="1" dirty="0" smtClean="0"/>
              <a:t>ličnosti.</a:t>
            </a:r>
          </a:p>
          <a:p>
            <a:pPr marL="0" indent="0" algn="just">
              <a:buNone/>
            </a:pPr>
            <a:r>
              <a:rPr lang="hr-BA" b="1" dirty="0" smtClean="0"/>
              <a:t> </a:t>
            </a:r>
          </a:p>
          <a:p>
            <a:pPr algn="just"/>
            <a:r>
              <a:rPr lang="hr-BA" b="1" dirty="0" smtClean="0"/>
              <a:t>Radi se o procesu, </a:t>
            </a:r>
            <a:r>
              <a:rPr lang="hr-BA" b="1" dirty="0"/>
              <a:t>„</a:t>
            </a:r>
            <a:r>
              <a:rPr lang="hr-BA" b="1" i="1" dirty="0"/>
              <a:t>kriminalizacije osobe</a:t>
            </a:r>
            <a:r>
              <a:rPr lang="hr-BA" b="1" dirty="0" smtClean="0"/>
              <a:t>”,  </a:t>
            </a:r>
            <a:r>
              <a:rPr lang="hr-BA" b="1" dirty="0"/>
              <a:t>u okviru </a:t>
            </a:r>
            <a:r>
              <a:rPr lang="hr-BA" b="1" dirty="0" smtClean="0"/>
              <a:t>koga </a:t>
            </a:r>
            <a:r>
              <a:rPr lang="hr-BA" b="1" dirty="0"/>
              <a:t>se proučavaju uticaji subjektivnih, individualnih elemenata i </a:t>
            </a:r>
            <a:r>
              <a:rPr lang="hr-BA" b="1" dirty="0" smtClean="0"/>
              <a:t>svojstvenom kriminalnom ponašanju.</a:t>
            </a:r>
            <a:endParaRPr lang="bs-Latn-BA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4068100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988840"/>
            <a:ext cx="7344816" cy="4137323"/>
          </a:xfrm>
        </p:spPr>
        <p:txBody>
          <a:bodyPr/>
          <a:lstStyle/>
          <a:p>
            <a:pPr algn="just"/>
            <a:r>
              <a:rPr lang="bs-Latn-BA" sz="3000" b="1" dirty="0">
                <a:latin typeface="Calibri" pitchFamily="34" charset="0"/>
                <a:cs typeface="Calibri" pitchFamily="34" charset="0"/>
              </a:rPr>
              <a:t>Novija kriminalna politika je izgradila strategiju funkcionalnog povezivanja svojih programa prevencije sa rezultatima konkretnih etioloških istraživanja.</a:t>
            </a: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8279603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>
          <a:xfrm>
            <a:off x="722313" y="1340769"/>
            <a:ext cx="7772400" cy="2016223"/>
          </a:xfrm>
        </p:spPr>
        <p:txBody>
          <a:bodyPr>
            <a:normAutofit/>
          </a:bodyPr>
          <a:lstStyle/>
          <a:p>
            <a:pPr algn="ctr"/>
            <a:r>
              <a:rPr lang="bs-Latn-BA" sz="4400" b="1" dirty="0">
                <a:solidFill>
                  <a:schemeClr val="tx1"/>
                </a:solidFill>
              </a:rPr>
              <a:t>KRIMINOGENI </a:t>
            </a:r>
            <a:r>
              <a:rPr lang="bs-Latn-BA" sz="4400" b="1" dirty="0" smtClean="0">
                <a:solidFill>
                  <a:schemeClr val="tx1"/>
                </a:solidFill>
              </a:rPr>
              <a:t>FAKTORI</a:t>
            </a:r>
            <a:endParaRPr lang="bs-Latn-BA" sz="4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0231354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576" y="274638"/>
            <a:ext cx="7488832" cy="1143000"/>
          </a:xfrm>
        </p:spPr>
        <p:txBody>
          <a:bodyPr/>
          <a:lstStyle/>
          <a:p>
            <a:r>
              <a:rPr lang="hr-BA" sz="3200" b="1" dirty="0"/>
              <a:t>Uzroci, </a:t>
            </a:r>
            <a:r>
              <a:rPr lang="hr-BA" sz="3200" b="1" dirty="0" err="1"/>
              <a:t>uslovi</a:t>
            </a:r>
            <a:r>
              <a:rPr lang="hr-BA" sz="3200" b="1" dirty="0"/>
              <a:t>, okolnosti i dinamizam pod kojima se javlja i rješava </a:t>
            </a:r>
            <a:r>
              <a:rPr lang="hr-BA" sz="3200" b="1" dirty="0" smtClean="0"/>
              <a:t>kriminalitet</a:t>
            </a:r>
            <a:endParaRPr lang="bs-Latn-BA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988840"/>
            <a:ext cx="7488832" cy="4093915"/>
          </a:xfrm>
        </p:spPr>
        <p:txBody>
          <a:bodyPr>
            <a:noAutofit/>
          </a:bodyPr>
          <a:lstStyle/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Kriminogeni </a:t>
            </a:r>
            <a:r>
              <a:rPr lang="hr-BA" sz="3000" b="1" dirty="0"/>
              <a:t>faktori predstavljaju centralno pitanje kriminalne etiologije i kriminalne fenomenologije u okviru kriminologije. </a:t>
            </a:r>
            <a:endParaRPr lang="bs-Latn-BA" sz="3000" b="1" dirty="0"/>
          </a:p>
          <a:p>
            <a:pPr algn="just"/>
            <a:endParaRPr lang="hr-BA" sz="3000" b="1" dirty="0" smtClean="0"/>
          </a:p>
          <a:p>
            <a:endParaRPr lang="bs-Latn-BA" sz="2400" b="1" dirty="0"/>
          </a:p>
        </p:txBody>
      </p:sp>
    </p:spTree>
    <p:extLst>
      <p:ext uri="{BB962C8B-B14F-4D97-AF65-F5344CB8AC3E}">
        <p14:creationId xmlns:p14="http://schemas.microsoft.com/office/powerpoint/2010/main" val="20398044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344816" cy="4497363"/>
          </a:xfrm>
        </p:spPr>
        <p:txBody>
          <a:bodyPr/>
          <a:lstStyle/>
          <a:p>
            <a:pPr algn="just"/>
            <a:r>
              <a:rPr lang="hr-BA" sz="3000" b="1" dirty="0"/>
              <a:t>Teorijskim i praktičnim razrješavanjem ovih pitanja, društvo dobrim dijelom razrješava kriminalitet kroz njegove uzročno posljedične, odnosno kauzalne odnose.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0130996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576</TotalTime>
  <Words>1601</Words>
  <Application>Microsoft Office PowerPoint</Application>
  <PresentationFormat>On-screen Show (4:3)</PresentationFormat>
  <Paragraphs>155</Paragraphs>
  <Slides>48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48</vt:i4>
      </vt:variant>
    </vt:vector>
  </HeadingPairs>
  <TitlesOfParts>
    <vt:vector size="49" baseType="lpstr">
      <vt:lpstr>Office Theme</vt:lpstr>
      <vt:lpstr>ETIOLOGIJA KRIMINALITETA PROUČAVANJE I SHVATANJE KRIMINOGENIH FAKTORA U NOVIJOJ KRIMINOLOGIJI I NJIHOVA KATEGORIZACIJA/GRUPISANJE</vt:lpstr>
      <vt:lpstr>Etiologija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Uzroci, uslovi, okolnosti i dinamizam pod kojima se javlja i rješava kriminalitet</vt:lpstr>
      <vt:lpstr>PowerPoint Presentation</vt:lpstr>
      <vt:lpstr> </vt:lpstr>
      <vt:lpstr>PowerPoint Presentation</vt:lpstr>
      <vt:lpstr>PowerPoint Presentation</vt:lpstr>
      <vt:lpstr>PowerPoint Presentation</vt:lpstr>
      <vt:lpstr>Uzroci, uslovi, okolnosti i dinamizam pod kojima se javlja i rješava kriminalitet</vt:lpstr>
      <vt:lpstr>PowerPoint Presentation</vt:lpstr>
      <vt:lpstr>PowerPoint Presentation</vt:lpstr>
      <vt:lpstr>PowerPoint Presentation</vt:lpstr>
      <vt:lpstr>Podjela kriminogenih faktora</vt:lpstr>
      <vt:lpstr>Uzroci kriminalnog ponašanja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Uslovi i okolnosti kao dopunski kriminogeni faktori – uslovi devijantnog ponašanja</vt:lpstr>
      <vt:lpstr>PowerPoint Presentation</vt:lpstr>
      <vt:lpstr>PowerPoint Presentation</vt:lpstr>
      <vt:lpstr>PowerPoint Presentation</vt:lpstr>
      <vt:lpstr>Povodi kriminalnog ponašanja - motivi</vt:lpstr>
      <vt:lpstr>PowerPoint Presentation</vt:lpstr>
      <vt:lpstr>Faktori ličnosti</vt:lpstr>
      <vt:lpstr>PowerPoint Presentation</vt:lpstr>
      <vt:lpstr>PowerPoint Presentation</vt:lpstr>
      <vt:lpstr>Delinkventna osoba - pojam</vt:lpstr>
      <vt:lpstr>PowerPoint Presentation</vt:lpstr>
      <vt:lpstr>PowerPoint Presentation</vt:lpstr>
      <vt:lpstr>PowerPoint Presentation</vt:lpstr>
      <vt:lpstr>Neuobičajno stanje delinkventne ličnosti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PFK8</dc:creator>
  <cp:lastModifiedBy>USER</cp:lastModifiedBy>
  <cp:revision>198</cp:revision>
  <dcterms:created xsi:type="dcterms:W3CDTF">2017-03-02T12:00:53Z</dcterms:created>
  <dcterms:modified xsi:type="dcterms:W3CDTF">2017-03-19T08:25:41Z</dcterms:modified>
</cp:coreProperties>
</file>

<file path=docProps/thumbnail.jpeg>
</file>