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467" r:id="rId3"/>
    <p:sldId id="406" r:id="rId4"/>
    <p:sldId id="407" r:id="rId5"/>
    <p:sldId id="408" r:id="rId6"/>
    <p:sldId id="409" r:id="rId7"/>
    <p:sldId id="410" r:id="rId8"/>
    <p:sldId id="411" r:id="rId9"/>
    <p:sldId id="412" r:id="rId10"/>
    <p:sldId id="413" r:id="rId11"/>
    <p:sldId id="414" r:id="rId12"/>
    <p:sldId id="415" r:id="rId13"/>
    <p:sldId id="416" r:id="rId14"/>
    <p:sldId id="417" r:id="rId15"/>
    <p:sldId id="418" r:id="rId16"/>
    <p:sldId id="419" r:id="rId17"/>
    <p:sldId id="420" r:id="rId18"/>
    <p:sldId id="421" r:id="rId19"/>
    <p:sldId id="422" r:id="rId20"/>
    <p:sldId id="423" r:id="rId21"/>
    <p:sldId id="424" r:id="rId22"/>
    <p:sldId id="425" r:id="rId23"/>
    <p:sldId id="426" r:id="rId24"/>
    <p:sldId id="427" r:id="rId25"/>
    <p:sldId id="428" r:id="rId26"/>
    <p:sldId id="429" r:id="rId27"/>
    <p:sldId id="430" r:id="rId28"/>
    <p:sldId id="431" r:id="rId29"/>
    <p:sldId id="432" r:id="rId30"/>
    <p:sldId id="433" r:id="rId31"/>
    <p:sldId id="434" r:id="rId32"/>
    <p:sldId id="435" r:id="rId33"/>
    <p:sldId id="436" r:id="rId34"/>
    <p:sldId id="437" r:id="rId35"/>
    <p:sldId id="438" r:id="rId36"/>
    <p:sldId id="439" r:id="rId37"/>
    <p:sldId id="440" r:id="rId38"/>
    <p:sldId id="441" r:id="rId39"/>
    <p:sldId id="442" r:id="rId40"/>
    <p:sldId id="443" r:id="rId41"/>
    <p:sldId id="444" r:id="rId42"/>
    <p:sldId id="445" r:id="rId43"/>
    <p:sldId id="446" r:id="rId44"/>
    <p:sldId id="447" r:id="rId45"/>
    <p:sldId id="448" r:id="rId46"/>
    <p:sldId id="449" r:id="rId47"/>
    <p:sldId id="450" r:id="rId48"/>
    <p:sldId id="451" r:id="rId49"/>
    <p:sldId id="452" r:id="rId50"/>
    <p:sldId id="453" r:id="rId51"/>
    <p:sldId id="454" r:id="rId52"/>
    <p:sldId id="455" r:id="rId53"/>
    <p:sldId id="456" r:id="rId54"/>
    <p:sldId id="457" r:id="rId55"/>
    <p:sldId id="458" r:id="rId56"/>
    <p:sldId id="459" r:id="rId57"/>
    <p:sldId id="460" r:id="rId58"/>
    <p:sldId id="461" r:id="rId59"/>
    <p:sldId id="462" r:id="rId60"/>
    <p:sldId id="463" r:id="rId61"/>
    <p:sldId id="464" r:id="rId62"/>
    <p:sldId id="465" r:id="rId63"/>
    <p:sldId id="466" r:id="rId6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naslo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s-Latn-BA" smtClean="0"/>
              <a:t>Kliknite da biste dodali stil podnaslova prototipa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D661E-5F1F-44CD-91A9-C1C013B021E1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12/1/2017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CCF53B-A8DA-4F7D-A077-3C28F1C5A7AF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918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1B9BC-0B0E-40B6-BE44-7E6A3AB8DAB4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12/1/2017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184544-F979-46AC-9087-A81BB2886C6F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459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lo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/>
          <a:lstStyle>
            <a:lvl1pPr algn="r">
              <a:defRPr sz="4800" b="1" cap="none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1FDBE-91FF-4F78-9373-67E1DE805C67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12/1/2017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BC0E0F6-C851-4AB9-A0F9-FDD3E0D5A482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82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Naslov i 2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1A1C2-1FD5-4B8C-B32D-F8F2302F1BE5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12/1/2017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37B6FF-E60F-47B3-84BA-605B494A564E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9539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C940B-DF6F-4DA0-BDDA-0C95F4C1D7C7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12/1/2017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C39AD5-D7A5-4EC5-8DE2-7F46B0D42EB4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0078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8D6A9-7198-4516-B742-935E9859364E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12/1/2017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A7076E-56C1-4FF6-86A5-8395C1929964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1898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1B84F-8453-417E-B31D-2E49DAB07D74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12/1/2017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FCAE0-DD46-45CD-B2DB-D79E6EAF6DEE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868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A1F1D-1071-4F30-8024-6F04330B2F20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12/1/2017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33A89E-BD1C-4093-A252-C7B657AFDB23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361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>
            <a:normAutofit/>
          </a:bodyPr>
          <a:lstStyle>
            <a:lvl1pPr algn="l">
              <a:defRPr sz="2400" b="0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400"/>
            </a:lvl1pPr>
          </a:lstStyle>
          <a:p>
            <a:pPr lvl="0"/>
            <a:r>
              <a:rPr lang="bs-Latn-BA" noProof="0" smtClean="0"/>
              <a:t>Klinite na ikonu kako bi dodali sliku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>
          <a:xfrm>
            <a:off x="2914650" y="6042025"/>
            <a:ext cx="7318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F4BA3-F94E-4BC8-9F6D-23F8811DCD8C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12/1/2017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442913" y="6042025"/>
            <a:ext cx="24717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3646488" y="5916613"/>
            <a:ext cx="796925" cy="490537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D8CEF55-85EC-4591-8925-9BB9829F1620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1647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>
            <a:normAutofit/>
          </a:bodyPr>
          <a:lstStyle>
            <a:lvl1pPr algn="l">
              <a:defRPr sz="2400" b="0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1600"/>
            </a:lvl1pPr>
          </a:lstStyle>
          <a:p>
            <a:pPr lvl="0"/>
            <a:r>
              <a:rPr lang="bs-Latn-BA" noProof="0" smtClean="0"/>
              <a:t>Klinite na ikonu kako bi dodali sliku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A3C43-2FAD-460D-8995-4C922866357F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12/1/2017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FA3E2-B16F-4464-A5B0-E9224B93C017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5189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/>
          <a:lstStyle>
            <a:lvl1pPr algn="l">
              <a:defRPr sz="4200" b="1" cap="none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51723-59A5-4E1B-A083-10EB90BF6DD0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12/1/2017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F08953-EF94-4815-8853-E18FA6EAD04B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4273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BAD57-3B27-410E-949B-43AABF156820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12/1/2017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840E147-6065-4373-8473-720DFFCBE03A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9746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108DD-1987-4550-9912-69AB41FA6B44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12/1/2017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D1ADB8-08B0-4A09-ACE0-886812F2626A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3244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bs-Latn-BA" smtClean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37680-9613-4E66-B8D0-BB660D28AEE3}" type="datetimeFigureOut">
              <a:rPr lang="en-US" altLang="sr-Latn-RS">
                <a:solidFill>
                  <a:prstClr val="white"/>
                </a:solidFill>
              </a:rPr>
              <a:pPr>
                <a:defRPr/>
              </a:pPr>
              <a:t>12/1/2017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1DBAE40-F0D8-4E70-B089-2E079D7CFD28}" type="slidenum">
              <a:rPr lang="bs-Latn-BA" altLang="sr-Latn-RS">
                <a:solidFill>
                  <a:srgbClr val="DDDDDD"/>
                </a:solidFill>
              </a:rPr>
              <a:pPr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186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625" y="447675"/>
            <a:ext cx="7524750" cy="969963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bs-Latn-BA" smtClean="0"/>
              <a:t>Kliknite da biste uredili stilove prototipa naslova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625" y="2184400"/>
            <a:ext cx="7524750" cy="3675063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913" y="6042025"/>
            <a:ext cx="6289675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975" y="6042025"/>
            <a:ext cx="992188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162927-8A2F-4BB9-A788-40C5493BC5D4}" type="datetimeFigureOut">
              <a:rPr lang="en-US" altLang="sr-Latn-RS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12/1/2017</a:t>
            </a:fld>
            <a:endParaRPr lang="bs-Latn-BA" altLang="sr-Latn-R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163" y="5916613"/>
            <a:ext cx="796925" cy="490537"/>
          </a:xfrm>
          <a:prstGeom prst="rect">
            <a:avLst/>
          </a:prstGeom>
        </p:spPr>
        <p:txBody>
          <a:bodyPr vert="horz" wrap="square" lIns="91440" tIns="45720" rIns="91440" bIns="10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2000" smtClean="0">
                <a:solidFill>
                  <a:schemeClr val="accent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FB82DF-B922-4BDA-8EFD-205516C29350}" type="slidenum">
              <a:rPr lang="bs-Latn-BA" altLang="sr-Latn-RS">
                <a:solidFill>
                  <a:srgbClr val="DDDDDD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bs-Latn-BA" altLang="sr-Latn-RS">
              <a:solidFill>
                <a:srgbClr val="DDDDDD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2133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FEFEFE"/>
          </a:solidFill>
          <a:latin typeface="+mj-lt"/>
          <a:ea typeface="Trebuchet MS" panose="020B0603020202020204" pitchFamily="34" charset="0"/>
          <a:cs typeface="Trebuchet M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EFEFE"/>
          </a:solidFill>
          <a:latin typeface="Century Gothic" panose="020B0502020202020204" pitchFamily="34" charset="0"/>
          <a:ea typeface="Trebuchet MS" panose="020B0603020202020204" pitchFamily="34" charset="0"/>
          <a:cs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EFEFE"/>
          </a:solidFill>
          <a:latin typeface="Century Gothic" panose="020B0502020202020204" pitchFamily="34" charset="0"/>
          <a:ea typeface="Trebuchet MS" panose="020B0603020202020204" pitchFamily="34" charset="0"/>
          <a:cs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EFEFE"/>
          </a:solidFill>
          <a:latin typeface="Century Gothic" panose="020B0502020202020204" pitchFamily="34" charset="0"/>
          <a:ea typeface="Trebuchet MS" panose="020B0603020202020204" pitchFamily="34" charset="0"/>
          <a:cs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EFEFE"/>
          </a:solidFill>
          <a:latin typeface="Century Gothic" panose="020B0502020202020204" pitchFamily="34" charset="0"/>
          <a:ea typeface="Trebuchet MS" panose="020B0603020202020204" pitchFamily="34" charset="0"/>
          <a:cs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Font typeface="Wingdings 2" pitchFamily="18" charset="2"/>
        <a:buChar char="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Font typeface="Wingdings 2" pitchFamily="18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Font typeface="Wingdings 2" pitchFamily="18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Font typeface="Wingdings 2" pitchFamily="18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Font typeface="Wingdings 2" pitchFamily="18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7950" y="1700213"/>
            <a:ext cx="9144000" cy="18446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bs-Latn-BA" altLang="sr-Latn-RS" sz="4800" smtClean="0">
                <a:solidFill>
                  <a:srgbClr val="5F5F5F"/>
                </a:solidFill>
                <a:cs typeface="Trebuchet MS" pitchFamily="34" charset="0"/>
              </a:rPr>
              <a:t>INSTITUCIJE RIMSKOG PRAVA I</a:t>
            </a:r>
            <a:endParaRPr lang="bs-Latn-BA" altLang="sr-Latn-RS" sz="4800" dirty="0" smtClean="0">
              <a:solidFill>
                <a:srgbClr val="5F5F5F"/>
              </a:solidFill>
              <a:cs typeface="Trebuchet MS" pitchFamily="34" charset="0"/>
            </a:endParaRPr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827088" y="2924175"/>
            <a:ext cx="7650162" cy="4033838"/>
          </a:xfrm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bs-Latn-BA" altLang="sr-Latn-R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Prof. </a:t>
            </a:r>
            <a:r>
              <a:rPr lang="bs-Latn-BA" altLang="sr-Latn-R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dr. Omer Hamzić</a:t>
            </a: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bs-Latn-BA" altLang="sr-Latn-R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Viši asistent </a:t>
            </a:r>
            <a:r>
              <a:rPr lang="bs-Latn-BA" altLang="sr-Latn-R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Benjamina </a:t>
            </a:r>
            <a:r>
              <a:rPr lang="bs-Latn-BA" altLang="sr-Latn-RS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Londrc</a:t>
            </a:r>
            <a:r>
              <a:rPr lang="bs-Latn-BA" altLang="sr-Latn-R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MA</a:t>
            </a:r>
            <a:endParaRPr lang="bs-Latn-BA" altLang="sr-Latn-RS" sz="2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endParaRPr lang="bs-Latn-BA" altLang="sr-Latn-RS" sz="2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bs-Latn-BA" altLang="sr-Latn-R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Kiseljak, </a:t>
            </a:r>
            <a:r>
              <a:rPr lang="bs-Latn-BA" altLang="sr-Latn-R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2017/18. </a:t>
            </a:r>
            <a:r>
              <a:rPr lang="bs-Latn-BA" altLang="sr-Latn-RS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godine</a:t>
            </a:r>
            <a:endParaRPr lang="en-US" altLang="sr-Latn-RS" sz="2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0"/>
            <a:ext cx="2090738" cy="192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123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bs-Latn-BA" dirty="0"/>
              <a:t>Srodstvo se dijeli prema tzv</a:t>
            </a:r>
            <a:r>
              <a:rPr lang="bs-Latn-BA" dirty="0" smtClean="0"/>
              <a:t>. stupnjevima </a:t>
            </a:r>
            <a:r>
              <a:rPr lang="bs-Latn-BA" dirty="0"/>
              <a:t>srodstva (</a:t>
            </a:r>
            <a:r>
              <a:rPr lang="bs-Latn-BA" i="1" dirty="0"/>
              <a:t>gradus</a:t>
            </a:r>
            <a:r>
              <a:rPr lang="bs-Latn-BA" dirty="0"/>
              <a:t>). </a:t>
            </a:r>
            <a:endParaRPr lang="bs-Latn-BA" dirty="0" smtClean="0"/>
          </a:p>
          <a:p>
            <a:r>
              <a:rPr lang="bs-Latn-BA" dirty="0" smtClean="0"/>
              <a:t>Rimsko </a:t>
            </a:r>
            <a:r>
              <a:rPr lang="bs-Latn-BA" dirty="0"/>
              <a:t>pravo uvelo je princip </a:t>
            </a:r>
            <a:r>
              <a:rPr lang="bs-Latn-BA" i="1" dirty="0"/>
              <a:t>tot gradus, quot generationes</a:t>
            </a:r>
            <a:r>
              <a:rPr lang="bs-Latn-BA" dirty="0"/>
              <a:t> – toliko stupnjeva srodstva koliko poroda koji postoje </a:t>
            </a:r>
            <a:r>
              <a:rPr lang="bs-Latn-BA" dirty="0" smtClean="0"/>
              <a:t>između </a:t>
            </a:r>
            <a:r>
              <a:rPr lang="bs-Latn-BA" dirty="0"/>
              <a:t>osoba porijeklom od zajedničkog pretka.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pobočnoj liniji srodstva nema prvog stupnja </a:t>
            </a:r>
            <a:r>
              <a:rPr lang="bs-Latn-BA" dirty="0" smtClean="0"/>
              <a:t>srodstva, npr</a:t>
            </a:r>
            <a:r>
              <a:rPr lang="bs-Latn-BA" dirty="0"/>
              <a:t>. braća i sestre su u II stupnju srodstva. </a:t>
            </a:r>
          </a:p>
        </p:txBody>
      </p:sp>
    </p:spTree>
    <p:extLst>
      <p:ext uri="{BB962C8B-B14F-4D97-AF65-F5344CB8AC3E}">
        <p14:creationId xmlns:p14="http://schemas.microsoft.com/office/powerpoint/2010/main" val="162758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vi-VN" dirty="0"/>
              <a:t>Specifičan oblik srodstva predstavlja </a:t>
            </a:r>
            <a:r>
              <a:rPr lang="vi-VN" i="1" dirty="0"/>
              <a:t>adfinitas</a:t>
            </a:r>
            <a:r>
              <a:rPr lang="vi-VN" dirty="0"/>
              <a:t> ili tazbinsko srodstvo. </a:t>
            </a:r>
            <a:endParaRPr lang="bs-Latn-BA" dirty="0" smtClean="0"/>
          </a:p>
          <a:p>
            <a:r>
              <a:rPr lang="vi-VN" dirty="0" smtClean="0"/>
              <a:t>To </a:t>
            </a:r>
            <a:r>
              <a:rPr lang="vi-VN" dirty="0"/>
              <a:t>je odnos između jednog bračnog druga i krvnih srodnika drugog bračnog druga (punica-zet, snaha-svekrva itd). </a:t>
            </a:r>
            <a:endParaRPr lang="bs-Latn-BA" dirty="0" smtClean="0"/>
          </a:p>
          <a:p>
            <a:r>
              <a:rPr lang="vi-VN" dirty="0" smtClean="0"/>
              <a:t>Određeni </a:t>
            </a:r>
            <a:r>
              <a:rPr lang="vi-VN" dirty="0"/>
              <a:t>stupnjevi ovog srodstva se mogu pojaviti i kao bračne zapreke.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249812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POJAM I PRETPOSTAVKE BRAKA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vi-VN" dirty="0"/>
              <a:t>Brak je zakonom uređena zajednica života muškarca i žene. </a:t>
            </a:r>
            <a:endParaRPr lang="bs-Latn-BA" dirty="0" smtClean="0"/>
          </a:p>
          <a:p>
            <a:r>
              <a:rPr lang="vi-VN" dirty="0" smtClean="0"/>
              <a:t>Brak </a:t>
            </a:r>
            <a:r>
              <a:rPr lang="vi-VN" dirty="0"/>
              <a:t>u rimskom društvu bio je više socijalna nego pravna ustanova. </a:t>
            </a:r>
            <a:endParaRPr lang="bs-Latn-BA" dirty="0" smtClean="0"/>
          </a:p>
          <a:p>
            <a:r>
              <a:rPr lang="vi-VN" dirty="0" smtClean="0"/>
              <a:t>Shvaćen </a:t>
            </a:r>
            <a:r>
              <a:rPr lang="vi-VN" dirty="0"/>
              <a:t>je kao jedan socijalni odnos koji ima posljedicu u pravu. </a:t>
            </a:r>
            <a:endParaRPr lang="bs-Latn-BA" dirty="0" smtClean="0"/>
          </a:p>
          <a:p>
            <a:r>
              <a:rPr lang="vi-VN" dirty="0" smtClean="0"/>
              <a:t>Slobodni </a:t>
            </a:r>
            <a:r>
              <a:rPr lang="vi-VN" dirty="0"/>
              <a:t>Rimljani rijetko su stupali u brak, a motiv za sklapanje braka bio je stvaranje potomstva, odnosno da se rodi sin kao nasljednik. </a:t>
            </a:r>
            <a:endParaRPr lang="bs-Latn-BA" dirty="0" smtClean="0"/>
          </a:p>
          <a:p>
            <a:r>
              <a:rPr lang="vi-VN" dirty="0" smtClean="0"/>
              <a:t>To </a:t>
            </a:r>
            <a:r>
              <a:rPr lang="vi-VN" dirty="0"/>
              <a:t>je bio jedini cilj braka. </a:t>
            </a:r>
            <a:endParaRPr lang="bs-Latn-BA" dirty="0" smtClean="0"/>
          </a:p>
          <a:p>
            <a:r>
              <a:rPr lang="vi-VN" dirty="0" smtClean="0"/>
              <a:t>Emocije </a:t>
            </a:r>
            <a:r>
              <a:rPr lang="vi-VN" dirty="0"/>
              <a:t>nisu bile uključene.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411012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bs-Latn-BA" dirty="0"/>
              <a:t>Slobodni Rimljani su živjeli sa svojom ropkinjom, ako su htjeli mogli su otići kod drugih žena – kurtizana. </a:t>
            </a:r>
            <a:endParaRPr lang="bs-Latn-BA" dirty="0" smtClean="0"/>
          </a:p>
          <a:p>
            <a:r>
              <a:rPr lang="bs-Latn-BA" dirty="0" smtClean="0"/>
              <a:t>Neki </a:t>
            </a:r>
            <a:r>
              <a:rPr lang="bs-Latn-BA" dirty="0"/>
              <a:t>kažu da su kurtizane vladale Rimom. </a:t>
            </a:r>
            <a:endParaRPr lang="bs-Latn-BA" dirty="0" smtClean="0"/>
          </a:p>
          <a:p>
            <a:r>
              <a:rPr lang="bs-Latn-BA" dirty="0" smtClean="0"/>
              <a:t>Posljedica </a:t>
            </a:r>
            <a:r>
              <a:rPr lang="bs-Latn-BA" dirty="0"/>
              <a:t>rimskog shvatanja braka dovela je do moralne krize i pada nataliteta. </a:t>
            </a:r>
            <a:endParaRPr lang="bs-Latn-BA" dirty="0" smtClean="0"/>
          </a:p>
          <a:p>
            <a:endParaRPr lang="bs-Latn-BA" dirty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375848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endParaRPr lang="vi-VN" dirty="0"/>
          </a:p>
          <a:p>
            <a:r>
              <a:rPr lang="vi-VN" dirty="0"/>
              <a:t>Rimski brak imao je 2 konstitutivna elementa: </a:t>
            </a:r>
          </a:p>
          <a:p>
            <a:r>
              <a:rPr lang="vi-VN" dirty="0"/>
              <a:t>1. Faktička zajednica života između muškarca i žene </a:t>
            </a:r>
          </a:p>
          <a:p>
            <a:r>
              <a:rPr lang="vi-VN" dirty="0"/>
              <a:t>2. </a:t>
            </a:r>
            <a:r>
              <a:rPr lang="vi-VN" i="1" dirty="0"/>
              <a:t>Affectio maritalis </a:t>
            </a:r>
            <a:r>
              <a:rPr lang="vi-VN" dirty="0"/>
              <a:t>– volja muškarca i žene da žive baš u braku.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944436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15000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Oba elementa bila su potrebna za trajni brak. Zato se rimski brak razvodio prestankom zajedničkog života ili prestankom </a:t>
            </a:r>
            <a:r>
              <a:rPr lang="bs-Latn-BA" i="1" dirty="0"/>
              <a:t>affectio maritalis</a:t>
            </a:r>
            <a:r>
              <a:rPr lang="bs-Latn-BA" dirty="0"/>
              <a:t>. </a:t>
            </a:r>
          </a:p>
          <a:p>
            <a:r>
              <a:rPr lang="bs-Latn-BA" dirty="0"/>
              <a:t>Pored braka, postojali su i drugi oblici zajedničkog življenja muškarca i žene: </a:t>
            </a:r>
          </a:p>
          <a:p>
            <a:r>
              <a:rPr lang="bs-Latn-BA" i="1" dirty="0"/>
              <a:t>Contubernium</a:t>
            </a:r>
            <a:r>
              <a:rPr lang="bs-Latn-BA" dirty="0"/>
              <a:t> je bila zajednica življenja roba i ropkinje. </a:t>
            </a:r>
          </a:p>
          <a:p>
            <a:r>
              <a:rPr lang="bs-Latn-BA" dirty="0"/>
              <a:t>Konkubinat je bila zajednica življenja slobodnih osoba bez </a:t>
            </a:r>
            <a:r>
              <a:rPr lang="bs-Latn-BA" i="1" dirty="0"/>
              <a:t>affectio maritalis</a:t>
            </a:r>
            <a:r>
              <a:rPr lang="bs-Latn-BA" dirty="0"/>
              <a:t>, najčešće usljed postojanja nekih bračnih zapreka koje onemogućuju sklapanje braka. </a:t>
            </a:r>
            <a:endParaRPr lang="bs-Latn-BA" dirty="0" smtClean="0"/>
          </a:p>
          <a:p>
            <a:r>
              <a:rPr lang="bs-Latn-BA" dirty="0" smtClean="0"/>
              <a:t>Djeca </a:t>
            </a:r>
            <a:r>
              <a:rPr lang="bs-Latn-BA" dirty="0"/>
              <a:t>iz konkubinata prate status majke.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04330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bs-Latn-BA" dirty="0"/>
              <a:t>Da bi došlo do sklapanja rimskog zakonitog braka morale su se ispuniti slijedeće pretpostavke:</a:t>
            </a:r>
          </a:p>
          <a:p>
            <a:endParaRPr lang="bs-Latn-BA" dirty="0"/>
          </a:p>
          <a:p>
            <a:r>
              <a:rPr lang="bs-Latn-BA" dirty="0"/>
              <a:t>1. Budući supružnici morali su posjedovati ius connubii – pravo na sklapanje zakonitog braka. </a:t>
            </a:r>
          </a:p>
          <a:p>
            <a:r>
              <a:rPr lang="bs-Latn-BA" dirty="0"/>
              <a:t>2. Morali su posjedovati prirodnu i djelatnu sposobnost i </a:t>
            </a:r>
          </a:p>
          <a:p>
            <a:r>
              <a:rPr lang="bs-Latn-BA" dirty="0"/>
              <a:t>3. Osobe </a:t>
            </a:r>
            <a:r>
              <a:rPr lang="bs-Latn-BA" i="1" dirty="0"/>
              <a:t>alieni iuris </a:t>
            </a:r>
            <a:r>
              <a:rPr lang="bs-Latn-BA" dirty="0"/>
              <a:t>morale su imati pristanak </a:t>
            </a:r>
            <a:r>
              <a:rPr lang="bs-Latn-BA" i="1" dirty="0"/>
              <a:t>pater familias-a</a:t>
            </a:r>
            <a:r>
              <a:rPr lang="bs-Latn-BA" dirty="0"/>
              <a:t>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9876253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bs-Latn-BA" dirty="0"/>
              <a:t>Rimski brak je imao 2 osnovna oblika: </a:t>
            </a:r>
            <a:endParaRPr lang="bs-Latn-BA" dirty="0" smtClean="0"/>
          </a:p>
          <a:p>
            <a:r>
              <a:rPr lang="bs-Latn-BA" i="1" dirty="0" smtClean="0"/>
              <a:t>brak </a:t>
            </a:r>
            <a:r>
              <a:rPr lang="bs-Latn-BA" i="1" dirty="0"/>
              <a:t>cum manu </a:t>
            </a:r>
            <a:r>
              <a:rPr lang="bs-Latn-BA" dirty="0"/>
              <a:t>i </a:t>
            </a:r>
            <a:endParaRPr lang="bs-Latn-BA" dirty="0" smtClean="0"/>
          </a:p>
          <a:p>
            <a:r>
              <a:rPr lang="bs-Latn-BA" i="1" dirty="0" smtClean="0"/>
              <a:t>brak </a:t>
            </a:r>
            <a:r>
              <a:rPr lang="bs-Latn-BA" i="1" dirty="0"/>
              <a:t>sine manu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Brak </a:t>
            </a:r>
            <a:r>
              <a:rPr lang="bs-Latn-BA" i="1" dirty="0"/>
              <a:t>cum manu </a:t>
            </a:r>
            <a:r>
              <a:rPr lang="bs-Latn-BA" dirty="0"/>
              <a:t>predstavlja oblik braka u kome žena dolazi pod vlast </a:t>
            </a:r>
            <a:r>
              <a:rPr lang="bs-Latn-BA" i="1" dirty="0"/>
              <a:t>pater familias-a </a:t>
            </a:r>
            <a:r>
              <a:rPr lang="bs-Latn-BA" dirty="0"/>
              <a:t>svog muža, a sa svojom dotadašnjom familijom raskida i gubi agnatsku vezu.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braku </a:t>
            </a:r>
            <a:r>
              <a:rPr lang="bs-Latn-BA" i="1" dirty="0"/>
              <a:t>sine manu </a:t>
            </a:r>
            <a:r>
              <a:rPr lang="bs-Latn-BA" dirty="0"/>
              <a:t>žena stupanjem u brak ne raskida svoje dotadašnje agnatske veze i ne dolazi pod vlast </a:t>
            </a:r>
            <a:r>
              <a:rPr lang="bs-Latn-BA" i="1" dirty="0"/>
              <a:t>pater familias-a </a:t>
            </a:r>
            <a:r>
              <a:rPr lang="bs-Latn-BA" dirty="0"/>
              <a:t>svog muža. </a:t>
            </a:r>
          </a:p>
        </p:txBody>
      </p:sp>
    </p:spTree>
    <p:extLst>
      <p:ext uri="{BB962C8B-B14F-4D97-AF65-F5344CB8AC3E}">
        <p14:creationId xmlns:p14="http://schemas.microsoft.com/office/powerpoint/2010/main" val="10711212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r>
              <a:rPr lang="vi-VN" dirty="0"/>
              <a:t>Određene činjenice i odnosi mogu se pojaviti kao razlozi koji onemogućavaju sklapanje braka između određenih osoba. Tada govorimo o bračnim zaprekama. </a:t>
            </a:r>
            <a:endParaRPr lang="bs-Latn-BA" dirty="0" smtClean="0"/>
          </a:p>
          <a:p>
            <a:r>
              <a:rPr lang="vi-VN" dirty="0" smtClean="0"/>
              <a:t>One </a:t>
            </a:r>
            <a:r>
              <a:rPr lang="vi-VN" dirty="0"/>
              <a:t>mogu imati dvostruko dejstvo: </a:t>
            </a:r>
          </a:p>
          <a:p>
            <a:r>
              <a:rPr lang="vi-VN" dirty="0"/>
              <a:t>Mogu onemogućavati sklapanje braka sa bilo kojom osobom i nazivaju se apsolutne bračne zapreke. </a:t>
            </a:r>
            <a:endParaRPr lang="bs-Latn-BA" dirty="0" smtClean="0"/>
          </a:p>
          <a:p>
            <a:r>
              <a:rPr lang="vi-VN" dirty="0" smtClean="0"/>
              <a:t>Npr</a:t>
            </a:r>
            <a:r>
              <a:rPr lang="vi-VN" dirty="0"/>
              <a:t>. već postojeći brak onemogućava sklapanje novog braka.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627897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rmAutofit fontScale="92500" lnSpcReduction="10000"/>
          </a:bodyPr>
          <a:lstStyle/>
          <a:p>
            <a:r>
              <a:rPr lang="vi-VN" dirty="0"/>
              <a:t>Relativne bračne zapreke onemogućavaju sklapanje braka samo sa </a:t>
            </a:r>
            <a:r>
              <a:rPr lang="vi-VN" dirty="0" smtClean="0"/>
              <a:t>odre</a:t>
            </a:r>
            <a:r>
              <a:rPr lang="bs-Latn-BA" dirty="0" smtClean="0"/>
              <a:t>đ</a:t>
            </a:r>
            <a:r>
              <a:rPr lang="vi-VN" dirty="0" smtClean="0"/>
              <a:t>enim </a:t>
            </a:r>
            <a:r>
              <a:rPr lang="vi-VN" dirty="0"/>
              <a:t>krugom osoba</a:t>
            </a:r>
            <a:r>
              <a:rPr lang="vi-VN" dirty="0" smtClean="0"/>
              <a:t>.</a:t>
            </a:r>
            <a:endParaRPr lang="bs-Latn-BA" dirty="0" smtClean="0"/>
          </a:p>
          <a:p>
            <a:r>
              <a:rPr lang="vi-VN" dirty="0" smtClean="0"/>
              <a:t> </a:t>
            </a:r>
            <a:r>
              <a:rPr lang="vi-VN" dirty="0"/>
              <a:t>Najčešća relativna bračna zapreka je krvno srodstvo i to u uspravnoj liniji bez ograničenja, a u pobočnoj liniji do 7, odnosno 4</a:t>
            </a:r>
            <a:r>
              <a:rPr lang="vi-VN" dirty="0" smtClean="0"/>
              <a:t>.</a:t>
            </a:r>
            <a:r>
              <a:rPr lang="bs-Latn-BA" dirty="0" smtClean="0"/>
              <a:t> </a:t>
            </a:r>
            <a:r>
              <a:rPr lang="vi-VN" dirty="0" smtClean="0"/>
              <a:t>stupnja </a:t>
            </a:r>
            <a:r>
              <a:rPr lang="vi-VN" dirty="0"/>
              <a:t>srodstva. </a:t>
            </a:r>
            <a:endParaRPr lang="bs-Latn-BA" dirty="0" smtClean="0"/>
          </a:p>
          <a:p>
            <a:r>
              <a:rPr lang="vi-VN" dirty="0" smtClean="0"/>
              <a:t>Međutim</a:t>
            </a:r>
            <a:r>
              <a:rPr lang="vi-VN" dirty="0"/>
              <a:t>, to je zakonska odredba koja se u praksi često izbjegava sa ciljem zadržavanja nasljedstva u jednoj familiji. </a:t>
            </a:r>
            <a:endParaRPr lang="bs-Latn-BA" dirty="0" smtClean="0"/>
          </a:p>
          <a:p>
            <a:r>
              <a:rPr lang="vi-VN" dirty="0" smtClean="0"/>
              <a:t>Posljedice </a:t>
            </a:r>
            <a:r>
              <a:rPr lang="vi-VN" dirty="0"/>
              <a:t>su rađanje zaostale djece. </a:t>
            </a:r>
            <a:endParaRPr lang="bs-Latn-BA" dirty="0" smtClean="0"/>
          </a:p>
          <a:p>
            <a:r>
              <a:rPr lang="vi-VN" dirty="0" smtClean="0"/>
              <a:t>Pojedini </a:t>
            </a:r>
            <a:r>
              <a:rPr lang="vi-VN" dirty="0"/>
              <a:t>carevi u Rimu su ženili i svoje sestre, ali je car donio propis koji to dozvoljava.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019447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POJAM I HISTORIJSKI RAZVOJ RIMSKE PORODICE 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bs-Latn-BA" dirty="0"/>
              <a:t>Rimsko pravo za porodicu je upotrebljavalo termin familia, odredivši je kao skup osoba koje su po prirodi (npr</a:t>
            </a:r>
            <a:r>
              <a:rPr lang="bs-Latn-BA" dirty="0" smtClean="0"/>
              <a:t>. potomci</a:t>
            </a:r>
            <a:r>
              <a:rPr lang="bs-Latn-BA" dirty="0"/>
              <a:t>) ili po pravu (npr</a:t>
            </a:r>
            <a:r>
              <a:rPr lang="bs-Latn-BA" dirty="0" smtClean="0"/>
              <a:t>. brak</a:t>
            </a:r>
            <a:r>
              <a:rPr lang="bs-Latn-BA" dirty="0"/>
              <a:t>, adopcija), podložne vlasti jedne osobe, tzv</a:t>
            </a:r>
            <a:r>
              <a:rPr lang="bs-Latn-BA" dirty="0" smtClean="0"/>
              <a:t>. </a:t>
            </a:r>
            <a:r>
              <a:rPr lang="bs-Latn-BA" i="1" dirty="0" smtClean="0"/>
              <a:t>pater </a:t>
            </a:r>
            <a:r>
              <a:rPr lang="bs-Latn-BA" i="1" dirty="0"/>
              <a:t>familias-a</a:t>
            </a:r>
            <a:r>
              <a:rPr lang="bs-Latn-BA" dirty="0"/>
              <a:t>, tj</a:t>
            </a:r>
            <a:r>
              <a:rPr lang="bs-Latn-BA" dirty="0" smtClean="0"/>
              <a:t>. kućnog </a:t>
            </a:r>
            <a:r>
              <a:rPr lang="bs-Latn-BA" dirty="0"/>
              <a:t>starješine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Osobenost rimskog porodičnog prava ogleda se kroz instituciju </a:t>
            </a:r>
            <a:r>
              <a:rPr lang="bs-Latn-BA" i="1" dirty="0"/>
              <a:t>pater familias-a </a:t>
            </a:r>
            <a:r>
              <a:rPr lang="bs-Latn-BA" dirty="0"/>
              <a:t>i vlasti koju je imao nad osobama u okviru njegove porodice, kao i nad cjelokupnom porodičnom imovinom.</a:t>
            </a:r>
          </a:p>
        </p:txBody>
      </p:sp>
    </p:spTree>
    <p:extLst>
      <p:ext uri="{BB962C8B-B14F-4D97-AF65-F5344CB8AC3E}">
        <p14:creationId xmlns:p14="http://schemas.microsoft.com/office/powerpoint/2010/main" val="19386673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r>
              <a:rPr lang="vi-VN" dirty="0"/>
              <a:t>Tazbina (</a:t>
            </a:r>
            <a:r>
              <a:rPr lang="vi-VN" i="1" dirty="0"/>
              <a:t>affinitas</a:t>
            </a:r>
            <a:r>
              <a:rPr lang="vi-VN" dirty="0"/>
              <a:t>) je bila relativna bračna zapreka u klasično doba samo u uspravnoj lozi (</a:t>
            </a:r>
            <a:r>
              <a:rPr lang="vi-VN" dirty="0" smtClean="0"/>
              <a:t>npr.izme</a:t>
            </a:r>
            <a:r>
              <a:rPr lang="bs-Latn-BA" dirty="0" smtClean="0"/>
              <a:t>đ</a:t>
            </a:r>
            <a:r>
              <a:rPr lang="vi-VN" dirty="0" smtClean="0"/>
              <a:t>u </a:t>
            </a:r>
            <a:r>
              <a:rPr lang="vi-VN" dirty="0"/>
              <a:t>svekra i snahe). </a:t>
            </a:r>
            <a:endParaRPr lang="bs-Latn-BA" dirty="0" smtClean="0"/>
          </a:p>
          <a:p>
            <a:r>
              <a:rPr lang="vi-VN" dirty="0" smtClean="0"/>
              <a:t>U </a:t>
            </a:r>
            <a:r>
              <a:rPr lang="vi-VN" dirty="0"/>
              <a:t>kršćansko doba proširena je na šurjaka i šurjakinju. </a:t>
            </a:r>
          </a:p>
          <a:p>
            <a:r>
              <a:rPr lang="vi-VN" dirty="0"/>
              <a:t>U carsko doba zabranjeno je sklapanje braka između tutora i štićenice prije nego što štićenica navrši 25 godina i prije nego što tutor položi račun o uredno obavljenoj tutorskoj dužnosti.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092127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15000"/>
          </a:xfrm>
        </p:spPr>
        <p:txBody>
          <a:bodyPr>
            <a:normAutofit fontScale="85000" lnSpcReduction="20000"/>
          </a:bodyPr>
          <a:lstStyle/>
          <a:p>
            <a:r>
              <a:rPr lang="vi-VN" dirty="0"/>
              <a:t>Rimsko pravo je ustanovilo i jednu specifičnu ustanovu, tzv. </a:t>
            </a:r>
            <a:r>
              <a:rPr lang="vi-VN" i="1" dirty="0"/>
              <a:t>tempus lugendi</a:t>
            </a:r>
            <a:r>
              <a:rPr lang="vi-VN" dirty="0"/>
              <a:t>, odnosno vrijeme žalosti za mužem, po kojem žena nakon smrti muža nije mogla stupati u novi brak dok ne prođe rok od 10-12 mjeseci. </a:t>
            </a:r>
            <a:endParaRPr lang="bs-Latn-BA" dirty="0" smtClean="0"/>
          </a:p>
          <a:p>
            <a:r>
              <a:rPr lang="vi-VN" dirty="0" smtClean="0"/>
              <a:t>Ova </a:t>
            </a:r>
            <a:r>
              <a:rPr lang="vi-VN" dirty="0"/>
              <a:t>ustanova uvedena je radi olakšavanja utvrđivanja očinstva naknadno rođenog djeteta</a:t>
            </a:r>
            <a:r>
              <a:rPr lang="vi-VN" dirty="0" smtClean="0"/>
              <a:t>.</a:t>
            </a:r>
            <a:endParaRPr lang="bs-Latn-BA" dirty="0" smtClean="0"/>
          </a:p>
          <a:p>
            <a:r>
              <a:rPr lang="vi-VN" dirty="0" smtClean="0"/>
              <a:t> </a:t>
            </a:r>
            <a:r>
              <a:rPr lang="vi-VN" dirty="0"/>
              <a:t>Rimsko pravo nije poznavalo instituciju utvrđivanja očinstva kao danas. </a:t>
            </a:r>
            <a:endParaRPr lang="bs-Latn-BA" dirty="0" smtClean="0"/>
          </a:p>
          <a:p>
            <a:r>
              <a:rPr lang="vi-VN" dirty="0" smtClean="0"/>
              <a:t>Ono </a:t>
            </a:r>
            <a:r>
              <a:rPr lang="vi-VN" dirty="0"/>
              <a:t>je imalo pravnu pretpostavku kojom se podrazumijevalo da je muž majke otac djeteta i otac ga je trebao uzeti u naručje, što je bilo znak da ga priznaje. </a:t>
            </a:r>
            <a:endParaRPr lang="bs-Latn-BA" dirty="0" smtClean="0"/>
          </a:p>
          <a:p>
            <a:r>
              <a:rPr lang="vi-VN" dirty="0" smtClean="0"/>
              <a:t>Ako </a:t>
            </a:r>
            <a:r>
              <a:rPr lang="vi-VN" dirty="0"/>
              <a:t>ga ne uzme, onda dijete vodi porijeklo samo po majci.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5075595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ZARUKE (</a:t>
            </a:r>
            <a:r>
              <a:rPr lang="bs-Latn-BA" i="1" dirty="0"/>
              <a:t>SPONSALIA</a:t>
            </a:r>
            <a:r>
              <a:rPr lang="bs-Latn-BA" dirty="0"/>
              <a:t>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s-Latn-BA" dirty="0"/>
              <a:t>Braku su obično prethodile zaruke (</a:t>
            </a:r>
            <a:r>
              <a:rPr lang="bs-Latn-BA" i="1" dirty="0"/>
              <a:t>sponsalia</a:t>
            </a:r>
            <a:r>
              <a:rPr lang="bs-Latn-BA" dirty="0"/>
              <a:t>), tj</a:t>
            </a:r>
            <a:r>
              <a:rPr lang="bs-Latn-BA" dirty="0" smtClean="0"/>
              <a:t>. uzajamno </a:t>
            </a:r>
            <a:r>
              <a:rPr lang="bs-Latn-BA" dirty="0"/>
              <a:t>obećanje da će se brak sklopiti.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staro doba zaruke su sklapali otac i zaručnik, ili </a:t>
            </a:r>
            <a:r>
              <a:rPr lang="bs-Latn-BA" i="1" dirty="0"/>
              <a:t>pater familias </a:t>
            </a:r>
            <a:r>
              <a:rPr lang="bs-Latn-BA" dirty="0"/>
              <a:t>obiju stranaka. </a:t>
            </a:r>
            <a:endParaRPr lang="bs-Latn-BA" dirty="0" smtClean="0"/>
          </a:p>
          <a:p>
            <a:r>
              <a:rPr lang="bs-Latn-BA" dirty="0" smtClean="0"/>
              <a:t>Kod </a:t>
            </a:r>
            <a:r>
              <a:rPr lang="bs-Latn-BA" dirty="0"/>
              <a:t>toga se upotrebljavao oblik formalističkog pitanja i odgovora, po čemu se zaruke zovu </a:t>
            </a:r>
            <a:r>
              <a:rPr lang="bs-Latn-BA" i="1" dirty="0"/>
              <a:t>sponsalia</a:t>
            </a:r>
            <a:r>
              <a:rPr lang="bs-Latn-BA" dirty="0"/>
              <a:t>, zaručnik </a:t>
            </a:r>
            <a:r>
              <a:rPr lang="bs-Latn-BA" i="1" dirty="0"/>
              <a:t>sponsus</a:t>
            </a:r>
            <a:r>
              <a:rPr lang="bs-Latn-BA" dirty="0"/>
              <a:t>, a zaručnica </a:t>
            </a:r>
            <a:r>
              <a:rPr lang="bs-Latn-BA" i="1" dirty="0"/>
              <a:t>sponsa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predklasičnom i klasičnom pravu zaruke su se sklapale neformalno, a iza njih ne stoji nikakva pravno utuživa obaveza na sklapanje braka ili naknadu štete. </a:t>
            </a:r>
          </a:p>
        </p:txBody>
      </p:sp>
    </p:spTree>
    <p:extLst>
      <p:ext uri="{BB962C8B-B14F-4D97-AF65-F5344CB8AC3E}">
        <p14:creationId xmlns:p14="http://schemas.microsoft.com/office/powerpoint/2010/main" val="21735959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86400"/>
          </a:xfrm>
        </p:spPr>
        <p:txBody>
          <a:bodyPr>
            <a:normAutofit lnSpcReduction="10000"/>
          </a:bodyPr>
          <a:lstStyle/>
          <a:p>
            <a:r>
              <a:rPr lang="bs-Latn-BA" dirty="0"/>
              <a:t>U postklasično doba pod uticajem grčko-orijentalnog običaja i kršćanstva, javlja se tendencija o obaveznosti zaruka, te se kod Rimljana javlja u 4</a:t>
            </a:r>
            <a:r>
              <a:rPr lang="bs-Latn-BA" dirty="0" smtClean="0"/>
              <a:t>. vijeku </a:t>
            </a:r>
            <a:r>
              <a:rPr lang="bs-Latn-BA" dirty="0"/>
              <a:t>n.e. tzv</a:t>
            </a:r>
            <a:r>
              <a:rPr lang="bs-Latn-BA" dirty="0" smtClean="0"/>
              <a:t>. </a:t>
            </a:r>
            <a:r>
              <a:rPr lang="bs-Latn-BA" i="1" dirty="0" smtClean="0"/>
              <a:t>arrha </a:t>
            </a:r>
            <a:r>
              <a:rPr lang="bs-Latn-BA" i="1" dirty="0"/>
              <a:t>sponsalicia</a:t>
            </a:r>
            <a:r>
              <a:rPr lang="bs-Latn-BA" dirty="0"/>
              <a:t>, tj</a:t>
            </a:r>
            <a:r>
              <a:rPr lang="bs-Latn-BA" dirty="0" smtClean="0"/>
              <a:t>. davanje </a:t>
            </a:r>
            <a:r>
              <a:rPr lang="bs-Latn-BA" dirty="0"/>
              <a:t>neke vrste kapare koju bi stranka koja odustane od zaruka gubila, a morala bi je vratiti u četverostrukom (po Justinijanovom pravu dvostrukom) iznosu ako ju je primila. </a:t>
            </a:r>
            <a:endParaRPr lang="bs-Latn-BA" dirty="0" smtClean="0"/>
          </a:p>
          <a:p>
            <a:r>
              <a:rPr lang="bs-Latn-BA" dirty="0" smtClean="0"/>
              <a:t>Od </a:t>
            </a:r>
            <a:r>
              <a:rPr lang="bs-Latn-BA" i="1" dirty="0"/>
              <a:t>arrhae</a:t>
            </a:r>
            <a:r>
              <a:rPr lang="bs-Latn-BA" dirty="0"/>
              <a:t> se razlikuju zaručnički darovi, a u postklasično doba je </a:t>
            </a:r>
            <a:r>
              <a:rPr lang="bs-Latn-BA" dirty="0" smtClean="0"/>
              <a:t>određeno </a:t>
            </a:r>
            <a:r>
              <a:rPr lang="bs-Latn-BA" dirty="0"/>
              <a:t>da stranka koja odustane od zaruka gubi uvijek te darove. </a:t>
            </a:r>
          </a:p>
        </p:txBody>
      </p:sp>
    </p:spTree>
    <p:extLst>
      <p:ext uri="{BB962C8B-B14F-4D97-AF65-F5344CB8AC3E}">
        <p14:creationId xmlns:p14="http://schemas.microsoft.com/office/powerpoint/2010/main" val="18851603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OBLICI SKLAPANJA BRAKA, UČINCI BRAKA, PRESTANAK BRAKA 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s-Latn-BA" dirty="0"/>
              <a:t>Oblik sklapanja braka zavisio je od toga da li se želi sklopiti brak </a:t>
            </a:r>
            <a:r>
              <a:rPr lang="bs-Latn-BA" i="1" dirty="0"/>
              <a:t>cum manu </a:t>
            </a:r>
            <a:r>
              <a:rPr lang="bs-Latn-BA" dirty="0"/>
              <a:t>ili </a:t>
            </a:r>
            <a:r>
              <a:rPr lang="bs-Latn-BA" i="1" dirty="0"/>
              <a:t>sine manu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Brak </a:t>
            </a:r>
            <a:r>
              <a:rPr lang="bs-Latn-BA" i="1" dirty="0"/>
              <a:t>cum manu </a:t>
            </a:r>
            <a:r>
              <a:rPr lang="bs-Latn-BA" dirty="0"/>
              <a:t>se sklapao na 3 načina: </a:t>
            </a:r>
            <a:r>
              <a:rPr lang="bs-Latn-BA" i="1" dirty="0"/>
              <a:t>confarreatio, coemptio i usus</a:t>
            </a:r>
            <a:r>
              <a:rPr lang="bs-Latn-BA" dirty="0"/>
              <a:t>. </a:t>
            </a:r>
          </a:p>
          <a:p>
            <a:r>
              <a:rPr lang="bs-Latn-BA" i="1" dirty="0"/>
              <a:t>Confarreatio</a:t>
            </a:r>
            <a:r>
              <a:rPr lang="bs-Latn-BA" dirty="0"/>
              <a:t> predstavlja svečano sklapanje braka pred vrhovnim sveštenikom (</a:t>
            </a:r>
            <a:r>
              <a:rPr lang="bs-Latn-BA" i="1" dirty="0"/>
              <a:t>pontifex maximus</a:t>
            </a:r>
            <a:r>
              <a:rPr lang="bs-Latn-BA" dirty="0"/>
              <a:t>)</a:t>
            </a:r>
          </a:p>
          <a:p>
            <a:r>
              <a:rPr lang="bs-Latn-BA" i="1" dirty="0"/>
              <a:t>Coemptio</a:t>
            </a:r>
            <a:r>
              <a:rPr lang="bs-Latn-BA" dirty="0"/>
              <a:t> se sastojala u mancipaciji, tj.prividnoj prodaji žene u prisutnosti 5 svjedoka, vage i libripensa. Na taj akt su se nadovezivale usmene formule iz kojih se vidi da se prividna prodaja vrši radi sklapanja braka (akt stipulacije).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9247502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lnSpcReduction="10000"/>
          </a:bodyPr>
          <a:lstStyle/>
          <a:p>
            <a:r>
              <a:rPr lang="bs-Latn-BA" dirty="0"/>
              <a:t>Usus je bilo sklapanje braka faktičkim zajedničkim življenjem supružnika kroz 1 godinu. </a:t>
            </a:r>
            <a:endParaRPr lang="bs-Latn-BA" dirty="0" smtClean="0"/>
          </a:p>
          <a:p>
            <a:r>
              <a:rPr lang="bs-Latn-BA" dirty="0" smtClean="0"/>
              <a:t>Po </a:t>
            </a:r>
            <a:r>
              <a:rPr lang="bs-Latn-BA" dirty="0"/>
              <a:t>isteku roka od 1 godine, muž je sticao manus – vlast nad ženom. </a:t>
            </a:r>
            <a:endParaRPr lang="bs-Latn-BA" dirty="0" smtClean="0"/>
          </a:p>
          <a:p>
            <a:r>
              <a:rPr lang="bs-Latn-BA" dirty="0" smtClean="0"/>
              <a:t>Ukoliko </a:t>
            </a:r>
            <a:r>
              <a:rPr lang="bs-Latn-BA" dirty="0"/>
              <a:t>bi se to iz bilo kojih razloga željelo izbjeći, pristupalo se ustanovi </a:t>
            </a:r>
            <a:r>
              <a:rPr lang="bs-Latn-BA" i="1" dirty="0"/>
              <a:t>trinoctium usurpandi causa</a:t>
            </a:r>
            <a:r>
              <a:rPr lang="bs-Latn-BA" dirty="0"/>
              <a:t> po kojoj bi se rok od 1 godine prekidao i ponovo počeo teći od početka nakon odsustvovanja žene iz kuće 3 noći uzastopno. </a:t>
            </a:r>
          </a:p>
        </p:txBody>
      </p:sp>
    </p:spTree>
    <p:extLst>
      <p:ext uri="{BB962C8B-B14F-4D97-AF65-F5344CB8AC3E}">
        <p14:creationId xmlns:p14="http://schemas.microsoft.com/office/powerpoint/2010/main" val="3760677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vi-VN" dirty="0"/>
              <a:t>Brak bez manusa sklapao se bez naročitih pravnih formalnosti. </a:t>
            </a:r>
            <a:endParaRPr lang="bs-Latn-BA" dirty="0" smtClean="0"/>
          </a:p>
          <a:p>
            <a:r>
              <a:rPr lang="vi-VN" dirty="0" smtClean="0"/>
              <a:t>Akt </a:t>
            </a:r>
            <a:r>
              <a:rPr lang="vi-VN" dirty="0"/>
              <a:t>sklapanja takvog braka bio je popraćen određenim obredima. </a:t>
            </a:r>
            <a:endParaRPr lang="bs-Latn-BA" dirty="0" smtClean="0"/>
          </a:p>
          <a:p>
            <a:r>
              <a:rPr lang="vi-VN" dirty="0" smtClean="0"/>
              <a:t>Jedan </a:t>
            </a:r>
            <a:r>
              <a:rPr lang="vi-VN" dirty="0"/>
              <a:t>od njih je in </a:t>
            </a:r>
            <a:r>
              <a:rPr lang="vi-VN" i="1" dirty="0"/>
              <a:t>domum deductio</a:t>
            </a:r>
            <a:r>
              <a:rPr lang="vi-VN" dirty="0"/>
              <a:t>, tj</a:t>
            </a:r>
            <a:r>
              <a:rPr lang="vi-VN" dirty="0" smtClean="0"/>
              <a:t>.</a:t>
            </a:r>
            <a:r>
              <a:rPr lang="bs-Latn-BA" dirty="0" smtClean="0"/>
              <a:t> </a:t>
            </a:r>
            <a:r>
              <a:rPr lang="vi-VN" dirty="0" smtClean="0"/>
              <a:t>svečano </a:t>
            </a:r>
            <a:r>
              <a:rPr lang="vi-VN" dirty="0"/>
              <a:t>uvođenje žene u muževu kuću.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169230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91200"/>
          </a:xfrm>
        </p:spPr>
        <p:txBody>
          <a:bodyPr>
            <a:normAutofit fontScale="77500" lnSpcReduction="20000"/>
          </a:bodyPr>
          <a:lstStyle/>
          <a:p>
            <a:r>
              <a:rPr lang="vi-VN" dirty="0"/>
              <a:t>Osobni i imovinski odnosi bračnih drugova bitno su različiti u braku </a:t>
            </a:r>
            <a:r>
              <a:rPr lang="vi-VN" i="1" dirty="0"/>
              <a:t>cum manu</a:t>
            </a:r>
            <a:r>
              <a:rPr lang="vi-VN" dirty="0"/>
              <a:t> i </a:t>
            </a:r>
            <a:r>
              <a:rPr lang="vi-VN" i="1" dirty="0"/>
              <a:t>sine manu</a:t>
            </a:r>
            <a:r>
              <a:rPr lang="vi-VN" dirty="0"/>
              <a:t>. </a:t>
            </a:r>
            <a:endParaRPr lang="bs-Latn-BA" dirty="0" smtClean="0"/>
          </a:p>
          <a:p>
            <a:r>
              <a:rPr lang="vi-VN" dirty="0" smtClean="0"/>
              <a:t>U </a:t>
            </a:r>
            <a:r>
              <a:rPr lang="vi-VN" dirty="0"/>
              <a:t>braku cum manu žena izlazi iz stare familije i podvrgava se vlasti </a:t>
            </a:r>
            <a:r>
              <a:rPr lang="vi-VN" i="1" dirty="0"/>
              <a:t>pater familias-a </a:t>
            </a:r>
            <a:r>
              <a:rPr lang="vi-VN" dirty="0"/>
              <a:t>muža. </a:t>
            </a:r>
            <a:endParaRPr lang="bs-Latn-BA" dirty="0" smtClean="0"/>
          </a:p>
          <a:p>
            <a:r>
              <a:rPr lang="vi-VN" dirty="0" smtClean="0"/>
              <a:t>U </a:t>
            </a:r>
            <a:r>
              <a:rPr lang="vi-VN" dirty="0"/>
              <a:t>staroj porodici gubi pravo nasljeđivanja, a u novoj pravno ima položaj kćeri, odnosno položaj sestre prema svojoj djeci, te dobiva nasljedno pravo jednako sa svojom djecom. </a:t>
            </a:r>
            <a:endParaRPr lang="bs-Latn-BA" dirty="0" smtClean="0"/>
          </a:p>
          <a:p>
            <a:r>
              <a:rPr lang="vi-VN" dirty="0" smtClean="0"/>
              <a:t>Žena </a:t>
            </a:r>
            <a:r>
              <a:rPr lang="vi-VN" dirty="0"/>
              <a:t>nije imala imovinsko-pravne sposobnosti, pa sve što bi stekla pripadalo je mužu. </a:t>
            </a:r>
            <a:endParaRPr lang="bs-Latn-BA" dirty="0" smtClean="0"/>
          </a:p>
          <a:p>
            <a:r>
              <a:rPr lang="vi-VN" dirty="0" smtClean="0"/>
              <a:t>Imovina </a:t>
            </a:r>
            <a:r>
              <a:rPr lang="vi-VN" dirty="0"/>
              <a:t>koju je imala prije braka, ako je bila sui iuris pripala bi u cjelini muževom </a:t>
            </a:r>
            <a:r>
              <a:rPr lang="vi-VN" i="1" dirty="0"/>
              <a:t>pater familias-u</a:t>
            </a:r>
            <a:r>
              <a:rPr lang="vi-VN" dirty="0"/>
              <a:t>. </a:t>
            </a:r>
            <a:endParaRPr lang="bs-Latn-BA" dirty="0" smtClean="0"/>
          </a:p>
          <a:p>
            <a:r>
              <a:rPr lang="vi-VN" dirty="0" smtClean="0"/>
              <a:t>U </a:t>
            </a:r>
            <a:r>
              <a:rPr lang="vi-VN" dirty="0"/>
              <a:t>braku </a:t>
            </a:r>
            <a:r>
              <a:rPr lang="vi-VN" i="1" dirty="0"/>
              <a:t>sine manu </a:t>
            </a:r>
            <a:r>
              <a:rPr lang="vi-VN" dirty="0"/>
              <a:t>nije se mijenjao raniji pravni položaj žene. </a:t>
            </a:r>
            <a:endParaRPr lang="bs-Latn-BA" dirty="0" smtClean="0"/>
          </a:p>
          <a:p>
            <a:r>
              <a:rPr lang="vi-VN" dirty="0" smtClean="0"/>
              <a:t>Mužu </a:t>
            </a:r>
            <a:r>
              <a:rPr lang="vi-VN" dirty="0"/>
              <a:t>nije pripadalo pravo upravljanja ženinom imovinom koja nije miraz i koja se zvala </a:t>
            </a:r>
            <a:r>
              <a:rPr lang="vi-VN" i="1" dirty="0"/>
              <a:t>parapherna</a:t>
            </a:r>
            <a:r>
              <a:rPr lang="vi-VN" dirty="0"/>
              <a:t>, a njome je upravljala žena.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2863509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Bračna zajednica je mogla prestati iz više razloga kao što su: smrt bračnog druga, </a:t>
            </a:r>
            <a:r>
              <a:rPr lang="bs-Latn-BA" i="1" dirty="0"/>
              <a:t>capitis deminutio</a:t>
            </a:r>
            <a:r>
              <a:rPr lang="bs-Latn-BA" dirty="0"/>
              <a:t>, naknadno nastala bračna smetnja, a najčešći uzrok prestanka braka je razvod (</a:t>
            </a:r>
            <a:r>
              <a:rPr lang="bs-Latn-BA" i="1" dirty="0"/>
              <a:t>divortium</a:t>
            </a:r>
            <a:r>
              <a:rPr lang="bs-Latn-BA" dirty="0"/>
              <a:t>). </a:t>
            </a:r>
          </a:p>
          <a:p>
            <a:r>
              <a:rPr lang="bs-Latn-BA" dirty="0"/>
              <a:t>U početnim fazama razvoja rimskog društva važila je potpuna sloboda razvoda braka </a:t>
            </a:r>
            <a:r>
              <a:rPr lang="bs-Latn-BA" i="1" dirty="0"/>
              <a:t>liberum matrimonium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Brak </a:t>
            </a:r>
            <a:r>
              <a:rPr lang="bs-Latn-BA" dirty="0"/>
              <a:t>se razvodio bez ikakve odluke suda, jednostavnom voljom stranaka i faktičkim prekidom zajedničkog življenja. </a:t>
            </a:r>
            <a:endParaRPr lang="bs-Latn-BA" dirty="0" smtClean="0"/>
          </a:p>
          <a:p>
            <a:r>
              <a:rPr lang="bs-Latn-BA" dirty="0" smtClean="0"/>
              <a:t>Ovo </a:t>
            </a:r>
            <a:r>
              <a:rPr lang="bs-Latn-BA" dirty="0"/>
              <a:t>je period vladajućeg patrijarhalnog morala u rimskom društvu, kada je razvod bio rijetkost.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5139094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bs-Latn-BA" dirty="0"/>
              <a:t>Pred kraj republike, kada dolazi do moralne erozije rimskog društva, razvodi brakova postaju sve učestalija pojava. </a:t>
            </a:r>
            <a:endParaRPr lang="bs-Latn-BA" dirty="0" smtClean="0"/>
          </a:p>
          <a:p>
            <a:r>
              <a:rPr lang="bs-Latn-BA" dirty="0" smtClean="0"/>
              <a:t>Zbog </a:t>
            </a:r>
            <a:r>
              <a:rPr lang="bs-Latn-BA" dirty="0"/>
              <a:t>toga August pokušava otežati postupak razvoda tako što je svojim zakonom </a:t>
            </a:r>
            <a:r>
              <a:rPr lang="bs-Latn-BA" i="1" dirty="0"/>
              <a:t>lex Iulia de adulteriis </a:t>
            </a:r>
            <a:r>
              <a:rPr lang="bs-Latn-BA" dirty="0"/>
              <a:t>uveo tzv</a:t>
            </a:r>
            <a:r>
              <a:rPr lang="bs-Latn-BA" dirty="0" smtClean="0"/>
              <a:t>. </a:t>
            </a:r>
            <a:r>
              <a:rPr lang="bs-Latn-BA" i="1" dirty="0" smtClean="0"/>
              <a:t>repudium</a:t>
            </a:r>
            <a:r>
              <a:rPr lang="bs-Latn-BA" dirty="0" smtClean="0"/>
              <a:t> </a:t>
            </a:r>
            <a:r>
              <a:rPr lang="bs-Latn-BA" dirty="0"/>
              <a:t>kao razvod braka u pismenoj formi, uz neophodno potpisivanje te izjave od strane svjedoka. </a:t>
            </a:r>
          </a:p>
        </p:txBody>
      </p:sp>
    </p:spTree>
    <p:extLst>
      <p:ext uri="{BB962C8B-B14F-4D97-AF65-F5344CB8AC3E}">
        <p14:creationId xmlns:p14="http://schemas.microsoft.com/office/powerpoint/2010/main" val="869677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bs-Latn-BA" dirty="0"/>
              <a:t>Ta vlast je u početku bila izrazito jaka, apsolutna. </a:t>
            </a:r>
            <a:endParaRPr lang="bs-Latn-BA" dirty="0" smtClean="0"/>
          </a:p>
          <a:p>
            <a:r>
              <a:rPr lang="bs-Latn-BA" dirty="0" smtClean="0"/>
              <a:t>Međutim</a:t>
            </a:r>
            <a:r>
              <a:rPr lang="bs-Latn-BA" dirty="0"/>
              <a:t>, historijski razvoj išao je u pravcu njenog slabljenja. </a:t>
            </a:r>
            <a:endParaRPr lang="bs-Latn-BA" dirty="0" smtClean="0"/>
          </a:p>
          <a:p>
            <a:r>
              <a:rPr lang="bs-Latn-BA" dirty="0" smtClean="0"/>
              <a:t>Ova </a:t>
            </a:r>
            <a:r>
              <a:rPr lang="bs-Latn-BA" dirty="0"/>
              <a:t>individualna porodica vodi porijeklo iz starijih, širih zajednica (rimski patrijarhalni gens i izvjesna šira agnatska porodična zajednica koja nastaje raspadom gensa i čini prelaznu fazu ka individualnoj porodici). </a:t>
            </a:r>
          </a:p>
        </p:txBody>
      </p:sp>
    </p:spTree>
    <p:extLst>
      <p:ext uri="{BB962C8B-B14F-4D97-AF65-F5344CB8AC3E}">
        <p14:creationId xmlns:p14="http://schemas.microsoft.com/office/powerpoint/2010/main" val="20197801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r>
              <a:rPr lang="vi-VN" dirty="0"/>
              <a:t>U periodu tzv</a:t>
            </a:r>
            <a:r>
              <a:rPr lang="vi-VN" dirty="0" smtClean="0"/>
              <a:t>.</a:t>
            </a:r>
            <a:r>
              <a:rPr lang="bs-Latn-BA" dirty="0" smtClean="0"/>
              <a:t> </a:t>
            </a:r>
            <a:r>
              <a:rPr lang="vi-VN" dirty="0" smtClean="0"/>
              <a:t>kršćanskih </a:t>
            </a:r>
            <a:r>
              <a:rPr lang="vi-VN" dirty="0"/>
              <a:t>careva, kršćanstvo kao državna religija propagiralo je učenje o neraskidivosti braka. </a:t>
            </a:r>
            <a:endParaRPr lang="bs-Latn-BA" dirty="0" smtClean="0"/>
          </a:p>
          <a:p>
            <a:r>
              <a:rPr lang="vi-VN" dirty="0" smtClean="0"/>
              <a:t>Tada </a:t>
            </a:r>
            <a:r>
              <a:rPr lang="vi-VN" dirty="0"/>
              <a:t>se uvode tzv</a:t>
            </a:r>
            <a:r>
              <a:rPr lang="vi-VN" dirty="0" smtClean="0"/>
              <a:t>.</a:t>
            </a:r>
            <a:r>
              <a:rPr lang="bs-Latn-BA" dirty="0" smtClean="0"/>
              <a:t> </a:t>
            </a:r>
            <a:r>
              <a:rPr lang="vi-VN" dirty="0" smtClean="0"/>
              <a:t>brakorazvodni </a:t>
            </a:r>
            <a:r>
              <a:rPr lang="vi-VN" dirty="0"/>
              <a:t>razlozi, među koje se između ostalih ubrajaju nečastan život, izvršenje infamnih krivičnih djela, odsustvo brige za porodicu itd. </a:t>
            </a:r>
          </a:p>
          <a:p>
            <a:r>
              <a:rPr lang="vi-VN" dirty="0"/>
              <a:t>Justinijanovo pravo nije u potpunosti prihvatilo kršćansko učenje o neraskidivosti bračne zajednice</a:t>
            </a:r>
            <a:r>
              <a:rPr lang="vi-VN" dirty="0" smtClean="0"/>
              <a:t>.</a:t>
            </a:r>
            <a:endParaRPr lang="bs-Latn-BA" dirty="0" smtClean="0"/>
          </a:p>
          <a:p>
            <a:r>
              <a:rPr lang="vi-VN" dirty="0" smtClean="0"/>
              <a:t> </a:t>
            </a:r>
            <a:r>
              <a:rPr lang="vi-VN" dirty="0"/>
              <a:t>Nije zabranjivalo razvod braka, ali je za slučajeve bezrazložnog razvoda ili za slučaj da je neko skrivio opravdani razvod propisalo </a:t>
            </a:r>
            <a:r>
              <a:rPr lang="vi-VN" dirty="0" smtClean="0"/>
              <a:t>odre</a:t>
            </a:r>
            <a:r>
              <a:rPr lang="bs-Latn-BA" dirty="0" smtClean="0"/>
              <a:t>đ</a:t>
            </a:r>
            <a:r>
              <a:rPr lang="vi-VN" dirty="0" smtClean="0"/>
              <a:t>ene </a:t>
            </a:r>
            <a:r>
              <a:rPr lang="vi-VN" dirty="0"/>
              <a:t>kazne i imovinsko-pravne posljedice (npr</a:t>
            </a:r>
            <a:r>
              <a:rPr lang="vi-VN" dirty="0" smtClean="0"/>
              <a:t>.</a:t>
            </a:r>
            <a:r>
              <a:rPr lang="bs-Latn-BA" dirty="0" smtClean="0"/>
              <a:t> </a:t>
            </a:r>
            <a:r>
              <a:rPr lang="vi-VN" dirty="0" smtClean="0"/>
              <a:t>doživotno </a:t>
            </a:r>
            <a:r>
              <a:rPr lang="vi-VN" dirty="0"/>
              <a:t>zatvaranje preljubnice u samostan, gubitak miraza itd</a:t>
            </a:r>
            <a:r>
              <a:rPr lang="vi-VN" dirty="0" smtClean="0"/>
              <a:t>).</a:t>
            </a:r>
            <a:endParaRPr lang="bs-Latn-BA" dirty="0" smtClean="0"/>
          </a:p>
          <a:p>
            <a:r>
              <a:rPr lang="vi-VN" dirty="0" smtClean="0"/>
              <a:t>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902585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lnSpcReduction="10000"/>
          </a:bodyPr>
          <a:lstStyle/>
          <a:p>
            <a:r>
              <a:rPr lang="vi-VN" dirty="0"/>
              <a:t>Justinijanovo pravo predviđa čitav sistem razvoda braka, npr: </a:t>
            </a:r>
          </a:p>
          <a:p>
            <a:r>
              <a:rPr lang="bs-Latn-BA" i="1" dirty="0"/>
              <a:t>Divortium ex iusta causa </a:t>
            </a:r>
            <a:r>
              <a:rPr lang="bs-Latn-BA" dirty="0"/>
              <a:t>je opravdani razvod koji je nastupio zbog krivnje druge strane (npr</a:t>
            </a:r>
            <a:r>
              <a:rPr lang="bs-Latn-BA" dirty="0" smtClean="0"/>
              <a:t>. preljube</a:t>
            </a:r>
            <a:r>
              <a:rPr lang="bs-Latn-BA" dirty="0"/>
              <a:t>). </a:t>
            </a:r>
          </a:p>
          <a:p>
            <a:r>
              <a:rPr lang="bs-Latn-BA" i="1" dirty="0"/>
              <a:t>Divortio mutio consensus </a:t>
            </a:r>
            <a:r>
              <a:rPr lang="bs-Latn-BA" dirty="0"/>
              <a:t>– sporazumni razvod braka. </a:t>
            </a:r>
          </a:p>
          <a:p>
            <a:r>
              <a:rPr lang="bs-Latn-BA" i="1" dirty="0"/>
              <a:t>Divortio bona gratia </a:t>
            </a:r>
            <a:r>
              <a:rPr lang="bs-Latn-BA" dirty="0"/>
              <a:t>– razvod braka iz razloga koji se ne mogu staviti na teret ni jednoj bračnoj strani, npr</a:t>
            </a:r>
            <a:r>
              <a:rPr lang="bs-Latn-BA" dirty="0" smtClean="0"/>
              <a:t>. polaganje </a:t>
            </a:r>
            <a:r>
              <a:rPr lang="bs-Latn-BA" dirty="0"/>
              <a:t>zavjeta čistoće.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2749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MIRAZ (DOS) I DONATIO ANTE NUPTIAS 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bs-Latn-BA" dirty="0"/>
              <a:t>Miraz je imovinski doprinos koji sama žena, njen </a:t>
            </a:r>
            <a:r>
              <a:rPr lang="bs-Latn-BA" i="1" dirty="0"/>
              <a:t>pater familias</a:t>
            </a:r>
            <a:r>
              <a:rPr lang="bs-Latn-BA" dirty="0"/>
              <a:t> ili drugi srodnici daju budućem mužu da bi lakše snosio troškove upravljanja domaćinstvom. </a:t>
            </a:r>
            <a:endParaRPr lang="bs-Latn-BA" dirty="0" smtClean="0"/>
          </a:p>
          <a:p>
            <a:r>
              <a:rPr lang="bs-Latn-BA" dirty="0" smtClean="0"/>
              <a:t>Ukoliko </a:t>
            </a:r>
            <a:r>
              <a:rPr lang="bs-Latn-BA" dirty="0"/>
              <a:t>miraz daje </a:t>
            </a:r>
            <a:r>
              <a:rPr lang="bs-Latn-BA" i="1" dirty="0"/>
              <a:t>pater familias</a:t>
            </a:r>
            <a:r>
              <a:rPr lang="bs-Latn-BA" dirty="0"/>
              <a:t>, onda je to </a:t>
            </a:r>
            <a:r>
              <a:rPr lang="bs-Latn-BA" i="1" dirty="0"/>
              <a:t>dos profectitia</a:t>
            </a:r>
            <a:r>
              <a:rPr lang="bs-Latn-BA" dirty="0"/>
              <a:t>, a ako ga daje neki drugi srodnik to je </a:t>
            </a:r>
            <a:r>
              <a:rPr lang="bs-Latn-BA" i="1" dirty="0"/>
              <a:t>dos adventitia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Obaveza </a:t>
            </a:r>
            <a:r>
              <a:rPr lang="bs-Latn-BA" dirty="0"/>
              <a:t>na davanje miraza se ustanovljava putem posebne stipulacije, tzv</a:t>
            </a:r>
            <a:r>
              <a:rPr lang="bs-Latn-BA" dirty="0" smtClean="0"/>
              <a:t>. </a:t>
            </a:r>
            <a:r>
              <a:rPr lang="bs-Latn-BA" i="1" dirty="0" smtClean="0"/>
              <a:t>promissio </a:t>
            </a:r>
            <a:r>
              <a:rPr lang="bs-Latn-BA" i="1" dirty="0"/>
              <a:t>dotis</a:t>
            </a:r>
            <a:r>
              <a:rPr lang="bs-Latn-BA" dirty="0"/>
              <a:t>, koja će kasnije poprimiti oblik posebnog verbalnog kontrakta dotis dictio. </a:t>
            </a:r>
            <a:endParaRPr lang="bs-Latn-BA" dirty="0" smtClean="0"/>
          </a:p>
          <a:p>
            <a:r>
              <a:rPr lang="bs-Latn-BA" dirty="0" smtClean="0"/>
              <a:t>Na </a:t>
            </a:r>
            <a:r>
              <a:rPr lang="bs-Latn-BA" dirty="0"/>
              <a:t>kraju se obaveza na davanje miraza mogla stvoriti i na neformalan način putem neformalnog dogovora zvanog </a:t>
            </a:r>
            <a:r>
              <a:rPr lang="bs-Latn-BA" i="1" dirty="0"/>
              <a:t>pactum dotis</a:t>
            </a:r>
            <a:r>
              <a:rPr lang="bs-Latn-B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09299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77500" lnSpcReduction="20000"/>
          </a:bodyPr>
          <a:lstStyle/>
          <a:p>
            <a:r>
              <a:rPr lang="bs-Latn-BA" dirty="0"/>
              <a:t>U početku je davanje miraza bila stvar običaja, da bi kasnije postalo uobičajena obaveza koju Justinijanovo pravo izričito propisuje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Miraz je u rimskom društvu predstavljao jedan od vrlo važnih načina sticanja imovine.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izvorima su poznati tzv</a:t>
            </a:r>
            <a:r>
              <a:rPr lang="bs-Latn-BA" dirty="0" smtClean="0"/>
              <a:t>. ”</a:t>
            </a:r>
            <a:r>
              <a:rPr lang="bs-Latn-BA" dirty="0"/>
              <a:t>lovci na miraze”. </a:t>
            </a:r>
            <a:endParaRPr lang="bs-Latn-BA" dirty="0" smtClean="0"/>
          </a:p>
          <a:p>
            <a:r>
              <a:rPr lang="bs-Latn-BA" dirty="0" smtClean="0"/>
              <a:t>Prema </a:t>
            </a:r>
            <a:r>
              <a:rPr lang="bs-Latn-BA" dirty="0"/>
              <a:t>starom civilnom pravu, miraz je postajao vlasništvo muža i nije bilo obaveze vraćanja miraza nakon prestanka braka. </a:t>
            </a:r>
            <a:endParaRPr lang="bs-Latn-BA" dirty="0" smtClean="0"/>
          </a:p>
          <a:p>
            <a:r>
              <a:rPr lang="bs-Latn-BA" dirty="0" smtClean="0"/>
              <a:t>Takvo </a:t>
            </a:r>
            <a:r>
              <a:rPr lang="bs-Latn-BA" dirty="0"/>
              <a:t>stanje se postepeno izmijenilo. </a:t>
            </a:r>
            <a:endParaRPr lang="bs-Latn-BA" dirty="0" smtClean="0"/>
          </a:p>
          <a:p>
            <a:r>
              <a:rPr lang="bs-Latn-BA" dirty="0" smtClean="0"/>
              <a:t>Počelo </a:t>
            </a:r>
            <a:r>
              <a:rPr lang="bs-Latn-BA" dirty="0"/>
              <a:t>se uobičavati da muž prilikom uzimanja miraza daje obećanje, tzv</a:t>
            </a:r>
            <a:r>
              <a:rPr lang="bs-Latn-BA" dirty="0" smtClean="0"/>
              <a:t>. </a:t>
            </a:r>
            <a:r>
              <a:rPr lang="bs-Latn-BA" i="1" dirty="0" smtClean="0"/>
              <a:t>cautio </a:t>
            </a:r>
            <a:r>
              <a:rPr lang="bs-Latn-BA" i="1" dirty="0"/>
              <a:t>rei uxoriae</a:t>
            </a:r>
            <a:r>
              <a:rPr lang="bs-Latn-BA" dirty="0"/>
              <a:t>, putem posebne stipulacije kojom se obavezivao na povrat miraza uz postojanje posebne tužbe, tzv</a:t>
            </a:r>
            <a:r>
              <a:rPr lang="bs-Latn-BA" dirty="0" smtClean="0"/>
              <a:t>. </a:t>
            </a:r>
            <a:r>
              <a:rPr lang="bs-Latn-BA" i="1" dirty="0" smtClean="0"/>
              <a:t>actio </a:t>
            </a:r>
            <a:r>
              <a:rPr lang="bs-Latn-BA" i="1" dirty="0"/>
              <a:t>rei uxoriae</a:t>
            </a:r>
            <a:r>
              <a:rPr lang="bs-Latn-BA" dirty="0"/>
              <a:t> kojom bi mogao biti tužen za neispunjenje datog obećanja. </a:t>
            </a:r>
          </a:p>
        </p:txBody>
      </p:sp>
    </p:spTree>
    <p:extLst>
      <p:ext uri="{BB962C8B-B14F-4D97-AF65-F5344CB8AC3E}">
        <p14:creationId xmlns:p14="http://schemas.microsoft.com/office/powerpoint/2010/main" val="30598448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85000" lnSpcReduction="10000"/>
          </a:bodyPr>
          <a:lstStyle/>
          <a:p>
            <a:r>
              <a:rPr lang="vi-VN" dirty="0"/>
              <a:t>Justinijanovo pravo određuje da se miraz uvijek mora vratiti po prestanku braka, osim ako je do prestanka braka došlo ženinom krivicom. </a:t>
            </a:r>
            <a:endParaRPr lang="bs-Latn-BA" dirty="0" smtClean="0"/>
          </a:p>
          <a:p>
            <a:r>
              <a:rPr lang="vi-VN" dirty="0" smtClean="0"/>
              <a:t>Uvedena </a:t>
            </a:r>
            <a:r>
              <a:rPr lang="vi-VN" dirty="0"/>
              <a:t>je zabrana otuđivanja još za trajanja braka italskih dotalnih zemljišta. </a:t>
            </a:r>
            <a:endParaRPr lang="bs-Latn-BA" dirty="0" smtClean="0"/>
          </a:p>
          <a:p>
            <a:r>
              <a:rPr lang="vi-VN" dirty="0" smtClean="0"/>
              <a:t>Da </a:t>
            </a:r>
            <a:r>
              <a:rPr lang="vi-VN" dirty="0"/>
              <a:t>bi se učvrstila obaveza na vraćanje miraza uveden je tzv</a:t>
            </a:r>
            <a:r>
              <a:rPr lang="vi-VN" dirty="0" smtClean="0"/>
              <a:t>.</a:t>
            </a:r>
            <a:r>
              <a:rPr lang="bs-Latn-BA" dirty="0" smtClean="0"/>
              <a:t> </a:t>
            </a:r>
            <a:r>
              <a:rPr lang="vi-VN" i="1" dirty="0" smtClean="0"/>
              <a:t>bignum </a:t>
            </a:r>
            <a:r>
              <a:rPr lang="vi-VN" i="1" dirty="0"/>
              <a:t>tacitum </a:t>
            </a:r>
            <a:r>
              <a:rPr lang="vi-VN" dirty="0"/>
              <a:t>po kojem žena ima zakonsko založno pravo, zakonsku hipoteku nad cjelokupnom imovinom muža u pogledu osiguranja njenih zahtjeva za vraćanje miraza</a:t>
            </a:r>
            <a:r>
              <a:rPr lang="vi-VN" dirty="0" smtClean="0"/>
              <a:t>.</a:t>
            </a:r>
            <a:endParaRPr lang="bs-Latn-BA" dirty="0" smtClean="0"/>
          </a:p>
          <a:p>
            <a:r>
              <a:rPr lang="vi-VN" dirty="0" smtClean="0"/>
              <a:t> </a:t>
            </a:r>
            <a:r>
              <a:rPr lang="vi-VN" dirty="0"/>
              <a:t>Justinijanovo pravo uvelo je pravilo da žena ostaje vlasnikom miraznih dobara i da kao takva ima na raspolaganju upotrebu </a:t>
            </a:r>
            <a:r>
              <a:rPr lang="vi-VN" i="1" dirty="0"/>
              <a:t>rei vindicatio utilis</a:t>
            </a:r>
            <a:r>
              <a:rPr lang="vi-VN" dirty="0"/>
              <a:t>.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789930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Postojao je običaj da muž prije braka daje ženi darove (</a:t>
            </a:r>
            <a:r>
              <a:rPr lang="bs-Latn-BA" i="1" dirty="0"/>
              <a:t>donatio ante nuptias</a:t>
            </a:r>
            <a:r>
              <a:rPr lang="bs-Latn-BA" dirty="0"/>
              <a:t>).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kasnije carsko doba darovanjem prije braka nazivalo se ono koje bi zaručnik ili njegov </a:t>
            </a:r>
            <a:r>
              <a:rPr lang="bs-Latn-BA" i="1" dirty="0"/>
              <a:t>pater familias</a:t>
            </a:r>
            <a:r>
              <a:rPr lang="bs-Latn-BA" dirty="0"/>
              <a:t> davao zaručnici u vidu sklapanja braka da se stvori imovina za troškove budućeg braka, te da se opskrbi žena za slučaj razvoda ili muževe smrti. </a:t>
            </a:r>
            <a:endParaRPr lang="bs-Latn-BA" dirty="0" smtClean="0"/>
          </a:p>
          <a:p>
            <a:r>
              <a:rPr lang="bs-Latn-BA" dirty="0" smtClean="0"/>
              <a:t>Imovina </a:t>
            </a:r>
            <a:r>
              <a:rPr lang="bs-Latn-BA" dirty="0"/>
              <a:t>bi se prenosila na ženu, ne odmah nego poslije razvoda ako žena nije kriva, te poslije smrti muža (u ovom slučaju donacija ima pripasti djeci, a žena na njoj konačno ima samo pravo uživanja). </a:t>
            </a:r>
          </a:p>
        </p:txBody>
      </p:sp>
    </p:spTree>
    <p:extLst>
      <p:ext uri="{BB962C8B-B14F-4D97-AF65-F5344CB8AC3E}">
        <p14:creationId xmlns:p14="http://schemas.microsoft.com/office/powerpoint/2010/main" val="40935759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PATRIA POTESTAS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bs-Latn-BA" i="1" dirty="0"/>
              <a:t>Patria potestas </a:t>
            </a:r>
            <a:r>
              <a:rPr lang="bs-Latn-BA" dirty="0"/>
              <a:t>je doživotna, velika i neograničena vlast </a:t>
            </a:r>
            <a:r>
              <a:rPr lang="bs-Latn-BA" i="1" dirty="0"/>
              <a:t>pater familias-a </a:t>
            </a:r>
            <a:r>
              <a:rPr lang="bs-Latn-BA" dirty="0"/>
              <a:t>nad osobama i porodičnom imovinom. </a:t>
            </a:r>
            <a:endParaRPr lang="bs-Latn-BA" dirty="0" smtClean="0"/>
          </a:p>
          <a:p>
            <a:r>
              <a:rPr lang="bs-Latn-BA" dirty="0" smtClean="0"/>
              <a:t>Ta </a:t>
            </a:r>
            <a:r>
              <a:rPr lang="bs-Latn-BA" dirty="0"/>
              <a:t>vlast je postepeno ograničavana.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odnosu na osobe pod svojom vlašću, </a:t>
            </a:r>
            <a:r>
              <a:rPr lang="bs-Latn-BA" i="1" dirty="0"/>
              <a:t>pater familias </a:t>
            </a:r>
            <a:r>
              <a:rPr lang="bs-Latn-BA" dirty="0"/>
              <a:t>je imao slijedeća ovlaštenja: </a:t>
            </a:r>
          </a:p>
          <a:p>
            <a:r>
              <a:rPr lang="bs-Latn-BA" i="1" dirty="0"/>
              <a:t>Ius vitae ac necis </a:t>
            </a:r>
            <a:r>
              <a:rPr lang="bs-Latn-BA" dirty="0"/>
              <a:t>– pravo života i smrti, bilo putem kažnjavanja djece, ubijanja ili izlaganja </a:t>
            </a:r>
            <a:r>
              <a:rPr lang="bs-Latn-BA" dirty="0" smtClean="0"/>
              <a:t>novorođenog </a:t>
            </a:r>
            <a:r>
              <a:rPr lang="bs-Latn-BA" dirty="0"/>
              <a:t>djeteta. </a:t>
            </a:r>
            <a:endParaRPr lang="bs-Latn-BA" dirty="0" smtClean="0"/>
          </a:p>
          <a:p>
            <a:r>
              <a:rPr lang="bs-Latn-BA" dirty="0" smtClean="0"/>
              <a:t>Prilikom </a:t>
            </a:r>
            <a:r>
              <a:rPr lang="bs-Latn-BA" dirty="0"/>
              <a:t>odlučivanja o životu i smrti, </a:t>
            </a:r>
            <a:r>
              <a:rPr lang="bs-Latn-BA" i="1" dirty="0"/>
              <a:t>pater familias </a:t>
            </a:r>
            <a:r>
              <a:rPr lang="bs-Latn-BA" dirty="0"/>
              <a:t>je prethodno morao saslušati mišljenje kućnog savjeta (</a:t>
            </a:r>
            <a:r>
              <a:rPr lang="bs-Latn-BA" i="1" dirty="0"/>
              <a:t>consilium domesticum</a:t>
            </a:r>
            <a:r>
              <a:rPr lang="bs-Latn-BA" dirty="0"/>
              <a:t>).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6263288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20000"/>
          </a:bodyPr>
          <a:lstStyle/>
          <a:p>
            <a:r>
              <a:rPr lang="bs-Latn-BA" i="1" dirty="0"/>
              <a:t>Ius vendendi </a:t>
            </a:r>
            <a:r>
              <a:rPr lang="bs-Latn-BA" dirty="0"/>
              <a:t>– pravo prodaje i iznajmljivanja radne snage osoba pod njegovom vlašću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Ovdje spada i prodaja djece. </a:t>
            </a:r>
            <a:endParaRPr lang="bs-Latn-BA" dirty="0" smtClean="0"/>
          </a:p>
          <a:p>
            <a:r>
              <a:rPr lang="bs-Latn-BA" dirty="0" smtClean="0"/>
              <a:t>Po </a:t>
            </a:r>
            <a:r>
              <a:rPr lang="bs-Latn-BA" dirty="0"/>
              <a:t>Zakonu XII ploča </a:t>
            </a:r>
            <a:r>
              <a:rPr lang="bs-Latn-BA" i="1" dirty="0"/>
              <a:t>pater familias </a:t>
            </a:r>
            <a:r>
              <a:rPr lang="bs-Latn-BA" dirty="0"/>
              <a:t>nakon treće prodaje gubi </a:t>
            </a:r>
            <a:r>
              <a:rPr lang="bs-Latn-BA" i="1" dirty="0"/>
              <a:t>patriam potestatem</a:t>
            </a:r>
            <a:r>
              <a:rPr lang="bs-Latn-BA" dirty="0"/>
              <a:t>. </a:t>
            </a:r>
          </a:p>
          <a:p>
            <a:r>
              <a:rPr lang="bs-Latn-BA" i="1" dirty="0"/>
              <a:t>Ius vindicandi </a:t>
            </a:r>
            <a:r>
              <a:rPr lang="bs-Latn-BA" dirty="0"/>
              <a:t>– pravo traženja izručenja agnatskih srodnika koji se trenutno nalaze pod vlašću trećih lica.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tu svrhu je u starije doba služila </a:t>
            </a:r>
            <a:r>
              <a:rPr lang="bs-Latn-BA" i="1" dirty="0"/>
              <a:t>vindicatio filii</a:t>
            </a:r>
            <a:r>
              <a:rPr lang="bs-Latn-BA" dirty="0"/>
              <a:t>, a po pretorskom pravu </a:t>
            </a:r>
            <a:r>
              <a:rPr lang="bs-Latn-BA" i="1" dirty="0"/>
              <a:t>interdictum de liberis exhibendis, item ducendis</a:t>
            </a:r>
            <a:r>
              <a:rPr lang="bs-Latn-BA" dirty="0"/>
              <a:t>. </a:t>
            </a:r>
          </a:p>
          <a:p>
            <a:r>
              <a:rPr lang="bs-Latn-BA" dirty="0"/>
              <a:t>Davanje pristanka za sklapanje braka osobama </a:t>
            </a:r>
            <a:r>
              <a:rPr lang="bs-Latn-BA" i="1" dirty="0"/>
              <a:t>alieni iuris</a:t>
            </a:r>
            <a:r>
              <a:rPr lang="bs-Latn-BA" dirty="0"/>
              <a:t>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635814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U imovinskom pogledu, </a:t>
            </a:r>
            <a:r>
              <a:rPr lang="bs-Latn-BA" i="1" dirty="0"/>
              <a:t>patria potestas </a:t>
            </a:r>
            <a:r>
              <a:rPr lang="bs-Latn-BA" dirty="0"/>
              <a:t>sastojala se u činjenici da je </a:t>
            </a:r>
            <a:r>
              <a:rPr lang="bs-Latn-BA" i="1" dirty="0"/>
              <a:t>patris familias </a:t>
            </a:r>
            <a:r>
              <a:rPr lang="bs-Latn-BA" dirty="0"/>
              <a:t>jedini i isključivi vlasnik porodične imovine. </a:t>
            </a:r>
            <a:endParaRPr lang="bs-Latn-BA" dirty="0" smtClean="0"/>
          </a:p>
          <a:p>
            <a:r>
              <a:rPr lang="bs-Latn-BA" dirty="0" smtClean="0"/>
              <a:t>Sva </a:t>
            </a:r>
            <a:r>
              <a:rPr lang="bs-Latn-BA" dirty="0"/>
              <a:t>lica pod njegovom vlašću nemaju imovinsko-pravne sposobnosti i sve što stiču, stiču za </a:t>
            </a:r>
            <a:r>
              <a:rPr lang="bs-Latn-BA" i="1" dirty="0"/>
              <a:t>pater familias-a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Međutim</a:t>
            </a:r>
            <a:r>
              <a:rPr lang="bs-Latn-BA" dirty="0"/>
              <a:t>, i na ovom planu je postepeno dolazilo do slabljenja vlasti </a:t>
            </a:r>
            <a:r>
              <a:rPr lang="bs-Latn-BA" i="1" dirty="0"/>
              <a:t>pater familias-a </a:t>
            </a:r>
            <a:r>
              <a:rPr lang="bs-Latn-BA" dirty="0"/>
              <a:t>i pojave tzv</a:t>
            </a:r>
            <a:r>
              <a:rPr lang="bs-Latn-BA" dirty="0" smtClean="0"/>
              <a:t>. imovinsko-pravnog </a:t>
            </a:r>
            <a:r>
              <a:rPr lang="bs-Latn-BA" dirty="0"/>
              <a:t>osamostaljivanja osoba pod njegovom vlašću. </a:t>
            </a:r>
            <a:endParaRPr lang="bs-Latn-BA" dirty="0" smtClean="0"/>
          </a:p>
          <a:p>
            <a:r>
              <a:rPr lang="bs-Latn-BA" dirty="0" smtClean="0"/>
              <a:t>Prvo </a:t>
            </a:r>
            <a:r>
              <a:rPr lang="bs-Latn-BA" dirty="0"/>
              <a:t>je sam </a:t>
            </a:r>
            <a:r>
              <a:rPr lang="bs-Latn-BA" i="1" dirty="0"/>
              <a:t>pater familias </a:t>
            </a:r>
            <a:r>
              <a:rPr lang="bs-Latn-BA" dirty="0"/>
              <a:t>počeo svojim sinovima davati na upravu i korištenje </a:t>
            </a:r>
            <a:r>
              <a:rPr lang="bs-Latn-BA" dirty="0" smtClean="0"/>
              <a:t>određenu </a:t>
            </a:r>
            <a:r>
              <a:rPr lang="bs-Latn-BA" dirty="0"/>
              <a:t>imovinsku masu – </a:t>
            </a:r>
            <a:r>
              <a:rPr lang="bs-Latn-BA" i="1" dirty="0"/>
              <a:t>peculium profecticium</a:t>
            </a:r>
            <a:r>
              <a:rPr lang="bs-Latn-BA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414026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bs-Latn-BA" dirty="0"/>
              <a:t>Dalje imovinsko-pravno osamostaljivanje išlo je kroz ustanovljavanje novih oblika pekulija kao što su </a:t>
            </a:r>
            <a:r>
              <a:rPr lang="bs-Latn-BA" i="1" dirty="0"/>
              <a:t>peculium castrense </a:t>
            </a:r>
            <a:r>
              <a:rPr lang="bs-Latn-BA" dirty="0"/>
              <a:t>- imovina koju je sin stekao u vojnoj službi sada bi predstavljala posebno vlasništvo samog sina, a sin je tom imovinom mogao i oporučno raspolagati. </a:t>
            </a:r>
          </a:p>
        </p:txBody>
      </p:sp>
    </p:spTree>
    <p:extLst>
      <p:ext uri="{BB962C8B-B14F-4D97-AF65-F5344CB8AC3E}">
        <p14:creationId xmlns:p14="http://schemas.microsoft.com/office/powerpoint/2010/main" val="4179226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85000" lnSpcReduction="20000"/>
          </a:bodyPr>
          <a:lstStyle/>
          <a:p>
            <a:r>
              <a:rPr lang="vi-VN" dirty="0"/>
              <a:t>U historijskom razvoju rimska porodica prošla je kroz slijedeće faze: </a:t>
            </a:r>
            <a:endParaRPr lang="bs-Latn-BA" dirty="0" smtClean="0"/>
          </a:p>
          <a:p>
            <a:pPr marL="0" indent="0">
              <a:buNone/>
            </a:pPr>
            <a:endParaRPr lang="vi-VN" dirty="0"/>
          </a:p>
          <a:p>
            <a:r>
              <a:rPr lang="vi-VN" dirty="0"/>
              <a:t>1. Konzorcijum je bila zajednica braće i njihovih potomaka. Ovaj oblik zajedničkog življenja karakterističan je za period kraljevstva i rane republike, kada je dominantan oblik privređivanja bila naturalna privreda, a kolektivna svojina dominantan svojinski oblik. </a:t>
            </a:r>
          </a:p>
          <a:p>
            <a:endParaRPr lang="vi-VN" dirty="0"/>
          </a:p>
          <a:p>
            <a:r>
              <a:rPr lang="vi-VN" dirty="0"/>
              <a:t>2. Poslije konzorcijuma javlja se tzv. individualna porodica agnatskog tipa u kojoj se javljaju sve izraženiji procesi izdvajanja individualnog privatnog vlasništva sa naglašenom ulogom </a:t>
            </a:r>
            <a:r>
              <a:rPr lang="vi-VN" i="1" dirty="0"/>
              <a:t>pater familias-a.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3643393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10000"/>
          </a:bodyPr>
          <a:lstStyle/>
          <a:p>
            <a:r>
              <a:rPr lang="bs-Latn-BA" dirty="0"/>
              <a:t>Peculium quasi castrense predstavlja imovinu koju je sin stekao obnašanjem javnih službi, crkvenih zvanja ili slobodnih profesija (npr.advokat). </a:t>
            </a:r>
          </a:p>
          <a:p>
            <a:r>
              <a:rPr lang="bs-Latn-BA" i="1" dirty="0"/>
              <a:t>Bona materna </a:t>
            </a:r>
            <a:r>
              <a:rPr lang="bs-Latn-BA" dirty="0"/>
              <a:t>– imovina koju je sin dobivao od majke i majčinih srodnika. </a:t>
            </a:r>
            <a:endParaRPr lang="bs-Latn-BA" dirty="0" smtClean="0"/>
          </a:p>
          <a:p>
            <a:r>
              <a:rPr lang="bs-Latn-BA" dirty="0" smtClean="0"/>
              <a:t>Svi </a:t>
            </a:r>
            <a:r>
              <a:rPr lang="bs-Latn-BA" dirty="0"/>
              <a:t>ovi posebni oblici imovine sina su označavani zajedničkim imenom bona adventitia. </a:t>
            </a:r>
            <a:endParaRPr lang="bs-Latn-BA" dirty="0" smtClean="0"/>
          </a:p>
          <a:p>
            <a:r>
              <a:rPr lang="bs-Latn-BA" dirty="0" smtClean="0"/>
              <a:t>Nad </a:t>
            </a:r>
            <a:r>
              <a:rPr lang="bs-Latn-BA" dirty="0"/>
              <a:t>tom imovinom </a:t>
            </a:r>
            <a:r>
              <a:rPr lang="bs-Latn-BA" i="1" dirty="0"/>
              <a:t>pater familias </a:t>
            </a:r>
            <a:r>
              <a:rPr lang="bs-Latn-BA" dirty="0"/>
              <a:t>je imao samo pravo uživanja i upravljanja, dok je vlasnik te imovine bio sin.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2192668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POSTANAK I PRESTANAK PATRIE POTESTAS 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vi-VN" i="1" dirty="0"/>
              <a:t>Patria potestas </a:t>
            </a:r>
            <a:r>
              <a:rPr lang="vi-VN" dirty="0"/>
              <a:t>je nastajala rođenjem, arogacijom, adopcijom i legitimacijom. </a:t>
            </a:r>
          </a:p>
          <a:p>
            <a:r>
              <a:rPr lang="vi-VN" dirty="0"/>
              <a:t>Arogacija predstavlja akt usvojenja osobe sui iuris. </a:t>
            </a:r>
            <a:endParaRPr lang="bs-Latn-BA" dirty="0" smtClean="0"/>
          </a:p>
          <a:p>
            <a:r>
              <a:rPr lang="vi-VN" dirty="0" smtClean="0"/>
              <a:t>To </a:t>
            </a:r>
            <a:r>
              <a:rPr lang="vi-VN" dirty="0"/>
              <a:t>je izuzetno važan statusni čin putem kojeg su cjelokupne porodice, obično porodice bez nasljednika, dobrovoljno dolazile pod vlast pater familias-a neke druge porodice. </a:t>
            </a:r>
            <a:endParaRPr lang="bs-Latn-BA" dirty="0" smtClean="0"/>
          </a:p>
          <a:p>
            <a:r>
              <a:rPr lang="vi-VN" dirty="0" smtClean="0"/>
              <a:t>Na </a:t>
            </a:r>
            <a:r>
              <a:rPr lang="vi-VN" dirty="0"/>
              <a:t>važnost ovog akta ukazuje činjenica da se obavljao pred narodnim skupštinama.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71885767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Adopcija je usvojenje osobe </a:t>
            </a:r>
            <a:r>
              <a:rPr lang="bs-Latn-BA" i="1" dirty="0"/>
              <a:t>alieni iuris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Ona </a:t>
            </a:r>
            <a:r>
              <a:rPr lang="bs-Latn-BA" dirty="0"/>
              <a:t>je proizvodila manje važne statusno-pravne učinke od arogacije. </a:t>
            </a:r>
            <a:endParaRPr lang="bs-Latn-BA" dirty="0" smtClean="0"/>
          </a:p>
          <a:p>
            <a:r>
              <a:rPr lang="bs-Latn-BA" dirty="0" smtClean="0"/>
              <a:t>Izvršavana </a:t>
            </a:r>
            <a:r>
              <a:rPr lang="bs-Latn-BA" dirty="0"/>
              <a:t>je kroz dvostruki pravni posao predstavljen u trokratnoj prividnoj prodaji, odnosno aktu, odnosno aktu emancipacije (</a:t>
            </a:r>
            <a:r>
              <a:rPr lang="bs-Latn-BA" dirty="0" smtClean="0"/>
              <a:t>oslobađanja</a:t>
            </a:r>
            <a:r>
              <a:rPr lang="bs-Latn-BA" dirty="0"/>
              <a:t>) ispod vlasti dotadašnjeg </a:t>
            </a:r>
            <a:r>
              <a:rPr lang="bs-Latn-BA" i="1" dirty="0"/>
              <a:t>pater familias-a</a:t>
            </a:r>
            <a:r>
              <a:rPr lang="bs-Latn-BA" dirty="0"/>
              <a:t>, na što bi se nadovezivao novi posao, tzv</a:t>
            </a:r>
            <a:r>
              <a:rPr lang="bs-Latn-BA" dirty="0" smtClean="0"/>
              <a:t>. </a:t>
            </a:r>
            <a:r>
              <a:rPr lang="bs-Latn-BA" i="1" dirty="0" smtClean="0"/>
              <a:t>in </a:t>
            </a:r>
            <a:r>
              <a:rPr lang="bs-Latn-BA" i="1" dirty="0"/>
              <a:t>iure cesija</a:t>
            </a:r>
            <a:r>
              <a:rPr lang="bs-Latn-BA" dirty="0"/>
              <a:t>, kojom bi bila uspostavljena vlast novog pater familias-a. </a:t>
            </a:r>
            <a:endParaRPr lang="bs-Latn-BA" dirty="0" smtClean="0"/>
          </a:p>
          <a:p>
            <a:r>
              <a:rPr lang="bs-Latn-BA" dirty="0" smtClean="0"/>
              <a:t>Pošto </a:t>
            </a:r>
            <a:r>
              <a:rPr lang="bs-Latn-BA" dirty="0"/>
              <a:t>je adopcija obično trebala da zamijeni prirodni roditeljski odnos, uvedena je vremenska razlika </a:t>
            </a:r>
            <a:r>
              <a:rPr lang="bs-Latn-BA" dirty="0" smtClean="0"/>
              <a:t>između </a:t>
            </a:r>
            <a:r>
              <a:rPr lang="bs-Latn-BA" dirty="0"/>
              <a:t>adoptanta i adoptiranog u trajanju od 18 godina. </a:t>
            </a:r>
          </a:p>
        </p:txBody>
      </p:sp>
    </p:spTree>
    <p:extLst>
      <p:ext uri="{BB962C8B-B14F-4D97-AF65-F5344CB8AC3E}">
        <p14:creationId xmlns:p14="http://schemas.microsoft.com/office/powerpoint/2010/main" val="6686234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b="1" dirty="0"/>
              <a:t>Legitimacija </a:t>
            </a:r>
            <a:r>
              <a:rPr lang="bs-Latn-BA" dirty="0"/>
              <a:t>predstavlja akt pozakonjenja djece </a:t>
            </a:r>
            <a:r>
              <a:rPr lang="bs-Latn-BA" dirty="0" smtClean="0"/>
              <a:t>rođene </a:t>
            </a:r>
            <a:r>
              <a:rPr lang="bs-Latn-BA" dirty="0"/>
              <a:t>van braka. </a:t>
            </a:r>
            <a:endParaRPr lang="bs-Latn-BA" dirty="0" smtClean="0"/>
          </a:p>
          <a:p>
            <a:r>
              <a:rPr lang="bs-Latn-BA" dirty="0" smtClean="0"/>
              <a:t>Mogla </a:t>
            </a:r>
            <a:r>
              <a:rPr lang="bs-Latn-BA" dirty="0"/>
              <a:t>je biti izvršena na slijedeće načine: </a:t>
            </a:r>
          </a:p>
          <a:p>
            <a:r>
              <a:rPr lang="bs-Latn-BA" b="1" i="1" dirty="0"/>
              <a:t>Legitimatio per subsequens matrimonium</a:t>
            </a:r>
            <a:r>
              <a:rPr lang="bs-Latn-BA" dirty="0"/>
              <a:t>, tj.pozakonjenje vanbračne djece naknadnim sklapanjem braka </a:t>
            </a:r>
            <a:r>
              <a:rPr lang="bs-Latn-BA" dirty="0" smtClean="0"/>
              <a:t>između </a:t>
            </a:r>
            <a:r>
              <a:rPr lang="bs-Latn-BA" dirty="0"/>
              <a:t>njihovih roditelja.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90218425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/>
          </a:bodyPr>
          <a:lstStyle/>
          <a:p>
            <a:r>
              <a:rPr lang="bs-Latn-BA" b="1" i="1" dirty="0"/>
              <a:t>Legitimatio per oblationem curiae </a:t>
            </a:r>
            <a:r>
              <a:rPr lang="bs-Latn-BA" dirty="0"/>
              <a:t>– akt pozakonjenja vanbračnog sina njegovim upisom u liste dekuriona ili pozakonjenje vanbračne kćerke njenom udajom za dekuriona. </a:t>
            </a:r>
            <a:endParaRPr lang="bs-Latn-BA" dirty="0" smtClean="0"/>
          </a:p>
          <a:p>
            <a:r>
              <a:rPr lang="bs-Latn-BA" b="1" dirty="0" smtClean="0"/>
              <a:t>Dekurioni </a:t>
            </a:r>
            <a:r>
              <a:rPr lang="bs-Latn-BA" dirty="0"/>
              <a:t>su bili članovi gradskih vijeća koji su imali velike obaveze prema državi u pogledu naplate državnih poreza. </a:t>
            </a:r>
            <a:endParaRPr lang="bs-Latn-BA" dirty="0" smtClean="0"/>
          </a:p>
          <a:p>
            <a:r>
              <a:rPr lang="bs-Latn-BA" dirty="0" smtClean="0"/>
              <a:t>Oni </a:t>
            </a:r>
            <a:r>
              <a:rPr lang="bs-Latn-BA" dirty="0"/>
              <a:t>su odgovarali cjelokupnom svojom imovinom za slučaj da gradska zajednica nije uspjela naplatiti </a:t>
            </a:r>
            <a:r>
              <a:rPr lang="bs-Latn-BA" dirty="0" smtClean="0"/>
              <a:t>utvrđeni </a:t>
            </a:r>
            <a:r>
              <a:rPr lang="bs-Latn-BA" dirty="0"/>
              <a:t>godišnji iznos poreza.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6373634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bs-Latn-BA" b="1" i="1" dirty="0"/>
              <a:t>Legitimatio per rescriptum princips </a:t>
            </a:r>
            <a:r>
              <a:rPr lang="bs-Latn-BA" dirty="0"/>
              <a:t>– akt ozakonjenja vanbračne djece posebnom odlukom cara, u naročito opravdanim slučajevima kada nije postojala mogućnost naknadnog sklapanja braka vanbračnih roditelja.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15824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20000"/>
          </a:bodyPr>
          <a:lstStyle/>
          <a:p>
            <a:r>
              <a:rPr lang="bs-Latn-BA" i="1" dirty="0"/>
              <a:t>Patria potestas </a:t>
            </a:r>
            <a:r>
              <a:rPr lang="bs-Latn-BA" dirty="0"/>
              <a:t>prestajala je: </a:t>
            </a:r>
          </a:p>
          <a:p>
            <a:r>
              <a:rPr lang="bs-Latn-BA" b="1" dirty="0"/>
              <a:t>1. Smrću </a:t>
            </a:r>
            <a:r>
              <a:rPr lang="bs-Latn-BA" b="1" i="1" dirty="0"/>
              <a:t>pater familias</a:t>
            </a:r>
            <a:r>
              <a:rPr lang="bs-Latn-BA" b="1" dirty="0"/>
              <a:t>-a</a:t>
            </a:r>
            <a:r>
              <a:rPr lang="bs-Latn-BA" dirty="0"/>
              <a:t>. Nakon smrti </a:t>
            </a:r>
            <a:r>
              <a:rPr lang="bs-Latn-BA" i="1" dirty="0"/>
              <a:t>patris familias, </a:t>
            </a:r>
            <a:r>
              <a:rPr lang="bs-Latn-BA" dirty="0"/>
              <a:t>sinovi (i unuci ako im je otac već umro), postaju </a:t>
            </a:r>
            <a:r>
              <a:rPr lang="bs-Latn-BA" i="1" dirty="0"/>
              <a:t>sui iuris</a:t>
            </a:r>
            <a:r>
              <a:rPr lang="bs-Latn-BA" dirty="0"/>
              <a:t>, te se porodica cijepa na toliko novih porodica koliko je bilo sinova. </a:t>
            </a:r>
            <a:endParaRPr lang="bs-Latn-BA" dirty="0" smtClean="0"/>
          </a:p>
          <a:p>
            <a:r>
              <a:rPr lang="bs-Latn-BA" dirty="0" smtClean="0"/>
              <a:t>Žena </a:t>
            </a:r>
            <a:r>
              <a:rPr lang="bs-Latn-BA" i="1" dirty="0"/>
              <a:t>in manu </a:t>
            </a:r>
            <a:r>
              <a:rPr lang="bs-Latn-BA" dirty="0" smtClean="0"/>
              <a:t>takođe </a:t>
            </a:r>
            <a:r>
              <a:rPr lang="bs-Latn-BA" dirty="0"/>
              <a:t>postaje </a:t>
            </a:r>
            <a:r>
              <a:rPr lang="bs-Latn-BA" i="1" dirty="0"/>
              <a:t>sui iuris</a:t>
            </a:r>
            <a:r>
              <a:rPr lang="bs-Latn-BA" b="1" i="1" dirty="0"/>
              <a:t>, </a:t>
            </a:r>
            <a:r>
              <a:rPr lang="bs-Latn-BA" dirty="0"/>
              <a:t>ali pada pod tutorstvo. </a:t>
            </a:r>
          </a:p>
          <a:p>
            <a:r>
              <a:rPr lang="bs-Latn-BA" b="1" i="1" dirty="0"/>
              <a:t>2. </a:t>
            </a:r>
            <a:r>
              <a:rPr lang="bs-Latn-BA" b="1" dirty="0"/>
              <a:t>Sa </a:t>
            </a:r>
            <a:r>
              <a:rPr lang="bs-Latn-BA" b="1" i="1" dirty="0"/>
              <a:t>capitis deminutione </a:t>
            </a:r>
            <a:r>
              <a:rPr lang="bs-Latn-BA" dirty="0"/>
              <a:t>oca ili sina porodice. </a:t>
            </a:r>
            <a:endParaRPr lang="bs-Latn-BA" dirty="0" smtClean="0"/>
          </a:p>
          <a:p>
            <a:r>
              <a:rPr lang="bs-Latn-BA" dirty="0" smtClean="0"/>
              <a:t>Po </a:t>
            </a:r>
            <a:r>
              <a:rPr lang="bs-Latn-BA" b="1" i="1" dirty="0"/>
              <a:t>capitis deminutio maxima </a:t>
            </a:r>
            <a:r>
              <a:rPr lang="bs-Latn-BA" dirty="0"/>
              <a:t>obojica gube svaku pravnu sposobnost, po </a:t>
            </a:r>
            <a:r>
              <a:rPr lang="bs-Latn-BA" b="1" i="1" dirty="0"/>
              <a:t>media </a:t>
            </a:r>
            <a:r>
              <a:rPr lang="bs-Latn-BA" dirty="0"/>
              <a:t>gube sposobnost za </a:t>
            </a:r>
            <a:r>
              <a:rPr lang="bs-Latn-BA" b="1" i="1" dirty="0"/>
              <a:t>ius civile, </a:t>
            </a:r>
            <a:r>
              <a:rPr lang="bs-Latn-BA" dirty="0"/>
              <a:t>a po </a:t>
            </a:r>
            <a:r>
              <a:rPr lang="bs-Latn-BA" b="1" i="1" dirty="0"/>
              <a:t>minima </a:t>
            </a:r>
            <a:r>
              <a:rPr lang="bs-Latn-BA" dirty="0"/>
              <a:t>raskida se </a:t>
            </a:r>
            <a:r>
              <a:rPr lang="bs-Latn-BA" dirty="0" smtClean="0"/>
              <a:t>među </a:t>
            </a:r>
            <a:r>
              <a:rPr lang="bs-Latn-BA" dirty="0"/>
              <a:t>njima agnatska veza.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0276640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rmAutofit fontScale="77500" lnSpcReduction="20000"/>
          </a:bodyPr>
          <a:lstStyle/>
          <a:p>
            <a:r>
              <a:rPr lang="bs-Latn-BA" dirty="0"/>
              <a:t>3. </a:t>
            </a:r>
            <a:r>
              <a:rPr lang="bs-Latn-BA" i="1" dirty="0"/>
              <a:t>Emancipatio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Otac </a:t>
            </a:r>
            <a:r>
              <a:rPr lang="bs-Latn-BA" dirty="0"/>
              <a:t>je mogao i sam otpustiti sina iz patriae potestatis pravnim poslom koji se zove emancipatio, iz razloga osamostaljivanja sina iz dosadašnje vlasti, po poznatoj formi iz Zakonika XII ploča o trokratnoj prodaji sina koji tako definitivno izlazi iz očinske vlasti. </a:t>
            </a:r>
            <a:endParaRPr lang="bs-Latn-BA" dirty="0" smtClean="0"/>
          </a:p>
          <a:p>
            <a:r>
              <a:rPr lang="bs-Latn-BA" dirty="0" smtClean="0"/>
              <a:t>Otac </a:t>
            </a:r>
            <a:r>
              <a:rPr lang="bs-Latn-BA" dirty="0"/>
              <a:t>bi sina prodavao nekom prijatelju koji bi ga svaki put manumisijom oslobodio iz mancipiuma. </a:t>
            </a:r>
            <a:endParaRPr lang="bs-Latn-BA" dirty="0" smtClean="0"/>
          </a:p>
          <a:p>
            <a:r>
              <a:rPr lang="bs-Latn-BA" dirty="0" smtClean="0"/>
              <a:t>Nakon </a:t>
            </a:r>
            <a:r>
              <a:rPr lang="bs-Latn-BA" dirty="0"/>
              <a:t>prvog i drugog </a:t>
            </a:r>
            <a:r>
              <a:rPr lang="bs-Latn-BA" dirty="0" smtClean="0"/>
              <a:t>oslobođenja </a:t>
            </a:r>
            <a:r>
              <a:rPr lang="bs-Latn-BA" dirty="0"/>
              <a:t>sin bi ponovo potpadao pod raniju </a:t>
            </a:r>
            <a:r>
              <a:rPr lang="bs-Latn-BA" i="1" dirty="0"/>
              <a:t>patriam potestatem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Nakon </a:t>
            </a:r>
            <a:r>
              <a:rPr lang="bs-Latn-BA" dirty="0"/>
              <a:t>treće manumisije, sin bi postao osoba </a:t>
            </a:r>
            <a:r>
              <a:rPr lang="bs-Latn-BA" i="1" dirty="0"/>
              <a:t>sui iuris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Da </a:t>
            </a:r>
            <a:r>
              <a:rPr lang="bs-Latn-BA" dirty="0"/>
              <a:t>bi treću manumisiju izvršio otac, i time stekao kvazi-patronatska prava nad sinom, prividni kupac bi sina remancipirao ocu nakon treće manumisije, da ga ovaj manumitira. </a:t>
            </a:r>
            <a:endParaRPr lang="bs-Latn-BA" dirty="0" smtClean="0"/>
          </a:p>
          <a:p>
            <a:r>
              <a:rPr lang="bs-Latn-BA" dirty="0" smtClean="0"/>
              <a:t>Za </a:t>
            </a:r>
            <a:r>
              <a:rPr lang="bs-Latn-BA" dirty="0"/>
              <a:t>emancipaciju kćeri i unuka bila je dovoljna jednokratna prodaja. </a:t>
            </a:r>
          </a:p>
        </p:txBody>
      </p:sp>
    </p:spTree>
    <p:extLst>
      <p:ext uri="{BB962C8B-B14F-4D97-AF65-F5344CB8AC3E}">
        <p14:creationId xmlns:p14="http://schemas.microsoft.com/office/powerpoint/2010/main" val="156576588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TUTORSTVO (TUTELA)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s-Latn-BA" dirty="0"/>
              <a:t>Tutorstvo je institucija starateljstva. Starateljstvo predstavlja poseban oblik društvene pomoći osobama koje iz nekih razloga nisu uopće imale, ili su imale djelimičnu poslovnu sposobnost. Postojala su 2 oblika tutorstva (tutela): </a:t>
            </a:r>
          </a:p>
          <a:p>
            <a:r>
              <a:rPr lang="bs-Latn-BA" dirty="0"/>
              <a:t>- </a:t>
            </a:r>
            <a:r>
              <a:rPr lang="bs-Latn-BA" i="1" dirty="0"/>
              <a:t>tutela impuberum </a:t>
            </a:r>
            <a:r>
              <a:rPr lang="bs-Latn-BA" dirty="0"/>
              <a:t>– tutorstvo nad nedoraslim </a:t>
            </a:r>
          </a:p>
          <a:p>
            <a:r>
              <a:rPr lang="bs-Latn-BA" dirty="0"/>
              <a:t>- </a:t>
            </a:r>
            <a:r>
              <a:rPr lang="bs-Latn-BA" i="1" dirty="0"/>
              <a:t>tutela mulierum </a:t>
            </a:r>
            <a:r>
              <a:rPr lang="bs-Latn-BA" dirty="0"/>
              <a:t>– tutorstvo nad ženama.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02052188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85000" lnSpcReduction="10000"/>
          </a:bodyPr>
          <a:lstStyle/>
          <a:p>
            <a:r>
              <a:rPr lang="bs-Latn-BA" dirty="0"/>
              <a:t>Pod tutorstvo nad nedoraslim osobama ulazile su nedorasle muške osobe </a:t>
            </a:r>
            <a:r>
              <a:rPr lang="bs-Latn-BA" i="1" dirty="0"/>
              <a:t>sui iuris</a:t>
            </a:r>
            <a:r>
              <a:rPr lang="bs-Latn-BA" dirty="0"/>
              <a:t>. Postoje slijedeći oblici tutorstva nad nedoraslim: </a:t>
            </a:r>
          </a:p>
          <a:p>
            <a:r>
              <a:rPr lang="bs-Latn-BA" b="1" i="1" dirty="0"/>
              <a:t>1) Tutela legitima</a:t>
            </a:r>
            <a:r>
              <a:rPr lang="bs-Latn-BA" dirty="0"/>
              <a:t>, ili zakonsko tutorstvo, gdje se za tutora neke osobe postavlja njegov najbliži srodnik. </a:t>
            </a:r>
            <a:endParaRPr lang="bs-Latn-BA" dirty="0" smtClean="0"/>
          </a:p>
          <a:p>
            <a:r>
              <a:rPr lang="bs-Latn-BA" dirty="0" smtClean="0"/>
              <a:t>Postojalo </a:t>
            </a:r>
            <a:r>
              <a:rPr lang="bs-Latn-BA" dirty="0"/>
              <a:t>je pravilo da je red pozivanja na tutorstvo identičan sa redom pozivanja na nasljedstvo i to slijedećim redoslijedom: </a:t>
            </a:r>
            <a:r>
              <a:rPr lang="bs-Latn-BA" b="1" i="1" dirty="0"/>
              <a:t>sui heredes, proximus agnatus </a:t>
            </a:r>
            <a:r>
              <a:rPr lang="bs-Latn-BA" dirty="0"/>
              <a:t>i </a:t>
            </a:r>
            <a:r>
              <a:rPr lang="bs-Latn-BA" b="1" i="1" dirty="0"/>
              <a:t>gentili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Ovako </a:t>
            </a:r>
            <a:r>
              <a:rPr lang="bs-Latn-BA" dirty="0"/>
              <a:t>postavljeni tutor nije se mogao odreći tutorske dužnosti, ali je mogao izvršenje tih dužnosti prenijeti na neku drugu osobu putem akta </a:t>
            </a:r>
            <a:r>
              <a:rPr lang="bs-Latn-BA" b="1" i="1" dirty="0"/>
              <a:t>in iure cessio</a:t>
            </a:r>
            <a:r>
              <a:rPr lang="bs-Latn-BA" dirty="0"/>
              <a:t>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707051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10000"/>
          </a:bodyPr>
          <a:lstStyle/>
          <a:p>
            <a:r>
              <a:rPr lang="bs-Latn-BA" dirty="0"/>
              <a:t>3. Kognatska ili krvno-srodnička porodica je konačan oblik rimske porodice, koju čine roditelji sa svojom djecom i najsličnija je obliku današnje porodice. </a:t>
            </a:r>
            <a:endParaRPr lang="bs-Latn-BA" dirty="0" smtClean="0"/>
          </a:p>
          <a:p>
            <a:r>
              <a:rPr lang="bs-Latn-BA" dirty="0" smtClean="0"/>
              <a:t>Javlja </a:t>
            </a:r>
            <a:r>
              <a:rPr lang="bs-Latn-BA" dirty="0"/>
              <a:t>se u II, odnosno III vijeku p.n.e. sa pojavom tržišnih odnosa, kada je moguće da pojedinci žive i rade i izvan svoje porodice uz istovremenu svijest o zajedničkom porijeklu.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ovom obliku vlast </a:t>
            </a:r>
            <a:r>
              <a:rPr lang="bs-Latn-BA" i="1" dirty="0"/>
              <a:t>pater familias-a </a:t>
            </a:r>
            <a:r>
              <a:rPr lang="bs-Latn-BA" dirty="0"/>
              <a:t>znatno je oslabljena, a krvno srodstvo dobiva sve veći ekonomski i pravni značaj u odnosu na dotadašnji oblik srodstva, tzv</a:t>
            </a:r>
            <a:r>
              <a:rPr lang="bs-Latn-BA" dirty="0" smtClean="0"/>
              <a:t>. agnatsko </a:t>
            </a:r>
            <a:r>
              <a:rPr lang="bs-Latn-BA" dirty="0"/>
              <a:t>srodstvo. </a:t>
            </a:r>
          </a:p>
        </p:txBody>
      </p:sp>
    </p:spTree>
    <p:extLst>
      <p:ext uri="{BB962C8B-B14F-4D97-AF65-F5344CB8AC3E}">
        <p14:creationId xmlns:p14="http://schemas.microsoft.com/office/powerpoint/2010/main" val="151816151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229600" cy="5715000"/>
          </a:xfrm>
        </p:spPr>
        <p:txBody>
          <a:bodyPr>
            <a:normAutofit lnSpcReduction="10000"/>
          </a:bodyPr>
          <a:lstStyle/>
          <a:p>
            <a:r>
              <a:rPr lang="bs-Latn-BA" b="1" i="1" dirty="0"/>
              <a:t>2) Tutela testamentaria </a:t>
            </a:r>
            <a:r>
              <a:rPr lang="bs-Latn-BA" dirty="0"/>
              <a:t>predstavlja postavljanje tutora od strane ostavioca u njegovom testamentu. </a:t>
            </a:r>
            <a:endParaRPr lang="bs-Latn-BA" dirty="0" smtClean="0"/>
          </a:p>
          <a:p>
            <a:r>
              <a:rPr lang="bs-Latn-BA" dirty="0" smtClean="0"/>
              <a:t>Ovako </a:t>
            </a:r>
            <a:r>
              <a:rPr lang="bs-Latn-BA" dirty="0"/>
              <a:t>postavljeni tutor se putem akta </a:t>
            </a:r>
            <a:r>
              <a:rPr lang="bs-Latn-BA" b="1" dirty="0"/>
              <a:t>abdikacije </a:t>
            </a:r>
            <a:r>
              <a:rPr lang="bs-Latn-BA" dirty="0"/>
              <a:t>mogao odreći svoje dužnosti, ali već preuzetu dužnost nije mogao prenijeti na drugu osobu. </a:t>
            </a:r>
          </a:p>
          <a:p>
            <a:r>
              <a:rPr lang="bs-Latn-BA" b="1" i="1" dirty="0"/>
              <a:t>3) Tutela dativa </a:t>
            </a:r>
            <a:r>
              <a:rPr lang="bs-Latn-BA" dirty="0"/>
              <a:t>– tutora nekoj osobi postavlja oblasni državni organ, najčešće pretor. </a:t>
            </a:r>
            <a:endParaRPr lang="bs-Latn-BA" dirty="0" smtClean="0"/>
          </a:p>
          <a:p>
            <a:r>
              <a:rPr lang="bs-Latn-BA" dirty="0" smtClean="0"/>
              <a:t>Ovako određeni </a:t>
            </a:r>
            <a:r>
              <a:rPr lang="bs-Latn-BA" dirty="0"/>
              <a:t>tutor nije mogao izvršiti abdikaciju, niti je na drugog mogao prenijeti izvršenje tutorskih ovlaštenja.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63517027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s-Latn-BA" dirty="0"/>
          </a:p>
          <a:p>
            <a:r>
              <a:rPr lang="bs-Latn-BA" dirty="0"/>
              <a:t>Osnovni zadatak tutora je da savjesno upravlja štićenikovom imovinom. </a:t>
            </a:r>
            <a:endParaRPr lang="bs-Latn-BA" dirty="0" smtClean="0"/>
          </a:p>
          <a:p>
            <a:r>
              <a:rPr lang="bs-Latn-BA" dirty="0" smtClean="0"/>
              <a:t>Njegov </a:t>
            </a:r>
            <a:r>
              <a:rPr lang="bs-Latn-BA" dirty="0"/>
              <a:t>štićenik se nazivao </a:t>
            </a:r>
            <a:r>
              <a:rPr lang="bs-Latn-BA" b="1" i="1" dirty="0"/>
              <a:t>pupil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upravljanju štićenikovom imovinom tutor je zaključivao pravne poslove u svoje ime, a za račun štićenika. </a:t>
            </a:r>
            <a:endParaRPr lang="bs-Latn-BA" dirty="0" smtClean="0"/>
          </a:p>
          <a:p>
            <a:r>
              <a:rPr lang="bs-Latn-BA" dirty="0" smtClean="0"/>
              <a:t>Ovdje </a:t>
            </a:r>
            <a:r>
              <a:rPr lang="bs-Latn-BA" dirty="0"/>
              <a:t>se radi o posebnom obliku posrednog zastupanja.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94938259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bs-Latn-BA" dirty="0"/>
              <a:t>Društvena praksa je obilovala primjerima različitih zloupotreba tutorskih ovlaštenja. </a:t>
            </a:r>
            <a:endParaRPr lang="bs-Latn-BA" dirty="0" smtClean="0"/>
          </a:p>
          <a:p>
            <a:r>
              <a:rPr lang="bs-Latn-BA" dirty="0" smtClean="0"/>
              <a:t>Zbog </a:t>
            </a:r>
            <a:r>
              <a:rPr lang="bs-Latn-BA" dirty="0"/>
              <a:t>toga su uvedena </a:t>
            </a:r>
            <a:r>
              <a:rPr lang="bs-Latn-BA" dirty="0" smtClean="0"/>
              <a:t>određena </a:t>
            </a:r>
            <a:r>
              <a:rPr lang="bs-Latn-BA" dirty="0"/>
              <a:t>ograničenja djelatnosti tutora, npr</a:t>
            </a:r>
            <a:r>
              <a:rPr lang="bs-Latn-BA" dirty="0" smtClean="0"/>
              <a:t>. zabrana otuđenja </a:t>
            </a:r>
            <a:r>
              <a:rPr lang="bs-Latn-BA" dirty="0"/>
              <a:t>nekretnina bez prethodno pribavljenog odobrenja magistrata. </a:t>
            </a:r>
            <a:endParaRPr lang="bs-Latn-BA" dirty="0" smtClean="0"/>
          </a:p>
          <a:p>
            <a:r>
              <a:rPr lang="bs-Latn-BA" dirty="0" smtClean="0"/>
              <a:t>Uvodi </a:t>
            </a:r>
            <a:r>
              <a:rPr lang="bs-Latn-BA" dirty="0"/>
              <a:t>se čitav niz tužbi kojima se mogao reprimirati tutor koji nije savjesno obavljao svoje dužnosti. </a:t>
            </a:r>
          </a:p>
        </p:txBody>
      </p:sp>
    </p:spTree>
    <p:extLst>
      <p:ext uri="{BB962C8B-B14F-4D97-AF65-F5344CB8AC3E}">
        <p14:creationId xmlns:p14="http://schemas.microsoft.com/office/powerpoint/2010/main" val="105042661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486400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Uvedena je deliktna tužba sa nazivom </a:t>
            </a:r>
            <a:r>
              <a:rPr lang="bs-Latn-BA" b="1" i="1" dirty="0"/>
              <a:t>accusatio suspecti tutoris </a:t>
            </a:r>
            <a:r>
              <a:rPr lang="bs-Latn-BA" dirty="0"/>
              <a:t>koja je služila za uklanjanje testamentarno postavljenog tutora koji je učinio pronevjeru štićenikove imovine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Ova tužba je ulazila u skupinu tzv</a:t>
            </a:r>
            <a:r>
              <a:rPr lang="bs-Latn-BA" dirty="0" smtClean="0"/>
              <a:t>. </a:t>
            </a:r>
            <a:r>
              <a:rPr lang="bs-Latn-BA" b="1" i="1" dirty="0" smtClean="0"/>
              <a:t>actiones </a:t>
            </a:r>
            <a:r>
              <a:rPr lang="bs-Latn-BA" b="1" i="1" dirty="0"/>
              <a:t>populares </a:t>
            </a:r>
            <a:r>
              <a:rPr lang="bs-Latn-BA" dirty="0"/>
              <a:t>ili popularnih narodnih tužbi, za čije je podizanje bio aktivno legitimiran svaki punoljetni rimski </a:t>
            </a:r>
            <a:r>
              <a:rPr lang="bs-Latn-BA" dirty="0" smtClean="0"/>
              <a:t>građanin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Ustanovljena </a:t>
            </a:r>
            <a:r>
              <a:rPr lang="bs-Latn-BA" dirty="0"/>
              <a:t>je </a:t>
            </a:r>
            <a:r>
              <a:rPr lang="bs-Latn-BA" b="1" i="1" dirty="0"/>
              <a:t>actio rationibus distrahendis </a:t>
            </a:r>
            <a:r>
              <a:rPr lang="bs-Latn-BA" dirty="0"/>
              <a:t>koju je mogao podići sam pupil, za slučaj zloupotrebe zakonski postavljenog tutora. </a:t>
            </a:r>
            <a:endParaRPr lang="bs-Latn-BA" dirty="0" smtClean="0"/>
          </a:p>
          <a:p>
            <a:r>
              <a:rPr lang="bs-Latn-BA" dirty="0" smtClean="0"/>
              <a:t>Ova </a:t>
            </a:r>
            <a:r>
              <a:rPr lang="bs-Latn-BA" dirty="0"/>
              <a:t>tužba bila je usmjerena na naknadu dvostrukog iznosa prouzrokovane štete.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07689323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/>
              <a:t>Pored ovih penalnih tužbi, kasnije je uvedena jedna generalna tužba iz tutorstva </a:t>
            </a:r>
            <a:r>
              <a:rPr lang="bs-Latn-BA" b="1" i="1" dirty="0"/>
              <a:t>actio tutele</a:t>
            </a:r>
            <a:r>
              <a:rPr lang="bs-Latn-BA" dirty="0"/>
              <a:t>, koja se mogla upotrijebiti ne samo za slučajeve zloupotreba tutora, već i za slučajeve neurednog </a:t>
            </a:r>
            <a:r>
              <a:rPr lang="bs-Latn-BA" dirty="0" smtClean="0"/>
              <a:t>vođenja </a:t>
            </a:r>
            <a:r>
              <a:rPr lang="bs-Latn-BA" dirty="0"/>
              <a:t>poslova tutora. </a:t>
            </a:r>
            <a:endParaRPr lang="bs-Latn-BA" dirty="0" smtClean="0"/>
          </a:p>
          <a:p>
            <a:r>
              <a:rPr lang="bs-Latn-BA" dirty="0" smtClean="0"/>
              <a:t>Osuda </a:t>
            </a:r>
            <a:r>
              <a:rPr lang="bs-Latn-BA" dirty="0"/>
              <a:t>po ovoj tužbi je za sobom povlačila </a:t>
            </a:r>
            <a:r>
              <a:rPr lang="bs-Latn-BA" b="1" i="1" dirty="0" smtClean="0"/>
              <a:t>infamiu</a:t>
            </a:r>
            <a:r>
              <a:rPr lang="bs-Latn-BA" dirty="0" smtClean="0"/>
              <a:t>. </a:t>
            </a:r>
            <a:endParaRPr lang="bs-Latn-BA" dirty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23727515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bs-Latn-BA" dirty="0"/>
              <a:t>Po završetku tutorstva, tutor je bio dužan podnijeti štićeniku detaljan izvještaj i prenijeti na njega sva prava i obaveze proistekle iz tutorskog upravljanja štićenikovom imovinom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Osnovni načini prestanka tutorstva su: punoljetstvo štićenika ili njegova smrt, kao i smrt ili </a:t>
            </a:r>
            <a:r>
              <a:rPr lang="bs-Latn-BA" b="1" i="1" dirty="0"/>
              <a:t>capitis deminutio </a:t>
            </a:r>
            <a:r>
              <a:rPr lang="bs-Latn-BA" dirty="0"/>
              <a:t>njegovog tutora.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62984059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486400"/>
          </a:xfrm>
        </p:spPr>
        <p:txBody>
          <a:bodyPr>
            <a:normAutofit fontScale="85000" lnSpcReduction="20000"/>
          </a:bodyPr>
          <a:lstStyle/>
          <a:p>
            <a:r>
              <a:rPr lang="bs-Latn-BA" dirty="0"/>
              <a:t>Usljed patrijarhalnog gledanja rimskog društva na položaj žene, kao i usljed izražene porodične vlasti </a:t>
            </a:r>
            <a:r>
              <a:rPr lang="bs-Latn-BA" i="1" dirty="0"/>
              <a:t>pater familias</a:t>
            </a:r>
            <a:r>
              <a:rPr lang="bs-Latn-BA" dirty="0"/>
              <a:t>-a, dugo vremena je žena u rimskom društvu bila pod doživotnim tutorstvom. </a:t>
            </a:r>
            <a:endParaRPr lang="bs-Latn-BA" dirty="0" smtClean="0"/>
          </a:p>
          <a:p>
            <a:r>
              <a:rPr lang="bs-Latn-BA" dirty="0" smtClean="0"/>
              <a:t>Međutim</a:t>
            </a:r>
            <a:r>
              <a:rPr lang="bs-Latn-BA" dirty="0"/>
              <a:t>, položaj žene pod tutorstvom bio je veoma specifičan u odnosu na druga lica pod tutorstvom. </a:t>
            </a:r>
            <a:endParaRPr lang="bs-Latn-BA" dirty="0" smtClean="0"/>
          </a:p>
          <a:p>
            <a:r>
              <a:rPr lang="bs-Latn-BA" dirty="0" smtClean="0"/>
              <a:t>Žena </a:t>
            </a:r>
            <a:r>
              <a:rPr lang="bs-Latn-BA" dirty="0"/>
              <a:t>je imala širu slobodu djelovanja. </a:t>
            </a:r>
            <a:endParaRPr lang="bs-Latn-BA" dirty="0" smtClean="0"/>
          </a:p>
          <a:p>
            <a:r>
              <a:rPr lang="bs-Latn-BA" dirty="0" smtClean="0"/>
              <a:t>Npr</a:t>
            </a:r>
            <a:r>
              <a:rPr lang="bs-Latn-BA" dirty="0"/>
              <a:t>. egzistira poseban oblik upostavljanja ženinog tutora pod nazivom </a:t>
            </a:r>
            <a:r>
              <a:rPr lang="bs-Latn-BA" b="1" i="1" dirty="0"/>
              <a:t>tutela optiva </a:t>
            </a:r>
            <a:r>
              <a:rPr lang="bs-Latn-BA" dirty="0"/>
              <a:t>po kojoj muž ženi daje mogućnost da sama bira svog tutora. </a:t>
            </a:r>
            <a:endParaRPr lang="bs-Latn-BA" dirty="0" smtClean="0"/>
          </a:p>
          <a:p>
            <a:r>
              <a:rPr lang="bs-Latn-BA" dirty="0" smtClean="0"/>
              <a:t>To </a:t>
            </a:r>
            <a:r>
              <a:rPr lang="bs-Latn-BA" dirty="0"/>
              <a:t>je postizano kroz jednu komplikovanu pravnu operaciju. Prvo je dolazilo do sklapanja prividnog braka, tzv</a:t>
            </a:r>
            <a:r>
              <a:rPr lang="bs-Latn-BA" dirty="0" smtClean="0"/>
              <a:t>. </a:t>
            </a:r>
            <a:r>
              <a:rPr lang="bs-Latn-BA" b="1" i="1" dirty="0" smtClean="0"/>
              <a:t>coemptio </a:t>
            </a:r>
            <a:r>
              <a:rPr lang="bs-Latn-BA" b="1" i="1" dirty="0"/>
              <a:t>fidutiaria</a:t>
            </a:r>
            <a:r>
              <a:rPr lang="bs-Latn-BA" dirty="0"/>
              <a:t>, da bi potom žena bila predata u </a:t>
            </a:r>
            <a:r>
              <a:rPr lang="bs-Latn-BA" i="1" dirty="0"/>
              <a:t>mancipium </a:t>
            </a:r>
            <a:r>
              <a:rPr lang="bs-Latn-BA" dirty="0"/>
              <a:t>osobe koja joj je trebala biti tutor. </a:t>
            </a:r>
          </a:p>
        </p:txBody>
      </p:sp>
    </p:spTree>
    <p:extLst>
      <p:ext uri="{BB962C8B-B14F-4D97-AF65-F5344CB8AC3E}">
        <p14:creationId xmlns:p14="http://schemas.microsoft.com/office/powerpoint/2010/main" val="253425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10000"/>
          </a:bodyPr>
          <a:lstStyle/>
          <a:p>
            <a:r>
              <a:rPr lang="bs-Latn-BA" dirty="0"/>
              <a:t>Dobar dio poslova je žena mogla obavljati samostalno, dok joj je sao za neke najvažnije pravne poslove bila potrebna saglasnost tutora (</a:t>
            </a:r>
            <a:r>
              <a:rPr lang="bs-Latn-BA" b="1" i="1" dirty="0"/>
              <a:t>auctoritas tutoris</a:t>
            </a:r>
            <a:r>
              <a:rPr lang="bs-Latn-BA" dirty="0"/>
              <a:t>). </a:t>
            </a:r>
            <a:endParaRPr lang="bs-Latn-BA" dirty="0" smtClean="0"/>
          </a:p>
          <a:p>
            <a:r>
              <a:rPr lang="bs-Latn-BA" dirty="0" smtClean="0"/>
              <a:t>Odobrenje </a:t>
            </a:r>
            <a:r>
              <a:rPr lang="bs-Latn-BA" dirty="0"/>
              <a:t>tutora je traženo za slijedeće poslove: </a:t>
            </a:r>
            <a:r>
              <a:rPr lang="bs-Latn-BA" dirty="0" smtClean="0"/>
              <a:t>otuđenje </a:t>
            </a:r>
            <a:r>
              <a:rPr lang="bs-Latn-BA" i="1" dirty="0"/>
              <a:t>res mancipi</a:t>
            </a:r>
            <a:r>
              <a:rPr lang="bs-Latn-BA" dirty="0"/>
              <a:t>, </a:t>
            </a:r>
            <a:r>
              <a:rPr lang="bs-Latn-BA" dirty="0" smtClean="0"/>
              <a:t>oslobađanje </a:t>
            </a:r>
            <a:r>
              <a:rPr lang="bs-Latn-BA" dirty="0"/>
              <a:t>roba, pravljenje oporuke itd. </a:t>
            </a:r>
            <a:endParaRPr lang="bs-Latn-BA" dirty="0" smtClean="0"/>
          </a:p>
          <a:p>
            <a:r>
              <a:rPr lang="bs-Latn-BA" dirty="0" smtClean="0"/>
              <a:t>Sa </a:t>
            </a:r>
            <a:r>
              <a:rPr lang="bs-Latn-BA" dirty="0"/>
              <a:t>slabljenjem vlasti </a:t>
            </a:r>
            <a:r>
              <a:rPr lang="bs-Latn-BA" i="1" dirty="0"/>
              <a:t>pater familias</a:t>
            </a:r>
            <a:r>
              <a:rPr lang="bs-Latn-BA" dirty="0"/>
              <a:t>-a i sve jačim isticanjem značaja krvnog srodstva, ustanova tutorstva nad ženama postepeno je nestala iz prakse, tako da se u Justinijanovom pravu ona više ne spominje.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25913305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SKRBNIŠTVO (CURA)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s-Latn-BA" dirty="0"/>
              <a:t>Skrbništvo je zajednički naziv za više institucija kojima je zajednički cilj zaštita imovinskih interesa osoba bez poslovne sposobnosti, ili osoba sa umanjenom poslovnom sposobnošću. </a:t>
            </a:r>
            <a:endParaRPr lang="bs-Latn-BA" dirty="0" smtClean="0"/>
          </a:p>
          <a:p>
            <a:r>
              <a:rPr lang="bs-Latn-BA" dirty="0" smtClean="0"/>
              <a:t>Rimsko </a:t>
            </a:r>
            <a:r>
              <a:rPr lang="bs-Latn-BA" dirty="0"/>
              <a:t>pravo poznavalo je 3 osnovna oblika skrbništva</a:t>
            </a:r>
            <a:r>
              <a:rPr lang="bs-Latn-BA" dirty="0" smtClean="0"/>
              <a:t>:</a:t>
            </a:r>
            <a:endParaRPr lang="bs-Latn-BA" dirty="0"/>
          </a:p>
          <a:p>
            <a:r>
              <a:rPr lang="bs-Latn-BA" b="1" i="1" dirty="0" smtClean="0"/>
              <a:t>- cura </a:t>
            </a:r>
            <a:r>
              <a:rPr lang="bs-Latn-BA" b="1" i="1" dirty="0"/>
              <a:t>furiosi </a:t>
            </a:r>
            <a:endParaRPr lang="bs-Latn-BA" dirty="0"/>
          </a:p>
          <a:p>
            <a:r>
              <a:rPr lang="bs-Latn-BA" dirty="0"/>
              <a:t>- </a:t>
            </a:r>
            <a:r>
              <a:rPr lang="bs-Latn-BA" b="1" i="1" dirty="0"/>
              <a:t>cura prodigi </a:t>
            </a:r>
            <a:endParaRPr lang="bs-Latn-BA" dirty="0"/>
          </a:p>
          <a:p>
            <a:r>
              <a:rPr lang="bs-Latn-BA" dirty="0"/>
              <a:t>- </a:t>
            </a:r>
            <a:r>
              <a:rPr lang="bs-Latn-BA" b="1" i="1" dirty="0"/>
              <a:t>cura minorum </a:t>
            </a:r>
            <a:endParaRPr lang="bs-Latn-BA" dirty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34768395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 fontScale="85000" lnSpcReduction="20000"/>
          </a:bodyPr>
          <a:lstStyle/>
          <a:p>
            <a:r>
              <a:rPr lang="bs-Latn-BA" b="1" i="1" dirty="0"/>
              <a:t>Cura furiosi </a:t>
            </a:r>
            <a:r>
              <a:rPr lang="bs-Latn-BA" dirty="0"/>
              <a:t>je skrbništvo nad duševno bolesnim osobama. </a:t>
            </a:r>
            <a:endParaRPr lang="bs-Latn-BA" dirty="0" smtClean="0"/>
          </a:p>
          <a:p>
            <a:r>
              <a:rPr lang="bs-Latn-BA" dirty="0" smtClean="0"/>
              <a:t>Te </a:t>
            </a:r>
            <a:r>
              <a:rPr lang="bs-Latn-BA" dirty="0"/>
              <a:t>osobe su apsolutno poslovno nesposobne jer usljed svog psihičkog stanja ne mogu shvatiti značaj svojih postupaka. </a:t>
            </a:r>
            <a:endParaRPr lang="bs-Latn-BA" dirty="0" smtClean="0"/>
          </a:p>
          <a:p>
            <a:r>
              <a:rPr lang="bs-Latn-BA" dirty="0" smtClean="0"/>
              <a:t>Nemaju </a:t>
            </a:r>
            <a:r>
              <a:rPr lang="bs-Latn-BA" dirty="0"/>
              <a:t>sposobnost da upravljaju svojom imovinom, jer nemaju pravno relevantnu volju. </a:t>
            </a:r>
            <a:endParaRPr lang="bs-Latn-BA" dirty="0" smtClean="0"/>
          </a:p>
          <a:p>
            <a:r>
              <a:rPr lang="bs-Latn-BA" dirty="0" smtClean="0"/>
              <a:t>Kod </a:t>
            </a:r>
            <a:r>
              <a:rPr lang="bs-Latn-BA" dirty="0"/>
              <a:t>pojedinih kategorija duševno bolesnih osoba mogu se pojaviti </a:t>
            </a:r>
            <a:r>
              <a:rPr lang="bs-Latn-BA" dirty="0" smtClean="0"/>
              <a:t>određeni </a:t>
            </a:r>
            <a:r>
              <a:rPr lang="bs-Latn-BA" dirty="0"/>
              <a:t>kraći vremenski periodi u kojima njihova svijest dobiva sposobnost pravilnog razlučivanja, te se sa pravnog aspekta pravni poslovi koje bi oni u tim tzv.”svijetlim trenucima” ili </a:t>
            </a:r>
            <a:r>
              <a:rPr lang="bs-Latn-BA" b="1" i="1" dirty="0"/>
              <a:t>lucida intervala </a:t>
            </a:r>
            <a:r>
              <a:rPr lang="bs-Latn-BA" dirty="0"/>
              <a:t>bili pravno valjani. </a:t>
            </a:r>
            <a:endParaRPr lang="bs-Latn-BA" dirty="0" smtClean="0"/>
          </a:p>
          <a:p>
            <a:r>
              <a:rPr lang="bs-Latn-BA" dirty="0" smtClean="0"/>
              <a:t>Oblici </a:t>
            </a:r>
            <a:r>
              <a:rPr lang="bs-Latn-BA" dirty="0"/>
              <a:t>postavljanja skrbnika nad duševno bolesnim osobama su identični sa oblicima postavljanja tutora nad nedoraslim (</a:t>
            </a:r>
            <a:r>
              <a:rPr lang="bs-Latn-BA" i="1" dirty="0"/>
              <a:t>legitima, testamentaria, dativa</a:t>
            </a:r>
            <a:r>
              <a:rPr lang="bs-Latn-BA" dirty="0"/>
              <a:t>).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560145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SRODSTVO I STUPNJEVI SRODSTVA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dirty="0"/>
              <a:t>Srodstvo je određeni odnos između osoba zajedničkog porijekla. </a:t>
            </a:r>
            <a:endParaRPr lang="bs-Latn-BA" dirty="0" smtClean="0"/>
          </a:p>
          <a:p>
            <a:r>
              <a:rPr lang="vi-VN" dirty="0" smtClean="0"/>
              <a:t>Njegovu </a:t>
            </a:r>
            <a:r>
              <a:rPr lang="vi-VN" dirty="0"/>
              <a:t>osnovu danas čini biološka krvna veza. </a:t>
            </a:r>
            <a:endParaRPr lang="bs-Latn-BA" dirty="0" smtClean="0"/>
          </a:p>
          <a:p>
            <a:r>
              <a:rPr lang="vi-VN" dirty="0" smtClean="0"/>
              <a:t>Srodstvo </a:t>
            </a:r>
            <a:r>
              <a:rPr lang="vi-VN" dirty="0"/>
              <a:t>je važna pravna činjenica koja proizvodi vrlo značajne posljedice u pravu</a:t>
            </a:r>
            <a:r>
              <a:rPr lang="vi-VN" dirty="0" smtClean="0"/>
              <a:t>.</a:t>
            </a:r>
            <a:endParaRPr lang="bs-Latn-BA" dirty="0" smtClean="0"/>
          </a:p>
          <a:p>
            <a:r>
              <a:rPr lang="vi-VN" dirty="0" smtClean="0"/>
              <a:t> </a:t>
            </a:r>
            <a:r>
              <a:rPr lang="vi-VN" dirty="0"/>
              <a:t>Srodstvo se može pojaviti kao osnov nasljeđivanja, ženidbena zapreka, osnov isključenja dužnosti svjedočenja itd.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27098672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20000"/>
          </a:bodyPr>
          <a:lstStyle/>
          <a:p>
            <a:r>
              <a:rPr lang="bs-Latn-BA" b="1" i="1" dirty="0"/>
              <a:t>Cura prodigi </a:t>
            </a:r>
            <a:r>
              <a:rPr lang="bs-Latn-BA" dirty="0"/>
              <a:t>je skrbništvo nad rasipnikom. </a:t>
            </a:r>
            <a:endParaRPr lang="bs-Latn-BA" dirty="0" smtClean="0"/>
          </a:p>
          <a:p>
            <a:r>
              <a:rPr lang="bs-Latn-BA" dirty="0" smtClean="0"/>
              <a:t>Rasipnik </a:t>
            </a:r>
            <a:r>
              <a:rPr lang="bs-Latn-BA" dirty="0"/>
              <a:t>je osoba koja neumjereno i nekontrolisano </a:t>
            </a:r>
            <a:r>
              <a:rPr lang="bs-Latn-BA" dirty="0" smtClean="0"/>
              <a:t>otuđuje </a:t>
            </a:r>
            <a:r>
              <a:rPr lang="bs-Latn-BA" dirty="0"/>
              <a:t>svoju imovinu i na taj način dovodi u opasnost egzistenciju njegovih najbližih i osoba za čije podizanje je bio odgovoran. </a:t>
            </a:r>
            <a:endParaRPr lang="bs-Latn-BA" dirty="0" smtClean="0"/>
          </a:p>
          <a:p>
            <a:r>
              <a:rPr lang="bs-Latn-BA" dirty="0" smtClean="0"/>
              <a:t>Rasipnik </a:t>
            </a:r>
            <a:r>
              <a:rPr lang="bs-Latn-BA" dirty="0"/>
              <a:t>je bio djelimično poslovno sposoban. </a:t>
            </a:r>
            <a:endParaRPr lang="bs-Latn-BA" dirty="0" smtClean="0"/>
          </a:p>
          <a:p>
            <a:r>
              <a:rPr lang="bs-Latn-BA" dirty="0" smtClean="0"/>
              <a:t>Mogao </a:t>
            </a:r>
            <a:r>
              <a:rPr lang="bs-Latn-BA" dirty="0"/>
              <a:t>je samostalno zaključivati one pravne poslove koji su mu donosili korist i uveličavali njegovu imovinu, npr</a:t>
            </a:r>
            <a:r>
              <a:rPr lang="bs-Latn-BA" dirty="0" smtClean="0"/>
              <a:t>. prihvat </a:t>
            </a:r>
            <a:r>
              <a:rPr lang="bs-Latn-BA" dirty="0"/>
              <a:t>miraza darovanja, dok je za poslove kojima je </a:t>
            </a:r>
            <a:r>
              <a:rPr lang="bs-Latn-BA" dirty="0" smtClean="0"/>
              <a:t>otuđivao </a:t>
            </a:r>
            <a:r>
              <a:rPr lang="bs-Latn-BA" dirty="0"/>
              <a:t>svoju imovinu ili kojima je stavljao teret na svoju imovinu morao imati odobrenje svog skrbnika.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90745393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91200"/>
          </a:xfrm>
        </p:spPr>
        <p:txBody>
          <a:bodyPr>
            <a:normAutofit fontScale="77500" lnSpcReduction="20000"/>
          </a:bodyPr>
          <a:lstStyle/>
          <a:p>
            <a:r>
              <a:rPr lang="bs-Latn-BA" b="1" i="1" dirty="0"/>
              <a:t>Cura minorum </a:t>
            </a:r>
            <a:r>
              <a:rPr lang="bs-Latn-BA" dirty="0"/>
              <a:t>je skrbništvo nad doraslim maloljetnicima ili minorima, odnosno osobama u životnoj dobi </a:t>
            </a:r>
            <a:r>
              <a:rPr lang="bs-Latn-BA" dirty="0" smtClean="0"/>
              <a:t>između </a:t>
            </a:r>
            <a:r>
              <a:rPr lang="bs-Latn-BA" dirty="0"/>
              <a:t>14 i 25 godina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Zakonom </a:t>
            </a:r>
            <a:r>
              <a:rPr lang="bs-Latn-BA" b="1" i="1" dirty="0"/>
              <a:t>lex platoria </a:t>
            </a:r>
            <a:r>
              <a:rPr lang="bs-Latn-BA" dirty="0"/>
              <a:t>se zabranjivalo zaključivanje pravnih poslova sa osobama </a:t>
            </a:r>
            <a:r>
              <a:rPr lang="bs-Latn-BA" dirty="0" smtClean="0"/>
              <a:t>mlađim </a:t>
            </a:r>
            <a:r>
              <a:rPr lang="bs-Latn-BA" dirty="0"/>
              <a:t>od 25 godina bez odobrenja njegovog skrbnika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Na ovaj način je granica punoljetstva pomjerena sa 12-14 na 25 godina.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početku se skrbnik postavljao za svaki pojedinačni pravni posao, tzv</a:t>
            </a:r>
            <a:r>
              <a:rPr lang="bs-Latn-BA" dirty="0" smtClean="0"/>
              <a:t>. </a:t>
            </a:r>
            <a:r>
              <a:rPr lang="bs-Latn-BA" b="1" i="1" dirty="0" smtClean="0"/>
              <a:t>curator </a:t>
            </a:r>
            <a:r>
              <a:rPr lang="bs-Latn-BA" b="1" i="1" dirty="0"/>
              <a:t>ad certam causam</a:t>
            </a:r>
            <a:r>
              <a:rPr lang="bs-Latn-BA" dirty="0"/>
              <a:t>, da bi kasnije bila uvedena institucija generalnog skrbnika koji je mogao biti postavljen samo na izričit zahtjev minora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Kurator je mogao davati svoju saglasnost i naknadno na već zaključene pravne poslove od strane minora. </a:t>
            </a:r>
            <a:endParaRPr lang="bs-Latn-BA" dirty="0" smtClean="0"/>
          </a:p>
          <a:p>
            <a:r>
              <a:rPr lang="bs-Latn-BA" dirty="0" smtClean="0"/>
              <a:t>Za </a:t>
            </a:r>
            <a:r>
              <a:rPr lang="bs-Latn-BA" dirty="0"/>
              <a:t>razrješenje </a:t>
            </a:r>
            <a:r>
              <a:rPr lang="bs-Latn-BA" dirty="0" smtClean="0"/>
              <a:t>međusobnih </a:t>
            </a:r>
            <a:r>
              <a:rPr lang="bs-Latn-BA" dirty="0"/>
              <a:t>odnosa skrbnika i minora ustanovljena je posebna tužba </a:t>
            </a:r>
            <a:r>
              <a:rPr lang="bs-Latn-BA" b="1" i="1" dirty="0"/>
              <a:t>actio negotiorum directa </a:t>
            </a:r>
            <a:r>
              <a:rPr lang="bs-Latn-BA" dirty="0"/>
              <a:t>i </a:t>
            </a:r>
            <a:r>
              <a:rPr lang="bs-Latn-BA" b="1" i="1" dirty="0"/>
              <a:t>contracta</a:t>
            </a:r>
            <a:r>
              <a:rPr lang="bs-Latn-BA" dirty="0"/>
              <a:t>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20752133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r>
              <a:rPr lang="bs-Latn-BA" dirty="0"/>
              <a:t>Pored ovih, tzv</a:t>
            </a:r>
            <a:r>
              <a:rPr lang="bs-Latn-BA" dirty="0" smtClean="0"/>
              <a:t>. redovnih </a:t>
            </a:r>
            <a:r>
              <a:rPr lang="bs-Latn-BA" dirty="0"/>
              <a:t>oblika skrbništva, rimsko pravo poznavalo je i tzv</a:t>
            </a:r>
            <a:r>
              <a:rPr lang="bs-Latn-BA" dirty="0" smtClean="0"/>
              <a:t>. vanredne </a:t>
            </a:r>
            <a:r>
              <a:rPr lang="bs-Latn-BA" dirty="0"/>
              <a:t>oblike skrbništva, kao što su: </a:t>
            </a:r>
          </a:p>
          <a:p>
            <a:r>
              <a:rPr lang="bs-Latn-BA" dirty="0"/>
              <a:t>- </a:t>
            </a:r>
            <a:r>
              <a:rPr lang="bs-Latn-BA" b="1" i="1" dirty="0"/>
              <a:t>cura absentis </a:t>
            </a:r>
            <a:r>
              <a:rPr lang="bs-Latn-BA" dirty="0"/>
              <a:t>ili skrbništvo za odsutnu osobu; </a:t>
            </a:r>
          </a:p>
          <a:p>
            <a:r>
              <a:rPr lang="bs-Latn-BA" dirty="0"/>
              <a:t>- </a:t>
            </a:r>
            <a:r>
              <a:rPr lang="bs-Latn-BA" b="1" i="1" dirty="0"/>
              <a:t>cura ventris </a:t>
            </a:r>
            <a:r>
              <a:rPr lang="bs-Latn-BA" dirty="0"/>
              <a:t>ili skrbništvo nad embrionom; </a:t>
            </a:r>
          </a:p>
          <a:p>
            <a:r>
              <a:rPr lang="bs-Latn-BA" dirty="0"/>
              <a:t>- </a:t>
            </a:r>
            <a:r>
              <a:rPr lang="bs-Latn-BA" b="1" i="1" dirty="0"/>
              <a:t>cura bonorum, </a:t>
            </a:r>
            <a:r>
              <a:rPr lang="bs-Latn-BA" dirty="0"/>
              <a:t>skrbništvo nad imovinom </a:t>
            </a:r>
            <a:r>
              <a:rPr lang="bs-Latn-BA"/>
              <a:t>iz </a:t>
            </a:r>
            <a:r>
              <a:rPr lang="bs-Latn-BA" smtClean="0"/>
              <a:t>određene </a:t>
            </a:r>
            <a:r>
              <a:rPr lang="bs-Latn-BA" dirty="0"/>
              <a:t>ostavine u procesu do okončanja </a:t>
            </a:r>
            <a:r>
              <a:rPr lang="bs-Latn-BA"/>
              <a:t>procesa </a:t>
            </a:r>
            <a:r>
              <a:rPr lang="bs-Latn-BA" smtClean="0"/>
              <a:t>nasljeđivanja</a:t>
            </a:r>
            <a:r>
              <a:rPr lang="bs-Latn-BA" dirty="0"/>
              <a:t>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759655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U prvim fazama razvoja rimske države, dominantan oblik srodstva bilo je agnatsko srodstvo ili </a:t>
            </a:r>
            <a:r>
              <a:rPr lang="bs-Latn-BA" i="1" dirty="0"/>
              <a:t>agnatio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To </a:t>
            </a:r>
            <a:r>
              <a:rPr lang="bs-Latn-BA" dirty="0"/>
              <a:t>srodstvo se računalo po očevoj liniji, a zasnivalo se na pripadnosti istoj očinskoj vlasti. </a:t>
            </a:r>
            <a:endParaRPr lang="bs-Latn-BA" dirty="0" smtClean="0"/>
          </a:p>
          <a:p>
            <a:r>
              <a:rPr lang="bs-Latn-BA" dirty="0" smtClean="0"/>
              <a:t>Neko </a:t>
            </a:r>
            <a:r>
              <a:rPr lang="bs-Latn-BA" dirty="0"/>
              <a:t>je mogao biti agnatski srodnik, a da istovremeno nije bio krvni srodnik, npr</a:t>
            </a:r>
            <a:r>
              <a:rPr lang="bs-Latn-BA" dirty="0" smtClean="0"/>
              <a:t>. žena </a:t>
            </a:r>
            <a:r>
              <a:rPr lang="bs-Latn-BA" dirty="0"/>
              <a:t>u braku cum manu, arogirano i adoptirano lice itd. </a:t>
            </a:r>
            <a:endParaRPr lang="bs-Latn-BA" dirty="0" smtClean="0"/>
          </a:p>
          <a:p>
            <a:r>
              <a:rPr lang="bs-Latn-BA" dirty="0" smtClean="0"/>
              <a:t>Ako </a:t>
            </a:r>
            <a:r>
              <a:rPr lang="bs-Latn-BA" dirty="0"/>
              <a:t>je brak slobodan, a žena ne dolazi pod vlast (</a:t>
            </a:r>
            <a:r>
              <a:rPr lang="bs-Latn-BA" i="1" dirty="0"/>
              <a:t>manus</a:t>
            </a:r>
            <a:r>
              <a:rPr lang="bs-Latn-BA" dirty="0"/>
              <a:t>) svoga muža, tada djeca nisu sa majkom u agnatskom srodstvu jer majka potpada pod patriam potestatem svog oca, dakle pod svoju raniju agnatsku porodicu. </a:t>
            </a:r>
          </a:p>
        </p:txBody>
      </p:sp>
    </p:spTree>
    <p:extLst>
      <p:ext uri="{BB962C8B-B14F-4D97-AF65-F5344CB8AC3E}">
        <p14:creationId xmlns:p14="http://schemas.microsoft.com/office/powerpoint/2010/main" val="1733552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bs-Latn-BA" dirty="0"/>
              <a:t>Ovo srodstvo je vremenom potisnuto od strane tzv</a:t>
            </a:r>
            <a:r>
              <a:rPr lang="bs-Latn-BA" dirty="0" smtClean="0"/>
              <a:t>. kognatskog </a:t>
            </a:r>
            <a:r>
              <a:rPr lang="bs-Latn-BA" dirty="0"/>
              <a:t>srodstva ili </a:t>
            </a:r>
            <a:r>
              <a:rPr lang="bs-Latn-BA" i="1" dirty="0"/>
              <a:t>cognatio</a:t>
            </a:r>
            <a:r>
              <a:rPr lang="bs-Latn-BA" dirty="0"/>
              <a:t> (krvno srodstvo). </a:t>
            </a:r>
            <a:endParaRPr lang="bs-Latn-BA" dirty="0" smtClean="0"/>
          </a:p>
          <a:p>
            <a:r>
              <a:rPr lang="bs-Latn-BA" dirty="0" smtClean="0"/>
              <a:t>Krvno </a:t>
            </a:r>
            <a:r>
              <a:rPr lang="bs-Latn-BA" dirty="0"/>
              <a:t>srodstvo se računa i po očevoj i po majčinoj liniji. </a:t>
            </a:r>
            <a:endParaRPr lang="bs-Latn-BA" dirty="0" smtClean="0"/>
          </a:p>
          <a:p>
            <a:r>
              <a:rPr lang="bs-Latn-BA" dirty="0" smtClean="0"/>
              <a:t>Ono </a:t>
            </a:r>
            <a:r>
              <a:rPr lang="bs-Latn-BA" dirty="0"/>
              <a:t>je tek u Justinijanovom pravu postalo dominantan oblik srodstva. </a:t>
            </a:r>
          </a:p>
        </p:txBody>
      </p:sp>
    </p:spTree>
    <p:extLst>
      <p:ext uri="{BB962C8B-B14F-4D97-AF65-F5344CB8AC3E}">
        <p14:creationId xmlns:p14="http://schemas.microsoft.com/office/powerpoint/2010/main" val="3718157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10000"/>
          </a:bodyPr>
          <a:lstStyle/>
          <a:p>
            <a:r>
              <a:rPr lang="vi-VN" dirty="0"/>
              <a:t>Srodstvo se računa prema nekoliko </a:t>
            </a:r>
            <a:r>
              <a:rPr lang="vi-VN" dirty="0" smtClean="0"/>
              <a:t>linija </a:t>
            </a:r>
            <a:r>
              <a:rPr lang="vi-VN" dirty="0"/>
              <a:t>srodstva: </a:t>
            </a:r>
          </a:p>
          <a:p>
            <a:r>
              <a:rPr lang="vi-VN" dirty="0"/>
              <a:t>Uspravna linija (linea </a:t>
            </a:r>
            <a:r>
              <a:rPr lang="vi-VN" i="1" dirty="0"/>
              <a:t>recta</a:t>
            </a:r>
            <a:r>
              <a:rPr lang="vi-VN" dirty="0"/>
              <a:t>) predstavlja red potomaka koji potiču jedni od drugih. </a:t>
            </a:r>
            <a:endParaRPr lang="bs-Latn-BA" dirty="0" smtClean="0"/>
          </a:p>
          <a:p>
            <a:r>
              <a:rPr lang="vi-VN" dirty="0" smtClean="0"/>
              <a:t>To </a:t>
            </a:r>
            <a:r>
              <a:rPr lang="vi-VN" dirty="0"/>
              <a:t>je ustvari odnos između predaka ili ascendenata i potomaka ili descendenata (npr.otac-sin-unuk-praunuk). </a:t>
            </a:r>
          </a:p>
          <a:p>
            <a:r>
              <a:rPr lang="vi-VN" dirty="0"/>
              <a:t>Pobočna linija (</a:t>
            </a:r>
            <a:r>
              <a:rPr lang="vi-VN" i="1" dirty="0"/>
              <a:t>linea transversa</a:t>
            </a:r>
            <a:r>
              <a:rPr lang="vi-VN" dirty="0"/>
              <a:t>) predstavlja odnos između osoba koje ne potiču jedni od drugih, već od nekog zajedničkog pretka (npr.braća-sestre, stričevi, bratići, sestrići itd).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83766782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že se citirati">
  <a:themeElements>
    <a:clrScheme name="U sivim tonovim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Može se citirati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ože se citirati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</TotalTime>
  <Words>4562</Words>
  <Application>Microsoft Office PowerPoint</Application>
  <PresentationFormat>On-screen Show (4:3)</PresentationFormat>
  <Paragraphs>255</Paragraphs>
  <Slides>62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62</vt:i4>
      </vt:variant>
    </vt:vector>
  </HeadingPairs>
  <TitlesOfParts>
    <vt:vector size="64" baseType="lpstr">
      <vt:lpstr>Office Theme</vt:lpstr>
      <vt:lpstr>Može se citirati</vt:lpstr>
      <vt:lpstr>INSTITUCIJE RIMSKOG PRAVA I</vt:lpstr>
      <vt:lpstr>POJAM I HISTORIJSKI RAZVOJ RIMSKE PORODICE </vt:lpstr>
      <vt:lpstr>PowerPoint Presentation</vt:lpstr>
      <vt:lpstr>PowerPoint Presentation</vt:lpstr>
      <vt:lpstr>PowerPoint Presentation</vt:lpstr>
      <vt:lpstr>SRODSTVO I STUPNJEVI SRODSTVA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POJAM I PRETPOSTAVKE BRAKA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ZARUKE (SPONSALIA) </vt:lpstr>
      <vt:lpstr>PowerPoint Presentation</vt:lpstr>
      <vt:lpstr>OBLICI SKLAPANJA BRAKA, UČINCI BRAKA, PRESTANAK BRAKA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MIRAZ (DOS) I DONATIO ANTE NUPTIAS </vt:lpstr>
      <vt:lpstr>PowerPoint Presentation</vt:lpstr>
      <vt:lpstr>PowerPoint Presentation</vt:lpstr>
      <vt:lpstr>PowerPoint Presentation</vt:lpstr>
      <vt:lpstr>PATRIA POTESTAS </vt:lpstr>
      <vt:lpstr>PowerPoint Presentation</vt:lpstr>
      <vt:lpstr>PowerPoint Presentation</vt:lpstr>
      <vt:lpstr>PowerPoint Presentation</vt:lpstr>
      <vt:lpstr>PowerPoint Presentation</vt:lpstr>
      <vt:lpstr>POSTANAK I PRESTANAK PATRIE POTESTAS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TUTORSTVO (TUTELA)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SKRBNIŠTVO (CURA)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Institucije rimskog prava I</dc:title>
  <dc:creator>PFK2</dc:creator>
  <cp:lastModifiedBy>PFK2</cp:lastModifiedBy>
  <cp:revision>50</cp:revision>
  <dcterms:created xsi:type="dcterms:W3CDTF">2006-08-16T00:00:00Z</dcterms:created>
  <dcterms:modified xsi:type="dcterms:W3CDTF">2017-12-01T13:43:03Z</dcterms:modified>
</cp:coreProperties>
</file>