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406" r:id="rId3"/>
    <p:sldId id="352" r:id="rId4"/>
    <p:sldId id="353" r:id="rId5"/>
    <p:sldId id="354" r:id="rId6"/>
    <p:sldId id="355" r:id="rId7"/>
    <p:sldId id="356" r:id="rId8"/>
    <p:sldId id="357" r:id="rId9"/>
    <p:sldId id="358" r:id="rId10"/>
    <p:sldId id="359" r:id="rId11"/>
    <p:sldId id="360" r:id="rId12"/>
    <p:sldId id="361" r:id="rId13"/>
    <p:sldId id="362" r:id="rId14"/>
    <p:sldId id="363" r:id="rId15"/>
    <p:sldId id="364" r:id="rId16"/>
    <p:sldId id="365" r:id="rId17"/>
    <p:sldId id="366" r:id="rId18"/>
    <p:sldId id="367" r:id="rId19"/>
    <p:sldId id="368" r:id="rId20"/>
    <p:sldId id="369" r:id="rId21"/>
    <p:sldId id="371" r:id="rId22"/>
    <p:sldId id="372" r:id="rId23"/>
    <p:sldId id="373" r:id="rId24"/>
    <p:sldId id="374" r:id="rId25"/>
    <p:sldId id="375" r:id="rId26"/>
    <p:sldId id="376" r:id="rId27"/>
    <p:sldId id="370" r:id="rId28"/>
    <p:sldId id="377" r:id="rId29"/>
    <p:sldId id="378" r:id="rId30"/>
    <p:sldId id="379" r:id="rId31"/>
    <p:sldId id="380" r:id="rId32"/>
    <p:sldId id="381" r:id="rId33"/>
    <p:sldId id="382" r:id="rId34"/>
    <p:sldId id="383" r:id="rId35"/>
    <p:sldId id="384" r:id="rId36"/>
    <p:sldId id="385" r:id="rId37"/>
    <p:sldId id="386" r:id="rId38"/>
    <p:sldId id="387" r:id="rId39"/>
    <p:sldId id="388" r:id="rId40"/>
    <p:sldId id="389" r:id="rId41"/>
    <p:sldId id="390" r:id="rId42"/>
    <p:sldId id="391" r:id="rId43"/>
    <p:sldId id="392" r:id="rId44"/>
    <p:sldId id="393" r:id="rId45"/>
    <p:sldId id="394" r:id="rId46"/>
    <p:sldId id="395" r:id="rId47"/>
    <p:sldId id="396" r:id="rId48"/>
    <p:sldId id="397" r:id="rId49"/>
    <p:sldId id="398" r:id="rId50"/>
    <p:sldId id="399" r:id="rId51"/>
    <p:sldId id="400" r:id="rId52"/>
    <p:sldId id="401" r:id="rId53"/>
    <p:sldId id="402" r:id="rId54"/>
    <p:sldId id="403" r:id="rId55"/>
    <p:sldId id="404" r:id="rId56"/>
    <p:sldId id="405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naslo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s-Latn-BA" smtClean="0"/>
              <a:t>Kliknite da biste dodali stil podnaslova prototipa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D661E-5F1F-44CD-91A9-C1C013B021E1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11/15/2017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CCF53B-A8DA-4F7D-A077-3C28F1C5A7AF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7433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1B9BC-0B0E-40B6-BE44-7E6A3AB8DAB4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11/15/2017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184544-F979-46AC-9087-A81BB2886C6F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58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lo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/>
          <a:lstStyle>
            <a:lvl1pPr algn="r">
              <a:defRPr sz="4800" b="1" cap="none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1FDBE-91FF-4F78-9373-67E1DE805C67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11/15/2017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BC0E0F6-C851-4AB9-A0F9-FDD3E0D5A482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2778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Naslov i 2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1A1C2-1FD5-4B8C-B32D-F8F2302F1BE5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11/15/2017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37B6FF-E60F-47B3-84BA-605B494A564E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504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C940B-DF6F-4DA0-BDDA-0C95F4C1D7C7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11/15/2017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C39AD5-D7A5-4EC5-8DE2-7F46B0D42EB4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9037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8D6A9-7198-4516-B742-935E9859364E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11/15/2017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A7076E-56C1-4FF6-86A5-8395C1929964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1436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1B84F-8453-417E-B31D-2E49DAB07D74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11/15/2017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FCAE0-DD46-45CD-B2DB-D79E6EAF6DEE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5770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A1F1D-1071-4F30-8024-6F04330B2F20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11/15/2017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33A89E-BD1C-4093-A252-C7B657AFDB23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924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>
            <a:normAutofit/>
          </a:bodyPr>
          <a:lstStyle>
            <a:lvl1pPr algn="l">
              <a:defRPr sz="2400" b="0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400"/>
            </a:lvl1pPr>
          </a:lstStyle>
          <a:p>
            <a:pPr lvl="0"/>
            <a:r>
              <a:rPr lang="bs-Latn-BA" noProof="0" smtClean="0"/>
              <a:t>Klinite na ikonu kako bi dodali sliku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>
          <a:xfrm>
            <a:off x="2914650" y="6042025"/>
            <a:ext cx="7318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F4BA3-F94E-4BC8-9F6D-23F8811DCD8C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11/15/2017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442913" y="6042025"/>
            <a:ext cx="24717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3646488" y="5916613"/>
            <a:ext cx="796925" cy="49053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8CEF55-85EC-4591-8925-9BB9829F1620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5994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>
            <a:normAutofit/>
          </a:bodyPr>
          <a:lstStyle>
            <a:lvl1pPr algn="l">
              <a:defRPr sz="2400" b="0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1600"/>
            </a:lvl1pPr>
          </a:lstStyle>
          <a:p>
            <a:pPr lvl="0"/>
            <a:r>
              <a:rPr lang="bs-Latn-BA" noProof="0" smtClean="0"/>
              <a:t>Klinite na ikonu kako bi dodali sliku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A3C43-2FAD-460D-8995-4C922866357F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11/15/2017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FA3E2-B16F-4464-A5B0-E9224B93C017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0342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/>
          <a:lstStyle>
            <a:lvl1pPr algn="l">
              <a:defRPr sz="4200" b="1" cap="none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51723-59A5-4E1B-A083-10EB90BF6DD0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11/15/2017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F08953-EF94-4815-8853-E18FA6EAD04B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8108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BAD57-3B27-410E-949B-43AABF156820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11/15/2017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840E147-6065-4373-8473-720DFFCBE03A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0960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108DD-1987-4550-9912-69AB41FA6B44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11/15/2017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D1ADB8-08B0-4A09-ACE0-886812F2626A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4961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bs-Latn-BA" smtClean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37680-9613-4E66-B8D0-BB660D28AEE3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11/15/2017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1DBAE40-F0D8-4E70-B089-2E079D7CFD28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758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625" y="447675"/>
            <a:ext cx="7524750" cy="969963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625" y="2184400"/>
            <a:ext cx="7524750" cy="3675063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913" y="6042025"/>
            <a:ext cx="6289675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975" y="6042025"/>
            <a:ext cx="992188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162927-8A2F-4BB9-A788-40C5493BC5D4}" type="datetimeFigureOut">
              <a:rPr lang="en-US" altLang="sr-Latn-RS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11/15/2017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163" y="5916613"/>
            <a:ext cx="796925" cy="490537"/>
          </a:xfrm>
          <a:prstGeom prst="rect">
            <a:avLst/>
          </a:prstGeom>
        </p:spPr>
        <p:txBody>
          <a:bodyPr vert="horz" wrap="square" lIns="91440" tIns="45720" rIns="91440" bIns="10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2000" smtClean="0">
                <a:solidFill>
                  <a:schemeClr val="accent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FB82DF-B922-4BDA-8EFD-205516C29350}" type="slidenum">
              <a:rPr lang="bs-Latn-BA" altLang="sr-Latn-RS">
                <a:solidFill>
                  <a:srgbClr val="DDDDDD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7605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FEFEFE"/>
          </a:solidFill>
          <a:latin typeface="+mj-lt"/>
          <a:ea typeface="Trebuchet MS" panose="020B0603020202020204" pitchFamily="34" charset="0"/>
          <a:cs typeface="Trebuchet M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EFEFE"/>
          </a:solidFill>
          <a:latin typeface="Century Gothic" panose="020B0502020202020204" pitchFamily="34" charset="0"/>
          <a:ea typeface="Trebuchet MS" panose="020B0603020202020204" pitchFamily="34" charset="0"/>
          <a:cs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EFEFE"/>
          </a:solidFill>
          <a:latin typeface="Century Gothic" panose="020B0502020202020204" pitchFamily="34" charset="0"/>
          <a:ea typeface="Trebuchet MS" panose="020B0603020202020204" pitchFamily="34" charset="0"/>
          <a:cs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EFEFE"/>
          </a:solidFill>
          <a:latin typeface="Century Gothic" panose="020B0502020202020204" pitchFamily="34" charset="0"/>
          <a:ea typeface="Trebuchet MS" panose="020B0603020202020204" pitchFamily="34" charset="0"/>
          <a:cs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EFEFE"/>
          </a:solidFill>
          <a:latin typeface="Century Gothic" panose="020B0502020202020204" pitchFamily="34" charset="0"/>
          <a:ea typeface="Trebuchet MS" panose="020B0603020202020204" pitchFamily="34" charset="0"/>
          <a:cs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950" y="1700213"/>
            <a:ext cx="9144000" cy="18446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bs-Latn-BA" altLang="sr-Latn-RS" sz="4800" smtClean="0">
                <a:solidFill>
                  <a:srgbClr val="5F5F5F"/>
                </a:solidFill>
                <a:cs typeface="Trebuchet MS" pitchFamily="34" charset="0"/>
              </a:rPr>
              <a:t>INSTITUCIJE RIMSKOG PRAVA I</a:t>
            </a:r>
            <a:endParaRPr lang="bs-Latn-BA" altLang="sr-Latn-RS" sz="4800" dirty="0" smtClean="0">
              <a:solidFill>
                <a:srgbClr val="5F5F5F"/>
              </a:solidFill>
              <a:cs typeface="Trebuchet MS" pitchFamily="34" charset="0"/>
            </a:endParaRPr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827088" y="2924175"/>
            <a:ext cx="7650162" cy="4033838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bs-Latn-BA" alt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Prof. </a:t>
            </a:r>
            <a:r>
              <a:rPr lang="bs-Latn-BA" altLang="sr-Latn-R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dr. Omer Hamzić</a:t>
            </a: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bs-Latn-BA" altLang="sr-Latn-R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Viši asistent </a:t>
            </a:r>
            <a:r>
              <a:rPr lang="bs-Latn-BA" alt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Benjamina </a:t>
            </a:r>
            <a:r>
              <a:rPr lang="bs-Latn-BA" altLang="sr-Latn-R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Londrc</a:t>
            </a:r>
            <a:r>
              <a:rPr lang="bs-Latn-BA" alt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MA</a:t>
            </a:r>
            <a:endParaRPr lang="bs-Latn-BA" altLang="sr-Latn-RS" sz="2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endParaRPr lang="bs-Latn-BA" altLang="sr-Latn-RS" sz="2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bs-Latn-BA" altLang="sr-Latn-R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Kiseljak, </a:t>
            </a:r>
            <a:r>
              <a:rPr lang="bs-Latn-BA" alt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2017/18. </a:t>
            </a:r>
            <a:r>
              <a:rPr lang="bs-Latn-BA" altLang="sr-Latn-R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godine</a:t>
            </a:r>
            <a:endParaRPr lang="en-US" altLang="sr-Latn-RS" sz="2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0"/>
            <a:ext cx="2090738" cy="192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891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Rob se razlikovao od životinja i drugih stvari po tome što je on ipak čovjek, te se vlast nad robom zvala </a:t>
            </a:r>
            <a:r>
              <a:rPr lang="bs-Latn-BA" i="1" dirty="0"/>
              <a:t>domicia potestas </a:t>
            </a:r>
            <a:r>
              <a:rPr lang="bs-Latn-BA" dirty="0"/>
              <a:t>(a ne </a:t>
            </a:r>
            <a:r>
              <a:rPr lang="bs-Latn-BA" i="1" dirty="0"/>
              <a:t>dominium</a:t>
            </a:r>
            <a:r>
              <a:rPr lang="bs-Latn-BA" dirty="0"/>
              <a:t> za životinje i stvari). </a:t>
            </a:r>
            <a:endParaRPr lang="bs-Latn-BA" dirty="0" smtClean="0"/>
          </a:p>
          <a:p>
            <a:r>
              <a:rPr lang="bs-Latn-BA" dirty="0" smtClean="0"/>
              <a:t>Već </a:t>
            </a:r>
            <a:r>
              <a:rPr lang="bs-Latn-BA" dirty="0"/>
              <a:t>u starije doba roba su zvali </a:t>
            </a:r>
            <a:r>
              <a:rPr lang="bs-Latn-BA" dirty="0" smtClean="0"/>
              <a:t>oruđe </a:t>
            </a:r>
            <a:r>
              <a:rPr lang="bs-Latn-BA" dirty="0"/>
              <a:t>koje govori (</a:t>
            </a:r>
            <a:r>
              <a:rPr lang="bs-Latn-BA" i="1" dirty="0"/>
              <a:t>instrumentum vocale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 smtClean="0"/>
              <a:t>Svome </a:t>
            </a:r>
            <a:r>
              <a:rPr lang="bs-Latn-BA" dirty="0"/>
              <a:t>gospodaru je mogao samo sticati, nikako ga obavezivati. </a:t>
            </a:r>
            <a:endParaRPr lang="bs-Latn-BA" dirty="0" smtClean="0"/>
          </a:p>
          <a:p>
            <a:r>
              <a:rPr lang="bs-Latn-BA" dirty="0" smtClean="0"/>
              <a:t>Iznimke </a:t>
            </a:r>
            <a:r>
              <a:rPr lang="bs-Latn-BA" dirty="0"/>
              <a:t>u obavezivanju gospodara su: gospodar odgovara za obaveze iz robovih delikata; ako je roba postavio sa </a:t>
            </a:r>
            <a:r>
              <a:rPr lang="bs-Latn-BA" dirty="0" smtClean="0"/>
              <a:t>poslovođu </a:t>
            </a:r>
            <a:r>
              <a:rPr lang="bs-Latn-BA" dirty="0"/>
              <a:t>neke radnje ili kapetana broda, ili ga ovlastio da sklapa pravne poslove, gospodar je mogao biti tužen. </a:t>
            </a:r>
          </a:p>
        </p:txBody>
      </p:sp>
    </p:spTree>
    <p:extLst>
      <p:ext uri="{BB962C8B-B14F-4D97-AF65-F5344CB8AC3E}">
        <p14:creationId xmlns:p14="http://schemas.microsoft.com/office/powerpoint/2010/main" val="3412946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85000" lnSpcReduction="10000"/>
          </a:bodyPr>
          <a:lstStyle/>
          <a:p>
            <a:r>
              <a:rPr lang="bs-Latn-BA" dirty="0"/>
              <a:t>Gospodar je mogao usvojiti i jedan drugi način, gdje je njegova odgovornost bila samo ograničena. </a:t>
            </a:r>
            <a:endParaRPr lang="bs-Latn-BA" dirty="0" smtClean="0"/>
          </a:p>
          <a:p>
            <a:r>
              <a:rPr lang="bs-Latn-BA" dirty="0" smtClean="0"/>
              <a:t>On </a:t>
            </a:r>
            <a:r>
              <a:rPr lang="bs-Latn-BA" dirty="0"/>
              <a:t>bi </a:t>
            </a:r>
            <a:r>
              <a:rPr lang="bs-Latn-BA" dirty="0" smtClean="0"/>
              <a:t>određenu </a:t>
            </a:r>
            <a:r>
              <a:rPr lang="bs-Latn-BA" dirty="0"/>
              <a:t>imovinsku masu robu samo prepustio na slobodno upravljanje i faktičko korištenje </a:t>
            </a:r>
            <a:r>
              <a:rPr lang="bs-Latn-BA" i="1" dirty="0"/>
              <a:t>peculium</a:t>
            </a:r>
            <a:r>
              <a:rPr lang="bs-Latn-BA" dirty="0"/>
              <a:t>, pa je pravno gospodar vlasnik pekulija i uvijek ih je mogao uzeti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Zaradom od pekulija robovi bi se otkupljivali, a gospodari su izvlačili veliku korist. </a:t>
            </a:r>
            <a:endParaRPr lang="bs-Latn-BA" dirty="0" smtClean="0"/>
          </a:p>
          <a:p>
            <a:r>
              <a:rPr lang="bs-Latn-BA" dirty="0" smtClean="0"/>
              <a:t>Upravljajući </a:t>
            </a:r>
            <a:r>
              <a:rPr lang="bs-Latn-BA" dirty="0"/>
              <a:t>pekulijom mogao je rob sklapati pravne poslove i sa gospodarom. </a:t>
            </a:r>
            <a:endParaRPr lang="bs-Latn-BA" dirty="0" smtClean="0"/>
          </a:p>
          <a:p>
            <a:r>
              <a:rPr lang="bs-Latn-BA" dirty="0" smtClean="0"/>
              <a:t>Takve </a:t>
            </a:r>
            <a:r>
              <a:rPr lang="bs-Latn-BA" dirty="0"/>
              <a:t>obaveze su bile </a:t>
            </a:r>
            <a:r>
              <a:rPr lang="bs-Latn-BA" dirty="0" smtClean="0"/>
              <a:t>neotuđive </a:t>
            </a:r>
            <a:r>
              <a:rPr lang="bs-Latn-BA" dirty="0"/>
              <a:t>(</a:t>
            </a:r>
            <a:r>
              <a:rPr lang="bs-Latn-BA" i="1" dirty="0"/>
              <a:t>obligatio naturalis</a:t>
            </a:r>
            <a:r>
              <a:rPr lang="bs-Latn-BA" dirty="0"/>
              <a:t>), ali ih je gospodar u slučaju akcije </a:t>
            </a:r>
            <a:r>
              <a:rPr lang="bs-Latn-BA" i="1" dirty="0"/>
              <a:t>de peculio </a:t>
            </a:r>
            <a:r>
              <a:rPr lang="bs-Latn-BA" dirty="0"/>
              <a:t>mogao prvenstveno odbiti od pekulija. </a:t>
            </a:r>
          </a:p>
        </p:txBody>
      </p:sp>
    </p:spTree>
    <p:extLst>
      <p:ext uri="{BB962C8B-B14F-4D97-AF65-F5344CB8AC3E}">
        <p14:creationId xmlns:p14="http://schemas.microsoft.com/office/powerpoint/2010/main" val="2242105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bs-Latn-BA" dirty="0"/>
              <a:t>Izvorni i najstariji način postanka ropstva je zarobljavanje neprijatelja u ratu. </a:t>
            </a:r>
            <a:endParaRPr lang="bs-Latn-BA" dirty="0" smtClean="0"/>
          </a:p>
          <a:p>
            <a:r>
              <a:rPr lang="bs-Latn-BA" dirty="0" smtClean="0"/>
              <a:t>Ropstvo </a:t>
            </a:r>
            <a:r>
              <a:rPr lang="bs-Latn-BA" dirty="0"/>
              <a:t>je nasljedno stanje, pa se dijete ropkinje smatra robom bez obzira ko mu je otac. </a:t>
            </a:r>
            <a:endParaRPr lang="bs-Latn-BA" dirty="0" smtClean="0"/>
          </a:p>
          <a:p>
            <a:r>
              <a:rPr lang="bs-Latn-BA" dirty="0" smtClean="0"/>
              <a:t>Po </a:t>
            </a:r>
            <a:r>
              <a:rPr lang="bs-Latn-BA" dirty="0"/>
              <a:t>klasičnom pravu carskog doba, dijete ropkinje se smatralo slobodnim ako je majka od začeća do poroda, makar i za kraće vrijeme, bila slobodna. </a:t>
            </a:r>
          </a:p>
        </p:txBody>
      </p:sp>
    </p:spTree>
    <p:extLst>
      <p:ext uri="{BB962C8B-B14F-4D97-AF65-F5344CB8AC3E}">
        <p14:creationId xmlns:p14="http://schemas.microsoft.com/office/powerpoint/2010/main" val="620008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I slobodan čovjek mogao je postati rob i to: </a:t>
            </a:r>
          </a:p>
          <a:p>
            <a:r>
              <a:rPr lang="bs-Latn-BA" dirty="0"/>
              <a:t>a) Po zakoniku XII ploča dužnik u ovršnom postupku mogao je biti prodat u ropstvo </a:t>
            </a:r>
            <a:r>
              <a:rPr lang="bs-Latn-BA" i="1" dirty="0"/>
              <a:t>trans </a:t>
            </a:r>
            <a:r>
              <a:rPr lang="bs-Latn-BA" i="1" dirty="0" smtClean="0"/>
              <a:t>Tiberium</a:t>
            </a:r>
            <a:r>
              <a:rPr lang="bs-Latn-BA" dirty="0"/>
              <a:t>, tj. u inostranstvo, kao i oni koji se ne odazovu procjeni ili novačenju (regrutovanju). </a:t>
            </a:r>
          </a:p>
          <a:p>
            <a:r>
              <a:rPr lang="bs-Latn-BA" dirty="0"/>
              <a:t>b) Ako bi se slobodan čovjek dao prodati kao rob, pa poslije dokazivanja slobode sa prijateljem koji ga je prodao podijelio kupovninu, pretor bi mu uskratio parnicu o slobodi (</a:t>
            </a:r>
            <a:r>
              <a:rPr lang="bs-Latn-BA" i="1" dirty="0"/>
              <a:t>vindicatio in libertatem</a:t>
            </a:r>
            <a:r>
              <a:rPr lang="bs-Latn-BA" dirty="0"/>
              <a:t>), dakle prodani je ostajao rob. </a:t>
            </a:r>
          </a:p>
          <a:p>
            <a:r>
              <a:rPr lang="bs-Latn-BA" dirty="0"/>
              <a:t>c) Rimljanka koja je živjela u spolnoj vezi (</a:t>
            </a:r>
            <a:r>
              <a:rPr lang="bs-Latn-BA" i="1" dirty="0"/>
              <a:t>contubernium</a:t>
            </a:r>
            <a:r>
              <a:rPr lang="bs-Latn-BA" dirty="0"/>
              <a:t>) sa </a:t>
            </a:r>
            <a:r>
              <a:rPr lang="bs-Latn-BA" dirty="0" smtClean="0"/>
              <a:t>tuđim </a:t>
            </a:r>
            <a:r>
              <a:rPr lang="bs-Latn-BA" dirty="0"/>
              <a:t>robom uprkos gospodarevoj zabrani;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638314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bs-Latn-BA" dirty="0"/>
              <a:t>Državni robovi radi kazne (</a:t>
            </a:r>
            <a:r>
              <a:rPr lang="bs-Latn-BA" i="1" dirty="0"/>
              <a:t>servi poenae</a:t>
            </a:r>
            <a:r>
              <a:rPr lang="bs-Latn-BA" dirty="0"/>
              <a:t>) u carsko doba, postajali bi državni </a:t>
            </a:r>
            <a:r>
              <a:rPr lang="bs-Latn-BA" dirty="0" smtClean="0"/>
              <a:t>osuđenici </a:t>
            </a:r>
            <a:r>
              <a:rPr lang="bs-Latn-BA" dirty="0"/>
              <a:t>na najteže kazne (rad u rudnicima, borba sa zvijerima, smaknuće), a njihova imovina pripala bi državi. </a:t>
            </a:r>
          </a:p>
          <a:p>
            <a:r>
              <a:rPr lang="bs-Latn-BA" dirty="0"/>
              <a:t>Rob je mogao steći slobodu aktom manumisije, odnosno </a:t>
            </a:r>
            <a:r>
              <a:rPr lang="bs-Latn-BA" dirty="0" smtClean="0"/>
              <a:t>oslobađanja</a:t>
            </a:r>
            <a:r>
              <a:rPr lang="bs-Latn-BA" dirty="0"/>
              <a:t>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655190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MANUMISIJE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/>
              <a:t>Akt </a:t>
            </a:r>
            <a:r>
              <a:rPr lang="bs-Latn-BA" dirty="0" smtClean="0"/>
              <a:t>oslobađanja </a:t>
            </a:r>
            <a:r>
              <a:rPr lang="bs-Latn-BA" dirty="0"/>
              <a:t>roba od vlasti gospodara naziva se mamumisija. </a:t>
            </a:r>
            <a:endParaRPr lang="bs-Latn-BA" dirty="0" smtClean="0"/>
          </a:p>
          <a:p>
            <a:r>
              <a:rPr lang="bs-Latn-BA" dirty="0" smtClean="0"/>
              <a:t>Postoje </a:t>
            </a:r>
            <a:r>
              <a:rPr lang="bs-Latn-BA" dirty="0"/>
              <a:t>2 skupine manumisije: </a:t>
            </a:r>
          </a:p>
          <a:p>
            <a:r>
              <a:rPr lang="bs-Latn-BA" dirty="0"/>
              <a:t>1. Manumisija po civilnom pravu </a:t>
            </a:r>
          </a:p>
          <a:p>
            <a:r>
              <a:rPr lang="bs-Latn-BA" dirty="0"/>
              <a:t>2. Manumisija po pretorskom pravu.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657909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bs-Latn-BA" dirty="0"/>
              <a:t>U manumisiju po civilnom pravu obraja se: </a:t>
            </a:r>
          </a:p>
          <a:p>
            <a:r>
              <a:rPr lang="bs-Latn-BA" dirty="0"/>
              <a:t>a) </a:t>
            </a:r>
            <a:r>
              <a:rPr lang="bs-Latn-BA" i="1" dirty="0"/>
              <a:t>Manumissio vindicta </a:t>
            </a:r>
            <a:r>
              <a:rPr lang="bs-Latn-BA" dirty="0"/>
              <a:t>je </a:t>
            </a:r>
            <a:r>
              <a:rPr lang="bs-Latn-BA" dirty="0" smtClean="0"/>
              <a:t>oslobađanje </a:t>
            </a:r>
            <a:r>
              <a:rPr lang="bs-Latn-BA" dirty="0"/>
              <a:t>roba u obliku fiktivne parnice o slobodi. </a:t>
            </a:r>
            <a:endParaRPr lang="bs-Latn-BA" dirty="0" smtClean="0"/>
          </a:p>
          <a:p>
            <a:r>
              <a:rPr lang="bs-Latn-BA" dirty="0" smtClean="0"/>
              <a:t>Pred </a:t>
            </a:r>
            <a:r>
              <a:rPr lang="bs-Latn-BA" dirty="0"/>
              <a:t>magistratom bi neki </a:t>
            </a:r>
            <a:r>
              <a:rPr lang="bs-Latn-BA" dirty="0" smtClean="0"/>
              <a:t>građanin</a:t>
            </a:r>
            <a:r>
              <a:rPr lang="bs-Latn-BA" dirty="0"/>
              <a:t>, dodirnuvši roba štapićem, propisanim riječima ustvrdio da je dotični rob slobodan. </a:t>
            </a:r>
            <a:endParaRPr lang="bs-Latn-BA" dirty="0" smtClean="0"/>
          </a:p>
          <a:p>
            <a:r>
              <a:rPr lang="bs-Latn-BA" dirty="0" smtClean="0"/>
              <a:t>Gospodar </a:t>
            </a:r>
            <a:r>
              <a:rPr lang="bs-Latn-BA" dirty="0"/>
              <a:t>bi šutio i ne bi se opirao toj tvrdnji, a magistrat bi potvrdio robovu slobodu.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641007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bs-Latn-BA" dirty="0"/>
              <a:t>b) Manumissio testamento je </a:t>
            </a:r>
            <a:r>
              <a:rPr lang="bs-Latn-BA" dirty="0" smtClean="0"/>
              <a:t>oslobađanje </a:t>
            </a:r>
            <a:r>
              <a:rPr lang="bs-Latn-BA" dirty="0"/>
              <a:t>roba putem oporuke (testamenta), tako što gospodar mora u svojoj oporuci zapovjednim riječima odrediti da je rob slobodan. </a:t>
            </a:r>
          </a:p>
          <a:p>
            <a:r>
              <a:rPr lang="bs-Latn-BA" dirty="0"/>
              <a:t>c) </a:t>
            </a:r>
            <a:r>
              <a:rPr lang="bs-Latn-BA" i="1" dirty="0"/>
              <a:t>Manumissio censu </a:t>
            </a:r>
            <a:r>
              <a:rPr lang="bs-Latn-BA" dirty="0"/>
              <a:t>vrši se upisivanjem roba, uz pristanak gospodara, prilikom cenza </a:t>
            </a:r>
            <a:r>
              <a:rPr lang="bs-Latn-BA" dirty="0" smtClean="0"/>
              <a:t>među </a:t>
            </a:r>
            <a:r>
              <a:rPr lang="bs-Latn-BA" dirty="0"/>
              <a:t>slobodne </a:t>
            </a:r>
            <a:r>
              <a:rPr lang="bs-Latn-BA" dirty="0" smtClean="0"/>
              <a:t>građane </a:t>
            </a:r>
            <a:r>
              <a:rPr lang="bs-Latn-BA" dirty="0"/>
              <a:t>u spiskovima cenza. </a:t>
            </a:r>
            <a:endParaRPr lang="bs-Latn-BA" dirty="0" smtClean="0"/>
          </a:p>
          <a:p>
            <a:r>
              <a:rPr lang="bs-Latn-BA" dirty="0" smtClean="0"/>
              <a:t>Nestankom </a:t>
            </a:r>
            <a:r>
              <a:rPr lang="bs-Latn-BA" dirty="0"/>
              <a:t>cenza u početku carstva otpala je i ova manumisija.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28457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85000" lnSpcReduction="10000"/>
          </a:bodyPr>
          <a:lstStyle/>
          <a:p>
            <a:r>
              <a:rPr lang="bs-Latn-BA" dirty="0"/>
              <a:t>Civilne manumisije imale su puni učinak jer je rob </a:t>
            </a:r>
            <a:r>
              <a:rPr lang="bs-Latn-BA" dirty="0" smtClean="0"/>
              <a:t>oslobođen </a:t>
            </a:r>
            <a:r>
              <a:rPr lang="bs-Latn-BA" dirty="0"/>
              <a:t>kroz jednu od ovih manumisija dobijao potpunu slobodu, status slobodnog čovjeka kao da je ingenui (</a:t>
            </a:r>
            <a:r>
              <a:rPr lang="bs-Latn-BA" dirty="0" smtClean="0"/>
              <a:t>rođen </a:t>
            </a:r>
            <a:r>
              <a:rPr lang="bs-Latn-BA" dirty="0"/>
              <a:t>kao slobodan). </a:t>
            </a:r>
          </a:p>
          <a:p>
            <a:r>
              <a:rPr lang="bs-Latn-BA" dirty="0"/>
              <a:t>U pretorske manumisije spadaju: </a:t>
            </a:r>
          </a:p>
          <a:p>
            <a:r>
              <a:rPr lang="bs-Latn-BA" dirty="0"/>
              <a:t>a) </a:t>
            </a:r>
            <a:r>
              <a:rPr lang="bs-Latn-BA" i="1" dirty="0"/>
              <a:t>Manumissio per epistulam </a:t>
            </a:r>
            <a:r>
              <a:rPr lang="bs-Latn-BA" dirty="0"/>
              <a:t>– gospodar u nekom pismu napiše da je njegov rob slobodan. </a:t>
            </a:r>
          </a:p>
          <a:p>
            <a:r>
              <a:rPr lang="bs-Latn-BA" dirty="0"/>
              <a:t>b) </a:t>
            </a:r>
            <a:r>
              <a:rPr lang="bs-Latn-BA" i="1" dirty="0"/>
              <a:t>Manumissio inter amicos </a:t>
            </a:r>
            <a:r>
              <a:rPr lang="bs-Latn-BA" dirty="0"/>
              <a:t>– gospodar izjavom </a:t>
            </a:r>
            <a:r>
              <a:rPr lang="bs-Latn-BA" dirty="0" smtClean="0"/>
              <a:t>među </a:t>
            </a:r>
            <a:r>
              <a:rPr lang="bs-Latn-BA" dirty="0"/>
              <a:t>prijateljima </a:t>
            </a:r>
            <a:r>
              <a:rPr lang="bs-Latn-BA" dirty="0" smtClean="0"/>
              <a:t>oslobađa </a:t>
            </a:r>
            <a:r>
              <a:rPr lang="bs-Latn-BA" dirty="0"/>
              <a:t>roba. </a:t>
            </a:r>
          </a:p>
          <a:p>
            <a:r>
              <a:rPr lang="bs-Latn-BA" dirty="0"/>
              <a:t>c) </a:t>
            </a:r>
            <a:r>
              <a:rPr lang="bs-Latn-BA" i="1" dirty="0"/>
              <a:t>Manumissio per menzam </a:t>
            </a:r>
            <a:r>
              <a:rPr lang="bs-Latn-BA" dirty="0"/>
              <a:t>– ako gospodar pozove roba na večeru, rob postaje slobodan. </a:t>
            </a:r>
          </a:p>
          <a:p>
            <a:r>
              <a:rPr lang="bs-Latn-BA" dirty="0"/>
              <a:t>d) </a:t>
            </a:r>
            <a:r>
              <a:rPr lang="bs-Latn-BA" i="1" dirty="0"/>
              <a:t>Manumissio in ecclesia </a:t>
            </a:r>
            <a:r>
              <a:rPr lang="bs-Latn-BA" dirty="0"/>
              <a:t>– kada gospodar pozove roba da obave neki vjerski obred, rob postaje slobodan.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5098322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 fontScale="92500" lnSpcReduction="10000"/>
          </a:bodyPr>
          <a:lstStyle/>
          <a:p>
            <a:r>
              <a:rPr lang="bs-Latn-BA" dirty="0"/>
              <a:t>Ove manumisije su neformalne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Nisu imale veliki učinak. </a:t>
            </a:r>
            <a:endParaRPr lang="bs-Latn-BA" dirty="0" smtClean="0"/>
          </a:p>
          <a:p>
            <a:r>
              <a:rPr lang="bs-Latn-BA" dirty="0" smtClean="0"/>
              <a:t>Robovi oslobođeni </a:t>
            </a:r>
            <a:r>
              <a:rPr lang="bs-Latn-BA" dirty="0"/>
              <a:t>ovim manumisijama dobivali su status </a:t>
            </a:r>
            <a:r>
              <a:rPr lang="bs-Latn-BA" i="1" dirty="0"/>
              <a:t>Latina junijana</a:t>
            </a:r>
            <a:r>
              <a:rPr lang="bs-Latn-BA" dirty="0"/>
              <a:t>, za koje se kaže da žive kao slobodni, a umiru kao robovi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Ovako </a:t>
            </a:r>
            <a:r>
              <a:rPr lang="bs-Latn-BA" dirty="0" smtClean="0"/>
              <a:t>oslobođeni </a:t>
            </a:r>
            <a:r>
              <a:rPr lang="bs-Latn-BA" dirty="0"/>
              <a:t>robovi nisu imali sposobnost oporučnog raspolaganja svojim imovinom poslije smrti, već je njihova imovina poslije njihove smrti pripadala patronu, odnosno njihovom bivšem gospodaru. </a:t>
            </a:r>
            <a:endParaRPr lang="bs-Latn-BA" dirty="0" smtClean="0"/>
          </a:p>
          <a:p>
            <a:r>
              <a:rPr lang="bs-Latn-BA" dirty="0"/>
              <a:t>Tek Justinijan je ukinuo ovu kategoriju </a:t>
            </a:r>
            <a:r>
              <a:rPr lang="bs-Latn-BA" dirty="0" smtClean="0"/>
              <a:t>oslobođenika </a:t>
            </a:r>
            <a:r>
              <a:rPr lang="bs-Latn-BA" dirty="0"/>
              <a:t>i svim manumisijama priznao punopravni učinak. </a:t>
            </a:r>
          </a:p>
        </p:txBody>
      </p:sp>
    </p:spTree>
    <p:extLst>
      <p:ext uri="{BB962C8B-B14F-4D97-AF65-F5344CB8AC3E}">
        <p14:creationId xmlns:p14="http://schemas.microsoft.com/office/powerpoint/2010/main" val="2711794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PRAVNA I POSLOVNA SPOSOBNOST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/>
              <a:t>Statusno pravo je skup pravnih pravila kojima se regulišu pitanja pojedinca u nekom društvu. </a:t>
            </a:r>
            <a:endParaRPr lang="bs-Latn-BA" dirty="0" smtClean="0"/>
          </a:p>
          <a:p>
            <a:r>
              <a:rPr lang="bs-Latn-BA" dirty="0" smtClean="0"/>
              <a:t>Pravni </a:t>
            </a:r>
            <a:r>
              <a:rPr lang="bs-Latn-BA" dirty="0"/>
              <a:t>subjekt je biće koje može biti nosilac prava i dužnosti. </a:t>
            </a:r>
            <a:endParaRPr lang="bs-Latn-BA" dirty="0" smtClean="0"/>
          </a:p>
          <a:p>
            <a:r>
              <a:rPr lang="bs-Latn-BA" dirty="0" smtClean="0"/>
              <a:t>Kada </a:t>
            </a:r>
            <a:r>
              <a:rPr lang="bs-Latn-BA" dirty="0"/>
              <a:t>govorimo o statusu subjekta prava, susrećemo se sa 2 sposobnosti subjekata prava: pravna sposobnost i djelatna sposobnost. </a:t>
            </a:r>
          </a:p>
        </p:txBody>
      </p:sp>
    </p:spTree>
    <p:extLst>
      <p:ext uri="{BB962C8B-B14F-4D97-AF65-F5344CB8AC3E}">
        <p14:creationId xmlns:p14="http://schemas.microsoft.com/office/powerpoint/2010/main" val="23941370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PATRONAT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vi-VN" dirty="0"/>
              <a:t>Oslobađanjem roba gospodar dobiva status patrona, a rob postaje oslobobođen – libertin</a:t>
            </a:r>
            <a:r>
              <a:rPr lang="vi-VN" dirty="0" smtClean="0"/>
              <a:t>.</a:t>
            </a:r>
            <a:endParaRPr lang="bs-Latn-BA" dirty="0" smtClean="0"/>
          </a:p>
          <a:p>
            <a:r>
              <a:rPr lang="vi-VN" dirty="0" smtClean="0"/>
              <a:t> </a:t>
            </a:r>
            <a:r>
              <a:rPr lang="vi-VN" dirty="0"/>
              <a:t>Njihov međusobni odnos se ne prekida u potpunosti. </a:t>
            </a:r>
            <a:endParaRPr lang="bs-Latn-BA" dirty="0" smtClean="0"/>
          </a:p>
          <a:p>
            <a:r>
              <a:rPr lang="vi-VN" dirty="0" smtClean="0"/>
              <a:t>Dolazi </a:t>
            </a:r>
            <a:r>
              <a:rPr lang="vi-VN" dirty="0"/>
              <a:t>do transformacije tog odnosa u novi patronatski odnos koji se karakteriše međusobnim uzajamnim dužnostima. </a:t>
            </a:r>
            <a:endParaRPr lang="bs-Latn-BA" dirty="0" smtClean="0"/>
          </a:p>
          <a:p>
            <a:r>
              <a:rPr lang="vi-VN" dirty="0" smtClean="0"/>
              <a:t>Libertinova </a:t>
            </a:r>
            <a:r>
              <a:rPr lang="vi-VN" dirty="0"/>
              <a:t>zavisnost od patrona regulisana je patronatskim pravom. </a:t>
            </a:r>
            <a:endParaRPr lang="bs-Latn-BA" dirty="0" smtClean="0"/>
          </a:p>
          <a:p>
            <a:r>
              <a:rPr lang="vi-VN" dirty="0" smtClean="0"/>
              <a:t>Oslobođenik </a:t>
            </a:r>
            <a:r>
              <a:rPr lang="vi-VN" dirty="0"/>
              <a:t>je morao stalno izražavati tzv</a:t>
            </a:r>
            <a:r>
              <a:rPr lang="vi-VN" dirty="0" smtClean="0"/>
              <a:t>.</a:t>
            </a:r>
            <a:r>
              <a:rPr lang="bs-Latn-BA" dirty="0" smtClean="0"/>
              <a:t> </a:t>
            </a:r>
            <a:r>
              <a:rPr lang="vi-VN" dirty="0" smtClean="0"/>
              <a:t>zahvalnost </a:t>
            </a:r>
            <a:r>
              <a:rPr lang="vi-VN" dirty="0"/>
              <a:t>za slobode koje su mu dodijeljene, a u slučaju tzv</a:t>
            </a:r>
            <a:r>
              <a:rPr lang="vi-VN" dirty="0" smtClean="0"/>
              <a:t>.</a:t>
            </a:r>
            <a:r>
              <a:rPr lang="bs-Latn-BA" dirty="0" smtClean="0"/>
              <a:t> </a:t>
            </a:r>
            <a:r>
              <a:rPr lang="vi-VN" dirty="0" smtClean="0"/>
              <a:t>grube </a:t>
            </a:r>
            <a:r>
              <a:rPr lang="vi-VN" dirty="0"/>
              <a:t>nezahvalnosti gospodar je mogao pokrenuti postupak za ponovno vraćanje libertina u ropski položaj.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6292821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87963"/>
          </a:xfrm>
        </p:spPr>
        <p:txBody>
          <a:bodyPr>
            <a:normAutofit fontScale="92500" lnSpcReduction="20000"/>
          </a:bodyPr>
          <a:lstStyle/>
          <a:p>
            <a:r>
              <a:rPr lang="vi-VN" dirty="0"/>
              <a:t>Između patrona i libertina nije dozvoljeno međusobno optuživanje i svjedočenje koje bi teretilo suprotnu stranu. </a:t>
            </a:r>
            <a:endParaRPr lang="bs-Latn-BA" dirty="0" smtClean="0"/>
          </a:p>
          <a:p>
            <a:r>
              <a:rPr lang="vi-VN" dirty="0" smtClean="0"/>
              <a:t>Postojala </a:t>
            </a:r>
            <a:r>
              <a:rPr lang="vi-VN" dirty="0"/>
              <a:t>je dužnost međusobnog izdržavanja u slučaju bolesti, nesposobnosti, dužnost podizanja spomenika itd. </a:t>
            </a:r>
            <a:endParaRPr lang="bs-Latn-BA" dirty="0" smtClean="0"/>
          </a:p>
          <a:p>
            <a:r>
              <a:rPr lang="vi-VN" dirty="0" smtClean="0"/>
              <a:t>Patronu </a:t>
            </a:r>
            <a:r>
              <a:rPr lang="vi-VN" dirty="0"/>
              <a:t>je pripadalo zakonsko nasljedno pravo nad libertinovom imovinom, ako nije imao potomaka. </a:t>
            </a:r>
            <a:endParaRPr lang="bs-Latn-BA" dirty="0" smtClean="0"/>
          </a:p>
          <a:p>
            <a:r>
              <a:rPr lang="vi-VN" dirty="0" smtClean="0"/>
              <a:t>Patronatsko </a:t>
            </a:r>
            <a:r>
              <a:rPr lang="vi-VN" dirty="0"/>
              <a:t>pravo je prelazilo i na patronovu djecu, a oslobođenikova djeca smatrala su se ingenui, odnosno rođena u slobodi.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613841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STANJA SLIČNA ROPSTVU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vi-VN" dirty="0"/>
              <a:t>U rimskom pravu postoji niz slučajeva u kojima fizička osoba ne gubi </a:t>
            </a:r>
            <a:r>
              <a:rPr lang="vi-VN" i="1" dirty="0"/>
              <a:t>status libertatis </a:t>
            </a:r>
            <a:r>
              <a:rPr lang="vi-VN" dirty="0"/>
              <a:t>(slobodu), a ni građansko pravo, a ipak se nalazi u položaju sličnom ropstvu. U ovo spadaju: </a:t>
            </a:r>
          </a:p>
          <a:p>
            <a:r>
              <a:rPr lang="vi-VN" dirty="0"/>
              <a:t>a) Osobe </a:t>
            </a:r>
            <a:r>
              <a:rPr lang="vi-VN" i="1" dirty="0"/>
              <a:t>in mancipio </a:t>
            </a:r>
            <a:r>
              <a:rPr lang="vi-VN" dirty="0"/>
              <a:t>ili </a:t>
            </a:r>
            <a:r>
              <a:rPr lang="vi-VN" i="1" dirty="0"/>
              <a:t>in causa mancipii</a:t>
            </a:r>
            <a:r>
              <a:rPr lang="vi-VN" dirty="0"/>
              <a:t>, tj.osobe koje je njihov </a:t>
            </a:r>
            <a:r>
              <a:rPr lang="vi-VN" i="1" dirty="0"/>
              <a:t>pater familias </a:t>
            </a:r>
            <a:r>
              <a:rPr lang="vi-VN" dirty="0"/>
              <a:t>otuđio drugom starješini porodice u obliku mancipacije (prave ili prividne prodaje </a:t>
            </a:r>
            <a:r>
              <a:rPr lang="vi-VN" i="1" dirty="0"/>
              <a:t>per aes et libram</a:t>
            </a:r>
            <a:r>
              <a:rPr lang="vi-VN" dirty="0"/>
              <a:t>). Mancipirana osoba (sin, kći, unuk, itd) zadržava rimsko građanstvo i slobodu, a kupac ga može koristiti kao i roba (građanin ne može postati rob u </a:t>
            </a:r>
            <a:r>
              <a:rPr lang="bs-Latn-BA" dirty="0" smtClean="0"/>
              <a:t>R</a:t>
            </a:r>
            <a:r>
              <a:rPr lang="vi-VN" dirty="0" smtClean="0"/>
              <a:t>imu</a:t>
            </a:r>
            <a:r>
              <a:rPr lang="vi-VN" dirty="0"/>
              <a:t>);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7500751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r>
              <a:rPr lang="bs-Latn-BA" dirty="0"/>
              <a:t>b) </a:t>
            </a:r>
            <a:r>
              <a:rPr lang="bs-Latn-BA" i="1" dirty="0"/>
              <a:t>Addictus</a:t>
            </a:r>
            <a:r>
              <a:rPr lang="bs-Latn-BA" dirty="0"/>
              <a:t> je dužnik starog prava kojega je u ličnom ovršnom postupku magistrat dosudio vjerovniku, koji ga je, prije nego što ga ubije ili proda u ropstvo, morao držati 60 dana u dugovinskom zatvoru da bi dužnik za to vrijeme platio dug ili našao jemca. </a:t>
            </a:r>
          </a:p>
          <a:p>
            <a:r>
              <a:rPr lang="bs-Latn-BA" dirty="0"/>
              <a:t>c) </a:t>
            </a:r>
            <a:r>
              <a:rPr lang="bs-Latn-BA" i="1" dirty="0"/>
              <a:t>Nexus</a:t>
            </a:r>
            <a:r>
              <a:rPr lang="bs-Latn-BA" dirty="0"/>
              <a:t> je obveznik koji je pod vlašću vjerovnika temeljem pravnog posla zvanog nexum. </a:t>
            </a:r>
            <a:endParaRPr lang="bs-Latn-BA" dirty="0" smtClean="0"/>
          </a:p>
          <a:p>
            <a:r>
              <a:rPr lang="bs-Latn-BA" dirty="0" smtClean="0"/>
              <a:t>Dok </a:t>
            </a:r>
            <a:r>
              <a:rPr lang="bs-Latn-BA" dirty="0"/>
              <a:t>ne plati dug, </a:t>
            </a:r>
            <a:r>
              <a:rPr lang="bs-Latn-BA" i="1" dirty="0"/>
              <a:t>nexus</a:t>
            </a:r>
            <a:r>
              <a:rPr lang="bs-Latn-BA" dirty="0"/>
              <a:t> se nalazi u sličnom položaju kao i </a:t>
            </a:r>
            <a:r>
              <a:rPr lang="bs-Latn-BA" i="1" dirty="0" smtClean="0"/>
              <a:t>addictus</a:t>
            </a:r>
            <a:r>
              <a:rPr lang="bs-Latn-BA" dirty="0" smtClean="0"/>
              <a:t>.</a:t>
            </a:r>
            <a:endParaRPr lang="bs-Latn-BA" dirty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3796174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 fontScale="92500" lnSpcReduction="10000"/>
          </a:bodyPr>
          <a:lstStyle/>
          <a:p>
            <a:r>
              <a:rPr lang="bs-Latn-BA" dirty="0"/>
              <a:t>d) </a:t>
            </a:r>
            <a:r>
              <a:rPr lang="bs-Latn-BA" i="1" dirty="0"/>
              <a:t>Redempti ab hostibus </a:t>
            </a:r>
            <a:r>
              <a:rPr lang="bs-Latn-BA" dirty="0"/>
              <a:t>su osobe koje su otkupljene iz ratnog zarobljeništva, a otkupljivač ih je držao dok se otkupnina ne isplati ili radom otkupljenog nadoknadi.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kasnije carsko doba takav položaj je trajao najviše 5 godina. </a:t>
            </a:r>
          </a:p>
          <a:p>
            <a:r>
              <a:rPr lang="bs-Latn-BA" dirty="0"/>
              <a:t>e) </a:t>
            </a:r>
            <a:r>
              <a:rPr lang="bs-Latn-BA" i="1" dirty="0"/>
              <a:t>Auctoratus</a:t>
            </a:r>
            <a:r>
              <a:rPr lang="bs-Latn-BA" dirty="0"/>
              <a:t> je osoba koja se iznajmila poduzetniku gladijatorskih igara i obavezala se na sav rizik gladijatorskih borbi. </a:t>
            </a:r>
            <a:endParaRPr lang="bs-Latn-BA" dirty="0" smtClean="0"/>
          </a:p>
          <a:p>
            <a:r>
              <a:rPr lang="bs-Latn-BA" dirty="0" smtClean="0"/>
              <a:t>Takvo </a:t>
            </a:r>
            <a:r>
              <a:rPr lang="bs-Latn-BA" dirty="0"/>
              <a:t>zanimanje smatralo se nečasnim, a prema poduzetniku takve osobe bile su u poluropskom odnosu.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0095188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endParaRPr lang="vi-VN" dirty="0"/>
          </a:p>
          <a:p>
            <a:r>
              <a:rPr lang="vi-VN" dirty="0"/>
              <a:t>U carsko doba došlo je do ustanove kolonata, tj</a:t>
            </a:r>
            <a:r>
              <a:rPr lang="vi-VN" dirty="0" smtClean="0"/>
              <a:t>.</a:t>
            </a:r>
            <a:r>
              <a:rPr lang="bs-Latn-BA" dirty="0" smtClean="0"/>
              <a:t> </a:t>
            </a:r>
            <a:r>
              <a:rPr lang="vi-VN" dirty="0" smtClean="0"/>
              <a:t>nasljedne </a:t>
            </a:r>
            <a:r>
              <a:rPr lang="vi-VN" dirty="0"/>
              <a:t>zavisnosti zemljoradnika, vezanih za </a:t>
            </a:r>
            <a:r>
              <a:rPr lang="vi-VN" dirty="0" smtClean="0"/>
              <a:t>tu</a:t>
            </a:r>
            <a:r>
              <a:rPr lang="bs-Latn-BA" dirty="0" smtClean="0"/>
              <a:t>đ</a:t>
            </a:r>
            <a:r>
              <a:rPr lang="vi-VN" dirty="0" smtClean="0"/>
              <a:t>u </a:t>
            </a:r>
            <a:r>
              <a:rPr lang="vi-VN" dirty="0"/>
              <a:t>zemlju uz dužnost davanja u novcu ili naturi, te umjesto eksploatacije robovskog rada dolazi do eksploatacije tuđeg rada. </a:t>
            </a:r>
            <a:endParaRPr lang="bs-Latn-BA" dirty="0" smtClean="0"/>
          </a:p>
          <a:p>
            <a:r>
              <a:rPr lang="vi-VN" dirty="0" smtClean="0"/>
              <a:t>U </a:t>
            </a:r>
            <a:r>
              <a:rPr lang="vi-VN" dirty="0"/>
              <a:t>prvim stoljećima carstva </a:t>
            </a:r>
            <a:r>
              <a:rPr lang="vi-VN" i="1" dirty="0"/>
              <a:t>colonus</a:t>
            </a:r>
            <a:r>
              <a:rPr lang="vi-VN" dirty="0"/>
              <a:t> je bio slobodni zakupnik veleposjedničke zemlje, a od 5.stoljeća n.e. dolazi pored ekonomske, u postepenu pravnu zavisnost od zakupodavca koji se pretvara u njegovog patrona i na kraju u njegovog gospodara.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5097404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endParaRPr lang="bs-Latn-BA" dirty="0"/>
          </a:p>
          <a:p>
            <a:r>
              <a:rPr lang="bs-Latn-BA" dirty="0"/>
              <a:t>U carskom zakonodavstvu prvi put je došlo do pravne regulacije i unifikacije kolonata. </a:t>
            </a:r>
            <a:endParaRPr lang="bs-Latn-BA" dirty="0" smtClean="0"/>
          </a:p>
          <a:p>
            <a:r>
              <a:rPr lang="bs-Latn-BA" dirty="0" smtClean="0"/>
              <a:t>Ovo </a:t>
            </a:r>
            <a:r>
              <a:rPr lang="bs-Latn-BA" dirty="0"/>
              <a:t>je započelo konstitucijom cara Konstantina iz 322</a:t>
            </a:r>
            <a:r>
              <a:rPr lang="bs-Latn-BA" dirty="0" smtClean="0"/>
              <a:t>. godine </a:t>
            </a:r>
            <a:r>
              <a:rPr lang="bs-Latn-BA" dirty="0"/>
              <a:t>koja je odredila da kolon ne smije napustiti zemlju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Odbjegli kolon će se vezati u okove i vratiti na zemlju, a svako ko mu pomogne i pruži utočište biće kažnjen oštrim globama. </a:t>
            </a:r>
            <a:endParaRPr lang="bs-Latn-BA" dirty="0" smtClean="0"/>
          </a:p>
          <a:p>
            <a:r>
              <a:rPr lang="bs-Latn-BA" dirty="0" smtClean="0"/>
              <a:t>Time </a:t>
            </a:r>
            <a:r>
              <a:rPr lang="bs-Latn-BA" dirty="0"/>
              <a:t>su se socijalno i pravno približili robovima i njihovoj vezanosti za zemlju.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510868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85000" lnSpcReduction="20000"/>
          </a:bodyPr>
          <a:lstStyle/>
          <a:p>
            <a:r>
              <a:rPr lang="vi-VN" dirty="0"/>
              <a:t>Kolon je imao </a:t>
            </a:r>
            <a:r>
              <a:rPr lang="vi-VN" i="1" dirty="0"/>
              <a:t>status libertatis</a:t>
            </a:r>
            <a:r>
              <a:rPr lang="vi-VN" dirty="0"/>
              <a:t>, mogao je slobodno sklapati brak, mogao je postati vjerovnik i dužnik, praviti oporuku i nasljeđivati, imati svoju vlastitu imovinu i zemlje van posjeda uz koji je bio vezan</a:t>
            </a:r>
            <a:r>
              <a:rPr lang="vi-VN" dirty="0" smtClean="0"/>
              <a:t>.</a:t>
            </a:r>
            <a:endParaRPr lang="bs-Latn-BA" dirty="0" smtClean="0"/>
          </a:p>
          <a:p>
            <a:r>
              <a:rPr lang="vi-VN" dirty="0" smtClean="0"/>
              <a:t> </a:t>
            </a:r>
            <a:r>
              <a:rPr lang="vi-VN" dirty="0"/>
              <a:t>Socijalnom položaju roba približavala ga je uska vezanost za zemlju. </a:t>
            </a:r>
            <a:endParaRPr lang="bs-Latn-BA" dirty="0" smtClean="0"/>
          </a:p>
          <a:p>
            <a:r>
              <a:rPr lang="vi-VN" dirty="0" smtClean="0"/>
              <a:t>Nije </a:t>
            </a:r>
            <a:r>
              <a:rPr lang="vi-VN" dirty="0"/>
              <a:t>mogao biti prodan bez zemljišta kojem je pripadao, niti je zemlja mogla biti prodata bez njega. </a:t>
            </a:r>
            <a:endParaRPr lang="bs-Latn-BA" dirty="0" smtClean="0"/>
          </a:p>
          <a:p>
            <a:r>
              <a:rPr lang="vi-VN" dirty="0" smtClean="0"/>
              <a:t>Kolonat </a:t>
            </a:r>
            <a:r>
              <a:rPr lang="vi-VN" dirty="0"/>
              <a:t>je bio trajno stanje, te se kolon nije mogao oslobađati, osim ako bi mu gospodar ustupio u vlasništvo zemlju koju obrađuje, te ako bi kolon postao biskup ili gradski decurio, te vršio tu dužnost u trajanju od 30 godina.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3662681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20000"/>
          </a:bodyPr>
          <a:lstStyle/>
          <a:p>
            <a:r>
              <a:rPr lang="vi-VN" dirty="0"/>
              <a:t>Glavni izvori kolonata su: </a:t>
            </a:r>
          </a:p>
          <a:p>
            <a:r>
              <a:rPr lang="vi-VN" dirty="0"/>
              <a:t>- rođenje od roditelja od kojih je barem jedan kolon (nasljedno stanje); </a:t>
            </a:r>
          </a:p>
          <a:p>
            <a:r>
              <a:rPr lang="vi-VN" dirty="0"/>
              <a:t>- dobrovoljno stupanje slobodnog čovjeka u kolonatski odnos; </a:t>
            </a:r>
          </a:p>
          <a:p>
            <a:r>
              <a:rPr lang="vi-VN" dirty="0"/>
              <a:t>- 30-godišnje faktičko življenje u položaju kolona; </a:t>
            </a:r>
          </a:p>
          <a:p>
            <a:r>
              <a:rPr lang="vi-VN" dirty="0"/>
              <a:t>- za rad sposobni prosjaci postajali su koloni kod onog posjednika koji ih prijavi. </a:t>
            </a:r>
          </a:p>
          <a:p>
            <a:endParaRPr lang="vi-VN" dirty="0"/>
          </a:p>
          <a:p>
            <a:r>
              <a:rPr lang="vi-VN" dirty="0"/>
              <a:t>Preko kolona, koji su bili preteča kmetova, pripremao se prelaz na feudalne odnose.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3663518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STATUS CIVITATIS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/>
              <a:t>U okviru slobodnih posebno mjesto su zauzimali rimski </a:t>
            </a:r>
            <a:r>
              <a:rPr lang="bs-Latn-BA" dirty="0" smtClean="0"/>
              <a:t>građani </a:t>
            </a:r>
            <a:r>
              <a:rPr lang="bs-Latn-BA" dirty="0"/>
              <a:t>– </a:t>
            </a:r>
            <a:r>
              <a:rPr lang="bs-Latn-BA" i="1" dirty="0"/>
              <a:t>cives</a:t>
            </a:r>
            <a:r>
              <a:rPr lang="bs-Latn-BA" dirty="0"/>
              <a:t>, koji su posjedovali </a:t>
            </a:r>
            <a:r>
              <a:rPr lang="bs-Latn-BA" dirty="0" smtClean="0"/>
              <a:t>određeni </a:t>
            </a:r>
            <a:r>
              <a:rPr lang="bs-Latn-BA" dirty="0"/>
              <a:t>krug samo za njih rezervisanih i privilegiranih prava. </a:t>
            </a:r>
            <a:endParaRPr lang="bs-Latn-BA" dirty="0" smtClean="0"/>
          </a:p>
          <a:p>
            <a:r>
              <a:rPr lang="bs-Latn-BA" dirty="0" smtClean="0"/>
              <a:t>Na </a:t>
            </a:r>
            <a:r>
              <a:rPr lang="bs-Latn-BA" dirty="0"/>
              <a:t>području privatnog prava imali su </a:t>
            </a:r>
            <a:r>
              <a:rPr lang="bs-Latn-BA" i="1" dirty="0"/>
              <a:t>ius suffragii</a:t>
            </a:r>
            <a:r>
              <a:rPr lang="bs-Latn-BA" dirty="0"/>
              <a:t> – pravo glasa i </a:t>
            </a:r>
            <a:r>
              <a:rPr lang="bs-Latn-BA" i="1" dirty="0"/>
              <a:t>ius honorum </a:t>
            </a:r>
            <a:r>
              <a:rPr lang="bs-Latn-BA" dirty="0"/>
              <a:t>– pravo biti biran na neku od državnih funkcija (magistratura</a:t>
            </a:r>
            <a:r>
              <a:rPr lang="bs-Latn-BA" dirty="0" smtClean="0"/>
              <a:t>).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762915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r>
              <a:rPr lang="bs-Latn-BA" u="sng" dirty="0"/>
              <a:t>Pravna sposobnost </a:t>
            </a:r>
            <a:r>
              <a:rPr lang="bs-Latn-BA" dirty="0"/>
              <a:t>je sposobnost subjekta prava da bude nosilac prava i obaveza. </a:t>
            </a:r>
            <a:endParaRPr lang="bs-Latn-BA" dirty="0" smtClean="0"/>
          </a:p>
          <a:p>
            <a:r>
              <a:rPr lang="bs-Latn-BA" dirty="0" smtClean="0"/>
              <a:t>Ta </a:t>
            </a:r>
            <a:r>
              <a:rPr lang="bs-Latn-BA" dirty="0"/>
              <a:t>sposobnost se za fizička lica stiče samim činom </a:t>
            </a:r>
            <a:r>
              <a:rPr lang="bs-Latn-BA" dirty="0" smtClean="0"/>
              <a:t>rođenja</a:t>
            </a:r>
            <a:r>
              <a:rPr lang="bs-Latn-BA" dirty="0"/>
              <a:t>, a za jurističke osobe aktom osnivanja. </a:t>
            </a:r>
          </a:p>
          <a:p>
            <a:r>
              <a:rPr lang="bs-Latn-BA" u="sng" dirty="0"/>
              <a:t>Djelatna sposobnost </a:t>
            </a:r>
            <a:r>
              <a:rPr lang="bs-Latn-BA" dirty="0"/>
              <a:t>je sposobnost subjekta prava da očitovanjem volje proizvodi pravne učinke u smislu nastanka, izmjene ili prestanka nekog prava. </a:t>
            </a:r>
            <a:endParaRPr lang="bs-Latn-BA" dirty="0" smtClean="0"/>
          </a:p>
          <a:p>
            <a:r>
              <a:rPr lang="bs-Latn-BA" dirty="0" smtClean="0"/>
              <a:t>Unutar </a:t>
            </a:r>
            <a:r>
              <a:rPr lang="bs-Latn-BA" dirty="0"/>
              <a:t>djelatne sposobnosti današnja nauka razlikuje poslovnu i deliktnu sposobnost.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3791477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15000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Na području privatnog prava </a:t>
            </a:r>
            <a:r>
              <a:rPr lang="bs-Latn-BA" i="1" dirty="0"/>
              <a:t>cives</a:t>
            </a:r>
            <a:r>
              <a:rPr lang="bs-Latn-BA" dirty="0"/>
              <a:t> su imali </a:t>
            </a:r>
            <a:endParaRPr lang="bs-Latn-BA" dirty="0" smtClean="0"/>
          </a:p>
          <a:p>
            <a:r>
              <a:rPr lang="bs-Latn-BA" i="1" dirty="0" smtClean="0"/>
              <a:t>ius </a:t>
            </a:r>
            <a:r>
              <a:rPr lang="bs-Latn-BA" i="1" dirty="0"/>
              <a:t>connubii </a:t>
            </a:r>
            <a:r>
              <a:rPr lang="bs-Latn-BA" dirty="0"/>
              <a:t>– pravo sklapanja zakonitog rimskog braka ili </a:t>
            </a:r>
            <a:r>
              <a:rPr lang="bs-Latn-BA" i="1" dirty="0"/>
              <a:t>matrimonium iustum</a:t>
            </a:r>
            <a:r>
              <a:rPr lang="bs-Latn-BA" dirty="0"/>
              <a:t>, </a:t>
            </a:r>
            <a:endParaRPr lang="bs-Latn-BA" dirty="0" smtClean="0"/>
          </a:p>
          <a:p>
            <a:r>
              <a:rPr lang="bs-Latn-BA" i="1" dirty="0" smtClean="0"/>
              <a:t>ius </a:t>
            </a:r>
            <a:r>
              <a:rPr lang="bs-Latn-BA" i="1" dirty="0"/>
              <a:t>commercii </a:t>
            </a:r>
            <a:r>
              <a:rPr lang="bs-Latn-BA" dirty="0"/>
              <a:t>– pravo sklapanja civilnih pravnih poslova, </a:t>
            </a:r>
            <a:endParaRPr lang="bs-Latn-BA" dirty="0" smtClean="0"/>
          </a:p>
          <a:p>
            <a:r>
              <a:rPr lang="bs-Latn-BA" dirty="0" smtClean="0"/>
              <a:t>aktivnu </a:t>
            </a:r>
            <a:r>
              <a:rPr lang="bs-Latn-BA" dirty="0"/>
              <a:t>i pasivnu nasljedno-pravnu sposobnost (testamenti </a:t>
            </a:r>
            <a:r>
              <a:rPr lang="bs-Latn-BA" i="1" dirty="0"/>
              <a:t>factio activa i passiva</a:t>
            </a:r>
            <a:r>
              <a:rPr lang="bs-Latn-BA" dirty="0"/>
              <a:t>), </a:t>
            </a:r>
            <a:endParaRPr lang="bs-Latn-BA" dirty="0" smtClean="0"/>
          </a:p>
          <a:p>
            <a:r>
              <a:rPr lang="bs-Latn-BA" dirty="0" smtClean="0"/>
              <a:t>sposobnost </a:t>
            </a:r>
            <a:r>
              <a:rPr lang="bs-Latn-BA" dirty="0"/>
              <a:t>da stiče kviritsko vlasništvo (</a:t>
            </a:r>
            <a:r>
              <a:rPr lang="bs-Latn-BA" i="1" dirty="0"/>
              <a:t>dominium ex iure Quiritium</a:t>
            </a:r>
            <a:r>
              <a:rPr lang="bs-Latn-BA" dirty="0"/>
              <a:t>), </a:t>
            </a:r>
            <a:endParaRPr lang="bs-Latn-BA" dirty="0" smtClean="0"/>
          </a:p>
          <a:p>
            <a:r>
              <a:rPr lang="bs-Latn-BA" dirty="0" smtClean="0"/>
              <a:t>rimsku </a:t>
            </a:r>
            <a:r>
              <a:rPr lang="bs-Latn-BA" dirty="0"/>
              <a:t>porodičnu vlast (</a:t>
            </a:r>
            <a:r>
              <a:rPr lang="bs-Latn-BA" i="1" dirty="0"/>
              <a:t>manus, patria potestas, tutela</a:t>
            </a:r>
            <a:r>
              <a:rPr lang="bs-Latn-BA" dirty="0"/>
              <a:t>), </a:t>
            </a:r>
            <a:endParaRPr lang="bs-Latn-BA" dirty="0" smtClean="0"/>
          </a:p>
          <a:p>
            <a:r>
              <a:rPr lang="bs-Latn-BA" dirty="0" smtClean="0"/>
              <a:t>te </a:t>
            </a:r>
            <a:r>
              <a:rPr lang="bs-Latn-BA" dirty="0"/>
              <a:t>da bude strankom u civilnom procesu (</a:t>
            </a:r>
            <a:r>
              <a:rPr lang="bs-Latn-BA" i="1" dirty="0"/>
              <a:t>legis actio, in iure cessio</a:t>
            </a:r>
            <a:r>
              <a:rPr lang="bs-Latn-BA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6402393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vi-VN" dirty="0"/>
              <a:t>Pored rimskih građana, u okviru ovog statusa pojavljuju se još 2 kategorije: latini i peregrini. </a:t>
            </a:r>
          </a:p>
          <a:p>
            <a:r>
              <a:rPr lang="vi-VN" dirty="0"/>
              <a:t>Postojale su 3 vrste latina: </a:t>
            </a:r>
          </a:p>
          <a:p>
            <a:r>
              <a:rPr lang="vi-VN" dirty="0"/>
              <a:t>- </a:t>
            </a:r>
            <a:r>
              <a:rPr lang="vi-VN" i="1" dirty="0"/>
              <a:t>Latini prisci </a:t>
            </a:r>
            <a:r>
              <a:rPr lang="vi-VN" dirty="0"/>
              <a:t>ili </a:t>
            </a:r>
            <a:r>
              <a:rPr lang="vi-VN" i="1" dirty="0"/>
              <a:t>veteres</a:t>
            </a:r>
            <a:r>
              <a:rPr lang="vi-VN" dirty="0"/>
              <a:t> bili su pripadnici latinskih općina u Laciumu, te zbog zajedničkog porijekla imaju najsličniji pravni položaj sa rimskim </a:t>
            </a:r>
            <a:r>
              <a:rPr lang="vi-VN" dirty="0" smtClean="0"/>
              <a:t>gra</a:t>
            </a:r>
            <a:r>
              <a:rPr lang="bs-Latn-BA" dirty="0" smtClean="0"/>
              <a:t>đ</a:t>
            </a:r>
            <a:r>
              <a:rPr lang="vi-VN" dirty="0" smtClean="0"/>
              <a:t>anima </a:t>
            </a:r>
            <a:r>
              <a:rPr lang="vi-VN" dirty="0"/>
              <a:t>(na području privatnog prava), a preseljenjem u Rim mogli su steći rimsko </a:t>
            </a:r>
            <a:r>
              <a:rPr lang="vi-VN" dirty="0" smtClean="0"/>
              <a:t>gra</a:t>
            </a:r>
            <a:r>
              <a:rPr lang="bs-Latn-BA" dirty="0" smtClean="0"/>
              <a:t>đ</a:t>
            </a:r>
            <a:r>
              <a:rPr lang="vi-VN" dirty="0" smtClean="0"/>
              <a:t>anstvo</a:t>
            </a:r>
            <a:r>
              <a:rPr lang="vi-VN" dirty="0"/>
              <a:t>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2736821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4906963"/>
          </a:xfrm>
        </p:spPr>
        <p:txBody>
          <a:bodyPr/>
          <a:lstStyle/>
          <a:p>
            <a:r>
              <a:rPr lang="bs-Latn-BA" dirty="0"/>
              <a:t>- </a:t>
            </a:r>
            <a:r>
              <a:rPr lang="bs-Latn-BA" i="1" dirty="0"/>
              <a:t>Latini coloniarii </a:t>
            </a:r>
            <a:r>
              <a:rPr lang="bs-Latn-BA" dirty="0"/>
              <a:t>bili su Latini i siromašni rimski </a:t>
            </a:r>
            <a:r>
              <a:rPr lang="bs-Latn-BA" dirty="0" smtClean="0"/>
              <a:t>građani </a:t>
            </a:r>
            <a:r>
              <a:rPr lang="bs-Latn-BA" dirty="0"/>
              <a:t>koji su bili izdvojeni u latinske kolonije koje je osnovao Latinski savez, odnosno kasnije Rim. </a:t>
            </a:r>
            <a:endParaRPr lang="bs-Latn-BA" dirty="0" smtClean="0"/>
          </a:p>
          <a:p>
            <a:r>
              <a:rPr lang="bs-Latn-BA" dirty="0" smtClean="0"/>
              <a:t>Rimsko građanstvo </a:t>
            </a:r>
            <a:r>
              <a:rPr lang="bs-Latn-BA" dirty="0"/>
              <a:t>mogli su steći samo oni koji su u koloniji obnašali više magistrature, i to preseljenjem u Rim. </a:t>
            </a:r>
          </a:p>
        </p:txBody>
      </p:sp>
    </p:spTree>
    <p:extLst>
      <p:ext uri="{BB962C8B-B14F-4D97-AF65-F5344CB8AC3E}">
        <p14:creationId xmlns:p14="http://schemas.microsoft.com/office/powerpoint/2010/main" val="36619724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bs-Latn-BA" dirty="0"/>
              <a:t>- </a:t>
            </a:r>
            <a:r>
              <a:rPr lang="bs-Latn-BA" i="1" dirty="0"/>
              <a:t>Latini iuniani </a:t>
            </a:r>
            <a:r>
              <a:rPr lang="bs-Latn-BA" dirty="0"/>
              <a:t>su bili </a:t>
            </a:r>
            <a:r>
              <a:rPr lang="bs-Latn-BA" dirty="0" smtClean="0"/>
              <a:t>oslobođenici </a:t>
            </a:r>
            <a:r>
              <a:rPr lang="bs-Latn-BA" dirty="0"/>
              <a:t>koji nisu bili </a:t>
            </a:r>
            <a:r>
              <a:rPr lang="bs-Latn-BA" dirty="0" smtClean="0"/>
              <a:t>oslobođeni </a:t>
            </a:r>
            <a:r>
              <a:rPr lang="bs-Latn-BA" dirty="0"/>
              <a:t>u civilnim formama manumisije, te oni koje je oslobodio gospodar koji je imao nad njima samo pretorsko (bonitarno) vlasništvo. </a:t>
            </a:r>
            <a:endParaRPr lang="bs-Latn-BA" dirty="0" smtClean="0"/>
          </a:p>
          <a:p>
            <a:r>
              <a:rPr lang="bs-Latn-BA" dirty="0" smtClean="0"/>
              <a:t>Njihova </a:t>
            </a:r>
            <a:r>
              <a:rPr lang="bs-Latn-BA" dirty="0"/>
              <a:t>imovina ne prelazi na njihove nasljednike, već se vraća patronu. </a:t>
            </a:r>
            <a:endParaRPr lang="bs-Latn-BA" dirty="0" smtClean="0"/>
          </a:p>
          <a:p>
            <a:r>
              <a:rPr lang="bs-Latn-BA" dirty="0" smtClean="0"/>
              <a:t>Takođe </a:t>
            </a:r>
            <a:r>
              <a:rPr lang="bs-Latn-BA" dirty="0"/>
              <a:t>je ograničena njihova sposobnost da stiču putem oporuke ili legata (i</a:t>
            </a:r>
            <a:r>
              <a:rPr lang="bs-Latn-BA" i="1" dirty="0"/>
              <a:t>ncapacitas</a:t>
            </a:r>
            <a:r>
              <a:rPr lang="bs-Latn-BA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6524745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Peregrini su bili stranci u rimskoj državi. </a:t>
            </a:r>
            <a:endParaRPr lang="bs-Latn-BA" dirty="0" smtClean="0"/>
          </a:p>
          <a:p>
            <a:r>
              <a:rPr lang="bs-Latn-BA" dirty="0" smtClean="0"/>
              <a:t>Njihov </a:t>
            </a:r>
            <a:r>
              <a:rPr lang="bs-Latn-BA" dirty="0"/>
              <a:t>položaj bio je različit, u ovisnosti od toga kako su došli pod rimsku vlast. </a:t>
            </a:r>
            <a:endParaRPr lang="bs-Latn-BA" dirty="0" smtClean="0"/>
          </a:p>
          <a:p>
            <a:r>
              <a:rPr lang="bs-Latn-BA" dirty="0" smtClean="0"/>
              <a:t>S </a:t>
            </a:r>
            <a:r>
              <a:rPr lang="bs-Latn-BA" dirty="0"/>
              <a:t>tim u vezi postojale su 2 vrste peregrina: </a:t>
            </a:r>
          </a:p>
          <a:p>
            <a:r>
              <a:rPr lang="bs-Latn-BA" dirty="0"/>
              <a:t>1. Oni kojima je ostavljena njihova lokalna organizacija i izvjesna samouprava te su u rimskoj državi putem ugovora, dobrovoljno ili kao saveznici; </a:t>
            </a:r>
          </a:p>
          <a:p>
            <a:r>
              <a:rPr lang="bs-Latn-BA" dirty="0"/>
              <a:t>2. Oni koji su se nakon ratnog otpora predali na milost i nemilost Rimu (peregrini deditici), pa su time izgubili lokalne organizacije. </a:t>
            </a:r>
            <a:endParaRPr lang="bs-Latn-BA" dirty="0" smtClean="0"/>
          </a:p>
          <a:p>
            <a:r>
              <a:rPr lang="bs-Latn-BA" dirty="0" smtClean="0"/>
              <a:t>Oni </a:t>
            </a:r>
            <a:r>
              <a:rPr lang="bs-Latn-BA" dirty="0"/>
              <a:t>su najniža kategorija rimskih podanika. </a:t>
            </a:r>
          </a:p>
          <a:p>
            <a:endParaRPr lang="bs-Latn-BA" dirty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323434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bs-Latn-BA" dirty="0"/>
              <a:t>Peregrini se nisu mogli služiti sa </a:t>
            </a:r>
            <a:r>
              <a:rPr lang="bs-Latn-BA" i="1" dirty="0"/>
              <a:t>ius civile</a:t>
            </a:r>
            <a:r>
              <a:rPr lang="bs-Latn-BA" dirty="0"/>
              <a:t>, nisu imali </a:t>
            </a:r>
            <a:r>
              <a:rPr lang="bs-Latn-BA" i="1" dirty="0"/>
              <a:t>ius comercii </a:t>
            </a:r>
            <a:r>
              <a:rPr lang="bs-Latn-BA" dirty="0"/>
              <a:t>ni </a:t>
            </a:r>
            <a:r>
              <a:rPr lang="bs-Latn-BA" i="1" dirty="0"/>
              <a:t>ius connubii</a:t>
            </a:r>
            <a:r>
              <a:rPr lang="bs-Latn-BA" dirty="0"/>
              <a:t>, sa rimskim </a:t>
            </a:r>
            <a:r>
              <a:rPr lang="bs-Latn-BA" dirty="0" smtClean="0"/>
              <a:t>građanima </a:t>
            </a:r>
            <a:r>
              <a:rPr lang="bs-Latn-BA" dirty="0"/>
              <a:t>nisu mogli stupati u pravne odnose koji su priznati i zaštićeni po </a:t>
            </a:r>
            <a:r>
              <a:rPr lang="bs-Latn-BA" i="1" dirty="0"/>
              <a:t>ius gentium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Godine </a:t>
            </a:r>
            <a:r>
              <a:rPr lang="bs-Latn-BA" dirty="0"/>
              <a:t>212.n.e. rimski car </a:t>
            </a:r>
            <a:r>
              <a:rPr lang="bs-Latn-BA" dirty="0" smtClean="0"/>
              <a:t>Karakala </a:t>
            </a:r>
            <a:r>
              <a:rPr lang="bs-Latn-BA" dirty="0"/>
              <a:t>je svojom konstitucijom (</a:t>
            </a:r>
            <a:r>
              <a:rPr lang="bs-Latn-BA" i="1" dirty="0"/>
              <a:t>Constitutio </a:t>
            </a:r>
            <a:r>
              <a:rPr lang="bs-Latn-BA" i="1" dirty="0" smtClean="0"/>
              <a:t>Antoniana</a:t>
            </a:r>
            <a:r>
              <a:rPr lang="bs-Latn-BA" dirty="0"/>
              <a:t>) dodijelio rimsko </a:t>
            </a:r>
            <a:r>
              <a:rPr lang="bs-Latn-BA" dirty="0" smtClean="0"/>
              <a:t>građanstvo </a:t>
            </a:r>
            <a:r>
              <a:rPr lang="bs-Latn-BA" dirty="0"/>
              <a:t>svim slobodnim stanovnicima države. </a:t>
            </a:r>
          </a:p>
        </p:txBody>
      </p:sp>
    </p:spTree>
    <p:extLst>
      <p:ext uri="{BB962C8B-B14F-4D97-AF65-F5344CB8AC3E}">
        <p14:creationId xmlns:p14="http://schemas.microsoft.com/office/powerpoint/2010/main" val="36255333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STATUS FAMILIAE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i="1" dirty="0"/>
              <a:t>Status familiae </a:t>
            </a:r>
            <a:r>
              <a:rPr lang="bs-Latn-BA" dirty="0"/>
              <a:t>je pravni položaj pojedinca u odnosu na porodicu (</a:t>
            </a:r>
            <a:r>
              <a:rPr lang="bs-Latn-BA" i="1" dirty="0"/>
              <a:t>familia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 smtClean="0"/>
              <a:t>Vezu </a:t>
            </a:r>
            <a:r>
              <a:rPr lang="bs-Latn-BA" dirty="0"/>
              <a:t>porodičnih pripadnika sačinjavala je vlast kućnog starješine (</a:t>
            </a:r>
            <a:r>
              <a:rPr lang="bs-Latn-BA" i="1" dirty="0"/>
              <a:t>patria potestas</a:t>
            </a:r>
            <a:r>
              <a:rPr lang="bs-Latn-BA" dirty="0"/>
              <a:t>) koji se zvao </a:t>
            </a:r>
            <a:r>
              <a:rPr lang="bs-Latn-BA" i="1" dirty="0"/>
              <a:t>pater familias</a:t>
            </a:r>
            <a:r>
              <a:rPr lang="bs-Latn-BA" dirty="0"/>
              <a:t>, a porodična pripadnost i veza temeljila se na agnaciji (</a:t>
            </a:r>
            <a:r>
              <a:rPr lang="bs-Latn-BA" i="1" dirty="0" smtClean="0"/>
              <a:t>agnatio</a:t>
            </a:r>
            <a:r>
              <a:rPr lang="bs-Latn-BA" dirty="0"/>
              <a:t>) koja je sadržavala podložnost toj vlasti starješine.</a:t>
            </a:r>
          </a:p>
        </p:txBody>
      </p:sp>
    </p:spTree>
    <p:extLst>
      <p:ext uri="{BB962C8B-B14F-4D97-AF65-F5344CB8AC3E}">
        <p14:creationId xmlns:p14="http://schemas.microsoft.com/office/powerpoint/2010/main" val="5934698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bs-Latn-BA" i="1" dirty="0"/>
              <a:t>Status familiae </a:t>
            </a:r>
            <a:r>
              <a:rPr lang="bs-Latn-BA" dirty="0"/>
              <a:t>dijeli lica na osobe </a:t>
            </a:r>
            <a:r>
              <a:rPr lang="bs-Latn-BA" i="1" dirty="0"/>
              <a:t>alieni iuris </a:t>
            </a:r>
            <a:r>
              <a:rPr lang="bs-Latn-BA" dirty="0"/>
              <a:t>i </a:t>
            </a:r>
            <a:r>
              <a:rPr lang="bs-Latn-BA" i="1" dirty="0"/>
              <a:t>sui iuris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i="1" dirty="0" smtClean="0"/>
              <a:t>Alieni </a:t>
            </a:r>
            <a:r>
              <a:rPr lang="bs-Latn-BA" i="1" dirty="0"/>
              <a:t>iuris </a:t>
            </a:r>
            <a:r>
              <a:rPr lang="bs-Latn-BA" dirty="0"/>
              <a:t>su osobe koje se nalaze pod vlašću kućnog starješine, a </a:t>
            </a:r>
            <a:r>
              <a:rPr lang="bs-Latn-BA" i="1" dirty="0"/>
              <a:t>sui iuris </a:t>
            </a:r>
            <a:r>
              <a:rPr lang="bs-Latn-BA" dirty="0"/>
              <a:t>su samovlasne osobe. </a:t>
            </a:r>
            <a:endParaRPr lang="bs-Latn-BA" dirty="0" smtClean="0"/>
          </a:p>
          <a:p>
            <a:r>
              <a:rPr lang="bs-Latn-BA" dirty="0" smtClean="0"/>
              <a:t>Osobe </a:t>
            </a:r>
            <a:r>
              <a:rPr lang="bs-Latn-BA" dirty="0"/>
              <a:t>podvrgnute vlasti </a:t>
            </a:r>
            <a:r>
              <a:rPr lang="bs-Latn-BA" i="1" dirty="0"/>
              <a:t>patris familias </a:t>
            </a:r>
            <a:r>
              <a:rPr lang="bs-Latn-BA" dirty="0"/>
              <a:t>(</a:t>
            </a:r>
            <a:r>
              <a:rPr lang="bs-Latn-BA" i="1" dirty="0"/>
              <a:t>filli familias</a:t>
            </a:r>
            <a:r>
              <a:rPr lang="bs-Latn-BA" dirty="0"/>
              <a:t>) su žena (manu), snahe (</a:t>
            </a:r>
            <a:r>
              <a:rPr lang="bs-Latn-BA" i="1" dirty="0"/>
              <a:t>inmanu</a:t>
            </a:r>
            <a:r>
              <a:rPr lang="bs-Latn-BA" dirty="0"/>
              <a:t>), adoptirana djeca i osobe </a:t>
            </a:r>
            <a:r>
              <a:rPr lang="bs-Latn-BA" i="1" dirty="0"/>
              <a:t>in mancipio</a:t>
            </a:r>
            <a:r>
              <a:rPr lang="bs-Latn-BA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961521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OGRANIČENJA PRAVNE I POSLOVNE SPOSOBNOSTI 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vi-VN" dirty="0"/>
              <a:t>Među razlozima za ograničenja pravne i poslovne sposobnosti ističu se klasna i socijalna pripadnost, vjera, spol, umanjenje časti, dob, zdravstveno stanje i rasipništvo. </a:t>
            </a:r>
          </a:p>
          <a:p>
            <a:r>
              <a:rPr lang="vi-VN" u="sng" dirty="0"/>
              <a:t>Klasna i socijalna pripadnost</a:t>
            </a:r>
            <a:r>
              <a:rPr lang="vi-VN" dirty="0"/>
              <a:t>. </a:t>
            </a:r>
            <a:endParaRPr lang="bs-Latn-BA" dirty="0" smtClean="0"/>
          </a:p>
          <a:p>
            <a:r>
              <a:rPr lang="vi-VN" dirty="0" smtClean="0"/>
              <a:t>Politička</a:t>
            </a:r>
            <a:r>
              <a:rPr lang="vi-VN" dirty="0"/>
              <a:t>, ekonomska i socijalna zapostavljenost plebejaca odražavala se i na ograničavanje njihove pravne sposobnosti, kako u javnom tako i u privatnom pravu.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1200286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>
            <a:normAutofit fontScale="92500" lnSpcReduction="20000"/>
          </a:bodyPr>
          <a:lstStyle/>
          <a:p>
            <a:r>
              <a:rPr lang="bs-Latn-BA" u="sng" dirty="0"/>
              <a:t>Vjera. </a:t>
            </a:r>
            <a:endParaRPr lang="bs-Latn-BA" u="sng" dirty="0" smtClean="0"/>
          </a:p>
          <a:p>
            <a:r>
              <a:rPr lang="bs-Latn-BA" dirty="0" smtClean="0"/>
              <a:t>Rimljani </a:t>
            </a:r>
            <a:r>
              <a:rPr lang="bs-Latn-BA" dirty="0"/>
              <a:t>pokorenim narodima nisu nametali svoju vjeru. </a:t>
            </a:r>
            <a:endParaRPr lang="bs-Latn-BA" dirty="0" smtClean="0"/>
          </a:p>
          <a:p>
            <a:r>
              <a:rPr lang="bs-Latn-BA" dirty="0" smtClean="0"/>
              <a:t>Do </a:t>
            </a:r>
            <a:r>
              <a:rPr lang="bs-Latn-BA" dirty="0"/>
              <a:t>progona kršćana došlo je zbog kršćanskog učenja o jednakosti svih ljudi, i odbijanja kulta careva. </a:t>
            </a:r>
            <a:endParaRPr lang="bs-Latn-BA" dirty="0" smtClean="0"/>
          </a:p>
          <a:p>
            <a:r>
              <a:rPr lang="bs-Latn-BA" dirty="0" smtClean="0"/>
              <a:t>Kršćanstvo </a:t>
            </a:r>
            <a:r>
              <a:rPr lang="bs-Latn-BA" dirty="0"/>
              <a:t>je kao rimska državna vjera postalo netolerantno, što se pretvorilo u sankcije pravnog karaktera. </a:t>
            </a:r>
            <a:endParaRPr lang="bs-Latn-BA" dirty="0" smtClean="0"/>
          </a:p>
          <a:p>
            <a:r>
              <a:rPr lang="bs-Latn-BA" dirty="0" smtClean="0"/>
              <a:t>Justinijanovo </a:t>
            </a:r>
            <a:r>
              <a:rPr lang="bs-Latn-BA" dirty="0"/>
              <a:t>zakonodavstvo zavodi pravnu obavezu ispovijedanja kršćanske religije, te čitav niz različitih kazni i ograničenja pravne sposobnosti za heretike, apostate, židove i </a:t>
            </a:r>
            <a:r>
              <a:rPr lang="bs-Latn-BA" dirty="0" smtClean="0"/>
              <a:t>pagane</a:t>
            </a:r>
            <a:r>
              <a:rPr lang="bs-Latn-BA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41847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fontScale="92500" lnSpcReduction="10000"/>
          </a:bodyPr>
          <a:lstStyle/>
          <a:p>
            <a:r>
              <a:rPr lang="bs-Latn-BA" u="sng" dirty="0"/>
              <a:t>Poslovna sposobnost </a:t>
            </a:r>
            <a:r>
              <a:rPr lang="bs-Latn-BA" dirty="0"/>
              <a:t>je sposobnost sklapati pravne poslove, tj</a:t>
            </a:r>
            <a:r>
              <a:rPr lang="bs-Latn-BA" dirty="0" smtClean="0"/>
              <a:t>. pravnim </a:t>
            </a:r>
            <a:r>
              <a:rPr lang="bs-Latn-BA" dirty="0"/>
              <a:t>poslovima (npr.kupovinom, darovanjem, oporukom) proizvoditi pravne učinke. </a:t>
            </a:r>
            <a:endParaRPr lang="bs-Latn-BA" dirty="0" smtClean="0"/>
          </a:p>
          <a:p>
            <a:r>
              <a:rPr lang="bs-Latn-BA" dirty="0" smtClean="0"/>
              <a:t>Ova </a:t>
            </a:r>
            <a:r>
              <a:rPr lang="bs-Latn-BA" dirty="0"/>
              <a:t>sposobnost stiče se navršavanjem godina punoljetstva. </a:t>
            </a:r>
            <a:endParaRPr lang="bs-Latn-BA" dirty="0" smtClean="0"/>
          </a:p>
          <a:p>
            <a:r>
              <a:rPr lang="bs-Latn-BA" dirty="0" smtClean="0"/>
              <a:t>Prema </a:t>
            </a:r>
            <a:r>
              <a:rPr lang="bs-Latn-BA" dirty="0"/>
              <a:t>starom civilnom pravu, punoljetstvo se izjednačavalo sa polnom zrelošću. </a:t>
            </a:r>
            <a:endParaRPr lang="bs-Latn-BA" dirty="0" smtClean="0"/>
          </a:p>
          <a:p>
            <a:r>
              <a:rPr lang="bs-Latn-BA" dirty="0" smtClean="0"/>
              <a:t>Za </a:t>
            </a:r>
            <a:r>
              <a:rPr lang="bs-Latn-BA" dirty="0"/>
              <a:t>ženu godine punoljetstva su </a:t>
            </a:r>
            <a:r>
              <a:rPr lang="bs-Latn-BA" dirty="0" smtClean="0"/>
              <a:t>određene </a:t>
            </a:r>
            <a:r>
              <a:rPr lang="bs-Latn-BA" dirty="0"/>
              <a:t>sa 12, a za muškarce sa 14 ili 16 godina. </a:t>
            </a:r>
          </a:p>
          <a:p>
            <a:r>
              <a:rPr lang="bs-Latn-BA" u="sng" dirty="0"/>
              <a:t>Deliktna sposobnost ili uračunljivost </a:t>
            </a:r>
            <a:r>
              <a:rPr lang="bs-Latn-BA" dirty="0"/>
              <a:t>je sposobnost odgovarati za svoje protivpravna djela (delikte).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822867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bs-Latn-BA" u="sng" dirty="0"/>
              <a:t>Ženski spol. </a:t>
            </a:r>
            <a:endParaRPr lang="bs-Latn-BA" u="sng" dirty="0" smtClean="0"/>
          </a:p>
          <a:p>
            <a:r>
              <a:rPr lang="bs-Latn-BA" dirty="0" smtClean="0"/>
              <a:t>Faktički </a:t>
            </a:r>
            <a:r>
              <a:rPr lang="bs-Latn-BA" dirty="0"/>
              <a:t>položaj rimske žene u porodici (</a:t>
            </a:r>
            <a:r>
              <a:rPr lang="bs-Latn-BA" i="1" dirty="0"/>
              <a:t>mater familias, matrona</a:t>
            </a:r>
            <a:r>
              <a:rPr lang="bs-Latn-BA" dirty="0"/>
              <a:t>) i njezin socijalni položaj u društvu, bio je po ugledu i časti daleko niži od položaja muškarca. </a:t>
            </a:r>
            <a:endParaRPr lang="bs-Latn-BA" dirty="0" smtClean="0"/>
          </a:p>
          <a:p>
            <a:r>
              <a:rPr lang="bs-Latn-BA" dirty="0" smtClean="0"/>
              <a:t>Žena </a:t>
            </a:r>
            <a:r>
              <a:rPr lang="bs-Latn-BA" dirty="0"/>
              <a:t>je bila pod tutorstvom. </a:t>
            </a:r>
            <a:endParaRPr lang="bs-Latn-BA" dirty="0" smtClean="0"/>
          </a:p>
          <a:p>
            <a:r>
              <a:rPr lang="bs-Latn-BA" dirty="0" smtClean="0"/>
              <a:t>Potpuno </a:t>
            </a:r>
            <a:r>
              <a:rPr lang="bs-Latn-BA" dirty="0"/>
              <a:t>je isključena iz svih javnih prava, a njena privatnopravna sposobnost podvrgnuta je različitim ograničenjima. </a:t>
            </a:r>
          </a:p>
        </p:txBody>
      </p:sp>
    </p:spTree>
    <p:extLst>
      <p:ext uri="{BB962C8B-B14F-4D97-AF65-F5344CB8AC3E}">
        <p14:creationId xmlns:p14="http://schemas.microsoft.com/office/powerpoint/2010/main" val="38070841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bs-Latn-BA" u="sng" dirty="0"/>
              <a:t>Čast (existimatio). </a:t>
            </a:r>
            <a:endParaRPr lang="bs-Latn-BA" u="sng" dirty="0" smtClean="0"/>
          </a:p>
          <a:p>
            <a:r>
              <a:rPr lang="bs-Latn-BA" dirty="0" smtClean="0"/>
              <a:t>Gubitak </a:t>
            </a:r>
            <a:r>
              <a:rPr lang="bs-Latn-BA" dirty="0"/>
              <a:t>ili umanjenje časti može imati i pravnih posljedica jer utiče na pravnu i poslovnu sposobnost </a:t>
            </a:r>
            <a:r>
              <a:rPr lang="bs-Latn-BA" dirty="0" smtClean="0"/>
              <a:t>građanina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Potpuni </a:t>
            </a:r>
            <a:r>
              <a:rPr lang="bs-Latn-BA" dirty="0"/>
              <a:t>gubitak </a:t>
            </a:r>
            <a:r>
              <a:rPr lang="bs-Latn-BA" dirty="0" smtClean="0"/>
              <a:t>građanske </a:t>
            </a:r>
            <a:r>
              <a:rPr lang="bs-Latn-BA" dirty="0"/>
              <a:t>časti uzrokuju </a:t>
            </a:r>
            <a:r>
              <a:rPr lang="bs-Latn-BA" i="1" dirty="0"/>
              <a:t>capitis deminutio maxima</a:t>
            </a:r>
            <a:r>
              <a:rPr lang="bs-Latn-BA" dirty="0"/>
              <a:t> i </a:t>
            </a:r>
            <a:r>
              <a:rPr lang="bs-Latn-BA" i="1" dirty="0"/>
              <a:t>media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Slučajevi </a:t>
            </a:r>
            <a:r>
              <a:rPr lang="bs-Latn-BA" dirty="0"/>
              <a:t>ograničenja pravne i poslovne sposobnosti zbog umanjenja časti su: </a:t>
            </a:r>
            <a:r>
              <a:rPr lang="bs-Latn-BA" i="1" dirty="0"/>
              <a:t>intestabilitas, nota censoria, infamija i turpitudo</a:t>
            </a:r>
            <a:r>
              <a:rPr lang="bs-Latn-B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67908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bs-Latn-BA" dirty="0"/>
              <a:t>a) </a:t>
            </a:r>
            <a:r>
              <a:rPr lang="bs-Latn-BA" i="1" dirty="0"/>
              <a:t>Intestabilitas</a:t>
            </a:r>
            <a:r>
              <a:rPr lang="bs-Latn-BA" dirty="0"/>
              <a:t> – Po zakoniku XII ploča intestabilis bi postao onaj ko je učestvovao kod nekog pravnog posla kao svjedok ili libripens (mjerač), pa bi uskratio o njemu svjedočiti. </a:t>
            </a:r>
            <a:endParaRPr lang="bs-Latn-BA" dirty="0" smtClean="0"/>
          </a:p>
          <a:p>
            <a:r>
              <a:rPr lang="bs-Latn-BA" i="1" dirty="0" smtClean="0"/>
              <a:t>Intestabilis</a:t>
            </a:r>
            <a:r>
              <a:rPr lang="bs-Latn-BA" dirty="0" smtClean="0"/>
              <a:t> </a:t>
            </a:r>
            <a:r>
              <a:rPr lang="bs-Latn-BA" dirty="0"/>
              <a:t>ne može biti svjedok, niti može prizivati svjedoke. </a:t>
            </a:r>
            <a:endParaRPr lang="bs-Latn-BA" dirty="0" smtClean="0"/>
          </a:p>
          <a:p>
            <a:r>
              <a:rPr lang="bs-Latn-BA" dirty="0" smtClean="0"/>
              <a:t>Ovo </a:t>
            </a:r>
            <a:r>
              <a:rPr lang="bs-Latn-BA" dirty="0"/>
              <a:t>je gotovo značilo gubitak ius commercii, jer su mnogi formalistički pravni poslovi starog prava bili vezani za učešće svjedoka. </a:t>
            </a:r>
          </a:p>
        </p:txBody>
      </p:sp>
    </p:spTree>
    <p:extLst>
      <p:ext uri="{BB962C8B-B14F-4D97-AF65-F5344CB8AC3E}">
        <p14:creationId xmlns:p14="http://schemas.microsoft.com/office/powerpoint/2010/main" val="23034194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bs-Latn-BA" dirty="0"/>
              <a:t>b) </a:t>
            </a:r>
            <a:r>
              <a:rPr lang="bs-Latn-BA" i="1" dirty="0"/>
              <a:t>Nota censoria </a:t>
            </a:r>
            <a:r>
              <a:rPr lang="bs-Latn-BA" dirty="0"/>
              <a:t>je umanjenje časti koje vrše cenzori prilikom popisa </a:t>
            </a:r>
            <a:r>
              <a:rPr lang="bs-Latn-BA" dirty="0" smtClean="0"/>
              <a:t>građana </a:t>
            </a:r>
            <a:r>
              <a:rPr lang="bs-Latn-BA" dirty="0"/>
              <a:t>kada pojedinca stavljaju u niži tribus. </a:t>
            </a:r>
          </a:p>
        </p:txBody>
      </p:sp>
    </p:spTree>
    <p:extLst>
      <p:ext uri="{BB962C8B-B14F-4D97-AF65-F5344CB8AC3E}">
        <p14:creationId xmlns:p14="http://schemas.microsoft.com/office/powerpoint/2010/main" val="33751065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>
            <a:normAutofit fontScale="85000" lnSpcReduction="20000"/>
          </a:bodyPr>
          <a:lstStyle/>
          <a:p>
            <a:r>
              <a:rPr lang="bs-Latn-BA" dirty="0"/>
              <a:t>c) Infamija – Po terminologiji općeg prava razlikuju se </a:t>
            </a:r>
            <a:r>
              <a:rPr lang="bs-Latn-BA" i="1" dirty="0"/>
              <a:t>infamia immediata i infamia mediata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i="1" dirty="0" smtClean="0"/>
              <a:t>Infamia </a:t>
            </a:r>
            <a:r>
              <a:rPr lang="bs-Latn-BA" i="1" dirty="0"/>
              <a:t>immediata </a:t>
            </a:r>
            <a:r>
              <a:rPr lang="bs-Latn-BA" dirty="0"/>
              <a:t>nastupa neposredno kao posljedica nečasnog ponašanja, te nije vezana ni uz kakvu prethodnu sudsku presudu. </a:t>
            </a:r>
            <a:endParaRPr lang="bs-Latn-BA" dirty="0" smtClean="0"/>
          </a:p>
          <a:p>
            <a:r>
              <a:rPr lang="bs-Latn-BA" dirty="0" smtClean="0"/>
              <a:t>Takva </a:t>
            </a:r>
            <a:r>
              <a:rPr lang="bs-Latn-BA" dirty="0"/>
              <a:t>nečasna ponašanja ili stanja su npr</a:t>
            </a:r>
            <a:r>
              <a:rPr lang="bs-Latn-BA" dirty="0" smtClean="0"/>
              <a:t>. bigamija</a:t>
            </a:r>
            <a:r>
              <a:rPr lang="bs-Latn-BA" dirty="0"/>
              <a:t>, dvostruke zaruke, stečaj, vršenje sramotnih zanimanja kao glumaca, gladijatora itd. </a:t>
            </a:r>
            <a:endParaRPr lang="bs-Latn-BA" dirty="0" smtClean="0"/>
          </a:p>
          <a:p>
            <a:r>
              <a:rPr lang="bs-Latn-BA" i="1" dirty="0" smtClean="0"/>
              <a:t>Infamia </a:t>
            </a:r>
            <a:r>
              <a:rPr lang="bs-Latn-BA" i="1" dirty="0"/>
              <a:t>mediata </a:t>
            </a:r>
            <a:r>
              <a:rPr lang="bs-Latn-BA" dirty="0"/>
              <a:t>nastupa kao posljedica sudske presude za značajne infamirajuće delikte ili kao posljedica presude za kršenja značajnih obveznih odnosa baziranih na povjerenju i dobroj vjeri. </a:t>
            </a:r>
            <a:endParaRPr lang="bs-Latn-BA" dirty="0" smtClean="0"/>
          </a:p>
          <a:p>
            <a:r>
              <a:rPr lang="bs-Latn-BA" dirty="0" smtClean="0"/>
              <a:t>Sposobnost </a:t>
            </a:r>
            <a:r>
              <a:rPr lang="bs-Latn-BA" dirty="0"/>
              <a:t>infamana ograničava se i na javnom i na privatnom planu. </a:t>
            </a:r>
            <a:endParaRPr lang="bs-Latn-BA" dirty="0" smtClean="0"/>
          </a:p>
          <a:p>
            <a:r>
              <a:rPr lang="bs-Latn-BA" dirty="0" smtClean="0"/>
              <a:t>Na </a:t>
            </a:r>
            <a:r>
              <a:rPr lang="bs-Latn-BA" dirty="0"/>
              <a:t>javnom planu ne može biti biran, a na privatnom planu ne mogu biti svjedoci itd. </a:t>
            </a:r>
          </a:p>
        </p:txBody>
      </p:sp>
    </p:spTree>
    <p:extLst>
      <p:ext uri="{BB962C8B-B14F-4D97-AF65-F5344CB8AC3E}">
        <p14:creationId xmlns:p14="http://schemas.microsoft.com/office/powerpoint/2010/main" val="20410721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bs-Latn-BA" dirty="0"/>
              <a:t>d) </a:t>
            </a:r>
            <a:r>
              <a:rPr lang="bs-Latn-BA" i="1" dirty="0"/>
              <a:t>Turpitudo (infamia facti) </a:t>
            </a:r>
            <a:r>
              <a:rPr lang="bs-Latn-BA" dirty="0"/>
              <a:t>se temeljila na samo lošem glasu u društvu, na javnom mnijenju, za razliku od infamije koja se temeljila na pravnim propisima (</a:t>
            </a:r>
            <a:r>
              <a:rPr lang="bs-Latn-BA" i="1" dirty="0"/>
              <a:t>infamia iuris</a:t>
            </a:r>
            <a:r>
              <a:rPr lang="bs-Latn-BA" dirty="0"/>
              <a:t>). </a:t>
            </a:r>
          </a:p>
          <a:p>
            <a:r>
              <a:rPr lang="bs-Latn-BA" u="sng" dirty="0"/>
              <a:t>Dob.</a:t>
            </a:r>
            <a:r>
              <a:rPr lang="bs-Latn-BA" dirty="0"/>
              <a:t> Punoljetstvo je za žene </a:t>
            </a:r>
            <a:r>
              <a:rPr lang="bs-Latn-BA" dirty="0" smtClean="0"/>
              <a:t>određeno </a:t>
            </a:r>
            <a:r>
              <a:rPr lang="bs-Latn-BA" dirty="0"/>
              <a:t>sa 12, a za muškarce sa 14 godina. </a:t>
            </a:r>
            <a:endParaRPr lang="bs-Latn-BA" dirty="0" smtClean="0"/>
          </a:p>
          <a:p>
            <a:r>
              <a:rPr lang="bs-Latn-BA" dirty="0" smtClean="0"/>
              <a:t>O </a:t>
            </a:r>
            <a:r>
              <a:rPr lang="bs-Latn-BA" dirty="0"/>
              <a:t>odgoju maloljetnih lica brine </a:t>
            </a:r>
            <a:r>
              <a:rPr lang="bs-Latn-BA" i="1" dirty="0"/>
              <a:t>pater familias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Problem </a:t>
            </a:r>
            <a:r>
              <a:rPr lang="bs-Latn-BA" dirty="0"/>
              <a:t>nastaje kada maloljetna lica smrću </a:t>
            </a:r>
            <a:r>
              <a:rPr lang="bs-Latn-BA" dirty="0" smtClean="0"/>
              <a:t>oca </a:t>
            </a:r>
            <a:r>
              <a:rPr lang="bs-Latn-BA" dirty="0"/>
              <a:t>postaju </a:t>
            </a:r>
            <a:r>
              <a:rPr lang="bs-Latn-BA" i="1" dirty="0"/>
              <a:t>sui iuris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Za </a:t>
            </a:r>
            <a:r>
              <a:rPr lang="bs-Latn-BA" dirty="0"/>
              <a:t>takva lica se postavlja tutor.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85225874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bs-Latn-BA" dirty="0"/>
              <a:t>Zdravstveno stanje – Osobe sa </a:t>
            </a:r>
            <a:r>
              <a:rPr lang="bs-Latn-BA" dirty="0" smtClean="0"/>
              <a:t>određenim </a:t>
            </a:r>
            <a:r>
              <a:rPr lang="bs-Latn-BA" dirty="0"/>
              <a:t>tjelesnim manama nisu mogle poduzimati značajnije poslove za koje se tražila </a:t>
            </a:r>
            <a:r>
              <a:rPr lang="bs-Latn-BA" dirty="0" smtClean="0"/>
              <a:t>određena </a:t>
            </a:r>
            <a:r>
              <a:rPr lang="bs-Latn-BA" dirty="0"/>
              <a:t>fizička sposobnost (gluhonijemi nisu mogli praviti usmenu oporuku ni druge poslove koji se sklapaju glasom (</a:t>
            </a:r>
            <a:r>
              <a:rPr lang="bs-Latn-BA" i="1" dirty="0" smtClean="0"/>
              <a:t>verbus</a:t>
            </a:r>
            <a:r>
              <a:rPr lang="bs-Latn-BA" dirty="0" smtClean="0"/>
              <a:t>).</a:t>
            </a:r>
          </a:p>
          <a:p>
            <a:r>
              <a:rPr lang="bs-Latn-BA" dirty="0" smtClean="0"/>
              <a:t> </a:t>
            </a:r>
            <a:r>
              <a:rPr lang="bs-Latn-BA" dirty="0"/>
              <a:t>Duševno bolesni su bili, za vrijeme pomračenja uma, potpuno djelatno nesposobni (već po Zakonu XII ploča stajali su pod skrbništvom (</a:t>
            </a:r>
            <a:r>
              <a:rPr lang="bs-Latn-BA" i="1" dirty="0"/>
              <a:t>cura furiosi</a:t>
            </a:r>
            <a:r>
              <a:rPr lang="bs-Latn-BA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83731886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1"/>
            <a:ext cx="8229600" cy="4953000"/>
          </a:xfrm>
        </p:spPr>
        <p:txBody>
          <a:bodyPr/>
          <a:lstStyle/>
          <a:p>
            <a:r>
              <a:rPr lang="bs-Latn-BA" dirty="0"/>
              <a:t>Rasipništvo – Rasipniku (</a:t>
            </a:r>
            <a:r>
              <a:rPr lang="bs-Latn-BA" i="1" dirty="0"/>
              <a:t>predigus</a:t>
            </a:r>
            <a:r>
              <a:rPr lang="bs-Latn-BA" dirty="0"/>
              <a:t>) je bila ograničena djelatna sposobnost time što mu je bilo dozvoljeno sklapati samo poslove koji mu donose obogaćenje, a zabranjeno poslove kojima umanjuje svoju imovinu ili preuzima obveze. </a:t>
            </a:r>
          </a:p>
        </p:txBody>
      </p:sp>
    </p:spTree>
    <p:extLst>
      <p:ext uri="{BB962C8B-B14F-4D97-AF65-F5344CB8AC3E}">
        <p14:creationId xmlns:p14="http://schemas.microsoft.com/office/powerpoint/2010/main" val="42357667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PRAVNE ILI JURISTIČKE OSOBE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10000"/>
          </a:bodyPr>
          <a:lstStyle/>
          <a:p>
            <a:r>
              <a:rPr lang="bs-Latn-BA" dirty="0"/>
              <a:t>Jurističke osobe su socijalne tvorevine kojima pravni poredak priznaje svojstvo subjekta prava. </a:t>
            </a:r>
            <a:endParaRPr lang="bs-Latn-BA" dirty="0" smtClean="0"/>
          </a:p>
          <a:p>
            <a:r>
              <a:rPr lang="bs-Latn-BA" dirty="0" smtClean="0"/>
              <a:t>Pravnu </a:t>
            </a:r>
            <a:r>
              <a:rPr lang="bs-Latn-BA" dirty="0"/>
              <a:t>i poslovnu sposobnost stiču aktom osnivanja. </a:t>
            </a:r>
            <a:endParaRPr lang="bs-Latn-BA" dirty="0" smtClean="0"/>
          </a:p>
          <a:p>
            <a:r>
              <a:rPr lang="bs-Latn-BA" dirty="0" smtClean="0"/>
              <a:t>Do </a:t>
            </a:r>
            <a:r>
              <a:rPr lang="bs-Latn-BA" dirty="0"/>
              <a:t>osnivanja jurističkih osoba dolazi iz potrebe zadovoljenja nekih potreba i interesa pojedinca, koje on sam ne može zadovoljiti. </a:t>
            </a:r>
            <a:endParaRPr lang="bs-Latn-BA" dirty="0" smtClean="0"/>
          </a:p>
          <a:p>
            <a:r>
              <a:rPr lang="bs-Latn-BA" dirty="0" smtClean="0"/>
              <a:t>Kao </a:t>
            </a:r>
            <a:r>
              <a:rPr lang="bs-Latn-BA" dirty="0"/>
              <a:t>osnov učenja o jurističkim osobama Rimljani su ostavili princip: </a:t>
            </a:r>
            <a:r>
              <a:rPr lang="bs-Latn-BA" i="1" dirty="0"/>
              <a:t>“Ono što duguje pravna osoba ne duguje pojedinac, a ono što duguje pojedinac ne duguje pravna osoba”. </a:t>
            </a:r>
            <a:endParaRPr lang="bs-Latn-BA" i="1" dirty="0" smtClean="0"/>
          </a:p>
          <a:p>
            <a:r>
              <a:rPr lang="bs-Latn-BA" dirty="0" smtClean="0"/>
              <a:t>Ovaj </a:t>
            </a:r>
            <a:r>
              <a:rPr lang="bs-Latn-BA" dirty="0"/>
              <a:t>princip bio je osnov za teorijska tumačenja. </a:t>
            </a:r>
          </a:p>
        </p:txBody>
      </p:sp>
    </p:spTree>
    <p:extLst>
      <p:ext uri="{BB962C8B-B14F-4D97-AF65-F5344CB8AC3E}">
        <p14:creationId xmlns:p14="http://schemas.microsoft.com/office/powerpoint/2010/main" val="60637123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43600"/>
          </a:xfrm>
        </p:spPr>
        <p:txBody>
          <a:bodyPr>
            <a:normAutofit fontScale="85000" lnSpcReduction="10000"/>
          </a:bodyPr>
          <a:lstStyle/>
          <a:p>
            <a:r>
              <a:rPr lang="bs-Latn-BA" dirty="0"/>
              <a:t>Fizičko lice stupa u pravni promet ako ima pravnu volju. </a:t>
            </a:r>
            <a:endParaRPr lang="bs-Latn-BA" dirty="0" smtClean="0"/>
          </a:p>
          <a:p>
            <a:r>
              <a:rPr lang="bs-Latn-BA" dirty="0" smtClean="0"/>
              <a:t>Ulazak </a:t>
            </a:r>
            <a:r>
              <a:rPr lang="bs-Latn-BA" dirty="0"/>
              <a:t>u pravni promet predstavlja očitovanje volje prema vanjskom svijetu, pismeno ili ponašanjem. </a:t>
            </a:r>
            <a:endParaRPr lang="bs-Latn-BA" dirty="0" smtClean="0"/>
          </a:p>
          <a:p>
            <a:r>
              <a:rPr lang="bs-Latn-BA" dirty="0" smtClean="0"/>
              <a:t>Tim </a:t>
            </a:r>
            <a:r>
              <a:rPr lang="bs-Latn-BA" dirty="0"/>
              <a:t>očitovanjem ćemo sklopiti ugovor ili možda počiniti neko krivično djelo. </a:t>
            </a:r>
            <a:endParaRPr lang="bs-Latn-BA" dirty="0" smtClean="0"/>
          </a:p>
          <a:p>
            <a:r>
              <a:rPr lang="bs-Latn-BA" dirty="0" smtClean="0"/>
              <a:t>Ta </a:t>
            </a:r>
            <a:r>
              <a:rPr lang="bs-Latn-BA" dirty="0"/>
              <a:t>volja se formira kroz organe jurističke osobe koji upravljaju jurističkom osobom. </a:t>
            </a:r>
            <a:endParaRPr lang="bs-Latn-BA" dirty="0" smtClean="0"/>
          </a:p>
          <a:p>
            <a:r>
              <a:rPr lang="bs-Latn-BA" dirty="0" smtClean="0"/>
              <a:t>Svaka </a:t>
            </a:r>
            <a:r>
              <a:rPr lang="bs-Latn-BA" dirty="0"/>
              <a:t>juristička osoba ima organe koji njome upravljaju. </a:t>
            </a:r>
            <a:endParaRPr lang="bs-Latn-BA" dirty="0" smtClean="0"/>
          </a:p>
          <a:p>
            <a:r>
              <a:rPr lang="bs-Latn-BA" dirty="0" smtClean="0"/>
              <a:t>Volja </a:t>
            </a:r>
            <a:r>
              <a:rPr lang="bs-Latn-BA" dirty="0"/>
              <a:t>se </a:t>
            </a:r>
            <a:r>
              <a:rPr lang="bs-Latn-BA" dirty="0" smtClean="0"/>
              <a:t>formira </a:t>
            </a:r>
            <a:r>
              <a:rPr lang="bs-Latn-BA" dirty="0"/>
              <a:t>u tom organu i daje se ovlaštenim licima. </a:t>
            </a:r>
            <a:endParaRPr lang="bs-Latn-BA" dirty="0" smtClean="0"/>
          </a:p>
          <a:p>
            <a:r>
              <a:rPr lang="bs-Latn-BA" dirty="0" smtClean="0"/>
              <a:t>Kasnija </a:t>
            </a:r>
            <a:r>
              <a:rPr lang="bs-Latn-BA" dirty="0"/>
              <a:t>pravna nauka izdiferencirala je 3 tipa jurističkih osoba: korporacije, zavodi i zaklade. </a:t>
            </a:r>
          </a:p>
        </p:txBody>
      </p:sp>
    </p:spTree>
    <p:extLst>
      <p:ext uri="{BB962C8B-B14F-4D97-AF65-F5344CB8AC3E}">
        <p14:creationId xmlns:p14="http://schemas.microsoft.com/office/powerpoint/2010/main" val="805865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CAPITIS DEMINUTIO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10000"/>
          </a:bodyPr>
          <a:lstStyle/>
          <a:p>
            <a:r>
              <a:rPr lang="bs-Latn-BA" dirty="0"/>
              <a:t>Pravni položaj pojedinca u rimskom društvu </a:t>
            </a:r>
            <a:r>
              <a:rPr lang="bs-Latn-BA" dirty="0" smtClean="0"/>
              <a:t>određen </a:t>
            </a:r>
            <a:r>
              <a:rPr lang="bs-Latn-BA" dirty="0"/>
              <a:t>je kroz 3 statusa: </a:t>
            </a:r>
            <a:r>
              <a:rPr lang="bs-Latn-BA" i="1" dirty="0"/>
              <a:t>status libertatis, status civitatis, status familiae. </a:t>
            </a:r>
            <a:endParaRPr lang="bs-Latn-BA" i="1" dirty="0" smtClean="0"/>
          </a:p>
          <a:p>
            <a:r>
              <a:rPr lang="bs-Latn-BA" dirty="0" smtClean="0"/>
              <a:t>Status </a:t>
            </a:r>
            <a:r>
              <a:rPr lang="bs-Latn-BA" dirty="0"/>
              <a:t>libertatis odgovara na pitanje da li je pojedinac slobodan ili je rob. </a:t>
            </a:r>
            <a:endParaRPr lang="bs-Latn-BA" dirty="0" smtClean="0"/>
          </a:p>
          <a:p>
            <a:r>
              <a:rPr lang="bs-Latn-BA" dirty="0" smtClean="0"/>
              <a:t>Status </a:t>
            </a:r>
            <a:r>
              <a:rPr lang="bs-Latn-BA" dirty="0"/>
              <a:t>civitatis odgovara na pitanje da li je pojedinac rimski </a:t>
            </a:r>
            <a:r>
              <a:rPr lang="bs-Latn-BA" dirty="0" smtClean="0"/>
              <a:t>građanin </a:t>
            </a:r>
            <a:r>
              <a:rPr lang="bs-Latn-BA" dirty="0"/>
              <a:t>ili pripadnik druge grupe, a status familiae </a:t>
            </a:r>
            <a:r>
              <a:rPr lang="bs-Latn-BA" dirty="0" smtClean="0"/>
              <a:t>određuje </a:t>
            </a:r>
            <a:r>
              <a:rPr lang="bs-Latn-BA" dirty="0"/>
              <a:t>položaj pojedinca u porodici. </a:t>
            </a:r>
            <a:endParaRPr lang="bs-Latn-BA" dirty="0" smtClean="0"/>
          </a:p>
          <a:p>
            <a:r>
              <a:rPr lang="bs-Latn-BA" dirty="0" smtClean="0"/>
              <a:t>Gubitkom </a:t>
            </a:r>
            <a:r>
              <a:rPr lang="bs-Latn-BA" dirty="0"/>
              <a:t>ili promjenom jednog od ovih statusa dolazi do gubitka ili promjene pravne sposobnosti. </a:t>
            </a:r>
            <a:endParaRPr lang="bs-Latn-BA" dirty="0" smtClean="0"/>
          </a:p>
          <a:p>
            <a:r>
              <a:rPr lang="bs-Latn-BA" dirty="0" smtClean="0"/>
              <a:t>Gubitak </a:t>
            </a:r>
            <a:r>
              <a:rPr lang="bs-Latn-BA" dirty="0"/>
              <a:t>odnosno promjena statusa zove se capitis deminutio. </a:t>
            </a:r>
          </a:p>
        </p:txBody>
      </p:sp>
    </p:spTree>
    <p:extLst>
      <p:ext uri="{BB962C8B-B14F-4D97-AF65-F5344CB8AC3E}">
        <p14:creationId xmlns:p14="http://schemas.microsoft.com/office/powerpoint/2010/main" val="60378382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r>
              <a:rPr lang="vi-VN" dirty="0"/>
              <a:t>Suštinu korporacija čini udruživanje više fizičkih osoba u svrhu zadovoljavanja određenih ciljeva, dok suštinu zavoda i zaklada čini imovina koja treba poslužiti određenoj svrsi. </a:t>
            </a:r>
            <a:endParaRPr lang="bs-Latn-BA" dirty="0" smtClean="0"/>
          </a:p>
          <a:p>
            <a:r>
              <a:rPr lang="vi-VN" dirty="0" smtClean="0"/>
              <a:t>Zaklada </a:t>
            </a:r>
            <a:r>
              <a:rPr lang="vi-VN" dirty="0"/>
              <a:t>je jedan od oblika jurističke osobe, gdje je neka imovina ostavljena “od nekog za nešto”. </a:t>
            </a:r>
            <a:endParaRPr lang="bs-Latn-BA" dirty="0" smtClean="0"/>
          </a:p>
          <a:p>
            <a:r>
              <a:rPr lang="vi-VN" dirty="0" smtClean="0"/>
              <a:t>Najpoznatija </a:t>
            </a:r>
            <a:r>
              <a:rPr lang="vi-VN" dirty="0"/>
              <a:t>zaklada je Nobelova nagrada.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3290252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bs-Latn-BA" dirty="0"/>
              <a:t>O prirodi jurističke osobe bile su u pandektnoj nauci postavljene različite teorije: </a:t>
            </a:r>
          </a:p>
          <a:p>
            <a:r>
              <a:rPr lang="bs-Latn-BA" dirty="0"/>
              <a:t>Teorija fikcije i personifikacije polazi od stanovišta da pravnim subjektom po svojoj prirodnoj naravi može biti samo čovjek. </a:t>
            </a:r>
            <a:endParaRPr lang="bs-Latn-BA" dirty="0" smtClean="0"/>
          </a:p>
          <a:p>
            <a:r>
              <a:rPr lang="bs-Latn-BA" dirty="0" smtClean="0"/>
              <a:t>Za </a:t>
            </a:r>
            <a:r>
              <a:rPr lang="bs-Latn-BA" dirty="0"/>
              <a:t>pravnu osobu djeluju njeni zastupnici. </a:t>
            </a:r>
            <a:endParaRPr lang="bs-Latn-BA" dirty="0" smtClean="0"/>
          </a:p>
          <a:p>
            <a:r>
              <a:rPr lang="bs-Latn-BA" dirty="0" smtClean="0"/>
              <a:t>Ovu </a:t>
            </a:r>
            <a:r>
              <a:rPr lang="bs-Latn-BA" dirty="0"/>
              <a:t>teoriju zastupali su već glosatori, a postavio ju je Savigny.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1125700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r>
              <a:rPr lang="bs-Latn-BA" dirty="0"/>
              <a:t>Teoriju realne egzistencije postavio je germanist Gierke. </a:t>
            </a:r>
            <a:endParaRPr lang="bs-Latn-BA" dirty="0" smtClean="0"/>
          </a:p>
          <a:p>
            <a:r>
              <a:rPr lang="bs-Latn-BA" dirty="0" smtClean="0"/>
              <a:t>Ona </a:t>
            </a:r>
            <a:r>
              <a:rPr lang="bs-Latn-BA" dirty="0"/>
              <a:t>pravnu osobu smatra za realnu osobu koju sačinjava kod korporacija ukupnost pojedinaca, a kod zaklada volja zakladitelja. </a:t>
            </a:r>
            <a:endParaRPr lang="bs-Latn-BA" dirty="0" smtClean="0"/>
          </a:p>
          <a:p>
            <a:r>
              <a:rPr lang="bs-Latn-BA" dirty="0" smtClean="0"/>
              <a:t>Za </a:t>
            </a:r>
            <a:r>
              <a:rPr lang="bs-Latn-BA" dirty="0"/>
              <a:t>pravnu osobu po ovoj teoriji ne djeluju zastupnici, nego njeni organi koji manifestuju volju pravne osobe. </a:t>
            </a:r>
          </a:p>
          <a:p>
            <a:r>
              <a:rPr lang="bs-Latn-BA" dirty="0"/>
              <a:t>U Rimu se kao jurističke osobe pojavljuju rimska država, gradovi, općine, udruženja, crkva itd.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79879012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229600" cy="5486400"/>
          </a:xfrm>
        </p:spPr>
        <p:txBody>
          <a:bodyPr>
            <a:normAutofit fontScale="85000" lnSpcReduction="20000"/>
          </a:bodyPr>
          <a:lstStyle/>
          <a:p>
            <a:r>
              <a:rPr lang="vi-VN" dirty="0"/>
              <a:t>Rimska država (</a:t>
            </a:r>
            <a:r>
              <a:rPr lang="vi-VN" i="1" dirty="0"/>
              <a:t>populus Romanus</a:t>
            </a:r>
            <a:r>
              <a:rPr lang="vi-VN" dirty="0"/>
              <a:t>) nastupa prema pojedincu kao poseban pravni subjekt</a:t>
            </a:r>
            <a:r>
              <a:rPr lang="vi-VN" dirty="0" smtClean="0"/>
              <a:t>.</a:t>
            </a:r>
            <a:endParaRPr lang="bs-Latn-BA" dirty="0" smtClean="0"/>
          </a:p>
          <a:p>
            <a:r>
              <a:rPr lang="vi-VN" dirty="0" smtClean="0"/>
              <a:t> </a:t>
            </a:r>
            <a:r>
              <a:rPr lang="vi-VN" dirty="0"/>
              <a:t>U pravnim poslovima sa pojedincima zastupali su državu magistrati, po normama i u okviru javnog prava, a ne privatnog prava. </a:t>
            </a:r>
            <a:endParaRPr lang="bs-Latn-BA" dirty="0" smtClean="0"/>
          </a:p>
          <a:p>
            <a:r>
              <a:rPr lang="vi-VN" dirty="0" smtClean="0"/>
              <a:t>Sa </a:t>
            </a:r>
            <a:r>
              <a:rPr lang="vi-VN" dirty="0"/>
              <a:t>stanovišta privatnog prava državna imovina </a:t>
            </a:r>
            <a:r>
              <a:rPr lang="vi-VN" i="1" dirty="0"/>
              <a:t>res publicae </a:t>
            </a:r>
            <a:r>
              <a:rPr lang="vi-VN" dirty="0"/>
              <a:t>ukazuje se kao ničije stvari, tj.kao stvari koje ne pripadaju ni jednom građaninu</a:t>
            </a:r>
            <a:r>
              <a:rPr lang="vi-VN" dirty="0" smtClean="0"/>
              <a:t>.</a:t>
            </a:r>
            <a:endParaRPr lang="bs-Latn-BA" dirty="0" smtClean="0"/>
          </a:p>
          <a:p>
            <a:r>
              <a:rPr lang="vi-VN" dirty="0" smtClean="0"/>
              <a:t> </a:t>
            </a:r>
            <a:r>
              <a:rPr lang="vi-VN" dirty="0"/>
              <a:t>Ta imovina pripada državnoj blagajni – </a:t>
            </a:r>
            <a:r>
              <a:rPr lang="vi-VN" i="1" dirty="0"/>
              <a:t>aerarium populi romani</a:t>
            </a:r>
            <a:r>
              <a:rPr lang="vi-VN" dirty="0"/>
              <a:t>. </a:t>
            </a:r>
            <a:endParaRPr lang="bs-Latn-BA" dirty="0" smtClean="0"/>
          </a:p>
          <a:p>
            <a:r>
              <a:rPr lang="vi-VN" dirty="0" smtClean="0"/>
              <a:t>U </a:t>
            </a:r>
            <a:r>
              <a:rPr lang="vi-VN" dirty="0"/>
              <a:t>doba pricipata se uz </a:t>
            </a:r>
            <a:r>
              <a:rPr lang="vi-VN" i="1" dirty="0"/>
              <a:t>aerarium</a:t>
            </a:r>
            <a:r>
              <a:rPr lang="vi-VN" dirty="0"/>
              <a:t> javlja i </a:t>
            </a:r>
            <a:r>
              <a:rPr lang="vi-VN" i="1" dirty="0"/>
              <a:t>fiscus</a:t>
            </a:r>
            <a:r>
              <a:rPr lang="vi-VN" dirty="0"/>
              <a:t> kao državna imovina od prihoda carskih provincija, kojom upravlja car. </a:t>
            </a:r>
            <a:endParaRPr lang="bs-Latn-BA" dirty="0" smtClean="0"/>
          </a:p>
          <a:p>
            <a:r>
              <a:rPr lang="vi-VN" dirty="0" smtClean="0"/>
              <a:t>Kao </a:t>
            </a:r>
            <a:r>
              <a:rPr lang="vi-VN" dirty="0"/>
              <a:t>careva imovina, </a:t>
            </a:r>
            <a:r>
              <a:rPr lang="vi-VN" i="1" dirty="0"/>
              <a:t>fiscus</a:t>
            </a:r>
            <a:r>
              <a:rPr lang="vi-VN" dirty="0"/>
              <a:t> je u svojim odnosima sa građanima potpadao pod privatno pravo.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59931375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bs-Latn-BA" dirty="0"/>
              <a:t>Gradske općine su nakon pripajanja rimskoj državi većinom zadržavale svoju samoupravu, dakle javno pravnu osobnost.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doba principata, u pogledu imovinskih odnosa sve općine postale su subjektima privatnog prava. </a:t>
            </a:r>
          </a:p>
        </p:txBody>
      </p:sp>
    </p:spTree>
    <p:extLst>
      <p:ext uri="{BB962C8B-B14F-4D97-AF65-F5344CB8AC3E}">
        <p14:creationId xmlns:p14="http://schemas.microsoft.com/office/powerpoint/2010/main" val="344783497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/>
          </a:bodyPr>
          <a:lstStyle/>
          <a:p>
            <a:r>
              <a:rPr lang="bs-Latn-BA" dirty="0"/>
              <a:t>Udruženja su postojala u Rimu još od starih vremena (različita obrtnička udruženja, udruženja trgovaca i različita pobožna društva).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kasnije doba važna su društva za otkup državnih prihoda (</a:t>
            </a:r>
            <a:r>
              <a:rPr lang="bs-Latn-BA" i="1" dirty="0"/>
              <a:t>societates publicanorum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klasičnom pravu, za osnivanje društva trebala su barem 3 člana (</a:t>
            </a:r>
            <a:r>
              <a:rPr lang="bs-Latn-BA" i="1" dirty="0"/>
              <a:t>tres facium collegium</a:t>
            </a:r>
            <a:r>
              <a:rPr lang="bs-Latn-BA" dirty="0"/>
              <a:t>). </a:t>
            </a:r>
          </a:p>
          <a:p>
            <a:r>
              <a:rPr lang="bs-Latn-BA" dirty="0"/>
              <a:t>U kršćansko doba crkve su osnivale </a:t>
            </a:r>
            <a:r>
              <a:rPr lang="bs-Latn-BA" i="1" dirty="0"/>
              <a:t>piae causae</a:t>
            </a:r>
            <a:r>
              <a:rPr lang="bs-Latn-BA" dirty="0"/>
              <a:t>, tj</a:t>
            </a:r>
            <a:r>
              <a:rPr lang="bs-Latn-BA" dirty="0" smtClean="0"/>
              <a:t>. zaklade </a:t>
            </a:r>
            <a:r>
              <a:rPr lang="bs-Latn-BA" dirty="0"/>
              <a:t>za razne pobožne i dobrotvorne svrhe (podizanje crkava, samostana, bolnica, sirotišta itd).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059833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Razlikuju se </a:t>
            </a:r>
            <a:r>
              <a:rPr lang="bs-Latn-BA" i="1" dirty="0"/>
              <a:t>capitis deminutio maxima, media i minima</a:t>
            </a:r>
            <a:r>
              <a:rPr lang="bs-Latn-BA" dirty="0"/>
              <a:t>. </a:t>
            </a:r>
          </a:p>
          <a:p>
            <a:r>
              <a:rPr lang="bs-Latn-BA" dirty="0"/>
              <a:t>a) </a:t>
            </a:r>
            <a:r>
              <a:rPr lang="bs-Latn-BA" i="1" dirty="0"/>
              <a:t>Capitis deminutio maxima </a:t>
            </a:r>
            <a:r>
              <a:rPr lang="bs-Latn-BA" dirty="0"/>
              <a:t>nastupa gubitkom statusa libertatis (slobode), dakle potpuni gubitak pravne osobnosti (subjektiviteta), jer dotični postaje rob. </a:t>
            </a:r>
          </a:p>
          <a:p>
            <a:r>
              <a:rPr lang="bs-Latn-BA" dirty="0"/>
              <a:t>b) </a:t>
            </a:r>
            <a:r>
              <a:rPr lang="bs-Latn-BA" i="1" dirty="0"/>
              <a:t>Capitis deminutio media </a:t>
            </a:r>
            <a:r>
              <a:rPr lang="bs-Latn-BA" dirty="0"/>
              <a:t>nastupa gubitkom statusa civitatis (</a:t>
            </a:r>
            <a:r>
              <a:rPr lang="bs-Latn-BA" dirty="0" smtClean="0"/>
              <a:t>građanstva</a:t>
            </a:r>
            <a:r>
              <a:rPr lang="bs-Latn-BA" dirty="0"/>
              <a:t>), tj</a:t>
            </a:r>
            <a:r>
              <a:rPr lang="bs-Latn-BA" dirty="0" smtClean="0"/>
              <a:t>. rimski građanin </a:t>
            </a:r>
            <a:r>
              <a:rPr lang="bs-Latn-BA" dirty="0"/>
              <a:t>gubi civitet i porodičnu pripadnost, ali ne i slobodu. </a:t>
            </a:r>
            <a:endParaRPr lang="bs-Latn-BA" dirty="0" smtClean="0"/>
          </a:p>
          <a:p>
            <a:r>
              <a:rPr lang="bs-Latn-BA" dirty="0" smtClean="0"/>
              <a:t>On </a:t>
            </a:r>
            <a:r>
              <a:rPr lang="bs-Latn-BA" dirty="0"/>
              <a:t>postaje Latin (npr</a:t>
            </a:r>
            <a:r>
              <a:rPr lang="bs-Latn-BA" dirty="0" smtClean="0"/>
              <a:t>. iseljen </a:t>
            </a:r>
            <a:r>
              <a:rPr lang="bs-Latn-BA" dirty="0"/>
              <a:t>u latinsku koloniju) ili peregrin (npr</a:t>
            </a:r>
            <a:r>
              <a:rPr lang="bs-Latn-BA" dirty="0" smtClean="0"/>
              <a:t>. prebjegavanjem </a:t>
            </a:r>
            <a:r>
              <a:rPr lang="bs-Latn-BA" dirty="0"/>
              <a:t>neprijatelju, izručenjem </a:t>
            </a:r>
            <a:r>
              <a:rPr lang="bs-Latn-BA" dirty="0" smtClean="0"/>
              <a:t>građanina </a:t>
            </a:r>
            <a:r>
              <a:rPr lang="bs-Latn-BA" dirty="0"/>
              <a:t>narodu o koji se ogriješio).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075828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r>
              <a:rPr lang="vi-VN" dirty="0"/>
              <a:t>c) </a:t>
            </a:r>
            <a:r>
              <a:rPr lang="vi-VN" i="1" dirty="0"/>
              <a:t>Capitis deminutio minima </a:t>
            </a:r>
            <a:r>
              <a:rPr lang="vi-VN" dirty="0"/>
              <a:t>povlači samo gubitak porodično-pravnog položaja rimskog građanina, bilo otpuštanjem iz porodice ili prelaskom u drugu porodicu. </a:t>
            </a:r>
            <a:endParaRPr lang="bs-Latn-BA" dirty="0" smtClean="0"/>
          </a:p>
          <a:p>
            <a:r>
              <a:rPr lang="vi-VN" i="1" dirty="0" smtClean="0"/>
              <a:t>Capite </a:t>
            </a:r>
            <a:r>
              <a:rPr lang="vi-VN" i="1" dirty="0"/>
              <a:t>minutus </a:t>
            </a:r>
            <a:r>
              <a:rPr lang="vi-VN" dirty="0"/>
              <a:t>(onaj ko je izgubio ili promijenio status) gubi svoju imovinu u korist novog imaoca porodične vlasti, a njegovi civilni dugovi iz ugovora i </a:t>
            </a:r>
            <a:r>
              <a:rPr lang="vi-VN" dirty="0" smtClean="0"/>
              <a:t>odre</a:t>
            </a:r>
            <a:r>
              <a:rPr lang="bs-Latn-BA" dirty="0" smtClean="0"/>
              <a:t>đ</a:t>
            </a:r>
            <a:r>
              <a:rPr lang="vi-VN" dirty="0" smtClean="0"/>
              <a:t>ena </a:t>
            </a:r>
            <a:r>
              <a:rPr lang="vi-VN" dirty="0"/>
              <a:t>lična prava prestaju. </a:t>
            </a:r>
            <a:endParaRPr lang="bs-Latn-BA" dirty="0" smtClean="0"/>
          </a:p>
          <a:p>
            <a:r>
              <a:rPr lang="vi-VN" dirty="0" smtClean="0"/>
              <a:t>U </a:t>
            </a:r>
            <a:r>
              <a:rPr lang="vi-VN" dirty="0"/>
              <a:t>Justinijanovom pravu ova </a:t>
            </a:r>
            <a:r>
              <a:rPr lang="vi-VN" i="1" dirty="0"/>
              <a:t>capitis deminutio </a:t>
            </a:r>
            <a:r>
              <a:rPr lang="vi-VN" dirty="0"/>
              <a:t>izgubila je važnost jer je porodična organizacija po agnaciji bila već zamijenjena krvnim srodstvom (kognacijom).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924946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STATUS LIBERTATIS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Osnovna podjela stanovništva rimske države izvršena je na slobodne i robove. </a:t>
            </a:r>
            <a:endParaRPr lang="bs-Latn-BA" dirty="0" smtClean="0"/>
          </a:p>
          <a:p>
            <a:r>
              <a:rPr lang="bs-Latn-BA" dirty="0" smtClean="0"/>
              <a:t>Rob </a:t>
            </a:r>
            <a:r>
              <a:rPr lang="bs-Latn-BA" dirty="0"/>
              <a:t>nije bio pravni subjekt, već se smatrao za stvar (res), ali socijalni položaj im je u različitim epohama Rima bio različit. </a:t>
            </a:r>
          </a:p>
          <a:p>
            <a:r>
              <a:rPr lang="bs-Latn-BA" dirty="0"/>
              <a:t>Pravnici carskog doba smatrali su slobodu prirodnim stanjem, a ropstvo ustanovom </a:t>
            </a:r>
            <a:r>
              <a:rPr lang="bs-Latn-BA" i="1" dirty="0"/>
              <a:t>iuris gentium</a:t>
            </a:r>
            <a:r>
              <a:rPr lang="bs-Latn-BA" dirty="0"/>
              <a:t> kojom se neko podvrgava vlasništvu drugoga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To su opravdavali ratom, jer ako protivnik u ratu smije biti ubijen, onda ga je dozvoljeno i pretvoriti u roba.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680327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r>
              <a:rPr lang="bs-Latn-BA" dirty="0"/>
              <a:t>Rob je smatran za stvar (</a:t>
            </a:r>
            <a:r>
              <a:rPr lang="bs-Latn-BA" i="1" dirty="0"/>
              <a:t>res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 smtClean="0"/>
              <a:t>Rob </a:t>
            </a:r>
            <a:r>
              <a:rPr lang="bs-Latn-BA" dirty="0"/>
              <a:t>nema porodicu. </a:t>
            </a:r>
            <a:endParaRPr lang="bs-Latn-BA" dirty="0" smtClean="0"/>
          </a:p>
          <a:p>
            <a:r>
              <a:rPr lang="bs-Latn-BA" dirty="0" smtClean="0"/>
              <a:t>Njegova </a:t>
            </a:r>
            <a:r>
              <a:rPr lang="bs-Latn-BA" dirty="0"/>
              <a:t>spolna veza sa ropkinjom nije brak (</a:t>
            </a:r>
            <a:r>
              <a:rPr lang="bs-Latn-BA" i="1" dirty="0"/>
              <a:t>matrimonium</a:t>
            </a:r>
            <a:r>
              <a:rPr lang="bs-Latn-BA" dirty="0"/>
              <a:t>) već samo faktičko zajedničko življenje (c</a:t>
            </a:r>
            <a:r>
              <a:rPr lang="bs-Latn-BA" i="1" dirty="0"/>
              <a:t>ontubernium</a:t>
            </a:r>
            <a:r>
              <a:rPr lang="bs-Latn-BA" dirty="0"/>
              <a:t>) bez pravnih posljedica. </a:t>
            </a:r>
            <a:endParaRPr lang="bs-Latn-BA" dirty="0" smtClean="0"/>
          </a:p>
          <a:p>
            <a:r>
              <a:rPr lang="bs-Latn-BA" dirty="0" smtClean="0"/>
              <a:t>Na </a:t>
            </a:r>
            <a:r>
              <a:rPr lang="bs-Latn-BA" dirty="0"/>
              <a:t>robu gospodar ima pravo vlasništva, kao na svakoj drugoj stvari, pa ga je mogao prodati, dati drugome na uživanje, u zalog ili u zapis ili ga ubiti (</a:t>
            </a:r>
            <a:r>
              <a:rPr lang="bs-Latn-BA" i="1" dirty="0"/>
              <a:t>ius vitae ac necis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 smtClean="0"/>
              <a:t>Tužbu </a:t>
            </a:r>
            <a:r>
              <a:rPr lang="bs-Latn-BA" dirty="0"/>
              <a:t>i zaštitu za povredu roba mogao je podnijeti samo njegov gospodar, isto kao za životinje ili druge stvari. </a:t>
            </a:r>
          </a:p>
        </p:txBody>
      </p:sp>
    </p:spTree>
    <p:extLst>
      <p:ext uri="{BB962C8B-B14F-4D97-AF65-F5344CB8AC3E}">
        <p14:creationId xmlns:p14="http://schemas.microsoft.com/office/powerpoint/2010/main" val="169237436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že se citirati">
  <a:themeElements>
    <a:clrScheme name="U sivim tonovim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Može se citirati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ože se citirati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3896</Words>
  <Application>Microsoft Office PowerPoint</Application>
  <PresentationFormat>On-screen Show (4:3)</PresentationFormat>
  <Paragraphs>224</Paragraphs>
  <Slides>55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55</vt:i4>
      </vt:variant>
    </vt:vector>
  </HeadingPairs>
  <TitlesOfParts>
    <vt:vector size="57" baseType="lpstr">
      <vt:lpstr>Office Theme</vt:lpstr>
      <vt:lpstr>Može se citirati</vt:lpstr>
      <vt:lpstr>INSTITUCIJE RIMSKOG PRAVA I</vt:lpstr>
      <vt:lpstr>PRAVNA I POSLOVNA SPOSOBNOST </vt:lpstr>
      <vt:lpstr>PowerPoint Presentation</vt:lpstr>
      <vt:lpstr>PowerPoint Presentation</vt:lpstr>
      <vt:lpstr>CAPITIS DEMINUTIO </vt:lpstr>
      <vt:lpstr>PowerPoint Presentation</vt:lpstr>
      <vt:lpstr>PowerPoint Presentation</vt:lpstr>
      <vt:lpstr>STATUS LIBERTATIS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MANUMISIJE</vt:lpstr>
      <vt:lpstr>PowerPoint Presentation</vt:lpstr>
      <vt:lpstr>PowerPoint Presentation</vt:lpstr>
      <vt:lpstr>PowerPoint Presentation</vt:lpstr>
      <vt:lpstr>PowerPoint Presentation</vt:lpstr>
      <vt:lpstr>PATRONAT </vt:lpstr>
      <vt:lpstr>PowerPoint Presentation</vt:lpstr>
      <vt:lpstr>STANJA SLIČNA ROPSTVU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STATUS CIVITATIS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STATUS FAMILIAE </vt:lpstr>
      <vt:lpstr>PowerPoint Presentation</vt:lpstr>
      <vt:lpstr>OGRANIČENJA PRAVNE I POSLOVNE SPOSOBNOSTI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PRAVNE ILI JURISTIČKE OSOBE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Institucije rimskog prava I</dc:title>
  <dc:creator>PFK2</dc:creator>
  <cp:lastModifiedBy>PFK2</cp:lastModifiedBy>
  <cp:revision>49</cp:revision>
  <dcterms:created xsi:type="dcterms:W3CDTF">2006-08-16T00:00:00Z</dcterms:created>
  <dcterms:modified xsi:type="dcterms:W3CDTF">2017-11-15T16:34:19Z</dcterms:modified>
</cp:coreProperties>
</file>