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158.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ms-office.legacyDiagramTex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Layouts/slideLayout12.xml" ContentType="application/vnd.openxmlformats-officedocument.presentationml.slideLayout+xml"/>
  <Override PartName="/ppt/slides/slide139.xml" ContentType="application/vnd.openxmlformats-officedocument.presentationml.slide+xml"/>
  <Override PartName="/ppt/slides/slide157.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legacyDocTextInfo.bin" ContentType="application/vnd.ms-office.legacyDocTextInfo"/>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416"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4" r:id="rId119"/>
    <p:sldId id="375" r:id="rId120"/>
    <p:sldId id="376" r:id="rId121"/>
    <p:sldId id="377" r:id="rId122"/>
    <p:sldId id="378" r:id="rId123"/>
    <p:sldId id="379" r:id="rId124"/>
    <p:sldId id="380" r:id="rId125"/>
    <p:sldId id="381" r:id="rId126"/>
    <p:sldId id="382" r:id="rId127"/>
    <p:sldId id="383" r:id="rId128"/>
    <p:sldId id="384" r:id="rId129"/>
    <p:sldId id="385" r:id="rId130"/>
    <p:sldId id="386" r:id="rId131"/>
    <p:sldId id="387" r:id="rId132"/>
    <p:sldId id="388" r:id="rId133"/>
    <p:sldId id="414" r:id="rId134"/>
    <p:sldId id="389" r:id="rId135"/>
    <p:sldId id="390" r:id="rId136"/>
    <p:sldId id="391" r:id="rId137"/>
    <p:sldId id="392" r:id="rId138"/>
    <p:sldId id="393" r:id="rId139"/>
    <p:sldId id="412" r:id="rId140"/>
    <p:sldId id="394" r:id="rId141"/>
    <p:sldId id="395" r:id="rId142"/>
    <p:sldId id="396" r:id="rId143"/>
    <p:sldId id="397" r:id="rId144"/>
    <p:sldId id="398" r:id="rId145"/>
    <p:sldId id="399" r:id="rId146"/>
    <p:sldId id="400" r:id="rId147"/>
    <p:sldId id="413" r:id="rId148"/>
    <p:sldId id="401" r:id="rId149"/>
    <p:sldId id="402" r:id="rId150"/>
    <p:sldId id="403" r:id="rId151"/>
    <p:sldId id="404" r:id="rId152"/>
    <p:sldId id="405" r:id="rId153"/>
    <p:sldId id="406" r:id="rId154"/>
    <p:sldId id="407" r:id="rId155"/>
    <p:sldId id="408" r:id="rId156"/>
    <p:sldId id="409" r:id="rId157"/>
    <p:sldId id="410" r:id="rId158"/>
    <p:sldId id="411" r:id="rId159"/>
    <p:sldId id="417" r:id="rId160"/>
    <p:sldId id="415" r:id="rId161"/>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microsoft.com/office/2006/relationships/legacyDocTextInfo" Target="legacyDocTextInfo.bin"/><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drawings/_rels/vmlDrawing1.vml.rels><?xml version="1.0" encoding="UTF-8" standalone="yes"?>
<Relationships xmlns="http://schemas.openxmlformats.org/package/2006/relationships"><Relationship Id="rId8" Type="http://schemas.microsoft.com/office/2006/relationships/legacyDiagramText" Target="legacyDiagramText8.bin"/><Relationship Id="rId13" Type="http://schemas.microsoft.com/office/2006/relationships/legacyDiagramText" Target="legacyDiagramText13.bin"/><Relationship Id="rId3" Type="http://schemas.microsoft.com/office/2006/relationships/legacyDiagramText" Target="legacyDiagramText3.bin"/><Relationship Id="rId7" Type="http://schemas.microsoft.com/office/2006/relationships/legacyDiagramText" Target="legacyDiagramText7.bin"/><Relationship Id="rId12" Type="http://schemas.microsoft.com/office/2006/relationships/legacyDiagramText" Target="legacyDiagramText12.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11" Type="http://schemas.microsoft.com/office/2006/relationships/legacyDiagramText" Target="legacyDiagramText11.bin"/><Relationship Id="rId5" Type="http://schemas.microsoft.com/office/2006/relationships/legacyDiagramText" Target="legacyDiagramText5.bin"/><Relationship Id="rId15" Type="http://schemas.microsoft.com/office/2006/relationships/legacyDiagramText" Target="legacyDiagramText15.bin"/><Relationship Id="rId10" Type="http://schemas.microsoft.com/office/2006/relationships/legacyDiagramText" Target="legacyDiagramText10.bin"/><Relationship Id="rId4" Type="http://schemas.microsoft.com/office/2006/relationships/legacyDiagramText" Target="legacyDiagramText4.bin"/><Relationship Id="rId9" Type="http://schemas.microsoft.com/office/2006/relationships/legacyDiagramText" Target="legacyDiagramText9.bin"/><Relationship Id="rId14" Type="http://schemas.microsoft.com/office/2006/relationships/legacyDiagramText" Target="legacyDiagramText14.bin"/></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tr-T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A493ED3-344F-43B3-B8EF-C962EA5CC23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02D3ACDB-9C6D-4CB6-BA9E-5887479BE56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EA60A9F3-FF46-4764-A724-4DA130DFA8C0}"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01625" y="228600"/>
            <a:ext cx="8540750" cy="5870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3" name="Date Placeholder 2"/>
          <p:cNvSpPr>
            <a:spLocks noGrp="1"/>
          </p:cNvSpPr>
          <p:nvPr>
            <p:ph type="dt" sz="half" idx="10"/>
          </p:nvPr>
        </p:nvSpPr>
        <p:spPr>
          <a:xfrm>
            <a:off x="304800" y="6245225"/>
            <a:ext cx="2286000" cy="476250"/>
          </a:xfrm>
        </p:spPr>
        <p:txBody>
          <a:bodyPr/>
          <a:lstStyle>
            <a:lvl1pPr>
              <a:defRPr/>
            </a:lvl1pPr>
          </a:lstStyle>
          <a:p>
            <a:endParaRPr lang="tr-T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tr-TR"/>
          </a:p>
        </p:txBody>
      </p:sp>
      <p:sp>
        <p:nvSpPr>
          <p:cNvPr id="5" name="Slide Number Placeholder 4"/>
          <p:cNvSpPr>
            <a:spLocks noGrp="1"/>
          </p:cNvSpPr>
          <p:nvPr>
            <p:ph type="sldNum" sz="quarter" idx="12"/>
          </p:nvPr>
        </p:nvSpPr>
        <p:spPr>
          <a:xfrm>
            <a:off x="6553200" y="6245225"/>
            <a:ext cx="2286000" cy="476250"/>
          </a:xfrm>
        </p:spPr>
        <p:txBody>
          <a:bodyPr/>
          <a:lstStyle>
            <a:lvl1pPr>
              <a:defRPr/>
            </a:lvl1pPr>
          </a:lstStyle>
          <a:p>
            <a:fld id="{D38EF61D-85EF-4266-9A83-3710C7ADA6B9}"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BAB33896-AF1C-4237-AD2B-DDFE012F33A3}" type="slidenum">
              <a:rPr lang="tr-TR" smtClean="0"/>
              <a:pPr/>
              <a:t>‹#›</a:t>
            </a:fld>
            <a:endParaRPr lang="tr-T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51CCEE8F-83ED-42D5-A237-1309C8520B9A}" type="slidenum">
              <a:rPr lang="tr-TR" smtClean="0"/>
              <a:pPr/>
              <a:t>‹#›</a:t>
            </a:fld>
            <a:endParaRPr lang="tr-T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0BFB76B5-1877-49D6-9230-C52190A71110}" type="slidenum">
              <a:rPr lang="tr-TR" smtClean="0"/>
              <a:pPr/>
              <a:t>‹#›</a:t>
            </a:fld>
            <a:endParaRPr lang="tr-T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tr-TR"/>
          </a:p>
        </p:txBody>
      </p:sp>
      <p:sp>
        <p:nvSpPr>
          <p:cNvPr id="8" name="Footer Placeholder 7"/>
          <p:cNvSpPr>
            <a:spLocks noGrp="1"/>
          </p:cNvSpPr>
          <p:nvPr>
            <p:ph type="ftr" sz="quarter" idx="11"/>
          </p:nvPr>
        </p:nvSpPr>
        <p:spPr/>
        <p:txBody>
          <a:bodyPr/>
          <a:lstStyle>
            <a:extLst/>
          </a:lstStyle>
          <a:p>
            <a:endParaRPr lang="tr-TR"/>
          </a:p>
        </p:txBody>
      </p:sp>
      <p:sp>
        <p:nvSpPr>
          <p:cNvPr id="9" name="Slide Number Placeholder 8"/>
          <p:cNvSpPr>
            <a:spLocks noGrp="1"/>
          </p:cNvSpPr>
          <p:nvPr>
            <p:ph type="sldNum" sz="quarter" idx="12"/>
          </p:nvPr>
        </p:nvSpPr>
        <p:spPr/>
        <p:txBody>
          <a:bodyPr/>
          <a:lstStyle>
            <a:extLst/>
          </a:lstStyle>
          <a:p>
            <a:fld id="{14F3DFC9-7123-43B4-8312-4FE945850605}"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tr-TR"/>
          </a:p>
        </p:txBody>
      </p:sp>
      <p:sp>
        <p:nvSpPr>
          <p:cNvPr id="4" name="Footer Placeholder 3"/>
          <p:cNvSpPr>
            <a:spLocks noGrp="1"/>
          </p:cNvSpPr>
          <p:nvPr>
            <p:ph type="ftr" sz="quarter" idx="11"/>
          </p:nvPr>
        </p:nvSpPr>
        <p:spPr/>
        <p:txBody>
          <a:bodyPr/>
          <a:lstStyle>
            <a:extLst/>
          </a:lstStyle>
          <a:p>
            <a:endParaRPr lang="tr-TR"/>
          </a:p>
        </p:txBody>
      </p:sp>
      <p:sp>
        <p:nvSpPr>
          <p:cNvPr id="5" name="Slide Number Placeholder 4"/>
          <p:cNvSpPr>
            <a:spLocks noGrp="1"/>
          </p:cNvSpPr>
          <p:nvPr>
            <p:ph type="sldNum" sz="quarter" idx="12"/>
          </p:nvPr>
        </p:nvSpPr>
        <p:spPr/>
        <p:txBody>
          <a:bodyPr/>
          <a:lstStyle>
            <a:extLst/>
          </a:lstStyle>
          <a:p>
            <a:fld id="{EDAE4A5D-B2B2-46DF-A1D7-551E369DE953}" type="slidenum">
              <a:rPr lang="tr-TR" smtClean="0"/>
              <a:pPr/>
              <a:t>‹#›</a:t>
            </a:fld>
            <a:endParaRPr lang="tr-T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tr-TR"/>
          </a:p>
        </p:txBody>
      </p:sp>
      <p:sp>
        <p:nvSpPr>
          <p:cNvPr id="3" name="Footer Placeholder 2"/>
          <p:cNvSpPr>
            <a:spLocks noGrp="1"/>
          </p:cNvSpPr>
          <p:nvPr>
            <p:ph type="ftr" sz="quarter" idx="11"/>
          </p:nvPr>
        </p:nvSpPr>
        <p:spPr/>
        <p:txBody>
          <a:bodyPr/>
          <a:lstStyle>
            <a:extLst/>
          </a:lstStyle>
          <a:p>
            <a:endParaRPr lang="tr-TR"/>
          </a:p>
        </p:txBody>
      </p:sp>
      <p:sp>
        <p:nvSpPr>
          <p:cNvPr id="4" name="Slide Number Placeholder 3"/>
          <p:cNvSpPr>
            <a:spLocks noGrp="1"/>
          </p:cNvSpPr>
          <p:nvPr>
            <p:ph type="sldNum" sz="quarter" idx="12"/>
          </p:nvPr>
        </p:nvSpPr>
        <p:spPr/>
        <p:txBody>
          <a:bodyPr/>
          <a:lstStyle>
            <a:extLst/>
          </a:lstStyle>
          <a:p>
            <a:fld id="{47D72983-210D-49A4-A55E-B1D69396212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6D954336-1D9E-41DB-9EA9-1B2C102EEAF2}"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tr-T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9B9D65A-A193-493E-A7CB-1F0DF3C446A9}" type="slidenum">
              <a:rPr lang="tr-TR" smtClean="0"/>
              <a:pPr/>
              <a:t>‹#›</a:t>
            </a:fld>
            <a:endParaRPr lang="tr-T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tr-T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28A2CD0-E5B4-4D6E-99A4-C1583BE9D10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ctrTitle"/>
          </p:nvPr>
        </p:nvSpPr>
        <p:spPr/>
        <p:txBody>
          <a:bodyPr/>
          <a:lstStyle/>
          <a:p>
            <a:r>
              <a:rPr lang="tr-TR">
                <a:solidFill>
                  <a:srgbClr val="FF0000"/>
                </a:solidFill>
              </a:rPr>
              <a:t>MEDENİ USUL HUKUKU</a:t>
            </a:r>
          </a:p>
        </p:txBody>
      </p:sp>
      <p:sp>
        <p:nvSpPr>
          <p:cNvPr id="3075" name="Rectangle 3"/>
          <p:cNvSpPr>
            <a:spLocks noGrp="1" noRot="1" noChangeArrowheads="1"/>
          </p:cNvSpPr>
          <p:nvPr>
            <p:ph type="subTitle" idx="1"/>
          </p:nvPr>
        </p:nvSpPr>
        <p:spPr/>
        <p:txBody>
          <a:bodyPr/>
          <a:lstStyle/>
          <a:p>
            <a:r>
              <a:rPr lang="tr-TR" dirty="0">
                <a:solidFill>
                  <a:srgbClr val="FF0000"/>
                </a:solidFill>
              </a:rPr>
              <a:t>MEDENİ MUHAKEME HUKUKUNA İLİŞKİN </a:t>
            </a:r>
            <a:r>
              <a:rPr lang="tr-TR" dirty="0" smtClean="0">
                <a:solidFill>
                  <a:srgbClr val="FF0000"/>
                </a:solidFill>
              </a:rPr>
              <a:t>GENEL </a:t>
            </a:r>
            <a:r>
              <a:rPr lang="tr-TR" dirty="0">
                <a:solidFill>
                  <a:srgbClr val="FF0000"/>
                </a:solidFill>
              </a:rPr>
              <a:t>BİLGİLER</a:t>
            </a:r>
            <a:r>
              <a:rPr lang="tr-TR"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Rot="1" noChangeArrowheads="1"/>
          </p:cNvSpPr>
          <p:nvPr>
            <p:ph idx="1"/>
          </p:nvPr>
        </p:nvSpPr>
        <p:spPr>
          <a:xfrm>
            <a:off x="457200" y="1600200"/>
            <a:ext cx="8229600" cy="4781550"/>
          </a:xfrm>
        </p:spPr>
        <p:txBody>
          <a:bodyPr/>
          <a:lstStyle/>
          <a:p>
            <a:pPr>
              <a:lnSpc>
                <a:spcPct val="80000"/>
              </a:lnSpc>
            </a:pPr>
            <a:r>
              <a:rPr lang="tr-TR" sz="2400" b="1"/>
              <a:t>Tasarruf ilkesi, </a:t>
            </a:r>
            <a:r>
              <a:rPr lang="tr-TR" sz="2400" b="1" u="sng"/>
              <a:t>tarafa</a:t>
            </a:r>
            <a:r>
              <a:rPr lang="tr-TR" sz="2400" b="1"/>
              <a:t> </a:t>
            </a:r>
            <a:r>
              <a:rPr lang="tr-TR" sz="2400" b="1" u="sng">
                <a:solidFill>
                  <a:srgbClr val="FF0000"/>
                </a:solidFill>
              </a:rPr>
              <a:t>üç temel</a:t>
            </a:r>
            <a:r>
              <a:rPr lang="tr-TR" sz="2400" b="1"/>
              <a:t> yetki tanımaktadır</a:t>
            </a:r>
            <a:r>
              <a:rPr lang="tr-TR" sz="2400"/>
              <a:t>:</a:t>
            </a:r>
          </a:p>
          <a:p>
            <a:pPr>
              <a:lnSpc>
                <a:spcPct val="80000"/>
              </a:lnSpc>
              <a:buClr>
                <a:schemeClr val="tx1"/>
              </a:buClr>
              <a:buFont typeface="Wingdings" pitchFamily="2" charset="2"/>
              <a:buChar char="ü"/>
            </a:pPr>
            <a:r>
              <a:rPr lang="tr-TR" sz="2000"/>
              <a:t>Yargılama sürecini başlatma</a:t>
            </a:r>
          </a:p>
          <a:p>
            <a:pPr>
              <a:lnSpc>
                <a:spcPct val="80000"/>
              </a:lnSpc>
              <a:buClr>
                <a:schemeClr val="tx1"/>
              </a:buClr>
              <a:buFont typeface="Wingdings" pitchFamily="2" charset="2"/>
              <a:buChar char="ü"/>
            </a:pPr>
            <a:r>
              <a:rPr lang="tr-TR" sz="2000"/>
              <a:t>Yargılama sürecinin konusunu belirleme</a:t>
            </a:r>
          </a:p>
          <a:p>
            <a:pPr>
              <a:lnSpc>
                <a:spcPct val="80000"/>
              </a:lnSpc>
              <a:buClr>
                <a:schemeClr val="tx1"/>
              </a:buClr>
              <a:buFont typeface="Wingdings" pitchFamily="2" charset="2"/>
              <a:buChar char="ü"/>
            </a:pPr>
            <a:r>
              <a:rPr lang="tr-TR" sz="2000"/>
              <a:t>Yargılama sürecini sona erdirme</a:t>
            </a:r>
          </a:p>
          <a:p>
            <a:pPr>
              <a:lnSpc>
                <a:spcPct val="80000"/>
              </a:lnSpc>
              <a:buClr>
                <a:schemeClr val="tx1"/>
              </a:buClr>
              <a:buFontTx/>
              <a:buChar char="•"/>
            </a:pPr>
            <a:r>
              <a:rPr lang="tr-TR" sz="2400" b="1"/>
              <a:t>Bu ilkenin aksi, kendiliğinde harekete geçme ilkesidir</a:t>
            </a:r>
            <a:r>
              <a:rPr lang="tr-TR" sz="2400"/>
              <a:t>.</a:t>
            </a:r>
          </a:p>
          <a:p>
            <a:pPr>
              <a:lnSpc>
                <a:spcPct val="80000"/>
              </a:lnSpc>
              <a:buClr>
                <a:schemeClr val="tx1"/>
              </a:buClr>
              <a:buFontTx/>
              <a:buChar char="•"/>
            </a:pPr>
            <a:r>
              <a:rPr lang="tr-TR" sz="2400" b="1"/>
              <a:t>Maddi hukukta hakim olan irade serbestisi ilkesinin medeni usul hukukundaki yansıması tasarruf ilkesidir.</a:t>
            </a:r>
          </a:p>
          <a:p>
            <a:pPr>
              <a:lnSpc>
                <a:spcPct val="80000"/>
              </a:lnSpc>
              <a:buClr>
                <a:schemeClr val="tx1"/>
              </a:buClr>
              <a:buFontTx/>
              <a:buChar char="•"/>
            </a:pPr>
            <a:r>
              <a:rPr lang="tr-TR" sz="2000"/>
              <a:t>Bu ilke gereğince, davacının, dava açarken mahkemeden hukuki koruma istemesi yeterli değildir. Kendisi lehine nasıl bir hüküm verilmesini istediğini ve hükmün içeriğini de belirlemelidir.HMK m.119/ğ’de davacının açık bir şekilde talep sonucunu belirtmesi istenmiştir.Zira dava konusunu davacı belirler</a:t>
            </a:r>
          </a:p>
        </p:txBody>
      </p:sp>
      <p:sp>
        <p:nvSpPr>
          <p:cNvPr id="16386" name="Rectangle 2"/>
          <p:cNvSpPr>
            <a:spLocks noGrp="1" noRot="1" noChangeArrowheads="1"/>
          </p:cNvSpPr>
          <p:nvPr>
            <p:ph type="title"/>
          </p:nvPr>
        </p:nvSpPr>
        <p:spPr/>
        <p:txBody>
          <a:bodyPr/>
          <a:lstStyle/>
          <a:p>
            <a:r>
              <a:rPr lang="tr-TR">
                <a:solidFill>
                  <a:srgbClr val="FF0000"/>
                </a:solidFill>
              </a:rPr>
              <a:t>TASARRUF İLKESİ</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Rot="1" noChangeArrowheads="1"/>
          </p:cNvSpPr>
          <p:nvPr>
            <p:ph idx="1"/>
          </p:nvPr>
        </p:nvSpPr>
        <p:spPr/>
        <p:txBody>
          <a:bodyPr/>
          <a:lstStyle/>
          <a:p>
            <a:pPr>
              <a:lnSpc>
                <a:spcPct val="80000"/>
              </a:lnSpc>
            </a:pPr>
            <a:r>
              <a:rPr lang="tr-TR" sz="2000"/>
              <a:t>Basit usulde şöyle bir farklılaşma vardır; belli davalar </a:t>
            </a:r>
            <a:r>
              <a:rPr lang="tr-TR" sz="2000">
                <a:solidFill>
                  <a:srgbClr val="FF0000"/>
                </a:solidFill>
              </a:rPr>
              <a:t>için”matbu</a:t>
            </a:r>
            <a:r>
              <a:rPr lang="tr-TR" sz="2000"/>
              <a:t> “ bir form şeklinde açık bırakılan unsurların dava açan tarafından doldurulmasının isteneceği dilekçe suretleri kullanılabilecektir.</a:t>
            </a:r>
          </a:p>
          <a:p>
            <a:pPr>
              <a:lnSpc>
                <a:spcPct val="80000"/>
              </a:lnSpc>
            </a:pPr>
            <a:endParaRPr lang="tr-TR" sz="2000"/>
          </a:p>
          <a:p>
            <a:pPr>
              <a:lnSpc>
                <a:spcPct val="80000"/>
              </a:lnSpc>
            </a:pPr>
            <a:r>
              <a:rPr lang="tr-TR" sz="2000"/>
              <a:t> Diğer kanunlarda yer alan ve yazılı yargılama usulü dışındaki yargılama usullerinin uygulanacağı belirtilen dava ve işler.</a:t>
            </a:r>
          </a:p>
          <a:p>
            <a:pPr>
              <a:lnSpc>
                <a:spcPct val="80000"/>
              </a:lnSpc>
            </a:pPr>
            <a:endParaRPr lang="tr-TR" sz="2000"/>
          </a:p>
          <a:p>
            <a:pPr>
              <a:lnSpc>
                <a:spcPct val="80000"/>
              </a:lnSpc>
            </a:pPr>
            <a:r>
              <a:rPr lang="tr-TR" sz="2000"/>
              <a:t>Yeni kanun seri ve sözlü yargılama usulünü tamamen kaldırıp,basit usulün sadece ismini muhafaza ederek içeriğini değiştirmiştir.Sözlü ve seri yargılama usulune atıt yapılan hallerde basit yargılama usulü uygulanır.</a:t>
            </a:r>
          </a:p>
          <a:p>
            <a:pPr>
              <a:lnSpc>
                <a:spcPct val="80000"/>
              </a:lnSpc>
            </a:pPr>
            <a:r>
              <a:rPr lang="tr-TR" sz="2000"/>
              <a:t>Yazılı  usulde “</a:t>
            </a:r>
            <a:r>
              <a:rPr lang="tr-TR" sz="2000">
                <a:solidFill>
                  <a:srgbClr val="FF0000"/>
                </a:solidFill>
              </a:rPr>
              <a:t>davanın açılması</a:t>
            </a:r>
            <a:r>
              <a:rPr lang="tr-TR" sz="2000"/>
              <a:t>” ve “</a:t>
            </a:r>
            <a:r>
              <a:rPr lang="tr-TR" sz="2000">
                <a:solidFill>
                  <a:srgbClr val="FF0000"/>
                </a:solidFill>
              </a:rPr>
              <a:t>tahkikatın yürütülmesi</a:t>
            </a:r>
            <a:r>
              <a:rPr lang="tr-TR" sz="2000"/>
              <a:t>” ni ele alacağız.</a:t>
            </a:r>
          </a:p>
          <a:p>
            <a:pPr>
              <a:lnSpc>
                <a:spcPct val="80000"/>
              </a:lnSpc>
            </a:pPr>
            <a:r>
              <a:rPr lang="tr-TR" sz="2000"/>
              <a:t>Her iki usulde de dava dilekçe ile yapılır.</a:t>
            </a:r>
          </a:p>
        </p:txBody>
      </p:sp>
      <p:sp>
        <p:nvSpPr>
          <p:cNvPr id="107522" name="Rectangle 2"/>
          <p:cNvSpPr>
            <a:spLocks noGrp="1" noRot="1" noChangeArrowheads="1"/>
          </p:cNvSpPr>
          <p:nvPr>
            <p:ph type="title"/>
          </p:nvPr>
        </p:nvSpPr>
        <p:spPr/>
        <p:txBody>
          <a:bodyPr>
            <a:normAutofit fontScale="90000"/>
          </a:bodyPr>
          <a:lstStyle/>
          <a:p>
            <a:r>
              <a:rPr lang="tr-TR" sz="4000">
                <a:solidFill>
                  <a:srgbClr val="FF0000"/>
                </a:solidFill>
              </a:rPr>
              <a:t>Basit Yargılama Usulune Tabi Dava ve İşler</a:t>
            </a: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Rot="1" noChangeArrowheads="1"/>
          </p:cNvSpPr>
          <p:nvPr>
            <p:ph idx="1"/>
          </p:nvPr>
        </p:nvSpPr>
        <p:spPr/>
        <p:txBody>
          <a:bodyPr/>
          <a:lstStyle/>
          <a:p>
            <a:pPr marL="609600" indent="-609600">
              <a:lnSpc>
                <a:spcPct val="80000"/>
              </a:lnSpc>
              <a:buClr>
                <a:schemeClr val="tx1"/>
              </a:buClr>
              <a:buFontTx/>
              <a:buAutoNum type="alphaLcPeriod"/>
            </a:pPr>
            <a:r>
              <a:rPr lang="tr-TR" sz="1800"/>
              <a:t>Dava dilekçesinde aşağıdaki hususlar bulunur:</a:t>
            </a:r>
          </a:p>
          <a:p>
            <a:pPr marL="609600" indent="-609600">
              <a:lnSpc>
                <a:spcPct val="80000"/>
              </a:lnSpc>
              <a:buClr>
                <a:schemeClr val="tx1"/>
              </a:buClr>
              <a:buFontTx/>
              <a:buAutoNum type="alphaLcPeriod"/>
            </a:pPr>
            <a:r>
              <a:rPr lang="tr-TR" sz="1800"/>
              <a:t>Mahkemenin adı</a:t>
            </a:r>
          </a:p>
          <a:p>
            <a:pPr marL="609600" indent="-609600">
              <a:lnSpc>
                <a:spcPct val="80000"/>
              </a:lnSpc>
              <a:buClr>
                <a:schemeClr val="tx1"/>
              </a:buClr>
              <a:buFontTx/>
              <a:buAutoNum type="alphaLcPeriod"/>
            </a:pPr>
            <a:r>
              <a:rPr lang="tr-TR" sz="1800"/>
              <a:t>Davacı ile davalının adı,soyadı ve adresleri</a:t>
            </a:r>
          </a:p>
          <a:p>
            <a:pPr marL="609600" indent="-609600">
              <a:lnSpc>
                <a:spcPct val="80000"/>
              </a:lnSpc>
              <a:buClr>
                <a:schemeClr val="tx1"/>
              </a:buClr>
              <a:buFontTx/>
              <a:buAutoNum type="alphaLcPeriod"/>
            </a:pPr>
            <a:r>
              <a:rPr lang="tr-TR" sz="1800"/>
              <a:t>Davacının Türkiye Cumhuriyeti kimlik numarası </a:t>
            </a:r>
          </a:p>
          <a:p>
            <a:pPr marL="609600" indent="-609600">
              <a:lnSpc>
                <a:spcPct val="80000"/>
              </a:lnSpc>
              <a:buClr>
                <a:schemeClr val="tx1"/>
              </a:buClr>
              <a:buFontTx/>
              <a:buAutoNum type="alphaLcPeriod"/>
            </a:pPr>
            <a:r>
              <a:rPr lang="tr-TR" sz="1800"/>
              <a:t>Varsa,tarafların kanuni temsilcilerinin ve davacı vekilinin adı,soyadı ve adresleri</a:t>
            </a:r>
          </a:p>
          <a:p>
            <a:pPr marL="609600" indent="-609600">
              <a:lnSpc>
                <a:spcPct val="80000"/>
              </a:lnSpc>
              <a:buClr>
                <a:schemeClr val="tx1"/>
              </a:buClr>
              <a:buFontTx/>
              <a:buAutoNum type="alphaLcPeriod"/>
            </a:pPr>
            <a:r>
              <a:rPr lang="tr-TR" sz="1800"/>
              <a:t>Davacının konusu ve malvarlığı haklarına ilişkin davalarda,dava konusunun değeri</a:t>
            </a:r>
          </a:p>
          <a:p>
            <a:pPr marL="609600" indent="-609600">
              <a:lnSpc>
                <a:spcPct val="80000"/>
              </a:lnSpc>
              <a:buClr>
                <a:schemeClr val="tx1"/>
              </a:buClr>
              <a:buFontTx/>
              <a:buAutoNum type="alphaLcPeriod"/>
            </a:pPr>
            <a:r>
              <a:rPr lang="tr-TR" sz="1800"/>
              <a:t>Davacının iddiasının dayanağı olan bütün vakıaların,sıra numarası altında açık özetleri</a:t>
            </a:r>
          </a:p>
          <a:p>
            <a:pPr marL="609600" indent="-609600">
              <a:lnSpc>
                <a:spcPct val="80000"/>
              </a:lnSpc>
              <a:buClr>
                <a:schemeClr val="tx1"/>
              </a:buClr>
              <a:buFontTx/>
              <a:buAutoNum type="alphaLcPeriod"/>
            </a:pPr>
            <a:r>
              <a:rPr lang="tr-TR" sz="1800"/>
              <a:t>Dayanılan hukuki sebepler</a:t>
            </a:r>
          </a:p>
          <a:p>
            <a:pPr marL="609600" indent="-609600">
              <a:lnSpc>
                <a:spcPct val="80000"/>
              </a:lnSpc>
              <a:buClr>
                <a:schemeClr val="tx1"/>
              </a:buClr>
              <a:buFontTx/>
              <a:buAutoNum type="alphaLcPeriod"/>
            </a:pPr>
            <a:r>
              <a:rPr lang="tr-TR" sz="1800"/>
              <a:t>Açık bir şekilde talep sonucu</a:t>
            </a:r>
          </a:p>
          <a:p>
            <a:pPr marL="609600" indent="-609600">
              <a:lnSpc>
                <a:spcPct val="80000"/>
              </a:lnSpc>
              <a:buClr>
                <a:schemeClr val="tx1"/>
              </a:buClr>
              <a:buFontTx/>
              <a:buAutoNum type="alphaLcPeriod"/>
            </a:pPr>
            <a:endParaRPr lang="tr-TR" sz="1800"/>
          </a:p>
          <a:p>
            <a:pPr marL="609600" indent="-609600">
              <a:lnSpc>
                <a:spcPct val="80000"/>
              </a:lnSpc>
            </a:pPr>
            <a:r>
              <a:rPr lang="tr-TR" sz="1800"/>
              <a:t>(2) Birinci fıkranın (a),(d) ,(e),(f) ve (g) bentleri dışında kalan hususların eksik olması halinde,hakim davacıya eksikliği için “</a:t>
            </a:r>
            <a:r>
              <a:rPr lang="tr-TR" sz="1800">
                <a:solidFill>
                  <a:srgbClr val="FF0000"/>
                </a:solidFill>
              </a:rPr>
              <a:t>bir haftalık kesin süre</a:t>
            </a:r>
            <a:r>
              <a:rPr lang="tr-TR" sz="1800"/>
              <a:t>” verir.Bu eksikliğin tamamlanmaması halinde dava açılmamış sayılılr.</a:t>
            </a:r>
          </a:p>
        </p:txBody>
      </p:sp>
      <p:sp>
        <p:nvSpPr>
          <p:cNvPr id="108546" name="Rectangle 2"/>
          <p:cNvSpPr>
            <a:spLocks noGrp="1" noRot="1" noChangeArrowheads="1"/>
          </p:cNvSpPr>
          <p:nvPr>
            <p:ph type="title"/>
          </p:nvPr>
        </p:nvSpPr>
        <p:spPr/>
        <p:txBody>
          <a:bodyPr/>
          <a:lstStyle/>
          <a:p>
            <a:r>
              <a:rPr lang="tr-TR" sz="4000">
                <a:solidFill>
                  <a:srgbClr val="FF0000"/>
                </a:solidFill>
              </a:rPr>
              <a:t>DAVA DİLEKÇESİNİN UNSURLARI</a:t>
            </a: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Rectangle 3"/>
          <p:cNvSpPr>
            <a:spLocks noGrp="1" noRot="1" noChangeArrowheads="1"/>
          </p:cNvSpPr>
          <p:nvPr>
            <p:ph idx="1"/>
          </p:nvPr>
        </p:nvSpPr>
        <p:spPr/>
        <p:txBody>
          <a:bodyPr/>
          <a:lstStyle/>
          <a:p>
            <a:pPr>
              <a:lnSpc>
                <a:spcPct val="80000"/>
              </a:lnSpc>
            </a:pPr>
            <a:r>
              <a:rPr lang="tr-TR" sz="1600"/>
              <a:t>Madde 118: Dava,dava dilekçesinin kaydedildiği tarihte açılmış sayılır.Dava                                 dilekçesine davalı sayısı kadar örnek eklenir.</a:t>
            </a:r>
          </a:p>
          <a:p>
            <a:pPr>
              <a:lnSpc>
                <a:spcPct val="80000"/>
              </a:lnSpc>
              <a:buFont typeface="Wingdings" pitchFamily="2" charset="2"/>
              <a:buNone/>
            </a:pPr>
            <a:r>
              <a:rPr lang="tr-TR" sz="1600">
                <a:solidFill>
                  <a:srgbClr val="FF0000"/>
                </a:solidFill>
              </a:rPr>
              <a:t>      </a:t>
            </a:r>
            <a:r>
              <a:rPr lang="tr-TR" sz="1600" b="1">
                <a:solidFill>
                  <a:srgbClr val="FF0000"/>
                </a:solidFill>
              </a:rPr>
              <a:t>Dava dilekçesinin içeriği</a:t>
            </a:r>
          </a:p>
          <a:p>
            <a:pPr>
              <a:lnSpc>
                <a:spcPct val="80000"/>
              </a:lnSpc>
            </a:pPr>
            <a:r>
              <a:rPr lang="tr-TR" sz="1600"/>
              <a:t>Madde 119:</a:t>
            </a:r>
          </a:p>
          <a:p>
            <a:pPr>
              <a:lnSpc>
                <a:spcPct val="80000"/>
              </a:lnSpc>
              <a:buClr>
                <a:schemeClr val="tx1"/>
              </a:buClr>
              <a:buFontTx/>
              <a:buAutoNum type="alphaLcPeriod"/>
            </a:pPr>
            <a:r>
              <a:rPr lang="tr-TR" sz="1600"/>
              <a:t>Mahkemenin adı</a:t>
            </a:r>
          </a:p>
          <a:p>
            <a:pPr>
              <a:lnSpc>
                <a:spcPct val="80000"/>
              </a:lnSpc>
              <a:buClr>
                <a:schemeClr val="tx1"/>
              </a:buClr>
              <a:buFontTx/>
              <a:buAutoNum type="alphaLcPeriod"/>
            </a:pPr>
            <a:r>
              <a:rPr lang="tr-TR" sz="1600"/>
              <a:t>Davacı ile davalının ad,soyad ve adresleri</a:t>
            </a:r>
          </a:p>
          <a:p>
            <a:pPr>
              <a:lnSpc>
                <a:spcPct val="80000"/>
              </a:lnSpc>
              <a:buClr>
                <a:schemeClr val="tx1"/>
              </a:buClr>
              <a:buFontTx/>
              <a:buAutoNum type="alphaLcPeriod"/>
            </a:pPr>
            <a:r>
              <a:rPr lang="tr-TR" sz="1600"/>
              <a:t>Davacının Türkiye Cumhuriyeti kimli numarası</a:t>
            </a:r>
          </a:p>
          <a:p>
            <a:pPr>
              <a:lnSpc>
                <a:spcPct val="80000"/>
              </a:lnSpc>
              <a:buClr>
                <a:schemeClr val="tx1"/>
              </a:buClr>
              <a:buFontTx/>
              <a:buAutoNum type="alphaLcPeriod"/>
            </a:pPr>
            <a:r>
              <a:rPr lang="tr-TR" sz="1600"/>
              <a:t>Davacının konusu ve malvarlığı haklarına ilişkin davalarda,dava konusunun değeri</a:t>
            </a:r>
          </a:p>
          <a:p>
            <a:pPr>
              <a:lnSpc>
                <a:spcPct val="80000"/>
              </a:lnSpc>
              <a:buClr>
                <a:schemeClr val="tx1"/>
              </a:buClr>
              <a:buFontTx/>
              <a:buAutoNum type="alphaLcPeriod"/>
            </a:pPr>
            <a:r>
              <a:rPr lang="tr-TR" sz="1600"/>
              <a:t>Davacının iddiasının dayanağı olan bütün vakıaların sıra numarası altında açık özetleri</a:t>
            </a:r>
          </a:p>
          <a:p>
            <a:pPr>
              <a:lnSpc>
                <a:spcPct val="80000"/>
              </a:lnSpc>
              <a:buClr>
                <a:schemeClr val="tx1"/>
              </a:buClr>
              <a:buFontTx/>
              <a:buAutoNum type="alphaLcPeriod"/>
            </a:pPr>
            <a:r>
              <a:rPr lang="tr-TR" sz="1600"/>
              <a:t>İddia edilen her bir vakıanın hangi delillerle ispat edileceği</a:t>
            </a:r>
          </a:p>
          <a:p>
            <a:pPr>
              <a:lnSpc>
                <a:spcPct val="80000"/>
              </a:lnSpc>
              <a:buClr>
                <a:schemeClr val="tx1"/>
              </a:buClr>
              <a:buFontTx/>
              <a:buAutoNum type="alphaLcPeriod"/>
            </a:pPr>
            <a:r>
              <a:rPr lang="tr-TR" sz="1600"/>
              <a:t>Dayanılan hukuki sebepler</a:t>
            </a:r>
          </a:p>
          <a:p>
            <a:pPr>
              <a:lnSpc>
                <a:spcPct val="80000"/>
              </a:lnSpc>
              <a:buClr>
                <a:schemeClr val="tx1"/>
              </a:buClr>
              <a:buFontTx/>
              <a:buAutoNum type="alphaLcPeriod"/>
            </a:pPr>
            <a:r>
              <a:rPr lang="tr-TR" sz="1600"/>
              <a:t>Açık bir şekilde talep sonucu</a:t>
            </a:r>
          </a:p>
          <a:p>
            <a:pPr>
              <a:lnSpc>
                <a:spcPct val="80000"/>
              </a:lnSpc>
            </a:pPr>
            <a:r>
              <a:rPr lang="tr-TR" sz="1600"/>
              <a:t>Davacının varsa kanuni temsilcisinin veya vekilin imzası</a:t>
            </a:r>
          </a:p>
          <a:p>
            <a:pPr>
              <a:lnSpc>
                <a:spcPct val="80000"/>
              </a:lnSpc>
              <a:buFont typeface="Wingdings" pitchFamily="2" charset="2"/>
              <a:buNone/>
            </a:pPr>
            <a:r>
              <a:rPr lang="tr-TR" sz="1600"/>
              <a:t>     (2) Birinci fıkranın a,d,e,f,g bentleri dışında kalan hususların eksik olması halinde,hakim davacıya eksikliği tamamlaması için </a:t>
            </a:r>
            <a:r>
              <a:rPr lang="tr-TR" sz="1600">
                <a:solidFill>
                  <a:srgbClr val="FF0000"/>
                </a:solidFill>
              </a:rPr>
              <a:t>bir haftalık “kesin süre</a:t>
            </a:r>
            <a:r>
              <a:rPr lang="tr-TR" sz="1600"/>
              <a:t>” verir.Bu süre içinde eksikliğin tamamlanmaması halinde </a:t>
            </a:r>
            <a:r>
              <a:rPr lang="tr-TR" sz="1600">
                <a:solidFill>
                  <a:srgbClr val="FF0000"/>
                </a:solidFill>
              </a:rPr>
              <a:t>dava açılmamış</a:t>
            </a:r>
            <a:r>
              <a:rPr lang="tr-TR" sz="1600"/>
              <a:t> sayılır.</a:t>
            </a:r>
          </a:p>
        </p:txBody>
      </p:sp>
      <p:sp>
        <p:nvSpPr>
          <p:cNvPr id="109570" name="Rectangle 2"/>
          <p:cNvSpPr>
            <a:spLocks noGrp="1" noRot="1" noChangeArrowheads="1"/>
          </p:cNvSpPr>
          <p:nvPr>
            <p:ph type="title"/>
          </p:nvPr>
        </p:nvSpPr>
        <p:spPr/>
        <p:txBody>
          <a:bodyPr/>
          <a:lstStyle/>
          <a:p>
            <a:r>
              <a:rPr lang="tr-TR">
                <a:solidFill>
                  <a:srgbClr val="FF0000"/>
                </a:solidFill>
              </a:rPr>
              <a:t>DAVANIN AÇILMASI</a:t>
            </a: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Rot="1" noChangeArrowheads="1"/>
          </p:cNvSpPr>
          <p:nvPr>
            <p:ph idx="1"/>
          </p:nvPr>
        </p:nvSpPr>
        <p:spPr/>
        <p:txBody>
          <a:bodyPr/>
          <a:lstStyle/>
          <a:p>
            <a:pPr>
              <a:lnSpc>
                <a:spcPct val="90000"/>
              </a:lnSpc>
            </a:pPr>
            <a:r>
              <a:rPr lang="tr-TR" sz="2400"/>
              <a:t>Dava dilekçesinde aşağıda saydığım hususların bulunmaması halinde,hakim,eksikliği tamamlaması için davacıya bir haftalık kesin süre verir.Davacı süresi içinde eksikliği tamamlarsa,davaya devam edilir;aksi takdirde dava açılmamış sayılır.</a:t>
            </a:r>
          </a:p>
          <a:p>
            <a:pPr>
              <a:lnSpc>
                <a:spcPct val="90000"/>
              </a:lnSpc>
            </a:pPr>
            <a:r>
              <a:rPr lang="tr-TR" sz="2400"/>
              <a:t>Davacı ile davalının adı, soyadı ve adresleri,</a:t>
            </a:r>
          </a:p>
          <a:p>
            <a:pPr>
              <a:lnSpc>
                <a:spcPct val="90000"/>
              </a:lnSpc>
            </a:pPr>
            <a:r>
              <a:rPr lang="tr-TR" sz="2400"/>
              <a:t>Davacının Türkiye Cumhuriyeti kimlik numarası.</a:t>
            </a:r>
          </a:p>
          <a:p>
            <a:pPr>
              <a:lnSpc>
                <a:spcPct val="90000"/>
              </a:lnSpc>
            </a:pPr>
            <a:r>
              <a:rPr lang="tr-TR" sz="2400"/>
              <a:t>Varsa tarafların kanuni temsilcilerinin ve davacı vekilinin adı, soyadı ve adresleri.</a:t>
            </a:r>
          </a:p>
          <a:p>
            <a:pPr>
              <a:lnSpc>
                <a:spcPct val="90000"/>
              </a:lnSpc>
            </a:pPr>
            <a:r>
              <a:rPr lang="tr-TR" sz="2400"/>
              <a:t>Açık bir şekilde talep sonucu.</a:t>
            </a:r>
          </a:p>
          <a:p>
            <a:pPr>
              <a:lnSpc>
                <a:spcPct val="90000"/>
              </a:lnSpc>
            </a:pPr>
            <a:r>
              <a:rPr lang="tr-TR" sz="2400"/>
              <a:t>Davacının, varsa kanuni temsilcisinin veya vekilinin imzası.</a:t>
            </a:r>
          </a:p>
        </p:txBody>
      </p:sp>
      <p:sp>
        <p:nvSpPr>
          <p:cNvPr id="110594" name="Rectangle 2"/>
          <p:cNvSpPr>
            <a:spLocks noGrp="1" noRot="1" noChangeArrowheads="1"/>
          </p:cNvSpPr>
          <p:nvPr>
            <p:ph type="title"/>
          </p:nvPr>
        </p:nvSpPr>
        <p:spPr/>
        <p:txBody>
          <a:bodyPr>
            <a:normAutofit fontScale="90000"/>
          </a:bodyPr>
          <a:lstStyle/>
          <a:p>
            <a:r>
              <a:rPr lang="tr-TR" sz="4000" b="1">
                <a:solidFill>
                  <a:srgbClr val="FF0000"/>
                </a:solidFill>
              </a:rPr>
              <a:t>DAVA DİLEKÇESİNDE KANUNİ EKSİKLİK BULUNMASI</a:t>
            </a: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Rectangle 3"/>
          <p:cNvSpPr>
            <a:spLocks noGrp="1" noRot="1" noChangeArrowheads="1"/>
          </p:cNvSpPr>
          <p:nvPr>
            <p:ph idx="1"/>
          </p:nvPr>
        </p:nvSpPr>
        <p:spPr/>
        <p:txBody>
          <a:bodyPr/>
          <a:lstStyle/>
          <a:p>
            <a:pPr>
              <a:lnSpc>
                <a:spcPct val="80000"/>
              </a:lnSpc>
            </a:pPr>
            <a:r>
              <a:rPr lang="tr-TR" sz="2000"/>
              <a:t>Davanın tek bir davalısı olması halinde,dava dilekçesi iki nüsha olarak,tevzi bürosu,ön büro veya tevzi işiyle görevlendirilen yazı işleri personeline teslim edilir.Bir nüsha dosyaya,bir nüsha davalıya gönderilir.</a:t>
            </a:r>
          </a:p>
          <a:p>
            <a:pPr>
              <a:lnSpc>
                <a:spcPct val="80000"/>
              </a:lnSpc>
            </a:pPr>
            <a:r>
              <a:rPr lang="tr-TR" sz="2000"/>
              <a:t>Harca tabi davalarda harçlar kanunu hükümlerince harçlar peşin olarak yatırılır.</a:t>
            </a:r>
          </a:p>
          <a:p>
            <a:pPr>
              <a:lnSpc>
                <a:spcPct val="80000"/>
              </a:lnSpc>
            </a:pPr>
            <a:r>
              <a:rPr lang="tr-TR" sz="2000"/>
              <a:t>Dava her zaman açılabilir.Adli tatilde de,her türlü dava açılabilir.Dava,fiziksel ortamda mesai saati,elektronik ortamda ise saat 00:00’a kadar açılabilir.</a:t>
            </a:r>
          </a:p>
          <a:p>
            <a:pPr>
              <a:lnSpc>
                <a:spcPct val="80000"/>
              </a:lnSpc>
            </a:pPr>
            <a:r>
              <a:rPr lang="tr-TR" sz="2000"/>
              <a:t>Tevzi işlemi tamamlandığında,dosya hangi mahkemeye gönderilmiş ise,o mahkemenin esas kaydından numara alır ve sistem tarafından aynı anda tevzi formu doldurulur.</a:t>
            </a:r>
          </a:p>
          <a:p>
            <a:pPr>
              <a:lnSpc>
                <a:spcPct val="80000"/>
              </a:lnSpc>
            </a:pPr>
            <a:r>
              <a:rPr lang="tr-TR" sz="2000"/>
              <a:t>Mahkeme kalemi,dava dilekçesinin bir nüshasını tebligat masrafını peşin olarak davacıdan aldıktan sonra davalıya tebliğe gönderir.Bu tebliğin işlevi,dava dilekçesine cevap verilebilmesini sağlamaktır.</a:t>
            </a:r>
          </a:p>
        </p:txBody>
      </p:sp>
      <p:sp>
        <p:nvSpPr>
          <p:cNvPr id="111618" name="Rectangle 2"/>
          <p:cNvSpPr>
            <a:spLocks noGrp="1" noRot="1" noChangeArrowheads="1"/>
          </p:cNvSpPr>
          <p:nvPr>
            <p:ph type="title"/>
          </p:nvPr>
        </p:nvSpPr>
        <p:spPr/>
        <p:txBody>
          <a:bodyPr>
            <a:normAutofit fontScale="90000"/>
          </a:bodyPr>
          <a:lstStyle/>
          <a:p>
            <a:r>
              <a:rPr lang="tr-TR" sz="4000" b="1">
                <a:solidFill>
                  <a:srgbClr val="FF0000"/>
                </a:solidFill>
              </a:rPr>
              <a:t>DAVA DİLEKÇESİNİN MAHKEMEYE VERİLMESİ</a:t>
            </a: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3"/>
          <p:cNvSpPr>
            <a:spLocks noGrp="1" noRot="1" noChangeArrowheads="1"/>
          </p:cNvSpPr>
          <p:nvPr>
            <p:ph idx="1"/>
          </p:nvPr>
        </p:nvSpPr>
        <p:spPr/>
        <p:txBody>
          <a:bodyPr/>
          <a:lstStyle/>
          <a:p>
            <a:r>
              <a:rPr lang="tr-TR"/>
              <a:t>Kanun,davanın,dava dilekçesinin kaydedildiği tarihte açılmış sayılacağını ve dava dilekçesinin kaydının esas ve usullerinin yönetmelikle belirleneceğini düzenlemiştir.</a:t>
            </a:r>
          </a:p>
          <a:p>
            <a:r>
              <a:rPr lang="tr-TR"/>
              <a:t>Dava,dava dilekçesinin tevzi edilerek UYAP’a kaydedildiği tarihte açılmış sayılır.</a:t>
            </a:r>
          </a:p>
        </p:txBody>
      </p:sp>
      <p:sp>
        <p:nvSpPr>
          <p:cNvPr id="112642" name="Rectangle 2"/>
          <p:cNvSpPr>
            <a:spLocks noGrp="1" noRot="1" noChangeArrowheads="1"/>
          </p:cNvSpPr>
          <p:nvPr>
            <p:ph type="title"/>
          </p:nvPr>
        </p:nvSpPr>
        <p:spPr/>
        <p:txBody>
          <a:bodyPr/>
          <a:lstStyle/>
          <a:p>
            <a:r>
              <a:rPr lang="tr-TR">
                <a:solidFill>
                  <a:srgbClr val="FF0000"/>
                </a:solidFill>
              </a:rPr>
              <a:t>DAVANIN AÇILMA ZAMANI</a:t>
            </a: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3"/>
          <p:cNvSpPr>
            <a:spLocks noGrp="1" noRot="1" noChangeArrowheads="1"/>
          </p:cNvSpPr>
          <p:nvPr>
            <p:ph idx="1"/>
          </p:nvPr>
        </p:nvSpPr>
        <p:spPr/>
        <p:txBody>
          <a:bodyPr/>
          <a:lstStyle/>
          <a:p>
            <a:endParaRPr lang="tr-TR" b="1"/>
          </a:p>
          <a:p>
            <a:r>
              <a:rPr lang="tr-TR"/>
              <a:t>Mahkeme davanın açılmasından sonra,dilekçeler aşamasının başında açılan dosya için bir tensip tutanağı düzenler.Tensip tutanağında yer alacak hususlar hakimin takdirindedir.</a:t>
            </a:r>
          </a:p>
        </p:txBody>
      </p:sp>
      <p:sp>
        <p:nvSpPr>
          <p:cNvPr id="113666" name="Rectangle 2"/>
          <p:cNvSpPr>
            <a:spLocks noGrp="1" noRot="1" noChangeArrowheads="1"/>
          </p:cNvSpPr>
          <p:nvPr>
            <p:ph type="title"/>
          </p:nvPr>
        </p:nvSpPr>
        <p:spPr/>
        <p:txBody>
          <a:bodyPr/>
          <a:lstStyle/>
          <a:p>
            <a:r>
              <a:rPr lang="tr-TR" b="1">
                <a:solidFill>
                  <a:srgbClr val="FF0000"/>
                </a:solidFill>
              </a:rPr>
              <a:t>TENSİP TUTANAĞI</a:t>
            </a: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rrowheads="1"/>
          </p:cNvSpPr>
          <p:nvPr>
            <p:ph type="ctrTitle"/>
          </p:nvPr>
        </p:nvSpPr>
        <p:spPr/>
        <p:txBody>
          <a:bodyPr/>
          <a:lstStyle/>
          <a:p>
            <a:r>
              <a:rPr lang="tr-TR" b="1">
                <a:solidFill>
                  <a:srgbClr val="FF0000"/>
                </a:solidFill>
              </a:rPr>
              <a:t>DAVA AÇILMASININ SONUÇLARI</a:t>
            </a:r>
          </a:p>
        </p:txBody>
      </p:sp>
      <p:sp>
        <p:nvSpPr>
          <p:cNvPr id="114691" name="Rectangle 3"/>
          <p:cNvSpPr>
            <a:spLocks noGrp="1" noRot="1" noChangeArrowheads="1"/>
          </p:cNvSpPr>
          <p:nvPr>
            <p:ph type="subTitle" idx="1"/>
          </p:nvPr>
        </p:nvSpPr>
        <p:spPr/>
        <p:txBody>
          <a:bodyPr/>
          <a:lstStyle/>
          <a:p>
            <a:r>
              <a:rPr lang="tr-TR" b="1">
                <a:solidFill>
                  <a:srgbClr val="FF0000"/>
                </a:solidFill>
              </a:rPr>
              <a:t>I-DAVANIN AÇILMASININ MADDİ HUKUK BAKIMINDAN SONUÇLARI</a:t>
            </a: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3"/>
          <p:cNvSpPr>
            <a:spLocks noGrp="1" noRot="1" noChangeArrowheads="1"/>
          </p:cNvSpPr>
          <p:nvPr>
            <p:ph idx="1"/>
          </p:nvPr>
        </p:nvSpPr>
        <p:spPr/>
        <p:txBody>
          <a:bodyPr/>
          <a:lstStyle/>
          <a:p>
            <a:r>
              <a:rPr lang="tr-TR" b="1"/>
              <a:t>1)Zamanaşımının Kesilmesi: </a:t>
            </a:r>
            <a:r>
              <a:rPr lang="tr-TR"/>
              <a:t>Dava konusu alacak(hak) için zamanaşımı kesilir.</a:t>
            </a:r>
          </a:p>
          <a:p>
            <a:r>
              <a:rPr lang="tr-TR" b="1"/>
              <a:t>2)Hak düşürücü sürenin korunmas</a:t>
            </a:r>
          </a:p>
          <a:p>
            <a:r>
              <a:rPr lang="tr-TR" b="1"/>
              <a:t>3)Bazı şahıs varlığı haklarının malvarlığı hakkına dönüşmesi</a:t>
            </a:r>
          </a:p>
          <a:p>
            <a:r>
              <a:rPr lang="tr-TR" b="1"/>
              <a:t>4)İyi niyetin kötü niyete dönüşmesi</a:t>
            </a:r>
          </a:p>
          <a:p>
            <a:r>
              <a:rPr lang="tr-TR" b="1"/>
              <a:t>5)Davalının mütemerrit olması</a:t>
            </a:r>
          </a:p>
        </p:txBody>
      </p:sp>
      <p:sp>
        <p:nvSpPr>
          <p:cNvPr id="115714" name="Rectangle 2"/>
          <p:cNvSpPr>
            <a:spLocks noGrp="1" noRot="1" noChangeArrowheads="1"/>
          </p:cNvSpPr>
          <p:nvPr>
            <p:ph type="title"/>
          </p:nvPr>
        </p:nvSpPr>
        <p:spPr/>
        <p:txBody>
          <a:bodyPr/>
          <a:lstStyle/>
          <a:p>
            <a:r>
              <a:rPr lang="tr-TR" sz="3200" b="1">
                <a:solidFill>
                  <a:srgbClr val="FF0000"/>
                </a:solidFill>
              </a:rPr>
              <a:t>I-DAVANIN AÇILMASININ MADDİ HUKUK BAKIMINDAN SONUÇLARI</a:t>
            </a: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3"/>
          <p:cNvSpPr>
            <a:spLocks noGrp="1" noRot="1" noChangeArrowheads="1"/>
          </p:cNvSpPr>
          <p:nvPr>
            <p:ph idx="1"/>
          </p:nvPr>
        </p:nvSpPr>
        <p:spPr/>
        <p:txBody>
          <a:bodyPr/>
          <a:lstStyle/>
          <a:p>
            <a:r>
              <a:rPr lang="tr-TR" sz="2800" b="1"/>
              <a:t>Mahkemenin davayı inceleme zorunluluğu doğar</a:t>
            </a:r>
          </a:p>
          <a:p>
            <a:r>
              <a:rPr lang="tr-TR" sz="2800" b="1"/>
              <a:t>Dava Şartları Davanın Açıldığı Tarihe Göre Belirlenir</a:t>
            </a:r>
          </a:p>
          <a:p>
            <a:r>
              <a:rPr lang="tr-TR" sz="2800" b="1"/>
              <a:t>Dava.açıldığı Tarihteki Duruma Göre Karara Bağlanır</a:t>
            </a:r>
          </a:p>
          <a:p>
            <a:r>
              <a:rPr lang="tr-TR" sz="2800" b="1"/>
              <a:t>Derdestlik</a:t>
            </a:r>
          </a:p>
          <a:p>
            <a:r>
              <a:rPr lang="tr-TR" sz="2800" b="1"/>
              <a:t>Davayı Geri Alma Yasağı</a:t>
            </a:r>
          </a:p>
          <a:p>
            <a:r>
              <a:rPr lang="tr-TR" sz="2800" b="1"/>
              <a:t>İddiayı Genişletme ve Değiştirme Yasağı</a:t>
            </a:r>
          </a:p>
        </p:txBody>
      </p:sp>
      <p:sp>
        <p:nvSpPr>
          <p:cNvPr id="116738" name="Rectangle 2"/>
          <p:cNvSpPr>
            <a:spLocks noGrp="1" noRot="1" noChangeArrowheads="1"/>
          </p:cNvSpPr>
          <p:nvPr>
            <p:ph type="title"/>
          </p:nvPr>
        </p:nvSpPr>
        <p:spPr/>
        <p:txBody>
          <a:bodyPr/>
          <a:lstStyle/>
          <a:p>
            <a:r>
              <a:rPr lang="tr-TR" sz="3200" b="1">
                <a:solidFill>
                  <a:srgbClr val="FF0000"/>
                </a:solidFill>
              </a:rPr>
              <a:t>II-DAVANIN AÇILMASININ USUL HUKUKU BAKIMINDAN SONUÇLARI</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Rot="1" noChangeArrowheads="1"/>
          </p:cNvSpPr>
          <p:nvPr>
            <p:ph idx="1"/>
          </p:nvPr>
        </p:nvSpPr>
        <p:spPr/>
        <p:txBody>
          <a:bodyPr/>
          <a:lstStyle/>
          <a:p>
            <a:pPr>
              <a:lnSpc>
                <a:spcPct val="80000"/>
              </a:lnSpc>
            </a:pPr>
            <a:r>
              <a:rPr lang="tr-TR" sz="2000" b="1"/>
              <a:t>Tasarruf ilkesi gereğince gerek kanun yolu gerekse AYM ve AİHM (bireysel) başvurularda talep olmadan ilgili merci harekete geçemez.</a:t>
            </a:r>
          </a:p>
          <a:p>
            <a:pPr>
              <a:lnSpc>
                <a:spcPct val="80000"/>
              </a:lnSpc>
            </a:pPr>
            <a:r>
              <a:rPr lang="tr-TR" sz="2000" b="1" u="sng"/>
              <a:t>Bu ilke gereğince davaya son veren taraf işlemleri ile davanın sona erdirilmesi mümkündür. (İstisna: Boşanma ve evliliğin butlanı gibi davaları) Yine bu ilke gereğince kanun yollarına başvurma da ancak talep üzerine olur.</a:t>
            </a:r>
            <a:endParaRPr lang="tr-TR" sz="2000" b="1"/>
          </a:p>
          <a:p>
            <a:pPr>
              <a:lnSpc>
                <a:spcPct val="80000"/>
              </a:lnSpc>
            </a:pPr>
            <a:r>
              <a:rPr lang="tr-TR" sz="2000" b="1" u="sng"/>
              <a:t>Bu ilkenin istisnaları:</a:t>
            </a:r>
          </a:p>
          <a:p>
            <a:pPr>
              <a:lnSpc>
                <a:spcPct val="80000"/>
              </a:lnSpc>
            </a:pPr>
            <a:r>
              <a:rPr lang="tr-TR" sz="2000"/>
              <a:t>Yargılama giderlerine hakim resen karar verir.</a:t>
            </a:r>
          </a:p>
          <a:p>
            <a:pPr>
              <a:lnSpc>
                <a:spcPct val="80000"/>
              </a:lnSpc>
            </a:pPr>
            <a:r>
              <a:rPr lang="tr-TR" sz="2000"/>
              <a:t>Hakimin aydınlatma ödevi (HMK m.31): Hâkim, uyuşmazlığın aydınlatılmasının zorunlu kıldığı durumlarda, maddi veya hukuki açıdan belirsiz yahut çelişkili gördüğü hususlar hakkında, taraflara açıklama yaptırabilir; soru sorabilir; delil gösterilmesini isteyebilir. </a:t>
            </a:r>
          </a:p>
          <a:p>
            <a:pPr>
              <a:lnSpc>
                <a:spcPct val="80000"/>
              </a:lnSpc>
            </a:pPr>
            <a:r>
              <a:rPr lang="tr-TR" sz="2000"/>
              <a:t>Yargılamanın hakim tarafından sevk ve idare edilmesi (HMK m.32) Yargılamayı, hâkim sevk ve idare eder; yargılama düzeninin bozulmaması için gerekli her türlü tedbiri alır. </a:t>
            </a:r>
          </a:p>
        </p:txBody>
      </p:sp>
      <p:sp>
        <p:nvSpPr>
          <p:cNvPr id="17410" name="Rectangle 2"/>
          <p:cNvSpPr>
            <a:spLocks noGrp="1" noRot="1" noChangeArrowheads="1"/>
          </p:cNvSpPr>
          <p:nvPr>
            <p:ph type="title"/>
          </p:nvPr>
        </p:nvSpPr>
        <p:spPr/>
        <p:txBody>
          <a:bodyPr/>
          <a:lstStyle/>
          <a:p>
            <a:r>
              <a:rPr lang="tr-TR">
                <a:solidFill>
                  <a:srgbClr val="FF0000"/>
                </a:solidFill>
              </a:rPr>
              <a:t>TASARRUF İLKESİ</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3"/>
          <p:cNvSpPr>
            <a:spLocks noGrp="1" noRot="1" noChangeArrowheads="1"/>
          </p:cNvSpPr>
          <p:nvPr>
            <p:ph idx="1"/>
          </p:nvPr>
        </p:nvSpPr>
        <p:spPr/>
        <p:txBody>
          <a:bodyPr/>
          <a:lstStyle/>
          <a:p>
            <a:pPr>
              <a:lnSpc>
                <a:spcPct val="80000"/>
              </a:lnSpc>
            </a:pPr>
            <a:r>
              <a:rPr lang="tr-TR" sz="2000"/>
              <a:t>Davalının Cevapları</a:t>
            </a:r>
          </a:p>
          <a:p>
            <a:pPr>
              <a:lnSpc>
                <a:spcPct val="80000"/>
              </a:lnSpc>
            </a:pPr>
            <a:r>
              <a:rPr lang="tr-TR" sz="2000"/>
              <a:t>Davalının davayı kabul etmesi</a:t>
            </a:r>
          </a:p>
          <a:p>
            <a:pPr>
              <a:lnSpc>
                <a:spcPct val="80000"/>
              </a:lnSpc>
            </a:pPr>
            <a:r>
              <a:rPr lang="tr-TR" sz="2000"/>
              <a:t>Davalının dava dilekçesindeki vakıalara karşı koyması</a:t>
            </a:r>
          </a:p>
          <a:p>
            <a:pPr>
              <a:lnSpc>
                <a:spcPct val="80000"/>
              </a:lnSpc>
              <a:buFont typeface="Wingdings" pitchFamily="2" charset="2"/>
              <a:buNone/>
            </a:pPr>
            <a:r>
              <a:rPr lang="tr-TR" sz="2000"/>
              <a:t>  1)Davalının Dava Dilekçesindeki Vakıaları İnkar Etmesi</a:t>
            </a:r>
          </a:p>
          <a:p>
            <a:pPr>
              <a:lnSpc>
                <a:spcPct val="80000"/>
              </a:lnSpc>
              <a:buFont typeface="Wingdings" pitchFamily="2" charset="2"/>
              <a:buNone/>
            </a:pPr>
            <a:r>
              <a:rPr lang="tr-TR" sz="2000"/>
              <a:t>   2)Dava Dilekçesindeki Vakıaların Davayı Haklı Gösterecek Nitelikte Olmadığının Bildirilmesi</a:t>
            </a:r>
          </a:p>
          <a:p>
            <a:pPr>
              <a:lnSpc>
                <a:spcPct val="80000"/>
              </a:lnSpc>
            </a:pPr>
            <a:r>
              <a:rPr lang="tr-TR" sz="2000"/>
              <a:t>Davalının kendi lehine olan vakıaları ileri sürmesi</a:t>
            </a:r>
          </a:p>
          <a:p>
            <a:pPr>
              <a:lnSpc>
                <a:spcPct val="80000"/>
              </a:lnSpc>
            </a:pPr>
            <a:r>
              <a:rPr lang="tr-TR" sz="2000"/>
              <a:t>1)Maddi Hukuka Dayanan Savunma Vasıtaları</a:t>
            </a:r>
          </a:p>
          <a:p>
            <a:pPr>
              <a:lnSpc>
                <a:spcPct val="80000"/>
              </a:lnSpc>
            </a:pPr>
            <a:r>
              <a:rPr lang="tr-TR" sz="2000"/>
              <a:t>a)Def’iler</a:t>
            </a:r>
          </a:p>
          <a:p>
            <a:pPr>
              <a:lnSpc>
                <a:spcPct val="80000"/>
              </a:lnSpc>
            </a:pPr>
            <a:r>
              <a:rPr lang="tr-TR" sz="2000"/>
              <a:t>b)İtirazlar</a:t>
            </a:r>
          </a:p>
          <a:p>
            <a:pPr>
              <a:lnSpc>
                <a:spcPct val="80000"/>
              </a:lnSpc>
            </a:pPr>
            <a:r>
              <a:rPr lang="tr-TR" sz="2000"/>
              <a:t>2)Usul Hukukuna Dayanan Savunma Vasıtaları</a:t>
            </a:r>
          </a:p>
          <a:p>
            <a:pPr>
              <a:lnSpc>
                <a:spcPct val="80000"/>
              </a:lnSpc>
            </a:pPr>
            <a:r>
              <a:rPr lang="tr-TR" sz="2000"/>
              <a:t>A) İlk İtirazlar</a:t>
            </a:r>
          </a:p>
          <a:p>
            <a:pPr>
              <a:lnSpc>
                <a:spcPct val="80000"/>
              </a:lnSpc>
            </a:pPr>
            <a:r>
              <a:rPr lang="tr-TR" sz="2000"/>
              <a:t>B) Diğer usuli itirazlar</a:t>
            </a:r>
          </a:p>
        </p:txBody>
      </p:sp>
      <p:sp>
        <p:nvSpPr>
          <p:cNvPr id="117762" name="Rectangle 2"/>
          <p:cNvSpPr>
            <a:spLocks noGrp="1" noRot="1" noChangeArrowheads="1"/>
          </p:cNvSpPr>
          <p:nvPr>
            <p:ph type="title"/>
          </p:nvPr>
        </p:nvSpPr>
        <p:spPr/>
        <p:txBody>
          <a:bodyPr/>
          <a:lstStyle/>
          <a:p>
            <a:r>
              <a:rPr lang="tr-TR" b="1">
                <a:solidFill>
                  <a:srgbClr val="FF0000"/>
                </a:solidFill>
              </a:rPr>
              <a:t>DAVAYA CEVAP</a:t>
            </a: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3"/>
          <p:cNvSpPr>
            <a:spLocks noGrp="1" noRot="1" noChangeArrowheads="1"/>
          </p:cNvSpPr>
          <p:nvPr>
            <p:ph idx="1"/>
          </p:nvPr>
        </p:nvSpPr>
        <p:spPr/>
        <p:txBody>
          <a:bodyPr/>
          <a:lstStyle/>
          <a:p>
            <a:pPr>
              <a:lnSpc>
                <a:spcPct val="80000"/>
              </a:lnSpc>
            </a:pPr>
            <a:r>
              <a:rPr lang="tr-TR" sz="2000"/>
              <a:t>a) Mahkemenin adı.</a:t>
            </a:r>
          </a:p>
          <a:p>
            <a:pPr>
              <a:lnSpc>
                <a:spcPct val="80000"/>
              </a:lnSpc>
            </a:pPr>
            <a:r>
              <a:rPr lang="tr-TR" sz="2000"/>
              <a:t>b) Davacı ile davalının adı, soyadı ve adresleri; davalı yurt dışında ise açılan dava ile ilgili işlemlere esas</a:t>
            </a:r>
          </a:p>
          <a:p>
            <a:pPr>
              <a:lnSpc>
                <a:spcPct val="80000"/>
              </a:lnSpc>
            </a:pPr>
            <a:r>
              <a:rPr lang="tr-TR" sz="2000"/>
              <a:t>olmak üzere yurt içinde göstereceği bir adres.</a:t>
            </a:r>
          </a:p>
          <a:p>
            <a:pPr>
              <a:lnSpc>
                <a:spcPct val="80000"/>
              </a:lnSpc>
            </a:pPr>
            <a:r>
              <a:rPr lang="tr-TR" sz="2000"/>
              <a:t>c) Davalının Türkiye Cumhuriyeti kimlik numarası.</a:t>
            </a:r>
          </a:p>
          <a:p>
            <a:pPr>
              <a:lnSpc>
                <a:spcPct val="80000"/>
              </a:lnSpc>
            </a:pPr>
            <a:r>
              <a:rPr lang="tr-TR" sz="2000"/>
              <a:t>ç) Varsa, tarafların kanuni temsilcilerinin ve davacı vekilinin adı, soyadı ve adresleri.</a:t>
            </a:r>
          </a:p>
          <a:p>
            <a:pPr>
              <a:lnSpc>
                <a:spcPct val="80000"/>
              </a:lnSpc>
            </a:pPr>
            <a:r>
              <a:rPr lang="tr-TR" sz="2000"/>
              <a:t>d) Davalının savunmasının dayanağı olan bütün vakıaların sıra numarası altında açık özetleri.</a:t>
            </a:r>
          </a:p>
          <a:p>
            <a:pPr>
              <a:lnSpc>
                <a:spcPct val="80000"/>
              </a:lnSpc>
            </a:pPr>
            <a:r>
              <a:rPr lang="tr-TR" sz="2000"/>
              <a:t>e) Savunmanın dayanağı olarak ileri sürülen her bir vakıanın hangi delillerle ispat edileceği.</a:t>
            </a:r>
          </a:p>
          <a:p>
            <a:pPr>
              <a:lnSpc>
                <a:spcPct val="80000"/>
              </a:lnSpc>
            </a:pPr>
            <a:r>
              <a:rPr lang="tr-TR" sz="2000"/>
              <a:t>f) Dayanılan hukuki sebepler.</a:t>
            </a:r>
          </a:p>
          <a:p>
            <a:pPr>
              <a:lnSpc>
                <a:spcPct val="80000"/>
              </a:lnSpc>
            </a:pPr>
            <a:r>
              <a:rPr lang="tr-TR" sz="2000"/>
              <a:t>g) Açık bir şekilde talep sonucu.</a:t>
            </a:r>
          </a:p>
          <a:p>
            <a:pPr>
              <a:lnSpc>
                <a:spcPct val="80000"/>
              </a:lnSpc>
            </a:pPr>
            <a:r>
              <a:rPr lang="tr-TR" sz="2000"/>
              <a:t>ğ) Davalının veya varsa kanuni temsilcisinin yahut vekilinin imzası.</a:t>
            </a:r>
          </a:p>
        </p:txBody>
      </p:sp>
      <p:sp>
        <p:nvSpPr>
          <p:cNvPr id="118786" name="Rectangle 2"/>
          <p:cNvSpPr>
            <a:spLocks noGrp="1" noRot="1" noChangeArrowheads="1"/>
          </p:cNvSpPr>
          <p:nvPr>
            <p:ph type="title"/>
          </p:nvPr>
        </p:nvSpPr>
        <p:spPr/>
        <p:txBody>
          <a:bodyPr/>
          <a:lstStyle/>
          <a:p>
            <a:r>
              <a:rPr lang="tr-TR" sz="4000" b="1">
                <a:solidFill>
                  <a:srgbClr val="FF0000"/>
                </a:solidFill>
              </a:rPr>
              <a:t>CEVAP DİLEKÇESİNİN İÇERİĞİ</a:t>
            </a: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3"/>
          <p:cNvSpPr>
            <a:spLocks noGrp="1" noRot="1" noChangeArrowheads="1"/>
          </p:cNvSpPr>
          <p:nvPr>
            <p:ph idx="1"/>
          </p:nvPr>
        </p:nvSpPr>
        <p:spPr/>
        <p:txBody>
          <a:bodyPr/>
          <a:lstStyle/>
          <a:p>
            <a:pPr>
              <a:lnSpc>
                <a:spcPct val="90000"/>
              </a:lnSpc>
            </a:pPr>
            <a:r>
              <a:rPr lang="tr-TR" sz="2400"/>
              <a:t>Mahkemenin adı.</a:t>
            </a:r>
          </a:p>
          <a:p>
            <a:pPr>
              <a:lnSpc>
                <a:spcPct val="90000"/>
              </a:lnSpc>
            </a:pPr>
            <a:r>
              <a:rPr lang="tr-TR" sz="2400"/>
              <a:t>Davacı ile davalının adı, soyadı ve adresleri; davalı yurt dışında ise açılan dava ile ilgili işlemlere esas olmak üzere yurt içinde göstereceği bir adres.</a:t>
            </a:r>
          </a:p>
          <a:p>
            <a:pPr>
              <a:lnSpc>
                <a:spcPct val="90000"/>
              </a:lnSpc>
            </a:pPr>
            <a:r>
              <a:rPr lang="tr-TR" sz="2400"/>
              <a:t>Davalının Türkiye Cumhuriyeti kimlik numarası.</a:t>
            </a:r>
          </a:p>
          <a:p>
            <a:pPr>
              <a:lnSpc>
                <a:spcPct val="90000"/>
              </a:lnSpc>
            </a:pPr>
            <a:r>
              <a:rPr lang="tr-TR" sz="2400"/>
              <a:t>Varsa, tarafların kanuni temsilcilerinin ve davacı vekilinin adı, soyadı ve adresleri.</a:t>
            </a:r>
          </a:p>
          <a:p>
            <a:pPr>
              <a:lnSpc>
                <a:spcPct val="90000"/>
              </a:lnSpc>
            </a:pPr>
            <a:r>
              <a:rPr lang="tr-TR" sz="2400"/>
              <a:t>Eğer cevap dilekçesinde bu hususların eksik olması halinde bunun giderilmesi için hâkim tarafından bir haftalık süre verilir; eksikliğin bu süre zarfında da giderilmemesi hâlinde cevap dilekçesi verilmemiş sayılır.</a:t>
            </a:r>
          </a:p>
        </p:txBody>
      </p:sp>
      <p:sp>
        <p:nvSpPr>
          <p:cNvPr id="119810" name="Rectangle 2"/>
          <p:cNvSpPr>
            <a:spLocks noGrp="1" noRot="1" noChangeArrowheads="1"/>
          </p:cNvSpPr>
          <p:nvPr>
            <p:ph type="title"/>
          </p:nvPr>
        </p:nvSpPr>
        <p:spPr/>
        <p:txBody>
          <a:bodyPr>
            <a:normAutofit fontScale="90000"/>
          </a:bodyPr>
          <a:lstStyle/>
          <a:p>
            <a:r>
              <a:rPr lang="tr-TR" sz="4000" b="1">
                <a:solidFill>
                  <a:srgbClr val="FF0000"/>
                </a:solidFill>
              </a:rPr>
              <a:t>CEVAP DİLEKÇESİNDE KANUNİ EKSİKLERİN BULUNMASI</a:t>
            </a: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Rectangle 3"/>
          <p:cNvSpPr>
            <a:spLocks noGrp="1" noRot="1" noChangeArrowheads="1"/>
          </p:cNvSpPr>
          <p:nvPr>
            <p:ph idx="1"/>
          </p:nvPr>
        </p:nvSpPr>
        <p:spPr/>
        <p:txBody>
          <a:bodyPr/>
          <a:lstStyle/>
          <a:p>
            <a:pPr>
              <a:lnSpc>
                <a:spcPct val="80000"/>
              </a:lnSpc>
            </a:pPr>
            <a:r>
              <a:rPr lang="tr-TR" sz="2400"/>
              <a:t>Davalı, cevap dilekçesini, davanın açılmış olduğu mahkemeye verir.Harca tabi değildir.</a:t>
            </a:r>
          </a:p>
          <a:p>
            <a:pPr>
              <a:lnSpc>
                <a:spcPct val="80000"/>
              </a:lnSpc>
            </a:pPr>
            <a:r>
              <a:rPr lang="tr-TR" sz="2400"/>
              <a:t>Cevap dilekçesine davacı sayısı kadar örnek eklenir.</a:t>
            </a:r>
          </a:p>
          <a:p>
            <a:pPr>
              <a:lnSpc>
                <a:spcPct val="80000"/>
              </a:lnSpc>
            </a:pPr>
            <a:r>
              <a:rPr lang="tr-TR" sz="2400"/>
              <a:t>Cevap dilekçesi, hakime verilir,hakim de mahkeme kalemine havele eder.Cevap dilekçesi,havale edildiği tarihte verilmiş sayılır.</a:t>
            </a:r>
          </a:p>
          <a:p>
            <a:pPr>
              <a:lnSpc>
                <a:spcPct val="80000"/>
              </a:lnSpc>
            </a:pPr>
            <a:r>
              <a:rPr lang="tr-TR" sz="2400"/>
              <a:t>Cevap dilekçesinin örneği mahkeme tarafından davacıya tebliğ edilir.Davacıya tebliği için gerekli posta giderlerini ödemekle yükümlüdür.</a:t>
            </a:r>
          </a:p>
          <a:p>
            <a:pPr>
              <a:lnSpc>
                <a:spcPct val="80000"/>
              </a:lnSpc>
            </a:pPr>
            <a:r>
              <a:rPr lang="tr-TR" sz="2400"/>
              <a:t>Davalı,karşı dava açmak istiyorsa,karşı davasını cevap dilekçesinde açmak zorunda değildir.</a:t>
            </a:r>
          </a:p>
          <a:p>
            <a:pPr>
              <a:lnSpc>
                <a:spcPct val="80000"/>
              </a:lnSpc>
            </a:pPr>
            <a:r>
              <a:rPr lang="tr-TR" sz="2400"/>
              <a:t>Davalı,cevap dilekçesinde ilk itirazlar dahil bütün iddia ve savunmasını bildirmek zorundadır.</a:t>
            </a:r>
          </a:p>
        </p:txBody>
      </p:sp>
      <p:sp>
        <p:nvSpPr>
          <p:cNvPr id="120834" name="Rectangle 2"/>
          <p:cNvSpPr>
            <a:spLocks noGrp="1" noRot="1" noChangeArrowheads="1"/>
          </p:cNvSpPr>
          <p:nvPr>
            <p:ph type="title"/>
          </p:nvPr>
        </p:nvSpPr>
        <p:spPr/>
        <p:txBody>
          <a:bodyPr>
            <a:normAutofit fontScale="90000"/>
          </a:bodyPr>
          <a:lstStyle/>
          <a:p>
            <a:r>
              <a:rPr lang="tr-TR" sz="4000" b="1">
                <a:solidFill>
                  <a:srgbClr val="FF0000"/>
                </a:solidFill>
              </a:rPr>
              <a:t>CEVAP DİLEKÇESİNİN MAHKEMEYE VERİLMESİ</a:t>
            </a: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Rot="1" noChangeArrowheads="1"/>
          </p:cNvSpPr>
          <p:nvPr>
            <p:ph idx="1"/>
          </p:nvPr>
        </p:nvSpPr>
        <p:spPr/>
        <p:txBody>
          <a:bodyPr>
            <a:normAutofit lnSpcReduction="10000"/>
          </a:bodyPr>
          <a:lstStyle/>
          <a:p>
            <a:pPr>
              <a:lnSpc>
                <a:spcPct val="80000"/>
              </a:lnSpc>
            </a:pPr>
            <a:r>
              <a:rPr lang="tr-TR" sz="2400"/>
              <a:t>Davaya cevap bir süreye tabidir.Davalı bu süre içinde cevap dilekçesini vermelidir.</a:t>
            </a:r>
          </a:p>
          <a:p>
            <a:pPr>
              <a:lnSpc>
                <a:spcPct val="80000"/>
              </a:lnSpc>
            </a:pPr>
            <a:r>
              <a:rPr lang="tr-TR" sz="2400" b="1"/>
              <a:t>KANUNİ CEVAP SÜRESİ İKİ HAFTADIR</a:t>
            </a:r>
          </a:p>
          <a:p>
            <a:pPr>
              <a:lnSpc>
                <a:spcPct val="80000"/>
              </a:lnSpc>
            </a:pPr>
            <a:r>
              <a:rPr lang="tr-TR" sz="2400"/>
              <a:t>Yazılı yargılama usulünde,cevap süresi kural olarak iki haftadır.Bu süre,dava dilekçesinin davalıya tebliği ile</a:t>
            </a:r>
          </a:p>
          <a:p>
            <a:pPr>
              <a:lnSpc>
                <a:spcPct val="80000"/>
              </a:lnSpc>
            </a:pPr>
            <a:r>
              <a:rPr lang="tr-TR" sz="2400"/>
              <a:t>başlar.</a:t>
            </a:r>
          </a:p>
          <a:p>
            <a:pPr>
              <a:lnSpc>
                <a:spcPct val="80000"/>
              </a:lnSpc>
            </a:pPr>
            <a:r>
              <a:rPr lang="tr-TR" sz="2400" b="1"/>
              <a:t>CEVAP SÜRESİNİN UZATILMASI</a:t>
            </a:r>
          </a:p>
          <a:p>
            <a:pPr>
              <a:lnSpc>
                <a:spcPct val="80000"/>
              </a:lnSpc>
            </a:pPr>
            <a:r>
              <a:rPr lang="tr-TR" sz="2400"/>
              <a:t>Cevap dilekçesinin iki haftalık sürede hazırlanması çok zor ve olanaksızsa,mahkeme,iki haftalık süre içinde</a:t>
            </a:r>
          </a:p>
          <a:p>
            <a:pPr>
              <a:lnSpc>
                <a:spcPct val="80000"/>
              </a:lnSpc>
            </a:pPr>
            <a:r>
              <a:rPr lang="tr-TR" sz="2400"/>
              <a:t>başvurulmuş olması kaydıyla,ileri sürülen gerçekleri uygun görürse,davalıya,bir defaya mahsus olmak</a:t>
            </a:r>
          </a:p>
          <a:p>
            <a:pPr>
              <a:lnSpc>
                <a:spcPct val="80000"/>
              </a:lnSpc>
            </a:pPr>
            <a:r>
              <a:rPr lang="tr-TR" sz="2400"/>
              <a:t>üzere,bir ayı geçmemek üzere ek bir süre verebilir.</a:t>
            </a:r>
          </a:p>
        </p:txBody>
      </p:sp>
      <p:sp>
        <p:nvSpPr>
          <p:cNvPr id="121858" name="Rectangle 2"/>
          <p:cNvSpPr>
            <a:spLocks noGrp="1" noRot="1" noChangeArrowheads="1"/>
          </p:cNvSpPr>
          <p:nvPr>
            <p:ph type="title"/>
          </p:nvPr>
        </p:nvSpPr>
        <p:spPr/>
        <p:txBody>
          <a:bodyPr/>
          <a:lstStyle/>
          <a:p>
            <a:r>
              <a:rPr lang="tr-TR" b="1">
                <a:solidFill>
                  <a:srgbClr val="FF0000"/>
                </a:solidFill>
              </a:rPr>
              <a:t>CEVAP SÜRESİ</a:t>
            </a: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3"/>
          <p:cNvSpPr>
            <a:spLocks noGrp="1" noRot="1" noChangeArrowheads="1"/>
          </p:cNvSpPr>
          <p:nvPr>
            <p:ph idx="1"/>
          </p:nvPr>
        </p:nvSpPr>
        <p:spPr/>
        <p:txBody>
          <a:bodyPr/>
          <a:lstStyle/>
          <a:p>
            <a:pPr>
              <a:lnSpc>
                <a:spcPct val="80000"/>
              </a:lnSpc>
            </a:pPr>
            <a:r>
              <a:rPr lang="tr-TR" sz="2400" b="1"/>
              <a:t>I-Davalı Davanın Esasına Girilmiş Olur</a:t>
            </a:r>
          </a:p>
          <a:p>
            <a:pPr>
              <a:lnSpc>
                <a:spcPct val="80000"/>
              </a:lnSpc>
            </a:pPr>
            <a:r>
              <a:rPr lang="tr-TR" sz="2400" b="1"/>
              <a:t>II-Savunmayı Genişletme ve Değiştirme Yasağı</a:t>
            </a:r>
          </a:p>
          <a:p>
            <a:pPr>
              <a:lnSpc>
                <a:spcPct val="80000"/>
              </a:lnSpc>
            </a:pPr>
            <a:r>
              <a:rPr lang="tr-TR" sz="2400" b="1"/>
              <a:t>1)Genel Bilgi</a:t>
            </a:r>
          </a:p>
          <a:p>
            <a:pPr>
              <a:lnSpc>
                <a:spcPct val="80000"/>
              </a:lnSpc>
            </a:pPr>
            <a:r>
              <a:rPr lang="tr-TR" sz="2400"/>
              <a:t>Cevap dilekçesi verilmesinin en önemli sonucu,davalının,dava sırasında belli bir aşamadan sonra, savunmasını genişletmesinin ve değiştirmesinin yasak olmasıdır.Davalı,davacının açıl muvafakati olmaksızın savunmasını genişletemez veya mahiyetini değiştiremez.</a:t>
            </a:r>
          </a:p>
          <a:p>
            <a:pPr>
              <a:lnSpc>
                <a:spcPct val="80000"/>
              </a:lnSpc>
            </a:pPr>
            <a:r>
              <a:rPr lang="tr-TR" sz="2400"/>
              <a:t>Savunmayı genişletme ve değiştirme yasağı,davanın başlangıcındaki dilekçeler aşamasında ve istisnai olarak,davacının ön inceleme duruşmasına gelmemesi halinde ön inceleme aşamasının tamamlanmasından sonra başlar.</a:t>
            </a:r>
            <a:endParaRPr lang="tr-TR" sz="2400" b="1"/>
          </a:p>
          <a:p>
            <a:pPr>
              <a:lnSpc>
                <a:spcPct val="80000"/>
              </a:lnSpc>
            </a:pPr>
            <a:endParaRPr lang="tr-TR" sz="2400" b="1"/>
          </a:p>
        </p:txBody>
      </p:sp>
      <p:sp>
        <p:nvSpPr>
          <p:cNvPr id="122882" name="Rectangle 2"/>
          <p:cNvSpPr>
            <a:spLocks noGrp="1" noRot="1" noChangeArrowheads="1"/>
          </p:cNvSpPr>
          <p:nvPr>
            <p:ph type="title"/>
          </p:nvPr>
        </p:nvSpPr>
        <p:spPr/>
        <p:txBody>
          <a:bodyPr>
            <a:normAutofit fontScale="90000"/>
          </a:bodyPr>
          <a:lstStyle/>
          <a:p>
            <a:r>
              <a:rPr lang="tr-TR" sz="4000" b="1">
                <a:solidFill>
                  <a:srgbClr val="FF0000"/>
                </a:solidFill>
              </a:rPr>
              <a:t>CEVAP DİLEKÇESİ VERİLMESİNİN SONUÇLARI</a:t>
            </a: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p:cNvSpPr>
            <a:spLocks noGrp="1" noRot="1" noChangeArrowheads="1"/>
          </p:cNvSpPr>
          <p:nvPr>
            <p:ph idx="1"/>
          </p:nvPr>
        </p:nvSpPr>
        <p:spPr/>
        <p:txBody>
          <a:bodyPr/>
          <a:lstStyle/>
          <a:p>
            <a:pPr>
              <a:lnSpc>
                <a:spcPct val="90000"/>
              </a:lnSpc>
            </a:pPr>
            <a:r>
              <a:rPr lang="tr-TR" sz="2400" b="1"/>
              <a:t>2)Savunmayı Genişletme Sayılan Haller</a:t>
            </a:r>
          </a:p>
          <a:p>
            <a:pPr>
              <a:lnSpc>
                <a:spcPct val="90000"/>
              </a:lnSpc>
            </a:pPr>
            <a:r>
              <a:rPr lang="tr-TR" sz="2400" b="1"/>
              <a:t>a)Def’iler: </a:t>
            </a:r>
            <a:r>
              <a:rPr lang="tr-TR" sz="2400"/>
              <a:t>Davalı,cevap dilekçesinde bildirmediği def’ileri sonra ileri sürerse,bununla savunmasını</a:t>
            </a:r>
          </a:p>
          <a:p>
            <a:pPr>
              <a:lnSpc>
                <a:spcPct val="90000"/>
              </a:lnSpc>
            </a:pPr>
            <a:r>
              <a:rPr lang="tr-TR" sz="2400"/>
              <a:t>genişletmiş olur</a:t>
            </a:r>
          </a:p>
          <a:p>
            <a:pPr>
              <a:lnSpc>
                <a:spcPct val="90000"/>
              </a:lnSpc>
            </a:pPr>
            <a:r>
              <a:rPr lang="tr-TR" sz="2400" b="1"/>
              <a:t>b)Vakıların genişletilmesi ve değiştirilmesi savunmayı genişletmedir</a:t>
            </a:r>
          </a:p>
          <a:p>
            <a:pPr>
              <a:lnSpc>
                <a:spcPct val="90000"/>
              </a:lnSpc>
            </a:pPr>
            <a:r>
              <a:rPr lang="tr-TR" sz="2400" b="1"/>
              <a:t>c)İtirazların ileri sürülmesi savunmayı genişletme değildir.</a:t>
            </a:r>
          </a:p>
          <a:p>
            <a:pPr>
              <a:lnSpc>
                <a:spcPct val="90000"/>
              </a:lnSpc>
            </a:pPr>
            <a:r>
              <a:rPr lang="tr-TR" sz="2400" b="1"/>
              <a:t>3)Savunmayı Genişletme Yasağının İstisnaları</a:t>
            </a:r>
          </a:p>
          <a:p>
            <a:pPr>
              <a:lnSpc>
                <a:spcPct val="90000"/>
              </a:lnSpc>
            </a:pPr>
            <a:r>
              <a:rPr lang="tr-TR" sz="2400"/>
              <a:t>Savunmayı genişletmenin yasak olduğu haller ancak davacının muvafakati ve ıslah yoluyla olur.</a:t>
            </a:r>
          </a:p>
        </p:txBody>
      </p:sp>
      <p:sp>
        <p:nvSpPr>
          <p:cNvPr id="123906" name="Rectangle 2"/>
          <p:cNvSpPr>
            <a:spLocks noGrp="1" noRot="1" noChangeArrowheads="1"/>
          </p:cNvSpPr>
          <p:nvPr>
            <p:ph type="title"/>
          </p:nvPr>
        </p:nvSpPr>
        <p:spPr/>
        <p:txBody>
          <a:bodyPr>
            <a:normAutofit fontScale="90000"/>
          </a:bodyPr>
          <a:lstStyle/>
          <a:p>
            <a:r>
              <a:rPr lang="tr-TR" sz="4000" b="1">
                <a:solidFill>
                  <a:srgbClr val="FF0000"/>
                </a:solidFill>
              </a:rPr>
              <a:t>CEVAP DİLEKÇESİ VERİLMESİNİN SONUÇLARI</a:t>
            </a: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3"/>
          <p:cNvSpPr>
            <a:spLocks noGrp="1" noRot="1" noChangeArrowheads="1"/>
          </p:cNvSpPr>
          <p:nvPr>
            <p:ph idx="1"/>
          </p:nvPr>
        </p:nvSpPr>
        <p:spPr/>
        <p:txBody>
          <a:bodyPr/>
          <a:lstStyle/>
          <a:p>
            <a:pPr>
              <a:lnSpc>
                <a:spcPct val="80000"/>
              </a:lnSpc>
            </a:pPr>
            <a:r>
              <a:rPr lang="tr-TR" sz="2000" b="1"/>
              <a:t>4)Savunmayı Genişletmenin Yasak Olmadığı Haller</a:t>
            </a:r>
          </a:p>
          <a:p>
            <a:pPr>
              <a:lnSpc>
                <a:spcPct val="80000"/>
              </a:lnSpc>
            </a:pPr>
            <a:r>
              <a:rPr lang="tr-TR" sz="2000"/>
              <a:t>a)Mahkemenin kendiliğinden incelenmesi gereken hususlar</a:t>
            </a:r>
          </a:p>
          <a:p>
            <a:pPr>
              <a:lnSpc>
                <a:spcPct val="80000"/>
              </a:lnSpc>
            </a:pPr>
            <a:r>
              <a:rPr lang="tr-TR" sz="2000"/>
              <a:t>b)Sonradan doğan savunma sebeplerinin ileri sürülmesi</a:t>
            </a:r>
          </a:p>
          <a:p>
            <a:pPr>
              <a:lnSpc>
                <a:spcPct val="80000"/>
              </a:lnSpc>
            </a:pPr>
            <a:r>
              <a:rPr lang="tr-TR" sz="2000" b="1"/>
              <a:t>5)Savunmayı Genişletme ve Değiştirme Sayılmayan Haller</a:t>
            </a:r>
          </a:p>
          <a:p>
            <a:pPr>
              <a:lnSpc>
                <a:spcPct val="80000"/>
              </a:lnSpc>
            </a:pPr>
            <a:r>
              <a:rPr lang="tr-TR" sz="2000"/>
              <a:t>a)Hukuki Sebepler</a:t>
            </a:r>
          </a:p>
          <a:p>
            <a:pPr>
              <a:lnSpc>
                <a:spcPct val="80000"/>
              </a:lnSpc>
            </a:pPr>
            <a:r>
              <a:rPr lang="tr-TR" sz="2000"/>
              <a:t>b)Savunmaya Zımnen Dahil Olan Vakıalar</a:t>
            </a:r>
          </a:p>
          <a:p>
            <a:pPr>
              <a:lnSpc>
                <a:spcPct val="80000"/>
              </a:lnSpc>
            </a:pPr>
            <a:r>
              <a:rPr lang="tr-TR" sz="2000"/>
              <a:t>c)Cevap veya İkinci Cevap Dilekçesindeki Vakıaların Delili Niteliğindeki Vakıaların İleri Sürülmesi</a:t>
            </a:r>
          </a:p>
          <a:p>
            <a:pPr>
              <a:lnSpc>
                <a:spcPct val="80000"/>
              </a:lnSpc>
            </a:pPr>
            <a:endParaRPr lang="tr-TR" sz="2000"/>
          </a:p>
          <a:p>
            <a:pPr>
              <a:lnSpc>
                <a:spcPct val="80000"/>
              </a:lnSpc>
            </a:pPr>
            <a:endParaRPr lang="tr-TR" sz="2000"/>
          </a:p>
          <a:p>
            <a:pPr>
              <a:lnSpc>
                <a:spcPct val="80000"/>
              </a:lnSpc>
            </a:pPr>
            <a:r>
              <a:rPr lang="tr-TR" sz="2000" b="1"/>
              <a:t>F)SÜRESİNDE CEVAP DİLEKÇESİ VERİLMEMESİNİN</a:t>
            </a:r>
          </a:p>
          <a:p>
            <a:pPr>
              <a:lnSpc>
                <a:spcPct val="80000"/>
              </a:lnSpc>
            </a:pPr>
            <a:r>
              <a:rPr lang="tr-TR" sz="2000"/>
              <a:t>Davalı,cevap dilekçesini süresinde vermemişse vakıaların tamamını inkar etmiş sayılır.</a:t>
            </a:r>
          </a:p>
        </p:txBody>
      </p:sp>
      <p:sp>
        <p:nvSpPr>
          <p:cNvPr id="124930" name="Rectangle 2"/>
          <p:cNvSpPr>
            <a:spLocks noGrp="1" noRot="1" noChangeArrowheads="1"/>
          </p:cNvSpPr>
          <p:nvPr>
            <p:ph type="title"/>
          </p:nvPr>
        </p:nvSpPr>
        <p:spPr/>
        <p:txBody>
          <a:bodyPr>
            <a:normAutofit fontScale="90000"/>
          </a:bodyPr>
          <a:lstStyle/>
          <a:p>
            <a:r>
              <a:rPr lang="tr-TR" sz="4000" b="1">
                <a:solidFill>
                  <a:srgbClr val="FF0000"/>
                </a:solidFill>
              </a:rPr>
              <a:t>CEVAP DİLEKÇESİ VERİLMESİNİN SONUÇLARI</a:t>
            </a: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Rot="1" noChangeArrowheads="1"/>
          </p:cNvSpPr>
          <p:nvPr>
            <p:ph idx="1"/>
          </p:nvPr>
        </p:nvSpPr>
        <p:spPr>
          <a:xfrm>
            <a:off x="301625" y="1676400"/>
            <a:ext cx="8540750" cy="4705350"/>
          </a:xfrm>
        </p:spPr>
        <p:txBody>
          <a:bodyPr>
            <a:normAutofit lnSpcReduction="10000"/>
          </a:bodyPr>
          <a:lstStyle/>
          <a:p>
            <a:pPr>
              <a:lnSpc>
                <a:spcPct val="80000"/>
              </a:lnSpc>
            </a:pPr>
            <a:r>
              <a:rPr lang="tr-TR" sz="2000"/>
              <a:t>Dilekçelerin karşılıklı verilmesinden sonra ön inceleme yapılır.Mahkeme ön incelemede ,dava şartlarını ve ilk itirazları inceler; uyuşmazlık konularını tam olarak belirler.</a:t>
            </a:r>
          </a:p>
          <a:p>
            <a:pPr>
              <a:lnSpc>
                <a:spcPct val="80000"/>
              </a:lnSpc>
            </a:pPr>
            <a:endParaRPr lang="tr-TR" sz="2000"/>
          </a:p>
          <a:p>
            <a:pPr>
              <a:lnSpc>
                <a:spcPct val="80000"/>
              </a:lnSpc>
            </a:pPr>
            <a:r>
              <a:rPr lang="tr-TR" sz="2000"/>
              <a:t>Ön inceleme de tahkikata ilişkin tanık dinleme,belge inceleme,bilirkişi ,görüş alma ,keşif yapma ve yemin teklif etme gibi tahkikat işlemleri yapılamaz.Ön inceleme aşaması tamamlandıktan sonra hakim; tahkikatın başında hak düşürücü süreler ile zamanaşımı hakkındaki defi ve itirazları inceleyerek karara bağlar.</a:t>
            </a:r>
          </a:p>
          <a:p>
            <a:pPr>
              <a:lnSpc>
                <a:spcPct val="80000"/>
              </a:lnSpc>
            </a:pPr>
            <a:endParaRPr lang="tr-TR" sz="2000"/>
          </a:p>
          <a:p>
            <a:pPr>
              <a:lnSpc>
                <a:spcPct val="80000"/>
              </a:lnSpc>
            </a:pPr>
            <a:r>
              <a:rPr lang="tr-TR" sz="2000"/>
              <a:t>Davalı cevap dilekçesi verirse orada prensip olarak savunma yapar.Bu savunmalar ”</a:t>
            </a:r>
            <a:r>
              <a:rPr lang="tr-TR" sz="2000">
                <a:solidFill>
                  <a:srgbClr val="FF0000"/>
                </a:solidFill>
              </a:rPr>
              <a:t>usul ve esasa</a:t>
            </a:r>
            <a:r>
              <a:rPr lang="tr-TR" sz="2000"/>
              <a:t>” ilişkindir.Usule ilişkin olanlar ilk itirazlar,dava şartları iken Usule ilişkin olanlar ise defiler ve itirazlardır. </a:t>
            </a:r>
          </a:p>
          <a:p>
            <a:pPr>
              <a:lnSpc>
                <a:spcPct val="80000"/>
              </a:lnSpc>
            </a:pPr>
            <a:endParaRPr lang="tr-TR" sz="2000"/>
          </a:p>
          <a:p>
            <a:pPr>
              <a:lnSpc>
                <a:spcPct val="80000"/>
              </a:lnSpc>
            </a:pPr>
            <a:r>
              <a:rPr lang="tr-TR" sz="2000"/>
              <a:t>Ön inceleme aşamasında bir hareket planı,bu yargılamayı nasıl Yürüteceğimizi ortaya koyarsak tahkikat o kadar hızlı,düzenli ve usul ekonomisi yürütülmesi amaçlanmıştır. </a:t>
            </a:r>
          </a:p>
        </p:txBody>
      </p:sp>
      <p:sp>
        <p:nvSpPr>
          <p:cNvPr id="126978" name="Rectangle 2"/>
          <p:cNvSpPr>
            <a:spLocks noGrp="1" noRot="1" noChangeArrowheads="1"/>
          </p:cNvSpPr>
          <p:nvPr>
            <p:ph type="title"/>
          </p:nvPr>
        </p:nvSpPr>
        <p:spPr/>
        <p:txBody>
          <a:bodyPr/>
          <a:lstStyle/>
          <a:p>
            <a:r>
              <a:rPr lang="tr-TR">
                <a:solidFill>
                  <a:srgbClr val="FF0000"/>
                </a:solidFill>
              </a:rPr>
              <a:t>ÖN İNCELEME</a:t>
            </a: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Rectangle 3"/>
          <p:cNvSpPr>
            <a:spLocks noGrp="1" noRot="1" noChangeArrowheads="1"/>
          </p:cNvSpPr>
          <p:nvPr>
            <p:ph idx="1"/>
          </p:nvPr>
        </p:nvSpPr>
        <p:spPr/>
        <p:txBody>
          <a:bodyPr/>
          <a:lstStyle/>
          <a:p>
            <a:pPr>
              <a:lnSpc>
                <a:spcPct val="80000"/>
              </a:lnSpc>
            </a:pPr>
            <a:r>
              <a:rPr lang="tr-TR" sz="1800"/>
              <a:t>Taraflar,cevaba cevap(replik) ve ikinci cevap(düiplik) dilekçeleri ile serbestçe; ön inceleme aşamasında ise ancak karşı tarafın “açık muvafakati” ile iddia ve savunmalarını genişletebilir yahut değiştirebilirler.Ön inceleme aşamasının tamamlanmasından sonra iddia veya savunma genişletilemez yahut değiştirilemez.</a:t>
            </a:r>
          </a:p>
          <a:p>
            <a:pPr>
              <a:lnSpc>
                <a:spcPct val="80000"/>
              </a:lnSpc>
              <a:buFont typeface="Wingdings" pitchFamily="2" charset="2"/>
              <a:buNone/>
            </a:pPr>
            <a:endParaRPr lang="tr-TR" sz="1800"/>
          </a:p>
          <a:p>
            <a:pPr>
              <a:lnSpc>
                <a:spcPct val="80000"/>
              </a:lnSpc>
            </a:pPr>
            <a:r>
              <a:rPr lang="tr-TR" sz="1800"/>
              <a:t>Ancak ön incele sırasında karşı taraf gelmemişse davaya gelen taraf iddia ve savunmasını genişletebilir ve değiştirebilir.</a:t>
            </a:r>
          </a:p>
          <a:p>
            <a:pPr>
              <a:lnSpc>
                <a:spcPct val="80000"/>
              </a:lnSpc>
            </a:pPr>
            <a:endParaRPr lang="tr-TR" sz="1800"/>
          </a:p>
          <a:p>
            <a:pPr>
              <a:lnSpc>
                <a:spcPct val="80000"/>
              </a:lnSpc>
            </a:pPr>
            <a:r>
              <a:rPr lang="tr-TR" sz="1800"/>
              <a:t>Davayı genişletme ve değiştirme yasağının iki istisnası;</a:t>
            </a:r>
          </a:p>
          <a:p>
            <a:pPr>
              <a:lnSpc>
                <a:spcPct val="80000"/>
              </a:lnSpc>
            </a:pPr>
            <a:r>
              <a:rPr lang="tr-TR" sz="1800"/>
              <a:t>Islah,</a:t>
            </a:r>
          </a:p>
          <a:p>
            <a:pPr>
              <a:lnSpc>
                <a:spcPct val="80000"/>
              </a:lnSpc>
            </a:pPr>
            <a:r>
              <a:rPr lang="tr-TR" sz="1800"/>
              <a:t>Davalının açık rızası</a:t>
            </a:r>
          </a:p>
          <a:p>
            <a:pPr>
              <a:lnSpc>
                <a:spcPct val="80000"/>
              </a:lnSpc>
              <a:buFont typeface="Wingdings" pitchFamily="2" charset="2"/>
              <a:buNone/>
            </a:pPr>
            <a:endParaRPr lang="tr-TR" sz="1800"/>
          </a:p>
          <a:p>
            <a:pPr>
              <a:lnSpc>
                <a:spcPct val="80000"/>
              </a:lnSpc>
            </a:pPr>
            <a:r>
              <a:rPr lang="tr-TR" sz="1800"/>
              <a:t>İddia ve savunmanın genişletilmesi ve değiştirilmesi yasağının ; davacı bakımından vakıalar ve talep sonucu ,davalı bakımından sadece defiler hususu olmakla birlikte itirazlar yasağın kapsamına girmez.</a:t>
            </a:r>
          </a:p>
        </p:txBody>
      </p:sp>
      <p:sp>
        <p:nvSpPr>
          <p:cNvPr id="128002" name="Rectangle 2"/>
          <p:cNvSpPr>
            <a:spLocks noGrp="1" noRot="1" noChangeArrowheads="1"/>
          </p:cNvSpPr>
          <p:nvPr>
            <p:ph type="title"/>
          </p:nvPr>
        </p:nvSpPr>
        <p:spPr/>
        <p:txBody>
          <a:bodyPr>
            <a:normAutofit fontScale="90000"/>
          </a:bodyPr>
          <a:lstStyle/>
          <a:p>
            <a:r>
              <a:rPr lang="tr-TR" sz="4000">
                <a:solidFill>
                  <a:srgbClr val="FF0000"/>
                </a:solidFill>
              </a:rPr>
              <a:t>İddia ve Savunmanın Değiştirilmesi</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Rot="1" noChangeArrowheads="1"/>
          </p:cNvSpPr>
          <p:nvPr>
            <p:ph idx="1"/>
          </p:nvPr>
        </p:nvSpPr>
        <p:spPr>
          <a:xfrm>
            <a:off x="457200" y="1412875"/>
            <a:ext cx="8229600" cy="5184775"/>
          </a:xfrm>
        </p:spPr>
        <p:txBody>
          <a:bodyPr>
            <a:normAutofit lnSpcReduction="10000"/>
          </a:bodyPr>
          <a:lstStyle/>
          <a:p>
            <a:pPr>
              <a:lnSpc>
                <a:spcPct val="80000"/>
              </a:lnSpc>
            </a:pPr>
            <a:r>
              <a:rPr lang="tr-TR" sz="2400"/>
              <a:t>Medeni yargılamada tasarruf ilkesi, duruşma yapılması halinde tarafların duruşmaya katılmaları gereği olarak da ortaya çıkabilir.Mesela; tarafların duruşmaya katılmaması halinde veya tarafın gelmesine rağmen davayı takip etmek istememesi halinde, dosya işlemden kaldırılır, yani hakim davaya devam edemez.</a:t>
            </a:r>
          </a:p>
          <a:p>
            <a:pPr>
              <a:lnSpc>
                <a:spcPct val="80000"/>
              </a:lnSpc>
              <a:buFont typeface="Wingdings" pitchFamily="2" charset="2"/>
              <a:buNone/>
            </a:pPr>
            <a:endParaRPr lang="tr-TR" sz="2400"/>
          </a:p>
          <a:p>
            <a:pPr>
              <a:lnSpc>
                <a:spcPct val="80000"/>
              </a:lnSpc>
            </a:pPr>
            <a:r>
              <a:rPr lang="tr-TR" sz="2400"/>
              <a:t>Tasarruf ilkesinin bu konuda getirdiği sınır ise, dava konusu üzerinde tarafların serbestçe tasarruf edebilecek olmalarıdır (HMK m.24/3). Tarafların hangi konular üzerinde serbestçe tasarruf edebilecekleri  kanunda açıkça belirtilmemiş ancak bu kavram kanunda bir çok yerde kullanılmaktadır. Mesela; yetki sözleşmesinin yapılamayacağı haller (m.18/1); Cumhuriyet savcısının dava açtığı haller (m.70/3); tarafların arabuluculuğa veya sulhe teşvik edileceği haller (m. 137/1), tahkime elverişlilik ile ilgili kural (m. 408) gibi</a:t>
            </a:r>
          </a:p>
        </p:txBody>
      </p:sp>
      <p:sp>
        <p:nvSpPr>
          <p:cNvPr id="18434" name="Rectangle 2"/>
          <p:cNvSpPr>
            <a:spLocks noGrp="1" noRot="1" noChangeArrowheads="1"/>
          </p:cNvSpPr>
          <p:nvPr>
            <p:ph type="title"/>
          </p:nvPr>
        </p:nvSpPr>
        <p:spPr/>
        <p:txBody>
          <a:bodyPr/>
          <a:lstStyle/>
          <a:p>
            <a:r>
              <a:rPr lang="tr-TR">
                <a:solidFill>
                  <a:srgbClr val="FF0000"/>
                </a:solidFill>
              </a:rPr>
              <a:t>TASARRUF İLKESİ</a:t>
            </a: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3"/>
          <p:cNvSpPr>
            <a:spLocks noGrp="1" noRot="1" noChangeArrowheads="1"/>
          </p:cNvSpPr>
          <p:nvPr>
            <p:ph idx="1"/>
          </p:nvPr>
        </p:nvSpPr>
        <p:spPr/>
        <p:txBody>
          <a:bodyPr>
            <a:normAutofit lnSpcReduction="10000"/>
          </a:bodyPr>
          <a:lstStyle/>
          <a:p>
            <a:pPr>
              <a:lnSpc>
                <a:spcPct val="80000"/>
              </a:lnSpc>
            </a:pPr>
            <a:r>
              <a:rPr lang="tr-TR" sz="2000"/>
              <a:t>Islah ve maddi hataların düzeltilmesi</a:t>
            </a:r>
          </a:p>
          <a:p>
            <a:pPr>
              <a:lnSpc>
                <a:spcPct val="80000"/>
              </a:lnSpc>
            </a:pPr>
            <a:r>
              <a:rPr lang="tr-TR" sz="2000"/>
              <a:t>Madde176: Taraflardan herbiri yapmış olduğu işlemlerini kısmen veya tamamen ıslah edebilir.Aynı davada,taraflarca ancak bir kez ıslah yoluna başvurulabilir.Islah,tahkikatın sona ermesine kadar yapılabilir.</a:t>
            </a:r>
          </a:p>
          <a:p>
            <a:pPr>
              <a:lnSpc>
                <a:spcPct val="80000"/>
              </a:lnSpc>
            </a:pPr>
            <a:r>
              <a:rPr lang="tr-TR" sz="2000"/>
              <a:t>Buna göre; davacı dava dilekçesinde belirttiği dava sebebini değiştirebileceği gibi, örneğin; daha önce belirttiği ödünç sözleşmesi sebebini değiştirip,sebepsiz zenginleşme sebebine dayanabilecektir. Keza,davacı,dava dilekçesinde belirttiği vakıaları eksik belirtmişse “</a:t>
            </a:r>
            <a:r>
              <a:rPr lang="tr-TR" sz="2000">
                <a:solidFill>
                  <a:srgbClr val="FF0000"/>
                </a:solidFill>
              </a:rPr>
              <a:t>ıslah yolu</a:t>
            </a:r>
            <a:r>
              <a:rPr lang="tr-TR" sz="2000"/>
              <a:t>” ile tamamlayabilecektir.</a:t>
            </a:r>
          </a:p>
          <a:p>
            <a:pPr>
              <a:lnSpc>
                <a:spcPct val="80000"/>
              </a:lnSpc>
            </a:pPr>
            <a:r>
              <a:rPr lang="tr-TR" sz="2000">
                <a:solidFill>
                  <a:srgbClr val="FF0000"/>
                </a:solidFill>
              </a:rPr>
              <a:t>Kısmen ıslah:</a:t>
            </a:r>
          </a:p>
          <a:p>
            <a:pPr>
              <a:lnSpc>
                <a:spcPct val="80000"/>
              </a:lnSpc>
            </a:pPr>
            <a:r>
              <a:rPr lang="tr-TR" sz="2000"/>
              <a:t>Madde 181: Kısmen ıslaha başvuran tarafa ,ıslah ettiği usul işlemini yapması için “bir haftalık süre” verilir.Bu süre içinde ıslah edilen işlem yapılmazsa , ıslah hiç yapılmamış sayılır.</a:t>
            </a:r>
          </a:p>
          <a:p>
            <a:pPr>
              <a:lnSpc>
                <a:spcPct val="80000"/>
              </a:lnSpc>
            </a:pPr>
            <a:r>
              <a:rPr lang="tr-TR" sz="2000"/>
              <a:t> Davanın sürüncemede kalmaması için,kısmen ıslaha başvurup da ,ıslah ettiği işlemi belirtmeyen taraf için bir haftalık süre getirilmiştir.</a:t>
            </a:r>
          </a:p>
        </p:txBody>
      </p:sp>
      <p:sp>
        <p:nvSpPr>
          <p:cNvPr id="129026" name="Rectangle 2"/>
          <p:cNvSpPr>
            <a:spLocks noGrp="1" noRot="1" noChangeArrowheads="1"/>
          </p:cNvSpPr>
          <p:nvPr>
            <p:ph type="title"/>
          </p:nvPr>
        </p:nvSpPr>
        <p:spPr/>
        <p:txBody>
          <a:bodyPr/>
          <a:lstStyle/>
          <a:p>
            <a:r>
              <a:rPr lang="tr-TR">
                <a:solidFill>
                  <a:srgbClr val="FF0000"/>
                </a:solidFill>
              </a:rPr>
              <a:t>ISLAH</a:t>
            </a: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3"/>
          <p:cNvSpPr>
            <a:spLocks noGrp="1" noRot="1" noChangeArrowheads="1"/>
          </p:cNvSpPr>
          <p:nvPr>
            <p:ph idx="1"/>
          </p:nvPr>
        </p:nvSpPr>
        <p:spPr/>
        <p:txBody>
          <a:bodyPr>
            <a:normAutofit lnSpcReduction="10000"/>
          </a:bodyPr>
          <a:lstStyle/>
          <a:p>
            <a:pPr>
              <a:lnSpc>
                <a:spcPct val="80000"/>
              </a:lnSpc>
            </a:pPr>
            <a:r>
              <a:rPr lang="tr-TR" sz="2800"/>
              <a:t>Ön incelemeden sonra ki aşama tahkikat aşamasıdır.Tahkikat; taraflar arasındaki ihtilafı belirginleştirilmiş vakıalarla ilgili araştırma ve inceleme yapılmasıdır.Tahkikat aşaması,dava dilekçesinde ileri sürülen hakkın,kendisine dayandırıldığı vakıalar sadedinde ileri sürülüp sürülemeyeceğinin ortaya çıkarılması için dayanılan vakıaların gerçek olup olmadığının incelendiği davanın en uzun aşamasıdır.</a:t>
            </a:r>
          </a:p>
          <a:p>
            <a:pPr>
              <a:lnSpc>
                <a:spcPct val="80000"/>
              </a:lnSpc>
              <a:buFont typeface="Wingdings" pitchFamily="2" charset="2"/>
              <a:buNone/>
            </a:pPr>
            <a:r>
              <a:rPr lang="tr-TR" sz="2800"/>
              <a:t>    </a:t>
            </a:r>
            <a:r>
              <a:rPr lang="tr-TR" sz="2800">
                <a:solidFill>
                  <a:srgbClr val="FF0000"/>
                </a:solidFill>
              </a:rPr>
              <a:t>Tahkikatın konusu</a:t>
            </a:r>
          </a:p>
          <a:p>
            <a:pPr>
              <a:lnSpc>
                <a:spcPct val="80000"/>
              </a:lnSpc>
            </a:pPr>
            <a:r>
              <a:rPr lang="tr-TR" sz="2800"/>
              <a:t>Tarafların davada ileri sürdükleri bütün iddia ve savunmalar birlikte incelenir.</a:t>
            </a:r>
          </a:p>
        </p:txBody>
      </p:sp>
      <p:sp>
        <p:nvSpPr>
          <p:cNvPr id="130050" name="Rectangle 2"/>
          <p:cNvSpPr>
            <a:spLocks noGrp="1" noRot="1" noChangeArrowheads="1"/>
          </p:cNvSpPr>
          <p:nvPr>
            <p:ph type="title"/>
          </p:nvPr>
        </p:nvSpPr>
        <p:spPr/>
        <p:txBody>
          <a:bodyPr/>
          <a:lstStyle/>
          <a:p>
            <a:r>
              <a:rPr lang="tr-TR">
                <a:solidFill>
                  <a:srgbClr val="FF0000"/>
                </a:solidFill>
              </a:rPr>
              <a:t>TAHKİKAT</a:t>
            </a: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3"/>
          <p:cNvSpPr>
            <a:spLocks noGrp="1" noRot="1" noChangeArrowheads="1"/>
          </p:cNvSpPr>
          <p:nvPr>
            <p:ph idx="1"/>
          </p:nvPr>
        </p:nvSpPr>
        <p:spPr/>
        <p:txBody>
          <a:bodyPr/>
          <a:lstStyle/>
          <a:p>
            <a:pPr>
              <a:lnSpc>
                <a:spcPct val="80000"/>
              </a:lnSpc>
            </a:pPr>
            <a:r>
              <a:rPr lang="tr-TR" sz="2800"/>
              <a:t>Kural duruşma olmakla birlikte,bazı işere duruşma yapılmadan da karar verilebilir.</a:t>
            </a:r>
          </a:p>
          <a:p>
            <a:pPr>
              <a:lnSpc>
                <a:spcPct val="80000"/>
              </a:lnSpc>
            </a:pPr>
            <a:r>
              <a:rPr lang="tr-TR" sz="2800"/>
              <a:t>Bazı çekişmesiz yargı işleri</a:t>
            </a:r>
          </a:p>
          <a:p>
            <a:pPr>
              <a:lnSpc>
                <a:spcPct val="80000"/>
              </a:lnSpc>
            </a:pPr>
            <a:r>
              <a:rPr lang="tr-TR" sz="2800"/>
              <a:t>Hakimin reddi talebi</a:t>
            </a:r>
          </a:p>
          <a:p>
            <a:pPr>
              <a:lnSpc>
                <a:spcPct val="80000"/>
              </a:lnSpc>
            </a:pPr>
            <a:r>
              <a:rPr lang="tr-TR" sz="2800"/>
              <a:t>Geçici hukuki korumalar(İhtiyati haciz/İhtiyati Tedbir)</a:t>
            </a:r>
          </a:p>
          <a:p>
            <a:pPr>
              <a:lnSpc>
                <a:spcPct val="80000"/>
              </a:lnSpc>
            </a:pPr>
            <a:r>
              <a:rPr lang="tr-TR" sz="2800"/>
              <a:t>Yargı yeri belirtilmesi(Merci tayini)</a:t>
            </a:r>
          </a:p>
          <a:p>
            <a:pPr>
              <a:lnSpc>
                <a:spcPct val="80000"/>
              </a:lnSpc>
            </a:pPr>
            <a:r>
              <a:rPr lang="tr-TR" sz="2800"/>
              <a:t>Görevsizlik/Yetkisizlik kararı</a:t>
            </a:r>
          </a:p>
          <a:p>
            <a:pPr>
              <a:lnSpc>
                <a:spcPct val="80000"/>
              </a:lnSpc>
            </a:pPr>
            <a:r>
              <a:rPr lang="tr-TR" sz="2800"/>
              <a:t>İlk itirazlar</a:t>
            </a:r>
          </a:p>
          <a:p>
            <a:pPr>
              <a:lnSpc>
                <a:spcPct val="80000"/>
              </a:lnSpc>
            </a:pPr>
            <a:r>
              <a:rPr lang="tr-TR" sz="2800"/>
              <a:t>Adli yardım talebi</a:t>
            </a:r>
          </a:p>
        </p:txBody>
      </p:sp>
      <p:sp>
        <p:nvSpPr>
          <p:cNvPr id="131074" name="Rectangle 2"/>
          <p:cNvSpPr>
            <a:spLocks noGrp="1" noRot="1" noChangeArrowheads="1"/>
          </p:cNvSpPr>
          <p:nvPr>
            <p:ph type="title"/>
          </p:nvPr>
        </p:nvSpPr>
        <p:spPr/>
        <p:txBody>
          <a:bodyPr/>
          <a:lstStyle/>
          <a:p>
            <a:r>
              <a:rPr lang="tr-TR">
                <a:solidFill>
                  <a:srgbClr val="FF0000"/>
                </a:solidFill>
              </a:rPr>
              <a:t>DURUŞMA</a:t>
            </a: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3"/>
          <p:cNvSpPr>
            <a:spLocks noGrp="1" noRot="1" noChangeArrowheads="1"/>
          </p:cNvSpPr>
          <p:nvPr>
            <p:ph idx="1"/>
          </p:nvPr>
        </p:nvSpPr>
        <p:spPr/>
        <p:txBody>
          <a:bodyPr/>
          <a:lstStyle/>
          <a:p>
            <a:pPr>
              <a:lnSpc>
                <a:spcPct val="90000"/>
              </a:lnSpc>
            </a:pPr>
            <a:r>
              <a:rPr lang="tr-TR" sz="2400"/>
              <a:t>Mahkemenin bizatihi kendisinin halledebileceklerine </a:t>
            </a:r>
            <a:r>
              <a:rPr lang="tr-TR" sz="2400">
                <a:solidFill>
                  <a:srgbClr val="FF0000"/>
                </a:solidFill>
              </a:rPr>
              <a:t>ön sorun</a:t>
            </a:r>
            <a:r>
              <a:rPr lang="tr-TR" sz="2400"/>
              <a:t>, bir başka mahkemenin yahut da bir idari makamın halletmesi gerekenlere ise </a:t>
            </a:r>
            <a:r>
              <a:rPr lang="tr-TR" sz="2400">
                <a:solidFill>
                  <a:srgbClr val="FF0000"/>
                </a:solidFill>
              </a:rPr>
              <a:t>bekletici sorun</a:t>
            </a:r>
            <a:r>
              <a:rPr lang="tr-TR" sz="2400"/>
              <a:t> denir.</a:t>
            </a:r>
          </a:p>
          <a:p>
            <a:pPr>
              <a:lnSpc>
                <a:spcPct val="90000"/>
              </a:lnSpc>
              <a:buFont typeface="Wingdings" pitchFamily="2" charset="2"/>
              <a:buNone/>
            </a:pPr>
            <a:r>
              <a:rPr lang="tr-TR" sz="2400"/>
              <a:t>    </a:t>
            </a:r>
            <a:r>
              <a:rPr lang="tr-TR" sz="2400">
                <a:solidFill>
                  <a:srgbClr val="FF0000"/>
                </a:solidFill>
              </a:rPr>
              <a:t>Ön sorunun ileri sürülmesi</a:t>
            </a:r>
          </a:p>
          <a:p>
            <a:pPr>
              <a:lnSpc>
                <a:spcPct val="90000"/>
              </a:lnSpc>
            </a:pPr>
            <a:r>
              <a:rPr lang="tr-TR" sz="2400"/>
              <a:t>Yargılama sırasında i davaya ilişkin bir ön sorun ortaya çıkarsa ,ilgili taraf,bunu dilekçe vermek suretiyle yahut duruşma sırasında sözlü olarak ileri sürebilir.</a:t>
            </a:r>
          </a:p>
          <a:p>
            <a:pPr>
              <a:lnSpc>
                <a:spcPct val="90000"/>
              </a:lnSpc>
            </a:pPr>
            <a:r>
              <a:rPr lang="tr-TR" sz="2400"/>
              <a:t>Ayrı dava niteliği taşımayan ve aynı mahkeme tarafından çözümlenmesi gereken sorunlara “</a:t>
            </a:r>
            <a:r>
              <a:rPr lang="tr-TR" sz="2400">
                <a:solidFill>
                  <a:srgbClr val="FF0000"/>
                </a:solidFill>
              </a:rPr>
              <a:t>ön sorun</a:t>
            </a:r>
            <a:r>
              <a:rPr lang="tr-TR" sz="2400"/>
              <a:t>” denir.Örneğin;hakimin reddi,yetki itirazı,davaların birleştirilmesi bir ön sorundur.</a:t>
            </a:r>
          </a:p>
        </p:txBody>
      </p:sp>
      <p:sp>
        <p:nvSpPr>
          <p:cNvPr id="132098" name="Rectangle 2"/>
          <p:cNvSpPr>
            <a:spLocks noGrp="1" noRot="1" noChangeArrowheads="1"/>
          </p:cNvSpPr>
          <p:nvPr>
            <p:ph type="title"/>
          </p:nvPr>
        </p:nvSpPr>
        <p:spPr/>
        <p:txBody>
          <a:bodyPr/>
          <a:lstStyle/>
          <a:p>
            <a:r>
              <a:rPr lang="tr-TR">
                <a:solidFill>
                  <a:srgbClr val="FF0000"/>
                </a:solidFill>
              </a:rPr>
              <a:t>ÖN SORUN-BEKLETİCİ SORUN</a:t>
            </a: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3"/>
          <p:cNvSpPr>
            <a:spLocks noGrp="1" noRot="1" noChangeArrowheads="1"/>
          </p:cNvSpPr>
          <p:nvPr>
            <p:ph idx="1"/>
          </p:nvPr>
        </p:nvSpPr>
        <p:spPr/>
        <p:txBody>
          <a:bodyPr>
            <a:normAutofit fontScale="92500" lnSpcReduction="10000"/>
          </a:bodyPr>
          <a:lstStyle/>
          <a:p>
            <a:pPr>
              <a:lnSpc>
                <a:spcPct val="90000"/>
              </a:lnSpc>
            </a:pPr>
            <a:r>
              <a:rPr lang="tr-TR" sz="2800"/>
              <a:t>Bir davada hüküm verilebilmesi ,başka bir davaya,idari makamın tespitine yahut dava konusuyla ilgili bir hukuki ilişkinin mevcut olup olmadığına kısmen veya tamamen bağlı ise mahkemece o davanın sonuçlanmasına veya idari makamın kararına kadar yargılama bekletilebilir.</a:t>
            </a:r>
          </a:p>
          <a:p>
            <a:pPr>
              <a:lnSpc>
                <a:spcPct val="90000"/>
              </a:lnSpc>
            </a:pPr>
            <a:r>
              <a:rPr lang="tr-TR" sz="2800"/>
              <a:t>Burada beklenen sorun, bir mahkemede açılmış ve görülmekte olan bir dava yada idari bir kararıdır.Örneğin; </a:t>
            </a:r>
            <a:r>
              <a:rPr lang="tr-TR" sz="2800">
                <a:solidFill>
                  <a:srgbClr val="FF0000"/>
                </a:solidFill>
              </a:rPr>
              <a:t>Anayasa Mahkemesinde 5 ay, Uyuşmazlık Mahkemesi için 6 ay</a:t>
            </a:r>
            <a:r>
              <a:rPr lang="tr-TR" sz="2800"/>
              <a:t>, yargı makamının kararına kadar asıl dava ertelenecektir</a:t>
            </a:r>
          </a:p>
        </p:txBody>
      </p:sp>
      <p:sp>
        <p:nvSpPr>
          <p:cNvPr id="133122" name="Rectangle 2"/>
          <p:cNvSpPr>
            <a:spLocks noGrp="1" noRot="1" noChangeArrowheads="1"/>
          </p:cNvSpPr>
          <p:nvPr>
            <p:ph type="title"/>
          </p:nvPr>
        </p:nvSpPr>
        <p:spPr/>
        <p:txBody>
          <a:bodyPr/>
          <a:lstStyle/>
          <a:p>
            <a:r>
              <a:rPr lang="tr-TR">
                <a:solidFill>
                  <a:srgbClr val="FF0000"/>
                </a:solidFill>
              </a:rPr>
              <a:t>ÖN SORUN-BEKLETİCİ SORUN</a:t>
            </a:r>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3"/>
          <p:cNvSpPr>
            <a:spLocks noGrp="1" noRot="1" noChangeArrowheads="1"/>
          </p:cNvSpPr>
          <p:nvPr>
            <p:ph idx="1"/>
          </p:nvPr>
        </p:nvSpPr>
        <p:spPr/>
        <p:txBody>
          <a:bodyPr>
            <a:normAutofit lnSpcReduction="10000"/>
          </a:bodyPr>
          <a:lstStyle/>
          <a:p>
            <a:pPr>
              <a:lnSpc>
                <a:spcPct val="80000"/>
              </a:lnSpc>
            </a:pPr>
            <a:r>
              <a:rPr lang="tr-TR" sz="2400"/>
              <a:t>Aynı sıfat ve aynı yargı çevresi için 166/1,farklı yargı çevresi aynı sıfat için 166/2 uygulanır.</a:t>
            </a:r>
          </a:p>
          <a:p>
            <a:pPr>
              <a:lnSpc>
                <a:spcPct val="80000"/>
              </a:lnSpc>
              <a:buFont typeface="Wingdings" pitchFamily="2" charset="2"/>
              <a:buNone/>
            </a:pPr>
            <a:endParaRPr lang="tr-TR" sz="2400"/>
          </a:p>
          <a:p>
            <a:pPr>
              <a:lnSpc>
                <a:spcPct val="80000"/>
              </a:lnSpc>
            </a:pPr>
            <a:r>
              <a:rPr lang="tr-TR" sz="2000"/>
              <a:t>Bunu bir örnekle açıklayalım; yargı çevresi İstanbul Çağlayan olan 3.Asliye Hukuk Mahkemesinde görülmekte olan 2015/1758 E. Dava,bir de İstanbul Asliye Hukuk Mahkemesinde görülmekte olan 2015/1329 E. Bir dava var.Aynı yargı çevresi ve aynı sıfat olduğu için teorik olarak davaların birleştirilmesi için ön şartlar gerçekleşmiş dolayısıyla Aile mahkemesi,Aile Mahkemesi; Asliye Ticaret-Asliye Ticaret,Aile-Aile Mahkemesi ile birleştirme imkanı olduğu belirtilir</a:t>
            </a:r>
            <a:r>
              <a:rPr lang="tr-TR" sz="2400"/>
              <a:t>.</a:t>
            </a:r>
          </a:p>
          <a:p>
            <a:pPr>
              <a:lnSpc>
                <a:spcPct val="80000"/>
              </a:lnSpc>
              <a:buFont typeface="Wingdings" pitchFamily="2" charset="2"/>
              <a:buNone/>
            </a:pPr>
            <a:endParaRPr lang="tr-TR" sz="2400"/>
          </a:p>
          <a:p>
            <a:pPr>
              <a:lnSpc>
                <a:spcPct val="80000"/>
              </a:lnSpc>
            </a:pPr>
            <a:r>
              <a:rPr lang="tr-TR" sz="2400"/>
              <a:t>Aralarında bağlantı bulunan davaların da ayrılmasına karar verilebilir.Mahkeme “</a:t>
            </a:r>
            <a:r>
              <a:rPr lang="tr-TR" sz="2400">
                <a:solidFill>
                  <a:srgbClr val="FF0000"/>
                </a:solidFill>
              </a:rPr>
              <a:t>usul ekonomisi</a:t>
            </a:r>
            <a:r>
              <a:rPr lang="tr-TR" sz="2400"/>
              <a:t>” gereği davaları başka bir mahkemeye göndermeyip ,bizzat bakmaya devam edecektir.</a:t>
            </a:r>
          </a:p>
        </p:txBody>
      </p:sp>
      <p:sp>
        <p:nvSpPr>
          <p:cNvPr id="134146" name="Rectangle 2"/>
          <p:cNvSpPr>
            <a:spLocks noGrp="1" noRot="1" noChangeArrowheads="1"/>
          </p:cNvSpPr>
          <p:nvPr>
            <p:ph type="title"/>
          </p:nvPr>
        </p:nvSpPr>
        <p:spPr/>
        <p:txBody>
          <a:bodyPr>
            <a:normAutofit fontScale="90000"/>
          </a:bodyPr>
          <a:lstStyle/>
          <a:p>
            <a:r>
              <a:rPr lang="tr-TR" sz="4000">
                <a:solidFill>
                  <a:srgbClr val="FF0000"/>
                </a:solidFill>
              </a:rPr>
              <a:t>Davaların Birleştirilmesi ve Ayrılması</a:t>
            </a: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3"/>
          <p:cNvSpPr>
            <a:spLocks noGrp="1" noRot="1" noChangeArrowheads="1"/>
          </p:cNvSpPr>
          <p:nvPr>
            <p:ph idx="1"/>
          </p:nvPr>
        </p:nvSpPr>
        <p:spPr/>
        <p:txBody>
          <a:bodyPr/>
          <a:lstStyle/>
          <a:p>
            <a:pPr>
              <a:lnSpc>
                <a:spcPct val="80000"/>
              </a:lnSpc>
            </a:pPr>
            <a:r>
              <a:rPr lang="tr-TR" sz="2400">
                <a:solidFill>
                  <a:srgbClr val="FF0000"/>
                </a:solidFill>
              </a:rPr>
              <a:t>Tahkikatın yapılması</a:t>
            </a:r>
            <a:r>
              <a:rPr lang="tr-TR" sz="2400"/>
              <a:t>; Lahiyalar verildikten sonra veya bunlar için belirli belirli olan süre geçtikten sonra,Hakim dava dosyasını ,yani tarafların </a:t>
            </a:r>
            <a:r>
              <a:rPr lang="tr-TR" sz="2400">
                <a:solidFill>
                  <a:srgbClr val="FF0000"/>
                </a:solidFill>
              </a:rPr>
              <a:t>iddia ve savunmalarını</a:t>
            </a:r>
            <a:r>
              <a:rPr lang="tr-TR" sz="2400"/>
              <a:t> içeren dosyayı ESASLI şekilde inceler.Bu inceleme sonucunda Hakim iki ihtimalle karşılaşır</a:t>
            </a:r>
          </a:p>
          <a:p>
            <a:pPr>
              <a:lnSpc>
                <a:spcPct val="80000"/>
              </a:lnSpc>
            </a:pPr>
            <a:r>
              <a:rPr lang="tr-TR" sz="2400"/>
              <a:t>Dava aydınlanmışsa</a:t>
            </a:r>
          </a:p>
          <a:p>
            <a:pPr>
              <a:lnSpc>
                <a:spcPct val="80000"/>
              </a:lnSpc>
            </a:pPr>
            <a:r>
              <a:rPr lang="tr-TR" sz="2400"/>
              <a:t>Dava aydınlanmış değilse</a:t>
            </a:r>
          </a:p>
          <a:p>
            <a:pPr>
              <a:lnSpc>
                <a:spcPct val="80000"/>
              </a:lnSpc>
            </a:pPr>
            <a:r>
              <a:rPr lang="tr-TR" sz="2400"/>
              <a:t>Hakim,dosyadaki tüm delilleri inceledikten sonra taraflara tahkikat hakkında açıklama yapabilmeleri için söz verir.Yapılan sözlü açıklamalardan sonra mahkeme gerekli görürse tahkikatı sürdürür.Aksi halde tahkikatın tamamlandığını açıklayarak sözlü yargılama safhasına geçer.</a:t>
            </a:r>
          </a:p>
        </p:txBody>
      </p:sp>
      <p:sp>
        <p:nvSpPr>
          <p:cNvPr id="135170" name="Rectangle 2"/>
          <p:cNvSpPr>
            <a:spLocks noGrp="1" noRot="1" noChangeArrowheads="1"/>
          </p:cNvSpPr>
          <p:nvPr>
            <p:ph type="title"/>
          </p:nvPr>
        </p:nvSpPr>
        <p:spPr/>
        <p:txBody>
          <a:bodyPr/>
          <a:lstStyle/>
          <a:p>
            <a:r>
              <a:rPr lang="tr-TR">
                <a:solidFill>
                  <a:srgbClr val="FF0000"/>
                </a:solidFill>
              </a:rPr>
              <a:t>Tahkikatın Sona Ermesi</a:t>
            </a: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3"/>
          <p:cNvSpPr>
            <a:spLocks noGrp="1" noRot="1" noChangeArrowheads="1"/>
          </p:cNvSpPr>
          <p:nvPr>
            <p:ph idx="1"/>
          </p:nvPr>
        </p:nvSpPr>
        <p:spPr/>
        <p:txBody>
          <a:bodyPr/>
          <a:lstStyle/>
          <a:p>
            <a:r>
              <a:rPr lang="tr-TR"/>
              <a:t>Sözlü yargılamada mahkeme ,taraflara son sözlerini sorar ve hükmünü verir.</a:t>
            </a:r>
          </a:p>
          <a:p>
            <a:r>
              <a:rPr lang="tr-TR"/>
              <a:t>Yazılı yargılama usulü içerisinde de tarafların, “</a:t>
            </a:r>
            <a:r>
              <a:rPr lang="tr-TR">
                <a:solidFill>
                  <a:srgbClr val="FF0000"/>
                </a:solidFill>
              </a:rPr>
              <a:t>hükümden önce</a:t>
            </a:r>
            <a:r>
              <a:rPr lang="tr-TR"/>
              <a:t>”  son kez,mahkeme huzurunda sözlü değerlendirme yapıp,açıklamada bulunmaları,doğru bir karar verilmesi bakımından önemlidir.</a:t>
            </a:r>
          </a:p>
        </p:txBody>
      </p:sp>
      <p:sp>
        <p:nvSpPr>
          <p:cNvPr id="136194" name="Rectangle 2"/>
          <p:cNvSpPr>
            <a:spLocks noGrp="1" noRot="1" noChangeArrowheads="1"/>
          </p:cNvSpPr>
          <p:nvPr>
            <p:ph type="title"/>
          </p:nvPr>
        </p:nvSpPr>
        <p:spPr/>
        <p:txBody>
          <a:bodyPr/>
          <a:lstStyle/>
          <a:p>
            <a:r>
              <a:rPr lang="tr-TR">
                <a:solidFill>
                  <a:srgbClr val="FF0000"/>
                </a:solidFill>
              </a:rPr>
              <a:t>Sözlü Yargılama</a:t>
            </a: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3"/>
          <p:cNvSpPr>
            <a:spLocks noGrp="1" noRot="1" noChangeArrowheads="1"/>
          </p:cNvSpPr>
          <p:nvPr>
            <p:ph idx="1"/>
          </p:nvPr>
        </p:nvSpPr>
        <p:spPr/>
        <p:txBody>
          <a:bodyPr/>
          <a:lstStyle/>
          <a:p>
            <a:pPr>
              <a:lnSpc>
                <a:spcPct val="90000"/>
              </a:lnSpc>
              <a:buFont typeface="Wingdings" pitchFamily="2" charset="2"/>
              <a:buNone/>
            </a:pPr>
            <a:r>
              <a:rPr lang="tr-TR" sz="2400">
                <a:solidFill>
                  <a:srgbClr val="FF0000"/>
                </a:solidFill>
              </a:rPr>
              <a:t>    İspatın konusu</a:t>
            </a:r>
          </a:p>
          <a:p>
            <a:pPr>
              <a:lnSpc>
                <a:spcPct val="90000"/>
              </a:lnSpc>
            </a:pPr>
            <a:r>
              <a:rPr lang="tr-TR" sz="2400"/>
              <a:t>İspatın konusunu tarafların üzerinde anlaşamadıkları ve uyuşmazlığın çözümünde etkili olabilecek çekişmeli vakıalar oluşturur ve bu vakıaların ispatı için delil gösterilir.</a:t>
            </a:r>
          </a:p>
          <a:p>
            <a:pPr>
              <a:lnSpc>
                <a:spcPct val="90000"/>
              </a:lnSpc>
            </a:pPr>
            <a:r>
              <a:rPr lang="tr-TR" sz="2400"/>
              <a:t>Bir hukuk kuralının öngörmüş olduğu vakıalarla somut vakıaların örtüşebilmesine ispat faaliyeti denir.Pekcanıtez’ e göre Hakimi inandırma faaliyetidir.</a:t>
            </a:r>
          </a:p>
          <a:p>
            <a:pPr>
              <a:lnSpc>
                <a:spcPct val="90000"/>
              </a:lnSpc>
            </a:pPr>
            <a:r>
              <a:rPr lang="tr-TR" sz="2400"/>
              <a:t>Senetle İspat zorunluluğu ancak “</a:t>
            </a:r>
            <a:r>
              <a:rPr lang="tr-TR" sz="2400">
                <a:solidFill>
                  <a:srgbClr val="FF0000"/>
                </a:solidFill>
              </a:rPr>
              <a:t>hukuki işlemler</a:t>
            </a:r>
            <a:r>
              <a:rPr lang="tr-TR" sz="2400"/>
              <a:t>” için geçerlidir.Örneğin, </a:t>
            </a:r>
            <a:r>
              <a:rPr lang="tr-TR" sz="2400">
                <a:solidFill>
                  <a:srgbClr val="FF0000"/>
                </a:solidFill>
              </a:rPr>
              <a:t>ikibin beşyüz yeni türk lirası(yasal sınır)</a:t>
            </a:r>
            <a:r>
              <a:rPr lang="tr-TR" sz="2400"/>
              <a:t> üzerindeki hukuki işlemler için “senetle ispat zorunluluğu” vardır. </a:t>
            </a:r>
          </a:p>
        </p:txBody>
      </p:sp>
      <p:sp>
        <p:nvSpPr>
          <p:cNvPr id="137218" name="Rectangle 2"/>
          <p:cNvSpPr>
            <a:spLocks noGrp="1" noRot="1" noChangeArrowheads="1"/>
          </p:cNvSpPr>
          <p:nvPr>
            <p:ph type="title"/>
          </p:nvPr>
        </p:nvSpPr>
        <p:spPr/>
        <p:txBody>
          <a:bodyPr/>
          <a:lstStyle/>
          <a:p>
            <a:r>
              <a:rPr lang="tr-TR">
                <a:solidFill>
                  <a:srgbClr val="FF0000"/>
                </a:solidFill>
              </a:rPr>
              <a:t>İSPAT VE DELİLLER</a:t>
            </a:r>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3"/>
          <p:cNvSpPr>
            <a:spLocks noGrp="1" noRot="1" noChangeArrowheads="1"/>
          </p:cNvSpPr>
          <p:nvPr>
            <p:ph idx="1"/>
          </p:nvPr>
        </p:nvSpPr>
        <p:spPr/>
        <p:txBody>
          <a:bodyPr>
            <a:normAutofit lnSpcReduction="10000"/>
          </a:bodyPr>
          <a:lstStyle/>
          <a:p>
            <a:pPr marL="457200" indent="-457200">
              <a:lnSpc>
                <a:spcPct val="90000"/>
              </a:lnSpc>
            </a:pPr>
            <a:r>
              <a:rPr lang="tr-TR" sz="2400"/>
              <a:t>İkrar; İstanbul Üniversite’si ekolüne göre “delillerin kraliçesidir”.Fransız ekolünü ilham almışlardır.</a:t>
            </a:r>
          </a:p>
          <a:p>
            <a:pPr marL="457200" indent="-457200">
              <a:lnSpc>
                <a:spcPct val="90000"/>
              </a:lnSpc>
            </a:pPr>
            <a:r>
              <a:rPr lang="tr-TR" sz="2400"/>
              <a:t>Madde 188: Tarafların veya vekillerinin mahkeme önünde ikrar ettikleri vakıalar,çekişmeli olmaktan çıkar ve ispatı gerekmez.</a:t>
            </a:r>
          </a:p>
          <a:p>
            <a:pPr marL="457200" indent="-457200">
              <a:lnSpc>
                <a:spcPct val="90000"/>
              </a:lnSpc>
              <a:buFont typeface="Wingdings" pitchFamily="2" charset="2"/>
              <a:buAutoNum type="arabicParenR"/>
            </a:pPr>
            <a:r>
              <a:rPr lang="tr-TR" sz="2400"/>
              <a:t>Maddi bir hatadan kaynaklanmadıkça ikrardan dönülemez.</a:t>
            </a:r>
          </a:p>
          <a:p>
            <a:pPr marL="457200" indent="-457200">
              <a:lnSpc>
                <a:spcPct val="90000"/>
              </a:lnSpc>
              <a:buFont typeface="Wingdings" pitchFamily="2" charset="2"/>
              <a:buAutoNum type="arabicParenR"/>
            </a:pPr>
            <a:r>
              <a:rPr lang="tr-TR" sz="2400"/>
              <a:t>Sulh görüşmeleri sırasında yapılan ikrar tarafları bağlamaz.</a:t>
            </a:r>
          </a:p>
          <a:p>
            <a:pPr marL="457200" indent="-457200">
              <a:lnSpc>
                <a:spcPct val="90000"/>
              </a:lnSpc>
              <a:buFont typeface="Wingdings" pitchFamily="2" charset="2"/>
              <a:buNone/>
            </a:pPr>
            <a:r>
              <a:rPr lang="tr-TR" sz="2400"/>
              <a:t>    İkrar bir delil değil,çekişmeli vakıayı “çekişmesiz vakıa”  haline getiren mahkeme içi tasarruf usul işlemidir.Dört tür ikrar mevcuttur.Örneklerle pekiştirelim </a:t>
            </a:r>
          </a:p>
        </p:txBody>
      </p:sp>
      <p:sp>
        <p:nvSpPr>
          <p:cNvPr id="138242" name="Rectangle 2"/>
          <p:cNvSpPr>
            <a:spLocks noGrp="1" noRot="1" noChangeArrowheads="1"/>
          </p:cNvSpPr>
          <p:nvPr>
            <p:ph type="title"/>
          </p:nvPr>
        </p:nvSpPr>
        <p:spPr/>
        <p:txBody>
          <a:bodyPr/>
          <a:lstStyle/>
          <a:p>
            <a:r>
              <a:rPr lang="tr-TR">
                <a:solidFill>
                  <a:srgbClr val="FF0000"/>
                </a:solidFill>
              </a:rPr>
              <a:t>İkrar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Rot="1" noChangeArrowheads="1"/>
          </p:cNvSpPr>
          <p:nvPr>
            <p:ph idx="1"/>
          </p:nvPr>
        </p:nvSpPr>
        <p:spPr/>
        <p:txBody>
          <a:bodyPr/>
          <a:lstStyle/>
          <a:p>
            <a:r>
              <a:rPr lang="tr-TR" sz="2400" b="1"/>
              <a:t>MADDE 25- (1) Kanunda öngörülen istisnalar dışında, hâkim, iki taraftan birinin söylemediği şeyi veya vakıaları </a:t>
            </a:r>
            <a:r>
              <a:rPr lang="tr-TR" sz="2400" b="1">
                <a:solidFill>
                  <a:srgbClr val="FF0000"/>
                </a:solidFill>
              </a:rPr>
              <a:t>kendiliğinden dikkate alamaz</a:t>
            </a:r>
            <a:r>
              <a:rPr lang="tr-TR" sz="2400" b="1"/>
              <a:t> ve onları hatırlatabilecek davranışlarda dahi bulunamaz. </a:t>
            </a:r>
          </a:p>
          <a:p>
            <a:endParaRPr lang="tr-TR" sz="2400" b="1"/>
          </a:p>
          <a:p>
            <a:pPr>
              <a:buFont typeface="Wingdings" pitchFamily="2" charset="2"/>
              <a:buNone/>
            </a:pPr>
            <a:endParaRPr lang="tr-TR" sz="2400" b="1"/>
          </a:p>
          <a:p>
            <a:r>
              <a:rPr lang="tr-TR" sz="2400" b="1"/>
              <a:t>(2) Kanunla belirtilen durumlar dışında, hâkim, </a:t>
            </a:r>
            <a:r>
              <a:rPr lang="tr-TR" sz="2400" b="1">
                <a:solidFill>
                  <a:srgbClr val="FF0000"/>
                </a:solidFill>
              </a:rPr>
              <a:t>kendiliğinden delil toplayamaz</a:t>
            </a:r>
            <a:r>
              <a:rPr lang="tr-TR" sz="2400" b="1"/>
              <a:t>. </a:t>
            </a:r>
          </a:p>
        </p:txBody>
      </p:sp>
      <p:sp>
        <p:nvSpPr>
          <p:cNvPr id="19458" name="Rectangle 2"/>
          <p:cNvSpPr>
            <a:spLocks noGrp="1" noRot="1" noChangeArrowheads="1"/>
          </p:cNvSpPr>
          <p:nvPr>
            <p:ph type="title"/>
          </p:nvPr>
        </p:nvSpPr>
        <p:spPr/>
        <p:txBody>
          <a:bodyPr/>
          <a:lstStyle/>
          <a:p>
            <a:r>
              <a:rPr lang="tr-TR" sz="4000">
                <a:solidFill>
                  <a:srgbClr val="FF0000"/>
                </a:solidFill>
              </a:rPr>
              <a:t>TARAFLARCA GETİRİLME İLKESİ</a:t>
            </a: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9303" name="Group 39"/>
          <p:cNvGraphicFramePr>
            <a:graphicFrameLocks noGrp="1"/>
          </p:cNvGraphicFramePr>
          <p:nvPr>
            <p:ph idx="1"/>
          </p:nvPr>
        </p:nvGraphicFramePr>
        <p:xfrm>
          <a:off x="457200" y="1481138"/>
          <a:ext cx="8229600" cy="4603115"/>
        </p:xfrm>
        <a:graphic>
          <a:graphicData uri="http://schemas.openxmlformats.org/drawingml/2006/table">
            <a:tbl>
              <a:tblPr/>
              <a:tblGrid>
                <a:gridCol w="2057400"/>
                <a:gridCol w="2057400"/>
                <a:gridCol w="2057400"/>
                <a:gridCol w="2057400"/>
              </a:tblGrid>
              <a:tr h="8858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marL="88109" marR="881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KÖK</a:t>
                      </a:r>
                    </a:p>
                  </a:txBody>
                  <a:tcPr marL="88109" marR="881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a:t>
                      </a:r>
                    </a:p>
                  </a:txBody>
                  <a:tcPr marL="88109" marR="881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EK</a:t>
                      </a:r>
                    </a:p>
                  </a:txBody>
                  <a:tcPr marL="88109" marR="881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26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Basit İkrar</a:t>
                      </a:r>
                    </a:p>
                  </a:txBody>
                  <a:tcPr marL="88109" marR="881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Aldım</a:t>
                      </a:r>
                    </a:p>
                  </a:txBody>
                  <a:tcPr marL="88109" marR="881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marL="88109" marR="881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marL="88109" marR="881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58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Nitelikli İkrar</a:t>
                      </a:r>
                    </a:p>
                  </a:txBody>
                  <a:tcPr marL="88109" marR="881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Aldım</a:t>
                      </a:r>
                    </a:p>
                  </a:txBody>
                  <a:tcPr marL="88109" marR="881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ama</a:t>
                      </a:r>
                    </a:p>
                  </a:txBody>
                  <a:tcPr marL="88109" marR="881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Bağış</a:t>
                      </a:r>
                    </a:p>
                  </a:txBody>
                  <a:tcPr marL="88109" marR="881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26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Bağlantısız bileşik ikrar</a:t>
                      </a:r>
                    </a:p>
                  </a:txBody>
                  <a:tcPr marL="88109" marR="881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Aldım</a:t>
                      </a:r>
                    </a:p>
                  </a:txBody>
                  <a:tcPr marL="88109" marR="881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ama</a:t>
                      </a:r>
                    </a:p>
                  </a:txBody>
                  <a:tcPr marL="88109" marR="881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Ödedim</a:t>
                      </a:r>
                    </a:p>
                  </a:txBody>
                  <a:tcPr marL="88109" marR="881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58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Bağlantılı bileşik ikrar</a:t>
                      </a:r>
                    </a:p>
                  </a:txBody>
                  <a:tcPr marL="88109" marR="881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Aldım</a:t>
                      </a:r>
                    </a:p>
                  </a:txBody>
                  <a:tcPr marL="88109" marR="881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ama</a:t>
                      </a:r>
                    </a:p>
                  </a:txBody>
                  <a:tcPr marL="88109" marR="881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Takas Ediyorum</a:t>
                      </a:r>
                    </a:p>
                  </a:txBody>
                  <a:tcPr marL="88109" marR="881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9266" name="Rectangle 2"/>
          <p:cNvSpPr>
            <a:spLocks noGrp="1" noRot="1" noChangeArrowheads="1"/>
          </p:cNvSpPr>
          <p:nvPr>
            <p:ph type="title"/>
          </p:nvPr>
        </p:nvSpPr>
        <p:spPr/>
        <p:txBody>
          <a:bodyPr/>
          <a:lstStyle/>
          <a:p>
            <a:r>
              <a:rPr lang="tr-TR">
                <a:solidFill>
                  <a:srgbClr val="FF0000"/>
                </a:solidFill>
              </a:rPr>
              <a:t>İkrar</a:t>
            </a:r>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0316" name="Group 28"/>
          <p:cNvGraphicFramePr>
            <a:graphicFrameLocks noGrp="1"/>
          </p:cNvGraphicFramePr>
          <p:nvPr>
            <p:ph idx="1"/>
          </p:nvPr>
        </p:nvGraphicFramePr>
        <p:xfrm>
          <a:off x="457200" y="1481138"/>
          <a:ext cx="8229600" cy="4663758"/>
        </p:xfrm>
        <a:graphic>
          <a:graphicData uri="http://schemas.openxmlformats.org/drawingml/2006/table">
            <a:tbl>
              <a:tblPr/>
              <a:tblGrid>
                <a:gridCol w="4114800"/>
                <a:gridCol w="4114800"/>
              </a:tblGrid>
              <a:tr h="884238">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İKRAR</a:t>
                      </a:r>
                    </a:p>
                  </a:txBody>
                  <a:tcPr marL="88109" marR="881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KABUL</a:t>
                      </a:r>
                    </a:p>
                  </a:txBody>
                  <a:tcPr marL="88109" marR="881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423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Belli bir vakıaya ilişkindir</a:t>
                      </a:r>
                    </a:p>
                  </a:txBody>
                  <a:tcPr marL="88109" marR="881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Talep sonucuna yöneliktir</a:t>
                      </a:r>
                    </a:p>
                  </a:txBody>
                  <a:tcPr marL="88109" marR="881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58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Her iki tarafça yapılır</a:t>
                      </a:r>
                    </a:p>
                  </a:txBody>
                  <a:tcPr marL="88109" marR="881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Sadece “</a:t>
                      </a:r>
                      <a:r>
                        <a:rPr kumimoji="0" lang="tr-TR" sz="2800" b="0"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davalı</a:t>
                      </a: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tarafından yapılır</a:t>
                      </a:r>
                    </a:p>
                  </a:txBody>
                  <a:tcPr marL="88109" marR="881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423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Çekişmeli vakıayı çekişmesiz hale getirir</a:t>
                      </a:r>
                    </a:p>
                  </a:txBody>
                  <a:tcPr marL="88109" marR="881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Davayı sona erdirir</a:t>
                      </a:r>
                    </a:p>
                  </a:txBody>
                  <a:tcPr marL="88109" marR="881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423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Vekile “</a:t>
                      </a:r>
                      <a:r>
                        <a:rPr kumimoji="0" lang="tr-TR" sz="2800" b="0"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Özel yetki</a:t>
                      </a: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vermez</a:t>
                      </a:r>
                    </a:p>
                  </a:txBody>
                  <a:tcPr marL="88109" marR="881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Vekile “</a:t>
                      </a:r>
                      <a:r>
                        <a:rPr kumimoji="0" lang="tr-TR" sz="2800" b="0"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özel yetki</a:t>
                      </a:r>
                      <a:r>
                        <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verir</a:t>
                      </a:r>
                    </a:p>
                  </a:txBody>
                  <a:tcPr marL="88109" marR="881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0292" name="Rectangle 4"/>
          <p:cNvSpPr>
            <a:spLocks noGrp="1" noRot="1" noChangeArrowheads="1"/>
          </p:cNvSpPr>
          <p:nvPr>
            <p:ph type="title"/>
          </p:nvPr>
        </p:nvSpPr>
        <p:spPr/>
        <p:txBody>
          <a:bodyPr/>
          <a:lstStyle/>
          <a:p>
            <a:endParaRPr lang="tr-TR"/>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3"/>
          <p:cNvSpPr>
            <a:spLocks noGrp="1" noRot="1" noChangeArrowheads="1"/>
          </p:cNvSpPr>
          <p:nvPr>
            <p:ph idx="1"/>
          </p:nvPr>
        </p:nvSpPr>
        <p:spPr/>
        <p:txBody>
          <a:bodyPr>
            <a:normAutofit lnSpcReduction="10000"/>
          </a:bodyPr>
          <a:lstStyle/>
          <a:p>
            <a:r>
              <a:rPr lang="tr-TR" sz="2800">
                <a:solidFill>
                  <a:srgbClr val="FF0000"/>
                </a:solidFill>
              </a:rPr>
              <a:t>Delil Sözleşmesi</a:t>
            </a:r>
            <a:r>
              <a:rPr lang="tr-TR" sz="2800"/>
              <a:t>: Kural olarak taraflar,kanunda belirtilen süreden sonra delil gösteremezler.Ancak bir delilin sonradan ileri sürülmesi “yargılamayı geciktirme amacı” taşımıyorsa veya süresinde ileri sürülmemesi ilgili tarafın kusurundan kaynaklanmıyorsa ,mahkeme o delilin sonradan gösterilmesine izin verebilir.Taraflardan birinin </a:t>
            </a:r>
            <a:r>
              <a:rPr lang="tr-TR" sz="2800">
                <a:solidFill>
                  <a:srgbClr val="FF0000"/>
                </a:solidFill>
              </a:rPr>
              <a:t>ispat hakkını kullanılmasını imkansız kılan veya fevkalade güçleştiren</a:t>
            </a:r>
            <a:r>
              <a:rPr lang="tr-TR" sz="2800"/>
              <a:t> delil sözleşmeleri “</a:t>
            </a:r>
            <a:r>
              <a:rPr lang="tr-TR" sz="2800">
                <a:solidFill>
                  <a:srgbClr val="FF0000"/>
                </a:solidFill>
              </a:rPr>
              <a:t>geçersizdir</a:t>
            </a:r>
            <a:r>
              <a:rPr lang="tr-TR" sz="2800"/>
              <a:t>” .</a:t>
            </a:r>
          </a:p>
        </p:txBody>
      </p:sp>
      <p:sp>
        <p:nvSpPr>
          <p:cNvPr id="141314" name="Rectangle 2"/>
          <p:cNvSpPr>
            <a:spLocks noGrp="1" noRot="1" noChangeArrowheads="1"/>
          </p:cNvSpPr>
          <p:nvPr>
            <p:ph type="title"/>
          </p:nvPr>
        </p:nvSpPr>
        <p:spPr/>
        <p:txBody>
          <a:bodyPr/>
          <a:lstStyle/>
          <a:p>
            <a:r>
              <a:rPr lang="tr-TR">
                <a:solidFill>
                  <a:srgbClr val="FF0000"/>
                </a:solidFill>
              </a:rPr>
              <a:t>DELİL</a:t>
            </a:r>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9" name="Rectangle 7"/>
          <p:cNvSpPr>
            <a:spLocks noGrp="1" noRot="1" noChangeArrowheads="1"/>
          </p:cNvSpPr>
          <p:nvPr>
            <p:ph sz="half" idx="1"/>
          </p:nvPr>
        </p:nvSpPr>
        <p:spPr/>
        <p:txBody>
          <a:bodyPr/>
          <a:lstStyle/>
          <a:p>
            <a:r>
              <a:rPr lang="tr-TR" sz="2400"/>
              <a:t>KESİN DELİLLER</a:t>
            </a:r>
          </a:p>
          <a:p>
            <a:r>
              <a:rPr lang="tr-TR" sz="2400"/>
              <a:t>Senet</a:t>
            </a:r>
          </a:p>
          <a:p>
            <a:r>
              <a:rPr lang="tr-TR" sz="2400"/>
              <a:t>Yemin</a:t>
            </a:r>
          </a:p>
          <a:p>
            <a:r>
              <a:rPr lang="tr-TR" sz="2400"/>
              <a:t>Kesin Hüküm</a:t>
            </a:r>
          </a:p>
          <a:p>
            <a:r>
              <a:rPr lang="tr-TR" sz="2400"/>
              <a:t>Güvenli elektronik belge</a:t>
            </a:r>
          </a:p>
          <a:p>
            <a:r>
              <a:rPr lang="tr-TR" sz="2400"/>
              <a:t>Ticari defterler</a:t>
            </a:r>
          </a:p>
          <a:p>
            <a:pPr>
              <a:buFont typeface="Wingdings" pitchFamily="2" charset="2"/>
              <a:buNone/>
            </a:pPr>
            <a:r>
              <a:rPr lang="tr-TR" sz="2400"/>
              <a:t> </a:t>
            </a:r>
            <a:r>
              <a:rPr lang="tr-TR" sz="2400">
                <a:solidFill>
                  <a:srgbClr val="FF0000"/>
                </a:solidFill>
              </a:rPr>
              <a:t>İkrar: </a:t>
            </a:r>
            <a:r>
              <a:rPr lang="tr-TR" sz="2400"/>
              <a:t>kesin delil değildir.</a:t>
            </a:r>
          </a:p>
          <a:p>
            <a:pPr>
              <a:buFont typeface="Wingdings" pitchFamily="2" charset="2"/>
              <a:buNone/>
            </a:pPr>
            <a:r>
              <a:rPr lang="tr-TR" sz="2400">
                <a:solidFill>
                  <a:srgbClr val="FF0000"/>
                </a:solidFill>
              </a:rPr>
              <a:t>  İsticvap: </a:t>
            </a:r>
            <a:r>
              <a:rPr lang="tr-TR" sz="2400"/>
              <a:t>kesin delil değil bir usul işlemidir</a:t>
            </a:r>
          </a:p>
        </p:txBody>
      </p:sp>
      <p:sp>
        <p:nvSpPr>
          <p:cNvPr id="182280" name="Rectangle 8"/>
          <p:cNvSpPr>
            <a:spLocks noGrp="1" noRot="1" noChangeArrowheads="1"/>
          </p:cNvSpPr>
          <p:nvPr>
            <p:ph sz="half" idx="2"/>
          </p:nvPr>
        </p:nvSpPr>
        <p:spPr/>
        <p:txBody>
          <a:bodyPr/>
          <a:lstStyle/>
          <a:p>
            <a:r>
              <a:rPr lang="tr-TR" sz="2400"/>
              <a:t>TAKDİRİ DELİLLER</a:t>
            </a:r>
          </a:p>
          <a:p>
            <a:r>
              <a:rPr lang="tr-TR" sz="2400"/>
              <a:t>Tanık ifadesi</a:t>
            </a:r>
          </a:p>
          <a:p>
            <a:r>
              <a:rPr lang="tr-TR" sz="2400"/>
              <a:t>Bilirkişi raporları</a:t>
            </a:r>
          </a:p>
          <a:p>
            <a:r>
              <a:rPr lang="tr-TR" sz="2400"/>
              <a:t>Keşif tutanakları</a:t>
            </a:r>
          </a:p>
          <a:p>
            <a:r>
              <a:rPr lang="tr-TR" sz="2400"/>
              <a:t>Kanunda düzenlenmiş deliller Ör: hologram</a:t>
            </a:r>
          </a:p>
          <a:p>
            <a:endParaRPr lang="tr-TR" sz="2400"/>
          </a:p>
          <a:p>
            <a:pPr>
              <a:buFont typeface="Wingdings" pitchFamily="2" charset="2"/>
              <a:buNone/>
            </a:pPr>
            <a:r>
              <a:rPr lang="tr-TR" sz="2400"/>
              <a:t>  </a:t>
            </a:r>
            <a:r>
              <a:rPr lang="tr-TR" sz="2400">
                <a:solidFill>
                  <a:srgbClr val="FF0000"/>
                </a:solidFill>
              </a:rPr>
              <a:t>Uzman görüşü</a:t>
            </a:r>
            <a:r>
              <a:rPr lang="tr-TR" sz="2400"/>
              <a:t> takdiri delil değildir</a:t>
            </a:r>
          </a:p>
          <a:p>
            <a:endParaRPr lang="tr-TR" sz="2400"/>
          </a:p>
          <a:p>
            <a:endParaRPr lang="tr-TR" sz="2400"/>
          </a:p>
        </p:txBody>
      </p:sp>
      <p:sp>
        <p:nvSpPr>
          <p:cNvPr id="182277" name="Rectangle 5"/>
          <p:cNvSpPr>
            <a:spLocks noGrp="1" noRot="1" noChangeArrowheads="1"/>
          </p:cNvSpPr>
          <p:nvPr>
            <p:ph type="title"/>
          </p:nvPr>
        </p:nvSpPr>
        <p:spPr/>
        <p:txBody>
          <a:bodyPr/>
          <a:lstStyle/>
          <a:p>
            <a:r>
              <a:rPr lang="tr-TR">
                <a:solidFill>
                  <a:srgbClr val="FF0000"/>
                </a:solidFill>
              </a:rPr>
              <a:t>İSPAT ARAÇLARI</a:t>
            </a:r>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9" name="Rectangle 3"/>
          <p:cNvSpPr>
            <a:spLocks noGrp="1" noRot="1" noChangeArrowheads="1"/>
          </p:cNvSpPr>
          <p:nvPr>
            <p:ph idx="1"/>
          </p:nvPr>
        </p:nvSpPr>
        <p:spPr/>
        <p:txBody>
          <a:bodyPr/>
          <a:lstStyle/>
          <a:p>
            <a:pPr>
              <a:lnSpc>
                <a:spcPct val="80000"/>
              </a:lnSpc>
              <a:buFont typeface="Wingdings" pitchFamily="2" charset="2"/>
              <a:buNone/>
            </a:pPr>
            <a:r>
              <a:rPr lang="tr-TR" sz="2000">
                <a:solidFill>
                  <a:srgbClr val="FF0000"/>
                </a:solidFill>
              </a:rPr>
              <a:t>     Kesin Deliller</a:t>
            </a:r>
          </a:p>
          <a:p>
            <a:pPr>
              <a:lnSpc>
                <a:spcPct val="80000"/>
              </a:lnSpc>
            </a:pPr>
            <a:r>
              <a:rPr lang="tr-TR" sz="2000"/>
              <a:t>                  1)  Senet: Yazılı olmalıdır ve imza ,mühür taşımalıdır.Her senet bir belgedir ; ancak her belge bir senet değildir.</a:t>
            </a:r>
          </a:p>
          <a:p>
            <a:pPr>
              <a:lnSpc>
                <a:spcPct val="80000"/>
              </a:lnSpc>
            </a:pPr>
            <a:r>
              <a:rPr lang="tr-TR" sz="2000"/>
              <a:t>                2) Yemin: Bir davada yemin ,o vakıanın doğru olup olmadığı konusunda kesin delille ispat edilmiş olur.</a:t>
            </a:r>
          </a:p>
          <a:p>
            <a:pPr>
              <a:lnSpc>
                <a:spcPct val="80000"/>
              </a:lnSpc>
              <a:buFont typeface="Wingdings" pitchFamily="2" charset="2"/>
              <a:buNone/>
            </a:pPr>
            <a:r>
              <a:rPr lang="tr-TR" sz="2000">
                <a:solidFill>
                  <a:srgbClr val="FF0000"/>
                </a:solidFill>
              </a:rPr>
              <a:t>     Takdiri Deliller</a:t>
            </a:r>
          </a:p>
          <a:p>
            <a:pPr>
              <a:lnSpc>
                <a:spcPct val="80000"/>
              </a:lnSpc>
            </a:pPr>
            <a:r>
              <a:rPr lang="tr-TR" sz="2000"/>
              <a:t>                               </a:t>
            </a:r>
            <a:r>
              <a:rPr lang="tr-TR" sz="2000">
                <a:solidFill>
                  <a:srgbClr val="FF0000"/>
                </a:solidFill>
              </a:rPr>
              <a:t>Uzman Görüşü</a:t>
            </a:r>
          </a:p>
          <a:p>
            <a:pPr>
              <a:lnSpc>
                <a:spcPct val="80000"/>
              </a:lnSpc>
            </a:pPr>
            <a:r>
              <a:rPr lang="tr-TR" sz="2000"/>
              <a:t>Uzman görüşü bir delil değildir.Taraf beyanının eki niteliğindedir.Kanun koyucu,daha önce düzenlenmeyen uzman görüşü alma imkanı getirmiştir.</a:t>
            </a:r>
          </a:p>
          <a:p>
            <a:pPr>
              <a:lnSpc>
                <a:spcPct val="80000"/>
              </a:lnSpc>
            </a:pPr>
            <a:r>
              <a:rPr lang="tr-TR" sz="2000">
                <a:solidFill>
                  <a:srgbClr val="FF0000"/>
                </a:solidFill>
              </a:rPr>
              <a:t>                                     Tanık</a:t>
            </a:r>
          </a:p>
          <a:p>
            <a:pPr>
              <a:lnSpc>
                <a:spcPct val="80000"/>
              </a:lnSpc>
            </a:pPr>
            <a:r>
              <a:rPr lang="tr-TR" sz="2000"/>
              <a:t>Tanık listesinde adres gösterilmemiş ise ,işin niteliğine uygun süre verilir.Bu süre içinde adres gösterilmezse bu tanığın dinlenilmesinden vazgeçilmiş sayılır. Hakimi davacının tanık deliline dayanmaktan vazgeçtiği sonucuna varır.</a:t>
            </a:r>
          </a:p>
        </p:txBody>
      </p:sp>
      <p:sp>
        <p:nvSpPr>
          <p:cNvPr id="142338" name="Rectangle 2"/>
          <p:cNvSpPr>
            <a:spLocks noGrp="1" noRot="1" noChangeArrowheads="1"/>
          </p:cNvSpPr>
          <p:nvPr>
            <p:ph type="title"/>
          </p:nvPr>
        </p:nvSpPr>
        <p:spPr/>
        <p:txBody>
          <a:bodyPr/>
          <a:lstStyle/>
          <a:p>
            <a:endParaRPr lang="tr-TR"/>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Rot="1" noChangeArrowheads="1"/>
          </p:cNvSpPr>
          <p:nvPr>
            <p:ph idx="1"/>
          </p:nvPr>
        </p:nvSpPr>
        <p:spPr/>
        <p:txBody>
          <a:bodyPr/>
          <a:lstStyle/>
          <a:p>
            <a:pPr>
              <a:lnSpc>
                <a:spcPct val="90000"/>
              </a:lnSpc>
              <a:buFont typeface="Wingdings" pitchFamily="2" charset="2"/>
              <a:buNone/>
            </a:pPr>
            <a:r>
              <a:rPr lang="tr-TR" sz="2400">
                <a:solidFill>
                  <a:srgbClr val="FF0000"/>
                </a:solidFill>
              </a:rPr>
              <a:t>                                 Bilirkişi İncelemesi</a:t>
            </a:r>
          </a:p>
          <a:p>
            <a:pPr>
              <a:lnSpc>
                <a:spcPct val="90000"/>
              </a:lnSpc>
            </a:pPr>
            <a:r>
              <a:rPr lang="tr-TR" sz="2400"/>
              <a:t>Mahkeme,çözümü hukuk dışında,özel veya teknik bilgiyi gerektiren hallerde,bilirkişinin oy ve görüşünün alınmasına karar verir. Bilirkişiler,maddi vakıa analizi yapar,hukuki değerlendirme yapamaz. Bilirkişinin görev süresi “üç ay”dır.Gerektiğinde “üç ay”daha uzatılabilir.</a:t>
            </a:r>
          </a:p>
          <a:p>
            <a:pPr>
              <a:lnSpc>
                <a:spcPct val="90000"/>
              </a:lnSpc>
              <a:buFont typeface="Wingdings" pitchFamily="2" charset="2"/>
              <a:buNone/>
            </a:pPr>
            <a:r>
              <a:rPr lang="tr-TR" sz="2400">
                <a:solidFill>
                  <a:srgbClr val="FF0000"/>
                </a:solidFill>
              </a:rPr>
              <a:t>                                            Keşif</a:t>
            </a:r>
          </a:p>
          <a:p>
            <a:pPr>
              <a:lnSpc>
                <a:spcPct val="90000"/>
              </a:lnSpc>
            </a:pPr>
            <a:r>
              <a:rPr lang="tr-TR" sz="2400"/>
              <a:t>Hakim,dava konusu şeyi inceleyerek ,onun hakkında tüm duyularıyla bilgi edinmesine keşif denir.Mahkeme,bir olayın nasıl geçmiş olabileceğini tespit için “</a:t>
            </a:r>
            <a:r>
              <a:rPr lang="tr-TR" sz="2400">
                <a:solidFill>
                  <a:srgbClr val="FF0000"/>
                </a:solidFill>
              </a:rPr>
              <a:t>temsili uygulama</a:t>
            </a:r>
            <a:r>
              <a:rPr lang="tr-TR" sz="2400"/>
              <a:t>” yaptırabilir.</a:t>
            </a:r>
          </a:p>
        </p:txBody>
      </p:sp>
      <p:sp>
        <p:nvSpPr>
          <p:cNvPr id="143362" name="Rectangle 2"/>
          <p:cNvSpPr>
            <a:spLocks noGrp="1" noRot="1" noChangeArrowheads="1"/>
          </p:cNvSpPr>
          <p:nvPr>
            <p:ph type="title"/>
          </p:nvPr>
        </p:nvSpPr>
        <p:spPr/>
        <p:txBody>
          <a:bodyPr/>
          <a:lstStyle/>
          <a:p>
            <a:endParaRPr lang="tr-TR"/>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8" name="Rectangle 4"/>
          <p:cNvSpPr>
            <a:spLocks noGrp="1" noRot="1" noChangeArrowheads="1"/>
          </p:cNvSpPr>
          <p:nvPr>
            <p:ph type="ctrTitle"/>
          </p:nvPr>
        </p:nvSpPr>
        <p:spPr/>
        <p:txBody>
          <a:bodyPr/>
          <a:lstStyle/>
          <a:p>
            <a:r>
              <a:rPr lang="tr-TR">
                <a:solidFill>
                  <a:srgbClr val="FF0000"/>
                </a:solidFill>
              </a:rPr>
              <a:t>HÜKÜM</a:t>
            </a:r>
          </a:p>
        </p:txBody>
      </p:sp>
      <p:sp>
        <p:nvSpPr>
          <p:cNvPr id="144389" name="Rectangle 5"/>
          <p:cNvSpPr>
            <a:spLocks noGrp="1" noRot="1" noChangeArrowheads="1"/>
          </p:cNvSpPr>
          <p:nvPr>
            <p:ph type="subTitle" idx="1"/>
          </p:nvPr>
        </p:nvSpPr>
        <p:spPr/>
        <p:txBody>
          <a:bodyPr/>
          <a:lstStyle/>
          <a:p>
            <a:r>
              <a:rPr lang="tr-TR">
                <a:solidFill>
                  <a:srgbClr val="FF0000"/>
                </a:solidFill>
              </a:rPr>
              <a:t>Hüküm ve Davaya Son Veren Taraf İşlemleri</a:t>
            </a:r>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Rectangle 3"/>
          <p:cNvSpPr>
            <a:spLocks noGrp="1" noRot="1" noChangeArrowheads="1"/>
          </p:cNvSpPr>
          <p:nvPr>
            <p:ph idx="1"/>
          </p:nvPr>
        </p:nvSpPr>
        <p:spPr/>
        <p:txBody>
          <a:bodyPr/>
          <a:lstStyle/>
          <a:p>
            <a:pPr>
              <a:lnSpc>
                <a:spcPct val="90000"/>
              </a:lnSpc>
            </a:pPr>
            <a:r>
              <a:rPr lang="tr-TR" sz="2400">
                <a:solidFill>
                  <a:srgbClr val="FF0000"/>
                </a:solidFill>
              </a:rPr>
              <a:t>Hüküm,hükmün verilmesi ve tefhimi</a:t>
            </a:r>
          </a:p>
          <a:p>
            <a:pPr>
              <a:lnSpc>
                <a:spcPct val="90000"/>
              </a:lnSpc>
            </a:pPr>
            <a:r>
              <a:rPr lang="tr-TR" sz="2400"/>
              <a:t>Mahkeme,usule veya esasa ilişkin bir nihai kararla davayı sona erdirebilir.Yargılama sonunda uyuşmazkığın esası hakkında verilen  nihai karar “HÜKÜM”dür.Gerekçeli karar,en geç bir ay içinde yazılarak tebliğe çıkartılır.</a:t>
            </a:r>
          </a:p>
          <a:p>
            <a:pPr>
              <a:lnSpc>
                <a:spcPct val="90000"/>
              </a:lnSpc>
            </a:pPr>
            <a:r>
              <a:rPr lang="tr-TR" sz="2400"/>
              <a:t>Burada,hüküm sonucunun duruşma tutanağına geçirilmesi öngörülmüş,böylece “tefim” edilen hüküm sonucunun ,sonradan başka suret ve şekilde kaleme alınması tehlikesinin önlenmesine çalışılmıştır.</a:t>
            </a:r>
          </a:p>
          <a:p>
            <a:pPr>
              <a:lnSpc>
                <a:spcPct val="90000"/>
              </a:lnSpc>
            </a:pPr>
            <a:r>
              <a:rPr lang="tr-TR" sz="2400"/>
              <a:t>.</a:t>
            </a:r>
          </a:p>
        </p:txBody>
      </p:sp>
      <p:sp>
        <p:nvSpPr>
          <p:cNvPr id="145410" name="Rectangle 2"/>
          <p:cNvSpPr>
            <a:spLocks noGrp="1" noRot="1" noChangeArrowheads="1"/>
          </p:cNvSpPr>
          <p:nvPr>
            <p:ph type="title"/>
          </p:nvPr>
        </p:nvSpPr>
        <p:spPr/>
        <p:txBody>
          <a:bodyPr/>
          <a:lstStyle/>
          <a:p>
            <a:r>
              <a:rPr lang="tr-TR">
                <a:solidFill>
                  <a:srgbClr val="FF0000"/>
                </a:solidFill>
              </a:rPr>
              <a:t>HÜKÜM</a:t>
            </a:r>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Rectangle 3"/>
          <p:cNvSpPr>
            <a:spLocks noGrp="1" noRot="1" noChangeArrowheads="1"/>
          </p:cNvSpPr>
          <p:nvPr>
            <p:ph idx="1"/>
          </p:nvPr>
        </p:nvSpPr>
        <p:spPr/>
        <p:txBody>
          <a:bodyPr>
            <a:normAutofit lnSpcReduction="10000"/>
          </a:bodyPr>
          <a:lstStyle/>
          <a:p>
            <a:pPr>
              <a:lnSpc>
                <a:spcPct val="90000"/>
              </a:lnSpc>
            </a:pPr>
            <a:r>
              <a:rPr lang="tr-TR" sz="2400">
                <a:solidFill>
                  <a:srgbClr val="FF0000"/>
                </a:solidFill>
              </a:rPr>
              <a:t>Hükmün Tavzihi</a:t>
            </a:r>
            <a:r>
              <a:rPr lang="tr-TR" sz="2400"/>
              <a:t> (açıklanması): Bir hükmün anlamı açık değilse veya çelişik,aykırı fıkralar var ise yahut icrasında tereddüt uyandırıyorsa ,hüküm veren mahkemeye başvurarak , hükümdeki gerçek anlamın ortaya çıkarılması amacıyla başvurulan ve hükmün başka türlü anlaşılmasını önleyen süreçtir.</a:t>
            </a:r>
          </a:p>
          <a:p>
            <a:pPr>
              <a:lnSpc>
                <a:spcPct val="90000"/>
              </a:lnSpc>
            </a:pPr>
            <a:r>
              <a:rPr lang="tr-TR" sz="2400">
                <a:solidFill>
                  <a:srgbClr val="FF0000"/>
                </a:solidFill>
              </a:rPr>
              <a:t>Hükmün Tashihi ve Tavzihi</a:t>
            </a:r>
            <a:r>
              <a:rPr lang="tr-TR" sz="2400"/>
              <a:t>: Hakim ,hükmün düzeltilmesine “re’sen” karar verirken,hükmün tavzihine ise re’ sen karar veremez.İcra’ya konu olan hüküm bir eda davasına ait ise,”icrası tamamlanıncaya kadar” diğer durumlarda yani tespit hükümlerinde ise uygulanması söz konusu olduğu sürece “tavzih yoluna “ başvurulması öngörülmüştür</a:t>
            </a:r>
          </a:p>
        </p:txBody>
      </p:sp>
      <p:sp>
        <p:nvSpPr>
          <p:cNvPr id="146434" name="Rectangle 2"/>
          <p:cNvSpPr>
            <a:spLocks noGrp="1" noRot="1" noChangeArrowheads="1"/>
          </p:cNvSpPr>
          <p:nvPr>
            <p:ph type="title"/>
          </p:nvPr>
        </p:nvSpPr>
        <p:spPr/>
        <p:txBody>
          <a:bodyPr/>
          <a:lstStyle/>
          <a:p>
            <a:endParaRPr lang="tr-TR"/>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8231" name="Group 55"/>
          <p:cNvGraphicFramePr>
            <a:graphicFrameLocks noGrp="1"/>
          </p:cNvGraphicFramePr>
          <p:nvPr>
            <p:ph/>
          </p:nvPr>
        </p:nvGraphicFramePr>
        <p:xfrm>
          <a:off x="301625" y="228600"/>
          <a:ext cx="8540750" cy="6711315"/>
        </p:xfrm>
        <a:graphic>
          <a:graphicData uri="http://schemas.openxmlformats.org/drawingml/2006/table">
            <a:tbl>
              <a:tblPr/>
              <a:tblGrid>
                <a:gridCol w="2846388"/>
                <a:gridCol w="2847975"/>
                <a:gridCol w="2846387"/>
              </a:tblGrid>
              <a:tr h="733425">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SULH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KABUL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FERAGAT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5013">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Görülmekte olan bir davada tarafların aralarındaki uyuşmazlığı kısmen veya tamamen sona erdirmek amacıyla, mahkeme huzurunda yapmış oldukları bir sözleşmedir.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Davacının talep sonucuna, davalının kısmen veya tamamen muvafakat etmesidir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Davacının, talep sonucundan kısmen veya tamamen vazgeçmesidir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İçerik itibariyle maddi hukuk işlemidir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İçerik itibariyle maddi hukuk işlemidir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İçerik itibariyle maddi hukuk işlemidir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6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Maddi hukuktaki irade bozukluğu hallerinde (hata,hile,tehdit) ve aşırı yararlanmaya dayanarak iptalleri istenebilir.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6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Maddi hukuktaki irade bozukluğu hallerinde (hata,hile,tehdit) ve aşırı yararlanmaya dayanarak iptalleri istenebilir.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6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Maddi hukuktaki irade bozukluğu hallerinde (hata,hile,tehdit) ve aşırı yararlanmaya dayanarak iptalleri istenebilir.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Hüküm Kesinleşinceye kadar yapılabilir.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Hüküm Kesinleşinceye kadar yapılabilir.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Hüküm Kesinleşinceye kadar yapılabilir.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5013">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Vekile Özel Yetki verilmesini gerektiren haller arasında yer alır.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Vekile Özel Yetki verilmesini gerektiren haller arasında yer alır.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Vekile Özel Yetki verilmesini gerektiren haller arasında yer alır.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Maddi anlamda kesin hüküm gibi sonuç doğurur.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Maddi anlamda kesin hüküm gibi sonuç doğurur.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Maddi anlamda kesin hüküm gibi sonuç doğurur.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Rot="1" noChangeArrowheads="1"/>
          </p:cNvSpPr>
          <p:nvPr>
            <p:ph idx="1"/>
          </p:nvPr>
        </p:nvSpPr>
        <p:spPr/>
        <p:txBody>
          <a:bodyPr/>
          <a:lstStyle/>
          <a:p>
            <a:pPr>
              <a:lnSpc>
                <a:spcPct val="80000"/>
              </a:lnSpc>
            </a:pPr>
            <a:r>
              <a:rPr lang="tr-TR" sz="2000"/>
              <a:t>Dava malzemesinin ( davanın ve savunmanın dayanağı olan </a:t>
            </a:r>
            <a:r>
              <a:rPr lang="tr-TR" sz="2000" b="1" u="sng"/>
              <a:t>vakıa</a:t>
            </a:r>
            <a:r>
              <a:rPr lang="tr-TR" sz="2000"/>
              <a:t> ve bunlara ilişkin </a:t>
            </a:r>
            <a:r>
              <a:rPr lang="tr-TR" sz="2000" b="1" u="sng"/>
              <a:t>delillerin</a:t>
            </a:r>
            <a:r>
              <a:rPr lang="tr-TR" sz="2000"/>
              <a:t>) taraflarca mahkemeye bildirilmesi demektir.</a:t>
            </a:r>
          </a:p>
          <a:p>
            <a:pPr>
              <a:lnSpc>
                <a:spcPct val="80000"/>
              </a:lnSpc>
            </a:pPr>
            <a:r>
              <a:rPr lang="tr-TR" sz="2000" b="1">
                <a:solidFill>
                  <a:srgbClr val="FF0000"/>
                </a:solidFill>
              </a:rPr>
              <a:t>Taraflarca getirilme ilkesinin istisnaları</a:t>
            </a:r>
          </a:p>
          <a:p>
            <a:pPr>
              <a:lnSpc>
                <a:spcPct val="80000"/>
              </a:lnSpc>
            </a:pPr>
            <a:r>
              <a:rPr lang="tr-TR" sz="2000"/>
              <a:t>Kamu düzenini ilgilendiren davalarda kendiliğinden araştırma ilkesi uygulanır. Bu ilkenin uygulandığı davalarda hakim, tarafların talepleri ile kural olarak bağlı değildir. </a:t>
            </a:r>
          </a:p>
          <a:p>
            <a:pPr>
              <a:lnSpc>
                <a:spcPct val="80000"/>
              </a:lnSpc>
            </a:pPr>
            <a:r>
              <a:rPr lang="tr-TR" sz="2000"/>
              <a:t>Hakim tarafların ileri sürdüğü vakıa ve delillerle bağlı olmayıp kendisi de vakıaları araştırabilir, delilleri inceleyebilir. </a:t>
            </a:r>
          </a:p>
          <a:p>
            <a:pPr>
              <a:lnSpc>
                <a:spcPct val="80000"/>
              </a:lnSpc>
            </a:pPr>
            <a:r>
              <a:rPr lang="tr-TR" sz="2000"/>
              <a:t>Ayrıca iddia ve savunmanın genişletilmesi ve geliştirilmesi yasağından söz edilemez. Çünkü bu yasak resen araştırma ilkesinin uygulandığı davalarda geçersizdir. Örnek: babalık davası, soy bağının reddi davası</a:t>
            </a:r>
          </a:p>
          <a:p>
            <a:pPr>
              <a:lnSpc>
                <a:spcPct val="80000"/>
              </a:lnSpc>
              <a:buFont typeface="Wingdings" pitchFamily="2" charset="2"/>
              <a:buNone/>
            </a:pPr>
            <a:endParaRPr lang="tr-TR" sz="2000"/>
          </a:p>
          <a:p>
            <a:pPr>
              <a:lnSpc>
                <a:spcPct val="80000"/>
              </a:lnSpc>
            </a:pPr>
            <a:r>
              <a:rPr lang="tr-TR" sz="2000"/>
              <a:t>Bu ilke; kamu düzenini ilgilendiren davalarda tam olarak uygulanmaz .</a:t>
            </a:r>
          </a:p>
        </p:txBody>
      </p:sp>
      <p:sp>
        <p:nvSpPr>
          <p:cNvPr id="20482" name="Rectangle 2"/>
          <p:cNvSpPr>
            <a:spLocks noGrp="1" noRot="1" noChangeArrowheads="1"/>
          </p:cNvSpPr>
          <p:nvPr>
            <p:ph type="title"/>
          </p:nvPr>
        </p:nvSpPr>
        <p:spPr/>
        <p:txBody>
          <a:bodyPr/>
          <a:lstStyle/>
          <a:p>
            <a:r>
              <a:rPr lang="tr-TR" sz="4000">
                <a:solidFill>
                  <a:srgbClr val="FF0000"/>
                </a:solidFill>
              </a:rPr>
              <a:t>TARAFLARCA GETİRİLME İLKESİ</a:t>
            </a:r>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Grp="1" noRot="1" noChangeArrowheads="1"/>
          </p:cNvSpPr>
          <p:nvPr>
            <p:ph idx="1"/>
          </p:nvPr>
        </p:nvSpPr>
        <p:spPr/>
        <p:txBody>
          <a:bodyPr>
            <a:normAutofit lnSpcReduction="10000"/>
          </a:bodyPr>
          <a:lstStyle/>
          <a:p>
            <a:pPr>
              <a:lnSpc>
                <a:spcPct val="80000"/>
              </a:lnSpc>
            </a:pPr>
            <a:r>
              <a:rPr lang="tr-TR" sz="2400">
                <a:solidFill>
                  <a:srgbClr val="FF0000"/>
                </a:solidFill>
              </a:rPr>
              <a:t>Davadan feragat</a:t>
            </a:r>
          </a:p>
          <a:p>
            <a:pPr>
              <a:lnSpc>
                <a:spcPct val="80000"/>
              </a:lnSpc>
            </a:pPr>
            <a:r>
              <a:rPr lang="tr-TR" sz="2400"/>
              <a:t>Basit Yargılama Usulü(Md.316-322) </a:t>
            </a:r>
          </a:p>
          <a:p>
            <a:pPr>
              <a:lnSpc>
                <a:spcPct val="80000"/>
              </a:lnSpc>
            </a:pPr>
            <a:r>
              <a:rPr lang="tr-TR" sz="2400"/>
              <a:t>a) Sulh hukuk mahkemelerinin görevine giren dava ve işler</a:t>
            </a:r>
          </a:p>
          <a:p>
            <a:pPr>
              <a:lnSpc>
                <a:spcPct val="80000"/>
              </a:lnSpc>
            </a:pPr>
            <a:r>
              <a:rPr lang="tr-TR" sz="2400"/>
              <a:t>b) Hizmet ilişkisinden doğan davalar</a:t>
            </a:r>
          </a:p>
          <a:p>
            <a:pPr>
              <a:lnSpc>
                <a:spcPct val="80000"/>
              </a:lnSpc>
            </a:pPr>
            <a:r>
              <a:rPr lang="tr-TR" sz="2400"/>
              <a:t>c) Her çeşit nafaka davaları</a:t>
            </a:r>
          </a:p>
          <a:p>
            <a:pPr>
              <a:lnSpc>
                <a:spcPct val="80000"/>
              </a:lnSpc>
            </a:pPr>
            <a:r>
              <a:rPr lang="tr-TR" sz="2400"/>
              <a:t>ç) Diğer kanunlarda yer alan ve yazılı yargılama usulü dışındaki yargılama usullerinin uygulanacağı belirtilen dava ve işlerde uygulanır.</a:t>
            </a:r>
          </a:p>
          <a:p>
            <a:pPr>
              <a:lnSpc>
                <a:spcPct val="80000"/>
              </a:lnSpc>
            </a:pPr>
            <a:endParaRPr lang="tr-TR" sz="2400"/>
          </a:p>
          <a:p>
            <a:pPr>
              <a:lnSpc>
                <a:spcPct val="80000"/>
              </a:lnSpc>
            </a:pPr>
            <a:r>
              <a:rPr lang="tr-TR" sz="2400">
                <a:solidFill>
                  <a:srgbClr val="FF0000"/>
                </a:solidFill>
              </a:rPr>
              <a:t>Adli Yardım</a:t>
            </a:r>
            <a:r>
              <a:rPr lang="tr-TR" sz="2400"/>
              <a:t>; ödeme gücünden yoksun olan kimseler ,taleplerinin açıkça dayanaktan yoksun almaması kaydıyla adli yardımdan yararlanabilirler.Adli yardım kararlarına karşı “bir hafta “ içinde “itiraz” edilebilir.</a:t>
            </a:r>
          </a:p>
        </p:txBody>
      </p:sp>
      <p:sp>
        <p:nvSpPr>
          <p:cNvPr id="147458" name="Rectangle 2"/>
          <p:cNvSpPr>
            <a:spLocks noGrp="1" noRot="1" noChangeArrowheads="1"/>
          </p:cNvSpPr>
          <p:nvPr>
            <p:ph type="title"/>
          </p:nvPr>
        </p:nvSpPr>
        <p:spPr/>
        <p:txBody>
          <a:bodyPr>
            <a:normAutofit fontScale="90000"/>
          </a:bodyPr>
          <a:lstStyle/>
          <a:p>
            <a:r>
              <a:rPr lang="tr-TR" sz="4000">
                <a:solidFill>
                  <a:srgbClr val="FF0000"/>
                </a:solidFill>
              </a:rPr>
              <a:t>Davaya Son Veren Taraf İşlemleri</a:t>
            </a:r>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4" name="Rectangle 4"/>
          <p:cNvSpPr>
            <a:spLocks noGrp="1" noRot="1" noChangeArrowheads="1"/>
          </p:cNvSpPr>
          <p:nvPr>
            <p:ph type="ctrTitle"/>
          </p:nvPr>
        </p:nvSpPr>
        <p:spPr/>
        <p:txBody>
          <a:bodyPr/>
          <a:lstStyle/>
          <a:p>
            <a:r>
              <a:rPr lang="tr-TR">
                <a:solidFill>
                  <a:srgbClr val="FF0000"/>
                </a:solidFill>
              </a:rPr>
              <a:t>KANUN YOLLARI</a:t>
            </a:r>
          </a:p>
        </p:txBody>
      </p:sp>
      <p:sp>
        <p:nvSpPr>
          <p:cNvPr id="148485" name="Rectangle 5"/>
          <p:cNvSpPr>
            <a:spLocks noGrp="1" noRot="1" noChangeArrowheads="1"/>
          </p:cNvSpPr>
          <p:nvPr>
            <p:ph type="subTitle" idx="1"/>
          </p:nvPr>
        </p:nvSpPr>
        <p:spPr/>
        <p:txBody>
          <a:bodyPr/>
          <a:lstStyle/>
          <a:p>
            <a:r>
              <a:rPr lang="tr-TR">
                <a:solidFill>
                  <a:srgbClr val="FF0000"/>
                </a:solidFill>
              </a:rPr>
              <a:t>Olağan ve Olağanüstü Kanun yolları</a:t>
            </a:r>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7" name="Rectangle 3"/>
          <p:cNvSpPr>
            <a:spLocks noGrp="1" noRot="1" noChangeArrowheads="1"/>
          </p:cNvSpPr>
          <p:nvPr>
            <p:ph idx="1"/>
          </p:nvPr>
        </p:nvSpPr>
        <p:spPr/>
        <p:txBody>
          <a:bodyPr/>
          <a:lstStyle/>
          <a:p>
            <a:pPr>
              <a:lnSpc>
                <a:spcPct val="90000"/>
              </a:lnSpc>
            </a:pPr>
            <a:r>
              <a:rPr lang="tr-TR" sz="2400"/>
              <a:t> </a:t>
            </a:r>
            <a:r>
              <a:rPr lang="tr-TR" sz="2400">
                <a:solidFill>
                  <a:srgbClr val="FF0000"/>
                </a:solidFill>
              </a:rPr>
              <a:t>İstinaf;</a:t>
            </a:r>
            <a:r>
              <a:rPr lang="tr-TR" sz="2400"/>
              <a:t>  Bölge Adliye Mahkemeleri 20.07.2016 tarihinde göreve başlamıştır.Geçiş dönemi iki aşamalıdır.</a:t>
            </a:r>
          </a:p>
          <a:p>
            <a:pPr>
              <a:lnSpc>
                <a:spcPct val="90000"/>
              </a:lnSpc>
            </a:pPr>
            <a:r>
              <a:rPr lang="tr-TR" sz="2400"/>
              <a:t>Bizdeki istinaf sistemine göre istinaf mahkemesi;bazı davalarda “</a:t>
            </a:r>
            <a:r>
              <a:rPr lang="tr-TR" sz="2400">
                <a:solidFill>
                  <a:srgbClr val="FF0000"/>
                </a:solidFill>
              </a:rPr>
              <a:t>hukuki denetim mekanizması</a:t>
            </a:r>
            <a:r>
              <a:rPr lang="tr-TR" sz="2400"/>
              <a:t>” gibi,bazı davalarda ise “</a:t>
            </a:r>
            <a:r>
              <a:rPr lang="tr-TR" sz="2400">
                <a:solidFill>
                  <a:srgbClr val="FF0000"/>
                </a:solidFill>
              </a:rPr>
              <a:t>ilk derece mahkemesi”nin</a:t>
            </a:r>
            <a:r>
              <a:rPr lang="tr-TR" sz="2400"/>
              <a:t> yaptığı yargıyı tekrarlayacaktır.İstinaf mahkemesi,incelediği kararı “</a:t>
            </a:r>
            <a:r>
              <a:rPr lang="tr-TR" sz="2400">
                <a:solidFill>
                  <a:srgbClr val="FF0000"/>
                </a:solidFill>
              </a:rPr>
              <a:t>usul ve esas</a:t>
            </a:r>
            <a:r>
              <a:rPr lang="tr-TR" sz="2400"/>
              <a:t>” yönünden hukuka uygun görürse ,başvuruyu “</a:t>
            </a:r>
            <a:r>
              <a:rPr lang="tr-TR" sz="2400">
                <a:solidFill>
                  <a:srgbClr val="FF0000"/>
                </a:solidFill>
              </a:rPr>
              <a:t>esastan</a:t>
            </a:r>
            <a:r>
              <a:rPr lang="tr-TR" sz="2400"/>
              <a:t>”  reddedecektir.Hatta,niteliği itibariyle yeniden yargılama yapmaksızın düzeltilebilecek ise,kararı değiştirerek -düzelterek onaylayacaktır.</a:t>
            </a:r>
          </a:p>
        </p:txBody>
      </p:sp>
      <p:sp>
        <p:nvSpPr>
          <p:cNvPr id="149506" name="Rectangle 2"/>
          <p:cNvSpPr>
            <a:spLocks noGrp="1" noRot="1" noChangeArrowheads="1"/>
          </p:cNvSpPr>
          <p:nvPr>
            <p:ph type="title"/>
          </p:nvPr>
        </p:nvSpPr>
        <p:spPr/>
        <p:txBody>
          <a:bodyPr/>
          <a:lstStyle/>
          <a:p>
            <a:r>
              <a:rPr lang="tr-TR">
                <a:solidFill>
                  <a:srgbClr val="FF0000"/>
                </a:solidFill>
              </a:rPr>
              <a:t>Olağan Kanun Yolları</a:t>
            </a:r>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1" name="Rectangle 3"/>
          <p:cNvSpPr>
            <a:spLocks noGrp="1" noRot="1" noChangeArrowheads="1"/>
          </p:cNvSpPr>
          <p:nvPr>
            <p:ph idx="1"/>
          </p:nvPr>
        </p:nvSpPr>
        <p:spPr/>
        <p:txBody>
          <a:bodyPr/>
          <a:lstStyle/>
          <a:p>
            <a:pPr>
              <a:lnSpc>
                <a:spcPct val="90000"/>
              </a:lnSpc>
            </a:pPr>
            <a:r>
              <a:rPr lang="tr-TR" sz="2400"/>
              <a:t>Miktar veya değeri binbeşyüz türk lirasını geçmeyen malvarlığı davalarına ilişkin kararlar”kesin”dir.İstinaf yoluna başvurma bir dilekçe ile(İstinaf dilekçesi) yapılır ve başvuru süresi “</a:t>
            </a:r>
            <a:r>
              <a:rPr lang="tr-TR" sz="2400">
                <a:solidFill>
                  <a:srgbClr val="FF0000"/>
                </a:solidFill>
              </a:rPr>
              <a:t>iki hafta” </a:t>
            </a:r>
            <a:r>
              <a:rPr lang="tr-TR" sz="2400"/>
              <a:t>dır.</a:t>
            </a:r>
          </a:p>
          <a:p>
            <a:pPr>
              <a:lnSpc>
                <a:spcPct val="90000"/>
              </a:lnSpc>
            </a:pPr>
            <a:r>
              <a:rPr lang="tr-TR" sz="2400">
                <a:solidFill>
                  <a:srgbClr val="FF0000"/>
                </a:solidFill>
              </a:rPr>
              <a:t>Temyiz</a:t>
            </a:r>
            <a:r>
              <a:rPr lang="tr-TR" sz="2400"/>
              <a:t>; Bölge Adliye Mahkemesi ,hukuk dairelerinden verilen temyizi kabil nihai davalar ile hakem kararlarının iptali talebi üzerine verilen kararlara karşı  tebliğ tarihinden itibaren  bir ay  içinde temyiz yoluna başvurulabilir.Temyiz,kararın icrasını durdurmaz.(İcranın geri bırakılması veya nafaka kararlarında icranın geri bırakılmasına karar verilemez.</a:t>
            </a:r>
          </a:p>
        </p:txBody>
      </p:sp>
      <p:sp>
        <p:nvSpPr>
          <p:cNvPr id="155650" name="Rectangle 2"/>
          <p:cNvSpPr>
            <a:spLocks noGrp="1" noRot="1" noChangeArrowheads="1"/>
          </p:cNvSpPr>
          <p:nvPr>
            <p:ph type="title"/>
          </p:nvPr>
        </p:nvSpPr>
        <p:spPr/>
        <p:txBody>
          <a:bodyPr/>
          <a:lstStyle/>
          <a:p>
            <a:endParaRPr lang="tr-TR"/>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Rectangle 3"/>
          <p:cNvSpPr>
            <a:spLocks noGrp="1" noRot="1" noChangeArrowheads="1"/>
          </p:cNvSpPr>
          <p:nvPr>
            <p:ph idx="1"/>
          </p:nvPr>
        </p:nvSpPr>
        <p:spPr/>
        <p:txBody>
          <a:bodyPr/>
          <a:lstStyle/>
          <a:p>
            <a:pPr marL="381000" indent="-381000">
              <a:lnSpc>
                <a:spcPct val="80000"/>
              </a:lnSpc>
            </a:pPr>
            <a:r>
              <a:rPr lang="tr-TR" sz="2000"/>
              <a:t>Yargıtay, tarafların iddia ve savunmaları ile bağlı olmayıp,hukuka ve kanuna aykırı bulduğu diğer sebeplerden dolayı da temyiz edilen kararı bozabilir.Yargıtay’ın kararı gerekçeli bir şekilde ve üç şekilde olabilir.</a:t>
            </a:r>
          </a:p>
          <a:p>
            <a:pPr marL="381000" indent="-381000">
              <a:lnSpc>
                <a:spcPct val="80000"/>
              </a:lnSpc>
              <a:buFont typeface="Wingdings" pitchFamily="2" charset="2"/>
              <a:buAutoNum type="arabicParenR"/>
            </a:pPr>
            <a:r>
              <a:rPr lang="tr-TR" sz="2000"/>
              <a:t>Bozma kararı</a:t>
            </a:r>
          </a:p>
          <a:p>
            <a:pPr marL="381000" indent="-381000">
              <a:lnSpc>
                <a:spcPct val="80000"/>
              </a:lnSpc>
              <a:buFont typeface="Wingdings" pitchFamily="2" charset="2"/>
              <a:buAutoNum type="arabicParenR"/>
            </a:pPr>
            <a:r>
              <a:rPr lang="tr-TR" sz="2000"/>
              <a:t>Onama kararı</a:t>
            </a:r>
          </a:p>
          <a:p>
            <a:pPr marL="381000" indent="-381000">
              <a:lnSpc>
                <a:spcPct val="80000"/>
              </a:lnSpc>
              <a:buFont typeface="Wingdings" pitchFamily="2" charset="2"/>
              <a:buAutoNum type="arabicParenR"/>
            </a:pPr>
            <a:r>
              <a:rPr lang="tr-TR" sz="2000"/>
              <a:t>Değiştirerek ve düzelterek onama kararı(istisnai)</a:t>
            </a:r>
          </a:p>
          <a:p>
            <a:pPr marL="381000" indent="-381000">
              <a:lnSpc>
                <a:spcPct val="80000"/>
              </a:lnSpc>
              <a:buFont typeface="Wingdings" pitchFamily="2" charset="2"/>
              <a:buNone/>
            </a:pPr>
            <a:r>
              <a:rPr lang="tr-TR" sz="2000">
                <a:solidFill>
                  <a:srgbClr val="FF0000"/>
                </a:solidFill>
              </a:rPr>
              <a:t>     Kanun Yararına Temyiz</a:t>
            </a:r>
          </a:p>
          <a:p>
            <a:pPr marL="381000" indent="-381000">
              <a:lnSpc>
                <a:spcPct val="80000"/>
              </a:lnSpc>
            </a:pPr>
            <a:r>
              <a:rPr lang="tr-TR" sz="2000"/>
              <a:t>Kanun yararına temyiz yoluna başvurulması ve bu başvurunun kabulü halinde ,hüküm fıkrasında taraflara tanınan hak ve yüklenen borçlar sınırlandırılamaz,genişletilemez ve değiştirilemez; bir başka ifadeyle,kanun yararına bozma kararından hüküm hiçbir şekilde etkilenmez.</a:t>
            </a:r>
          </a:p>
        </p:txBody>
      </p:sp>
      <p:sp>
        <p:nvSpPr>
          <p:cNvPr id="156674" name="Rectangle 2"/>
          <p:cNvSpPr>
            <a:spLocks noGrp="1" noRot="1" noChangeArrowheads="1"/>
          </p:cNvSpPr>
          <p:nvPr>
            <p:ph type="title"/>
          </p:nvPr>
        </p:nvSpPr>
        <p:spPr/>
        <p:txBody>
          <a:bodyPr/>
          <a:lstStyle/>
          <a:p>
            <a:r>
              <a:rPr lang="tr-TR">
                <a:solidFill>
                  <a:srgbClr val="FF0000"/>
                </a:solidFill>
              </a:rPr>
              <a:t>Yargıtay Kararı</a:t>
            </a:r>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9" name="Rectangle 3"/>
          <p:cNvSpPr>
            <a:spLocks noGrp="1" noRot="1" noChangeArrowheads="1"/>
          </p:cNvSpPr>
          <p:nvPr>
            <p:ph idx="1"/>
          </p:nvPr>
        </p:nvSpPr>
        <p:spPr/>
        <p:txBody>
          <a:bodyPr/>
          <a:lstStyle/>
          <a:p>
            <a:pPr>
              <a:lnSpc>
                <a:spcPct val="90000"/>
              </a:lnSpc>
              <a:buFont typeface="Wingdings" pitchFamily="2" charset="2"/>
              <a:buNone/>
            </a:pPr>
            <a:r>
              <a:rPr lang="tr-TR" sz="2400">
                <a:solidFill>
                  <a:srgbClr val="FF0000"/>
                </a:solidFill>
              </a:rPr>
              <a:t>    Yargılamanın iadesi</a:t>
            </a:r>
            <a:r>
              <a:rPr lang="tr-TR" sz="2400"/>
              <a:t> </a:t>
            </a:r>
          </a:p>
          <a:p>
            <a:pPr>
              <a:lnSpc>
                <a:spcPct val="90000"/>
              </a:lnSpc>
            </a:pPr>
            <a:r>
              <a:rPr lang="tr-TR" sz="2400"/>
              <a:t>Sadece maddi anlamda kesin hüküm niteliği taşıyan kararlara karşı gidilebilen bir hukuksal yoldur.</a:t>
            </a:r>
          </a:p>
          <a:p>
            <a:pPr>
              <a:lnSpc>
                <a:spcPct val="90000"/>
              </a:lnSpc>
            </a:pPr>
            <a:r>
              <a:rPr lang="tr-TR" sz="2400"/>
              <a:t>Kesin olarak verilen veya kesinleşmiş olan hükümlere karşı istenebilir.</a:t>
            </a:r>
          </a:p>
          <a:p>
            <a:pPr>
              <a:lnSpc>
                <a:spcPct val="90000"/>
              </a:lnSpc>
            </a:pPr>
            <a:r>
              <a:rPr lang="tr-TR" sz="2400"/>
              <a:t>Bu yola başvuru “</a:t>
            </a:r>
            <a:r>
              <a:rPr lang="tr-TR" sz="2400">
                <a:solidFill>
                  <a:srgbClr val="FF0000"/>
                </a:solidFill>
              </a:rPr>
              <a:t>hükmün icrasını durdurmaz</a:t>
            </a:r>
            <a:r>
              <a:rPr lang="tr-TR" sz="2400"/>
              <a:t>”.</a:t>
            </a:r>
          </a:p>
          <a:p>
            <a:pPr>
              <a:lnSpc>
                <a:spcPct val="90000"/>
              </a:lnSpc>
            </a:pPr>
            <a:r>
              <a:rPr lang="tr-TR" sz="2400"/>
              <a:t>Olağan kanun yollarından ayrı olarak ,olağanüstü kanun yolu olan Yargılamanın yenilenmesi(iadesi) yoluna sadece davanın tarafları değil , üçüncü kişiler de  başvurabilir. </a:t>
            </a:r>
          </a:p>
          <a:p>
            <a:pPr>
              <a:lnSpc>
                <a:spcPct val="90000"/>
              </a:lnSpc>
            </a:pPr>
            <a:r>
              <a:rPr lang="tr-TR" sz="2400"/>
              <a:t>Yargılamanın Yenilenmesi’nin istem süresi “</a:t>
            </a:r>
            <a:r>
              <a:rPr lang="tr-TR" sz="2400">
                <a:solidFill>
                  <a:srgbClr val="FF0000"/>
                </a:solidFill>
              </a:rPr>
              <a:t>üç ay</a:t>
            </a:r>
            <a:r>
              <a:rPr lang="tr-TR" sz="2400"/>
              <a:t>” ve “</a:t>
            </a:r>
            <a:r>
              <a:rPr lang="tr-TR" sz="2400">
                <a:solidFill>
                  <a:srgbClr val="FF0000"/>
                </a:solidFill>
              </a:rPr>
              <a:t>on yıl</a:t>
            </a:r>
            <a:r>
              <a:rPr lang="tr-TR" sz="2400"/>
              <a:t>” dır.</a:t>
            </a:r>
          </a:p>
        </p:txBody>
      </p:sp>
      <p:sp>
        <p:nvSpPr>
          <p:cNvPr id="157698" name="Rectangle 2"/>
          <p:cNvSpPr>
            <a:spLocks noGrp="1" noRot="1" noChangeArrowheads="1"/>
          </p:cNvSpPr>
          <p:nvPr>
            <p:ph type="title"/>
          </p:nvPr>
        </p:nvSpPr>
        <p:spPr/>
        <p:txBody>
          <a:bodyPr/>
          <a:lstStyle/>
          <a:p>
            <a:r>
              <a:rPr lang="tr-TR">
                <a:solidFill>
                  <a:srgbClr val="FF0000"/>
                </a:solidFill>
              </a:rPr>
              <a:t>Olağanüstü Kanun Yolu</a:t>
            </a:r>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8786" name="Group 66"/>
          <p:cNvGraphicFramePr>
            <a:graphicFrameLocks noGrp="1"/>
          </p:cNvGraphicFramePr>
          <p:nvPr>
            <p:ph idx="1"/>
          </p:nvPr>
        </p:nvGraphicFramePr>
        <p:xfrm>
          <a:off x="301625" y="1341438"/>
          <a:ext cx="8540750" cy="4914901"/>
        </p:xfrm>
        <a:graphic>
          <a:graphicData uri="http://schemas.openxmlformats.org/drawingml/2006/table">
            <a:tbl>
              <a:tblPr/>
              <a:tblGrid>
                <a:gridCol w="2846388"/>
                <a:gridCol w="2847975"/>
                <a:gridCol w="2846387"/>
              </a:tblGrid>
              <a:tr h="520700">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tr-TR" sz="18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İhtiyati Tedbir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İhtiyati Haciz</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Düzenlenme Yeri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HMK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İİK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Amaç</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Koruma,eda, teminat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Teminat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Konu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Para dışında kalan mal, hak ve diğer talepler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Para alacağı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66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Sebep ve Şartlar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Sebepler sınırlı değil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Sebepler sınırlı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Yargılama ve izlenecek Prosedür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Yaklaşık ispat aranır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Yaklaşık ispat aranır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604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Tamamlayıcı prosedür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Taraflar arasında uyuşmazlık konusu olan şey  veya hak üzerinde tedbir konulur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Dava veya takip yollarından biri ile tamamlanır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8722" name="Rectangle 2"/>
          <p:cNvSpPr>
            <a:spLocks noGrp="1" noRot="1" noChangeArrowheads="1"/>
          </p:cNvSpPr>
          <p:nvPr>
            <p:ph type="title"/>
          </p:nvPr>
        </p:nvSpPr>
        <p:spPr/>
        <p:txBody>
          <a:bodyPr>
            <a:normAutofit fontScale="90000"/>
          </a:bodyPr>
          <a:lstStyle/>
          <a:p>
            <a:r>
              <a:rPr lang="tr-TR">
                <a:solidFill>
                  <a:srgbClr val="FF0000"/>
                </a:solidFill>
              </a:rPr>
              <a:t>Geçici Hukuki Koruma Tedbirleri</a:t>
            </a:r>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0264" name="Group 40"/>
          <p:cNvGraphicFramePr>
            <a:graphicFrameLocks noGrp="1"/>
          </p:cNvGraphicFramePr>
          <p:nvPr>
            <p:ph/>
          </p:nvPr>
        </p:nvGraphicFramePr>
        <p:xfrm>
          <a:off x="323850" y="260350"/>
          <a:ext cx="8540750" cy="6775704"/>
        </p:xfrm>
        <a:graphic>
          <a:graphicData uri="http://schemas.openxmlformats.org/drawingml/2006/table">
            <a:tbl>
              <a:tblPr/>
              <a:tblGrid>
                <a:gridCol w="2846388"/>
                <a:gridCol w="2847975"/>
                <a:gridCol w="2846387"/>
              </a:tblGrid>
              <a:tr h="644525">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SULH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KABUL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2800" b="0"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FERAGAT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18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Ancak tarafların üzerinde serbestçe tasarruf edebilecekleri davalarda hüküm doğurur.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Ancak tarafların üzerinde serbestçe tasarruf edebilecekleri davalarda hüküm doğurur.</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tr-TR" sz="2800" b="0"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Kural olarak</a:t>
                      </a:r>
                      <a:r>
                        <a:rPr kumimoji="0" lang="tr-TR" sz="1400" b="0"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 </a:t>
                      </a:r>
                      <a:r>
                        <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her davada mümkündür. Bununla birlikte aşağıdaki davalardan feragat edilmesi hüküm doğurmaz.</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1- Hakimlerin fiilleri sebebiyle Devlet aleyhine tazminat davası</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2- Ortaklığın giderilmesi davası</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3- İflas kararı verilmesinden sonra iflas davası</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4- Cumhuriyet savcısının yer aldığı davalar.</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4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5- Sahtelik Davası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414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Hüküm ifade etmesi </a:t>
                      </a:r>
                      <a:r>
                        <a:rPr kumimoji="0" lang="tr-TR" sz="1800" b="0"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mahkemenin </a:t>
                      </a: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muvafakatine bağlı değildir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Hüküm ifade etmesi </a:t>
                      </a:r>
                      <a:r>
                        <a:rPr kumimoji="0" lang="tr-TR" sz="1800" b="0"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karşı tarafın ve</a:t>
                      </a:r>
                      <a:r>
                        <a:rPr kumimoji="0" lang="tr-TR" sz="2800" b="0"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 </a:t>
                      </a:r>
                      <a:r>
                        <a:rPr kumimoji="0" lang="tr-TR" sz="1800" b="0"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mahkemenin</a:t>
                      </a: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muvafakatine bağlı değildir.</a:t>
                      </a:r>
                      <a:endPar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Hüküm ifade etmesi </a:t>
                      </a:r>
                      <a:r>
                        <a:rPr kumimoji="0" lang="tr-TR" sz="1800" b="0"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karşı tarafın ve</a:t>
                      </a:r>
                      <a:r>
                        <a:rPr kumimoji="0" lang="tr-TR" sz="2800" b="0"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 </a:t>
                      </a:r>
                      <a:r>
                        <a:rPr kumimoji="0" lang="tr-TR" sz="1800" b="0"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mahkemenin</a:t>
                      </a: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 muvafakatine bağlı değildir.</a:t>
                      </a:r>
                      <a:endParaRPr kumimoji="0" lang="tr-TR" sz="2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890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Şarta bağlı olarak yapılabilir.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Şarta bağlı olarak yapılamaz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Şarta bağlı olarak yapılamaz</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tr-TR" sz="2800" b="0"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9794" name="Group 50"/>
          <p:cNvGraphicFramePr>
            <a:graphicFrameLocks noGrp="1"/>
          </p:cNvGraphicFramePr>
          <p:nvPr>
            <p:ph idx="1"/>
          </p:nvPr>
        </p:nvGraphicFramePr>
        <p:xfrm>
          <a:off x="323850" y="1989138"/>
          <a:ext cx="8540750" cy="2804796"/>
        </p:xfrm>
        <a:graphic>
          <a:graphicData uri="http://schemas.openxmlformats.org/drawingml/2006/table">
            <a:tbl>
              <a:tblPr/>
              <a:tblGrid>
                <a:gridCol w="2846388"/>
                <a:gridCol w="2847975"/>
                <a:gridCol w="2846387"/>
              </a:tblGrid>
              <a:tr h="80803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tr-TR" sz="18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İhtiyati Tedbir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İhtiyati Haciz</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803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Kararın İcrası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Uyuşmazlık konusu şey veya hak üzerine tedbir konulur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Borçlunun alacağını karşılayacak miktarda malvarlığı üzerine haciz konur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803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1" i="0" u="none" strike="noStrike" cap="none" normalizeH="0" baseline="0" smtClean="0">
                          <a:ln>
                            <a:noFill/>
                          </a:ln>
                          <a:solidFill>
                            <a:srgbClr val="FF0000"/>
                          </a:solidFill>
                          <a:effectLst>
                            <a:outerShdw blurRad="38100" dist="38100" dir="2700000" algn="tl">
                              <a:srgbClr val="000000"/>
                            </a:outerShdw>
                          </a:effectLst>
                          <a:latin typeface="Arial" charset="0"/>
                          <a:cs typeface="Arial" charset="0"/>
                        </a:rPr>
                        <a:t>Kanun Yolu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Kanun yolu açıktır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tr-TR" sz="1800" b="0"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rPr>
                        <a:t>Kanun yolu açıktır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9746" name="Rectangle 2"/>
          <p:cNvSpPr>
            <a:spLocks noGrp="1" noRot="1" noChangeArrowheads="1"/>
          </p:cNvSpPr>
          <p:nvPr>
            <p:ph type="title"/>
          </p:nvPr>
        </p:nvSpPr>
        <p:spPr/>
        <p:txBody>
          <a:bodyPr>
            <a:normAutofit fontScale="90000"/>
          </a:bodyPr>
          <a:lstStyle/>
          <a:p>
            <a:r>
              <a:rPr lang="tr-TR">
                <a:solidFill>
                  <a:srgbClr val="FF0000"/>
                </a:solidFill>
              </a:rPr>
              <a:t>Geçici Hukuki Koruma Tedbirleri</a:t>
            </a:r>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2" name="Rectangle 4"/>
          <p:cNvSpPr>
            <a:spLocks noGrp="1" noRot="1" noChangeArrowheads="1"/>
          </p:cNvSpPr>
          <p:nvPr>
            <p:ph type="ctrTitle"/>
          </p:nvPr>
        </p:nvSpPr>
        <p:spPr/>
        <p:txBody>
          <a:bodyPr/>
          <a:lstStyle/>
          <a:p>
            <a:r>
              <a:rPr lang="tr-TR">
                <a:solidFill>
                  <a:srgbClr val="FF0000"/>
                </a:solidFill>
              </a:rPr>
              <a:t>TAHKİM</a:t>
            </a:r>
          </a:p>
        </p:txBody>
      </p:sp>
      <p:sp>
        <p:nvSpPr>
          <p:cNvPr id="160773" name="Rectangle 5"/>
          <p:cNvSpPr>
            <a:spLocks noGrp="1" noRot="1" noChangeArrowheads="1"/>
          </p:cNvSpPr>
          <p:nvPr>
            <p:ph type="subTitle" idx="1"/>
          </p:nvPr>
        </p:nvSpPr>
        <p:spPr/>
        <p:txBody>
          <a:bodyPr/>
          <a:lstStyle/>
          <a:p>
            <a:endParaRPr 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Rot="1" noChangeArrowheads="1"/>
          </p:cNvSpPr>
          <p:nvPr>
            <p:ph idx="1"/>
          </p:nvPr>
        </p:nvSpPr>
        <p:spPr/>
        <p:txBody>
          <a:bodyPr/>
          <a:lstStyle/>
          <a:p>
            <a:pPr>
              <a:lnSpc>
                <a:spcPct val="80000"/>
              </a:lnSpc>
            </a:pPr>
            <a:r>
              <a:rPr lang="tr-TR" sz="2000" b="1"/>
              <a:t>Altlama faaliyetine</a:t>
            </a:r>
            <a:r>
              <a:rPr lang="tr-TR" sz="2000"/>
              <a:t> ( mahkeme, uygulanacak hükümdeki aranan somut olayda vakıa olarak gerçekleşip gerçekleşmediğini araştıracaktır. Bu inceleme faaliyetine </a:t>
            </a:r>
            <a:r>
              <a:rPr lang="tr-TR" sz="2000" b="1" u="sng">
                <a:solidFill>
                  <a:srgbClr val="FF0000"/>
                </a:solidFill>
              </a:rPr>
              <a:t>altlama faaliyeti</a:t>
            </a:r>
            <a:r>
              <a:rPr lang="tr-TR" sz="2000"/>
              <a:t> denir. Bu mahkemenin işidir.) </a:t>
            </a:r>
            <a:r>
              <a:rPr lang="tr-TR" sz="2000" b="1"/>
              <a:t>konu vakıaları davaya ithal etmek tarafların sorumluluğundadır.</a:t>
            </a:r>
            <a:r>
              <a:rPr lang="tr-TR" sz="2000"/>
              <a:t> </a:t>
            </a:r>
          </a:p>
          <a:p>
            <a:pPr>
              <a:lnSpc>
                <a:spcPct val="80000"/>
              </a:lnSpc>
              <a:buFont typeface="Wingdings" pitchFamily="2" charset="2"/>
              <a:buNone/>
            </a:pPr>
            <a:r>
              <a:rPr lang="tr-TR" sz="2000"/>
              <a:t> Örnek: Davacı davalıdan bir arabanın iadesini isterse mahkeme buna uygun hukuk kuralını bulacaktır. Ancak bu karar vermek için yeterli değildir. Arabanın iadesi için hükümdeki somut olayda gerçekleşmiş olması gerekir.</a:t>
            </a:r>
          </a:p>
          <a:p>
            <a:pPr>
              <a:lnSpc>
                <a:spcPct val="80000"/>
              </a:lnSpc>
            </a:pPr>
            <a:r>
              <a:rPr lang="tr-TR" sz="2000" b="1"/>
              <a:t>Hükme esas alınacak vakıanın gerçeğe uygunluğunda belirleyici unsur tarafların iradesidir. (ileri sürülen vakıanın karşı tarafça ikrarı gibi) = </a:t>
            </a:r>
            <a:r>
              <a:rPr lang="tr-TR" sz="2000" b="1">
                <a:solidFill>
                  <a:srgbClr val="FF0000"/>
                </a:solidFill>
              </a:rPr>
              <a:t>Şekli gerçeklik</a:t>
            </a:r>
            <a:r>
              <a:rPr lang="tr-TR" sz="2000" b="1"/>
              <a:t>)</a:t>
            </a:r>
          </a:p>
          <a:p>
            <a:pPr>
              <a:lnSpc>
                <a:spcPct val="80000"/>
              </a:lnSpc>
            </a:pPr>
            <a:r>
              <a:rPr lang="tr-TR" sz="2000" b="1"/>
              <a:t>Tarafların belirtmediği bir delil mahkemece incelenemez</a:t>
            </a:r>
          </a:p>
          <a:p>
            <a:pPr>
              <a:lnSpc>
                <a:spcPct val="80000"/>
              </a:lnSpc>
            </a:pPr>
            <a:r>
              <a:rPr lang="tr-TR" sz="2000" b="1">
                <a:solidFill>
                  <a:srgbClr val="FF0000"/>
                </a:solidFill>
              </a:rPr>
              <a:t>İstisna</a:t>
            </a:r>
            <a:r>
              <a:rPr lang="tr-TR" sz="2000" b="1"/>
              <a:t>: Keşif ve bilirkişi</a:t>
            </a:r>
          </a:p>
          <a:p>
            <a:pPr>
              <a:lnSpc>
                <a:spcPct val="80000"/>
              </a:lnSpc>
              <a:buFont typeface="Wingdings" pitchFamily="2" charset="2"/>
              <a:buNone/>
            </a:pPr>
            <a:endParaRPr lang="tr-TR" sz="2000"/>
          </a:p>
          <a:p>
            <a:pPr>
              <a:lnSpc>
                <a:spcPct val="80000"/>
              </a:lnSpc>
              <a:buFont typeface="Wingdings" pitchFamily="2" charset="2"/>
              <a:buNone/>
            </a:pPr>
            <a:endParaRPr lang="tr-TR" sz="2000" b="1"/>
          </a:p>
        </p:txBody>
      </p:sp>
      <p:sp>
        <p:nvSpPr>
          <p:cNvPr id="21506" name="Rectangle 2"/>
          <p:cNvSpPr>
            <a:spLocks noGrp="1" noRot="1" noChangeArrowheads="1"/>
          </p:cNvSpPr>
          <p:nvPr>
            <p:ph type="title"/>
          </p:nvPr>
        </p:nvSpPr>
        <p:spPr/>
        <p:txBody>
          <a:bodyPr/>
          <a:lstStyle/>
          <a:p>
            <a:r>
              <a:rPr lang="tr-TR" sz="4000">
                <a:solidFill>
                  <a:srgbClr val="FF0000"/>
                </a:solidFill>
              </a:rPr>
              <a:t>TARAFLARCA GETİRİLME İLKESİ</a:t>
            </a:r>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5" name="Rectangle 3"/>
          <p:cNvSpPr>
            <a:spLocks noGrp="1" noRot="1" noChangeArrowheads="1"/>
          </p:cNvSpPr>
          <p:nvPr>
            <p:ph idx="1"/>
          </p:nvPr>
        </p:nvSpPr>
        <p:spPr/>
        <p:txBody>
          <a:bodyPr/>
          <a:lstStyle/>
          <a:p>
            <a:pPr>
              <a:lnSpc>
                <a:spcPct val="90000"/>
              </a:lnSpc>
            </a:pPr>
            <a:r>
              <a:rPr lang="tr-TR" sz="2800"/>
              <a:t>Tahkim sözleşmesi tarafların sözleşme veya sözleşme dışı bir hukuki ilişkiden doğmuş veya doğabilecek uyuşmazlıkların tamamı veya bir kısmının çözümünün hakem veya hakem kuruluna bırakılması hususunda yapılan anlaşmadır.</a:t>
            </a:r>
          </a:p>
          <a:p>
            <a:pPr>
              <a:lnSpc>
                <a:spcPct val="90000"/>
              </a:lnSpc>
            </a:pPr>
            <a:r>
              <a:rPr lang="tr-TR" sz="2800"/>
              <a:t>Hakem veya hakem kurulu ihtiyati hacze karar veremez.</a:t>
            </a:r>
          </a:p>
          <a:p>
            <a:pPr>
              <a:lnSpc>
                <a:spcPct val="90000"/>
              </a:lnSpc>
            </a:pPr>
            <a:r>
              <a:rPr lang="tr-TR" sz="2800"/>
              <a:t>Kural olarak , tahkim “</a:t>
            </a:r>
            <a:r>
              <a:rPr lang="tr-TR" sz="2800">
                <a:solidFill>
                  <a:srgbClr val="FF0000"/>
                </a:solidFill>
              </a:rPr>
              <a:t>ihtiyari</a:t>
            </a:r>
            <a:r>
              <a:rPr lang="tr-TR" sz="2800"/>
              <a:t>”dir. </a:t>
            </a:r>
          </a:p>
          <a:p>
            <a:pPr>
              <a:lnSpc>
                <a:spcPct val="90000"/>
              </a:lnSpc>
            </a:pPr>
            <a:r>
              <a:rPr lang="tr-TR" sz="2800"/>
              <a:t>Ancak,aşağıdaki durumlarda tahkime başvurulması zorunludur </a:t>
            </a:r>
          </a:p>
        </p:txBody>
      </p:sp>
      <p:sp>
        <p:nvSpPr>
          <p:cNvPr id="161794" name="Rectangle 2"/>
          <p:cNvSpPr>
            <a:spLocks noGrp="1" noRot="1" noChangeArrowheads="1"/>
          </p:cNvSpPr>
          <p:nvPr>
            <p:ph type="title"/>
          </p:nvPr>
        </p:nvSpPr>
        <p:spPr/>
        <p:txBody>
          <a:bodyPr/>
          <a:lstStyle/>
          <a:p>
            <a:r>
              <a:rPr lang="tr-TR">
                <a:solidFill>
                  <a:srgbClr val="FF0000"/>
                </a:solidFill>
              </a:rPr>
              <a:t>TAHKİM</a:t>
            </a:r>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Rectangle 3"/>
          <p:cNvSpPr>
            <a:spLocks noGrp="1" noRot="1" noChangeArrowheads="1"/>
          </p:cNvSpPr>
          <p:nvPr>
            <p:ph idx="1"/>
          </p:nvPr>
        </p:nvSpPr>
        <p:spPr/>
        <p:txBody>
          <a:bodyPr/>
          <a:lstStyle/>
          <a:p>
            <a:endParaRPr lang="tr-TR"/>
          </a:p>
          <a:p>
            <a:endParaRPr lang="tr-TR"/>
          </a:p>
          <a:p>
            <a:r>
              <a:rPr lang="tr-TR"/>
              <a:t>Yüksek Hakem Kurulu</a:t>
            </a:r>
          </a:p>
          <a:p>
            <a:r>
              <a:rPr lang="tr-TR"/>
              <a:t>Toplu İş Uyuşmazlıkları</a:t>
            </a:r>
          </a:p>
          <a:p>
            <a:r>
              <a:rPr lang="tr-TR"/>
              <a:t>Kamu Kurumları arasındaki uyuşmazlıklar</a:t>
            </a:r>
          </a:p>
          <a:p>
            <a:r>
              <a:rPr lang="tr-TR"/>
              <a:t>Tüketici Hakem heyeti </a:t>
            </a:r>
          </a:p>
        </p:txBody>
      </p:sp>
      <p:sp>
        <p:nvSpPr>
          <p:cNvPr id="166914" name="Rectangle 2"/>
          <p:cNvSpPr>
            <a:spLocks noGrp="1" noRot="1" noChangeArrowheads="1"/>
          </p:cNvSpPr>
          <p:nvPr>
            <p:ph type="title"/>
          </p:nvPr>
        </p:nvSpPr>
        <p:spPr/>
        <p:txBody>
          <a:bodyPr>
            <a:normAutofit fontScale="90000"/>
          </a:bodyPr>
          <a:lstStyle/>
          <a:p>
            <a:r>
              <a:rPr lang="tr-TR" sz="4000">
                <a:solidFill>
                  <a:srgbClr val="FF0000"/>
                </a:solidFill>
              </a:rPr>
              <a:t>Tahkime Başvurması Zorunlu Haller</a:t>
            </a:r>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9" name="Rectangle 3"/>
          <p:cNvSpPr>
            <a:spLocks noGrp="1" noRot="1" noChangeArrowheads="1"/>
          </p:cNvSpPr>
          <p:nvPr>
            <p:ph idx="1"/>
          </p:nvPr>
        </p:nvSpPr>
        <p:spPr/>
        <p:txBody>
          <a:bodyPr/>
          <a:lstStyle/>
          <a:p>
            <a:r>
              <a:rPr lang="tr-TR" sz="2800"/>
              <a:t>Taşınmaz mallar üzerindeki “ayni haklar” dan veya iki tarafın arzusuna tabi olmayan işlerden kaynaklanan uyuşmazlıklarda tahkime başvurulamaz(kamu düzenine ilişkindir).</a:t>
            </a:r>
          </a:p>
          <a:p>
            <a:r>
              <a:rPr lang="tr-TR" sz="2800"/>
              <a:t>Örneğin; boşanma,babalık,nesebin reddi,soy bağına ilişkin davalar ile iflas davalarında tahkime başvurulmaz.</a:t>
            </a:r>
          </a:p>
          <a:p>
            <a:r>
              <a:rPr lang="tr-TR" sz="2800"/>
              <a:t>Sadece,  “</a:t>
            </a:r>
            <a:r>
              <a:rPr lang="tr-TR" sz="2800">
                <a:solidFill>
                  <a:srgbClr val="FF0000"/>
                </a:solidFill>
              </a:rPr>
              <a:t>çekişmeli yargı</a:t>
            </a:r>
            <a:r>
              <a:rPr lang="tr-TR" sz="2800"/>
              <a:t>” işlerinde tahkime başvurulabilir.</a:t>
            </a:r>
          </a:p>
        </p:txBody>
      </p:sp>
      <p:sp>
        <p:nvSpPr>
          <p:cNvPr id="167938" name="Rectangle 2"/>
          <p:cNvSpPr>
            <a:spLocks noGrp="1" noRot="1" noChangeArrowheads="1"/>
          </p:cNvSpPr>
          <p:nvPr>
            <p:ph type="title"/>
          </p:nvPr>
        </p:nvSpPr>
        <p:spPr/>
        <p:txBody>
          <a:bodyPr>
            <a:normAutofit fontScale="90000"/>
          </a:bodyPr>
          <a:lstStyle/>
          <a:p>
            <a:r>
              <a:rPr lang="tr-TR" sz="4000">
                <a:solidFill>
                  <a:srgbClr val="FF0000"/>
                </a:solidFill>
              </a:rPr>
              <a:t>Tahkimin konusu </a:t>
            </a:r>
            <a:br>
              <a:rPr lang="tr-TR" sz="4000">
                <a:solidFill>
                  <a:srgbClr val="FF0000"/>
                </a:solidFill>
              </a:rPr>
            </a:br>
            <a:r>
              <a:rPr lang="tr-TR" sz="4000">
                <a:solidFill>
                  <a:srgbClr val="FF0000"/>
                </a:solidFill>
              </a:rPr>
              <a:t>( Tahkime Elverişlilik)</a:t>
            </a:r>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5" name="Rectangle 5"/>
          <p:cNvSpPr>
            <a:spLocks noGrp="1" noRot="1" noChangeArrowheads="1"/>
          </p:cNvSpPr>
          <p:nvPr>
            <p:ph sz="half" idx="1"/>
          </p:nvPr>
        </p:nvSpPr>
        <p:spPr/>
        <p:txBody>
          <a:bodyPr>
            <a:normAutofit lnSpcReduction="10000"/>
          </a:bodyPr>
          <a:lstStyle/>
          <a:p>
            <a:r>
              <a:rPr lang="tr-TR" sz="2400">
                <a:solidFill>
                  <a:srgbClr val="FF0000"/>
                </a:solidFill>
              </a:rPr>
              <a:t>Tahkim Sözleşmesi</a:t>
            </a:r>
          </a:p>
          <a:p>
            <a:r>
              <a:rPr lang="tr-TR" sz="2400"/>
              <a:t>Uyuşmazlık A-B</a:t>
            </a:r>
          </a:p>
          <a:p>
            <a:r>
              <a:rPr lang="tr-TR" sz="2400"/>
              <a:t>Tahkim sözleşmesi bir usul hukuk sözleşmesidir,</a:t>
            </a:r>
          </a:p>
          <a:p>
            <a:r>
              <a:rPr lang="tr-TR" sz="2400"/>
              <a:t>Tahkime elverişli bir uyuşmazlık olmalıdır.</a:t>
            </a:r>
          </a:p>
          <a:p>
            <a:r>
              <a:rPr lang="tr-TR" sz="2400"/>
              <a:t>Tahkim sözleşmesi yazılı olarak yapılmalıdır.</a:t>
            </a:r>
          </a:p>
          <a:p>
            <a:r>
              <a:rPr lang="tr-TR" sz="2400"/>
              <a:t>Uyuşmazlık açıkça belirtilmiş olmalıdır</a:t>
            </a:r>
          </a:p>
          <a:p>
            <a:endParaRPr lang="tr-TR" sz="2400"/>
          </a:p>
        </p:txBody>
      </p:sp>
      <p:sp>
        <p:nvSpPr>
          <p:cNvPr id="168966" name="Rectangle 6"/>
          <p:cNvSpPr>
            <a:spLocks noGrp="1" noRot="1" noChangeArrowheads="1"/>
          </p:cNvSpPr>
          <p:nvPr>
            <p:ph sz="half" idx="2"/>
          </p:nvPr>
        </p:nvSpPr>
        <p:spPr/>
        <p:txBody>
          <a:bodyPr>
            <a:normAutofit lnSpcReduction="10000"/>
          </a:bodyPr>
          <a:lstStyle/>
          <a:p>
            <a:r>
              <a:rPr lang="tr-TR" sz="2400">
                <a:solidFill>
                  <a:srgbClr val="FF0000"/>
                </a:solidFill>
              </a:rPr>
              <a:t>Hakem Sözleşmesi</a:t>
            </a:r>
          </a:p>
          <a:p>
            <a:r>
              <a:rPr lang="tr-TR" sz="2400"/>
              <a:t>Hakem(ler)- A/B</a:t>
            </a:r>
          </a:p>
          <a:p>
            <a:r>
              <a:rPr lang="tr-TR" sz="2400"/>
              <a:t>Borçlar hukuku sözleşmesi olup, vekalet sözleşmesidir.</a:t>
            </a:r>
          </a:p>
          <a:p>
            <a:r>
              <a:rPr lang="tr-TR" sz="2400"/>
              <a:t>Hakem sözleşmesi geçersiz olsa dahi tahkim sözleşmesi geçerliliğini korur ve yeni hakem seçilir.</a:t>
            </a:r>
          </a:p>
        </p:txBody>
      </p:sp>
      <p:sp>
        <p:nvSpPr>
          <p:cNvPr id="168964" name="Rectangle 4"/>
          <p:cNvSpPr>
            <a:spLocks noGrp="1" noRot="1" noChangeArrowheads="1"/>
          </p:cNvSpPr>
          <p:nvPr>
            <p:ph type="title"/>
          </p:nvPr>
        </p:nvSpPr>
        <p:spPr/>
        <p:txBody>
          <a:bodyPr/>
          <a:lstStyle/>
          <a:p>
            <a:r>
              <a:rPr lang="tr-TR">
                <a:solidFill>
                  <a:srgbClr val="FF0000"/>
                </a:solidFill>
              </a:rPr>
              <a:t>TAHKİM</a:t>
            </a:r>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Rectangle 3"/>
          <p:cNvSpPr>
            <a:spLocks noGrp="1" noRot="1" noChangeArrowheads="1"/>
          </p:cNvSpPr>
          <p:nvPr>
            <p:ph idx="1"/>
          </p:nvPr>
        </p:nvSpPr>
        <p:spPr/>
        <p:txBody>
          <a:bodyPr/>
          <a:lstStyle/>
          <a:p>
            <a:r>
              <a:rPr lang="tr-TR"/>
              <a:t>Tahkim süresinin başladığı an,dava açılma tarihi değil, “hakemlerin ilk toplandığı andır”.</a:t>
            </a:r>
          </a:p>
          <a:p>
            <a:r>
              <a:rPr lang="tr-TR">
                <a:solidFill>
                  <a:srgbClr val="FF0000"/>
                </a:solidFill>
              </a:rPr>
              <a:t>Tahkim;</a:t>
            </a:r>
            <a:r>
              <a:rPr lang="tr-TR"/>
              <a:t> İhtiyati hacze karar vermez,ihtiyati haciz kararı sadece mahkemeden alınabilir.</a:t>
            </a:r>
          </a:p>
          <a:p>
            <a:pPr>
              <a:buFont typeface="Wingdings" pitchFamily="2" charset="2"/>
              <a:buNone/>
            </a:pPr>
            <a:r>
              <a:rPr lang="tr-TR"/>
              <a:t>    </a:t>
            </a:r>
          </a:p>
        </p:txBody>
      </p:sp>
      <p:sp>
        <p:nvSpPr>
          <p:cNvPr id="169986" name="Rectangle 2"/>
          <p:cNvSpPr>
            <a:spLocks noGrp="1" noRot="1" noChangeArrowheads="1"/>
          </p:cNvSpPr>
          <p:nvPr>
            <p:ph type="title"/>
          </p:nvPr>
        </p:nvSpPr>
        <p:spPr/>
        <p:txBody>
          <a:bodyPr/>
          <a:lstStyle/>
          <a:p>
            <a:r>
              <a:rPr lang="tr-TR">
                <a:solidFill>
                  <a:srgbClr val="FF0000"/>
                </a:solidFill>
              </a:rPr>
              <a:t>TAHKİM</a:t>
            </a:r>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Rot="1" noChangeArrowheads="1"/>
          </p:cNvSpPr>
          <p:nvPr>
            <p:ph idx="1"/>
          </p:nvPr>
        </p:nvSpPr>
        <p:spPr/>
        <p:txBody>
          <a:bodyPr>
            <a:normAutofit lnSpcReduction="10000"/>
          </a:bodyPr>
          <a:lstStyle/>
          <a:p>
            <a:pPr>
              <a:lnSpc>
                <a:spcPct val="80000"/>
              </a:lnSpc>
            </a:pPr>
            <a:r>
              <a:rPr lang="tr-TR" sz="2800"/>
              <a:t>Tahkim kararlarına karşı </a:t>
            </a:r>
            <a:r>
              <a:rPr lang="tr-TR" sz="2800">
                <a:solidFill>
                  <a:srgbClr val="FF0000"/>
                </a:solidFill>
              </a:rPr>
              <a:t>BAM(Bölge Adliye Mahkemelerinde)</a:t>
            </a:r>
            <a:r>
              <a:rPr lang="tr-TR" sz="2800"/>
              <a:t> İptal Davası açılabilir,öncelikle ve ivedilikle görülür.</a:t>
            </a:r>
          </a:p>
          <a:p>
            <a:pPr>
              <a:lnSpc>
                <a:spcPct val="80000"/>
              </a:lnSpc>
            </a:pPr>
            <a:r>
              <a:rPr lang="tr-TR" sz="2800"/>
              <a:t>İptal Davası,hakem kararının veya tavzihi veya düzeltme ya da tamamlama kararının taraflara bildirildiği tarihten itibaren </a:t>
            </a:r>
            <a:r>
              <a:rPr lang="tr-TR" sz="2800">
                <a:solidFill>
                  <a:srgbClr val="FF0000"/>
                </a:solidFill>
              </a:rPr>
              <a:t>bir ay içinde</a:t>
            </a:r>
            <a:r>
              <a:rPr lang="tr-TR" sz="2800"/>
              <a:t> açılabilir.</a:t>
            </a:r>
          </a:p>
          <a:p>
            <a:pPr>
              <a:lnSpc>
                <a:spcPct val="80000"/>
              </a:lnSpc>
            </a:pPr>
            <a:r>
              <a:rPr lang="tr-TR" sz="2800"/>
              <a:t>Hakem kararlarına karşı İptal Davası açılması kararın icrasını durdurmaz. </a:t>
            </a:r>
          </a:p>
          <a:p>
            <a:pPr>
              <a:lnSpc>
                <a:spcPct val="80000"/>
              </a:lnSpc>
            </a:pPr>
            <a:r>
              <a:rPr lang="tr-TR" sz="2800"/>
              <a:t>Tahkimde ,Yargılamanın İadesi sebeplerinden “</a:t>
            </a:r>
            <a:r>
              <a:rPr lang="tr-TR" sz="2800">
                <a:solidFill>
                  <a:srgbClr val="FF0000"/>
                </a:solidFill>
              </a:rPr>
              <a:t>mahkemenin kanuna uygun olarak teşekkül etmemiş olması</a:t>
            </a:r>
            <a:r>
              <a:rPr lang="tr-TR" sz="2800"/>
              <a:t>” şartı uygulanmaz.</a:t>
            </a:r>
          </a:p>
        </p:txBody>
      </p:sp>
      <p:sp>
        <p:nvSpPr>
          <p:cNvPr id="172034" name="Rectangle 2"/>
          <p:cNvSpPr>
            <a:spLocks noGrp="1" noRot="1" noChangeArrowheads="1"/>
          </p:cNvSpPr>
          <p:nvPr>
            <p:ph type="title"/>
          </p:nvPr>
        </p:nvSpPr>
        <p:spPr/>
        <p:txBody>
          <a:bodyPr>
            <a:normAutofit fontScale="90000"/>
          </a:bodyPr>
          <a:lstStyle/>
          <a:p>
            <a:r>
              <a:rPr lang="tr-TR" sz="4000"/>
              <a:t>Hakem Kararlarına karşı Kanun Yolları </a:t>
            </a:r>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Rectangle 3"/>
          <p:cNvSpPr>
            <a:spLocks noGrp="1" noRot="1" noChangeArrowheads="1"/>
          </p:cNvSpPr>
          <p:nvPr>
            <p:ph idx="1"/>
          </p:nvPr>
        </p:nvSpPr>
        <p:spPr/>
        <p:txBody>
          <a:bodyPr>
            <a:normAutofit fontScale="92500"/>
          </a:bodyPr>
          <a:lstStyle/>
          <a:p>
            <a:pPr>
              <a:lnSpc>
                <a:spcPct val="80000"/>
              </a:lnSpc>
            </a:pPr>
            <a:r>
              <a:rPr lang="tr-TR" sz="2800"/>
              <a:t> Hakemler,hukuki sorumluluk bakımından, hakimlerin hukuki sorumluluğundan farklı olarak,devletin 1.derece sorumluluğundan söz edilemez.</a:t>
            </a:r>
          </a:p>
          <a:p>
            <a:pPr>
              <a:lnSpc>
                <a:spcPct val="80000"/>
              </a:lnSpc>
            </a:pPr>
            <a:r>
              <a:rPr lang="tr-TR" sz="2800"/>
              <a:t>Hakemler,hukuken 1.derece ve bizzat sorumludur.</a:t>
            </a:r>
          </a:p>
          <a:p>
            <a:pPr>
              <a:lnSpc>
                <a:spcPct val="80000"/>
              </a:lnSpc>
              <a:buFont typeface="Wingdings" pitchFamily="2" charset="2"/>
              <a:buNone/>
            </a:pPr>
            <a:r>
              <a:rPr lang="tr-TR" sz="2800">
                <a:solidFill>
                  <a:srgbClr val="FF0000"/>
                </a:solidFill>
              </a:rPr>
              <a:t>    Hakemlerin yapamayacağı işler</a:t>
            </a:r>
            <a:r>
              <a:rPr lang="tr-TR" sz="2800"/>
              <a:t>:</a:t>
            </a:r>
          </a:p>
          <a:p>
            <a:pPr>
              <a:lnSpc>
                <a:spcPct val="80000"/>
              </a:lnSpc>
            </a:pPr>
            <a:r>
              <a:rPr lang="tr-TR" sz="2800"/>
              <a:t>İhtiyati hacze karar veremezler.</a:t>
            </a:r>
          </a:p>
          <a:p>
            <a:pPr>
              <a:lnSpc>
                <a:spcPct val="80000"/>
              </a:lnSpc>
            </a:pPr>
            <a:r>
              <a:rPr lang="tr-TR" sz="2800"/>
              <a:t>Cezai kovuşturma gerektiren sahtelik iddiası hakkında karar veremezler.</a:t>
            </a:r>
          </a:p>
          <a:p>
            <a:pPr>
              <a:lnSpc>
                <a:spcPct val="80000"/>
              </a:lnSpc>
            </a:pPr>
            <a:r>
              <a:rPr lang="tr-TR" sz="2800"/>
              <a:t>Kendi red talepleri hakkında karar veremezler.</a:t>
            </a:r>
          </a:p>
          <a:p>
            <a:pPr>
              <a:lnSpc>
                <a:spcPct val="80000"/>
              </a:lnSpc>
            </a:pPr>
            <a:r>
              <a:rPr lang="tr-TR" sz="2800"/>
              <a:t>Tahkim süresi bittikten sonra karar veremezler.</a:t>
            </a:r>
          </a:p>
        </p:txBody>
      </p:sp>
      <p:sp>
        <p:nvSpPr>
          <p:cNvPr id="173058" name="Rectangle 2"/>
          <p:cNvSpPr>
            <a:spLocks noGrp="1" noRot="1" noChangeArrowheads="1"/>
          </p:cNvSpPr>
          <p:nvPr>
            <p:ph type="title"/>
          </p:nvPr>
        </p:nvSpPr>
        <p:spPr/>
        <p:txBody>
          <a:bodyPr>
            <a:normAutofit fontScale="90000"/>
          </a:bodyPr>
          <a:lstStyle/>
          <a:p>
            <a:r>
              <a:rPr lang="tr-TR">
                <a:solidFill>
                  <a:srgbClr val="FF0000"/>
                </a:solidFill>
              </a:rPr>
              <a:t>Hakemlerin Hukuki Sorumluluğu</a:t>
            </a:r>
            <a:r>
              <a:rPr lang="tr-TR"/>
              <a:t> </a:t>
            </a:r>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Grp="1" noRot="1" noChangeArrowheads="1"/>
          </p:cNvSpPr>
          <p:nvPr>
            <p:ph idx="1"/>
          </p:nvPr>
        </p:nvSpPr>
        <p:spPr/>
        <p:txBody>
          <a:bodyPr/>
          <a:lstStyle/>
          <a:p>
            <a:pPr algn="just"/>
            <a:r>
              <a:rPr lang="tr-TR" dirty="0"/>
              <a:t> Hakem kararları ,verildiği anda icra edilebilir,bir başka deyişle hakem kararlarının icra edilebilmesi için “kesinleşmesine” gerek yoktur</a:t>
            </a:r>
            <a:r>
              <a:rPr lang="tr-TR" dirty="0" smtClean="0"/>
              <a:t>.</a:t>
            </a:r>
          </a:p>
          <a:p>
            <a:pPr algn="just"/>
            <a:endParaRPr lang="tr-TR" dirty="0" smtClean="0"/>
          </a:p>
          <a:p>
            <a:endParaRPr lang="tr-TR" dirty="0"/>
          </a:p>
          <a:p>
            <a:pPr>
              <a:buFont typeface="Wingdings" pitchFamily="2" charset="2"/>
              <a:buNone/>
            </a:pPr>
            <a:r>
              <a:rPr lang="tr-TR" dirty="0">
                <a:solidFill>
                  <a:srgbClr val="FF0000"/>
                </a:solidFill>
              </a:rPr>
              <a:t>   </a:t>
            </a:r>
            <a:endParaRPr lang="tr-TR" dirty="0"/>
          </a:p>
        </p:txBody>
      </p:sp>
      <p:sp>
        <p:nvSpPr>
          <p:cNvPr id="174082" name="Rectangle 2"/>
          <p:cNvSpPr>
            <a:spLocks noGrp="1" noRot="1" noChangeArrowheads="1"/>
          </p:cNvSpPr>
          <p:nvPr>
            <p:ph type="title"/>
          </p:nvPr>
        </p:nvSpPr>
        <p:spPr/>
        <p:txBody>
          <a:bodyPr/>
          <a:lstStyle/>
          <a:p>
            <a:endParaRPr lang="tr-TR" dirty="0"/>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7" name="Rectangle 3"/>
          <p:cNvSpPr>
            <a:spLocks noGrp="1" noRot="1" noChangeArrowheads="1"/>
          </p:cNvSpPr>
          <p:nvPr>
            <p:ph idx="1"/>
          </p:nvPr>
        </p:nvSpPr>
        <p:spPr/>
        <p:txBody>
          <a:bodyPr/>
          <a:lstStyle/>
          <a:p>
            <a:pPr>
              <a:buFont typeface="Wingdings" pitchFamily="2" charset="2"/>
              <a:buNone/>
            </a:pPr>
            <a:endParaRPr lang="tr-TR">
              <a:solidFill>
                <a:srgbClr val="FF0000"/>
              </a:solidFill>
            </a:endParaRPr>
          </a:p>
          <a:p>
            <a:pPr>
              <a:buFont typeface="Wingdings" pitchFamily="2" charset="2"/>
              <a:buNone/>
            </a:pPr>
            <a:r>
              <a:rPr lang="tr-TR">
                <a:solidFill>
                  <a:srgbClr val="FF0000"/>
                </a:solidFill>
              </a:rPr>
              <a:t>   Hakem veya hakem kurulu;</a:t>
            </a:r>
            <a:r>
              <a:rPr lang="tr-TR"/>
              <a:t> </a:t>
            </a:r>
          </a:p>
          <a:p>
            <a:r>
              <a:rPr lang="tr-TR"/>
              <a:t>Belirlediği konular hakkında rapor vermek üzere bir veya birden çok bilirkişi seçimine ,</a:t>
            </a:r>
          </a:p>
          <a:p>
            <a:r>
              <a:rPr lang="tr-TR"/>
              <a:t>Tarafların bilirkişiye gerekli açıklamaları yapmalarına,ilgili belge ve bilgileri vermelerine ,</a:t>
            </a:r>
          </a:p>
          <a:p>
            <a:r>
              <a:rPr lang="tr-TR"/>
              <a:t>Keşif yapılmasına, karar verebilir.</a:t>
            </a:r>
          </a:p>
          <a:p>
            <a:endParaRPr lang="tr-TR"/>
          </a:p>
        </p:txBody>
      </p:sp>
      <p:sp>
        <p:nvSpPr>
          <p:cNvPr id="175106" name="Rectangle 2"/>
          <p:cNvSpPr>
            <a:spLocks noGrp="1" noRot="1" noChangeArrowheads="1"/>
          </p:cNvSpPr>
          <p:nvPr>
            <p:ph type="title"/>
          </p:nvPr>
        </p:nvSpPr>
        <p:spPr/>
        <p:txBody>
          <a:bodyPr>
            <a:normAutofit fontScale="90000"/>
          </a:bodyPr>
          <a:lstStyle/>
          <a:p>
            <a:r>
              <a:rPr lang="tr-TR" sz="4000">
                <a:solidFill>
                  <a:srgbClr val="FF0000"/>
                </a:solidFill>
              </a:rPr>
              <a:t>Hakem veya Hakem Kurulunca Bilirkişi Seçimi</a:t>
            </a:r>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142984"/>
            <a:ext cx="8229600" cy="5357850"/>
          </a:xfrm>
        </p:spPr>
        <p:txBody>
          <a:bodyPr>
            <a:normAutofit fontScale="85000" lnSpcReduction="10000"/>
          </a:bodyPr>
          <a:lstStyle/>
          <a:p>
            <a:r>
              <a:rPr lang="tr-TR" dirty="0" smtClean="0"/>
              <a:t>1. Düzeltmesi istenebilecek </a:t>
            </a:r>
            <a:r>
              <a:rPr lang="tr-TR" dirty="0" err="1" smtClean="0"/>
              <a:t>yargıtay</a:t>
            </a:r>
            <a:r>
              <a:rPr lang="tr-TR" dirty="0" smtClean="0"/>
              <a:t> kararları  - normal bir kanun yolludur, </a:t>
            </a:r>
          </a:p>
          <a:p>
            <a:r>
              <a:rPr lang="tr-TR" dirty="0" smtClean="0"/>
              <a:t>Karar kesindir;</a:t>
            </a:r>
          </a:p>
          <a:p>
            <a:r>
              <a:rPr lang="tr-TR" dirty="0" smtClean="0"/>
              <a:t>Temyiz edilmeyen </a:t>
            </a:r>
          </a:p>
          <a:p>
            <a:r>
              <a:rPr lang="tr-TR" dirty="0" smtClean="0"/>
              <a:t>Temyiz yolunun devamı (niteliğinde bir kanun yoludur.</a:t>
            </a:r>
          </a:p>
          <a:p>
            <a:r>
              <a:rPr lang="tr-TR" dirty="0" smtClean="0"/>
              <a:t>Düzeltilmesi istenemeyecek olan </a:t>
            </a:r>
            <a:r>
              <a:rPr lang="tr-TR" dirty="0" err="1" smtClean="0"/>
              <a:t>yargıtay</a:t>
            </a:r>
            <a:r>
              <a:rPr lang="tr-TR" dirty="0" smtClean="0"/>
              <a:t>  Kararları</a:t>
            </a:r>
          </a:p>
          <a:p>
            <a:r>
              <a:rPr lang="tr-TR" dirty="0" smtClean="0"/>
              <a:t>Sulh hukuk mahkemesi kararları</a:t>
            </a:r>
          </a:p>
          <a:p>
            <a:r>
              <a:rPr lang="tr-TR" dirty="0" smtClean="0"/>
              <a:t>Karar düzeltme sınırından az olan davalara ilişkin Yargıtay kararları hakkında karar düzeltme yoluna gidilemez</a:t>
            </a:r>
          </a:p>
          <a:p>
            <a:r>
              <a:rPr lang="tr-TR" dirty="0" smtClean="0"/>
              <a:t>Usule ilişkin nihai kararlar hakkındaki </a:t>
            </a:r>
            <a:r>
              <a:rPr lang="tr-TR" dirty="0" err="1" smtClean="0"/>
              <a:t>yargıtay</a:t>
            </a:r>
            <a:r>
              <a:rPr lang="tr-TR" dirty="0" smtClean="0"/>
              <a:t> kararlarına karşı karar düzeltme yoluna gidilmez</a:t>
            </a:r>
          </a:p>
          <a:p>
            <a:r>
              <a:rPr lang="tr-TR" dirty="0" smtClean="0"/>
              <a:t>Aynı </a:t>
            </a:r>
            <a:r>
              <a:rPr lang="tr-TR" dirty="0" err="1" smtClean="0"/>
              <a:t>yargıtay</a:t>
            </a:r>
            <a:r>
              <a:rPr lang="tr-TR" dirty="0" smtClean="0"/>
              <a:t> kararına karşı bir defadan fazla karar düzeltme yoluna başvurulamaz</a:t>
            </a:r>
          </a:p>
          <a:p>
            <a:endParaRPr lang="tr-TR" dirty="0"/>
          </a:p>
        </p:txBody>
      </p:sp>
      <p:sp>
        <p:nvSpPr>
          <p:cNvPr id="3" name="2 Başlık"/>
          <p:cNvSpPr>
            <a:spLocks noGrp="1"/>
          </p:cNvSpPr>
          <p:nvPr>
            <p:ph type="title"/>
          </p:nvPr>
        </p:nvSpPr>
        <p:spPr/>
        <p:txBody>
          <a:bodyPr/>
          <a:lstStyle/>
          <a:p>
            <a:pPr algn="ctr"/>
            <a:r>
              <a:rPr lang="tr-TR" dirty="0" smtClean="0">
                <a:solidFill>
                  <a:srgbClr val="FF0000"/>
                </a:solidFill>
              </a:rPr>
              <a:t>KARAR DÜZELTME</a:t>
            </a:r>
            <a:endParaRPr lang="tr-TR"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Rot="1" noChangeArrowheads="1"/>
          </p:cNvSpPr>
          <p:nvPr>
            <p:ph idx="1"/>
          </p:nvPr>
        </p:nvSpPr>
        <p:spPr/>
        <p:txBody>
          <a:bodyPr/>
          <a:lstStyle/>
          <a:p>
            <a:r>
              <a:rPr lang="tr-TR" sz="2800"/>
              <a:t>MADDE 26- (1) Hâkim, tarafların talep sonuçlarıyla bağlıdır; </a:t>
            </a:r>
            <a:r>
              <a:rPr lang="tr-TR" sz="2800">
                <a:solidFill>
                  <a:srgbClr val="FF0000"/>
                </a:solidFill>
              </a:rPr>
              <a:t>ondan fazlasına veya başka bir şeye karar veremez. Duruma göre, talep sonucundan daha azına karar verebilir</a:t>
            </a:r>
            <a:r>
              <a:rPr lang="tr-TR" sz="2800"/>
              <a:t>. </a:t>
            </a:r>
          </a:p>
          <a:p>
            <a:pPr>
              <a:buFont typeface="Wingdings" pitchFamily="2" charset="2"/>
              <a:buNone/>
            </a:pPr>
            <a:endParaRPr lang="tr-TR" sz="2800"/>
          </a:p>
          <a:p>
            <a:r>
              <a:rPr lang="tr-TR" sz="2800"/>
              <a:t>(2) Hâkimin, tarafların talebiyle bağlı olmadığına ilişkin kanun hükümleri saklıdır.</a:t>
            </a:r>
            <a:r>
              <a:rPr lang="tr-TR"/>
              <a:t> </a:t>
            </a:r>
          </a:p>
        </p:txBody>
      </p:sp>
      <p:sp>
        <p:nvSpPr>
          <p:cNvPr id="22530" name="Rectangle 2"/>
          <p:cNvSpPr>
            <a:spLocks noGrp="1" noRot="1" noChangeArrowheads="1"/>
          </p:cNvSpPr>
          <p:nvPr>
            <p:ph type="title"/>
          </p:nvPr>
        </p:nvSpPr>
        <p:spPr/>
        <p:txBody>
          <a:bodyPr/>
          <a:lstStyle/>
          <a:p>
            <a:r>
              <a:rPr lang="tr-TR">
                <a:solidFill>
                  <a:srgbClr val="FF0000"/>
                </a:solidFill>
              </a:rPr>
              <a:t>TALEPLE BAĞLILIK İLKESİ </a:t>
            </a:r>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1" name="Rectangle 3"/>
          <p:cNvSpPr>
            <a:spLocks noGrp="1" noRot="1" noChangeArrowheads="1"/>
          </p:cNvSpPr>
          <p:nvPr>
            <p:ph idx="1"/>
          </p:nvPr>
        </p:nvSpPr>
        <p:spPr/>
        <p:txBody>
          <a:bodyPr/>
          <a:lstStyle/>
          <a:p>
            <a:pPr>
              <a:buNone/>
            </a:pPr>
            <a:endParaRPr lang="tr-TR" dirty="0"/>
          </a:p>
        </p:txBody>
      </p:sp>
      <p:sp>
        <p:nvSpPr>
          <p:cNvPr id="186370" name="Rectangle 2"/>
          <p:cNvSpPr>
            <a:spLocks noGrp="1" noRot="1" noChangeArrowheads="1"/>
          </p:cNvSpPr>
          <p:nvPr>
            <p:ph type="title"/>
          </p:nvPr>
        </p:nvSpPr>
        <p:spPr/>
        <p:txBody>
          <a:bodyPr/>
          <a:lstStyle/>
          <a:p>
            <a:endParaRPr lang="tr-TR"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Rot="1" noChangeArrowheads="1"/>
          </p:cNvSpPr>
          <p:nvPr>
            <p:ph idx="1"/>
          </p:nvPr>
        </p:nvSpPr>
        <p:spPr/>
        <p:txBody>
          <a:bodyPr/>
          <a:lstStyle/>
          <a:p>
            <a:r>
              <a:rPr lang="tr-TR" b="1"/>
              <a:t>Yalnızca maddi tazminatın talep edildiği bir davada manevi tazminata da hükmedilemez</a:t>
            </a:r>
          </a:p>
          <a:p>
            <a:r>
              <a:rPr lang="tr-TR" b="1"/>
              <a:t>Faiz talep edilmediği takdirde hakim faize ilişkin hüküm kurması mümkün değildir.</a:t>
            </a:r>
          </a:p>
          <a:p>
            <a:r>
              <a:rPr lang="tr-TR" b="1">
                <a:solidFill>
                  <a:srgbClr val="FF0000"/>
                </a:solidFill>
              </a:rPr>
              <a:t>İstisnalar: </a:t>
            </a:r>
            <a:r>
              <a:rPr lang="tr-TR" b="1"/>
              <a:t>TBK m.58/2, TBK m. 81</a:t>
            </a:r>
            <a:endParaRPr lang="tr-TR" b="1">
              <a:solidFill>
                <a:srgbClr val="FF0000"/>
              </a:solidFill>
            </a:endParaRPr>
          </a:p>
        </p:txBody>
      </p:sp>
      <p:sp>
        <p:nvSpPr>
          <p:cNvPr id="23554" name="Rectangle 2"/>
          <p:cNvSpPr>
            <a:spLocks noGrp="1" noRot="1" noChangeArrowheads="1"/>
          </p:cNvSpPr>
          <p:nvPr>
            <p:ph type="title"/>
          </p:nvPr>
        </p:nvSpPr>
        <p:spPr/>
        <p:txBody>
          <a:bodyPr/>
          <a:lstStyle/>
          <a:p>
            <a:r>
              <a:rPr lang="tr-TR"/>
              <a:t>TALEPLE BAĞLILIK İLKESİ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Rot="1" noChangeArrowheads="1"/>
          </p:cNvSpPr>
          <p:nvPr>
            <p:ph idx="1"/>
          </p:nvPr>
        </p:nvSpPr>
        <p:spPr/>
        <p:txBody>
          <a:bodyPr/>
          <a:lstStyle/>
          <a:p>
            <a:pPr>
              <a:lnSpc>
                <a:spcPct val="80000"/>
              </a:lnSpc>
            </a:pPr>
            <a:r>
              <a:rPr lang="tr-TR" sz="2400"/>
              <a:t>MADDE 27- (1) Davanın </a:t>
            </a:r>
            <a:r>
              <a:rPr lang="tr-TR" sz="2400">
                <a:solidFill>
                  <a:srgbClr val="FF0000"/>
                </a:solidFill>
              </a:rPr>
              <a:t>tarafları, müdahiller</a:t>
            </a:r>
            <a:r>
              <a:rPr lang="tr-TR" sz="2400"/>
              <a:t> ve yargılamanın </a:t>
            </a:r>
            <a:r>
              <a:rPr lang="tr-TR" sz="2400">
                <a:solidFill>
                  <a:srgbClr val="FF0000"/>
                </a:solidFill>
              </a:rPr>
              <a:t>diğer ilgilileri</a:t>
            </a:r>
            <a:r>
              <a:rPr lang="tr-TR" sz="2400"/>
              <a:t>, kendi hakları ile bağlantılı olarak hukuki dinlenilme hakkına sahiptirler. </a:t>
            </a:r>
          </a:p>
          <a:p>
            <a:pPr>
              <a:lnSpc>
                <a:spcPct val="80000"/>
              </a:lnSpc>
              <a:buFont typeface="Wingdings" pitchFamily="2" charset="2"/>
              <a:buNone/>
            </a:pPr>
            <a:endParaRPr lang="tr-TR" sz="2400"/>
          </a:p>
          <a:p>
            <a:pPr>
              <a:lnSpc>
                <a:spcPct val="80000"/>
              </a:lnSpc>
            </a:pPr>
            <a:r>
              <a:rPr lang="tr-TR" sz="2400"/>
              <a:t>(2) Bu hak; </a:t>
            </a:r>
          </a:p>
          <a:p>
            <a:pPr>
              <a:lnSpc>
                <a:spcPct val="80000"/>
              </a:lnSpc>
            </a:pPr>
            <a:r>
              <a:rPr lang="tr-TR" sz="2400"/>
              <a:t>a) Yargılama ile ilgili olarak </a:t>
            </a:r>
            <a:r>
              <a:rPr lang="tr-TR" sz="2400">
                <a:solidFill>
                  <a:srgbClr val="FF0000"/>
                </a:solidFill>
              </a:rPr>
              <a:t>bilgi sahibi olunmasını </a:t>
            </a:r>
          </a:p>
          <a:p>
            <a:pPr>
              <a:lnSpc>
                <a:spcPct val="80000"/>
              </a:lnSpc>
            </a:pPr>
            <a:r>
              <a:rPr lang="tr-TR" sz="2400"/>
              <a:t>b) </a:t>
            </a:r>
            <a:r>
              <a:rPr lang="tr-TR" sz="2400">
                <a:solidFill>
                  <a:srgbClr val="FF0000"/>
                </a:solidFill>
              </a:rPr>
              <a:t>Açıklama ve ispat hakkını,</a:t>
            </a:r>
            <a:r>
              <a:rPr lang="tr-TR" sz="2400"/>
              <a:t> </a:t>
            </a:r>
          </a:p>
          <a:p>
            <a:pPr>
              <a:lnSpc>
                <a:spcPct val="80000"/>
              </a:lnSpc>
            </a:pPr>
            <a:r>
              <a:rPr lang="tr-TR" sz="2400"/>
              <a:t>c) Mahkemenin, açıklamaları </a:t>
            </a:r>
            <a:r>
              <a:rPr lang="tr-TR" sz="2400">
                <a:solidFill>
                  <a:srgbClr val="FF0000"/>
                </a:solidFill>
              </a:rPr>
              <a:t>dikkate alarak</a:t>
            </a:r>
            <a:r>
              <a:rPr lang="tr-TR" sz="2400"/>
              <a:t> değerlendirmesini ve kararların somut ve açık olarak </a:t>
            </a:r>
            <a:r>
              <a:rPr lang="tr-TR" sz="2400">
                <a:solidFill>
                  <a:srgbClr val="FF0000"/>
                </a:solidFill>
              </a:rPr>
              <a:t>gerekçelendirilmesini</a:t>
            </a:r>
            <a:r>
              <a:rPr lang="tr-TR" sz="2400"/>
              <a:t>, içerir. </a:t>
            </a:r>
          </a:p>
        </p:txBody>
      </p:sp>
      <p:sp>
        <p:nvSpPr>
          <p:cNvPr id="24578" name="Rectangle 2"/>
          <p:cNvSpPr>
            <a:spLocks noGrp="1" noRot="1" noChangeArrowheads="1"/>
          </p:cNvSpPr>
          <p:nvPr>
            <p:ph type="title"/>
          </p:nvPr>
        </p:nvSpPr>
        <p:spPr/>
        <p:txBody>
          <a:bodyPr/>
          <a:lstStyle/>
          <a:p>
            <a:r>
              <a:rPr lang="tr-TR">
                <a:solidFill>
                  <a:srgbClr val="FF0000"/>
                </a:solidFill>
              </a:rPr>
              <a:t>HUKUKİ DİNLENİLME HAKKI</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a:blip r:embed="rId2"/>
          <a:srcRect/>
          <a:stretch>
            <a:fillRect/>
          </a:stretch>
        </p:blipFill>
        <p:spPr bwMode="auto">
          <a:xfrm>
            <a:off x="-368300" y="0"/>
            <a:ext cx="9512300" cy="7137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Rot="1" noChangeArrowheads="1"/>
          </p:cNvSpPr>
          <p:nvPr>
            <p:ph idx="1"/>
          </p:nvPr>
        </p:nvSpPr>
        <p:spPr/>
        <p:txBody>
          <a:bodyPr/>
          <a:lstStyle/>
          <a:p>
            <a:pPr>
              <a:lnSpc>
                <a:spcPct val="90000"/>
              </a:lnSpc>
            </a:pPr>
            <a:r>
              <a:rPr lang="tr-TR"/>
              <a:t>Medeni,Borçlar,Ticaret Kanunu gibi yer alan konular günlük hayatta maddi hukuktan kaynaklanan(Örneğin,boşanma davasında tarafların alacağı tazminata ilişkin hükümler) durumlarla ilgili bir uyuşmazlık çıkması durumunda adliyeye intikal ettikten sonra medeni usul hukuku devreye girer.Mahkemelerde usul hukuku daha önemlidir: “</a:t>
            </a:r>
            <a:r>
              <a:rPr lang="tr-TR">
                <a:solidFill>
                  <a:srgbClr val="FF0000"/>
                </a:solidFill>
              </a:rPr>
              <a:t>Usul esas’a tekaddüm eder</a:t>
            </a:r>
            <a:r>
              <a:rPr lang="tr-TR"/>
              <a:t>”.Yani; usul esastan önce gelir </a:t>
            </a:r>
          </a:p>
        </p:txBody>
      </p:sp>
      <p:sp>
        <p:nvSpPr>
          <p:cNvPr id="4098" name="Rectangle 2"/>
          <p:cNvSpPr>
            <a:spLocks noGrp="1" noRot="1" noChangeArrowheads="1"/>
          </p:cNvSpPr>
          <p:nvPr>
            <p:ph type="title"/>
          </p:nvPr>
        </p:nvSpPr>
        <p:spPr/>
        <p:txBody>
          <a:bodyPr>
            <a:normAutofit fontScale="90000"/>
          </a:bodyPr>
          <a:lstStyle/>
          <a:p>
            <a:r>
              <a:rPr lang="tr-TR" sz="4000">
                <a:solidFill>
                  <a:srgbClr val="FF0000"/>
                </a:solidFill>
              </a:rPr>
              <a:t>Medeni Usulün Uygulanma Gayesi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Rot="1" noChangeArrowheads="1"/>
          </p:cNvSpPr>
          <p:nvPr>
            <p:ph idx="1"/>
          </p:nvPr>
        </p:nvSpPr>
        <p:spPr/>
        <p:txBody>
          <a:bodyPr/>
          <a:lstStyle/>
          <a:p>
            <a:pPr>
              <a:lnSpc>
                <a:spcPct val="80000"/>
              </a:lnSpc>
            </a:pPr>
            <a:r>
              <a:rPr lang="tr-TR" sz="2000"/>
              <a:t>MADDE 28- (1) </a:t>
            </a:r>
            <a:r>
              <a:rPr lang="tr-TR" sz="2000">
                <a:solidFill>
                  <a:srgbClr val="FF0000"/>
                </a:solidFill>
              </a:rPr>
              <a:t>Duruşma ve kararların bildirilmesi alenidir. </a:t>
            </a:r>
          </a:p>
          <a:p>
            <a:pPr>
              <a:lnSpc>
                <a:spcPct val="80000"/>
              </a:lnSpc>
            </a:pPr>
            <a:r>
              <a:rPr lang="tr-TR" sz="2000"/>
              <a:t>(2) Duruşmaların bir kısmının veya tamamının </a:t>
            </a:r>
            <a:r>
              <a:rPr lang="tr-TR" sz="2000">
                <a:solidFill>
                  <a:srgbClr val="FF0000"/>
                </a:solidFill>
              </a:rPr>
              <a:t>gizli</a:t>
            </a:r>
            <a:r>
              <a:rPr lang="tr-TR" sz="2000"/>
              <a:t> olarak yapılmasına ancak </a:t>
            </a:r>
            <a:r>
              <a:rPr lang="tr-TR" sz="2000">
                <a:solidFill>
                  <a:srgbClr val="FF0000"/>
                </a:solidFill>
              </a:rPr>
              <a:t>genel ahlâkın veya kamu güvenliğinin</a:t>
            </a:r>
            <a:r>
              <a:rPr lang="tr-TR" sz="2000"/>
              <a:t> kesin olarak gerekli kıldığı hâllerde, taraflardan birinin </a:t>
            </a:r>
            <a:r>
              <a:rPr lang="tr-TR" sz="2000">
                <a:solidFill>
                  <a:srgbClr val="FF0000"/>
                </a:solidFill>
              </a:rPr>
              <a:t>talebi üzerine</a:t>
            </a:r>
            <a:r>
              <a:rPr lang="tr-TR" sz="2000"/>
              <a:t> yahut </a:t>
            </a:r>
            <a:r>
              <a:rPr lang="tr-TR" sz="2000">
                <a:solidFill>
                  <a:srgbClr val="FF0000"/>
                </a:solidFill>
              </a:rPr>
              <a:t>resen</a:t>
            </a:r>
            <a:r>
              <a:rPr lang="tr-TR" sz="2000"/>
              <a:t> mahkemece karar verilebilir. </a:t>
            </a:r>
          </a:p>
          <a:p>
            <a:pPr>
              <a:lnSpc>
                <a:spcPct val="80000"/>
              </a:lnSpc>
              <a:buFont typeface="Wingdings" pitchFamily="2" charset="2"/>
              <a:buNone/>
            </a:pPr>
            <a:endParaRPr lang="tr-TR" sz="2000"/>
          </a:p>
          <a:p>
            <a:pPr>
              <a:lnSpc>
                <a:spcPct val="80000"/>
              </a:lnSpc>
            </a:pPr>
            <a:r>
              <a:rPr lang="tr-TR" sz="2000"/>
              <a:t>(3) Tarafların gizlilik talebi ön sorunlar hakkındaki hükümler çerçevesinde gizli duruşmada incelenir ve karara bağlanır. Hâkim, bu kararının gerekçelerini, esas hakkındaki kararı ile birlikte açıklar. </a:t>
            </a:r>
          </a:p>
          <a:p>
            <a:pPr>
              <a:lnSpc>
                <a:spcPct val="80000"/>
              </a:lnSpc>
              <a:buFont typeface="Wingdings" pitchFamily="2" charset="2"/>
              <a:buNone/>
            </a:pPr>
            <a:endParaRPr lang="tr-TR" sz="2000"/>
          </a:p>
          <a:p>
            <a:pPr>
              <a:lnSpc>
                <a:spcPct val="80000"/>
              </a:lnSpc>
            </a:pPr>
            <a:r>
              <a:rPr lang="tr-TR" sz="2000"/>
              <a:t>(4) Hâkim, gizli yargılama işlemleri sırasında hazır bulunanları o yargılamayla ilgili edindikleri bilgileri açıklamamaları hususunda uyarır ve 26/9/2004 tarihli ve 5237 sayılı Türk Ceza Kanununun gizliliğin ihlaline ilişkin hükmünün uygulanacağını ihtar ederek bu hususu tutanağa geçirir. </a:t>
            </a:r>
          </a:p>
        </p:txBody>
      </p:sp>
      <p:sp>
        <p:nvSpPr>
          <p:cNvPr id="26626" name="Rectangle 2"/>
          <p:cNvSpPr>
            <a:spLocks noGrp="1" noRot="1" noChangeArrowheads="1"/>
          </p:cNvSpPr>
          <p:nvPr>
            <p:ph type="title"/>
          </p:nvPr>
        </p:nvSpPr>
        <p:spPr/>
        <p:txBody>
          <a:bodyPr/>
          <a:lstStyle/>
          <a:p>
            <a:r>
              <a:rPr lang="tr-TR">
                <a:solidFill>
                  <a:srgbClr val="FF0000"/>
                </a:solidFill>
              </a:rPr>
              <a:t>ALENİYET İLKESİ</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Rot="1" noChangeArrowheads="1"/>
          </p:cNvSpPr>
          <p:nvPr>
            <p:ph idx="1"/>
          </p:nvPr>
        </p:nvSpPr>
        <p:spPr/>
        <p:txBody>
          <a:bodyPr/>
          <a:lstStyle/>
          <a:p>
            <a:pPr>
              <a:lnSpc>
                <a:spcPct val="80000"/>
              </a:lnSpc>
            </a:pPr>
            <a:r>
              <a:rPr lang="tr-TR" sz="2800"/>
              <a:t>Aleniyet ilkesinin gerçekleşmesi duruşmalı inceleme yapılmasına bağlıdır. Kanunda açık hüküm bulunmadığı sürece duruşma yapılması zorunludur.</a:t>
            </a:r>
          </a:p>
          <a:p>
            <a:pPr>
              <a:lnSpc>
                <a:spcPct val="80000"/>
              </a:lnSpc>
            </a:pPr>
            <a:endParaRPr lang="tr-TR" sz="2800"/>
          </a:p>
          <a:p>
            <a:pPr>
              <a:lnSpc>
                <a:spcPct val="80000"/>
              </a:lnSpc>
            </a:pPr>
            <a:r>
              <a:rPr lang="tr-TR" sz="2800"/>
              <a:t>Toplu mahkemelerde hükmün müzakeresi taraflara karşı dahi gizlidir.</a:t>
            </a:r>
          </a:p>
          <a:p>
            <a:pPr>
              <a:lnSpc>
                <a:spcPct val="80000"/>
              </a:lnSpc>
              <a:buFont typeface="Wingdings" pitchFamily="2" charset="2"/>
              <a:buNone/>
            </a:pPr>
            <a:endParaRPr lang="tr-TR" sz="2800"/>
          </a:p>
          <a:p>
            <a:pPr>
              <a:lnSpc>
                <a:spcPct val="80000"/>
              </a:lnSpc>
            </a:pPr>
            <a:r>
              <a:rPr lang="tr-TR" sz="2800"/>
              <a:t>Üst derece mahkemelerde (hukuka uygunluk denetimi yapıldığı ölçüde ) aleniyet ilkesi sınırlı bir uygulama alanına sahiptir.</a:t>
            </a:r>
          </a:p>
        </p:txBody>
      </p:sp>
      <p:sp>
        <p:nvSpPr>
          <p:cNvPr id="27650" name="Rectangle 2"/>
          <p:cNvSpPr>
            <a:spLocks noGrp="1" noRot="1" noChangeArrowheads="1"/>
          </p:cNvSpPr>
          <p:nvPr>
            <p:ph type="title"/>
          </p:nvPr>
        </p:nvSpPr>
        <p:spPr/>
        <p:txBody>
          <a:bodyPr/>
          <a:lstStyle/>
          <a:p>
            <a:r>
              <a:rPr lang="tr-TR">
                <a:solidFill>
                  <a:srgbClr val="FF0000"/>
                </a:solidFill>
              </a:rPr>
              <a:t>ALENİYET İLKESİ</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Rot="1" noChangeArrowheads="1"/>
          </p:cNvSpPr>
          <p:nvPr>
            <p:ph idx="1"/>
          </p:nvPr>
        </p:nvSpPr>
        <p:spPr/>
        <p:txBody>
          <a:bodyPr/>
          <a:lstStyle/>
          <a:p>
            <a:pPr>
              <a:lnSpc>
                <a:spcPct val="90000"/>
              </a:lnSpc>
            </a:pPr>
            <a:r>
              <a:rPr lang="tr-TR" sz="2400"/>
              <a:t>Madde 29- (1) Taraflar, </a:t>
            </a:r>
            <a:r>
              <a:rPr lang="tr-TR" sz="2400">
                <a:solidFill>
                  <a:srgbClr val="FF0000"/>
                </a:solidFill>
              </a:rPr>
              <a:t>dürüstlük kuralına uygun davranmak </a:t>
            </a:r>
            <a:r>
              <a:rPr lang="tr-TR" sz="2400"/>
              <a:t>zorundadır.</a:t>
            </a:r>
          </a:p>
          <a:p>
            <a:pPr>
              <a:lnSpc>
                <a:spcPct val="90000"/>
              </a:lnSpc>
            </a:pPr>
            <a:r>
              <a:rPr lang="tr-TR" sz="2400"/>
              <a:t>(2) Taraflar, davanın dayanağı olan vakıalara ilişkin açıklamalarını </a:t>
            </a:r>
            <a:r>
              <a:rPr lang="tr-TR" sz="2400">
                <a:solidFill>
                  <a:srgbClr val="FF0000"/>
                </a:solidFill>
              </a:rPr>
              <a:t>gerçeğe uygun bir biçimde </a:t>
            </a:r>
            <a:r>
              <a:rPr lang="tr-TR" sz="2400"/>
              <a:t>yapmakla yükümlüdürler.</a:t>
            </a:r>
          </a:p>
          <a:p>
            <a:pPr>
              <a:lnSpc>
                <a:spcPct val="90000"/>
              </a:lnSpc>
              <a:buFont typeface="Wingdings" pitchFamily="2" charset="2"/>
              <a:buNone/>
            </a:pPr>
            <a:r>
              <a:rPr lang="tr-TR" sz="2400"/>
              <a:t>    Bu hüküm gereğince;</a:t>
            </a:r>
          </a:p>
          <a:p>
            <a:pPr>
              <a:lnSpc>
                <a:spcPct val="90000"/>
              </a:lnSpc>
            </a:pPr>
            <a:r>
              <a:rPr lang="tr-TR" sz="2400"/>
              <a:t>Maddenin ilk fıkrası, MK m.2’deki dürüstlük kuralının medeni usul hukukundaki görünümü olarak karşımıza çıkmaktadır. Bu kural, taraf usul işlemleri alanında etkisini gösterir. Söz konusu kurala aykırı olması halinde işlemin hukuki sonuç doğurması mahkemece önlenecektir.</a:t>
            </a:r>
          </a:p>
        </p:txBody>
      </p:sp>
      <p:sp>
        <p:nvSpPr>
          <p:cNvPr id="28674" name="Rectangle 2"/>
          <p:cNvSpPr>
            <a:spLocks noGrp="1" noRot="1" noChangeArrowheads="1"/>
          </p:cNvSpPr>
          <p:nvPr>
            <p:ph type="title"/>
          </p:nvPr>
        </p:nvSpPr>
        <p:spPr/>
        <p:txBody>
          <a:bodyPr>
            <a:normAutofit fontScale="90000"/>
          </a:bodyPr>
          <a:lstStyle/>
          <a:p>
            <a:r>
              <a:rPr lang="tr-TR" sz="3600">
                <a:solidFill>
                  <a:srgbClr val="FF0000"/>
                </a:solidFill>
              </a:rPr>
              <a:t>DÜRÜST DAVRANMA VE DOĞRUYU SÖYLEME YÜKÜMLÜLÜĞÜ</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Rot="1" noChangeArrowheads="1"/>
          </p:cNvSpPr>
          <p:nvPr>
            <p:ph idx="1"/>
          </p:nvPr>
        </p:nvSpPr>
        <p:spPr/>
        <p:txBody>
          <a:bodyPr/>
          <a:lstStyle/>
          <a:p>
            <a:pPr>
              <a:lnSpc>
                <a:spcPct val="90000"/>
              </a:lnSpc>
            </a:pPr>
            <a:r>
              <a:rPr lang="tr-TR"/>
              <a:t>Dürüst davranma ve doğruyu söyleme usuli yük değil, yükümlülük niteliğindedir.</a:t>
            </a:r>
          </a:p>
          <a:p>
            <a:pPr>
              <a:lnSpc>
                <a:spcPct val="90000"/>
              </a:lnSpc>
            </a:pPr>
            <a:endParaRPr lang="tr-TR"/>
          </a:p>
          <a:p>
            <a:pPr>
              <a:lnSpc>
                <a:spcPct val="90000"/>
              </a:lnSpc>
            </a:pPr>
            <a:r>
              <a:rPr lang="tr-TR"/>
              <a:t>Hukuki ve cezai sorumluluğu doğurabilir. Yerine göre bu yükümlülüğe aykırılık yargılamanın iadesi sebebidir.</a:t>
            </a:r>
          </a:p>
          <a:p>
            <a:pPr>
              <a:lnSpc>
                <a:spcPct val="90000"/>
              </a:lnSpc>
            </a:pPr>
            <a:endParaRPr lang="tr-TR"/>
          </a:p>
          <a:p>
            <a:pPr>
              <a:lnSpc>
                <a:spcPct val="90000"/>
              </a:lnSpc>
            </a:pPr>
            <a:r>
              <a:rPr lang="tr-TR"/>
              <a:t>Doğruyu söyleme ödevinde objektif değil, sübjektif gerçeklik esas alınmaktadır.</a:t>
            </a:r>
          </a:p>
        </p:txBody>
      </p:sp>
      <p:sp>
        <p:nvSpPr>
          <p:cNvPr id="29698" name="Rectangle 2"/>
          <p:cNvSpPr>
            <a:spLocks noGrp="1" noRot="1" noChangeArrowheads="1"/>
          </p:cNvSpPr>
          <p:nvPr>
            <p:ph type="title"/>
          </p:nvPr>
        </p:nvSpPr>
        <p:spPr/>
        <p:txBody>
          <a:bodyPr>
            <a:normAutofit fontScale="90000"/>
          </a:bodyPr>
          <a:lstStyle/>
          <a:p>
            <a:r>
              <a:rPr lang="tr-TR" sz="3600">
                <a:solidFill>
                  <a:srgbClr val="FF0000"/>
                </a:solidFill>
              </a:rPr>
              <a:t>DÜRÜST DAVRANMA VE DOĞRUYU SÖYLEME YÜKÜMLÜLÜĞÜ</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Rot="1" noChangeArrowheads="1"/>
          </p:cNvSpPr>
          <p:nvPr>
            <p:ph idx="1"/>
          </p:nvPr>
        </p:nvSpPr>
        <p:spPr/>
        <p:txBody>
          <a:bodyPr/>
          <a:lstStyle/>
          <a:p>
            <a:pPr>
              <a:lnSpc>
                <a:spcPct val="90000"/>
              </a:lnSpc>
            </a:pPr>
            <a:r>
              <a:rPr lang="tr-TR" sz="2800" b="1"/>
              <a:t>MADDE 30- (1) Hâkim, yargılamanın </a:t>
            </a:r>
            <a:r>
              <a:rPr lang="tr-TR" sz="2800" b="1">
                <a:solidFill>
                  <a:srgbClr val="FF0000"/>
                </a:solidFill>
              </a:rPr>
              <a:t>makul süre içinde</a:t>
            </a:r>
            <a:r>
              <a:rPr lang="tr-TR" sz="2800" b="1"/>
              <a:t> ve </a:t>
            </a:r>
            <a:r>
              <a:rPr lang="tr-TR" sz="2800" b="1">
                <a:solidFill>
                  <a:srgbClr val="FF0000"/>
                </a:solidFill>
              </a:rPr>
              <a:t>düzenli bir biçimde</a:t>
            </a:r>
            <a:r>
              <a:rPr lang="tr-TR" sz="2800" b="1"/>
              <a:t> yürütülmesini ve </a:t>
            </a:r>
            <a:r>
              <a:rPr lang="tr-TR" sz="2800" b="1">
                <a:solidFill>
                  <a:srgbClr val="FF0000"/>
                </a:solidFill>
              </a:rPr>
              <a:t>gereksiz gider yapılmamasını</a:t>
            </a:r>
            <a:r>
              <a:rPr lang="tr-TR" sz="2800" b="1"/>
              <a:t> sağlamakla yükümlüdür.</a:t>
            </a:r>
            <a:r>
              <a:rPr lang="tr-TR" sz="2800"/>
              <a:t> </a:t>
            </a:r>
          </a:p>
          <a:p>
            <a:pPr>
              <a:lnSpc>
                <a:spcPct val="90000"/>
              </a:lnSpc>
            </a:pPr>
            <a:r>
              <a:rPr lang="tr-TR" sz="2800"/>
              <a:t>Usul ekonomisi ilkesi, Anayasa m. 141/4 de “Davaların en az giderle ve mümkün olan süratle sonuçlandırılması, yargının görevidir” şeklinde düzenlenen bir anayasal ilkedir.</a:t>
            </a:r>
          </a:p>
          <a:p>
            <a:pPr>
              <a:lnSpc>
                <a:spcPct val="90000"/>
              </a:lnSpc>
            </a:pPr>
            <a:r>
              <a:rPr lang="tr-TR" sz="2800"/>
              <a:t>AİHS’nin 6. maddesindeki </a:t>
            </a:r>
            <a:r>
              <a:rPr lang="tr-TR" sz="2800">
                <a:solidFill>
                  <a:srgbClr val="FF0000"/>
                </a:solidFill>
              </a:rPr>
              <a:t>adil yargılanma hakkı</a:t>
            </a:r>
            <a:r>
              <a:rPr lang="tr-TR" sz="2800"/>
              <a:t> ile doğrudan ilgilidir.</a:t>
            </a:r>
          </a:p>
          <a:p>
            <a:pPr>
              <a:lnSpc>
                <a:spcPct val="90000"/>
              </a:lnSpc>
            </a:pPr>
            <a:endParaRPr lang="tr-TR" sz="2800"/>
          </a:p>
        </p:txBody>
      </p:sp>
      <p:sp>
        <p:nvSpPr>
          <p:cNvPr id="30722" name="Rectangle 2"/>
          <p:cNvSpPr>
            <a:spLocks noGrp="1" noRot="1" noChangeArrowheads="1"/>
          </p:cNvSpPr>
          <p:nvPr>
            <p:ph type="title"/>
          </p:nvPr>
        </p:nvSpPr>
        <p:spPr/>
        <p:txBody>
          <a:bodyPr/>
          <a:lstStyle/>
          <a:p>
            <a:r>
              <a:rPr lang="tr-TR">
                <a:solidFill>
                  <a:srgbClr val="FF0000"/>
                </a:solidFill>
              </a:rPr>
              <a:t>USUL EKONOMİSİ İLKESİ</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Rot="1" noChangeArrowheads="1"/>
          </p:cNvSpPr>
          <p:nvPr>
            <p:ph idx="1"/>
          </p:nvPr>
        </p:nvSpPr>
        <p:spPr/>
        <p:txBody>
          <a:bodyPr>
            <a:normAutofit fontScale="92500"/>
          </a:bodyPr>
          <a:lstStyle/>
          <a:p>
            <a:pPr>
              <a:lnSpc>
                <a:spcPct val="90000"/>
              </a:lnSpc>
            </a:pPr>
            <a:r>
              <a:rPr lang="tr-TR" sz="2400" b="1"/>
              <a:t>MADDE 31- (1) Hâkim, </a:t>
            </a:r>
            <a:r>
              <a:rPr lang="tr-TR" sz="2400" b="1">
                <a:solidFill>
                  <a:srgbClr val="FF0000"/>
                </a:solidFill>
              </a:rPr>
              <a:t>uyuşmazlığın aydınlatılmasının zorunlu kıldığı durumlarda</a:t>
            </a:r>
            <a:r>
              <a:rPr lang="tr-TR" sz="2400" b="1"/>
              <a:t>, maddi veya hukuki açıdan </a:t>
            </a:r>
            <a:r>
              <a:rPr lang="tr-TR" sz="2400" b="1">
                <a:solidFill>
                  <a:srgbClr val="FF0000"/>
                </a:solidFill>
              </a:rPr>
              <a:t>belirsiz yahut çelişkili gördüğü hususlar hakkında</a:t>
            </a:r>
            <a:r>
              <a:rPr lang="tr-TR" sz="2400" b="1"/>
              <a:t>, taraflara açıklama yaptırabilir; soru sorabilir; delil gösterilmesini isteyebilir.</a:t>
            </a:r>
            <a:r>
              <a:rPr lang="tr-TR" sz="2400"/>
              <a:t> </a:t>
            </a:r>
          </a:p>
          <a:p>
            <a:pPr>
              <a:lnSpc>
                <a:spcPct val="90000"/>
              </a:lnSpc>
              <a:buFont typeface="Wingdings" pitchFamily="2" charset="2"/>
              <a:buNone/>
            </a:pPr>
            <a:endParaRPr lang="tr-TR" sz="2400"/>
          </a:p>
          <a:p>
            <a:pPr>
              <a:lnSpc>
                <a:spcPct val="90000"/>
              </a:lnSpc>
            </a:pPr>
            <a:r>
              <a:rPr lang="tr-TR" sz="2400"/>
              <a:t>Hakim olayın ve hukuki uyuşmazlığın olgusal ve hukuki boyutlarını gerekli olduğu ölçüde taraflarla birlikte ele alabilecek, tarafların zamanında uyuşmazlığın çözümü ve önemi vakıaların tamamı hakkında açıklama yapmalarını, özellikle ileri sürülen vakıalardaki eksiklikleri tamamlamalarını,delilleri ikame etmelerini ve gerekli talep ileri sürmelerini sağlayabilecektir.</a:t>
            </a:r>
          </a:p>
        </p:txBody>
      </p:sp>
      <p:sp>
        <p:nvSpPr>
          <p:cNvPr id="31746" name="Rectangle 2"/>
          <p:cNvSpPr>
            <a:spLocks noGrp="1" noRot="1" noChangeArrowheads="1"/>
          </p:cNvSpPr>
          <p:nvPr>
            <p:ph type="title"/>
          </p:nvPr>
        </p:nvSpPr>
        <p:spPr/>
        <p:txBody>
          <a:bodyPr>
            <a:normAutofit fontScale="90000"/>
          </a:bodyPr>
          <a:lstStyle/>
          <a:p>
            <a:r>
              <a:rPr lang="tr-TR" sz="4000">
                <a:solidFill>
                  <a:srgbClr val="FF0000"/>
                </a:solidFill>
              </a:rPr>
              <a:t>HAKİMİN DAVAYI AYDINLATMA ÖDEVİ</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Rot="1" noChangeArrowheads="1"/>
          </p:cNvSpPr>
          <p:nvPr>
            <p:ph idx="1"/>
          </p:nvPr>
        </p:nvSpPr>
        <p:spPr/>
        <p:txBody>
          <a:bodyPr/>
          <a:lstStyle/>
          <a:p>
            <a:pPr>
              <a:lnSpc>
                <a:spcPct val="80000"/>
              </a:lnSpc>
            </a:pPr>
            <a:r>
              <a:rPr lang="tr-TR" sz="2400"/>
              <a:t>Hakim davayı aydınlatma ödevi içerisinde hakimin dikkatli olması gerekir. Hakim, tarafın ileri sürdüğü vakıaya zımnen dahil olan vakıaların getirilmesini taraftan isteyebilir. Bu iddia ve savunmanın genişletilmesi veya değiştirilmesi yasağına aykırılık teşkil etmez. Ancak tarafın hiç ileri sürmediği bir vakıanın davayı aydınlatma ödevi çerçevesinde tarafça ileri sürülmesi veya getirilmesi istenemez. Aksi halde bu durum hakimin gerekmediği halde taraflardan birisine yol göstermesi şeklindeki hakimin reddi sebebi olabilir (HMK m.36/1,a)</a:t>
            </a:r>
          </a:p>
          <a:p>
            <a:pPr>
              <a:lnSpc>
                <a:spcPct val="80000"/>
              </a:lnSpc>
            </a:pPr>
            <a:r>
              <a:rPr lang="tr-TR" sz="2400"/>
              <a:t>Kanunda ön görülen uyuşmazlığın aydınlatılması araçlarından en önemlisi tarafların dinlenmesi ve isticvaptır.</a:t>
            </a:r>
          </a:p>
          <a:p>
            <a:pPr>
              <a:lnSpc>
                <a:spcPct val="80000"/>
              </a:lnSpc>
            </a:pPr>
            <a:endParaRPr lang="tr-TR" sz="2400"/>
          </a:p>
        </p:txBody>
      </p:sp>
      <p:sp>
        <p:nvSpPr>
          <p:cNvPr id="32770" name="Rectangle 2"/>
          <p:cNvSpPr>
            <a:spLocks noGrp="1" noRot="1" noChangeArrowheads="1"/>
          </p:cNvSpPr>
          <p:nvPr>
            <p:ph type="title"/>
          </p:nvPr>
        </p:nvSpPr>
        <p:spPr/>
        <p:txBody>
          <a:bodyPr>
            <a:normAutofit fontScale="90000"/>
          </a:bodyPr>
          <a:lstStyle/>
          <a:p>
            <a:r>
              <a:rPr lang="tr-TR" sz="4000">
                <a:solidFill>
                  <a:srgbClr val="FF0000"/>
                </a:solidFill>
              </a:rPr>
              <a:t>HAKİMİN DAVAYI AYDINLATMA ÖDEVİ</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Rot="1" noChangeArrowheads="1"/>
          </p:cNvSpPr>
          <p:nvPr>
            <p:ph idx="1"/>
          </p:nvPr>
        </p:nvSpPr>
        <p:spPr/>
        <p:txBody>
          <a:bodyPr>
            <a:normAutofit lnSpcReduction="10000"/>
          </a:bodyPr>
          <a:lstStyle/>
          <a:p>
            <a:pPr>
              <a:lnSpc>
                <a:spcPct val="80000"/>
              </a:lnSpc>
            </a:pPr>
            <a:r>
              <a:rPr lang="tr-TR" sz="2000"/>
              <a:t>MADDE 32- (1) Yargılamayı, hâkim sevk ve idare eder; yargılama düzeninin bozulmaması için gerekli her türlü tedbiri alır. </a:t>
            </a:r>
          </a:p>
          <a:p>
            <a:pPr>
              <a:lnSpc>
                <a:spcPct val="80000"/>
              </a:lnSpc>
            </a:pPr>
            <a:r>
              <a:rPr lang="tr-TR" sz="2000"/>
              <a:t>(2) </a:t>
            </a:r>
            <a:r>
              <a:rPr lang="tr-TR" sz="2000">
                <a:solidFill>
                  <a:srgbClr val="FF0000"/>
                </a:solidFill>
              </a:rPr>
              <a:t>Okunamayan veya uygunsuz yahut ilgisiz olan dilekçenin yeniden düzenlenmesi için </a:t>
            </a:r>
            <a:r>
              <a:rPr lang="tr-TR" sz="2000" b="1" u="sng">
                <a:solidFill>
                  <a:srgbClr val="FF0000"/>
                </a:solidFill>
              </a:rPr>
              <a:t>uygun bir süre verilir</a:t>
            </a:r>
            <a:r>
              <a:rPr lang="tr-TR" sz="2000"/>
              <a:t> ve bu dilekçe dosyada kalır. Verilen süre içinde yeni bir dilekçe düzenlenmezse, tekrar süre verilemez. </a:t>
            </a:r>
          </a:p>
          <a:p>
            <a:pPr>
              <a:lnSpc>
                <a:spcPct val="80000"/>
              </a:lnSpc>
              <a:buFont typeface="Wingdings" pitchFamily="2" charset="2"/>
              <a:buNone/>
            </a:pPr>
            <a:endParaRPr lang="tr-TR" sz="2000"/>
          </a:p>
          <a:p>
            <a:pPr>
              <a:lnSpc>
                <a:spcPct val="80000"/>
              </a:lnSpc>
            </a:pPr>
            <a:r>
              <a:rPr lang="tr-TR" sz="2000">
                <a:solidFill>
                  <a:srgbClr val="FF0000"/>
                </a:solidFill>
              </a:rPr>
              <a:t>Davanın yürütülmesi işi hakime aittir</a:t>
            </a:r>
            <a:r>
              <a:rPr lang="tr-TR" sz="2000"/>
              <a:t>. Bu anlamda tarafların tasarruf alanları dışında kalan tüm hususlar hakime aittir. </a:t>
            </a:r>
            <a:r>
              <a:rPr lang="tr-TR" sz="2000">
                <a:solidFill>
                  <a:srgbClr val="FF0000"/>
                </a:solidFill>
              </a:rPr>
              <a:t>Süre verilmesi, süre uzatılması, tarafların davet edilmesi</a:t>
            </a:r>
            <a:r>
              <a:rPr lang="tr-TR" sz="2000"/>
              <a:t>, davanın ertelenmesi, taraflara </a:t>
            </a:r>
            <a:r>
              <a:rPr lang="tr-TR" sz="2000">
                <a:solidFill>
                  <a:srgbClr val="FF0000"/>
                </a:solidFill>
              </a:rPr>
              <a:t>tebligat</a:t>
            </a:r>
            <a:r>
              <a:rPr lang="tr-TR" sz="2000"/>
              <a:t> yapılması, </a:t>
            </a:r>
            <a:r>
              <a:rPr lang="tr-TR" sz="2000">
                <a:solidFill>
                  <a:srgbClr val="FF0000"/>
                </a:solidFill>
              </a:rPr>
              <a:t>duruşma günlerinin tespit edilmesi,</a:t>
            </a:r>
            <a:r>
              <a:rPr lang="tr-TR" sz="2000"/>
              <a:t> davanın </a:t>
            </a:r>
            <a:r>
              <a:rPr lang="tr-TR" sz="2000">
                <a:solidFill>
                  <a:srgbClr val="FF0000"/>
                </a:solidFill>
              </a:rPr>
              <a:t>ertelenmesi</a:t>
            </a:r>
            <a:r>
              <a:rPr lang="tr-TR" sz="2000"/>
              <a:t> ve bekletici  soruna karar verilmesi davayı yürütme yetkisine dahil olup, hakime aittir.</a:t>
            </a:r>
          </a:p>
          <a:p>
            <a:pPr>
              <a:lnSpc>
                <a:spcPct val="80000"/>
              </a:lnSpc>
            </a:pPr>
            <a:r>
              <a:rPr lang="tr-TR" sz="2000">
                <a:solidFill>
                  <a:srgbClr val="FF0000"/>
                </a:solidFill>
              </a:rPr>
              <a:t>Davanın şekli olarak yürütülmesine ilişkin durumlar</a:t>
            </a:r>
            <a:r>
              <a:rPr lang="tr-TR" sz="2000"/>
              <a:t> dışında hakimin soru sorma ve delilleri toplaması gibi durumlar </a:t>
            </a:r>
            <a:r>
              <a:rPr lang="tr-TR" sz="2000">
                <a:solidFill>
                  <a:srgbClr val="FF0000"/>
                </a:solidFill>
              </a:rPr>
              <a:t>davanın maddi açıdan yürütülmesi ile ilgili olup, hakime aittir.</a:t>
            </a:r>
          </a:p>
        </p:txBody>
      </p:sp>
      <p:sp>
        <p:nvSpPr>
          <p:cNvPr id="33794" name="Rectangle 2"/>
          <p:cNvSpPr>
            <a:spLocks noGrp="1" noRot="1" noChangeArrowheads="1"/>
          </p:cNvSpPr>
          <p:nvPr>
            <p:ph type="title"/>
          </p:nvPr>
        </p:nvSpPr>
        <p:spPr/>
        <p:txBody>
          <a:bodyPr/>
          <a:lstStyle/>
          <a:p>
            <a:r>
              <a:rPr lang="tr-TR" sz="4000">
                <a:solidFill>
                  <a:srgbClr val="FF0000"/>
                </a:solidFill>
              </a:rPr>
              <a:t>YARGILAMANIN SEVK VE İDARESİ</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Rot="1" noChangeArrowheads="1"/>
          </p:cNvSpPr>
          <p:nvPr>
            <p:ph idx="1"/>
          </p:nvPr>
        </p:nvSpPr>
        <p:spPr/>
        <p:txBody>
          <a:bodyPr>
            <a:normAutofit lnSpcReduction="10000"/>
          </a:bodyPr>
          <a:lstStyle/>
          <a:p>
            <a:r>
              <a:rPr lang="tr-TR" sz="2800" b="1"/>
              <a:t>Madde 33-(1) Hakim, Türk hukukunu resen uygular</a:t>
            </a:r>
          </a:p>
          <a:p>
            <a:endParaRPr lang="tr-TR" sz="2800" b="1"/>
          </a:p>
          <a:p>
            <a:r>
              <a:rPr lang="tr-TR" sz="2400"/>
              <a:t>Hukukumuzda hakim tarafların kendisine bildirdikleri hukuk kuralları ile bağlı değildir. Zira vakıalara uygulanacak hukuk kurallarını bulup uygulamak tamamen hakimin işidir.</a:t>
            </a:r>
          </a:p>
          <a:p>
            <a:r>
              <a:rPr lang="tr-TR" sz="2400"/>
              <a:t>Taraf hukuki sebebi yanlış göstermiş yada birkaç hukuki sebebi bir arada göstermiş olsa bile yada hukuki sebebi hiç göstermemiş olsa bile bu durum dava dilekçesi bakımından bir eksiklik teşkil etmeyecektir.</a:t>
            </a:r>
          </a:p>
        </p:txBody>
      </p:sp>
      <p:sp>
        <p:nvSpPr>
          <p:cNvPr id="34818" name="Rectangle 2"/>
          <p:cNvSpPr>
            <a:spLocks noGrp="1" noRot="1" noChangeArrowheads="1"/>
          </p:cNvSpPr>
          <p:nvPr>
            <p:ph type="title"/>
          </p:nvPr>
        </p:nvSpPr>
        <p:spPr/>
        <p:txBody>
          <a:bodyPr/>
          <a:lstStyle/>
          <a:p>
            <a:r>
              <a:rPr lang="tr-TR">
                <a:solidFill>
                  <a:srgbClr val="FF0000"/>
                </a:solidFill>
              </a:rPr>
              <a:t>HUKUKUN UYGULANMASI</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Rot="1" noChangeArrowheads="1"/>
          </p:cNvSpPr>
          <p:nvPr>
            <p:ph idx="1"/>
          </p:nvPr>
        </p:nvSpPr>
        <p:spPr/>
        <p:txBody>
          <a:bodyPr/>
          <a:lstStyle/>
          <a:p>
            <a:pPr marL="609600" indent="-609600">
              <a:buFontTx/>
              <a:buAutoNum type="arabicPeriod"/>
            </a:pPr>
            <a:r>
              <a:rPr lang="tr-TR" b="1"/>
              <a:t>Teksif ilkesi</a:t>
            </a:r>
          </a:p>
          <a:p>
            <a:pPr marL="609600" indent="-609600">
              <a:buFontTx/>
              <a:buAutoNum type="arabicPeriod"/>
            </a:pPr>
            <a:r>
              <a:rPr lang="tr-TR" b="1"/>
              <a:t>Re’sen Harekete Geçme İlkesi</a:t>
            </a:r>
          </a:p>
          <a:p>
            <a:pPr marL="609600" indent="-609600">
              <a:buFontTx/>
              <a:buAutoNum type="arabicPeriod"/>
            </a:pPr>
            <a:r>
              <a:rPr lang="tr-TR" b="1"/>
              <a:t>Re’sen Araştırma İlkesi</a:t>
            </a:r>
          </a:p>
          <a:p>
            <a:pPr marL="609600" indent="-609600">
              <a:buFontTx/>
              <a:buAutoNum type="arabicPeriod"/>
            </a:pPr>
            <a:r>
              <a:rPr lang="tr-TR" b="1"/>
              <a:t>Doğrudanlık İlkesi</a:t>
            </a:r>
          </a:p>
          <a:p>
            <a:pPr marL="609600" indent="-609600">
              <a:buFontTx/>
              <a:buAutoNum type="arabicPeriod"/>
            </a:pPr>
            <a:r>
              <a:rPr lang="tr-TR" b="1"/>
              <a:t>Sözlülük- Yazılılık İlkesi</a:t>
            </a:r>
          </a:p>
        </p:txBody>
      </p:sp>
      <p:sp>
        <p:nvSpPr>
          <p:cNvPr id="35842" name="Rectangle 2"/>
          <p:cNvSpPr>
            <a:spLocks noGrp="1" noRot="1" noChangeArrowheads="1"/>
          </p:cNvSpPr>
          <p:nvPr>
            <p:ph type="title"/>
          </p:nvPr>
        </p:nvSpPr>
        <p:spPr/>
        <p:txBody>
          <a:bodyPr/>
          <a:lstStyle/>
          <a:p>
            <a:r>
              <a:rPr lang="tr-TR">
                <a:solidFill>
                  <a:srgbClr val="FF0000"/>
                </a:solidFill>
              </a:rPr>
              <a:t>DİĞER BAZI USULİ İLKELER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Rot="1" noChangeArrowheads="1"/>
          </p:cNvSpPr>
          <p:nvPr>
            <p:ph idx="1"/>
          </p:nvPr>
        </p:nvSpPr>
        <p:spPr/>
        <p:txBody>
          <a:bodyPr/>
          <a:lstStyle/>
          <a:p>
            <a:pPr>
              <a:lnSpc>
                <a:spcPct val="80000"/>
              </a:lnSpc>
            </a:pPr>
            <a:r>
              <a:rPr lang="tr-TR" sz="2800"/>
              <a:t>Hukuk kanundan ibaret değildir ama “ kanunsuz” hukuk düşünülemez.</a:t>
            </a:r>
          </a:p>
          <a:p>
            <a:pPr>
              <a:lnSpc>
                <a:spcPct val="80000"/>
              </a:lnSpc>
            </a:pPr>
            <a:r>
              <a:rPr lang="tr-TR" sz="2800"/>
              <a:t>Usul hukuk bakımından kanunun önemi daha fazladır.Any.142.md “ Mahkemelerin görevi,yetkisi ,işleyişi ve yargılama usulleri “kanunla”düzenlenir.</a:t>
            </a:r>
          </a:p>
          <a:p>
            <a:pPr>
              <a:lnSpc>
                <a:spcPct val="80000"/>
              </a:lnSpc>
            </a:pPr>
            <a:r>
              <a:rPr lang="tr-TR" sz="2800"/>
              <a:t>Usul hukukunda “kanunilik”  ilkesi ön plandadır.</a:t>
            </a:r>
          </a:p>
          <a:p>
            <a:pPr>
              <a:lnSpc>
                <a:spcPct val="80000"/>
              </a:lnSpc>
            </a:pPr>
            <a:r>
              <a:rPr lang="tr-TR" sz="2800"/>
              <a:t>Usul hukuku “Hukuki güvenlik” ilkesiyle doğrudan ilişkilidir.Hukuki güvenlik; öngörülebilirlik,belirlilik ve istikrarlığı beraberinde getirir. </a:t>
            </a:r>
          </a:p>
        </p:txBody>
      </p:sp>
      <p:sp>
        <p:nvSpPr>
          <p:cNvPr id="5122" name="Rectangle 2"/>
          <p:cNvSpPr>
            <a:spLocks noGrp="1" noRot="1" noChangeArrowheads="1"/>
          </p:cNvSpPr>
          <p:nvPr>
            <p:ph type="title"/>
          </p:nvPr>
        </p:nvSpPr>
        <p:spPr/>
        <p:txBody>
          <a:bodyPr>
            <a:normAutofit fontScale="90000"/>
          </a:bodyPr>
          <a:lstStyle/>
          <a:p>
            <a:r>
              <a:rPr lang="tr-TR" sz="4000">
                <a:solidFill>
                  <a:srgbClr val="FF0000"/>
                </a:solidFill>
              </a:rPr>
              <a:t>Medeni Usulün Uygulanma Gayesi</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Rot="1" noChangeArrowheads="1"/>
          </p:cNvSpPr>
          <p:nvPr>
            <p:ph idx="1"/>
          </p:nvPr>
        </p:nvSpPr>
        <p:spPr/>
        <p:txBody>
          <a:bodyPr>
            <a:normAutofit lnSpcReduction="10000"/>
          </a:bodyPr>
          <a:lstStyle/>
          <a:p>
            <a:pPr>
              <a:lnSpc>
                <a:spcPct val="90000"/>
              </a:lnSpc>
            </a:pPr>
            <a:r>
              <a:rPr lang="tr-TR" sz="2400"/>
              <a:t>Bu ilkeye göre taraflar bütün iddia ve savunma nedenlerini belli bir usul kesitine kadar ileri sürmelidir. Bu usul kesitinden sonra ileri sürülen dava malzemeleri kural olarak kabul edilmemektedir. Bu usul ekonomisi ile de yakından ilgilidir.</a:t>
            </a:r>
          </a:p>
          <a:p>
            <a:pPr>
              <a:lnSpc>
                <a:spcPct val="90000"/>
              </a:lnSpc>
            </a:pPr>
            <a:r>
              <a:rPr lang="tr-TR" sz="2400"/>
              <a:t>Genişletme ve değiştirme yasağı uygulanır</a:t>
            </a:r>
          </a:p>
          <a:p>
            <a:pPr>
              <a:lnSpc>
                <a:spcPct val="90000"/>
              </a:lnSpc>
            </a:pPr>
            <a:r>
              <a:rPr lang="tr-TR" sz="2400"/>
              <a:t>Islah ve karşı tarafın muvafakati ile bu ilke esnetilebilir.</a:t>
            </a:r>
          </a:p>
          <a:p>
            <a:pPr>
              <a:lnSpc>
                <a:spcPct val="90000"/>
              </a:lnSpc>
            </a:pPr>
            <a:r>
              <a:rPr lang="tr-TR" sz="2400"/>
              <a:t>İlk itirazlar cevap dilekçesi verildikten sonra hiçbir şekilde ileri sürülemez (HMK m.131)</a:t>
            </a:r>
          </a:p>
          <a:p>
            <a:pPr>
              <a:lnSpc>
                <a:spcPct val="90000"/>
              </a:lnSpc>
            </a:pPr>
            <a:r>
              <a:rPr lang="tr-TR" sz="2400"/>
              <a:t>Teksif ilkesinin uygulanabilmesi için yargılamanın yazılılık ilkesine dayanması ve çeşitli usul kesitlerine bölünmüş olması gerekmektedir.</a:t>
            </a:r>
          </a:p>
        </p:txBody>
      </p:sp>
      <p:sp>
        <p:nvSpPr>
          <p:cNvPr id="36866" name="Rectangle 2"/>
          <p:cNvSpPr>
            <a:spLocks noGrp="1" noRot="1" noChangeArrowheads="1"/>
          </p:cNvSpPr>
          <p:nvPr>
            <p:ph type="title"/>
          </p:nvPr>
        </p:nvSpPr>
        <p:spPr/>
        <p:txBody>
          <a:bodyPr/>
          <a:lstStyle/>
          <a:p>
            <a:r>
              <a:rPr lang="tr-TR">
                <a:solidFill>
                  <a:srgbClr val="FF0000"/>
                </a:solidFill>
              </a:rPr>
              <a:t>TEKSİF İLKESİ</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Rot="1" noChangeArrowheads="1"/>
          </p:cNvSpPr>
          <p:nvPr>
            <p:ph idx="1"/>
          </p:nvPr>
        </p:nvSpPr>
        <p:spPr/>
        <p:txBody>
          <a:bodyPr/>
          <a:lstStyle/>
          <a:p>
            <a:r>
              <a:rPr lang="tr-TR"/>
              <a:t>İlgililerin talebi olmaksızın </a:t>
            </a:r>
            <a:r>
              <a:rPr lang="tr-TR" u="sng">
                <a:solidFill>
                  <a:srgbClr val="FF0000"/>
                </a:solidFill>
              </a:rPr>
              <a:t>uyuşmazlığa veya</a:t>
            </a:r>
            <a:r>
              <a:rPr lang="tr-TR"/>
              <a:t> işe mahkemenin kendiliğinden bakabilmesidir.</a:t>
            </a:r>
          </a:p>
          <a:p>
            <a:r>
              <a:rPr lang="tr-TR"/>
              <a:t>Çekişmeli yargıda istisna olup esas itibariyle çekişmesiz yargıya özgüdür.</a:t>
            </a:r>
          </a:p>
          <a:p>
            <a:r>
              <a:rPr lang="tr-TR"/>
              <a:t>Dava malzemesinin toplanmasını ilgilendiren re’sen araştırma ilkesi ile karıştırılmamalıdır.</a:t>
            </a:r>
          </a:p>
        </p:txBody>
      </p:sp>
      <p:sp>
        <p:nvSpPr>
          <p:cNvPr id="37890" name="Rectangle 2"/>
          <p:cNvSpPr>
            <a:spLocks noGrp="1" noRot="1" noChangeArrowheads="1"/>
          </p:cNvSpPr>
          <p:nvPr>
            <p:ph type="title"/>
          </p:nvPr>
        </p:nvSpPr>
        <p:spPr/>
        <p:txBody>
          <a:bodyPr/>
          <a:lstStyle/>
          <a:p>
            <a:r>
              <a:rPr lang="tr-TR" sz="4000">
                <a:solidFill>
                  <a:srgbClr val="FF0000"/>
                </a:solidFill>
              </a:rPr>
              <a:t>RE’SEN HAREKETE GEÇME İLKESİ</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Rot="1" noChangeArrowheads="1"/>
          </p:cNvSpPr>
          <p:nvPr>
            <p:ph idx="1"/>
          </p:nvPr>
        </p:nvSpPr>
        <p:spPr/>
        <p:txBody>
          <a:bodyPr>
            <a:normAutofit lnSpcReduction="10000"/>
          </a:bodyPr>
          <a:lstStyle/>
          <a:p>
            <a:pPr>
              <a:lnSpc>
                <a:spcPct val="80000"/>
              </a:lnSpc>
            </a:pPr>
            <a:r>
              <a:rPr lang="tr-TR" sz="2000" b="1"/>
              <a:t>Hakim, taraflarca ileri sürülmemiş vakıa veya delili dikkate alabilir. </a:t>
            </a:r>
          </a:p>
          <a:p>
            <a:pPr>
              <a:lnSpc>
                <a:spcPct val="80000"/>
              </a:lnSpc>
            </a:pPr>
            <a:r>
              <a:rPr lang="tr-TR" sz="2000" b="1"/>
              <a:t>Çekişmeli yargıda istisna olup esas itibariyle çekişmesiz yargıya özgüdür.</a:t>
            </a:r>
          </a:p>
          <a:p>
            <a:pPr>
              <a:lnSpc>
                <a:spcPct val="80000"/>
              </a:lnSpc>
            </a:pPr>
            <a:r>
              <a:rPr lang="tr-TR" sz="2000" b="1"/>
              <a:t>İkrar ve yemin bağlayıcı değildir.</a:t>
            </a:r>
          </a:p>
          <a:p>
            <a:pPr>
              <a:lnSpc>
                <a:spcPct val="80000"/>
              </a:lnSpc>
            </a:pPr>
            <a:r>
              <a:rPr lang="tr-TR" sz="2000" b="1"/>
              <a:t>Tarafların tasarruf yetkisi sınırlıdır (sulh ve kabulün caiz olması)</a:t>
            </a:r>
          </a:p>
          <a:p>
            <a:pPr>
              <a:lnSpc>
                <a:spcPct val="80000"/>
              </a:lnSpc>
            </a:pPr>
            <a:r>
              <a:rPr lang="tr-TR" sz="2000"/>
              <a:t>Bu ilke;</a:t>
            </a:r>
          </a:p>
          <a:p>
            <a:pPr>
              <a:lnSpc>
                <a:spcPct val="80000"/>
              </a:lnSpc>
              <a:buClr>
                <a:schemeClr val="tx1"/>
              </a:buClr>
              <a:buFont typeface="Wingdings" pitchFamily="2" charset="2"/>
              <a:buChar char="ü"/>
            </a:pPr>
            <a:r>
              <a:rPr lang="tr-TR" sz="2000"/>
              <a:t>Babalık davasında</a:t>
            </a:r>
          </a:p>
          <a:p>
            <a:pPr>
              <a:lnSpc>
                <a:spcPct val="80000"/>
              </a:lnSpc>
              <a:buClr>
                <a:schemeClr val="tx1"/>
              </a:buClr>
              <a:buFont typeface="Wingdings" pitchFamily="2" charset="2"/>
              <a:buChar char="ü"/>
            </a:pPr>
            <a:r>
              <a:rPr lang="tr-TR" sz="2000"/>
              <a:t>Evlenmenin Butlanı davasında</a:t>
            </a:r>
          </a:p>
          <a:p>
            <a:pPr>
              <a:lnSpc>
                <a:spcPct val="80000"/>
              </a:lnSpc>
              <a:buClr>
                <a:schemeClr val="tx1"/>
              </a:buClr>
              <a:buFont typeface="Wingdings" pitchFamily="2" charset="2"/>
              <a:buChar char="ü"/>
            </a:pPr>
            <a:r>
              <a:rPr lang="tr-TR" sz="2000"/>
              <a:t>Nüfus kaydı düzeltilmesi davasında</a:t>
            </a:r>
          </a:p>
          <a:p>
            <a:pPr>
              <a:lnSpc>
                <a:spcPct val="80000"/>
              </a:lnSpc>
              <a:buClr>
                <a:schemeClr val="tx1"/>
              </a:buClr>
              <a:buFont typeface="Wingdings" pitchFamily="2" charset="2"/>
              <a:buChar char="ü"/>
            </a:pPr>
            <a:r>
              <a:rPr lang="tr-TR" sz="2000"/>
              <a:t>Savcının açtığı davalarda</a:t>
            </a:r>
          </a:p>
          <a:p>
            <a:pPr>
              <a:lnSpc>
                <a:spcPct val="80000"/>
              </a:lnSpc>
              <a:buClr>
                <a:schemeClr val="tx1"/>
              </a:buClr>
              <a:buFont typeface="Wingdings" pitchFamily="2" charset="2"/>
              <a:buChar char="ü"/>
            </a:pPr>
            <a:r>
              <a:rPr lang="tr-TR" sz="2000"/>
              <a:t>Kadastro mahkemesindeki davalarda</a:t>
            </a:r>
          </a:p>
          <a:p>
            <a:pPr>
              <a:lnSpc>
                <a:spcPct val="80000"/>
              </a:lnSpc>
              <a:buClr>
                <a:schemeClr val="tx1"/>
              </a:buClr>
              <a:buFont typeface="Wingdings" pitchFamily="2" charset="2"/>
              <a:buChar char="ü"/>
            </a:pPr>
            <a:r>
              <a:rPr lang="tr-TR" sz="2000"/>
              <a:t>Dava şartlarının incelenmesinde bu ilke uygulanırken</a:t>
            </a:r>
          </a:p>
          <a:p>
            <a:pPr>
              <a:lnSpc>
                <a:spcPct val="80000"/>
              </a:lnSpc>
              <a:buClr>
                <a:schemeClr val="tx1"/>
              </a:buClr>
              <a:buFont typeface="Wingdings" pitchFamily="2" charset="2"/>
              <a:buChar char="ü"/>
            </a:pPr>
            <a:r>
              <a:rPr lang="tr-TR" sz="2000"/>
              <a:t>Boşanma davasında da bu ilke uygulanır; ancak bu ilkenin sınırı vardır. Hakim vicdanen kanaat getirmelidir.</a:t>
            </a:r>
          </a:p>
          <a:p>
            <a:pPr>
              <a:lnSpc>
                <a:spcPct val="80000"/>
              </a:lnSpc>
            </a:pPr>
            <a:endParaRPr lang="tr-TR" sz="2000"/>
          </a:p>
        </p:txBody>
      </p:sp>
      <p:sp>
        <p:nvSpPr>
          <p:cNvPr id="38914" name="Rectangle 2"/>
          <p:cNvSpPr>
            <a:spLocks noGrp="1" noRot="1" noChangeArrowheads="1"/>
          </p:cNvSpPr>
          <p:nvPr>
            <p:ph type="title"/>
          </p:nvPr>
        </p:nvSpPr>
        <p:spPr/>
        <p:txBody>
          <a:bodyPr/>
          <a:lstStyle/>
          <a:p>
            <a:r>
              <a:rPr lang="tr-TR">
                <a:solidFill>
                  <a:srgbClr val="FF0000"/>
                </a:solidFill>
              </a:rPr>
              <a:t>RE’SEN ARAŞTIRMA İLKESİ</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Rot="1" noChangeArrowheads="1"/>
          </p:cNvSpPr>
          <p:nvPr>
            <p:ph idx="1"/>
          </p:nvPr>
        </p:nvSpPr>
        <p:spPr/>
        <p:txBody>
          <a:bodyPr/>
          <a:lstStyle/>
          <a:p>
            <a:r>
              <a:rPr lang="tr-TR"/>
              <a:t>Delillerin hüküm mahkemesi tarafından toplanması ve değerlendirilmesi esastır.</a:t>
            </a:r>
          </a:p>
          <a:p>
            <a:endParaRPr lang="tr-TR"/>
          </a:p>
          <a:p>
            <a:r>
              <a:rPr lang="tr-TR"/>
              <a:t>Deliller mümkün olduğu ölçüde birlikte ve aynı duruşmada değerlendirilmelidir.</a:t>
            </a:r>
          </a:p>
          <a:p>
            <a:endParaRPr lang="tr-TR"/>
          </a:p>
          <a:p>
            <a:r>
              <a:rPr lang="tr-TR"/>
              <a:t>İstinabe, doğrudanlık ilkesinin istisnasıdır.</a:t>
            </a:r>
          </a:p>
        </p:txBody>
      </p:sp>
      <p:sp>
        <p:nvSpPr>
          <p:cNvPr id="39938" name="Rectangle 2"/>
          <p:cNvSpPr>
            <a:spLocks noGrp="1" noRot="1" noChangeArrowheads="1"/>
          </p:cNvSpPr>
          <p:nvPr>
            <p:ph type="title"/>
          </p:nvPr>
        </p:nvSpPr>
        <p:spPr/>
        <p:txBody>
          <a:bodyPr/>
          <a:lstStyle/>
          <a:p>
            <a:r>
              <a:rPr lang="tr-TR">
                <a:solidFill>
                  <a:srgbClr val="FF0000"/>
                </a:solidFill>
              </a:rPr>
              <a:t>DOĞRUDANLIK İLKESİ</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Rot="1" noChangeArrowheads="1"/>
          </p:cNvSpPr>
          <p:nvPr>
            <p:ph idx="1"/>
          </p:nvPr>
        </p:nvSpPr>
        <p:spPr/>
        <p:txBody>
          <a:bodyPr/>
          <a:lstStyle/>
          <a:p>
            <a:r>
              <a:rPr lang="tr-TR" sz="2800"/>
              <a:t>Sözlülük- yazılılık ilkesi doğrudanlık ilkesinin gerçekleşmesine hizmet eder.</a:t>
            </a:r>
          </a:p>
          <a:p>
            <a:r>
              <a:rPr lang="tr-TR" sz="2800"/>
              <a:t>HMK, bu ilkelerden biri lehine tercihte bulunmamıştır ve yerine göre her iki ilkede uygulanabilmektedir.</a:t>
            </a:r>
          </a:p>
          <a:p>
            <a:r>
              <a:rPr lang="tr-TR" sz="2800"/>
              <a:t>Yazılı ve basit yargılama usulleri bu ilkelerden hangisinin uygulandığına bağlı değildir.</a:t>
            </a:r>
          </a:p>
          <a:p>
            <a:r>
              <a:rPr lang="tr-TR" sz="2800"/>
              <a:t>İlk derece aşamasında sözlülük; kanun yolu aşamasında ise yazılılık ilkesi egemendir.</a:t>
            </a:r>
          </a:p>
        </p:txBody>
      </p:sp>
      <p:sp>
        <p:nvSpPr>
          <p:cNvPr id="40962" name="Rectangle 2"/>
          <p:cNvSpPr>
            <a:spLocks noGrp="1" noRot="1" noChangeArrowheads="1"/>
          </p:cNvSpPr>
          <p:nvPr>
            <p:ph type="title"/>
          </p:nvPr>
        </p:nvSpPr>
        <p:spPr/>
        <p:txBody>
          <a:bodyPr/>
          <a:lstStyle/>
          <a:p>
            <a:r>
              <a:rPr lang="tr-TR">
                <a:solidFill>
                  <a:srgbClr val="FF0000"/>
                </a:solidFill>
              </a:rPr>
              <a:t>SÖLÜLÜK- YAZILILIK İLKESİ</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ctrTitle"/>
          </p:nvPr>
        </p:nvSpPr>
        <p:spPr/>
        <p:txBody>
          <a:bodyPr/>
          <a:lstStyle/>
          <a:p>
            <a:r>
              <a:rPr lang="tr-TR">
                <a:solidFill>
                  <a:srgbClr val="FF0000"/>
                </a:solidFill>
              </a:rPr>
              <a:t>YARGI YOLU</a:t>
            </a:r>
          </a:p>
        </p:txBody>
      </p:sp>
      <p:sp>
        <p:nvSpPr>
          <p:cNvPr id="41987" name="Rectangle 3"/>
          <p:cNvSpPr>
            <a:spLocks noGrp="1" noRot="1" noChangeArrowheads="1"/>
          </p:cNvSpPr>
          <p:nvPr>
            <p:ph type="subTitle" idx="1"/>
          </p:nvPr>
        </p:nvSpPr>
        <p:spPr/>
        <p:txBody>
          <a:bodyPr/>
          <a:lstStyle/>
          <a:p>
            <a:endParaRPr lang="tr-T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Rot="1" noChangeArrowheads="1"/>
          </p:cNvSpPr>
          <p:nvPr>
            <p:ph idx="1"/>
          </p:nvPr>
        </p:nvSpPr>
        <p:spPr/>
        <p:txBody>
          <a:bodyPr/>
          <a:lstStyle/>
          <a:p>
            <a:r>
              <a:rPr lang="tr-TR"/>
              <a:t>Anayasa Yargısı </a:t>
            </a:r>
          </a:p>
          <a:p>
            <a:r>
              <a:rPr lang="tr-TR"/>
              <a:t>İdari Yargı</a:t>
            </a:r>
          </a:p>
          <a:p>
            <a:r>
              <a:rPr lang="tr-TR"/>
              <a:t>Adli Yargı</a:t>
            </a:r>
          </a:p>
          <a:p>
            <a:r>
              <a:rPr lang="tr-TR"/>
              <a:t>Uyuşmazlık Yargısı</a:t>
            </a:r>
          </a:p>
        </p:txBody>
      </p:sp>
      <p:sp>
        <p:nvSpPr>
          <p:cNvPr id="43010" name="Rectangle 2"/>
          <p:cNvSpPr>
            <a:spLocks noGrp="1" noRot="1" noChangeArrowheads="1"/>
          </p:cNvSpPr>
          <p:nvPr>
            <p:ph type="title"/>
          </p:nvPr>
        </p:nvSpPr>
        <p:spPr/>
        <p:txBody>
          <a:bodyPr/>
          <a:lstStyle/>
          <a:p>
            <a:r>
              <a:rPr lang="tr-TR">
                <a:solidFill>
                  <a:srgbClr val="FF0000"/>
                </a:solidFill>
              </a:rPr>
              <a:t>Yargı Çeşitleri</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Rot="1" noChangeArrowheads="1"/>
          </p:cNvSpPr>
          <p:nvPr>
            <p:ph idx="1"/>
          </p:nvPr>
        </p:nvSpPr>
        <p:spPr/>
        <p:txBody>
          <a:bodyPr>
            <a:normAutofit lnSpcReduction="10000"/>
          </a:bodyPr>
          <a:lstStyle/>
          <a:p>
            <a:pPr>
              <a:lnSpc>
                <a:spcPct val="80000"/>
              </a:lnSpc>
            </a:pPr>
            <a:r>
              <a:rPr lang="tr-TR" sz="2400">
                <a:solidFill>
                  <a:srgbClr val="FF0000"/>
                </a:solidFill>
              </a:rPr>
              <a:t>I.Genel Mahkemeler</a:t>
            </a:r>
            <a:r>
              <a:rPr lang="tr-TR" sz="2400"/>
              <a:t>: Özel mahkemelerde bakılacağına dair hüküm bulunmayan her dava genelmahkemelerde görülür.</a:t>
            </a:r>
          </a:p>
          <a:p>
            <a:pPr>
              <a:lnSpc>
                <a:spcPct val="80000"/>
              </a:lnSpc>
            </a:pPr>
            <a:r>
              <a:rPr lang="tr-TR" sz="2400">
                <a:solidFill>
                  <a:srgbClr val="FF0000"/>
                </a:solidFill>
              </a:rPr>
              <a:t>II.Özel Mahkemeler</a:t>
            </a:r>
            <a:r>
              <a:rPr lang="tr-TR" sz="2400"/>
              <a:t>: Belirli kişiler arasında çıkan uyuşmazlıklara bakmak için kurulmuş olan mahkemelerdir.Örneğin; iş ,kadastro ve icra mahkemeleri gibi.</a:t>
            </a:r>
          </a:p>
          <a:p>
            <a:pPr>
              <a:lnSpc>
                <a:spcPct val="80000"/>
              </a:lnSpc>
            </a:pPr>
            <a:r>
              <a:rPr lang="tr-TR" sz="2400"/>
              <a:t>Medeni hukuk ve Medeni Usul Hukukundaki “</a:t>
            </a:r>
            <a:r>
              <a:rPr lang="tr-TR" sz="2400">
                <a:solidFill>
                  <a:srgbClr val="FF0000"/>
                </a:solidFill>
              </a:rPr>
              <a:t>Medeni</a:t>
            </a:r>
            <a:r>
              <a:rPr lang="tr-TR" sz="2400"/>
              <a:t>” kelimesi ,kamusal olmayan ,sivil; bir başka ifadeyle ,özel hukuka ilişkin” anlamına gelmektedir.</a:t>
            </a:r>
          </a:p>
          <a:p>
            <a:pPr>
              <a:lnSpc>
                <a:spcPct val="80000"/>
              </a:lnSpc>
            </a:pPr>
            <a:r>
              <a:rPr lang="tr-TR" sz="2400"/>
              <a:t>Hukuk mahkemelerinin özel hukuk alanında göstermiş oldukları yargısal faaliyetlerdir.Medeni yargı </a:t>
            </a:r>
            <a:r>
              <a:rPr lang="tr-TR" sz="2400">
                <a:solidFill>
                  <a:srgbClr val="FF0000"/>
                </a:solidFill>
              </a:rPr>
              <a:t>çekişmeli yargı (nizalı kaza)</a:t>
            </a:r>
            <a:r>
              <a:rPr lang="tr-TR" sz="2400"/>
              <a:t> ve </a:t>
            </a:r>
            <a:r>
              <a:rPr lang="tr-TR" sz="2400">
                <a:solidFill>
                  <a:srgbClr val="FF0000"/>
                </a:solidFill>
              </a:rPr>
              <a:t>çekişmesiz yargı (nizasız kaza)</a:t>
            </a:r>
            <a:r>
              <a:rPr lang="tr-TR" sz="2400"/>
              <a:t> olmak üzere ikiye ayrılılr.</a:t>
            </a:r>
          </a:p>
        </p:txBody>
      </p:sp>
      <p:sp>
        <p:nvSpPr>
          <p:cNvPr id="44034" name="Rectangle 2"/>
          <p:cNvSpPr>
            <a:spLocks noGrp="1" noRot="1" noChangeArrowheads="1"/>
          </p:cNvSpPr>
          <p:nvPr>
            <p:ph type="title"/>
          </p:nvPr>
        </p:nvSpPr>
        <p:spPr/>
        <p:txBody>
          <a:bodyPr/>
          <a:lstStyle/>
          <a:p>
            <a:r>
              <a:rPr lang="tr-TR">
                <a:solidFill>
                  <a:srgbClr val="FF0000"/>
                </a:solidFill>
              </a:rPr>
              <a:t>Mahkemeler Teşkilatı</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Rot="1" noChangeArrowheads="1"/>
          </p:cNvSpPr>
          <p:nvPr>
            <p:ph idx="1"/>
          </p:nvPr>
        </p:nvSpPr>
        <p:spPr/>
        <p:txBody>
          <a:bodyPr/>
          <a:lstStyle/>
          <a:p>
            <a:r>
              <a:rPr lang="tr-TR"/>
              <a:t>Çekişmeli yargı ile çekişmesiz yargı işlerini ayırmada üç temel kıstas vardır.</a:t>
            </a:r>
          </a:p>
          <a:p>
            <a:pPr>
              <a:buClr>
                <a:schemeClr val="tx1"/>
              </a:buClr>
              <a:buFont typeface="Wingdings" pitchFamily="2" charset="2"/>
              <a:buChar char="ü"/>
            </a:pPr>
            <a:r>
              <a:rPr lang="tr-TR"/>
              <a:t>Uyuşmazlık yokluğu</a:t>
            </a:r>
          </a:p>
          <a:p>
            <a:pPr>
              <a:buClr>
                <a:schemeClr val="tx1"/>
              </a:buClr>
              <a:buFont typeface="Wingdings" pitchFamily="2" charset="2"/>
              <a:buChar char="ü"/>
            </a:pPr>
            <a:r>
              <a:rPr lang="tr-TR"/>
              <a:t>Hakların yokluğu</a:t>
            </a:r>
          </a:p>
          <a:p>
            <a:pPr>
              <a:buClr>
                <a:schemeClr val="tx1"/>
              </a:buClr>
              <a:buFont typeface="Wingdings" pitchFamily="2" charset="2"/>
              <a:buChar char="ü"/>
            </a:pPr>
            <a:r>
              <a:rPr lang="tr-TR"/>
              <a:t>Re’sen harekete geçme</a:t>
            </a:r>
          </a:p>
        </p:txBody>
      </p:sp>
      <p:sp>
        <p:nvSpPr>
          <p:cNvPr id="45058" name="Rectangle 2"/>
          <p:cNvSpPr>
            <a:spLocks noGrp="1" noRot="1" noChangeArrowheads="1"/>
          </p:cNvSpPr>
          <p:nvPr>
            <p:ph type="title"/>
          </p:nvPr>
        </p:nvSpPr>
        <p:spPr/>
        <p:txBody>
          <a:bodyPr/>
          <a:lstStyle/>
          <a:p>
            <a:r>
              <a:rPr lang="tr-TR" sz="4000">
                <a:solidFill>
                  <a:srgbClr val="FF0000"/>
                </a:solidFill>
              </a:rPr>
              <a:t>ÇEKİŞMELİ VE ÇEKİŞMESİZ YARGI</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Rot="1" noChangeArrowheads="1"/>
          </p:cNvSpPr>
          <p:nvPr>
            <p:ph idx="1"/>
          </p:nvPr>
        </p:nvSpPr>
        <p:spPr/>
        <p:txBody>
          <a:bodyPr/>
          <a:lstStyle/>
          <a:p>
            <a:pPr>
              <a:lnSpc>
                <a:spcPct val="80000"/>
              </a:lnSpc>
            </a:pPr>
            <a:r>
              <a:rPr lang="tr-TR" sz="2200"/>
              <a:t>Kişiler lehine yeni hakların doğmasına hizmet etmez.Çünki kişilerin haklarının düzenlenmesi ve belirlenmesi “</a:t>
            </a:r>
            <a:r>
              <a:rPr lang="tr-TR" sz="2200">
                <a:solidFill>
                  <a:srgbClr val="FF0000"/>
                </a:solidFill>
              </a:rPr>
              <a:t>maddi hukuka</a:t>
            </a:r>
            <a:r>
              <a:rPr lang="tr-TR" sz="2200"/>
              <a:t> “ ilişkindir.</a:t>
            </a:r>
          </a:p>
          <a:p>
            <a:pPr>
              <a:lnSpc>
                <a:spcPct val="80000"/>
              </a:lnSpc>
            </a:pPr>
            <a:r>
              <a:rPr lang="tr-TR" sz="2200">
                <a:solidFill>
                  <a:srgbClr val="FF0000"/>
                </a:solidFill>
              </a:rPr>
              <a:t>Görevli mahkeme</a:t>
            </a:r>
            <a:r>
              <a:rPr lang="tr-TR" sz="2200"/>
              <a:t> ,davanın konusuna göre genel yada özel mahkemelerdir.</a:t>
            </a:r>
          </a:p>
          <a:p>
            <a:pPr>
              <a:lnSpc>
                <a:spcPct val="80000"/>
              </a:lnSpc>
            </a:pPr>
            <a:r>
              <a:rPr lang="tr-TR" sz="2200"/>
              <a:t>Çekişmeli yargıda verilen kararlara karşı taraflar,kararın tebliğinden itibaren “</a:t>
            </a:r>
            <a:r>
              <a:rPr lang="tr-TR" sz="2200">
                <a:solidFill>
                  <a:srgbClr val="FF0000"/>
                </a:solidFill>
              </a:rPr>
              <a:t>iki hafta” içinde</a:t>
            </a:r>
            <a:r>
              <a:rPr lang="tr-TR" sz="2200"/>
              <a:t> “</a:t>
            </a:r>
            <a:r>
              <a:rPr lang="tr-TR" sz="2200">
                <a:solidFill>
                  <a:srgbClr val="FF0000"/>
                </a:solidFill>
              </a:rPr>
              <a:t>istinaf</a:t>
            </a:r>
            <a:r>
              <a:rPr lang="tr-TR" sz="2200"/>
              <a:t>”  yoluna başvurabilir.</a:t>
            </a:r>
          </a:p>
          <a:p>
            <a:pPr>
              <a:lnSpc>
                <a:spcPct val="80000"/>
              </a:lnSpc>
            </a:pPr>
            <a:r>
              <a:rPr lang="tr-TR" sz="2200"/>
              <a:t>İstinaf üzerine verilen kararlar “</a:t>
            </a:r>
            <a:r>
              <a:rPr lang="tr-TR" sz="2200">
                <a:solidFill>
                  <a:srgbClr val="FF0000"/>
                </a:solidFill>
              </a:rPr>
              <a:t>temyiz</a:t>
            </a:r>
            <a:r>
              <a:rPr lang="tr-TR" sz="2200"/>
              <a:t>” i mümkündür.</a:t>
            </a:r>
          </a:p>
          <a:p>
            <a:pPr>
              <a:lnSpc>
                <a:spcPct val="80000"/>
              </a:lnSpc>
            </a:pPr>
            <a:r>
              <a:rPr lang="tr-TR" sz="2200"/>
              <a:t>Bir hukuki uyuşmazlık ve bu uyuşmazlığın “</a:t>
            </a:r>
            <a:r>
              <a:rPr lang="tr-TR" sz="2200">
                <a:solidFill>
                  <a:srgbClr val="FF0000"/>
                </a:solidFill>
              </a:rPr>
              <a:t>sujeleri</a:t>
            </a:r>
            <a:r>
              <a:rPr lang="tr-TR" sz="2200"/>
              <a:t>” konumunda bulunan “</a:t>
            </a:r>
            <a:r>
              <a:rPr lang="tr-TR" sz="2200">
                <a:solidFill>
                  <a:srgbClr val="FF0000"/>
                </a:solidFill>
              </a:rPr>
              <a:t>davacı ve davalı</a:t>
            </a:r>
            <a:r>
              <a:rPr lang="tr-TR" sz="2200"/>
              <a:t>” </a:t>
            </a:r>
            <a:r>
              <a:rPr lang="tr-TR" sz="2200">
                <a:solidFill>
                  <a:srgbClr val="FF0000"/>
                </a:solidFill>
              </a:rPr>
              <a:t>iki taraf</a:t>
            </a:r>
            <a:r>
              <a:rPr lang="tr-TR" sz="2200"/>
              <a:t> mevcuttur.</a:t>
            </a:r>
          </a:p>
          <a:p>
            <a:pPr>
              <a:lnSpc>
                <a:spcPct val="80000"/>
              </a:lnSpc>
            </a:pPr>
            <a:r>
              <a:rPr lang="tr-TR" sz="2200"/>
              <a:t>Çekişmeli yargı kararları kural olarak </a:t>
            </a:r>
            <a:r>
              <a:rPr lang="tr-TR" sz="2200">
                <a:solidFill>
                  <a:srgbClr val="FF0000"/>
                </a:solidFill>
              </a:rPr>
              <a:t>izhari”açıklayıcı</a:t>
            </a:r>
            <a:r>
              <a:rPr lang="tr-TR" sz="2200"/>
              <a:t>” ,istisnai hallerde  </a:t>
            </a:r>
            <a:r>
              <a:rPr lang="tr-TR" sz="2200">
                <a:solidFill>
                  <a:srgbClr val="FF0000"/>
                </a:solidFill>
              </a:rPr>
              <a:t>inşai”yenilik doğurucu</a:t>
            </a:r>
            <a:r>
              <a:rPr lang="tr-TR" sz="2200"/>
              <a:t>” nitelik taşır.</a:t>
            </a:r>
            <a:r>
              <a:rPr lang="tr-TR" sz="1800"/>
              <a:t> </a:t>
            </a:r>
          </a:p>
        </p:txBody>
      </p:sp>
      <p:sp>
        <p:nvSpPr>
          <p:cNvPr id="46082" name="Rectangle 2"/>
          <p:cNvSpPr>
            <a:spLocks noGrp="1" noRot="1" noChangeArrowheads="1"/>
          </p:cNvSpPr>
          <p:nvPr>
            <p:ph type="title"/>
          </p:nvPr>
        </p:nvSpPr>
        <p:spPr/>
        <p:txBody>
          <a:bodyPr/>
          <a:lstStyle/>
          <a:p>
            <a:r>
              <a:rPr lang="tr-TR">
                <a:solidFill>
                  <a:srgbClr val="FF0000"/>
                </a:solidFill>
              </a:rPr>
              <a:t>ÇEKİŞMELİ YARGI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Rot="1" noChangeArrowheads="1"/>
          </p:cNvSpPr>
          <p:nvPr>
            <p:ph idx="1"/>
          </p:nvPr>
        </p:nvSpPr>
        <p:spPr/>
        <p:txBody>
          <a:bodyPr/>
          <a:lstStyle/>
          <a:p>
            <a:pPr>
              <a:buClr>
                <a:schemeClr val="tx1"/>
              </a:buClr>
            </a:pPr>
            <a:r>
              <a:rPr lang="tr-TR"/>
              <a:t>Özel Hukuk alanında  medeni yargıya dahil mahkemelerden birine başvurulduğunda “ </a:t>
            </a:r>
            <a:r>
              <a:rPr lang="tr-TR">
                <a:solidFill>
                  <a:srgbClr val="FF0000"/>
                </a:solidFill>
              </a:rPr>
              <a:t>dava açılması</a:t>
            </a:r>
            <a:r>
              <a:rPr lang="tr-TR"/>
              <a:t>” ile başlayıp “</a:t>
            </a:r>
            <a:r>
              <a:rPr lang="tr-TR">
                <a:solidFill>
                  <a:srgbClr val="FF0000"/>
                </a:solidFill>
              </a:rPr>
              <a:t>hükmün kesinleşmesi</a:t>
            </a:r>
            <a:r>
              <a:rPr lang="tr-TR"/>
              <a:t>” ne kadar geçen süreci düzenleyen kurallar bütünüdür.</a:t>
            </a:r>
          </a:p>
        </p:txBody>
      </p:sp>
      <p:sp>
        <p:nvSpPr>
          <p:cNvPr id="6146" name="Rectangle 2"/>
          <p:cNvSpPr>
            <a:spLocks noGrp="1" noRot="1" noChangeArrowheads="1"/>
          </p:cNvSpPr>
          <p:nvPr>
            <p:ph type="title"/>
          </p:nvPr>
        </p:nvSpPr>
        <p:spPr/>
        <p:txBody>
          <a:bodyPr>
            <a:normAutofit fontScale="90000"/>
          </a:bodyPr>
          <a:lstStyle/>
          <a:p>
            <a:r>
              <a:rPr lang="tr-TR" sz="4000">
                <a:solidFill>
                  <a:srgbClr val="FF0000"/>
                </a:solidFill>
              </a:rPr>
              <a:t>Medeni Usulün Uygulanma Amacı</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Rot="1" noChangeArrowheads="1"/>
          </p:cNvSpPr>
          <p:nvPr>
            <p:ph idx="1"/>
          </p:nvPr>
        </p:nvSpPr>
        <p:spPr/>
        <p:txBody>
          <a:bodyPr/>
          <a:lstStyle/>
          <a:p>
            <a:pPr>
              <a:lnSpc>
                <a:spcPct val="80000"/>
              </a:lnSpc>
            </a:pPr>
            <a:r>
              <a:rPr lang="tr-TR" sz="2400">
                <a:solidFill>
                  <a:srgbClr val="FF0000"/>
                </a:solidFill>
              </a:rPr>
              <a:t>Görevli mahkeme</a:t>
            </a:r>
            <a:r>
              <a:rPr lang="tr-TR" sz="2400"/>
              <a:t> aksine düzenleme olmadıkça “Sulh Mahkemesidir”. </a:t>
            </a:r>
          </a:p>
          <a:p>
            <a:pPr>
              <a:lnSpc>
                <a:spcPct val="80000"/>
              </a:lnSpc>
            </a:pPr>
            <a:r>
              <a:rPr lang="tr-TR" sz="2400"/>
              <a:t>Re ‘sen araştırma ilkesi geçerlidir.</a:t>
            </a:r>
          </a:p>
          <a:p>
            <a:pPr>
              <a:lnSpc>
                <a:spcPct val="80000"/>
              </a:lnSpc>
            </a:pPr>
            <a:r>
              <a:rPr lang="tr-TR" sz="2400"/>
              <a:t>Adli tatil hükümleri uygulanmaz.</a:t>
            </a:r>
          </a:p>
          <a:p>
            <a:pPr>
              <a:lnSpc>
                <a:spcPct val="80000"/>
              </a:lnSpc>
            </a:pPr>
            <a:r>
              <a:rPr lang="tr-TR" sz="2400"/>
              <a:t>Çekişmesiz yargı sonucunda verilen kararlar maddi anlamda kesin hüküm oluşturmaz.</a:t>
            </a:r>
          </a:p>
          <a:p>
            <a:pPr>
              <a:lnSpc>
                <a:spcPct val="80000"/>
              </a:lnSpc>
            </a:pPr>
            <a:r>
              <a:rPr lang="tr-TR" sz="2400"/>
              <a:t>Hukuki yararı bulunan kişiler,kararın tebliğinden itibaren “</a:t>
            </a:r>
            <a:r>
              <a:rPr lang="tr-TR" sz="2400">
                <a:solidFill>
                  <a:srgbClr val="FF0000"/>
                </a:solidFill>
              </a:rPr>
              <a:t>iki hafta</a:t>
            </a:r>
            <a:r>
              <a:rPr lang="tr-TR" sz="2400"/>
              <a:t> içinde” </a:t>
            </a:r>
            <a:r>
              <a:rPr lang="tr-TR" sz="2400">
                <a:solidFill>
                  <a:srgbClr val="FF0000"/>
                </a:solidFill>
              </a:rPr>
              <a:t>İstinaf yoluna</a:t>
            </a:r>
            <a:r>
              <a:rPr lang="tr-TR" sz="2400"/>
              <a:t> başvurabilir.</a:t>
            </a:r>
          </a:p>
          <a:p>
            <a:pPr>
              <a:lnSpc>
                <a:spcPct val="80000"/>
              </a:lnSpc>
            </a:pPr>
            <a:r>
              <a:rPr lang="tr-TR" sz="2400"/>
              <a:t>Ancak temyizi mümkün değildir.</a:t>
            </a:r>
          </a:p>
          <a:p>
            <a:pPr>
              <a:lnSpc>
                <a:spcPct val="80000"/>
              </a:lnSpc>
            </a:pPr>
            <a:r>
              <a:rPr lang="tr-TR" sz="2400">
                <a:solidFill>
                  <a:srgbClr val="FF0000"/>
                </a:solidFill>
              </a:rPr>
              <a:t>Madde 382:</a:t>
            </a:r>
            <a:r>
              <a:rPr lang="tr-TR" sz="2400"/>
              <a:t>  Çekişmesiz yargı ,hukukun ,mahkemelerce  üç ölçütten birine veya birkaçına göre bu yargıya giren işlere uygulanmasıdır.Ancak; buradaki sayma </a:t>
            </a:r>
            <a:r>
              <a:rPr lang="tr-TR" sz="2400">
                <a:solidFill>
                  <a:srgbClr val="FF0000"/>
                </a:solidFill>
              </a:rPr>
              <a:t>sınırlayıcı”tahdidi”  değil örnekleme”tadadi”  saymadır.</a:t>
            </a:r>
          </a:p>
        </p:txBody>
      </p:sp>
      <p:sp>
        <p:nvSpPr>
          <p:cNvPr id="47106" name="Rectangle 2"/>
          <p:cNvSpPr>
            <a:spLocks noGrp="1" noRot="1" noChangeArrowheads="1"/>
          </p:cNvSpPr>
          <p:nvPr>
            <p:ph type="title"/>
          </p:nvPr>
        </p:nvSpPr>
        <p:spPr/>
        <p:txBody>
          <a:bodyPr/>
          <a:lstStyle/>
          <a:p>
            <a:r>
              <a:rPr lang="tr-TR">
                <a:solidFill>
                  <a:srgbClr val="FF0000"/>
                </a:solidFill>
              </a:rPr>
              <a:t>ÇEKİŞMESİZ YARGI</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Rot="1" noChangeArrowheads="1"/>
          </p:cNvSpPr>
          <p:nvPr>
            <p:ph idx="1"/>
          </p:nvPr>
        </p:nvSpPr>
        <p:spPr/>
        <p:txBody>
          <a:bodyPr/>
          <a:lstStyle/>
          <a:p>
            <a:r>
              <a:rPr lang="tr-TR"/>
              <a:t>Ergin kılınma</a:t>
            </a:r>
          </a:p>
          <a:p>
            <a:r>
              <a:rPr lang="tr-TR"/>
              <a:t>Ad-soyadın değiştirilmesi</a:t>
            </a:r>
          </a:p>
          <a:p>
            <a:r>
              <a:rPr lang="tr-TR"/>
              <a:t>Gaiplik kararı</a:t>
            </a:r>
          </a:p>
          <a:p>
            <a:r>
              <a:rPr lang="tr-TR"/>
              <a:t>Kişisel durum sicilindeki kaydın düzeltilmesi </a:t>
            </a:r>
          </a:p>
          <a:p>
            <a:r>
              <a:rPr lang="tr-TR"/>
              <a:t>Vb. </a:t>
            </a:r>
          </a:p>
        </p:txBody>
      </p:sp>
      <p:sp>
        <p:nvSpPr>
          <p:cNvPr id="48130" name="Rectangle 2"/>
          <p:cNvSpPr>
            <a:spLocks noGrp="1" noRot="1" noChangeArrowheads="1"/>
          </p:cNvSpPr>
          <p:nvPr>
            <p:ph type="title"/>
          </p:nvPr>
        </p:nvSpPr>
        <p:spPr/>
        <p:txBody>
          <a:bodyPr>
            <a:normAutofit fontScale="90000"/>
          </a:bodyPr>
          <a:lstStyle/>
          <a:p>
            <a:r>
              <a:rPr lang="tr-TR" sz="4000">
                <a:solidFill>
                  <a:srgbClr val="FF0000"/>
                </a:solidFill>
              </a:rPr>
              <a:t>Kişiler Hukukunda Çekişmesiz Yargı işleri</a:t>
            </a:r>
            <a:r>
              <a:rPr lang="tr-TR" sz="4000"/>
              <a:t>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Rot="1" noChangeArrowheads="1"/>
          </p:cNvSpPr>
          <p:nvPr>
            <p:ph idx="1"/>
          </p:nvPr>
        </p:nvSpPr>
        <p:spPr/>
        <p:txBody>
          <a:bodyPr/>
          <a:lstStyle/>
          <a:p>
            <a:r>
              <a:rPr lang="tr-TR"/>
              <a:t>Henüz evlenme yaşında olmayanların evlenmesine izin verme</a:t>
            </a:r>
          </a:p>
          <a:p>
            <a:r>
              <a:rPr lang="tr-TR"/>
              <a:t>Gaiplik nedeniyle evliliğin feshi</a:t>
            </a:r>
          </a:p>
          <a:p>
            <a:r>
              <a:rPr lang="tr-TR"/>
              <a:t>Terk eden eşin konuta davet edilmesi </a:t>
            </a:r>
          </a:p>
          <a:p>
            <a:r>
              <a:rPr lang="tr-TR"/>
              <a:t>Vesayet işleri </a:t>
            </a:r>
          </a:p>
          <a:p>
            <a:r>
              <a:rPr lang="tr-TR"/>
              <a:t>Vb.</a:t>
            </a:r>
          </a:p>
        </p:txBody>
      </p:sp>
      <p:sp>
        <p:nvSpPr>
          <p:cNvPr id="49154" name="Rectangle 2"/>
          <p:cNvSpPr>
            <a:spLocks noGrp="1" noRot="1" noChangeArrowheads="1"/>
          </p:cNvSpPr>
          <p:nvPr>
            <p:ph type="title"/>
          </p:nvPr>
        </p:nvSpPr>
        <p:spPr/>
        <p:txBody>
          <a:bodyPr>
            <a:normAutofit fontScale="90000"/>
          </a:bodyPr>
          <a:lstStyle/>
          <a:p>
            <a:r>
              <a:rPr lang="tr-TR" sz="4000">
                <a:solidFill>
                  <a:srgbClr val="FF0000"/>
                </a:solidFill>
              </a:rPr>
              <a:t>Aile Hukukundaki Çekişmesiz Yargı İşleri</a:t>
            </a:r>
            <a:r>
              <a:rPr lang="tr-TR" sz="4000"/>
              <a:t>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Rot="1" noChangeArrowheads="1"/>
          </p:cNvSpPr>
          <p:nvPr>
            <p:ph idx="1"/>
          </p:nvPr>
        </p:nvSpPr>
        <p:spPr/>
        <p:txBody>
          <a:bodyPr/>
          <a:lstStyle/>
          <a:p>
            <a:r>
              <a:rPr lang="tr-TR"/>
              <a:t>Vasiyeti yerine getirme görevlisi ne görevinin bildirilmesi</a:t>
            </a:r>
          </a:p>
          <a:p>
            <a:r>
              <a:rPr lang="tr-TR"/>
              <a:t>Mirasçılık belgesi verilmesi</a:t>
            </a:r>
          </a:p>
          <a:p>
            <a:r>
              <a:rPr lang="tr-TR"/>
              <a:t>Terekenin resmi defterinin tutulması</a:t>
            </a:r>
          </a:p>
        </p:txBody>
      </p:sp>
      <p:sp>
        <p:nvSpPr>
          <p:cNvPr id="50178" name="Rectangle 2"/>
          <p:cNvSpPr>
            <a:spLocks noGrp="1" noRot="1" noChangeArrowheads="1"/>
          </p:cNvSpPr>
          <p:nvPr>
            <p:ph type="title"/>
          </p:nvPr>
        </p:nvSpPr>
        <p:spPr/>
        <p:txBody>
          <a:bodyPr>
            <a:normAutofit fontScale="90000"/>
          </a:bodyPr>
          <a:lstStyle/>
          <a:p>
            <a:r>
              <a:rPr lang="tr-TR" sz="4000">
                <a:solidFill>
                  <a:srgbClr val="FF0000"/>
                </a:solidFill>
              </a:rPr>
              <a:t>Miras Hukukunda ki Çekişmesiz Yargı İşleri</a:t>
            </a:r>
            <a:r>
              <a:rPr lang="tr-TR" sz="4000"/>
              <a:t>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Rot="1" noChangeArrowheads="1"/>
          </p:cNvSpPr>
          <p:nvPr>
            <p:ph idx="1"/>
          </p:nvPr>
        </p:nvSpPr>
        <p:spPr/>
        <p:txBody>
          <a:bodyPr/>
          <a:lstStyle/>
          <a:p>
            <a:endParaRPr lang="tr-TR"/>
          </a:p>
          <a:p>
            <a:r>
              <a:rPr lang="tr-TR"/>
              <a:t>Taşınmaz reninde alacaklı için kayyım tayini</a:t>
            </a:r>
          </a:p>
        </p:txBody>
      </p:sp>
      <p:sp>
        <p:nvSpPr>
          <p:cNvPr id="51202" name="Rectangle 2"/>
          <p:cNvSpPr>
            <a:spLocks noGrp="1" noRot="1" noChangeArrowheads="1"/>
          </p:cNvSpPr>
          <p:nvPr>
            <p:ph type="title"/>
          </p:nvPr>
        </p:nvSpPr>
        <p:spPr/>
        <p:txBody>
          <a:bodyPr>
            <a:normAutofit fontScale="90000"/>
          </a:bodyPr>
          <a:lstStyle/>
          <a:p>
            <a:r>
              <a:rPr lang="tr-TR" sz="4000">
                <a:solidFill>
                  <a:srgbClr val="FF0000"/>
                </a:solidFill>
              </a:rPr>
              <a:t>Eşya Hukukunda ki Çekişmesiz Yargı işleri</a:t>
            </a:r>
            <a:r>
              <a:rPr lang="tr-TR" sz="4000"/>
              <a:t>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Rot="1" noChangeArrowheads="1"/>
          </p:cNvSpPr>
          <p:nvPr>
            <p:ph idx="1"/>
          </p:nvPr>
        </p:nvSpPr>
        <p:spPr/>
        <p:txBody>
          <a:bodyPr/>
          <a:lstStyle/>
          <a:p>
            <a:pPr>
              <a:buFont typeface="Wingdings" pitchFamily="2" charset="2"/>
              <a:buNone/>
            </a:pPr>
            <a:r>
              <a:rPr lang="tr-TR"/>
              <a:t>  1 ) Yetkisi  sona eren temsilcinin temsil belgesini mahkemeye teslimi</a:t>
            </a:r>
          </a:p>
          <a:p>
            <a:pPr>
              <a:buFont typeface="Wingdings" pitchFamily="2" charset="2"/>
              <a:buNone/>
            </a:pPr>
            <a:r>
              <a:rPr lang="tr-TR"/>
              <a:t>   2 )  T evdi mahali belirlenmesi</a:t>
            </a:r>
          </a:p>
          <a:p>
            <a:pPr>
              <a:buFont typeface="Wingdings" pitchFamily="2" charset="2"/>
              <a:buNone/>
            </a:pPr>
            <a:r>
              <a:rPr lang="tr-TR"/>
              <a:t>   3 ) Alacaklısı ihtilaflı olan borcun mahkemeye tevdii</a:t>
            </a:r>
          </a:p>
          <a:p>
            <a:pPr>
              <a:buFont typeface="Wingdings" pitchFamily="2" charset="2"/>
              <a:buNone/>
            </a:pPr>
            <a:r>
              <a:rPr lang="tr-TR"/>
              <a:t>   4 ) Eser sözleşmesinde esrin ayıplı olup olmadığının bilirkişiye tespit ettirilmesi</a:t>
            </a:r>
          </a:p>
        </p:txBody>
      </p:sp>
      <p:sp>
        <p:nvSpPr>
          <p:cNvPr id="52226" name="Rectangle 2"/>
          <p:cNvSpPr>
            <a:spLocks noGrp="1" noRot="1" noChangeArrowheads="1"/>
          </p:cNvSpPr>
          <p:nvPr>
            <p:ph type="title"/>
          </p:nvPr>
        </p:nvSpPr>
        <p:spPr/>
        <p:txBody>
          <a:bodyPr>
            <a:normAutofit fontScale="90000"/>
          </a:bodyPr>
          <a:lstStyle/>
          <a:p>
            <a:r>
              <a:rPr lang="tr-TR" sz="4000">
                <a:solidFill>
                  <a:srgbClr val="FF0000"/>
                </a:solidFill>
              </a:rPr>
              <a:t>Borçlar Hukukundaki Çekişmesiz Yargı işleri</a:t>
            </a:r>
            <a:r>
              <a:rPr lang="tr-TR" sz="4000"/>
              <a:t>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Rot="1" noChangeArrowheads="1"/>
          </p:cNvSpPr>
          <p:nvPr>
            <p:ph idx="1"/>
          </p:nvPr>
        </p:nvSpPr>
        <p:spPr/>
        <p:txBody>
          <a:bodyPr/>
          <a:lstStyle/>
          <a:p>
            <a:r>
              <a:rPr lang="tr-TR"/>
              <a:t>Ticari defterlerin zıyaı halinde belge verilmesi</a:t>
            </a:r>
          </a:p>
          <a:p>
            <a:r>
              <a:rPr lang="tr-TR"/>
              <a:t>Kıymetli evrakın iptali</a:t>
            </a:r>
          </a:p>
          <a:p>
            <a:r>
              <a:rPr lang="tr-TR"/>
              <a:t>Deniz raporu tanzimi</a:t>
            </a:r>
          </a:p>
        </p:txBody>
      </p:sp>
      <p:sp>
        <p:nvSpPr>
          <p:cNvPr id="53250" name="Rectangle 2"/>
          <p:cNvSpPr>
            <a:spLocks noGrp="1" noRot="1" noChangeArrowheads="1"/>
          </p:cNvSpPr>
          <p:nvPr>
            <p:ph type="title"/>
          </p:nvPr>
        </p:nvSpPr>
        <p:spPr/>
        <p:txBody>
          <a:bodyPr>
            <a:normAutofit fontScale="90000"/>
          </a:bodyPr>
          <a:lstStyle/>
          <a:p>
            <a:r>
              <a:rPr lang="tr-TR" sz="4000">
                <a:solidFill>
                  <a:srgbClr val="FF0000"/>
                </a:solidFill>
              </a:rPr>
              <a:t>Ticaret Hukukunda Çekişmesiz Yargı İşleri</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Rot="1" noChangeArrowheads="1"/>
          </p:cNvSpPr>
          <p:nvPr>
            <p:ph idx="1"/>
          </p:nvPr>
        </p:nvSpPr>
        <p:spPr/>
        <p:txBody>
          <a:bodyPr/>
          <a:lstStyle/>
          <a:p>
            <a:r>
              <a:rPr lang="tr-TR"/>
              <a:t>Doğrudan doğruya iflas</a:t>
            </a:r>
          </a:p>
          <a:p>
            <a:r>
              <a:rPr lang="tr-TR"/>
              <a:t>İflasın kaldırılması</a:t>
            </a:r>
          </a:p>
          <a:p>
            <a:r>
              <a:rPr lang="tr-TR"/>
              <a:t>İflasın kapanmasına karar verilmesi</a:t>
            </a:r>
          </a:p>
          <a:p>
            <a:r>
              <a:rPr lang="tr-TR"/>
              <a:t>Konkordatonun tasdiki</a:t>
            </a:r>
          </a:p>
          <a:p>
            <a:r>
              <a:rPr lang="tr-TR"/>
              <a:t>Komiser atanması </a:t>
            </a:r>
          </a:p>
        </p:txBody>
      </p:sp>
      <p:sp>
        <p:nvSpPr>
          <p:cNvPr id="54274" name="Rectangle 2"/>
          <p:cNvSpPr>
            <a:spLocks noGrp="1" noRot="1" noChangeArrowheads="1"/>
          </p:cNvSpPr>
          <p:nvPr>
            <p:ph type="title"/>
          </p:nvPr>
        </p:nvSpPr>
        <p:spPr/>
        <p:txBody>
          <a:bodyPr>
            <a:normAutofit fontScale="90000"/>
          </a:bodyPr>
          <a:lstStyle/>
          <a:p>
            <a:r>
              <a:rPr lang="tr-TR" sz="4000">
                <a:solidFill>
                  <a:srgbClr val="FF0000"/>
                </a:solidFill>
              </a:rPr>
              <a:t>İcra ve İflas Hukukundaki Çekişmesiz Yargı İşleri</a:t>
            </a:r>
            <a:r>
              <a:rPr lang="tr-TR" sz="4000"/>
              <a:t>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298" name="Organization Chart 2"/>
          <p:cNvGraphicFramePr>
            <a:graphicFrameLocks/>
          </p:cNvGraphicFramePr>
          <p:nvPr>
            <p:ph/>
          </p:nvPr>
        </p:nvGraphicFramePr>
        <p:xfrm>
          <a:off x="431800" y="239713"/>
          <a:ext cx="8208963" cy="5832475"/>
        </p:xfrm>
        <a:graphic>
          <a:graphicData uri="http://schemas.openxmlformats.org/drawingml/2006/compatibility">
            <com:legacyDrawing xmlns:com="http://schemas.openxmlformats.org/drawingml/2006/compatibility" spid="_x0000_s55298"/>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Rot="1" noChangeArrowheads="1"/>
          </p:cNvSpPr>
          <p:nvPr>
            <p:ph idx="1"/>
          </p:nvPr>
        </p:nvSpPr>
        <p:spPr/>
        <p:txBody>
          <a:bodyPr>
            <a:normAutofit lnSpcReduction="10000"/>
          </a:bodyPr>
          <a:lstStyle/>
          <a:p>
            <a:pPr>
              <a:lnSpc>
                <a:spcPct val="80000"/>
              </a:lnSpc>
            </a:pPr>
            <a:r>
              <a:rPr lang="tr-TR" sz="2400"/>
              <a:t>Genel Mahkemeler ile Özel Mahkemeler arasındaki “</a:t>
            </a:r>
            <a:r>
              <a:rPr lang="tr-TR" sz="2400">
                <a:solidFill>
                  <a:srgbClr val="FF0000"/>
                </a:solidFill>
              </a:rPr>
              <a:t>Görev İlişkisi</a:t>
            </a:r>
            <a:r>
              <a:rPr lang="tr-TR" sz="2400"/>
              <a:t>” dir.</a:t>
            </a:r>
          </a:p>
          <a:p>
            <a:pPr>
              <a:lnSpc>
                <a:spcPct val="80000"/>
              </a:lnSpc>
            </a:pPr>
            <a:r>
              <a:rPr lang="tr-TR" sz="2400"/>
              <a:t>Aynı yerde bulunan ,birden fazla Asliye Hukuk Mahkemesi veya Sulh Hukuk Mahkemesi arasındaki ilişki” İş Dağılımı” dır.</a:t>
            </a:r>
          </a:p>
          <a:p>
            <a:pPr>
              <a:lnSpc>
                <a:spcPct val="80000"/>
              </a:lnSpc>
            </a:pPr>
            <a:r>
              <a:rPr lang="tr-TR" sz="2400"/>
              <a:t>İhtisaslaşmanın sağlanması amacıyla,gelen işlerin yoğunluğu ve niteliği dikkate alınarak ,daireler arasındaki iş dağılımı “</a:t>
            </a:r>
            <a:r>
              <a:rPr lang="tr-TR" sz="2400">
                <a:solidFill>
                  <a:srgbClr val="FF0000"/>
                </a:solidFill>
              </a:rPr>
              <a:t>Hakimler ve Savcılar Yüksek Kurulu</a:t>
            </a:r>
            <a:r>
              <a:rPr lang="tr-TR" sz="2400"/>
              <a:t>” tarafından belirlenir ve Resmi Gazetede yayınlanır.</a:t>
            </a:r>
          </a:p>
          <a:p>
            <a:pPr>
              <a:lnSpc>
                <a:spcPct val="80000"/>
              </a:lnSpc>
            </a:pPr>
            <a:r>
              <a:rPr lang="tr-TR" sz="2400"/>
              <a:t>Daireler tevzi edilen davalara bakmak zorundadır;bir başka ifade ile ,bir daire önüne gelen işin bir başka dairenin iş dağılımına girdiğinden bahisle “</a:t>
            </a:r>
            <a:r>
              <a:rPr lang="tr-TR" sz="2400">
                <a:solidFill>
                  <a:srgbClr val="FF0000"/>
                </a:solidFill>
              </a:rPr>
              <a:t>Görevsizlik kararı</a:t>
            </a:r>
            <a:r>
              <a:rPr lang="tr-TR" sz="2400"/>
              <a:t>” veremeyeceği gibi,taraflar da iş dağılımına “</a:t>
            </a:r>
            <a:r>
              <a:rPr lang="tr-TR" sz="2400">
                <a:solidFill>
                  <a:srgbClr val="FF0000"/>
                </a:solidFill>
              </a:rPr>
              <a:t>İtiraz” edemeyecektir</a:t>
            </a:r>
            <a:r>
              <a:rPr lang="tr-TR" sz="2400"/>
              <a:t>.</a:t>
            </a:r>
          </a:p>
        </p:txBody>
      </p:sp>
      <p:sp>
        <p:nvSpPr>
          <p:cNvPr id="56322" name="Rectangle 2"/>
          <p:cNvSpPr>
            <a:spLocks noGrp="1" noRot="1" noChangeArrowheads="1"/>
          </p:cNvSpPr>
          <p:nvPr>
            <p:ph type="title"/>
          </p:nvPr>
        </p:nvSpPr>
        <p:spPr/>
        <p:txBody>
          <a:bodyPr/>
          <a:lstStyle/>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Rot="1" noChangeArrowheads="1"/>
          </p:cNvSpPr>
          <p:nvPr>
            <p:ph idx="1"/>
          </p:nvPr>
        </p:nvSpPr>
        <p:spPr/>
        <p:txBody>
          <a:bodyPr/>
          <a:lstStyle/>
          <a:p>
            <a:pPr>
              <a:lnSpc>
                <a:spcPct val="90000"/>
              </a:lnSpc>
            </a:pPr>
            <a:r>
              <a:rPr lang="tr-TR" sz="2800"/>
              <a:t>1862 tarihli “Usul-ü Muhakeme-i Ticarete Dair Nizamname ,</a:t>
            </a:r>
          </a:p>
          <a:p>
            <a:pPr>
              <a:lnSpc>
                <a:spcPct val="90000"/>
              </a:lnSpc>
            </a:pPr>
            <a:r>
              <a:rPr lang="tr-TR" sz="2800"/>
              <a:t>1897’de Usul-i Muhakeme-iTicaret Nizamnamesi, </a:t>
            </a:r>
          </a:p>
          <a:p>
            <a:pPr>
              <a:lnSpc>
                <a:spcPct val="90000"/>
              </a:lnSpc>
            </a:pPr>
            <a:r>
              <a:rPr lang="tr-TR" sz="2800"/>
              <a:t>1927 tarihli 1086 sayılı hukuk usulü muhakemeleri kanunu İsviçre kanunundan alınıp 80 yıl kadar uygulanagelmiştir.</a:t>
            </a:r>
          </a:p>
          <a:p>
            <a:pPr>
              <a:lnSpc>
                <a:spcPct val="90000"/>
              </a:lnSpc>
            </a:pPr>
            <a:r>
              <a:rPr lang="tr-TR" sz="2800"/>
              <a:t>Türk medeni usul hukuku eski kanun “revize edilerek” ,</a:t>
            </a:r>
            <a:r>
              <a:rPr lang="tr-TR" sz="2800">
                <a:solidFill>
                  <a:srgbClr val="FF0000"/>
                </a:solidFill>
              </a:rPr>
              <a:t>1 ekim 2011 tarihinde  6100 sayılı</a:t>
            </a:r>
            <a:r>
              <a:rPr lang="tr-TR" sz="2800"/>
              <a:t> Hukuk Muhakemeleri kanunu yürürlüğe girmiştir. </a:t>
            </a:r>
          </a:p>
        </p:txBody>
      </p:sp>
      <p:sp>
        <p:nvSpPr>
          <p:cNvPr id="7170" name="Rectangle 2"/>
          <p:cNvSpPr>
            <a:spLocks noGrp="1" noRot="1" noChangeArrowheads="1"/>
          </p:cNvSpPr>
          <p:nvPr>
            <p:ph type="title"/>
          </p:nvPr>
        </p:nvSpPr>
        <p:spPr/>
        <p:txBody>
          <a:bodyPr>
            <a:normAutofit fontScale="90000"/>
          </a:bodyPr>
          <a:lstStyle/>
          <a:p>
            <a:r>
              <a:rPr lang="tr-TR" sz="4000">
                <a:solidFill>
                  <a:srgbClr val="FF0000"/>
                </a:solidFill>
              </a:rPr>
              <a:t>Medeni Usul Hukukunun Kaynakları</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Rot="1" noChangeArrowheads="1"/>
          </p:cNvSpPr>
          <p:nvPr>
            <p:ph idx="1"/>
          </p:nvPr>
        </p:nvSpPr>
        <p:spPr/>
        <p:txBody>
          <a:bodyPr/>
          <a:lstStyle/>
          <a:p>
            <a:r>
              <a:rPr lang="tr-TR">
                <a:solidFill>
                  <a:srgbClr val="FF0000"/>
                </a:solidFill>
              </a:rPr>
              <a:t>Asliye Hukuk Mahkemeleri:</a:t>
            </a:r>
          </a:p>
          <a:p>
            <a:pPr>
              <a:buFont typeface="Wingdings" pitchFamily="2" charset="2"/>
              <a:buNone/>
            </a:pPr>
            <a:r>
              <a:rPr lang="tr-TR"/>
              <a:t>   Dava  konusunun değer ve miktarına bakılmaksızın “malvarlığı” haklarına ilişkin davalarla,”şahıs” varlığına ilişkin davalar  Asliye Hukuk Mahkemesinde görülür.</a:t>
            </a:r>
          </a:p>
          <a:p>
            <a:pPr>
              <a:buClr>
                <a:schemeClr val="tx1"/>
              </a:buClr>
            </a:pPr>
            <a:r>
              <a:rPr lang="tr-TR"/>
              <a:t>Kural olarak “</a:t>
            </a:r>
            <a:r>
              <a:rPr lang="tr-TR">
                <a:solidFill>
                  <a:srgbClr val="FF0000"/>
                </a:solidFill>
              </a:rPr>
              <a:t>Yazılı Yargılama</a:t>
            </a:r>
            <a:r>
              <a:rPr lang="tr-TR"/>
              <a:t>” usulu uygulanır. </a:t>
            </a:r>
          </a:p>
        </p:txBody>
      </p:sp>
      <p:sp>
        <p:nvSpPr>
          <p:cNvPr id="57346" name="Rectangle 2"/>
          <p:cNvSpPr>
            <a:spLocks noGrp="1" noRot="1" noChangeArrowheads="1"/>
          </p:cNvSpPr>
          <p:nvPr>
            <p:ph type="title"/>
          </p:nvPr>
        </p:nvSpPr>
        <p:spPr/>
        <p:txBody>
          <a:bodyPr/>
          <a:lstStyle/>
          <a:p>
            <a:r>
              <a:rPr lang="tr-TR">
                <a:solidFill>
                  <a:srgbClr val="FF0000"/>
                </a:solidFill>
              </a:rPr>
              <a:t>GENEL MAHKEMELER</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Rot="1" noChangeArrowheads="1"/>
          </p:cNvSpPr>
          <p:nvPr>
            <p:ph idx="1"/>
          </p:nvPr>
        </p:nvSpPr>
        <p:spPr/>
        <p:txBody>
          <a:bodyPr/>
          <a:lstStyle/>
          <a:p>
            <a:pPr>
              <a:lnSpc>
                <a:spcPct val="90000"/>
              </a:lnSpc>
            </a:pPr>
            <a:r>
              <a:rPr lang="tr-TR" sz="2800">
                <a:solidFill>
                  <a:srgbClr val="FF0000"/>
                </a:solidFill>
              </a:rPr>
              <a:t>Asliye Ticaret Mahkemesi</a:t>
            </a:r>
            <a:r>
              <a:rPr lang="tr-TR" sz="2800"/>
              <a:t>: </a:t>
            </a:r>
          </a:p>
          <a:p>
            <a:pPr>
              <a:lnSpc>
                <a:spcPct val="90000"/>
              </a:lnSpc>
            </a:pPr>
            <a:r>
              <a:rPr lang="tr-TR" sz="2800"/>
              <a:t>Toplu mahkemedir ve üç hakimden oluşur.</a:t>
            </a:r>
          </a:p>
          <a:p>
            <a:pPr>
              <a:lnSpc>
                <a:spcPct val="90000"/>
              </a:lnSpc>
            </a:pPr>
            <a:r>
              <a:rPr lang="tr-TR" sz="2800"/>
              <a:t>Heyet halinde karar verir ve “</a:t>
            </a:r>
            <a:r>
              <a:rPr lang="tr-TR" sz="2800">
                <a:solidFill>
                  <a:srgbClr val="FF0000"/>
                </a:solidFill>
              </a:rPr>
              <a:t>yazılı yargılama</a:t>
            </a:r>
            <a:r>
              <a:rPr lang="tr-TR" sz="2800"/>
              <a:t>” usulü uygulanır.</a:t>
            </a:r>
          </a:p>
          <a:p>
            <a:pPr>
              <a:lnSpc>
                <a:spcPct val="90000"/>
              </a:lnSpc>
            </a:pPr>
            <a:r>
              <a:rPr lang="tr-TR" sz="2800"/>
              <a:t>Dava konusunun “değer ve miktarına” bakılmaksızın ,”</a:t>
            </a:r>
            <a:r>
              <a:rPr lang="tr-TR" sz="2800">
                <a:solidFill>
                  <a:srgbClr val="FF0000"/>
                </a:solidFill>
              </a:rPr>
              <a:t>mutlak ya da nisbi</a:t>
            </a:r>
            <a:r>
              <a:rPr lang="tr-TR" sz="2800"/>
              <a:t> “  ticari davalara bakmakla görevli ilk derece mahkemeleridir.</a:t>
            </a:r>
          </a:p>
          <a:p>
            <a:pPr>
              <a:lnSpc>
                <a:spcPct val="90000"/>
              </a:lnSpc>
            </a:pPr>
            <a:r>
              <a:rPr lang="tr-TR" sz="2800"/>
              <a:t>Asliye hukuk mahkemesi ile Asliye ticaret mahkemesi arasında ki ilişki “</a:t>
            </a:r>
            <a:r>
              <a:rPr lang="tr-TR" sz="2800">
                <a:solidFill>
                  <a:srgbClr val="FF0000"/>
                </a:solidFill>
              </a:rPr>
              <a:t>Görev ilişkisi”dir</a:t>
            </a:r>
            <a:r>
              <a:rPr lang="tr-TR" sz="2800"/>
              <a:t>. </a:t>
            </a:r>
          </a:p>
        </p:txBody>
      </p:sp>
      <p:sp>
        <p:nvSpPr>
          <p:cNvPr id="58370" name="Rectangle 2"/>
          <p:cNvSpPr>
            <a:spLocks noGrp="1" noRot="1" noChangeArrowheads="1"/>
          </p:cNvSpPr>
          <p:nvPr>
            <p:ph type="title"/>
          </p:nvPr>
        </p:nvSpPr>
        <p:spPr/>
        <p:txBody>
          <a:bodyPr/>
          <a:lstStyle/>
          <a:p>
            <a:r>
              <a:rPr lang="tr-TR">
                <a:solidFill>
                  <a:srgbClr val="FF0000"/>
                </a:solidFill>
              </a:rPr>
              <a:t>GENEL MAHKEMELER</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Rot="1" noChangeArrowheads="1"/>
          </p:cNvSpPr>
          <p:nvPr>
            <p:ph idx="1"/>
          </p:nvPr>
        </p:nvSpPr>
        <p:spPr/>
        <p:txBody>
          <a:bodyPr/>
          <a:lstStyle/>
          <a:p>
            <a:pPr>
              <a:lnSpc>
                <a:spcPct val="80000"/>
              </a:lnSpc>
            </a:pPr>
            <a:r>
              <a:rPr lang="tr-TR" sz="2800"/>
              <a:t>Tüm özel mahkemeler tek hakimlidir ve Asliye Hukuk statüsündedir.</a:t>
            </a:r>
          </a:p>
          <a:p>
            <a:pPr>
              <a:lnSpc>
                <a:spcPct val="80000"/>
              </a:lnSpc>
            </a:pPr>
            <a:r>
              <a:rPr lang="tr-TR" sz="2800"/>
              <a:t>Özel mahkemeler “</a:t>
            </a:r>
            <a:r>
              <a:rPr lang="tr-TR" sz="2800">
                <a:solidFill>
                  <a:srgbClr val="FF0000"/>
                </a:solidFill>
              </a:rPr>
              <a:t>Kanunilik</a:t>
            </a:r>
            <a:r>
              <a:rPr lang="tr-TR" sz="2800"/>
              <a:t>” ve  ”</a:t>
            </a:r>
            <a:r>
              <a:rPr lang="tr-TR" sz="2800">
                <a:solidFill>
                  <a:srgbClr val="FF0000"/>
                </a:solidFill>
              </a:rPr>
              <a:t>Öngörülebilirlik</a:t>
            </a:r>
            <a:r>
              <a:rPr lang="tr-TR" sz="2800"/>
              <a:t>” unsurlarını içeren “Tabii Hakim ilkesine” aykırılık oluşturmaz.</a:t>
            </a:r>
          </a:p>
          <a:p>
            <a:pPr>
              <a:lnSpc>
                <a:spcPct val="80000"/>
              </a:lnSpc>
            </a:pPr>
            <a:r>
              <a:rPr lang="tr-TR" sz="2800"/>
              <a:t>Aile Mahkemeleri</a:t>
            </a:r>
          </a:p>
          <a:p>
            <a:pPr>
              <a:lnSpc>
                <a:spcPct val="80000"/>
              </a:lnSpc>
            </a:pPr>
            <a:r>
              <a:rPr lang="tr-TR" sz="2800"/>
              <a:t> İş Mahkemeleri</a:t>
            </a:r>
          </a:p>
          <a:p>
            <a:pPr>
              <a:lnSpc>
                <a:spcPct val="80000"/>
              </a:lnSpc>
            </a:pPr>
            <a:r>
              <a:rPr lang="tr-TR" sz="2800"/>
              <a:t>Kadastro Mahkemeleri</a:t>
            </a:r>
          </a:p>
          <a:p>
            <a:pPr>
              <a:lnSpc>
                <a:spcPct val="80000"/>
              </a:lnSpc>
            </a:pPr>
            <a:r>
              <a:rPr lang="tr-TR" sz="2800"/>
              <a:t>Tüketici Mahkemeleri</a:t>
            </a:r>
          </a:p>
          <a:p>
            <a:pPr>
              <a:lnSpc>
                <a:spcPct val="80000"/>
              </a:lnSpc>
            </a:pPr>
            <a:r>
              <a:rPr lang="tr-TR" sz="2800"/>
              <a:t>İcra Mahkemeleri</a:t>
            </a:r>
          </a:p>
          <a:p>
            <a:pPr>
              <a:lnSpc>
                <a:spcPct val="80000"/>
              </a:lnSpc>
            </a:pPr>
            <a:r>
              <a:rPr lang="tr-TR" sz="2800"/>
              <a:t>Fikri ve Sınai Haklar Hukuk Mahkemeleri</a:t>
            </a:r>
          </a:p>
        </p:txBody>
      </p:sp>
      <p:sp>
        <p:nvSpPr>
          <p:cNvPr id="59394" name="Rectangle 2"/>
          <p:cNvSpPr>
            <a:spLocks noGrp="1" noRot="1" noChangeArrowheads="1"/>
          </p:cNvSpPr>
          <p:nvPr>
            <p:ph type="title"/>
          </p:nvPr>
        </p:nvSpPr>
        <p:spPr/>
        <p:txBody>
          <a:bodyPr/>
          <a:lstStyle/>
          <a:p>
            <a:r>
              <a:rPr lang="tr-TR">
                <a:solidFill>
                  <a:srgbClr val="FF0000"/>
                </a:solidFill>
              </a:rPr>
              <a:t>ÖZEL MAHKEMELER</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Rot="1" noChangeArrowheads="1"/>
          </p:cNvSpPr>
          <p:nvPr>
            <p:ph idx="1"/>
          </p:nvPr>
        </p:nvSpPr>
        <p:spPr/>
        <p:txBody>
          <a:bodyPr/>
          <a:lstStyle/>
          <a:p>
            <a:endParaRPr lang="tr-TR"/>
          </a:p>
          <a:p>
            <a:endParaRPr lang="tr-TR"/>
          </a:p>
          <a:p>
            <a:r>
              <a:rPr lang="tr-TR"/>
              <a:t>Bölge Adliye “İstinaf”Mahkemeleri</a:t>
            </a:r>
          </a:p>
          <a:p>
            <a:r>
              <a:rPr lang="tr-TR"/>
              <a:t>Yargıtay</a:t>
            </a:r>
          </a:p>
        </p:txBody>
      </p:sp>
      <p:sp>
        <p:nvSpPr>
          <p:cNvPr id="60418" name="Rectangle 2"/>
          <p:cNvSpPr>
            <a:spLocks noGrp="1" noRot="1" noChangeArrowheads="1"/>
          </p:cNvSpPr>
          <p:nvPr>
            <p:ph type="title"/>
          </p:nvPr>
        </p:nvSpPr>
        <p:spPr/>
        <p:txBody>
          <a:bodyPr/>
          <a:lstStyle/>
          <a:p>
            <a:r>
              <a:rPr lang="tr-TR">
                <a:solidFill>
                  <a:srgbClr val="FF0000"/>
                </a:solidFill>
              </a:rPr>
              <a:t>ÜST DERECE MAHKEMELERİ</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Rot="1" noChangeArrowheads="1"/>
          </p:cNvSpPr>
          <p:nvPr>
            <p:ph idx="1"/>
          </p:nvPr>
        </p:nvSpPr>
        <p:spPr/>
        <p:txBody>
          <a:bodyPr/>
          <a:lstStyle/>
          <a:p>
            <a:r>
              <a:rPr lang="tr-TR">
                <a:solidFill>
                  <a:srgbClr val="FF0000"/>
                </a:solidFill>
              </a:rPr>
              <a:t>Sulh Hukuk Mahkemeleri</a:t>
            </a:r>
            <a:r>
              <a:rPr lang="tr-TR"/>
              <a:t>: </a:t>
            </a:r>
          </a:p>
          <a:p>
            <a:r>
              <a:rPr lang="tr-TR"/>
              <a:t>Tek hakimli ve “</a:t>
            </a:r>
            <a:r>
              <a:rPr lang="tr-TR">
                <a:solidFill>
                  <a:srgbClr val="FF0000"/>
                </a:solidFill>
              </a:rPr>
              <a:t>basit yargılama</a:t>
            </a:r>
            <a:r>
              <a:rPr lang="tr-TR"/>
              <a:t>” usulune tabidir.</a:t>
            </a:r>
          </a:p>
          <a:p>
            <a:r>
              <a:rPr lang="tr-TR"/>
              <a:t>Değer ve miktarına bakılmaksızın ”</a:t>
            </a:r>
            <a:r>
              <a:rPr lang="tr-TR">
                <a:solidFill>
                  <a:srgbClr val="FF0000"/>
                </a:solidFill>
              </a:rPr>
              <a:t>belirli malvarlığı</a:t>
            </a:r>
            <a:r>
              <a:rPr lang="tr-TR"/>
              <a:t>” haklarından doğan dava ve çekişmesiz yargı işlerine bakmakla yükümlüdür.</a:t>
            </a:r>
          </a:p>
        </p:txBody>
      </p:sp>
      <p:sp>
        <p:nvSpPr>
          <p:cNvPr id="61442" name="Rectangle 2"/>
          <p:cNvSpPr>
            <a:spLocks noGrp="1" noRot="1" noChangeArrowheads="1"/>
          </p:cNvSpPr>
          <p:nvPr>
            <p:ph type="title"/>
          </p:nvPr>
        </p:nvSpPr>
        <p:spPr/>
        <p:txBody>
          <a:bodyPr/>
          <a:lstStyle/>
          <a:p>
            <a:r>
              <a:rPr lang="tr-TR"/>
              <a:t>GENEL MAHKEMELER</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type="ctrTitle"/>
          </p:nvPr>
        </p:nvSpPr>
        <p:spPr/>
        <p:txBody>
          <a:bodyPr/>
          <a:lstStyle/>
          <a:p>
            <a:r>
              <a:rPr lang="tr-TR">
                <a:solidFill>
                  <a:srgbClr val="FF0000"/>
                </a:solidFill>
              </a:rPr>
              <a:t>YARGI GÖREVLİLERİ</a:t>
            </a:r>
          </a:p>
        </p:txBody>
      </p:sp>
      <p:sp>
        <p:nvSpPr>
          <p:cNvPr id="62467" name="Rectangle 3"/>
          <p:cNvSpPr>
            <a:spLocks noGrp="1" noRot="1" noChangeArrowheads="1"/>
          </p:cNvSpPr>
          <p:nvPr>
            <p:ph type="subTitle" idx="1"/>
          </p:nvPr>
        </p:nvSpPr>
        <p:spPr/>
        <p:txBody>
          <a:bodyPr/>
          <a:lstStyle/>
          <a:p>
            <a:endParaRPr lang="tr-T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Rot="1" noChangeArrowheads="1"/>
          </p:cNvSpPr>
          <p:nvPr>
            <p:ph idx="1"/>
          </p:nvPr>
        </p:nvSpPr>
        <p:spPr/>
        <p:txBody>
          <a:bodyPr/>
          <a:lstStyle/>
          <a:p>
            <a:pPr>
              <a:lnSpc>
                <a:spcPct val="80000"/>
              </a:lnSpc>
            </a:pPr>
            <a:r>
              <a:rPr lang="tr-TR" sz="2400">
                <a:solidFill>
                  <a:srgbClr val="FF0000"/>
                </a:solidFill>
              </a:rPr>
              <a:t>Hakimler</a:t>
            </a:r>
            <a:r>
              <a:rPr lang="tr-TR" sz="2400"/>
              <a:t>; yargılama yetkisinin kullanılmasında idari hiyerarşiye tabi değildir.</a:t>
            </a:r>
          </a:p>
          <a:p>
            <a:pPr>
              <a:lnSpc>
                <a:spcPct val="80000"/>
              </a:lnSpc>
            </a:pPr>
            <a:r>
              <a:rPr lang="tr-TR" sz="2400"/>
              <a:t>DMK anlamında memur değildir.Hakimlere disiplin cezası verme yetkisi “HSYK” na aittir.</a:t>
            </a:r>
          </a:p>
          <a:p>
            <a:pPr>
              <a:lnSpc>
                <a:spcPct val="80000"/>
              </a:lnSpc>
            </a:pPr>
            <a:r>
              <a:rPr lang="tr-TR" sz="2400">
                <a:solidFill>
                  <a:srgbClr val="FF0000"/>
                </a:solidFill>
              </a:rPr>
              <a:t>Hakimlerin Bağımsızlığı</a:t>
            </a:r>
            <a:r>
              <a:rPr lang="tr-TR" sz="2400"/>
              <a:t>: </a:t>
            </a:r>
          </a:p>
          <a:p>
            <a:pPr>
              <a:lnSpc>
                <a:spcPct val="80000"/>
              </a:lnSpc>
              <a:buFont typeface="Wingdings" pitchFamily="2" charset="2"/>
              <a:buNone/>
            </a:pPr>
            <a:r>
              <a:rPr lang="tr-TR" sz="2400"/>
              <a:t>    Anayasada belirtildiği üzere; hiçbir organ,makam,merci veya kişi ,yargı yetkisinin kullanılmasında mahkemelere ve hakimlere “EMİR VE TALİMAT VEREMEZ”hükmü sabit kılınarak Yargı yetkisinde bağımsızlık korunmuştur.</a:t>
            </a:r>
          </a:p>
          <a:p>
            <a:pPr>
              <a:lnSpc>
                <a:spcPct val="80000"/>
              </a:lnSpc>
            </a:pPr>
            <a:r>
              <a:rPr lang="tr-TR" sz="2400">
                <a:solidFill>
                  <a:srgbClr val="FF0000"/>
                </a:solidFill>
              </a:rPr>
              <a:t>Hakimlerin Teminatı</a:t>
            </a:r>
            <a:r>
              <a:rPr lang="tr-TR" sz="2400"/>
              <a:t> : </a:t>
            </a:r>
          </a:p>
          <a:p>
            <a:pPr>
              <a:lnSpc>
                <a:spcPct val="80000"/>
              </a:lnSpc>
              <a:buFont typeface="Wingdings" pitchFamily="2" charset="2"/>
              <a:buNone/>
            </a:pPr>
            <a:r>
              <a:rPr lang="tr-TR" sz="2400"/>
              <a:t>    Hakim ve Savcılar”AZLONULAMAZLAR”. Yaş haddi ve maluliyet hali dışında kendileri istemedikçe 65 yaşından önce emekliye sevk edilemezler.</a:t>
            </a:r>
          </a:p>
        </p:txBody>
      </p:sp>
      <p:sp>
        <p:nvSpPr>
          <p:cNvPr id="63490" name="Rectangle 2"/>
          <p:cNvSpPr>
            <a:spLocks noGrp="1" noRot="1" noChangeArrowheads="1"/>
          </p:cNvSpPr>
          <p:nvPr>
            <p:ph type="title"/>
          </p:nvPr>
        </p:nvSpPr>
        <p:spPr/>
        <p:txBody>
          <a:bodyPr/>
          <a:lstStyle/>
          <a:p>
            <a:endParaRPr lang="tr-TR">
              <a:solidFill>
                <a:srgbClr val="FF0000"/>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Rot="1" noChangeArrowheads="1"/>
          </p:cNvSpPr>
          <p:nvPr>
            <p:ph idx="1"/>
          </p:nvPr>
        </p:nvSpPr>
        <p:spPr/>
        <p:txBody>
          <a:bodyPr/>
          <a:lstStyle/>
          <a:p>
            <a:pPr>
              <a:lnSpc>
                <a:spcPct val="80000"/>
              </a:lnSpc>
            </a:pPr>
            <a:r>
              <a:rPr lang="tr-TR" sz="2000">
                <a:solidFill>
                  <a:srgbClr val="FF0000"/>
                </a:solidFill>
              </a:rPr>
              <a:t>Savcılar</a:t>
            </a:r>
            <a:r>
              <a:rPr lang="tr-TR" sz="2000"/>
              <a:t>: Cumhuriyet Savcısı ,medeni kanunda açıkça düzenlenen konularda görev alır.Örneğin; Evliliğin butlanı gibi.Savcının yer aldığı dava ve işler üzerinde taraflar serbestçe “tasarruf”( feragat,kabul,sulh olma) edemezler.</a:t>
            </a:r>
          </a:p>
          <a:p>
            <a:pPr>
              <a:lnSpc>
                <a:spcPct val="80000"/>
              </a:lnSpc>
              <a:buFont typeface="Wingdings" pitchFamily="2" charset="2"/>
              <a:buNone/>
            </a:pPr>
            <a:r>
              <a:rPr lang="tr-TR" sz="2000">
                <a:solidFill>
                  <a:srgbClr val="FF0000"/>
                </a:solidFill>
              </a:rPr>
              <a:t>     Adliye Memurları</a:t>
            </a:r>
          </a:p>
          <a:p>
            <a:pPr>
              <a:lnSpc>
                <a:spcPct val="80000"/>
              </a:lnSpc>
            </a:pPr>
            <a:r>
              <a:rPr lang="tr-TR" sz="2000">
                <a:solidFill>
                  <a:srgbClr val="FF0000"/>
                </a:solidFill>
              </a:rPr>
              <a:t>Zabit Katibi</a:t>
            </a:r>
            <a:r>
              <a:rPr lang="tr-TR" sz="2000"/>
              <a:t>: Zabit Katipleri Hakimlerin “mütememmim cüzü” ve yargılamanın resmi tanığıdır. Zabit Katibinin “hüküm”de imzasının bulunmaması bir”mutlak bozma”sebebidir.</a:t>
            </a:r>
          </a:p>
          <a:p>
            <a:pPr>
              <a:lnSpc>
                <a:spcPct val="80000"/>
              </a:lnSpc>
            </a:pPr>
            <a:r>
              <a:rPr lang="tr-TR" sz="2000">
                <a:solidFill>
                  <a:srgbClr val="FF0000"/>
                </a:solidFill>
              </a:rPr>
              <a:t>Noterler:</a:t>
            </a:r>
            <a:r>
              <a:rPr lang="tr-TR" sz="2000"/>
              <a:t> Mirasçılık belgesinin verilmesi(Sulh Hukuk mahkemesi ile paylaşır) ve Terk sebebiyle boşanma davası için “ihtar çekme” (Özel dava şartıdır ve Aile Mahkemesi ile paylaşır) gibi yetkiler verilmiştir.</a:t>
            </a:r>
          </a:p>
          <a:p>
            <a:pPr>
              <a:lnSpc>
                <a:spcPct val="80000"/>
              </a:lnSpc>
            </a:pPr>
            <a:r>
              <a:rPr lang="tr-TR" sz="2000">
                <a:solidFill>
                  <a:srgbClr val="FF0000"/>
                </a:solidFill>
              </a:rPr>
              <a:t>Avukatlar</a:t>
            </a:r>
            <a:r>
              <a:rPr lang="tr-TR" sz="2000"/>
              <a:t>: Avukatlık kanununun 35.md. de “dava takip tekeli” ni baroya kaıtlı avukatlara tanınmıştır.</a:t>
            </a:r>
          </a:p>
          <a:p>
            <a:pPr>
              <a:lnSpc>
                <a:spcPct val="80000"/>
              </a:lnSpc>
            </a:pPr>
            <a:r>
              <a:rPr lang="tr-TR" sz="2000">
                <a:solidFill>
                  <a:srgbClr val="FF0000"/>
                </a:solidFill>
              </a:rPr>
              <a:t>Yazı işleri müdürü</a:t>
            </a:r>
          </a:p>
          <a:p>
            <a:pPr>
              <a:lnSpc>
                <a:spcPct val="80000"/>
              </a:lnSpc>
            </a:pPr>
            <a:r>
              <a:rPr lang="tr-TR" sz="2000">
                <a:solidFill>
                  <a:srgbClr val="FF0000"/>
                </a:solidFill>
              </a:rPr>
              <a:t>Mübaşir</a:t>
            </a:r>
          </a:p>
        </p:txBody>
      </p:sp>
      <p:sp>
        <p:nvSpPr>
          <p:cNvPr id="64514" name="Rectangle 2"/>
          <p:cNvSpPr>
            <a:spLocks noGrp="1" noRot="1" noChangeArrowheads="1"/>
          </p:cNvSpPr>
          <p:nvPr>
            <p:ph type="title"/>
          </p:nvPr>
        </p:nvSpPr>
        <p:spPr/>
        <p:txBody>
          <a:bodyPr/>
          <a:lstStyle/>
          <a:p>
            <a:endParaRPr lang="tr-T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Rot="1" noChangeArrowheads="1"/>
          </p:cNvSpPr>
          <p:nvPr>
            <p:ph idx="1"/>
          </p:nvPr>
        </p:nvSpPr>
        <p:spPr/>
        <p:txBody>
          <a:bodyPr>
            <a:normAutofit lnSpcReduction="10000"/>
          </a:bodyPr>
          <a:lstStyle/>
          <a:p>
            <a:pPr>
              <a:lnSpc>
                <a:spcPct val="90000"/>
              </a:lnSpc>
            </a:pPr>
            <a:r>
              <a:rPr lang="tr-TR" sz="2400">
                <a:solidFill>
                  <a:srgbClr val="FF0000"/>
                </a:solidFill>
              </a:rPr>
              <a:t>Ret Sebepleri</a:t>
            </a:r>
          </a:p>
          <a:p>
            <a:pPr>
              <a:lnSpc>
                <a:spcPct val="90000"/>
              </a:lnSpc>
            </a:pPr>
            <a:r>
              <a:rPr lang="tr-TR" sz="2400"/>
              <a:t>Madde 36: Hakimin “tarafsızlığından” şüpheyi gerektiren önemli bir sebebin bulunması halinde,”</a:t>
            </a:r>
            <a:r>
              <a:rPr lang="tr-TR" sz="2400">
                <a:solidFill>
                  <a:srgbClr val="FF0000"/>
                </a:solidFill>
              </a:rPr>
              <a:t>taraflardan biri</a:t>
            </a:r>
            <a:r>
              <a:rPr lang="tr-TR" sz="2400"/>
              <a:t>” hakimi reddedebileceği gibi hakim de bizzat çekilebilir.</a:t>
            </a:r>
          </a:p>
          <a:p>
            <a:pPr>
              <a:lnSpc>
                <a:spcPct val="90000"/>
              </a:lnSpc>
            </a:pPr>
            <a:r>
              <a:rPr lang="tr-TR" sz="2400"/>
              <a:t>Davada ,iki taraftan birine öğüt vermiş yada yol göstermiş olması,</a:t>
            </a:r>
          </a:p>
          <a:p>
            <a:pPr>
              <a:lnSpc>
                <a:spcPct val="90000"/>
              </a:lnSpc>
            </a:pPr>
            <a:r>
              <a:rPr lang="tr-TR" sz="2400"/>
              <a:t>Kanunen gerekmediği halde görüşünü açıklaması,</a:t>
            </a:r>
          </a:p>
          <a:p>
            <a:pPr>
              <a:lnSpc>
                <a:spcPct val="90000"/>
              </a:lnSpc>
            </a:pPr>
            <a:r>
              <a:rPr lang="tr-TR" sz="2400"/>
              <a:t>Davanın, “dördüncü derece “ dahil yansoy hısımlarına ait olması,</a:t>
            </a:r>
          </a:p>
          <a:p>
            <a:pPr>
              <a:lnSpc>
                <a:spcPct val="90000"/>
              </a:lnSpc>
            </a:pPr>
            <a:r>
              <a:rPr lang="tr-TR" sz="2400"/>
              <a:t>Davada tanık veya bilirkişi olarak dinlenmesi hallerinde hakimin reddi sebebinin varlığı kabul edilir.</a:t>
            </a:r>
          </a:p>
        </p:txBody>
      </p:sp>
      <p:sp>
        <p:nvSpPr>
          <p:cNvPr id="65538" name="Rectangle 2"/>
          <p:cNvSpPr>
            <a:spLocks noGrp="1" noRot="1" noChangeArrowheads="1"/>
          </p:cNvSpPr>
          <p:nvPr>
            <p:ph type="title"/>
          </p:nvPr>
        </p:nvSpPr>
        <p:spPr/>
        <p:txBody>
          <a:bodyPr>
            <a:normAutofit fontScale="90000"/>
          </a:bodyPr>
          <a:lstStyle/>
          <a:p>
            <a:r>
              <a:rPr lang="tr-TR" sz="4000"/>
              <a:t>HAKİMLERİN YASAKLILIĞI VE REDDİ</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Rot="1" noChangeArrowheads="1"/>
          </p:cNvSpPr>
          <p:nvPr>
            <p:ph idx="1"/>
          </p:nvPr>
        </p:nvSpPr>
        <p:spPr/>
        <p:txBody>
          <a:bodyPr>
            <a:normAutofit lnSpcReduction="10000"/>
          </a:bodyPr>
          <a:lstStyle/>
          <a:p>
            <a:pPr>
              <a:lnSpc>
                <a:spcPct val="80000"/>
              </a:lnSpc>
            </a:pPr>
            <a:r>
              <a:rPr lang="tr-TR" sz="2400"/>
              <a:t>Red sebepleri tahdidi değil “</a:t>
            </a:r>
            <a:r>
              <a:rPr lang="tr-TR" sz="2400">
                <a:solidFill>
                  <a:srgbClr val="FF0000"/>
                </a:solidFill>
              </a:rPr>
              <a:t>tadadi”dir</a:t>
            </a:r>
            <a:r>
              <a:rPr lang="tr-TR" sz="2400"/>
              <a:t>. Hakimin reddi talebi en geç “</a:t>
            </a:r>
            <a:r>
              <a:rPr lang="tr-TR" sz="2400">
                <a:solidFill>
                  <a:srgbClr val="FF0000"/>
                </a:solidFill>
              </a:rPr>
              <a:t>Hüküm” verilinceye</a:t>
            </a:r>
            <a:r>
              <a:rPr lang="tr-TR" sz="2400"/>
              <a:t> kadar yapılabilir.</a:t>
            </a:r>
          </a:p>
          <a:p>
            <a:pPr>
              <a:lnSpc>
                <a:spcPct val="80000"/>
              </a:lnSpc>
            </a:pPr>
            <a:r>
              <a:rPr lang="tr-TR" sz="2400">
                <a:solidFill>
                  <a:srgbClr val="FF0000"/>
                </a:solidFill>
              </a:rPr>
              <a:t>Red talebine ilişkin kararlara karşı istinaf</a:t>
            </a:r>
            <a:r>
              <a:rPr lang="tr-TR" sz="2400"/>
              <a:t> </a:t>
            </a:r>
          </a:p>
          <a:p>
            <a:pPr>
              <a:lnSpc>
                <a:spcPct val="80000"/>
              </a:lnSpc>
            </a:pPr>
            <a:r>
              <a:rPr lang="tr-TR" sz="2400"/>
              <a:t>Madde 43: Esas hüküm bakımından istinaf yolu açık bulunan dava ve işlerde red talebi hakkında ki merci kararlarına karşı </a:t>
            </a:r>
            <a:r>
              <a:rPr lang="tr-TR" sz="2400">
                <a:solidFill>
                  <a:srgbClr val="FF0000"/>
                </a:solidFill>
              </a:rPr>
              <a:t>tefhim</a:t>
            </a:r>
            <a:r>
              <a:rPr lang="tr-TR" sz="2400"/>
              <a:t> veya </a:t>
            </a:r>
            <a:r>
              <a:rPr lang="tr-TR" sz="2400">
                <a:solidFill>
                  <a:srgbClr val="FF0000"/>
                </a:solidFill>
              </a:rPr>
              <a:t>tebliğ</a:t>
            </a:r>
            <a:r>
              <a:rPr lang="tr-TR" sz="2400"/>
              <a:t> tarihinden itibaren “</a:t>
            </a:r>
            <a:r>
              <a:rPr lang="tr-TR" sz="2400">
                <a:solidFill>
                  <a:srgbClr val="FF0000"/>
                </a:solidFill>
              </a:rPr>
              <a:t>bir hafta içinde” İSTİNAF YOLUNA</a:t>
            </a:r>
            <a:r>
              <a:rPr lang="tr-TR" sz="2400"/>
              <a:t> başvurabilir.</a:t>
            </a:r>
          </a:p>
          <a:p>
            <a:pPr>
              <a:lnSpc>
                <a:spcPct val="80000"/>
              </a:lnSpc>
            </a:pPr>
            <a:r>
              <a:rPr lang="tr-TR" sz="2400">
                <a:solidFill>
                  <a:srgbClr val="FF0000"/>
                </a:solidFill>
              </a:rPr>
              <a:t>Red talebine ilişkin kararların temyizi</a:t>
            </a:r>
          </a:p>
          <a:p>
            <a:pPr>
              <a:lnSpc>
                <a:spcPct val="80000"/>
              </a:lnSpc>
            </a:pPr>
            <a:r>
              <a:rPr lang="tr-TR" sz="2400"/>
              <a:t>Madde44: Esas hüküm bakımından temyiz yolu açık bulunan dava ve işlerde ise ret talebi hakkındaki karar </a:t>
            </a:r>
            <a:r>
              <a:rPr lang="tr-TR" sz="2400">
                <a:solidFill>
                  <a:srgbClr val="FF0000"/>
                </a:solidFill>
              </a:rPr>
              <a:t>tefhim</a:t>
            </a:r>
            <a:r>
              <a:rPr lang="tr-TR" sz="2400"/>
              <a:t> veya </a:t>
            </a:r>
            <a:r>
              <a:rPr lang="tr-TR" sz="2400">
                <a:solidFill>
                  <a:srgbClr val="FF0000"/>
                </a:solidFill>
              </a:rPr>
              <a:t>tebliği</a:t>
            </a:r>
            <a:r>
              <a:rPr lang="tr-TR" sz="2400"/>
              <a:t>  tarihinden itibaren“ </a:t>
            </a:r>
            <a:r>
              <a:rPr lang="tr-TR" sz="2400">
                <a:solidFill>
                  <a:srgbClr val="FF0000"/>
                </a:solidFill>
              </a:rPr>
              <a:t>bir hafta içinde</a:t>
            </a:r>
            <a:r>
              <a:rPr lang="tr-TR" sz="2400"/>
              <a:t>” </a:t>
            </a:r>
            <a:r>
              <a:rPr lang="tr-TR" sz="2400">
                <a:solidFill>
                  <a:srgbClr val="FF0000"/>
                </a:solidFill>
              </a:rPr>
              <a:t>TEMYİZ</a:t>
            </a:r>
            <a:r>
              <a:rPr lang="tr-TR" sz="2400"/>
              <a:t>  edilebilir.</a:t>
            </a:r>
          </a:p>
          <a:p>
            <a:pPr>
              <a:lnSpc>
                <a:spcPct val="80000"/>
              </a:lnSpc>
            </a:pPr>
            <a:r>
              <a:rPr lang="tr-TR" sz="2400"/>
              <a:t>Yargıtay’ın bu husustaki kararları kesindir.</a:t>
            </a:r>
          </a:p>
          <a:p>
            <a:pPr>
              <a:lnSpc>
                <a:spcPct val="80000"/>
              </a:lnSpc>
            </a:pPr>
            <a:endParaRPr lang="tr-TR" sz="2400"/>
          </a:p>
        </p:txBody>
      </p:sp>
      <p:sp>
        <p:nvSpPr>
          <p:cNvPr id="66562" name="Rectangle 2"/>
          <p:cNvSpPr>
            <a:spLocks noGrp="1" noRot="1" noChangeArrowheads="1"/>
          </p:cNvSpPr>
          <p:nvPr>
            <p:ph type="title"/>
          </p:nvPr>
        </p:nvSpPr>
        <p:spPr/>
        <p:txBody>
          <a:bodyPr/>
          <a:lstStyle/>
          <a:p>
            <a:r>
              <a:rPr lang="tr-TR">
                <a:solidFill>
                  <a:srgbClr val="FF0000"/>
                </a:solidFill>
              </a:rPr>
              <a:t>Red Talebine ilişkin Kanun Yolu</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Rot="1" noChangeArrowheads="1"/>
          </p:cNvSpPr>
          <p:nvPr>
            <p:ph idx="1"/>
          </p:nvPr>
        </p:nvSpPr>
        <p:spPr/>
        <p:txBody>
          <a:bodyPr/>
          <a:lstStyle/>
          <a:p>
            <a:r>
              <a:rPr lang="tr-TR">
                <a:solidFill>
                  <a:srgbClr val="FF0000"/>
                </a:solidFill>
              </a:rPr>
              <a:t>Hak; </a:t>
            </a:r>
            <a:r>
              <a:rPr lang="tr-TR"/>
              <a:t>hukuken korunan bir menfaattir.</a:t>
            </a:r>
          </a:p>
          <a:p>
            <a:r>
              <a:rPr lang="tr-TR"/>
              <a:t>Devlet,hangi menfaatleri koruyacağını hukuk kurallarıyla tespit etmiş ve toplumda bir “menfaat dengesi”oluşturmuştur.</a:t>
            </a:r>
          </a:p>
          <a:p>
            <a:r>
              <a:rPr lang="tr-TR"/>
              <a:t>Özel hukuk alanındaki hakların korunmasından söz ediyorsak medeni usul hukukundan bahsedilir.</a:t>
            </a:r>
          </a:p>
        </p:txBody>
      </p:sp>
      <p:sp>
        <p:nvSpPr>
          <p:cNvPr id="8194" name="Rectangle 2"/>
          <p:cNvSpPr>
            <a:spLocks noGrp="1" noRot="1" noChangeArrowheads="1"/>
          </p:cNvSpPr>
          <p:nvPr>
            <p:ph type="title"/>
          </p:nvPr>
        </p:nvSpPr>
        <p:spPr/>
        <p:txBody>
          <a:bodyPr>
            <a:normAutofit fontScale="90000"/>
          </a:bodyPr>
          <a:lstStyle/>
          <a:p>
            <a:r>
              <a:rPr lang="tr-TR" sz="4000">
                <a:solidFill>
                  <a:srgbClr val="FF0000"/>
                </a:solidFill>
              </a:rPr>
              <a:t>MUHAKEME KAVRAMI VE MUHAKEME ÇEŞİTLERİ</a:t>
            </a:r>
            <a:r>
              <a:rPr lang="tr-TR" sz="4000"/>
              <a:t>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rrowheads="1"/>
          </p:cNvSpPr>
          <p:nvPr>
            <p:ph type="ctrTitle"/>
          </p:nvPr>
        </p:nvSpPr>
        <p:spPr/>
        <p:txBody>
          <a:bodyPr/>
          <a:lstStyle/>
          <a:p>
            <a:r>
              <a:rPr lang="tr-TR">
                <a:solidFill>
                  <a:srgbClr val="FF0000"/>
                </a:solidFill>
              </a:rPr>
              <a:t>GÖREV,YETKİ VE YARGI YERİ BELİRLENMESİ</a:t>
            </a:r>
            <a:r>
              <a:rPr lang="tr-TR"/>
              <a:t> </a:t>
            </a:r>
          </a:p>
        </p:txBody>
      </p:sp>
      <p:sp>
        <p:nvSpPr>
          <p:cNvPr id="67587" name="Rectangle 3"/>
          <p:cNvSpPr>
            <a:spLocks noGrp="1" noRot="1" noChangeArrowheads="1"/>
          </p:cNvSpPr>
          <p:nvPr>
            <p:ph type="subTitle" idx="1"/>
          </p:nvPr>
        </p:nvSpPr>
        <p:spPr/>
        <p:txBody>
          <a:bodyPr/>
          <a:lstStyle/>
          <a:p>
            <a:r>
              <a:rPr lang="tr-TR">
                <a:solidFill>
                  <a:srgbClr val="FF0000"/>
                </a:solidFill>
              </a:rPr>
              <a:t>GÖREV VE YETKİ</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Rot="1" noChangeArrowheads="1"/>
          </p:cNvSpPr>
          <p:nvPr>
            <p:ph idx="1"/>
          </p:nvPr>
        </p:nvSpPr>
        <p:spPr/>
        <p:txBody>
          <a:bodyPr/>
          <a:lstStyle/>
          <a:p>
            <a:pPr>
              <a:lnSpc>
                <a:spcPct val="90000"/>
              </a:lnSpc>
            </a:pPr>
            <a:r>
              <a:rPr lang="tr-TR" sz="2400"/>
              <a:t>Görevin belirlenmesi ve niteliği</a:t>
            </a:r>
          </a:p>
          <a:p>
            <a:pPr>
              <a:lnSpc>
                <a:spcPct val="90000"/>
              </a:lnSpc>
            </a:pPr>
            <a:r>
              <a:rPr lang="tr-TR" sz="2400"/>
              <a:t>Madde 2: Mahkemelerin görevi .ancak “</a:t>
            </a:r>
            <a:r>
              <a:rPr lang="tr-TR" sz="2400">
                <a:solidFill>
                  <a:srgbClr val="FF0000"/>
                </a:solidFill>
              </a:rPr>
              <a:t>Kanunla</a:t>
            </a:r>
            <a:r>
              <a:rPr lang="tr-TR" sz="2400"/>
              <a:t>” düzenlenir.</a:t>
            </a:r>
          </a:p>
          <a:p>
            <a:pPr>
              <a:lnSpc>
                <a:spcPct val="90000"/>
              </a:lnSpc>
            </a:pPr>
            <a:r>
              <a:rPr lang="tr-TR" sz="2400"/>
              <a:t>Göreve ilişkin kurallar, “</a:t>
            </a:r>
            <a:r>
              <a:rPr lang="tr-TR" sz="2400">
                <a:solidFill>
                  <a:srgbClr val="FF0000"/>
                </a:solidFill>
              </a:rPr>
              <a:t>Kamu düzeni</a:t>
            </a:r>
            <a:r>
              <a:rPr lang="tr-TR" sz="2400"/>
              <a:t>”ndendir.</a:t>
            </a:r>
          </a:p>
          <a:p>
            <a:pPr>
              <a:lnSpc>
                <a:spcPct val="90000"/>
              </a:lnSpc>
            </a:pPr>
            <a:r>
              <a:rPr lang="tr-TR" sz="2400"/>
              <a:t>Yetki sözleşmesi yapılması </a:t>
            </a:r>
            <a:r>
              <a:rPr lang="tr-TR" sz="2400">
                <a:solidFill>
                  <a:srgbClr val="FF0000"/>
                </a:solidFill>
              </a:rPr>
              <a:t>caiz olmadığı</a:t>
            </a:r>
            <a:r>
              <a:rPr lang="tr-TR" sz="2400"/>
              <a:t> gibi , taraflar görevli mahkeme kararlaştıramaz.</a:t>
            </a:r>
          </a:p>
          <a:p>
            <a:pPr>
              <a:lnSpc>
                <a:spcPct val="90000"/>
              </a:lnSpc>
            </a:pPr>
            <a:r>
              <a:rPr lang="tr-TR" sz="2400"/>
              <a:t>Ölüm veya vücut bütünlüğünün yitirilmesinden doğan zararların tazmini davalarında görev; </a:t>
            </a:r>
          </a:p>
          <a:p>
            <a:pPr>
              <a:lnSpc>
                <a:spcPct val="90000"/>
              </a:lnSpc>
              <a:buFont typeface="Wingdings" pitchFamily="2" charset="2"/>
              <a:buNone/>
            </a:pPr>
            <a:r>
              <a:rPr lang="tr-TR" sz="2400"/>
              <a:t>    Madde 3: 16/12/2012 tarihli Anayasa Mahkemesi ile “mülga”olmuştur.Artık tüm zararların tazmini için “</a:t>
            </a:r>
            <a:r>
              <a:rPr lang="tr-TR" sz="2400">
                <a:solidFill>
                  <a:srgbClr val="FF0000"/>
                </a:solidFill>
              </a:rPr>
              <a:t>İdare Mahkemesinde</a:t>
            </a:r>
            <a:r>
              <a:rPr lang="tr-TR" sz="2400"/>
              <a:t>” dava açılacaktır.Devletin” rücü” hakkı saklıdır.</a:t>
            </a:r>
          </a:p>
        </p:txBody>
      </p:sp>
      <p:sp>
        <p:nvSpPr>
          <p:cNvPr id="68610" name="Rectangle 2"/>
          <p:cNvSpPr>
            <a:spLocks noGrp="1" noRot="1" noChangeArrowheads="1"/>
          </p:cNvSpPr>
          <p:nvPr>
            <p:ph type="title"/>
          </p:nvPr>
        </p:nvSpPr>
        <p:spPr/>
        <p:txBody>
          <a:bodyPr/>
          <a:lstStyle/>
          <a:p>
            <a:r>
              <a:rPr lang="tr-TR">
                <a:solidFill>
                  <a:srgbClr val="FF0000"/>
                </a:solidFill>
              </a:rPr>
              <a:t>GÖREV</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rrowheads="1"/>
          </p:cNvSpPr>
          <p:nvPr>
            <p:ph type="ctrTitle"/>
          </p:nvPr>
        </p:nvSpPr>
        <p:spPr/>
        <p:txBody>
          <a:bodyPr/>
          <a:lstStyle/>
          <a:p>
            <a:r>
              <a:rPr lang="tr-TR">
                <a:solidFill>
                  <a:srgbClr val="FF0000"/>
                </a:solidFill>
              </a:rPr>
              <a:t>YETKİ</a:t>
            </a:r>
          </a:p>
        </p:txBody>
      </p:sp>
      <p:sp>
        <p:nvSpPr>
          <p:cNvPr id="69635" name="Rectangle 3"/>
          <p:cNvSpPr>
            <a:spLocks noGrp="1" noRot="1" noChangeArrowheads="1"/>
          </p:cNvSpPr>
          <p:nvPr>
            <p:ph type="subTitle" idx="1"/>
          </p:nvPr>
        </p:nvSpPr>
        <p:spPr/>
        <p:txBody>
          <a:bodyPr/>
          <a:lstStyle/>
          <a:p>
            <a:r>
              <a:rPr lang="tr-TR">
                <a:solidFill>
                  <a:srgbClr val="FF0000"/>
                </a:solidFill>
              </a:rPr>
              <a:t>KESİN- KESİN OLMAYAN YETKİ</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Rot="1" noChangeArrowheads="1"/>
          </p:cNvSpPr>
          <p:nvPr>
            <p:ph idx="1"/>
          </p:nvPr>
        </p:nvSpPr>
        <p:spPr/>
        <p:txBody>
          <a:bodyPr/>
          <a:lstStyle/>
          <a:p>
            <a:pPr>
              <a:lnSpc>
                <a:spcPct val="90000"/>
              </a:lnSpc>
              <a:buFont typeface="Wingdings" pitchFamily="2" charset="2"/>
              <a:buNone/>
            </a:pPr>
            <a:endParaRPr lang="tr-TR">
              <a:solidFill>
                <a:srgbClr val="FF0000"/>
              </a:solidFill>
            </a:endParaRPr>
          </a:p>
          <a:p>
            <a:pPr>
              <a:lnSpc>
                <a:spcPct val="90000"/>
              </a:lnSpc>
            </a:pPr>
            <a:r>
              <a:rPr lang="tr-TR"/>
              <a:t>Bir uyuşmazlığa görevli mahkemelerden hangi yargı çevresinde kurulmuş olan görevli mahkemenin bakacağını belirler.5235 sy.kanununun 7.maddesi aynı zamanda yetkiyi düzenler.</a:t>
            </a:r>
          </a:p>
          <a:p>
            <a:pPr>
              <a:lnSpc>
                <a:spcPct val="90000"/>
              </a:lnSpc>
            </a:pPr>
            <a:r>
              <a:rPr lang="tr-TR"/>
              <a:t>Özel kanunlarda ,özel bir durum kural yoksa kanunun yetkiye ilişkin maddesine bakacağız. </a:t>
            </a:r>
          </a:p>
        </p:txBody>
      </p:sp>
      <p:sp>
        <p:nvSpPr>
          <p:cNvPr id="70658" name="Rectangle 2"/>
          <p:cNvSpPr>
            <a:spLocks noGrp="1" noRot="1" noChangeArrowheads="1"/>
          </p:cNvSpPr>
          <p:nvPr>
            <p:ph type="title"/>
          </p:nvPr>
        </p:nvSpPr>
        <p:spPr/>
        <p:txBody>
          <a:bodyPr/>
          <a:lstStyle/>
          <a:p>
            <a:r>
              <a:rPr lang="tr-TR">
                <a:solidFill>
                  <a:srgbClr val="FF0000"/>
                </a:solidFill>
              </a:rPr>
              <a:t>YETKİ</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7" name="Rectangle 5"/>
          <p:cNvSpPr>
            <a:spLocks noGrp="1" noRot="1" noChangeArrowheads="1"/>
          </p:cNvSpPr>
          <p:nvPr>
            <p:ph sz="half" idx="1"/>
          </p:nvPr>
        </p:nvSpPr>
        <p:spPr/>
        <p:txBody>
          <a:bodyPr/>
          <a:lstStyle/>
          <a:p>
            <a:r>
              <a:rPr lang="tr-TR" sz="2400">
                <a:solidFill>
                  <a:srgbClr val="FF0000"/>
                </a:solidFill>
              </a:rPr>
              <a:t>KESİN OLMAYAN YETKİ HALİ</a:t>
            </a:r>
          </a:p>
          <a:p>
            <a:r>
              <a:rPr lang="tr-TR" sz="2400"/>
              <a:t>İlk İtirazlar</a:t>
            </a:r>
          </a:p>
          <a:p>
            <a:r>
              <a:rPr lang="tr-TR" sz="2400"/>
              <a:t>Cevap dilekçesinde ileri sürülmeli</a:t>
            </a:r>
          </a:p>
          <a:p>
            <a:r>
              <a:rPr lang="tr-TR" sz="2400"/>
              <a:t>Hakim tarafından re’sen gözetilemez.</a:t>
            </a:r>
          </a:p>
          <a:p>
            <a:r>
              <a:rPr lang="tr-TR" sz="2400"/>
              <a:t>Yetkili mahkeme gösterilmeli</a:t>
            </a:r>
          </a:p>
          <a:p>
            <a:r>
              <a:rPr lang="tr-TR" sz="2400"/>
              <a:t>Yetki sözleşmesi yapılabilir</a:t>
            </a:r>
          </a:p>
        </p:txBody>
      </p:sp>
      <p:sp>
        <p:nvSpPr>
          <p:cNvPr id="187398" name="Rectangle 6"/>
          <p:cNvSpPr>
            <a:spLocks noGrp="1" noRot="1" noChangeArrowheads="1"/>
          </p:cNvSpPr>
          <p:nvPr>
            <p:ph sz="half" idx="2"/>
          </p:nvPr>
        </p:nvSpPr>
        <p:spPr/>
        <p:txBody>
          <a:bodyPr/>
          <a:lstStyle/>
          <a:p>
            <a:r>
              <a:rPr lang="tr-TR" sz="2400">
                <a:solidFill>
                  <a:srgbClr val="FF0000"/>
                </a:solidFill>
              </a:rPr>
              <a:t>KESİN YETKİ HALİ</a:t>
            </a:r>
          </a:p>
          <a:p>
            <a:r>
              <a:rPr lang="tr-TR" sz="2400"/>
              <a:t>Dava şartıdır.</a:t>
            </a:r>
          </a:p>
          <a:p>
            <a:r>
              <a:rPr lang="tr-TR" sz="2400"/>
              <a:t>Her zaman ileri sürülebilir.</a:t>
            </a:r>
          </a:p>
          <a:p>
            <a:r>
              <a:rPr lang="tr-TR" sz="2400"/>
              <a:t>Hakim tarafından re’sen gözetilir.</a:t>
            </a:r>
          </a:p>
          <a:p>
            <a:r>
              <a:rPr lang="tr-TR" sz="2400"/>
              <a:t>Yetkili mahkemenin gösterilmesi zorunlu değildir.</a:t>
            </a:r>
          </a:p>
          <a:p>
            <a:r>
              <a:rPr lang="tr-TR" sz="2400"/>
              <a:t>Yetki sözleşmesi yapılamaz.</a:t>
            </a:r>
          </a:p>
        </p:txBody>
      </p:sp>
      <p:sp>
        <p:nvSpPr>
          <p:cNvPr id="187396" name="Rectangle 4"/>
          <p:cNvSpPr>
            <a:spLocks noGrp="1" noRot="1" noChangeArrowheads="1"/>
          </p:cNvSpPr>
          <p:nvPr>
            <p:ph type="title"/>
          </p:nvPr>
        </p:nvSpPr>
        <p:spPr/>
        <p:txBody>
          <a:bodyPr/>
          <a:lstStyle/>
          <a:p>
            <a:r>
              <a:rPr lang="tr-TR" b="1">
                <a:solidFill>
                  <a:srgbClr val="FF0000"/>
                </a:solidFill>
              </a:rPr>
              <a:t>Kesin- Kesin Olmayan Yetki</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Rot="1" noChangeArrowheads="1"/>
          </p:cNvSpPr>
          <p:nvPr>
            <p:ph idx="1"/>
          </p:nvPr>
        </p:nvSpPr>
        <p:spPr/>
        <p:txBody>
          <a:bodyPr/>
          <a:lstStyle/>
          <a:p>
            <a:pPr>
              <a:lnSpc>
                <a:spcPct val="90000"/>
              </a:lnSpc>
            </a:pPr>
            <a:r>
              <a:rPr lang="tr-TR" sz="2400">
                <a:solidFill>
                  <a:srgbClr val="FF0000"/>
                </a:solidFill>
              </a:rPr>
              <a:t>Taşınmazın aynından doğan davalarda yetki</a:t>
            </a:r>
          </a:p>
          <a:p>
            <a:pPr>
              <a:lnSpc>
                <a:spcPct val="90000"/>
              </a:lnSpc>
            </a:pPr>
            <a:r>
              <a:rPr lang="tr-TR" sz="2400"/>
              <a:t>Madde 12: Taşınmazın üzerindeki “ayni hakka” ilişkin veya ayni hak sahipliğinde değişikliğe yol açabilecek davalar ve taşınmazın zilyetliğine konu olmuş yahut alıkoyma hakkına ilişkin davalarda ,taşınmazın bulunduğu yer mahkemesi kesin yetkilidir.</a:t>
            </a:r>
          </a:p>
          <a:p>
            <a:pPr>
              <a:lnSpc>
                <a:spcPct val="90000"/>
              </a:lnSpc>
            </a:pPr>
            <a:r>
              <a:rPr lang="tr-TR" sz="2400"/>
              <a:t>Taşınmazı aynına ilişkin davalar münhasıran sadece taşınmazın bulunduğu yer mahkemesinde görülür.Bu çerçevede kesin yetki kuralları olduğu için genel yetki kurallarını bertaraf eder ve böylelikle dava genel yetkili mahkemede yani davalının yerleşim yeri mahkemesinde açılamaz.</a:t>
            </a:r>
          </a:p>
        </p:txBody>
      </p:sp>
      <p:sp>
        <p:nvSpPr>
          <p:cNvPr id="71682" name="Rectangle 2"/>
          <p:cNvSpPr>
            <a:spLocks noGrp="1" noRot="1" noChangeArrowheads="1"/>
          </p:cNvSpPr>
          <p:nvPr>
            <p:ph type="title"/>
          </p:nvPr>
        </p:nvSpPr>
        <p:spPr/>
        <p:txBody>
          <a:bodyPr/>
          <a:lstStyle/>
          <a:p>
            <a:r>
              <a:rPr lang="tr-TR">
                <a:solidFill>
                  <a:srgbClr val="FF0000"/>
                </a:solidFill>
              </a:rPr>
              <a:t>Kesin Yetki</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Rot="1" noChangeArrowheads="1"/>
          </p:cNvSpPr>
          <p:nvPr>
            <p:ph idx="1"/>
          </p:nvPr>
        </p:nvSpPr>
        <p:spPr/>
        <p:txBody>
          <a:bodyPr/>
          <a:lstStyle/>
          <a:p>
            <a:r>
              <a:rPr lang="tr-TR">
                <a:solidFill>
                  <a:srgbClr val="FF0000"/>
                </a:solidFill>
              </a:rPr>
              <a:t>Genel Yetkili mahkeme</a:t>
            </a:r>
          </a:p>
          <a:p>
            <a:pPr>
              <a:buFont typeface="Wingdings" pitchFamily="2" charset="2"/>
              <a:buNone/>
            </a:pPr>
            <a:r>
              <a:rPr lang="tr-TR"/>
              <a:t>   Madde 6: Genel yetkili mahkeme “davalı gerçek veya tüzel kişinin” </a:t>
            </a:r>
            <a:r>
              <a:rPr lang="tr-TR">
                <a:solidFill>
                  <a:srgbClr val="FF0000"/>
                </a:solidFill>
              </a:rPr>
              <a:t>davanın açıldığı tarihteki “yerleşim yeri</a:t>
            </a:r>
            <a:r>
              <a:rPr lang="tr-TR"/>
              <a:t> “ mahkemesidir. Buradaki yerleşim yeri 4721 sy Türk medeni kanunu hükümlerine göre belirlenir.</a:t>
            </a:r>
          </a:p>
        </p:txBody>
      </p:sp>
      <p:sp>
        <p:nvSpPr>
          <p:cNvPr id="72706" name="Rectangle 2"/>
          <p:cNvSpPr>
            <a:spLocks noGrp="1" noRot="1" noChangeArrowheads="1"/>
          </p:cNvSpPr>
          <p:nvPr>
            <p:ph type="title"/>
          </p:nvPr>
        </p:nvSpPr>
        <p:spPr/>
        <p:txBody>
          <a:bodyPr>
            <a:normAutofit fontScale="90000"/>
          </a:bodyPr>
          <a:lstStyle/>
          <a:p>
            <a:r>
              <a:rPr lang="tr-TR" sz="4000">
                <a:solidFill>
                  <a:srgbClr val="FF0000"/>
                </a:solidFill>
              </a:rPr>
              <a:t>KESİN OLMAYAN YETKİ KURALLARI</a:t>
            </a:r>
            <a:br>
              <a:rPr lang="tr-TR" sz="4000">
                <a:solidFill>
                  <a:srgbClr val="FF0000"/>
                </a:solidFill>
              </a:rPr>
            </a:br>
            <a:endParaRPr lang="tr-TR" sz="4000">
              <a:solidFill>
                <a:srgbClr val="FF0000"/>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Rot="1" noChangeArrowheads="1"/>
          </p:cNvSpPr>
          <p:nvPr>
            <p:ph idx="1"/>
          </p:nvPr>
        </p:nvSpPr>
        <p:spPr/>
        <p:txBody>
          <a:bodyPr>
            <a:normAutofit lnSpcReduction="10000"/>
          </a:bodyPr>
          <a:lstStyle/>
          <a:p>
            <a:pPr>
              <a:lnSpc>
                <a:spcPct val="80000"/>
              </a:lnSpc>
            </a:pPr>
            <a:r>
              <a:rPr lang="tr-TR" sz="2400">
                <a:solidFill>
                  <a:srgbClr val="FF0000"/>
                </a:solidFill>
              </a:rPr>
              <a:t>Türkiye’de yerleşim yeri nin bulunmaması halinde yetki</a:t>
            </a:r>
          </a:p>
          <a:p>
            <a:pPr>
              <a:lnSpc>
                <a:spcPct val="80000"/>
              </a:lnSpc>
            </a:pPr>
            <a:r>
              <a:rPr lang="tr-TR" sz="2400"/>
              <a:t>Madde 9: Türkiye’de yerleşim yeri bulunmayanlar hakkında genel yetkili mahkeme,davalının Türkiye’deki </a:t>
            </a:r>
            <a:r>
              <a:rPr lang="tr-TR" sz="2400">
                <a:solidFill>
                  <a:srgbClr val="FF0000"/>
                </a:solidFill>
              </a:rPr>
              <a:t>mutad meskeninin bulunduğu yer mahkemesidir</a:t>
            </a:r>
            <a:r>
              <a:rPr lang="tr-TR" sz="2400"/>
              <a:t>. Ancak,diğer özel yetki halleri saklı kalmak üzere, </a:t>
            </a:r>
            <a:r>
              <a:rPr lang="tr-TR" sz="2400">
                <a:solidFill>
                  <a:srgbClr val="FF0000"/>
                </a:solidFill>
              </a:rPr>
              <a:t>uyuşmazlık konusu malvarlığı unsurunun bulunduğu yerde</a:t>
            </a:r>
            <a:r>
              <a:rPr lang="tr-TR" sz="2400"/>
              <a:t> de açılabilir.</a:t>
            </a:r>
          </a:p>
          <a:p>
            <a:pPr>
              <a:lnSpc>
                <a:spcPct val="80000"/>
              </a:lnSpc>
            </a:pPr>
            <a:r>
              <a:rPr lang="tr-TR" sz="2400">
                <a:solidFill>
                  <a:srgbClr val="FF0000"/>
                </a:solidFill>
              </a:rPr>
              <a:t>Sözleşmeden doğan davalarda yetki</a:t>
            </a:r>
          </a:p>
          <a:p>
            <a:pPr>
              <a:lnSpc>
                <a:spcPct val="80000"/>
              </a:lnSpc>
            </a:pPr>
            <a:r>
              <a:rPr lang="tr-TR" sz="2400"/>
              <a:t>Madde10: Sözieşmeden doğan davalar, sözleşmenin “</a:t>
            </a:r>
            <a:r>
              <a:rPr lang="tr-TR" sz="2400">
                <a:solidFill>
                  <a:srgbClr val="FF0000"/>
                </a:solidFill>
              </a:rPr>
              <a:t>ifa”edileceği yer mahkemesinde</a:t>
            </a:r>
            <a:r>
              <a:rPr lang="tr-TR" sz="2400"/>
              <a:t> de açılabilir.</a:t>
            </a:r>
          </a:p>
          <a:p>
            <a:pPr>
              <a:lnSpc>
                <a:spcPct val="80000"/>
              </a:lnSpc>
            </a:pPr>
            <a:r>
              <a:rPr lang="tr-TR" sz="2400"/>
              <a:t>Burada kastedilen sözleşme; sadece borçlar kanununda adı geçen sözleşmeler değil,isimsiz sözleşmeler de sayılır ancak aile ve miras hukukuna ilişkin sözleşmeler bu madde kapsamına girmez.</a:t>
            </a:r>
          </a:p>
        </p:txBody>
      </p:sp>
      <p:sp>
        <p:nvSpPr>
          <p:cNvPr id="73730" name="Rectangle 2"/>
          <p:cNvSpPr>
            <a:spLocks noGrp="1" noRot="1" noChangeArrowheads="1"/>
          </p:cNvSpPr>
          <p:nvPr>
            <p:ph type="title"/>
          </p:nvPr>
        </p:nvSpPr>
        <p:spPr/>
        <p:txBody>
          <a:bodyPr>
            <a:normAutofit fontScale="90000"/>
          </a:bodyPr>
          <a:lstStyle/>
          <a:p>
            <a:r>
              <a:rPr lang="tr-TR" sz="4000">
                <a:solidFill>
                  <a:srgbClr val="FF0000"/>
                </a:solidFill>
              </a:rPr>
              <a:t>KESİN OLMAYAN YETKİ KURALLARI</a:t>
            </a:r>
            <a:br>
              <a:rPr lang="tr-TR" sz="4000">
                <a:solidFill>
                  <a:srgbClr val="FF0000"/>
                </a:solidFill>
              </a:rPr>
            </a:br>
            <a:endParaRPr lang="tr-TR" sz="4000">
              <a:solidFill>
                <a:srgbClr val="FF0000"/>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p:cNvSpPr>
            <a:spLocks noGrp="1" noRot="1" noChangeArrowheads="1"/>
          </p:cNvSpPr>
          <p:nvPr>
            <p:ph idx="1"/>
          </p:nvPr>
        </p:nvSpPr>
        <p:spPr/>
        <p:txBody>
          <a:bodyPr/>
          <a:lstStyle/>
          <a:p>
            <a:pPr>
              <a:lnSpc>
                <a:spcPct val="80000"/>
              </a:lnSpc>
            </a:pPr>
            <a:r>
              <a:rPr lang="tr-TR" sz="2000"/>
              <a:t>Sözleşmenin”ifa”yeri ne demektir? İki tarafa “</a:t>
            </a:r>
            <a:r>
              <a:rPr lang="tr-TR" sz="2000">
                <a:solidFill>
                  <a:srgbClr val="FF0000"/>
                </a:solidFill>
              </a:rPr>
              <a:t>tam borç yükleyen, sinallagmatik</a:t>
            </a:r>
            <a:r>
              <a:rPr lang="tr-TR" sz="2000"/>
              <a:t>” sözleşmelerde iki adet “asli edim” mevcuttur.Burada önemli olan para borcu değil,sözleşmeye karakteristik özellik katan diğer borçtur.</a:t>
            </a:r>
          </a:p>
          <a:p>
            <a:pPr>
              <a:lnSpc>
                <a:spcPct val="80000"/>
              </a:lnSpc>
            </a:pPr>
            <a:r>
              <a:rPr lang="tr-TR" sz="2000"/>
              <a:t>Sözleşmede ifa yerinin taraflarca belirlenmemesi durumunda Türk Borçlar Kanunu’nun 89.maddesi bir “</a:t>
            </a:r>
            <a:r>
              <a:rPr lang="tr-TR" sz="2000">
                <a:solidFill>
                  <a:srgbClr val="FF0000"/>
                </a:solidFill>
              </a:rPr>
              <a:t>yedek hukuk kuralı</a:t>
            </a:r>
            <a:r>
              <a:rPr lang="tr-TR" sz="2000"/>
              <a:t>” olarak borçların nerede ifa edileceğini düzenlemiştir.</a:t>
            </a:r>
          </a:p>
          <a:p>
            <a:pPr>
              <a:lnSpc>
                <a:spcPct val="80000"/>
              </a:lnSpc>
            </a:pPr>
            <a:r>
              <a:rPr lang="tr-TR" sz="2000">
                <a:solidFill>
                  <a:srgbClr val="FF0000"/>
                </a:solidFill>
              </a:rPr>
              <a:t>Karşı davada yetki:</a:t>
            </a:r>
          </a:p>
          <a:p>
            <a:pPr>
              <a:lnSpc>
                <a:spcPct val="80000"/>
              </a:lnSpc>
            </a:pPr>
            <a:r>
              <a:rPr lang="tr-TR" sz="2000"/>
              <a:t>Madde 13: Kesin yetkinin söz konusu olmadığı hallerde,asıl davaya bakan mahkeme,karşı dava ya bakmaya da yetkilidir.</a:t>
            </a:r>
          </a:p>
          <a:p>
            <a:pPr>
              <a:lnSpc>
                <a:spcPct val="80000"/>
              </a:lnSpc>
            </a:pPr>
            <a:r>
              <a:rPr lang="tr-TR" sz="2000">
                <a:solidFill>
                  <a:srgbClr val="FF0000"/>
                </a:solidFill>
              </a:rPr>
              <a:t>Karşı dava</a:t>
            </a:r>
            <a:r>
              <a:rPr lang="tr-TR" sz="2000"/>
              <a:t>; davalının cevap dilekçesinde davacıya karşı olan bir talebinin ayrıca hüküm altına alınmasını konu alan davadır , asıl davanın açıldığı mahkemede değil,”</a:t>
            </a:r>
            <a:r>
              <a:rPr lang="tr-TR" sz="2000">
                <a:solidFill>
                  <a:srgbClr val="FF0000"/>
                </a:solidFill>
              </a:rPr>
              <a:t>kesin yetkili</a:t>
            </a:r>
            <a:r>
              <a:rPr lang="tr-TR" sz="2000"/>
              <a:t>” olduğu mahkemede açılır.</a:t>
            </a:r>
          </a:p>
          <a:p>
            <a:pPr>
              <a:lnSpc>
                <a:spcPct val="80000"/>
              </a:lnSpc>
            </a:pPr>
            <a:r>
              <a:rPr lang="tr-TR" sz="2000"/>
              <a:t>Böylece “</a:t>
            </a:r>
            <a:r>
              <a:rPr lang="tr-TR" sz="2000">
                <a:solidFill>
                  <a:srgbClr val="FF0000"/>
                </a:solidFill>
              </a:rPr>
              <a:t>ika yeri</a:t>
            </a:r>
            <a:r>
              <a:rPr lang="tr-TR" sz="2000"/>
              <a:t>” yani “</a:t>
            </a:r>
            <a:r>
              <a:rPr lang="tr-TR" sz="2000">
                <a:solidFill>
                  <a:srgbClr val="FF0000"/>
                </a:solidFill>
              </a:rPr>
              <a:t>sözleşmenin yapıldığı yer</a:t>
            </a:r>
            <a:r>
              <a:rPr lang="tr-TR" sz="2000"/>
              <a:t>” mahkeme yetkisi yani ika yerinin özel yetkisi kaldırıldı.</a:t>
            </a:r>
          </a:p>
        </p:txBody>
      </p:sp>
      <p:sp>
        <p:nvSpPr>
          <p:cNvPr id="74754" name="Rectangle 2"/>
          <p:cNvSpPr>
            <a:spLocks noGrp="1" noRot="1" noChangeArrowheads="1"/>
          </p:cNvSpPr>
          <p:nvPr>
            <p:ph type="title"/>
          </p:nvPr>
        </p:nvSpPr>
        <p:spPr/>
        <p:txBody>
          <a:bodyPr>
            <a:normAutofit fontScale="90000"/>
          </a:bodyPr>
          <a:lstStyle/>
          <a:p>
            <a:r>
              <a:rPr lang="tr-TR" sz="4000">
                <a:solidFill>
                  <a:srgbClr val="FF0000"/>
                </a:solidFill>
              </a:rPr>
              <a:t>KESİN OLMAYAN YETKİ KURALLARI</a:t>
            </a:r>
            <a:br>
              <a:rPr lang="tr-TR" sz="4000">
                <a:solidFill>
                  <a:srgbClr val="FF0000"/>
                </a:solidFill>
              </a:rPr>
            </a:br>
            <a:endParaRPr lang="tr-TR" sz="4000">
              <a:solidFill>
                <a:srgbClr val="FF0000"/>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Rot="1" noChangeArrowheads="1"/>
          </p:cNvSpPr>
          <p:nvPr>
            <p:ph idx="1"/>
          </p:nvPr>
        </p:nvSpPr>
        <p:spPr/>
        <p:txBody>
          <a:bodyPr/>
          <a:lstStyle/>
          <a:p>
            <a:pPr>
              <a:lnSpc>
                <a:spcPct val="80000"/>
              </a:lnSpc>
              <a:buFont typeface="Wingdings" pitchFamily="2" charset="2"/>
              <a:buNone/>
            </a:pPr>
            <a:r>
              <a:rPr lang="tr-TR" sz="2000">
                <a:solidFill>
                  <a:srgbClr val="FF0000"/>
                </a:solidFill>
              </a:rPr>
              <a:t>     Bir yerde geçici olarak oturanlara karşı açılacak davalarda yetki</a:t>
            </a:r>
          </a:p>
          <a:p>
            <a:pPr>
              <a:lnSpc>
                <a:spcPct val="80000"/>
              </a:lnSpc>
            </a:pPr>
            <a:r>
              <a:rPr lang="tr-TR" sz="2000"/>
              <a:t>Madde 8: Memur,işçi,öğrenci,asker gibi ,bir yerde “geçici”olarak oturanlara karşı açılacak </a:t>
            </a:r>
            <a:r>
              <a:rPr lang="tr-TR" sz="2000">
                <a:solidFill>
                  <a:srgbClr val="FF0000"/>
                </a:solidFill>
              </a:rPr>
              <a:t>alacak veya taşınır mal davaları </a:t>
            </a:r>
            <a:r>
              <a:rPr lang="tr-TR" sz="2000"/>
              <a:t>için, </a:t>
            </a:r>
            <a:r>
              <a:rPr lang="tr-TR" sz="2000">
                <a:solidFill>
                  <a:srgbClr val="FF0000"/>
                </a:solidFill>
              </a:rPr>
              <a:t>orada bulunmaları uzunca bir süre devam edebilecekse</a:t>
            </a:r>
            <a:r>
              <a:rPr lang="tr-TR" sz="2000"/>
              <a:t> , “bulundukları yer mahkemesi” de yetkilidir.</a:t>
            </a:r>
          </a:p>
          <a:p>
            <a:pPr>
              <a:lnSpc>
                <a:spcPct val="80000"/>
              </a:lnSpc>
              <a:buFont typeface="Wingdings" pitchFamily="2" charset="2"/>
              <a:buNone/>
            </a:pPr>
            <a:r>
              <a:rPr lang="tr-TR" sz="2000">
                <a:solidFill>
                  <a:srgbClr val="FF0000"/>
                </a:solidFill>
              </a:rPr>
              <a:t>     Sözleşmeden doğan davalarda yetki</a:t>
            </a:r>
          </a:p>
          <a:p>
            <a:pPr>
              <a:lnSpc>
                <a:spcPct val="80000"/>
              </a:lnSpc>
            </a:pPr>
            <a:r>
              <a:rPr lang="tr-TR" sz="2000"/>
              <a:t>Madde 10: Sözleşmeden doğan davalar,”sözleşmenin ifa edileceği yer” mahkemesinde de açılabilir.</a:t>
            </a:r>
          </a:p>
          <a:p>
            <a:pPr>
              <a:lnSpc>
                <a:spcPct val="80000"/>
              </a:lnSpc>
            </a:pPr>
            <a:r>
              <a:rPr lang="tr-TR" sz="2000"/>
              <a:t>Buradaki sözleşme ,borçlar hukukna ait sözleşmedir.Örneğin; satış,karz,eser ve kira sözleşmeleri) aile ve miras hukuk buraya girmez.</a:t>
            </a:r>
          </a:p>
          <a:p>
            <a:pPr>
              <a:lnSpc>
                <a:spcPct val="80000"/>
              </a:lnSpc>
            </a:pPr>
            <a:r>
              <a:rPr lang="tr-TR" sz="2000"/>
              <a:t>Sözleşme dışı borçlar açısından söz konusu özel yetki kuralı uygulanmaz.Bunlar </a:t>
            </a:r>
            <a:r>
              <a:rPr lang="tr-TR" sz="2000">
                <a:solidFill>
                  <a:srgbClr val="FF0000"/>
                </a:solidFill>
              </a:rPr>
              <a:t>sebepsiz zenginleşme,haksız fiil,vekaletsiz iş görme</a:t>
            </a:r>
            <a:r>
              <a:rPr lang="tr-TR" sz="2000"/>
              <a:t> gibi hallerden doğan borçlardır.</a:t>
            </a:r>
          </a:p>
        </p:txBody>
      </p:sp>
      <p:sp>
        <p:nvSpPr>
          <p:cNvPr id="75778" name="Rectangle 2"/>
          <p:cNvSpPr>
            <a:spLocks noGrp="1" noRot="1" noChangeArrowheads="1"/>
          </p:cNvSpPr>
          <p:nvPr>
            <p:ph type="title"/>
          </p:nvPr>
        </p:nvSpPr>
        <p:spPr/>
        <p:txBody>
          <a:bodyPr/>
          <a:lstStyle/>
          <a:p>
            <a:r>
              <a:rPr lang="tr-TR">
                <a:solidFill>
                  <a:srgbClr val="FF0000"/>
                </a:solidFill>
              </a:rPr>
              <a:t>Özel Yetkili Mahkemeler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Rot="1" noChangeArrowheads="1"/>
          </p:cNvSpPr>
          <p:nvPr>
            <p:ph idx="1"/>
          </p:nvPr>
        </p:nvSpPr>
        <p:spPr/>
        <p:txBody>
          <a:bodyPr/>
          <a:lstStyle/>
          <a:p>
            <a:pPr>
              <a:lnSpc>
                <a:spcPct val="90000"/>
              </a:lnSpc>
            </a:pPr>
            <a:r>
              <a:rPr lang="tr-TR">
                <a:solidFill>
                  <a:srgbClr val="FF0000"/>
                </a:solidFill>
              </a:rPr>
              <a:t>Maddi hukuk hakları</a:t>
            </a:r>
            <a:r>
              <a:rPr lang="tr-TR"/>
              <a:t>, hukuki ilişkileri düzenleyen hukuk kurallarının oluşturduğu yapı iken;   </a:t>
            </a:r>
          </a:p>
          <a:p>
            <a:pPr>
              <a:lnSpc>
                <a:spcPct val="90000"/>
              </a:lnSpc>
            </a:pPr>
            <a:r>
              <a:rPr lang="tr-TR">
                <a:solidFill>
                  <a:srgbClr val="FF0000"/>
                </a:solidFill>
              </a:rPr>
              <a:t>Şekli hukuk hakları</a:t>
            </a:r>
            <a:r>
              <a:rPr lang="tr-TR"/>
              <a:t> ise maddi hukukun düzenlediği hakların veya hukuki ilişkilerin kullanılmasını ya da korunmasını düzenleyen kurallardır.</a:t>
            </a:r>
          </a:p>
          <a:p>
            <a:pPr>
              <a:lnSpc>
                <a:spcPct val="90000"/>
              </a:lnSpc>
            </a:pPr>
            <a:r>
              <a:rPr lang="tr-TR"/>
              <a:t>Bu anlamda maddi ve şekli hukuk birbirini tamamlayıcı niteliktedir. </a:t>
            </a:r>
          </a:p>
        </p:txBody>
      </p:sp>
      <p:sp>
        <p:nvSpPr>
          <p:cNvPr id="9218" name="Rectangle 2"/>
          <p:cNvSpPr>
            <a:spLocks noGrp="1" noRot="1" noChangeArrowheads="1"/>
          </p:cNvSpPr>
          <p:nvPr>
            <p:ph type="title"/>
          </p:nvPr>
        </p:nvSpPr>
        <p:spPr/>
        <p:txBody>
          <a:bodyPr>
            <a:normAutofit fontScale="90000"/>
          </a:bodyPr>
          <a:lstStyle/>
          <a:p>
            <a:r>
              <a:rPr lang="tr-TR" sz="4000"/>
              <a:t>Maddi Hukuk-Şekli Hukuk Ayrımı</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Rot="1" noChangeArrowheads="1"/>
          </p:cNvSpPr>
          <p:nvPr>
            <p:ph idx="1"/>
          </p:nvPr>
        </p:nvSpPr>
        <p:spPr/>
        <p:txBody>
          <a:bodyPr/>
          <a:lstStyle/>
          <a:p>
            <a:pPr>
              <a:buFont typeface="Wingdings" pitchFamily="2" charset="2"/>
              <a:buNone/>
            </a:pPr>
            <a:r>
              <a:rPr lang="tr-TR" sz="2800">
                <a:solidFill>
                  <a:srgbClr val="FF0000"/>
                </a:solidFill>
              </a:rPr>
              <a:t>    Mirastan doğan davalarda yetki</a:t>
            </a:r>
          </a:p>
          <a:p>
            <a:r>
              <a:rPr lang="tr-TR" sz="2800"/>
              <a:t>Madde 11: Terekede bulunan bir mal hakkında açılmak istenen istihkak davası , terekenin yazımı ve tespiti zamanında mal nerede bulunuyorsa ,orada açılabilir.</a:t>
            </a:r>
          </a:p>
          <a:p>
            <a:pPr>
              <a:buFont typeface="Wingdings" pitchFamily="2" charset="2"/>
              <a:buNone/>
            </a:pPr>
            <a:r>
              <a:rPr lang="tr-TR" sz="2800">
                <a:solidFill>
                  <a:srgbClr val="FF0000"/>
                </a:solidFill>
              </a:rPr>
              <a:t>    Sigorta sözleşmesinden doğan davalarda yetki</a:t>
            </a:r>
          </a:p>
          <a:p>
            <a:r>
              <a:rPr lang="tr-TR" sz="2800"/>
              <a:t>Madde 15: Zarar sigortasından doğan davalar, “rizikonun gerçekleştiği yer” de de açılabilir </a:t>
            </a:r>
          </a:p>
        </p:txBody>
      </p:sp>
      <p:sp>
        <p:nvSpPr>
          <p:cNvPr id="76802" name="Rectangle 2"/>
          <p:cNvSpPr>
            <a:spLocks noGrp="1" noRot="1" noChangeArrowheads="1"/>
          </p:cNvSpPr>
          <p:nvPr>
            <p:ph type="title"/>
          </p:nvPr>
        </p:nvSpPr>
        <p:spPr/>
        <p:txBody>
          <a:bodyPr/>
          <a:lstStyle/>
          <a:p>
            <a:r>
              <a:rPr lang="tr-TR">
                <a:solidFill>
                  <a:srgbClr val="FF0000"/>
                </a:solidFill>
              </a:rPr>
              <a:t>Özel Yetkili Mahkemeler</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Rot="1" noChangeArrowheads="1"/>
          </p:cNvSpPr>
          <p:nvPr>
            <p:ph idx="1"/>
          </p:nvPr>
        </p:nvSpPr>
        <p:spPr/>
        <p:txBody>
          <a:bodyPr/>
          <a:lstStyle/>
          <a:p>
            <a:pPr>
              <a:lnSpc>
                <a:spcPct val="80000"/>
              </a:lnSpc>
            </a:pPr>
            <a:r>
              <a:rPr lang="tr-TR" sz="2000"/>
              <a:t>Yetki sözleşmesi, hukuki ilişkinin taraflarının uyuşmazlığın görüleceği yer mahkemesine yönelik olarak kendi aralarında bir mutabakat sağlamaları halidir</a:t>
            </a:r>
            <a:r>
              <a:rPr lang="tr-TR" sz="2000" b="1"/>
              <a:t>.Yetki sözleşmesini sadece</a:t>
            </a:r>
            <a:r>
              <a:rPr lang="tr-TR" sz="2000"/>
              <a:t>   “</a:t>
            </a:r>
            <a:r>
              <a:rPr lang="tr-TR" sz="2000">
                <a:solidFill>
                  <a:srgbClr val="FF0000"/>
                </a:solidFill>
              </a:rPr>
              <a:t>tacirler ve kamu tüzel kişileri</a:t>
            </a:r>
            <a:r>
              <a:rPr lang="tr-TR" sz="2000"/>
              <a:t>” yapabilir.HMK 18 md.yetki sözleşmesinin geçerli olabilmesi için aranan şartları düzenlemiştir;</a:t>
            </a:r>
          </a:p>
          <a:p>
            <a:pPr>
              <a:lnSpc>
                <a:spcPct val="80000"/>
              </a:lnSpc>
            </a:pPr>
            <a:r>
              <a:rPr lang="tr-TR" sz="2000"/>
              <a:t>Tarafların üzerinde serbestçe tasarruf edebilecek konuların bulunması</a:t>
            </a:r>
          </a:p>
          <a:p>
            <a:pPr>
              <a:lnSpc>
                <a:spcPct val="80000"/>
              </a:lnSpc>
            </a:pPr>
            <a:r>
              <a:rPr lang="tr-TR" sz="2000"/>
              <a:t>Yetki sözleşmesinin yapılabilmesi için yetkinin kesin yetki olmaması gerekir.</a:t>
            </a:r>
          </a:p>
          <a:p>
            <a:pPr>
              <a:lnSpc>
                <a:spcPct val="80000"/>
              </a:lnSpc>
            </a:pPr>
            <a:r>
              <a:rPr lang="tr-TR" sz="2000"/>
              <a:t>Madde 17: Tacirler ve kamu tüzel kişileri ,aralarında doğmuş veya doğabilecek bir uyuşmazlık hakkında ,bir veya birden fazla mahkemeyi sözleşmeyle yetkili kılabilirler.</a:t>
            </a:r>
          </a:p>
          <a:p>
            <a:pPr>
              <a:lnSpc>
                <a:spcPct val="80000"/>
              </a:lnSpc>
            </a:pPr>
            <a:r>
              <a:rPr lang="tr-TR" sz="2000"/>
              <a:t>Yetki sözleşmesi ile kararlaştırılan yer dışında başka bir yerde dava açılmışsa ,bu duruma “</a:t>
            </a:r>
            <a:r>
              <a:rPr lang="tr-TR" sz="2000">
                <a:solidFill>
                  <a:srgbClr val="FF0000"/>
                </a:solidFill>
              </a:rPr>
              <a:t>ilk itiraz</a:t>
            </a:r>
            <a:r>
              <a:rPr lang="tr-TR" sz="2000"/>
              <a:t>”  olarak karşı konulması gerekir.Zira,sözleşme ve taraf iradesi ile kamu düzeni karakteri taşıyan kesin yetki durumu yaratılamaz.</a:t>
            </a:r>
          </a:p>
        </p:txBody>
      </p:sp>
      <p:sp>
        <p:nvSpPr>
          <p:cNvPr id="77826" name="Rectangle 2"/>
          <p:cNvSpPr>
            <a:spLocks noGrp="1" noRot="1" noChangeArrowheads="1"/>
          </p:cNvSpPr>
          <p:nvPr>
            <p:ph type="title"/>
          </p:nvPr>
        </p:nvSpPr>
        <p:spPr/>
        <p:txBody>
          <a:bodyPr/>
          <a:lstStyle/>
          <a:p>
            <a:r>
              <a:rPr lang="tr-TR">
                <a:solidFill>
                  <a:srgbClr val="FF0000"/>
                </a:solidFill>
              </a:rPr>
              <a:t>Yetki Sözleşmesi</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Rot="1" noChangeArrowheads="1"/>
          </p:cNvSpPr>
          <p:nvPr>
            <p:ph idx="1"/>
          </p:nvPr>
        </p:nvSpPr>
        <p:spPr/>
        <p:txBody>
          <a:bodyPr>
            <a:normAutofit lnSpcReduction="10000"/>
          </a:bodyPr>
          <a:lstStyle/>
          <a:p>
            <a:r>
              <a:rPr lang="tr-TR" sz="2800"/>
              <a:t>Madde 20: Taraflardan birinin,bu karar verildiği anda kesin ise bu tarihten ,süresi içinde kanun yoluna başvurulmuşsa bu başvurunun reddi kararının </a:t>
            </a:r>
            <a:r>
              <a:rPr lang="tr-TR" sz="2800">
                <a:solidFill>
                  <a:srgbClr val="FF0000"/>
                </a:solidFill>
              </a:rPr>
              <a:t>tebliğ tarihinden</a:t>
            </a:r>
            <a:r>
              <a:rPr lang="tr-TR" sz="2800"/>
              <a:t> itibaren ”</a:t>
            </a:r>
            <a:r>
              <a:rPr lang="tr-TR" sz="2800">
                <a:solidFill>
                  <a:srgbClr val="FF0000"/>
                </a:solidFill>
              </a:rPr>
              <a:t>iki hafta</a:t>
            </a:r>
            <a:r>
              <a:rPr lang="tr-TR" sz="2800"/>
              <a:t>” içinde kararı veren mahkemeye başvurarak, dava dosyasının “görevli yada yetkili” mahkemeye gönderilmesini talep etmesi gerekir.</a:t>
            </a:r>
          </a:p>
          <a:p>
            <a:r>
              <a:rPr lang="tr-TR" sz="2800"/>
              <a:t>Aksi taktirde ,bu mahkemece davanın açılmamış sayılmasına karar verilir.Yani hukuki sonuçlar ortadan kalkar </a:t>
            </a:r>
          </a:p>
        </p:txBody>
      </p:sp>
      <p:sp>
        <p:nvSpPr>
          <p:cNvPr id="78850" name="Rectangle 2"/>
          <p:cNvSpPr>
            <a:spLocks noGrp="1" noRot="1" noChangeArrowheads="1"/>
          </p:cNvSpPr>
          <p:nvPr>
            <p:ph type="title"/>
          </p:nvPr>
        </p:nvSpPr>
        <p:spPr/>
        <p:txBody>
          <a:bodyPr>
            <a:normAutofit fontScale="90000"/>
          </a:bodyPr>
          <a:lstStyle/>
          <a:p>
            <a:r>
              <a:rPr lang="tr-TR" sz="4000">
                <a:solidFill>
                  <a:srgbClr val="FF0000"/>
                </a:solidFill>
              </a:rPr>
              <a:t>Görevsizlik ve yetkisizlik kararı üzerine yapılacak işlemler</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Rot="1" noChangeArrowheads="1"/>
          </p:cNvSpPr>
          <p:nvPr>
            <p:ph idx="1"/>
          </p:nvPr>
        </p:nvSpPr>
        <p:spPr/>
        <p:txBody>
          <a:bodyPr/>
          <a:lstStyle/>
          <a:p>
            <a:pPr marL="609600" indent="-609600">
              <a:lnSpc>
                <a:spcPct val="80000"/>
              </a:lnSpc>
            </a:pPr>
            <a:r>
              <a:rPr lang="tr-TR" sz="2800"/>
              <a:t>Madde 116: İlk itirazlar aşağıdakilerden ibarettir:</a:t>
            </a:r>
          </a:p>
          <a:p>
            <a:pPr marL="609600" indent="-609600">
              <a:lnSpc>
                <a:spcPct val="80000"/>
              </a:lnSpc>
              <a:buClr>
                <a:srgbClr val="FF0000"/>
              </a:buClr>
              <a:buFontTx/>
              <a:buAutoNum type="alphaLcParenR"/>
            </a:pPr>
            <a:r>
              <a:rPr lang="tr-TR" sz="2800">
                <a:solidFill>
                  <a:srgbClr val="FF0000"/>
                </a:solidFill>
              </a:rPr>
              <a:t>Kesin yetki kuralının bulunmadığı hallerde yetki itirazı</a:t>
            </a:r>
            <a:r>
              <a:rPr lang="tr-TR" sz="2800"/>
              <a:t> </a:t>
            </a:r>
          </a:p>
          <a:p>
            <a:pPr marL="609600" indent="-609600">
              <a:lnSpc>
                <a:spcPct val="80000"/>
              </a:lnSpc>
              <a:buClr>
                <a:srgbClr val="FF0000"/>
              </a:buClr>
              <a:buFontTx/>
              <a:buAutoNum type="alphaLcParenR"/>
            </a:pPr>
            <a:r>
              <a:rPr lang="tr-TR" sz="2800">
                <a:solidFill>
                  <a:srgbClr val="FF0000"/>
                </a:solidFill>
              </a:rPr>
              <a:t>Uyuşmazlığın tahkim yoluyla çözümlenmesi gerektiği itirazı</a:t>
            </a:r>
          </a:p>
          <a:p>
            <a:pPr marL="609600" indent="-609600">
              <a:lnSpc>
                <a:spcPct val="80000"/>
              </a:lnSpc>
            </a:pPr>
            <a:r>
              <a:rPr lang="tr-TR" sz="2800"/>
              <a:t>İlk itirazlar ön inceleme aşamasında dava şartlarından sonra incelenir.Belirli bir usul kesintisine (</a:t>
            </a:r>
            <a:r>
              <a:rPr lang="tr-TR" sz="2800">
                <a:solidFill>
                  <a:srgbClr val="FF0000"/>
                </a:solidFill>
              </a:rPr>
              <a:t>cevap dilekçesinde esasa cevap süresince verilen ilk dilekçede</a:t>
            </a:r>
            <a:r>
              <a:rPr lang="tr-TR" sz="2800"/>
              <a:t>) kadar ileri sürülür.</a:t>
            </a:r>
          </a:p>
        </p:txBody>
      </p:sp>
      <p:sp>
        <p:nvSpPr>
          <p:cNvPr id="79874" name="Rectangle 2"/>
          <p:cNvSpPr>
            <a:spLocks noGrp="1" noRot="1" noChangeArrowheads="1"/>
          </p:cNvSpPr>
          <p:nvPr>
            <p:ph type="title"/>
          </p:nvPr>
        </p:nvSpPr>
        <p:spPr/>
        <p:txBody>
          <a:bodyPr/>
          <a:lstStyle/>
          <a:p>
            <a:r>
              <a:rPr lang="tr-TR">
                <a:solidFill>
                  <a:srgbClr val="FF0000"/>
                </a:solidFill>
              </a:rPr>
              <a:t>İlk İtirazlar</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Grp="1" noRot="1" noChangeArrowheads="1"/>
          </p:cNvSpPr>
          <p:nvPr>
            <p:ph idx="1"/>
          </p:nvPr>
        </p:nvSpPr>
        <p:spPr/>
        <p:txBody>
          <a:bodyPr/>
          <a:lstStyle/>
          <a:p>
            <a:r>
              <a:rPr lang="tr-TR"/>
              <a:t>Tarafın kendi aleyhine olan vakıalar hakkında hakim tarafından sorguya çekilmesidir.</a:t>
            </a:r>
          </a:p>
          <a:p>
            <a:r>
              <a:rPr lang="tr-TR"/>
              <a:t>Bizzat isticvap olunma</a:t>
            </a:r>
          </a:p>
          <a:p>
            <a:r>
              <a:rPr lang="tr-TR"/>
              <a:t>Madde 172: İsticvap olunacak kimse hastalık,sakatlık veya benzeri sebeplerle mahkemeye bizzat gelemeyecek durumda ise bulunduğu yerde isticvap olunur.</a:t>
            </a:r>
          </a:p>
        </p:txBody>
      </p:sp>
      <p:sp>
        <p:nvSpPr>
          <p:cNvPr id="80898" name="Rectangle 2"/>
          <p:cNvSpPr>
            <a:spLocks noGrp="1" noRot="1" noChangeArrowheads="1"/>
          </p:cNvSpPr>
          <p:nvPr>
            <p:ph type="title"/>
          </p:nvPr>
        </p:nvSpPr>
        <p:spPr/>
        <p:txBody>
          <a:bodyPr>
            <a:normAutofit fontScale="90000"/>
          </a:bodyPr>
          <a:lstStyle/>
          <a:p>
            <a:r>
              <a:rPr lang="tr-TR" sz="4000">
                <a:solidFill>
                  <a:srgbClr val="FF0000"/>
                </a:solidFill>
              </a:rPr>
              <a:t>İsticvap</a:t>
            </a:r>
            <a:br>
              <a:rPr lang="tr-TR" sz="4000">
                <a:solidFill>
                  <a:srgbClr val="FF0000"/>
                </a:solidFill>
              </a:rPr>
            </a:br>
            <a:r>
              <a:rPr lang="tr-TR" sz="4000">
                <a:solidFill>
                  <a:srgbClr val="FF0000"/>
                </a:solidFill>
              </a:rPr>
              <a:t>(Taraf Sorgusu)</a:t>
            </a:r>
            <a:r>
              <a:rPr lang="tr-TR" sz="4000"/>
              <a:t> </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Rot="1" noChangeArrowheads="1"/>
          </p:cNvSpPr>
          <p:nvPr>
            <p:ph idx="1"/>
          </p:nvPr>
        </p:nvSpPr>
        <p:spPr/>
        <p:txBody>
          <a:bodyPr/>
          <a:lstStyle/>
          <a:p>
            <a:pPr>
              <a:lnSpc>
                <a:spcPct val="80000"/>
              </a:lnSpc>
            </a:pPr>
            <a:r>
              <a:rPr lang="tr-TR" sz="2000"/>
              <a:t>Davada Taraflar ve Yargılamaya Katılan Üçüncü Kişiler</a:t>
            </a:r>
          </a:p>
          <a:p>
            <a:pPr>
              <a:lnSpc>
                <a:spcPct val="80000"/>
              </a:lnSpc>
            </a:pPr>
            <a:r>
              <a:rPr lang="tr-TR" sz="2000">
                <a:solidFill>
                  <a:srgbClr val="FF0000"/>
                </a:solidFill>
              </a:rPr>
              <a:t>Taraf Ehliyeti:</a:t>
            </a:r>
          </a:p>
          <a:p>
            <a:pPr>
              <a:lnSpc>
                <a:spcPct val="80000"/>
              </a:lnSpc>
            </a:pPr>
            <a:r>
              <a:rPr lang="tr-TR" sz="2000"/>
              <a:t>Madde 50: Medeni haklardan yararlanma ehliyetine sahip olan,davada taraf ehliyetine de sahiptir.</a:t>
            </a:r>
          </a:p>
          <a:p>
            <a:pPr>
              <a:lnSpc>
                <a:spcPct val="80000"/>
              </a:lnSpc>
            </a:pPr>
            <a:r>
              <a:rPr lang="tr-TR" sz="2000"/>
              <a:t>Kısaca taraf ehliyeti,medeni usul hukukundaki “hak ehliyeti”nin usul hukukunda büründüğü şeklidir.</a:t>
            </a:r>
          </a:p>
          <a:p>
            <a:pPr>
              <a:lnSpc>
                <a:spcPct val="80000"/>
              </a:lnSpc>
            </a:pPr>
            <a:r>
              <a:rPr lang="tr-TR" sz="2000">
                <a:solidFill>
                  <a:srgbClr val="FF0000"/>
                </a:solidFill>
              </a:rPr>
              <a:t>Dava Ehliyeti:</a:t>
            </a:r>
          </a:p>
          <a:p>
            <a:pPr>
              <a:lnSpc>
                <a:spcPct val="80000"/>
              </a:lnSpc>
            </a:pPr>
            <a:r>
              <a:rPr lang="tr-TR" sz="2000"/>
              <a:t>Dava ehliyeti,medeni hakları kullanma ehliyetine göre belirlenir.</a:t>
            </a:r>
          </a:p>
          <a:p>
            <a:pPr>
              <a:lnSpc>
                <a:spcPct val="80000"/>
              </a:lnSpc>
            </a:pPr>
            <a:r>
              <a:rPr lang="tr-TR" sz="2000"/>
              <a:t>Kısaca,dava ehliyeti medeni hukuktaki fiil “ehliyeti”nin usul hukukundaki büründüğü şeklidir.</a:t>
            </a:r>
          </a:p>
          <a:p>
            <a:pPr>
              <a:lnSpc>
                <a:spcPct val="80000"/>
              </a:lnSpc>
            </a:pPr>
            <a:r>
              <a:rPr lang="tr-TR" sz="2000">
                <a:solidFill>
                  <a:srgbClr val="FF0000"/>
                </a:solidFill>
              </a:rPr>
              <a:t>Davaya  vekalet ehliyeti</a:t>
            </a:r>
          </a:p>
          <a:p>
            <a:pPr>
              <a:lnSpc>
                <a:spcPct val="80000"/>
              </a:lnSpc>
            </a:pPr>
            <a:r>
              <a:rPr lang="tr-TR" sz="2000"/>
              <a:t>Madde 71: Dava ehliyeti bulunan herkes,davasını kendisi veya tayin ettiği “vekil” aracılığıyla açabilir ve takip edebilir. </a:t>
            </a:r>
          </a:p>
        </p:txBody>
      </p:sp>
      <p:sp>
        <p:nvSpPr>
          <p:cNvPr id="81922" name="Rectangle 2"/>
          <p:cNvSpPr>
            <a:spLocks noGrp="1" noRot="1" noChangeArrowheads="1"/>
          </p:cNvSpPr>
          <p:nvPr>
            <p:ph type="title"/>
          </p:nvPr>
        </p:nvSpPr>
        <p:spPr/>
        <p:txBody>
          <a:bodyPr>
            <a:normAutofit fontScale="90000"/>
          </a:bodyPr>
          <a:lstStyle/>
          <a:p>
            <a:r>
              <a:rPr lang="tr-TR" sz="4000">
                <a:solidFill>
                  <a:srgbClr val="FF0000"/>
                </a:solidFill>
              </a:rPr>
              <a:t>MEDENİ YARGIDA TARAF KAVRAMI</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Rot="1" noChangeArrowheads="1"/>
          </p:cNvSpPr>
          <p:nvPr>
            <p:ph idx="1"/>
          </p:nvPr>
        </p:nvSpPr>
        <p:spPr/>
        <p:txBody>
          <a:bodyPr/>
          <a:lstStyle/>
          <a:p>
            <a:pPr>
              <a:lnSpc>
                <a:spcPct val="90000"/>
              </a:lnSpc>
            </a:pPr>
            <a:r>
              <a:rPr lang="tr-TR" sz="2800"/>
              <a:t>6100n sy HMK ‘nda “ </a:t>
            </a:r>
            <a:r>
              <a:rPr lang="tr-TR" sz="2800">
                <a:solidFill>
                  <a:srgbClr val="FF0000"/>
                </a:solidFill>
              </a:rPr>
              <a:t>ahzukabz (hükmolunan şeyi almak) yetkisi</a:t>
            </a:r>
            <a:r>
              <a:rPr lang="tr-TR" sz="2800"/>
              <a:t>” özel yetki verilmesi gereken hallerden çıkarılmıştır.Vekil , özel yetki verilmiş olsa dahi aşağıdaki işlemleri yapamaz:</a:t>
            </a:r>
          </a:p>
          <a:p>
            <a:pPr>
              <a:lnSpc>
                <a:spcPct val="90000"/>
              </a:lnSpc>
              <a:buFont typeface="Wingdings" pitchFamily="2" charset="2"/>
              <a:buNone/>
            </a:pPr>
            <a:r>
              <a:rPr lang="tr-TR" sz="2800"/>
              <a:t>   -İsticvap olunmak</a:t>
            </a:r>
          </a:p>
          <a:p>
            <a:pPr>
              <a:lnSpc>
                <a:spcPct val="90000"/>
              </a:lnSpc>
              <a:buFont typeface="Wingdings" pitchFamily="2" charset="2"/>
              <a:buNone/>
            </a:pPr>
            <a:r>
              <a:rPr lang="tr-TR" sz="2800"/>
              <a:t>   -Yemini eda etmek </a:t>
            </a:r>
          </a:p>
          <a:p>
            <a:pPr>
              <a:lnSpc>
                <a:spcPct val="90000"/>
              </a:lnSpc>
            </a:pPr>
            <a:r>
              <a:rPr lang="tr-TR" sz="2800"/>
              <a:t>Taraf sıfatı(Husumet ehliyeti) </a:t>
            </a:r>
          </a:p>
          <a:p>
            <a:pPr>
              <a:lnSpc>
                <a:spcPct val="90000"/>
              </a:lnSpc>
            </a:pPr>
            <a:r>
              <a:rPr lang="tr-TR" sz="2800"/>
              <a:t>Taraf sıfatı bir maddi hukuk sorunu olup ; bir “itiraz”dır.Bu nedenle taraf sıfatı yokluğunda dava Esas’tan reddedilir.</a:t>
            </a:r>
          </a:p>
        </p:txBody>
      </p:sp>
      <p:sp>
        <p:nvSpPr>
          <p:cNvPr id="82946" name="Rectangle 2"/>
          <p:cNvSpPr>
            <a:spLocks noGrp="1" noRot="1" noChangeArrowheads="1"/>
          </p:cNvSpPr>
          <p:nvPr>
            <p:ph type="title"/>
          </p:nvPr>
        </p:nvSpPr>
        <p:spPr/>
        <p:txBody>
          <a:bodyPr/>
          <a:lstStyle/>
          <a:p>
            <a:r>
              <a:rPr lang="tr-TR">
                <a:solidFill>
                  <a:srgbClr val="FF0000"/>
                </a:solidFill>
              </a:rPr>
              <a:t>Davaya Vekalet Ehliyeti</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Rot="1" noChangeArrowheads="1"/>
          </p:cNvSpPr>
          <p:nvPr>
            <p:ph idx="1"/>
          </p:nvPr>
        </p:nvSpPr>
        <p:spPr/>
        <p:txBody>
          <a:bodyPr/>
          <a:lstStyle/>
          <a:p>
            <a:r>
              <a:rPr lang="tr-TR"/>
              <a:t>Madde 53: Dava takip yetkisi ,talep sonucu hakkında “</a:t>
            </a:r>
            <a:r>
              <a:rPr lang="tr-TR">
                <a:solidFill>
                  <a:srgbClr val="FF0000"/>
                </a:solidFill>
              </a:rPr>
              <a:t>hüküm alabilme</a:t>
            </a:r>
            <a:r>
              <a:rPr lang="tr-TR"/>
              <a:t>” yetkisidir.</a:t>
            </a:r>
          </a:p>
          <a:p>
            <a:r>
              <a:rPr lang="tr-TR"/>
              <a:t>Dava takip yetkisi bir dava şartı olup,hakim tarafından </a:t>
            </a:r>
            <a:r>
              <a:rPr lang="tr-TR">
                <a:solidFill>
                  <a:srgbClr val="FF0000"/>
                </a:solidFill>
              </a:rPr>
              <a:t>re’sen</a:t>
            </a:r>
            <a:r>
              <a:rPr lang="tr-TR"/>
              <a:t> gözetilir.</a:t>
            </a:r>
          </a:p>
          <a:p>
            <a:r>
              <a:rPr lang="tr-TR">
                <a:solidFill>
                  <a:srgbClr val="FF0000"/>
                </a:solidFill>
              </a:rPr>
              <a:t>Taraf sıfatı</a:t>
            </a:r>
            <a:r>
              <a:rPr lang="tr-TR"/>
              <a:t>: Usule ilişkin bir kavram olmadığı için ,maddi hukuka ilişkin bir kavramdır.</a:t>
            </a:r>
          </a:p>
        </p:txBody>
      </p:sp>
      <p:sp>
        <p:nvSpPr>
          <p:cNvPr id="83970" name="Rectangle 2"/>
          <p:cNvSpPr>
            <a:spLocks noGrp="1" noRot="1" noChangeArrowheads="1"/>
          </p:cNvSpPr>
          <p:nvPr>
            <p:ph type="title"/>
          </p:nvPr>
        </p:nvSpPr>
        <p:spPr/>
        <p:txBody>
          <a:bodyPr/>
          <a:lstStyle/>
          <a:p>
            <a:r>
              <a:rPr lang="tr-TR">
                <a:solidFill>
                  <a:srgbClr val="FF0000"/>
                </a:solidFill>
              </a:rPr>
              <a:t>Dava Takip Yetkisi</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Rot="1" noChangeArrowheads="1"/>
          </p:cNvSpPr>
          <p:nvPr>
            <p:ph idx="1"/>
          </p:nvPr>
        </p:nvSpPr>
        <p:spPr/>
        <p:txBody>
          <a:bodyPr/>
          <a:lstStyle/>
          <a:p>
            <a:pPr>
              <a:lnSpc>
                <a:spcPct val="80000"/>
              </a:lnSpc>
            </a:pPr>
            <a:r>
              <a:rPr lang="tr-TR" sz="2000"/>
              <a:t>Subjektif dava birleşmesidir.</a:t>
            </a:r>
          </a:p>
          <a:p>
            <a:pPr>
              <a:lnSpc>
                <a:spcPct val="80000"/>
              </a:lnSpc>
              <a:buFont typeface="Wingdings" pitchFamily="2" charset="2"/>
              <a:buNone/>
            </a:pPr>
            <a:r>
              <a:rPr lang="tr-TR" sz="2000">
                <a:solidFill>
                  <a:srgbClr val="FF0000"/>
                </a:solidFill>
              </a:rPr>
              <a:t>     İhtiyari dava arkadaşlığı:</a:t>
            </a:r>
          </a:p>
          <a:p>
            <a:pPr>
              <a:lnSpc>
                <a:spcPct val="80000"/>
              </a:lnSpc>
            </a:pPr>
            <a:r>
              <a:rPr lang="tr-TR" sz="2000"/>
              <a:t>Madde 57: Birden çok kişi,aşağıdaki hallerde birlikte dava açabilecekleri gibi ,aleyhlerine de birlikte dava açılabilir.</a:t>
            </a:r>
          </a:p>
          <a:p>
            <a:pPr>
              <a:lnSpc>
                <a:spcPct val="80000"/>
              </a:lnSpc>
            </a:pPr>
            <a:r>
              <a:rPr lang="tr-TR" sz="2000"/>
              <a:t>Davacılar veya davalılar arasında dava konusu olan hak ve ya borcun,elbirliği ile mülkiyet dışındaki bir sebeple ortak olması</a:t>
            </a:r>
          </a:p>
          <a:p>
            <a:pPr>
              <a:lnSpc>
                <a:spcPct val="80000"/>
              </a:lnSpc>
            </a:pPr>
            <a:r>
              <a:rPr lang="tr-TR" sz="2000"/>
              <a:t>Ortak bir işlemle hepsinin yararına bir hak doğmuş olması veya kendilerinin bu şekilde yükümlülük altına girmeleri</a:t>
            </a:r>
          </a:p>
          <a:p>
            <a:pPr>
              <a:lnSpc>
                <a:spcPct val="80000"/>
              </a:lnSpc>
            </a:pPr>
            <a:r>
              <a:rPr lang="tr-TR" sz="2000"/>
              <a:t>Davaların temelini oluşturan vakıaların  ve hukuki sebeplerin “aynı” veya “birbirine benzer”olması</a:t>
            </a:r>
          </a:p>
          <a:p>
            <a:pPr>
              <a:lnSpc>
                <a:spcPct val="80000"/>
              </a:lnSpc>
              <a:buFont typeface="Wingdings" pitchFamily="2" charset="2"/>
              <a:buNone/>
            </a:pPr>
            <a:r>
              <a:rPr lang="tr-TR" sz="2000">
                <a:solidFill>
                  <a:srgbClr val="FF0000"/>
                </a:solidFill>
              </a:rPr>
              <a:t>     İhtiyari dava arkadaşlarının davadaki durumu</a:t>
            </a:r>
          </a:p>
          <a:p>
            <a:pPr>
              <a:lnSpc>
                <a:spcPct val="80000"/>
              </a:lnSpc>
            </a:pPr>
            <a:r>
              <a:rPr lang="tr-TR" sz="2000"/>
              <a:t>Madde 58: İhtiyari dava arkadaşlığında,davalar birbirinden bağımsızdır .Dava arkadaşlarından her biri,diğerinden bağımsız olarak hareket eder.</a:t>
            </a:r>
          </a:p>
        </p:txBody>
      </p:sp>
      <p:sp>
        <p:nvSpPr>
          <p:cNvPr id="84994" name="Rectangle 2"/>
          <p:cNvSpPr>
            <a:spLocks noGrp="1" noRot="1" noChangeArrowheads="1"/>
          </p:cNvSpPr>
          <p:nvPr>
            <p:ph type="title"/>
          </p:nvPr>
        </p:nvSpPr>
        <p:spPr/>
        <p:txBody>
          <a:bodyPr/>
          <a:lstStyle/>
          <a:p>
            <a:r>
              <a:rPr lang="tr-TR">
                <a:solidFill>
                  <a:srgbClr val="FF0000"/>
                </a:solidFill>
              </a:rPr>
              <a:t>Dava Arkadaşlığı</a:t>
            </a:r>
            <a:r>
              <a:rPr lang="tr-TR"/>
              <a:t> </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noRot="1" noChangeArrowheads="1"/>
          </p:cNvSpPr>
          <p:nvPr>
            <p:ph idx="1"/>
          </p:nvPr>
        </p:nvSpPr>
        <p:spPr/>
        <p:txBody>
          <a:bodyPr>
            <a:normAutofit lnSpcReduction="10000"/>
          </a:bodyPr>
          <a:lstStyle/>
          <a:p>
            <a:pPr>
              <a:lnSpc>
                <a:spcPct val="90000"/>
              </a:lnSpc>
            </a:pPr>
            <a:r>
              <a:rPr lang="tr-TR" sz="2400">
                <a:solidFill>
                  <a:srgbClr val="FF0000"/>
                </a:solidFill>
              </a:rPr>
              <a:t> Mecburi dava arkadaşlığı</a:t>
            </a:r>
          </a:p>
          <a:p>
            <a:pPr>
              <a:lnSpc>
                <a:spcPct val="90000"/>
              </a:lnSpc>
            </a:pPr>
            <a:r>
              <a:rPr lang="tr-TR" sz="2400"/>
              <a:t>Madde 59: Maddi hukuka göre,bir hakkın birden fazla kimse tarafından “birlikte“ kullanılması veya”birden fazla kimseye karşı birlikte ileri sürülmesi” ve tamamı hakkında “tek hüküm verilmesi” gereken hallerde,mecburi dava arkadaşlığı vardır</a:t>
            </a:r>
          </a:p>
          <a:p>
            <a:pPr>
              <a:lnSpc>
                <a:spcPct val="90000"/>
              </a:lnSpc>
            </a:pPr>
            <a:r>
              <a:rPr lang="tr-TR" sz="2400"/>
              <a:t>Medeni hukuktaki “</a:t>
            </a:r>
            <a:r>
              <a:rPr lang="tr-TR" sz="2400">
                <a:solidFill>
                  <a:srgbClr val="FF0000"/>
                </a:solidFill>
              </a:rPr>
              <a:t>elbirliği ile mülkiyet</a:t>
            </a:r>
            <a:r>
              <a:rPr lang="tr-TR" sz="2400"/>
              <a:t>” halinin usul hukukuna yansımasıdır.</a:t>
            </a:r>
          </a:p>
          <a:p>
            <a:pPr>
              <a:lnSpc>
                <a:spcPct val="90000"/>
              </a:lnSpc>
            </a:pPr>
            <a:r>
              <a:rPr lang="tr-TR" sz="2400"/>
              <a:t>Mecburi dava arkadaşlıklarının davadaki durumu</a:t>
            </a:r>
          </a:p>
          <a:p>
            <a:pPr>
              <a:lnSpc>
                <a:spcPct val="90000"/>
              </a:lnSpc>
            </a:pPr>
            <a:r>
              <a:rPr lang="tr-TR" sz="2400"/>
              <a:t>Madde 60: Mecburi dava arkadaşları,ancak birlikte dava açabilirveya aleyhlerine de birlikte dava açılabilir.</a:t>
            </a:r>
          </a:p>
        </p:txBody>
      </p:sp>
      <p:sp>
        <p:nvSpPr>
          <p:cNvPr id="86018" name="Rectangle 2"/>
          <p:cNvSpPr>
            <a:spLocks noGrp="1" noRot="1" noChangeArrowheads="1"/>
          </p:cNvSpPr>
          <p:nvPr>
            <p:ph type="title"/>
          </p:nvPr>
        </p:nvSpPr>
        <p:spPr/>
        <p:txBody>
          <a:bodyPr/>
          <a:lstStyle/>
          <a:p>
            <a:r>
              <a:rPr lang="tr-TR">
                <a:solidFill>
                  <a:srgbClr val="FF0000"/>
                </a:solidFill>
              </a:rPr>
              <a:t>Dava Arkadaşlığı</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ctrTitle"/>
          </p:nvPr>
        </p:nvSpPr>
        <p:spPr/>
        <p:txBody>
          <a:bodyPr/>
          <a:lstStyle/>
          <a:p>
            <a:r>
              <a:rPr lang="tr-TR"/>
              <a:t>YARGILAMAYA HAKİM OLAN İLKELER</a:t>
            </a:r>
          </a:p>
        </p:txBody>
      </p:sp>
      <p:sp>
        <p:nvSpPr>
          <p:cNvPr id="14339" name="Rectangle 3"/>
          <p:cNvSpPr>
            <a:spLocks noGrp="1" noRot="1" noChangeArrowheads="1"/>
          </p:cNvSpPr>
          <p:nvPr>
            <p:ph type="subTitle" idx="1"/>
          </p:nvPr>
        </p:nvSpPr>
        <p:spPr/>
        <p:txBody>
          <a:bodyPr/>
          <a:lstStyle/>
          <a:p>
            <a:endParaRPr lang="tr-T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Rot="1" noChangeArrowheads="1"/>
          </p:cNvSpPr>
          <p:nvPr>
            <p:ph idx="1"/>
          </p:nvPr>
        </p:nvSpPr>
        <p:spPr/>
        <p:txBody>
          <a:bodyPr>
            <a:normAutofit lnSpcReduction="10000"/>
          </a:bodyPr>
          <a:lstStyle/>
          <a:p>
            <a:pPr>
              <a:lnSpc>
                <a:spcPct val="80000"/>
              </a:lnSpc>
            </a:pPr>
            <a:r>
              <a:rPr lang="tr-TR" sz="2800">
                <a:solidFill>
                  <a:srgbClr val="FF0000"/>
                </a:solidFill>
              </a:rPr>
              <a:t>Dava Kavramı</a:t>
            </a:r>
            <a:r>
              <a:rPr lang="tr-TR" sz="2800"/>
              <a:t>: Bir hakkı ihlal veya inkar edilen yahut tehlikeye sokulan ya da bir inşai hakkın kullanılması için mahkeme hükmünün zorunlu olduğu hallerde ilhak sahibinin mahkemeye yönelik kesin hukuki himaye talebiyle başlayıp hükmün kesinleşmesiyle sona eren sürecin tamamını ifade eder.</a:t>
            </a:r>
          </a:p>
          <a:p>
            <a:pPr>
              <a:lnSpc>
                <a:spcPct val="80000"/>
              </a:lnSpc>
            </a:pPr>
            <a:r>
              <a:rPr lang="tr-TR" sz="2800"/>
              <a:t>Any.36.md.gereği; Herkes,meşru vasıta ve yollardan faydalanmak suretiyle mahkemeler önünde “davacı ve davalı” olarak bulunmak ve “</a:t>
            </a:r>
            <a:r>
              <a:rPr lang="tr-TR" sz="2800">
                <a:solidFill>
                  <a:srgbClr val="FF0000"/>
                </a:solidFill>
              </a:rPr>
              <a:t>adil yargılanma</a:t>
            </a:r>
            <a:r>
              <a:rPr lang="tr-TR" sz="2800"/>
              <a:t> “ hakkına sahiptir.Bu madde ile “hak arama hürriyeti”güvence altına alınmıştır.</a:t>
            </a:r>
          </a:p>
        </p:txBody>
      </p:sp>
      <p:sp>
        <p:nvSpPr>
          <p:cNvPr id="87042" name="Rectangle 2"/>
          <p:cNvSpPr>
            <a:spLocks noGrp="1" noRot="1" noChangeArrowheads="1"/>
          </p:cNvSpPr>
          <p:nvPr>
            <p:ph type="title"/>
          </p:nvPr>
        </p:nvSpPr>
        <p:spPr/>
        <p:txBody>
          <a:bodyPr/>
          <a:lstStyle/>
          <a:p>
            <a:endParaRPr lang="tr-TR">
              <a:solidFill>
                <a:srgbClr val="FF0000"/>
              </a:solidFill>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noRot="1" noChangeArrowheads="1"/>
          </p:cNvSpPr>
          <p:nvPr>
            <p:ph idx="1"/>
          </p:nvPr>
        </p:nvSpPr>
        <p:spPr/>
        <p:txBody>
          <a:bodyPr/>
          <a:lstStyle/>
          <a:p>
            <a:pPr>
              <a:lnSpc>
                <a:spcPct val="80000"/>
              </a:lnSpc>
            </a:pPr>
            <a:r>
              <a:rPr lang="tr-TR" sz="2400" b="1">
                <a:solidFill>
                  <a:srgbClr val="FF0000"/>
                </a:solidFill>
              </a:rPr>
              <a:t>EDA DAVALARI-m.105,1-</a:t>
            </a:r>
          </a:p>
          <a:p>
            <a:pPr>
              <a:lnSpc>
                <a:spcPct val="80000"/>
              </a:lnSpc>
            </a:pPr>
            <a:r>
              <a:rPr lang="tr-TR" sz="2400"/>
              <a:t>Eda davasında davacı;davalının bir işi yapmaya,bir şeyi vermeye veya bir işi yapmamaya yahut yapamamaya mahkum edilmesini ister.</a:t>
            </a:r>
          </a:p>
          <a:p>
            <a:pPr>
              <a:lnSpc>
                <a:spcPct val="80000"/>
              </a:lnSpc>
            </a:pPr>
            <a:r>
              <a:rPr lang="tr-TR" sz="2400"/>
              <a:t>Davacının,eda davasını açmakta hukuki yararı bulunması gerekir.Eda davası açılmasındaki hukuki yararın bulunması için davalının davacının hakkını inkar etmiş olması şart değildir.Davalı,davacının hakkını tanır ve fakat yerine getirmezse, davacı, icraya konulabilecek bir hüküm elde etmek için de,davalıya karşı dava açabilir.</a:t>
            </a:r>
          </a:p>
          <a:p>
            <a:pPr>
              <a:lnSpc>
                <a:spcPct val="80000"/>
              </a:lnSpc>
            </a:pPr>
            <a:r>
              <a:rPr lang="tr-TR" sz="2400"/>
              <a:t>Eda davasının konusu,hem kişisel haklar hem ayni haklar olabilir.Burada,davalının olumlu veya olumsuz bir edaya mahkum edilmesi istenir.</a:t>
            </a:r>
          </a:p>
        </p:txBody>
      </p:sp>
      <p:sp>
        <p:nvSpPr>
          <p:cNvPr id="88066" name="Rectangle 2"/>
          <p:cNvSpPr>
            <a:spLocks noGrp="1" noRot="1" noChangeArrowheads="1"/>
          </p:cNvSpPr>
          <p:nvPr>
            <p:ph type="title"/>
          </p:nvPr>
        </p:nvSpPr>
        <p:spPr/>
        <p:txBody>
          <a:bodyPr/>
          <a:lstStyle/>
          <a:p>
            <a:r>
              <a:rPr lang="tr-TR">
                <a:solidFill>
                  <a:srgbClr val="FF0000"/>
                </a:solidFill>
              </a:rPr>
              <a:t>DAVA TÜRLERİ</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Rot="1" noChangeArrowheads="1"/>
          </p:cNvSpPr>
          <p:nvPr>
            <p:ph idx="1"/>
          </p:nvPr>
        </p:nvSpPr>
        <p:spPr/>
        <p:txBody>
          <a:bodyPr/>
          <a:lstStyle/>
          <a:p>
            <a:pPr>
              <a:lnSpc>
                <a:spcPct val="80000"/>
              </a:lnSpc>
            </a:pPr>
            <a:r>
              <a:rPr lang="tr-TR" sz="2800"/>
              <a:t>Eda davasının kabulü halinde verilen hüküm,iki hususu içeriri: </a:t>
            </a:r>
          </a:p>
          <a:p>
            <a:pPr>
              <a:lnSpc>
                <a:spcPct val="80000"/>
              </a:lnSpc>
              <a:buFont typeface="Wingdings" pitchFamily="2" charset="2"/>
              <a:buNone/>
            </a:pPr>
            <a:r>
              <a:rPr lang="tr-TR" sz="2800"/>
              <a:t>   1)Davanın dayandığı hakkın veya hukuki ilişkinin var olduğunun tespiti; </a:t>
            </a:r>
          </a:p>
          <a:p>
            <a:pPr>
              <a:lnSpc>
                <a:spcPct val="80000"/>
              </a:lnSpc>
              <a:buFont typeface="Wingdings" pitchFamily="2" charset="2"/>
              <a:buNone/>
            </a:pPr>
            <a:r>
              <a:rPr lang="tr-TR" sz="2800"/>
              <a:t>   2)Davacının istediği edanın yerine getirilmesi hususunda davalıya yöneltilmiş bir emir. </a:t>
            </a:r>
          </a:p>
          <a:p>
            <a:pPr>
              <a:lnSpc>
                <a:spcPct val="80000"/>
              </a:lnSpc>
              <a:buFont typeface="Wingdings" pitchFamily="2" charset="2"/>
              <a:buNone/>
            </a:pPr>
            <a:r>
              <a:rPr lang="tr-TR" sz="2800"/>
              <a:t>   Yalnız tespit hükmü ile yetinilmez,eda hükmüne de yer verilir.</a:t>
            </a:r>
          </a:p>
          <a:p>
            <a:pPr>
              <a:lnSpc>
                <a:spcPct val="80000"/>
              </a:lnSpc>
            </a:pPr>
            <a:r>
              <a:rPr lang="tr-TR" sz="2800"/>
              <a:t>Eda Davasının reddi,bir tespit hükmüdür.Bu tespit hükmü de kesin hüküm ve kesin delil teşkil eder.</a:t>
            </a:r>
          </a:p>
        </p:txBody>
      </p:sp>
      <p:sp>
        <p:nvSpPr>
          <p:cNvPr id="89090" name="Rectangle 2"/>
          <p:cNvSpPr>
            <a:spLocks noGrp="1" noRot="1" noChangeArrowheads="1"/>
          </p:cNvSpPr>
          <p:nvPr>
            <p:ph type="title"/>
          </p:nvPr>
        </p:nvSpPr>
        <p:spPr/>
        <p:txBody>
          <a:bodyPr/>
          <a:lstStyle/>
          <a:p>
            <a:r>
              <a:rPr lang="tr-TR">
                <a:solidFill>
                  <a:srgbClr val="FF0000"/>
                </a:solidFill>
              </a:rPr>
              <a:t>DAVA TÜRLERİ</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3"/>
          <p:cNvSpPr>
            <a:spLocks noGrp="1" noRot="1" noChangeArrowheads="1"/>
          </p:cNvSpPr>
          <p:nvPr>
            <p:ph idx="1"/>
          </p:nvPr>
        </p:nvSpPr>
        <p:spPr/>
        <p:txBody>
          <a:bodyPr/>
          <a:lstStyle/>
          <a:p>
            <a:pPr>
              <a:lnSpc>
                <a:spcPct val="80000"/>
              </a:lnSpc>
            </a:pPr>
            <a:r>
              <a:rPr lang="tr-TR" sz="2000" b="1"/>
              <a:t>a)Hak veya Hukuki İlişki Şartı</a:t>
            </a:r>
          </a:p>
          <a:p>
            <a:pPr>
              <a:lnSpc>
                <a:spcPct val="80000"/>
              </a:lnSpc>
            </a:pPr>
            <a:r>
              <a:rPr lang="tr-TR" sz="2000"/>
              <a:t>Hukuki ilişkiden maksat,bir kişi ike diğer bir kişi veya eşya arasında somut bir olaydan doğan hukuki</a:t>
            </a:r>
          </a:p>
          <a:p>
            <a:pPr>
              <a:lnSpc>
                <a:spcPct val="80000"/>
              </a:lnSpc>
            </a:pPr>
            <a:r>
              <a:rPr lang="tr-TR" sz="2000"/>
              <a:t>ilişkidir.Soyut hukuki ilişkilerin tespiti için tespit davası açılamaz.</a:t>
            </a:r>
          </a:p>
          <a:p>
            <a:pPr>
              <a:lnSpc>
                <a:spcPct val="80000"/>
              </a:lnSpc>
            </a:pPr>
            <a:r>
              <a:rPr lang="tr-TR" sz="2000" b="1"/>
              <a:t>b)Hukuki Yarar Şartı</a:t>
            </a:r>
          </a:p>
          <a:p>
            <a:pPr>
              <a:lnSpc>
                <a:spcPct val="80000"/>
              </a:lnSpc>
            </a:pPr>
            <a:r>
              <a:rPr lang="tr-TR" sz="2000"/>
              <a:t>Hukuki ilişkinin hemen tespit edilmesinde,davacının korunmaya değer meşru bir hukuki yararının bulunması</a:t>
            </a:r>
          </a:p>
          <a:p>
            <a:pPr>
              <a:lnSpc>
                <a:spcPct val="80000"/>
              </a:lnSpc>
            </a:pPr>
            <a:r>
              <a:rPr lang="tr-TR" sz="2000"/>
              <a:t>gerekir.Bunun için üç şartın birlikte varlığı olmalıdır</a:t>
            </a:r>
          </a:p>
          <a:p>
            <a:pPr>
              <a:lnSpc>
                <a:spcPct val="80000"/>
              </a:lnSpc>
            </a:pPr>
            <a:r>
              <a:rPr lang="tr-TR" sz="2000"/>
              <a:t>-Davacının bir hakkı veya hukuki durumu güncel bir tehlike ile tehdit edilmiş olmalı,</a:t>
            </a:r>
          </a:p>
          <a:p>
            <a:pPr>
              <a:lnSpc>
                <a:spcPct val="80000"/>
              </a:lnSpc>
            </a:pPr>
            <a:r>
              <a:rPr lang="tr-TR" sz="2000"/>
              <a:t>-Bu tehlike nedeniyle,davacının hukuki durumu tereddüt içinde olmalı,</a:t>
            </a:r>
          </a:p>
          <a:p>
            <a:pPr>
              <a:lnSpc>
                <a:spcPct val="80000"/>
              </a:lnSpc>
            </a:pPr>
            <a:r>
              <a:rPr lang="tr-TR" sz="2000"/>
              <a:t>-Yalnız kesin hüküm etkisine sahip olan bir hüküm bu tehlikeyi ortadan kaldırmaya elverişli olmalıdır.</a:t>
            </a:r>
          </a:p>
          <a:p>
            <a:pPr>
              <a:lnSpc>
                <a:spcPct val="80000"/>
              </a:lnSpc>
            </a:pPr>
            <a:r>
              <a:rPr lang="tr-TR" sz="2000" b="1"/>
              <a:t>c)Hak,Hukuki İlişki ve Hukuki Yarar Dava Şartıdır</a:t>
            </a:r>
          </a:p>
        </p:txBody>
      </p:sp>
      <p:sp>
        <p:nvSpPr>
          <p:cNvPr id="90114" name="Rectangle 2"/>
          <p:cNvSpPr>
            <a:spLocks noGrp="1" noRot="1" noChangeArrowheads="1"/>
          </p:cNvSpPr>
          <p:nvPr>
            <p:ph type="title"/>
          </p:nvPr>
        </p:nvSpPr>
        <p:spPr/>
        <p:txBody>
          <a:bodyPr/>
          <a:lstStyle/>
          <a:p>
            <a:r>
              <a:rPr lang="tr-TR">
                <a:solidFill>
                  <a:srgbClr val="FF0000"/>
                </a:solidFill>
              </a:rPr>
              <a:t>DAVA TÜRLERİ</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Rot="1" noChangeArrowheads="1"/>
          </p:cNvSpPr>
          <p:nvPr>
            <p:ph idx="1"/>
          </p:nvPr>
        </p:nvSpPr>
        <p:spPr/>
        <p:txBody>
          <a:bodyPr/>
          <a:lstStyle/>
          <a:p>
            <a:pPr>
              <a:lnSpc>
                <a:spcPct val="80000"/>
              </a:lnSpc>
            </a:pPr>
            <a:r>
              <a:rPr lang="tr-TR" sz="1800" b="1"/>
              <a:t>TESPİT DAVALARI -m.106-</a:t>
            </a:r>
          </a:p>
          <a:p>
            <a:pPr>
              <a:lnSpc>
                <a:spcPct val="80000"/>
              </a:lnSpc>
            </a:pPr>
            <a:r>
              <a:rPr lang="tr-TR" sz="1800" b="1"/>
              <a:t>1)Genel bilgi</a:t>
            </a:r>
          </a:p>
          <a:p>
            <a:pPr>
              <a:lnSpc>
                <a:spcPct val="80000"/>
              </a:lnSpc>
            </a:pPr>
            <a:r>
              <a:rPr lang="tr-TR" sz="1800"/>
              <a:t>Tespit davaları,bir hakkın veya hukuki ilişkinin var olup olmadığının tespitine ilişkin davalardır.Tespit davası yolu ile,mahkemeden bir hakkın veya hukuki ilişkinin varlığı veya yokluğu yahut bir belgenin sahte olup olmadığının belirlenmesi talep edilir.</a:t>
            </a:r>
          </a:p>
          <a:p>
            <a:pPr>
              <a:lnSpc>
                <a:spcPct val="80000"/>
              </a:lnSpc>
            </a:pPr>
            <a:r>
              <a:rPr lang="tr-TR" sz="1800" b="1"/>
              <a:t>2)Tespit Eda Davasının Öncüsüdür</a:t>
            </a:r>
          </a:p>
          <a:p>
            <a:pPr>
              <a:lnSpc>
                <a:spcPct val="80000"/>
              </a:lnSpc>
            </a:pPr>
            <a:r>
              <a:rPr lang="tr-TR" sz="1800"/>
              <a:t>Bu tespit işlevi,eda davalarında da vardır.Bu sebepten eda davasının öncüsüdür</a:t>
            </a:r>
          </a:p>
          <a:p>
            <a:pPr>
              <a:lnSpc>
                <a:spcPct val="80000"/>
              </a:lnSpc>
            </a:pPr>
            <a:r>
              <a:rPr lang="tr-TR" sz="1800" b="1"/>
              <a:t>3)Tespit Davasının Şartları</a:t>
            </a:r>
          </a:p>
          <a:p>
            <a:pPr>
              <a:lnSpc>
                <a:spcPct val="80000"/>
              </a:lnSpc>
            </a:pPr>
            <a:r>
              <a:rPr lang="tr-TR" sz="1800"/>
              <a:t>Tespit davasının dinlenebilmesi için,diğer genel dava şartlarından başka,şu iki şartın da bulunması</a:t>
            </a:r>
          </a:p>
          <a:p>
            <a:pPr>
              <a:lnSpc>
                <a:spcPct val="80000"/>
              </a:lnSpc>
            </a:pPr>
            <a:r>
              <a:rPr lang="tr-TR" sz="1800"/>
              <a:t>gerekir: </a:t>
            </a:r>
          </a:p>
          <a:p>
            <a:pPr>
              <a:lnSpc>
                <a:spcPct val="80000"/>
              </a:lnSpc>
            </a:pPr>
            <a:r>
              <a:rPr lang="tr-TR" sz="1800"/>
              <a:t>1) Tespit davasının konusu yalnız hak veya hukuki ilişkiler olabilir; </a:t>
            </a:r>
          </a:p>
          <a:p>
            <a:pPr>
              <a:lnSpc>
                <a:spcPct val="80000"/>
              </a:lnSpc>
            </a:pPr>
            <a:r>
              <a:rPr lang="tr-TR" sz="1800"/>
              <a:t>2) Davacının bir hakkın veya hukuki ilişkinin var olup olmadığının hemen tespit edilmesinde hukuki yararı bulunmalıdır.</a:t>
            </a:r>
          </a:p>
        </p:txBody>
      </p:sp>
      <p:sp>
        <p:nvSpPr>
          <p:cNvPr id="91138" name="Rectangle 2"/>
          <p:cNvSpPr>
            <a:spLocks noGrp="1" noRot="1" noChangeArrowheads="1"/>
          </p:cNvSpPr>
          <p:nvPr>
            <p:ph type="title"/>
          </p:nvPr>
        </p:nvSpPr>
        <p:spPr/>
        <p:txBody>
          <a:bodyPr/>
          <a:lstStyle/>
          <a:p>
            <a:r>
              <a:rPr lang="tr-TR">
                <a:solidFill>
                  <a:srgbClr val="FF0000"/>
                </a:solidFill>
              </a:rPr>
              <a:t>DAVA TÜRLERİ</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3"/>
          <p:cNvSpPr>
            <a:spLocks noGrp="1" noRot="1" noChangeArrowheads="1"/>
          </p:cNvSpPr>
          <p:nvPr>
            <p:ph idx="1"/>
          </p:nvPr>
        </p:nvSpPr>
        <p:spPr/>
        <p:txBody>
          <a:bodyPr>
            <a:normAutofit lnSpcReduction="10000"/>
          </a:bodyPr>
          <a:lstStyle/>
          <a:p>
            <a:pPr>
              <a:lnSpc>
                <a:spcPct val="90000"/>
              </a:lnSpc>
            </a:pPr>
            <a:r>
              <a:rPr lang="tr-TR" sz="2400" b="1"/>
              <a:t>4)Tespit Davası Çeşitleri</a:t>
            </a:r>
          </a:p>
          <a:p>
            <a:pPr>
              <a:lnSpc>
                <a:spcPct val="90000"/>
              </a:lnSpc>
            </a:pPr>
            <a:r>
              <a:rPr lang="tr-TR" sz="2400" b="1"/>
              <a:t>a)Müspet Tespit Davası</a:t>
            </a:r>
          </a:p>
          <a:p>
            <a:pPr>
              <a:lnSpc>
                <a:spcPct val="90000"/>
              </a:lnSpc>
            </a:pPr>
            <a:r>
              <a:rPr lang="tr-TR" sz="2400"/>
              <a:t>Bir hakkın veya hukuki ilişkinin mevcut olduğunun tespiti için açılan davaya,müspet tespit davası denir.</a:t>
            </a:r>
          </a:p>
          <a:p>
            <a:pPr>
              <a:lnSpc>
                <a:spcPct val="90000"/>
              </a:lnSpc>
            </a:pPr>
            <a:r>
              <a:rPr lang="tr-TR" sz="2400" b="1"/>
              <a:t>b)Menfi Tespit Davası</a:t>
            </a:r>
          </a:p>
          <a:p>
            <a:pPr>
              <a:lnSpc>
                <a:spcPct val="90000"/>
              </a:lnSpc>
            </a:pPr>
            <a:r>
              <a:rPr lang="tr-TR" sz="2400"/>
              <a:t>Davalı tarafından varlığı iddia edilen bir hak veya hukuki ilişkinin mevcut olmadığının tespiti için açılan</a:t>
            </a:r>
          </a:p>
          <a:p>
            <a:pPr>
              <a:lnSpc>
                <a:spcPct val="90000"/>
              </a:lnSpc>
            </a:pPr>
            <a:r>
              <a:rPr lang="tr-TR" sz="2400"/>
              <a:t>davaya,menfi tespit davası denir.</a:t>
            </a:r>
          </a:p>
          <a:p>
            <a:pPr>
              <a:lnSpc>
                <a:spcPct val="90000"/>
              </a:lnSpc>
            </a:pPr>
            <a:r>
              <a:rPr lang="tr-TR" sz="2400" b="1"/>
              <a:t>5)Tespit Hükmü</a:t>
            </a:r>
          </a:p>
          <a:p>
            <a:pPr>
              <a:lnSpc>
                <a:spcPct val="90000"/>
              </a:lnSpc>
            </a:pPr>
            <a:r>
              <a:rPr lang="tr-TR" sz="2400"/>
              <a:t>Tespit davasında yalnız tespit hükmü verilir,ayrıca eda hükmü de verilmez.</a:t>
            </a:r>
          </a:p>
        </p:txBody>
      </p:sp>
      <p:sp>
        <p:nvSpPr>
          <p:cNvPr id="92162" name="Rectangle 2"/>
          <p:cNvSpPr>
            <a:spLocks noGrp="1" noRot="1" noChangeArrowheads="1"/>
          </p:cNvSpPr>
          <p:nvPr>
            <p:ph type="title"/>
          </p:nvPr>
        </p:nvSpPr>
        <p:spPr/>
        <p:txBody>
          <a:bodyPr/>
          <a:lstStyle/>
          <a:p>
            <a:r>
              <a:rPr lang="tr-TR">
                <a:solidFill>
                  <a:srgbClr val="FF0000"/>
                </a:solidFill>
              </a:rPr>
              <a:t>DAVA TÜRLERİ</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3"/>
          <p:cNvSpPr>
            <a:spLocks noGrp="1" noRot="1" noChangeArrowheads="1"/>
          </p:cNvSpPr>
          <p:nvPr>
            <p:ph idx="1"/>
          </p:nvPr>
        </p:nvSpPr>
        <p:spPr/>
        <p:txBody>
          <a:bodyPr/>
          <a:lstStyle/>
          <a:p>
            <a:pPr>
              <a:lnSpc>
                <a:spcPct val="90000"/>
              </a:lnSpc>
              <a:buFont typeface="Wingdings" pitchFamily="2" charset="2"/>
              <a:buNone/>
            </a:pPr>
            <a:r>
              <a:rPr lang="tr-TR" sz="2400" b="1"/>
              <a:t>    BELİRSİZ ALACAK VE TESPİT DAVALARI -m.107-</a:t>
            </a:r>
          </a:p>
          <a:p>
            <a:pPr>
              <a:lnSpc>
                <a:spcPct val="90000"/>
              </a:lnSpc>
            </a:pPr>
            <a:r>
              <a:rPr lang="tr-TR" sz="2400"/>
              <a:t>Davanın açıldığı tarihte alacağın miktarını veya değerini tam ve kesin olarak belirleyebilmesinin kendisinden beklenemeceği veya bunun imkansız olduğu durumlarda,alacaklı,hukuki ilişkiyi ve asgari bir miktarı ya da değeri belirterek belirsiz alacak davası açabilir.</a:t>
            </a:r>
          </a:p>
          <a:p>
            <a:pPr>
              <a:lnSpc>
                <a:spcPct val="90000"/>
              </a:lnSpc>
            </a:pPr>
            <a:r>
              <a:rPr lang="tr-TR" sz="2400"/>
              <a:t>Açılacak davanın miktarı biliniyor yahut tespit edilebiliyorsa,böyle bir dava açılamaz.her davada olduğu gibi bunda da hukuki yarar aranmaktadır.</a:t>
            </a:r>
          </a:p>
          <a:p>
            <a:pPr>
              <a:lnSpc>
                <a:spcPct val="90000"/>
              </a:lnSpc>
            </a:pPr>
            <a:r>
              <a:rPr lang="tr-TR" sz="2400"/>
              <a:t>Hukuki yarar,tespit etmenin objektif olarak imkansız olması gerektiğidir.</a:t>
            </a:r>
          </a:p>
        </p:txBody>
      </p:sp>
      <p:sp>
        <p:nvSpPr>
          <p:cNvPr id="93186" name="Rectangle 2"/>
          <p:cNvSpPr>
            <a:spLocks noGrp="1" noRot="1" noChangeArrowheads="1"/>
          </p:cNvSpPr>
          <p:nvPr>
            <p:ph type="title"/>
          </p:nvPr>
        </p:nvSpPr>
        <p:spPr/>
        <p:txBody>
          <a:bodyPr/>
          <a:lstStyle/>
          <a:p>
            <a:r>
              <a:rPr lang="tr-TR">
                <a:solidFill>
                  <a:srgbClr val="FF0000"/>
                </a:solidFill>
              </a:rPr>
              <a:t>DAVA TÜRLERİ</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Rot="1" noChangeArrowheads="1"/>
          </p:cNvSpPr>
          <p:nvPr>
            <p:ph idx="1"/>
          </p:nvPr>
        </p:nvSpPr>
        <p:spPr/>
        <p:txBody>
          <a:bodyPr/>
          <a:lstStyle/>
          <a:p>
            <a:pPr>
              <a:lnSpc>
                <a:spcPct val="90000"/>
              </a:lnSpc>
            </a:pPr>
            <a:r>
              <a:rPr lang="tr-TR" sz="2400" b="1">
                <a:solidFill>
                  <a:srgbClr val="FF0000"/>
                </a:solidFill>
              </a:rPr>
              <a:t>İNŞAİ DAVALAR(YENİLİK DOĞURAN DAVALAR)</a:t>
            </a:r>
          </a:p>
          <a:p>
            <a:pPr>
              <a:lnSpc>
                <a:spcPct val="90000"/>
              </a:lnSpc>
            </a:pPr>
            <a:r>
              <a:rPr lang="tr-TR" sz="2400" b="1"/>
              <a:t>1)Genel Bilgi</a:t>
            </a:r>
          </a:p>
          <a:p>
            <a:pPr>
              <a:lnSpc>
                <a:spcPct val="90000"/>
              </a:lnSpc>
            </a:pPr>
            <a:r>
              <a:rPr lang="tr-TR" sz="2400"/>
              <a:t>İnşai dava ile davacı,var olan bir hukuki durumun değiştirilmesini veya kaldırılmasını veya yeni bir hukuki durumun yaratılmasını ister.Bu nedenle inşai davalara yenilik doğuran davalar da denir.</a:t>
            </a:r>
          </a:p>
          <a:p>
            <a:pPr>
              <a:lnSpc>
                <a:spcPct val="90000"/>
              </a:lnSpc>
            </a:pPr>
            <a:r>
              <a:rPr lang="tr-TR" sz="2400" b="1"/>
              <a:t>2)İnşai Dava Bir İnşai Hakka Dayanır</a:t>
            </a:r>
          </a:p>
          <a:p>
            <a:pPr>
              <a:lnSpc>
                <a:spcPct val="90000"/>
              </a:lnSpc>
            </a:pPr>
            <a:r>
              <a:rPr lang="tr-TR" sz="2400"/>
              <a:t>Davacı,inşai dava ile bir yenilik doğran hakkını kullanır ve bu inşai hakkına dayanarak mahkemeden,bir hukuki durumun değiştirilmesine veya kaldırılmasına veya yeni bir hukuki durumun yaratılmasına karar verilmesini ister.</a:t>
            </a:r>
          </a:p>
        </p:txBody>
      </p:sp>
      <p:sp>
        <p:nvSpPr>
          <p:cNvPr id="94210" name="Rectangle 2"/>
          <p:cNvSpPr>
            <a:spLocks noGrp="1" noRot="1" noChangeArrowheads="1"/>
          </p:cNvSpPr>
          <p:nvPr>
            <p:ph type="title"/>
          </p:nvPr>
        </p:nvSpPr>
        <p:spPr/>
        <p:txBody>
          <a:bodyPr/>
          <a:lstStyle/>
          <a:p>
            <a:r>
              <a:rPr lang="tr-TR">
                <a:solidFill>
                  <a:srgbClr val="FF0000"/>
                </a:solidFill>
              </a:rPr>
              <a:t>DAVA TÜRLERİ</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3"/>
          <p:cNvSpPr>
            <a:spLocks noGrp="1" noRot="1" noChangeArrowheads="1"/>
          </p:cNvSpPr>
          <p:nvPr>
            <p:ph idx="1"/>
          </p:nvPr>
        </p:nvSpPr>
        <p:spPr/>
        <p:txBody>
          <a:bodyPr/>
          <a:lstStyle/>
          <a:p>
            <a:pPr>
              <a:lnSpc>
                <a:spcPct val="80000"/>
              </a:lnSpc>
            </a:pPr>
            <a:r>
              <a:rPr lang="tr-TR" sz="2000" b="1">
                <a:solidFill>
                  <a:srgbClr val="FF0000"/>
                </a:solidFill>
              </a:rPr>
              <a:t>3)İnşai Davalarda Verilen Hüküm</a:t>
            </a:r>
          </a:p>
          <a:p>
            <a:pPr>
              <a:lnSpc>
                <a:spcPct val="80000"/>
              </a:lnSpc>
            </a:pPr>
            <a:r>
              <a:rPr lang="tr-TR" sz="2000" b="1">
                <a:solidFill>
                  <a:srgbClr val="FF0000"/>
                </a:solidFill>
              </a:rPr>
              <a:t>a)İnşai Davanın Reddi:</a:t>
            </a:r>
            <a:r>
              <a:rPr lang="tr-TR" sz="2000" b="1"/>
              <a:t> </a:t>
            </a:r>
            <a:r>
              <a:rPr lang="tr-TR" sz="2000"/>
              <a:t>Mahkeme inşai davanın reddine karar verirse,bu redde kararı inşai bir hüküm değildir;bilakis bir tespit hükmüdür.</a:t>
            </a:r>
          </a:p>
          <a:p>
            <a:pPr>
              <a:lnSpc>
                <a:spcPct val="80000"/>
              </a:lnSpc>
            </a:pPr>
            <a:r>
              <a:rPr lang="tr-TR" sz="2000" b="1">
                <a:solidFill>
                  <a:srgbClr val="FF0000"/>
                </a:solidFill>
              </a:rPr>
              <a:t>b)İnşai Davanın Kabulü:</a:t>
            </a:r>
            <a:r>
              <a:rPr lang="tr-TR" sz="2000" b="1"/>
              <a:t> </a:t>
            </a:r>
            <a:r>
              <a:rPr lang="tr-TR" sz="2000"/>
              <a:t>Mahkeme inşai davanın kabulüne karar verirse,bu kabul kararı inşai niteliktedir.Çünkü bu kabul kararı ile,yeni bir hukuki durum yaratılır veya mevcut hukuki durum değiştirilir veya ortadan kaldırılır.</a:t>
            </a:r>
          </a:p>
          <a:p>
            <a:pPr>
              <a:lnSpc>
                <a:spcPct val="80000"/>
              </a:lnSpc>
            </a:pPr>
            <a:r>
              <a:rPr lang="tr-TR" sz="2000" b="1">
                <a:solidFill>
                  <a:srgbClr val="FF0000"/>
                </a:solidFill>
              </a:rPr>
              <a:t>4)İnşai Dava Çeşitleri</a:t>
            </a:r>
          </a:p>
          <a:p>
            <a:pPr>
              <a:lnSpc>
                <a:spcPct val="80000"/>
              </a:lnSpc>
            </a:pPr>
            <a:r>
              <a:rPr lang="tr-TR" sz="2000" b="1">
                <a:solidFill>
                  <a:srgbClr val="FF0000"/>
                </a:solidFill>
              </a:rPr>
              <a:t>a)Geleceği etkili inşai davalar:</a:t>
            </a:r>
            <a:r>
              <a:rPr lang="tr-TR" sz="2000" b="1"/>
              <a:t> </a:t>
            </a:r>
            <a:r>
              <a:rPr lang="tr-TR" sz="2000"/>
              <a:t>Kural olarak,inşai tesir geleceğe etkilidir,geçmişe etkili değildir. (evlenmenin butlanı davası, derneklerin feshi davası,boşanma davası)</a:t>
            </a:r>
          </a:p>
          <a:p>
            <a:pPr>
              <a:lnSpc>
                <a:spcPct val="80000"/>
              </a:lnSpc>
            </a:pPr>
            <a:r>
              <a:rPr lang="tr-TR" sz="2000" b="1">
                <a:solidFill>
                  <a:srgbClr val="FF0000"/>
                </a:solidFill>
              </a:rPr>
              <a:t>b)Geçmişe etkili inşai davalar:</a:t>
            </a:r>
            <a:r>
              <a:rPr lang="tr-TR" sz="2000" b="1"/>
              <a:t> </a:t>
            </a:r>
            <a:r>
              <a:rPr lang="tr-TR" sz="2000"/>
              <a:t>İstisnai olarak inşai karar,geriye yürütülür.(nesebin reddi davası,tenkis davası)</a:t>
            </a:r>
          </a:p>
        </p:txBody>
      </p:sp>
      <p:sp>
        <p:nvSpPr>
          <p:cNvPr id="95234" name="Rectangle 2"/>
          <p:cNvSpPr>
            <a:spLocks noGrp="1" noRot="1" noChangeArrowheads="1"/>
          </p:cNvSpPr>
          <p:nvPr>
            <p:ph type="title"/>
          </p:nvPr>
        </p:nvSpPr>
        <p:spPr/>
        <p:txBody>
          <a:bodyPr/>
          <a:lstStyle/>
          <a:p>
            <a:r>
              <a:rPr lang="tr-TR">
                <a:solidFill>
                  <a:srgbClr val="FF0000"/>
                </a:solidFill>
              </a:rPr>
              <a:t>DAVA TÜRLERİ</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Grp="1" noRot="1" noChangeArrowheads="1"/>
          </p:cNvSpPr>
          <p:nvPr>
            <p:ph idx="1"/>
          </p:nvPr>
        </p:nvSpPr>
        <p:spPr/>
        <p:txBody>
          <a:bodyPr/>
          <a:lstStyle/>
          <a:p>
            <a:r>
              <a:rPr lang="tr-TR" b="1"/>
              <a:t>DAVA KONUSU HAKKIN NİTELİĞİNE GÖRE DAVA ÇEŞİTLERİ</a:t>
            </a:r>
          </a:p>
          <a:p>
            <a:r>
              <a:rPr lang="tr-TR"/>
              <a:t>1</a:t>
            </a:r>
            <a:r>
              <a:rPr lang="tr-TR" b="1"/>
              <a:t>)Ayni Davalar:-</a:t>
            </a:r>
            <a:r>
              <a:rPr lang="tr-TR"/>
              <a:t>istihkak davaları-</a:t>
            </a:r>
          </a:p>
          <a:p>
            <a:r>
              <a:rPr lang="tr-TR" b="1"/>
              <a:t>2)Şahsi Davalar-</a:t>
            </a:r>
            <a:r>
              <a:rPr lang="tr-TR"/>
              <a:t>alacak davaları,tahliye davaları-</a:t>
            </a:r>
          </a:p>
          <a:p>
            <a:r>
              <a:rPr lang="tr-TR" b="1"/>
              <a:t>3)Karma Davalar-</a:t>
            </a:r>
          </a:p>
        </p:txBody>
      </p:sp>
      <p:sp>
        <p:nvSpPr>
          <p:cNvPr id="96258" name="Rectangle 2"/>
          <p:cNvSpPr>
            <a:spLocks noGrp="1" noRot="1" noChangeArrowheads="1"/>
          </p:cNvSpPr>
          <p:nvPr>
            <p:ph type="title"/>
          </p:nvPr>
        </p:nvSpPr>
        <p:spPr/>
        <p:txBody>
          <a:bodyPr/>
          <a:lstStyle/>
          <a:p>
            <a:r>
              <a:rPr lang="tr-TR">
                <a:solidFill>
                  <a:srgbClr val="FF0000"/>
                </a:solidFill>
              </a:rPr>
              <a:t>DAVA TÜRLERİ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Rot="1" noChangeArrowheads="1"/>
          </p:cNvSpPr>
          <p:nvPr>
            <p:ph idx="1"/>
          </p:nvPr>
        </p:nvSpPr>
        <p:spPr/>
        <p:txBody>
          <a:bodyPr/>
          <a:lstStyle/>
          <a:p>
            <a:pPr>
              <a:lnSpc>
                <a:spcPct val="80000"/>
              </a:lnSpc>
            </a:pPr>
            <a:r>
              <a:rPr lang="tr-TR" sz="2800"/>
              <a:t>MADDE 24- (1) Hâkim, </a:t>
            </a:r>
            <a:r>
              <a:rPr lang="tr-TR" sz="2800">
                <a:solidFill>
                  <a:srgbClr val="FF0000"/>
                </a:solidFill>
              </a:rPr>
              <a:t>iki taraftan birinin talebi olmaksızın</a:t>
            </a:r>
            <a:r>
              <a:rPr lang="tr-TR" sz="2800"/>
              <a:t>, kendiliğinden bir davayı inceleyemez ve karara bağlayamaz. </a:t>
            </a:r>
          </a:p>
          <a:p>
            <a:pPr>
              <a:lnSpc>
                <a:spcPct val="80000"/>
              </a:lnSpc>
              <a:buFont typeface="Wingdings" pitchFamily="2" charset="2"/>
              <a:buNone/>
            </a:pPr>
            <a:endParaRPr lang="tr-TR" sz="2800"/>
          </a:p>
          <a:p>
            <a:pPr>
              <a:lnSpc>
                <a:spcPct val="80000"/>
              </a:lnSpc>
            </a:pPr>
            <a:r>
              <a:rPr lang="tr-TR" sz="2800"/>
              <a:t>(2) Kanunda açıkça belirtilmedikçe, </a:t>
            </a:r>
            <a:r>
              <a:rPr lang="tr-TR" sz="2800">
                <a:solidFill>
                  <a:srgbClr val="FF0000"/>
                </a:solidFill>
              </a:rPr>
              <a:t>hiç kimse kendi lehine olan davayı açmaya veya hakkını talep etmeye zorlanamaz</a:t>
            </a:r>
            <a:r>
              <a:rPr lang="tr-TR" sz="2800"/>
              <a:t>.</a:t>
            </a:r>
          </a:p>
          <a:p>
            <a:pPr>
              <a:lnSpc>
                <a:spcPct val="80000"/>
              </a:lnSpc>
              <a:buFont typeface="Wingdings" pitchFamily="2" charset="2"/>
              <a:buNone/>
            </a:pPr>
            <a:endParaRPr lang="tr-TR" sz="2800"/>
          </a:p>
          <a:p>
            <a:pPr>
              <a:lnSpc>
                <a:spcPct val="80000"/>
              </a:lnSpc>
            </a:pPr>
            <a:r>
              <a:rPr lang="tr-TR" sz="2800"/>
              <a:t>(3) Tarafların </a:t>
            </a:r>
            <a:r>
              <a:rPr lang="tr-TR" sz="2800">
                <a:solidFill>
                  <a:srgbClr val="FF0000"/>
                </a:solidFill>
              </a:rPr>
              <a:t>üzerinde serbestçe tasarruf edebilecekleri dava konusu hakkında</a:t>
            </a:r>
            <a:r>
              <a:rPr lang="tr-TR" sz="2800"/>
              <a:t>, dava açıldıktan sonra da tasarruf yetkisi devam eder </a:t>
            </a:r>
          </a:p>
        </p:txBody>
      </p:sp>
      <p:sp>
        <p:nvSpPr>
          <p:cNvPr id="15362" name="Rectangle 2"/>
          <p:cNvSpPr>
            <a:spLocks noGrp="1" noRot="1" noChangeArrowheads="1"/>
          </p:cNvSpPr>
          <p:nvPr>
            <p:ph type="title"/>
          </p:nvPr>
        </p:nvSpPr>
        <p:spPr/>
        <p:txBody>
          <a:bodyPr/>
          <a:lstStyle/>
          <a:p>
            <a:r>
              <a:rPr lang="tr-TR">
                <a:solidFill>
                  <a:srgbClr val="FF0000"/>
                </a:solidFill>
              </a:rPr>
              <a:t>TASARRUF İLKESİ</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Rot="1" noChangeArrowheads="1"/>
          </p:cNvSpPr>
          <p:nvPr>
            <p:ph idx="1"/>
          </p:nvPr>
        </p:nvSpPr>
        <p:spPr/>
        <p:txBody>
          <a:bodyPr/>
          <a:lstStyle/>
          <a:p>
            <a:pPr>
              <a:lnSpc>
                <a:spcPct val="90000"/>
              </a:lnSpc>
            </a:pPr>
            <a:r>
              <a:rPr lang="tr-TR" sz="2400" b="1"/>
              <a:t>DAVA KONUSU MALA GÖRE DAVA ÇEŞİTLERİ</a:t>
            </a:r>
          </a:p>
          <a:p>
            <a:pPr>
              <a:lnSpc>
                <a:spcPct val="90000"/>
              </a:lnSpc>
            </a:pPr>
            <a:r>
              <a:rPr lang="tr-TR" sz="2400" b="1"/>
              <a:t>1)Taşınır Davaları: </a:t>
            </a:r>
            <a:r>
              <a:rPr lang="tr-TR" sz="2400"/>
              <a:t>Taşınır davaları terimi,taşınmaz davalarının karşıtı olarak kullanılmıştır. TMK. 989 düzenlenmiştir,</a:t>
            </a:r>
          </a:p>
          <a:p>
            <a:pPr>
              <a:lnSpc>
                <a:spcPct val="90000"/>
              </a:lnSpc>
            </a:pPr>
            <a:r>
              <a:rPr lang="tr-TR" sz="2400" b="1"/>
              <a:t>2)Taşınmaz Davaları: </a:t>
            </a:r>
            <a:r>
              <a:rPr lang="tr-TR" sz="2400"/>
              <a:t>Konusu olan mal,taşınmazdır.</a:t>
            </a:r>
          </a:p>
          <a:p>
            <a:pPr>
              <a:lnSpc>
                <a:spcPct val="90000"/>
              </a:lnSpc>
            </a:pPr>
            <a:endParaRPr lang="tr-TR" sz="2400"/>
          </a:p>
          <a:p>
            <a:pPr>
              <a:lnSpc>
                <a:spcPct val="90000"/>
              </a:lnSpc>
              <a:buFont typeface="Wingdings" pitchFamily="2" charset="2"/>
              <a:buNone/>
            </a:pPr>
            <a:r>
              <a:rPr lang="tr-TR" sz="2400" b="1"/>
              <a:t>    DAVA KONUSUNUN AYNİ HAK VEYA ZİLYETLİK OLMASINA GÖRE DAVA ÇEŞİTLERİ</a:t>
            </a:r>
          </a:p>
          <a:p>
            <a:pPr>
              <a:lnSpc>
                <a:spcPct val="90000"/>
              </a:lnSpc>
            </a:pPr>
            <a:r>
              <a:rPr lang="tr-TR" sz="2400" b="1"/>
              <a:t>1)Hakka Dayanan davalar</a:t>
            </a:r>
          </a:p>
          <a:p>
            <a:pPr>
              <a:lnSpc>
                <a:spcPct val="90000"/>
              </a:lnSpc>
            </a:pPr>
            <a:r>
              <a:rPr lang="tr-TR" sz="2400" b="1"/>
              <a:t>2)zilyetliğe dayanan davalar</a:t>
            </a:r>
          </a:p>
        </p:txBody>
      </p:sp>
      <p:sp>
        <p:nvSpPr>
          <p:cNvPr id="97282" name="Rectangle 2"/>
          <p:cNvSpPr>
            <a:spLocks noGrp="1" noRot="1" noChangeArrowheads="1"/>
          </p:cNvSpPr>
          <p:nvPr>
            <p:ph type="title"/>
          </p:nvPr>
        </p:nvSpPr>
        <p:spPr/>
        <p:txBody>
          <a:bodyPr/>
          <a:lstStyle/>
          <a:p>
            <a:r>
              <a:rPr lang="tr-TR">
                <a:solidFill>
                  <a:srgbClr val="FF0000"/>
                </a:solidFill>
              </a:rPr>
              <a:t>DAVA TÜRLERİ</a:t>
            </a: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Rot="1" noChangeArrowheads="1"/>
          </p:cNvSpPr>
          <p:nvPr>
            <p:ph idx="1"/>
          </p:nvPr>
        </p:nvSpPr>
        <p:spPr/>
        <p:txBody>
          <a:bodyPr>
            <a:normAutofit lnSpcReduction="10000"/>
          </a:bodyPr>
          <a:lstStyle/>
          <a:p>
            <a:pPr>
              <a:lnSpc>
                <a:spcPct val="80000"/>
              </a:lnSpc>
            </a:pPr>
            <a:r>
              <a:rPr lang="tr-TR" sz="1800" b="1"/>
              <a:t>I-TERDİTLİ(KADEMELİ) DAVALAR -m.111-</a:t>
            </a:r>
          </a:p>
          <a:p>
            <a:pPr>
              <a:lnSpc>
                <a:spcPct val="80000"/>
              </a:lnSpc>
            </a:pPr>
            <a:r>
              <a:rPr lang="tr-TR" sz="1800" b="1"/>
              <a:t>1)Genel Bilgi</a:t>
            </a:r>
          </a:p>
          <a:p>
            <a:pPr>
              <a:lnSpc>
                <a:spcPct val="80000"/>
              </a:lnSpc>
            </a:pPr>
            <a:r>
              <a:rPr lang="tr-TR" sz="1800"/>
              <a:t>Terditli davada,davacı, aynı davalıya karşı birden fazla talebini, aralarında aslilik-ferîlik ilişkisi kurmak suretiyle ,aynı dava dilekçesinde ileri sürebilir.</a:t>
            </a:r>
          </a:p>
          <a:p>
            <a:pPr>
              <a:lnSpc>
                <a:spcPct val="80000"/>
              </a:lnSpc>
            </a:pPr>
            <a:r>
              <a:rPr lang="tr-TR" sz="1800"/>
              <a:t>Bunun için, talepler arasında hukuki veya ekonomik bir bağlantının bulunması şarttır.Davacı,ilk önce asıl talep hakkında karar verilmesini ister;yardımcı talebini ise,asıl talebinin reddedilmesi ihtimali için yapar.</a:t>
            </a:r>
          </a:p>
          <a:p>
            <a:pPr>
              <a:lnSpc>
                <a:spcPct val="80000"/>
              </a:lnSpc>
            </a:pPr>
            <a:r>
              <a:rPr lang="tr-TR" sz="1800" b="1"/>
              <a:t>2)Terditli Davaların Çeşitleri</a:t>
            </a:r>
          </a:p>
          <a:p>
            <a:pPr>
              <a:lnSpc>
                <a:spcPct val="80000"/>
              </a:lnSpc>
            </a:pPr>
            <a:r>
              <a:rPr lang="tr-TR" sz="1800" b="1"/>
              <a:t>a)Taleplerin Dayandığı Vakıaların Aynı olması</a:t>
            </a:r>
          </a:p>
          <a:p>
            <a:pPr>
              <a:lnSpc>
                <a:spcPct val="80000"/>
              </a:lnSpc>
            </a:pPr>
            <a:r>
              <a:rPr lang="tr-TR" sz="1800"/>
              <a:t>Bu halde,asıl talep ile fer’i talebin dayandığı vakıalar aynıdır;yalnız hukuki sebebi değişiktir.</a:t>
            </a:r>
          </a:p>
          <a:p>
            <a:pPr>
              <a:lnSpc>
                <a:spcPct val="80000"/>
              </a:lnSpc>
            </a:pPr>
            <a:r>
              <a:rPr lang="tr-TR" sz="1800" b="1"/>
              <a:t>b)Taleplerin Dayandığı Vakıaların Değişik Olması</a:t>
            </a:r>
          </a:p>
          <a:p>
            <a:pPr>
              <a:lnSpc>
                <a:spcPct val="80000"/>
              </a:lnSpc>
            </a:pPr>
            <a:r>
              <a:rPr lang="tr-TR" sz="1800"/>
              <a:t>Bu halde,asıl talep ile fer’i talebin hem dayanakları vakıalar,hem de bunların hukuki sebepleri değişiktir.</a:t>
            </a:r>
          </a:p>
          <a:p>
            <a:pPr>
              <a:lnSpc>
                <a:spcPct val="80000"/>
              </a:lnSpc>
            </a:pPr>
            <a:r>
              <a:rPr lang="tr-TR" sz="1800" b="1"/>
              <a:t>3)Terditli Davaların İncelenmesi</a:t>
            </a:r>
          </a:p>
          <a:p>
            <a:pPr>
              <a:lnSpc>
                <a:spcPct val="80000"/>
              </a:lnSpc>
            </a:pPr>
            <a:r>
              <a:rPr lang="tr-TR" sz="1800"/>
              <a:t>Terditli davada mahkeme,ilk önce asıl talebi inceler.Bunu yerinde bulursa yardımcı talebin incelenmesine gerek yoktur.</a:t>
            </a:r>
          </a:p>
        </p:txBody>
      </p:sp>
      <p:sp>
        <p:nvSpPr>
          <p:cNvPr id="98306" name="Rectangle 2"/>
          <p:cNvSpPr>
            <a:spLocks noGrp="1" noRot="1" noChangeArrowheads="1"/>
          </p:cNvSpPr>
          <p:nvPr>
            <p:ph type="title"/>
          </p:nvPr>
        </p:nvSpPr>
        <p:spPr/>
        <p:txBody>
          <a:bodyPr>
            <a:normAutofit fontScale="90000"/>
          </a:bodyPr>
          <a:lstStyle/>
          <a:p>
            <a:r>
              <a:rPr lang="tr-TR" sz="4000" b="1">
                <a:solidFill>
                  <a:srgbClr val="FF0000"/>
                </a:solidFill>
              </a:rPr>
              <a:t>TALEP SONUCUNUN NİCELİĞİNE GÖRE DAVALAR</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Rot="1" noChangeArrowheads="1"/>
          </p:cNvSpPr>
          <p:nvPr>
            <p:ph idx="1"/>
          </p:nvPr>
        </p:nvSpPr>
        <p:spPr/>
        <p:txBody>
          <a:bodyPr/>
          <a:lstStyle/>
          <a:p>
            <a:pPr>
              <a:lnSpc>
                <a:spcPct val="80000"/>
              </a:lnSpc>
            </a:pPr>
            <a:r>
              <a:rPr lang="tr-TR" sz="2000" b="1"/>
              <a:t>II-SEÇİMLİK DAVALAR-m.112-</a:t>
            </a:r>
          </a:p>
          <a:p>
            <a:pPr>
              <a:lnSpc>
                <a:spcPct val="80000"/>
              </a:lnSpc>
            </a:pPr>
            <a:r>
              <a:rPr lang="tr-TR" sz="2000"/>
              <a:t>Seçimlik dava,ancak seçim hakkının borçluya ait olması halinde mümkündür.Seçim hakkı borçluda ise,alacaklının borç konusu şeylerden yalnız biri için dava açmasına imkan yoktur.Bu halde,alacaklı borçluya karşı açacağı davada seçimlik olarak talepte bulunmak zorundadır.</a:t>
            </a:r>
          </a:p>
          <a:p>
            <a:pPr>
              <a:lnSpc>
                <a:spcPct val="80000"/>
              </a:lnSpc>
            </a:pPr>
            <a:r>
              <a:rPr lang="tr-TR" sz="2000"/>
              <a:t>Seçimlik borçlarda, seçim hakkı kendisine ait olan borçlu veya üçüncü kişinin bu hakkı kullanmaktan kaçınması hâlinde, alacaklı seçimlik dava açabilir.</a:t>
            </a:r>
          </a:p>
          <a:p>
            <a:pPr>
              <a:lnSpc>
                <a:spcPct val="80000"/>
              </a:lnSpc>
            </a:pPr>
            <a:r>
              <a:rPr lang="tr-TR" sz="2000"/>
              <a:t>Seçim hakkının alacaklıda olması durumunda alacaklının seçimlik dava açmasına imkan yoktur.</a:t>
            </a:r>
          </a:p>
          <a:p>
            <a:pPr>
              <a:lnSpc>
                <a:spcPct val="80000"/>
              </a:lnSpc>
            </a:pPr>
            <a:r>
              <a:rPr lang="tr-TR" sz="2000"/>
              <a:t>Seçimlik mahkûmiyet hükmünü cebrî icraya koyan alacaklı, takibinin konusunu, mahkûmiyet hükmünde yer alan edimlerden birine hasretmek zorundadır. Ancak, bu durum, borçlunun, diğer edimi ifa etmek suretiyle borcundan kurtulma hakkını ortadan kaldırmaz</a:t>
            </a:r>
          </a:p>
        </p:txBody>
      </p:sp>
      <p:sp>
        <p:nvSpPr>
          <p:cNvPr id="99330" name="Rectangle 2"/>
          <p:cNvSpPr>
            <a:spLocks noGrp="1" noRot="1" noChangeArrowheads="1"/>
          </p:cNvSpPr>
          <p:nvPr>
            <p:ph type="title"/>
          </p:nvPr>
        </p:nvSpPr>
        <p:spPr/>
        <p:txBody>
          <a:bodyPr>
            <a:normAutofit fontScale="90000"/>
          </a:bodyPr>
          <a:lstStyle/>
          <a:p>
            <a:r>
              <a:rPr lang="tr-TR" sz="4000" b="1">
                <a:solidFill>
                  <a:srgbClr val="FF0000"/>
                </a:solidFill>
              </a:rPr>
              <a:t>TALEP SONUCUNUN NİCELİĞİNE GÖRE DAVALAR</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noRot="1" noChangeArrowheads="1"/>
          </p:cNvSpPr>
          <p:nvPr>
            <p:ph idx="1"/>
          </p:nvPr>
        </p:nvSpPr>
        <p:spPr/>
        <p:txBody>
          <a:bodyPr>
            <a:normAutofit lnSpcReduction="10000"/>
          </a:bodyPr>
          <a:lstStyle/>
          <a:p>
            <a:pPr>
              <a:lnSpc>
                <a:spcPct val="80000"/>
              </a:lnSpc>
            </a:pPr>
            <a:r>
              <a:rPr lang="tr-TR" sz="2400"/>
              <a:t>Davacı,davalıya karşı olan birbirinden bağımsız birden fazla asli talebini aynı davada birleştirebilir;yani birden fazla davasını aynı dava dilekçesi ile açabilir;buna davaların yığılması denir.</a:t>
            </a:r>
          </a:p>
          <a:p>
            <a:pPr>
              <a:lnSpc>
                <a:spcPct val="80000"/>
              </a:lnSpc>
            </a:pPr>
            <a:r>
              <a:rPr lang="tr-TR" sz="2400"/>
              <a:t>Terditli dava ile davaların yığılmasını ayıran özellik, davaların yığılmasında ileri sürülen talepler arasında, aslilik ve fer’ilik ilişkisi yoktur;taleplerin tamamı, birbirinden bağımsız taleplerdir.</a:t>
            </a:r>
          </a:p>
          <a:p>
            <a:pPr>
              <a:lnSpc>
                <a:spcPct val="80000"/>
              </a:lnSpc>
            </a:pPr>
            <a:r>
              <a:rPr lang="tr-TR" sz="2400"/>
              <a:t>Davanın,aynı davacı tarafından aynı davalıya karşı açılması gerekir.</a:t>
            </a:r>
          </a:p>
          <a:p>
            <a:pPr>
              <a:lnSpc>
                <a:spcPct val="80000"/>
              </a:lnSpc>
            </a:pPr>
            <a:r>
              <a:rPr lang="tr-TR" sz="2400"/>
              <a:t>Dava yığılması olarak dava edilen taleplerin tamamının aynı yargı çeşidi içinde yer alması,yani aynı yargı dalına ve aynı yargılama usulüne tabi olması ve taleplerin tümü için ortak yetkili mahkemenin bulunması gerekir.</a:t>
            </a:r>
          </a:p>
        </p:txBody>
      </p:sp>
      <p:sp>
        <p:nvSpPr>
          <p:cNvPr id="100354" name="Rectangle 2"/>
          <p:cNvSpPr>
            <a:spLocks noGrp="1" noRot="1" noChangeArrowheads="1"/>
          </p:cNvSpPr>
          <p:nvPr>
            <p:ph type="title"/>
          </p:nvPr>
        </p:nvSpPr>
        <p:spPr/>
        <p:txBody>
          <a:bodyPr/>
          <a:lstStyle/>
          <a:p>
            <a:r>
              <a:rPr lang="tr-TR" sz="4000" b="1">
                <a:solidFill>
                  <a:srgbClr val="FF0000"/>
                </a:solidFill>
              </a:rPr>
              <a:t>DAVALARIN YIĞILMASI-m.110-</a:t>
            </a: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Rot="1" noChangeArrowheads="1"/>
          </p:cNvSpPr>
          <p:nvPr>
            <p:ph idx="1"/>
          </p:nvPr>
        </p:nvSpPr>
        <p:spPr/>
        <p:txBody>
          <a:bodyPr/>
          <a:lstStyle/>
          <a:p>
            <a:pPr>
              <a:lnSpc>
                <a:spcPct val="90000"/>
              </a:lnSpc>
            </a:pPr>
            <a:r>
              <a:rPr lang="tr-TR" sz="2800"/>
              <a:t>Bu davada tek bir talep vardır ve bu yönüyle diğer davalardan ayrılır.</a:t>
            </a:r>
          </a:p>
          <a:p>
            <a:pPr>
              <a:lnSpc>
                <a:spcPct val="90000"/>
              </a:lnSpc>
            </a:pPr>
            <a:r>
              <a:rPr lang="tr-TR" sz="2800"/>
              <a:t>Mütelahik davayı normal bir davadan ayıran özellik: Normal davada talep neticesini haklı gösteren bir hukuki sebep bulunduğu halde,mütelahik davada birden fazla hukuki sebep vardır.Aynı talep neticesinin birden fazla hukuki sebebe dayanması,hakların yarışması halinde söz konusu olur.</a:t>
            </a:r>
          </a:p>
          <a:p>
            <a:pPr>
              <a:lnSpc>
                <a:spcPct val="90000"/>
              </a:lnSpc>
            </a:pPr>
            <a:r>
              <a:rPr lang="tr-TR" sz="2800"/>
              <a:t>Hakim,davacı için daha elverişli olan hükmi kendiliğinden gözetip uygulaması gerekir.</a:t>
            </a:r>
          </a:p>
        </p:txBody>
      </p:sp>
      <p:sp>
        <p:nvSpPr>
          <p:cNvPr id="101378" name="Rectangle 2"/>
          <p:cNvSpPr>
            <a:spLocks noGrp="1" noRot="1" noChangeArrowheads="1"/>
          </p:cNvSpPr>
          <p:nvPr>
            <p:ph type="title"/>
          </p:nvPr>
        </p:nvSpPr>
        <p:spPr/>
        <p:txBody>
          <a:bodyPr>
            <a:normAutofit fontScale="90000"/>
          </a:bodyPr>
          <a:lstStyle/>
          <a:p>
            <a:r>
              <a:rPr lang="tr-TR" sz="4000" b="1">
                <a:solidFill>
                  <a:srgbClr val="FF0000"/>
                </a:solidFill>
              </a:rPr>
              <a:t>MÜTELAHİK DAVALAR(hakların yarışması)</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Rot="1" noChangeArrowheads="1"/>
          </p:cNvSpPr>
          <p:nvPr>
            <p:ph idx="1"/>
          </p:nvPr>
        </p:nvSpPr>
        <p:spPr/>
        <p:txBody>
          <a:bodyPr/>
          <a:lstStyle/>
          <a:p>
            <a:pPr>
              <a:lnSpc>
                <a:spcPct val="80000"/>
              </a:lnSpc>
            </a:pPr>
            <a:r>
              <a:rPr lang="tr-TR" sz="2000"/>
              <a:t>Davacının,alacağının şimdilik belli bir kesimi için açtığı davaya kısmi dava denir.</a:t>
            </a:r>
          </a:p>
          <a:p>
            <a:pPr>
              <a:lnSpc>
                <a:spcPct val="80000"/>
              </a:lnSpc>
            </a:pPr>
            <a:r>
              <a:rPr lang="tr-TR" sz="2000"/>
              <a:t>İşin niteliği gereği,kısmi dava açılabilmesi için,talep konusunun bölünebilir olması gerekir;aksi taktirde kısmi dava açılamaz</a:t>
            </a:r>
          </a:p>
          <a:p>
            <a:pPr>
              <a:lnSpc>
                <a:spcPct val="80000"/>
              </a:lnSpc>
            </a:pPr>
            <a:r>
              <a:rPr lang="tr-TR" sz="2000"/>
              <a:t>Bir davanın kısmi dava olarak nitelendirilebilmesi için,alacağının tümünün aynı hukuki ilişkiden doğmuş olması ve bu alacağın şimdilik bir kesiminin dava edilmesi gerekir.</a:t>
            </a:r>
          </a:p>
          <a:p>
            <a:pPr>
              <a:lnSpc>
                <a:spcPct val="80000"/>
              </a:lnSpc>
            </a:pPr>
            <a:r>
              <a:rPr lang="tr-TR" sz="2000"/>
              <a:t>Davacı,dava sebebi olarak gösterdiği vakılardan doğan alacağının yalnız bir kesimini istediğini(dava ettiğini) açıkça bildirmelidir. ”fazlaya ilişkin haklarımı saklı tutuyorum” gibi ifade kullanılması yeterlidir.</a:t>
            </a:r>
          </a:p>
          <a:p>
            <a:pPr>
              <a:lnSpc>
                <a:spcPct val="80000"/>
              </a:lnSpc>
            </a:pPr>
            <a:r>
              <a:rPr lang="tr-TR" sz="2000"/>
              <a:t>Kısmi davanın açılması mümkün olan hallerde davacının,yargılama giderlerinden tasarruf etmek için,kısmi dava açmasında korunmaya değer bir hukuki yarar vardır.</a:t>
            </a:r>
          </a:p>
        </p:txBody>
      </p:sp>
      <p:sp>
        <p:nvSpPr>
          <p:cNvPr id="102402" name="Rectangle 2"/>
          <p:cNvSpPr>
            <a:spLocks noGrp="1" noRot="1" noChangeArrowheads="1"/>
          </p:cNvSpPr>
          <p:nvPr>
            <p:ph type="title"/>
          </p:nvPr>
        </p:nvSpPr>
        <p:spPr/>
        <p:txBody>
          <a:bodyPr/>
          <a:lstStyle/>
          <a:p>
            <a:r>
              <a:rPr lang="tr-TR">
                <a:solidFill>
                  <a:srgbClr val="FF0000"/>
                </a:solidFill>
              </a:rPr>
              <a:t>KISMİ DAVA</a:t>
            </a: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noRot="1" noChangeArrowheads="1"/>
          </p:cNvSpPr>
          <p:nvPr>
            <p:ph idx="1"/>
          </p:nvPr>
        </p:nvSpPr>
        <p:spPr/>
        <p:txBody>
          <a:bodyPr/>
          <a:lstStyle/>
          <a:p>
            <a:r>
              <a:rPr lang="tr-TR"/>
              <a:t>Dernekler ve diğer tüzel kişiler, statüleri çerçevesinde, üyelerinin veya mensuplarının yahut temsil ettikleri kesimin menfaatlerini korumak için, kendi adlarına, ilgililerin haklarının tespiti veya hukuka aykırı durumun giderilmesi yahut ilgililerin gelecekteki haklarının ihlal edilmesinin önüne geçilmesi için dava açabilir.</a:t>
            </a:r>
          </a:p>
        </p:txBody>
      </p:sp>
      <p:sp>
        <p:nvSpPr>
          <p:cNvPr id="103426" name="Rectangle 2"/>
          <p:cNvSpPr>
            <a:spLocks noGrp="1" noRot="1" noChangeArrowheads="1"/>
          </p:cNvSpPr>
          <p:nvPr>
            <p:ph type="title"/>
          </p:nvPr>
        </p:nvSpPr>
        <p:spPr/>
        <p:txBody>
          <a:bodyPr/>
          <a:lstStyle/>
          <a:p>
            <a:r>
              <a:rPr lang="tr-TR" b="1">
                <a:solidFill>
                  <a:srgbClr val="FF0000"/>
                </a:solidFill>
              </a:rPr>
              <a:t> TOPLULUK DAVASI</a:t>
            </a: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Rot="1" noChangeArrowheads="1"/>
          </p:cNvSpPr>
          <p:nvPr>
            <p:ph idx="1"/>
          </p:nvPr>
        </p:nvSpPr>
        <p:spPr/>
        <p:txBody>
          <a:bodyPr/>
          <a:lstStyle/>
          <a:p>
            <a:pPr marL="457200" indent="-457200">
              <a:lnSpc>
                <a:spcPct val="80000"/>
              </a:lnSpc>
            </a:pPr>
            <a:r>
              <a:rPr lang="tr-TR" sz="2400"/>
              <a:t>Mahkemenin uyuşmazlığın esasını inceleyebilmesi için varlığı veya yokluğunda gerekli olan şartlardır.Dava şartları ,davanın açılması için değil, dinlenmesi için gerekli olan şartlardır.</a:t>
            </a:r>
          </a:p>
          <a:p>
            <a:pPr marL="457200" indent="-457200">
              <a:lnSpc>
                <a:spcPct val="80000"/>
              </a:lnSpc>
            </a:pPr>
            <a:r>
              <a:rPr lang="tr-TR" sz="2400"/>
              <a:t>Madde 114: Dava şartları şunlardır:</a:t>
            </a:r>
          </a:p>
          <a:p>
            <a:pPr marL="457200" indent="-457200">
              <a:lnSpc>
                <a:spcPct val="80000"/>
              </a:lnSpc>
              <a:buClr>
                <a:schemeClr val="tx1"/>
              </a:buClr>
              <a:buFontTx/>
              <a:buAutoNum type="alphaLcPeriod"/>
            </a:pPr>
            <a:r>
              <a:rPr lang="tr-TR" sz="2400"/>
              <a:t>Türk mahkemelerinin yargı hakkının bulunması</a:t>
            </a:r>
          </a:p>
          <a:p>
            <a:pPr marL="457200" indent="-457200">
              <a:lnSpc>
                <a:spcPct val="80000"/>
              </a:lnSpc>
              <a:buClr>
                <a:schemeClr val="tx1"/>
              </a:buClr>
              <a:buFontTx/>
              <a:buAutoNum type="alphaLcPeriod"/>
            </a:pPr>
            <a:r>
              <a:rPr lang="tr-TR" sz="2400"/>
              <a:t>Yargı yolunun caiz olması</a:t>
            </a:r>
          </a:p>
          <a:p>
            <a:pPr marL="457200" indent="-457200">
              <a:lnSpc>
                <a:spcPct val="80000"/>
              </a:lnSpc>
              <a:buClr>
                <a:schemeClr val="tx1"/>
              </a:buClr>
              <a:buFontTx/>
              <a:buAutoNum type="alphaLcPeriod"/>
            </a:pPr>
            <a:r>
              <a:rPr lang="tr-TR" sz="2400"/>
              <a:t>Mahkemenin görevli olması</a:t>
            </a:r>
          </a:p>
          <a:p>
            <a:pPr marL="457200" indent="-457200">
              <a:lnSpc>
                <a:spcPct val="80000"/>
              </a:lnSpc>
              <a:buClr>
                <a:schemeClr val="tx1"/>
              </a:buClr>
              <a:buFontTx/>
              <a:buAutoNum type="alphaLcPeriod"/>
            </a:pPr>
            <a:r>
              <a:rPr lang="tr-TR" sz="2400"/>
              <a:t>Yetkinin kesin olduğu hallerdeimahkemenin yetkili bulunması</a:t>
            </a:r>
          </a:p>
          <a:p>
            <a:pPr marL="457200" indent="-457200">
              <a:lnSpc>
                <a:spcPct val="80000"/>
              </a:lnSpc>
              <a:buClr>
                <a:schemeClr val="tx1"/>
              </a:buClr>
              <a:buFontTx/>
              <a:buAutoNum type="alphaLcPeriod"/>
            </a:pPr>
            <a:r>
              <a:rPr lang="tr-TR" sz="2400"/>
              <a:t>Dava takip yetkisine sahip olunması</a:t>
            </a:r>
          </a:p>
          <a:p>
            <a:pPr marL="457200" indent="-457200">
              <a:lnSpc>
                <a:spcPct val="80000"/>
              </a:lnSpc>
            </a:pPr>
            <a:r>
              <a:rPr lang="tr-TR" sz="2400"/>
              <a:t>Dava şartları ,hakim tarafından re’sen dikkate alınır.Yargılamanın her aşamasında ileri sürülebilir.</a:t>
            </a:r>
          </a:p>
        </p:txBody>
      </p:sp>
      <p:sp>
        <p:nvSpPr>
          <p:cNvPr id="104450" name="Rectangle 2"/>
          <p:cNvSpPr>
            <a:spLocks noGrp="1" noRot="1" noChangeArrowheads="1"/>
          </p:cNvSpPr>
          <p:nvPr>
            <p:ph type="title"/>
          </p:nvPr>
        </p:nvSpPr>
        <p:spPr/>
        <p:txBody>
          <a:bodyPr/>
          <a:lstStyle/>
          <a:p>
            <a:r>
              <a:rPr lang="tr-TR">
                <a:solidFill>
                  <a:srgbClr val="FF0000"/>
                </a:solidFill>
              </a:rPr>
              <a:t> DAVA ŞARTLARI</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3"/>
          <p:cNvSpPr>
            <a:spLocks noGrp="1" noRot="1" noChangeArrowheads="1"/>
          </p:cNvSpPr>
          <p:nvPr>
            <p:ph idx="1"/>
          </p:nvPr>
        </p:nvSpPr>
        <p:spPr/>
        <p:txBody>
          <a:bodyPr>
            <a:normAutofit lnSpcReduction="10000"/>
          </a:bodyPr>
          <a:lstStyle/>
          <a:p>
            <a:pPr>
              <a:lnSpc>
                <a:spcPct val="80000"/>
              </a:lnSpc>
            </a:pPr>
            <a:r>
              <a:rPr lang="tr-TR" sz="2400"/>
              <a:t>Temyiz ve İstinaf aşamasında Davanın ihbarı yapılamaz.</a:t>
            </a:r>
          </a:p>
          <a:p>
            <a:pPr>
              <a:lnSpc>
                <a:spcPct val="80000"/>
              </a:lnSpc>
            </a:pPr>
            <a:r>
              <a:rPr lang="tr-TR" sz="2400"/>
              <a:t>İhbar ve şartları</a:t>
            </a:r>
          </a:p>
          <a:p>
            <a:pPr>
              <a:lnSpc>
                <a:spcPct val="80000"/>
              </a:lnSpc>
            </a:pPr>
            <a:r>
              <a:rPr lang="tr-TR" sz="2400"/>
              <a:t>Madde 61: Taraflardan biri davayı kaybettiği takdirde,üçüncü kişi veya üçüncü kişinin “kendisine rücu edeceğini düşünüyorsa” </a:t>
            </a:r>
            <a:r>
              <a:rPr lang="tr-TR" sz="2400">
                <a:solidFill>
                  <a:srgbClr val="FF0000"/>
                </a:solidFill>
              </a:rPr>
              <a:t>tahkikat sonuçlanıncaya kadar</a:t>
            </a:r>
            <a:r>
              <a:rPr lang="tr-TR" sz="2400"/>
              <a:t> davayı üçüncü kişiye ihbar edebilir.Dava,kendisine ihbar edilen kişinin de  </a:t>
            </a:r>
            <a:r>
              <a:rPr lang="tr-TR" sz="2400">
                <a:solidFill>
                  <a:srgbClr val="FF0000"/>
                </a:solidFill>
              </a:rPr>
              <a:t>aynı şartlarda bir başkasına ihbarda bulunması</a:t>
            </a:r>
            <a:r>
              <a:rPr lang="tr-TR" sz="2400"/>
              <a:t> mümkündür ve bu şekilde ihbar “</a:t>
            </a:r>
            <a:r>
              <a:rPr lang="tr-TR" sz="2400">
                <a:solidFill>
                  <a:srgbClr val="FF0000"/>
                </a:solidFill>
              </a:rPr>
              <a:t>tevali” ettirilebilir.</a:t>
            </a:r>
          </a:p>
          <a:p>
            <a:pPr>
              <a:lnSpc>
                <a:spcPct val="80000"/>
              </a:lnSpc>
            </a:pPr>
            <a:r>
              <a:rPr lang="tr-TR" sz="2400"/>
              <a:t>İhbar yazılı olarak yapılır.Dava kendisine ihbar edilen kişi, davayı kazanmasında “</a:t>
            </a:r>
            <a:r>
              <a:rPr lang="tr-TR" sz="2400">
                <a:solidFill>
                  <a:srgbClr val="FF0000"/>
                </a:solidFill>
              </a:rPr>
              <a:t>hukuki yarar</a:t>
            </a:r>
            <a:r>
              <a:rPr lang="tr-TR" sz="2400"/>
              <a:t>” olan taraf yanında davaya katılabilir.Dava kendisine ihbar edilen kişi,vekalet ehliyeti olmamasına rağmen,davayı ihbar eden tarafı temsil edemez.</a:t>
            </a:r>
          </a:p>
        </p:txBody>
      </p:sp>
      <p:sp>
        <p:nvSpPr>
          <p:cNvPr id="105474" name="Rectangle 2"/>
          <p:cNvSpPr>
            <a:spLocks noGrp="1" noRot="1" noChangeArrowheads="1"/>
          </p:cNvSpPr>
          <p:nvPr>
            <p:ph type="title"/>
          </p:nvPr>
        </p:nvSpPr>
        <p:spPr/>
        <p:txBody>
          <a:bodyPr>
            <a:normAutofit fontScale="90000"/>
          </a:bodyPr>
          <a:lstStyle/>
          <a:p>
            <a:r>
              <a:rPr lang="tr-TR" sz="4000">
                <a:solidFill>
                  <a:srgbClr val="FF0000"/>
                </a:solidFill>
              </a:rPr>
              <a:t>Davanın İhbarı veya Davaya Müdahale</a:t>
            </a: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3"/>
          <p:cNvSpPr>
            <a:spLocks noGrp="1" noRot="1" noChangeArrowheads="1"/>
          </p:cNvSpPr>
          <p:nvPr>
            <p:ph idx="1"/>
          </p:nvPr>
        </p:nvSpPr>
        <p:spPr/>
        <p:txBody>
          <a:bodyPr>
            <a:normAutofit lnSpcReduction="10000"/>
          </a:bodyPr>
          <a:lstStyle/>
          <a:p>
            <a:pPr>
              <a:lnSpc>
                <a:spcPct val="80000"/>
              </a:lnSpc>
              <a:buFont typeface="Wingdings" pitchFamily="2" charset="2"/>
              <a:buNone/>
            </a:pPr>
            <a:r>
              <a:rPr lang="tr-TR" sz="2800">
                <a:solidFill>
                  <a:srgbClr val="FF0000"/>
                </a:solidFill>
              </a:rPr>
              <a:t>   Asli Müdahale</a:t>
            </a:r>
          </a:p>
          <a:p>
            <a:pPr>
              <a:lnSpc>
                <a:spcPct val="80000"/>
              </a:lnSpc>
            </a:pPr>
            <a:r>
              <a:rPr lang="tr-TR" sz="2800"/>
              <a:t>Madde 65: Bir yargılamanın konusu olan hak veya şey üzerinde “</a:t>
            </a:r>
            <a:r>
              <a:rPr lang="tr-TR" sz="2800">
                <a:solidFill>
                  <a:srgbClr val="FF0000"/>
                </a:solidFill>
              </a:rPr>
              <a:t>kısmen veya tamamen hak iddia eden üçüncü kişi</a:t>
            </a:r>
            <a:r>
              <a:rPr lang="tr-TR" sz="2800"/>
              <a:t>” , hüküm verilinceye kadar bu durumu ileri sürerek ,yargılamanın taraflarına karşı ,aynı mahkemede dava açabilir.</a:t>
            </a:r>
          </a:p>
          <a:p>
            <a:pPr>
              <a:lnSpc>
                <a:spcPct val="80000"/>
              </a:lnSpc>
              <a:buFont typeface="Wingdings" pitchFamily="2" charset="2"/>
              <a:buNone/>
            </a:pPr>
            <a:r>
              <a:rPr lang="tr-TR" sz="2800">
                <a:solidFill>
                  <a:srgbClr val="FF0000"/>
                </a:solidFill>
              </a:rPr>
              <a:t>   Feri Müdahil</a:t>
            </a:r>
          </a:p>
          <a:p>
            <a:pPr>
              <a:lnSpc>
                <a:spcPct val="80000"/>
              </a:lnSpc>
              <a:buFont typeface="Wingdings" pitchFamily="2" charset="2"/>
              <a:buNone/>
            </a:pPr>
            <a:r>
              <a:rPr lang="tr-TR" sz="2800"/>
              <a:t>   Madde 66: Üçüncü kişi, davayı kazanmasında “hukuki yarar” olan taraf yanında ve ona yardımcı olmak amacıyla ,tahkikat sona erinceye kadar ,feri müdahil olarak davada yer alabilir.</a:t>
            </a:r>
          </a:p>
        </p:txBody>
      </p:sp>
      <p:sp>
        <p:nvSpPr>
          <p:cNvPr id="106498" name="Rectangle 2"/>
          <p:cNvSpPr>
            <a:spLocks noGrp="1" noRot="1" noChangeArrowheads="1"/>
          </p:cNvSpPr>
          <p:nvPr>
            <p:ph type="title"/>
          </p:nvPr>
        </p:nvSpPr>
        <p:spPr/>
        <p:txBody>
          <a:bodyPr/>
          <a:lstStyle/>
          <a:p>
            <a:r>
              <a:rPr lang="tr-TR">
                <a:solidFill>
                  <a:srgbClr val="FF0000"/>
                </a:solidFill>
              </a:rPr>
              <a:t>Asli-Feri Müdahele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943</TotalTime>
  <Words>10099</Words>
  <Application>Microsoft Office PowerPoint</Application>
  <PresentationFormat>Ekran Gösterisi (4:3)</PresentationFormat>
  <Paragraphs>995</Paragraphs>
  <Slides>160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160</vt:i4>
      </vt:variant>
    </vt:vector>
  </HeadingPairs>
  <TitlesOfParts>
    <vt:vector size="163" baseType="lpstr">
      <vt:lpstr>Arial</vt:lpstr>
      <vt:lpstr>Wingdings</vt:lpstr>
      <vt:lpstr>Concourse</vt:lpstr>
      <vt:lpstr>MEDENİ USUL HUKUKU</vt:lpstr>
      <vt:lpstr>Medeni Usulün Uygulanma Gayesi</vt:lpstr>
      <vt:lpstr>Medeni Usulün Uygulanma Gayesi</vt:lpstr>
      <vt:lpstr>Medeni Usulün Uygulanma Amacı</vt:lpstr>
      <vt:lpstr>Medeni Usul Hukukunun Kaynakları</vt:lpstr>
      <vt:lpstr>MUHAKEME KAVRAMI VE MUHAKEME ÇEŞİTLERİ </vt:lpstr>
      <vt:lpstr>Maddi Hukuk-Şekli Hukuk Ayrımı</vt:lpstr>
      <vt:lpstr>YARGILAMAYA HAKİM OLAN İLKELER</vt:lpstr>
      <vt:lpstr>TASARRUF İLKESİ</vt:lpstr>
      <vt:lpstr>TASARRUF İLKESİ</vt:lpstr>
      <vt:lpstr>TASARRUF İLKESİ</vt:lpstr>
      <vt:lpstr>TASARRUF İLKESİ</vt:lpstr>
      <vt:lpstr>TARAFLARCA GETİRİLME İLKESİ</vt:lpstr>
      <vt:lpstr>TARAFLARCA GETİRİLME İLKESİ</vt:lpstr>
      <vt:lpstr>TARAFLARCA GETİRİLME İLKESİ</vt:lpstr>
      <vt:lpstr>TALEPLE BAĞLILIK İLKESİ </vt:lpstr>
      <vt:lpstr>TALEPLE BAĞLILIK İLKESİ</vt:lpstr>
      <vt:lpstr>HUKUKİ DİNLENİLME HAKKI</vt:lpstr>
      <vt:lpstr>Slayt 19</vt:lpstr>
      <vt:lpstr>ALENİYET İLKESİ</vt:lpstr>
      <vt:lpstr>ALENİYET İLKESİ</vt:lpstr>
      <vt:lpstr>DÜRÜST DAVRANMA VE DOĞRUYU SÖYLEME YÜKÜMLÜLÜĞÜ</vt:lpstr>
      <vt:lpstr>DÜRÜST DAVRANMA VE DOĞRUYU SÖYLEME YÜKÜMLÜLÜĞÜ</vt:lpstr>
      <vt:lpstr>USUL EKONOMİSİ İLKESİ</vt:lpstr>
      <vt:lpstr>HAKİMİN DAVAYI AYDINLATMA ÖDEVİ</vt:lpstr>
      <vt:lpstr>HAKİMİN DAVAYI AYDINLATMA ÖDEVİ</vt:lpstr>
      <vt:lpstr>YARGILAMANIN SEVK VE İDARESİ</vt:lpstr>
      <vt:lpstr>HUKUKUN UYGULANMASI</vt:lpstr>
      <vt:lpstr>DİĞER BAZI USULİ İLKELER</vt:lpstr>
      <vt:lpstr>TEKSİF İLKESİ</vt:lpstr>
      <vt:lpstr>RE’SEN HAREKETE GEÇME İLKESİ</vt:lpstr>
      <vt:lpstr>RE’SEN ARAŞTIRMA İLKESİ</vt:lpstr>
      <vt:lpstr>DOĞRUDANLIK İLKESİ</vt:lpstr>
      <vt:lpstr>SÖLÜLÜK- YAZILILIK İLKESİ</vt:lpstr>
      <vt:lpstr>YARGI YOLU</vt:lpstr>
      <vt:lpstr>Yargı Çeşitleri</vt:lpstr>
      <vt:lpstr>Mahkemeler Teşkilatı</vt:lpstr>
      <vt:lpstr>ÇEKİŞMELİ VE ÇEKİŞMESİZ YARGI</vt:lpstr>
      <vt:lpstr>ÇEKİŞMELİ YARGI</vt:lpstr>
      <vt:lpstr>ÇEKİŞMESİZ YARGI</vt:lpstr>
      <vt:lpstr>Kişiler Hukukunda Çekişmesiz Yargı işleri </vt:lpstr>
      <vt:lpstr>Aile Hukukundaki Çekişmesiz Yargı İşleri </vt:lpstr>
      <vt:lpstr>Miras Hukukunda ki Çekişmesiz Yargı İşleri </vt:lpstr>
      <vt:lpstr>Eşya Hukukunda ki Çekişmesiz Yargı işleri </vt:lpstr>
      <vt:lpstr>Borçlar Hukukundaki Çekişmesiz Yargı işleri </vt:lpstr>
      <vt:lpstr>Ticaret Hukukunda Çekişmesiz Yargı İşleri</vt:lpstr>
      <vt:lpstr>İcra ve İflas Hukukundaki Çekişmesiz Yargı İşleri </vt:lpstr>
      <vt:lpstr>Slayt 48</vt:lpstr>
      <vt:lpstr>Slayt 49</vt:lpstr>
      <vt:lpstr>GENEL MAHKEMELER</vt:lpstr>
      <vt:lpstr>GENEL MAHKEMELER</vt:lpstr>
      <vt:lpstr>ÖZEL MAHKEMELER</vt:lpstr>
      <vt:lpstr>ÜST DERECE MAHKEMELERİ</vt:lpstr>
      <vt:lpstr>GENEL MAHKEMELER</vt:lpstr>
      <vt:lpstr>YARGI GÖREVLİLERİ</vt:lpstr>
      <vt:lpstr>Slayt 56</vt:lpstr>
      <vt:lpstr>Slayt 57</vt:lpstr>
      <vt:lpstr>HAKİMLERİN YASAKLILIĞI VE REDDİ</vt:lpstr>
      <vt:lpstr>Red Talebine ilişkin Kanun Yolu</vt:lpstr>
      <vt:lpstr>GÖREV,YETKİ VE YARGI YERİ BELİRLENMESİ </vt:lpstr>
      <vt:lpstr>GÖREV</vt:lpstr>
      <vt:lpstr>YETKİ</vt:lpstr>
      <vt:lpstr>YETKİ</vt:lpstr>
      <vt:lpstr>Kesin- Kesin Olmayan Yetki</vt:lpstr>
      <vt:lpstr>Kesin Yetki</vt:lpstr>
      <vt:lpstr>KESİN OLMAYAN YETKİ KURALLARI </vt:lpstr>
      <vt:lpstr>KESİN OLMAYAN YETKİ KURALLARI </vt:lpstr>
      <vt:lpstr>KESİN OLMAYAN YETKİ KURALLARI </vt:lpstr>
      <vt:lpstr>Özel Yetkili Mahkemeler</vt:lpstr>
      <vt:lpstr>Özel Yetkili Mahkemeler</vt:lpstr>
      <vt:lpstr>Yetki Sözleşmesi</vt:lpstr>
      <vt:lpstr>Görevsizlik ve yetkisizlik kararı üzerine yapılacak işlemler</vt:lpstr>
      <vt:lpstr>İlk İtirazlar</vt:lpstr>
      <vt:lpstr>İsticvap (Taraf Sorgusu) </vt:lpstr>
      <vt:lpstr>MEDENİ YARGIDA TARAF KAVRAMI</vt:lpstr>
      <vt:lpstr>Davaya Vekalet Ehliyeti</vt:lpstr>
      <vt:lpstr>Dava Takip Yetkisi</vt:lpstr>
      <vt:lpstr>Dava Arkadaşlığı </vt:lpstr>
      <vt:lpstr>Dava Arkadaşlığı</vt:lpstr>
      <vt:lpstr>Slayt 80</vt:lpstr>
      <vt:lpstr>DAVA TÜRLERİ</vt:lpstr>
      <vt:lpstr>DAVA TÜRLERİ</vt:lpstr>
      <vt:lpstr>DAVA TÜRLERİ</vt:lpstr>
      <vt:lpstr>DAVA TÜRLERİ</vt:lpstr>
      <vt:lpstr>DAVA TÜRLERİ</vt:lpstr>
      <vt:lpstr>DAVA TÜRLERİ</vt:lpstr>
      <vt:lpstr>DAVA TÜRLERİ</vt:lpstr>
      <vt:lpstr>DAVA TÜRLERİ</vt:lpstr>
      <vt:lpstr>DAVA TÜRLERİ</vt:lpstr>
      <vt:lpstr>DAVA TÜRLERİ</vt:lpstr>
      <vt:lpstr>TALEP SONUCUNUN NİCELİĞİNE GÖRE DAVALAR</vt:lpstr>
      <vt:lpstr>TALEP SONUCUNUN NİCELİĞİNE GÖRE DAVALAR</vt:lpstr>
      <vt:lpstr>DAVALARIN YIĞILMASI-m.110-</vt:lpstr>
      <vt:lpstr>MÜTELAHİK DAVALAR(hakların yarışması)</vt:lpstr>
      <vt:lpstr>KISMİ DAVA</vt:lpstr>
      <vt:lpstr> TOPLULUK DAVASI</vt:lpstr>
      <vt:lpstr> DAVA ŞARTLARI</vt:lpstr>
      <vt:lpstr>Davanın İhbarı veya Davaya Müdahale</vt:lpstr>
      <vt:lpstr>Asli-Feri Müdahele</vt:lpstr>
      <vt:lpstr>Basit Yargılama Usulune Tabi Dava ve İşler</vt:lpstr>
      <vt:lpstr>DAVA DİLEKÇESİNİN UNSURLARI</vt:lpstr>
      <vt:lpstr>DAVANIN AÇILMASI</vt:lpstr>
      <vt:lpstr>DAVA DİLEKÇESİNDE KANUNİ EKSİKLİK BULUNMASI</vt:lpstr>
      <vt:lpstr>DAVA DİLEKÇESİNİN MAHKEMEYE VERİLMESİ</vt:lpstr>
      <vt:lpstr>DAVANIN AÇILMA ZAMANI</vt:lpstr>
      <vt:lpstr>TENSİP TUTANAĞI</vt:lpstr>
      <vt:lpstr>DAVA AÇILMASININ SONUÇLARI</vt:lpstr>
      <vt:lpstr>I-DAVANIN AÇILMASININ MADDİ HUKUK BAKIMINDAN SONUÇLARI</vt:lpstr>
      <vt:lpstr>II-DAVANIN AÇILMASININ USUL HUKUKU BAKIMINDAN SONUÇLARI</vt:lpstr>
      <vt:lpstr>DAVAYA CEVAP</vt:lpstr>
      <vt:lpstr>CEVAP DİLEKÇESİNİN İÇERİĞİ</vt:lpstr>
      <vt:lpstr>CEVAP DİLEKÇESİNDE KANUNİ EKSİKLERİN BULUNMASI</vt:lpstr>
      <vt:lpstr>CEVAP DİLEKÇESİNİN MAHKEMEYE VERİLMESİ</vt:lpstr>
      <vt:lpstr>CEVAP SÜRESİ</vt:lpstr>
      <vt:lpstr>CEVAP DİLEKÇESİ VERİLMESİNİN SONUÇLARI</vt:lpstr>
      <vt:lpstr>CEVAP DİLEKÇESİ VERİLMESİNİN SONUÇLARI</vt:lpstr>
      <vt:lpstr>CEVAP DİLEKÇESİ VERİLMESİNİN SONUÇLARI</vt:lpstr>
      <vt:lpstr>ÖN İNCELEME</vt:lpstr>
      <vt:lpstr>İddia ve Savunmanın Değiştirilmesi</vt:lpstr>
      <vt:lpstr>ISLAH</vt:lpstr>
      <vt:lpstr>TAHKİKAT</vt:lpstr>
      <vt:lpstr>DURUŞMA</vt:lpstr>
      <vt:lpstr>ÖN SORUN-BEKLETİCİ SORUN</vt:lpstr>
      <vt:lpstr>ÖN SORUN-BEKLETİCİ SORUN</vt:lpstr>
      <vt:lpstr>Davaların Birleştirilmesi ve Ayrılması</vt:lpstr>
      <vt:lpstr>Tahkikatın Sona Ermesi</vt:lpstr>
      <vt:lpstr>Sözlü Yargılama</vt:lpstr>
      <vt:lpstr>İSPAT VE DELİLLER</vt:lpstr>
      <vt:lpstr>İkrar</vt:lpstr>
      <vt:lpstr>İkrar</vt:lpstr>
      <vt:lpstr>Slayt 131</vt:lpstr>
      <vt:lpstr>DELİL</vt:lpstr>
      <vt:lpstr>İSPAT ARAÇLARI</vt:lpstr>
      <vt:lpstr>Slayt 134</vt:lpstr>
      <vt:lpstr>Slayt 135</vt:lpstr>
      <vt:lpstr>HÜKÜM</vt:lpstr>
      <vt:lpstr>HÜKÜM</vt:lpstr>
      <vt:lpstr>Slayt 138</vt:lpstr>
      <vt:lpstr>Slayt 139</vt:lpstr>
      <vt:lpstr>Davaya Son Veren Taraf İşlemleri</vt:lpstr>
      <vt:lpstr>KANUN YOLLARI</vt:lpstr>
      <vt:lpstr>Olağan Kanun Yolları</vt:lpstr>
      <vt:lpstr>Slayt 143</vt:lpstr>
      <vt:lpstr>Yargıtay Kararı</vt:lpstr>
      <vt:lpstr>Olağanüstü Kanun Yolu</vt:lpstr>
      <vt:lpstr>Geçici Hukuki Koruma Tedbirleri</vt:lpstr>
      <vt:lpstr>Slayt 147</vt:lpstr>
      <vt:lpstr>Geçici Hukuki Koruma Tedbirleri</vt:lpstr>
      <vt:lpstr>TAHKİM</vt:lpstr>
      <vt:lpstr>TAHKİM</vt:lpstr>
      <vt:lpstr>Tahkime Başvurması Zorunlu Haller</vt:lpstr>
      <vt:lpstr>Tahkimin konusu  ( Tahkime Elverişlilik)</vt:lpstr>
      <vt:lpstr>TAHKİM</vt:lpstr>
      <vt:lpstr>TAHKİM</vt:lpstr>
      <vt:lpstr>Hakem Kararlarına karşı Kanun Yolları </vt:lpstr>
      <vt:lpstr>Hakemlerin Hukuki Sorumluluğu </vt:lpstr>
      <vt:lpstr>Slayt 157</vt:lpstr>
      <vt:lpstr>Hakem veya Hakem Kurulunca Bilirkişi Seçimi</vt:lpstr>
      <vt:lpstr>KARAR DÜZELTME</vt:lpstr>
      <vt:lpstr>Slayt 160</vt:lpstr>
    </vt:vector>
  </TitlesOfParts>
  <Company>Student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MEDENİ USUL HUKUKU</dc:title>
  <dc:creator>HP PAVILION DV7</dc:creator>
  <cp:lastModifiedBy>USER</cp:lastModifiedBy>
  <cp:revision>10</cp:revision>
  <dcterms:created xsi:type="dcterms:W3CDTF">2017-03-23T02:12:31Z</dcterms:created>
  <dcterms:modified xsi:type="dcterms:W3CDTF">2017-12-01T07:47:37Z</dcterms:modified>
</cp:coreProperties>
</file>