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3" r:id="rId5"/>
    <p:sldId id="264" r:id="rId6"/>
    <p:sldId id="265" r:id="rId7"/>
    <p:sldId id="266" r:id="rId8"/>
    <p:sldId id="267" r:id="rId9"/>
    <p:sldId id="275" r:id="rId10"/>
    <p:sldId id="268" r:id="rId11"/>
    <p:sldId id="269" r:id="rId12"/>
    <p:sldId id="270" r:id="rId13"/>
    <p:sldId id="271" r:id="rId14"/>
    <p:sldId id="272" r:id="rId15"/>
    <p:sldId id="258" r:id="rId16"/>
    <p:sldId id="261" r:id="rId17"/>
    <p:sldId id="26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hea.gov.ba/akreditacija_vsu/akreditovani/?id=5258" TargetMode="External"/><Relationship Id="rId13" Type="http://schemas.openxmlformats.org/officeDocument/2006/relationships/hyperlink" Target="http://hea.gov.ba/akreditacija_vsu/akreditovani/?id=5385" TargetMode="External"/><Relationship Id="rId3" Type="http://schemas.openxmlformats.org/officeDocument/2006/relationships/hyperlink" Target="http://hea.gov.ba/akreditacija_vsu/akreditovani/?id=4281" TargetMode="External"/><Relationship Id="rId7" Type="http://schemas.openxmlformats.org/officeDocument/2006/relationships/hyperlink" Target="http://hea.gov.ba/akreditacija_vsu/akreditovani/?id=5241" TargetMode="External"/><Relationship Id="rId12" Type="http://schemas.openxmlformats.org/officeDocument/2006/relationships/hyperlink" Target="http://hea.gov.ba/akreditacija_vsu/akreditovani/?id=5377" TargetMode="External"/><Relationship Id="rId2" Type="http://schemas.openxmlformats.org/officeDocument/2006/relationships/hyperlink" Target="http://hea.gov.ba/akreditacija_vsu/akreditovani/?id=426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a.gov.ba/akreditacija_vsu/akreditovani/?id=4293" TargetMode="External"/><Relationship Id="rId11" Type="http://schemas.openxmlformats.org/officeDocument/2006/relationships/hyperlink" Target="http://hea.gov.ba/akreditacija_vsu/akreditovani/?id=5332" TargetMode="External"/><Relationship Id="rId5" Type="http://schemas.openxmlformats.org/officeDocument/2006/relationships/hyperlink" Target="http://hea.gov.ba/akreditacija_vsu/akreditovani/?id=4289" TargetMode="External"/><Relationship Id="rId10" Type="http://schemas.openxmlformats.org/officeDocument/2006/relationships/hyperlink" Target="http://hea.gov.ba/akreditacija_vsu/akreditovani/?id=5319" TargetMode="External"/><Relationship Id="rId4" Type="http://schemas.openxmlformats.org/officeDocument/2006/relationships/hyperlink" Target="http://hea.gov.ba/akreditacija_vsu/akreditovani/?id=4285" TargetMode="External"/><Relationship Id="rId9" Type="http://schemas.openxmlformats.org/officeDocument/2006/relationships/hyperlink" Target="http://hea.gov.ba/akreditacija_vsu/akreditovani/?id=5233" TargetMode="External"/><Relationship Id="rId14" Type="http://schemas.openxmlformats.org/officeDocument/2006/relationships/hyperlink" Target="http://hea.gov.ba/akreditacija_vsu/akreditovani/?id=5398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Akreditacija 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UNT/Pravnog fakulteta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03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85000" lnSpcReduction="10000"/>
          </a:bodyPr>
          <a:lstStyle/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4) procedure za izbor i napredovanje nastavnog osoblja utvrđuju se unaprijed, javno su dostupne i usklađene su sa važećim zakonskim regulativama.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Sastav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komisije za izbor u zvanje je kompetentan u naučnoj oblasti (poljima i granama) u kojoj prijavljeni kandidat traži izbor u zvanje,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redovno analizira starosnu strukturu nastavnog kadra, odnos vlastitog i gostujućeg kadra, kvalifikacije nastavnog kadra na svim studijskim programima, a posebno na uskostručnim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predmetima,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6) visokoškolska ustanova zapošljava dovoljan broj administrativnog i pomoćnog osoblja kako bi osigurala redovno provođenje djelatnosti, te osigurava njihovu obuku, usavršavanje i ocjenjivanje (evaluaciju).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45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r>
              <a:rPr lang="vi-V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f) kvalitet fizičkih resursa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) visokoškolska ustanova osigurava dovoljno resursa (učionice, laboratorije i oprema, bibliotečki resursi, kompjuteri, pojedinačni i grupni prostori za učenje i sl.) za čitavo osoblje i upisane studente, kako bi osigurala unapređenje ambijenta i podržala njihovo učinkovito korištenje. Adekvatnost resursa za izvođenje studijskih programa, funkcionalnost, starost, ergonomičnost i dostupnost ocjenjuju se kontinuirano internim evaluacijama, 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) visokoškolska ustanova planira ulaganje finansijskih sredstava, tako da se dio godišnjeg prihoda ulaže u poboljšanje fizičkih resursa, 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) visokoškolska ustanova posjeduje adekvatnu informatičku opremu koja osigurava kvalitetno izvođenje nastave. Visokoškolska ustanova ima pristup internetu dostupan studentima, </a:t>
            </a:r>
            <a:endParaRPr lang="bs-Latn-B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) visokoškolska ustanova ima biblioteku opremljenu potrebnim brojem bibliotečkih jedinica u štampanom ili elektronskom obliku i prikladan prostor za normalno korištenje bibliotekarskih usluga. </a:t>
            </a:r>
            <a:endParaRPr lang="bs-Latn-B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46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g) informacijski sistemi; </a:t>
            </a:r>
            <a:endParaRPr lang="bs-Latn-B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prikuplja, analizira i koristi informacije relevantne za unapređenje svojih aktivnosti, kako nastavnih i naučno-istraživačkih, tako i poslovnoadministrativnih,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ima informacijske sisteme koji omogućavaju precizne analize prolaznosti studenata po ispitnim rokovima za svaki predmet, godinu i studijski program, omjera nastavnika i studenata i sl. Informacijski sistem se bazira minimalno na sljedećim podacima,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podaci o studentima po studijskim programima, ciklusima, godinama, polnoj i starosnoj strukturi, razdoblju studiranja, procentu diplomiranja, uspjehu i sl.,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podaci o nastavnom kadru (objavljene publikacije, angažman po predmetima, polna i starosna struktura, izbor u naučno-nastavna zvanja, i sl.).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703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bs-Latn-B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h) prezentacija informacija za javnost; </a:t>
            </a:r>
            <a:endParaRPr lang="bs-Latn-B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) visokoškolska ustanova redovno objavljuje nepristrasne, objektivne i javno provjerljive informacije o svim programima i zvanjima koje nudi, minimalno na web stranici i to na jednom od jezika naroda Bosne i Hercegovine i na engleskom jeziku,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) visokoškolska ustanova ima politiku komuniciranja s javnošću i razvija komunikacijsku startegiju kojom definira ciljne grupe (studenti, svršeni studenti, okruženje, vlade i organi vlasti, nevladin sektor, privreda, socijalni sektor), oblike komuniciranja sa svakom od ciljnih grupa, kao i način institucionalnih odnosa s javnošću,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) visokoškolska ustanova, svake godine prije upisa studenata, osigurava izdavanje vodiča za buduće studente.</a:t>
            </a:r>
          </a:p>
        </p:txBody>
      </p:sp>
    </p:spTree>
    <p:extLst>
      <p:ext uri="{BB962C8B-B14F-4D97-AF65-F5344CB8AC3E}">
        <p14:creationId xmlns:p14="http://schemas.microsoft.com/office/powerpoint/2010/main" val="655937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i) 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bs-Latn-B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unarodna </a:t>
            </a:r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saradnja; </a:t>
            </a:r>
            <a:endParaRPr lang="bs-Latn-B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ima razvijene oblike međunarodne saradnje kroz evropske (međunarodne) projekte, bilateralne ugovore, zajedničke programe i sl.,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podstiče i osigurava međunarodnu mobilnost studenata i nastavnika, prateći primjenu stečenih iskustava u svojim aktivnostima,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ima procedure i osigurava resurse za podršku međunarodnim aktivnostima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34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9600"/>
            <a:ext cx="8023992" cy="551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9120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111856"/>
              </p:ext>
            </p:extLst>
          </p:nvPr>
        </p:nvGraphicFramePr>
        <p:xfrm>
          <a:off x="1371600" y="914400"/>
          <a:ext cx="5765898" cy="4608892"/>
        </p:xfrm>
        <a:graphic>
          <a:graphicData uri="http://schemas.openxmlformats.org/drawingml/2006/table">
            <a:tbl>
              <a:tblPr/>
              <a:tblGrid>
                <a:gridCol w="5765898"/>
              </a:tblGrid>
              <a:tr h="292299">
                <a:tc>
                  <a:txBody>
                    <a:bodyPr/>
                    <a:lstStyle/>
                    <a:p>
                      <a:pPr algn="l" fontAlgn="t"/>
                      <a:r>
                        <a:rPr lang="bs-Latn-BA" sz="1300" dirty="0" smtClean="0">
                          <a:solidFill>
                            <a:srgbClr val="666666"/>
                          </a:solidFill>
                          <a:effectLst/>
                        </a:rPr>
                        <a:t>Akreditirane</a:t>
                      </a:r>
                      <a:r>
                        <a:rPr lang="bs-Latn-BA" sz="1300" baseline="0" dirty="0" smtClean="0">
                          <a:solidFill>
                            <a:srgbClr val="666666"/>
                          </a:solidFill>
                          <a:effectLst/>
                        </a:rPr>
                        <a:t> visokoškolske ustanove</a:t>
                      </a:r>
                      <a:endParaRPr lang="bs-Latn-BA" sz="1300" dirty="0">
                        <a:solidFill>
                          <a:srgbClr val="666666"/>
                        </a:solidFill>
                        <a:effectLst/>
                      </a:endParaRPr>
                    </a:p>
                  </a:txBody>
                  <a:tcPr marL="66735" marR="53388" marT="66735" marB="33367">
                    <a:lnL>
                      <a:noFill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FC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 dirty="0">
                          <a:solidFill>
                            <a:srgbClr val="7A7A7A"/>
                          </a:solidFill>
                          <a:effectLst/>
                          <a:hlinkClick r:id="rId2"/>
                        </a:rPr>
                        <a:t>Univerzitet u Istočnom Sarajevu</a:t>
                      </a:r>
                      <a:endParaRPr lang="bs-Latn-BA" sz="1300" dirty="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FC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3"/>
                        </a:rPr>
                        <a:t>Univerzitet u Banjoj Luci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 dirty="0">
                          <a:solidFill>
                            <a:srgbClr val="7A7A7A"/>
                          </a:solidFill>
                          <a:effectLst/>
                          <a:hlinkClick r:id="rId4"/>
                        </a:rPr>
                        <a:t>Univerzitet za poslovne studije Banja Luka</a:t>
                      </a:r>
                      <a:endParaRPr lang="bs-Latn-BA" sz="1300" dirty="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 dirty="0">
                          <a:solidFill>
                            <a:srgbClr val="7A7A7A"/>
                          </a:solidFill>
                          <a:effectLst/>
                          <a:hlinkClick r:id="rId5"/>
                        </a:rPr>
                        <a:t>Visoka škola „Banja Luka College“ Banja Luka</a:t>
                      </a:r>
                      <a:endParaRPr lang="bs-Latn-BA" sz="1300" dirty="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 dirty="0">
                          <a:solidFill>
                            <a:srgbClr val="7A7A7A"/>
                          </a:solidFill>
                          <a:effectLst/>
                          <a:hlinkClick r:id="rId6"/>
                        </a:rPr>
                        <a:t>Nezavisni univerzitet Banja Luka</a:t>
                      </a:r>
                      <a:endParaRPr lang="bs-Latn-BA" sz="1300" dirty="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7"/>
                        </a:rPr>
                        <a:t>Komunikološki koledž "Kapa Fi" Banja Luka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8"/>
                        </a:rPr>
                        <a:t>Univerzitet Sinergija Bijeljina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en-US" sz="1300" u="none" strike="noStrike">
                          <a:solidFill>
                            <a:srgbClr val="7A7A7A"/>
                          </a:solidFill>
                          <a:effectLst/>
                          <a:hlinkClick r:id="rId9"/>
                        </a:rPr>
                        <a:t>University Sarajevo School of Science and Technology</a:t>
                      </a:r>
                      <a:endParaRPr lang="en-US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10"/>
                        </a:rPr>
                        <a:t>Visoka škola za uslužni biznis Istočno Sarajevo - Sokolac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11"/>
                        </a:rPr>
                        <a:t>Univerzitet u Zenici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12"/>
                        </a:rPr>
                        <a:t>Internacionalni univerzitet u Sarajevu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>
                          <a:solidFill>
                            <a:srgbClr val="7A7A7A"/>
                          </a:solidFill>
                          <a:effectLst/>
                          <a:hlinkClick r:id="rId13"/>
                        </a:rPr>
                        <a:t>Univerzitet u Sarajevu</a:t>
                      </a:r>
                      <a:endParaRPr lang="bs-Latn-BA" sz="130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666">
                <a:tc>
                  <a:txBody>
                    <a:bodyPr/>
                    <a:lstStyle/>
                    <a:p>
                      <a:pPr fontAlgn="t"/>
                      <a:r>
                        <a:rPr lang="bs-Latn-BA" sz="1300" u="none" strike="noStrike" dirty="0">
                          <a:solidFill>
                            <a:srgbClr val="7A7A7A"/>
                          </a:solidFill>
                          <a:effectLst/>
                          <a:hlinkClick r:id="rId14"/>
                        </a:rPr>
                        <a:t>Internacionalni Burč univerzitet</a:t>
                      </a:r>
                      <a:endParaRPr lang="bs-Latn-BA" sz="1300" dirty="0">
                        <a:effectLst/>
                      </a:endParaRPr>
                    </a:p>
                  </a:txBody>
                  <a:tcPr marL="66735" marR="53388" marT="66735" marB="6673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9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s-Latn-BA" sz="3600" dirty="0" smtClean="0"/>
              <a:t>Struktura samoevaluacionog izvještaja     </a:t>
            </a:r>
            <a:r>
              <a:rPr lang="bs-Latn-BA" sz="3600" dirty="0" smtClean="0"/>
              <a:t>(</a:t>
            </a:r>
            <a:r>
              <a:rPr lang="bs-Latn-BA" sz="3600" dirty="0" smtClean="0"/>
              <a:t>važan segment u provjeri kvalitete</a:t>
            </a:r>
            <a:r>
              <a:rPr lang="bs-Latn-BA" sz="3600" dirty="0" smtClean="0"/>
              <a:t>)</a:t>
            </a:r>
            <a:endParaRPr lang="bs-Latn-BA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08948"/>
            <a:ext cx="4833244" cy="4717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827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HVALA ZA PAŽNJU!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02" y="1600200"/>
            <a:ext cx="8786312" cy="426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20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Šta podrazumijeva 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proces akreditacije 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univerziteta/fakulteta/visokih 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škola?</a:t>
            </a:r>
            <a:br>
              <a:rPr lang="bs-Latn-BA" dirty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>
                <a:latin typeface="+mj-lt"/>
              </a:rPr>
              <a:t>Zakonski </a:t>
            </a:r>
            <a:r>
              <a:rPr lang="vi-VN" dirty="0">
                <a:latin typeface="+mj-lt"/>
              </a:rPr>
              <a:t>proces nalaže da se visokoškolske ustanove i programi koji se obavljaju u okviru visokoškolskih ustanova </a:t>
            </a:r>
            <a:r>
              <a:rPr lang="vi-VN" dirty="0" smtClean="0">
                <a:latin typeface="+mj-lt"/>
              </a:rPr>
              <a:t>akredituju. </a:t>
            </a:r>
            <a:endParaRPr lang="bs-Latn-BA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Akreditacija </a:t>
            </a:r>
            <a:r>
              <a:rPr lang="vi-VN" dirty="0">
                <a:latin typeface="+mj-lt"/>
              </a:rPr>
              <a:t>je proces u kome se utvrđuje da li visokoškolska ustanova ispunjava standarde za obavljanje posla vezanog za studije </a:t>
            </a:r>
            <a:r>
              <a:rPr lang="vi-VN" dirty="0" smtClean="0">
                <a:latin typeface="+mj-lt"/>
              </a:rPr>
              <a:t>osnovne</a:t>
            </a:r>
            <a:r>
              <a:rPr lang="vi-VN" dirty="0">
                <a:latin typeface="+mj-lt"/>
              </a:rPr>
              <a:t>, strukovne, specijalističke, 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magistarske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doktorske) tj. da li su studijski programi </a:t>
            </a:r>
            <a:r>
              <a:rPr lang="vi-VN" dirty="0">
                <a:latin typeface="+mj-lt"/>
              </a:rPr>
              <a:t>u skladu sa standardima. </a:t>
            </a:r>
            <a:endParaRPr lang="bs-Latn-B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850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vi-VN" dirty="0">
                <a:latin typeface="+mj-lt"/>
              </a:rPr>
              <a:t>Visokoškolske ustanove moraju da omoguće </a:t>
            </a:r>
            <a:r>
              <a:rPr lang="vi-VN" dirty="0" smtClean="0">
                <a:latin typeface="+mj-lt"/>
              </a:rPr>
              <a:t>sl</a:t>
            </a:r>
            <a:r>
              <a:rPr lang="bs-Latn-BA" dirty="0" smtClean="0">
                <a:latin typeface="+mj-lt"/>
              </a:rPr>
              <a:t>j</a:t>
            </a:r>
            <a:r>
              <a:rPr lang="vi-VN" dirty="0" smtClean="0">
                <a:latin typeface="+mj-lt"/>
              </a:rPr>
              <a:t>edeće</a:t>
            </a:r>
            <a:r>
              <a:rPr lang="vi-VN" dirty="0">
                <a:latin typeface="+mj-lt"/>
              </a:rPr>
              <a:t>: </a:t>
            </a:r>
            <a:endParaRPr lang="bs-Latn-BA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Da </a:t>
            </a:r>
            <a:r>
              <a:rPr lang="vi-VN" dirty="0">
                <a:latin typeface="+mj-lt"/>
              </a:rPr>
              <a:t>postoji dovoljno nastavnika, da nastavnici budu adekvatno kvalifikovani i da predaju predmete za koji su kvalifikovani, da su studentima dostupna neophodna nastavna sredstva (laboratorije, </a:t>
            </a:r>
            <a:r>
              <a:rPr lang="vi-VN" dirty="0" smtClean="0">
                <a:latin typeface="+mj-lt"/>
              </a:rPr>
              <a:t>biblioteke, </a:t>
            </a:r>
            <a:r>
              <a:rPr lang="vi-VN" dirty="0">
                <a:latin typeface="+mj-lt"/>
              </a:rPr>
              <a:t>broj </a:t>
            </a:r>
            <a:r>
              <a:rPr lang="bs-Latn-BA" dirty="0" smtClean="0">
                <a:latin typeface="+mj-lt"/>
              </a:rPr>
              <a:t>računara</a:t>
            </a:r>
            <a:r>
              <a:rPr lang="vi-VN" dirty="0" smtClean="0">
                <a:latin typeface="+mj-lt"/>
              </a:rPr>
              <a:t>). </a:t>
            </a:r>
            <a:endParaRPr lang="bs-Latn-BA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Takođe </a:t>
            </a:r>
            <a:r>
              <a:rPr lang="vi-VN" dirty="0">
                <a:latin typeface="+mj-lt"/>
              </a:rPr>
              <a:t>svaka ustanova mora da održi minimum 20 sati predavanja, </a:t>
            </a:r>
            <a:r>
              <a:rPr lang="vi-VN" dirty="0" smtClean="0">
                <a:latin typeface="+mj-lt"/>
              </a:rPr>
              <a:t>v</a:t>
            </a:r>
            <a:r>
              <a:rPr lang="bs-Latn-BA" dirty="0" smtClean="0">
                <a:latin typeface="+mj-lt"/>
              </a:rPr>
              <a:t>j</a:t>
            </a:r>
            <a:r>
              <a:rPr lang="vi-VN" dirty="0" smtClean="0">
                <a:latin typeface="+mj-lt"/>
              </a:rPr>
              <a:t>ežbi </a:t>
            </a:r>
            <a:r>
              <a:rPr lang="vi-VN" dirty="0">
                <a:latin typeface="+mj-lt"/>
              </a:rPr>
              <a:t>i drugih oblika aktivne nastave nedeljno i mora da ima utvrđena pravila za ispitne rokove kao i za sistem </a:t>
            </a:r>
            <a:r>
              <a:rPr lang="vi-VN" dirty="0" smtClean="0">
                <a:latin typeface="+mj-lt"/>
              </a:rPr>
              <a:t>vr</a:t>
            </a:r>
            <a:r>
              <a:rPr lang="bs-Latn-BA" dirty="0" smtClean="0">
                <a:latin typeface="+mj-lt"/>
              </a:rPr>
              <a:t>j</a:t>
            </a:r>
            <a:r>
              <a:rPr lang="vi-VN" dirty="0" smtClean="0">
                <a:latin typeface="+mj-lt"/>
              </a:rPr>
              <a:t>ednovanja </a:t>
            </a:r>
            <a:r>
              <a:rPr lang="vi-VN" dirty="0">
                <a:latin typeface="+mj-lt"/>
              </a:rPr>
              <a:t>studentskog rada tokom godine. </a:t>
            </a:r>
            <a:endParaRPr lang="bs-Latn-BA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Ukoliko </a:t>
            </a:r>
            <a:r>
              <a:rPr lang="vi-VN" dirty="0">
                <a:latin typeface="+mj-lt"/>
              </a:rPr>
              <a:t>neka od ovih stavki nije zadovoljena, fakultet nema prava na akreditaciju. </a:t>
            </a:r>
            <a:endParaRPr lang="bs-Latn-B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851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Kriteriji za akreditaciju visokoškolskih ustanova u Bosni i Hercegovini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razvoj i strategija visokoškolske ustanove; </a:t>
            </a:r>
            <a:endParaRPr lang="bs-Latn-B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izrađuje strategiju u postupku javnog konsultiranja sa svim zainteresiranim stranama, formalno je usvaja i čini je javno dostupnom,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strategijom visokoškolska ustanova utvrđuje svoju misiju i viziju, strateške ciljeve, te relevantne planove i aktivnosti za svaki strateški cilj,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ima efikasan sistem i procedure za praćenje ispunjenja planova i realizaciju strateških ciljeva. 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3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0000" lnSpcReduction="20000"/>
          </a:bodyPr>
          <a:lstStyle/>
          <a:p>
            <a:r>
              <a:rPr lang="bs-Latn-B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upravljanje, unutrašnje osiguranje kvaliteta i kultura kvaliteta;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1) visokoškolska ustanova ima djelotvornu organizacijsku i upravljačku strukturu, koje su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formalizirane pravnim aktima,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2) visokoškolska ustanova promovira kulturu kvaliteta, razvija sveobuhvatan i efikasan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sistem za unutrašnje osiguranje kvaliteta u cilju poboljšanja nastave, naučno-istraživačkog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rada, te procesa upravljanja i administracije,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3) politika i procedure za unutrašnje osiguranje kvaliteta definirani su formalno donesenim</a:t>
            </a:r>
          </a:p>
          <a:p>
            <a:r>
              <a:rPr lang="bs-Latn-BA" dirty="0">
                <a:latin typeface="Times New Roman" pitchFamily="18" charset="0"/>
                <a:cs typeface="Times New Roman" pitchFamily="18" charset="0"/>
              </a:rPr>
              <a:t>aktom</a:t>
            </a:r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4) visokoškolska ustanova ima formalno tijelo za osiguranje kvaliteta, čija je uloga,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odgovornosti i aktivnosti jasno utvrđena pravnim aktima,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5) uloga studenata sva tri ciklusa u upravljanju visokoškolskom ustanovom je i u sistemu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unutrašnjeg osiguranja kvaliteta jasno i institucionalno definisana.</a:t>
            </a:r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6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procedure za osiguranje kvaliteta studijskih programa;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1) procedure za predlaganje, prihvaćanje, praćenje i provođenje studijskih programa su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uspostavljene i primjenjuju se za svaki studijski program,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2) procedure posebno reguliraju: naziv i ciljeve studijskog programa; ishode učenja iskazane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za ukupnu kvalifikaciju i za svaki predmet; uvjete za upis na studijski program; vrstu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studija i način izvođenja; bodovnu vrijednost svakog predmeta iskazanu shodno ECTS-u;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način ocjenjivanja na predmetu; relevantnost kvalifikacija osoblja i resursa,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3) visokoškolska ustanova analizira i kontinuirano teži unapređenju studijskih programa.</a:t>
            </a:r>
          </a:p>
        </p:txBody>
      </p:sp>
    </p:spTree>
    <p:extLst>
      <p:ext uri="{BB962C8B-B14F-4D97-AF65-F5344CB8AC3E}">
        <p14:creationId xmlns:p14="http://schemas.microsoft.com/office/powerpoint/2010/main" val="24041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procedure za ocjenjivanje studenata;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1) visokoškolska ustanova ima i provodi procedure koje jamče fer, transparentno i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konzistentno ocjenjivanje studenata utvrđene formalnim aktom koje usvaja senat,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2) visokoškolska ustanova kontinuirano prikuplja podatke i analizira uspjeh studenata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(analiza prolaznosti) na nivou studijskog programa i visokoškolske ustanove, te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preduzima aktivnosti na unapređenju uspjeha studenata.</a:t>
            </a:r>
          </a:p>
          <a:p>
            <a:endParaRPr lang="bs-Latn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0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7772400" cy="6400800"/>
          </a:xfrm>
        </p:spPr>
        <p:txBody>
          <a:bodyPr>
            <a:normAutofit fontScale="77500" lnSpcReduction="20000"/>
          </a:bodyPr>
          <a:lstStyle/>
          <a:p>
            <a:r>
              <a:rPr lang="vi-V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e) ljudski resursi; </a:t>
            </a:r>
            <a:endParaRPr lang="bs-Latn-BA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obezbjeđuje dovoljan broj kvalificiranog nastavnog kadra (nastavnici i saradnici) kako bi postigla obrazovne ciljeve, uspostavila i nadzirala akademska pravila i osigurala održivost svojih studijskih programa.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svakom studijskom programu na visokoškolskoj ustanovi je zaposlen dovoljan broj nastavnog kadra u stalnom radnom odnosu sa punim radnim vremenom, kako bi se osigurali kvalitet i kontinuitet učenja i potaknuli vanjski saradnici, da se uključe u akademske procese.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Visokoškolska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ustanova zapošljava dovoljan broj saradnika i/ili naučne asistente, kako bi osigurala kontinuitet akademskog napredovanja i razvoj vlastitog kadra,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) visokoškolska ustanova ima politiku usavršavanja nastavnog osoblja, omogućujući im stručno i naučno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usavršavanje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.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42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11763"/>
          </a:xfrm>
        </p:spPr>
        <p:txBody>
          <a:bodyPr/>
          <a:lstStyle/>
          <a:p>
            <a:r>
              <a:rPr lang="bs-Latn-BA" dirty="0"/>
              <a:t> 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3) visokoškolska ustanova jednom godišnje prezentira publikacije vlastitog nastavnog osoblja realizirane u posljednjoj akademskoj godini (nazivi radova s posebnim naglaskom relevantnosti časopisa ili skupa, gdje su objavljeni ili prezentirani, objavljene knjige i sl.). </a:t>
            </a:r>
            <a:endParaRPr lang="bs-Latn-B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s-Latn-BA" dirty="0" smtClean="0">
                <a:latin typeface="Times New Roman" pitchFamily="18" charset="0"/>
                <a:cs typeface="Times New Roman" pitchFamily="18" charset="0"/>
              </a:rPr>
              <a:t>Visokoškolska </a:t>
            </a:r>
            <a:r>
              <a:rPr lang="bs-Latn-BA" dirty="0">
                <a:latin typeface="Times New Roman" pitchFamily="18" charset="0"/>
                <a:cs typeface="Times New Roman" pitchFamily="18" charset="0"/>
              </a:rPr>
              <a:t>ustanova ima proceduru za izdavanje knjiga i udžbenika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70021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1341</Words>
  <Application>Microsoft Office PowerPoint</Application>
  <PresentationFormat>On-screen Show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Akreditacija UNT/Pravnog fakulteta</vt:lpstr>
      <vt:lpstr>Šta podrazumijeva proces akreditacije univerziteta/fakulteta/visokih škola? </vt:lpstr>
      <vt:lpstr>PowerPoint Presentation</vt:lpstr>
      <vt:lpstr>Kriteriji za akreditaciju visokoškolskih ustanova u Bosni i Hercegovini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Struktura samoevaluacionog izvještaja     (važan segment u provjeri kvalitete)</vt:lpstr>
      <vt:lpstr>HVALA ZA PAŽNJU!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Akreditacija UNT</dc:title>
  <dc:creator>PFK2</dc:creator>
  <cp:lastModifiedBy>Benjamina Londrc</cp:lastModifiedBy>
  <cp:revision>7</cp:revision>
  <dcterms:created xsi:type="dcterms:W3CDTF">2006-08-16T00:00:00Z</dcterms:created>
  <dcterms:modified xsi:type="dcterms:W3CDTF">2015-04-19T18:31:51Z</dcterms:modified>
</cp:coreProperties>
</file>