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0"/>
  </p:notesMasterIdLst>
  <p:sldIdLst>
    <p:sldId id="256" r:id="rId2"/>
    <p:sldId id="257" r:id="rId3"/>
    <p:sldId id="263" r:id="rId4"/>
    <p:sldId id="335" r:id="rId5"/>
    <p:sldId id="258" r:id="rId6"/>
    <p:sldId id="259" r:id="rId7"/>
    <p:sldId id="260" r:id="rId8"/>
    <p:sldId id="261" r:id="rId9"/>
    <p:sldId id="346" r:id="rId10"/>
    <p:sldId id="262" r:id="rId11"/>
    <p:sldId id="264" r:id="rId12"/>
    <p:sldId id="265" r:id="rId13"/>
    <p:sldId id="34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41" r:id="rId27"/>
    <p:sldId id="278" r:id="rId28"/>
    <p:sldId id="279" r:id="rId29"/>
    <p:sldId id="280" r:id="rId30"/>
    <p:sldId id="281" r:id="rId31"/>
    <p:sldId id="347" r:id="rId32"/>
    <p:sldId id="282" r:id="rId33"/>
    <p:sldId id="344" r:id="rId34"/>
    <p:sldId id="283" r:id="rId35"/>
    <p:sldId id="284" r:id="rId36"/>
    <p:sldId id="285" r:id="rId37"/>
    <p:sldId id="342" r:id="rId38"/>
    <p:sldId id="286" r:id="rId39"/>
    <p:sldId id="287" r:id="rId40"/>
    <p:sldId id="288" r:id="rId41"/>
    <p:sldId id="289" r:id="rId42"/>
    <p:sldId id="290" r:id="rId43"/>
    <p:sldId id="291" r:id="rId44"/>
    <p:sldId id="349" r:id="rId45"/>
    <p:sldId id="292" r:id="rId46"/>
    <p:sldId id="293" r:id="rId47"/>
    <p:sldId id="296" r:id="rId48"/>
    <p:sldId id="336" r:id="rId49"/>
    <p:sldId id="297" r:id="rId50"/>
    <p:sldId id="298" r:id="rId51"/>
    <p:sldId id="299" r:id="rId52"/>
    <p:sldId id="343" r:id="rId53"/>
    <p:sldId id="300" r:id="rId54"/>
    <p:sldId id="301" r:id="rId55"/>
    <p:sldId id="302" r:id="rId56"/>
    <p:sldId id="337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38" r:id="rId67"/>
    <p:sldId id="312" r:id="rId68"/>
    <p:sldId id="313" r:id="rId69"/>
    <p:sldId id="314" r:id="rId70"/>
    <p:sldId id="315" r:id="rId71"/>
    <p:sldId id="316" r:id="rId72"/>
    <p:sldId id="348" r:id="rId73"/>
    <p:sldId id="317" r:id="rId74"/>
    <p:sldId id="318" r:id="rId75"/>
    <p:sldId id="320" r:id="rId76"/>
    <p:sldId id="321" r:id="rId77"/>
    <p:sldId id="322" r:id="rId78"/>
    <p:sldId id="323" r:id="rId79"/>
    <p:sldId id="324" r:id="rId80"/>
    <p:sldId id="326" r:id="rId81"/>
    <p:sldId id="327" r:id="rId82"/>
    <p:sldId id="328" r:id="rId83"/>
    <p:sldId id="339" r:id="rId84"/>
    <p:sldId id="329" r:id="rId85"/>
    <p:sldId id="330" r:id="rId86"/>
    <p:sldId id="331" r:id="rId87"/>
    <p:sldId id="332" r:id="rId88"/>
    <p:sldId id="333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18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DB698-0E7B-49C9-93E9-BABF8793FF95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FD60A-3F06-4F01-ADA2-FCA0ACBD2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0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FD60A-3F06-4F01-ADA2-FCA0ACBD2C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0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03DE-EBD9-41BC-9966-5B479F7B50E2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37-9E19-4A48-9E67-4E516CAD62D2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3044-811F-449F-8966-F381619D7067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4296-91B7-49BE-AF97-B877E01D754E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DE86-50BD-4BAD-A3B8-285BF19AE840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6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9CD0-6FBD-44B8-A90A-B755A8FAC6B9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7A88-F004-41D5-9CC7-CFEED40B7293}" type="datetime1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2366-7665-4758-A487-B17C7132F6AF}" type="datetime1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1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D2E9-FCB9-4169-BCF7-9DA5C191BAF2}" type="datetime1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1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E211-9CDE-4C3F-847D-581720893C45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3C7F-7797-48BE-B20B-9FB17C202ADE}" type="datetime1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2C2F-C9C6-4E6E-ABDD-17C266CCCDC3}" type="datetime1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F12F-FB8C-4C43-84CC-F33FB91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4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sz="3600" dirty="0"/>
              <a:t>UTICAJ HARTIJA OD VRIJEDNOSTI NA KORPORATIVNO </a:t>
            </a:r>
            <a:r>
              <a:rPr lang="sr-Latn-ME" sz="3600" dirty="0" smtClean="0"/>
              <a:t>UPRAVLJANJE</a:t>
            </a:r>
          </a:p>
          <a:p>
            <a:r>
              <a:rPr lang="sr-Latn-ME" sz="3600" dirty="0" smtClean="0"/>
              <a:t>Prof. Dr Halil Kalač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A- </a:t>
            </a:r>
            <a:r>
              <a:rPr lang="pl-PL" sz="3600" dirty="0" smtClean="0">
                <a:latin typeface="+mn-lt"/>
              </a:rPr>
              <a:t>Uloga vrijednosnih papira/hartija </a:t>
            </a:r>
            <a:r>
              <a:rPr lang="pl-PL" sz="3600" dirty="0" smtClean="0">
                <a:latin typeface="+mn-lt"/>
              </a:rPr>
              <a:t>od </a:t>
            </a:r>
            <a:r>
              <a:rPr lang="en-US" sz="3600" dirty="0" err="1" smtClean="0">
                <a:latin typeface="+mn-lt"/>
              </a:rPr>
              <a:t>vrijednosti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društva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500" dirty="0" smtClean="0"/>
              <a:t>1</a:t>
            </a:r>
            <a:r>
              <a:rPr lang="en-US" sz="3500" dirty="0"/>
              <a:t>. </a:t>
            </a:r>
            <a:r>
              <a:rPr lang="en-US" sz="3500" dirty="0" err="1" smtClean="0"/>
              <a:t>Osnovn</a:t>
            </a:r>
            <a:r>
              <a:rPr lang="sr-Latn-ME" sz="3500" dirty="0"/>
              <a:t>e</a:t>
            </a:r>
            <a:r>
              <a:rPr lang="en-US" sz="3500" dirty="0" smtClean="0"/>
              <a:t>  </a:t>
            </a:r>
            <a:r>
              <a:rPr lang="sr-Latn-ME" sz="3500" dirty="0" smtClean="0"/>
              <a:t>grupe</a:t>
            </a:r>
            <a:r>
              <a:rPr lang="sr-Latn-ME" sz="3500" dirty="0" smtClean="0"/>
              <a:t> </a:t>
            </a:r>
            <a:r>
              <a:rPr lang="en-US" sz="3500" dirty="0" err="1" smtClean="0"/>
              <a:t>vrijednosnih</a:t>
            </a:r>
            <a:r>
              <a:rPr lang="en-US" sz="3500" dirty="0" smtClean="0"/>
              <a:t> </a:t>
            </a:r>
            <a:r>
              <a:rPr lang="en-US" sz="3500" dirty="0" err="1"/>
              <a:t>papira</a:t>
            </a:r>
            <a:r>
              <a:rPr lang="en-US" sz="3500" dirty="0"/>
              <a:t>/</a:t>
            </a:r>
            <a:r>
              <a:rPr lang="en-US" sz="3500" dirty="0" err="1"/>
              <a:t>hartija</a:t>
            </a:r>
            <a:r>
              <a:rPr lang="en-US" sz="3500" dirty="0"/>
              <a:t> od </a:t>
            </a:r>
            <a:r>
              <a:rPr lang="en-US" sz="3500" dirty="0" err="1" smtClean="0"/>
              <a:t>vrijednosti</a:t>
            </a:r>
            <a:endParaRPr lang="en-US" sz="3500" dirty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pribavila</a:t>
            </a:r>
            <a:r>
              <a:rPr lang="en-US" dirty="0"/>
              <a:t> </a:t>
            </a:r>
            <a:r>
              <a:rPr lang="en-US" dirty="0" err="1"/>
              <a:t>neophodan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dužnički</a:t>
            </a:r>
            <a:r>
              <a:rPr lang="sr-Latn-ME" dirty="0" smtClean="0"/>
              <a:t> (obveznice)</a:t>
            </a:r>
            <a:r>
              <a:rPr lang="en-US" dirty="0" smtClean="0"/>
              <a:t> </a:t>
            </a:r>
            <a:r>
              <a:rPr lang="en-US" dirty="0" err="1" smtClean="0"/>
              <a:t>vrijednosni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korporativni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zakonitom</a:t>
            </a:r>
            <a:r>
              <a:rPr lang="en-US" dirty="0"/>
              <a:t> </a:t>
            </a:r>
            <a:r>
              <a:rPr lang="en-US" dirty="0" err="1"/>
              <a:t>imaocu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vlasničkim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dužnički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bligacionopravni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podrazumijevaju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dužničko-povjerilačkog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/>
              <a:t>Z</a:t>
            </a:r>
            <a:r>
              <a:rPr lang="en-US" dirty="0" err="1" smtClean="0"/>
              <a:t>akonodavstvo</a:t>
            </a:r>
            <a:r>
              <a:rPr lang="sr-Latn-ME" dirty="0" smtClean="0"/>
              <a:t> BiH</a:t>
            </a:r>
            <a:r>
              <a:rPr lang="en-US" dirty="0" smtClean="0"/>
              <a:t> </a:t>
            </a:r>
            <a:r>
              <a:rPr lang="sr-Latn-ME" dirty="0" smtClean="0"/>
              <a:t>kod</a:t>
            </a:r>
            <a:r>
              <a:rPr lang="en-US" dirty="0" smtClean="0"/>
              <a:t> </a:t>
            </a:r>
            <a:r>
              <a:rPr lang="en-US" dirty="0" err="1"/>
              <a:t>klasifikacije</a:t>
            </a:r>
            <a:r>
              <a:rPr lang="en-US" dirty="0"/>
              <a:t> </a:t>
            </a:r>
            <a:r>
              <a:rPr lang="en-US" dirty="0" err="1" smtClean="0"/>
              <a:t>dužničkih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pl-PL" dirty="0" smtClean="0"/>
              <a:t>vrijednosnim </a:t>
            </a:r>
            <a:r>
              <a:rPr lang="pl-PL" dirty="0"/>
              <a:t>papirima/hartijama od vrijednosti, te u tom smislu poznaje kratkoročne </a:t>
            </a:r>
            <a:r>
              <a:rPr lang="pl-PL" dirty="0" smtClean="0"/>
              <a:t>i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dospijevati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dužem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365 dana. </a:t>
            </a:r>
            <a:endParaRPr lang="sr-Latn-ME" dirty="0" smtClean="0"/>
          </a:p>
          <a:p>
            <a:pPr algn="just"/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ne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dospijevati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od 30 dana. </a:t>
            </a:r>
            <a:endParaRPr lang="sr-Latn-ME" dirty="0" smtClean="0"/>
          </a:p>
          <a:p>
            <a:pPr algn="just"/>
            <a:r>
              <a:rPr lang="en-US" dirty="0" err="1" smtClean="0"/>
              <a:t>Osnovnu</a:t>
            </a:r>
            <a:r>
              <a:rPr lang="en-US" dirty="0" smtClean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o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društvom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(</a:t>
            </a:r>
            <a:r>
              <a:rPr lang="en-US" dirty="0" err="1"/>
              <a:t>određenim</a:t>
            </a:r>
            <a:r>
              <a:rPr lang="en-US" dirty="0"/>
              <a:t>) </a:t>
            </a:r>
            <a:r>
              <a:rPr lang="en-US" dirty="0" err="1" smtClean="0"/>
              <a:t>poslovima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dužničko-povjerilačkog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periodično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 smtClean="0"/>
              <a:t>kamate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/>
              <a:t>dospijeća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(</a:t>
            </a:r>
            <a:r>
              <a:rPr lang="en-US" dirty="0" err="1"/>
              <a:t>društva</a:t>
            </a:r>
            <a:r>
              <a:rPr lang="en-US" dirty="0"/>
              <a:t>)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dalja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 smtClean="0"/>
              <a:t>/</a:t>
            </a:r>
            <a:r>
              <a:rPr lang="en-US" dirty="0" err="1" smtClean="0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strukturirane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bez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predviđeno</a:t>
            </a:r>
            <a:r>
              <a:rPr lang="sr-Latn-ME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diskont</a:t>
            </a:r>
            <a:r>
              <a:rPr lang="sr-Latn-ME" dirty="0" smtClean="0"/>
              <a:t>ovanu  </a:t>
            </a:r>
            <a:r>
              <a:rPr lang="en-US" dirty="0" err="1" smtClean="0"/>
              <a:t>kupovnu</a:t>
            </a:r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datum</a:t>
            </a:r>
            <a:r>
              <a:rPr lang="sr-Latn-ME" dirty="0" smtClean="0"/>
              <a:t> </a:t>
            </a:r>
            <a:r>
              <a:rPr lang="en-US" dirty="0" err="1" smtClean="0"/>
              <a:t>dospijeća</a:t>
            </a:r>
            <a:r>
              <a:rPr lang="en-US" dirty="0" smtClean="0"/>
              <a:t> </a:t>
            </a:r>
            <a:r>
              <a:rPr lang="en-US" dirty="0" err="1"/>
              <a:t>otkupljuje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Uprkos</a:t>
            </a:r>
            <a:r>
              <a:rPr lang="en-US" dirty="0"/>
              <a:t>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razlikama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element – </a:t>
            </a:r>
            <a:r>
              <a:rPr lang="en-US" dirty="0" err="1" smtClean="0"/>
              <a:t>predvidivu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utvrđenu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drugačije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dionički</a:t>
            </a:r>
            <a:r>
              <a:rPr lang="en-US" dirty="0"/>
              <a:t>/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neodređeno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sr-Latn-ME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(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sr-Latn-ME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razultat</a:t>
            </a:r>
            <a:r>
              <a:rPr lang="en-US" dirty="0" smtClean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 smtClean="0"/>
              <a:t>investitora</a:t>
            </a:r>
            <a:r>
              <a:rPr lang="sr-Latn-ME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rizičnije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Kapitalni</a:t>
            </a:r>
            <a:r>
              <a:rPr lang="en-US" dirty="0" smtClean="0"/>
              <a:t> </a:t>
            </a:r>
            <a:r>
              <a:rPr lang="en-US" dirty="0" err="1"/>
              <a:t>dobici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nikada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garant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sr-Latn-ME" dirty="0" smtClean="0"/>
              <a:t>mogu rasti ili padati</a:t>
            </a:r>
            <a:r>
              <a:rPr lang="en-US" dirty="0" smtClean="0"/>
              <a:t>), </a:t>
            </a:r>
            <a:r>
              <a:rPr lang="en-US" dirty="0"/>
              <a:t>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da se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dionički</a:t>
            </a:r>
            <a:r>
              <a:rPr lang="en-US" dirty="0"/>
              <a:t>/</a:t>
            </a:r>
            <a:r>
              <a:rPr lang="en-US" dirty="0" err="1"/>
              <a:t>akcijski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se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ograničena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ovanje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Dobra</a:t>
            </a:r>
            <a:r>
              <a:rPr lang="sr-Latn-ME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tome </a:t>
            </a:r>
            <a:r>
              <a:rPr lang="en-US" dirty="0" err="1"/>
              <a:t>težiti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Važna implikacija razlike u riziku jeste da je dionički/akcijski kapital za </a:t>
            </a:r>
            <a:r>
              <a:rPr lang="pl-PL" dirty="0" smtClean="0"/>
              <a:t>društvo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skuplji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glasi</a:t>
            </a:r>
            <a:r>
              <a:rPr lang="en-US" dirty="0"/>
              <a:t>: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to je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očekivati</a:t>
            </a:r>
            <a:r>
              <a:rPr lang="en-US" dirty="0"/>
              <a:t> (</a:t>
            </a:r>
            <a:r>
              <a:rPr lang="en-US" dirty="0" err="1"/>
              <a:t>tražiti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razlika</a:t>
            </a:r>
            <a:r>
              <a:rPr lang="en-US" dirty="0"/>
              <a:t> u </a:t>
            </a:r>
            <a:r>
              <a:rPr lang="en-US" dirty="0" err="1"/>
              <a:t>riziku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“</a:t>
            </a:r>
            <a:r>
              <a:rPr lang="en-US" dirty="0" err="1" smtClean="0"/>
              <a:t>premije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rizik” koju će ista obuhvatiti, a koja je za dionice/akcije, po pravilu, viša s </a:t>
            </a:r>
            <a:r>
              <a:rPr lang="pl-PL" dirty="0" smtClean="0"/>
              <a:t>obzirom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vezuje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razlika</a:t>
            </a:r>
            <a:r>
              <a:rPr lang="sr-Latn-ME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izražaja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 smtClean="0"/>
              <a:t>ispunjenja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dužničkim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garancijom</a:t>
            </a:r>
            <a:r>
              <a:rPr lang="sr-Latn-ME" dirty="0" smtClean="0"/>
              <a:t> </a:t>
            </a:r>
            <a:r>
              <a:rPr lang="pl-PL" dirty="0" smtClean="0"/>
              <a:t>trećih </a:t>
            </a:r>
            <a:r>
              <a:rPr lang="pl-PL" dirty="0"/>
              <a:t>lica ili na drugi način.</a:t>
            </a:r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investitore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društva, a kratko su izložene u tabeli </a:t>
            </a:r>
            <a:r>
              <a:rPr lang="pl-PL" dirty="0" smtClean="0"/>
              <a:t>narednoj.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4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48" y="45745"/>
            <a:ext cx="11437895" cy="62906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2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238168"/>
            <a:ext cx="11397802" cy="621893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9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901" y="631065"/>
            <a:ext cx="10031403" cy="53704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3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2. </a:t>
            </a:r>
            <a:r>
              <a:rPr lang="en-US" sz="3600" dirty="0" err="1" smtClean="0">
                <a:latin typeface="+mn-lt"/>
              </a:rPr>
              <a:t>Materijaliz</a:t>
            </a:r>
            <a:r>
              <a:rPr lang="sr-Latn-ME" sz="3600" dirty="0" smtClean="0">
                <a:latin typeface="+mn-lt"/>
              </a:rPr>
              <a:t>ovani 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i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dematerijaliz</a:t>
            </a:r>
            <a:r>
              <a:rPr lang="sr-Latn-ME" sz="3600" dirty="0" smtClean="0">
                <a:latin typeface="+mn-lt"/>
              </a:rPr>
              <a:t>ovani </a:t>
            </a:r>
            <a:r>
              <a:rPr lang="en-US" sz="3600" dirty="0" err="1" smtClean="0">
                <a:latin typeface="+mn-lt"/>
              </a:rPr>
              <a:t>vrijednosni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papiri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hartije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od </a:t>
            </a:r>
            <a:r>
              <a:rPr lang="en-US" sz="3600" dirty="0" err="1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podložni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 </a:t>
            </a:r>
            <a:r>
              <a:rPr lang="en-US" dirty="0" err="1"/>
              <a:t>materijalizirani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u </a:t>
            </a:r>
            <a:r>
              <a:rPr lang="en-US" dirty="0" err="1"/>
              <a:t>papirnoj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nematerijalizirani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(</a:t>
            </a:r>
            <a:r>
              <a:rPr lang="en-US" dirty="0" err="1"/>
              <a:t>poznati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“</a:t>
            </a:r>
            <a:r>
              <a:rPr lang="en-US" dirty="0" err="1"/>
              <a:t>nepapirni</a:t>
            </a:r>
            <a:r>
              <a:rPr lang="en-US" dirty="0"/>
              <a:t>” </a:t>
            </a:r>
            <a:r>
              <a:rPr lang="en-US" dirty="0" err="1"/>
              <a:t>ili</a:t>
            </a:r>
            <a:r>
              <a:rPr lang="en-US" dirty="0"/>
              <a:t> “</a:t>
            </a:r>
            <a:r>
              <a:rPr lang="en-US" dirty="0" err="1"/>
              <a:t>dematerijalizirani</a:t>
            </a:r>
            <a:r>
              <a:rPr lang="en-US" dirty="0"/>
              <a:t> </a:t>
            </a:r>
            <a:r>
              <a:rPr lang="en-US" dirty="0" err="1" smtClean="0"/>
              <a:t>vrijednosni</a:t>
            </a:r>
            <a:r>
              <a:rPr lang="sr-Latn-ME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materijaliziranih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sadržana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papiru</a:t>
            </a:r>
            <a:r>
              <a:rPr lang="en-US" dirty="0"/>
              <a:t>/</a:t>
            </a:r>
            <a:r>
              <a:rPr lang="en-US" dirty="0" err="1"/>
              <a:t>hartiji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en-US" dirty="0" err="1" smtClean="0"/>
              <a:t>dematerijaliziranih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zasnivaju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upisu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bankovni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Uvod i ključna pitanja</a:t>
            </a:r>
          </a:p>
          <a:p>
            <a:pPr marL="0" indent="0">
              <a:buNone/>
            </a:pPr>
            <a:r>
              <a:rPr lang="sr-Latn-ME" dirty="0" smtClean="0"/>
              <a:t>A – </a:t>
            </a:r>
            <a:r>
              <a:rPr lang="sr-Latn-ME" dirty="0" smtClean="0"/>
              <a:t>U</a:t>
            </a:r>
            <a:r>
              <a:rPr lang="sr-Latn-ME" dirty="0" smtClean="0"/>
              <a:t>loga</a:t>
            </a:r>
            <a:r>
              <a:rPr lang="sr-Latn-ME" dirty="0" smtClean="0"/>
              <a:t>  vrijedonosnih  papira/HOV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1. </a:t>
            </a:r>
            <a:r>
              <a:rPr lang="sr-Latn-ME" dirty="0" smtClean="0"/>
              <a:t> Osnovne grupe </a:t>
            </a:r>
            <a:r>
              <a:rPr lang="sr-Latn-ME" dirty="0" smtClean="0"/>
              <a:t>vijedonosnih papira/HVO</a:t>
            </a:r>
          </a:p>
          <a:p>
            <a:pPr marL="0" indent="0">
              <a:buNone/>
            </a:pPr>
            <a:r>
              <a:rPr lang="sr-Latn-ME" dirty="0" smtClean="0"/>
              <a:t>2. </a:t>
            </a:r>
            <a:r>
              <a:rPr lang="sr-Latn-ME" dirty="0" smtClean="0"/>
              <a:t> Materijalizovani </a:t>
            </a:r>
            <a:r>
              <a:rPr lang="sr-Latn-ME" dirty="0" smtClean="0"/>
              <a:t>i dematerijalizovani vrijedonosni papiri/HOV</a:t>
            </a:r>
          </a:p>
          <a:p>
            <a:pPr marL="0" indent="0">
              <a:buNone/>
            </a:pPr>
            <a:r>
              <a:rPr lang="sr-Latn-ME" dirty="0" smtClean="0"/>
              <a:t>B – </a:t>
            </a:r>
            <a:r>
              <a:rPr lang="sr-Latn-ME" dirty="0" smtClean="0"/>
              <a:t>Važnost za dioničko/akcionarsko društvo vlasničkih </a:t>
            </a:r>
            <a:r>
              <a:rPr lang="sr-Latn-ME" dirty="0" smtClean="0"/>
              <a:t>i </a:t>
            </a:r>
            <a:r>
              <a:rPr lang="sr-Latn-ME" dirty="0" smtClean="0"/>
              <a:t>duzničkih  </a:t>
            </a:r>
            <a:r>
              <a:rPr lang="sr-Latn-ME" dirty="0" smtClean="0"/>
              <a:t>HOV/VP</a:t>
            </a:r>
          </a:p>
          <a:p>
            <a:pPr marL="0" indent="0">
              <a:buNone/>
            </a:pPr>
            <a:r>
              <a:rPr lang="sr-Latn-ME" dirty="0" smtClean="0"/>
              <a:t>C – Izdavanje HOV/VP</a:t>
            </a:r>
          </a:p>
          <a:p>
            <a:pPr marL="0" indent="0">
              <a:buNone/>
            </a:pPr>
            <a:r>
              <a:rPr lang="sr-Latn-ME" dirty="0" smtClean="0"/>
              <a:t>D- </a:t>
            </a:r>
            <a:r>
              <a:rPr lang="sr-Latn-ME" dirty="0" smtClean="0"/>
              <a:t> Zamjena </a:t>
            </a:r>
            <a:r>
              <a:rPr lang="sr-Latn-ME" dirty="0" smtClean="0"/>
              <a:t>HOV/VP</a:t>
            </a:r>
          </a:p>
          <a:p>
            <a:pPr marL="0" indent="0">
              <a:buNone/>
            </a:pPr>
            <a:r>
              <a:rPr lang="sr-Latn-ME" dirty="0" smtClean="0"/>
              <a:t>E – Podjela i spajanje dionica/akcija</a:t>
            </a:r>
          </a:p>
          <a:p>
            <a:pPr marL="0" indent="0">
              <a:buNone/>
            </a:pPr>
            <a:r>
              <a:rPr lang="sr-Latn-ME" dirty="0" smtClean="0"/>
              <a:t>F – Dioničke/akcijske opcije u korporativnoj praksi</a:t>
            </a:r>
          </a:p>
          <a:p>
            <a:pPr marL="0" indent="0">
              <a:buNone/>
            </a:pPr>
            <a:r>
              <a:rPr lang="sr-Latn-ME" dirty="0" smtClean="0"/>
              <a:t>G – Prikupljanje kapitala na međunarodnim tržištima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8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U BiH, dionice/akcije i drugi vrijednosni papiri/hartije od </a:t>
            </a:r>
            <a:r>
              <a:rPr lang="pl-PL" dirty="0" smtClean="0"/>
              <a:t>vrijednosti </a:t>
            </a:r>
            <a:r>
              <a:rPr lang="en-US" dirty="0" smtClean="0"/>
              <a:t>(</a:t>
            </a:r>
            <a:r>
              <a:rPr lang="en-US" dirty="0" err="1"/>
              <a:t>varanti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dematerijaliziranom</a:t>
            </a:r>
            <a:r>
              <a:rPr lang="en-US" dirty="0"/>
              <a:t> (</a:t>
            </a:r>
            <a:r>
              <a:rPr lang="en-US" dirty="0" err="1"/>
              <a:t>nepapirnom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elektronskom</a:t>
            </a:r>
            <a:r>
              <a:rPr lang="en-US" dirty="0"/>
              <a:t>) </a:t>
            </a:r>
            <a:r>
              <a:rPr lang="en-US" dirty="0" err="1"/>
              <a:t>obliku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sani 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prenosivi</a:t>
            </a:r>
            <a:r>
              <a:rPr lang="en-US" dirty="0" smtClean="0"/>
              <a:t>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evidentirati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 smtClean="0"/>
              <a:t>zapisa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informacionom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, </a:t>
            </a:r>
            <a:r>
              <a:rPr lang="en-US" dirty="0" err="1"/>
              <a:t>depoa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kliringa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500" dirty="0"/>
              <a:t>3. </a:t>
            </a:r>
            <a:r>
              <a:rPr lang="en-US" sz="3500" dirty="0" err="1"/>
              <a:t>Domaći</a:t>
            </a:r>
            <a:r>
              <a:rPr lang="en-US" sz="3500" dirty="0"/>
              <a:t> </a:t>
            </a:r>
            <a:r>
              <a:rPr lang="en-US" sz="3500" dirty="0" err="1"/>
              <a:t>izdavaoci</a:t>
            </a:r>
            <a:r>
              <a:rPr lang="en-US" sz="3500" dirty="0"/>
              <a:t> </a:t>
            </a:r>
            <a:r>
              <a:rPr lang="en-US" sz="3500" dirty="0" err="1"/>
              <a:t>vrijednosnih</a:t>
            </a:r>
            <a:r>
              <a:rPr lang="en-US" sz="3500" dirty="0"/>
              <a:t> </a:t>
            </a:r>
            <a:r>
              <a:rPr lang="en-US" sz="3500" dirty="0" err="1"/>
              <a:t>papira</a:t>
            </a:r>
            <a:r>
              <a:rPr lang="en-US" sz="3500" dirty="0"/>
              <a:t>/</a:t>
            </a:r>
            <a:r>
              <a:rPr lang="en-US" sz="3500" dirty="0" err="1"/>
              <a:t>hartija</a:t>
            </a:r>
            <a:r>
              <a:rPr lang="en-US" sz="3500" dirty="0"/>
              <a:t> od </a:t>
            </a:r>
            <a:r>
              <a:rPr lang="en-US" sz="3500" dirty="0" err="1" smtClean="0"/>
              <a:t>vrijednosti</a:t>
            </a:r>
            <a:r>
              <a:rPr lang="sr-Latn-ME" sz="3500" dirty="0" smtClean="0"/>
              <a:t> </a:t>
            </a:r>
            <a:r>
              <a:rPr lang="pl-PL" sz="3500" dirty="0" smtClean="0"/>
              <a:t>na </a:t>
            </a:r>
            <a:r>
              <a:rPr lang="pl-PL" sz="3500" dirty="0"/>
              <a:t>međunarodnom tržištu i vrijednosni papiri/hartije </a:t>
            </a:r>
            <a:r>
              <a:rPr lang="pl-PL" sz="3500" dirty="0" smtClean="0"/>
              <a:t>od vrijednosti </a:t>
            </a:r>
            <a:r>
              <a:rPr lang="pl-PL" sz="3500" dirty="0"/>
              <a:t>stranih izdavalaca na domaćem tržištu </a:t>
            </a:r>
            <a:r>
              <a:rPr lang="pl-PL" sz="3500" dirty="0" smtClean="0"/>
              <a:t>kapitala </a:t>
            </a:r>
          </a:p>
          <a:p>
            <a:pPr algn="just"/>
            <a:r>
              <a:rPr lang="pl-PL" sz="3000" dirty="0" smtClean="0"/>
              <a:t>Društva </a:t>
            </a:r>
            <a:r>
              <a:rPr lang="pl-PL" sz="3000" dirty="0"/>
              <a:t>mogu odlučiti da osiguraju kapital kako na domaćim, tako i na </a:t>
            </a:r>
            <a:r>
              <a:rPr lang="pl-PL" sz="3000" dirty="0" smtClean="0"/>
              <a:t>međunarodnim </a:t>
            </a:r>
            <a:r>
              <a:rPr lang="en-US" sz="3000" dirty="0" err="1" smtClean="0"/>
              <a:t>tržištima</a:t>
            </a:r>
            <a:r>
              <a:rPr lang="en-US" sz="3000" dirty="0" smtClean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Pritom</a:t>
            </a:r>
            <a:r>
              <a:rPr lang="en-US" sz="3000" dirty="0" smtClean="0"/>
              <a:t> </a:t>
            </a:r>
            <a:r>
              <a:rPr lang="en-US" sz="3000" dirty="0" err="1"/>
              <a:t>učešće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inostranim</a:t>
            </a:r>
            <a:r>
              <a:rPr lang="en-US" sz="3000" dirty="0"/>
              <a:t> </a:t>
            </a:r>
            <a:r>
              <a:rPr lang="en-US" sz="3000" dirty="0" err="1"/>
              <a:t>tržištima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mogu</a:t>
            </a:r>
            <a:r>
              <a:rPr lang="en-US" sz="3000" dirty="0"/>
              <a:t> </a:t>
            </a:r>
            <a:r>
              <a:rPr lang="en-US" sz="3000" dirty="0" err="1" smtClean="0"/>
              <a:t>realiz</a:t>
            </a:r>
            <a:r>
              <a:rPr lang="sr-Latn-ME" sz="3000" dirty="0" smtClean="0"/>
              <a:t>ovati  </a:t>
            </a:r>
            <a:r>
              <a:rPr lang="en-US" sz="3000" dirty="0" err="1" smtClean="0"/>
              <a:t>direktnim</a:t>
            </a:r>
            <a:r>
              <a:rPr lang="en-US" sz="3000" dirty="0" smtClean="0"/>
              <a:t> </a:t>
            </a:r>
            <a:r>
              <a:rPr lang="en-US" sz="3000" dirty="0" err="1"/>
              <a:t>izdavanjem</a:t>
            </a:r>
            <a:r>
              <a:rPr lang="en-US" sz="3000" dirty="0"/>
              <a:t> </a:t>
            </a:r>
            <a:r>
              <a:rPr lang="en-US" sz="3000" dirty="0" err="1"/>
              <a:t>vrijednosnih</a:t>
            </a:r>
            <a:r>
              <a:rPr lang="en-US" sz="3000" dirty="0"/>
              <a:t> </a:t>
            </a:r>
            <a:r>
              <a:rPr lang="en-US" sz="3000" dirty="0" err="1"/>
              <a:t>papira</a:t>
            </a:r>
            <a:r>
              <a:rPr lang="en-US" sz="3000" dirty="0"/>
              <a:t>/</a:t>
            </a:r>
            <a:r>
              <a:rPr lang="en-US" sz="3000" dirty="0" err="1"/>
              <a:t>hartija</a:t>
            </a:r>
            <a:r>
              <a:rPr lang="en-US" sz="3000" dirty="0"/>
              <a:t> od </a:t>
            </a:r>
            <a:r>
              <a:rPr lang="en-US" sz="3000" dirty="0" err="1"/>
              <a:t>vrijednosti</a:t>
            </a:r>
            <a:r>
              <a:rPr lang="en-US" sz="3000" dirty="0"/>
              <a:t>,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indirektno</a:t>
            </a:r>
            <a:r>
              <a:rPr lang="en-US" sz="3000" dirty="0"/>
              <a:t>, </a:t>
            </a:r>
            <a:r>
              <a:rPr lang="en-US" sz="3000" dirty="0" err="1" smtClean="0"/>
              <a:t>preko</a:t>
            </a:r>
            <a:r>
              <a:rPr lang="sr-Latn-ME" sz="3000" dirty="0" smtClean="0"/>
              <a:t> </a:t>
            </a:r>
            <a:r>
              <a:rPr lang="en-US" sz="3000" dirty="0" err="1" smtClean="0"/>
              <a:t>depozitnih</a:t>
            </a:r>
            <a:r>
              <a:rPr lang="en-US" sz="3000" dirty="0" smtClean="0"/>
              <a:t> </a:t>
            </a:r>
            <a:r>
              <a:rPr lang="en-US" sz="3000" dirty="0" err="1"/>
              <a:t>potvrda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Depozitne</a:t>
            </a:r>
            <a:r>
              <a:rPr lang="en-US" sz="3000" dirty="0" smtClean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 </a:t>
            </a:r>
            <a:r>
              <a:rPr lang="en-US" sz="3000" dirty="0" err="1"/>
              <a:t>iziskuju</a:t>
            </a:r>
            <a:r>
              <a:rPr lang="en-US" sz="3000" dirty="0"/>
              <a:t> </a:t>
            </a:r>
            <a:r>
              <a:rPr lang="en-US" sz="3000" dirty="0" err="1" smtClean="0"/>
              <a:t>registr</a:t>
            </a:r>
            <a:r>
              <a:rPr lang="sr-Latn-ME" sz="3000" dirty="0" smtClean="0"/>
              <a:t>ovanje </a:t>
            </a:r>
            <a:r>
              <a:rPr lang="en-US" sz="3000" dirty="0" err="1" smtClean="0"/>
              <a:t>osnovnog</a:t>
            </a:r>
            <a:r>
              <a:rPr lang="en-US" sz="3000" dirty="0" smtClean="0"/>
              <a:t> </a:t>
            </a:r>
            <a:r>
              <a:rPr lang="en-US" sz="3000" dirty="0" err="1" smtClean="0"/>
              <a:t>vrijednosnog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hartije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ime</a:t>
            </a:r>
            <a:r>
              <a:rPr lang="en-US" sz="3000" dirty="0"/>
              <a:t> </a:t>
            </a:r>
            <a:r>
              <a:rPr lang="en-US" sz="3000" dirty="0" err="1"/>
              <a:t>stranog</a:t>
            </a:r>
            <a:r>
              <a:rPr lang="en-US" sz="3000" dirty="0"/>
              <a:t> </a:t>
            </a:r>
            <a:r>
              <a:rPr lang="en-US" sz="3000" dirty="0" err="1"/>
              <a:t>povjereničkog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, </a:t>
            </a:r>
            <a:r>
              <a:rPr lang="en-US" sz="3000" dirty="0" err="1"/>
              <a:t>češće</a:t>
            </a:r>
            <a:r>
              <a:rPr lang="en-US" sz="3000" dirty="0"/>
              <a:t>, </a:t>
            </a:r>
            <a:r>
              <a:rPr lang="en-US" sz="3000" dirty="0" err="1"/>
              <a:t>banke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/>
              <a:t>Banka </a:t>
            </a:r>
            <a:r>
              <a:rPr lang="en-US" sz="3000" dirty="0" err="1"/>
              <a:t>čuva</a:t>
            </a:r>
            <a:r>
              <a:rPr lang="en-US" sz="3000" dirty="0"/>
              <a:t> </a:t>
            </a:r>
            <a:r>
              <a:rPr lang="en-US" sz="3000" dirty="0" err="1"/>
              <a:t>dionice</a:t>
            </a:r>
            <a:r>
              <a:rPr lang="en-US" sz="3000" dirty="0"/>
              <a:t>/</a:t>
            </a:r>
            <a:r>
              <a:rPr lang="en-US" sz="3000" dirty="0" err="1"/>
              <a:t>akcije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izdaje</a:t>
            </a:r>
            <a:r>
              <a:rPr lang="en-US" sz="3000" dirty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 </a:t>
            </a:r>
            <a:r>
              <a:rPr lang="en-US" sz="3000" dirty="0" err="1"/>
              <a:t>po</a:t>
            </a:r>
            <a:r>
              <a:rPr lang="en-US" sz="3000" dirty="0"/>
              <a:t> </a:t>
            </a:r>
            <a:r>
              <a:rPr lang="en-US" sz="3000" dirty="0" err="1"/>
              <a:t>osnovu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smtClean="0"/>
              <a:t>Ove </a:t>
            </a:r>
            <a:r>
              <a:rPr lang="en-US" sz="3000" dirty="0"/>
              <a:t>se </a:t>
            </a:r>
            <a:r>
              <a:rPr lang="en-US" sz="3000" dirty="0" err="1" smtClean="0"/>
              <a:t>potvrde</a:t>
            </a:r>
            <a:r>
              <a:rPr lang="sr-Latn-ME" sz="3000" dirty="0" smtClean="0"/>
              <a:t> </a:t>
            </a:r>
            <a:r>
              <a:rPr lang="en-US" sz="3000" dirty="0" err="1" smtClean="0"/>
              <a:t>nazivaju</a:t>
            </a:r>
            <a:r>
              <a:rPr lang="en-US" sz="3000" dirty="0" smtClean="0"/>
              <a:t> </a:t>
            </a:r>
            <a:r>
              <a:rPr lang="en-US" sz="3000" dirty="0"/>
              <a:t>“</a:t>
            </a:r>
            <a:r>
              <a:rPr lang="en-US" sz="3000" dirty="0" err="1"/>
              <a:t>depozitne</a:t>
            </a:r>
            <a:r>
              <a:rPr lang="en-US" sz="3000" dirty="0"/>
              <a:t> </a:t>
            </a:r>
            <a:r>
              <a:rPr lang="en-US" sz="3000" dirty="0" err="1"/>
              <a:t>potvrde</a:t>
            </a:r>
            <a:r>
              <a:rPr lang="en-US" sz="3000" dirty="0"/>
              <a:t>”.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2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razvijen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err="1"/>
              <a:t>svjetskim</a:t>
            </a:r>
            <a:r>
              <a:rPr lang="en-US" dirty="0"/>
              <a:t> </a:t>
            </a:r>
            <a:r>
              <a:rPr lang="en-US" dirty="0" err="1" smtClean="0"/>
              <a:t>tržištima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otkrili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mjeseci</a:t>
            </a:r>
            <a:r>
              <a:rPr lang="en-US" dirty="0"/>
              <a:t> da se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 smtClean="0"/>
              <a:t>stranih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registriraju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atraktivan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 smtClean="0"/>
              <a:t>tržištima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proći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čitav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 smtClean="0"/>
              <a:t>izdavaoci</a:t>
            </a:r>
            <a:r>
              <a:rPr lang="sr-Latn-ME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različitom</a:t>
            </a:r>
            <a:r>
              <a:rPr lang="en-US" dirty="0"/>
              <a:t>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primjenjivi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domaće</a:t>
            </a:r>
            <a:r>
              <a:rPr lang="sr-Latn-ME" dirty="0" smtClean="0"/>
              <a:t>m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8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algn="just"/>
            <a:r>
              <a:rPr lang="en-US" dirty="0"/>
              <a:t>S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sr-Latn-ME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 smtClean="0"/>
              <a:t>inostranstvu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/>
              <a:t>s</a:t>
            </a:r>
            <a:r>
              <a:rPr lang="en-US" dirty="0" err="1"/>
              <a:t>matraju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inostranim</a:t>
            </a:r>
            <a:r>
              <a:rPr lang="en-US" dirty="0" smtClean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Dodatni element koji </a:t>
            </a:r>
            <a:r>
              <a:rPr lang="pl-PL" dirty="0" smtClean="0"/>
              <a:t>tretira pravo u BiH </a:t>
            </a:r>
            <a:r>
              <a:rPr lang="pl-PL" dirty="0"/>
              <a:t>odnosi se na valutu u kojoj </a:t>
            </a:r>
            <a:r>
              <a:rPr lang="pl-PL" dirty="0" smtClean="0"/>
              <a:t>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trguje </a:t>
            </a:r>
            <a:r>
              <a:rPr lang="pl-PL" dirty="0"/>
              <a:t>u BiH izražavaju se u KM.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36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5817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B</a:t>
            </a:r>
            <a:r>
              <a:rPr lang="sr-Latn-ME" sz="3600" dirty="0" smtClean="0">
                <a:latin typeface="+mn-lt"/>
              </a:rPr>
              <a:t> </a:t>
            </a:r>
            <a:r>
              <a:rPr lang="sr-Latn-ME" sz="3600" dirty="0" smtClean="0">
                <a:latin typeface="+mn-lt"/>
              </a:rPr>
              <a:t>– Karakteristike vlasničkih  </a:t>
            </a:r>
            <a:r>
              <a:rPr lang="sr-Latn-ME" sz="3600" dirty="0" smtClean="0">
                <a:latin typeface="+mn-lt"/>
              </a:rPr>
              <a:t>i </a:t>
            </a:r>
            <a:r>
              <a:rPr lang="sr-Latn-ME" sz="3600" dirty="0" smtClean="0">
                <a:latin typeface="+mn-lt"/>
              </a:rPr>
              <a:t>dužničkih  hartija </a:t>
            </a:r>
            <a:r>
              <a:rPr lang="sr-Latn-ME" sz="3600" dirty="0" smtClean="0">
                <a:latin typeface="+mn-lt"/>
              </a:rPr>
              <a:t>od </a:t>
            </a:r>
            <a:r>
              <a:rPr lang="sr-Latn-ME" sz="3600" dirty="0" smtClean="0">
                <a:latin typeface="+mn-lt"/>
              </a:rPr>
              <a:t>vrijednosti/vrijedonosnih papira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1</a:t>
            </a:r>
            <a:r>
              <a:rPr lang="en-US" sz="3500" dirty="0"/>
              <a:t>. </a:t>
            </a:r>
            <a:r>
              <a:rPr lang="en-US" sz="3500" dirty="0" err="1" smtClean="0"/>
              <a:t>Dionice</a:t>
            </a:r>
            <a:r>
              <a:rPr lang="en-US" sz="3500" dirty="0" smtClean="0"/>
              <a:t>/</a:t>
            </a:r>
            <a:r>
              <a:rPr lang="sr-Latn-ME" sz="3500" dirty="0" err="1"/>
              <a:t>a</a:t>
            </a:r>
            <a:r>
              <a:rPr lang="en-US" sz="3500" dirty="0" err="1" smtClean="0"/>
              <a:t>kcije</a:t>
            </a:r>
            <a:endParaRPr lang="en-US" sz="3500" dirty="0"/>
          </a:p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Ime</a:t>
            </a:r>
            <a:r>
              <a:rPr lang="en-US" b="1" dirty="0"/>
              <a:t> </a:t>
            </a:r>
            <a:r>
              <a:rPr lang="sr-Latn-ME" b="1" dirty="0" smtClean="0"/>
              <a:t>vlasnika</a:t>
            </a:r>
            <a:r>
              <a:rPr lang="en-US" b="1" dirty="0" smtClean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sr-Latn-ME" dirty="0" smtClean="0"/>
              <a:t>po</a:t>
            </a:r>
            <a:r>
              <a:rPr lang="en-US" dirty="0" smtClean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vrijednosni </a:t>
            </a:r>
            <a:r>
              <a:rPr lang="pl-PL" dirty="0"/>
              <a:t>papiri/hartije od vrijednosti na ime.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znači da je </a:t>
            </a:r>
            <a:r>
              <a:rPr lang="pl-PL" dirty="0" smtClean="0"/>
              <a:t>identifikacija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se </a:t>
            </a:r>
            <a:r>
              <a:rPr lang="en-US" dirty="0" err="1"/>
              <a:t>upisuje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transparentnijom</a:t>
            </a:r>
            <a:r>
              <a:rPr lang="en-US" dirty="0"/>
              <a:t>, a </a:t>
            </a:r>
            <a:r>
              <a:rPr lang="en-US" dirty="0" err="1" smtClean="0"/>
              <a:t>značajni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6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vlasnika</a:t>
            </a:r>
            <a:r>
              <a:rPr lang="en-US" b="1" dirty="0"/>
              <a:t>: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odnose </a:t>
            </a:r>
            <a:r>
              <a:rPr lang="pl-PL" dirty="0"/>
              <a:t>na određene dionice/akcije propisana su u osnivačkom aktu, </a:t>
            </a:r>
            <a:r>
              <a:rPr lang="pl-PL" dirty="0" smtClean="0"/>
              <a:t>odluci skupštine dioničara/akcionara  </a:t>
            </a:r>
            <a:r>
              <a:rPr lang="pl-PL" dirty="0"/>
              <a:t>ili odluci nadzornog/upravnog odbora (zavisno od činjenice ko </a:t>
            </a:r>
            <a:r>
              <a:rPr lang="pl-PL" dirty="0" smtClean="0"/>
              <a:t>je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 smtClean="0"/>
              <a:t>• </a:t>
            </a:r>
            <a:r>
              <a:rPr lang="en-US" b="1" dirty="0" err="1"/>
              <a:t>Nominalna</a:t>
            </a:r>
            <a:r>
              <a:rPr lang="en-US" b="1" dirty="0"/>
              <a:t>, </a:t>
            </a:r>
            <a:r>
              <a:rPr lang="en-US" b="1" dirty="0" err="1"/>
              <a:t>odnosno</a:t>
            </a:r>
            <a:r>
              <a:rPr lang="en-US" b="1" dirty="0"/>
              <a:t> </a:t>
            </a:r>
            <a:r>
              <a:rPr lang="en-US" b="1" dirty="0" err="1"/>
              <a:t>računovodstvena</a:t>
            </a:r>
            <a:r>
              <a:rPr lang="en-US" b="1" dirty="0"/>
              <a:t> </a:t>
            </a:r>
            <a:r>
              <a:rPr lang="en-US" b="1" dirty="0" err="1"/>
              <a:t>vrijednost</a:t>
            </a:r>
            <a:r>
              <a:rPr lang="en-US" b="1" dirty="0"/>
              <a:t>: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obična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povlaštena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izračunavanje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pl-PL" dirty="0" smtClean="0"/>
              <a:t>ne </a:t>
            </a:r>
            <a:r>
              <a:rPr lang="pl-PL" dirty="0"/>
              <a:t>može biti manja od iznosa od 10 KM u FBiH ili 5 KM u </a:t>
            </a:r>
            <a:r>
              <a:rPr lang="pl-PL" dirty="0" smtClean="0"/>
              <a:t>RS.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19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Zakoni u </a:t>
            </a:r>
            <a:r>
              <a:rPr lang="pl-PL" dirty="0"/>
              <a:t>BiH ne propisuju maksimalnu nominalnu vrijednost dionica/akcija.</a:t>
            </a:r>
          </a:p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ista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Povlaštene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 smtClean="0"/>
              <a:t>nominalnu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niža</a:t>
            </a:r>
            <a:r>
              <a:rPr lang="en-US" dirty="0"/>
              <a:t> 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računovodstvene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Poslije</a:t>
            </a:r>
            <a:r>
              <a:rPr lang="sr-Latn-ME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/>
              <a:t>osnivanja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pl-PL" dirty="0"/>
              <a:t>po cijeni jednakoj njihovoj tržišnoj cijeni, dokle god ta vrijednost nije manja 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potrebe povećanja, smanjenja ili restrukturiranja kapitala </a:t>
            </a:r>
            <a:r>
              <a:rPr lang="pl-PL" dirty="0" smtClean="0"/>
              <a:t>društva, </a:t>
            </a:r>
            <a:r>
              <a:rPr lang="pl-PL" dirty="0"/>
              <a:t>mora biti </a:t>
            </a:r>
            <a:r>
              <a:rPr lang="pl-PL" dirty="0" smtClean="0"/>
              <a:t>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ogromne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 smtClean="0"/>
              <a:t>konstantno</a:t>
            </a:r>
            <a:r>
              <a:rPr lang="sr-Latn-ME" dirty="0" smtClean="0"/>
              <a:t> </a:t>
            </a:r>
            <a:r>
              <a:rPr lang="pl-PL" dirty="0" smtClean="0"/>
              <a:t>osciliraju </a:t>
            </a:r>
            <a:r>
              <a:rPr lang="pl-PL" dirty="0"/>
              <a:t>i zavise od niza faktora koji utiču na obim i cijene ponude i tražnje.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4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Radi određivanja vrijednosti dionica/akcija investitori i lica koja </a:t>
            </a:r>
            <a:r>
              <a:rPr lang="it-IT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profesionalno</a:t>
            </a:r>
            <a:r>
              <a:rPr lang="en-US" dirty="0" smtClean="0"/>
              <a:t>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analitičke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uzimajući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raznovrsne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od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investicionu</a:t>
            </a:r>
            <a:r>
              <a:rPr lang="sr-Latn-ME" dirty="0" smtClean="0"/>
              <a:t> </a:t>
            </a:r>
            <a:r>
              <a:rPr lang="en-US" dirty="0" err="1" smtClean="0"/>
              <a:t>odluku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uspješnost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reputacija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njegove </a:t>
            </a:r>
            <a:r>
              <a:rPr lang="pl-PL" dirty="0"/>
              <a:t>uprave, makroekonomska politika i drugo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tom smislu, jedan od </a:t>
            </a:r>
            <a:r>
              <a:rPr lang="pl-PL" dirty="0" smtClean="0"/>
              <a:t>veoma </a:t>
            </a:r>
            <a:r>
              <a:rPr lang="en-US" dirty="0" err="1" smtClean="0"/>
              <a:t>važnih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pozitivnu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/>
              <a:t>potencijalnog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/>
              <a:t>realizira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 smtClean="0"/>
              <a:t>kapitalu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22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Obveznice</a:t>
            </a:r>
            <a:r>
              <a:rPr lang="sr-Latn-ME" dirty="0" smtClean="0"/>
              <a:t> i dužnički kapital</a:t>
            </a:r>
            <a:endParaRPr lang="en-US" dirty="0"/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nb-NO" dirty="0" smtClean="0"/>
              <a:t>osiguravaju </a:t>
            </a:r>
            <a:r>
              <a:rPr lang="nb-NO" dirty="0"/>
              <a:t>tzv. dužnički kapital. </a:t>
            </a:r>
            <a:endParaRPr lang="sr-Latn-ME" dirty="0" smtClean="0"/>
          </a:p>
          <a:p>
            <a:pPr algn="just"/>
            <a:r>
              <a:rPr lang="nb-NO" dirty="0" smtClean="0"/>
              <a:t>One </a:t>
            </a:r>
            <a:r>
              <a:rPr lang="nb-NO" dirty="0"/>
              <a:t>imaju sljedeće zakonske karakteristike:</a:t>
            </a:r>
          </a:p>
          <a:p>
            <a:pPr marL="0" indent="0" algn="just">
              <a:buNone/>
            </a:pPr>
            <a:r>
              <a:rPr lang="pl-PL" b="1" dirty="0"/>
              <a:t>a) Obveznice na ime i obveznice na donosioca</a:t>
            </a:r>
          </a:p>
          <a:p>
            <a:pPr algn="just"/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pt-BR" dirty="0" smtClean="0"/>
              <a:t>hartije </a:t>
            </a:r>
            <a:r>
              <a:rPr lang="pt-BR" dirty="0"/>
              <a:t>od vrijednosti na ime. </a:t>
            </a:r>
            <a:endParaRPr lang="sr-Latn-ME" dirty="0" smtClean="0"/>
          </a:p>
          <a:p>
            <a:pPr algn="just"/>
            <a:r>
              <a:rPr lang="pt-BR" dirty="0" smtClean="0"/>
              <a:t>U </a:t>
            </a:r>
            <a:r>
              <a:rPr lang="pt-BR" dirty="0"/>
              <a:t>takvim slučajevima, imalac obveznice se </a:t>
            </a:r>
            <a:r>
              <a:rPr lang="pt-BR" dirty="0" smtClean="0"/>
              <a:t>evidentira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zapisa</a:t>
            </a:r>
            <a:r>
              <a:rPr lang="en-US" dirty="0"/>
              <a:t> u </a:t>
            </a:r>
            <a:r>
              <a:rPr lang="en-US" dirty="0" err="1"/>
              <a:t>informacionom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vodi</a:t>
            </a:r>
            <a:r>
              <a:rPr lang="sr-Latn-ME" dirty="0" smtClean="0"/>
              <a:t> </a:t>
            </a:r>
            <a:r>
              <a:rPr lang="en-US" dirty="0" err="1" smtClean="0"/>
              <a:t>Registar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Uvod i </a:t>
            </a:r>
            <a:r>
              <a:rPr lang="sr-Latn-ME" sz="3600" dirty="0">
                <a:latin typeface="+mn-lt"/>
              </a:rPr>
              <a:t>k</a:t>
            </a:r>
            <a:r>
              <a:rPr lang="en-US" sz="3600" dirty="0" err="1" smtClean="0">
                <a:latin typeface="+mn-lt"/>
              </a:rPr>
              <a:t>ljučna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pitanja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sr-Latn-ME" dirty="0"/>
              <a:t>P</a:t>
            </a:r>
            <a:r>
              <a:rPr lang="sr-Latn-ME" dirty="0" smtClean="0"/>
              <a:t>itanja -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sr-Latn-ME" dirty="0" smtClean="0"/>
              <a:t>dioničko/akcionarsko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posljednji</a:t>
            </a:r>
            <a:r>
              <a:rPr lang="en-US" dirty="0"/>
              <a:t> put </a:t>
            </a:r>
            <a:r>
              <a:rPr lang="en-US" dirty="0" err="1"/>
              <a:t>temeljno</a:t>
            </a:r>
            <a:r>
              <a:rPr lang="en-US" dirty="0"/>
              <a:t> </a:t>
            </a:r>
            <a:r>
              <a:rPr lang="en-US" dirty="0" err="1"/>
              <a:t>ispitalo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potrebe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izvori </a:t>
            </a:r>
            <a:r>
              <a:rPr lang="it-IT" dirty="0"/>
              <a:t>mogu alternativno koristiti</a:t>
            </a:r>
            <a:r>
              <a:rPr lang="it-IT" dirty="0" smtClean="0"/>
              <a:t>?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Koje su prednosti i </a:t>
            </a:r>
            <a:r>
              <a:rPr lang="it-IT" dirty="0" smtClean="0"/>
              <a:t>mane</a:t>
            </a:r>
            <a:r>
              <a:rPr lang="sr-Latn-ME" dirty="0" smtClean="0"/>
              <a:t> </a:t>
            </a:r>
            <a:r>
              <a:rPr lang="pl-PL" dirty="0" smtClean="0"/>
              <a:t>finansiranja </a:t>
            </a:r>
            <a:r>
              <a:rPr lang="pl-PL" dirty="0"/>
              <a:t>zaduživanjem u odnosu na finansiranje </a:t>
            </a:r>
            <a:r>
              <a:rPr lang="pl-PL" dirty="0" smtClean="0"/>
              <a:t>putem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kapital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Koji </a:t>
            </a:r>
            <a:r>
              <a:rPr lang="en-US" dirty="0"/>
              <a:t>je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 smtClean="0"/>
              <a:t>koeficijent</a:t>
            </a:r>
            <a:r>
              <a:rPr lang="sr-Latn-ME" dirty="0" smtClean="0"/>
              <a:t> </a:t>
            </a:r>
            <a:r>
              <a:rPr lang="pl-PL" dirty="0" smtClean="0"/>
              <a:t>zaduženosti </a:t>
            </a:r>
            <a:r>
              <a:rPr lang="pl-PL" dirty="0"/>
              <a:t>društva u odnosu na kapital</a:t>
            </a:r>
            <a:r>
              <a:rPr lang="pl-PL" dirty="0" smtClean="0"/>
              <a:t>?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Koje su </a:t>
            </a:r>
            <a:r>
              <a:rPr lang="pl-PL" dirty="0" smtClean="0"/>
              <a:t>implikacije </a:t>
            </a:r>
            <a:r>
              <a:rPr lang="sv-SE" dirty="0" smtClean="0"/>
              <a:t>svake </a:t>
            </a:r>
            <a:r>
              <a:rPr lang="sv-SE" dirty="0"/>
              <a:t>od alternativa na korporativno upravljanje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8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c)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endParaRPr lang="en-US" b="1" dirty="0"/>
          </a:p>
          <a:p>
            <a:pPr algn="just"/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povjerioca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Zahtijevati</a:t>
            </a:r>
            <a:r>
              <a:rPr lang="en-US" b="1" dirty="0"/>
              <a:t> </a:t>
            </a:r>
            <a:r>
              <a:rPr lang="en-US" b="1" dirty="0" err="1"/>
              <a:t>isplatu</a:t>
            </a:r>
            <a:r>
              <a:rPr lang="en-US" b="1" dirty="0"/>
              <a:t> </a:t>
            </a:r>
            <a:r>
              <a:rPr lang="en-US" b="1" dirty="0" err="1"/>
              <a:t>nominalne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obveznice</a:t>
            </a:r>
            <a:r>
              <a:rPr lang="en-US" b="1" dirty="0"/>
              <a:t> (</a:t>
            </a:r>
            <a:r>
              <a:rPr lang="en-US" b="1" dirty="0" err="1"/>
              <a:t>glavnice</a:t>
            </a:r>
            <a:r>
              <a:rPr lang="en-US" b="1" dirty="0"/>
              <a:t>) </a:t>
            </a:r>
            <a:r>
              <a:rPr lang="en-US" b="1" dirty="0" err="1" smtClean="0"/>
              <a:t>po</a:t>
            </a:r>
            <a:r>
              <a:rPr lang="sr-Latn-ME" b="1" dirty="0" smtClean="0"/>
              <a:t> </a:t>
            </a:r>
            <a:r>
              <a:rPr lang="en-US" b="1" dirty="0" err="1" smtClean="0"/>
              <a:t>dospijeću</a:t>
            </a:r>
            <a:r>
              <a:rPr lang="en-US" b="1" dirty="0"/>
              <a:t>. </a:t>
            </a:r>
            <a:endParaRPr lang="sr-Latn-ME" b="1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alternativama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glavnice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dospijeća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 smtClean="0"/>
              <a:t>mogućnost</a:t>
            </a:r>
            <a:r>
              <a:rPr lang="sr-Latn-ME" dirty="0" smtClean="0"/>
              <a:t> </a:t>
            </a:r>
            <a:r>
              <a:rPr lang="en-US" dirty="0" err="1" smtClean="0"/>
              <a:t>prijevremenog</a:t>
            </a:r>
            <a:r>
              <a:rPr lang="en-US" dirty="0" smtClean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25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Zahtijevati</a:t>
            </a:r>
            <a:r>
              <a:rPr lang="en-US" b="1" dirty="0"/>
              <a:t> </a:t>
            </a:r>
            <a:r>
              <a:rPr lang="en-US" b="1" dirty="0" err="1"/>
              <a:t>isplatu</a:t>
            </a:r>
            <a:r>
              <a:rPr lang="en-US" b="1" dirty="0"/>
              <a:t> </a:t>
            </a:r>
            <a:r>
              <a:rPr lang="en-US" b="1" dirty="0" err="1"/>
              <a:t>kamate</a:t>
            </a:r>
            <a:r>
              <a:rPr lang="en-US" b="1" dirty="0"/>
              <a:t>.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ostvaruju</a:t>
            </a:r>
            <a:r>
              <a:rPr lang="sr-Latn-ME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kupona</a:t>
            </a:r>
            <a:r>
              <a:rPr lang="en-US" dirty="0"/>
              <a:t> (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historiju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izdavale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pl-PL" dirty="0"/>
              <a:t>kupona, koji su se podnosili u zamjenu za isplatu kamata).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prenosive</a:t>
            </a:r>
            <a:r>
              <a:rPr lang="en-US" dirty="0"/>
              <a:t>,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sr-Latn-ME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sr-Latn-ME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konstantno</a:t>
            </a:r>
            <a:r>
              <a:rPr lang="sr-Latn-ME" dirty="0"/>
              <a:t> </a:t>
            </a:r>
            <a:r>
              <a:rPr lang="en-US" dirty="0" err="1"/>
              <a:t>osciliraju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zaraditi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izgubiti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95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d) Osigurane i neosigurane obveznice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neosigurane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Osigurane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Zalaganje</a:t>
            </a:r>
            <a:r>
              <a:rPr lang="en-US" b="1" dirty="0"/>
              <a:t> </a:t>
            </a:r>
            <a:r>
              <a:rPr lang="en-US" b="1" dirty="0" err="1"/>
              <a:t>imovine</a:t>
            </a:r>
            <a:r>
              <a:rPr lang="en-US" b="1" dirty="0"/>
              <a:t>.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/>
              <a:t>zaloga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pl-PL" dirty="0" smtClean="0"/>
              <a:t>prava </a:t>
            </a:r>
            <a:r>
              <a:rPr lang="pl-PL" dirty="0"/>
              <a:t>u pogledu založene imovine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30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Garancija</a:t>
            </a:r>
            <a:r>
              <a:rPr lang="en-US" b="1" dirty="0"/>
              <a:t> </a:t>
            </a:r>
            <a:r>
              <a:rPr lang="en-US" b="1" dirty="0" err="1"/>
              <a:t>trećeg</a:t>
            </a:r>
            <a:r>
              <a:rPr lang="en-US" b="1" dirty="0"/>
              <a:t> </a:t>
            </a:r>
            <a:r>
              <a:rPr lang="en-US" b="1" dirty="0" err="1"/>
              <a:t>lica</a:t>
            </a:r>
            <a:r>
              <a:rPr lang="en-US" b="1" dirty="0"/>
              <a:t>. </a:t>
            </a:r>
            <a:r>
              <a:rPr lang="en-US" dirty="0"/>
              <a:t>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pl-PL" dirty="0" smtClean="0"/>
              <a:t>(na primjer</a:t>
            </a:r>
            <a:r>
              <a:rPr lang="pl-PL" dirty="0"/>
              <a:t>, koju podnosi matično društvo za obveznice koje izdaje </a:t>
            </a:r>
            <a:r>
              <a:rPr lang="pl-PL" dirty="0" smtClean="0"/>
              <a:t>zavisno </a:t>
            </a:r>
            <a:r>
              <a:rPr lang="en-US" dirty="0" err="1" smtClean="0"/>
              <a:t>društvo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lična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jamstvo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Garant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supsidijarno</a:t>
            </a:r>
            <a:r>
              <a:rPr lang="en-US" dirty="0" smtClean="0"/>
              <a:t>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 smtClean="0"/>
              <a:t>imaocima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da, pored </a:t>
            </a:r>
            <a:r>
              <a:rPr lang="en-US" dirty="0" err="1"/>
              <a:t>uobičajenih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davanja</a:t>
            </a:r>
            <a:r>
              <a:rPr lang="sr-Latn-ME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zaloga</a:t>
            </a:r>
            <a:r>
              <a:rPr lang="en-US" dirty="0"/>
              <a:t>, </a:t>
            </a:r>
            <a:r>
              <a:rPr lang="en-US" dirty="0" err="1"/>
              <a:t>hipoteka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garancija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osigurati</a:t>
            </a:r>
            <a:r>
              <a:rPr lang="sr-Latn-ME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održavanjem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,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ostalog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7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/>
              <a:t>e) </a:t>
            </a:r>
            <a:r>
              <a:rPr lang="en-US" b="1" dirty="0" err="1"/>
              <a:t>Zamjenjive</a:t>
            </a:r>
            <a:r>
              <a:rPr lang="en-US" b="1" dirty="0"/>
              <a:t> </a:t>
            </a:r>
            <a:r>
              <a:rPr lang="en-US" b="1" dirty="0" err="1"/>
              <a:t>obveznice</a:t>
            </a:r>
            <a:endParaRPr lang="en-US" b="1" dirty="0"/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zamijeniti</a:t>
            </a:r>
            <a:r>
              <a:rPr lang="en-US" dirty="0"/>
              <a:t> u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uporednoj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 1)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zamjenjive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; </a:t>
            </a:r>
            <a:r>
              <a:rPr lang="en-US" dirty="0" err="1"/>
              <a:t>ili</a:t>
            </a:r>
            <a:r>
              <a:rPr lang="en-US" dirty="0"/>
              <a:t> 2) </a:t>
            </a:r>
            <a:r>
              <a:rPr lang="en-US" dirty="0" err="1"/>
              <a:t>isplative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zamjenjive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 smtClean="0"/>
              <a:t>odobrenih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nedovoljna</a:t>
            </a:r>
            <a:r>
              <a:rPr lang="en-US" dirty="0"/>
              <a:t> da bi se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Zamjenjive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manja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za koje se zamjenjuju.</a:t>
            </a:r>
          </a:p>
          <a:p>
            <a:pPr marL="0" indent="0" algn="just">
              <a:buNone/>
            </a:pPr>
            <a:r>
              <a:rPr lang="en-US" b="1" dirty="0"/>
              <a:t>f) </a:t>
            </a:r>
            <a:r>
              <a:rPr lang="en-US" b="1" dirty="0" err="1"/>
              <a:t>Razlike</a:t>
            </a:r>
            <a:r>
              <a:rPr lang="en-US" b="1" dirty="0"/>
              <a:t> </a:t>
            </a:r>
            <a:r>
              <a:rPr lang="en-US" b="1" dirty="0" err="1"/>
              <a:t>između</a:t>
            </a:r>
            <a:r>
              <a:rPr lang="en-US" b="1" dirty="0"/>
              <a:t> </a:t>
            </a:r>
            <a:r>
              <a:rPr lang="en-US" b="1" dirty="0" err="1"/>
              <a:t>interesa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endParaRPr lang="en-US" b="1" dirty="0"/>
          </a:p>
          <a:p>
            <a:pPr algn="just"/>
            <a:r>
              <a:rPr lang="en-US" dirty="0"/>
              <a:t>I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profitabilnost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0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 smtClean="0"/>
              <a:t>posluje</a:t>
            </a:r>
            <a:r>
              <a:rPr lang="sr-Latn-ME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češće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nego</a:t>
            </a:r>
            <a:r>
              <a:rPr lang="sr-Latn-ME" dirty="0" smtClean="0"/>
              <a:t> </a:t>
            </a:r>
            <a:r>
              <a:rPr lang="pl-PL" dirty="0" smtClean="0"/>
              <a:t>ona </a:t>
            </a:r>
            <a:r>
              <a:rPr lang="pl-PL" dirty="0"/>
              <a:t>koja to nisu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Za imaoce obveznica, društvo koje je u dobrom stanju smanjuje </a:t>
            </a:r>
            <a:r>
              <a:rPr lang="pl-PL" dirty="0" smtClean="0"/>
              <a:t>rizik </a:t>
            </a:r>
            <a:r>
              <a:rPr lang="en-US" dirty="0" smtClean="0"/>
              <a:t>od </a:t>
            </a:r>
            <a:r>
              <a:rPr lang="en-US" dirty="0" err="1"/>
              <a:t>neizvršenja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obveznicama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Ukratko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uspješno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profitabilno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izdalo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8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 smtClean="0"/>
              <a:t>vrsta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</a:t>
            </a:r>
            <a:r>
              <a:rPr lang="pl-PL" b="1" dirty="0"/>
              <a:t>Interesi se najjasnije razilaze u stečajnom postupku. </a:t>
            </a:r>
            <a:endParaRPr lang="pl-PL" b="1" dirty="0" smtClean="0"/>
          </a:p>
          <a:p>
            <a:pPr algn="just"/>
            <a:r>
              <a:rPr lang="pl-PL" dirty="0" smtClean="0"/>
              <a:t>U stečajnom </a:t>
            </a:r>
            <a:r>
              <a:rPr lang="en-US" dirty="0" err="1" smtClean="0"/>
              <a:t>postupku</a:t>
            </a:r>
            <a:r>
              <a:rPr lang="en-US" dirty="0"/>
              <a:t>,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stepene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naplati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 smtClean="0"/>
              <a:t>potraživanja</a:t>
            </a:r>
            <a:r>
              <a:rPr lang="sr-Latn-ME" dirty="0" smtClean="0"/>
              <a:t> </a:t>
            </a:r>
            <a:r>
              <a:rPr lang="en-US" dirty="0" err="1" smtClean="0"/>
              <a:t>imalaca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namiruju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rezidualnim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3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Druga </a:t>
            </a:r>
            <a:r>
              <a:rPr lang="en-US" b="1" dirty="0" err="1"/>
              <a:t>razlika</a:t>
            </a:r>
            <a:r>
              <a:rPr lang="en-US" b="1" dirty="0"/>
              <a:t> je u </a:t>
            </a:r>
            <a:r>
              <a:rPr lang="en-US" b="1" dirty="0" err="1"/>
              <a:t>zamjeni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.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svođenje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najmanju</a:t>
            </a:r>
            <a:r>
              <a:rPr lang="en-US" dirty="0"/>
              <a:t> </a:t>
            </a:r>
            <a:r>
              <a:rPr lang="en-US" dirty="0" err="1"/>
              <a:t>moguću</a:t>
            </a:r>
            <a:r>
              <a:rPr lang="en-US" dirty="0"/>
              <a:t> </a:t>
            </a:r>
            <a:r>
              <a:rPr lang="en-US" dirty="0" err="1"/>
              <a:t>mjeru</a:t>
            </a:r>
            <a:r>
              <a:rPr lang="en-US" dirty="0"/>
              <a:t> </a:t>
            </a:r>
            <a:r>
              <a:rPr lang="en-US" dirty="0" err="1" smtClean="0"/>
              <a:t>razvodnjavanja</a:t>
            </a:r>
            <a:r>
              <a:rPr lang="sr-Latn-ME" dirty="0" smtClean="0"/>
              <a:t> </a:t>
            </a:r>
            <a:r>
              <a:rPr lang="pl-PL" dirty="0" smtClean="0"/>
              <a:t>kapital-učešća </a:t>
            </a:r>
            <a:r>
              <a:rPr lang="pl-PL" dirty="0"/>
              <a:t>koje posjeduju.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i razlog zbog kojeg oni imaju </a:t>
            </a:r>
            <a:r>
              <a:rPr lang="pl-PL" dirty="0" smtClean="0"/>
              <a:t>pravo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a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 smtClean="0"/>
              <a:t>prouzrokovale</a:t>
            </a:r>
            <a:r>
              <a:rPr lang="sr-Latn-ME" dirty="0" smtClean="0"/>
              <a:t> </a:t>
            </a:r>
            <a:r>
              <a:rPr lang="en-US" dirty="0" err="1" smtClean="0"/>
              <a:t>razvodnjavanje</a:t>
            </a:r>
            <a:r>
              <a:rPr lang="en-US" dirty="0" smtClean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 smtClean="0"/>
              <a:t>odobrenju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Slično</a:t>
            </a:r>
            <a:r>
              <a:rPr lang="en-US" dirty="0" smtClean="0"/>
              <a:t> </a:t>
            </a:r>
            <a:r>
              <a:rPr lang="en-US" dirty="0"/>
              <a:t>tome,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zamjenjivih</a:t>
            </a:r>
            <a:r>
              <a:rPr lang="en-US" dirty="0"/>
              <a:t> </a:t>
            </a:r>
            <a:r>
              <a:rPr lang="en-US" dirty="0" err="1" smtClean="0"/>
              <a:t>obveznica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zainteresirani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sprečavanje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otkupa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to </a:t>
            </a:r>
            <a:r>
              <a:rPr lang="en-US" dirty="0" err="1"/>
              <a:t>sukobljava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ostvarivanjem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zamjenu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86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Interesi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imalaca</a:t>
            </a:r>
            <a:r>
              <a:rPr lang="en-US" b="1" dirty="0"/>
              <a:t> </a:t>
            </a:r>
            <a:r>
              <a:rPr lang="en-US" b="1" dirty="0" err="1"/>
              <a:t>obveznica</a:t>
            </a:r>
            <a:r>
              <a:rPr lang="en-US" b="1" dirty="0"/>
              <a:t> </a:t>
            </a:r>
            <a:r>
              <a:rPr lang="en-US" b="1" dirty="0" err="1"/>
              <a:t>razilaze</a:t>
            </a:r>
            <a:r>
              <a:rPr lang="en-US" b="1" dirty="0"/>
              <a:t> se </a:t>
            </a:r>
            <a:r>
              <a:rPr lang="en-US" b="1" dirty="0" err="1"/>
              <a:t>i</a:t>
            </a:r>
            <a:r>
              <a:rPr lang="en-US" b="1" dirty="0"/>
              <a:t> u </a:t>
            </a:r>
            <a:r>
              <a:rPr lang="en-US" b="1" dirty="0" err="1" smtClean="0"/>
              <a:t>pogledu</a:t>
            </a:r>
            <a:r>
              <a:rPr lang="sr-Latn-ME" b="1" dirty="0" smtClean="0"/>
              <a:t> </a:t>
            </a:r>
            <a:r>
              <a:rPr lang="en-US" b="1" dirty="0" err="1" smtClean="0"/>
              <a:t>rizika</a:t>
            </a:r>
            <a:r>
              <a:rPr lang="en-US" b="1" dirty="0" smtClean="0"/>
              <a:t>.</a:t>
            </a:r>
            <a:endParaRPr lang="sr-Latn-ME" b="1" dirty="0" smtClean="0"/>
          </a:p>
          <a:p>
            <a:pPr algn="just"/>
            <a:r>
              <a:rPr lang="en-US" b="1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 smtClean="0"/>
              <a:t>imalaca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uspješno</a:t>
            </a:r>
            <a:r>
              <a:rPr lang="sr-Latn-ME" dirty="0" smtClean="0"/>
              <a:t> </a:t>
            </a:r>
            <a:r>
              <a:rPr lang="en-US" dirty="0" err="1" smtClean="0"/>
              <a:t>odgovori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,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doživi</a:t>
            </a:r>
            <a:r>
              <a:rPr lang="en-US" dirty="0" smtClean="0"/>
              <a:t> </a:t>
            </a:r>
            <a:r>
              <a:rPr lang="en-US" dirty="0" err="1"/>
              <a:t>neuspjeh</a:t>
            </a:r>
            <a:r>
              <a:rPr lang="en-US" dirty="0"/>
              <a:t>, </a:t>
            </a:r>
            <a:r>
              <a:rPr lang="en-US" dirty="0" err="1"/>
              <a:t>gubici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projekata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poziciji</a:t>
            </a:r>
            <a:r>
              <a:rPr lang="en-US" dirty="0"/>
              <a:t> da </a:t>
            </a:r>
            <a:r>
              <a:rPr lang="en-US" dirty="0" err="1"/>
              <a:t>izgube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pl-PL" dirty="0" smtClean="0"/>
              <a:t>stepen </a:t>
            </a:r>
            <a:r>
              <a:rPr lang="pl-PL" dirty="0"/>
              <a:t>rizika za društvo na kraju prouzrokuje pokretanje stečajnog postupka.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/>
              <a:t>neosiguranih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/>
              <a:t>nadaju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predvidljive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stabilne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moguće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509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</a:rPr>
              <a:t>C</a:t>
            </a:r>
            <a:r>
              <a:rPr lang="sr-Latn-ME" sz="4000" dirty="0" smtClean="0">
                <a:latin typeface="+mn-lt"/>
              </a:rPr>
              <a:t> -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Izdavanje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vrijednosnih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papira</a:t>
            </a:r>
            <a:r>
              <a:rPr lang="en-US" sz="4000" dirty="0">
                <a:latin typeface="+mn-lt"/>
              </a:rPr>
              <a:t>/</a:t>
            </a:r>
            <a:r>
              <a:rPr lang="en-US" sz="4000" dirty="0" err="1">
                <a:latin typeface="+mn-lt"/>
              </a:rPr>
              <a:t>hartija</a:t>
            </a:r>
            <a:r>
              <a:rPr lang="en-US" sz="4000" dirty="0">
                <a:latin typeface="+mn-lt"/>
              </a:rPr>
              <a:t> od</a:t>
            </a:r>
            <a:br>
              <a:rPr lang="en-US" sz="4000" dirty="0">
                <a:latin typeface="+mn-lt"/>
              </a:rPr>
            </a:br>
            <a:r>
              <a:rPr lang="en-US" sz="4000" dirty="0" err="1">
                <a:latin typeface="+mn-lt"/>
              </a:rPr>
              <a:t>vrijednosti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je </a:t>
            </a:r>
            <a:r>
              <a:rPr lang="en-US" dirty="0" err="1"/>
              <a:t>složen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uključuje</a:t>
            </a:r>
            <a:r>
              <a:rPr lang="sr-Latn-ME" dirty="0" smtClean="0"/>
              <a:t> </a:t>
            </a:r>
            <a:r>
              <a:rPr lang="en-US" dirty="0" err="1" smtClean="0"/>
              <a:t>prijenos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kontrolna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/>
              <a:t>prikupe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produktivne</a:t>
            </a:r>
            <a:r>
              <a:rPr lang="en-US" dirty="0"/>
              <a:t> </a:t>
            </a:r>
            <a:r>
              <a:rPr lang="en-US" dirty="0" err="1"/>
              <a:t>svrhe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 smtClean="0"/>
              <a:t>također</a:t>
            </a:r>
            <a:r>
              <a:rPr lang="sr-Latn-ME" dirty="0" smtClean="0"/>
              <a:t> </a:t>
            </a:r>
            <a:r>
              <a:rPr lang="en-US" dirty="0" err="1" smtClean="0"/>
              <a:t>dozvoljavaju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da </a:t>
            </a:r>
            <a:r>
              <a:rPr lang="en-US" dirty="0" err="1" smtClean="0"/>
              <a:t>ubir</a:t>
            </a:r>
            <a:r>
              <a:rPr lang="sr-Latn-ME" dirty="0" smtClean="0"/>
              <a:t>aj</a:t>
            </a:r>
            <a:r>
              <a:rPr lang="en-US" dirty="0" smtClean="0"/>
              <a:t>u </a:t>
            </a:r>
            <a:r>
              <a:rPr lang="en-US" dirty="0" err="1"/>
              <a:t>prihode</a:t>
            </a:r>
            <a:r>
              <a:rPr lang="en-US" dirty="0"/>
              <a:t> od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bi u </a:t>
            </a:r>
            <a:r>
              <a:rPr lang="en-US" dirty="0" err="1" smtClean="0"/>
              <a:t>suprotnom</a:t>
            </a:r>
            <a:r>
              <a:rPr lang="sr-Latn-ME" dirty="0" smtClean="0"/>
              <a:t> </a:t>
            </a:r>
            <a:r>
              <a:rPr lang="en-US" dirty="0" err="1" smtClean="0"/>
              <a:t>ležao</a:t>
            </a:r>
            <a:r>
              <a:rPr lang="en-US" dirty="0" smtClean="0"/>
              <a:t> </a:t>
            </a:r>
            <a:r>
              <a:rPr lang="en-US" dirty="0" err="1"/>
              <a:t>neiskorišten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željenom</a:t>
            </a:r>
            <a:r>
              <a:rPr lang="en-US" dirty="0"/>
              <a:t> </a:t>
            </a:r>
            <a:r>
              <a:rPr lang="en-US" dirty="0" err="1" smtClean="0"/>
              <a:t>nivou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Koja </a:t>
            </a:r>
            <a:r>
              <a:rPr lang="pl-PL" dirty="0"/>
              <a:t>je najprikladnija metoda finansiranja za društvo i zašto?</a:t>
            </a:r>
          </a:p>
          <a:p>
            <a:pPr algn="just"/>
            <a:r>
              <a:rPr lang="en-US" dirty="0" smtClean="0"/>
              <a:t>Da </a:t>
            </a:r>
            <a:r>
              <a:rPr lang="en-US" dirty="0"/>
              <a:t>li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ispitalo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međunarodnog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?</a:t>
            </a:r>
          </a:p>
          <a:p>
            <a:pPr algn="just"/>
            <a:r>
              <a:rPr lang="pl-PL" dirty="0" smtClean="0"/>
              <a:t>Koje </a:t>
            </a:r>
            <a:r>
              <a:rPr lang="pl-PL" dirty="0"/>
              <a:t>su prednosti i mane prikupljanja kapitala na </a:t>
            </a:r>
            <a:r>
              <a:rPr lang="pl-PL" dirty="0" smtClean="0"/>
              <a:t>stranim </a:t>
            </a:r>
            <a:r>
              <a:rPr lang="en-US" dirty="0" err="1" smtClean="0"/>
              <a:t>tržištima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kotiranja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stranim</a:t>
            </a:r>
            <a:r>
              <a:rPr lang="sr-Latn-ME" dirty="0" smtClean="0"/>
              <a:t> </a:t>
            </a:r>
            <a:r>
              <a:rPr lang="en-US" dirty="0" err="1" smtClean="0"/>
              <a:t>berzama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/>
              <a:t>upravljanje</a:t>
            </a:r>
            <a:r>
              <a:rPr lang="en-US" dirty="0"/>
              <a:t>?</a:t>
            </a:r>
          </a:p>
          <a:p>
            <a:pPr algn="just"/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mane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712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okupljati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davaoce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ako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ta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err="1"/>
              <a:t>zloupotrebama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Nažalost</a:t>
            </a:r>
            <a:r>
              <a:rPr lang="en-US" dirty="0"/>
              <a:t>, </a:t>
            </a:r>
            <a:r>
              <a:rPr lang="en-US" dirty="0" err="1"/>
              <a:t>historija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puna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primjera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t-BR" dirty="0" smtClean="0"/>
              <a:t>u </a:t>
            </a:r>
            <a:r>
              <a:rPr lang="pt-BR" dirty="0"/>
              <a:t>velikoj mjeri se razvilo kao odgovor na zloupotrebe i </a:t>
            </a:r>
            <a:r>
              <a:rPr lang="pt-BR" dirty="0" smtClean="0"/>
              <a:t>nefunkcioni</a:t>
            </a:r>
            <a:r>
              <a:rPr lang="sr-Latn-ME" dirty="0" smtClean="0"/>
              <a:t>sanje </a:t>
            </a:r>
            <a:r>
              <a:rPr lang="pt-BR" dirty="0" smtClean="0"/>
              <a:t> </a:t>
            </a:r>
            <a:r>
              <a:rPr lang="pt-BR" dirty="0"/>
              <a:t>tržišta</a:t>
            </a:r>
            <a:r>
              <a:rPr lang="pt-BR" dirty="0" smtClean="0"/>
              <a:t>.</a:t>
            </a:r>
          </a:p>
          <a:p>
            <a:pPr algn="just"/>
            <a:r>
              <a:rPr lang="en-US" dirty="0" err="1" smtClean="0"/>
              <a:t>Njegova</a:t>
            </a:r>
            <a:r>
              <a:rPr lang="en-US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je da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poboljša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uređeni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 smtClean="0"/>
              <a:t>značajna</a:t>
            </a:r>
            <a:r>
              <a:rPr lang="en-US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u </a:t>
            </a:r>
            <a:r>
              <a:rPr lang="en-US" dirty="0" err="1" smtClean="0"/>
              <a:t>osiguranju</a:t>
            </a:r>
            <a:r>
              <a:rPr lang="en-US" dirty="0" smtClean="0"/>
              <a:t> </a:t>
            </a:r>
            <a:r>
              <a:rPr lang="en-US" dirty="0" err="1" smtClean="0"/>
              <a:t>transparentnosti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zakonitosti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(KVP/KHOV).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9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odstupiti</a:t>
            </a:r>
            <a:r>
              <a:rPr lang="en-US" dirty="0"/>
              <a:t> od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značajno</a:t>
            </a:r>
            <a:r>
              <a:rPr lang="en-US" dirty="0"/>
              <a:t> je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, </a:t>
            </a:r>
            <a:r>
              <a:rPr lang="en-US" dirty="0" err="1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/>
              <a:t>obuhvaćene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 </a:t>
            </a:r>
            <a:r>
              <a:rPr lang="en-US" dirty="0" err="1"/>
              <a:t>ogleda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ova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realiz</a:t>
            </a:r>
            <a:r>
              <a:rPr lang="sr-Latn-ME" dirty="0" smtClean="0"/>
              <a:t>ovati  </a:t>
            </a:r>
            <a:r>
              <a:rPr lang="en-US" dirty="0" err="1" smtClean="0"/>
              <a:t>zatvorene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zatvorena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Z</a:t>
            </a:r>
            <a:r>
              <a:rPr lang="en-US" dirty="0" err="1" smtClean="0"/>
              <a:t>akonski</a:t>
            </a:r>
            <a:r>
              <a:rPr lang="en-US" dirty="0" smtClean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da li je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zatvoreno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</a:t>
            </a:r>
            <a:r>
              <a:rPr lang="sr-Latn-ME" dirty="0" smtClean="0"/>
              <a:t> </a:t>
            </a:r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 smtClean="0"/>
              <a:t>.</a:t>
            </a:r>
            <a:r>
              <a:rPr lang="sr-Latn-ME" dirty="0" smtClean="0"/>
              <a:t> Naredna slika to ilustruje.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331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90" y="450761"/>
            <a:ext cx="11545754" cy="585982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6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obveznicama</a:t>
            </a:r>
            <a:r>
              <a:rPr lang="en-US" dirty="0"/>
              <a:t>,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primjenu</a:t>
            </a:r>
            <a:r>
              <a:rPr lang="sr-Latn-ME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tom</a:t>
            </a:r>
            <a:r>
              <a:rPr lang="sr-Latn-ME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/>
              <a:t>zakonski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vrijednosti javnom ponudom, kao i izuzetke od obaveze odobrenja prospekta </a:t>
            </a:r>
            <a:r>
              <a:rPr lang="pl-PL" dirty="0" smtClean="0"/>
              <a:t>i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Pored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, s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61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/>
              <a:t>Nima se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sr-Latn-ME" dirty="0"/>
              <a:t>šu 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sr-Latn-ME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je 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uslovljeno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sr-Latn-ME" dirty="0"/>
              <a:t> </a:t>
            </a:r>
            <a:r>
              <a:rPr lang="pl-PL" dirty="0"/>
              <a:t>rješenjem Komisije za vrijednosne papire/hartije od vrijednosti.</a:t>
            </a:r>
          </a:p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sr-Latn-ME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prikazano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/>
              <a:t>narednoj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Oni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Naredna slika to ilustruje.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81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586" y="218675"/>
            <a:ext cx="8139448" cy="63310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1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Istovjetni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</a:t>
            </a:r>
            <a:r>
              <a:rPr lang="en-US" dirty="0" err="1"/>
              <a:t>primjenjuju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U nastavku predavanja</a:t>
            </a:r>
            <a:r>
              <a:rPr lang="en-US" dirty="0" smtClean="0"/>
              <a:t> </a:t>
            </a:r>
            <a:r>
              <a:rPr lang="en-US" dirty="0" err="1"/>
              <a:t>detaljnije</a:t>
            </a:r>
            <a:r>
              <a:rPr lang="en-US" dirty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razmatra</a:t>
            </a:r>
            <a:r>
              <a:rPr lang="sr-Latn-ME" dirty="0" smtClean="0"/>
              <a:t>ju</a:t>
            </a:r>
            <a:r>
              <a:rPr lang="en-US" dirty="0" smtClean="0"/>
              <a:t> </a:t>
            </a:r>
            <a:r>
              <a:rPr lang="en-US" dirty="0"/>
              <a:t>gore </a:t>
            </a:r>
            <a:r>
              <a:rPr lang="en-US" dirty="0" err="1" smtClean="0"/>
              <a:t>spomenut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korak</a:t>
            </a:r>
            <a:r>
              <a:rPr lang="sr-Latn-ME" dirty="0" smtClean="0"/>
              <a:t>ci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istič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sr-Latn-ME" dirty="0"/>
              <a:t>skupština dioničara/ akcionara   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sr-Latn-ME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852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pl-PL" dirty="0" smtClean="0"/>
              <a:t>papira/hartija </a:t>
            </a:r>
            <a:r>
              <a:rPr lang="pl-PL" dirty="0"/>
              <a:t>od vrijednosti i društva.</a:t>
            </a:r>
          </a:p>
          <a:p>
            <a:pPr algn="just"/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emitentu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imenu</a:t>
            </a:r>
            <a:r>
              <a:rPr lang="en-US" dirty="0"/>
              <a:t>, </a:t>
            </a:r>
            <a:r>
              <a:rPr lang="en-US" dirty="0" err="1"/>
              <a:t>sjedištu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odluci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datumu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organu </a:t>
            </a:r>
            <a:r>
              <a:rPr lang="pl-PL" dirty="0"/>
              <a:t>koji ju je usvojio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938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i broju koji se izdaje; </a:t>
            </a:r>
            <a:r>
              <a:rPr lang="pl-PL" dirty="0" smtClean="0"/>
              <a:t>i 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457200" lvl="1" indent="0" algn="just">
              <a:buNone/>
            </a:pPr>
            <a:r>
              <a:rPr lang="pl-PL" sz="2800" dirty="0"/>
              <a:t>• obliku izvršenja obaveza po osnovu obveznica (u novcu ili u naturi);</a:t>
            </a:r>
          </a:p>
          <a:p>
            <a:pPr marL="457200" lvl="1" indent="0" algn="just">
              <a:buNone/>
            </a:pPr>
            <a:r>
              <a:rPr lang="pl-PL" sz="2800" dirty="0"/>
              <a:t>• datumu dospijeća (i podatke koji se odnose na prijevremeni otkup, gdje je </a:t>
            </a:r>
            <a:r>
              <a:rPr lang="pl-PL" sz="2800" dirty="0" smtClean="0"/>
              <a:t>to </a:t>
            </a:r>
            <a:r>
              <a:rPr lang="en-US" sz="2800" dirty="0" err="1" smtClean="0"/>
              <a:t>primjenjivo</a:t>
            </a:r>
            <a:r>
              <a:rPr lang="en-US" sz="2800" dirty="0"/>
              <a:t>);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ostalim</a:t>
            </a:r>
            <a:r>
              <a:rPr lang="en-US" sz="2800" dirty="0"/>
              <a:t> </a:t>
            </a:r>
            <a:r>
              <a:rPr lang="en-US" sz="2800" dirty="0" err="1"/>
              <a:t>uslovima</a:t>
            </a:r>
            <a:r>
              <a:rPr lang="en-US" sz="2800" dirty="0"/>
              <a:t> </a:t>
            </a:r>
            <a:r>
              <a:rPr lang="en-US" sz="2800" dirty="0" err="1"/>
              <a:t>otkupa</a:t>
            </a:r>
            <a:r>
              <a:rPr lang="en-US" sz="2800" dirty="0"/>
              <a:t>, </a:t>
            </a:r>
            <a:r>
              <a:rPr lang="en-US" sz="2800" dirty="0" err="1"/>
              <a:t>tj</a:t>
            </a:r>
            <a:r>
              <a:rPr lang="en-US" sz="2800" dirty="0"/>
              <a:t>. </a:t>
            </a:r>
            <a:r>
              <a:rPr lang="en-US" sz="2800" dirty="0" err="1"/>
              <a:t>vrijednosti</a:t>
            </a:r>
            <a:r>
              <a:rPr lang="en-US" sz="2800" dirty="0"/>
              <a:t> </a:t>
            </a:r>
            <a:r>
              <a:rPr lang="en-US" sz="2800" dirty="0" err="1"/>
              <a:t>isplate</a:t>
            </a:r>
            <a:r>
              <a:rPr lang="en-US" sz="2800" dirty="0"/>
              <a:t>, </a:t>
            </a:r>
            <a:r>
              <a:rPr lang="en-US" sz="2800" dirty="0" err="1"/>
              <a:t>ako</a:t>
            </a:r>
            <a:r>
              <a:rPr lang="en-US" sz="2800" dirty="0"/>
              <a:t> je </a:t>
            </a:r>
            <a:r>
              <a:rPr lang="en-US" sz="2800" dirty="0" err="1"/>
              <a:t>prijevremeni</a:t>
            </a:r>
            <a:r>
              <a:rPr lang="en-US" sz="2800" dirty="0"/>
              <a:t> </a:t>
            </a:r>
            <a:r>
              <a:rPr lang="en-US" sz="2800" dirty="0" err="1" smtClean="0"/>
              <a:t>otkup</a:t>
            </a:r>
            <a:r>
              <a:rPr lang="sr-Latn-ME" sz="2800" dirty="0" smtClean="0"/>
              <a:t> </a:t>
            </a:r>
            <a:r>
              <a:rPr lang="en-US" sz="2800" dirty="0" err="1"/>
              <a:t>moguć</a:t>
            </a:r>
            <a:r>
              <a:rPr lang="en-US" sz="2800" dirty="0"/>
              <a:t>;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4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ako</a:t>
            </a:r>
            <a:r>
              <a:rPr lang="en-US" sz="2800" dirty="0"/>
              <a:t> se </a:t>
            </a:r>
            <a:r>
              <a:rPr lang="en-US" sz="2800" dirty="0" err="1"/>
              <a:t>izdaju</a:t>
            </a:r>
            <a:r>
              <a:rPr lang="en-US" sz="2800" dirty="0"/>
              <a:t> </a:t>
            </a:r>
            <a:r>
              <a:rPr lang="en-US" sz="2800" dirty="0" err="1"/>
              <a:t>zamjenjive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postupku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njihovu</a:t>
            </a:r>
            <a:r>
              <a:rPr lang="en-US" sz="2800" dirty="0"/>
              <a:t> </a:t>
            </a:r>
            <a:r>
              <a:rPr lang="en-US" sz="2800" dirty="0" err="1"/>
              <a:t>zamjenu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ako</a:t>
            </a:r>
            <a:r>
              <a:rPr lang="en-US" sz="2800" dirty="0"/>
              <a:t> se </a:t>
            </a:r>
            <a:r>
              <a:rPr lang="en-US" sz="2800" dirty="0" err="1"/>
              <a:t>izdaju</a:t>
            </a:r>
            <a:r>
              <a:rPr lang="en-US" sz="2800" dirty="0"/>
              <a:t> </a:t>
            </a:r>
            <a:r>
              <a:rPr lang="en-US" sz="2800" dirty="0" err="1"/>
              <a:t>osigurane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osiguranju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licu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 smtClean="0"/>
              <a:t>daje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garanciju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uslovima</a:t>
            </a:r>
            <a:r>
              <a:rPr lang="en-US" sz="2800" dirty="0"/>
              <a:t> </a:t>
            </a:r>
            <a:r>
              <a:rPr lang="en-US" sz="2800" dirty="0" err="1"/>
              <a:t>garancije</a:t>
            </a:r>
            <a:r>
              <a:rPr lang="en-US" sz="2800" dirty="0"/>
              <a:t> (u </a:t>
            </a:r>
            <a:r>
              <a:rPr lang="en-US" sz="2800" dirty="0" err="1"/>
              <a:t>ovom</a:t>
            </a:r>
            <a:r>
              <a:rPr lang="en-US" sz="2800" dirty="0"/>
              <a:t> </a:t>
            </a:r>
            <a:r>
              <a:rPr lang="en-US" sz="2800" dirty="0" err="1"/>
              <a:t>potonjem</a:t>
            </a:r>
            <a:r>
              <a:rPr lang="en-US" sz="2800" dirty="0"/>
              <a:t> </a:t>
            </a:r>
            <a:r>
              <a:rPr lang="en-US" sz="2800" dirty="0" err="1"/>
              <a:t>slučaju</a:t>
            </a:r>
            <a:r>
              <a:rPr lang="en-US" sz="2800" dirty="0"/>
              <a:t>, </a:t>
            </a:r>
            <a:r>
              <a:rPr lang="en-US" sz="2800" dirty="0" err="1"/>
              <a:t>odluku</a:t>
            </a:r>
            <a:r>
              <a:rPr lang="en-US" sz="2800" dirty="0"/>
              <a:t> </a:t>
            </a:r>
            <a:r>
              <a:rPr lang="en-US" sz="2800" dirty="0" err="1" smtClean="0"/>
              <a:t>takođe</a:t>
            </a:r>
            <a:r>
              <a:rPr lang="sr-Latn-ME" sz="2800" dirty="0" smtClean="0"/>
              <a:t> </a:t>
            </a:r>
            <a:r>
              <a:rPr lang="en-US" sz="2800" dirty="0" smtClean="0"/>
              <a:t>mora </a:t>
            </a:r>
            <a:r>
              <a:rPr lang="en-US" sz="2800" dirty="0" err="1"/>
              <a:t>potpisati</a:t>
            </a:r>
            <a:r>
              <a:rPr lang="en-US" sz="2800" dirty="0"/>
              <a:t> </a:t>
            </a:r>
            <a:r>
              <a:rPr lang="en-US" sz="2800" dirty="0" err="1"/>
              <a:t>garant</a:t>
            </a:r>
            <a:r>
              <a:rPr lang="en-US" sz="2800" dirty="0"/>
              <a:t>).</a:t>
            </a:r>
          </a:p>
          <a:p>
            <a:pPr algn="just"/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KVP/KHOV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 smtClean="0"/>
              <a:t>sadržina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 smtClean="0"/>
              <a:t>zakonito</a:t>
            </a:r>
            <a:r>
              <a:rPr lang="sr-Latn-ME" dirty="0" smtClean="0"/>
              <a:t>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/>
              <a:t>uslovljeno</a:t>
            </a:r>
            <a:r>
              <a:rPr lang="en-US" dirty="0"/>
              <a:t>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rješenjem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4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Uvod -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alternativa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finansirati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interno</a:t>
            </a:r>
            <a:r>
              <a:rPr lang="sr-Latn-ME" dirty="0" smtClean="0"/>
              <a:t> </a:t>
            </a:r>
            <a:r>
              <a:rPr lang="en-US" dirty="0" err="1" smtClean="0"/>
              <a:t>stvorenog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nn-NO" dirty="0" smtClean="0"/>
              <a:t>eksternih </a:t>
            </a:r>
            <a:r>
              <a:rPr lang="nn-NO" dirty="0"/>
              <a:t>izvora obuhvataju bankarske kredite i prikupljanje kapitala </a:t>
            </a:r>
            <a:r>
              <a:rPr lang="nn-NO" dirty="0" smtClean="0"/>
              <a:t>izdavanjem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742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Registr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se </a:t>
            </a:r>
            <a:r>
              <a:rPr lang="en-US" dirty="0" err="1" smtClean="0"/>
              <a:t>registr</a:t>
            </a:r>
            <a:r>
              <a:rPr lang="sr-Latn-ME" dirty="0" smtClean="0"/>
              <a:t>ovati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objaviti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Sa </a:t>
            </a:r>
            <a:r>
              <a:rPr lang="en-US" dirty="0" err="1"/>
              <a:t>upisom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 smtClean="0"/>
              <a:t>njene</a:t>
            </a:r>
            <a:r>
              <a:rPr lang="sr-Latn-ME" dirty="0" smtClean="0"/>
              <a:t> </a:t>
            </a:r>
            <a:r>
              <a:rPr lang="en-US" dirty="0" err="1" smtClean="0"/>
              <a:t>registracije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 smtClean="0"/>
              <a:t>šest</a:t>
            </a:r>
            <a:r>
              <a:rPr lang="sr-Latn-ME" dirty="0" smtClean="0"/>
              <a:t> </a:t>
            </a:r>
            <a:r>
              <a:rPr lang="en-US" dirty="0" err="1" smtClean="0"/>
              <a:t>mjeseci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usvajanja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996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ponudom</a:t>
            </a:r>
            <a:r>
              <a:rPr lang="sr-Latn-ME" dirty="0" smtClean="0"/>
              <a:t> 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javnom</a:t>
            </a:r>
            <a:r>
              <a:rPr lang="sr-Latn-ME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 </a:t>
            </a:r>
            <a:r>
              <a:rPr lang="en-US" dirty="0"/>
              <a:t>mora KVP/KHOV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neophodnu</a:t>
            </a:r>
            <a:r>
              <a:rPr lang="en-US" dirty="0"/>
              <a:t> </a:t>
            </a:r>
            <a:r>
              <a:rPr lang="en-US" dirty="0" err="1"/>
              <a:t>dokumentaciju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Javna</a:t>
            </a:r>
            <a:r>
              <a:rPr lang="sr-Latn-ME" dirty="0" smtClean="0"/>
              <a:t> </a:t>
            </a:r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 smtClean="0"/>
              <a:t>poslije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/>
              <a:t>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26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Prospekt</a:t>
            </a:r>
            <a:r>
              <a:rPr lang="en-US" dirty="0"/>
              <a:t> je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 smtClean="0"/>
              <a:t>dobiju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proizlaze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pl-PL" dirty="0" smtClean="0"/>
              <a:t>hartija </a:t>
            </a:r>
            <a:r>
              <a:rPr lang="pl-PL" dirty="0"/>
              <a:t>od vrijednosti na koje se prospekt odnosi, kao i druge podatke od </a:t>
            </a:r>
            <a:r>
              <a:rPr lang="pl-PL" dirty="0" smtClean="0"/>
              <a:t>značaja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pripremi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625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žele</a:t>
            </a:r>
            <a:r>
              <a:rPr lang="en-US" dirty="0" smtClean="0"/>
              <a:t> </a:t>
            </a:r>
            <a:r>
              <a:rPr lang="en-US" dirty="0" err="1"/>
              <a:t>izbjeći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važnije</a:t>
            </a:r>
            <a:r>
              <a:rPr lang="en-US" dirty="0"/>
              <a:t> od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uštede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pripreme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postići</a:t>
            </a:r>
            <a:r>
              <a:rPr lang="sr-Latn-ME" dirty="0" smtClean="0"/>
              <a:t> </a:t>
            </a:r>
            <a:r>
              <a:rPr lang="en-US" dirty="0" err="1" smtClean="0"/>
              <a:t>objavljivanjem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Interesi investitora štite se informacijama koje prospekt mora </a:t>
            </a:r>
            <a:r>
              <a:rPr lang="sr-Latn-ME" dirty="0" smtClean="0"/>
              <a:t>da </a:t>
            </a:r>
            <a:r>
              <a:rPr lang="it-IT" dirty="0" smtClean="0"/>
              <a:t>sadrž</a:t>
            </a:r>
            <a:r>
              <a:rPr lang="sr-Latn-ME" dirty="0" smtClean="0"/>
              <a:t>i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potpisala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obavezom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 smtClean="0"/>
              <a:t>prospekta</a:t>
            </a:r>
            <a:r>
              <a:rPr lang="sr-Latn-ME" dirty="0" smtClean="0"/>
              <a:t> </a:t>
            </a:r>
            <a:r>
              <a:rPr lang="en-US" dirty="0" err="1" smtClean="0"/>
              <a:t>odlukom</a:t>
            </a:r>
            <a:r>
              <a:rPr lang="en-US" dirty="0" smtClean="0"/>
              <a:t> </a:t>
            </a:r>
            <a:r>
              <a:rPr lang="en-US" dirty="0" err="1"/>
              <a:t>državnog</a:t>
            </a:r>
            <a:r>
              <a:rPr lang="en-US" dirty="0"/>
              <a:t> organa,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92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detaljne</a:t>
            </a:r>
            <a:r>
              <a:rPr lang="sr-Latn-ME" dirty="0" smtClean="0"/>
              <a:t> </a:t>
            </a:r>
            <a:r>
              <a:rPr lang="pl-PL" dirty="0" smtClean="0"/>
              <a:t>odredbe </a:t>
            </a:r>
            <a:r>
              <a:rPr lang="pl-PL" dirty="0"/>
              <a:t>o obaveznim informacijama u prospektu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Prospekt se sastoji od </a:t>
            </a:r>
            <a:r>
              <a:rPr lang="pl-PL" dirty="0" smtClean="0"/>
              <a:t>uvodnog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1) Uvodni dio prospekta se sastoji od: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smtClean="0"/>
              <a:t>op</a:t>
            </a:r>
            <a:r>
              <a:rPr lang="sr-Latn-ME" sz="2800" dirty="0" smtClean="0"/>
              <a:t>štih </a:t>
            </a:r>
            <a:r>
              <a:rPr lang="en-US" sz="2800" dirty="0" smtClean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o </a:t>
            </a:r>
            <a:r>
              <a:rPr lang="en-US" sz="2800" dirty="0" err="1"/>
              <a:t>društvu</a:t>
            </a:r>
            <a:r>
              <a:rPr lang="en-US" sz="2800" dirty="0"/>
              <a:t> </a:t>
            </a:r>
            <a:r>
              <a:rPr lang="en-US" sz="2800" dirty="0" err="1"/>
              <a:t>emitentu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podatke</a:t>
            </a:r>
            <a:r>
              <a:rPr lang="en-US" sz="2800" dirty="0"/>
              <a:t> o </a:t>
            </a:r>
            <a:r>
              <a:rPr lang="en-US" sz="2800" dirty="0" err="1"/>
              <a:t>vrijednosnim</a:t>
            </a:r>
            <a:r>
              <a:rPr lang="en-US" sz="2800" dirty="0"/>
              <a:t> </a:t>
            </a:r>
            <a:r>
              <a:rPr lang="en-US" sz="2800" dirty="0" err="1"/>
              <a:t>papirima</a:t>
            </a:r>
            <a:r>
              <a:rPr lang="en-US" sz="2800" dirty="0"/>
              <a:t>/</a:t>
            </a:r>
            <a:r>
              <a:rPr lang="en-US" sz="2800" dirty="0" err="1"/>
              <a:t>hartijama</a:t>
            </a:r>
            <a:r>
              <a:rPr lang="en-US" sz="2800" dirty="0"/>
              <a:t> od </a:t>
            </a:r>
            <a:r>
              <a:rPr lang="en-US" sz="2800" dirty="0" err="1"/>
              <a:t>vrijednosti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smtClean="0"/>
              <a:t>se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namjeravaju</a:t>
            </a:r>
            <a:r>
              <a:rPr lang="en-US" sz="2800" dirty="0" smtClean="0"/>
              <a:t> </a:t>
            </a:r>
            <a:r>
              <a:rPr lang="en-US" sz="2800" dirty="0" err="1"/>
              <a:t>izdati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podatke</a:t>
            </a:r>
            <a:r>
              <a:rPr lang="en-US" sz="2800" dirty="0"/>
              <a:t> o </a:t>
            </a:r>
            <a:r>
              <a:rPr lang="en-US" sz="2800" dirty="0" err="1"/>
              <a:t>namjeni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en-US" sz="2800" dirty="0" err="1"/>
              <a:t>dobijenih</a:t>
            </a:r>
            <a:r>
              <a:rPr lang="en-US" sz="2800" dirty="0"/>
              <a:t> </a:t>
            </a:r>
            <a:r>
              <a:rPr lang="en-US" sz="2800" dirty="0" err="1"/>
              <a:t>izdavanjem</a:t>
            </a:r>
            <a:r>
              <a:rPr lang="en-US" sz="2800" dirty="0"/>
              <a:t> </a:t>
            </a:r>
            <a:r>
              <a:rPr lang="en-US" sz="2800" dirty="0" err="1" smtClean="0"/>
              <a:t>vrijednosnih</a:t>
            </a:r>
            <a:r>
              <a:rPr lang="sr-Latn-ME" sz="2800" dirty="0" smtClean="0"/>
              <a:t> </a:t>
            </a:r>
            <a:r>
              <a:rPr lang="en-US" sz="2800" dirty="0" err="1" smtClean="0"/>
              <a:t>papira</a:t>
            </a:r>
            <a:r>
              <a:rPr lang="en-US" sz="2800" dirty="0" smtClean="0"/>
              <a:t>/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/>
              <a:t>vrijednosti</a:t>
            </a:r>
            <a:r>
              <a:rPr lang="en-US" sz="2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106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2) Osnovni prospekt sastoji se od:</a:t>
            </a:r>
          </a:p>
          <a:p>
            <a:pPr algn="just"/>
            <a:r>
              <a:rPr lang="en-US" dirty="0" err="1" smtClean="0"/>
              <a:t>detaljnih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izdavaocu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članovima</a:t>
            </a:r>
            <a:r>
              <a:rPr lang="en-US" dirty="0"/>
              <a:t> organa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bankovnim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imovini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, </a:t>
            </a:r>
            <a:r>
              <a:rPr lang="en-US" dirty="0" err="1"/>
              <a:t>razvojnoj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,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investiciono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12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detaljnih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izdatim</a:t>
            </a:r>
            <a:r>
              <a:rPr lang="en-US" dirty="0"/>
              <a:t> a </a:t>
            </a:r>
            <a:r>
              <a:rPr lang="en-US" dirty="0" err="1"/>
              <a:t>nepovučenim</a:t>
            </a:r>
            <a:r>
              <a:rPr lang="en-US" dirty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je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podatke iz uvodnog dijela prospekta.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osiguranih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sr-Latn-ME" dirty="0" smtClean="0"/>
              <a:t>da </a:t>
            </a:r>
            <a:r>
              <a:rPr lang="en-US" dirty="0" err="1" smtClean="0"/>
              <a:t>sadrž</a:t>
            </a:r>
            <a:r>
              <a:rPr lang="sr-Latn-ME" dirty="0" smtClean="0"/>
              <a:t>i  </a:t>
            </a:r>
            <a:r>
              <a:rPr lang="pt-BR" dirty="0" smtClean="0"/>
              <a:t>informacije </a:t>
            </a:r>
            <a:r>
              <a:rPr lang="pt-BR" dirty="0"/>
              <a:t>o osiguranju i uslovima osiguranja, a kada je osiguranje lično, garant </a:t>
            </a:r>
            <a:r>
              <a:rPr lang="pt-BR" dirty="0" smtClean="0"/>
              <a:t>ga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05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Prilozima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naprijed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 </a:t>
            </a:r>
            <a:r>
              <a:rPr lang="en-US" dirty="0" err="1" smtClean="0"/>
              <a:t>Pravilnika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/>
              <a:t>obuhvaćena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prospekata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vrsti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detaljno</a:t>
            </a:r>
            <a:r>
              <a:rPr lang="en-US" dirty="0" smtClean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minimum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sadržane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774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b) Odobravanje prospekta od strane društva</a:t>
            </a:r>
          </a:p>
          <a:p>
            <a:pPr algn="just"/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Izdavalac je odgovoran za istinitost i potpunost podataka </a:t>
            </a:r>
            <a:r>
              <a:rPr lang="pl-PL" dirty="0" smtClean="0"/>
              <a:t>objavljenih </a:t>
            </a:r>
            <a:r>
              <a:rPr lang="en-US" dirty="0" smtClean="0"/>
              <a:t>u </a:t>
            </a:r>
            <a:r>
              <a:rPr lang="en-US" dirty="0" err="1"/>
              <a:t>prospektu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/>
              <a:t>izdavaoca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nepotpunih </a:t>
            </a:r>
            <a:r>
              <a:rPr lang="pl-PL" dirty="0"/>
              <a:t>podataka u prospektu odgovaraju i sva druga lica koja su učestvovala </a:t>
            </a:r>
            <a:r>
              <a:rPr lang="pl-PL" dirty="0" smtClean="0"/>
              <a:t>u </a:t>
            </a:r>
            <a:r>
              <a:rPr lang="en-US" dirty="0" err="1" smtClean="0"/>
              <a:t>pripremi</a:t>
            </a:r>
            <a:r>
              <a:rPr lang="en-US" dirty="0" smtClean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it-IT" dirty="0" smtClean="0"/>
              <a:t>jeste </a:t>
            </a:r>
            <a:r>
              <a:rPr lang="it-IT" dirty="0"/>
              <a:t>da su znali ili su po prirodi svog posla morali znati da su informacije netačne </a:t>
            </a:r>
            <a:r>
              <a:rPr lang="it-IT" dirty="0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nepotpune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šef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 smtClean="0"/>
              <a:t>ovu</a:t>
            </a:r>
            <a:r>
              <a:rPr lang="sr-Latn-ME" dirty="0" smtClean="0"/>
              <a:t> </a:t>
            </a:r>
            <a:r>
              <a:rPr lang="en-US" dirty="0" err="1" smtClean="0"/>
              <a:t>funkciju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emitentom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 smtClean="0"/>
              <a:t>štetu</a:t>
            </a:r>
            <a:r>
              <a:rPr lang="sr-Latn-ME" dirty="0" smtClean="0"/>
              <a:t> </a:t>
            </a:r>
            <a:r>
              <a:rPr lang="en-US" dirty="0" err="1" smtClean="0"/>
              <a:t>izazvanu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neistinitih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pretrpjeli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86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dirty="0" err="1"/>
              <a:t>Odobravanje</a:t>
            </a:r>
            <a:r>
              <a:rPr lang="en-US" b="1" dirty="0"/>
              <a:t> </a:t>
            </a:r>
            <a:r>
              <a:rPr lang="en-US" b="1" dirty="0" err="1"/>
              <a:t>prospekta</a:t>
            </a:r>
            <a:r>
              <a:rPr lang="en-US" b="1" dirty="0"/>
              <a:t> od </a:t>
            </a:r>
            <a:r>
              <a:rPr lang="en-US" b="1" dirty="0" err="1"/>
              <a:t>strane</a:t>
            </a:r>
            <a:r>
              <a:rPr lang="en-US" b="1" dirty="0"/>
              <a:t> KVP/KHOV</a:t>
            </a:r>
          </a:p>
          <a:p>
            <a:pPr algn="just"/>
            <a:r>
              <a:rPr lang="pl-PL" dirty="0"/>
              <a:t>Odobrenje i registracija prospekta od strane KVP/KHOV je </a:t>
            </a:r>
            <a:r>
              <a:rPr lang="pl-PL" dirty="0" smtClean="0"/>
              <a:t>značajan mehanizam </a:t>
            </a:r>
            <a:r>
              <a:rPr lang="pl-PL" dirty="0"/>
              <a:t>zaštite investitora.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oblik državne kontrole nad </a:t>
            </a:r>
            <a:r>
              <a:rPr lang="pl-PL" dirty="0" smtClean="0"/>
              <a:t>postupkom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Vrijednosni</a:t>
            </a:r>
            <a:r>
              <a:rPr lang="en-US" dirty="0" smtClean="0"/>
              <a:t> </a:t>
            </a:r>
            <a:r>
              <a:rPr lang="en-US" dirty="0" err="1" smtClean="0"/>
              <a:t>papiri</a:t>
            </a:r>
            <a:r>
              <a:rPr lang="en-US" dirty="0" smtClean="0"/>
              <a:t>/</a:t>
            </a:r>
            <a:r>
              <a:rPr lang="sr-Latn-ME" dirty="0" err="1"/>
              <a:t>h</a:t>
            </a:r>
            <a:r>
              <a:rPr lang="en-US" dirty="0" err="1" smtClean="0"/>
              <a:t>artije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bez </a:t>
            </a:r>
            <a:r>
              <a:rPr lang="en-US" dirty="0" err="1"/>
              <a:t>propisnog</a:t>
            </a:r>
            <a:r>
              <a:rPr lang="en-US" dirty="0"/>
              <a:t> </a:t>
            </a:r>
            <a:r>
              <a:rPr lang="en-US" dirty="0" err="1" smtClean="0"/>
              <a:t>odobrenja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KVP/KHOV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pl-PL" dirty="0" smtClean="0"/>
              <a:t>podatke </a:t>
            </a:r>
            <a:r>
              <a:rPr lang="pl-PL" dirty="0"/>
              <a:t>u skladu sa zakonom i da je priložena zakonom propisana dokumentacija.</a:t>
            </a:r>
          </a:p>
          <a:p>
            <a:pPr algn="just"/>
            <a:r>
              <a:rPr lang="en-US" dirty="0"/>
              <a:t>KVP/KHOV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istinitost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skraćeni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KVP/KHOV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7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složene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Način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(e)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odabere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zavisit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od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eksternih</a:t>
            </a:r>
            <a:r>
              <a:rPr lang="sr-Latn-ME" dirty="0" smtClean="0"/>
              <a:t> </a:t>
            </a:r>
            <a:r>
              <a:rPr lang="pl-PL" dirty="0" smtClean="0"/>
              <a:t>faktora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Neki </a:t>
            </a:r>
            <a:r>
              <a:rPr lang="pl-PL" dirty="0"/>
              <a:t>od faktora specifičnih za konkretno društvo obuhvataju </a:t>
            </a:r>
            <a:r>
              <a:rPr lang="pl-PL" dirty="0" smtClean="0"/>
              <a:t>planiranu </a:t>
            </a:r>
            <a:r>
              <a:rPr lang="en-US" dirty="0" err="1" smtClean="0"/>
              <a:t>upotrebu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(da li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kratkoročnog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dugoročne</a:t>
            </a:r>
            <a:r>
              <a:rPr lang="sr-Latn-ME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/>
              <a:t>investicije</a:t>
            </a:r>
            <a:r>
              <a:rPr lang="en-US" dirty="0"/>
              <a:t>),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</a:t>
            </a:r>
            <a:r>
              <a:rPr lang="sr-Latn-ME" dirty="0" err="1"/>
              <a:t>u</a:t>
            </a:r>
            <a:r>
              <a:rPr lang="en-US" dirty="0" smtClean="0"/>
              <a:t> </a:t>
            </a:r>
            <a:r>
              <a:rPr lang="en-US" dirty="0" err="1"/>
              <a:t>prirodu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Važni</a:t>
            </a:r>
            <a:r>
              <a:rPr lang="en-US" dirty="0" smtClean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 </a:t>
            </a:r>
            <a:r>
              <a:rPr lang="en-US" dirty="0" err="1"/>
              <a:t>stabilnost</a:t>
            </a:r>
            <a:r>
              <a:rPr lang="en-US" dirty="0"/>
              <a:t>,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razvijenost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469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započeti</a:t>
            </a:r>
            <a:r>
              <a:rPr lang="en-US" dirty="0"/>
              <a:t> s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a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odnos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sr-Latn-ME" dirty="0" smtClean="0"/>
              <a:t>dioničkog/akcionarskog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/>
              <a:t>punovažno</a:t>
            </a:r>
            <a:r>
              <a:rPr lang="en-US" dirty="0"/>
              <a:t> </a:t>
            </a:r>
            <a:r>
              <a:rPr lang="en-US" dirty="0" err="1" smtClean="0"/>
              <a:t>registrir</a:t>
            </a:r>
            <a:r>
              <a:rPr lang="sr-Latn-ME" dirty="0" smtClean="0"/>
              <a:t>ovanjem </a:t>
            </a:r>
            <a:r>
              <a:rPr lang="en-US" dirty="0" smtClean="0"/>
              <a:t> </a:t>
            </a:r>
            <a:r>
              <a:rPr lang="en-US" dirty="0" err="1"/>
              <a:t>ishoda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, 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sr-Latn-ME" dirty="0" smtClean="0"/>
              <a:t>dalje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sr-Latn-ME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a) </a:t>
            </a:r>
            <a:r>
              <a:rPr lang="en-US" b="1" dirty="0" err="1"/>
              <a:t>Broj</a:t>
            </a:r>
            <a:r>
              <a:rPr lang="en-US" b="1" dirty="0"/>
              <a:t> </a:t>
            </a:r>
            <a:r>
              <a:rPr lang="en-US" b="1" dirty="0" err="1"/>
              <a:t>vrijednosnih</a:t>
            </a:r>
            <a:r>
              <a:rPr lang="en-US" b="1" dirty="0"/>
              <a:t> </a:t>
            </a:r>
            <a:r>
              <a:rPr lang="en-US" b="1" dirty="0" err="1"/>
              <a:t>papira</a:t>
            </a:r>
            <a:r>
              <a:rPr lang="en-US" b="1" dirty="0"/>
              <a:t>/</a:t>
            </a:r>
            <a:r>
              <a:rPr lang="en-US" b="1" dirty="0" err="1"/>
              <a:t>hartija</a:t>
            </a:r>
            <a:r>
              <a:rPr lang="en-US" b="1" dirty="0"/>
              <a:t> od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se </a:t>
            </a:r>
            <a:r>
              <a:rPr lang="en-US" b="1" dirty="0" err="1"/>
              <a:t>izdaju</a:t>
            </a:r>
            <a:endParaRPr lang="en-US" b="1" dirty="0"/>
          </a:p>
          <a:p>
            <a:pPr algn="just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ne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61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izdaju</a:t>
            </a:r>
            <a:r>
              <a:rPr lang="sr-Latn-ME" dirty="0" smtClean="0"/>
              <a:t> </a:t>
            </a:r>
            <a:r>
              <a:rPr lang="pl-PL" dirty="0" smtClean="0"/>
              <a:t>može </a:t>
            </a:r>
            <a:r>
              <a:rPr lang="pl-PL" dirty="0"/>
              <a:t>biti manji od broja koji je naznačen u prospektu.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praksi, sposobnost </a:t>
            </a:r>
            <a:r>
              <a:rPr lang="pl-PL" dirty="0" smtClean="0"/>
              <a:t>društva </a:t>
            </a:r>
            <a:r>
              <a:rPr lang="en-US" dirty="0" smtClean="0"/>
              <a:t>da </a:t>
            </a:r>
            <a:r>
              <a:rPr lang="en-US" dirty="0" err="1"/>
              <a:t>proda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Stvaran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mora se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izvještaju </a:t>
            </a:r>
            <a:r>
              <a:rPr lang="pl-PL" dirty="0"/>
              <a:t>o ishodu javne ponude.</a:t>
            </a:r>
          </a:p>
          <a:p>
            <a:pPr marL="0" indent="0" algn="just">
              <a:buNone/>
            </a:pPr>
            <a:r>
              <a:rPr lang="en-US" b="1" dirty="0"/>
              <a:t>b) </a:t>
            </a:r>
            <a:r>
              <a:rPr lang="en-US" b="1" dirty="0" err="1"/>
              <a:t>Rokovi</a:t>
            </a:r>
            <a:r>
              <a:rPr lang="en-US" b="1" dirty="0"/>
              <a:t> </a:t>
            </a:r>
            <a:r>
              <a:rPr lang="en-US" b="1" dirty="0" err="1"/>
              <a:t>javne</a:t>
            </a:r>
            <a:r>
              <a:rPr lang="en-US" b="1" dirty="0"/>
              <a:t> </a:t>
            </a:r>
            <a:r>
              <a:rPr lang="en-US" b="1" dirty="0" err="1"/>
              <a:t>ponude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upis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uplatu</a:t>
            </a:r>
            <a:r>
              <a:rPr lang="en-US" b="1" dirty="0"/>
              <a:t> </a:t>
            </a:r>
            <a:r>
              <a:rPr lang="en-US" b="1" dirty="0" err="1"/>
              <a:t>vrijednosnih</a:t>
            </a:r>
            <a:r>
              <a:rPr lang="en-US" b="1" dirty="0"/>
              <a:t> </a:t>
            </a:r>
            <a:r>
              <a:rPr lang="en-US" b="1" dirty="0" err="1" smtClean="0"/>
              <a:t>papira</a:t>
            </a:r>
            <a:r>
              <a:rPr lang="en-US" b="1" dirty="0" smtClean="0"/>
              <a:t>/</a:t>
            </a:r>
            <a:r>
              <a:rPr lang="en-US" b="1" dirty="0" err="1" smtClean="0"/>
              <a:t>hartija</a:t>
            </a:r>
            <a:r>
              <a:rPr lang="sr-Latn-ME" b="1" dirty="0" smtClean="0"/>
              <a:t> </a:t>
            </a:r>
            <a:r>
              <a:rPr lang="en-US" b="1" dirty="0" smtClean="0"/>
              <a:t>od </a:t>
            </a:r>
            <a:r>
              <a:rPr lang="en-US" b="1" dirty="0" err="1"/>
              <a:t>vrijednosti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 err="1"/>
              <a:t>Objavljivanje</a:t>
            </a:r>
            <a:r>
              <a:rPr lang="en-US" b="1" dirty="0"/>
              <a:t> </a:t>
            </a:r>
            <a:r>
              <a:rPr lang="en-US" b="1" dirty="0" err="1"/>
              <a:t>javnog</a:t>
            </a:r>
            <a:r>
              <a:rPr lang="en-US" b="1" dirty="0"/>
              <a:t> </a:t>
            </a:r>
            <a:r>
              <a:rPr lang="en-US" b="1" dirty="0" err="1"/>
              <a:t>poziva</a:t>
            </a:r>
            <a:r>
              <a:rPr lang="en-US" dirty="0"/>
              <a:t>: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se ne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objaviti</a:t>
            </a:r>
            <a:r>
              <a:rPr lang="en-US" dirty="0" smtClean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KVP/KHOV </a:t>
            </a:r>
            <a:r>
              <a:rPr lang="en-US" dirty="0" err="1"/>
              <a:t>donese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658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pl-PL" dirty="0"/>
              <a:t>hartija od vrijednosti u roku od 30 dana od dana prijema rješenja o odobrenju </a:t>
            </a:r>
            <a:r>
              <a:rPr lang="en-US" dirty="0" err="1"/>
              <a:t>prospekta</a:t>
            </a:r>
            <a:r>
              <a:rPr lang="en-US" dirty="0"/>
              <a:t>.</a:t>
            </a:r>
          </a:p>
          <a:p>
            <a:pPr algn="just"/>
            <a:r>
              <a:rPr lang="en-US" b="1" dirty="0" err="1" smtClean="0"/>
              <a:t>Početak</a:t>
            </a:r>
            <a:r>
              <a:rPr lang="en-US" b="1" dirty="0" smtClean="0"/>
              <a:t> </a:t>
            </a:r>
            <a:r>
              <a:rPr lang="en-US" b="1" dirty="0" err="1"/>
              <a:t>upisa</a:t>
            </a:r>
            <a:r>
              <a:rPr lang="en-US" dirty="0"/>
              <a:t>: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utvrđuje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</a:t>
            </a:r>
            <a:r>
              <a:rPr lang="pl-PL" b="1" dirty="0"/>
              <a:t>Kraj upisa</a:t>
            </a:r>
            <a:r>
              <a:rPr lang="pl-PL" dirty="0"/>
              <a:t>: Rok za upis i uplatu vrijednosnih papira/hartija od </a:t>
            </a:r>
            <a:r>
              <a:rPr lang="pl-PL" dirty="0" smtClean="0"/>
              <a:t>vrijednosti mora </a:t>
            </a:r>
            <a:r>
              <a:rPr lang="pl-PL" dirty="0"/>
              <a:t>se završiti najkasnije u roku od </a:t>
            </a:r>
            <a:r>
              <a:rPr lang="pl-PL" dirty="0" smtClean="0"/>
              <a:t>90</a:t>
            </a:r>
            <a:r>
              <a:rPr lang="pl-PL" dirty="0" smtClean="0"/>
              <a:t>  </a:t>
            </a:r>
            <a:r>
              <a:rPr lang="pl-PL" dirty="0"/>
              <a:t>dana koji je u </a:t>
            </a:r>
            <a:r>
              <a:rPr lang="pl-PL" dirty="0" smtClean="0"/>
              <a:t>javnoj </a:t>
            </a:r>
            <a:r>
              <a:rPr lang="en-US" dirty="0" err="1" smtClean="0"/>
              <a:t>ponudi</a:t>
            </a:r>
            <a:r>
              <a:rPr lang="en-US" dirty="0" smtClean="0"/>
              <a:t>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 smtClean="0"/>
              <a:t>osigura</a:t>
            </a:r>
            <a:r>
              <a:rPr lang="sr-Latn-ME" dirty="0" smtClean="0"/>
              <a:t> </a:t>
            </a:r>
            <a:r>
              <a:rPr lang="it-IT" dirty="0" smtClean="0"/>
              <a:t>minimalan </a:t>
            </a:r>
            <a:r>
              <a:rPr lang="it-IT" dirty="0"/>
              <a:t>period za investitore da se uspješno upoznaju sa </a:t>
            </a:r>
            <a:r>
              <a:rPr lang="it-IT" dirty="0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83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Emisiona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kupština dioničara</a:t>
            </a:r>
            <a:r>
              <a:rPr lang="en-US" dirty="0" smtClean="0"/>
              <a:t>/</a:t>
            </a:r>
            <a:r>
              <a:rPr lang="sr-Latn-ME" dirty="0" smtClean="0"/>
              <a:t>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emisionu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zakonodavstva</a:t>
            </a:r>
            <a:r>
              <a:rPr lang="en-US" dirty="0"/>
              <a:t>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 smtClean="0"/>
              <a:t>ograničavaju</a:t>
            </a:r>
            <a:r>
              <a:rPr lang="sr-Latn-ME" dirty="0" smtClean="0"/>
              <a:t> </a:t>
            </a:r>
            <a:r>
              <a:rPr lang="en-US" dirty="0" smtClean="0"/>
              <a:t>ova </a:t>
            </a:r>
            <a:r>
              <a:rPr lang="en-US" dirty="0" err="1"/>
              <a:t>diskreciona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veliki</a:t>
            </a:r>
            <a:r>
              <a:rPr lang="sr-Latn-ME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spriječili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(</a:t>
            </a:r>
            <a:r>
              <a:rPr lang="en-US" dirty="0" err="1"/>
              <a:t>vidjeti</a:t>
            </a:r>
            <a:r>
              <a:rPr lang="en-US" dirty="0"/>
              <a:t> </a:t>
            </a:r>
            <a:r>
              <a:rPr lang="sr-Latn-ME" dirty="0" smtClean="0"/>
              <a:t>narednu </a:t>
            </a:r>
            <a:r>
              <a:rPr lang="en-US" dirty="0" err="1" smtClean="0"/>
              <a:t>tabelu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502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377" y="425004"/>
            <a:ext cx="10805092" cy="620806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657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Nadzor nad izdavanjem vrijednosnih papira/hartija </a:t>
            </a:r>
            <a:r>
              <a:rPr lang="pl-PL" dirty="0" smtClean="0"/>
              <a:t>od </a:t>
            </a:r>
            <a:r>
              <a:rPr lang="en-US" dirty="0" err="1" smtClean="0"/>
              <a:t>vrijednosti</a:t>
            </a:r>
            <a:endParaRPr lang="en-US" dirty="0"/>
          </a:p>
          <a:p>
            <a:pPr algn="just"/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osigurati</a:t>
            </a:r>
            <a:r>
              <a:rPr lang="en-US" sz="2800" dirty="0"/>
              <a:t> </a:t>
            </a:r>
            <a:r>
              <a:rPr lang="en-US" sz="2800" dirty="0" err="1"/>
              <a:t>kvalitet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raspoloživost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investicionoj</a:t>
            </a:r>
            <a:r>
              <a:rPr lang="en-US" sz="2800" dirty="0"/>
              <a:t> </a:t>
            </a:r>
            <a:r>
              <a:rPr lang="en-US" sz="2800" dirty="0" err="1"/>
              <a:t>javnosti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podsticati</a:t>
            </a:r>
            <a:r>
              <a:rPr lang="en-US" sz="2800" dirty="0"/>
              <a:t> </a:t>
            </a:r>
            <a:r>
              <a:rPr lang="en-US" sz="2800" dirty="0" err="1"/>
              <a:t>blagovremenu</a:t>
            </a:r>
            <a:r>
              <a:rPr lang="en-US" sz="2800" dirty="0"/>
              <a:t> </a:t>
            </a:r>
            <a:r>
              <a:rPr lang="en-US" sz="2800" dirty="0" err="1"/>
              <a:t>registraciju</a:t>
            </a:r>
            <a:r>
              <a:rPr lang="en-US" sz="2800" dirty="0"/>
              <a:t> </a:t>
            </a:r>
            <a:r>
              <a:rPr lang="en-US" sz="2800" dirty="0" err="1"/>
              <a:t>emisija</a:t>
            </a:r>
            <a:r>
              <a:rPr lang="en-US" sz="2800" dirty="0"/>
              <a:t> </a:t>
            </a:r>
            <a:r>
              <a:rPr lang="en-US" sz="2800" dirty="0" err="1"/>
              <a:t>vrijednosnih</a:t>
            </a:r>
            <a:r>
              <a:rPr lang="en-US" sz="2800" dirty="0"/>
              <a:t> </a:t>
            </a:r>
            <a:r>
              <a:rPr lang="en-US" sz="2800" dirty="0" err="1" smtClean="0"/>
              <a:t>papira</a:t>
            </a:r>
            <a:r>
              <a:rPr lang="en-US" sz="2800" dirty="0" smtClean="0"/>
              <a:t>/</a:t>
            </a:r>
            <a:r>
              <a:rPr lang="en-US" sz="2800" dirty="0" err="1" smtClean="0"/>
              <a:t>hartija</a:t>
            </a:r>
            <a:r>
              <a:rPr lang="sr-Latn-ME" sz="2800" dirty="0" smtClean="0"/>
              <a:t> </a:t>
            </a:r>
            <a:r>
              <a:rPr lang="pl-PL" sz="2800" dirty="0" smtClean="0"/>
              <a:t>od </a:t>
            </a:r>
            <a:r>
              <a:rPr lang="pl-PL" sz="2800" dirty="0"/>
              <a:t>vrijednosti, što je bitno za poslovanje;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dozvoliti</a:t>
            </a:r>
            <a:r>
              <a:rPr lang="en-US" sz="2800" dirty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 da </a:t>
            </a:r>
            <a:r>
              <a:rPr lang="en-US" sz="2800" dirty="0" err="1"/>
              <a:t>isprave</a:t>
            </a:r>
            <a:r>
              <a:rPr lang="en-US" sz="2800" dirty="0"/>
              <a:t> </a:t>
            </a:r>
            <a:r>
              <a:rPr lang="en-US" sz="2800" dirty="0" err="1"/>
              <a:t>manje</a:t>
            </a:r>
            <a:r>
              <a:rPr lang="en-US" sz="2800" dirty="0"/>
              <a:t> </a:t>
            </a:r>
            <a:r>
              <a:rPr lang="en-US" sz="2800" dirty="0" err="1"/>
              <a:t>nedostatke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taj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 smtClean="0"/>
              <a:t>odlože</a:t>
            </a:r>
            <a:r>
              <a:rPr lang="sr-Latn-ME" sz="2800" dirty="0" smtClean="0"/>
              <a:t> </a:t>
            </a:r>
            <a:r>
              <a:rPr lang="pl-PL" sz="2800" dirty="0" smtClean="0"/>
              <a:t>eventualno </a:t>
            </a:r>
            <a:r>
              <a:rPr lang="pl-PL" sz="2800" dirty="0"/>
              <a:t>odbijanje zahtjeva za registraciju; i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 smtClean="0"/>
              <a:t>garant</a:t>
            </a:r>
            <a:r>
              <a:rPr lang="sr-Latn-ME" sz="2800" dirty="0" smtClean="0"/>
              <a:t>ovati </a:t>
            </a:r>
            <a:r>
              <a:rPr lang="en-US" sz="2800" dirty="0" smtClean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 </a:t>
            </a:r>
            <a:r>
              <a:rPr lang="en-US" sz="2800" dirty="0" err="1"/>
              <a:t>zaštitu</a:t>
            </a:r>
            <a:r>
              <a:rPr lang="en-US" sz="2800" dirty="0"/>
              <a:t> (</a:t>
            </a:r>
            <a:r>
              <a:rPr lang="en-US" sz="2800" dirty="0" err="1"/>
              <a:t>pravo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žalbu</a:t>
            </a:r>
            <a:r>
              <a:rPr lang="en-US" sz="2800" dirty="0"/>
              <a:t>) u </a:t>
            </a:r>
            <a:r>
              <a:rPr lang="en-US" sz="2800" dirty="0" err="1"/>
              <a:t>slučaju</a:t>
            </a:r>
            <a:r>
              <a:rPr lang="en-US" sz="2800" dirty="0"/>
              <a:t> </a:t>
            </a:r>
            <a:r>
              <a:rPr lang="en-US" sz="2800" dirty="0" err="1" smtClean="0"/>
              <a:t>proizvoljnog</a:t>
            </a:r>
            <a:r>
              <a:rPr lang="sr-Latn-ME" sz="2800" dirty="0" smtClean="0"/>
              <a:t> </a:t>
            </a:r>
            <a:r>
              <a:rPr lang="pl-PL" sz="2800" dirty="0" smtClean="0"/>
              <a:t>odbijanja </a:t>
            </a:r>
            <a:r>
              <a:rPr lang="pl-PL" sz="2800" dirty="0"/>
              <a:t>davanja odobrenja za izdavanje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90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KVP/KHOV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postupkom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provjeri</a:t>
            </a:r>
            <a:r>
              <a:rPr lang="en-US" dirty="0"/>
              <a:t> da li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dokaz</a:t>
            </a:r>
            <a:r>
              <a:rPr lang="en-US" dirty="0"/>
              <a:t> o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upisanih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uplaćenih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 smtClean="0"/>
              <a:t>odobrenja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/>
              <a:t>KVP/KHOV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se ne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424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trajanja</a:t>
            </a:r>
            <a:r>
              <a:rPr lang="sr-Latn-ME" dirty="0" smtClean="0"/>
              <a:t> </a:t>
            </a:r>
            <a:r>
              <a:rPr lang="en-US" dirty="0" err="1" smtClean="0"/>
              <a:t>postupka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, KVP/KHOV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privremeno</a:t>
            </a:r>
            <a:r>
              <a:rPr lang="en-US" dirty="0"/>
              <a:t> </a:t>
            </a:r>
            <a:r>
              <a:rPr lang="en-US" dirty="0" err="1"/>
              <a:t>obustaviti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uplate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uočeni</a:t>
            </a:r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ne </a:t>
            </a:r>
            <a:r>
              <a:rPr lang="en-US" dirty="0" err="1"/>
              <a:t>otklone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nedostaci</a:t>
            </a:r>
            <a:r>
              <a:rPr lang="en-US" dirty="0"/>
              <a:t> ne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otkloniti</a:t>
            </a:r>
            <a:r>
              <a:rPr lang="en-US" dirty="0"/>
              <a:t>, KVP/KHOV </a:t>
            </a:r>
            <a:r>
              <a:rPr lang="en-US" dirty="0" err="1"/>
              <a:t>poništava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vraćaju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izdavaocu</a:t>
            </a:r>
            <a:r>
              <a:rPr lang="en-US" dirty="0"/>
              <a:t>, a </a:t>
            </a:r>
            <a:r>
              <a:rPr lang="en-US" dirty="0" err="1"/>
              <a:t>izdavalac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dužan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izvršila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vratiti</a:t>
            </a:r>
            <a:r>
              <a:rPr lang="en-US" dirty="0" smtClean="0"/>
              <a:t> </a:t>
            </a:r>
            <a:r>
              <a:rPr lang="en-US" dirty="0" err="1"/>
              <a:t>uplaćane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s </a:t>
            </a:r>
            <a:r>
              <a:rPr lang="en-US" dirty="0" err="1"/>
              <a:t>kamatom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nadoknaditi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zakonito</a:t>
            </a:r>
            <a:r>
              <a:rPr lang="en-US" dirty="0"/>
              <a:t> </a:t>
            </a:r>
            <a:r>
              <a:rPr lang="en-US" dirty="0" err="1"/>
              <a:t>izdali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ispoštovati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 smtClean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815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0" y="532232"/>
            <a:ext cx="9762186" cy="626596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150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 - 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Zamjena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vrijednosnih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papira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hartija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od</a:t>
            </a:r>
            <a:r>
              <a:rPr lang="sr-Latn-ME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 smtClean="0"/>
              <a:t>pokušavaju</a:t>
            </a:r>
            <a:r>
              <a:rPr lang="sr-Latn-ME" dirty="0" smtClean="0"/>
              <a:t> </a:t>
            </a:r>
            <a:r>
              <a:rPr lang="en-US" dirty="0" err="1" smtClean="0"/>
              <a:t>prikupiti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postojeći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sadržana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mijenjati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događa</a:t>
            </a:r>
            <a:r>
              <a:rPr lang="en-US" dirty="0"/>
              <a:t> se u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sr-Latn-ME" dirty="0" smtClean="0"/>
              <a:t>slučajevima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povećanje</a:t>
            </a:r>
            <a:r>
              <a:rPr lang="en-US" sz="3000" dirty="0"/>
              <a:t> </a:t>
            </a:r>
            <a:r>
              <a:rPr lang="en-US" sz="3000" dirty="0" err="1"/>
              <a:t>osnovnog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povećanjem</a:t>
            </a:r>
            <a:r>
              <a:rPr lang="en-US" sz="3000" dirty="0"/>
              <a:t> </a:t>
            </a:r>
            <a:r>
              <a:rPr lang="en-US" sz="3000" dirty="0" err="1"/>
              <a:t>nominalne</a:t>
            </a:r>
            <a:r>
              <a:rPr lang="en-US" sz="3000" dirty="0"/>
              <a:t>, </a:t>
            </a:r>
            <a:r>
              <a:rPr lang="en-US" sz="3000" dirty="0" err="1" smtClean="0"/>
              <a:t>odnosno</a:t>
            </a:r>
            <a:r>
              <a:rPr lang="sr-Latn-ME" sz="3000" dirty="0" smtClean="0"/>
              <a:t> </a:t>
            </a:r>
            <a:r>
              <a:rPr lang="en-US" sz="3000" dirty="0" err="1" smtClean="0"/>
              <a:t>računovodstvene</a:t>
            </a:r>
            <a:r>
              <a:rPr lang="en-US" sz="3000" dirty="0" smtClean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smanjenje</a:t>
            </a:r>
            <a:r>
              <a:rPr lang="en-US" sz="3000" dirty="0"/>
              <a:t> </a:t>
            </a:r>
            <a:r>
              <a:rPr lang="en-US" sz="3000" dirty="0" err="1"/>
              <a:t>osnovnog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smanjenjem</a:t>
            </a:r>
            <a:r>
              <a:rPr lang="en-US" sz="3000" dirty="0"/>
              <a:t> </a:t>
            </a:r>
            <a:r>
              <a:rPr lang="en-US" sz="3000" dirty="0" err="1"/>
              <a:t>nominalne</a:t>
            </a:r>
            <a:r>
              <a:rPr lang="en-US" sz="3000" dirty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 smtClean="0"/>
              <a:t>ili</a:t>
            </a:r>
            <a:r>
              <a:rPr lang="sr-Latn-ME" sz="3000" dirty="0" smtClean="0"/>
              <a:t> </a:t>
            </a:r>
            <a:r>
              <a:rPr lang="en-US" sz="3000" dirty="0" err="1" smtClean="0"/>
              <a:t>računovodstvene</a:t>
            </a:r>
            <a:r>
              <a:rPr lang="en-US" sz="3000" dirty="0" smtClean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spajanje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podjela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 smtClean="0"/>
              <a:t>;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Svaka od opcija finansiranja (bez obzira da li je u pitanju kredit banke </a:t>
            </a:r>
            <a:r>
              <a:rPr lang="pl-PL" dirty="0" smtClean="0"/>
              <a:t>ili </a:t>
            </a:r>
            <a:r>
              <a:rPr lang="en-US" dirty="0" smtClean="0"/>
              <a:t>emit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 </a:t>
            </a:r>
            <a:r>
              <a:rPr lang="en-US" dirty="0" err="1" smtClean="0"/>
              <a:t>različitu</a:t>
            </a:r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unošenja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 smtClean="0"/>
              <a:t>pogodnosti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najjeftiniji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unošenja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je u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raspolaže</a:t>
            </a:r>
            <a:r>
              <a:rPr lang="en-US" dirty="0"/>
              <a:t> </a:t>
            </a:r>
            <a:r>
              <a:rPr lang="en-US" dirty="0" err="1"/>
              <a:t>prikupljenim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ne </a:t>
            </a:r>
            <a:r>
              <a:rPr lang="en-US" dirty="0" err="1"/>
              <a:t>vraća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to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zaduživanjem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770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zamjena</a:t>
            </a:r>
            <a:r>
              <a:rPr lang="en-US" sz="3000" dirty="0"/>
              <a:t> </a:t>
            </a:r>
            <a:r>
              <a:rPr lang="en-US" sz="3000" dirty="0" err="1"/>
              <a:t>jedne</a:t>
            </a:r>
            <a:r>
              <a:rPr lang="en-US" sz="3000" dirty="0"/>
              <a:t> </a:t>
            </a:r>
            <a:r>
              <a:rPr lang="en-US" sz="3000" dirty="0" err="1"/>
              <a:t>vrste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klase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 </a:t>
            </a:r>
            <a:r>
              <a:rPr lang="en-US" sz="3000" dirty="0" err="1"/>
              <a:t>drugom</a:t>
            </a:r>
            <a:r>
              <a:rPr lang="en-US" sz="3000" dirty="0"/>
              <a:t> </a:t>
            </a:r>
            <a:r>
              <a:rPr lang="en-US" sz="3000" dirty="0" err="1"/>
              <a:t>vrstom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klasom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pl-PL" sz="3000" dirty="0"/>
              <a:t>• zamjena obveznica i varanata za dionice/akcije; i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reorganiz</a:t>
            </a:r>
            <a:r>
              <a:rPr lang="sr-Latn-ME" sz="3000" dirty="0"/>
              <a:t>acija 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 smtClean="0"/>
              <a:t>U </a:t>
            </a:r>
            <a:r>
              <a:rPr lang="en-US" sz="3000" dirty="0" err="1"/>
              <a:t>svim</a:t>
            </a:r>
            <a:r>
              <a:rPr lang="en-US" sz="3000" dirty="0"/>
              <a:t> </a:t>
            </a:r>
            <a:r>
              <a:rPr lang="en-US" sz="3000" dirty="0" err="1"/>
              <a:t>ovim</a:t>
            </a:r>
            <a:r>
              <a:rPr lang="en-US" sz="3000" dirty="0"/>
              <a:t> </a:t>
            </a:r>
            <a:r>
              <a:rPr lang="en-US" sz="3000" dirty="0" err="1"/>
              <a:t>slučajevima</a:t>
            </a:r>
            <a:r>
              <a:rPr lang="en-US" sz="3000" dirty="0"/>
              <a:t> ne </a:t>
            </a:r>
            <a:r>
              <a:rPr lang="en-US" sz="3000" dirty="0" err="1"/>
              <a:t>učestvuju</a:t>
            </a:r>
            <a:r>
              <a:rPr lang="en-US" sz="3000" dirty="0"/>
              <a:t> </a:t>
            </a:r>
            <a:r>
              <a:rPr lang="en-US" sz="3000" dirty="0" err="1"/>
              <a:t>novi</a:t>
            </a:r>
            <a:r>
              <a:rPr lang="en-US" sz="3000" dirty="0"/>
              <a:t> </a:t>
            </a:r>
            <a:r>
              <a:rPr lang="en-US" sz="3000" dirty="0" err="1"/>
              <a:t>investitori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Dionice</a:t>
            </a:r>
            <a:r>
              <a:rPr lang="en-US" sz="3000" dirty="0" smtClean="0"/>
              <a:t>/</a:t>
            </a:r>
            <a:r>
              <a:rPr lang="sr-Latn-ME" sz="3000" dirty="0" err="1"/>
              <a:t>a</a:t>
            </a:r>
            <a:r>
              <a:rPr lang="en-US" sz="3000" dirty="0" err="1" smtClean="0"/>
              <a:t>kcije</a:t>
            </a:r>
            <a:r>
              <a:rPr lang="sr-Latn-ME" sz="3000" dirty="0" smtClean="0"/>
              <a:t> </a:t>
            </a:r>
            <a:r>
              <a:rPr lang="en-US" sz="3000" dirty="0" smtClean="0"/>
              <a:t>se </a:t>
            </a:r>
            <a:r>
              <a:rPr lang="en-US" sz="3000" dirty="0" err="1"/>
              <a:t>izdaju</a:t>
            </a:r>
            <a:r>
              <a:rPr lang="en-US" sz="3000" dirty="0"/>
              <a:t> </a:t>
            </a:r>
            <a:r>
              <a:rPr lang="en-US" sz="3000" dirty="0" err="1"/>
              <a:t>radi</a:t>
            </a:r>
            <a:r>
              <a:rPr lang="en-US" sz="3000" dirty="0"/>
              <a:t> </a:t>
            </a:r>
            <a:r>
              <a:rPr lang="en-US" sz="3000" dirty="0" err="1"/>
              <a:t>dodjele</a:t>
            </a:r>
            <a:r>
              <a:rPr lang="en-US" sz="3000" dirty="0"/>
              <a:t> </a:t>
            </a:r>
            <a:r>
              <a:rPr lang="en-US" sz="3000" dirty="0" err="1"/>
              <a:t>postojećim</a:t>
            </a:r>
            <a:r>
              <a:rPr lang="en-US" sz="3000" dirty="0"/>
              <a:t> </a:t>
            </a:r>
            <a:r>
              <a:rPr lang="en-US" sz="3000" dirty="0" err="1"/>
              <a:t>dioničarima</a:t>
            </a:r>
            <a:r>
              <a:rPr lang="en-US" sz="3000" dirty="0"/>
              <a:t>/</a:t>
            </a:r>
            <a:r>
              <a:rPr lang="en-US" sz="3000" dirty="0" err="1"/>
              <a:t>akcionarima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drugim</a:t>
            </a:r>
            <a:r>
              <a:rPr lang="en-US" sz="3000" dirty="0"/>
              <a:t> </a:t>
            </a:r>
            <a:r>
              <a:rPr lang="en-US" sz="3000" dirty="0" err="1" smtClean="0"/>
              <a:t>zakonitim</a:t>
            </a:r>
            <a:r>
              <a:rPr lang="sr-Latn-ME" sz="3000" dirty="0" smtClean="0"/>
              <a:t> </a:t>
            </a:r>
            <a:r>
              <a:rPr lang="en-US" sz="3000" dirty="0" err="1" smtClean="0"/>
              <a:t>imaocima</a:t>
            </a:r>
            <a:r>
              <a:rPr lang="en-US" sz="3000" dirty="0" smtClean="0"/>
              <a:t> </a:t>
            </a:r>
            <a:r>
              <a:rPr lang="en-US" sz="3000" dirty="0" err="1"/>
              <a:t>vrijednosnih</a:t>
            </a:r>
            <a:r>
              <a:rPr lang="en-US" sz="3000" dirty="0"/>
              <a:t> </a:t>
            </a:r>
            <a:r>
              <a:rPr lang="en-US" sz="3000" dirty="0" err="1"/>
              <a:t>papira</a:t>
            </a:r>
            <a:r>
              <a:rPr lang="en-US" sz="3000" dirty="0"/>
              <a:t>/</a:t>
            </a:r>
            <a:r>
              <a:rPr lang="en-US" sz="3000" dirty="0" err="1"/>
              <a:t>hartija</a:t>
            </a:r>
            <a:r>
              <a:rPr lang="en-US" sz="3000" dirty="0"/>
              <a:t> 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koji</a:t>
            </a:r>
            <a:r>
              <a:rPr lang="en-US" sz="3000" dirty="0"/>
              <a:t> </a:t>
            </a:r>
            <a:r>
              <a:rPr lang="en-US" sz="3000" dirty="0" err="1"/>
              <a:t>im</a:t>
            </a:r>
            <a:r>
              <a:rPr lang="en-US" sz="3000" dirty="0"/>
              <a:t> </a:t>
            </a:r>
            <a:r>
              <a:rPr lang="en-US" sz="3000" dirty="0" err="1"/>
              <a:t>daju</a:t>
            </a:r>
            <a:r>
              <a:rPr lang="en-US" sz="3000" dirty="0"/>
              <a:t> </a:t>
            </a:r>
            <a:r>
              <a:rPr lang="en-US" sz="3000" dirty="0" err="1"/>
              <a:t>pravo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zamjenu</a:t>
            </a:r>
            <a:r>
              <a:rPr lang="en-US" sz="3000" dirty="0"/>
              <a:t>.</a:t>
            </a:r>
          </a:p>
          <a:p>
            <a:pPr algn="just"/>
            <a:r>
              <a:rPr lang="en-US" sz="3000" dirty="0" err="1"/>
              <a:t>Postupak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izdavanje</a:t>
            </a:r>
            <a:r>
              <a:rPr lang="en-US" sz="3000" dirty="0"/>
              <a:t> </a:t>
            </a:r>
            <a:r>
              <a:rPr lang="en-US" sz="3000" dirty="0" err="1"/>
              <a:t>novih</a:t>
            </a:r>
            <a:r>
              <a:rPr lang="en-US" sz="3000" dirty="0"/>
              <a:t> </a:t>
            </a:r>
            <a:r>
              <a:rPr lang="en-US" sz="3000" dirty="0" err="1"/>
              <a:t>dionica</a:t>
            </a:r>
            <a:r>
              <a:rPr lang="en-US" sz="3000" dirty="0"/>
              <a:t>/</a:t>
            </a:r>
            <a:r>
              <a:rPr lang="en-US" sz="3000" dirty="0" err="1"/>
              <a:t>akcija</a:t>
            </a:r>
            <a:r>
              <a:rPr lang="en-US" sz="3000" dirty="0"/>
              <a:t> </a:t>
            </a:r>
            <a:r>
              <a:rPr lang="en-US" sz="3000" dirty="0" err="1"/>
              <a:t>radi</a:t>
            </a:r>
            <a:r>
              <a:rPr lang="en-US" sz="3000" dirty="0"/>
              <a:t> </a:t>
            </a:r>
            <a:r>
              <a:rPr lang="en-US" sz="3000" dirty="0" err="1"/>
              <a:t>zamjene</a:t>
            </a:r>
            <a:r>
              <a:rPr lang="en-US" sz="3000" dirty="0"/>
              <a:t> </a:t>
            </a:r>
            <a:r>
              <a:rPr lang="en-US" sz="3000" dirty="0" err="1"/>
              <a:t>postojećih</a:t>
            </a:r>
            <a:r>
              <a:rPr lang="en-US" sz="3000" dirty="0"/>
              <a:t> </a:t>
            </a:r>
            <a:r>
              <a:rPr lang="en-US" sz="3000" dirty="0" err="1" smtClean="0"/>
              <a:t>vrijednosnih</a:t>
            </a:r>
            <a:r>
              <a:rPr lang="sr-Latn-ME" sz="3000" dirty="0" smtClean="0"/>
              <a:t> </a:t>
            </a:r>
            <a:r>
              <a:rPr lang="en-US" sz="3000" dirty="0" err="1" smtClean="0"/>
              <a:t>papira</a:t>
            </a:r>
            <a:r>
              <a:rPr lang="en-US" sz="3000" dirty="0" smtClean="0"/>
              <a:t>/</a:t>
            </a:r>
            <a:r>
              <a:rPr lang="en-US" sz="3000" dirty="0" err="1" smtClean="0"/>
              <a:t>hartija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 </a:t>
            </a:r>
            <a:r>
              <a:rPr lang="en-US" sz="3000" dirty="0" err="1"/>
              <a:t>jednostavniji</a:t>
            </a:r>
            <a:r>
              <a:rPr lang="en-US" sz="3000" dirty="0"/>
              <a:t> je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brži</a:t>
            </a:r>
            <a:r>
              <a:rPr lang="en-US" sz="3000" dirty="0"/>
              <a:t> </a:t>
            </a:r>
            <a:r>
              <a:rPr lang="en-US" sz="3000" dirty="0" err="1"/>
              <a:t>nego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izdavanje</a:t>
            </a:r>
            <a:r>
              <a:rPr lang="en-US" sz="3000" dirty="0"/>
              <a:t> </a:t>
            </a:r>
            <a:r>
              <a:rPr lang="en-US" sz="3000" dirty="0" err="1"/>
              <a:t>novih</a:t>
            </a:r>
            <a:r>
              <a:rPr lang="en-US" sz="3000" dirty="0"/>
              <a:t> </a:t>
            </a:r>
            <a:r>
              <a:rPr lang="en-US" sz="3000" dirty="0" err="1" smtClean="0"/>
              <a:t>dionica</a:t>
            </a:r>
            <a:r>
              <a:rPr lang="en-US" sz="3000" dirty="0" smtClean="0"/>
              <a:t>/</a:t>
            </a:r>
            <a:r>
              <a:rPr lang="en-US" sz="3000" dirty="0" err="1" smtClean="0"/>
              <a:t>akcija</a:t>
            </a:r>
            <a:r>
              <a:rPr lang="en-US" sz="3000" dirty="0"/>
              <a:t>, </a:t>
            </a:r>
            <a:r>
              <a:rPr lang="en-US" sz="3000" dirty="0" err="1"/>
              <a:t>jer</a:t>
            </a:r>
            <a:r>
              <a:rPr lang="en-US" sz="3000" dirty="0"/>
              <a:t> </a:t>
            </a:r>
            <a:r>
              <a:rPr lang="en-US" sz="3000" dirty="0" err="1"/>
              <a:t>nije</a:t>
            </a:r>
            <a:r>
              <a:rPr lang="en-US" sz="3000" dirty="0"/>
              <a:t> </a:t>
            </a:r>
            <a:r>
              <a:rPr lang="en-US" sz="3000" dirty="0" err="1"/>
              <a:t>potrebno</a:t>
            </a:r>
            <a:r>
              <a:rPr lang="en-US" sz="3000" dirty="0"/>
              <a:t> </a:t>
            </a:r>
            <a:r>
              <a:rPr lang="en-US" sz="3000" dirty="0" err="1"/>
              <a:t>odobrenje</a:t>
            </a:r>
            <a:r>
              <a:rPr lang="en-US" sz="3000" dirty="0"/>
              <a:t> </a:t>
            </a:r>
            <a:r>
              <a:rPr lang="en-US" sz="3000" dirty="0" err="1"/>
              <a:t>prospekta</a:t>
            </a:r>
            <a:r>
              <a:rPr lang="en-US" sz="3000" dirty="0"/>
              <a:t>. </a:t>
            </a:r>
            <a:endParaRPr lang="sr-Latn-ME" sz="3000" dirty="0" smtClean="0"/>
          </a:p>
          <a:p>
            <a:pPr algn="just"/>
            <a:r>
              <a:rPr lang="en-US" sz="3000" dirty="0" err="1" smtClean="0"/>
              <a:t>Izdavanje</a:t>
            </a:r>
            <a:r>
              <a:rPr lang="en-US" sz="3000" dirty="0" smtClean="0"/>
              <a:t> </a:t>
            </a:r>
            <a:r>
              <a:rPr lang="en-US" sz="3000" dirty="0"/>
              <a:t>se </a:t>
            </a:r>
            <a:r>
              <a:rPr lang="en-US" sz="3000" dirty="0" err="1"/>
              <a:t>vrši</a:t>
            </a:r>
            <a:r>
              <a:rPr lang="en-US" sz="3000" dirty="0"/>
              <a:t> bez </a:t>
            </a:r>
            <a:r>
              <a:rPr lang="en-US" sz="3000" dirty="0" err="1"/>
              <a:t>javne</a:t>
            </a:r>
            <a:r>
              <a:rPr lang="en-US" sz="3000" dirty="0"/>
              <a:t> </a:t>
            </a:r>
            <a:r>
              <a:rPr lang="en-US" sz="3000" dirty="0" err="1"/>
              <a:t>ponude</a:t>
            </a:r>
            <a:r>
              <a:rPr lang="en-US" sz="3000" dirty="0"/>
              <a:t>, </a:t>
            </a:r>
            <a:r>
              <a:rPr lang="en-US" sz="3000" dirty="0" smtClean="0"/>
              <a:t>a</a:t>
            </a:r>
            <a:r>
              <a:rPr lang="sr-Latn-ME" sz="3000" dirty="0" smtClean="0"/>
              <a:t> </a:t>
            </a:r>
            <a:r>
              <a:rPr lang="pl-PL" sz="3000" dirty="0" smtClean="0"/>
              <a:t>podliježe </a:t>
            </a:r>
            <a:r>
              <a:rPr lang="pl-PL" sz="3000" dirty="0"/>
              <a:t>prethodnom odobrenju izdavanja od strane Komisije za vrijednosne </a:t>
            </a:r>
            <a:r>
              <a:rPr lang="pl-PL" sz="3000" dirty="0" smtClean="0"/>
              <a:t>papire/</a:t>
            </a:r>
            <a:r>
              <a:rPr lang="en-US" sz="3000" dirty="0" err="1" smtClean="0"/>
              <a:t>hartije</a:t>
            </a:r>
            <a:r>
              <a:rPr lang="en-US" sz="3000" dirty="0" smtClean="0"/>
              <a:t> </a:t>
            </a:r>
            <a:r>
              <a:rPr lang="en-US" sz="3000" dirty="0"/>
              <a:t>od </a:t>
            </a:r>
            <a:r>
              <a:rPr lang="en-US" sz="3000" dirty="0" err="1"/>
              <a:t>vrijednosti</a:t>
            </a:r>
            <a:r>
              <a:rPr lang="en-US" sz="30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967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9123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E - </a:t>
            </a:r>
            <a:r>
              <a:rPr lang="pl-PL" sz="3600" dirty="0">
                <a:latin typeface="+mn-lt"/>
              </a:rPr>
              <a:t>Podjela i spajanje dionica/akcija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računovodstvenoj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nominalna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računovodstvena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mijenjati</a:t>
            </a:r>
            <a:r>
              <a:rPr lang="en-US" dirty="0"/>
              <a:t> bez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desiti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dijele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zamjenjuje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 smtClean="0"/>
              <a:t>dionicu</a:t>
            </a:r>
            <a:r>
              <a:rPr lang="en-US" dirty="0" smtClean="0"/>
              <a:t>/</a:t>
            </a:r>
            <a:r>
              <a:rPr lang="en-US" dirty="0" err="1" smtClean="0"/>
              <a:t>akciju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90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povećanje</a:t>
            </a:r>
            <a:r>
              <a:rPr lang="sr-Latn-ME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računovodstvenom</a:t>
            </a:r>
            <a:r>
              <a:rPr lang="sr-Latn-ME" dirty="0" smtClean="0"/>
              <a:t> </a:t>
            </a:r>
            <a:r>
              <a:rPr lang="en-US" dirty="0" err="1" smtClean="0"/>
              <a:t>vrijednošću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en-US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dionici</a:t>
            </a:r>
            <a:r>
              <a:rPr lang="en-US" dirty="0"/>
              <a:t>/</a:t>
            </a:r>
            <a:r>
              <a:rPr lang="en-US" dirty="0" err="1"/>
              <a:t>akciji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sr-Latn-ME" dirty="0" err="1" smtClean="0"/>
              <a:t>a</a:t>
            </a:r>
            <a:r>
              <a:rPr lang="en-US" dirty="0" err="1" smtClean="0"/>
              <a:t>kcije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spajaju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razmjenjuje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Rezultat</a:t>
            </a:r>
            <a:r>
              <a:rPr lang="en-US" dirty="0"/>
              <a:t> je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sr-Latn-ME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većom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 (</a:t>
            </a:r>
            <a:r>
              <a:rPr lang="en-US" dirty="0" err="1"/>
              <a:t>računovodstvenom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sr-Latn-ME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dionici</a:t>
            </a:r>
            <a:r>
              <a:rPr lang="en-US" dirty="0"/>
              <a:t>/</a:t>
            </a:r>
            <a:r>
              <a:rPr lang="en-US" dirty="0" err="1"/>
              <a:t>akciji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podjelu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pristupačnost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slanje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 </a:t>
            </a:r>
            <a:r>
              <a:rPr lang="en-US" dirty="0" err="1"/>
              <a:t>investicionoj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, a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psihološki</a:t>
            </a:r>
            <a:r>
              <a:rPr lang="sr-Latn-ME" dirty="0"/>
              <a:t> </a:t>
            </a:r>
            <a:r>
              <a:rPr lang="en-US" dirty="0" err="1"/>
              <a:t>razlozi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46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222"/>
            <a:ext cx="10515600" cy="487874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Podjele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pristupačnijima</a:t>
            </a:r>
            <a:r>
              <a:rPr lang="en-US" dirty="0"/>
              <a:t> </a:t>
            </a:r>
            <a:r>
              <a:rPr lang="en-US" dirty="0" err="1" smtClean="0"/>
              <a:t>malim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/>
              <a:t>, a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poboljšati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podjele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da </a:t>
            </a:r>
            <a:r>
              <a:rPr lang="en-US" dirty="0" err="1"/>
              <a:t>pošalju</a:t>
            </a:r>
            <a:r>
              <a:rPr lang="en-US" dirty="0"/>
              <a:t> “</a:t>
            </a:r>
            <a:r>
              <a:rPr lang="en-US" dirty="0" err="1"/>
              <a:t>poruku</a:t>
            </a:r>
            <a:r>
              <a:rPr lang="en-US" dirty="0"/>
              <a:t>” </a:t>
            </a:r>
            <a:r>
              <a:rPr lang="en-US" dirty="0" err="1"/>
              <a:t>tržištima</a:t>
            </a:r>
            <a:r>
              <a:rPr lang="en-US" dirty="0"/>
              <a:t> da je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sigurna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budućnost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očekuje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postojati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psihološka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)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Podjela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, </a:t>
            </a:r>
            <a:r>
              <a:rPr lang="en-US" dirty="0" err="1" smtClean="0"/>
              <a:t>ilustriranom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2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42" y="11354"/>
            <a:ext cx="9478851" cy="683340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12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/>
              <a:t>red</a:t>
            </a:r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podjeli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spajanju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mora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sr-Latn-ME" dirty="0" smtClean="0"/>
              <a:t>skupština dioničara/akcionara.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uvrsti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podjelu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</a:t>
            </a:r>
            <a:r>
              <a:rPr lang="sr-Latn-ME" dirty="0" smtClean="0"/>
              <a:t> skupštine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Odluku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022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2. Odluka o podjeli ili spajanju dionica/akcija</a:t>
            </a:r>
          </a:p>
          <a:p>
            <a:pPr algn="just"/>
            <a:r>
              <a:rPr lang="en-US" dirty="0" smtClean="0"/>
              <a:t>S</a:t>
            </a:r>
            <a:r>
              <a:rPr lang="sr-Latn-ME" dirty="0" smtClean="0"/>
              <a:t>kupština dioničara/akcionara </a:t>
            </a:r>
            <a:r>
              <a:rPr lang="en-US" dirty="0" err="1" smtClean="0"/>
              <a:t>odobrava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podjeli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 smtClean="0"/>
              <a:t>glasova</a:t>
            </a:r>
            <a:r>
              <a:rPr lang="sr-Latn-ME" dirty="0" smtClean="0"/>
              <a:t> </a:t>
            </a:r>
            <a:r>
              <a:rPr lang="en-US" dirty="0" err="1" smtClean="0"/>
              <a:t>prisutnih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izuzetke</a:t>
            </a:r>
            <a:r>
              <a:rPr lang="en-US" dirty="0"/>
              <a:t> od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 smtClean="0"/>
              <a:t>javne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podvesti</a:t>
            </a:r>
            <a:r>
              <a:rPr lang="en-US" dirty="0"/>
              <a:t> pod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zamjene</a:t>
            </a:r>
            <a:r>
              <a:rPr lang="en-US" dirty="0"/>
              <a:t> </a:t>
            </a:r>
            <a:r>
              <a:rPr lang="en-US" dirty="0" err="1" smtClean="0"/>
              <a:t>postojećih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Obavezni</a:t>
            </a:r>
            <a:r>
              <a:rPr lang="en-US" dirty="0" smtClean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izdavanju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HOV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obaveznih</a:t>
            </a:r>
            <a:r>
              <a:rPr lang="sr-Latn-ME" dirty="0" smtClean="0"/>
              <a:t> </a:t>
            </a:r>
            <a:r>
              <a:rPr lang="en-US" dirty="0" err="1" smtClean="0"/>
              <a:t>elemenata</a:t>
            </a:r>
            <a:r>
              <a:rPr lang="en-US" dirty="0"/>
              <a:t>, ova </a:t>
            </a:r>
            <a:r>
              <a:rPr lang="en-US" dirty="0" err="1"/>
              <a:t>odluka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 smtClean="0"/>
              <a:t>koeficijenta</a:t>
            </a:r>
            <a:r>
              <a:rPr lang="sr-Latn-ME" dirty="0" smtClean="0"/>
              <a:t> </a:t>
            </a:r>
            <a:r>
              <a:rPr lang="en-US" dirty="0" err="1" smtClean="0"/>
              <a:t>spajanja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598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244"/>
            <a:ext cx="10515600" cy="47997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Odobrenje</a:t>
            </a:r>
            <a:r>
              <a:rPr lang="en-US" dirty="0"/>
              <a:t> KVP/KHOV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Izdavalac</a:t>
            </a:r>
            <a:r>
              <a:rPr lang="en-US" dirty="0"/>
              <a:t> je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obavještenje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bez javne ponude, odluku o izdavanju dionica/akcija bez javne ponude i </a:t>
            </a:r>
            <a:r>
              <a:rPr lang="pl-PL" dirty="0" smtClean="0"/>
              <a:t>drugu potrebnu </a:t>
            </a:r>
            <a:r>
              <a:rPr lang="pl-PL" dirty="0"/>
              <a:t>dokumentaciju.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roku od sedam dana od donošenja odluke o podjeli </a:t>
            </a:r>
            <a:r>
              <a:rPr lang="pl-PL" dirty="0" smtClean="0"/>
              <a:t>ili </a:t>
            </a:r>
            <a:r>
              <a:rPr lang="en-US" dirty="0" err="1" smtClean="0"/>
              <a:t>spajanju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izdavalac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KVP/KHOV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dobijanje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KVP/KHOV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je </a:t>
            </a:r>
            <a:r>
              <a:rPr lang="en-US" dirty="0" err="1" smtClean="0"/>
              <a:t>odluka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priložena</a:t>
            </a:r>
            <a:r>
              <a:rPr lang="en-US" dirty="0" smtClean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dokumentacija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133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n-NO" dirty="0"/>
              <a:t>4. Izmjene i dopune osnivačkog akta i registracija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sprovede</a:t>
            </a:r>
            <a:r>
              <a:rPr lang="sr-Latn-ME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/>
              <a:t>spajanja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dopuniti</a:t>
            </a:r>
            <a:r>
              <a:rPr lang="en-US" dirty="0" smtClean="0"/>
              <a:t> </a:t>
            </a:r>
            <a:r>
              <a:rPr lang="en-US" dirty="0" err="1" smtClean="0"/>
              <a:t>kvalifi</a:t>
            </a:r>
            <a:r>
              <a:rPr lang="sr-Latn-ME" dirty="0" smtClean="0"/>
              <a:t>kovanom </a:t>
            </a:r>
            <a:r>
              <a:rPr lang="en-US" dirty="0" smtClean="0"/>
              <a:t> </a:t>
            </a:r>
            <a:r>
              <a:rPr lang="en-US" dirty="0" err="1"/>
              <a:t>dvotrećinskom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74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F - Dioničke/akcijske </a:t>
            </a:r>
            <a:r>
              <a:rPr lang="pl-PL" sz="3600" dirty="0">
                <a:latin typeface="+mn-lt"/>
              </a:rPr>
              <a:t>opcije u </a:t>
            </a:r>
            <a:r>
              <a:rPr lang="pl-PL" sz="3600" dirty="0" smtClean="0">
                <a:latin typeface="+mn-lt"/>
              </a:rPr>
              <a:t>uporednoj </a:t>
            </a:r>
            <a:r>
              <a:rPr lang="en-US" sz="3600" dirty="0" err="1" smtClean="0">
                <a:latin typeface="+mn-lt"/>
              </a:rPr>
              <a:t>korporativnoj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praksi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rizični</a:t>
            </a:r>
            <a:r>
              <a:rPr lang="en-US" dirty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zovani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derivati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ugla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dioničke</a:t>
            </a:r>
            <a:r>
              <a:rPr lang="en-US" dirty="0"/>
              <a:t>/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najznačajnija</a:t>
            </a:r>
            <a:r>
              <a:rPr lang="sr-Latn-ME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 smtClean="0"/>
              <a:t>standardiz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derivata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sr-Latn-ME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direktorima</a:t>
            </a:r>
            <a:r>
              <a:rPr lang="en-US" dirty="0"/>
              <a:t>, pa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implikacije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toga je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osvrnuti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uporednu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sr-Latn-ME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rasprostranjene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sr-Latn-ME" dirty="0"/>
              <a:t> </a:t>
            </a:r>
            <a:r>
              <a:rPr lang="pl-PL" dirty="0"/>
              <a:t>uprave putem opcija za kupovinu dionica/akcija društva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7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ogromnom</a:t>
            </a:r>
            <a:r>
              <a:rPr lang="en-US" dirty="0"/>
              <a:t> </a:t>
            </a:r>
            <a:r>
              <a:rPr lang="en-US" dirty="0" err="1"/>
              <a:t>potencijalu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milionima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sana</a:t>
            </a:r>
            <a:r>
              <a:rPr lang="en-US" dirty="0" smtClean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ograničio</a:t>
            </a:r>
            <a:r>
              <a:rPr lang="en-US" dirty="0"/>
              <a:t> </a:t>
            </a:r>
            <a:r>
              <a:rPr lang="en-US" dirty="0" err="1"/>
              <a:t>očigledan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se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 smtClean="0"/>
              <a:t>postavljaju</a:t>
            </a:r>
            <a:r>
              <a:rPr lang="sr-Latn-ME" dirty="0" smtClean="0"/>
              <a:t> </a:t>
            </a:r>
            <a:r>
              <a:rPr lang="en-US" dirty="0" err="1" smtClean="0"/>
              <a:t>brojni</a:t>
            </a:r>
            <a:r>
              <a:rPr lang="en-US" dirty="0" smtClean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opstanak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265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objašnjenje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 smtClean="0"/>
              <a:t>imaocu</a:t>
            </a:r>
            <a:r>
              <a:rPr lang="sr-Latn-ME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dionicu</a:t>
            </a:r>
            <a:r>
              <a:rPr lang="en-US" dirty="0"/>
              <a:t>/</a:t>
            </a:r>
            <a:r>
              <a:rPr lang="en-US" dirty="0" err="1"/>
              <a:t>akciju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utvrđenoj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sadašnjoj</a:t>
            </a:r>
            <a:r>
              <a:rPr lang="en-US" dirty="0"/>
              <a:t>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npr</a:t>
            </a:r>
            <a:r>
              <a:rPr lang="en-US" dirty="0"/>
              <a:t>. 100 KM) </a:t>
            </a:r>
            <a:r>
              <a:rPr lang="en-US" dirty="0" err="1"/>
              <a:t>poslije</a:t>
            </a:r>
            <a:r>
              <a:rPr lang="en-US" dirty="0"/>
              <a:t> tri </a:t>
            </a:r>
            <a:r>
              <a:rPr lang="en-US" dirty="0" err="1"/>
              <a:t>mjeseca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/>
              <a:t>važenja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,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 smtClean="0"/>
              <a:t>cijeni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kupio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Sposobnim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vid </a:t>
            </a:r>
            <a:r>
              <a:rPr lang="en-US" dirty="0" err="1"/>
              <a:t>nagrađivanja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kapitalnu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 smtClean="0"/>
              <a:t>kroz</a:t>
            </a:r>
            <a:r>
              <a:rPr lang="sr-Latn-ME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/>
              <a:t>uspješnog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03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svakodnevan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 smtClean="0"/>
              <a:t>opcije</a:t>
            </a:r>
            <a:r>
              <a:rPr lang="sr-Latn-ME" dirty="0" smtClean="0"/>
              <a:t> </a:t>
            </a:r>
            <a:r>
              <a:rPr lang="en-US" dirty="0" smtClean="0"/>
              <a:t>– </a:t>
            </a:r>
            <a:r>
              <a:rPr lang="en-US" dirty="0" err="1"/>
              <a:t>podsticajna</a:t>
            </a:r>
            <a:r>
              <a:rPr lang="en-US" dirty="0"/>
              <a:t>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akcijska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– </a:t>
            </a:r>
            <a:r>
              <a:rPr lang="en-US" dirty="0" err="1"/>
              <a:t>koristi</a:t>
            </a:r>
            <a:r>
              <a:rPr lang="en-US" dirty="0"/>
              <a:t> se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smtClean="0"/>
              <a:t>stimuli</a:t>
            </a:r>
            <a:r>
              <a:rPr lang="sr-Latn-ME" dirty="0" smtClean="0"/>
              <a:t>sanja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učinak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,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najznačajnija</a:t>
            </a:r>
            <a:r>
              <a:rPr lang="en-US" dirty="0" smtClean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direktore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popularne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izrazito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, one </a:t>
            </a:r>
            <a:r>
              <a:rPr lang="en-US" dirty="0" err="1"/>
              <a:t>prividno</a:t>
            </a:r>
            <a:r>
              <a:rPr lang="en-US" dirty="0"/>
              <a:t> </a:t>
            </a:r>
            <a:r>
              <a:rPr lang="en-US" dirty="0" err="1"/>
              <a:t>izjednačavaju</a:t>
            </a:r>
            <a:r>
              <a:rPr lang="en-US" dirty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a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(</a:t>
            </a:r>
            <a:r>
              <a:rPr lang="en-US" dirty="0" err="1"/>
              <a:t>razvodnjavanje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vidljiva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sadašnjim</a:t>
            </a:r>
            <a:r>
              <a:rPr lang="en-US" dirty="0"/>
              <a:t> </a:t>
            </a:r>
            <a:r>
              <a:rPr lang="en-US" dirty="0" err="1" smtClean="0"/>
              <a:t>računovodstvenim</a:t>
            </a:r>
            <a:r>
              <a:rPr lang="sr-Latn-ME" dirty="0" smtClean="0"/>
              <a:t> </a:t>
            </a:r>
            <a:r>
              <a:rPr lang="en-US" dirty="0" err="1" smtClean="0"/>
              <a:t>standardima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22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Naknada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dioničkih</a:t>
            </a:r>
            <a:r>
              <a:rPr lang="en-US" dirty="0"/>
              <a:t>/</a:t>
            </a:r>
            <a:r>
              <a:rPr lang="en-US" dirty="0" err="1"/>
              <a:t>akcijskih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je </a:t>
            </a:r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sporna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</a:t>
            </a:r>
            <a:r>
              <a:rPr lang="en-US" dirty="0" err="1"/>
              <a:t>nagrađivanja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ispitivanje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uključivanje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detaljnog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mora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mora se </a:t>
            </a:r>
            <a:r>
              <a:rPr lang="en-US" dirty="0" err="1" smtClean="0"/>
              <a:t>realiz</a:t>
            </a:r>
            <a:r>
              <a:rPr lang="sr-Latn-ME" dirty="0" smtClean="0"/>
              <a:t>ovati 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pravilima</a:t>
            </a:r>
            <a:r>
              <a:rPr lang="en-US" dirty="0"/>
              <a:t> o </a:t>
            </a:r>
            <a:r>
              <a:rPr lang="en-US" dirty="0" err="1"/>
              <a:t>zamjenjivim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397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derivata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Snaga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derivata</a:t>
            </a:r>
            <a:r>
              <a:rPr lang="en-US" dirty="0"/>
              <a:t> </a:t>
            </a:r>
            <a:r>
              <a:rPr lang="en-US" dirty="0" err="1"/>
              <a:t>leži</a:t>
            </a:r>
            <a:r>
              <a:rPr lang="en-US" dirty="0"/>
              <a:t> u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da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prilagode</a:t>
            </a:r>
            <a:r>
              <a:rPr lang="sr-Latn-ME" dirty="0" smtClean="0"/>
              <a:t> </a:t>
            </a:r>
            <a:r>
              <a:rPr lang="en-US" dirty="0" err="1" smtClean="0"/>
              <a:t>novonastaloj</a:t>
            </a:r>
            <a:r>
              <a:rPr lang="en-US" dirty="0" smtClean="0"/>
              <a:t> </a:t>
            </a:r>
            <a:r>
              <a:rPr lang="en-US" dirty="0" err="1"/>
              <a:t>situaciji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špekulativne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konzervativne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One se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izdavati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, od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od </a:t>
            </a:r>
            <a:r>
              <a:rPr lang="en-US" dirty="0" err="1"/>
              <a:t>promjena</a:t>
            </a:r>
            <a:r>
              <a:rPr lang="en-US" dirty="0"/>
              <a:t> u </a:t>
            </a:r>
            <a:r>
              <a:rPr lang="en-US" dirty="0" err="1"/>
              <a:t>cijenama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 </a:t>
            </a:r>
            <a:r>
              <a:rPr lang="en-US" dirty="0" err="1" smtClean="0"/>
              <a:t>kockanja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trendom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derivati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srodni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rizični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potencijalno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izložiti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neočekivanim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83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G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Prikupljanje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kapitala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na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međunarodnim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tržištima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pl-PL" sz="3600" dirty="0">
                <a:latin typeface="+mn-lt"/>
              </a:rPr>
              <a:t>i inostrani vrijednosni papiri/hartije od </a:t>
            </a:r>
            <a:r>
              <a:rPr lang="pl-PL" sz="3600" dirty="0" smtClean="0">
                <a:latin typeface="+mn-lt"/>
              </a:rPr>
              <a:t>vrijednosti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prikupljati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(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 smtClean="0"/>
              <a:t>cijena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,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prestiž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Najveća</a:t>
            </a:r>
            <a:r>
              <a:rPr lang="en-US" dirty="0" smtClean="0"/>
              <a:t>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od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Najpopularnija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/>
              <a:t>SAD-u,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kontinentalnoj</a:t>
            </a:r>
            <a:r>
              <a:rPr lang="en-US" dirty="0"/>
              <a:t> </a:t>
            </a:r>
            <a:r>
              <a:rPr lang="en-US" dirty="0" err="1"/>
              <a:t>Evropi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najrigoroznijih</a:t>
            </a:r>
            <a:r>
              <a:rPr lang="en-US" dirty="0" smtClean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to </a:t>
            </a:r>
            <a:r>
              <a:rPr lang="en-US" dirty="0" err="1" smtClean="0"/>
              <a:t>istovremeno</a:t>
            </a:r>
            <a:r>
              <a:rPr lang="sr-Latn-ME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opstanak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39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044"/>
            <a:ext cx="10515600" cy="500291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da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prisutna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međunarodnim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 err="1"/>
              <a:t>mogu</a:t>
            </a:r>
            <a:r>
              <a:rPr lang="en-US" dirty="0"/>
              <a:t>: 1)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 smtClean="0"/>
              <a:t>izdavati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 </a:t>
            </a:r>
            <a:r>
              <a:rPr lang="en-US" dirty="0" err="1"/>
              <a:t>ili</a:t>
            </a:r>
            <a:r>
              <a:rPr lang="en-US" dirty="0"/>
              <a:t> 2)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sr-Latn-ME" dirty="0" smtClean="0"/>
              <a:t> </a:t>
            </a:r>
            <a:r>
              <a:rPr lang="en-US" dirty="0" err="1" smtClean="0"/>
              <a:t>potvrde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 smtClean="0"/>
              <a:t>trguje</a:t>
            </a:r>
            <a:r>
              <a:rPr lang="sr-Latn-ME" dirty="0" smtClean="0"/>
              <a:t> </a:t>
            </a:r>
            <a:r>
              <a:rPr lang="en-US" dirty="0" err="1" smtClean="0"/>
              <a:t>potvrdama</a:t>
            </a:r>
            <a:r>
              <a:rPr lang="en-US" dirty="0" smtClean="0"/>
              <a:t>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popularniji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dolaženja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imaocima</a:t>
            </a:r>
            <a:r>
              <a:rPr lang="sr-Latn-ME" dirty="0" smtClean="0"/>
              <a:t> </a:t>
            </a:r>
            <a:r>
              <a:rPr lang="en-US" dirty="0" err="1" smtClean="0"/>
              <a:t>pružile</a:t>
            </a:r>
            <a:r>
              <a:rPr lang="en-US" dirty="0" smtClean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oslanjanja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poznato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 smtClean="0"/>
              <a:t>potvrde</a:t>
            </a:r>
            <a:r>
              <a:rPr lang="sr-Latn-ME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smtClean="0"/>
              <a:t>emit</a:t>
            </a:r>
            <a:r>
              <a:rPr lang="sr-Latn-ME" dirty="0" smtClean="0"/>
              <a:t>ovalo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99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,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/>
              <a:t>trguje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Američke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(ADR)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SAD-u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(EDR)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a </a:t>
            </a:r>
            <a:r>
              <a:rPr lang="en-US" dirty="0" err="1" smtClean="0"/>
              <a:t>globalne</a:t>
            </a:r>
            <a:r>
              <a:rPr lang="sr-Latn-ME" dirty="0" smtClean="0"/>
              <a:t> </a:t>
            </a:r>
            <a:r>
              <a:rPr lang="pl-PL" dirty="0" smtClean="0"/>
              <a:t>depozitne </a:t>
            </a:r>
            <a:r>
              <a:rPr lang="pl-PL" dirty="0"/>
              <a:t>potvrde (GDR) u opticaju su na oba tržišta.</a:t>
            </a:r>
          </a:p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dogovara</a:t>
            </a:r>
            <a:r>
              <a:rPr lang="en-US" dirty="0"/>
              <a:t> se s </a:t>
            </a:r>
            <a:r>
              <a:rPr lang="en-US" dirty="0" err="1"/>
              <a:t>konkretnim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deponovanje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popularne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/>
              <a:t>kredibiliteta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emitenti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sr-Latn-ME" dirty="0" smtClean="0"/>
              <a:t> </a:t>
            </a:r>
            <a:r>
              <a:rPr lang="en-US" dirty="0" smtClean="0"/>
              <a:t>facto </a:t>
            </a:r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direktnim</a:t>
            </a:r>
            <a:r>
              <a:rPr lang="sr-Latn-ME" dirty="0" smtClean="0"/>
              <a:t> </a:t>
            </a:r>
            <a:r>
              <a:rPr lang="en-US" dirty="0" err="1" smtClean="0"/>
              <a:t>emisijama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410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inostranih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izdavaocima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matična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standarde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kvalitetan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unapređenju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domaćem</a:t>
            </a:r>
            <a:r>
              <a:rPr lang="en-US" dirty="0" smtClean="0"/>
              <a:t> </a:t>
            </a:r>
            <a:r>
              <a:rPr lang="en-US" dirty="0" err="1"/>
              <a:t>okruženju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težnju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 smtClean="0"/>
              <a:t>tržišnoj</a:t>
            </a:r>
            <a:r>
              <a:rPr lang="sr-Latn-ME" dirty="0" smtClean="0"/>
              <a:t> </a:t>
            </a:r>
            <a:r>
              <a:rPr lang="en-US" dirty="0" err="1" smtClean="0"/>
              <a:t>utakmici</a:t>
            </a:r>
            <a:r>
              <a:rPr lang="en-US" dirty="0" smtClean="0"/>
              <a:t> </a:t>
            </a:r>
            <a:r>
              <a:rPr lang="en-US" dirty="0" err="1"/>
              <a:t>dostignu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osiguraju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u </a:t>
            </a:r>
            <a:r>
              <a:rPr lang="en-US" dirty="0" err="1"/>
              <a:t>očima</a:t>
            </a:r>
            <a:r>
              <a:rPr lang="en-US" dirty="0"/>
              <a:t> </a:t>
            </a:r>
            <a:r>
              <a:rPr lang="en-US" dirty="0" err="1" smtClean="0"/>
              <a:t>potencijalnih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0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deponovane</a:t>
            </a:r>
            <a:r>
              <a:rPr lang="en-US" dirty="0"/>
              <a:t>, a ne </a:t>
            </a:r>
            <a:r>
              <a:rPr lang="en-US" dirty="0" err="1" smtClean="0"/>
              <a:t>imaoci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potvrde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/>
              <a:t>činjenica</a:t>
            </a:r>
            <a:r>
              <a:rPr lang="en-US" dirty="0"/>
              <a:t> bi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spojiti</a:t>
            </a:r>
            <a:r>
              <a:rPr lang="en-US" dirty="0"/>
              <a:t> </a:t>
            </a:r>
            <a:r>
              <a:rPr lang="en-US" dirty="0" err="1" smtClean="0"/>
              <a:t>glasove</a:t>
            </a:r>
            <a:r>
              <a:rPr lang="sr-Latn-ME" dirty="0" smtClean="0"/>
              <a:t> </a:t>
            </a:r>
            <a:r>
              <a:rPr lang="en-US" dirty="0" err="1" smtClean="0"/>
              <a:t>mnogih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efikasnije</a:t>
            </a:r>
            <a:r>
              <a:rPr lang="en-US" dirty="0"/>
              <a:t> 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,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mana,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nametnuti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običaju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prijedlozima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depozitnih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krajnjeg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potvrde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smtClean="0"/>
              <a:t>instrument </a:t>
            </a:r>
            <a:r>
              <a:rPr lang="en-US" dirty="0" err="1"/>
              <a:t>investiranja</a:t>
            </a:r>
            <a:r>
              <a:rPr lang="en-US" dirty="0"/>
              <a:t>, </a:t>
            </a:r>
            <a:r>
              <a:rPr lang="en-US" dirty="0" err="1"/>
              <a:t>iziskuju</a:t>
            </a:r>
            <a:r>
              <a:rPr lang="en-US" dirty="0"/>
              <a:t> </a:t>
            </a:r>
            <a:r>
              <a:rPr lang="en-US" dirty="0" err="1"/>
              <a:t>pažljivu</a:t>
            </a:r>
            <a:r>
              <a:rPr lang="en-US" dirty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Od </a:t>
            </a:r>
            <a:r>
              <a:rPr lang="en-US" dirty="0" err="1"/>
              <a:t>društava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it-IT" dirty="0"/>
              <a:t>kao i da se sve učini u pravcu zaštite prava investitora. </a:t>
            </a:r>
            <a:endParaRPr lang="sr-Latn-ME" dirty="0"/>
          </a:p>
          <a:p>
            <a:pPr algn="just"/>
            <a:r>
              <a:rPr lang="it-IT" dirty="0"/>
              <a:t>Iako se organizatori tržišta često</a:t>
            </a:r>
            <a:r>
              <a:rPr lang="sr-Latn-ME" dirty="0"/>
              <a:t> </a:t>
            </a:r>
            <a:r>
              <a:rPr lang="en-US" dirty="0" err="1" smtClean="0"/>
              <a:t>kriti</a:t>
            </a:r>
            <a:r>
              <a:rPr lang="sr-Latn-ME" dirty="0" smtClean="0"/>
              <a:t>kuju </a:t>
            </a:r>
            <a:r>
              <a:rPr lang="en-US" dirty="0" smtClean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nameću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stvarne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nametanje</a:t>
            </a:r>
            <a:r>
              <a:rPr lang="en-US" dirty="0"/>
              <a:t> </a:t>
            </a:r>
            <a:r>
              <a:rPr lang="en-US" dirty="0" err="1"/>
              <a:t>brojnih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redavanje</a:t>
            </a:r>
            <a:r>
              <a:rPr lang="en-US" dirty="0" smtClean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F12F-FB8C-4C43-84CC-F33FB9140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3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6982</Words>
  <Application>Microsoft Office PowerPoint</Application>
  <PresentationFormat>Widescreen</PresentationFormat>
  <Paragraphs>454</Paragraphs>
  <Slides>88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2" baseType="lpstr">
      <vt:lpstr>Arial</vt:lpstr>
      <vt:lpstr>Calibri</vt:lpstr>
      <vt:lpstr>Calibri Light</vt:lpstr>
      <vt:lpstr>Office Theme</vt:lpstr>
      <vt:lpstr>KORPORATIVNO UPRAVLJANJE</vt:lpstr>
      <vt:lpstr>Sadržaj </vt:lpstr>
      <vt:lpstr>Uvod i ključna pitanja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A- Uloga vrijednosnih papira/hartija od vrijednosti društva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Materijalizovani  i dematerijalizovani vrijednosni papiri/hartije od vrijednosti</vt:lpstr>
      <vt:lpstr>PowerPoint Presentation</vt:lpstr>
      <vt:lpstr>PowerPoint Presentation</vt:lpstr>
      <vt:lpstr>PowerPoint Presentation</vt:lpstr>
      <vt:lpstr>PowerPoint Presentation</vt:lpstr>
      <vt:lpstr>B – Karakteristike vlasničkih  i dužničkih  hartija od vrijednosti/vrijedonosnih papira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- Izdavanje vrijednosnih papira/hartija od vrijednosti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 -  Zamjena vrijednosnih papira/hartija od vrijednosti</vt:lpstr>
      <vt:lpstr>PowerPoint Presentation</vt:lpstr>
      <vt:lpstr> E - Podjela i spajanje dionica/akcija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 - Dioničke/akcijske opcije u uporednoj korporativnoj praksi</vt:lpstr>
      <vt:lpstr>PowerPoint Presentation</vt:lpstr>
      <vt:lpstr>PowerPoint Presentation</vt:lpstr>
      <vt:lpstr>PowerPoint Presentation</vt:lpstr>
      <vt:lpstr>PowerPoint Presentation</vt:lpstr>
      <vt:lpstr>G - Prikupljanje kapitala na međunarodnim tržištima i inostrani vrijednosni papiri/hartije od vrijednosti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67</cp:revision>
  <dcterms:created xsi:type="dcterms:W3CDTF">2019-05-13T14:27:09Z</dcterms:created>
  <dcterms:modified xsi:type="dcterms:W3CDTF">2019-05-20T13:35:15Z</dcterms:modified>
</cp:coreProperties>
</file>