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7409E17-C6CC-4FF3-8C23-9F73F7859CA5}" type="datetimeFigureOut">
              <a:rPr lang="bs-Latn-BA" smtClean="0"/>
              <a:t>14.11.2018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bs-Latn-B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EAD1B3-AAD4-4272-A81D-BBC73AC9F363}" type="slidenum">
              <a:rPr lang="bs-Latn-BA" smtClean="0"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/>
              <a:t>Radno pravo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Latn-BA" dirty="0" smtClean="0"/>
              <a:t>Prof.dr. Sead Dizdarević</a:t>
            </a:r>
          </a:p>
          <a:p>
            <a:r>
              <a:rPr lang="bs-Latn-BA" dirty="0" smtClean="0"/>
              <a:t>Amina Hajdarević, </a:t>
            </a:r>
            <a:r>
              <a:rPr lang="bs-Latn-BA" dirty="0" smtClean="0"/>
              <a:t>MA</a:t>
            </a:r>
            <a:endParaRPr lang="bs-Latn-BA" dirty="0" smtClean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512175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z="4000" dirty="0">
                <a:latin typeface="Times New Roman"/>
                <a:ea typeface="Times New Roman"/>
              </a:rPr>
              <a:t>Evropski model rada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dirty="0">
                <a:latin typeface="Times New Roman"/>
                <a:ea typeface="Times New Roman"/>
              </a:rPr>
              <a:t>personificira njemački model rada i on predstavlja jednu </a:t>
            </a:r>
            <a:r>
              <a:rPr lang="bs-Latn-BA" sz="2800" b="1" dirty="0">
                <a:latin typeface="Times New Roman"/>
                <a:ea typeface="Times New Roman"/>
              </a:rPr>
              <a:t>srednju orijentaciju između američkog i japanskog modela rada</a:t>
            </a:r>
            <a:r>
              <a:rPr lang="bs-Latn-BA" sz="2800" dirty="0">
                <a:latin typeface="Times New Roman"/>
                <a:ea typeface="Times New Roman"/>
              </a:rPr>
              <a:t> u smislu da ovaj model također ima elemente tržišnog principa iz oblasti rada i on se prije svega temelji na:</a:t>
            </a:r>
            <a:endParaRPr lang="bs-Latn-BA" sz="2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bs-Latn-BA" sz="2800" b="1" dirty="0">
                <a:latin typeface="Times New Roman"/>
                <a:ea typeface="Times New Roman"/>
              </a:rPr>
              <a:t>srednjeročnim trajanjem ugovora o radu,</a:t>
            </a:r>
            <a:endParaRPr lang="bs-Latn-BA" sz="2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bs-Latn-BA" sz="2800" b="1" dirty="0">
                <a:latin typeface="Times New Roman"/>
                <a:ea typeface="Times New Roman"/>
              </a:rPr>
              <a:t>mogućnost progresivnog ostvarivanja prava i obaveza iz oblasti rada i</a:t>
            </a:r>
            <a:endParaRPr lang="bs-Latn-BA" sz="2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bs-Latn-BA" sz="2800" b="1" dirty="0">
                <a:latin typeface="Times New Roman"/>
                <a:ea typeface="Times New Roman"/>
              </a:rPr>
              <a:t>efikasnim nagrađivanjem</a:t>
            </a:r>
            <a:r>
              <a:rPr lang="bs-Latn-BA" sz="2800" dirty="0">
                <a:latin typeface="Times New Roman"/>
                <a:ea typeface="Times New Roman"/>
              </a:rPr>
              <a:t>.</a:t>
            </a:r>
            <a:endParaRPr lang="bs-Latn-BA" sz="2000" dirty="0">
              <a:latin typeface="Times New Roman"/>
              <a:ea typeface="Times New Roman"/>
            </a:endParaRPr>
          </a:p>
          <a:p>
            <a:pPr marL="18288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bs-Latn-BA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75443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dirty="0">
                <a:latin typeface="Times New Roman"/>
                <a:ea typeface="Times New Roman"/>
              </a:rPr>
              <a:t>Ovaj model je model koji ima umjerenu distancu prema radnicima u smislu </a:t>
            </a:r>
            <a:r>
              <a:rPr lang="bs-Latn-BA" sz="2800" b="1" dirty="0">
                <a:latin typeface="Times New Roman"/>
                <a:ea typeface="Times New Roman"/>
              </a:rPr>
              <a:t>da je potrebno sagledati sve psihofizičke i zdravstvene sposobnosti radnika u određenom vremenu da li on može odgovoriti određenim radnim obavezama u smislu da mu se pruži šansa da on kroz jedan ne tako kratak period kao u drugim modelima rada pokaže stvarne mogućnosti</a:t>
            </a:r>
            <a:r>
              <a:rPr lang="bs-Latn-BA" sz="2800" dirty="0">
                <a:latin typeface="Times New Roman"/>
                <a:ea typeface="Times New Roman"/>
              </a:rPr>
              <a:t> vezane za rad, tako da ovaj model ima i sistem nagrađivanja upravo progresivni model da ukoliko zaposlenik bilježi napredak na radnom mjestu i kvalitete u jednom određenom vremenu on može ostvariti i bolje efekte po osnovu rada jer je kroz ovaj model data šansa radniku da pokaže svu svoju efikasnost u izvršavanju poslova</a:t>
            </a:r>
            <a:r>
              <a:rPr lang="bs-Latn-BA" sz="2800" dirty="0" smtClean="0">
                <a:latin typeface="Times New Roman"/>
                <a:ea typeface="Times New Roman"/>
              </a:rPr>
              <a:t>.</a:t>
            </a:r>
            <a:endParaRPr lang="bs-Latn-BA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32326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dirty="0">
                <a:latin typeface="Times New Roman"/>
                <a:ea typeface="Times New Roman"/>
              </a:rPr>
              <a:t>Ovaj model se odlikuje i posebno kvalitetnim pravima u vezi sa radom gdje su osnovna prava zagarantovana bilo da se radi o socijalnim, zdravstvenim ili penzionoinvalidskim pravima ali mogućnost </a:t>
            </a:r>
            <a:r>
              <a:rPr lang="bs-Latn-BA" sz="2800" b="1" dirty="0">
                <a:latin typeface="Times New Roman"/>
                <a:ea typeface="Times New Roman"/>
              </a:rPr>
              <a:t>uz povećanje efikasnosti u svom radu, većeg doprinosa da ova prava i progresivno  prastu za radnika.</a:t>
            </a:r>
            <a:endParaRPr lang="bs-Latn-BA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70277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SVJETSKI MODELI RADA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bs-Latn-BA" sz="2800" b="1" dirty="0">
                <a:latin typeface="Times New Roman"/>
                <a:ea typeface="Times New Roman"/>
              </a:rPr>
              <a:t>američki model rada,</a:t>
            </a:r>
            <a:endParaRPr lang="bs-Latn-BA" sz="2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bs-Latn-BA" sz="2800" b="1" dirty="0">
                <a:latin typeface="Times New Roman"/>
                <a:ea typeface="Times New Roman"/>
              </a:rPr>
              <a:t>japanski model </a:t>
            </a:r>
            <a:r>
              <a:rPr lang="bs-Latn-BA" sz="2800" b="1" dirty="0" smtClean="0">
                <a:latin typeface="Times New Roman"/>
                <a:ea typeface="Times New Roman"/>
              </a:rPr>
              <a:t>rada,</a:t>
            </a:r>
            <a:endParaRPr lang="bs-Latn-BA" sz="2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Char char="-"/>
            </a:pPr>
            <a:r>
              <a:rPr lang="bs-Latn-BA" sz="2800" b="1" dirty="0">
                <a:latin typeface="Times New Roman"/>
                <a:ea typeface="Times New Roman"/>
              </a:rPr>
              <a:t>evropski model rada.</a:t>
            </a:r>
            <a:endParaRPr lang="bs-Latn-BA" sz="2000" dirty="0">
              <a:latin typeface="Times New Roman"/>
              <a:ea typeface="Times New Roman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261108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z="4000" dirty="0">
                <a:latin typeface="Times New Roman"/>
                <a:ea typeface="Times New Roman"/>
              </a:rPr>
              <a:t>Američki model rada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dirty="0">
                <a:latin typeface="Times New Roman"/>
                <a:ea typeface="Times New Roman"/>
              </a:rPr>
              <a:t>model koji je zasnovan isključivo na tržišnom principu i koji </a:t>
            </a:r>
            <a:r>
              <a:rPr lang="bs-Latn-BA" sz="2800" b="1" dirty="0">
                <a:latin typeface="Times New Roman"/>
                <a:ea typeface="Times New Roman"/>
              </a:rPr>
              <a:t>ima sve elemente „robusnog modela“ koji praktički bez ikakvih drugih elemenata isključivo analizira učinjenje poslove, izvršene obaveze ili eventualne odgovornosti</a:t>
            </a:r>
            <a:r>
              <a:rPr lang="bs-Latn-BA" sz="2800" dirty="0">
                <a:latin typeface="Times New Roman"/>
                <a:ea typeface="Times New Roman"/>
              </a:rPr>
              <a:t> za neizvršene obaveze. </a:t>
            </a:r>
            <a:endParaRPr lang="bs-Latn-BA" sz="2800" dirty="0" smtClean="0">
              <a:latin typeface="Times New Roman"/>
              <a:ea typeface="Times New Roman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dirty="0" smtClean="0">
                <a:latin typeface="Times New Roman"/>
                <a:ea typeface="Times New Roman"/>
              </a:rPr>
              <a:t>Ovaj </a:t>
            </a:r>
            <a:r>
              <a:rPr lang="bs-Latn-BA" sz="2800" dirty="0">
                <a:latin typeface="Times New Roman"/>
                <a:ea typeface="Times New Roman"/>
              </a:rPr>
              <a:t>model je nastao u anglosaksonskom pravnom sistemu koji u principu ima drugačije poglede u odnosu na evropski kontinentalni pravni sistem čiji je glavni nosilac njemački model rada i u odnosu na japanski model rada, perfekcionistički model, koji ima puno kvalitetnih elemenata i garancija za radnika u odnosu na druga dva modela.</a:t>
            </a:r>
            <a:endParaRPr lang="bs-Latn-BA" sz="2000" dirty="0">
              <a:latin typeface="Times New Roman"/>
              <a:ea typeface="Times New Roman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843287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dirty="0">
                <a:latin typeface="Times New Roman"/>
                <a:ea typeface="Times New Roman"/>
              </a:rPr>
              <a:t>Američki model koji je nastao u okrilju anglosaksonskog pravnog sistema i svih popagiranih elemenata i principa koji imaju poseban karakter u odnosu na druge pravne sisteme karakterišu slijedeći elementi</a:t>
            </a:r>
            <a:r>
              <a:rPr lang="bs-Latn-BA" sz="2800" dirty="0" smtClean="0">
                <a:latin typeface="Times New Roman"/>
                <a:ea typeface="Times New Roman"/>
              </a:rPr>
              <a:t>:</a:t>
            </a:r>
            <a:endParaRPr lang="bs-Latn-BA" sz="2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bs-Latn-BA" sz="2800" b="1" dirty="0">
                <a:latin typeface="Times New Roman"/>
                <a:ea typeface="Times New Roman"/>
                <a:cs typeface="Times New Roman"/>
              </a:rPr>
              <a:t>kratkotrajsnost ugovora o radu,</a:t>
            </a:r>
            <a:endParaRPr lang="bs-Latn-BA" sz="20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bs-Latn-BA" sz="2800" b="1" dirty="0">
                <a:latin typeface="Times New Roman"/>
                <a:ea typeface="Times New Roman"/>
                <a:cs typeface="Times New Roman"/>
              </a:rPr>
              <a:t>efikasan nadzor nad izvršavanje poslova i izvršavanje odgovornosti za neizvršene poslove,</a:t>
            </a:r>
            <a:endParaRPr lang="bs-Latn-BA" sz="20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bs-Latn-BA" sz="2800" b="1" dirty="0">
                <a:latin typeface="Times New Roman"/>
                <a:ea typeface="Times New Roman"/>
                <a:cs typeface="Times New Roman"/>
              </a:rPr>
              <a:t>efikasnost nagrađivanja za učinjene poslove.</a:t>
            </a:r>
            <a:endParaRPr lang="bs-Latn-BA" sz="2000" dirty="0">
              <a:latin typeface="Times New Roman"/>
              <a:ea typeface="Times New Roman"/>
              <a:cs typeface="Times New Roman"/>
            </a:endParaRPr>
          </a:p>
          <a:p>
            <a:pPr marL="18288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bs-Latn-BA" sz="2000" dirty="0">
              <a:latin typeface="Times New Roman"/>
              <a:ea typeface="Times New Roman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377590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b="1" dirty="0">
                <a:latin typeface="Times New Roman"/>
                <a:ea typeface="Times New Roman"/>
              </a:rPr>
              <a:t>Ovaj model</a:t>
            </a:r>
            <a:r>
              <a:rPr lang="bs-Latn-BA" sz="2800" dirty="0">
                <a:latin typeface="Times New Roman"/>
                <a:ea typeface="Times New Roman"/>
              </a:rPr>
              <a:t> </a:t>
            </a:r>
            <a:r>
              <a:rPr lang="bs-Latn-BA" sz="2800" b="1" dirty="0">
                <a:latin typeface="Times New Roman"/>
                <a:ea typeface="Times New Roman"/>
              </a:rPr>
              <a:t>nastao je na različitim i teoretskim i praktičkih opservacijama u smislu da je suština ovog modela tržišni princip i tržišna orijentacija ,bilo da se radi o zasnivanju radnog odnosa ili o nagrađivanju na koje neminovno utiču elementi ponude i tražnje na prostorima gdje funkcionira anglosaksonski pravni model</a:t>
            </a:r>
            <a:r>
              <a:rPr lang="bs-Latn-BA" sz="2800" dirty="0">
                <a:latin typeface="Times New Roman"/>
                <a:ea typeface="Times New Roman"/>
              </a:rPr>
              <a:t>. </a:t>
            </a:r>
            <a:endParaRPr lang="bs-Latn-BA" sz="2800" dirty="0" smtClean="0">
              <a:latin typeface="Times New Roman"/>
              <a:ea typeface="Times New Roman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dirty="0" smtClean="0">
                <a:latin typeface="Times New Roman"/>
                <a:ea typeface="Times New Roman"/>
              </a:rPr>
              <a:t>Ovaj </a:t>
            </a:r>
            <a:r>
              <a:rPr lang="bs-Latn-BA" sz="2800" dirty="0">
                <a:latin typeface="Times New Roman"/>
                <a:ea typeface="Times New Roman"/>
              </a:rPr>
              <a:t>model isključivo zasnovan na tržišnom principu jeste da se i sve vrijednosti iz radnog odnosa utvrđuju na bazi ponude i tražnje pa tako ukoliko određena struktura zanimanja, profesije, kvalitet i efikasnost u radu ima svoje najveće vrijednosti koje se utvrđuju na tržištu, jer ako je ponuda manja vrijednost i nagrađivanje je veće za te poslove, dakle isključivi tržišni princip u odnosu na druge pravne sisteme ili modele rada gdje ti elementi ne dolaze u sami vrh prava i obaveza iz oblasti rada.</a:t>
            </a:r>
            <a:endParaRPr lang="bs-Latn-BA" sz="2000" dirty="0">
              <a:latin typeface="Times New Roman"/>
              <a:ea typeface="Times New Roman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3684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b="1" dirty="0">
                <a:latin typeface="Times New Roman"/>
                <a:ea typeface="Times New Roman"/>
              </a:rPr>
              <a:t>Poseban element u američkom modelu rada jeste zaključivanje kratkotrajnih ugovora što znači da nema garancija za zaposlenika da može na miran i bezbrižan način jedan duži vremenski period da bude siguran u planiranje svojih i prava i obaveza,  već su u ovom modelu upravo bespoštedno primjenjuje princip da se traži isključiva efikasnost u radi a sve drugo završava raskidom ugovora o radu i jasno definiranih prava i obaveza iz tih ugovora. </a:t>
            </a:r>
            <a:endParaRPr lang="bs-Latn-BA" sz="2800" b="1" dirty="0" smtClean="0">
              <a:latin typeface="Times New Roman"/>
              <a:ea typeface="Times New Roman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b="1" dirty="0" smtClean="0">
                <a:latin typeface="Times New Roman"/>
                <a:ea typeface="Times New Roman"/>
              </a:rPr>
              <a:t>Ovaj </a:t>
            </a:r>
            <a:r>
              <a:rPr lang="bs-Latn-BA" sz="2800" b="1" dirty="0">
                <a:latin typeface="Times New Roman"/>
                <a:ea typeface="Times New Roman"/>
              </a:rPr>
              <a:t>model je i zasnovan na principu stimulacije gdje se </a:t>
            </a:r>
            <a:r>
              <a:rPr lang="bs-Latn-BA" sz="2800" dirty="0">
                <a:latin typeface="Times New Roman"/>
                <a:ea typeface="Times New Roman"/>
              </a:rPr>
              <a:t>kroz ovaj model ostvaruje princip da kvalitetni radnici, vrijedni radnici i oni koji na propisan način izvršavaju svoje radne obaveze dobijaju i beneficije iz radnog odnosa u smislu trajanja ugovora o radu koji se stalno produžava a i u sistemu nagrađivanja.</a:t>
            </a:r>
            <a:endParaRPr lang="bs-Latn-BA" sz="2000" dirty="0">
              <a:latin typeface="Times New Roman"/>
              <a:ea typeface="Times New Roman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33683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dirty="0">
                <a:latin typeface="Times New Roman"/>
                <a:ea typeface="Times New Roman"/>
              </a:rPr>
              <a:t>Posebna je karakteristika ovoga modela da se progresivno može provoditi i sistem nagrađivanja za kvalitet u radu, ostavlja se poseban dio stimulacija što u svakom slučaju doprinosi da se iz procesa rada izvuku najveći rezultati tako da na bazi kvalitetnog rada i zaposlenici mogu da ostvare veće prihode kroz progresivno nagrađivanje a samim tim i poslodavac dobija veći učinak u radu tako da se ostvaruje na taj način višak profita, što u svakom slučaju je identičan cilj i radnika i poslodavca u procesu rada.</a:t>
            </a:r>
            <a:endParaRPr lang="bs-Latn-BA" sz="2000" dirty="0">
              <a:latin typeface="Times New Roman"/>
              <a:ea typeface="Times New Roman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endParaRPr lang="bs-Latn-BA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78813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z="4000" dirty="0">
                <a:latin typeface="Times New Roman"/>
                <a:ea typeface="Times New Roman"/>
              </a:rPr>
              <a:t>Japanski model rada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dirty="0">
                <a:latin typeface="Times New Roman"/>
                <a:ea typeface="Times New Roman"/>
              </a:rPr>
              <a:t>model blagostanja“ jer to je model koji praktično ima dva osnovna elementa u svom principu funkcioniranja a to su:</a:t>
            </a:r>
            <a:endParaRPr lang="bs-Latn-BA" sz="2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bs-Latn-BA" sz="2800" b="1" dirty="0">
                <a:latin typeface="Times New Roman"/>
                <a:ea typeface="Times New Roman"/>
              </a:rPr>
              <a:t>tačnost u izvršavanju poslova u skladu sa propisanim propozicijama bilo zakonskim ili ugovornim i</a:t>
            </a:r>
            <a:endParaRPr lang="bs-Latn-BA" sz="2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bs-Latn-BA" sz="2800" b="1" dirty="0">
                <a:latin typeface="Times New Roman"/>
                <a:ea typeface="Times New Roman"/>
              </a:rPr>
              <a:t>moralnost u obavljanju poslova i u procesu rada.</a:t>
            </a:r>
            <a:endParaRPr lang="bs-Latn-BA" sz="2000" dirty="0">
              <a:latin typeface="Times New Roman"/>
              <a:ea typeface="Times New Roman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b="1" dirty="0">
                <a:latin typeface="Times New Roman"/>
                <a:ea typeface="Times New Roman"/>
              </a:rPr>
              <a:t>Japanski model i zemlje koje slijede ovaj model a u Evropi najbliži ovom modelu su Švedska, Danska, Finska</a:t>
            </a:r>
            <a:r>
              <a:rPr lang="bs-Latn-BA" sz="2800" dirty="0">
                <a:latin typeface="Times New Roman"/>
                <a:ea typeface="Times New Roman"/>
              </a:rPr>
              <a:t> i još neke zemlje, koje praktično imaju skoro identične elemente vezano za taj model rada, a to su:</a:t>
            </a:r>
            <a:endParaRPr lang="bs-Latn-BA" sz="2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bs-Latn-BA" sz="2800" b="1" dirty="0">
                <a:latin typeface="Times New Roman"/>
                <a:ea typeface="Times New Roman"/>
              </a:rPr>
              <a:t>doživotni ugovori o radu ,</a:t>
            </a:r>
            <a:endParaRPr lang="bs-Latn-BA" sz="2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bs-Latn-BA" sz="2800" b="1" dirty="0">
                <a:latin typeface="Times New Roman"/>
                <a:ea typeface="Times New Roman"/>
              </a:rPr>
              <a:t>konstantan nadzor rada,</a:t>
            </a:r>
            <a:endParaRPr lang="bs-Latn-BA" sz="20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lphaLcParenR"/>
            </a:pPr>
            <a:r>
              <a:rPr lang="bs-Latn-BA" sz="2800" b="1" dirty="0">
                <a:latin typeface="Times New Roman"/>
                <a:ea typeface="Times New Roman"/>
              </a:rPr>
              <a:t>efikasno nagrađivanje,</a:t>
            </a:r>
            <a:endParaRPr lang="bs-Latn-BA" sz="2000" dirty="0">
              <a:latin typeface="Times New Roman"/>
              <a:ea typeface="Times New Roman"/>
            </a:endParaRPr>
          </a:p>
          <a:p>
            <a:pPr marL="41148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bs-Latn-BA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211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dirty="0">
                <a:latin typeface="Times New Roman"/>
                <a:ea typeface="Times New Roman"/>
              </a:rPr>
              <a:t>Osnovna karakteristika ovog modela jeste </a:t>
            </a:r>
            <a:r>
              <a:rPr lang="bs-Latn-BA" sz="2800" b="1" dirty="0">
                <a:latin typeface="Times New Roman"/>
                <a:ea typeface="Times New Roman"/>
              </a:rPr>
              <a:t>tačnost i moralnost</a:t>
            </a:r>
            <a:r>
              <a:rPr lang="bs-Latn-BA" sz="2800" dirty="0">
                <a:latin typeface="Times New Roman"/>
                <a:ea typeface="Times New Roman"/>
              </a:rPr>
              <a:t> u izvršavanju obaveza tako da su savremene ekonomije koje primjenjuju ovaj model učinile da su inaugurisali pravilo da nije potrebno iste poslove obavljati u smislu postizanja veće efikasnosti u radu da bi se vršle provjere u procesu rada već da se konstantno ostvaruju identični rezultati da proces rada ide u potpuno ustaljenim tokovima.</a:t>
            </a:r>
            <a:endParaRPr lang="bs-Latn-BA" sz="2000" dirty="0">
              <a:latin typeface="Times New Roman"/>
              <a:ea typeface="Times New Roman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bs-Latn-BA" sz="2800" dirty="0">
                <a:latin typeface="Times New Roman"/>
                <a:ea typeface="Times New Roman"/>
              </a:rPr>
              <a:t> U ovom modelu napravilo se opredjeljenje da </a:t>
            </a:r>
            <a:r>
              <a:rPr lang="bs-Latn-BA" sz="2800" b="1" dirty="0">
                <a:latin typeface="Times New Roman"/>
                <a:ea typeface="Times New Roman"/>
              </a:rPr>
              <a:t>nije potrebno vršiti provjere,  već da se zaključuju trajni ugovori u smislu da je samo potrebno vršiti edukaciju i dopune kvaliteta rada</a:t>
            </a:r>
            <a:r>
              <a:rPr lang="bs-Latn-BA" sz="2800" dirty="0">
                <a:latin typeface="Times New Roman"/>
                <a:ea typeface="Times New Roman"/>
              </a:rPr>
              <a:t>, a da statusi zaposlenika praktično su sigurni što u svakom slučaju ulijeva veliko povjerenje i za poslodavce i za radnike u smislu da se utvrđeni poslovi izvršavaju na utvrđeni način i oni imaju pozitivne efekte i za radnike i za poslodavce u smislu prava, obaveza i odgovornosti</a:t>
            </a:r>
            <a:r>
              <a:rPr lang="bs-Latn-BA" sz="2800" dirty="0" smtClean="0">
                <a:latin typeface="Times New Roman"/>
                <a:ea typeface="Times New Roman"/>
              </a:rPr>
              <a:t>.</a:t>
            </a:r>
            <a:endParaRPr lang="bs-Latn-BA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5629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</TotalTime>
  <Words>986</Words>
  <Application>Microsoft Office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Radno pravo</vt:lpstr>
      <vt:lpstr>SVJETSKI MODELI RADA</vt:lpstr>
      <vt:lpstr>Američki model rada </vt:lpstr>
      <vt:lpstr>PowerPoint Presentation</vt:lpstr>
      <vt:lpstr>PowerPoint Presentation</vt:lpstr>
      <vt:lpstr>PowerPoint Presentation</vt:lpstr>
      <vt:lpstr>PowerPoint Presentation</vt:lpstr>
      <vt:lpstr>Japanski model rada </vt:lpstr>
      <vt:lpstr>PowerPoint Presentation</vt:lpstr>
      <vt:lpstr>Evropski model rada 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Radno pravo</dc:title>
  <dc:creator>PFK1</dc:creator>
  <cp:lastModifiedBy>PFK1</cp:lastModifiedBy>
  <cp:revision>2</cp:revision>
  <dcterms:created xsi:type="dcterms:W3CDTF">2015-09-14T10:15:27Z</dcterms:created>
  <dcterms:modified xsi:type="dcterms:W3CDTF">2018-11-14T08:27:56Z</dcterms:modified>
</cp:coreProperties>
</file>