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8FA87CC-033E-40AA-9BEB-FA3671A5C555}" type="datetimeFigureOut">
              <a:rPr lang="bs-Latn-BA" smtClean="0"/>
              <a:t>7.11.2018</a:t>
            </a:fld>
            <a:endParaRPr lang="bs-Latn-BA"/>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bs-Latn-BA"/>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23A161A-4FF5-4CB4-8D65-F6E6AD57D45B}" type="slidenum">
              <a:rPr lang="bs-Latn-BA" smtClean="0"/>
              <a:t>‹#›</a:t>
            </a:fld>
            <a:endParaRPr lang="bs-Latn-B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FA87CC-033E-40AA-9BEB-FA3671A5C555}" type="datetimeFigureOut">
              <a:rPr lang="bs-Latn-BA" smtClean="0"/>
              <a:t>7.11.2018</a:t>
            </a:fld>
            <a:endParaRPr lang="bs-Latn-BA"/>
          </a:p>
        </p:txBody>
      </p:sp>
      <p:sp>
        <p:nvSpPr>
          <p:cNvPr id="5" name="Footer Placeholder 4"/>
          <p:cNvSpPr>
            <a:spLocks noGrp="1"/>
          </p:cNvSpPr>
          <p:nvPr>
            <p:ph type="ftr" sz="quarter" idx="11"/>
          </p:nvPr>
        </p:nvSpPr>
        <p:spPr/>
        <p:txBody>
          <a:bodyPr/>
          <a:lstStyle>
            <a:extLst/>
          </a:lstStyle>
          <a:p>
            <a:endParaRPr lang="bs-Latn-BA"/>
          </a:p>
        </p:txBody>
      </p:sp>
      <p:sp>
        <p:nvSpPr>
          <p:cNvPr id="6" name="Slide Number Placeholder 5"/>
          <p:cNvSpPr>
            <a:spLocks noGrp="1"/>
          </p:cNvSpPr>
          <p:nvPr>
            <p:ph type="sldNum" sz="quarter" idx="12"/>
          </p:nvPr>
        </p:nvSpPr>
        <p:spPr/>
        <p:txBody>
          <a:bodyPr/>
          <a:lstStyle>
            <a:extLst/>
          </a:lstStyle>
          <a:p>
            <a:fld id="{923A161A-4FF5-4CB4-8D65-F6E6AD57D45B}" type="slidenum">
              <a:rPr lang="bs-Latn-BA" smtClean="0"/>
              <a:t>‹#›</a:t>
            </a:fld>
            <a:endParaRPr lang="bs-Latn-B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A8FA87CC-033E-40AA-9BEB-FA3671A5C555}" type="datetimeFigureOut">
              <a:rPr lang="bs-Latn-BA" smtClean="0"/>
              <a:t>7.11.2018</a:t>
            </a:fld>
            <a:endParaRPr lang="bs-Latn-BA"/>
          </a:p>
        </p:txBody>
      </p:sp>
      <p:sp>
        <p:nvSpPr>
          <p:cNvPr id="5" name="Footer Placeholder 4"/>
          <p:cNvSpPr>
            <a:spLocks noGrp="1"/>
          </p:cNvSpPr>
          <p:nvPr>
            <p:ph type="ftr" sz="quarter" idx="11"/>
          </p:nvPr>
        </p:nvSpPr>
        <p:spPr>
          <a:xfrm>
            <a:off x="457200" y="6556248"/>
            <a:ext cx="3657600" cy="228600"/>
          </a:xfrm>
        </p:spPr>
        <p:txBody>
          <a:bodyPr/>
          <a:lstStyle>
            <a:extLst/>
          </a:lstStyle>
          <a:p>
            <a:endParaRPr lang="bs-Latn-BA"/>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23A161A-4FF5-4CB4-8D65-F6E6AD57D45B}" type="slidenum">
              <a:rPr lang="bs-Latn-BA" smtClean="0"/>
              <a:t>‹#›</a:t>
            </a:fld>
            <a:endParaRPr lang="bs-Latn-B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FA87CC-033E-40AA-9BEB-FA3671A5C555}" type="datetimeFigureOut">
              <a:rPr lang="bs-Latn-BA" smtClean="0"/>
              <a:t>7.11.2018</a:t>
            </a:fld>
            <a:endParaRPr lang="bs-Latn-BA"/>
          </a:p>
        </p:txBody>
      </p:sp>
      <p:sp>
        <p:nvSpPr>
          <p:cNvPr id="5" name="Footer Placeholder 4"/>
          <p:cNvSpPr>
            <a:spLocks noGrp="1"/>
          </p:cNvSpPr>
          <p:nvPr>
            <p:ph type="ftr" sz="quarter" idx="11"/>
          </p:nvPr>
        </p:nvSpPr>
        <p:spPr/>
        <p:txBody>
          <a:bodyPr/>
          <a:lstStyle>
            <a:extLst/>
          </a:lstStyle>
          <a:p>
            <a:endParaRPr lang="bs-Latn-BA"/>
          </a:p>
        </p:txBody>
      </p:sp>
      <p:sp>
        <p:nvSpPr>
          <p:cNvPr id="6" name="Slide Number Placeholder 5"/>
          <p:cNvSpPr>
            <a:spLocks noGrp="1"/>
          </p:cNvSpPr>
          <p:nvPr>
            <p:ph type="sldNum" sz="quarter" idx="12"/>
          </p:nvPr>
        </p:nvSpPr>
        <p:spPr/>
        <p:txBody>
          <a:bodyPr/>
          <a:lstStyle>
            <a:extLst/>
          </a:lstStyle>
          <a:p>
            <a:fld id="{923A161A-4FF5-4CB4-8D65-F6E6AD57D45B}" type="slidenum">
              <a:rPr lang="bs-Latn-BA" smtClean="0"/>
              <a:t>‹#›</a:t>
            </a:fld>
            <a:endParaRPr lang="bs-Latn-B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8FA87CC-033E-40AA-9BEB-FA3671A5C555}" type="datetimeFigureOut">
              <a:rPr lang="bs-Latn-BA" smtClean="0"/>
              <a:t>7.11.2018</a:t>
            </a:fld>
            <a:endParaRPr lang="bs-Latn-BA"/>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bs-Latn-BA"/>
          </a:p>
        </p:txBody>
      </p:sp>
      <p:sp>
        <p:nvSpPr>
          <p:cNvPr id="6" name="Slide Number Placeholder 5"/>
          <p:cNvSpPr>
            <a:spLocks noGrp="1"/>
          </p:cNvSpPr>
          <p:nvPr>
            <p:ph type="sldNum" sz="quarter" idx="12"/>
          </p:nvPr>
        </p:nvSpPr>
        <p:spPr>
          <a:xfrm>
            <a:off x="6733952" y="6555112"/>
            <a:ext cx="588336" cy="228600"/>
          </a:xfrm>
        </p:spPr>
        <p:txBody>
          <a:bodyPr/>
          <a:lstStyle>
            <a:extLst/>
          </a:lstStyle>
          <a:p>
            <a:fld id="{923A161A-4FF5-4CB4-8D65-F6E6AD57D45B}" type="slidenum">
              <a:rPr lang="bs-Latn-BA" smtClean="0"/>
              <a:t>‹#›</a:t>
            </a:fld>
            <a:endParaRPr lang="bs-Latn-B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8FA87CC-033E-40AA-9BEB-FA3671A5C555}" type="datetimeFigureOut">
              <a:rPr lang="bs-Latn-BA" smtClean="0"/>
              <a:t>7.11.2018</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923A161A-4FF5-4CB4-8D65-F6E6AD57D45B}" type="slidenum">
              <a:rPr lang="bs-Latn-BA" smtClean="0"/>
              <a:t>‹#›</a:t>
            </a:fld>
            <a:endParaRPr lang="bs-Latn-B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8FA87CC-033E-40AA-9BEB-FA3671A5C555}" type="datetimeFigureOut">
              <a:rPr lang="bs-Latn-BA" smtClean="0"/>
              <a:t>7.11.2018</a:t>
            </a:fld>
            <a:endParaRPr lang="bs-Latn-BA"/>
          </a:p>
        </p:txBody>
      </p:sp>
      <p:sp>
        <p:nvSpPr>
          <p:cNvPr id="8" name="Footer Placeholder 7"/>
          <p:cNvSpPr>
            <a:spLocks noGrp="1"/>
          </p:cNvSpPr>
          <p:nvPr>
            <p:ph type="ftr" sz="quarter" idx="11"/>
          </p:nvPr>
        </p:nvSpPr>
        <p:spPr/>
        <p:txBody>
          <a:bodyPr/>
          <a:lstStyle>
            <a:extLst/>
          </a:lstStyle>
          <a:p>
            <a:endParaRPr lang="bs-Latn-BA"/>
          </a:p>
        </p:txBody>
      </p:sp>
      <p:sp>
        <p:nvSpPr>
          <p:cNvPr id="9" name="Slide Number Placeholder 8"/>
          <p:cNvSpPr>
            <a:spLocks noGrp="1"/>
          </p:cNvSpPr>
          <p:nvPr>
            <p:ph type="sldNum" sz="quarter" idx="12"/>
          </p:nvPr>
        </p:nvSpPr>
        <p:spPr/>
        <p:txBody>
          <a:bodyPr/>
          <a:lstStyle>
            <a:extLst/>
          </a:lstStyle>
          <a:p>
            <a:fld id="{923A161A-4FF5-4CB4-8D65-F6E6AD57D45B}" type="slidenum">
              <a:rPr lang="bs-Latn-BA" smtClean="0"/>
              <a:t>‹#›</a:t>
            </a:fld>
            <a:endParaRPr lang="bs-Latn-B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8FA87CC-033E-40AA-9BEB-FA3671A5C555}" type="datetimeFigureOut">
              <a:rPr lang="bs-Latn-BA" smtClean="0"/>
              <a:t>7.11.2018</a:t>
            </a:fld>
            <a:endParaRPr lang="bs-Latn-BA"/>
          </a:p>
        </p:txBody>
      </p:sp>
      <p:sp>
        <p:nvSpPr>
          <p:cNvPr id="4" name="Footer Placeholder 3"/>
          <p:cNvSpPr>
            <a:spLocks noGrp="1"/>
          </p:cNvSpPr>
          <p:nvPr>
            <p:ph type="ftr" sz="quarter" idx="11"/>
          </p:nvPr>
        </p:nvSpPr>
        <p:spPr/>
        <p:txBody>
          <a:bodyPr/>
          <a:lstStyle>
            <a:extLst/>
          </a:lstStyle>
          <a:p>
            <a:endParaRPr lang="bs-Latn-BA"/>
          </a:p>
        </p:txBody>
      </p:sp>
      <p:sp>
        <p:nvSpPr>
          <p:cNvPr id="5" name="Slide Number Placeholder 4"/>
          <p:cNvSpPr>
            <a:spLocks noGrp="1"/>
          </p:cNvSpPr>
          <p:nvPr>
            <p:ph type="sldNum" sz="quarter" idx="12"/>
          </p:nvPr>
        </p:nvSpPr>
        <p:spPr/>
        <p:txBody>
          <a:bodyPr/>
          <a:lstStyle>
            <a:extLst/>
          </a:lstStyle>
          <a:p>
            <a:fld id="{923A161A-4FF5-4CB4-8D65-F6E6AD57D45B}" type="slidenum">
              <a:rPr lang="bs-Latn-BA" smtClean="0"/>
              <a:t>‹#›</a:t>
            </a:fld>
            <a:endParaRPr lang="bs-Latn-B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A8FA87CC-033E-40AA-9BEB-FA3671A5C555}" type="datetimeFigureOut">
              <a:rPr lang="bs-Latn-BA" smtClean="0"/>
              <a:t>7.11.2018</a:t>
            </a:fld>
            <a:endParaRPr lang="bs-Latn-BA"/>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bs-Latn-BA"/>
          </a:p>
        </p:txBody>
      </p:sp>
      <p:sp>
        <p:nvSpPr>
          <p:cNvPr id="4" name="Slide Number Placeholder 3"/>
          <p:cNvSpPr>
            <a:spLocks noGrp="1"/>
          </p:cNvSpPr>
          <p:nvPr>
            <p:ph type="sldNum" sz="quarter" idx="12"/>
          </p:nvPr>
        </p:nvSpPr>
        <p:spPr/>
        <p:txBody>
          <a:bodyPr/>
          <a:lstStyle>
            <a:extLst/>
          </a:lstStyle>
          <a:p>
            <a:fld id="{923A161A-4FF5-4CB4-8D65-F6E6AD57D45B}" type="slidenum">
              <a:rPr lang="bs-Latn-BA" smtClean="0"/>
              <a:t>‹#›</a:t>
            </a:fld>
            <a:endParaRPr lang="bs-Latn-B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8FA87CC-033E-40AA-9BEB-FA3671A5C555}" type="datetimeFigureOut">
              <a:rPr lang="bs-Latn-BA" smtClean="0"/>
              <a:t>7.11.2018</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923A161A-4FF5-4CB4-8D65-F6E6AD57D45B}" type="slidenum">
              <a:rPr lang="bs-Latn-BA" smtClean="0"/>
              <a:t>‹#›</a:t>
            </a:fld>
            <a:endParaRPr lang="bs-Latn-B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A8FA87CC-033E-40AA-9BEB-FA3671A5C555}" type="datetimeFigureOut">
              <a:rPr lang="bs-Latn-BA" smtClean="0"/>
              <a:t>7.11.2018</a:t>
            </a:fld>
            <a:endParaRPr lang="bs-Latn-BA"/>
          </a:p>
        </p:txBody>
      </p:sp>
      <p:sp>
        <p:nvSpPr>
          <p:cNvPr id="6" name="Footer Placeholder 5"/>
          <p:cNvSpPr>
            <a:spLocks noGrp="1"/>
          </p:cNvSpPr>
          <p:nvPr>
            <p:ph type="ftr" sz="quarter" idx="11"/>
          </p:nvPr>
        </p:nvSpPr>
        <p:spPr/>
        <p:txBody>
          <a:bodyPr/>
          <a:lstStyle>
            <a:extLst/>
          </a:lstStyle>
          <a:p>
            <a:endParaRPr lang="bs-Latn-BA"/>
          </a:p>
        </p:txBody>
      </p:sp>
      <p:sp>
        <p:nvSpPr>
          <p:cNvPr id="7" name="Slide Number Placeholder 6"/>
          <p:cNvSpPr>
            <a:spLocks noGrp="1"/>
          </p:cNvSpPr>
          <p:nvPr>
            <p:ph type="sldNum" sz="quarter" idx="12"/>
          </p:nvPr>
        </p:nvSpPr>
        <p:spPr/>
        <p:txBody>
          <a:bodyPr/>
          <a:lstStyle>
            <a:extLst/>
          </a:lstStyle>
          <a:p>
            <a:fld id="{923A161A-4FF5-4CB4-8D65-F6E6AD57D45B}" type="slidenum">
              <a:rPr lang="bs-Latn-BA" smtClean="0"/>
              <a:t>‹#›</a:t>
            </a:fld>
            <a:endParaRPr lang="bs-Latn-BA"/>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8FA87CC-033E-40AA-9BEB-FA3671A5C555}" type="datetimeFigureOut">
              <a:rPr lang="bs-Latn-BA" smtClean="0"/>
              <a:t>7.11.2018</a:t>
            </a:fld>
            <a:endParaRPr lang="bs-Latn-BA"/>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bs-Latn-BA"/>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23A161A-4FF5-4CB4-8D65-F6E6AD57D45B}" type="slidenum">
              <a:rPr lang="bs-Latn-BA" smtClean="0"/>
              <a:t>‹#›</a:t>
            </a:fld>
            <a:endParaRPr lang="bs-Latn-B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dirty="0" smtClean="0"/>
              <a:t>Radno pravo</a:t>
            </a:r>
            <a:endParaRPr lang="bs-Latn-BA" dirty="0"/>
          </a:p>
        </p:txBody>
      </p:sp>
      <p:sp>
        <p:nvSpPr>
          <p:cNvPr id="3" name="Subtitle 2"/>
          <p:cNvSpPr>
            <a:spLocks noGrp="1"/>
          </p:cNvSpPr>
          <p:nvPr>
            <p:ph type="subTitle" idx="1"/>
          </p:nvPr>
        </p:nvSpPr>
        <p:spPr/>
        <p:txBody>
          <a:bodyPr/>
          <a:lstStyle/>
          <a:p>
            <a:r>
              <a:rPr lang="bs-Latn-BA" dirty="0" smtClean="0"/>
              <a:t>Prof. dr. Sead Dizdarević</a:t>
            </a:r>
          </a:p>
          <a:p>
            <a:r>
              <a:rPr lang="bs-Latn-BA" dirty="0" smtClean="0"/>
              <a:t>Amina Hajdarević</a:t>
            </a:r>
            <a:r>
              <a:rPr lang="bs-Latn-BA" smtClean="0"/>
              <a:t>, </a:t>
            </a:r>
            <a:r>
              <a:rPr lang="bs-Latn-BA" smtClean="0"/>
              <a:t>MA</a:t>
            </a:r>
            <a:endParaRPr lang="bs-Latn-BA" dirty="0"/>
          </a:p>
        </p:txBody>
      </p:sp>
    </p:spTree>
    <p:extLst>
      <p:ext uri="{BB962C8B-B14F-4D97-AF65-F5344CB8AC3E}">
        <p14:creationId xmlns:p14="http://schemas.microsoft.com/office/powerpoint/2010/main" val="10157509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55000" lnSpcReduction="20000"/>
          </a:bodyPr>
          <a:lstStyle/>
          <a:p>
            <a:pPr algn="just">
              <a:lnSpc>
                <a:spcPct val="115000"/>
              </a:lnSpc>
              <a:spcAft>
                <a:spcPts val="0"/>
              </a:spcAft>
            </a:pPr>
            <a:r>
              <a:rPr lang="bs-Latn-BA" sz="2800" b="1" dirty="0">
                <a:latin typeface="Times New Roman"/>
                <a:ea typeface="Times New Roman"/>
              </a:rPr>
              <a:t>Historijski posmatrano pojedine teoretičare koji su dali doprinos da se na stručan i teoretski način rasvijetli ljudsko pravo na rad kao što su Rober Oven, Augusto Blanki ili Danijel Grand u periodu od 1876. do polovine 20. stoljeća je upravo puni efekat da se doprinese afirmaciji subjektiviteta i nivoa učešća radnika u procesu rada i njihovog pregovaranja sa poslodavcima o nivo prava, obaveza i odgovornosti. </a:t>
            </a:r>
            <a:endParaRPr lang="bs-Latn-BA" sz="2800" b="1" dirty="0" smtClean="0">
              <a:latin typeface="Times New Roman"/>
              <a:ea typeface="Times New Roman"/>
            </a:endParaRPr>
          </a:p>
          <a:p>
            <a:pPr algn="just">
              <a:lnSpc>
                <a:spcPct val="115000"/>
              </a:lnSpc>
              <a:spcAft>
                <a:spcPts val="0"/>
              </a:spcAft>
            </a:pPr>
            <a:r>
              <a:rPr lang="bs-Latn-BA" sz="2800" b="1" dirty="0" smtClean="0">
                <a:latin typeface="Times New Roman"/>
                <a:ea typeface="Times New Roman"/>
              </a:rPr>
              <a:t>Ugovorna </a:t>
            </a:r>
            <a:r>
              <a:rPr lang="bs-Latn-BA" sz="2800" b="1" dirty="0">
                <a:latin typeface="Times New Roman"/>
                <a:ea typeface="Times New Roman"/>
              </a:rPr>
              <a:t>teorija imala je tim prije veći značaj na afirmacija tog pravnog subjektiviteta radnika u</a:t>
            </a:r>
            <a:r>
              <a:rPr lang="bs-Latn-BA" sz="2800" dirty="0">
                <a:latin typeface="Times New Roman"/>
                <a:ea typeface="Times New Roman"/>
              </a:rPr>
              <a:t> procesu rada tako da kroz standarde zemalja Evropske unije, a prije svega Francuske, Njemačke, Italije i drugih razvijenih evropskih zemalja snažno se afirmiše </a:t>
            </a:r>
            <a:r>
              <a:rPr lang="bs-Latn-BA" sz="2800" b="1" dirty="0">
                <a:latin typeface="Times New Roman"/>
                <a:ea typeface="Times New Roman"/>
              </a:rPr>
              <a:t>kolektivno pregovaranje u smislu postizanja standarda iz oblasti rada, bilo da se radi o trajanju radnog vremena, o najnižoj satnici, plaćanju rada, vrstama rada, zaštite na radu, preraspodjele i preračunavanja radnog vremena što u svakom slučaju u današnjim uslovima Evropske unije ima visok nivo, čime se želi da se</a:t>
            </a:r>
            <a:r>
              <a:rPr lang="bs-Latn-BA" sz="2800" dirty="0">
                <a:latin typeface="Times New Roman"/>
                <a:ea typeface="Times New Roman"/>
              </a:rPr>
              <a:t>  doprinese kvalitetnom razvoju tržišne privrede i konkurencije kako u svim drugim oblastima tako i u oblastima rada.</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2767320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sz="4000" b="0" cap="none" dirty="0">
                <a:ln>
                  <a:noFill/>
                </a:ln>
                <a:solidFill>
                  <a:prstClr val="black"/>
                </a:solidFill>
                <a:latin typeface="Constantia"/>
              </a:rPr>
              <a:t>TEORIJE IZ OBLASTI RADA</a:t>
            </a:r>
            <a:endParaRPr lang="bs-Latn-BA" dirty="0"/>
          </a:p>
        </p:txBody>
      </p:sp>
      <p:sp>
        <p:nvSpPr>
          <p:cNvPr id="3" name="Content Placeholder 2"/>
          <p:cNvSpPr>
            <a:spLocks noGrp="1"/>
          </p:cNvSpPr>
          <p:nvPr>
            <p:ph idx="1"/>
          </p:nvPr>
        </p:nvSpPr>
        <p:spPr/>
        <p:txBody>
          <a:bodyPr>
            <a:normAutofit/>
          </a:bodyPr>
          <a:lstStyle/>
          <a:p>
            <a:pPr lvl="0">
              <a:spcBef>
                <a:spcPct val="20000"/>
              </a:spcBef>
              <a:buClr>
                <a:srgbClr val="AA2B1E"/>
              </a:buClr>
              <a:buSzPct val="85000"/>
              <a:buFont typeface="Brush Script MT" pitchFamily="66" charset="0"/>
              <a:buChar char="O"/>
            </a:pPr>
            <a:r>
              <a:rPr lang="bs-Latn-BA" sz="2800" b="1" dirty="0" smtClean="0">
                <a:solidFill>
                  <a:prstClr val="black"/>
                </a:solidFill>
                <a:latin typeface="Franklin Gothic Book"/>
              </a:rPr>
              <a:t>Teorija </a:t>
            </a:r>
            <a:r>
              <a:rPr lang="bs-Latn-BA" sz="2800" b="1" dirty="0">
                <a:solidFill>
                  <a:prstClr val="black"/>
                </a:solidFill>
                <a:latin typeface="Franklin Gothic Book"/>
              </a:rPr>
              <a:t>institucije – francuska teorija </a:t>
            </a:r>
            <a:endParaRPr lang="bs-Latn-BA" sz="2800" b="1" dirty="0" smtClean="0">
              <a:solidFill>
                <a:prstClr val="black"/>
              </a:solidFill>
              <a:latin typeface="Franklin Gothic Book"/>
            </a:endParaRPr>
          </a:p>
          <a:p>
            <a:pPr lvl="0">
              <a:spcBef>
                <a:spcPct val="20000"/>
              </a:spcBef>
              <a:buClr>
                <a:srgbClr val="AA2B1E"/>
              </a:buClr>
              <a:buSzPct val="85000"/>
              <a:buFont typeface="Brush Script MT" pitchFamily="66" charset="0"/>
              <a:buChar char="O"/>
            </a:pPr>
            <a:r>
              <a:rPr lang="bs-Latn-BA" sz="2800" b="1" dirty="0" smtClean="0">
                <a:solidFill>
                  <a:prstClr val="black"/>
                </a:solidFill>
                <a:latin typeface="Franklin Gothic Book"/>
              </a:rPr>
              <a:t>Njemačka </a:t>
            </a:r>
            <a:r>
              <a:rPr lang="bs-Latn-BA" sz="2800" b="1" dirty="0">
                <a:solidFill>
                  <a:prstClr val="black"/>
                </a:solidFill>
                <a:latin typeface="Franklin Gothic Book"/>
              </a:rPr>
              <a:t>teorija rada – rad za više ciljeve </a:t>
            </a:r>
            <a:endParaRPr lang="bs-Latn-BA" sz="2800" b="1" dirty="0" smtClean="0">
              <a:solidFill>
                <a:prstClr val="black"/>
              </a:solidFill>
              <a:latin typeface="Franklin Gothic Book"/>
            </a:endParaRPr>
          </a:p>
          <a:p>
            <a:pPr lvl="0">
              <a:spcBef>
                <a:spcPct val="20000"/>
              </a:spcBef>
              <a:buClr>
                <a:srgbClr val="AA2B1E"/>
              </a:buClr>
              <a:buSzPct val="85000"/>
              <a:buFont typeface="Brush Script MT" pitchFamily="66" charset="0"/>
              <a:buChar char="O"/>
            </a:pPr>
            <a:r>
              <a:rPr lang="bs-Latn-BA" sz="2800" b="1" dirty="0" smtClean="0">
                <a:solidFill>
                  <a:prstClr val="black"/>
                </a:solidFill>
                <a:latin typeface="Franklin Gothic Book"/>
              </a:rPr>
              <a:t>Ugovorna </a:t>
            </a:r>
            <a:r>
              <a:rPr lang="bs-Latn-BA" sz="2800" b="1" dirty="0">
                <a:solidFill>
                  <a:prstClr val="black"/>
                </a:solidFill>
                <a:latin typeface="Franklin Gothic Book"/>
              </a:rPr>
              <a:t>teorija o </a:t>
            </a:r>
            <a:r>
              <a:rPr lang="bs-Latn-BA" sz="2800" b="1" dirty="0" smtClean="0">
                <a:solidFill>
                  <a:prstClr val="black"/>
                </a:solidFill>
                <a:latin typeface="Franklin Gothic Book"/>
              </a:rPr>
              <a:t>radu</a:t>
            </a:r>
            <a:endParaRPr lang="bs-Latn-BA" sz="2800" dirty="0"/>
          </a:p>
        </p:txBody>
      </p:sp>
    </p:spTree>
    <p:extLst>
      <p:ext uri="{BB962C8B-B14F-4D97-AF65-F5344CB8AC3E}">
        <p14:creationId xmlns:p14="http://schemas.microsoft.com/office/powerpoint/2010/main" val="4012766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sz="4000" dirty="0">
                <a:latin typeface="Times New Roman"/>
                <a:ea typeface="Times New Roman"/>
              </a:rPr>
              <a:t>Terorija institucije- francuska teorija</a:t>
            </a:r>
            <a:endParaRPr lang="bs-Latn-BA" dirty="0"/>
          </a:p>
        </p:txBody>
      </p:sp>
      <p:sp>
        <p:nvSpPr>
          <p:cNvPr id="3" name="Content Placeholder 2"/>
          <p:cNvSpPr>
            <a:spLocks noGrp="1"/>
          </p:cNvSpPr>
          <p:nvPr>
            <p:ph idx="1"/>
          </p:nvPr>
        </p:nvSpPr>
        <p:spPr/>
        <p:txBody>
          <a:bodyPr>
            <a:normAutofit fontScale="92500" lnSpcReduction="10000"/>
          </a:bodyPr>
          <a:lstStyle/>
          <a:p>
            <a:pPr indent="457200" algn="just">
              <a:lnSpc>
                <a:spcPct val="115000"/>
              </a:lnSpc>
              <a:spcAft>
                <a:spcPts val="0"/>
              </a:spcAft>
            </a:pPr>
            <a:r>
              <a:rPr lang="bs-Latn-BA" sz="1600" dirty="0">
                <a:latin typeface="Times New Roman"/>
                <a:ea typeface="Times New Roman"/>
              </a:rPr>
              <a:t>Teorije institucije je teorija koja ima najznačajnije utemeljenje u evropskom radnom zakonodavstvu i ona se prvi put primjenila u </a:t>
            </a:r>
            <a:r>
              <a:rPr lang="bs-Latn-BA" sz="1600" b="1" dirty="0">
                <a:latin typeface="Times New Roman"/>
                <a:ea typeface="Times New Roman"/>
              </a:rPr>
              <a:t>Francuskoj koja je kolijevka ove </a:t>
            </a:r>
            <a:r>
              <a:rPr lang="bs-Latn-BA" sz="1600" b="1" dirty="0" smtClean="0">
                <a:latin typeface="Times New Roman"/>
                <a:ea typeface="Times New Roman"/>
              </a:rPr>
              <a:t>teorije</a:t>
            </a:r>
            <a:r>
              <a:rPr lang="bs-Latn-BA" sz="1600" dirty="0" smtClean="0">
                <a:latin typeface="Times New Roman"/>
                <a:ea typeface="Times New Roman"/>
              </a:rPr>
              <a:t>.</a:t>
            </a:r>
            <a:r>
              <a:rPr lang="bs-Latn-BA" sz="1600" b="1" dirty="0" smtClean="0">
                <a:latin typeface="Times New Roman"/>
                <a:ea typeface="Times New Roman"/>
              </a:rPr>
              <a:t>Čovjek </a:t>
            </a:r>
            <a:r>
              <a:rPr lang="bs-Latn-BA" sz="1600" b="1" dirty="0">
                <a:latin typeface="Times New Roman"/>
                <a:ea typeface="Times New Roman"/>
              </a:rPr>
              <a:t>stvarno ulazeći u fabriku ili u neku drugu službu kao da ulazi u jednu „instituciju“ je osnovni postulat ove teorije je da se čovjek –radnik identifikuje s svojom institucijom</a:t>
            </a:r>
            <a:r>
              <a:rPr lang="bs-Latn-BA" sz="1600" b="1" dirty="0" smtClean="0">
                <a:latin typeface="Times New Roman"/>
                <a:ea typeface="Times New Roman"/>
              </a:rPr>
              <a:t>.</a:t>
            </a:r>
          </a:p>
          <a:p>
            <a:pPr indent="457200" algn="just">
              <a:lnSpc>
                <a:spcPct val="115000"/>
              </a:lnSpc>
              <a:spcAft>
                <a:spcPts val="0"/>
              </a:spcAft>
            </a:pPr>
            <a:r>
              <a:rPr lang="bs-Latn-BA" sz="1600" dirty="0">
                <a:latin typeface="Times New Roman"/>
                <a:ea typeface="Times New Roman"/>
              </a:rPr>
              <a:t>Ova teorije nastala je u fazi ranog kapitalizma i ona je upravo učinila da se kapitalistički odnosi utvrde u institucijama sistema i oni su praktički bili najvećim dijelom mjerilo razvoja tadašnje Francuske gdje su radnici na nejedinstven ili na nejednako uređen način ostvarivali prava zavisno od ponude i tražnje na tžištu i njihov odnos u raspodjeli prava i obavez abio je različit jer se u to vrijeme posebno poklanjala pažnja svojoj instituciji, svojoj fabrici, svojoj ustanovi u kojoj je radnik radio a manji odnos bio je prema općem društvenom stanju i prema državi. </a:t>
            </a:r>
            <a:endParaRPr lang="bs-Latn-BA" sz="1600" dirty="0" smtClean="0">
              <a:latin typeface="Times New Roman"/>
              <a:ea typeface="Times New Roman"/>
            </a:endParaRPr>
          </a:p>
          <a:p>
            <a:pPr indent="457200" algn="just">
              <a:lnSpc>
                <a:spcPct val="115000"/>
              </a:lnSpc>
              <a:spcAft>
                <a:spcPts val="0"/>
              </a:spcAft>
            </a:pPr>
            <a:r>
              <a:rPr lang="bs-Latn-BA" sz="1600" dirty="0" smtClean="0">
                <a:latin typeface="Times New Roman"/>
                <a:ea typeface="Times New Roman"/>
              </a:rPr>
              <a:t>Ova </a:t>
            </a:r>
            <a:r>
              <a:rPr lang="bs-Latn-BA" sz="1600" dirty="0">
                <a:latin typeface="Times New Roman"/>
                <a:ea typeface="Times New Roman"/>
              </a:rPr>
              <a:t>teorije je imala tako širok uticaj, posebno u Francuskoj i nekim drugim zemljama, zato što je na jedan odgovarajući način zadržala recidiv prethodnog vremena pa je bila i prihvaćena od vlasnika sredstava za proizvodnju tj. od poslodavaca, jer praktično posebnom ideologijom prema radnicima, učinjeno je da radnici toliko i ne insistiraju na svojim osobnim pravima već pravima institucije tako da je to odgovaralo poslodavacima i oni su prava radnika prema ovoj teoriji sveli praktično na nizak nivo ali uz njihov pristanak.</a:t>
            </a:r>
            <a:endParaRPr lang="bs-Latn-BA" sz="1200" dirty="0">
              <a:latin typeface="Times New Roman"/>
              <a:ea typeface="Times New Roman"/>
            </a:endParaRPr>
          </a:p>
          <a:p>
            <a:pPr indent="457200" algn="just">
              <a:lnSpc>
                <a:spcPct val="115000"/>
              </a:lnSpc>
              <a:spcAft>
                <a:spcPts val="0"/>
              </a:spcAft>
            </a:pPr>
            <a:endParaRPr lang="bs-Latn-BA" sz="1600" dirty="0">
              <a:latin typeface="Times New Roman"/>
              <a:ea typeface="Times New Roman"/>
            </a:endParaRPr>
          </a:p>
          <a:p>
            <a:endParaRPr lang="bs-Latn-BA" dirty="0"/>
          </a:p>
        </p:txBody>
      </p:sp>
    </p:spTree>
    <p:extLst>
      <p:ext uri="{BB962C8B-B14F-4D97-AF65-F5344CB8AC3E}">
        <p14:creationId xmlns:p14="http://schemas.microsoft.com/office/powerpoint/2010/main" val="4237250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62500" lnSpcReduction="20000"/>
          </a:bodyPr>
          <a:lstStyle/>
          <a:p>
            <a:pPr indent="457200" algn="just">
              <a:lnSpc>
                <a:spcPct val="115000"/>
              </a:lnSpc>
              <a:spcAft>
                <a:spcPts val="0"/>
              </a:spcAft>
            </a:pPr>
            <a:r>
              <a:rPr lang="bs-Latn-BA" sz="2800" b="1" dirty="0">
                <a:latin typeface="Times New Roman"/>
                <a:ea typeface="Times New Roman"/>
              </a:rPr>
              <a:t>Ta teorija je trajala jedan duži period jer radnici su praktično se identifikovali sa institucijom računajući na taj način da je to njegov pravni subjekt u kojem ostvaruje sva svoja prava i obaveza i kojem je mogao ostvariti svoja prava ali ne odmah, tako da je to jedan vid gdje radnik praktično gubi svoj pojedinačni subjektivitet i jasno uređena prava i obaveze iz procesa rada već se to temelji na tome da postoji institucija u kojoj on radi i ostvaruje svoja prava koja će u svako vrijeme učiniti da on ta svoja prava može ostvariti.</a:t>
            </a:r>
            <a:endParaRPr lang="bs-Latn-BA" sz="2000" dirty="0">
              <a:latin typeface="Times New Roman"/>
              <a:ea typeface="Times New Roman"/>
            </a:endParaRPr>
          </a:p>
          <a:p>
            <a:pPr indent="457200" algn="just">
              <a:lnSpc>
                <a:spcPct val="115000"/>
              </a:lnSpc>
              <a:spcAft>
                <a:spcPts val="0"/>
              </a:spcAft>
            </a:pPr>
            <a:r>
              <a:rPr lang="bs-Latn-BA" sz="2800" b="1" dirty="0">
                <a:latin typeface="Times New Roman"/>
                <a:ea typeface="Times New Roman"/>
              </a:rPr>
              <a:t>Ti pogledi se često kvalifikuju kao odložena prava radnika na bazi potrebe svoje institucije i dobrovoljnog pristanka radnika da neinsistira u potpunosti na dodjeli svojih prava iz procesa rada. Radnici su praktično na bazi ovakvih parametara pristajali da dobiju ugovore o radu na osnovu stava institucije u kojoj on radi, tako da ugovori</a:t>
            </a:r>
            <a:r>
              <a:rPr lang="bs-Latn-BA" sz="2800" dirty="0">
                <a:latin typeface="Times New Roman"/>
                <a:ea typeface="Times New Roman"/>
              </a:rPr>
              <a:t> o </a:t>
            </a:r>
            <a:r>
              <a:rPr lang="bs-Latn-BA" sz="2800" b="1" dirty="0">
                <a:latin typeface="Times New Roman"/>
                <a:ea typeface="Times New Roman"/>
              </a:rPr>
              <a:t>radu nisu bili jedinstveni za sve radnike u drugim subjektima</a:t>
            </a:r>
            <a:r>
              <a:rPr lang="bs-Latn-BA" sz="2800" dirty="0">
                <a:latin typeface="Times New Roman"/>
                <a:ea typeface="Times New Roman"/>
              </a:rPr>
              <a:t> već su to bili ugovori koji su bili diktirani od konkretne institucije u kojoj je radnik radio.</a:t>
            </a:r>
            <a:endParaRPr lang="bs-Latn-BA" sz="2000" dirty="0">
              <a:latin typeface="Times New Roman"/>
              <a:ea typeface="Times New Roman"/>
            </a:endParaRPr>
          </a:p>
          <a:p>
            <a:pPr algn="just">
              <a:lnSpc>
                <a:spcPct val="115000"/>
              </a:lnSpc>
              <a:spcAft>
                <a:spcPts val="0"/>
              </a:spcAft>
            </a:pPr>
            <a:r>
              <a:rPr lang="bs-Latn-BA" sz="2800" dirty="0">
                <a:latin typeface="Times New Roman"/>
                <a:ea typeface="Times New Roman"/>
              </a:rPr>
              <a:t> </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2013904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200" dirty="0">
                <a:latin typeface="Times New Roman"/>
                <a:ea typeface="Times New Roman"/>
              </a:rPr>
              <a:t>teorija rada za više ciljeve - Njemačka teorija rada</a:t>
            </a:r>
            <a:endParaRPr lang="bs-Latn-BA" sz="3200" dirty="0"/>
          </a:p>
        </p:txBody>
      </p:sp>
      <p:sp>
        <p:nvSpPr>
          <p:cNvPr id="3" name="Content Placeholder 2"/>
          <p:cNvSpPr>
            <a:spLocks noGrp="1"/>
          </p:cNvSpPr>
          <p:nvPr>
            <p:ph idx="1"/>
          </p:nvPr>
        </p:nvSpPr>
        <p:spPr/>
        <p:txBody>
          <a:bodyPr>
            <a:normAutofit fontScale="70000" lnSpcReduction="20000"/>
          </a:bodyPr>
          <a:lstStyle/>
          <a:p>
            <a:pPr algn="just">
              <a:lnSpc>
                <a:spcPct val="115000"/>
              </a:lnSpc>
              <a:spcAft>
                <a:spcPts val="0"/>
              </a:spcAft>
            </a:pPr>
            <a:r>
              <a:rPr lang="bs-Latn-BA" sz="2800" dirty="0">
                <a:latin typeface="Times New Roman"/>
                <a:ea typeface="Times New Roman"/>
              </a:rPr>
              <a:t>Ova teorija ima najznačajnije utemeljene u njemačkom pravnom sistemu i često se naziva njemačka ili fašistička teorija rada. </a:t>
            </a:r>
            <a:endParaRPr lang="bs-Latn-BA" sz="2800" dirty="0" smtClean="0">
              <a:latin typeface="Times New Roman"/>
              <a:ea typeface="Times New Roman"/>
            </a:endParaRPr>
          </a:p>
          <a:p>
            <a:pPr algn="just">
              <a:lnSpc>
                <a:spcPct val="115000"/>
              </a:lnSpc>
              <a:spcAft>
                <a:spcPts val="0"/>
              </a:spcAft>
            </a:pPr>
            <a:r>
              <a:rPr lang="bs-Latn-BA" sz="2800" b="1" dirty="0" smtClean="0">
                <a:latin typeface="Times New Roman"/>
                <a:ea typeface="Times New Roman"/>
              </a:rPr>
              <a:t>Rad </a:t>
            </a:r>
            <a:r>
              <a:rPr lang="bs-Latn-BA" sz="2800" b="1" dirty="0">
                <a:latin typeface="Times New Roman"/>
                <a:ea typeface="Times New Roman"/>
              </a:rPr>
              <a:t>„za više ciljeve“ konkretno za državu od koje se određuju jednaka prava za sve radnika je potpuno suprotan modelu teorije institucije koji je bio u Francuskoj jer status radnika u ovoj teoriji je zavisio od ukupnosti društvenih odnosa i ukupnosti ideologije njemačke države u tom periodu.   </a:t>
            </a:r>
            <a:endParaRPr lang="bs-Latn-BA" sz="2800" b="1" dirty="0" smtClean="0">
              <a:latin typeface="Times New Roman"/>
              <a:ea typeface="Times New Roman"/>
            </a:endParaRPr>
          </a:p>
          <a:p>
            <a:pPr algn="just">
              <a:lnSpc>
                <a:spcPct val="115000"/>
              </a:lnSpc>
              <a:spcAft>
                <a:spcPts val="0"/>
              </a:spcAft>
            </a:pPr>
            <a:r>
              <a:rPr lang="bs-Latn-BA" sz="2800" dirty="0" smtClean="0">
                <a:latin typeface="Times New Roman"/>
                <a:ea typeface="Times New Roman"/>
              </a:rPr>
              <a:t>Vrijeme </a:t>
            </a:r>
            <a:r>
              <a:rPr lang="bs-Latn-BA" sz="2800" dirty="0">
                <a:latin typeface="Times New Roman"/>
                <a:ea typeface="Times New Roman"/>
              </a:rPr>
              <a:t>nastanka ove teorije jeste u periodu razvoja fašizma u Njemačkoj. </a:t>
            </a:r>
            <a:endParaRPr lang="bs-Latn-BA" sz="2800" dirty="0" smtClean="0">
              <a:latin typeface="Times New Roman"/>
              <a:ea typeface="Times New Roman"/>
            </a:endParaRPr>
          </a:p>
          <a:p>
            <a:pPr algn="just">
              <a:lnSpc>
                <a:spcPct val="115000"/>
              </a:lnSpc>
              <a:spcAft>
                <a:spcPts val="0"/>
              </a:spcAft>
            </a:pPr>
            <a:r>
              <a:rPr lang="bs-Latn-BA" sz="2800" dirty="0" smtClean="0">
                <a:latin typeface="Times New Roman"/>
                <a:ea typeface="Times New Roman"/>
              </a:rPr>
              <a:t>Prema </a:t>
            </a:r>
            <a:r>
              <a:rPr lang="bs-Latn-BA" sz="2800" dirty="0">
                <a:latin typeface="Times New Roman"/>
                <a:ea typeface="Times New Roman"/>
              </a:rPr>
              <a:t>ovoj teoriji radnici su radili u svojim preduzećima i oni su se osjećali kao dio cjelokupno zajednice predstavljajući svjesno svoju ulogu po kojoj su oni pristajali da se njihova prava urede na jedinstven način bez obzira na nivo njihove zarade ili nivo umanjenja njihovih prava.</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2884451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55000" lnSpcReduction="20000"/>
          </a:bodyPr>
          <a:lstStyle/>
          <a:p>
            <a:pPr algn="just">
              <a:lnSpc>
                <a:spcPct val="115000"/>
              </a:lnSpc>
              <a:spcAft>
                <a:spcPts val="0"/>
              </a:spcAft>
            </a:pPr>
            <a:r>
              <a:rPr lang="bs-Latn-BA" sz="2800" b="1" dirty="0">
                <a:latin typeface="Times New Roman"/>
                <a:ea typeface="Times New Roman"/>
              </a:rPr>
              <a:t>Posmatrajući u posebnostima ovu teoriju može se kazati da su radnici bili eksploatisani u jednom drugečijem vidu u odnosu na neke ranije historije elemente eksploatacije radnika jer praktično radnici su dobrovoljno pristajali da u ovom odnosu budu eksploatisani, da se javno deklarišu da je njihov ukupan rad za njihovu državu i da oni bez obzir na antagonizam između prava i obaveza iz procesa rada prihvataju „više ciljeve“ koje diktira vladajuća ideologija u državi.</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Tu </a:t>
            </a:r>
            <a:r>
              <a:rPr lang="bs-Latn-BA" sz="2800" dirty="0">
                <a:latin typeface="Times New Roman"/>
                <a:ea typeface="Times New Roman"/>
              </a:rPr>
              <a:t>teoriju bi danas mogli posmatrati kao jednu žalosnu stranicu razvoja radnog zakonodavstva i prava iz oblasti rada odnosno ostvarivanje osnovnih ljudskih prava na rad. </a:t>
            </a:r>
            <a:endParaRPr lang="bs-Latn-BA" sz="2800" dirty="0" smtClean="0">
              <a:latin typeface="Times New Roman"/>
              <a:ea typeface="Times New Roman"/>
            </a:endParaRPr>
          </a:p>
          <a:p>
            <a:pPr algn="just">
              <a:lnSpc>
                <a:spcPct val="115000"/>
              </a:lnSpc>
              <a:spcAft>
                <a:spcPts val="0"/>
              </a:spcAft>
            </a:pPr>
            <a:r>
              <a:rPr lang="bs-Latn-BA" sz="2800" b="1" dirty="0">
                <a:latin typeface="Times New Roman"/>
                <a:ea typeface="Times New Roman"/>
              </a:rPr>
              <a:t>R</a:t>
            </a:r>
            <a:r>
              <a:rPr lang="bs-Latn-BA" sz="2800" b="1" dirty="0" smtClean="0">
                <a:latin typeface="Times New Roman"/>
                <a:ea typeface="Times New Roman"/>
              </a:rPr>
              <a:t>adni </a:t>
            </a:r>
            <a:r>
              <a:rPr lang="bs-Latn-BA" sz="2800" b="1" dirty="0">
                <a:latin typeface="Times New Roman"/>
                <a:ea typeface="Times New Roman"/>
              </a:rPr>
              <a:t>statusi u tom periodu bili su kako su radnici i pristajali dovoljni za njihove osnovne životne potrebe tako da radnici nisu ni instistirali na ostvarivanju svojih većih prava iako je rad iz toga vremena historijski posmatrano kvalifikovan kao najobimniji proces jer upravo njemačka država u vrijeme razvoja fašističke ideologije </a:t>
            </a:r>
            <a:r>
              <a:rPr lang="bs-Latn-BA" sz="2800" dirty="0">
                <a:latin typeface="Times New Roman"/>
                <a:ea typeface="Times New Roman"/>
              </a:rPr>
              <a:t>bilježi najjaći uspon što znači da je bila potreba da se proces rada odvija i u dužem vremenskom periodu od utvrđenih standarda.</a:t>
            </a:r>
            <a:endParaRPr lang="bs-Latn-BA" sz="2000" dirty="0">
              <a:latin typeface="Times New Roman"/>
              <a:ea typeface="Times New Roman"/>
            </a:endParaRPr>
          </a:p>
          <a:p>
            <a:pPr algn="just">
              <a:lnSpc>
                <a:spcPct val="115000"/>
              </a:lnSpc>
              <a:spcAft>
                <a:spcPts val="0"/>
              </a:spcAft>
            </a:pPr>
            <a:r>
              <a:rPr lang="bs-Latn-BA" sz="2800" b="1" dirty="0">
                <a:latin typeface="Times New Roman"/>
                <a:ea typeface="Times New Roman"/>
              </a:rPr>
              <a:t>Ta dobrovoljnost radnika da sva svoja prava deklarišu za državu i u tom periodu nastaje javna fraza radnika u kojoj oni kliču „Dojčland iber ales“ što znači „Njemačka iznad svega“, oni su na taj način bez obzira na sve negativne konotacije koje su imali na svoje radne statuse prihvatali da gradnjom države se odriču svojih prava što je u kasnijim historijskim periodima imalo dosta negativan uticaj.</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477428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55000" lnSpcReduction="20000"/>
          </a:bodyPr>
          <a:lstStyle/>
          <a:p>
            <a:pPr algn="just">
              <a:lnSpc>
                <a:spcPct val="115000"/>
              </a:lnSpc>
              <a:spcAft>
                <a:spcPts val="0"/>
              </a:spcAft>
            </a:pPr>
            <a:r>
              <a:rPr lang="bs-Latn-BA" sz="2800" b="1" dirty="0" smtClean="0">
                <a:latin typeface="Times New Roman"/>
                <a:ea typeface="Times New Roman"/>
              </a:rPr>
              <a:t>Ova </a:t>
            </a:r>
            <a:r>
              <a:rPr lang="bs-Latn-BA" sz="2800" b="1" dirty="0">
                <a:latin typeface="Times New Roman"/>
                <a:ea typeface="Times New Roman"/>
              </a:rPr>
              <a:t>teorija je imala hipnotizirajuću ulogu na prostore gdje je vladala fašistička ideologija ali ona je bila toliko upečatljiva iz razloga postizanja opće državne moći tako da i danas ovakav način zagovaranja rada i radnih statusa</a:t>
            </a:r>
            <a:r>
              <a:rPr lang="bs-Latn-BA" sz="2800" dirty="0">
                <a:latin typeface="Times New Roman"/>
                <a:ea typeface="Times New Roman"/>
              </a:rPr>
              <a:t> i društvenih odnosa ima svojih pristalica na prostorima gdje se javlja fašizam bilo da je to riječ o Njemačkoj,  Italiji i Muselinijevom procesu i njegovoj ideologiji koji je također pripadao fašističkim pokretima bilo da se radi o Španiji  i Frankovom uticaju, Pinočeu u Čileu i nekim drugim prostorima na kojim se javljaju totalitarni fašistički režimi. </a:t>
            </a:r>
            <a:endParaRPr lang="bs-Latn-BA" sz="2000" dirty="0">
              <a:latin typeface="Times New Roman"/>
              <a:ea typeface="Times New Roman"/>
            </a:endParaRPr>
          </a:p>
          <a:p>
            <a:pPr algn="just">
              <a:lnSpc>
                <a:spcPct val="115000"/>
              </a:lnSpc>
              <a:spcAft>
                <a:spcPts val="0"/>
              </a:spcAft>
            </a:pPr>
            <a:r>
              <a:rPr lang="bs-Latn-BA" sz="2800" dirty="0">
                <a:latin typeface="Times New Roman"/>
                <a:ea typeface="Times New Roman"/>
              </a:rPr>
              <a:t> </a:t>
            </a:r>
            <a:r>
              <a:rPr lang="bs-Latn-BA" sz="2800" dirty="0" smtClean="0">
                <a:latin typeface="Times New Roman"/>
                <a:ea typeface="Times New Roman"/>
              </a:rPr>
              <a:t>Ta </a:t>
            </a:r>
            <a:r>
              <a:rPr lang="bs-Latn-BA" sz="2800" dirty="0">
                <a:latin typeface="Times New Roman"/>
                <a:ea typeface="Times New Roman"/>
              </a:rPr>
              <a:t>ideologija javlja se  i danas na tim prostorima koji baštine takvu idologiju iz razloga što se praktično gubi subjektivite radnika u njegovom procesu rada a država dobija sve ono što pripada radniku i praktično njega čini objektom u odlučivanju a ne subjektom u radnom pravu.</a:t>
            </a:r>
            <a:endParaRPr lang="bs-Latn-BA" sz="2000" dirty="0">
              <a:latin typeface="Times New Roman"/>
              <a:ea typeface="Times New Roman"/>
            </a:endParaRPr>
          </a:p>
          <a:p>
            <a:pPr algn="just">
              <a:lnSpc>
                <a:spcPct val="115000"/>
              </a:lnSpc>
              <a:spcAft>
                <a:spcPts val="0"/>
              </a:spcAft>
            </a:pPr>
            <a:r>
              <a:rPr lang="bs-Latn-BA" sz="2800" dirty="0" smtClean="0">
                <a:latin typeface="Times New Roman"/>
                <a:ea typeface="Times New Roman"/>
              </a:rPr>
              <a:t>Nivou </a:t>
            </a:r>
            <a:r>
              <a:rPr lang="bs-Latn-BA" sz="2800" dirty="0">
                <a:latin typeface="Times New Roman"/>
                <a:ea typeface="Times New Roman"/>
              </a:rPr>
              <a:t>ostvarivanja ljudskog prava na rad i prava u vezi sa radom u tom vremenskom periodu i u okviru ove teorije je dosta teško jer praktički vrlo nizak nivo prava na rad ili u vezi sa radom na ovim prostorima bio je vrlo teško ostvarivan tako da je i to potvrda da u ovoj teoriji rada radnik praktički je izvan procesa odlučivanja i raspolaganja o rezultatima svoga rada.</a:t>
            </a:r>
            <a:endParaRPr lang="bs-Latn-BA" sz="2000" dirty="0">
              <a:latin typeface="Times New Roman"/>
              <a:ea typeface="Times New Roman"/>
            </a:endParaRPr>
          </a:p>
          <a:p>
            <a:endParaRPr lang="bs-Latn-BA" dirty="0"/>
          </a:p>
        </p:txBody>
      </p:sp>
    </p:spTree>
    <p:extLst>
      <p:ext uri="{BB962C8B-B14F-4D97-AF65-F5344CB8AC3E}">
        <p14:creationId xmlns:p14="http://schemas.microsoft.com/office/powerpoint/2010/main" val="1973822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3200" dirty="0">
                <a:latin typeface="Times New Roman"/>
                <a:ea typeface="Times New Roman"/>
              </a:rPr>
              <a:t>Ugovorna teorija – teorija novih kapitalističkih odnosa</a:t>
            </a:r>
            <a:endParaRPr lang="bs-Latn-BA" sz="3200" dirty="0"/>
          </a:p>
        </p:txBody>
      </p:sp>
      <p:sp>
        <p:nvSpPr>
          <p:cNvPr id="3" name="Content Placeholder 2"/>
          <p:cNvSpPr>
            <a:spLocks noGrp="1"/>
          </p:cNvSpPr>
          <p:nvPr>
            <p:ph idx="1"/>
          </p:nvPr>
        </p:nvSpPr>
        <p:spPr/>
        <p:txBody>
          <a:bodyPr>
            <a:normAutofit fontScale="85000" lnSpcReduction="20000"/>
          </a:bodyPr>
          <a:lstStyle/>
          <a:p>
            <a:pPr algn="just">
              <a:lnSpc>
                <a:spcPct val="115000"/>
              </a:lnSpc>
              <a:spcAft>
                <a:spcPts val="0"/>
              </a:spcAft>
            </a:pPr>
            <a:r>
              <a:rPr lang="bs-Latn-BA" sz="2800" dirty="0">
                <a:latin typeface="Times New Roman"/>
              </a:rPr>
              <a:t>Ova teorija je posljedica nastanka društvenih prilika nakon ovih ranijih teorija koje su nastale pod snažnim uticajem ideoloških principa </a:t>
            </a:r>
            <a:r>
              <a:rPr lang="bs-Latn-BA" sz="2800" b="1" dirty="0">
                <a:latin typeface="Times New Roman"/>
              </a:rPr>
              <a:t>bilo u Francuskoj da se radi o institucijama države koje su pojedinačno propisivale određeni nivo prava i obaveza ili njemačke totalistarističke ideologije tj. fašističke ideologije koja je praktično izbacivala radnika iz procesa odlučivanja jer je on praktično bio objekt na kojem su se primjenjivali svi ti principi tako da je najveći dio država Zapadne Evrope, tj. savremenih industrijskih država bio pod uticajem tih dvaju teorija koje su na sreću bile prisutne jedan historijski gledano kraći vremenski period.</a:t>
            </a:r>
            <a:endParaRPr lang="bs-Latn-BA" sz="4000" b="1" dirty="0">
              <a:latin typeface="Times New Roman"/>
            </a:endParaRPr>
          </a:p>
          <a:p>
            <a:endParaRPr lang="bs-Latn-BA" dirty="0"/>
          </a:p>
        </p:txBody>
      </p:sp>
    </p:spTree>
    <p:extLst>
      <p:ext uri="{BB962C8B-B14F-4D97-AF65-F5344CB8AC3E}">
        <p14:creationId xmlns:p14="http://schemas.microsoft.com/office/powerpoint/2010/main" val="3552313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55000" lnSpcReduction="20000"/>
          </a:bodyPr>
          <a:lstStyle/>
          <a:p>
            <a:r>
              <a:rPr lang="bs-Latn-BA" sz="2800" b="1" dirty="0">
                <a:latin typeface="Times New Roman"/>
              </a:rPr>
              <a:t> </a:t>
            </a:r>
            <a:r>
              <a:rPr lang="bs-Latn-BA" sz="2800" dirty="0">
                <a:latin typeface="Times New Roman"/>
              </a:rPr>
              <a:t>Nastanak i razvoj tržišnih i ekonomskih odnosa i razvojem konkurencije kako u industriji tako i u drugim granama djelatnosti dolazi do pojave i potrebe razvoja novih odnosa i uspostavljanju pravednije preraspodjele iz procesa rada u odnosu na radnike i poslodavce. </a:t>
            </a:r>
            <a:endParaRPr lang="bs-Latn-BA" sz="2800" dirty="0" smtClean="0">
              <a:latin typeface="Times New Roman"/>
            </a:endParaRPr>
          </a:p>
          <a:p>
            <a:r>
              <a:rPr lang="bs-Latn-BA" sz="2800" b="1" dirty="0">
                <a:latin typeface="Times New Roman"/>
              </a:rPr>
              <a:t> Od početka 20. stoljeća i posebno njegovom polovinom i do samog kraja 20. stoljeća a možda i današnjeg vremena ugovorna teorija ima poseban prioritet u smislu da se otvara opći društveni dijalog između radnika, poslodavaca i odgovarajućeg državnog uticaja u smislu da se na tržišnom principu regulišu pitanja tržišta rada, tržišta kapitala i tržišta radne snage. </a:t>
            </a:r>
            <a:endParaRPr lang="bs-Latn-BA" sz="2800" b="1" dirty="0" smtClean="0">
              <a:latin typeface="Times New Roman"/>
            </a:endParaRPr>
          </a:p>
          <a:p>
            <a:r>
              <a:rPr lang="bs-Latn-BA" sz="2800" b="1" dirty="0" smtClean="0">
                <a:latin typeface="Times New Roman"/>
              </a:rPr>
              <a:t>Ovom </a:t>
            </a:r>
            <a:r>
              <a:rPr lang="bs-Latn-BA" sz="2800" b="1" dirty="0">
                <a:latin typeface="Times New Roman"/>
              </a:rPr>
              <a:t>teorijom su, ako se može kazati ispravljeni pogrešni potezi koji su bili dug period okrenuti prema radnicima prije svega prema ostvarivanju njihovih prava jer ta prava su zavisila od određene institucije u Francuskoj teoriji ili od državnog vrha u fašističkoj teoriji rada. </a:t>
            </a:r>
            <a:endParaRPr lang="bs-Latn-BA" sz="2800" b="1" dirty="0" smtClean="0">
              <a:latin typeface="Times New Roman"/>
            </a:endParaRPr>
          </a:p>
          <a:p>
            <a:r>
              <a:rPr lang="bs-Latn-BA" sz="2800" b="1" dirty="0" smtClean="0">
                <a:latin typeface="Times New Roman"/>
              </a:rPr>
              <a:t>Razvoj </a:t>
            </a:r>
            <a:r>
              <a:rPr lang="bs-Latn-BA" sz="2800" b="1" dirty="0">
                <a:latin typeface="Times New Roman"/>
              </a:rPr>
              <a:t>tržišnih principa, tržišta rada, kapitala, robe, kretanje , proizvodnja na širem evropskom prostoru učinili su da se prava i obaveze radnika, poslodavaca i značajan uticaj države reguliše na bazi dogovornih elemenata i zaključivanja bilo da se radi o kolektivnih ugovorima ili individualnim ugovorima o radu što je u svakom slučaju nastanak i velika garancija za radnike da ostvare svoja prava iz oblasti rada.</a:t>
            </a:r>
            <a:endParaRPr lang="bs-Latn-BA" dirty="0"/>
          </a:p>
        </p:txBody>
      </p:sp>
    </p:spTree>
    <p:extLst>
      <p:ext uri="{BB962C8B-B14F-4D97-AF65-F5344CB8AC3E}">
        <p14:creationId xmlns:p14="http://schemas.microsoft.com/office/powerpoint/2010/main" val="31134897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11</TotalTime>
  <Words>1566</Words>
  <Application>Microsoft Office PowerPoint</Application>
  <PresentationFormat>On-screen Show (4:3)</PresentationFormat>
  <Paragraphs>34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Opulent</vt:lpstr>
      <vt:lpstr>Radno pravo</vt:lpstr>
      <vt:lpstr>TEORIJE IZ OBLASTI RADA</vt:lpstr>
      <vt:lpstr>Terorija institucije- francuska teorija</vt:lpstr>
      <vt:lpstr>PowerPoint Presentation</vt:lpstr>
      <vt:lpstr>teorija rada za više ciljeve - Njemačka teorija rada</vt:lpstr>
      <vt:lpstr>PowerPoint Presentation</vt:lpstr>
      <vt:lpstr>PowerPoint Presentation</vt:lpstr>
      <vt:lpstr>Ugovorna teorija – teorija novih kapitalističkih odnosa</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Radno pravo</dc:title>
  <dc:creator>PFK1</dc:creator>
  <cp:lastModifiedBy>PFK1</cp:lastModifiedBy>
  <cp:revision>3</cp:revision>
  <dcterms:created xsi:type="dcterms:W3CDTF">2015-09-14T09:54:38Z</dcterms:created>
  <dcterms:modified xsi:type="dcterms:W3CDTF">2018-11-07T11:06:19Z</dcterms:modified>
</cp:coreProperties>
</file>