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323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9" r:id="rId46"/>
    <p:sldId id="320" r:id="rId47"/>
    <p:sldId id="321" r:id="rId48"/>
    <p:sldId id="322" r:id="rId4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5474" autoAdjust="0"/>
  </p:normalViewPr>
  <p:slideViewPr>
    <p:cSldViewPr>
      <p:cViewPr varScale="1">
        <p:scale>
          <a:sx n="88" d="100"/>
          <a:sy n="88" d="100"/>
        </p:scale>
        <p:origin x="5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571C-4848-4FF5-AB85-1DCDDBF95AB8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D43-6245-4ACF-938D-2C8F474D607A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6160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33D43-6245-4ACF-938D-2C8F474D607A}" type="slidenum">
              <a:rPr lang="bs-Latn-BA" smtClean="0"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1697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33D43-6245-4ACF-938D-2C8F474D607A}" type="slidenum">
              <a:rPr lang="bs-Latn-BA" smtClean="0"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5126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31.3.2017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47528" y="1988841"/>
            <a:ext cx="8496944" cy="1611610"/>
          </a:xfrm>
        </p:spPr>
        <p:txBody>
          <a:bodyPr/>
          <a:lstStyle/>
          <a:p>
            <a:r>
              <a:rPr lang="tr-TR" b="1" dirty="0" smtClean="0">
                <a:latin typeface="Cambria" panose="02040503050406030204" pitchFamily="18" charset="0"/>
              </a:rPr>
              <a:t>EŞYA HUKUKU II</a:t>
            </a:r>
            <a:endParaRPr lang="bs-Latn-BA" b="1" dirty="0">
              <a:latin typeface="Cambria" panose="0204050305040603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3356992"/>
            <a:ext cx="6400800" cy="324036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Adnan Hadzimusiç</a:t>
            </a:r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tr-TR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Mart 2017</a:t>
            </a:r>
            <a:endParaRPr lang="bs-Latn-BA" sz="2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81396"/>
            <a:ext cx="11809312" cy="669674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bs-Latn-BA" sz="4100" b="1" dirty="0"/>
              <a:t>ZİLYETLİĞİN </a:t>
            </a:r>
            <a:r>
              <a:rPr lang="bs-Latn-BA" sz="4100" b="1" dirty="0" smtClean="0"/>
              <a:t>ÇEŞİTLERİ</a:t>
            </a:r>
            <a:endParaRPr lang="tr-TR" sz="4100" b="1" dirty="0" smtClean="0"/>
          </a:p>
          <a:p>
            <a:pPr marL="0" indent="0"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1-Hakka </a:t>
            </a:r>
            <a:r>
              <a:rPr lang="bs-Latn-BA" b="1" dirty="0" err="1"/>
              <a:t>Dayanan-Hakka</a:t>
            </a:r>
            <a:r>
              <a:rPr lang="bs-Latn-BA" b="1" dirty="0"/>
              <a:t> </a:t>
            </a:r>
            <a:r>
              <a:rPr lang="bs-Latn-BA" b="1" dirty="0" err="1"/>
              <a:t>Dayanmayan</a:t>
            </a:r>
            <a:r>
              <a:rPr lang="bs-Latn-BA" b="1" dirty="0"/>
              <a:t> Zilyetlik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zamanda</a:t>
            </a:r>
            <a:r>
              <a:rPr lang="bs-Latn-BA" dirty="0"/>
              <a:t> bir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</a:t>
            </a:r>
            <a:r>
              <a:rPr lang="bs-Latn-BA" dirty="0" err="1"/>
              <a:t>hakkın</a:t>
            </a:r>
            <a:r>
              <a:rPr lang="bs-Latn-BA" dirty="0"/>
              <a:t> sahibi </a:t>
            </a:r>
            <a:r>
              <a:rPr lang="bs-Latn-BA" dirty="0" err="1"/>
              <a:t>ise</a:t>
            </a:r>
            <a:r>
              <a:rPr lang="bs-Latn-BA" dirty="0"/>
              <a:t> “</a:t>
            </a:r>
            <a:r>
              <a:rPr lang="bs-Latn-BA" b="1" dirty="0" err="1"/>
              <a:t>hakka</a:t>
            </a:r>
            <a:r>
              <a:rPr lang="bs-Latn-BA" b="1" dirty="0"/>
              <a:t> </a:t>
            </a:r>
            <a:r>
              <a:rPr lang="bs-Latn-BA" b="1" dirty="0" err="1"/>
              <a:t>dayanan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”, buna </a:t>
            </a:r>
            <a:r>
              <a:rPr lang="bs-Latn-BA" dirty="0" err="1"/>
              <a:t>karşılık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hiçbir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</a:t>
            </a:r>
            <a:r>
              <a:rPr lang="bs-Latn-BA" dirty="0" err="1"/>
              <a:t>nitelikte</a:t>
            </a:r>
            <a:r>
              <a:rPr lang="bs-Latn-BA" dirty="0"/>
              <a:t> bir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bulunmaksızın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</a:t>
            </a:r>
            <a:r>
              <a:rPr lang="bs-Latn-BA" dirty="0"/>
              <a:t> </a:t>
            </a:r>
            <a:r>
              <a:rPr lang="bs-Latn-BA" dirty="0" err="1"/>
              <a:t>varsa</a:t>
            </a:r>
            <a:r>
              <a:rPr lang="bs-Latn-BA" dirty="0"/>
              <a:t>, buna da “</a:t>
            </a:r>
            <a:r>
              <a:rPr lang="bs-Latn-BA" b="1" dirty="0" err="1"/>
              <a:t>hakka</a:t>
            </a:r>
            <a:r>
              <a:rPr lang="bs-Latn-BA" b="1" dirty="0"/>
              <a:t> </a:t>
            </a:r>
            <a:r>
              <a:rPr lang="bs-Latn-BA" b="1" dirty="0" err="1"/>
              <a:t>dayanmayan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</a:t>
            </a:r>
            <a:r>
              <a:rPr lang="bs-Latn-BA" dirty="0" err="1"/>
              <a:t>esas</a:t>
            </a:r>
            <a:r>
              <a:rPr lang="bs-Latn-BA" dirty="0"/>
              <a:t> </a:t>
            </a:r>
            <a:r>
              <a:rPr lang="bs-Latn-BA" dirty="0" err="1"/>
              <a:t>teşkil</a:t>
            </a:r>
            <a:r>
              <a:rPr lang="bs-Latn-BA" dirty="0"/>
              <a:t> eden bir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olmadığını</a:t>
            </a:r>
            <a:r>
              <a:rPr lang="bs-Latn-BA" dirty="0"/>
              <a:t> </a:t>
            </a:r>
            <a:r>
              <a:rPr lang="bs-Latn-BA" dirty="0" err="1"/>
              <a:t>bilmiyor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bilmesi</a:t>
            </a:r>
            <a:r>
              <a:rPr lang="bs-Latn-BA" dirty="0"/>
              <a:t> </a:t>
            </a:r>
            <a:r>
              <a:rPr lang="bs-Latn-BA" dirty="0" err="1"/>
              <a:t>gerekmiyorsa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tür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de “</a:t>
            </a:r>
            <a:r>
              <a:rPr lang="bs-Latn-BA" b="1" dirty="0" err="1"/>
              <a:t>iyi</a:t>
            </a:r>
            <a:r>
              <a:rPr lang="bs-Latn-BA" b="1" dirty="0"/>
              <a:t>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2-Asli </a:t>
            </a:r>
            <a:r>
              <a:rPr lang="bs-Latn-BA" b="1" dirty="0" err="1"/>
              <a:t>Zilyetlik-Fer’i</a:t>
            </a:r>
            <a:r>
              <a:rPr lang="bs-Latn-BA" b="1" dirty="0"/>
              <a:t> Zilyetlik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şeye</a:t>
            </a:r>
            <a:r>
              <a:rPr lang="bs-Latn-BA" dirty="0"/>
              <a:t>, malik </a:t>
            </a:r>
            <a:r>
              <a:rPr lang="bs-Latn-BA" dirty="0" err="1"/>
              <a:t>sıfatıyla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malik </a:t>
            </a:r>
            <a:r>
              <a:rPr lang="bs-Latn-BA" dirty="0" err="1"/>
              <a:t>olma</a:t>
            </a:r>
            <a:r>
              <a:rPr lang="bs-Latn-BA" dirty="0"/>
              <a:t> </a:t>
            </a:r>
            <a:r>
              <a:rPr lang="bs-Latn-BA" dirty="0" err="1"/>
              <a:t>iradesiyle</a:t>
            </a:r>
            <a:r>
              <a:rPr lang="bs-Latn-BA" dirty="0"/>
              <a:t> </a:t>
            </a:r>
            <a:r>
              <a:rPr lang="bs-Latn-BA" dirty="0" err="1"/>
              <a:t>zilyed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“</a:t>
            </a:r>
            <a:r>
              <a:rPr lang="bs-Latn-BA" b="1" dirty="0"/>
              <a:t>asli </a:t>
            </a:r>
            <a:r>
              <a:rPr lang="bs-Latn-BA" b="1" dirty="0" err="1"/>
              <a:t>zilyetlik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.”</a:t>
            </a:r>
            <a:r>
              <a:rPr lang="bs-Latn-BA" i="1" dirty="0"/>
              <a:t>bir </a:t>
            </a:r>
            <a:r>
              <a:rPr lang="bs-Latn-BA" i="1" dirty="0" err="1"/>
              <a:t>malın</a:t>
            </a:r>
            <a:r>
              <a:rPr lang="bs-Latn-BA" i="1" dirty="0"/>
              <a:t> maliki</a:t>
            </a:r>
            <a:r>
              <a:rPr lang="bs-Latn-BA" dirty="0"/>
              <a:t>” </a:t>
            </a:r>
            <a:r>
              <a:rPr lang="bs-Latn-BA" dirty="0" err="1"/>
              <a:t>veya</a:t>
            </a:r>
            <a:r>
              <a:rPr lang="bs-Latn-BA" dirty="0"/>
              <a:t> “</a:t>
            </a:r>
            <a:r>
              <a:rPr lang="bs-Latn-BA" i="1" dirty="0"/>
              <a:t>onu </a:t>
            </a:r>
            <a:r>
              <a:rPr lang="bs-Latn-BA" i="1" dirty="0" err="1"/>
              <a:t>çalan</a:t>
            </a:r>
            <a:r>
              <a:rPr lang="bs-Latn-BA" i="1" dirty="0"/>
              <a:t> </a:t>
            </a:r>
            <a:r>
              <a:rPr lang="bs-Latn-BA" i="1" dirty="0" err="1"/>
              <a:t>hırsız</a:t>
            </a:r>
            <a:r>
              <a:rPr lang="bs-Latn-BA" dirty="0"/>
              <a:t>”; buna </a:t>
            </a:r>
            <a:r>
              <a:rPr lang="bs-Latn-BA" dirty="0" err="1"/>
              <a:t>karşılık</a:t>
            </a:r>
            <a:r>
              <a:rPr lang="bs-Latn-BA" dirty="0"/>
              <a:t> </a:t>
            </a:r>
            <a:r>
              <a:rPr lang="bs-Latn-BA" dirty="0" err="1"/>
              <a:t>sınırlı</a:t>
            </a:r>
            <a:r>
              <a:rPr lang="bs-Latn-BA" dirty="0"/>
              <a:t> bir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zilyed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de “</a:t>
            </a:r>
            <a:r>
              <a:rPr lang="bs-Latn-BA" b="1" dirty="0" err="1"/>
              <a:t>fer’i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</a:t>
            </a:r>
            <a:r>
              <a:rPr lang="bs-Latn-BA" dirty="0" err="1"/>
              <a:t>tir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“</a:t>
            </a:r>
            <a:r>
              <a:rPr lang="bs-Latn-BA" i="1" dirty="0"/>
              <a:t>bir </a:t>
            </a:r>
            <a:r>
              <a:rPr lang="bs-Latn-BA" i="1" dirty="0" err="1"/>
              <a:t>evi</a:t>
            </a:r>
            <a:r>
              <a:rPr lang="bs-Latn-BA" i="1" dirty="0"/>
              <a:t> </a:t>
            </a:r>
            <a:r>
              <a:rPr lang="bs-Latn-BA" i="1" dirty="0" err="1"/>
              <a:t>kiralayıp</a:t>
            </a:r>
            <a:r>
              <a:rPr lang="bs-Latn-BA" i="1" dirty="0"/>
              <a:t> </a:t>
            </a:r>
            <a:r>
              <a:rPr lang="bs-Latn-BA" i="1" dirty="0" err="1"/>
              <a:t>kullanan</a:t>
            </a:r>
            <a:r>
              <a:rPr lang="bs-Latn-BA" i="1" dirty="0"/>
              <a:t> </a:t>
            </a:r>
            <a:r>
              <a:rPr lang="bs-Latn-BA" i="1" dirty="0" err="1"/>
              <a:t>kişi</a:t>
            </a:r>
            <a:r>
              <a:rPr lang="bs-Latn-BA" dirty="0"/>
              <a:t>”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zilyettir</a:t>
            </a:r>
            <a:r>
              <a:rPr lang="bs-Latn-BA" dirty="0"/>
              <a:t>.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“</a:t>
            </a:r>
            <a:r>
              <a:rPr lang="bs-Latn-BA" i="1" dirty="0" err="1"/>
              <a:t>mülkiyet</a:t>
            </a:r>
            <a:r>
              <a:rPr lang="bs-Latn-BA" i="1" dirty="0"/>
              <a:t> </a:t>
            </a:r>
            <a:r>
              <a:rPr lang="bs-Latn-BA" i="1" dirty="0" err="1"/>
              <a:t>dışında</a:t>
            </a:r>
            <a:r>
              <a:rPr lang="bs-Latn-BA" i="1" dirty="0"/>
              <a:t> bir </a:t>
            </a:r>
            <a:r>
              <a:rPr lang="bs-Latn-BA" i="1" dirty="0" err="1"/>
              <a:t>ayni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şahsi</a:t>
            </a:r>
            <a:r>
              <a:rPr lang="bs-Latn-BA" i="1" dirty="0"/>
              <a:t> </a:t>
            </a:r>
            <a:r>
              <a:rPr lang="bs-Latn-BA" i="1" dirty="0" err="1"/>
              <a:t>hakka</a:t>
            </a:r>
            <a:r>
              <a:rPr lang="bs-Latn-BA" i="1" dirty="0"/>
              <a:t> </a:t>
            </a:r>
            <a:r>
              <a:rPr lang="bs-Latn-BA" i="1" dirty="0" err="1"/>
              <a:t>dayanan</a:t>
            </a:r>
            <a:r>
              <a:rPr lang="bs-Latn-BA" i="1" dirty="0"/>
              <a:t> </a:t>
            </a:r>
            <a:r>
              <a:rPr lang="bs-Latn-BA" i="1" dirty="0" err="1"/>
              <a:t>zilyettir</a:t>
            </a:r>
            <a:r>
              <a:rPr lang="bs-Latn-BA" dirty="0"/>
              <a:t>”.</a:t>
            </a:r>
            <a:br>
              <a:rPr lang="bs-Latn-BA" dirty="0"/>
            </a:b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5929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188640"/>
            <a:ext cx="11809312" cy="666936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3-Vasıtalı-Vasıtasız Zilyetlik (</a:t>
            </a:r>
            <a:r>
              <a:rPr lang="bs-Latn-BA" b="1" dirty="0" err="1"/>
              <a:t>Dolaylı-Doğrudan</a:t>
            </a:r>
            <a:r>
              <a:rPr lang="bs-Latn-BA" b="1" dirty="0"/>
              <a:t>)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kimse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hakimiyetini</a:t>
            </a:r>
            <a:r>
              <a:rPr lang="bs-Latn-BA" dirty="0"/>
              <a:t> </a:t>
            </a:r>
            <a:r>
              <a:rPr lang="bs-Latn-BA" dirty="0" err="1"/>
              <a:t>doğrudan</a:t>
            </a:r>
            <a:r>
              <a:rPr lang="bs-Latn-BA" dirty="0"/>
              <a:t> </a:t>
            </a:r>
            <a:r>
              <a:rPr lang="bs-Latn-BA" dirty="0" err="1"/>
              <a:t>doğruya</a:t>
            </a:r>
            <a:r>
              <a:rPr lang="bs-Latn-BA" dirty="0"/>
              <a:t> </a:t>
            </a:r>
            <a:r>
              <a:rPr lang="bs-Latn-BA" dirty="0" err="1"/>
              <a:t>kullanabiliyorsa</a:t>
            </a:r>
            <a:r>
              <a:rPr lang="bs-Latn-BA" dirty="0"/>
              <a:t> “</a:t>
            </a:r>
            <a:r>
              <a:rPr lang="bs-Latn-BA" b="1" dirty="0" err="1"/>
              <a:t>vasıtasız</a:t>
            </a:r>
            <a:r>
              <a:rPr lang="bs-Latn-BA" b="1" dirty="0"/>
              <a:t> (</a:t>
            </a:r>
            <a:r>
              <a:rPr lang="bs-Latn-BA" b="1" dirty="0" err="1"/>
              <a:t>doğrudan</a:t>
            </a:r>
            <a:r>
              <a:rPr lang="bs-Latn-BA" b="1" dirty="0"/>
              <a:t>) </a:t>
            </a:r>
            <a:r>
              <a:rPr lang="bs-Latn-BA" b="1" dirty="0" err="1"/>
              <a:t>zilyetlik</a:t>
            </a:r>
            <a:r>
              <a:rPr lang="bs-Latn-BA" dirty="0"/>
              <a:t>”, buna </a:t>
            </a:r>
            <a:r>
              <a:rPr lang="bs-Latn-BA" dirty="0" err="1"/>
              <a:t>karşılık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,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hakimiyetini</a:t>
            </a:r>
            <a:r>
              <a:rPr lang="bs-Latn-BA" dirty="0"/>
              <a:t> </a:t>
            </a:r>
            <a:r>
              <a:rPr lang="bs-Latn-BA" dirty="0" err="1"/>
              <a:t>kullanması</a:t>
            </a:r>
            <a:r>
              <a:rPr lang="bs-Latn-BA" dirty="0"/>
              <a:t> </a:t>
            </a:r>
            <a:r>
              <a:rPr lang="bs-Latn-BA" dirty="0" err="1"/>
              <a:t>başka</a:t>
            </a:r>
            <a:r>
              <a:rPr lang="bs-Latn-BA" dirty="0"/>
              <a:t> bir </a:t>
            </a:r>
            <a:r>
              <a:rPr lang="bs-Latn-BA" dirty="0" err="1"/>
              <a:t>kişi</a:t>
            </a:r>
            <a:r>
              <a:rPr lang="bs-Latn-BA" dirty="0"/>
              <a:t> </a:t>
            </a:r>
            <a:r>
              <a:rPr lang="bs-Latn-BA" dirty="0" err="1"/>
              <a:t>vasıtasıyle</a:t>
            </a:r>
            <a:r>
              <a:rPr lang="bs-Latn-BA" dirty="0"/>
              <a:t> </a:t>
            </a:r>
            <a:r>
              <a:rPr lang="bs-Latn-BA" dirty="0" err="1"/>
              <a:t>mümkün</a:t>
            </a:r>
            <a:r>
              <a:rPr lang="bs-Latn-BA" dirty="0"/>
              <a:t> </a:t>
            </a:r>
            <a:r>
              <a:rPr lang="bs-Latn-BA" dirty="0" err="1"/>
              <a:t>olabiliyorsa</a:t>
            </a:r>
            <a:r>
              <a:rPr lang="bs-Latn-BA" dirty="0"/>
              <a:t> “</a:t>
            </a:r>
            <a:r>
              <a:rPr lang="bs-Latn-BA" b="1" dirty="0" err="1"/>
              <a:t>vasıtalı</a:t>
            </a:r>
            <a:r>
              <a:rPr lang="bs-Latn-BA" b="1" dirty="0"/>
              <a:t> (</a:t>
            </a:r>
            <a:r>
              <a:rPr lang="bs-Latn-BA" b="1" dirty="0" err="1"/>
              <a:t>dolaylı</a:t>
            </a:r>
            <a:r>
              <a:rPr lang="bs-Latn-BA" b="1" dirty="0"/>
              <a:t>) </a:t>
            </a:r>
            <a:r>
              <a:rPr lang="bs-Latn-BA" b="1" dirty="0" err="1"/>
              <a:t>zilyetlik</a:t>
            </a:r>
            <a:r>
              <a:rPr lang="bs-Latn-BA" dirty="0"/>
              <a:t>” </a:t>
            </a:r>
            <a:r>
              <a:rPr lang="bs-Latn-BA" dirty="0" err="1"/>
              <a:t>söz</a:t>
            </a:r>
            <a:r>
              <a:rPr lang="bs-Latn-BA" dirty="0"/>
              <a:t> </a:t>
            </a:r>
            <a:r>
              <a:rPr lang="bs-Latn-BA" dirty="0" err="1"/>
              <a:t>konusudur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</a:t>
            </a:r>
            <a:r>
              <a:rPr lang="bs-Latn-BA" dirty="0" err="1"/>
              <a:t>Evini</a:t>
            </a:r>
            <a:r>
              <a:rPr lang="bs-Latn-BA" dirty="0"/>
              <a:t> </a:t>
            </a:r>
            <a:r>
              <a:rPr lang="bs-Latn-BA" dirty="0" err="1"/>
              <a:t>kiraya</a:t>
            </a:r>
            <a:r>
              <a:rPr lang="bs-Latn-BA" dirty="0"/>
              <a:t> </a:t>
            </a:r>
            <a:r>
              <a:rPr lang="bs-Latn-BA" dirty="0" err="1"/>
              <a:t>veren</a:t>
            </a:r>
            <a:r>
              <a:rPr lang="bs-Latn-BA" dirty="0"/>
              <a:t> “</a:t>
            </a:r>
            <a:r>
              <a:rPr lang="bs-Latn-BA" i="1" dirty="0"/>
              <a:t>malik </a:t>
            </a:r>
            <a:r>
              <a:rPr lang="bs-Latn-BA" i="1" dirty="0" err="1"/>
              <a:t>vasıtalı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dirty="0"/>
              <a:t>”, “</a:t>
            </a:r>
            <a:r>
              <a:rPr lang="bs-Latn-BA" i="1" dirty="0" err="1"/>
              <a:t>kiracı</a:t>
            </a:r>
            <a:r>
              <a:rPr lang="bs-Latn-BA" i="1" dirty="0"/>
              <a:t> </a:t>
            </a:r>
            <a:r>
              <a:rPr lang="bs-Latn-BA" i="1" dirty="0" err="1"/>
              <a:t>vasıtasız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dirty="0"/>
              <a:t>”</a:t>
            </a:r>
            <a:r>
              <a:rPr lang="bs-Latn-BA" dirty="0" err="1"/>
              <a:t>tir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4-Tek </a:t>
            </a:r>
            <a:r>
              <a:rPr lang="bs-Latn-BA" b="1" dirty="0" err="1"/>
              <a:t>Başına</a:t>
            </a:r>
            <a:r>
              <a:rPr lang="bs-Latn-BA" b="1" dirty="0"/>
              <a:t> </a:t>
            </a:r>
            <a:r>
              <a:rPr lang="bs-Latn-BA" b="1" dirty="0" err="1"/>
              <a:t>Zilyetlik-Birlikte</a:t>
            </a:r>
            <a:r>
              <a:rPr lang="bs-Latn-BA" b="1" dirty="0"/>
              <a:t> Zilyetlik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eşyaya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bir </a:t>
            </a:r>
            <a:r>
              <a:rPr lang="bs-Latn-BA" dirty="0" err="1"/>
              <a:t>kimsenin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olmasına</a:t>
            </a:r>
            <a:r>
              <a:rPr lang="bs-Latn-BA" dirty="0"/>
              <a:t> “</a:t>
            </a:r>
            <a:r>
              <a:rPr lang="bs-Latn-BA" b="1" dirty="0"/>
              <a:t>tek </a:t>
            </a:r>
            <a:r>
              <a:rPr lang="bs-Latn-BA" b="1" dirty="0" err="1"/>
              <a:t>başına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”, birden </a:t>
            </a:r>
            <a:r>
              <a:rPr lang="bs-Latn-BA" dirty="0" err="1"/>
              <a:t>fazla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mala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olmasına</a:t>
            </a:r>
            <a:r>
              <a:rPr lang="bs-Latn-BA" dirty="0"/>
              <a:t> “</a:t>
            </a:r>
            <a:r>
              <a:rPr lang="bs-Latn-BA" b="1" dirty="0" err="1"/>
              <a:t>birlikte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r>
              <a:rPr lang="bs-Latn-BA" dirty="0" err="1"/>
              <a:t>Birlikte</a:t>
            </a:r>
            <a:r>
              <a:rPr lang="bs-Latn-BA" dirty="0"/>
              <a:t> </a:t>
            </a:r>
            <a:r>
              <a:rPr lang="bs-Latn-BA" dirty="0" err="1"/>
              <a:t>zilyetten</a:t>
            </a:r>
            <a:r>
              <a:rPr lang="bs-Latn-BA" dirty="0"/>
              <a:t> </a:t>
            </a:r>
            <a:r>
              <a:rPr lang="bs-Latn-BA" dirty="0" err="1"/>
              <a:t>herbiri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diğerlerinden</a:t>
            </a:r>
            <a:r>
              <a:rPr lang="bs-Latn-BA" dirty="0"/>
              <a:t> </a:t>
            </a:r>
            <a:r>
              <a:rPr lang="bs-Latn-BA" dirty="0" err="1"/>
              <a:t>bağımsız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kullanabiliyorsa</a:t>
            </a:r>
            <a:r>
              <a:rPr lang="bs-Latn-BA" dirty="0"/>
              <a:t> “</a:t>
            </a:r>
            <a:r>
              <a:rPr lang="bs-Latn-BA" b="1" dirty="0" err="1"/>
              <a:t>müşterek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”, buna </a:t>
            </a:r>
            <a:r>
              <a:rPr lang="bs-Latn-BA" dirty="0" err="1"/>
              <a:t>karşılık</a:t>
            </a:r>
            <a:r>
              <a:rPr lang="bs-Latn-BA" dirty="0"/>
              <a:t> </a:t>
            </a:r>
            <a:r>
              <a:rPr lang="bs-Latn-BA" dirty="0" err="1"/>
              <a:t>diğerlerinin</a:t>
            </a:r>
            <a:r>
              <a:rPr lang="bs-Latn-BA" dirty="0"/>
              <a:t> </a:t>
            </a:r>
            <a:r>
              <a:rPr lang="bs-Latn-BA" dirty="0" err="1"/>
              <a:t>katılması</a:t>
            </a:r>
            <a:r>
              <a:rPr lang="bs-Latn-BA" dirty="0"/>
              <a:t> </a:t>
            </a:r>
            <a:r>
              <a:rPr lang="bs-Latn-BA" dirty="0" err="1"/>
              <a:t>olmadan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kullanamıyorsa</a:t>
            </a:r>
            <a:r>
              <a:rPr lang="bs-Latn-BA" dirty="0"/>
              <a:t> “</a:t>
            </a:r>
            <a:r>
              <a:rPr lang="bs-Latn-BA" b="1" dirty="0" err="1"/>
              <a:t>iştirak</a:t>
            </a:r>
            <a:r>
              <a:rPr lang="bs-Latn-BA" b="1" dirty="0"/>
              <a:t> </a:t>
            </a:r>
            <a:r>
              <a:rPr lang="bs-Latn-BA" b="1" dirty="0" err="1"/>
              <a:t>halinde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 </a:t>
            </a:r>
            <a:r>
              <a:rPr lang="bs-Latn-BA" dirty="0" err="1"/>
              <a:t>veya</a:t>
            </a:r>
            <a:r>
              <a:rPr lang="bs-Latn-BA" dirty="0"/>
              <a:t> “</a:t>
            </a:r>
            <a:r>
              <a:rPr lang="bs-Latn-BA" b="1" dirty="0" err="1"/>
              <a:t>elbirliği</a:t>
            </a:r>
            <a:r>
              <a:rPr lang="bs-Latn-BA" b="1" dirty="0"/>
              <a:t> </a:t>
            </a:r>
            <a:r>
              <a:rPr lang="bs-Latn-BA" b="1" dirty="0" err="1"/>
              <a:t>zilyetliği</a:t>
            </a:r>
            <a:r>
              <a:rPr lang="bs-Latn-BA" dirty="0"/>
              <a:t>” </a:t>
            </a:r>
            <a:r>
              <a:rPr lang="bs-Latn-BA" dirty="0" err="1"/>
              <a:t>söz</a:t>
            </a:r>
            <a:r>
              <a:rPr lang="bs-Latn-BA" dirty="0"/>
              <a:t> </a:t>
            </a:r>
            <a:r>
              <a:rPr lang="bs-Latn-BA" dirty="0" err="1"/>
              <a:t>konusu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5-Eşya </a:t>
            </a:r>
            <a:r>
              <a:rPr lang="bs-Latn-BA" b="1" dirty="0" err="1"/>
              <a:t>Zilyetliği-Hak</a:t>
            </a:r>
            <a:r>
              <a:rPr lang="bs-Latn-BA" b="1" dirty="0"/>
              <a:t> </a:t>
            </a:r>
            <a:r>
              <a:rPr lang="bs-Latn-BA" b="1" dirty="0" err="1"/>
              <a:t>Zilyetliği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, “</a:t>
            </a:r>
            <a:r>
              <a:rPr lang="bs-Latn-BA" i="1" dirty="0" err="1"/>
              <a:t>eşyalar</a:t>
            </a:r>
            <a:r>
              <a:rPr lang="bs-Latn-BA" i="1" dirty="0"/>
              <a:t> </a:t>
            </a:r>
            <a:r>
              <a:rPr lang="bs-Latn-BA" i="1" dirty="0" err="1"/>
              <a:t>üzerindeki</a:t>
            </a:r>
            <a:r>
              <a:rPr lang="bs-Latn-BA" i="1" dirty="0"/>
              <a:t> </a:t>
            </a:r>
            <a:r>
              <a:rPr lang="bs-Latn-BA" i="1" dirty="0" err="1"/>
              <a:t>zilyetlik</a:t>
            </a:r>
            <a:r>
              <a:rPr lang="bs-Latn-BA" dirty="0"/>
              <a:t>”</a:t>
            </a:r>
            <a:r>
              <a:rPr lang="bs-Latn-BA" dirty="0" err="1"/>
              <a:t>tir</a:t>
            </a:r>
            <a:r>
              <a:rPr lang="bs-Latn-BA" dirty="0"/>
              <a:t>. </a:t>
            </a:r>
            <a:r>
              <a:rPr lang="bs-Latn-BA" dirty="0" err="1"/>
              <a:t>Bunun</a:t>
            </a:r>
            <a:r>
              <a:rPr lang="bs-Latn-BA" dirty="0"/>
              <a:t> </a:t>
            </a:r>
            <a:r>
              <a:rPr lang="bs-Latn-BA" dirty="0" err="1"/>
              <a:t>konusu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ve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eşyalardır</a:t>
            </a:r>
            <a:r>
              <a:rPr lang="bs-Latn-BA" dirty="0"/>
              <a:t>. Hak </a:t>
            </a:r>
            <a:r>
              <a:rPr lang="bs-Latn-BA" dirty="0" err="1"/>
              <a:t>zilyetlliği</a:t>
            </a:r>
            <a:r>
              <a:rPr lang="bs-Latn-BA" dirty="0"/>
              <a:t> “</a:t>
            </a:r>
            <a:r>
              <a:rPr lang="bs-Latn-BA" i="1" dirty="0" err="1"/>
              <a:t>irtifak</a:t>
            </a:r>
            <a:r>
              <a:rPr lang="bs-Latn-BA" i="1" dirty="0"/>
              <a:t> </a:t>
            </a:r>
            <a:r>
              <a:rPr lang="bs-Latn-BA" i="1" dirty="0" err="1"/>
              <a:t>hakları</a:t>
            </a:r>
            <a:r>
              <a:rPr lang="bs-Latn-BA" i="1" dirty="0"/>
              <a:t> </a:t>
            </a:r>
            <a:r>
              <a:rPr lang="bs-Latn-BA" i="1" dirty="0" err="1"/>
              <a:t>üzerinde</a:t>
            </a:r>
            <a:r>
              <a:rPr lang="bs-Latn-BA" i="1" dirty="0"/>
              <a:t> </a:t>
            </a:r>
            <a:r>
              <a:rPr lang="bs-Latn-BA" i="1" dirty="0" err="1"/>
              <a:t>kurulabilen</a:t>
            </a:r>
            <a:r>
              <a:rPr lang="bs-Latn-BA" i="1" dirty="0"/>
              <a:t> ama bir </a:t>
            </a:r>
            <a:r>
              <a:rPr lang="bs-Latn-BA" i="1" dirty="0" err="1"/>
              <a:t>eşyaya</a:t>
            </a:r>
            <a:r>
              <a:rPr lang="bs-Latn-BA" i="1" dirty="0"/>
              <a:t> </a:t>
            </a:r>
            <a:r>
              <a:rPr lang="bs-Latn-BA" i="1" dirty="0" err="1"/>
              <a:t>zilyetliği</a:t>
            </a:r>
            <a:r>
              <a:rPr lang="bs-Latn-BA" i="1" dirty="0"/>
              <a:t> </a:t>
            </a:r>
            <a:r>
              <a:rPr lang="bs-Latn-BA" i="1" dirty="0" err="1"/>
              <a:t>gerektirmemesi</a:t>
            </a:r>
            <a:r>
              <a:rPr lang="bs-Latn-BA" i="1" dirty="0"/>
              <a:t> ve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hakkın</a:t>
            </a:r>
            <a:r>
              <a:rPr lang="bs-Latn-BA" i="1" dirty="0"/>
              <a:t> </a:t>
            </a:r>
            <a:r>
              <a:rPr lang="bs-Latn-BA" i="1" dirty="0" err="1"/>
              <a:t>eylemli</a:t>
            </a:r>
            <a:r>
              <a:rPr lang="bs-Latn-BA" i="1" dirty="0"/>
              <a:t> </a:t>
            </a:r>
            <a:r>
              <a:rPr lang="bs-Latn-BA" i="1" dirty="0" err="1"/>
              <a:t>kullanılmasıdır</a:t>
            </a:r>
            <a:r>
              <a:rPr lang="bs-Latn-BA" dirty="0"/>
              <a:t>”.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Hak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şartın</a:t>
            </a:r>
            <a:r>
              <a:rPr lang="bs-Latn-BA" dirty="0"/>
              <a:t> </a:t>
            </a:r>
            <a:r>
              <a:rPr lang="bs-Latn-BA" dirty="0" err="1"/>
              <a:t>gerçekleşmesi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a)Bu </a:t>
            </a:r>
            <a:r>
              <a:rPr lang="bs-Latn-BA" dirty="0" err="1"/>
              <a:t>hakların</a:t>
            </a:r>
            <a:r>
              <a:rPr lang="bs-Latn-BA" dirty="0"/>
              <a:t> </a:t>
            </a:r>
            <a:r>
              <a:rPr lang="bs-Latn-BA" dirty="0" err="1"/>
              <a:t>eşyaya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olmayı</a:t>
            </a:r>
            <a:r>
              <a:rPr lang="bs-Latn-BA" dirty="0"/>
              <a:t> </a:t>
            </a:r>
            <a:r>
              <a:rPr lang="bs-Latn-BA" dirty="0" err="1"/>
              <a:t>gerektirir</a:t>
            </a:r>
            <a:r>
              <a:rPr lang="bs-Latn-BA" dirty="0"/>
              <a:t> </a:t>
            </a:r>
            <a:r>
              <a:rPr lang="bs-Latn-BA" dirty="0" err="1"/>
              <a:t>nitelikte</a:t>
            </a:r>
            <a:r>
              <a:rPr lang="bs-Latn-BA" dirty="0"/>
              <a:t> bir </a:t>
            </a:r>
            <a:r>
              <a:rPr lang="bs-Latn-BA" dirty="0" err="1"/>
              <a:t>irtifak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olmaması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 </a:t>
            </a:r>
            <a:br>
              <a:rPr lang="bs-Latn-BA" dirty="0"/>
            </a:br>
            <a:r>
              <a:rPr lang="bs-Latn-BA" dirty="0"/>
              <a:t>b)Hak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hakların</a:t>
            </a:r>
            <a:r>
              <a:rPr lang="bs-Latn-BA" dirty="0"/>
              <a:t> “</a:t>
            </a:r>
            <a:r>
              <a:rPr lang="bs-Latn-BA" i="1" dirty="0" err="1"/>
              <a:t>eylemli</a:t>
            </a:r>
            <a:r>
              <a:rPr lang="bs-Latn-BA" i="1" dirty="0"/>
              <a:t> </a:t>
            </a:r>
            <a:r>
              <a:rPr lang="bs-Latn-BA" i="1" dirty="0" err="1"/>
              <a:t>olarak</a:t>
            </a:r>
            <a:r>
              <a:rPr lang="bs-Latn-BA" i="1" dirty="0"/>
              <a:t> </a:t>
            </a:r>
            <a:r>
              <a:rPr lang="bs-Latn-BA" i="1" dirty="0" err="1"/>
              <a:t>kullanılması</a:t>
            </a:r>
            <a:r>
              <a:rPr lang="bs-Latn-BA" dirty="0"/>
              <a:t>”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 </a:t>
            </a:r>
            <a:r>
              <a:rPr lang="bs-Latn-BA" dirty="0" err="1"/>
              <a:t>geçit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0831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404664"/>
            <a:ext cx="11809312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s-Latn-BA" b="1" dirty="0"/>
              <a:t>6-Emin </a:t>
            </a:r>
            <a:r>
              <a:rPr lang="bs-Latn-BA" b="1" dirty="0" err="1"/>
              <a:t>Sıfatıyle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eşyaya</a:t>
            </a:r>
            <a:r>
              <a:rPr lang="bs-Latn-BA" dirty="0"/>
              <a:t>, </a:t>
            </a:r>
            <a:r>
              <a:rPr lang="bs-Latn-BA" dirty="0" err="1"/>
              <a:t>eşya</a:t>
            </a:r>
            <a:r>
              <a:rPr lang="bs-Latn-BA" dirty="0"/>
              <a:t> maliki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onun</a:t>
            </a:r>
            <a:r>
              <a:rPr lang="bs-Latn-BA" dirty="0"/>
              <a:t> </a:t>
            </a:r>
            <a:r>
              <a:rPr lang="bs-Latn-BA" dirty="0" err="1"/>
              <a:t>yetkili</a:t>
            </a:r>
            <a:r>
              <a:rPr lang="bs-Latn-BA" dirty="0"/>
              <a:t> </a:t>
            </a:r>
            <a:r>
              <a:rPr lang="bs-Latn-BA" dirty="0" err="1"/>
              <a:t>temsilcisinin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ile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kişilerin</a:t>
            </a:r>
            <a:r>
              <a:rPr lang="bs-Latn-BA" dirty="0"/>
              <a:t> </a:t>
            </a:r>
            <a:r>
              <a:rPr lang="bs-Latn-BA" dirty="0" err="1"/>
              <a:t>zilyetliğidir</a:t>
            </a:r>
            <a:r>
              <a:rPr lang="bs-Latn-BA" dirty="0"/>
              <a:t>.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malikinin</a:t>
            </a:r>
            <a:r>
              <a:rPr lang="bs-Latn-BA" dirty="0"/>
              <a:t> </a:t>
            </a:r>
            <a:r>
              <a:rPr lang="bs-Latn-BA" dirty="0" err="1"/>
              <a:t>güvenini</a:t>
            </a:r>
            <a:r>
              <a:rPr lang="bs-Latn-BA" dirty="0"/>
              <a:t> </a:t>
            </a:r>
            <a:r>
              <a:rPr lang="bs-Latn-BA" dirty="0" err="1"/>
              <a:t>kötüye</a:t>
            </a:r>
            <a:r>
              <a:rPr lang="bs-Latn-BA" dirty="0"/>
              <a:t> </a:t>
            </a:r>
            <a:r>
              <a:rPr lang="bs-Latn-BA" dirty="0" err="1"/>
              <a:t>çıkaran</a:t>
            </a:r>
            <a:r>
              <a:rPr lang="bs-Latn-BA" dirty="0"/>
              <a:t>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başkasına</a:t>
            </a:r>
            <a:r>
              <a:rPr lang="bs-Latn-BA" dirty="0"/>
              <a:t> </a:t>
            </a:r>
            <a:r>
              <a:rPr lang="bs-Latn-BA" dirty="0" err="1"/>
              <a:t>satarsa</a:t>
            </a:r>
            <a:r>
              <a:rPr lang="bs-Latn-BA" dirty="0"/>
              <a:t>, </a:t>
            </a:r>
            <a:r>
              <a:rPr lang="bs-Latn-BA" dirty="0" err="1"/>
              <a:t>iktisapeden</a:t>
            </a:r>
            <a:r>
              <a:rPr lang="bs-Latn-BA" dirty="0"/>
              <a:t> </a:t>
            </a:r>
            <a:r>
              <a:rPr lang="bs-Latn-BA" dirty="0" err="1"/>
              <a:t>iyi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iktisabı</a:t>
            </a:r>
            <a:r>
              <a:rPr lang="bs-Latn-BA" dirty="0"/>
              <a:t> </a:t>
            </a:r>
            <a:r>
              <a:rPr lang="bs-Latn-BA" dirty="0" err="1"/>
              <a:t>korunur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7-Kendisi </a:t>
            </a:r>
            <a:r>
              <a:rPr lang="bs-Latn-BA" b="1" dirty="0" err="1"/>
              <a:t>İçin</a:t>
            </a:r>
            <a:r>
              <a:rPr lang="bs-Latn-BA" b="1" dirty="0"/>
              <a:t> </a:t>
            </a:r>
            <a:r>
              <a:rPr lang="bs-Latn-BA" b="1" dirty="0" err="1"/>
              <a:t>Zilyet-Başkası</a:t>
            </a:r>
            <a:r>
              <a:rPr lang="bs-Latn-BA" b="1" dirty="0"/>
              <a:t> </a:t>
            </a:r>
            <a:r>
              <a:rPr lang="bs-Latn-BA" b="1" dirty="0" err="1"/>
              <a:t>İçin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bir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kişilerin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“</a:t>
            </a:r>
            <a:r>
              <a:rPr lang="bs-Latn-BA" b="1" dirty="0" err="1"/>
              <a:t>kendisi</a:t>
            </a:r>
            <a:r>
              <a:rPr lang="bs-Latn-BA" b="1" dirty="0"/>
              <a:t> </a:t>
            </a:r>
            <a:r>
              <a:rPr lang="bs-Latn-BA" b="1" dirty="0" err="1"/>
              <a:t>için</a:t>
            </a:r>
            <a:r>
              <a:rPr lang="bs-Latn-BA" b="1" dirty="0"/>
              <a:t> </a:t>
            </a:r>
            <a:r>
              <a:rPr lang="bs-Latn-BA" b="1" dirty="0" err="1"/>
              <a:t>zilyetlik</a:t>
            </a:r>
            <a:r>
              <a:rPr lang="bs-Latn-BA" dirty="0"/>
              <a:t>”, </a:t>
            </a:r>
            <a:r>
              <a:rPr lang="bs-Latn-BA" dirty="0" err="1"/>
              <a:t>böyle</a:t>
            </a:r>
            <a:r>
              <a:rPr lang="bs-Latn-BA" dirty="0"/>
              <a:t> bir hak </a:t>
            </a:r>
            <a:r>
              <a:rPr lang="bs-Latn-BA" dirty="0" err="1"/>
              <a:t>iddiasında</a:t>
            </a:r>
            <a:r>
              <a:rPr lang="bs-Latn-BA" dirty="0"/>
              <a:t> </a:t>
            </a:r>
            <a:r>
              <a:rPr lang="bs-Latn-BA" dirty="0" err="1"/>
              <a:t>bulunmaksızın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taşıyıcı</a:t>
            </a:r>
            <a:r>
              <a:rPr lang="bs-Latn-BA" dirty="0"/>
              <a:t>, </a:t>
            </a:r>
            <a:r>
              <a:rPr lang="bs-Latn-BA" dirty="0" err="1"/>
              <a:t>vekil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başkaları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bulunduran</a:t>
            </a:r>
            <a:r>
              <a:rPr lang="bs-Latn-BA" dirty="0"/>
              <a:t> </a:t>
            </a:r>
            <a:r>
              <a:rPr lang="bs-Latn-BA" dirty="0" err="1"/>
              <a:t>kişilerin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de “</a:t>
            </a:r>
            <a:r>
              <a:rPr lang="bs-Latn-BA" b="1" dirty="0" err="1"/>
              <a:t>başkası</a:t>
            </a:r>
            <a:r>
              <a:rPr lang="bs-Latn-BA" b="1" dirty="0"/>
              <a:t> </a:t>
            </a:r>
            <a:r>
              <a:rPr lang="bs-Latn-BA" b="1" dirty="0" err="1"/>
              <a:t>için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“</a:t>
            </a:r>
            <a:r>
              <a:rPr lang="bs-Latn-BA" i="1" dirty="0" err="1"/>
              <a:t>müvekkiline</a:t>
            </a:r>
            <a:r>
              <a:rPr lang="bs-Latn-BA" i="1" dirty="0"/>
              <a:t> </a:t>
            </a:r>
            <a:r>
              <a:rPr lang="bs-Latn-BA" i="1" dirty="0" err="1"/>
              <a:t>ait</a:t>
            </a:r>
            <a:r>
              <a:rPr lang="bs-Latn-BA" i="1" dirty="0"/>
              <a:t> bir </a:t>
            </a:r>
            <a:r>
              <a:rPr lang="bs-Latn-BA" i="1" dirty="0" err="1"/>
              <a:t>mücevheri</a:t>
            </a:r>
            <a:r>
              <a:rPr lang="bs-Latn-BA" i="1" dirty="0"/>
              <a:t> </a:t>
            </a:r>
            <a:r>
              <a:rPr lang="bs-Latn-BA" i="1" dirty="0" err="1"/>
              <a:t>kasasında</a:t>
            </a:r>
            <a:r>
              <a:rPr lang="bs-Latn-BA" i="1" dirty="0"/>
              <a:t> </a:t>
            </a:r>
            <a:r>
              <a:rPr lang="bs-Latn-BA" i="1" dirty="0" err="1"/>
              <a:t>saklayan</a:t>
            </a:r>
            <a:r>
              <a:rPr lang="bs-Latn-BA" i="1" dirty="0"/>
              <a:t> </a:t>
            </a:r>
            <a:r>
              <a:rPr lang="bs-Latn-BA" i="1" dirty="0" err="1"/>
              <a:t>avukat</a:t>
            </a:r>
            <a:r>
              <a:rPr lang="bs-Latn-BA" dirty="0"/>
              <a:t>” </a:t>
            </a:r>
            <a:r>
              <a:rPr lang="bs-Latn-BA" dirty="0" err="1"/>
              <a:t>mücevherin</a:t>
            </a:r>
            <a:r>
              <a:rPr lang="bs-Latn-BA" dirty="0"/>
              <a:t> </a:t>
            </a:r>
            <a:r>
              <a:rPr lang="bs-Latn-BA" dirty="0" err="1"/>
              <a:t>başkası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zilyedidir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err="1"/>
              <a:t>Başkası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,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zilyedidir</a:t>
            </a:r>
            <a:r>
              <a:rPr lang="bs-Latn-BA" dirty="0"/>
              <a:t>. Ama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</a:t>
            </a:r>
            <a:r>
              <a:rPr lang="bs-Latn-BA" dirty="0" err="1"/>
              <a:t>Çünkü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</a:t>
            </a:r>
            <a:r>
              <a:rPr lang="bs-Latn-BA" dirty="0" err="1"/>
              <a:t>hakları</a:t>
            </a:r>
            <a:r>
              <a:rPr lang="bs-Latn-BA" dirty="0"/>
              <a:t> </a:t>
            </a:r>
            <a:r>
              <a:rPr lang="bs-Latn-BA" dirty="0" err="1"/>
              <a:t>bulunmaz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Zilyed</a:t>
            </a:r>
            <a:r>
              <a:rPr lang="bs-Latn-BA" dirty="0"/>
              <a:t> </a:t>
            </a:r>
            <a:r>
              <a:rPr lang="bs-Latn-BA" dirty="0" err="1"/>
              <a:t>yardımcısından</a:t>
            </a:r>
            <a:r>
              <a:rPr lang="bs-Latn-BA" dirty="0"/>
              <a:t> </a:t>
            </a:r>
            <a:r>
              <a:rPr lang="bs-Latn-BA" dirty="0" err="1"/>
              <a:t>farkları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dıştan</a:t>
            </a:r>
            <a:r>
              <a:rPr lang="bs-Latn-BA" dirty="0"/>
              <a:t> </a:t>
            </a:r>
            <a:r>
              <a:rPr lang="bs-Latn-BA" dirty="0" err="1"/>
              <a:t>üçüncü</a:t>
            </a:r>
            <a:r>
              <a:rPr lang="bs-Latn-BA" dirty="0"/>
              <a:t> </a:t>
            </a:r>
            <a:r>
              <a:rPr lang="bs-Latn-BA" dirty="0" err="1"/>
              <a:t>şahıslar</a:t>
            </a:r>
            <a:r>
              <a:rPr lang="bs-Latn-BA" dirty="0"/>
              <a:t> </a:t>
            </a:r>
            <a:r>
              <a:rPr lang="bs-Latn-BA" dirty="0" err="1"/>
              <a:t>tarafından</a:t>
            </a:r>
            <a:r>
              <a:rPr lang="bs-Latn-BA" dirty="0"/>
              <a:t> </a:t>
            </a:r>
            <a:r>
              <a:rPr lang="bs-Latn-BA" dirty="0" err="1"/>
              <a:t>görülebilir</a:t>
            </a:r>
            <a:r>
              <a:rPr lang="bs-Latn-BA" dirty="0"/>
              <a:t> </a:t>
            </a:r>
            <a:r>
              <a:rPr lang="bs-Latn-BA" dirty="0" err="1"/>
              <a:t>açık</a:t>
            </a:r>
            <a:r>
              <a:rPr lang="bs-Latn-BA" dirty="0"/>
              <a:t> bir </a:t>
            </a:r>
            <a:r>
              <a:rPr lang="bs-Latn-BA" dirty="0" err="1"/>
              <a:t>bağımlılık</a:t>
            </a:r>
            <a:r>
              <a:rPr lang="bs-Latn-BA" dirty="0"/>
              <a:t> (</a:t>
            </a:r>
            <a:r>
              <a:rPr lang="bs-Latn-BA" dirty="0" err="1"/>
              <a:t>altlık-üstlük</a:t>
            </a:r>
            <a:r>
              <a:rPr lang="bs-Latn-BA" dirty="0"/>
              <a:t>) </a:t>
            </a:r>
            <a:r>
              <a:rPr lang="bs-Latn-BA" dirty="0" err="1"/>
              <a:t>ilişkisi</a:t>
            </a:r>
            <a:r>
              <a:rPr lang="bs-Latn-BA" dirty="0"/>
              <a:t> </a:t>
            </a:r>
            <a:r>
              <a:rPr lang="bs-Latn-BA" dirty="0" err="1"/>
              <a:t>yoktur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87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0972800" cy="634082"/>
          </a:xfrm>
        </p:spPr>
        <p:txBody>
          <a:bodyPr anchor="t" anchorCtr="0">
            <a:normAutofit fontScale="90000"/>
          </a:bodyPr>
          <a:lstStyle/>
          <a:p>
            <a:r>
              <a:rPr lang="bs-Latn-BA" b="1" dirty="0"/>
              <a:t>ZİLYETLİĞİN </a:t>
            </a:r>
            <a:r>
              <a:rPr lang="bs-Latn-BA" b="1" dirty="0" smtClean="0"/>
              <a:t>KAZANILMASI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453" y="809328"/>
            <a:ext cx="12000656" cy="604867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err="1" smtClean="0"/>
              <a:t>Ziliyetliğin</a:t>
            </a:r>
            <a:r>
              <a:rPr lang="tr-TR" b="1" dirty="0" smtClean="0"/>
              <a:t> </a:t>
            </a:r>
            <a:r>
              <a:rPr lang="tr-TR" b="1" dirty="0" err="1" smtClean="0"/>
              <a:t>ka</a:t>
            </a:r>
            <a:r>
              <a:rPr lang="bs-Latn-BA" b="1" dirty="0" smtClean="0"/>
              <a:t>z</a:t>
            </a:r>
            <a:r>
              <a:rPr lang="tr-TR" b="1" dirty="0" smtClean="0"/>
              <a:t>anılması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1-</a:t>
            </a:r>
            <a:r>
              <a:rPr lang="bs-Latn-BA" dirty="0" err="1" smtClean="0"/>
              <a:t>Zilyetliğin</a:t>
            </a:r>
            <a:r>
              <a:rPr lang="tr-TR" dirty="0" smtClean="0"/>
              <a:t> Aslen </a:t>
            </a:r>
            <a:r>
              <a:rPr lang="tr-TR" dirty="0" err="1" smtClean="0"/>
              <a:t>kayzanma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2-</a:t>
            </a:r>
            <a:r>
              <a:rPr lang="bs-Latn-BA" dirty="0" err="1" smtClean="0"/>
              <a:t>Zilyetliğin</a:t>
            </a:r>
            <a:r>
              <a:rPr lang="tr-TR" dirty="0" smtClean="0"/>
              <a:t> Devren kazanma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/>
              <a:t>4-Zilyetliğin </a:t>
            </a:r>
            <a:r>
              <a:rPr lang="bs-Latn-BA" dirty="0" err="1"/>
              <a:t>Kazai</a:t>
            </a:r>
            <a:r>
              <a:rPr lang="bs-Latn-BA" dirty="0"/>
              <a:t> </a:t>
            </a:r>
            <a:r>
              <a:rPr lang="bs-Latn-BA" dirty="0" err="1"/>
              <a:t>Yoldan</a:t>
            </a:r>
            <a:r>
              <a:rPr lang="bs-Latn-BA" dirty="0"/>
              <a:t> </a:t>
            </a:r>
            <a:r>
              <a:rPr lang="bs-Latn-BA" dirty="0" err="1"/>
              <a:t>Kazanılabilirliği</a:t>
            </a:r>
            <a:endParaRPr lang="bs-Latn-BA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/>
              <a:t>3-Zilyetliğin </a:t>
            </a:r>
            <a:r>
              <a:rPr lang="bs-Latn-BA" dirty="0" err="1"/>
              <a:t>Tesisen</a:t>
            </a:r>
            <a:r>
              <a:rPr lang="bs-Latn-BA" dirty="0"/>
              <a:t> </a:t>
            </a:r>
            <a:r>
              <a:rPr lang="bs-Latn-BA" dirty="0" err="1"/>
              <a:t>Kazanılması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1) </a:t>
            </a:r>
            <a:r>
              <a:rPr lang="bs-Latn-BA" b="1" dirty="0" smtClean="0"/>
              <a:t>Zilyetliğin </a:t>
            </a:r>
            <a:r>
              <a:rPr lang="bs-Latn-BA" b="1" dirty="0" err="1"/>
              <a:t>Aslen</a:t>
            </a:r>
            <a:r>
              <a:rPr lang="bs-Latn-BA" b="1" dirty="0"/>
              <a:t> </a:t>
            </a:r>
            <a:r>
              <a:rPr lang="bs-Latn-BA" b="1" dirty="0" err="1" smtClean="0"/>
              <a:t>Kazanılması</a:t>
            </a: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Bir </a:t>
            </a:r>
            <a:r>
              <a:rPr lang="bs-Latn-BA" dirty="0" err="1"/>
              <a:t>kimsenin</a:t>
            </a:r>
            <a:r>
              <a:rPr lang="bs-Latn-BA" dirty="0"/>
              <a:t> bir mal </a:t>
            </a:r>
            <a:r>
              <a:rPr lang="bs-Latn-BA" dirty="0" err="1"/>
              <a:t>üzerinde</a:t>
            </a:r>
            <a:r>
              <a:rPr lang="bs-Latn-BA" dirty="0"/>
              <a:t>, </a:t>
            </a:r>
            <a:r>
              <a:rPr lang="bs-Latn-BA" b="1" dirty="0"/>
              <a:t>bir </a:t>
            </a:r>
            <a:r>
              <a:rPr lang="bs-Latn-BA" b="1" dirty="0" err="1"/>
              <a:t>başkasının</a:t>
            </a:r>
            <a:r>
              <a:rPr lang="bs-Latn-BA" b="1" dirty="0"/>
              <a:t> </a:t>
            </a:r>
            <a:r>
              <a:rPr lang="bs-Latn-BA" b="1" dirty="0" err="1"/>
              <a:t>rızası</a:t>
            </a:r>
            <a:r>
              <a:rPr lang="bs-Latn-BA" b="1" dirty="0"/>
              <a:t> </a:t>
            </a:r>
            <a:r>
              <a:rPr lang="bs-Latn-BA" b="1" dirty="0" err="1"/>
              <a:t>aranmaksızın</a:t>
            </a:r>
            <a:r>
              <a:rPr lang="bs-Latn-BA" b="1" dirty="0"/>
              <a:t>,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</a:t>
            </a:r>
            <a:r>
              <a:rPr lang="bs-Latn-BA" dirty="0"/>
              <a:t> </a:t>
            </a:r>
            <a:r>
              <a:rPr lang="bs-Latn-BA" dirty="0" err="1"/>
              <a:t>iradesi</a:t>
            </a:r>
            <a:r>
              <a:rPr lang="bs-Latn-BA" dirty="0"/>
              <a:t> ile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</a:t>
            </a:r>
            <a:r>
              <a:rPr lang="bs-Latn-BA" dirty="0"/>
              <a:t> </a:t>
            </a:r>
            <a:r>
              <a:rPr lang="bs-Latn-BA" dirty="0" err="1"/>
              <a:t>tesis</a:t>
            </a:r>
            <a:r>
              <a:rPr lang="bs-Latn-BA" dirty="0"/>
              <a:t> </a:t>
            </a:r>
            <a:r>
              <a:rPr lang="bs-Latn-BA" dirty="0" err="1"/>
              <a:t>etmesidir</a:t>
            </a:r>
            <a:r>
              <a:rPr lang="bs-Latn-BA" dirty="0"/>
              <a:t>. </a:t>
            </a:r>
            <a:r>
              <a:rPr lang="bs-Latn-BA" b="1" dirty="0" smtClean="0"/>
              <a:t>Zilyetliğin</a:t>
            </a:r>
            <a:r>
              <a:rPr lang="bs-Latn-BA" b="1" dirty="0"/>
              <a:t>, </a:t>
            </a:r>
            <a:r>
              <a:rPr lang="bs-Latn-BA" b="1" dirty="0" err="1"/>
              <a:t>eşya</a:t>
            </a:r>
            <a:r>
              <a:rPr lang="bs-Latn-BA" b="1" dirty="0"/>
              <a:t> </a:t>
            </a:r>
            <a:r>
              <a:rPr lang="bs-Latn-BA" b="1" dirty="0" err="1"/>
              <a:t>üzerindeki</a:t>
            </a:r>
            <a:r>
              <a:rPr lang="bs-Latn-BA" b="1" dirty="0"/>
              <a:t> </a:t>
            </a:r>
            <a:r>
              <a:rPr lang="bs-Latn-BA" b="1" dirty="0" err="1"/>
              <a:t>önceki</a:t>
            </a:r>
            <a:r>
              <a:rPr lang="bs-Latn-BA" b="1" dirty="0"/>
              <a:t> </a:t>
            </a:r>
            <a:r>
              <a:rPr lang="bs-Latn-BA" b="1" dirty="0" err="1"/>
              <a:t>zilyetliğe</a:t>
            </a:r>
            <a:r>
              <a:rPr lang="bs-Latn-BA" b="1" dirty="0"/>
              <a:t> </a:t>
            </a:r>
            <a:r>
              <a:rPr lang="bs-Latn-BA" b="1" dirty="0" err="1"/>
              <a:t>dayanmaksızın</a:t>
            </a:r>
            <a:r>
              <a:rPr lang="bs-Latn-BA" b="1" dirty="0"/>
              <a:t>, </a:t>
            </a:r>
            <a:r>
              <a:rPr lang="bs-Latn-BA" b="1" dirty="0" err="1"/>
              <a:t>ondan</a:t>
            </a:r>
            <a:r>
              <a:rPr lang="bs-Latn-BA" b="1" dirty="0"/>
              <a:t> </a:t>
            </a:r>
            <a:r>
              <a:rPr lang="bs-Latn-BA" b="1" dirty="0" err="1"/>
              <a:t>bağımsız</a:t>
            </a:r>
            <a:r>
              <a:rPr lang="bs-Latn-BA" b="1" dirty="0"/>
              <a:t> </a:t>
            </a:r>
            <a:r>
              <a:rPr lang="bs-Latn-BA" b="1" dirty="0" err="1" smtClean="0"/>
              <a:t>olarak</a:t>
            </a:r>
            <a:r>
              <a:rPr lang="tr-TR" b="1" dirty="0"/>
              <a:t> </a:t>
            </a:r>
            <a:r>
              <a:rPr lang="bs-Latn-BA" b="1" dirty="0" err="1" smtClean="0"/>
              <a:t>kazanılmasıdır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Sahipsiz</a:t>
            </a:r>
            <a:r>
              <a:rPr lang="bs-Latn-BA" dirty="0" smtClean="0"/>
              <a:t> </a:t>
            </a:r>
            <a:r>
              <a:rPr lang="bs-Latn-BA" dirty="0" err="1"/>
              <a:t>eşyalar</a:t>
            </a:r>
            <a:r>
              <a:rPr lang="bs-Latn-BA" dirty="0"/>
              <a:t>, </a:t>
            </a:r>
            <a:r>
              <a:rPr lang="bs-Latn-BA" dirty="0" err="1"/>
              <a:t>yakalanan</a:t>
            </a:r>
            <a:r>
              <a:rPr lang="bs-Latn-BA" dirty="0"/>
              <a:t> av </a:t>
            </a:r>
            <a:r>
              <a:rPr lang="bs-Latn-BA" dirty="0" err="1"/>
              <a:t>hayvanları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, </a:t>
            </a:r>
            <a:r>
              <a:rPr lang="bs-Latn-BA" dirty="0" err="1"/>
              <a:t>hırsızın</a:t>
            </a:r>
            <a:r>
              <a:rPr lang="bs-Latn-BA" dirty="0"/>
              <a:t> </a:t>
            </a:r>
            <a:r>
              <a:rPr lang="bs-Latn-BA" dirty="0" err="1"/>
              <a:t>çaldığı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kazanılan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, </a:t>
            </a:r>
            <a:r>
              <a:rPr lang="bs-Latn-BA" dirty="0" err="1"/>
              <a:t>aslen</a:t>
            </a:r>
            <a:r>
              <a:rPr lang="bs-Latn-BA" dirty="0"/>
              <a:t> </a:t>
            </a:r>
            <a:r>
              <a:rPr lang="bs-Latn-BA" dirty="0" err="1" smtClean="0"/>
              <a:t>zilyetliktir</a:t>
            </a:r>
            <a:r>
              <a:rPr lang="bs-Latn-BA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8233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260648"/>
            <a:ext cx="12000656" cy="652534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2)</a:t>
            </a:r>
            <a:r>
              <a:rPr lang="tr-TR" b="1" dirty="0"/>
              <a:t> </a:t>
            </a:r>
            <a:r>
              <a:rPr lang="bs-Latn-BA" b="1" dirty="0"/>
              <a:t>Zilyetliğin </a:t>
            </a:r>
            <a:r>
              <a:rPr lang="bs-Latn-BA" b="1" dirty="0" err="1"/>
              <a:t>Devren</a:t>
            </a:r>
            <a:r>
              <a:rPr lang="bs-Latn-BA" b="1" dirty="0"/>
              <a:t> </a:t>
            </a:r>
            <a:r>
              <a:rPr lang="bs-Latn-BA" b="1" dirty="0" err="1"/>
              <a:t>Kazanılması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kazanan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, </a:t>
            </a:r>
            <a:r>
              <a:rPr lang="bs-Latn-BA" b="1" dirty="0" err="1"/>
              <a:t>önceki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rızasına</a:t>
            </a:r>
            <a:r>
              <a:rPr lang="bs-Latn-BA" b="1" dirty="0"/>
              <a:t> </a:t>
            </a:r>
            <a:r>
              <a:rPr lang="bs-Latn-BA" b="1" dirty="0" err="1"/>
              <a:t>dayanıyorsa</a:t>
            </a:r>
            <a:r>
              <a:rPr lang="bs-Latn-BA" b="1" dirty="0"/>
              <a:t>,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kazanılmıştır</a:t>
            </a:r>
            <a:r>
              <a:rPr lang="bs-Latn-BA" dirty="0"/>
              <a:t>. Zilyetliğin </a:t>
            </a:r>
            <a:r>
              <a:rPr lang="bs-Latn-BA" dirty="0" err="1"/>
              <a:t>devri</a:t>
            </a:r>
            <a:r>
              <a:rPr lang="bs-Latn-BA" dirty="0"/>
              <a:t> </a:t>
            </a:r>
            <a:r>
              <a:rPr lang="bs-Latn-BA" dirty="0" err="1"/>
              <a:t>illi</a:t>
            </a:r>
            <a:r>
              <a:rPr lang="bs-Latn-BA" dirty="0"/>
              <a:t> bir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fiil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“</a:t>
            </a:r>
            <a:r>
              <a:rPr lang="bs-Latn-BA" i="1" dirty="0" err="1"/>
              <a:t>soyut</a:t>
            </a:r>
            <a:r>
              <a:rPr lang="bs-Latn-BA" i="1" dirty="0"/>
              <a:t> bir </a:t>
            </a:r>
            <a:r>
              <a:rPr lang="bs-Latn-BA" i="1" dirty="0" err="1"/>
              <a:t>hukuki</a:t>
            </a:r>
            <a:r>
              <a:rPr lang="bs-Latn-BA" i="1" dirty="0"/>
              <a:t> </a:t>
            </a:r>
            <a:r>
              <a:rPr lang="bs-Latn-BA" i="1" dirty="0" err="1"/>
              <a:t>işlem</a:t>
            </a:r>
            <a:r>
              <a:rPr lang="bs-Latn-BA" dirty="0"/>
              <a:t>”</a:t>
            </a:r>
            <a:r>
              <a:rPr lang="bs-Latn-BA" dirty="0" err="1"/>
              <a:t>dir</a:t>
            </a:r>
            <a:r>
              <a:rPr lang="bs-Latn-BA" dirty="0"/>
              <a:t>. </a:t>
            </a:r>
            <a:r>
              <a:rPr lang="bs-Latn-BA" dirty="0" err="1"/>
              <a:t>Yani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devrine</a:t>
            </a:r>
            <a:r>
              <a:rPr lang="bs-Latn-BA" dirty="0"/>
              <a:t> </a:t>
            </a:r>
            <a:r>
              <a:rPr lang="bs-Latn-BA" dirty="0" err="1"/>
              <a:t>esas</a:t>
            </a:r>
            <a:r>
              <a:rPr lang="bs-Latn-BA" dirty="0"/>
              <a:t> </a:t>
            </a:r>
            <a:r>
              <a:rPr lang="bs-Latn-BA" dirty="0" err="1"/>
              <a:t>teşkil</a:t>
            </a:r>
            <a:r>
              <a:rPr lang="bs-Latn-BA" dirty="0"/>
              <a:t> eden </a:t>
            </a:r>
            <a:r>
              <a:rPr lang="bs-Latn-BA" dirty="0" err="1"/>
              <a:t>satış</a:t>
            </a:r>
            <a:r>
              <a:rPr lang="bs-Latn-BA" dirty="0"/>
              <a:t>, </a:t>
            </a:r>
            <a:r>
              <a:rPr lang="bs-Latn-BA" dirty="0" err="1"/>
              <a:t>kira</a:t>
            </a:r>
            <a:r>
              <a:rPr lang="bs-Latn-BA" dirty="0"/>
              <a:t>, </a:t>
            </a:r>
            <a:r>
              <a:rPr lang="bs-Latn-BA" dirty="0" err="1"/>
              <a:t>rehin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işlemler</a:t>
            </a:r>
            <a:r>
              <a:rPr lang="bs-Latn-BA" dirty="0"/>
              <a:t> </a:t>
            </a:r>
            <a:r>
              <a:rPr lang="bs-Latn-BA" dirty="0" err="1"/>
              <a:t>geçersiz</a:t>
            </a:r>
            <a:r>
              <a:rPr lang="bs-Latn-BA" dirty="0"/>
              <a:t> </a:t>
            </a:r>
            <a:r>
              <a:rPr lang="bs-Latn-BA" dirty="0" err="1"/>
              <a:t>olsa</a:t>
            </a:r>
            <a:r>
              <a:rPr lang="bs-Latn-BA" dirty="0"/>
              <a:t> bile,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</a:t>
            </a:r>
            <a:r>
              <a:rPr lang="bs-Latn-BA" dirty="0"/>
              <a:t> </a:t>
            </a:r>
            <a:r>
              <a:rPr lang="bs-Latn-BA" dirty="0" err="1"/>
              <a:t>işlemi</a:t>
            </a:r>
            <a:r>
              <a:rPr lang="bs-Latn-BA" dirty="0"/>
              <a:t> </a:t>
            </a:r>
            <a:r>
              <a:rPr lang="bs-Latn-BA" dirty="0" err="1"/>
              <a:t>bunlardan</a:t>
            </a:r>
            <a:r>
              <a:rPr lang="bs-Latn-BA" dirty="0"/>
              <a:t> </a:t>
            </a:r>
            <a:r>
              <a:rPr lang="bs-Latn-BA" dirty="0" err="1"/>
              <a:t>soyut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geçerliliğini</a:t>
            </a:r>
            <a:r>
              <a:rPr lang="bs-Latn-BA" dirty="0"/>
              <a:t> </a:t>
            </a:r>
            <a:r>
              <a:rPr lang="bs-Latn-BA" dirty="0" err="1"/>
              <a:t>muhafaza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 </a:t>
            </a:r>
            <a:r>
              <a:rPr lang="bs-Latn-BA" dirty="0" err="1"/>
              <a:t>Ayırtım</a:t>
            </a:r>
            <a:r>
              <a:rPr lang="bs-Latn-BA" dirty="0"/>
              <a:t> </a:t>
            </a:r>
            <a:r>
              <a:rPr lang="bs-Latn-BA" dirty="0" err="1"/>
              <a:t>gücü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kısıtlı</a:t>
            </a:r>
            <a:r>
              <a:rPr lang="bs-Latn-BA" dirty="0"/>
              <a:t> </a:t>
            </a:r>
            <a:r>
              <a:rPr lang="bs-Latn-BA" dirty="0" err="1"/>
              <a:t>eşyasını</a:t>
            </a:r>
            <a:r>
              <a:rPr lang="bs-Latn-BA" dirty="0"/>
              <a:t> </a:t>
            </a:r>
            <a:r>
              <a:rPr lang="bs-Latn-BA" dirty="0" err="1"/>
              <a:t>satıp</a:t>
            </a:r>
            <a:r>
              <a:rPr lang="bs-Latn-BA" dirty="0"/>
              <a:t> </a:t>
            </a:r>
            <a:r>
              <a:rPr lang="bs-Latn-BA" dirty="0" err="1"/>
              <a:t>teslim</a:t>
            </a:r>
            <a:r>
              <a:rPr lang="bs-Latn-BA" dirty="0"/>
              <a:t> </a:t>
            </a:r>
            <a:r>
              <a:rPr lang="bs-Latn-BA" dirty="0" err="1"/>
              <a:t>etmişse</a:t>
            </a:r>
            <a:r>
              <a:rPr lang="bs-Latn-BA" dirty="0"/>
              <a:t> “</a:t>
            </a:r>
            <a:r>
              <a:rPr lang="bs-Latn-BA" i="1" dirty="0" err="1"/>
              <a:t>zilyetlik</a:t>
            </a:r>
            <a:r>
              <a:rPr lang="bs-Latn-BA" i="1" dirty="0"/>
              <a:t> </a:t>
            </a:r>
            <a:r>
              <a:rPr lang="bs-Latn-BA" i="1" dirty="0" err="1"/>
              <a:t>devren</a:t>
            </a:r>
            <a:r>
              <a:rPr lang="bs-Latn-BA" i="1" dirty="0"/>
              <a:t> </a:t>
            </a:r>
            <a:r>
              <a:rPr lang="bs-Latn-BA" i="1" dirty="0" err="1"/>
              <a:t>kazanılmış</a:t>
            </a:r>
            <a:r>
              <a:rPr lang="bs-Latn-BA" dirty="0"/>
              <a:t>”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Devren</a:t>
            </a:r>
            <a:r>
              <a:rPr lang="bs-Latn-BA" dirty="0" smtClean="0"/>
              <a:t> </a:t>
            </a:r>
            <a:r>
              <a:rPr lang="bs-Latn-BA" dirty="0" err="1"/>
              <a:t>kazanma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şekilde</a:t>
            </a:r>
            <a:r>
              <a:rPr lang="bs-Latn-BA" dirty="0"/>
              <a:t> </a:t>
            </a:r>
            <a:r>
              <a:rPr lang="bs-Latn-BA" dirty="0" err="1" smtClean="0"/>
              <a:t>olur</a:t>
            </a:r>
            <a:r>
              <a:rPr lang="tr-TR" dirty="0"/>
              <a:t>: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/>
              <a:t>A-Eşyanın</a:t>
            </a:r>
            <a:r>
              <a:rPr lang="bs-Latn-BA" b="1" dirty="0"/>
              <a:t> </a:t>
            </a:r>
            <a:r>
              <a:rPr lang="bs-Latn-BA" b="1" dirty="0" err="1"/>
              <a:t>Teslimiyle</a:t>
            </a:r>
            <a:r>
              <a:rPr lang="bs-Latn-BA" b="1" dirty="0"/>
              <a:t> </a:t>
            </a:r>
            <a:r>
              <a:rPr lang="bs-Latn-BA" b="1" dirty="0" err="1" smtClean="0"/>
              <a:t>Kazanma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/>
              <a:t>B-Zilyetliğin</a:t>
            </a:r>
            <a:r>
              <a:rPr lang="bs-Latn-BA" b="1" dirty="0"/>
              <a:t> </a:t>
            </a:r>
            <a:r>
              <a:rPr lang="bs-Latn-BA" b="1" dirty="0" err="1"/>
              <a:t>Teslimsiz</a:t>
            </a:r>
            <a:r>
              <a:rPr lang="bs-Latn-BA" b="1" dirty="0"/>
              <a:t> </a:t>
            </a:r>
            <a:r>
              <a:rPr lang="bs-Latn-BA" b="1" dirty="0" err="1" smtClean="0"/>
              <a:t>Kazanılması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b="1" dirty="0" err="1"/>
              <a:t>A-Eşyanın</a:t>
            </a:r>
            <a:r>
              <a:rPr lang="bs-Latn-BA" b="1" dirty="0"/>
              <a:t> </a:t>
            </a:r>
            <a:r>
              <a:rPr lang="bs-Latn-BA" b="1" dirty="0" err="1"/>
              <a:t>Teslimiyle</a:t>
            </a:r>
            <a:r>
              <a:rPr lang="bs-Latn-BA" b="1" dirty="0"/>
              <a:t> </a:t>
            </a:r>
            <a:r>
              <a:rPr lang="bs-Latn-BA" b="1" dirty="0" err="1"/>
              <a:t>Kazanma</a:t>
            </a:r>
            <a:r>
              <a:rPr lang="bs-Latn-BA" dirty="0"/>
              <a:t>: Zilyetliğin </a:t>
            </a:r>
            <a:r>
              <a:rPr lang="bs-Latn-BA" dirty="0" err="1"/>
              <a:t>teslim</a:t>
            </a:r>
            <a:r>
              <a:rPr lang="bs-Latn-BA" dirty="0"/>
              <a:t> </a:t>
            </a:r>
            <a:r>
              <a:rPr lang="bs-Latn-BA" dirty="0" err="1"/>
              <a:t>yoluyla</a:t>
            </a:r>
            <a:r>
              <a:rPr lang="bs-Latn-BA" dirty="0"/>
              <a:t> </a:t>
            </a:r>
            <a:r>
              <a:rPr lang="bs-Latn-BA" dirty="0" err="1"/>
              <a:t>devrinde</a:t>
            </a:r>
            <a:r>
              <a:rPr lang="bs-Latn-BA" dirty="0"/>
              <a:t> “</a:t>
            </a:r>
            <a:r>
              <a:rPr lang="bs-Latn-BA" i="1" dirty="0" err="1"/>
              <a:t>fiili</a:t>
            </a:r>
            <a:r>
              <a:rPr lang="bs-Latn-BA" i="1" dirty="0"/>
              <a:t> </a:t>
            </a:r>
            <a:r>
              <a:rPr lang="bs-Latn-BA" i="1" dirty="0" err="1"/>
              <a:t>hakimiyeti</a:t>
            </a:r>
            <a:r>
              <a:rPr lang="bs-Latn-BA" i="1" dirty="0"/>
              <a:t> </a:t>
            </a:r>
            <a:r>
              <a:rPr lang="bs-Latn-BA" i="1" dirty="0" err="1"/>
              <a:t>sağlayacak</a:t>
            </a:r>
            <a:r>
              <a:rPr lang="bs-Latn-BA" i="1" dirty="0"/>
              <a:t> </a:t>
            </a:r>
            <a:r>
              <a:rPr lang="bs-Latn-BA" i="1" dirty="0" err="1"/>
              <a:t>imkanın</a:t>
            </a:r>
            <a:r>
              <a:rPr lang="bs-Latn-BA" i="1" dirty="0"/>
              <a:t> </a:t>
            </a:r>
            <a:r>
              <a:rPr lang="bs-Latn-BA" i="1" dirty="0" err="1"/>
              <a:t>yaratılması</a:t>
            </a:r>
            <a:r>
              <a:rPr lang="bs-Latn-BA" dirty="0"/>
              <a:t>” </a:t>
            </a:r>
            <a:r>
              <a:rPr lang="bs-Latn-BA" dirty="0" err="1"/>
              <a:t>yeterlidir</a:t>
            </a:r>
            <a:r>
              <a:rPr lang="bs-Latn-BA" dirty="0"/>
              <a:t>. Zilyetliğin </a:t>
            </a:r>
            <a:r>
              <a:rPr lang="bs-Latn-BA" dirty="0" err="1"/>
              <a:t>devrinin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 smtClean="0"/>
              <a:t>unsuru</a:t>
            </a:r>
            <a:r>
              <a:rPr lang="bs-Latn-BA" dirty="0"/>
              <a:t> </a:t>
            </a:r>
            <a:r>
              <a:rPr lang="bs-Latn-BA" dirty="0" err="1" smtClean="0"/>
              <a:t>vardır</a:t>
            </a:r>
            <a:r>
              <a:rPr lang="bs-Latn-BA" dirty="0" smtClean="0"/>
              <a:t>(</a:t>
            </a:r>
            <a:r>
              <a:rPr lang="bs-Latn-BA" b="1" dirty="0" err="1" smtClean="0"/>
              <a:t>Consensus</a:t>
            </a:r>
            <a:r>
              <a:rPr lang="bs-Latn-BA" b="1" dirty="0" smtClean="0"/>
              <a:t> </a:t>
            </a:r>
            <a:r>
              <a:rPr lang="bs-Latn-BA" b="1" dirty="0"/>
              <a:t>+ Res</a:t>
            </a:r>
            <a:r>
              <a:rPr lang="bs-Latn-BA" dirty="0"/>
              <a:t>) </a:t>
            </a:r>
            <a:br>
              <a:rPr lang="bs-Latn-BA" dirty="0"/>
            </a:br>
            <a:r>
              <a:rPr lang="bs-Latn-BA" b="1" dirty="0" err="1"/>
              <a:t>i-Anlaşma</a:t>
            </a:r>
            <a:r>
              <a:rPr lang="bs-Latn-BA" dirty="0"/>
              <a:t>: </a:t>
            </a:r>
            <a:r>
              <a:rPr lang="bs-Latn-BA" dirty="0" err="1"/>
              <a:t>Taraflar</a:t>
            </a:r>
            <a:r>
              <a:rPr lang="bs-Latn-BA" dirty="0"/>
              <a:t> </a:t>
            </a:r>
            <a:r>
              <a:rPr lang="bs-Latn-BA" dirty="0" err="1"/>
              <a:t>arasında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devrine</a:t>
            </a:r>
            <a:r>
              <a:rPr lang="bs-Latn-BA" dirty="0"/>
              <a:t> </a:t>
            </a:r>
            <a:r>
              <a:rPr lang="bs-Latn-BA" dirty="0" err="1"/>
              <a:t>ilişkin</a:t>
            </a:r>
            <a:r>
              <a:rPr lang="bs-Latn-BA" dirty="0"/>
              <a:t> </a:t>
            </a:r>
            <a:r>
              <a:rPr lang="bs-Latn-BA" dirty="0" err="1"/>
              <a:t>anlaşma</a:t>
            </a:r>
            <a:r>
              <a:rPr lang="bs-Latn-BA" dirty="0"/>
              <a:t>,</a:t>
            </a:r>
            <a:br>
              <a:rPr lang="bs-Latn-BA" dirty="0"/>
            </a:br>
            <a:r>
              <a:rPr lang="bs-Latn-BA" b="1" dirty="0" err="1"/>
              <a:t>ii-Eşyanın</a:t>
            </a:r>
            <a:r>
              <a:rPr lang="bs-Latn-BA" b="1" dirty="0"/>
              <a:t> </a:t>
            </a:r>
            <a:r>
              <a:rPr lang="bs-Latn-BA" b="1" dirty="0" err="1"/>
              <a:t>teslimi</a:t>
            </a:r>
            <a:r>
              <a:rPr lang="bs-Latn-BA" dirty="0"/>
              <a:t>: </a:t>
            </a:r>
            <a:r>
              <a:rPr lang="bs-Latn-BA" dirty="0" err="1"/>
              <a:t>Üç</a:t>
            </a:r>
            <a:r>
              <a:rPr lang="bs-Latn-BA" dirty="0"/>
              <a:t> </a:t>
            </a:r>
            <a:r>
              <a:rPr lang="bs-Latn-BA" dirty="0" err="1"/>
              <a:t>şekilde</a:t>
            </a:r>
            <a:r>
              <a:rPr lang="bs-Latn-BA" dirty="0"/>
              <a:t> </a:t>
            </a:r>
            <a:r>
              <a:rPr lang="bs-Latn-BA" dirty="0" err="1"/>
              <a:t>gerçekleşmektedir</a:t>
            </a:r>
            <a:r>
              <a:rPr lang="bs-Latn-BA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2354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476672"/>
            <a:ext cx="11593288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s-Latn-BA" b="1" dirty="0" smtClean="0"/>
              <a:t>	</a:t>
            </a:r>
            <a:r>
              <a:rPr lang="bs-Latn-BA" b="1" dirty="0" err="1" smtClean="0"/>
              <a:t>a-Eşyanın</a:t>
            </a:r>
            <a:r>
              <a:rPr lang="bs-Latn-BA" b="1" dirty="0" smtClean="0"/>
              <a:t> </a:t>
            </a:r>
            <a:r>
              <a:rPr lang="bs-Latn-BA" b="1" dirty="0" err="1"/>
              <a:t>aynının</a:t>
            </a:r>
            <a:r>
              <a:rPr lang="bs-Latn-BA" b="1" dirty="0"/>
              <a:t> </a:t>
            </a:r>
            <a:r>
              <a:rPr lang="bs-Latn-BA" b="1" dirty="0" err="1"/>
              <a:t>teslimi</a:t>
            </a:r>
            <a:r>
              <a:rPr lang="bs-Latn-BA" b="1" dirty="0"/>
              <a:t> ile</a:t>
            </a:r>
            <a:r>
              <a:rPr lang="bs-Latn-BA" dirty="0"/>
              <a:t>: </a:t>
            </a:r>
            <a:r>
              <a:rPr lang="bs-Latn-BA" dirty="0" err="1"/>
              <a:t>Salt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kendisinin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tarafa</a:t>
            </a:r>
            <a:r>
              <a:rPr lang="bs-Latn-BA" dirty="0"/>
              <a:t> </a:t>
            </a:r>
            <a:r>
              <a:rPr lang="bs-Latn-BA" dirty="0" err="1"/>
              <a:t>teslimi</a:t>
            </a:r>
            <a:r>
              <a:rPr lang="bs-Latn-BA" dirty="0"/>
              <a:t> ile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devredilmiş</a:t>
            </a:r>
            <a:r>
              <a:rPr lang="bs-Latn-BA" dirty="0"/>
              <a:t> </a:t>
            </a:r>
            <a:r>
              <a:rPr lang="bs-Latn-BA" dirty="0" err="1"/>
              <a:t>olmaz</a:t>
            </a:r>
            <a:r>
              <a:rPr lang="bs-Latn-BA" dirty="0"/>
              <a:t>. </a:t>
            </a:r>
            <a:r>
              <a:rPr lang="bs-Latn-BA" dirty="0" err="1"/>
              <a:t>Bundan</a:t>
            </a:r>
            <a:r>
              <a:rPr lang="bs-Latn-BA" dirty="0"/>
              <a:t> </a:t>
            </a:r>
            <a:r>
              <a:rPr lang="bs-Latn-BA" dirty="0" err="1"/>
              <a:t>önce</a:t>
            </a:r>
            <a:r>
              <a:rPr lang="bs-Latn-BA" dirty="0"/>
              <a:t> </a:t>
            </a:r>
            <a:r>
              <a:rPr lang="bs-Latn-BA" dirty="0" err="1"/>
              <a:t>taraflar</a:t>
            </a:r>
            <a:r>
              <a:rPr lang="bs-Latn-BA" dirty="0"/>
              <a:t> </a:t>
            </a:r>
            <a:r>
              <a:rPr lang="bs-Latn-BA" dirty="0" err="1"/>
              <a:t>arasında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devrine</a:t>
            </a:r>
            <a:r>
              <a:rPr lang="bs-Latn-BA" dirty="0"/>
              <a:t> </a:t>
            </a:r>
            <a:r>
              <a:rPr lang="bs-Latn-BA" dirty="0" err="1"/>
              <a:t>ilişkin</a:t>
            </a:r>
            <a:r>
              <a:rPr lang="bs-Latn-BA" dirty="0"/>
              <a:t> </a:t>
            </a:r>
            <a:r>
              <a:rPr lang="bs-Latn-BA" dirty="0" err="1"/>
              <a:t>sözleşme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Eğer</a:t>
            </a:r>
            <a:r>
              <a:rPr lang="bs-Latn-BA" dirty="0"/>
              <a:t> </a:t>
            </a:r>
            <a:r>
              <a:rPr lang="bs-Latn-BA" dirty="0" err="1"/>
              <a:t>devredenin</a:t>
            </a:r>
            <a:r>
              <a:rPr lang="bs-Latn-BA" dirty="0"/>
              <a:t> </a:t>
            </a:r>
            <a:r>
              <a:rPr lang="bs-Latn-BA" dirty="0" err="1"/>
              <a:t>temyiz</a:t>
            </a:r>
            <a:r>
              <a:rPr lang="bs-Latn-BA" dirty="0"/>
              <a:t> </a:t>
            </a:r>
            <a:r>
              <a:rPr lang="bs-Latn-BA" dirty="0" err="1"/>
              <a:t>kudreti</a:t>
            </a:r>
            <a:r>
              <a:rPr lang="bs-Latn-BA" dirty="0"/>
              <a:t> </a:t>
            </a:r>
            <a:r>
              <a:rPr lang="bs-Latn-BA" dirty="0" err="1"/>
              <a:t>yoksa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</a:t>
            </a:r>
            <a:r>
              <a:rPr lang="bs-Latn-BA" dirty="0" err="1"/>
              <a:t>aslen</a:t>
            </a:r>
            <a:r>
              <a:rPr lang="bs-Latn-BA" dirty="0"/>
              <a:t> </a:t>
            </a:r>
            <a:r>
              <a:rPr lang="bs-Latn-BA" dirty="0" err="1"/>
              <a:t>kazanılmış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 Zilyetliğin </a:t>
            </a:r>
            <a:r>
              <a:rPr lang="bs-Latn-BA" dirty="0" err="1"/>
              <a:t>devri</a:t>
            </a:r>
            <a:r>
              <a:rPr lang="bs-Latn-BA" dirty="0"/>
              <a:t> bir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işlem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bir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fiil</a:t>
            </a:r>
            <a:r>
              <a:rPr lang="bs-Latn-BA" dirty="0"/>
              <a:t> </a:t>
            </a:r>
            <a:r>
              <a:rPr lang="bs-Latn-BA" dirty="0" err="1"/>
              <a:t>sayıldığından</a:t>
            </a:r>
            <a:r>
              <a:rPr lang="bs-Latn-BA" dirty="0"/>
              <a:t> </a:t>
            </a:r>
            <a:r>
              <a:rPr lang="bs-Latn-BA" dirty="0" err="1"/>
              <a:t>devredenin</a:t>
            </a:r>
            <a:r>
              <a:rPr lang="bs-Latn-BA" dirty="0"/>
              <a:t> “</a:t>
            </a:r>
            <a:r>
              <a:rPr lang="bs-Latn-BA" i="1" dirty="0" err="1"/>
              <a:t>sadece</a:t>
            </a:r>
            <a:r>
              <a:rPr lang="bs-Latn-BA" i="1" dirty="0"/>
              <a:t> </a:t>
            </a:r>
            <a:r>
              <a:rPr lang="bs-Latn-BA" i="1" dirty="0" err="1"/>
              <a:t>temyiz</a:t>
            </a:r>
            <a:r>
              <a:rPr lang="bs-Latn-BA" i="1" dirty="0"/>
              <a:t> </a:t>
            </a:r>
            <a:r>
              <a:rPr lang="bs-Latn-BA" i="1" dirty="0" err="1"/>
              <a:t>kudretine</a:t>
            </a:r>
            <a:r>
              <a:rPr lang="bs-Latn-BA" i="1" dirty="0"/>
              <a:t> </a:t>
            </a:r>
            <a:r>
              <a:rPr lang="bs-Latn-BA" i="1" dirty="0" err="1"/>
              <a:t>sahip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dirty="0"/>
              <a:t>” </a:t>
            </a:r>
            <a:r>
              <a:rPr lang="bs-Latn-BA" dirty="0" err="1"/>
              <a:t>yeterli</a:t>
            </a:r>
            <a:r>
              <a:rPr lang="bs-Latn-BA" dirty="0"/>
              <a:t> </a:t>
            </a:r>
            <a:r>
              <a:rPr lang="bs-Latn-BA" dirty="0" err="1"/>
              <a:t>sayılmaktadır</a:t>
            </a:r>
            <a:r>
              <a:rPr lang="bs-Latn-BA" dirty="0"/>
              <a:t>. </a:t>
            </a:r>
            <a:br>
              <a:rPr lang="bs-Latn-BA" dirty="0"/>
            </a:br>
            <a:r>
              <a:rPr lang="tr-TR" dirty="0"/>
              <a:t>	</a:t>
            </a:r>
            <a:r>
              <a:rPr lang="bs-Latn-BA" b="1" dirty="0" err="1"/>
              <a:t>b-Aracın</a:t>
            </a:r>
            <a:r>
              <a:rPr lang="bs-Latn-BA" b="1" dirty="0"/>
              <a:t> </a:t>
            </a:r>
            <a:r>
              <a:rPr lang="bs-Latn-BA" b="1" dirty="0" err="1"/>
              <a:t>teslimi</a:t>
            </a:r>
            <a:r>
              <a:rPr lang="bs-Latn-BA" dirty="0"/>
              <a:t>: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hakimiyetine</a:t>
            </a:r>
            <a:r>
              <a:rPr lang="bs-Latn-BA" dirty="0"/>
              <a:t> </a:t>
            </a:r>
            <a:r>
              <a:rPr lang="bs-Latn-BA" dirty="0" err="1"/>
              <a:t>sokacak</a:t>
            </a:r>
            <a:r>
              <a:rPr lang="bs-Latn-BA" dirty="0"/>
              <a:t>, bir </a:t>
            </a:r>
            <a:r>
              <a:rPr lang="bs-Latn-BA" dirty="0" err="1"/>
              <a:t>vasıtanın</a:t>
            </a:r>
            <a:r>
              <a:rPr lang="bs-Latn-BA" dirty="0"/>
              <a:t> </a:t>
            </a:r>
            <a:r>
              <a:rPr lang="bs-Latn-BA" dirty="0" err="1"/>
              <a:t>teslimi</a:t>
            </a:r>
            <a:r>
              <a:rPr lang="bs-Latn-BA" dirty="0"/>
              <a:t> de </a:t>
            </a:r>
            <a:r>
              <a:rPr lang="bs-Latn-BA" dirty="0" err="1"/>
              <a:t>yeterlidir</a:t>
            </a:r>
            <a:r>
              <a:rPr lang="bs-Latn-BA" dirty="0"/>
              <a:t>. </a:t>
            </a:r>
            <a:r>
              <a:rPr lang="bs-Latn-BA" dirty="0" err="1"/>
              <a:t>Satılan</a:t>
            </a:r>
            <a:r>
              <a:rPr lang="bs-Latn-BA" dirty="0"/>
              <a:t> </a:t>
            </a:r>
            <a:r>
              <a:rPr lang="bs-Latn-BA" dirty="0" err="1"/>
              <a:t>evin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otomobilin</a:t>
            </a:r>
            <a:r>
              <a:rPr lang="bs-Latn-BA" dirty="0"/>
              <a:t> </a:t>
            </a:r>
            <a:r>
              <a:rPr lang="bs-Latn-BA" dirty="0" err="1"/>
              <a:t>anahtarlarını</a:t>
            </a:r>
            <a:r>
              <a:rPr lang="bs-Latn-BA" dirty="0"/>
              <a:t> </a:t>
            </a:r>
            <a:r>
              <a:rPr lang="bs-Latn-BA" dirty="0" err="1"/>
              <a:t>teslim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.</a:t>
            </a:r>
            <a:br>
              <a:rPr lang="bs-Latn-BA" dirty="0"/>
            </a:br>
            <a:r>
              <a:rPr lang="tr-TR" dirty="0"/>
              <a:t>	</a:t>
            </a:r>
            <a:r>
              <a:rPr lang="bs-Latn-BA" b="1" dirty="0" err="1"/>
              <a:t>c-Fiili</a:t>
            </a:r>
            <a:r>
              <a:rPr lang="bs-Latn-BA" b="1" dirty="0"/>
              <a:t> </a:t>
            </a:r>
            <a:r>
              <a:rPr lang="bs-Latn-BA" b="1" dirty="0" err="1"/>
              <a:t>hakimiyet</a:t>
            </a:r>
            <a:r>
              <a:rPr lang="bs-Latn-BA" b="1" dirty="0"/>
              <a:t> </a:t>
            </a:r>
            <a:r>
              <a:rPr lang="bs-Latn-BA" b="1" dirty="0" err="1"/>
              <a:t>kurma</a:t>
            </a:r>
            <a:r>
              <a:rPr lang="bs-Latn-BA" b="1" dirty="0"/>
              <a:t> </a:t>
            </a:r>
            <a:r>
              <a:rPr lang="bs-Latn-BA" b="1" dirty="0" err="1"/>
              <a:t>imkanının</a:t>
            </a:r>
            <a:r>
              <a:rPr lang="bs-Latn-BA" b="1" dirty="0"/>
              <a:t> </a:t>
            </a:r>
            <a:r>
              <a:rPr lang="bs-Latn-BA" b="1" dirty="0" err="1"/>
              <a:t>teslimi</a:t>
            </a:r>
            <a:r>
              <a:rPr lang="bs-Latn-BA" dirty="0"/>
              <a:t>: </a:t>
            </a:r>
            <a:r>
              <a:rPr lang="bs-Latn-BA" dirty="0" err="1"/>
              <a:t>Devredenin</a:t>
            </a:r>
            <a:r>
              <a:rPr lang="bs-Latn-BA" dirty="0"/>
              <a:t> </a:t>
            </a:r>
            <a:r>
              <a:rPr lang="bs-Latn-BA" dirty="0" err="1"/>
              <a:t>iktisapedene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</a:t>
            </a:r>
            <a:r>
              <a:rPr lang="bs-Latn-BA" dirty="0"/>
              <a:t> </a:t>
            </a:r>
            <a:r>
              <a:rPr lang="bs-Latn-BA" dirty="0" err="1"/>
              <a:t>kuracak</a:t>
            </a:r>
            <a:r>
              <a:rPr lang="bs-Latn-BA" dirty="0"/>
              <a:t> </a:t>
            </a:r>
            <a:r>
              <a:rPr lang="bs-Latn-BA" dirty="0" err="1"/>
              <a:t>imkanları</a:t>
            </a:r>
            <a:r>
              <a:rPr lang="bs-Latn-BA" dirty="0"/>
              <a:t> </a:t>
            </a:r>
            <a:r>
              <a:rPr lang="bs-Latn-BA" dirty="0" err="1"/>
              <a:t>sağlamasıdır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</a:t>
            </a:r>
            <a:r>
              <a:rPr lang="bs-Latn-BA" dirty="0" err="1"/>
              <a:t>Abone</a:t>
            </a:r>
            <a:r>
              <a:rPr lang="bs-Latn-BA" dirty="0"/>
              <a:t> </a:t>
            </a:r>
            <a:r>
              <a:rPr lang="bs-Latn-BA" dirty="0" err="1"/>
              <a:t>olunan</a:t>
            </a:r>
            <a:r>
              <a:rPr lang="bs-Latn-BA" dirty="0"/>
              <a:t> </a:t>
            </a:r>
            <a:r>
              <a:rPr lang="bs-Latn-BA" dirty="0" err="1"/>
              <a:t>gazetenin</a:t>
            </a:r>
            <a:r>
              <a:rPr lang="bs-Latn-BA" dirty="0"/>
              <a:t> </a:t>
            </a:r>
            <a:r>
              <a:rPr lang="bs-Latn-BA" dirty="0" err="1"/>
              <a:t>kapı</a:t>
            </a:r>
            <a:r>
              <a:rPr lang="bs-Latn-BA" dirty="0"/>
              <a:t> </a:t>
            </a:r>
            <a:r>
              <a:rPr lang="bs-Latn-BA" dirty="0" err="1"/>
              <a:t>önüne</a:t>
            </a:r>
            <a:r>
              <a:rPr lang="bs-Latn-BA" dirty="0"/>
              <a:t> </a:t>
            </a:r>
            <a:r>
              <a:rPr lang="bs-Latn-BA" dirty="0" err="1"/>
              <a:t>bırakılması</a:t>
            </a:r>
            <a:r>
              <a:rPr lang="bs-Latn-BA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264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260648"/>
            <a:ext cx="11881320" cy="659735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B-Zilyetliğin </a:t>
            </a:r>
            <a:r>
              <a:rPr lang="bs-Latn-BA" b="1" dirty="0" err="1"/>
              <a:t>Teslimsiz</a:t>
            </a:r>
            <a:r>
              <a:rPr lang="bs-Latn-BA" b="1" dirty="0"/>
              <a:t> </a:t>
            </a:r>
            <a:r>
              <a:rPr lang="bs-Latn-BA" b="1" dirty="0" err="1"/>
              <a:t>Kazanılması</a:t>
            </a:r>
            <a:r>
              <a:rPr lang="bs-Latn-BA" dirty="0"/>
              <a:t>: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Eşyanın</a:t>
            </a:r>
            <a:r>
              <a:rPr lang="bs-Latn-BA" dirty="0" smtClean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zilyetliğinin</a:t>
            </a:r>
            <a:r>
              <a:rPr lang="bs-Latn-BA" dirty="0"/>
              <a:t>,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muamele</a:t>
            </a:r>
            <a:r>
              <a:rPr lang="bs-Latn-BA" dirty="0"/>
              <a:t> </a:t>
            </a:r>
            <a:r>
              <a:rPr lang="bs-Latn-BA" dirty="0" err="1"/>
              <a:t>yani</a:t>
            </a:r>
            <a:r>
              <a:rPr lang="bs-Latn-BA" dirty="0"/>
              <a:t> </a:t>
            </a:r>
            <a:r>
              <a:rPr lang="bs-Latn-BA" dirty="0" err="1"/>
              <a:t>tarafların</a:t>
            </a:r>
            <a:r>
              <a:rPr lang="bs-Latn-BA" dirty="0"/>
              <a:t> </a:t>
            </a:r>
            <a:r>
              <a:rPr lang="bs-Latn-BA" b="1" dirty="0" err="1"/>
              <a:t>karşılıklı</a:t>
            </a:r>
            <a:r>
              <a:rPr lang="bs-Latn-BA" b="1" dirty="0"/>
              <a:t> </a:t>
            </a:r>
            <a:r>
              <a:rPr lang="bs-Latn-BA" b="1" dirty="0" err="1"/>
              <a:t>irade</a:t>
            </a:r>
            <a:r>
              <a:rPr lang="bs-Latn-BA" b="1" dirty="0"/>
              <a:t> </a:t>
            </a:r>
            <a:r>
              <a:rPr lang="bs-Latn-BA" b="1" dirty="0" err="1"/>
              <a:t>beyanı</a:t>
            </a:r>
            <a:r>
              <a:rPr lang="bs-Latn-BA" b="1" dirty="0"/>
              <a:t> ile </a:t>
            </a:r>
            <a:r>
              <a:rPr lang="bs-Latn-BA" b="1" dirty="0" err="1"/>
              <a:t>devredilmesine</a:t>
            </a:r>
            <a:r>
              <a:rPr lang="bs-Latn-BA" b="1" dirty="0"/>
              <a:t> </a:t>
            </a:r>
            <a:r>
              <a:rPr lang="bs-Latn-BA" dirty="0"/>
              <a:t>“</a:t>
            </a:r>
            <a:r>
              <a:rPr lang="bs-Latn-BA" i="1" dirty="0" err="1"/>
              <a:t>zilyetliğin</a:t>
            </a:r>
            <a:r>
              <a:rPr lang="bs-Latn-BA" i="1" dirty="0"/>
              <a:t> </a:t>
            </a:r>
            <a:r>
              <a:rPr lang="bs-Latn-BA" i="1" dirty="0" err="1"/>
              <a:t>teslimsiz</a:t>
            </a:r>
            <a:r>
              <a:rPr lang="bs-Latn-BA" i="1" dirty="0"/>
              <a:t> </a:t>
            </a:r>
            <a:r>
              <a:rPr lang="bs-Latn-BA" i="1" dirty="0" err="1"/>
              <a:t>devri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bs-Latn-BA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Zilyetliğin</a:t>
            </a:r>
            <a:r>
              <a:rPr lang="bs-Latn-BA" dirty="0"/>
              <a:t>, </a:t>
            </a:r>
            <a:r>
              <a:rPr lang="bs-Latn-BA" dirty="0" err="1"/>
              <a:t>teslimsiz</a:t>
            </a:r>
            <a:r>
              <a:rPr lang="bs-Latn-BA" dirty="0"/>
              <a:t> </a:t>
            </a:r>
            <a:r>
              <a:rPr lang="bs-Latn-BA" dirty="0" err="1"/>
              <a:t>iktisabı</a:t>
            </a:r>
            <a:r>
              <a:rPr lang="bs-Latn-BA" dirty="0"/>
              <a:t>, </a:t>
            </a:r>
            <a:r>
              <a:rPr lang="bs-Latn-BA" dirty="0" err="1"/>
              <a:t>dörde</a:t>
            </a:r>
            <a:r>
              <a:rPr lang="bs-Latn-BA" dirty="0"/>
              <a:t> </a:t>
            </a:r>
            <a:r>
              <a:rPr lang="bs-Latn-BA" dirty="0" err="1"/>
              <a:t>ayrılarak</a:t>
            </a:r>
            <a:r>
              <a:rPr lang="bs-Latn-BA" dirty="0"/>
              <a:t> </a:t>
            </a:r>
            <a:r>
              <a:rPr lang="bs-Latn-BA" dirty="0" err="1"/>
              <a:t>incelenmektedir</a:t>
            </a:r>
            <a:r>
              <a:rPr lang="bs-Latn-BA" dirty="0"/>
              <a:t> </a:t>
            </a: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a) </a:t>
            </a:r>
            <a:r>
              <a:rPr lang="bs-Latn-BA" dirty="0" err="1" smtClean="0"/>
              <a:t>Kısa</a:t>
            </a:r>
            <a:r>
              <a:rPr lang="bs-Latn-BA" dirty="0" smtClean="0"/>
              <a:t> </a:t>
            </a:r>
            <a:r>
              <a:rPr lang="bs-Latn-BA" dirty="0" err="1"/>
              <a:t>elden</a:t>
            </a:r>
            <a:r>
              <a:rPr lang="bs-Latn-BA" dirty="0"/>
              <a:t> </a:t>
            </a:r>
            <a:r>
              <a:rPr lang="bs-Latn-BA" dirty="0" err="1"/>
              <a:t>teslim</a:t>
            </a:r>
            <a:r>
              <a:rPr lang="bs-Latn-BA" dirty="0"/>
              <a:t>, </a:t>
            </a: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b) </a:t>
            </a:r>
            <a:r>
              <a:rPr lang="bs-Latn-BA" dirty="0" err="1" smtClean="0"/>
              <a:t>Hükmen</a:t>
            </a:r>
            <a:r>
              <a:rPr lang="bs-Latn-BA" dirty="0" smtClean="0"/>
              <a:t> </a:t>
            </a:r>
            <a:r>
              <a:rPr lang="bs-Latn-BA" dirty="0" err="1"/>
              <a:t>teslim</a:t>
            </a:r>
            <a:r>
              <a:rPr lang="bs-Latn-BA" dirty="0"/>
              <a:t>, </a:t>
            </a: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c) </a:t>
            </a:r>
            <a:r>
              <a:rPr lang="bs-Latn-BA" dirty="0" err="1" smtClean="0"/>
              <a:t>Zilyetlik</a:t>
            </a:r>
            <a:r>
              <a:rPr lang="bs-Latn-BA" dirty="0" smtClean="0"/>
              <a:t> </a:t>
            </a:r>
            <a:r>
              <a:rPr lang="bs-Latn-BA" dirty="0" err="1"/>
              <a:t>havalesi</a:t>
            </a:r>
            <a:r>
              <a:rPr lang="bs-Latn-BA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d) </a:t>
            </a:r>
            <a:r>
              <a:rPr lang="bs-Latn-BA" dirty="0" err="1" smtClean="0"/>
              <a:t>Eşyayı</a:t>
            </a:r>
            <a:r>
              <a:rPr lang="bs-Latn-BA" dirty="0" smtClean="0"/>
              <a:t> </a:t>
            </a:r>
            <a:r>
              <a:rPr lang="bs-Latn-BA" dirty="0" err="1"/>
              <a:t>teslim</a:t>
            </a:r>
            <a:r>
              <a:rPr lang="bs-Latn-BA" dirty="0"/>
              <a:t> eden </a:t>
            </a:r>
            <a:r>
              <a:rPr lang="bs-Latn-BA" dirty="0" err="1"/>
              <a:t>senetlerin</a:t>
            </a:r>
            <a:r>
              <a:rPr lang="bs-Latn-BA" dirty="0"/>
              <a:t> </a:t>
            </a:r>
            <a:r>
              <a:rPr lang="bs-Latn-BA" dirty="0" err="1"/>
              <a:t>teslimi</a:t>
            </a:r>
            <a:r>
              <a:rPr lang="bs-Latn-BA" dirty="0"/>
              <a:t/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a) </a:t>
            </a:r>
            <a:r>
              <a:rPr lang="bs-Latn-BA" b="1" dirty="0" err="1" smtClean="0"/>
              <a:t>Kısa</a:t>
            </a:r>
            <a:r>
              <a:rPr lang="bs-Latn-BA" b="1" dirty="0" smtClean="0"/>
              <a:t> </a:t>
            </a:r>
            <a:r>
              <a:rPr lang="bs-Latn-BA" b="1" dirty="0" err="1"/>
              <a:t>elden</a:t>
            </a:r>
            <a:r>
              <a:rPr lang="bs-Latn-BA" b="1" dirty="0"/>
              <a:t> </a:t>
            </a:r>
            <a:r>
              <a:rPr lang="bs-Latn-BA" b="1" dirty="0" err="1" smtClean="0"/>
              <a:t>teslim</a:t>
            </a:r>
            <a:r>
              <a:rPr lang="bs-Latn-BA" b="1" dirty="0" smtClean="0"/>
              <a:t>: </a:t>
            </a:r>
            <a:r>
              <a:rPr lang="bs-Latn-BA" dirty="0" err="1" smtClean="0"/>
              <a:t>Kısa</a:t>
            </a:r>
            <a:r>
              <a:rPr lang="bs-Latn-BA" dirty="0" smtClean="0"/>
              <a:t> </a:t>
            </a:r>
            <a:r>
              <a:rPr lang="bs-Latn-BA" dirty="0" err="1"/>
              <a:t>elden</a:t>
            </a:r>
            <a:r>
              <a:rPr lang="bs-Latn-BA" dirty="0"/>
              <a:t> </a:t>
            </a:r>
            <a:r>
              <a:rPr lang="bs-Latn-BA" dirty="0" err="1"/>
              <a:t>teslimde</a:t>
            </a:r>
            <a:r>
              <a:rPr lang="bs-Latn-BA" dirty="0"/>
              <a:t>,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iktisapeden</a:t>
            </a:r>
            <a:r>
              <a:rPr lang="bs-Latn-BA" dirty="0"/>
              <a:t> daha </a:t>
            </a:r>
            <a:r>
              <a:rPr lang="bs-Latn-BA" dirty="0" err="1"/>
              <a:t>önce</a:t>
            </a:r>
            <a:r>
              <a:rPr lang="bs-Latn-BA" dirty="0"/>
              <a:t> </a:t>
            </a:r>
            <a:r>
              <a:rPr lang="bs-Latn-BA" dirty="0" err="1"/>
              <a:t>zaten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zilyedidir</a:t>
            </a:r>
            <a:r>
              <a:rPr lang="bs-Latn-BA" dirty="0"/>
              <a:t>.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yardımcısı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sıfatlarla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zaten</a:t>
            </a:r>
            <a:r>
              <a:rPr lang="bs-Latn-BA" dirty="0"/>
              <a:t>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bulundurmaktadır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59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332656"/>
            <a:ext cx="11521280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s-Latn-BA" b="1" dirty="0"/>
              <a:t>b</a:t>
            </a:r>
            <a:r>
              <a:rPr lang="bs-Latn-BA" b="1" dirty="0" smtClean="0"/>
              <a:t>) </a:t>
            </a:r>
            <a:r>
              <a:rPr lang="bs-Latn-BA" b="1" dirty="0" err="1" smtClean="0"/>
              <a:t>Hükmen</a:t>
            </a:r>
            <a:r>
              <a:rPr lang="bs-Latn-BA" b="1" dirty="0" smtClean="0"/>
              <a:t> </a:t>
            </a:r>
            <a:r>
              <a:rPr lang="bs-Latn-BA" b="1" dirty="0" err="1"/>
              <a:t>teslim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“</a:t>
            </a:r>
            <a:r>
              <a:rPr lang="bs-Latn-BA" i="1" dirty="0" err="1"/>
              <a:t>eşya</a:t>
            </a:r>
            <a:r>
              <a:rPr lang="bs-Latn-BA" i="1" dirty="0"/>
              <a:t> </a:t>
            </a:r>
            <a:r>
              <a:rPr lang="bs-Latn-BA" i="1" dirty="0" err="1"/>
              <a:t>üzerindeki</a:t>
            </a:r>
            <a:r>
              <a:rPr lang="bs-Latn-BA" i="1" dirty="0"/>
              <a:t> </a:t>
            </a:r>
            <a:r>
              <a:rPr lang="bs-Latn-BA" i="1" dirty="0" err="1"/>
              <a:t>vasıtalı</a:t>
            </a:r>
            <a:r>
              <a:rPr lang="bs-Latn-BA" i="1" dirty="0"/>
              <a:t> </a:t>
            </a:r>
            <a:r>
              <a:rPr lang="bs-Latn-BA" i="1" dirty="0" err="1"/>
              <a:t>zilyetliği</a:t>
            </a:r>
            <a:r>
              <a:rPr lang="bs-Latn-BA" i="1" dirty="0"/>
              <a:t> </a:t>
            </a:r>
            <a:r>
              <a:rPr lang="bs-Latn-BA" i="1" dirty="0" err="1"/>
              <a:t>başkasına</a:t>
            </a:r>
            <a:r>
              <a:rPr lang="bs-Latn-BA" i="1" dirty="0"/>
              <a:t> </a:t>
            </a:r>
            <a:r>
              <a:rPr lang="bs-Latn-BA" i="1" dirty="0" err="1"/>
              <a:t>devrettikten</a:t>
            </a:r>
            <a:r>
              <a:rPr lang="bs-Latn-BA" i="1" dirty="0"/>
              <a:t> </a:t>
            </a:r>
            <a:r>
              <a:rPr lang="bs-Latn-BA" i="1" dirty="0" err="1"/>
              <a:t>sonra</a:t>
            </a:r>
            <a:r>
              <a:rPr lang="bs-Latn-BA" i="1" dirty="0"/>
              <a:t> </a:t>
            </a:r>
            <a:r>
              <a:rPr lang="bs-Latn-BA" i="1" dirty="0" err="1"/>
              <a:t>kendisinin</a:t>
            </a:r>
            <a:r>
              <a:rPr lang="bs-Latn-BA" i="1" dirty="0"/>
              <a:t> </a:t>
            </a:r>
            <a:r>
              <a:rPr lang="bs-Latn-BA" i="1" dirty="0" err="1"/>
              <a:t>özel</a:t>
            </a:r>
            <a:r>
              <a:rPr lang="bs-Latn-BA" i="1" dirty="0"/>
              <a:t> bir </a:t>
            </a:r>
            <a:r>
              <a:rPr lang="bs-Latn-BA" i="1" dirty="0" err="1"/>
              <a:t>hukuki</a:t>
            </a:r>
            <a:r>
              <a:rPr lang="bs-Latn-BA" i="1" dirty="0"/>
              <a:t> </a:t>
            </a:r>
            <a:r>
              <a:rPr lang="bs-Latn-BA" i="1" dirty="0" err="1"/>
              <a:t>nedene</a:t>
            </a:r>
            <a:r>
              <a:rPr lang="bs-Latn-BA" i="1" dirty="0"/>
              <a:t> </a:t>
            </a:r>
            <a:r>
              <a:rPr lang="bs-Latn-BA" i="1" dirty="0" err="1"/>
              <a:t>dayanarak</a:t>
            </a:r>
            <a:r>
              <a:rPr lang="bs-Latn-BA" i="1" dirty="0"/>
              <a:t> </a:t>
            </a:r>
            <a:r>
              <a:rPr lang="bs-Latn-BA" i="1" dirty="0" err="1"/>
              <a:t>eşyayı</a:t>
            </a:r>
            <a:r>
              <a:rPr lang="bs-Latn-BA" i="1" dirty="0"/>
              <a:t> </a:t>
            </a:r>
            <a:r>
              <a:rPr lang="bs-Latn-BA" i="1" dirty="0" err="1"/>
              <a:t>vasıtasız</a:t>
            </a:r>
            <a:r>
              <a:rPr lang="bs-Latn-BA" i="1" dirty="0"/>
              <a:t> </a:t>
            </a:r>
            <a:r>
              <a:rPr lang="bs-Latn-BA" i="1" dirty="0" err="1"/>
              <a:t>zilyeliği</a:t>
            </a:r>
            <a:r>
              <a:rPr lang="bs-Latn-BA" i="1" dirty="0"/>
              <a:t> </a:t>
            </a:r>
            <a:r>
              <a:rPr lang="bs-Latn-BA" i="1" dirty="0" err="1"/>
              <a:t>altında</a:t>
            </a:r>
            <a:r>
              <a:rPr lang="bs-Latn-BA" i="1" dirty="0"/>
              <a:t> </a:t>
            </a:r>
            <a:r>
              <a:rPr lang="bs-Latn-BA" i="1" dirty="0" err="1"/>
              <a:t>tutmasıdır</a:t>
            </a:r>
            <a:r>
              <a:rPr lang="bs-Latn-BA" dirty="0" smtClean="0"/>
              <a:t>”.</a:t>
            </a:r>
          </a:p>
          <a:p>
            <a:pPr marL="0" indent="0">
              <a:buNone/>
            </a:pPr>
            <a:r>
              <a:rPr lang="bs-Latn-BA" dirty="0" err="1" smtClean="0"/>
              <a:t>Örn</a:t>
            </a:r>
            <a:r>
              <a:rPr lang="bs-Latn-BA" dirty="0"/>
              <a:t>. </a:t>
            </a:r>
            <a:r>
              <a:rPr lang="bs-Latn-BA" dirty="0" err="1"/>
              <a:t>Otomobilini</a:t>
            </a:r>
            <a:r>
              <a:rPr lang="bs-Latn-BA" dirty="0"/>
              <a:t> </a:t>
            </a:r>
            <a:r>
              <a:rPr lang="bs-Latn-BA" dirty="0" err="1"/>
              <a:t>satan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kiralayarak</a:t>
            </a:r>
            <a:r>
              <a:rPr lang="bs-Latn-BA" dirty="0"/>
              <a:t> </a:t>
            </a:r>
            <a:r>
              <a:rPr lang="bs-Latn-BA" dirty="0" err="1"/>
              <a:t>kullanması</a:t>
            </a:r>
            <a:r>
              <a:rPr lang="bs-Latn-BA" dirty="0"/>
              <a:t>. Bu </a:t>
            </a:r>
            <a:r>
              <a:rPr lang="bs-Latn-BA" dirty="0" err="1"/>
              <a:t>durumda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nakledilmekte</a:t>
            </a:r>
            <a:r>
              <a:rPr lang="bs-Latn-BA" dirty="0"/>
              <a:t>, </a:t>
            </a:r>
            <a:r>
              <a:rPr lang="bs-Latn-BA" dirty="0" err="1"/>
              <a:t>önceki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yine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kalmaktadır</a:t>
            </a:r>
            <a:r>
              <a:rPr lang="bs-Latn-BA" dirty="0"/>
              <a:t>. </a:t>
            </a:r>
            <a:endParaRPr lang="bs-Latn-BA" dirty="0" smtClean="0"/>
          </a:p>
          <a:p>
            <a:pPr marL="0" indent="0">
              <a:buNone/>
            </a:pPr>
            <a:endParaRPr lang="bs-Latn-BA" dirty="0"/>
          </a:p>
          <a:p>
            <a:pPr marL="0" indent="0">
              <a:buNone/>
            </a:pPr>
            <a:r>
              <a:rPr lang="bs-Latn-BA" dirty="0" smtClean="0"/>
              <a:t>B </a:t>
            </a:r>
            <a:r>
              <a:rPr lang="bs-Latn-BA" dirty="0" err="1" smtClean="0"/>
              <a:t>unun</a:t>
            </a:r>
            <a:r>
              <a:rPr lang="bs-Latn-BA" dirty="0" smtClean="0"/>
              <a:t> </a:t>
            </a:r>
            <a:r>
              <a:rPr lang="bs-Latn-BA" dirty="0" err="1"/>
              <a:t>koşulları</a:t>
            </a:r>
            <a:r>
              <a:rPr lang="bs-Latn-BA" dirty="0"/>
              <a:t>: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Taraflar</a:t>
            </a:r>
            <a:r>
              <a:rPr lang="bs-Latn-BA" dirty="0"/>
              <a:t> </a:t>
            </a:r>
            <a:r>
              <a:rPr lang="bs-Latn-BA" dirty="0" err="1"/>
              <a:t>arasında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devrine</a:t>
            </a:r>
            <a:r>
              <a:rPr lang="bs-Latn-BA" dirty="0"/>
              <a:t> </a:t>
            </a:r>
            <a:r>
              <a:rPr lang="bs-Latn-BA" dirty="0" err="1"/>
              <a:t>ilişkin</a:t>
            </a:r>
            <a:r>
              <a:rPr lang="bs-Latn-BA" dirty="0"/>
              <a:t> </a:t>
            </a:r>
            <a:r>
              <a:rPr lang="bs-Latn-BA" dirty="0" err="1"/>
              <a:t>sözleşme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Devreden</a:t>
            </a:r>
            <a:r>
              <a:rPr lang="bs-Latn-BA" dirty="0" smtClean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kira</a:t>
            </a:r>
            <a:r>
              <a:rPr lang="bs-Latn-BA" dirty="0"/>
              <a:t>, </a:t>
            </a:r>
            <a:r>
              <a:rPr lang="bs-Latn-BA" dirty="0" err="1"/>
              <a:t>ariyet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nedenle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devamı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Bu </a:t>
            </a:r>
            <a:r>
              <a:rPr lang="bs-Latn-BA" dirty="0" err="1"/>
              <a:t>işlem</a:t>
            </a:r>
            <a:r>
              <a:rPr lang="bs-Latn-BA" dirty="0"/>
              <a:t> “</a:t>
            </a:r>
            <a:r>
              <a:rPr lang="bs-Latn-BA" i="1" dirty="0" err="1"/>
              <a:t>üçüncü</a:t>
            </a:r>
            <a:r>
              <a:rPr lang="bs-Latn-BA" i="1" dirty="0"/>
              <a:t> </a:t>
            </a:r>
            <a:r>
              <a:rPr lang="bs-Latn-BA" i="1" dirty="0" err="1"/>
              <a:t>kişileri</a:t>
            </a:r>
            <a:r>
              <a:rPr lang="bs-Latn-BA" i="1" dirty="0"/>
              <a:t> </a:t>
            </a:r>
            <a:r>
              <a:rPr lang="bs-Latn-BA" i="1" dirty="0" err="1"/>
              <a:t>zarara</a:t>
            </a:r>
            <a:r>
              <a:rPr lang="bs-Latn-BA" i="1" dirty="0"/>
              <a:t> </a:t>
            </a:r>
            <a:r>
              <a:rPr lang="bs-Latn-BA" i="1" dirty="0" err="1"/>
              <a:t>sokmak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taşınır</a:t>
            </a:r>
            <a:r>
              <a:rPr lang="bs-Latn-BA" i="1" dirty="0"/>
              <a:t> </a:t>
            </a:r>
            <a:r>
              <a:rPr lang="bs-Latn-BA" i="1" dirty="0" err="1"/>
              <a:t>rehni</a:t>
            </a:r>
            <a:r>
              <a:rPr lang="bs-Latn-BA" i="1" dirty="0"/>
              <a:t> </a:t>
            </a:r>
            <a:r>
              <a:rPr lang="bs-Latn-BA" i="1" dirty="0" err="1"/>
              <a:t>kurallarından</a:t>
            </a:r>
            <a:r>
              <a:rPr lang="bs-Latn-BA" i="1" dirty="0"/>
              <a:t> </a:t>
            </a:r>
            <a:r>
              <a:rPr lang="bs-Latn-BA" i="1" dirty="0" err="1"/>
              <a:t>kurtulmak</a:t>
            </a:r>
            <a:r>
              <a:rPr lang="bs-Latn-BA" i="1" dirty="0"/>
              <a:t> </a:t>
            </a:r>
            <a:r>
              <a:rPr lang="bs-Latn-BA" i="1" dirty="0" err="1"/>
              <a:t>için</a:t>
            </a:r>
            <a:r>
              <a:rPr lang="bs-Latn-BA" i="1" dirty="0"/>
              <a:t> </a:t>
            </a:r>
            <a:r>
              <a:rPr lang="bs-Latn-BA" i="1" dirty="0" err="1"/>
              <a:t>yapılmışsa</a:t>
            </a:r>
            <a:r>
              <a:rPr lang="bs-Latn-BA" i="1" dirty="0"/>
              <a:t> </a:t>
            </a:r>
            <a:r>
              <a:rPr lang="bs-Latn-BA" i="1" dirty="0" err="1"/>
              <a:t>mülkiyetin</a:t>
            </a:r>
            <a:r>
              <a:rPr lang="bs-Latn-BA" i="1" dirty="0"/>
              <a:t> </a:t>
            </a:r>
            <a:r>
              <a:rPr lang="bs-Latn-BA" i="1" dirty="0" err="1"/>
              <a:t>intikali</a:t>
            </a:r>
            <a:r>
              <a:rPr lang="bs-Latn-BA" i="1" dirty="0"/>
              <a:t> </a:t>
            </a:r>
            <a:r>
              <a:rPr lang="bs-Latn-BA" i="1" dirty="0" err="1"/>
              <a:t>üçüncü</a:t>
            </a:r>
            <a:r>
              <a:rPr lang="bs-Latn-BA" i="1" dirty="0"/>
              <a:t> </a:t>
            </a:r>
            <a:r>
              <a:rPr lang="bs-Latn-BA" i="1" dirty="0" err="1"/>
              <a:t>şahıslara</a:t>
            </a:r>
            <a:r>
              <a:rPr lang="bs-Latn-BA" i="1" dirty="0"/>
              <a:t> </a:t>
            </a:r>
            <a:r>
              <a:rPr lang="bs-Latn-BA" i="1" dirty="0" err="1"/>
              <a:t>etkili</a:t>
            </a:r>
            <a:r>
              <a:rPr lang="bs-Latn-BA" i="1" dirty="0"/>
              <a:t> </a:t>
            </a:r>
            <a:r>
              <a:rPr lang="bs-Latn-BA" i="1" dirty="0" err="1"/>
              <a:t>değildir</a:t>
            </a:r>
            <a:r>
              <a:rPr lang="bs-Latn-BA" dirty="0"/>
              <a:t>”.MK 766. </a:t>
            </a:r>
            <a:endParaRPr lang="bs-Latn-BA" dirty="0" smtClean="0"/>
          </a:p>
          <a:p>
            <a:pPr marL="0" indent="0">
              <a:buNone/>
            </a:pPr>
            <a:r>
              <a:rPr lang="bs-Latn-BA" dirty="0" err="1" smtClean="0"/>
              <a:t>Hükmen</a:t>
            </a:r>
            <a:r>
              <a:rPr lang="bs-Latn-BA" dirty="0" smtClean="0"/>
              <a:t> </a:t>
            </a:r>
            <a:r>
              <a:rPr lang="bs-Latn-BA" dirty="0" err="1"/>
              <a:t>teslimde</a:t>
            </a:r>
            <a:r>
              <a:rPr lang="bs-Latn-BA" dirty="0"/>
              <a:t>,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doğrudan</a:t>
            </a:r>
            <a:r>
              <a:rPr lang="bs-Latn-BA" dirty="0"/>
              <a:t> </a:t>
            </a:r>
            <a:r>
              <a:rPr lang="bs-Latn-BA" dirty="0" err="1"/>
              <a:t>hakimiyeti</a:t>
            </a:r>
            <a:r>
              <a:rPr lang="bs-Latn-BA" dirty="0"/>
              <a:t> </a:t>
            </a:r>
            <a:r>
              <a:rPr lang="bs-Latn-BA" dirty="0" err="1"/>
              <a:t>altında</a:t>
            </a:r>
            <a:r>
              <a:rPr lang="bs-Latn-BA" dirty="0"/>
              <a:t> </a:t>
            </a:r>
            <a:r>
              <a:rPr lang="bs-Latn-BA" dirty="0" err="1"/>
              <a:t>bulunduran</a:t>
            </a:r>
            <a:r>
              <a:rPr lang="bs-Latn-BA" dirty="0"/>
              <a:t> </a:t>
            </a:r>
            <a:r>
              <a:rPr lang="bs-Latn-BA" dirty="0" err="1"/>
              <a:t>şahıs</a:t>
            </a:r>
            <a:r>
              <a:rPr lang="bs-Latn-BA" dirty="0"/>
              <a:t>, bir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iktisapetmemekte</a:t>
            </a:r>
            <a:r>
              <a:rPr lang="bs-Latn-BA" dirty="0"/>
              <a:t>, </a:t>
            </a:r>
            <a:r>
              <a:rPr lang="bs-Latn-BA" dirty="0" err="1"/>
              <a:t>bilakis</a:t>
            </a:r>
            <a:r>
              <a:rPr lang="bs-Latn-BA" dirty="0"/>
              <a:t> </a:t>
            </a:r>
            <a:r>
              <a:rPr lang="bs-Latn-BA" dirty="0" err="1"/>
              <a:t>başkası</a:t>
            </a:r>
            <a:r>
              <a:rPr lang="bs-Latn-BA" dirty="0"/>
              <a:t> </a:t>
            </a:r>
            <a:r>
              <a:rPr lang="bs-Latn-BA" dirty="0" err="1"/>
              <a:t>lehine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tesis</a:t>
            </a:r>
            <a:r>
              <a:rPr lang="bs-Latn-BA" dirty="0"/>
              <a:t> </a:t>
            </a:r>
            <a:r>
              <a:rPr lang="bs-Latn-BA" dirty="0" err="1"/>
              <a:t>etmektedir</a:t>
            </a:r>
            <a:r>
              <a:rPr lang="bs-Latn-BA" dirty="0"/>
              <a:t>. </a:t>
            </a:r>
            <a:endParaRPr lang="tr-TR" dirty="0"/>
          </a:p>
          <a:p>
            <a:pPr marL="0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16179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476672"/>
            <a:ext cx="11521280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/>
              <a:t>c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smtClean="0"/>
              <a:t>Zilyetlik </a:t>
            </a:r>
            <a:r>
              <a:rPr lang="bs-Latn-BA" b="1" dirty="0" err="1"/>
              <a:t>havalesi</a:t>
            </a:r>
            <a:r>
              <a:rPr lang="bs-Latn-BA" dirty="0"/>
              <a:t>: Bir </a:t>
            </a:r>
            <a:r>
              <a:rPr lang="bs-Latn-BA" dirty="0" err="1"/>
              <a:t>kimsenin</a:t>
            </a:r>
            <a:r>
              <a:rPr lang="bs-Latn-BA" dirty="0"/>
              <a:t>, bir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, </a:t>
            </a:r>
            <a:r>
              <a:rPr lang="bs-Latn-BA" dirty="0" err="1"/>
              <a:t>sözleşmeyle</a:t>
            </a:r>
            <a:r>
              <a:rPr lang="bs-Latn-BA" dirty="0"/>
              <a:t> </a:t>
            </a:r>
            <a:r>
              <a:rPr lang="bs-Latn-BA" dirty="0" err="1"/>
              <a:t>başkasına</a:t>
            </a:r>
            <a:r>
              <a:rPr lang="bs-Latn-BA" dirty="0"/>
              <a:t> </a:t>
            </a:r>
            <a:r>
              <a:rPr lang="bs-Latn-BA" dirty="0" err="1"/>
              <a:t>nakletmesine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havalesi</a:t>
            </a:r>
            <a:r>
              <a:rPr lang="bs-Latn-BA" dirty="0"/>
              <a:t>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 err="1" smtClean="0"/>
              <a:t>Koşulları</a:t>
            </a:r>
            <a:r>
              <a:rPr lang="bs-Latn-BA" dirty="0"/>
              <a:t>:</a:t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Zilyetliği</a:t>
            </a:r>
            <a:r>
              <a:rPr lang="bs-Latn-BA" dirty="0" smtClean="0"/>
              <a:t> </a:t>
            </a:r>
            <a:r>
              <a:rPr lang="bs-Latn-BA" dirty="0" err="1"/>
              <a:t>nakledenin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tanıyan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bir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olmalıdır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smtClean="0"/>
              <a:t>- Bir </a:t>
            </a:r>
            <a:r>
              <a:rPr lang="bs-Latn-BA" dirty="0" err="1"/>
              <a:t>havale</a:t>
            </a:r>
            <a:r>
              <a:rPr lang="bs-Latn-BA" dirty="0"/>
              <a:t> </a:t>
            </a:r>
            <a:r>
              <a:rPr lang="bs-Latn-BA" dirty="0" err="1"/>
              <a:t>sözleşmesi</a:t>
            </a:r>
            <a:r>
              <a:rPr lang="bs-Latn-BA" dirty="0"/>
              <a:t> </a:t>
            </a:r>
            <a:r>
              <a:rPr lang="bs-Latn-BA" dirty="0" err="1"/>
              <a:t>yapılmalıdır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İktisab</a:t>
            </a:r>
            <a:r>
              <a:rPr lang="bs-Latn-BA" dirty="0" smtClean="0"/>
              <a:t> </a:t>
            </a:r>
            <a:r>
              <a:rPr lang="bs-Latn-BA" dirty="0" err="1"/>
              <a:t>edenin</a:t>
            </a:r>
            <a:r>
              <a:rPr lang="bs-Latn-BA" dirty="0"/>
              <a:t>,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olmaması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Zilyetlik </a:t>
            </a:r>
            <a:r>
              <a:rPr lang="bs-Latn-BA" dirty="0" err="1"/>
              <a:t>havalesi</a:t>
            </a:r>
            <a:r>
              <a:rPr lang="bs-Latn-BA" dirty="0"/>
              <a:t>, </a:t>
            </a:r>
            <a:r>
              <a:rPr lang="bs-Latn-BA" dirty="0" err="1"/>
              <a:t>üçüncü</a:t>
            </a:r>
            <a:r>
              <a:rPr lang="bs-Latn-BA" dirty="0"/>
              <a:t> </a:t>
            </a:r>
            <a:r>
              <a:rPr lang="bs-Latn-BA" dirty="0" err="1"/>
              <a:t>şahsın</a:t>
            </a:r>
            <a:r>
              <a:rPr lang="bs-Latn-BA" dirty="0"/>
              <a:t> </a:t>
            </a:r>
            <a:r>
              <a:rPr lang="bs-Latn-BA" dirty="0" err="1"/>
              <a:t>durumunu</a:t>
            </a:r>
            <a:r>
              <a:rPr lang="bs-Latn-BA" dirty="0"/>
              <a:t> </a:t>
            </a:r>
            <a:r>
              <a:rPr lang="bs-Latn-BA" dirty="0" err="1"/>
              <a:t>ağırlaştırmamalı</a:t>
            </a:r>
            <a:r>
              <a:rPr lang="bs-Latn-BA" dirty="0"/>
              <a:t>, </a:t>
            </a:r>
            <a:r>
              <a:rPr lang="bs-Latn-BA" dirty="0" err="1"/>
              <a:t>onun</a:t>
            </a:r>
            <a:r>
              <a:rPr lang="bs-Latn-BA" dirty="0"/>
              <a:t> </a:t>
            </a:r>
            <a:r>
              <a:rPr lang="bs-Latn-BA" dirty="0" err="1"/>
              <a:t>haklarını</a:t>
            </a:r>
            <a:r>
              <a:rPr lang="bs-Latn-BA" dirty="0"/>
              <a:t> </a:t>
            </a:r>
            <a:r>
              <a:rPr lang="bs-Latn-BA" dirty="0" err="1"/>
              <a:t>ihlal</a:t>
            </a:r>
            <a:r>
              <a:rPr lang="bs-Latn-BA" dirty="0"/>
              <a:t> </a:t>
            </a:r>
            <a:r>
              <a:rPr lang="bs-Latn-BA" dirty="0" err="1"/>
              <a:t>etmemelidir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/>
              <a:t>d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err="1" smtClean="0"/>
              <a:t>Eşyayı</a:t>
            </a:r>
            <a:r>
              <a:rPr lang="bs-Latn-BA" b="1" dirty="0" smtClean="0"/>
              <a:t> </a:t>
            </a:r>
            <a:r>
              <a:rPr lang="bs-Latn-BA" b="1" dirty="0" err="1"/>
              <a:t>temsil</a:t>
            </a:r>
            <a:r>
              <a:rPr lang="bs-Latn-BA" b="1" dirty="0"/>
              <a:t> eden </a:t>
            </a:r>
            <a:r>
              <a:rPr lang="bs-Latn-BA" b="1" dirty="0" err="1"/>
              <a:t>senetlerin</a:t>
            </a:r>
            <a:r>
              <a:rPr lang="bs-Latn-BA" b="1" dirty="0"/>
              <a:t> </a:t>
            </a:r>
            <a:r>
              <a:rPr lang="bs-Latn-BA" b="1" dirty="0" err="1"/>
              <a:t>devriyle</a:t>
            </a:r>
            <a:r>
              <a:rPr lang="bs-Latn-BA" b="1" dirty="0"/>
              <a:t> </a:t>
            </a:r>
            <a:r>
              <a:rPr lang="bs-Latn-BA" b="1" dirty="0" err="1"/>
              <a:t>kazanılması</a:t>
            </a:r>
            <a:r>
              <a:rPr lang="bs-Latn-BA" dirty="0"/>
              <a:t>: </a:t>
            </a:r>
            <a:r>
              <a:rPr lang="bs-Latn-BA" dirty="0" err="1" smtClean="0"/>
              <a:t>taşıma</a:t>
            </a:r>
            <a:r>
              <a:rPr lang="bs-Latn-BA" dirty="0" smtClean="0"/>
              <a:t> </a:t>
            </a:r>
            <a:r>
              <a:rPr lang="bs-Latn-BA" dirty="0" err="1"/>
              <a:t>senedi</a:t>
            </a:r>
            <a:r>
              <a:rPr lang="bs-Latn-BA" dirty="0"/>
              <a:t>, </a:t>
            </a:r>
            <a:r>
              <a:rPr lang="bs-Latn-BA" dirty="0" err="1"/>
              <a:t>konişmento</a:t>
            </a:r>
            <a:r>
              <a:rPr lang="bs-Latn-BA" dirty="0"/>
              <a:t>, </a:t>
            </a:r>
            <a:r>
              <a:rPr lang="bs-Latn-BA" dirty="0" err="1"/>
              <a:t>makbuz</a:t>
            </a:r>
            <a:r>
              <a:rPr lang="bs-Latn-BA" dirty="0"/>
              <a:t> </a:t>
            </a:r>
            <a:r>
              <a:rPr lang="bs-Latn-BA" dirty="0" err="1"/>
              <a:t>senedi</a:t>
            </a:r>
            <a:r>
              <a:rPr lang="bs-Latn-BA" dirty="0"/>
              <a:t>, </a:t>
            </a:r>
            <a:r>
              <a:rPr lang="bs-Latn-BA" dirty="0" err="1"/>
              <a:t>varant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kıymetli</a:t>
            </a:r>
            <a:r>
              <a:rPr lang="bs-Latn-BA" dirty="0"/>
              <a:t> </a:t>
            </a:r>
            <a:r>
              <a:rPr lang="bs-Latn-BA" dirty="0" err="1"/>
              <a:t>evrak</a:t>
            </a:r>
            <a:r>
              <a:rPr lang="bs-Latn-BA" dirty="0"/>
              <a:t> </a:t>
            </a:r>
            <a:r>
              <a:rPr lang="bs-Latn-BA" dirty="0" err="1"/>
              <a:t>niteliğinde</a:t>
            </a:r>
            <a:r>
              <a:rPr lang="bs-Latn-BA" dirty="0"/>
              <a:t> </a:t>
            </a:r>
            <a:r>
              <a:rPr lang="bs-Latn-BA" dirty="0" err="1"/>
              <a:t>senetlerin</a:t>
            </a:r>
            <a:r>
              <a:rPr lang="bs-Latn-BA" dirty="0"/>
              <a:t> </a:t>
            </a:r>
            <a:r>
              <a:rPr lang="bs-Latn-BA" dirty="0" err="1"/>
              <a:t>devrini</a:t>
            </a:r>
            <a:r>
              <a:rPr lang="bs-Latn-BA" dirty="0"/>
              <a:t>,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devri</a:t>
            </a:r>
            <a:r>
              <a:rPr lang="bs-Latn-BA" dirty="0"/>
              <a:t> </a:t>
            </a:r>
            <a:r>
              <a:rPr lang="bs-Latn-BA" dirty="0" err="1"/>
              <a:t>niteliğinde</a:t>
            </a:r>
            <a:r>
              <a:rPr lang="bs-Latn-BA" dirty="0"/>
              <a:t> </a:t>
            </a:r>
            <a:r>
              <a:rPr lang="bs-Latn-BA" dirty="0" err="1"/>
              <a:t>sayarak</a:t>
            </a:r>
            <a:r>
              <a:rPr lang="bs-Latn-BA" dirty="0"/>
              <a:t>, </a:t>
            </a:r>
            <a:r>
              <a:rPr lang="bs-Latn-BA" dirty="0" err="1"/>
              <a:t>taşıyıcı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antrepocudaki</a:t>
            </a:r>
            <a:r>
              <a:rPr lang="bs-Latn-BA" dirty="0"/>
              <a:t> </a:t>
            </a:r>
            <a:r>
              <a:rPr lang="bs-Latn-BA" dirty="0" err="1"/>
              <a:t>eşyaların</a:t>
            </a:r>
            <a:r>
              <a:rPr lang="bs-Latn-BA" dirty="0"/>
              <a:t> </a:t>
            </a:r>
            <a:r>
              <a:rPr lang="bs-Latn-BA" dirty="0" err="1"/>
              <a:t>zilyetliğinin</a:t>
            </a:r>
            <a:r>
              <a:rPr lang="bs-Latn-BA" dirty="0"/>
              <a:t> </a:t>
            </a:r>
            <a:r>
              <a:rPr lang="bs-Latn-BA" dirty="0" err="1"/>
              <a:t>teslimsiz</a:t>
            </a:r>
            <a:r>
              <a:rPr lang="bs-Latn-BA" dirty="0"/>
              <a:t> </a:t>
            </a:r>
            <a:r>
              <a:rPr lang="bs-Latn-BA" dirty="0" err="1"/>
              <a:t>devrine</a:t>
            </a:r>
            <a:r>
              <a:rPr lang="bs-Latn-BA" dirty="0"/>
              <a:t> </a:t>
            </a:r>
            <a:r>
              <a:rPr lang="bs-Latn-BA" dirty="0" err="1"/>
              <a:t>olanak</a:t>
            </a:r>
            <a:r>
              <a:rPr lang="bs-Latn-BA" dirty="0"/>
              <a:t> </a:t>
            </a:r>
            <a:r>
              <a:rPr lang="bs-Latn-BA" dirty="0" err="1"/>
              <a:t>tanımıştır</a:t>
            </a:r>
            <a:r>
              <a:rPr lang="bs-Latn-BA" dirty="0"/>
              <a:t>. </a:t>
            </a:r>
            <a:r>
              <a:rPr lang="bs-Latn-BA" dirty="0" err="1"/>
              <a:t>Antrepocu</a:t>
            </a:r>
            <a:r>
              <a:rPr lang="bs-Latn-BA" dirty="0"/>
              <a:t> ve </a:t>
            </a:r>
            <a:r>
              <a:rPr lang="bs-Latn-BA" dirty="0" err="1"/>
              <a:t>taşıyıcı</a:t>
            </a:r>
            <a:r>
              <a:rPr lang="bs-Latn-BA" dirty="0"/>
              <a:t> </a:t>
            </a:r>
            <a:r>
              <a:rPr lang="bs-Latn-BA" dirty="0" err="1"/>
              <a:t>birer</a:t>
            </a:r>
            <a:r>
              <a:rPr lang="bs-Latn-BA" dirty="0"/>
              <a:t>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durumundadır</a:t>
            </a:r>
            <a:r>
              <a:rPr lang="bs-Latn-BA" dirty="0"/>
              <a:t>. Bu </a:t>
            </a:r>
            <a:r>
              <a:rPr lang="bs-Latn-BA" dirty="0" err="1"/>
              <a:t>nedenle</a:t>
            </a:r>
            <a:r>
              <a:rPr lang="bs-Latn-BA" dirty="0"/>
              <a:t> </a:t>
            </a:r>
            <a:r>
              <a:rPr lang="bs-Latn-BA" dirty="0" err="1"/>
              <a:t>antrepocu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taşıyıcıdan</a:t>
            </a:r>
            <a:r>
              <a:rPr lang="bs-Latn-BA" dirty="0"/>
              <a:t> </a:t>
            </a:r>
            <a:r>
              <a:rPr lang="bs-Latn-BA" dirty="0" err="1"/>
              <a:t>iyiniyetle</a:t>
            </a:r>
            <a:r>
              <a:rPr lang="bs-Latn-BA" dirty="0"/>
              <a:t> mal </a:t>
            </a:r>
            <a:r>
              <a:rPr lang="bs-Latn-BA" dirty="0" err="1"/>
              <a:t>iktisabı</a:t>
            </a:r>
            <a:r>
              <a:rPr lang="bs-Latn-BA" dirty="0"/>
              <a:t> </a:t>
            </a:r>
            <a:r>
              <a:rPr lang="bs-Latn-BA" dirty="0" err="1"/>
              <a:t>korunmaktadır</a:t>
            </a:r>
            <a:r>
              <a:rPr lang="bs-Latn-BA" dirty="0"/>
              <a:t>. </a:t>
            </a:r>
            <a:r>
              <a:rPr lang="bs-Latn-BA" dirty="0" err="1"/>
              <a:t>Hatta</a:t>
            </a:r>
            <a:r>
              <a:rPr lang="bs-Latn-BA" dirty="0"/>
              <a:t> “</a:t>
            </a:r>
            <a:r>
              <a:rPr lang="bs-Latn-BA" i="1" dirty="0" err="1"/>
              <a:t>eşyayı</a:t>
            </a:r>
            <a:r>
              <a:rPr lang="bs-Latn-BA" i="1" dirty="0"/>
              <a:t> </a:t>
            </a:r>
            <a:r>
              <a:rPr lang="bs-Latn-BA" i="1" dirty="0" err="1"/>
              <a:t>temsil</a:t>
            </a:r>
            <a:r>
              <a:rPr lang="bs-Latn-BA" i="1" dirty="0"/>
              <a:t> eden </a:t>
            </a:r>
            <a:r>
              <a:rPr lang="bs-Latn-BA" i="1" dirty="0" err="1"/>
              <a:t>senetlerin</a:t>
            </a:r>
            <a:r>
              <a:rPr lang="bs-Latn-BA" i="1" dirty="0"/>
              <a:t> </a:t>
            </a:r>
            <a:r>
              <a:rPr lang="bs-Latn-BA" i="1" dirty="0" err="1"/>
              <a:t>devriyle</a:t>
            </a:r>
            <a:r>
              <a:rPr lang="bs-Latn-BA" i="1" dirty="0"/>
              <a:t>, </a:t>
            </a:r>
            <a:r>
              <a:rPr lang="bs-Latn-BA" i="1" dirty="0" err="1"/>
              <a:t>karşılaşsa</a:t>
            </a:r>
            <a:r>
              <a:rPr lang="bs-Latn-BA" i="1" dirty="0"/>
              <a:t> </a:t>
            </a:r>
            <a:r>
              <a:rPr lang="bs-Latn-BA" i="1" dirty="0" err="1"/>
              <a:t>dahi</a:t>
            </a:r>
            <a:r>
              <a:rPr lang="bs-Latn-BA" i="1" dirty="0"/>
              <a:t> </a:t>
            </a:r>
            <a:r>
              <a:rPr lang="bs-Latn-BA" i="1" dirty="0" err="1"/>
              <a:t>iyiniyetle</a:t>
            </a:r>
            <a:r>
              <a:rPr lang="bs-Latn-BA" i="1" dirty="0"/>
              <a:t> mal </a:t>
            </a:r>
            <a:r>
              <a:rPr lang="bs-Latn-BA" i="1" dirty="0" err="1"/>
              <a:t>iktisabı</a:t>
            </a:r>
            <a:r>
              <a:rPr lang="bs-Latn-BA" i="1" dirty="0"/>
              <a:t> </a:t>
            </a:r>
            <a:r>
              <a:rPr lang="bs-Latn-BA" i="1" dirty="0" err="1"/>
              <a:t>korunmaktadır</a:t>
            </a:r>
            <a:r>
              <a:rPr lang="bs-Latn-BA" dirty="0" smtClean="0"/>
              <a:t>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063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332656"/>
            <a:ext cx="11665296" cy="604867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3-Zilyetliğin </a:t>
            </a:r>
            <a:r>
              <a:rPr lang="bs-Latn-BA" b="1" dirty="0" err="1"/>
              <a:t>Tesisen</a:t>
            </a:r>
            <a:r>
              <a:rPr lang="bs-Latn-BA" b="1" dirty="0"/>
              <a:t> </a:t>
            </a:r>
            <a:r>
              <a:rPr lang="bs-Latn-BA" b="1" dirty="0" err="1"/>
              <a:t>Kazanılması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muhafaza</a:t>
            </a:r>
            <a:r>
              <a:rPr lang="bs-Latn-BA" dirty="0"/>
              <a:t> </a:t>
            </a:r>
            <a:r>
              <a:rPr lang="bs-Latn-BA" dirty="0" err="1"/>
              <a:t>ederek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başkası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de,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tanımasıdır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“</a:t>
            </a:r>
            <a:r>
              <a:rPr lang="bs-Latn-BA" i="1" dirty="0"/>
              <a:t>bir </a:t>
            </a:r>
            <a:r>
              <a:rPr lang="bs-Latn-BA" i="1" dirty="0" err="1"/>
              <a:t>otomobil</a:t>
            </a:r>
            <a:r>
              <a:rPr lang="bs-Latn-BA" i="1" dirty="0"/>
              <a:t> </a:t>
            </a:r>
            <a:r>
              <a:rPr lang="bs-Latn-BA" i="1" dirty="0" err="1"/>
              <a:t>kiralayarak</a:t>
            </a:r>
            <a:r>
              <a:rPr lang="bs-Latn-BA" i="1" dirty="0"/>
              <a:t> </a:t>
            </a:r>
            <a:r>
              <a:rPr lang="bs-Latn-BA" i="1" dirty="0" err="1"/>
              <a:t>teslim</a:t>
            </a:r>
            <a:r>
              <a:rPr lang="bs-Latn-BA" i="1" dirty="0"/>
              <a:t> </a:t>
            </a:r>
            <a:r>
              <a:rPr lang="bs-Latn-BA" i="1" dirty="0" err="1"/>
              <a:t>alan</a:t>
            </a:r>
            <a:r>
              <a:rPr lang="bs-Latn-BA" i="1" dirty="0"/>
              <a:t>,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otomobilin</a:t>
            </a:r>
            <a:r>
              <a:rPr lang="bs-Latn-BA" i="1" dirty="0"/>
              <a:t> </a:t>
            </a:r>
            <a:r>
              <a:rPr lang="bs-Latn-BA" i="1" dirty="0" err="1"/>
              <a:t>zilyetliğini</a:t>
            </a:r>
            <a:r>
              <a:rPr lang="bs-Latn-BA" dirty="0"/>
              <a:t>” </a:t>
            </a:r>
            <a:r>
              <a:rPr lang="bs-Latn-BA" dirty="0" err="1"/>
              <a:t>tesisen</a:t>
            </a:r>
            <a:r>
              <a:rPr lang="bs-Latn-BA" dirty="0"/>
              <a:t> </a:t>
            </a:r>
            <a:r>
              <a:rPr lang="bs-Latn-BA" dirty="0" err="1"/>
              <a:t>kazanmış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smtClean="0"/>
              <a:t>4-Zilyetliğin </a:t>
            </a:r>
            <a:r>
              <a:rPr lang="bs-Latn-BA" b="1" dirty="0" err="1"/>
              <a:t>Kazai</a:t>
            </a:r>
            <a:r>
              <a:rPr lang="bs-Latn-BA" b="1" dirty="0"/>
              <a:t> </a:t>
            </a:r>
            <a:r>
              <a:rPr lang="bs-Latn-BA" b="1" dirty="0" err="1"/>
              <a:t>Yoldan</a:t>
            </a:r>
            <a:r>
              <a:rPr lang="bs-Latn-BA" b="1" dirty="0"/>
              <a:t> </a:t>
            </a:r>
            <a:r>
              <a:rPr lang="bs-Latn-BA" b="1" dirty="0" err="1"/>
              <a:t>Kazanılabilirliği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devir</a:t>
            </a:r>
            <a:r>
              <a:rPr lang="bs-Latn-BA" dirty="0"/>
              <a:t> </a:t>
            </a:r>
            <a:r>
              <a:rPr lang="bs-Latn-BA" dirty="0" err="1"/>
              <a:t>taahhüdü</a:t>
            </a:r>
            <a:r>
              <a:rPr lang="bs-Latn-BA" dirty="0"/>
              <a:t> </a:t>
            </a:r>
            <a:r>
              <a:rPr lang="bs-Latn-BA" dirty="0" err="1"/>
              <a:t>yerine</a:t>
            </a:r>
            <a:r>
              <a:rPr lang="bs-Latn-BA" dirty="0"/>
              <a:t> </a:t>
            </a:r>
            <a:r>
              <a:rPr lang="bs-Latn-BA" dirty="0" err="1"/>
              <a:t>getirilmediğinde</a:t>
            </a:r>
            <a:r>
              <a:rPr lang="bs-Latn-BA" dirty="0"/>
              <a:t> </a:t>
            </a:r>
            <a:r>
              <a:rPr lang="bs-Latn-BA" dirty="0" err="1"/>
              <a:t>açılan</a:t>
            </a:r>
            <a:r>
              <a:rPr lang="bs-Latn-BA" dirty="0"/>
              <a:t> </a:t>
            </a:r>
            <a:r>
              <a:rPr lang="bs-Latn-BA" dirty="0" err="1"/>
              <a:t>ifa</a:t>
            </a:r>
            <a:r>
              <a:rPr lang="bs-Latn-BA" dirty="0"/>
              <a:t> </a:t>
            </a:r>
            <a:r>
              <a:rPr lang="bs-Latn-BA" dirty="0" err="1"/>
              <a:t>davasında</a:t>
            </a:r>
            <a:r>
              <a:rPr lang="bs-Latn-BA" dirty="0"/>
              <a:t>, “</a:t>
            </a:r>
            <a:r>
              <a:rPr lang="bs-Latn-BA" i="1" dirty="0" err="1"/>
              <a:t>mahkemenin</a:t>
            </a:r>
            <a:r>
              <a:rPr lang="bs-Latn-BA" i="1" dirty="0"/>
              <a:t> </a:t>
            </a:r>
            <a:r>
              <a:rPr lang="bs-Latn-BA" i="1" dirty="0" err="1"/>
              <a:t>kararı</a:t>
            </a:r>
            <a:r>
              <a:rPr lang="bs-Latn-BA" i="1" dirty="0"/>
              <a:t> </a:t>
            </a:r>
            <a:r>
              <a:rPr lang="bs-Latn-BA" i="1" dirty="0" err="1"/>
              <a:t>zilyetliğin</a:t>
            </a:r>
            <a:r>
              <a:rPr lang="bs-Latn-BA" i="1" dirty="0"/>
              <a:t> </a:t>
            </a:r>
            <a:r>
              <a:rPr lang="bs-Latn-BA" i="1" dirty="0" err="1"/>
              <a:t>kazanılması</a:t>
            </a:r>
            <a:r>
              <a:rPr lang="bs-Latn-BA" i="1" dirty="0"/>
              <a:t> </a:t>
            </a:r>
            <a:r>
              <a:rPr lang="bs-Latn-BA" i="1" dirty="0" err="1"/>
              <a:t>için</a:t>
            </a:r>
            <a:r>
              <a:rPr lang="bs-Latn-BA" i="1" dirty="0"/>
              <a:t> </a:t>
            </a:r>
            <a:r>
              <a:rPr lang="bs-Latn-BA" i="1" dirty="0" err="1"/>
              <a:t>yeterli</a:t>
            </a:r>
            <a:r>
              <a:rPr lang="bs-Latn-BA" i="1" dirty="0"/>
              <a:t> </a:t>
            </a:r>
            <a:r>
              <a:rPr lang="bs-Latn-BA" i="1" dirty="0" err="1"/>
              <a:t>değildir</a:t>
            </a:r>
            <a:r>
              <a:rPr lang="bs-Latn-BA" dirty="0"/>
              <a:t>”, </a:t>
            </a:r>
            <a:r>
              <a:rPr lang="bs-Latn-BA" dirty="0" err="1"/>
              <a:t>ifa</a:t>
            </a:r>
            <a:r>
              <a:rPr lang="bs-Latn-BA" dirty="0"/>
              <a:t> </a:t>
            </a:r>
            <a:r>
              <a:rPr lang="bs-Latn-BA" dirty="0" err="1"/>
              <a:t>yapılırsa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kazanılır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açtığı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iadesi</a:t>
            </a:r>
            <a:r>
              <a:rPr lang="bs-Latn-BA" dirty="0"/>
              <a:t> </a:t>
            </a:r>
            <a:r>
              <a:rPr lang="bs-Latn-BA" dirty="0" err="1"/>
              <a:t>davasında</a:t>
            </a:r>
            <a:r>
              <a:rPr lang="bs-Latn-BA" dirty="0"/>
              <a:t>, </a:t>
            </a:r>
            <a:r>
              <a:rPr lang="bs-Latn-BA" dirty="0" err="1"/>
              <a:t>kararın</a:t>
            </a:r>
            <a:r>
              <a:rPr lang="bs-Latn-BA" dirty="0"/>
              <a:t> </a:t>
            </a:r>
            <a:r>
              <a:rPr lang="bs-Latn-BA" dirty="0" err="1"/>
              <a:t>infazı</a:t>
            </a:r>
            <a:r>
              <a:rPr lang="bs-Latn-BA" dirty="0"/>
              <a:t> ile </a:t>
            </a:r>
            <a:r>
              <a:rPr lang="bs-Latn-BA" dirty="0" err="1"/>
              <a:t>yeniden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kazanılır</a:t>
            </a:r>
            <a:r>
              <a:rPr lang="bs-Latn-BA" dirty="0"/>
              <a:t>. Bu bir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kazanma</a:t>
            </a:r>
            <a:r>
              <a:rPr lang="bs-Latn-BA" dirty="0"/>
              <a:t> </a:t>
            </a:r>
            <a:r>
              <a:rPr lang="bs-Latn-BA" dirty="0" err="1"/>
              <a:t>olmadığı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aslen</a:t>
            </a:r>
            <a:r>
              <a:rPr lang="bs-Latn-BA" dirty="0"/>
              <a:t> </a:t>
            </a:r>
            <a:r>
              <a:rPr lang="bs-Latn-BA" dirty="0" err="1"/>
              <a:t>kazanmadır</a:t>
            </a:r>
            <a:r>
              <a:rPr lang="bs-Latn-BA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605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634082"/>
          </a:xfrm>
        </p:spPr>
        <p:txBody>
          <a:bodyPr>
            <a:normAutofit fontScale="90000"/>
          </a:bodyPr>
          <a:lstStyle/>
          <a:p>
            <a:r>
              <a:rPr lang="bs-Latn-BA" b="1" dirty="0"/>
              <a:t>ZİLYETLİK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196752"/>
            <a:ext cx="11809312" cy="532859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 smtClean="0"/>
              <a:t>Tanım</a:t>
            </a:r>
            <a:endParaRPr lang="tr-TR" b="1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smtClean="0"/>
              <a:t>Bir </a:t>
            </a:r>
            <a:r>
              <a:rPr lang="bs-Latn-BA" dirty="0" err="1"/>
              <a:t>şey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bir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</a:t>
            </a:r>
            <a:r>
              <a:rPr lang="bs-Latn-BA" dirty="0"/>
              <a:t> ve </a:t>
            </a:r>
            <a:r>
              <a:rPr lang="bs-Latn-BA" dirty="0" err="1"/>
              <a:t>kudret</a:t>
            </a:r>
            <a:r>
              <a:rPr lang="bs-Latn-BA" dirty="0"/>
              <a:t> </a:t>
            </a:r>
            <a:r>
              <a:rPr lang="bs-Latn-BA" dirty="0" err="1"/>
              <a:t>alanı</a:t>
            </a:r>
            <a:r>
              <a:rPr lang="bs-Latn-BA" dirty="0"/>
              <a:t> </a:t>
            </a:r>
            <a:r>
              <a:rPr lang="bs-Latn-BA" dirty="0" err="1"/>
              <a:t>içinde</a:t>
            </a:r>
            <a:r>
              <a:rPr lang="bs-Latn-BA" dirty="0"/>
              <a:t> </a:t>
            </a:r>
            <a:r>
              <a:rPr lang="bs-Latn-BA" dirty="0" err="1"/>
              <a:t>bulundurmaya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r>
              <a:rPr lang="bs-Latn-BA" dirty="0" err="1"/>
              <a:t>Mülkiyet</a:t>
            </a:r>
            <a:r>
              <a:rPr lang="bs-Latn-BA" dirty="0"/>
              <a:t> ve </a:t>
            </a:r>
            <a:r>
              <a:rPr lang="bs-Latn-BA" dirty="0" err="1"/>
              <a:t>zilyetlik</a:t>
            </a:r>
            <a:r>
              <a:rPr lang="bs-Latn-BA" dirty="0"/>
              <a:t> bir </a:t>
            </a:r>
            <a:r>
              <a:rPr lang="bs-Latn-BA" dirty="0" err="1"/>
              <a:t>şahısta</a:t>
            </a:r>
            <a:r>
              <a:rPr lang="bs-Latn-BA" dirty="0"/>
              <a:t> </a:t>
            </a:r>
            <a:r>
              <a:rPr lang="bs-Latn-BA" dirty="0" err="1"/>
              <a:t>toplanabileceği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farklı</a:t>
            </a:r>
            <a:r>
              <a:rPr lang="bs-Latn-BA" dirty="0"/>
              <a:t> </a:t>
            </a:r>
            <a:r>
              <a:rPr lang="bs-Latn-BA" dirty="0" err="1"/>
              <a:t>şahıslarda</a:t>
            </a:r>
            <a:r>
              <a:rPr lang="bs-Latn-BA" dirty="0"/>
              <a:t> da </a:t>
            </a:r>
            <a:r>
              <a:rPr lang="bs-Latn-BA" dirty="0" err="1"/>
              <a:t>toplanabilir</a:t>
            </a:r>
            <a:r>
              <a:rPr lang="bs-Latn-BA" dirty="0" smtClean="0"/>
              <a:t>.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err="1" smtClean="0"/>
              <a:t>Mülkiyet</a:t>
            </a:r>
            <a:r>
              <a:rPr lang="bs-Latn-BA" dirty="0" smtClean="0"/>
              <a:t> </a:t>
            </a:r>
            <a:r>
              <a:rPr lang="bs-Latn-BA" dirty="0" err="1"/>
              <a:t>hakkı</a:t>
            </a:r>
            <a:r>
              <a:rPr lang="bs-Latn-BA" dirty="0"/>
              <a:t> “</a:t>
            </a:r>
            <a:r>
              <a:rPr lang="bs-Latn-BA" i="1" dirty="0" err="1"/>
              <a:t>eşya</a:t>
            </a:r>
            <a:r>
              <a:rPr lang="bs-Latn-BA" i="1" dirty="0"/>
              <a:t> </a:t>
            </a:r>
            <a:r>
              <a:rPr lang="bs-Latn-BA" i="1" dirty="0" err="1"/>
              <a:t>üzerinde</a:t>
            </a:r>
            <a:r>
              <a:rPr lang="bs-Latn-BA" i="1" dirty="0"/>
              <a:t> </a:t>
            </a:r>
            <a:r>
              <a:rPr lang="bs-Latn-BA" i="1" dirty="0" err="1"/>
              <a:t>hukuki</a:t>
            </a:r>
            <a:r>
              <a:rPr lang="bs-Latn-BA" i="1" dirty="0"/>
              <a:t> bir </a:t>
            </a:r>
            <a:r>
              <a:rPr lang="bs-Latn-BA" i="1" dirty="0" err="1"/>
              <a:t>hakimiyet</a:t>
            </a:r>
            <a:r>
              <a:rPr lang="bs-Latn-BA" dirty="0"/>
              <a:t>” </a:t>
            </a:r>
            <a:r>
              <a:rPr lang="bs-Latn-BA" dirty="0" err="1" smtClean="0"/>
              <a:t>olarak</a:t>
            </a:r>
            <a:r>
              <a:rPr lang="tr-TR" dirty="0" smtClean="0"/>
              <a:t> tanımlanır..</a:t>
            </a:r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/>
              <a:t>Bir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olabilmek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unsurun</a:t>
            </a:r>
            <a:r>
              <a:rPr lang="bs-Latn-BA" dirty="0"/>
              <a:t> </a:t>
            </a:r>
            <a:r>
              <a:rPr lang="bs-Latn-BA" dirty="0" err="1"/>
              <a:t>gerçekleşmesi</a:t>
            </a:r>
            <a:r>
              <a:rPr lang="bs-Latn-BA" dirty="0"/>
              <a:t> </a:t>
            </a:r>
            <a:r>
              <a:rPr lang="bs-Latn-BA" dirty="0" err="1" smtClean="0"/>
              <a:t>gerekir</a:t>
            </a:r>
            <a:r>
              <a:rPr lang="tr-TR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bs-Latn-BA" dirty="0"/>
              <a:t>1-Fiili </a:t>
            </a:r>
            <a:r>
              <a:rPr lang="bs-Latn-BA" dirty="0" err="1"/>
              <a:t>hakimiyet</a:t>
            </a:r>
            <a:r>
              <a:rPr lang="bs-Latn-BA" dirty="0"/>
              <a:t> (Corpus</a:t>
            </a:r>
            <a:r>
              <a:rPr lang="bs-Latn-BA" dirty="0" smtClean="0"/>
              <a:t>)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/>
              <a:t>2-Zilyetlik </a:t>
            </a:r>
            <a:r>
              <a:rPr lang="bs-Latn-BA" dirty="0" err="1"/>
              <a:t>iradesi</a:t>
            </a: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02266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604" y="116632"/>
            <a:ext cx="10972800" cy="778098"/>
          </a:xfrm>
        </p:spPr>
        <p:txBody>
          <a:bodyPr anchor="t" anchorCtr="0"/>
          <a:lstStyle/>
          <a:p>
            <a:r>
              <a:rPr lang="bs-Latn-BA" b="1" dirty="0"/>
              <a:t>ZİLYETLİĞİN KAYBEDİLMESİ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922518"/>
            <a:ext cx="11809312" cy="593548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Zilyetliğin </a:t>
            </a:r>
            <a:r>
              <a:rPr lang="bs-Latn-BA" b="1" dirty="0" err="1"/>
              <a:t>kaybı</a:t>
            </a:r>
            <a:r>
              <a:rPr lang="bs-Latn-BA" b="1" dirty="0"/>
              <a:t> </a:t>
            </a:r>
            <a:r>
              <a:rPr lang="bs-Latn-BA" b="1" dirty="0" err="1"/>
              <a:t>için</a:t>
            </a:r>
            <a:r>
              <a:rPr lang="bs-Latn-BA" b="1" dirty="0"/>
              <a:t> </a:t>
            </a:r>
            <a:r>
              <a:rPr lang="bs-Latn-BA" b="1" dirty="0" err="1"/>
              <a:t>eşya</a:t>
            </a:r>
            <a:r>
              <a:rPr lang="bs-Latn-BA" b="1" dirty="0"/>
              <a:t> </a:t>
            </a:r>
            <a:r>
              <a:rPr lang="bs-Latn-BA" b="1" dirty="0" err="1"/>
              <a:t>üzerindeki</a:t>
            </a:r>
            <a:r>
              <a:rPr lang="bs-Latn-BA" b="1" dirty="0"/>
              <a:t> </a:t>
            </a:r>
            <a:r>
              <a:rPr lang="bs-Latn-BA" b="1" dirty="0" err="1"/>
              <a:t>fiili</a:t>
            </a:r>
            <a:r>
              <a:rPr lang="bs-Latn-BA" b="1" dirty="0"/>
              <a:t> </a:t>
            </a:r>
            <a:r>
              <a:rPr lang="bs-Latn-BA" b="1" dirty="0" err="1"/>
              <a:t>hakimiyetin</a:t>
            </a:r>
            <a:r>
              <a:rPr lang="bs-Latn-BA" b="1" dirty="0"/>
              <a:t>, </a:t>
            </a:r>
            <a:r>
              <a:rPr lang="bs-Latn-BA" b="1" dirty="0" err="1"/>
              <a:t>devamlı</a:t>
            </a:r>
            <a:r>
              <a:rPr lang="bs-Latn-BA" b="1" dirty="0"/>
              <a:t>, </a:t>
            </a:r>
            <a:r>
              <a:rPr lang="bs-Latn-BA" b="1" dirty="0" err="1"/>
              <a:t>tekrar</a:t>
            </a:r>
            <a:r>
              <a:rPr lang="bs-Latn-BA" b="1" dirty="0"/>
              <a:t> </a:t>
            </a:r>
            <a:r>
              <a:rPr lang="bs-Latn-BA" b="1" dirty="0" err="1"/>
              <a:t>tesisi</a:t>
            </a:r>
            <a:r>
              <a:rPr lang="bs-Latn-BA" b="1" dirty="0"/>
              <a:t> </a:t>
            </a:r>
            <a:r>
              <a:rPr lang="bs-Latn-BA" b="1" dirty="0" err="1"/>
              <a:t>mümkün</a:t>
            </a:r>
            <a:r>
              <a:rPr lang="bs-Latn-BA" b="1" dirty="0"/>
              <a:t> </a:t>
            </a:r>
            <a:r>
              <a:rPr lang="bs-Latn-BA" b="1" dirty="0" err="1"/>
              <a:t>olamayacak</a:t>
            </a:r>
            <a:r>
              <a:rPr lang="bs-Latn-BA" b="1" dirty="0"/>
              <a:t> </a:t>
            </a:r>
            <a:r>
              <a:rPr lang="bs-Latn-BA" b="1" dirty="0" err="1"/>
              <a:t>şekilde</a:t>
            </a:r>
            <a:r>
              <a:rPr lang="bs-Latn-BA" b="1" dirty="0"/>
              <a:t> </a:t>
            </a:r>
            <a:r>
              <a:rPr lang="bs-Latn-BA" b="1" dirty="0" err="1"/>
              <a:t>kaybedilmesidir</a:t>
            </a:r>
            <a:r>
              <a:rPr lang="bs-Latn-BA" b="1" dirty="0"/>
              <a:t>. </a:t>
            </a:r>
            <a:r>
              <a:rPr lang="bs-Latn-BA" dirty="0"/>
              <a:t/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Zilyetliğin </a:t>
            </a:r>
            <a:r>
              <a:rPr lang="bs-Latn-BA" dirty="0" err="1"/>
              <a:t>gasp</a:t>
            </a:r>
            <a:r>
              <a:rPr lang="bs-Latn-BA" dirty="0"/>
              <a:t> </a:t>
            </a:r>
            <a:r>
              <a:rPr lang="bs-Latn-BA" dirty="0" err="1"/>
              <a:t>edildiği</a:t>
            </a:r>
            <a:r>
              <a:rPr lang="bs-Latn-BA" dirty="0"/>
              <a:t> </a:t>
            </a:r>
            <a:r>
              <a:rPr lang="bs-Latn-BA" dirty="0" err="1"/>
              <a:t>hallerde</a:t>
            </a:r>
            <a:r>
              <a:rPr lang="bs-Latn-BA" dirty="0"/>
              <a:t>,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kuvvet</a:t>
            </a:r>
            <a:r>
              <a:rPr lang="bs-Latn-BA" dirty="0"/>
              <a:t> </a:t>
            </a:r>
            <a:r>
              <a:rPr lang="bs-Latn-BA" dirty="0" err="1"/>
              <a:t>kullanarak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alabileceği</a:t>
            </a:r>
            <a:r>
              <a:rPr lang="bs-Latn-BA" dirty="0"/>
              <a:t> </a:t>
            </a:r>
            <a:r>
              <a:rPr lang="bs-Latn-BA" dirty="0" err="1"/>
              <a:t>süre</a:t>
            </a:r>
            <a:r>
              <a:rPr lang="bs-Latn-BA" dirty="0"/>
              <a:t> </a:t>
            </a:r>
            <a:r>
              <a:rPr lang="bs-Latn-BA" dirty="0" err="1"/>
              <a:t>içinde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</a:t>
            </a:r>
            <a:r>
              <a:rPr lang="bs-Latn-BA" dirty="0"/>
              <a:t> </a:t>
            </a:r>
            <a:r>
              <a:rPr lang="bs-Latn-BA" dirty="0" err="1"/>
              <a:t>kaybı</a:t>
            </a:r>
            <a:r>
              <a:rPr lang="bs-Latn-BA" dirty="0"/>
              <a:t> </a:t>
            </a:r>
            <a:r>
              <a:rPr lang="bs-Latn-BA" dirty="0" err="1"/>
              <a:t>geçicidir</a:t>
            </a:r>
            <a:r>
              <a:rPr lang="bs-Latn-BA" dirty="0"/>
              <a:t> ve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devam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gasp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, </a:t>
            </a:r>
            <a:r>
              <a:rPr lang="bs-Latn-BA" dirty="0" err="1"/>
              <a:t>suç</a:t>
            </a:r>
            <a:r>
              <a:rPr lang="bs-Latn-BA" dirty="0"/>
              <a:t> </a:t>
            </a:r>
            <a:r>
              <a:rPr lang="bs-Latn-BA" dirty="0" err="1"/>
              <a:t>üstü</a:t>
            </a:r>
            <a:r>
              <a:rPr lang="bs-Latn-BA" dirty="0"/>
              <a:t> </a:t>
            </a:r>
            <a:r>
              <a:rPr lang="bs-Latn-BA" dirty="0" err="1"/>
              <a:t>olmaktan</a:t>
            </a:r>
            <a:r>
              <a:rPr lang="bs-Latn-BA" dirty="0"/>
              <a:t> </a:t>
            </a:r>
            <a:r>
              <a:rPr lang="bs-Latn-BA" dirty="0" err="1"/>
              <a:t>çıkmış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gasp</a:t>
            </a:r>
            <a:r>
              <a:rPr lang="bs-Latn-BA" dirty="0"/>
              <a:t> </a:t>
            </a:r>
            <a:r>
              <a:rPr lang="bs-Latn-BA" dirty="0" err="1"/>
              <a:t>edene</a:t>
            </a:r>
            <a:r>
              <a:rPr lang="bs-Latn-BA" dirty="0"/>
              <a:t> </a:t>
            </a:r>
            <a:r>
              <a:rPr lang="bs-Latn-BA" dirty="0" err="1"/>
              <a:t>geçer</a:t>
            </a:r>
            <a:r>
              <a:rPr lang="bs-Latn-BA" dirty="0"/>
              <a:t> ve </a:t>
            </a:r>
            <a:r>
              <a:rPr lang="bs-Latn-BA" dirty="0" err="1"/>
              <a:t>kaybedilmiş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Bir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kaybı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şekilde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a-Zilyedin</a:t>
            </a:r>
            <a:r>
              <a:rPr lang="bs-Latn-BA" b="1" dirty="0" smtClean="0"/>
              <a:t> </a:t>
            </a:r>
            <a:r>
              <a:rPr lang="bs-Latn-BA" b="1" dirty="0" err="1"/>
              <a:t>iradesiyle</a:t>
            </a:r>
            <a:r>
              <a:rPr lang="bs-Latn-BA" b="1" dirty="0"/>
              <a:t>, </a:t>
            </a:r>
            <a:r>
              <a:rPr lang="bs-Latn-BA" b="1" dirty="0" err="1"/>
              <a:t>zilyetliğin</a:t>
            </a:r>
            <a:r>
              <a:rPr lang="bs-Latn-BA" b="1" dirty="0"/>
              <a:t> </a:t>
            </a:r>
            <a:r>
              <a:rPr lang="bs-Latn-BA" b="1" dirty="0" err="1"/>
              <a:t>kaybı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iradi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terki</a:t>
            </a:r>
            <a:r>
              <a:rPr lang="bs-Latn-BA" dirty="0"/>
              <a:t> (</a:t>
            </a:r>
            <a:r>
              <a:rPr lang="bs-Latn-BA" dirty="0" err="1"/>
              <a:t>çöpe</a:t>
            </a:r>
            <a:r>
              <a:rPr lang="bs-Latn-BA" dirty="0"/>
              <a:t> </a:t>
            </a:r>
            <a:r>
              <a:rPr lang="bs-Latn-BA" dirty="0" err="1"/>
              <a:t>atmak</a:t>
            </a:r>
            <a:r>
              <a:rPr lang="bs-Latn-BA" dirty="0"/>
              <a:t>) </a:t>
            </a:r>
            <a:r>
              <a:rPr lang="bs-Latn-BA" dirty="0" err="1" smtClean="0"/>
              <a:t>veya</a:t>
            </a:r>
            <a:r>
              <a:rPr lang="bs-Latn-BA" dirty="0"/>
              <a:t> </a:t>
            </a:r>
            <a:r>
              <a:rPr lang="bs-Latn-BA" dirty="0" err="1" smtClean="0"/>
              <a:t>devretmesidir</a:t>
            </a:r>
            <a:r>
              <a:rPr lang="bs-Latn-BA" dirty="0"/>
              <a:t>. </a:t>
            </a:r>
            <a:br>
              <a:rPr lang="bs-Latn-BA" dirty="0"/>
            </a:br>
            <a:endParaRPr lang="bs-Latn-BA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b-Zilyedin</a:t>
            </a:r>
            <a:r>
              <a:rPr lang="bs-Latn-BA" b="1" dirty="0" smtClean="0"/>
              <a:t> </a:t>
            </a:r>
            <a:r>
              <a:rPr lang="bs-Latn-BA" b="1" dirty="0" err="1"/>
              <a:t>iradesi</a:t>
            </a:r>
            <a:r>
              <a:rPr lang="bs-Latn-BA" b="1" dirty="0"/>
              <a:t> </a:t>
            </a:r>
            <a:r>
              <a:rPr lang="bs-Latn-BA" b="1" dirty="0" err="1"/>
              <a:t>dışında</a:t>
            </a:r>
            <a:r>
              <a:rPr lang="bs-Latn-BA" b="1" dirty="0"/>
              <a:t>, </a:t>
            </a:r>
            <a:r>
              <a:rPr lang="bs-Latn-BA" b="1" dirty="0" err="1"/>
              <a:t>zilyetliğin</a:t>
            </a:r>
            <a:r>
              <a:rPr lang="bs-Latn-BA" b="1" dirty="0"/>
              <a:t> </a:t>
            </a:r>
            <a:r>
              <a:rPr lang="bs-Latn-BA" b="1" dirty="0" err="1"/>
              <a:t>kaybı</a:t>
            </a:r>
            <a:r>
              <a:rPr lang="bs-Latn-BA" dirty="0"/>
              <a:t>: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gasbedilmesi</a:t>
            </a:r>
            <a:r>
              <a:rPr lang="bs-Latn-BA" dirty="0"/>
              <a:t>,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inkar</a:t>
            </a:r>
            <a:r>
              <a:rPr lang="bs-Latn-BA" dirty="0"/>
              <a:t> </a:t>
            </a:r>
            <a:r>
              <a:rPr lang="bs-Latn-BA" dirty="0" err="1"/>
              <a:t>etmesi</a:t>
            </a:r>
            <a:r>
              <a:rPr lang="bs-Latn-BA" dirty="0"/>
              <a:t>,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kaybedilmesi</a:t>
            </a:r>
            <a:r>
              <a:rPr lang="bs-Latn-BA" dirty="0"/>
              <a:t> “</a:t>
            </a:r>
            <a:r>
              <a:rPr lang="bs-Latn-BA" i="1" dirty="0" err="1"/>
              <a:t>eşyanın</a:t>
            </a:r>
            <a:r>
              <a:rPr lang="bs-Latn-BA" i="1" dirty="0"/>
              <a:t> </a:t>
            </a:r>
            <a:r>
              <a:rPr lang="bs-Latn-BA" i="1" dirty="0" err="1"/>
              <a:t>tahrip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dirty="0"/>
              <a:t>”</a:t>
            </a:r>
            <a:r>
              <a:rPr lang="bs-Latn-BA" dirty="0" err="1"/>
              <a:t>gibi</a:t>
            </a:r>
            <a:r>
              <a:rPr lang="bs-Latn-BA" dirty="0"/>
              <a:t>. </a:t>
            </a:r>
            <a:r>
              <a:rPr lang="bs-Latn-BA" dirty="0" err="1"/>
              <a:t>Kamulaştırma</a:t>
            </a:r>
            <a:r>
              <a:rPr lang="bs-Latn-BA" dirty="0"/>
              <a:t> da,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irade</a:t>
            </a:r>
            <a:r>
              <a:rPr lang="bs-Latn-BA" dirty="0"/>
              <a:t> </a:t>
            </a:r>
            <a:r>
              <a:rPr lang="bs-Latn-BA" dirty="0" err="1"/>
              <a:t>dışı</a:t>
            </a:r>
            <a:r>
              <a:rPr lang="bs-Latn-BA" dirty="0"/>
              <a:t> </a:t>
            </a:r>
            <a:r>
              <a:rPr lang="bs-Latn-BA" dirty="0" err="1"/>
              <a:t>kayıp</a:t>
            </a:r>
            <a:r>
              <a:rPr lang="bs-Latn-BA" dirty="0"/>
              <a:t> </a:t>
            </a:r>
            <a:r>
              <a:rPr lang="bs-Latn-BA" dirty="0" err="1"/>
              <a:t>hallerinden</a:t>
            </a:r>
            <a:r>
              <a:rPr lang="bs-Latn-BA" dirty="0"/>
              <a:t> </a:t>
            </a:r>
            <a:r>
              <a:rPr lang="bs-Latn-BA" dirty="0" err="1" smtClean="0"/>
              <a:t>biridir</a:t>
            </a:r>
            <a:r>
              <a:rPr lang="bs-Latn-BA" dirty="0" smtClean="0"/>
              <a:t>.</a:t>
            </a:r>
            <a:endParaRPr lang="bs-Latn-BA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Zilyetliğin</a:t>
            </a:r>
            <a:r>
              <a:rPr lang="bs-Latn-BA" dirty="0" smtClean="0"/>
              <a:t> </a:t>
            </a:r>
            <a:r>
              <a:rPr lang="bs-Latn-BA" dirty="0" err="1"/>
              <a:t>irade</a:t>
            </a:r>
            <a:r>
              <a:rPr lang="bs-Latn-BA" dirty="0"/>
              <a:t> </a:t>
            </a:r>
            <a:r>
              <a:rPr lang="bs-Latn-BA" dirty="0" err="1"/>
              <a:t>dışı</a:t>
            </a:r>
            <a:r>
              <a:rPr lang="bs-Latn-BA" dirty="0"/>
              <a:t> </a:t>
            </a:r>
            <a:r>
              <a:rPr lang="bs-Latn-BA" dirty="0" err="1"/>
              <a:t>kayıplarında</a:t>
            </a:r>
            <a:r>
              <a:rPr lang="bs-Latn-BA" dirty="0"/>
              <a:t>,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açabildiği</a:t>
            </a:r>
            <a:r>
              <a:rPr lang="bs-Latn-BA" dirty="0"/>
              <a:t> ve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hak </a:t>
            </a:r>
            <a:r>
              <a:rPr lang="bs-Latn-BA" dirty="0" err="1"/>
              <a:t>iktisapları</a:t>
            </a:r>
            <a:r>
              <a:rPr lang="bs-Latn-BA" dirty="0"/>
              <a:t> </a:t>
            </a:r>
            <a:r>
              <a:rPr lang="bs-Latn-BA" dirty="0" err="1"/>
              <a:t>korunmadığı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,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iradi</a:t>
            </a:r>
            <a:r>
              <a:rPr lang="bs-Latn-BA" dirty="0"/>
              <a:t> </a:t>
            </a:r>
            <a:r>
              <a:rPr lang="bs-Latn-BA" dirty="0" err="1"/>
              <a:t>kayıplarında</a:t>
            </a:r>
            <a:r>
              <a:rPr lang="bs-Latn-BA" dirty="0"/>
              <a:t> </a:t>
            </a:r>
            <a:r>
              <a:rPr lang="bs-Latn-BA" dirty="0" err="1"/>
              <a:t>iyi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hak </a:t>
            </a:r>
            <a:r>
              <a:rPr lang="bs-Latn-BA" dirty="0" err="1"/>
              <a:t>iktisapları</a:t>
            </a:r>
            <a:r>
              <a:rPr lang="bs-Latn-BA" dirty="0"/>
              <a:t> </a:t>
            </a:r>
            <a:r>
              <a:rPr lang="bs-Latn-BA" dirty="0" err="1"/>
              <a:t>korunmaktadır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878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562074"/>
          </a:xfrm>
        </p:spPr>
        <p:txBody>
          <a:bodyPr>
            <a:normAutofit fontScale="90000"/>
          </a:bodyPr>
          <a:lstStyle/>
          <a:p>
            <a:r>
              <a:rPr lang="bs-Latn-BA" b="1" dirty="0"/>
              <a:t>ZİLYETLİĞİN KORUNMASI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761666"/>
            <a:ext cx="11809312" cy="609633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Kanunumuz </a:t>
            </a:r>
            <a:r>
              <a:rPr lang="bs-Latn-BA" b="1" dirty="0" err="1"/>
              <a:t>zilyetliği</a:t>
            </a:r>
            <a:r>
              <a:rPr lang="bs-Latn-BA" b="1" dirty="0"/>
              <a:t> </a:t>
            </a:r>
            <a:r>
              <a:rPr lang="bs-Latn-BA" b="1" dirty="0" err="1"/>
              <a:t>sadece</a:t>
            </a:r>
            <a:r>
              <a:rPr lang="bs-Latn-BA" b="1" dirty="0"/>
              <a:t> bir </a:t>
            </a:r>
            <a:r>
              <a:rPr lang="bs-Latn-BA" b="1" dirty="0" err="1"/>
              <a:t>fiili</a:t>
            </a:r>
            <a:r>
              <a:rPr lang="bs-Latn-BA" b="1" dirty="0"/>
              <a:t> durum </a:t>
            </a:r>
            <a:r>
              <a:rPr lang="bs-Latn-BA" b="1" dirty="0" err="1"/>
              <a:t>olarak</a:t>
            </a:r>
            <a:r>
              <a:rPr lang="bs-Latn-BA" b="1" dirty="0"/>
              <a:t> </a:t>
            </a:r>
            <a:r>
              <a:rPr lang="bs-Latn-BA" b="1" dirty="0" err="1"/>
              <a:t>korumuştur</a:t>
            </a:r>
            <a:r>
              <a:rPr lang="bs-Latn-BA" b="1" dirty="0"/>
              <a:t>.</a:t>
            </a:r>
            <a:r>
              <a:rPr lang="bs-Latn-BA" dirty="0"/>
              <a:t> Zilyetliğin bir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dayanıp</a:t>
            </a:r>
            <a:r>
              <a:rPr lang="bs-Latn-BA" dirty="0"/>
              <a:t> </a:t>
            </a:r>
            <a:r>
              <a:rPr lang="bs-Latn-BA" dirty="0" err="1"/>
              <a:t>dayanmaması</a:t>
            </a:r>
            <a:r>
              <a:rPr lang="bs-Latn-BA" dirty="0"/>
              <a:t>,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korunması</a:t>
            </a:r>
            <a:r>
              <a:rPr lang="bs-Latn-BA" dirty="0"/>
              <a:t> </a:t>
            </a:r>
            <a:r>
              <a:rPr lang="bs-Latn-BA" dirty="0" err="1"/>
              <a:t>açısından</a:t>
            </a:r>
            <a:r>
              <a:rPr lang="bs-Latn-BA" dirty="0"/>
              <a:t> </a:t>
            </a:r>
            <a:r>
              <a:rPr lang="bs-Latn-BA" dirty="0" err="1"/>
              <a:t>önemsizdir</a:t>
            </a:r>
            <a:r>
              <a:rPr lang="bs-Latn-BA" dirty="0"/>
              <a:t>. Zilyetlik her </a:t>
            </a:r>
            <a:r>
              <a:rPr lang="bs-Latn-BA" dirty="0" err="1"/>
              <a:t>türlü</a:t>
            </a:r>
            <a:r>
              <a:rPr lang="bs-Latn-BA" dirty="0"/>
              <a:t> </a:t>
            </a:r>
            <a:r>
              <a:rPr lang="bs-Latn-BA" dirty="0" err="1"/>
              <a:t>hukuka</a:t>
            </a:r>
            <a:r>
              <a:rPr lang="bs-Latn-BA" dirty="0"/>
              <a:t> </a:t>
            </a:r>
            <a:r>
              <a:rPr lang="bs-Latn-BA" dirty="0" err="1"/>
              <a:t>aykırı</a:t>
            </a:r>
            <a:r>
              <a:rPr lang="bs-Latn-BA" dirty="0"/>
              <a:t> </a:t>
            </a:r>
            <a:r>
              <a:rPr lang="bs-Latn-BA" dirty="0" err="1"/>
              <a:t>tecavüze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korunmuştur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Her </a:t>
            </a:r>
            <a:r>
              <a:rPr lang="bs-Latn-BA" dirty="0" err="1"/>
              <a:t>türlü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asli-fer’i</a:t>
            </a:r>
            <a:r>
              <a:rPr lang="bs-Latn-BA" dirty="0"/>
              <a:t>, </a:t>
            </a:r>
            <a:r>
              <a:rPr lang="bs-Latn-BA" dirty="0" err="1"/>
              <a:t>vasıtalı-vasıtasız</a:t>
            </a:r>
            <a:r>
              <a:rPr lang="bs-Latn-BA" dirty="0"/>
              <a:t>, </a:t>
            </a:r>
            <a:r>
              <a:rPr lang="bs-Latn-BA" dirty="0" err="1"/>
              <a:t>haklı-haksız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koruyucu</a:t>
            </a:r>
            <a:r>
              <a:rPr lang="bs-Latn-BA" dirty="0"/>
              <a:t> </a:t>
            </a:r>
            <a:r>
              <a:rPr lang="bs-Latn-BA" dirty="0" err="1"/>
              <a:t>imkanlardan</a:t>
            </a:r>
            <a:r>
              <a:rPr lang="bs-Latn-BA" dirty="0"/>
              <a:t> </a:t>
            </a:r>
            <a:r>
              <a:rPr lang="bs-Latn-BA" dirty="0" err="1"/>
              <a:t>yararlanır</a:t>
            </a:r>
            <a:r>
              <a:rPr lang="bs-Latn-BA" dirty="0"/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bs-Latn-BA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Üç</a:t>
            </a:r>
            <a:r>
              <a:rPr lang="bs-Latn-BA" b="1" dirty="0" smtClean="0"/>
              <a:t> </a:t>
            </a:r>
            <a:r>
              <a:rPr lang="bs-Latn-BA" b="1" dirty="0" err="1"/>
              <a:t>yolla</a:t>
            </a:r>
            <a:r>
              <a:rPr lang="bs-Latn-BA" b="1" dirty="0"/>
              <a:t> </a:t>
            </a:r>
            <a:r>
              <a:rPr lang="bs-Latn-BA" b="1" dirty="0" err="1"/>
              <a:t>korunmaktadır</a:t>
            </a:r>
            <a:r>
              <a:rPr lang="bs-Latn-BA" b="1" dirty="0" smtClean="0"/>
              <a:t>.</a:t>
            </a: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bs-Latn-BA" dirty="0" err="1" smtClean="0"/>
              <a:t>A-Kuvvet</a:t>
            </a:r>
            <a:r>
              <a:rPr lang="bs-Latn-BA" dirty="0" smtClean="0"/>
              <a:t> </a:t>
            </a:r>
            <a:r>
              <a:rPr lang="bs-Latn-BA" dirty="0" err="1"/>
              <a:t>Kullanarak</a:t>
            </a:r>
            <a:r>
              <a:rPr lang="bs-Latn-BA" dirty="0"/>
              <a:t> </a:t>
            </a:r>
            <a:r>
              <a:rPr lang="bs-Latn-BA" dirty="0" err="1" smtClean="0"/>
              <a:t>Korunması</a:t>
            </a:r>
            <a:r>
              <a:rPr lang="tr-TR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bs-Latn-BA" dirty="0" smtClean="0"/>
              <a:t>B-Zilyetlik </a:t>
            </a:r>
            <a:r>
              <a:rPr lang="bs-Latn-BA" dirty="0" err="1" smtClean="0"/>
              <a:t>Davaları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bs-Latn-BA" dirty="0" err="1" smtClean="0"/>
              <a:t>C-İdari</a:t>
            </a:r>
            <a:r>
              <a:rPr lang="bs-Latn-BA" dirty="0" smtClean="0"/>
              <a:t> </a:t>
            </a:r>
            <a:r>
              <a:rPr lang="bs-Latn-BA" dirty="0" err="1"/>
              <a:t>yoldan</a:t>
            </a:r>
            <a:r>
              <a:rPr lang="bs-Latn-BA" dirty="0"/>
              <a:t> </a:t>
            </a:r>
            <a:r>
              <a:rPr lang="bs-Latn-BA" dirty="0" err="1" smtClean="0"/>
              <a:t>Korunması</a:t>
            </a:r>
            <a:endParaRPr lang="bs-Latn-BA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bs-Latn-BA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A-Kuvvet</a:t>
            </a:r>
            <a:r>
              <a:rPr lang="bs-Latn-BA" b="1" dirty="0" smtClean="0"/>
              <a:t> </a:t>
            </a:r>
            <a:r>
              <a:rPr lang="bs-Latn-BA" b="1" dirty="0" err="1"/>
              <a:t>Kullanarak</a:t>
            </a:r>
            <a:r>
              <a:rPr lang="bs-Latn-BA" b="1" dirty="0"/>
              <a:t> </a:t>
            </a:r>
            <a:r>
              <a:rPr lang="bs-Latn-BA" b="1" dirty="0" err="1"/>
              <a:t>Korunması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MK 981 “</a:t>
            </a:r>
            <a:r>
              <a:rPr lang="bs-Latn-BA" i="1" dirty="0" err="1"/>
              <a:t>zilyet</a:t>
            </a:r>
            <a:r>
              <a:rPr lang="bs-Latn-BA" i="1" dirty="0"/>
              <a:t>, her </a:t>
            </a:r>
            <a:r>
              <a:rPr lang="bs-Latn-BA" i="1" dirty="0" err="1"/>
              <a:t>türlü</a:t>
            </a:r>
            <a:r>
              <a:rPr lang="bs-Latn-BA" i="1" dirty="0"/>
              <a:t> </a:t>
            </a:r>
            <a:r>
              <a:rPr lang="bs-Latn-BA" b="1" i="1" dirty="0" err="1"/>
              <a:t>gasp</a:t>
            </a:r>
            <a:r>
              <a:rPr lang="bs-Latn-BA" i="1" dirty="0"/>
              <a:t> </a:t>
            </a:r>
            <a:r>
              <a:rPr lang="bs-Latn-BA" i="1" dirty="0" err="1"/>
              <a:t>veya</a:t>
            </a:r>
            <a:r>
              <a:rPr lang="bs-Latn-BA" i="1" dirty="0"/>
              <a:t> </a:t>
            </a:r>
            <a:r>
              <a:rPr lang="bs-Latn-BA" b="1" i="1" dirty="0" err="1"/>
              <a:t>saldırıyı</a:t>
            </a:r>
            <a:r>
              <a:rPr lang="bs-Latn-BA" i="1" dirty="0"/>
              <a:t> </a:t>
            </a:r>
            <a:r>
              <a:rPr lang="bs-Latn-BA" i="1" dirty="0" err="1"/>
              <a:t>kuvvet</a:t>
            </a:r>
            <a:r>
              <a:rPr lang="bs-Latn-BA" i="1" dirty="0"/>
              <a:t> </a:t>
            </a:r>
            <a:r>
              <a:rPr lang="bs-Latn-BA" i="1" dirty="0" err="1"/>
              <a:t>kullanarak</a:t>
            </a:r>
            <a:r>
              <a:rPr lang="bs-Latn-BA" i="1" dirty="0"/>
              <a:t> </a:t>
            </a:r>
            <a:r>
              <a:rPr lang="bs-Latn-BA" i="1" dirty="0" err="1"/>
              <a:t>defedebilir</a:t>
            </a:r>
            <a:r>
              <a:rPr lang="bs-Latn-BA" dirty="0"/>
              <a:t>.” </a:t>
            </a:r>
            <a:r>
              <a:rPr lang="bs-Latn-BA" dirty="0" err="1"/>
              <a:t>Kuvvet</a:t>
            </a:r>
            <a:r>
              <a:rPr lang="bs-Latn-BA" dirty="0"/>
              <a:t> </a:t>
            </a:r>
            <a:r>
              <a:rPr lang="bs-Latn-BA" dirty="0" err="1"/>
              <a:t>kullanarak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“</a:t>
            </a:r>
            <a:r>
              <a:rPr lang="bs-Latn-BA" i="1" dirty="0"/>
              <a:t>her </a:t>
            </a:r>
            <a:r>
              <a:rPr lang="bs-Latn-BA" i="1" dirty="0" err="1"/>
              <a:t>türlü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ve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yardımcıları</a:t>
            </a:r>
            <a:r>
              <a:rPr lang="bs-Latn-BA" dirty="0"/>
              <a:t>” </a:t>
            </a:r>
            <a:r>
              <a:rPr lang="bs-Latn-BA" dirty="0" err="1"/>
              <a:t>hatta</a:t>
            </a:r>
            <a:r>
              <a:rPr lang="bs-Latn-BA" dirty="0"/>
              <a:t> “</a:t>
            </a:r>
            <a:r>
              <a:rPr lang="bs-Latn-BA" i="1" dirty="0" err="1"/>
              <a:t>haksız</a:t>
            </a:r>
            <a:r>
              <a:rPr lang="bs-Latn-BA" i="1" dirty="0"/>
              <a:t> </a:t>
            </a:r>
            <a:r>
              <a:rPr lang="bs-Latn-BA" i="1" dirty="0" err="1"/>
              <a:t>zilyetler</a:t>
            </a:r>
            <a:r>
              <a:rPr lang="bs-Latn-BA" dirty="0"/>
              <a:t>” de </a:t>
            </a:r>
            <a:r>
              <a:rPr lang="bs-Latn-BA" dirty="0" err="1"/>
              <a:t>koruyabilir</a:t>
            </a:r>
            <a:r>
              <a:rPr lang="bs-Latn-BA" dirty="0"/>
              <a:t>. Bu </a:t>
            </a:r>
            <a:r>
              <a:rPr lang="bs-Latn-BA" dirty="0" err="1"/>
              <a:t>sırada</a:t>
            </a:r>
            <a:r>
              <a:rPr lang="bs-Latn-BA" dirty="0"/>
              <a:t> </a:t>
            </a:r>
            <a:r>
              <a:rPr lang="bs-Latn-BA" dirty="0" err="1"/>
              <a:t>tecavüz</a:t>
            </a:r>
            <a:r>
              <a:rPr lang="bs-Latn-BA" dirty="0"/>
              <a:t> eden </a:t>
            </a:r>
            <a:r>
              <a:rPr lang="bs-Latn-BA" dirty="0" err="1"/>
              <a:t>insanın</a:t>
            </a:r>
            <a:r>
              <a:rPr lang="bs-Latn-BA" dirty="0"/>
              <a:t> </a:t>
            </a:r>
            <a:r>
              <a:rPr lang="bs-Latn-BA" dirty="0" err="1"/>
              <a:t>şahsına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malına</a:t>
            </a:r>
            <a:r>
              <a:rPr lang="bs-Latn-BA" dirty="0"/>
              <a:t> </a:t>
            </a:r>
            <a:r>
              <a:rPr lang="bs-Latn-BA" dirty="0" err="1"/>
              <a:t>verdiği</a:t>
            </a:r>
            <a:r>
              <a:rPr lang="bs-Latn-BA" dirty="0"/>
              <a:t> </a:t>
            </a:r>
            <a:r>
              <a:rPr lang="bs-Latn-BA" dirty="0" err="1"/>
              <a:t>zararlardan</a:t>
            </a:r>
            <a:r>
              <a:rPr lang="bs-Latn-BA" dirty="0"/>
              <a:t> da </a:t>
            </a:r>
            <a:r>
              <a:rPr lang="bs-Latn-BA" dirty="0" err="1"/>
              <a:t>sorumlu</a:t>
            </a:r>
            <a:r>
              <a:rPr lang="bs-Latn-BA" dirty="0"/>
              <a:t> </a:t>
            </a:r>
            <a:r>
              <a:rPr lang="bs-Latn-BA" dirty="0" err="1"/>
              <a:t>olmaz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koruma</a:t>
            </a:r>
            <a:r>
              <a:rPr lang="bs-Latn-BA" dirty="0"/>
              <a:t> “</a:t>
            </a:r>
            <a:r>
              <a:rPr lang="bs-Latn-BA" i="1" dirty="0" err="1"/>
              <a:t>hayvanlara</a:t>
            </a:r>
            <a:r>
              <a:rPr lang="bs-Latn-BA" i="1" dirty="0"/>
              <a:t> </a:t>
            </a:r>
            <a:r>
              <a:rPr lang="bs-Latn-BA" i="1" dirty="0" err="1"/>
              <a:t>karşı</a:t>
            </a:r>
            <a:r>
              <a:rPr lang="bs-Latn-BA" i="1" dirty="0"/>
              <a:t> </a:t>
            </a:r>
            <a:r>
              <a:rPr lang="bs-Latn-BA" i="1" dirty="0" err="1"/>
              <a:t>geçerli</a:t>
            </a:r>
            <a:r>
              <a:rPr lang="bs-Latn-BA" i="1" dirty="0"/>
              <a:t> </a:t>
            </a:r>
            <a:r>
              <a:rPr lang="bs-Latn-BA" i="1" dirty="0" err="1"/>
              <a:t>kabul</a:t>
            </a:r>
            <a:r>
              <a:rPr lang="bs-Latn-BA" i="1" dirty="0"/>
              <a:t> </a:t>
            </a:r>
            <a:r>
              <a:rPr lang="bs-Latn-BA" i="1" dirty="0" err="1"/>
              <a:t>edilmez</a:t>
            </a:r>
            <a:r>
              <a:rPr lang="bs-Latn-BA" dirty="0"/>
              <a:t>”. Bu </a:t>
            </a:r>
            <a:r>
              <a:rPr lang="bs-Latn-BA" dirty="0" err="1"/>
              <a:t>koruma</a:t>
            </a:r>
            <a:r>
              <a:rPr lang="bs-Latn-BA" dirty="0"/>
              <a:t> BK 52 deki </a:t>
            </a:r>
            <a:r>
              <a:rPr lang="bs-Latn-BA" dirty="0" err="1"/>
              <a:t>ihkakı</a:t>
            </a:r>
            <a:r>
              <a:rPr lang="bs-Latn-BA" dirty="0"/>
              <a:t> </a:t>
            </a:r>
            <a:r>
              <a:rPr lang="bs-Latn-BA" dirty="0" err="1"/>
              <a:t>haktan</a:t>
            </a:r>
            <a:r>
              <a:rPr lang="bs-Latn-BA" dirty="0"/>
              <a:t> </a:t>
            </a:r>
            <a:r>
              <a:rPr lang="bs-Latn-BA" dirty="0" err="1"/>
              <a:t>farklıdır</a:t>
            </a:r>
            <a:r>
              <a:rPr lang="bs-Latn-BA" dirty="0"/>
              <a:t>. </a:t>
            </a:r>
            <a:r>
              <a:rPr lang="bs-Latn-BA" dirty="0" err="1"/>
              <a:t>İhkakı</a:t>
            </a:r>
            <a:r>
              <a:rPr lang="bs-Latn-BA" dirty="0"/>
              <a:t> </a:t>
            </a:r>
            <a:r>
              <a:rPr lang="bs-Latn-BA" dirty="0" err="1"/>
              <a:t>hakta</a:t>
            </a:r>
            <a:r>
              <a:rPr lang="bs-Latn-BA" dirty="0"/>
              <a:t> “</a:t>
            </a:r>
            <a:r>
              <a:rPr lang="bs-Latn-BA" i="1" dirty="0" err="1"/>
              <a:t>öncelikle</a:t>
            </a:r>
            <a:r>
              <a:rPr lang="bs-Latn-BA" i="1" dirty="0"/>
              <a:t> </a:t>
            </a:r>
            <a:r>
              <a:rPr lang="bs-Latn-BA" i="1" dirty="0" err="1"/>
              <a:t>devlet</a:t>
            </a:r>
            <a:r>
              <a:rPr lang="bs-Latn-BA" i="1" dirty="0"/>
              <a:t> </a:t>
            </a:r>
            <a:r>
              <a:rPr lang="bs-Latn-BA" i="1" dirty="0" err="1"/>
              <a:t>güvenlik</a:t>
            </a:r>
            <a:r>
              <a:rPr lang="bs-Latn-BA" i="1" dirty="0"/>
              <a:t> </a:t>
            </a:r>
            <a:r>
              <a:rPr lang="bs-Latn-BA" i="1" dirty="0" err="1"/>
              <a:t>güçlerinin</a:t>
            </a:r>
            <a:r>
              <a:rPr lang="bs-Latn-BA" i="1" dirty="0"/>
              <a:t> </a:t>
            </a:r>
            <a:r>
              <a:rPr lang="bs-Latn-BA" i="1" dirty="0" err="1"/>
              <a:t>hakkın</a:t>
            </a:r>
            <a:r>
              <a:rPr lang="bs-Latn-BA" i="1" dirty="0"/>
              <a:t> </a:t>
            </a:r>
            <a:r>
              <a:rPr lang="bs-Latn-BA" i="1" dirty="0" err="1"/>
              <a:t>korunması</a:t>
            </a:r>
            <a:r>
              <a:rPr lang="bs-Latn-BA" i="1" dirty="0"/>
              <a:t> </a:t>
            </a:r>
            <a:r>
              <a:rPr lang="bs-Latn-BA" i="1" dirty="0" err="1"/>
              <a:t>için</a:t>
            </a:r>
            <a:r>
              <a:rPr lang="bs-Latn-BA" i="1" dirty="0"/>
              <a:t> </a:t>
            </a:r>
            <a:r>
              <a:rPr lang="bs-Latn-BA" i="1" dirty="0" err="1"/>
              <a:t>müdahale</a:t>
            </a:r>
            <a:r>
              <a:rPr lang="bs-Latn-BA" i="1" dirty="0"/>
              <a:t> </a:t>
            </a:r>
            <a:r>
              <a:rPr lang="bs-Latn-BA" i="1" dirty="0" err="1"/>
              <a:t>imkanı</a:t>
            </a:r>
            <a:r>
              <a:rPr lang="bs-Latn-BA" i="1" dirty="0"/>
              <a:t> </a:t>
            </a:r>
            <a:r>
              <a:rPr lang="bs-Latn-BA" i="1" dirty="0" err="1"/>
              <a:t>araştırılması</a:t>
            </a:r>
            <a:r>
              <a:rPr lang="bs-Latn-BA" i="1" dirty="0"/>
              <a:t> </a:t>
            </a:r>
            <a:r>
              <a:rPr lang="bs-Latn-BA" i="1" dirty="0" err="1"/>
              <a:t>gerekirken</a:t>
            </a:r>
            <a:r>
              <a:rPr lang="bs-Latn-BA" i="1" dirty="0"/>
              <a:t>, </a:t>
            </a:r>
            <a:r>
              <a:rPr lang="bs-Latn-BA" i="1" dirty="0" err="1"/>
              <a:t>zilyetliğin</a:t>
            </a:r>
            <a:r>
              <a:rPr lang="bs-Latn-BA" i="1" dirty="0"/>
              <a:t>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yolla</a:t>
            </a:r>
            <a:r>
              <a:rPr lang="bs-Latn-BA" i="1" dirty="0"/>
              <a:t> </a:t>
            </a:r>
            <a:r>
              <a:rPr lang="bs-Latn-BA" i="1" dirty="0" err="1"/>
              <a:t>korunmasında</a:t>
            </a:r>
            <a:r>
              <a:rPr lang="bs-Latn-BA" i="1" dirty="0"/>
              <a:t> </a:t>
            </a:r>
            <a:r>
              <a:rPr lang="bs-Latn-BA" i="1" dirty="0" err="1"/>
              <a:t>böyle</a:t>
            </a:r>
            <a:r>
              <a:rPr lang="bs-Latn-BA" i="1" dirty="0"/>
              <a:t> bir </a:t>
            </a:r>
            <a:r>
              <a:rPr lang="bs-Latn-BA" i="1" dirty="0" err="1"/>
              <a:t>önşart</a:t>
            </a:r>
            <a:r>
              <a:rPr lang="bs-Latn-BA" i="1" dirty="0"/>
              <a:t> </a:t>
            </a:r>
            <a:r>
              <a:rPr lang="bs-Latn-BA" i="1" dirty="0" err="1"/>
              <a:t>aranmaz</a:t>
            </a:r>
            <a:r>
              <a:rPr lang="bs-Latn-BA" dirty="0"/>
              <a:t>”. Zilyetliğin </a:t>
            </a:r>
            <a:r>
              <a:rPr lang="bs-Latn-BA" dirty="0" err="1"/>
              <a:t>kuvvet</a:t>
            </a:r>
            <a:r>
              <a:rPr lang="bs-Latn-BA" dirty="0"/>
              <a:t> </a:t>
            </a:r>
            <a:r>
              <a:rPr lang="bs-Latn-BA" dirty="0" err="1"/>
              <a:t>kullanılarak</a:t>
            </a:r>
            <a:r>
              <a:rPr lang="bs-Latn-BA" dirty="0"/>
              <a:t> </a:t>
            </a:r>
            <a:r>
              <a:rPr lang="bs-Latn-BA" dirty="0" err="1"/>
              <a:t>korunmasında</a:t>
            </a:r>
            <a:r>
              <a:rPr lang="bs-Latn-BA" dirty="0"/>
              <a:t> “</a:t>
            </a:r>
            <a:r>
              <a:rPr lang="bs-Latn-BA" i="1" dirty="0" err="1"/>
              <a:t>zilyetliği</a:t>
            </a:r>
            <a:r>
              <a:rPr lang="bs-Latn-BA" i="1" dirty="0"/>
              <a:t> </a:t>
            </a:r>
            <a:r>
              <a:rPr lang="bs-Latn-BA" i="1" dirty="0" err="1"/>
              <a:t>ihlal</a:t>
            </a:r>
            <a:r>
              <a:rPr lang="bs-Latn-BA" i="1" dirty="0"/>
              <a:t> </a:t>
            </a:r>
            <a:r>
              <a:rPr lang="bs-Latn-BA" i="1" dirty="0" err="1"/>
              <a:t>edenin</a:t>
            </a:r>
            <a:r>
              <a:rPr lang="bs-Latn-BA" i="1" dirty="0"/>
              <a:t> </a:t>
            </a:r>
            <a:r>
              <a:rPr lang="bs-Latn-BA" i="1" dirty="0" err="1"/>
              <a:t>kusurlu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i="1" dirty="0"/>
              <a:t> </a:t>
            </a:r>
            <a:r>
              <a:rPr lang="bs-Latn-BA" i="1" dirty="0" err="1"/>
              <a:t>zorunlu</a:t>
            </a:r>
            <a:r>
              <a:rPr lang="bs-Latn-BA" i="1" dirty="0"/>
              <a:t> </a:t>
            </a:r>
            <a:r>
              <a:rPr lang="bs-Latn-BA" i="1" dirty="0" err="1"/>
              <a:t>değildir</a:t>
            </a:r>
            <a:r>
              <a:rPr lang="bs-Latn-BA" dirty="0"/>
              <a:t>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5107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332656"/>
            <a:ext cx="11737304" cy="652534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/>
              <a:t>Korumanın </a:t>
            </a:r>
            <a:r>
              <a:rPr lang="bs-Latn-BA" dirty="0" err="1"/>
              <a:t>konusu</a:t>
            </a:r>
            <a:r>
              <a:rPr lang="bs-Latn-BA" dirty="0"/>
              <a:t>;</a:t>
            </a:r>
            <a:br>
              <a:rPr lang="bs-Latn-BA" dirty="0"/>
            </a:br>
            <a:r>
              <a:rPr lang="bs-Latn-BA" b="1" dirty="0"/>
              <a:t>1.Zilyetliğin </a:t>
            </a:r>
            <a:r>
              <a:rPr lang="bs-Latn-BA" b="1" dirty="0" err="1"/>
              <a:t>Gasbı</a:t>
            </a:r>
            <a:r>
              <a:rPr lang="bs-Latn-BA" dirty="0"/>
              <a:t>: </a:t>
            </a:r>
            <a:r>
              <a:rPr lang="bs-Latn-BA" dirty="0" err="1"/>
              <a:t>Kuvvet</a:t>
            </a:r>
            <a:r>
              <a:rPr lang="bs-Latn-BA" dirty="0"/>
              <a:t> </a:t>
            </a:r>
            <a:r>
              <a:rPr lang="bs-Latn-BA" dirty="0" err="1"/>
              <a:t>kullanmanın</a:t>
            </a:r>
            <a:r>
              <a:rPr lang="bs-Latn-BA" dirty="0"/>
              <a:t> </a:t>
            </a:r>
            <a:r>
              <a:rPr lang="bs-Latn-BA" dirty="0" err="1"/>
              <a:t>koşulları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a</a:t>
            </a:r>
            <a:r>
              <a:rPr lang="bs-Latn-BA" b="1" dirty="0" smtClean="0"/>
              <a:t>) </a:t>
            </a:r>
            <a:r>
              <a:rPr lang="bs-Latn-BA" b="1" dirty="0" err="1" smtClean="0"/>
              <a:t>Gasbın</a:t>
            </a:r>
            <a:r>
              <a:rPr lang="bs-Latn-BA" b="1" dirty="0" smtClean="0"/>
              <a:t> </a:t>
            </a:r>
            <a:r>
              <a:rPr lang="bs-Latn-BA" b="1" dirty="0" err="1"/>
              <a:t>şekli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</a:t>
            </a:r>
            <a:r>
              <a:rPr lang="bs-Latn-BA" dirty="0" err="1"/>
              <a:t>olmaksızın</a:t>
            </a:r>
            <a:r>
              <a:rPr lang="bs-Latn-BA" dirty="0"/>
              <a:t>, </a:t>
            </a:r>
            <a:r>
              <a:rPr lang="bs-Latn-BA" dirty="0" err="1"/>
              <a:t>hukuka</a:t>
            </a:r>
            <a:r>
              <a:rPr lang="bs-Latn-BA" dirty="0"/>
              <a:t> </a:t>
            </a:r>
            <a:r>
              <a:rPr lang="bs-Latn-BA" dirty="0" err="1"/>
              <a:t>aykırı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hakimiyetine</a:t>
            </a:r>
            <a:r>
              <a:rPr lang="bs-Latn-BA" dirty="0"/>
              <a:t> son </a:t>
            </a:r>
            <a:r>
              <a:rPr lang="bs-Latn-BA" dirty="0" err="1"/>
              <a:t>verilmesidir</a:t>
            </a:r>
            <a:r>
              <a:rPr lang="bs-Latn-BA" dirty="0"/>
              <a:t>. </a:t>
            </a:r>
            <a:r>
              <a:rPr lang="bs-Latn-BA" dirty="0" err="1"/>
              <a:t>Taşınmazlarda</a:t>
            </a:r>
            <a:r>
              <a:rPr lang="bs-Latn-BA" dirty="0"/>
              <a:t> </a:t>
            </a:r>
            <a:r>
              <a:rPr lang="bs-Latn-BA" dirty="0" err="1"/>
              <a:t>gasb</a:t>
            </a:r>
            <a:r>
              <a:rPr lang="bs-Latn-BA" dirty="0"/>
              <a:t> </a:t>
            </a:r>
            <a:r>
              <a:rPr lang="bs-Latn-BA" dirty="0" err="1"/>
              <a:t>edeni</a:t>
            </a:r>
            <a:r>
              <a:rPr lang="bs-Latn-BA" dirty="0"/>
              <a:t> </a:t>
            </a:r>
            <a:r>
              <a:rPr lang="bs-Latn-BA" dirty="0" err="1"/>
              <a:t>kovarak</a:t>
            </a:r>
            <a:r>
              <a:rPr lang="bs-Latn-BA" dirty="0"/>
              <a:t>, </a:t>
            </a:r>
            <a:r>
              <a:rPr lang="bs-Latn-BA" dirty="0" err="1"/>
              <a:t>taşınırlarda</a:t>
            </a:r>
            <a:r>
              <a:rPr lang="bs-Latn-BA" dirty="0"/>
              <a:t> </a:t>
            </a:r>
            <a:r>
              <a:rPr lang="bs-Latn-BA" dirty="0" err="1"/>
              <a:t>gasbedilen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alarak</a:t>
            </a:r>
            <a:r>
              <a:rPr lang="bs-Latn-BA" dirty="0"/>
              <a:t> </a:t>
            </a:r>
            <a:r>
              <a:rPr lang="bs-Latn-BA" dirty="0" err="1"/>
              <a:t>tekrar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hakimiyetine</a:t>
            </a:r>
            <a:r>
              <a:rPr lang="bs-Latn-BA" dirty="0"/>
              <a:t> </a:t>
            </a:r>
            <a:r>
              <a:rPr lang="bs-Latn-BA" dirty="0" err="1"/>
              <a:t>alabilir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b="1" dirty="0"/>
              <a:t>b</a:t>
            </a:r>
            <a:r>
              <a:rPr lang="bs-Latn-BA" b="1" dirty="0" smtClean="0"/>
              <a:t>) </a:t>
            </a:r>
            <a:r>
              <a:rPr lang="bs-Latn-BA" b="1" dirty="0" err="1" smtClean="0"/>
              <a:t>Suçüstü</a:t>
            </a:r>
            <a:r>
              <a:rPr lang="bs-Latn-BA" b="1" dirty="0" smtClean="0"/>
              <a:t> </a:t>
            </a:r>
            <a:r>
              <a:rPr lang="bs-Latn-BA" b="1" dirty="0" err="1"/>
              <a:t>Olma</a:t>
            </a:r>
            <a:r>
              <a:rPr lang="bs-Latn-BA" dirty="0"/>
              <a:t>: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suçüstü</a:t>
            </a:r>
            <a:r>
              <a:rPr lang="bs-Latn-BA" dirty="0"/>
              <a:t> </a:t>
            </a:r>
            <a:r>
              <a:rPr lang="bs-Latn-BA" dirty="0" err="1"/>
              <a:t>halinde</a:t>
            </a:r>
            <a:r>
              <a:rPr lang="bs-Latn-BA" dirty="0"/>
              <a:t> “</a:t>
            </a:r>
            <a:r>
              <a:rPr lang="bs-Latn-BA" i="1" dirty="0" err="1"/>
              <a:t>eylem</a:t>
            </a:r>
            <a:r>
              <a:rPr lang="bs-Latn-BA" i="1" dirty="0"/>
              <a:t> </a:t>
            </a:r>
            <a:r>
              <a:rPr lang="bs-Latn-BA" i="1" dirty="0" err="1"/>
              <a:t>sırasında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kaçarken</a:t>
            </a:r>
            <a:r>
              <a:rPr lang="bs-Latn-BA" dirty="0" smtClean="0"/>
              <a:t>” </a:t>
            </a:r>
            <a:r>
              <a:rPr lang="bs-Latn-BA" dirty="0" err="1" smtClean="0"/>
              <a:t>eşyayı</a:t>
            </a:r>
            <a:r>
              <a:rPr lang="bs-Latn-BA" dirty="0" smtClean="0"/>
              <a:t> </a:t>
            </a:r>
            <a:r>
              <a:rPr lang="bs-Latn-BA" dirty="0" err="1"/>
              <a:t>kuvvet</a:t>
            </a:r>
            <a:r>
              <a:rPr lang="bs-Latn-BA" dirty="0"/>
              <a:t> </a:t>
            </a:r>
            <a:r>
              <a:rPr lang="bs-Latn-BA" dirty="0" err="1"/>
              <a:t>kullanarak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alabilir</a:t>
            </a:r>
            <a:r>
              <a:rPr lang="bs-Latn-BA" dirty="0"/>
              <a:t>. Daha </a:t>
            </a:r>
            <a:r>
              <a:rPr lang="bs-Latn-BA" dirty="0" err="1"/>
              <a:t>sonra</a:t>
            </a:r>
            <a:r>
              <a:rPr lang="bs-Latn-BA" dirty="0"/>
              <a:t> </a:t>
            </a:r>
            <a:r>
              <a:rPr lang="bs-Latn-BA" dirty="0" err="1"/>
              <a:t>alamaz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b="1" dirty="0"/>
              <a:t>c</a:t>
            </a:r>
            <a:r>
              <a:rPr lang="bs-Latn-BA" b="1" dirty="0" smtClean="0"/>
              <a:t>) </a:t>
            </a:r>
            <a:r>
              <a:rPr lang="bs-Latn-BA" b="1" dirty="0" err="1" smtClean="0"/>
              <a:t>Savunmada</a:t>
            </a:r>
            <a:r>
              <a:rPr lang="bs-Latn-BA" b="1" dirty="0" smtClean="0"/>
              <a:t> </a:t>
            </a:r>
            <a:r>
              <a:rPr lang="bs-Latn-BA" b="1" dirty="0" err="1"/>
              <a:t>oranlılık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savunması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gasbı</a:t>
            </a:r>
            <a:r>
              <a:rPr lang="bs-Latn-BA" dirty="0"/>
              <a:t> </a:t>
            </a:r>
            <a:r>
              <a:rPr lang="bs-Latn-BA" dirty="0" err="1"/>
              <a:t>önlemeye</a:t>
            </a:r>
            <a:r>
              <a:rPr lang="bs-Latn-BA" dirty="0"/>
              <a:t> </a:t>
            </a:r>
            <a:r>
              <a:rPr lang="bs-Latn-BA" dirty="0" err="1"/>
              <a:t>yönelik</a:t>
            </a:r>
            <a:r>
              <a:rPr lang="bs-Latn-BA" dirty="0"/>
              <a:t> ve </a:t>
            </a:r>
            <a:r>
              <a:rPr lang="bs-Latn-BA" dirty="0" err="1"/>
              <a:t>ölçülü</a:t>
            </a:r>
            <a:r>
              <a:rPr lang="bs-Latn-BA" dirty="0"/>
              <a:t> </a:t>
            </a:r>
            <a:r>
              <a:rPr lang="bs-Latn-BA" dirty="0" err="1"/>
              <a:t>olmalı</a:t>
            </a:r>
            <a:r>
              <a:rPr lang="bs-Latn-BA" dirty="0"/>
              <a:t>, </a:t>
            </a:r>
            <a:r>
              <a:rPr lang="bs-Latn-BA" dirty="0" err="1"/>
              <a:t>aksi</a:t>
            </a:r>
            <a:r>
              <a:rPr lang="bs-Latn-BA" dirty="0"/>
              <a:t> </a:t>
            </a:r>
            <a:r>
              <a:rPr lang="bs-Latn-BA" dirty="0" err="1"/>
              <a:t>takdirde</a:t>
            </a:r>
            <a:r>
              <a:rPr lang="bs-Latn-BA" dirty="0"/>
              <a:t> </a:t>
            </a:r>
            <a:r>
              <a:rPr lang="bs-Latn-BA" dirty="0" err="1"/>
              <a:t>yapılan</a:t>
            </a:r>
            <a:r>
              <a:rPr lang="bs-Latn-BA" dirty="0"/>
              <a:t> </a:t>
            </a:r>
            <a:r>
              <a:rPr lang="bs-Latn-BA" dirty="0" err="1"/>
              <a:t>savunma</a:t>
            </a:r>
            <a:r>
              <a:rPr lang="bs-Latn-BA" dirty="0"/>
              <a:t>, </a:t>
            </a:r>
            <a:r>
              <a:rPr lang="bs-Latn-BA" dirty="0" err="1"/>
              <a:t>hukuka</a:t>
            </a:r>
            <a:r>
              <a:rPr lang="bs-Latn-BA" dirty="0"/>
              <a:t> </a:t>
            </a:r>
            <a:r>
              <a:rPr lang="bs-Latn-BA" dirty="0" err="1"/>
              <a:t>aykırı</a:t>
            </a:r>
            <a:r>
              <a:rPr lang="bs-Latn-BA" dirty="0"/>
              <a:t> </a:t>
            </a:r>
            <a:r>
              <a:rPr lang="bs-Latn-BA" dirty="0" err="1"/>
              <a:t>olacaktır</a:t>
            </a:r>
            <a:r>
              <a:rPr lang="bs-Latn-BA" dirty="0"/>
              <a:t>.</a:t>
            </a:r>
            <a:br>
              <a:rPr lang="bs-Latn-BA" dirty="0"/>
            </a:b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 smtClean="0"/>
              <a:t>2.Zilyetliğe </a:t>
            </a:r>
            <a:r>
              <a:rPr lang="bs-Latn-BA" b="1" dirty="0" err="1"/>
              <a:t>Tecavüz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hakimiyetini</a:t>
            </a:r>
            <a:r>
              <a:rPr lang="bs-Latn-BA" dirty="0"/>
              <a:t> </a:t>
            </a:r>
            <a:r>
              <a:rPr lang="bs-Latn-BA" dirty="0" err="1"/>
              <a:t>kullanmasına</a:t>
            </a:r>
            <a:r>
              <a:rPr lang="bs-Latn-BA" dirty="0"/>
              <a:t> </a:t>
            </a:r>
            <a:r>
              <a:rPr lang="bs-Latn-BA" dirty="0" err="1"/>
              <a:t>engel</a:t>
            </a:r>
            <a:r>
              <a:rPr lang="bs-Latn-BA" dirty="0"/>
              <a:t> </a:t>
            </a:r>
            <a:r>
              <a:rPr lang="bs-Latn-BA" dirty="0" err="1"/>
              <a:t>olunması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zorlaştırılmasına</a:t>
            </a:r>
            <a:r>
              <a:rPr lang="bs-Latn-BA" dirty="0"/>
              <a:t> “</a:t>
            </a:r>
            <a:r>
              <a:rPr lang="bs-Latn-BA" i="1" dirty="0" err="1"/>
              <a:t>zilyetliğe</a:t>
            </a:r>
            <a:r>
              <a:rPr lang="bs-Latn-BA" i="1" dirty="0"/>
              <a:t> </a:t>
            </a:r>
            <a:r>
              <a:rPr lang="bs-Latn-BA" i="1" dirty="0" err="1"/>
              <a:t>saldırı</a:t>
            </a:r>
            <a:r>
              <a:rPr lang="bs-Latn-BA" i="1" dirty="0"/>
              <a:t> (</a:t>
            </a:r>
            <a:r>
              <a:rPr lang="bs-Latn-BA" i="1" dirty="0" err="1"/>
              <a:t>tecavüz</a:t>
            </a:r>
            <a:r>
              <a:rPr lang="bs-Latn-BA" i="1" dirty="0"/>
              <a:t>)</a:t>
            </a:r>
            <a:r>
              <a:rPr lang="bs-Latn-BA" dirty="0"/>
              <a:t>” </a:t>
            </a:r>
            <a:r>
              <a:rPr lang="bs-Latn-BA" dirty="0" err="1"/>
              <a:t>denilmektedir</a:t>
            </a:r>
            <a:r>
              <a:rPr lang="bs-Latn-BA" dirty="0"/>
              <a:t>. </a:t>
            </a:r>
            <a:r>
              <a:rPr lang="bs-Latn-BA" dirty="0" err="1"/>
              <a:t>Gerek</a:t>
            </a:r>
            <a:r>
              <a:rPr lang="bs-Latn-BA" dirty="0"/>
              <a:t> </a:t>
            </a:r>
            <a:r>
              <a:rPr lang="bs-Latn-BA" dirty="0" err="1"/>
              <a:t>gasb</a:t>
            </a:r>
            <a:r>
              <a:rPr lang="bs-Latn-BA" dirty="0"/>
              <a:t>, </a:t>
            </a:r>
            <a:r>
              <a:rPr lang="bs-Latn-BA" dirty="0" err="1"/>
              <a:t>gerek</a:t>
            </a:r>
            <a:r>
              <a:rPr lang="bs-Latn-BA" dirty="0"/>
              <a:t> </a:t>
            </a:r>
            <a:r>
              <a:rPr lang="bs-Latn-BA" dirty="0" err="1"/>
              <a:t>tecavüz</a:t>
            </a:r>
            <a:r>
              <a:rPr lang="bs-Latn-BA" dirty="0"/>
              <a:t> </a:t>
            </a:r>
            <a:r>
              <a:rPr lang="bs-Latn-BA" dirty="0" err="1"/>
              <a:t>hallerinde</a:t>
            </a:r>
            <a:r>
              <a:rPr lang="bs-Latn-BA" dirty="0"/>
              <a:t>,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ihlal</a:t>
            </a:r>
            <a:r>
              <a:rPr lang="bs-Latn-BA" dirty="0"/>
              <a:t> eden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kusurlu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 </a:t>
            </a:r>
            <a:r>
              <a:rPr lang="bs-Latn-BA" dirty="0" err="1"/>
              <a:t>gerekmez</a:t>
            </a:r>
            <a:r>
              <a:rPr lang="bs-Latn-BA" dirty="0"/>
              <a:t>. </a:t>
            </a:r>
            <a:r>
              <a:rPr lang="bs-Latn-BA" dirty="0" err="1"/>
              <a:t>Eylemin</a:t>
            </a:r>
            <a:r>
              <a:rPr lang="bs-Latn-BA" dirty="0"/>
              <a:t> “</a:t>
            </a:r>
            <a:r>
              <a:rPr lang="bs-Latn-BA" i="1" dirty="0" err="1"/>
              <a:t>hukuka</a:t>
            </a:r>
            <a:r>
              <a:rPr lang="bs-Latn-BA" i="1" dirty="0"/>
              <a:t> </a:t>
            </a:r>
            <a:r>
              <a:rPr lang="bs-Latn-BA" i="1" dirty="0" err="1"/>
              <a:t>aykırı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dirty="0"/>
              <a:t>” </a:t>
            </a:r>
            <a:r>
              <a:rPr lang="bs-Latn-BA" dirty="0" err="1"/>
              <a:t>yeterlidir</a:t>
            </a:r>
            <a:r>
              <a:rPr lang="bs-Latn-BA" dirty="0"/>
              <a:t>. Bir </a:t>
            </a:r>
            <a:r>
              <a:rPr lang="bs-Latn-BA" dirty="0" err="1"/>
              <a:t>kimsenin</a:t>
            </a:r>
            <a:r>
              <a:rPr lang="bs-Latn-BA" dirty="0"/>
              <a:t> </a:t>
            </a:r>
            <a:r>
              <a:rPr lang="bs-Latn-BA" dirty="0" err="1"/>
              <a:t>arsasına</a:t>
            </a:r>
            <a:r>
              <a:rPr lang="bs-Latn-BA" dirty="0"/>
              <a:t> </a:t>
            </a:r>
            <a:r>
              <a:rPr lang="bs-Latn-BA" dirty="0" err="1"/>
              <a:t>çöp</a:t>
            </a:r>
            <a:r>
              <a:rPr lang="bs-Latn-BA" dirty="0"/>
              <a:t> </a:t>
            </a:r>
            <a:r>
              <a:rPr lang="bs-Latn-BA" dirty="0" err="1"/>
              <a:t>dökülmesi</a:t>
            </a:r>
            <a:r>
              <a:rPr lang="bs-Latn-BA" dirty="0"/>
              <a:t>, </a:t>
            </a:r>
            <a:r>
              <a:rPr lang="bs-Latn-BA" dirty="0" err="1"/>
              <a:t>arabasının</a:t>
            </a:r>
            <a:r>
              <a:rPr lang="bs-Latn-BA" dirty="0"/>
              <a:t> </a:t>
            </a:r>
            <a:r>
              <a:rPr lang="bs-Latn-BA" dirty="0" err="1"/>
              <a:t>lastiği</a:t>
            </a:r>
            <a:r>
              <a:rPr lang="bs-Latn-BA" dirty="0"/>
              <a:t> </a:t>
            </a:r>
            <a:r>
              <a:rPr lang="bs-Latn-BA" dirty="0" err="1"/>
              <a:t>patlatılarak</a:t>
            </a:r>
            <a:r>
              <a:rPr lang="bs-Latn-BA" dirty="0"/>
              <a:t> </a:t>
            </a:r>
            <a:r>
              <a:rPr lang="bs-Latn-BA" dirty="0" err="1"/>
              <a:t>kullanmasına</a:t>
            </a:r>
            <a:r>
              <a:rPr lang="bs-Latn-BA" dirty="0"/>
              <a:t> </a:t>
            </a:r>
            <a:r>
              <a:rPr lang="bs-Latn-BA" dirty="0" err="1"/>
              <a:t>engel</a:t>
            </a:r>
            <a:r>
              <a:rPr lang="bs-Latn-BA" dirty="0"/>
              <a:t> </a:t>
            </a:r>
            <a:r>
              <a:rPr lang="bs-Latn-BA" dirty="0" err="1"/>
              <a:t>olunması</a:t>
            </a:r>
            <a:r>
              <a:rPr lang="bs-Latn-BA" dirty="0"/>
              <a:t>, bir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saldırı</a:t>
            </a:r>
            <a:r>
              <a:rPr lang="bs-Latn-BA" dirty="0"/>
              <a:t> </a:t>
            </a:r>
            <a:r>
              <a:rPr lang="bs-Latn-BA" dirty="0" err="1"/>
              <a:t>teşkil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savunmak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kullanılan</a:t>
            </a:r>
            <a:r>
              <a:rPr lang="bs-Latn-BA" dirty="0"/>
              <a:t> </a:t>
            </a:r>
            <a:r>
              <a:rPr lang="bs-Latn-BA" dirty="0" err="1"/>
              <a:t>kuvvet</a:t>
            </a:r>
            <a:r>
              <a:rPr lang="bs-Latn-BA" dirty="0"/>
              <a:t>,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tecavüzü</a:t>
            </a:r>
            <a:r>
              <a:rPr lang="bs-Latn-BA" dirty="0"/>
              <a:t> </a:t>
            </a:r>
            <a:r>
              <a:rPr lang="bs-Latn-BA" dirty="0" err="1"/>
              <a:t>önleyecek</a:t>
            </a:r>
            <a:r>
              <a:rPr lang="bs-Latn-BA" dirty="0"/>
              <a:t> </a:t>
            </a:r>
            <a:r>
              <a:rPr lang="bs-Latn-BA" dirty="0" err="1"/>
              <a:t>ölçüde</a:t>
            </a:r>
            <a:r>
              <a:rPr lang="bs-Latn-BA" dirty="0"/>
              <a:t> </a:t>
            </a:r>
            <a:r>
              <a:rPr lang="bs-Latn-BA" dirty="0" err="1"/>
              <a:t>olmalıdır</a:t>
            </a:r>
            <a:r>
              <a:rPr lang="bs-Latn-BA" dirty="0"/>
              <a:t>. </a:t>
            </a:r>
            <a:r>
              <a:rPr lang="bs-Latn-BA" dirty="0" err="1"/>
              <a:t>Ölçü</a:t>
            </a:r>
            <a:r>
              <a:rPr lang="bs-Latn-BA" dirty="0"/>
              <a:t> </a:t>
            </a:r>
            <a:r>
              <a:rPr lang="bs-Latn-BA" dirty="0" err="1"/>
              <a:t>aşılırsa</a:t>
            </a:r>
            <a:r>
              <a:rPr lang="bs-Latn-BA" dirty="0"/>
              <a:t> </a:t>
            </a:r>
            <a:r>
              <a:rPr lang="bs-Latn-BA" dirty="0" err="1"/>
              <a:t>mütecavize</a:t>
            </a:r>
            <a:r>
              <a:rPr lang="bs-Latn-BA" dirty="0"/>
              <a:t> </a:t>
            </a:r>
            <a:r>
              <a:rPr lang="bs-Latn-BA" dirty="0" err="1"/>
              <a:t>verilen</a:t>
            </a:r>
            <a:r>
              <a:rPr lang="bs-Latn-BA" dirty="0"/>
              <a:t> </a:t>
            </a:r>
            <a:r>
              <a:rPr lang="bs-Latn-BA" dirty="0" err="1"/>
              <a:t>zararlardan</a:t>
            </a:r>
            <a:r>
              <a:rPr lang="bs-Latn-BA" dirty="0"/>
              <a:t>,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sorumlu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7616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260648"/>
            <a:ext cx="11737304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bs-Latn-BA" b="1" dirty="0"/>
              <a:t>B-Zilyetlik </a:t>
            </a:r>
            <a:r>
              <a:rPr lang="bs-Latn-BA" b="1" dirty="0" err="1"/>
              <a:t>Davaları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hakimiyete</a:t>
            </a:r>
            <a:r>
              <a:rPr lang="bs-Latn-BA" dirty="0"/>
              <a:t> </a:t>
            </a:r>
            <a:r>
              <a:rPr lang="bs-Latn-BA" dirty="0" err="1"/>
              <a:t>yönelen</a:t>
            </a:r>
            <a:r>
              <a:rPr lang="bs-Latn-BA" dirty="0"/>
              <a:t> </a:t>
            </a:r>
            <a:r>
              <a:rPr lang="bs-Latn-BA" dirty="0" err="1"/>
              <a:t>ihlalleri</a:t>
            </a:r>
            <a:r>
              <a:rPr lang="bs-Latn-BA" dirty="0"/>
              <a:t>, </a:t>
            </a:r>
            <a:r>
              <a:rPr lang="bs-Latn-BA" dirty="0" err="1"/>
              <a:t>yargısal</a:t>
            </a:r>
            <a:r>
              <a:rPr lang="bs-Latn-BA" dirty="0"/>
              <a:t> </a:t>
            </a:r>
            <a:r>
              <a:rPr lang="bs-Latn-BA" dirty="0" err="1"/>
              <a:t>yolla</a:t>
            </a:r>
            <a:r>
              <a:rPr lang="bs-Latn-BA" dirty="0"/>
              <a:t> </a:t>
            </a:r>
            <a:r>
              <a:rPr lang="bs-Latn-BA" dirty="0" err="1"/>
              <a:t>ortadan</a:t>
            </a:r>
            <a:r>
              <a:rPr lang="bs-Latn-BA" dirty="0"/>
              <a:t> </a:t>
            </a:r>
            <a:r>
              <a:rPr lang="bs-Latn-BA" dirty="0" err="1"/>
              <a:t>kaldırmak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,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tarafından</a:t>
            </a:r>
            <a:r>
              <a:rPr lang="bs-Latn-BA" dirty="0"/>
              <a:t> </a:t>
            </a:r>
            <a:r>
              <a:rPr lang="bs-Latn-BA" dirty="0" err="1"/>
              <a:t>açılan</a:t>
            </a:r>
            <a:r>
              <a:rPr lang="bs-Latn-BA" dirty="0"/>
              <a:t> </a:t>
            </a:r>
            <a:r>
              <a:rPr lang="bs-Latn-BA" dirty="0" err="1"/>
              <a:t>davalara</a:t>
            </a:r>
            <a:r>
              <a:rPr lang="bs-Latn-BA" dirty="0"/>
              <a:t> “</a:t>
            </a:r>
            <a:r>
              <a:rPr lang="bs-Latn-BA" b="1" dirty="0" err="1"/>
              <a:t>zilyetlik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bs-Latn-BA" dirty="0" smtClean="0"/>
              <a:t>Zilyetlik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sonunda</a:t>
            </a:r>
            <a:r>
              <a:rPr lang="bs-Latn-BA" dirty="0"/>
              <a:t> </a:t>
            </a:r>
            <a:r>
              <a:rPr lang="bs-Latn-BA" dirty="0" err="1"/>
              <a:t>verilen</a:t>
            </a:r>
            <a:r>
              <a:rPr lang="bs-Latn-BA" dirty="0"/>
              <a:t> </a:t>
            </a:r>
            <a:r>
              <a:rPr lang="bs-Latn-BA" dirty="0" err="1"/>
              <a:t>karar</a:t>
            </a:r>
            <a:r>
              <a:rPr lang="bs-Latn-BA" dirty="0"/>
              <a:t> “</a:t>
            </a:r>
            <a:r>
              <a:rPr lang="bs-Latn-BA" i="1" dirty="0" err="1"/>
              <a:t>kesin</a:t>
            </a:r>
            <a:r>
              <a:rPr lang="bs-Latn-BA" i="1" dirty="0"/>
              <a:t> </a:t>
            </a:r>
            <a:r>
              <a:rPr lang="bs-Latn-BA" i="1" dirty="0" err="1"/>
              <a:t>hüküm</a:t>
            </a:r>
            <a:r>
              <a:rPr lang="bs-Latn-BA" i="1" dirty="0"/>
              <a:t> </a:t>
            </a:r>
            <a:r>
              <a:rPr lang="bs-Latn-BA" i="1" dirty="0" err="1"/>
              <a:t>teşkil</a:t>
            </a:r>
            <a:r>
              <a:rPr lang="bs-Latn-BA" i="1" dirty="0"/>
              <a:t> </a:t>
            </a:r>
            <a:r>
              <a:rPr lang="bs-Latn-BA" i="1" dirty="0" err="1"/>
              <a:t>etmez</a:t>
            </a:r>
            <a:r>
              <a:rPr lang="bs-Latn-BA" dirty="0"/>
              <a:t>”. </a:t>
            </a: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bs-Latn-BA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bs-Latn-BA" dirty="0" err="1" smtClean="0"/>
              <a:t>Hırsızın</a:t>
            </a:r>
            <a:r>
              <a:rPr lang="bs-Latn-BA" dirty="0" smtClean="0"/>
              <a:t> </a:t>
            </a:r>
            <a:r>
              <a:rPr lang="bs-Latn-BA" dirty="0" err="1"/>
              <a:t>dahi</a:t>
            </a:r>
            <a:r>
              <a:rPr lang="bs-Latn-BA" dirty="0"/>
              <a:t>,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kendinden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gasbeden</a:t>
            </a:r>
            <a:r>
              <a:rPr lang="bs-Latn-BA" dirty="0"/>
              <a:t> </a:t>
            </a:r>
            <a:r>
              <a:rPr lang="bs-Latn-BA" dirty="0" err="1"/>
              <a:t>malike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açma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vardır</a:t>
            </a:r>
            <a:r>
              <a:rPr lang="bs-Latn-BA" dirty="0"/>
              <a:t>. Zilyetlik </a:t>
            </a:r>
            <a:r>
              <a:rPr lang="bs-Latn-BA" dirty="0" err="1"/>
              <a:t>davalarında</a:t>
            </a:r>
            <a:r>
              <a:rPr lang="bs-Latn-BA" dirty="0"/>
              <a:t> “</a:t>
            </a:r>
            <a:r>
              <a:rPr lang="bs-Latn-BA" i="1" dirty="0" err="1"/>
              <a:t>davalının</a:t>
            </a:r>
            <a:r>
              <a:rPr lang="bs-Latn-BA" i="1" dirty="0"/>
              <a:t> </a:t>
            </a:r>
            <a:r>
              <a:rPr lang="bs-Latn-BA" i="1" dirty="0" err="1"/>
              <a:t>üstün</a:t>
            </a:r>
            <a:r>
              <a:rPr lang="bs-Latn-BA" i="1" dirty="0"/>
              <a:t> hak </a:t>
            </a:r>
            <a:r>
              <a:rPr lang="bs-Latn-BA" i="1" dirty="0" err="1"/>
              <a:t>iddiası</a:t>
            </a:r>
            <a:r>
              <a:rPr lang="bs-Latn-BA" dirty="0"/>
              <a:t>” </a:t>
            </a:r>
            <a:r>
              <a:rPr lang="bs-Latn-BA" dirty="0" err="1"/>
              <a:t>dinlenilmez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“</a:t>
            </a:r>
            <a:r>
              <a:rPr lang="bs-Latn-BA" i="1" dirty="0" err="1"/>
              <a:t>davacının</a:t>
            </a:r>
            <a:r>
              <a:rPr lang="bs-Latn-BA" i="1" dirty="0"/>
              <a:t> </a:t>
            </a:r>
            <a:r>
              <a:rPr lang="bs-Latn-BA" i="1" dirty="0" err="1"/>
              <a:t>rızası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davalı</a:t>
            </a:r>
            <a:r>
              <a:rPr lang="bs-Latn-BA" i="1" dirty="0"/>
              <a:t> </a:t>
            </a:r>
            <a:r>
              <a:rPr lang="bs-Latn-BA" i="1" dirty="0" err="1"/>
              <a:t>üstün</a:t>
            </a:r>
            <a:r>
              <a:rPr lang="bs-Latn-BA" i="1" dirty="0"/>
              <a:t> </a:t>
            </a:r>
            <a:r>
              <a:rPr lang="bs-Latn-BA" i="1" dirty="0" err="1"/>
              <a:t>hakkını</a:t>
            </a:r>
            <a:r>
              <a:rPr lang="bs-Latn-BA" i="1" dirty="0"/>
              <a:t> </a:t>
            </a:r>
            <a:r>
              <a:rPr lang="bs-Latn-BA" i="1" dirty="0" err="1"/>
              <a:t>derhal</a:t>
            </a:r>
            <a:r>
              <a:rPr lang="bs-Latn-BA" i="1" dirty="0"/>
              <a:t> </a:t>
            </a:r>
            <a:r>
              <a:rPr lang="bs-Latn-BA" i="1" dirty="0" err="1"/>
              <a:t>kanıtlayabilecek</a:t>
            </a:r>
            <a:r>
              <a:rPr lang="bs-Latn-BA" i="1" dirty="0"/>
              <a:t> </a:t>
            </a:r>
            <a:r>
              <a:rPr lang="bs-Latn-BA" i="1" dirty="0" err="1"/>
              <a:t>durumda</a:t>
            </a:r>
            <a:r>
              <a:rPr lang="bs-Latn-BA" i="1" dirty="0"/>
              <a:t> </a:t>
            </a:r>
            <a:r>
              <a:rPr lang="bs-Latn-BA" i="1" dirty="0" err="1"/>
              <a:t>ise</a:t>
            </a:r>
            <a:r>
              <a:rPr lang="bs-Latn-BA" i="1" dirty="0"/>
              <a:t> </a:t>
            </a:r>
            <a:r>
              <a:rPr lang="bs-Latn-BA" i="1" dirty="0" err="1"/>
              <a:t>iadeden</a:t>
            </a:r>
            <a:r>
              <a:rPr lang="bs-Latn-BA" i="1" dirty="0"/>
              <a:t> </a:t>
            </a:r>
            <a:r>
              <a:rPr lang="bs-Latn-BA" i="1" dirty="0" err="1"/>
              <a:t>kaçınabilir</a:t>
            </a:r>
            <a:r>
              <a:rPr lang="bs-Latn-BA" dirty="0"/>
              <a:t>”. Zilyetlik </a:t>
            </a:r>
            <a:r>
              <a:rPr lang="bs-Latn-BA" dirty="0" err="1"/>
              <a:t>davaları</a:t>
            </a:r>
            <a:r>
              <a:rPr lang="bs-Latn-BA" dirty="0"/>
              <a:t> “</a:t>
            </a:r>
            <a:r>
              <a:rPr lang="bs-Latn-BA" i="1" dirty="0" err="1"/>
              <a:t>fer’i</a:t>
            </a:r>
            <a:r>
              <a:rPr lang="bs-Latn-BA" i="1" dirty="0"/>
              <a:t> </a:t>
            </a:r>
            <a:r>
              <a:rPr lang="bs-Latn-BA" i="1" dirty="0" err="1"/>
              <a:t>zilyetler</a:t>
            </a:r>
            <a:r>
              <a:rPr lang="bs-Latn-BA" i="1" dirty="0"/>
              <a:t> </a:t>
            </a:r>
            <a:r>
              <a:rPr lang="bs-Latn-BA" i="1" dirty="0" err="1"/>
              <a:t>tarafından</a:t>
            </a:r>
            <a:r>
              <a:rPr lang="bs-Latn-BA" i="1" dirty="0"/>
              <a:t> asli </a:t>
            </a:r>
            <a:r>
              <a:rPr lang="bs-Latn-BA" i="1" dirty="0" err="1"/>
              <a:t>zilyetlere</a:t>
            </a:r>
            <a:r>
              <a:rPr lang="bs-Latn-BA" i="1" dirty="0"/>
              <a:t> </a:t>
            </a:r>
            <a:r>
              <a:rPr lang="bs-Latn-BA" i="1" dirty="0" err="1"/>
              <a:t>karşı</a:t>
            </a:r>
            <a:r>
              <a:rPr lang="bs-Latn-BA" i="1" dirty="0"/>
              <a:t> da </a:t>
            </a:r>
            <a:r>
              <a:rPr lang="bs-Latn-BA" i="1" dirty="0" err="1"/>
              <a:t>açılabilir</a:t>
            </a:r>
            <a:r>
              <a:rPr lang="bs-Latn-BA" dirty="0"/>
              <a:t>”. Zilyetlik </a:t>
            </a:r>
            <a:r>
              <a:rPr lang="bs-Latn-BA" dirty="0" err="1"/>
              <a:t>davaları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amaca</a:t>
            </a:r>
            <a:r>
              <a:rPr lang="bs-Latn-BA" dirty="0"/>
              <a:t> hizmet </a:t>
            </a:r>
            <a:r>
              <a:rPr lang="bs-Latn-BA" dirty="0" err="1"/>
              <a:t>eder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303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88640"/>
            <a:ext cx="11593288" cy="650201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Ziliyetliği korumak için davalar:</a:t>
            </a:r>
            <a:endParaRPr lang="bs-Latn-BA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1) </a:t>
            </a:r>
            <a:r>
              <a:rPr lang="bs-Latn-BA" b="1" dirty="0" err="1" smtClean="0"/>
              <a:t>Zilyetliğin</a:t>
            </a:r>
            <a:r>
              <a:rPr lang="bs-Latn-BA" b="1" dirty="0" smtClean="0"/>
              <a:t> </a:t>
            </a:r>
            <a:r>
              <a:rPr lang="bs-Latn-BA" b="1" dirty="0" err="1"/>
              <a:t>iadesi</a:t>
            </a:r>
            <a:r>
              <a:rPr lang="bs-Latn-BA" b="1" dirty="0"/>
              <a:t> (</a:t>
            </a:r>
            <a:r>
              <a:rPr lang="bs-Latn-BA" b="1" dirty="0" err="1"/>
              <a:t>Yedin</a:t>
            </a:r>
            <a:r>
              <a:rPr lang="bs-Latn-BA" b="1" dirty="0"/>
              <a:t> </a:t>
            </a:r>
            <a:r>
              <a:rPr lang="bs-Latn-BA" b="1" dirty="0" err="1"/>
              <a:t>İadesi</a:t>
            </a:r>
            <a:r>
              <a:rPr lang="bs-Latn-BA" b="1" dirty="0"/>
              <a:t>) </a:t>
            </a:r>
            <a:r>
              <a:rPr lang="bs-Latn-BA" b="1" dirty="0" err="1"/>
              <a:t>davası</a:t>
            </a:r>
            <a:r>
              <a:rPr lang="bs-Latn-BA" dirty="0"/>
              <a:t>: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tekrar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iadesini</a:t>
            </a:r>
            <a:r>
              <a:rPr lang="bs-Latn-BA" dirty="0"/>
              <a:t> </a:t>
            </a:r>
            <a:r>
              <a:rPr lang="bs-Latn-BA" dirty="0" err="1"/>
              <a:t>sağlar</a:t>
            </a:r>
            <a:r>
              <a:rPr lang="bs-Latn-BA" dirty="0"/>
              <a:t>. Zilyetliğin </a:t>
            </a:r>
            <a:r>
              <a:rPr lang="bs-Latn-BA" dirty="0" err="1"/>
              <a:t>iadesi</a:t>
            </a:r>
            <a:r>
              <a:rPr lang="bs-Latn-BA" dirty="0"/>
              <a:t> </a:t>
            </a:r>
            <a:r>
              <a:rPr lang="bs-Latn-BA" dirty="0" err="1"/>
              <a:t>davasında</a:t>
            </a:r>
            <a:r>
              <a:rPr lang="bs-Latn-BA" dirty="0"/>
              <a:t> </a:t>
            </a:r>
            <a:r>
              <a:rPr lang="bs-Latn-BA" dirty="0" err="1"/>
              <a:t>davacı</a:t>
            </a:r>
            <a:r>
              <a:rPr lang="bs-Latn-BA" dirty="0"/>
              <a:t> “</a:t>
            </a:r>
            <a:r>
              <a:rPr lang="bs-Latn-BA" i="1" dirty="0" err="1"/>
              <a:t>eski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olduğunu</a:t>
            </a:r>
            <a:r>
              <a:rPr lang="bs-Latn-BA" i="1" dirty="0"/>
              <a:t>, </a:t>
            </a:r>
            <a:r>
              <a:rPr lang="bs-Latn-BA" i="1" dirty="0" err="1"/>
              <a:t>eşya</a:t>
            </a:r>
            <a:r>
              <a:rPr lang="bs-Latn-BA" i="1" dirty="0"/>
              <a:t> </a:t>
            </a:r>
            <a:r>
              <a:rPr lang="bs-Latn-BA" i="1" dirty="0" err="1"/>
              <a:t>üzerindeki</a:t>
            </a:r>
            <a:r>
              <a:rPr lang="bs-Latn-BA" i="1" dirty="0"/>
              <a:t> </a:t>
            </a:r>
            <a:r>
              <a:rPr lang="bs-Latn-BA" i="1" dirty="0" err="1"/>
              <a:t>fiili</a:t>
            </a:r>
            <a:r>
              <a:rPr lang="bs-Latn-BA" i="1" dirty="0"/>
              <a:t> </a:t>
            </a:r>
            <a:r>
              <a:rPr lang="bs-Latn-BA" i="1" dirty="0" err="1"/>
              <a:t>hakimiyetine</a:t>
            </a:r>
            <a:r>
              <a:rPr lang="bs-Latn-BA" i="1" dirty="0"/>
              <a:t> </a:t>
            </a:r>
            <a:r>
              <a:rPr lang="bs-Latn-BA" i="1" dirty="0" err="1"/>
              <a:t>rızası</a:t>
            </a:r>
            <a:r>
              <a:rPr lang="bs-Latn-BA" i="1" dirty="0"/>
              <a:t> </a:t>
            </a:r>
            <a:r>
              <a:rPr lang="bs-Latn-BA" i="1" dirty="0" err="1"/>
              <a:t>dışında</a:t>
            </a:r>
            <a:r>
              <a:rPr lang="bs-Latn-BA" i="1" dirty="0"/>
              <a:t> </a:t>
            </a:r>
            <a:r>
              <a:rPr lang="bs-Latn-BA" i="1" dirty="0" err="1"/>
              <a:t>davalının</a:t>
            </a:r>
            <a:r>
              <a:rPr lang="bs-Latn-BA" i="1" dirty="0"/>
              <a:t> son </a:t>
            </a:r>
            <a:r>
              <a:rPr lang="bs-Latn-BA" i="1" dirty="0" err="1"/>
              <a:t>vermiş</a:t>
            </a:r>
            <a:r>
              <a:rPr lang="bs-Latn-BA" i="1" dirty="0"/>
              <a:t> </a:t>
            </a:r>
            <a:r>
              <a:rPr lang="bs-Latn-BA" i="1" dirty="0" err="1"/>
              <a:t>olduğunu</a:t>
            </a:r>
            <a:r>
              <a:rPr lang="bs-Latn-BA" dirty="0"/>
              <a:t>” </a:t>
            </a:r>
            <a:r>
              <a:rPr lang="bs-Latn-BA" dirty="0" err="1"/>
              <a:t>kanıtlamak</a:t>
            </a:r>
            <a:r>
              <a:rPr lang="bs-Latn-BA" dirty="0"/>
              <a:t> </a:t>
            </a:r>
            <a:r>
              <a:rPr lang="bs-Latn-BA" dirty="0" err="1"/>
              <a:t>zorundadır</a:t>
            </a:r>
            <a:r>
              <a:rPr lang="bs-Latn-BA" dirty="0"/>
              <a:t>.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hakimiyete</a:t>
            </a:r>
            <a:r>
              <a:rPr lang="bs-Latn-BA" dirty="0"/>
              <a:t> son </a:t>
            </a:r>
            <a:r>
              <a:rPr lang="bs-Latn-BA" dirty="0" err="1"/>
              <a:t>verilmiş</a:t>
            </a:r>
            <a:r>
              <a:rPr lang="bs-Latn-BA" dirty="0"/>
              <a:t>,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işgal</a:t>
            </a:r>
            <a:r>
              <a:rPr lang="bs-Latn-BA" dirty="0"/>
              <a:t> </a:t>
            </a:r>
            <a:r>
              <a:rPr lang="bs-Latn-BA" dirty="0" err="1"/>
              <a:t>edilmiş</a:t>
            </a:r>
            <a:r>
              <a:rPr lang="bs-Latn-BA" dirty="0"/>
              <a:t>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gasb</a:t>
            </a:r>
            <a:r>
              <a:rPr lang="bs-Latn-BA" dirty="0"/>
              <a:t> </a:t>
            </a:r>
            <a:r>
              <a:rPr lang="bs-Latn-BA" dirty="0" err="1"/>
              <a:t>edilmişse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dava</a:t>
            </a:r>
            <a:r>
              <a:rPr lang="bs-Latn-BA" dirty="0"/>
              <a:t> </a:t>
            </a:r>
            <a:r>
              <a:rPr lang="bs-Latn-BA" dirty="0" err="1"/>
              <a:t>açılır</a:t>
            </a:r>
            <a:r>
              <a:rPr lang="bs-Latn-BA" dirty="0"/>
              <a:t>. </a:t>
            </a:r>
            <a:r>
              <a:rPr lang="bs-Latn-BA" dirty="0" err="1"/>
              <a:t>Gasb</a:t>
            </a:r>
            <a:r>
              <a:rPr lang="bs-Latn-BA" dirty="0"/>
              <a:t> ve </a:t>
            </a:r>
            <a:r>
              <a:rPr lang="bs-Latn-BA" dirty="0" err="1"/>
              <a:t>işgalin</a:t>
            </a:r>
            <a:r>
              <a:rPr lang="bs-Latn-BA" dirty="0"/>
              <a:t> </a:t>
            </a:r>
            <a:r>
              <a:rPr lang="bs-Latn-BA" dirty="0" err="1"/>
              <a:t>davacının</a:t>
            </a:r>
            <a:r>
              <a:rPr lang="bs-Latn-BA" dirty="0"/>
              <a:t> “</a:t>
            </a:r>
            <a:r>
              <a:rPr lang="bs-Latn-BA" i="1" dirty="0" err="1"/>
              <a:t>rızasına</a:t>
            </a:r>
            <a:r>
              <a:rPr lang="bs-Latn-BA" i="1" dirty="0"/>
              <a:t> </a:t>
            </a:r>
            <a:r>
              <a:rPr lang="bs-Latn-BA" i="1" dirty="0" err="1"/>
              <a:t>dayanmaması</a:t>
            </a:r>
            <a:r>
              <a:rPr lang="bs-Latn-BA" dirty="0"/>
              <a:t>”, </a:t>
            </a:r>
            <a:r>
              <a:rPr lang="bs-Latn-BA" dirty="0" err="1"/>
              <a:t>hukuka</a:t>
            </a:r>
            <a:r>
              <a:rPr lang="bs-Latn-BA" dirty="0"/>
              <a:t> </a:t>
            </a:r>
            <a:r>
              <a:rPr lang="bs-Latn-BA" dirty="0" err="1"/>
              <a:t>aykırı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Bunun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davalı</a:t>
            </a:r>
            <a:r>
              <a:rPr lang="bs-Latn-BA" dirty="0"/>
              <a:t> “</a:t>
            </a:r>
            <a:r>
              <a:rPr lang="bs-Latn-BA" i="1" dirty="0" err="1"/>
              <a:t>davacının</a:t>
            </a:r>
            <a:r>
              <a:rPr lang="bs-Latn-BA" i="1" dirty="0"/>
              <a:t> </a:t>
            </a:r>
            <a:r>
              <a:rPr lang="bs-Latn-BA" i="1" dirty="0" err="1"/>
              <a:t>zilyetliğinin</a:t>
            </a:r>
            <a:r>
              <a:rPr lang="bs-Latn-BA" i="1" dirty="0"/>
              <a:t> </a:t>
            </a:r>
            <a:r>
              <a:rPr lang="bs-Latn-BA" i="1" dirty="0" err="1"/>
              <a:t>haksız</a:t>
            </a:r>
            <a:r>
              <a:rPr lang="bs-Latn-BA" i="1" dirty="0"/>
              <a:t> </a:t>
            </a:r>
            <a:r>
              <a:rPr lang="bs-Latn-BA" i="1" dirty="0" err="1"/>
              <a:t>olduğunu</a:t>
            </a:r>
            <a:r>
              <a:rPr lang="bs-Latn-BA" i="1" dirty="0"/>
              <a:t> ve </a:t>
            </a:r>
            <a:r>
              <a:rPr lang="bs-Latn-BA" i="1" dirty="0" err="1"/>
              <a:t>eşyanın</a:t>
            </a:r>
            <a:r>
              <a:rPr lang="bs-Latn-BA" i="1" dirty="0"/>
              <a:t> </a:t>
            </a:r>
            <a:r>
              <a:rPr lang="bs-Latn-BA" i="1" dirty="0" err="1"/>
              <a:t>gaspını</a:t>
            </a:r>
            <a:r>
              <a:rPr lang="bs-Latn-BA" dirty="0"/>
              <a:t> </a:t>
            </a:r>
            <a:r>
              <a:rPr lang="bs-Latn-BA" i="1" dirty="0" err="1"/>
              <a:t>kendi</a:t>
            </a:r>
            <a:r>
              <a:rPr lang="bs-Latn-BA" i="1" dirty="0"/>
              <a:t> </a:t>
            </a:r>
            <a:r>
              <a:rPr lang="bs-Latn-BA" i="1" dirty="0" err="1"/>
              <a:t>hakkını</a:t>
            </a:r>
            <a:r>
              <a:rPr lang="bs-Latn-BA" i="1" dirty="0"/>
              <a:t> </a:t>
            </a:r>
            <a:r>
              <a:rPr lang="bs-Latn-BA" i="1" dirty="0" err="1"/>
              <a:t>sağlamak</a:t>
            </a:r>
            <a:r>
              <a:rPr lang="bs-Latn-BA" dirty="0"/>
              <a:t>”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işlemiş</a:t>
            </a:r>
            <a:r>
              <a:rPr lang="bs-Latn-BA" dirty="0"/>
              <a:t> </a:t>
            </a:r>
            <a:r>
              <a:rPr lang="bs-Latn-BA" dirty="0" err="1"/>
              <a:t>olduğunu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süremez</a:t>
            </a:r>
            <a:r>
              <a:rPr lang="bs-Latn-BA" dirty="0"/>
              <a:t>. </a:t>
            </a:r>
            <a:r>
              <a:rPr lang="bs-Latn-BA" dirty="0" err="1"/>
              <a:t>Çünkü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iadesi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korumaya</a:t>
            </a:r>
            <a:r>
              <a:rPr lang="bs-Latn-BA" dirty="0"/>
              <a:t> </a:t>
            </a:r>
            <a:r>
              <a:rPr lang="bs-Latn-BA" dirty="0" err="1"/>
              <a:t>yönelik</a:t>
            </a:r>
            <a:r>
              <a:rPr lang="bs-Latn-BA" dirty="0"/>
              <a:t> </a:t>
            </a:r>
            <a:r>
              <a:rPr lang="bs-Latn-BA" dirty="0" err="1"/>
              <a:t>olup</a:t>
            </a:r>
            <a:r>
              <a:rPr lang="bs-Latn-BA" dirty="0"/>
              <a:t>, “</a:t>
            </a:r>
            <a:r>
              <a:rPr lang="bs-Latn-BA" i="1" dirty="0"/>
              <a:t>bir </a:t>
            </a:r>
            <a:r>
              <a:rPr lang="bs-Latn-BA" i="1" dirty="0" err="1"/>
              <a:t>hakkı</a:t>
            </a:r>
            <a:r>
              <a:rPr lang="bs-Latn-BA" i="1" dirty="0"/>
              <a:t> </a:t>
            </a:r>
            <a:r>
              <a:rPr lang="bs-Latn-BA" i="1" dirty="0" err="1"/>
              <a:t>koruma</a:t>
            </a:r>
            <a:r>
              <a:rPr lang="bs-Latn-BA" i="1" dirty="0"/>
              <a:t> </a:t>
            </a:r>
            <a:r>
              <a:rPr lang="bs-Latn-BA" i="1" dirty="0" err="1"/>
              <a:t>amacı</a:t>
            </a:r>
            <a:r>
              <a:rPr lang="bs-Latn-BA" i="1" dirty="0"/>
              <a:t> </a:t>
            </a:r>
            <a:r>
              <a:rPr lang="bs-Latn-BA" i="1" dirty="0" err="1"/>
              <a:t>taşımaz</a:t>
            </a:r>
            <a:r>
              <a:rPr lang="bs-Latn-BA" dirty="0"/>
              <a:t>”. “</a:t>
            </a:r>
            <a:r>
              <a:rPr lang="bs-Latn-BA" i="1" dirty="0" err="1"/>
              <a:t>Başkasının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bulunduğu</a:t>
            </a:r>
            <a:r>
              <a:rPr lang="bs-Latn-BA" i="1" dirty="0"/>
              <a:t> </a:t>
            </a:r>
            <a:r>
              <a:rPr lang="bs-Latn-BA" i="1" dirty="0" err="1"/>
              <a:t>şeyi</a:t>
            </a:r>
            <a:r>
              <a:rPr lang="bs-Latn-BA" i="1" dirty="0"/>
              <a:t> </a:t>
            </a:r>
            <a:r>
              <a:rPr lang="bs-Latn-BA" i="1" dirty="0" err="1"/>
              <a:t>gasbeden</a:t>
            </a:r>
            <a:r>
              <a:rPr lang="bs-Latn-BA" i="1" dirty="0"/>
              <a:t> </a:t>
            </a:r>
            <a:r>
              <a:rPr lang="bs-Latn-BA" i="1" dirty="0" err="1"/>
              <a:t>kimse</a:t>
            </a:r>
            <a:r>
              <a:rPr lang="bs-Latn-BA" i="1" dirty="0"/>
              <a:t>, o </a:t>
            </a:r>
            <a:r>
              <a:rPr lang="bs-Latn-BA" i="1" dirty="0" err="1"/>
              <a:t>şey</a:t>
            </a:r>
            <a:r>
              <a:rPr lang="bs-Latn-BA" i="1" dirty="0"/>
              <a:t> </a:t>
            </a:r>
            <a:r>
              <a:rPr lang="bs-Latn-BA" i="1" dirty="0" err="1"/>
              <a:t>üzerinde</a:t>
            </a:r>
            <a:r>
              <a:rPr lang="bs-Latn-BA" i="1" dirty="0"/>
              <a:t> </a:t>
            </a:r>
            <a:r>
              <a:rPr lang="bs-Latn-BA" i="1" dirty="0" err="1"/>
              <a:t>üstün</a:t>
            </a:r>
            <a:r>
              <a:rPr lang="bs-Latn-BA" i="1" dirty="0"/>
              <a:t> bir </a:t>
            </a:r>
            <a:r>
              <a:rPr lang="bs-Latn-BA" i="1" dirty="0" err="1"/>
              <a:t>hakka</a:t>
            </a:r>
            <a:r>
              <a:rPr lang="bs-Latn-BA" i="1" dirty="0"/>
              <a:t> </a:t>
            </a:r>
            <a:r>
              <a:rPr lang="bs-Latn-BA" i="1" dirty="0" err="1"/>
              <a:t>sahip</a:t>
            </a:r>
            <a:r>
              <a:rPr lang="bs-Latn-BA" i="1" dirty="0"/>
              <a:t> </a:t>
            </a:r>
            <a:r>
              <a:rPr lang="bs-Latn-BA" i="1" dirty="0" err="1"/>
              <a:t>olduğunu</a:t>
            </a:r>
            <a:r>
              <a:rPr lang="bs-Latn-BA" i="1" dirty="0"/>
              <a:t> </a:t>
            </a:r>
            <a:r>
              <a:rPr lang="bs-Latn-BA" i="1" dirty="0" err="1"/>
              <a:t>iddia</a:t>
            </a:r>
            <a:r>
              <a:rPr lang="bs-Latn-BA" i="1" dirty="0"/>
              <a:t> </a:t>
            </a:r>
            <a:r>
              <a:rPr lang="bs-Latn-BA" i="1" dirty="0" err="1"/>
              <a:t>etse</a:t>
            </a:r>
            <a:r>
              <a:rPr lang="bs-Latn-BA" i="1" dirty="0"/>
              <a:t> bile onu </a:t>
            </a:r>
            <a:r>
              <a:rPr lang="bs-Latn-BA" i="1" dirty="0" err="1"/>
              <a:t>geri</a:t>
            </a:r>
            <a:r>
              <a:rPr lang="bs-Latn-BA" i="1" dirty="0"/>
              <a:t> </a:t>
            </a:r>
            <a:r>
              <a:rPr lang="bs-Latn-BA" i="1" dirty="0" err="1"/>
              <a:t>vermekle</a:t>
            </a:r>
            <a:r>
              <a:rPr lang="bs-Latn-BA" i="1" dirty="0"/>
              <a:t> </a:t>
            </a:r>
            <a:r>
              <a:rPr lang="bs-Latn-BA" i="1" dirty="0" err="1"/>
              <a:t>yükümlüdür</a:t>
            </a:r>
            <a:r>
              <a:rPr lang="bs-Latn-BA" i="1" dirty="0"/>
              <a:t>. </a:t>
            </a:r>
            <a:r>
              <a:rPr lang="bs-Latn-BA" i="1" dirty="0" err="1"/>
              <a:t>Davalı</a:t>
            </a:r>
            <a:r>
              <a:rPr lang="bs-Latn-BA" i="1" dirty="0"/>
              <a:t> o </a:t>
            </a:r>
            <a:r>
              <a:rPr lang="bs-Latn-BA" i="1" dirty="0" err="1"/>
              <a:t>şeyi</a:t>
            </a:r>
            <a:r>
              <a:rPr lang="bs-Latn-BA" i="1" dirty="0"/>
              <a:t> </a:t>
            </a:r>
            <a:r>
              <a:rPr lang="bs-Latn-BA" i="1" dirty="0" err="1"/>
              <a:t>davacıdan</a:t>
            </a:r>
            <a:r>
              <a:rPr lang="bs-Latn-BA" i="1" dirty="0"/>
              <a:t> </a:t>
            </a:r>
            <a:r>
              <a:rPr lang="bs-Latn-BA" i="1" dirty="0" err="1"/>
              <a:t>geri</a:t>
            </a:r>
            <a:r>
              <a:rPr lang="bs-Latn-BA" i="1" dirty="0"/>
              <a:t> </a:t>
            </a:r>
            <a:r>
              <a:rPr lang="bs-Latn-BA" i="1" dirty="0" err="1"/>
              <a:t>almasını</a:t>
            </a:r>
            <a:r>
              <a:rPr lang="bs-Latn-BA" i="1" dirty="0"/>
              <a:t> </a:t>
            </a:r>
            <a:r>
              <a:rPr lang="bs-Latn-BA" i="1" dirty="0" err="1"/>
              <a:t>gerektirecek</a:t>
            </a:r>
            <a:r>
              <a:rPr lang="bs-Latn-BA" i="1" dirty="0"/>
              <a:t> </a:t>
            </a:r>
            <a:r>
              <a:rPr lang="bs-Latn-BA" b="1" i="1" dirty="0" err="1"/>
              <a:t>üstün</a:t>
            </a:r>
            <a:r>
              <a:rPr lang="bs-Latn-BA" b="1" i="1" dirty="0"/>
              <a:t> bir </a:t>
            </a:r>
            <a:r>
              <a:rPr lang="bs-Latn-BA" b="1" i="1" dirty="0" err="1"/>
              <a:t>hakka</a:t>
            </a:r>
            <a:r>
              <a:rPr lang="bs-Latn-BA" b="1" i="1" dirty="0"/>
              <a:t> </a:t>
            </a:r>
            <a:r>
              <a:rPr lang="bs-Latn-BA" b="1" i="1" dirty="0" err="1"/>
              <a:t>sahip</a:t>
            </a:r>
            <a:r>
              <a:rPr lang="bs-Latn-BA" i="1" dirty="0"/>
              <a:t> </a:t>
            </a:r>
            <a:r>
              <a:rPr lang="bs-Latn-BA" i="1" dirty="0" err="1"/>
              <a:t>olduğunu</a:t>
            </a:r>
            <a:r>
              <a:rPr lang="bs-Latn-BA" i="1" dirty="0"/>
              <a:t> </a:t>
            </a:r>
            <a:r>
              <a:rPr lang="bs-Latn-BA" b="1" i="1" dirty="0" err="1"/>
              <a:t>derhal</a:t>
            </a:r>
            <a:r>
              <a:rPr lang="bs-Latn-BA" i="1" dirty="0"/>
              <a:t> </a:t>
            </a:r>
            <a:r>
              <a:rPr lang="bs-Latn-BA" i="1" dirty="0" err="1"/>
              <a:t>ıspat</a:t>
            </a:r>
            <a:r>
              <a:rPr lang="bs-Latn-BA" i="1" dirty="0"/>
              <a:t> </a:t>
            </a:r>
            <a:r>
              <a:rPr lang="bs-Latn-BA" i="1" dirty="0" err="1"/>
              <a:t>ederse</a:t>
            </a:r>
            <a:r>
              <a:rPr lang="bs-Latn-BA" i="1" dirty="0"/>
              <a:t> onu </a:t>
            </a:r>
            <a:r>
              <a:rPr lang="bs-Latn-BA" i="1" dirty="0" err="1"/>
              <a:t>geri</a:t>
            </a:r>
            <a:r>
              <a:rPr lang="bs-Latn-BA" i="1" dirty="0"/>
              <a:t> </a:t>
            </a:r>
            <a:r>
              <a:rPr lang="bs-Latn-BA" i="1" dirty="0" err="1"/>
              <a:t>vermekten</a:t>
            </a:r>
            <a:r>
              <a:rPr lang="bs-Latn-BA" i="1" dirty="0"/>
              <a:t> </a:t>
            </a:r>
            <a:r>
              <a:rPr lang="bs-Latn-BA" i="1" dirty="0" err="1"/>
              <a:t>kaçınabilir</a:t>
            </a:r>
            <a:r>
              <a:rPr lang="bs-Latn-BA" dirty="0"/>
              <a:t>” MK 982 </a:t>
            </a:r>
            <a:br>
              <a:rPr lang="bs-Latn-BA" dirty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Zilyetliğin </a:t>
            </a:r>
            <a:r>
              <a:rPr lang="bs-Latn-BA" dirty="0" err="1"/>
              <a:t>iadesi</a:t>
            </a:r>
            <a:r>
              <a:rPr lang="bs-Latn-BA" dirty="0"/>
              <a:t> </a:t>
            </a:r>
            <a:r>
              <a:rPr lang="bs-Latn-BA" dirty="0" err="1"/>
              <a:t>davasını</a:t>
            </a:r>
            <a:r>
              <a:rPr lang="bs-Latn-BA" dirty="0"/>
              <a:t> her </a:t>
            </a:r>
            <a:r>
              <a:rPr lang="bs-Latn-BA" dirty="0" err="1"/>
              <a:t>türlü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 smtClean="0"/>
              <a:t>açabilir</a:t>
            </a:r>
            <a:r>
              <a:rPr lang="bs-Latn-BA" dirty="0" smtClean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Sadece</a:t>
            </a:r>
            <a:r>
              <a:rPr lang="bs-Latn-BA" dirty="0" smtClean="0"/>
              <a:t> “</a:t>
            </a:r>
            <a:r>
              <a:rPr lang="bs-Latn-BA" i="1" dirty="0" err="1" smtClean="0"/>
              <a:t>zilyet</a:t>
            </a:r>
            <a:r>
              <a:rPr lang="bs-Latn-BA" i="1" dirty="0" smtClean="0"/>
              <a:t> </a:t>
            </a:r>
            <a:r>
              <a:rPr lang="bs-Latn-BA" i="1" dirty="0" err="1" smtClean="0"/>
              <a:t>yardımcıları</a:t>
            </a:r>
            <a:r>
              <a:rPr lang="bs-Latn-BA" dirty="0" smtClean="0"/>
              <a:t>” </a:t>
            </a:r>
            <a:r>
              <a:rPr lang="bs-Latn-BA" dirty="0" err="1" smtClean="0"/>
              <a:t>zilyetlik</a:t>
            </a:r>
            <a:r>
              <a:rPr lang="bs-Latn-BA" dirty="0" smtClean="0"/>
              <a:t> </a:t>
            </a:r>
            <a:r>
              <a:rPr lang="bs-Latn-BA" dirty="0" err="1" smtClean="0"/>
              <a:t>davası</a:t>
            </a:r>
            <a:r>
              <a:rPr lang="bs-Latn-BA" dirty="0" smtClean="0"/>
              <a:t> </a:t>
            </a:r>
            <a:r>
              <a:rPr lang="bs-Latn-BA" dirty="0" err="1" smtClean="0"/>
              <a:t>açamaz</a:t>
            </a:r>
            <a:r>
              <a:rPr lang="bs-Latn-BA" dirty="0" smtClean="0"/>
              <a:t>. Asli </a:t>
            </a:r>
            <a:r>
              <a:rPr lang="bs-Latn-BA" dirty="0" err="1" smtClean="0"/>
              <a:t>zilyet</a:t>
            </a:r>
            <a:r>
              <a:rPr lang="bs-Latn-BA" dirty="0" smtClean="0"/>
              <a:t>, </a:t>
            </a:r>
            <a:r>
              <a:rPr lang="bs-Latn-BA" dirty="0" err="1" smtClean="0"/>
              <a:t>zilyetliğini</a:t>
            </a:r>
            <a:r>
              <a:rPr lang="bs-Latn-BA" dirty="0" smtClean="0"/>
              <a:t> </a:t>
            </a:r>
            <a:r>
              <a:rPr lang="bs-Latn-BA" dirty="0" err="1" smtClean="0"/>
              <a:t>tanımayan</a:t>
            </a:r>
            <a:r>
              <a:rPr lang="bs-Latn-BA" dirty="0" smtClean="0"/>
              <a:t> </a:t>
            </a:r>
            <a:r>
              <a:rPr lang="bs-Latn-BA" dirty="0" err="1" smtClean="0"/>
              <a:t>fer’i</a:t>
            </a:r>
            <a:r>
              <a:rPr lang="bs-Latn-BA" dirty="0" smtClean="0"/>
              <a:t> </a:t>
            </a:r>
            <a:r>
              <a:rPr lang="bs-Latn-BA" dirty="0" err="1" smtClean="0"/>
              <a:t>zilyede</a:t>
            </a:r>
            <a:r>
              <a:rPr lang="bs-Latn-BA" dirty="0" smtClean="0"/>
              <a:t> </a:t>
            </a:r>
            <a:r>
              <a:rPr lang="bs-Latn-BA" dirty="0" err="1" smtClean="0"/>
              <a:t>karşı</a:t>
            </a:r>
            <a:r>
              <a:rPr lang="bs-Latn-BA" dirty="0" smtClean="0"/>
              <a:t> </a:t>
            </a:r>
            <a:r>
              <a:rPr lang="bs-Latn-BA" dirty="0" err="1" smtClean="0"/>
              <a:t>açabilir</a:t>
            </a:r>
            <a:r>
              <a:rPr lang="bs-Latn-BA" dirty="0" smtClean="0"/>
              <a:t>. </a:t>
            </a:r>
            <a:r>
              <a:rPr lang="bs-Latn-BA" dirty="0" err="1" smtClean="0"/>
              <a:t>Malı</a:t>
            </a:r>
            <a:r>
              <a:rPr lang="bs-Latn-BA" dirty="0" smtClean="0"/>
              <a:t> </a:t>
            </a:r>
            <a:r>
              <a:rPr lang="bs-Latn-BA" dirty="0" err="1" smtClean="0"/>
              <a:t>üçüncü</a:t>
            </a:r>
            <a:r>
              <a:rPr lang="bs-Latn-BA" dirty="0" smtClean="0"/>
              <a:t> bir </a:t>
            </a:r>
            <a:r>
              <a:rPr lang="bs-Latn-BA" dirty="0" err="1" smtClean="0"/>
              <a:t>şahıs</a:t>
            </a:r>
            <a:r>
              <a:rPr lang="bs-Latn-BA" dirty="0" smtClean="0"/>
              <a:t> </a:t>
            </a:r>
            <a:r>
              <a:rPr lang="bs-Latn-BA" dirty="0" err="1" smtClean="0"/>
              <a:t>gasbetmişse</a:t>
            </a:r>
            <a:r>
              <a:rPr lang="bs-Latn-BA" dirty="0" smtClean="0"/>
              <a:t> “</a:t>
            </a:r>
            <a:r>
              <a:rPr lang="bs-Latn-BA" i="1" dirty="0" err="1" smtClean="0"/>
              <a:t>vasıtalı</a:t>
            </a:r>
            <a:r>
              <a:rPr lang="bs-Latn-BA" i="1" dirty="0" smtClean="0"/>
              <a:t> </a:t>
            </a:r>
            <a:r>
              <a:rPr lang="bs-Latn-BA" i="1" dirty="0" err="1" smtClean="0"/>
              <a:t>zilyet</a:t>
            </a:r>
            <a:r>
              <a:rPr lang="bs-Latn-BA" i="1" dirty="0" smtClean="0"/>
              <a:t>, </a:t>
            </a:r>
            <a:r>
              <a:rPr lang="bs-Latn-BA" i="1" dirty="0" err="1" smtClean="0"/>
              <a:t>malı</a:t>
            </a:r>
            <a:r>
              <a:rPr lang="bs-Latn-BA" i="1" dirty="0" smtClean="0"/>
              <a:t> </a:t>
            </a:r>
            <a:r>
              <a:rPr lang="bs-Latn-BA" i="1" dirty="0" err="1" smtClean="0"/>
              <a:t>vasıtasız</a:t>
            </a:r>
            <a:r>
              <a:rPr lang="bs-Latn-BA" i="1" dirty="0" smtClean="0"/>
              <a:t> </a:t>
            </a:r>
            <a:r>
              <a:rPr lang="bs-Latn-BA" i="1" dirty="0" err="1" smtClean="0"/>
              <a:t>zilyede</a:t>
            </a:r>
            <a:r>
              <a:rPr lang="bs-Latn-BA" i="1" dirty="0" smtClean="0"/>
              <a:t> </a:t>
            </a:r>
            <a:r>
              <a:rPr lang="bs-Latn-BA" i="1" dirty="0" err="1" smtClean="0"/>
              <a:t>iadeyi</a:t>
            </a:r>
            <a:r>
              <a:rPr lang="bs-Latn-BA" i="1" dirty="0" smtClean="0"/>
              <a:t> </a:t>
            </a:r>
            <a:r>
              <a:rPr lang="bs-Latn-BA" i="1" dirty="0" err="1" smtClean="0"/>
              <a:t>sağlamak</a:t>
            </a:r>
            <a:r>
              <a:rPr lang="bs-Latn-BA" i="1" dirty="0" smtClean="0"/>
              <a:t> </a:t>
            </a:r>
            <a:r>
              <a:rPr lang="bs-Latn-BA" i="1" dirty="0" err="1" smtClean="0"/>
              <a:t>koşuluyla</a:t>
            </a:r>
            <a:r>
              <a:rPr lang="bs-Latn-BA" dirty="0" smtClean="0"/>
              <a:t>” </a:t>
            </a:r>
            <a:r>
              <a:rPr lang="bs-Latn-BA" dirty="0" err="1" smtClean="0"/>
              <a:t>bu</a:t>
            </a:r>
            <a:r>
              <a:rPr lang="bs-Latn-BA" dirty="0" smtClean="0"/>
              <a:t> </a:t>
            </a:r>
            <a:r>
              <a:rPr lang="bs-Latn-BA" dirty="0" err="1" smtClean="0"/>
              <a:t>davayı</a:t>
            </a:r>
            <a:r>
              <a:rPr lang="bs-Latn-BA" dirty="0" smtClean="0"/>
              <a:t> </a:t>
            </a:r>
            <a:r>
              <a:rPr lang="bs-Latn-BA" dirty="0" err="1" smtClean="0"/>
              <a:t>açabilir</a:t>
            </a:r>
            <a:r>
              <a:rPr lang="bs-Latn-BA" dirty="0" smtClean="0"/>
              <a:t>. “</a:t>
            </a:r>
            <a:r>
              <a:rPr lang="bs-Latn-BA" i="1" dirty="0" err="1" smtClean="0"/>
              <a:t>Kamuya</a:t>
            </a:r>
            <a:r>
              <a:rPr lang="bs-Latn-BA" i="1" dirty="0" smtClean="0"/>
              <a:t> </a:t>
            </a:r>
            <a:r>
              <a:rPr lang="bs-Latn-BA" i="1" dirty="0" err="1" smtClean="0"/>
              <a:t>ait</a:t>
            </a:r>
            <a:r>
              <a:rPr lang="bs-Latn-BA" i="1" dirty="0" smtClean="0"/>
              <a:t> </a:t>
            </a:r>
            <a:r>
              <a:rPr lang="bs-Latn-BA" i="1" dirty="0" err="1" smtClean="0"/>
              <a:t>yol</a:t>
            </a:r>
            <a:r>
              <a:rPr lang="bs-Latn-BA" i="1" dirty="0" smtClean="0"/>
              <a:t>, orman </a:t>
            </a:r>
            <a:r>
              <a:rPr lang="bs-Latn-BA" i="1" dirty="0" err="1" smtClean="0"/>
              <a:t>arazisi</a:t>
            </a:r>
            <a:r>
              <a:rPr lang="bs-Latn-BA" i="1" dirty="0" smtClean="0"/>
              <a:t> </a:t>
            </a:r>
            <a:r>
              <a:rPr lang="bs-Latn-BA" i="1" dirty="0" err="1" smtClean="0"/>
              <a:t>gibi</a:t>
            </a:r>
            <a:r>
              <a:rPr lang="bs-Latn-BA" i="1" dirty="0" smtClean="0"/>
              <a:t>, </a:t>
            </a:r>
            <a:r>
              <a:rPr lang="bs-Latn-BA" i="1" dirty="0" err="1" smtClean="0"/>
              <a:t>üzerinde</a:t>
            </a:r>
            <a:r>
              <a:rPr lang="bs-Latn-BA" i="1" dirty="0" smtClean="0"/>
              <a:t> </a:t>
            </a:r>
            <a:r>
              <a:rPr lang="bs-Latn-BA" i="1" dirty="0" err="1" smtClean="0"/>
              <a:t>zilyetlik</a:t>
            </a:r>
            <a:r>
              <a:rPr lang="bs-Latn-BA" i="1" dirty="0" smtClean="0"/>
              <a:t> </a:t>
            </a:r>
            <a:r>
              <a:rPr lang="bs-Latn-BA" i="1" dirty="0" err="1" smtClean="0"/>
              <a:t>tesisi</a:t>
            </a:r>
            <a:r>
              <a:rPr lang="bs-Latn-BA" i="1" dirty="0" smtClean="0"/>
              <a:t> </a:t>
            </a:r>
            <a:r>
              <a:rPr lang="bs-Latn-BA" i="1" dirty="0" err="1" smtClean="0"/>
              <a:t>mümkün</a:t>
            </a:r>
            <a:r>
              <a:rPr lang="bs-Latn-BA" i="1" dirty="0" smtClean="0"/>
              <a:t> </a:t>
            </a:r>
            <a:r>
              <a:rPr lang="bs-Latn-BA" i="1" dirty="0" err="1" smtClean="0"/>
              <a:t>olmayan</a:t>
            </a:r>
            <a:r>
              <a:rPr lang="bs-Latn-BA" i="1" dirty="0" smtClean="0"/>
              <a:t> </a:t>
            </a:r>
            <a:r>
              <a:rPr lang="bs-Latn-BA" i="1" dirty="0" err="1" smtClean="0"/>
              <a:t>araziler</a:t>
            </a:r>
            <a:r>
              <a:rPr lang="bs-Latn-BA" i="1" dirty="0" smtClean="0"/>
              <a:t> </a:t>
            </a:r>
            <a:r>
              <a:rPr lang="bs-Latn-BA" i="1" dirty="0" err="1" smtClean="0"/>
              <a:t>veya</a:t>
            </a:r>
            <a:r>
              <a:rPr lang="bs-Latn-BA" i="1" dirty="0" smtClean="0"/>
              <a:t> </a:t>
            </a:r>
            <a:r>
              <a:rPr lang="bs-Latn-BA" i="1" dirty="0" err="1" smtClean="0"/>
              <a:t>mallar</a:t>
            </a:r>
            <a:r>
              <a:rPr lang="bs-Latn-BA" i="1" dirty="0" smtClean="0"/>
              <a:t> </a:t>
            </a:r>
            <a:r>
              <a:rPr lang="bs-Latn-BA" i="1" dirty="0" err="1" smtClean="0"/>
              <a:t>üzerinde</a:t>
            </a:r>
            <a:r>
              <a:rPr lang="bs-Latn-BA" i="1" dirty="0" smtClean="0"/>
              <a:t> </a:t>
            </a:r>
            <a:r>
              <a:rPr lang="bs-Latn-BA" i="1" dirty="0" err="1" smtClean="0"/>
              <a:t>fiili</a:t>
            </a:r>
            <a:r>
              <a:rPr lang="bs-Latn-BA" i="1" dirty="0" smtClean="0"/>
              <a:t> </a:t>
            </a:r>
            <a:r>
              <a:rPr lang="bs-Latn-BA" i="1" dirty="0" err="1" smtClean="0"/>
              <a:t>hakimiyet</a:t>
            </a:r>
            <a:r>
              <a:rPr lang="bs-Latn-BA" i="1" dirty="0" smtClean="0"/>
              <a:t> </a:t>
            </a:r>
            <a:r>
              <a:rPr lang="bs-Latn-BA" i="1" dirty="0" err="1" smtClean="0"/>
              <a:t>kurmuş</a:t>
            </a:r>
            <a:r>
              <a:rPr lang="bs-Latn-BA" i="1" dirty="0" smtClean="0"/>
              <a:t> </a:t>
            </a:r>
            <a:r>
              <a:rPr lang="bs-Latn-BA" i="1" dirty="0" err="1" smtClean="0"/>
              <a:t>kişilerin</a:t>
            </a:r>
            <a:r>
              <a:rPr lang="bs-Latn-BA" i="1" dirty="0" smtClean="0"/>
              <a:t>, </a:t>
            </a:r>
            <a:r>
              <a:rPr lang="bs-Latn-BA" i="1" dirty="0" err="1" smtClean="0"/>
              <a:t>zilyetlik</a:t>
            </a:r>
            <a:r>
              <a:rPr lang="bs-Latn-BA" i="1" dirty="0" smtClean="0"/>
              <a:t> </a:t>
            </a:r>
            <a:r>
              <a:rPr lang="bs-Latn-BA" i="1" dirty="0" err="1" smtClean="0"/>
              <a:t>davası</a:t>
            </a:r>
            <a:r>
              <a:rPr lang="bs-Latn-BA" i="1" dirty="0" smtClean="0"/>
              <a:t> </a:t>
            </a:r>
            <a:r>
              <a:rPr lang="bs-Latn-BA" i="1" dirty="0" err="1" smtClean="0"/>
              <a:t>açabilmeleri</a:t>
            </a:r>
            <a:r>
              <a:rPr lang="bs-Latn-BA" i="1" dirty="0" smtClean="0"/>
              <a:t> </a:t>
            </a:r>
            <a:r>
              <a:rPr lang="bs-Latn-BA" i="1" dirty="0" err="1" smtClean="0"/>
              <a:t>mümkün</a:t>
            </a:r>
            <a:r>
              <a:rPr lang="bs-Latn-BA" i="1" dirty="0" smtClean="0"/>
              <a:t> </a:t>
            </a:r>
            <a:r>
              <a:rPr lang="bs-Latn-BA" i="1" dirty="0" err="1" smtClean="0"/>
              <a:t>değildir</a:t>
            </a:r>
            <a:r>
              <a:rPr lang="bs-Latn-BA" dirty="0" smtClean="0"/>
              <a:t>”. </a:t>
            </a:r>
            <a:r>
              <a:rPr lang="bs-Latn-BA" dirty="0" err="1" smtClean="0"/>
              <a:t>Zilyet</a:t>
            </a:r>
            <a:r>
              <a:rPr lang="bs-Latn-BA" dirty="0" smtClean="0"/>
              <a:t> </a:t>
            </a:r>
            <a:r>
              <a:rPr lang="bs-Latn-BA" dirty="0" err="1" smtClean="0"/>
              <a:t>yapılan</a:t>
            </a:r>
            <a:r>
              <a:rPr lang="bs-Latn-BA" dirty="0" smtClean="0"/>
              <a:t> </a:t>
            </a:r>
            <a:r>
              <a:rPr lang="bs-Latn-BA" dirty="0" err="1" smtClean="0"/>
              <a:t>gasb</a:t>
            </a:r>
            <a:r>
              <a:rPr lang="bs-Latn-BA" dirty="0" smtClean="0"/>
              <a:t> </a:t>
            </a:r>
            <a:r>
              <a:rPr lang="bs-Latn-BA" dirty="0" err="1" smtClean="0"/>
              <a:t>sonunda</a:t>
            </a:r>
            <a:r>
              <a:rPr lang="bs-Latn-BA" dirty="0" smtClean="0"/>
              <a:t> bir </a:t>
            </a:r>
            <a:r>
              <a:rPr lang="bs-Latn-BA" dirty="0" err="1" smtClean="0"/>
              <a:t>zarara</a:t>
            </a:r>
            <a:r>
              <a:rPr lang="bs-Latn-BA" dirty="0" smtClean="0"/>
              <a:t> </a:t>
            </a:r>
            <a:r>
              <a:rPr lang="bs-Latn-BA" dirty="0" err="1" smtClean="0"/>
              <a:t>uğramışsa</a:t>
            </a:r>
            <a:r>
              <a:rPr lang="bs-Latn-BA" dirty="0" smtClean="0"/>
              <a:t> </a:t>
            </a:r>
            <a:r>
              <a:rPr lang="bs-Latn-BA" dirty="0" err="1" smtClean="0"/>
              <a:t>bunun</a:t>
            </a:r>
            <a:r>
              <a:rPr lang="bs-Latn-BA" dirty="0" smtClean="0"/>
              <a:t> </a:t>
            </a:r>
            <a:r>
              <a:rPr lang="bs-Latn-BA" dirty="0" err="1" smtClean="0"/>
              <a:t>tazminini</a:t>
            </a:r>
            <a:r>
              <a:rPr lang="bs-Latn-BA" dirty="0" smtClean="0"/>
              <a:t> de </a:t>
            </a:r>
            <a:r>
              <a:rPr lang="bs-Latn-BA" dirty="0" err="1" smtClean="0"/>
              <a:t>isteyebilir</a:t>
            </a:r>
            <a:r>
              <a:rPr lang="bs-Latn-BA" dirty="0" smtClean="0"/>
              <a:t>. </a:t>
            </a:r>
            <a:r>
              <a:rPr lang="bs-Latn-BA" b="1" dirty="0" smtClean="0"/>
              <a:t>Bu </a:t>
            </a:r>
            <a:r>
              <a:rPr lang="bs-Latn-BA" b="1" dirty="0" err="1" smtClean="0"/>
              <a:t>haksız</a:t>
            </a:r>
            <a:r>
              <a:rPr lang="bs-Latn-BA" b="1" dirty="0" smtClean="0"/>
              <a:t> </a:t>
            </a:r>
            <a:r>
              <a:rPr lang="bs-Latn-BA" b="1" dirty="0" err="1" smtClean="0"/>
              <a:t>fiil</a:t>
            </a:r>
            <a:r>
              <a:rPr lang="bs-Latn-BA" b="1" dirty="0" smtClean="0"/>
              <a:t> </a:t>
            </a:r>
            <a:r>
              <a:rPr lang="bs-Latn-BA" b="1" dirty="0" err="1" smtClean="0"/>
              <a:t>niteliğinde</a:t>
            </a:r>
            <a:r>
              <a:rPr lang="bs-Latn-BA" b="1" dirty="0" smtClean="0"/>
              <a:t> </a:t>
            </a:r>
            <a:r>
              <a:rPr lang="bs-Latn-BA" b="1" dirty="0" err="1" smtClean="0"/>
              <a:t>olduğu</a:t>
            </a:r>
            <a:r>
              <a:rPr lang="bs-Latn-BA" b="1" dirty="0" smtClean="0"/>
              <a:t> </a:t>
            </a:r>
            <a:r>
              <a:rPr lang="bs-Latn-BA" b="1" dirty="0" err="1" smtClean="0"/>
              <a:t>için</a:t>
            </a:r>
            <a:r>
              <a:rPr lang="bs-Latn-BA" b="1" dirty="0" smtClean="0"/>
              <a:t> “</a:t>
            </a:r>
            <a:r>
              <a:rPr lang="bs-Latn-BA" b="1" i="1" dirty="0" err="1" smtClean="0"/>
              <a:t>davalının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kusuru</a:t>
            </a:r>
            <a:r>
              <a:rPr lang="bs-Latn-BA" b="1" dirty="0" smtClean="0"/>
              <a:t>”</a:t>
            </a:r>
            <a:r>
              <a:rPr lang="bs-Latn-BA" b="1" dirty="0" err="1" smtClean="0"/>
              <a:t>nun</a:t>
            </a:r>
            <a:r>
              <a:rPr lang="bs-Latn-BA" b="1" dirty="0" smtClean="0"/>
              <a:t> </a:t>
            </a:r>
            <a:r>
              <a:rPr lang="bs-Latn-BA" b="1" dirty="0" err="1" smtClean="0"/>
              <a:t>ıspatı</a:t>
            </a:r>
            <a:r>
              <a:rPr lang="bs-Latn-BA" b="1" dirty="0" smtClean="0"/>
              <a:t> </a:t>
            </a:r>
            <a:r>
              <a:rPr lang="bs-Latn-BA" b="1" dirty="0" err="1" smtClean="0"/>
              <a:t>gerekir</a:t>
            </a:r>
            <a:r>
              <a:rPr lang="bs-Latn-BA" dirty="0" smtClean="0"/>
              <a:t>. A dan, H </a:t>
            </a:r>
            <a:r>
              <a:rPr lang="bs-Latn-BA" dirty="0" err="1" smtClean="0"/>
              <a:t>malı</a:t>
            </a:r>
            <a:r>
              <a:rPr lang="bs-Latn-BA" dirty="0" smtClean="0"/>
              <a:t> </a:t>
            </a:r>
            <a:r>
              <a:rPr lang="bs-Latn-BA" dirty="0" err="1" smtClean="0"/>
              <a:t>gasbetmişse</a:t>
            </a:r>
            <a:r>
              <a:rPr lang="bs-Latn-BA" dirty="0" smtClean="0"/>
              <a:t> </a:t>
            </a:r>
            <a:r>
              <a:rPr lang="bs-Latn-BA" dirty="0" err="1" smtClean="0"/>
              <a:t>ondan</a:t>
            </a:r>
            <a:r>
              <a:rPr lang="bs-Latn-BA" dirty="0" smtClean="0"/>
              <a:t> </a:t>
            </a:r>
            <a:r>
              <a:rPr lang="bs-Latn-BA" dirty="0" err="1" smtClean="0"/>
              <a:t>gasbedenlere</a:t>
            </a:r>
            <a:r>
              <a:rPr lang="bs-Latn-BA" dirty="0" smtClean="0"/>
              <a:t> </a:t>
            </a:r>
            <a:r>
              <a:rPr lang="bs-Latn-BA" dirty="0" err="1" smtClean="0"/>
              <a:t>veya</a:t>
            </a:r>
            <a:r>
              <a:rPr lang="bs-Latn-BA" dirty="0" smtClean="0"/>
              <a:t> </a:t>
            </a:r>
            <a:r>
              <a:rPr lang="bs-Latn-BA" dirty="0" err="1" smtClean="0"/>
              <a:t>ölümü</a:t>
            </a:r>
            <a:r>
              <a:rPr lang="bs-Latn-BA" dirty="0" smtClean="0"/>
              <a:t> </a:t>
            </a:r>
            <a:r>
              <a:rPr lang="bs-Latn-BA" dirty="0" err="1" smtClean="0"/>
              <a:t>halinde</a:t>
            </a:r>
            <a:r>
              <a:rPr lang="bs-Latn-BA" dirty="0" smtClean="0"/>
              <a:t> </a:t>
            </a:r>
            <a:r>
              <a:rPr lang="bs-Latn-BA" dirty="0" err="1" smtClean="0"/>
              <a:t>mirasçılarına</a:t>
            </a:r>
            <a:r>
              <a:rPr lang="bs-Latn-BA" dirty="0" smtClean="0"/>
              <a:t> </a:t>
            </a:r>
            <a:r>
              <a:rPr lang="bs-Latn-BA" dirty="0" err="1" smtClean="0"/>
              <a:t>karşı</a:t>
            </a:r>
            <a:r>
              <a:rPr lang="bs-Latn-BA" dirty="0" smtClean="0"/>
              <a:t> </a:t>
            </a:r>
            <a:r>
              <a:rPr lang="bs-Latn-BA" dirty="0" err="1" smtClean="0"/>
              <a:t>dava</a:t>
            </a:r>
            <a:r>
              <a:rPr lang="bs-Latn-BA" dirty="0" smtClean="0"/>
              <a:t> </a:t>
            </a:r>
            <a:r>
              <a:rPr lang="bs-Latn-BA" dirty="0" err="1" smtClean="0"/>
              <a:t>açılabilir</a:t>
            </a:r>
            <a:r>
              <a:rPr lang="bs-Latn-BA" dirty="0" smtClean="0"/>
              <a:t>. Ama H </a:t>
            </a:r>
            <a:r>
              <a:rPr lang="bs-Latn-BA" dirty="0" err="1" smtClean="0"/>
              <a:t>malı</a:t>
            </a:r>
            <a:r>
              <a:rPr lang="bs-Latn-BA" dirty="0" smtClean="0"/>
              <a:t> </a:t>
            </a:r>
            <a:r>
              <a:rPr lang="bs-Latn-BA" dirty="0" err="1" smtClean="0"/>
              <a:t>satmış</a:t>
            </a:r>
            <a:r>
              <a:rPr lang="bs-Latn-BA" dirty="0" smtClean="0"/>
              <a:t> ve </a:t>
            </a:r>
            <a:r>
              <a:rPr lang="bs-Latn-BA" dirty="0" err="1" smtClean="0"/>
              <a:t>devretmişse</a:t>
            </a:r>
            <a:r>
              <a:rPr lang="bs-Latn-BA" dirty="0" smtClean="0"/>
              <a:t> </a:t>
            </a:r>
            <a:r>
              <a:rPr lang="bs-Latn-BA" dirty="0" err="1" smtClean="0"/>
              <a:t>devralanlara</a:t>
            </a:r>
            <a:r>
              <a:rPr lang="bs-Latn-BA" dirty="0" smtClean="0"/>
              <a:t> </a:t>
            </a:r>
            <a:r>
              <a:rPr lang="bs-Latn-BA" dirty="0" err="1" smtClean="0"/>
              <a:t>karşı</a:t>
            </a:r>
            <a:r>
              <a:rPr lang="bs-Latn-BA" dirty="0" smtClean="0"/>
              <a:t> </a:t>
            </a:r>
            <a:r>
              <a:rPr lang="bs-Latn-BA" dirty="0" err="1" smtClean="0"/>
              <a:t>zilyetlik</a:t>
            </a:r>
            <a:r>
              <a:rPr lang="bs-Latn-BA" dirty="0" smtClean="0"/>
              <a:t> </a:t>
            </a:r>
            <a:r>
              <a:rPr lang="bs-Latn-BA" dirty="0" err="1" smtClean="0"/>
              <a:t>davası</a:t>
            </a:r>
            <a:r>
              <a:rPr lang="bs-Latn-BA" dirty="0" smtClean="0"/>
              <a:t> </a:t>
            </a:r>
            <a:r>
              <a:rPr lang="bs-Latn-BA" dirty="0" err="1" smtClean="0"/>
              <a:t>açılamaz</a:t>
            </a:r>
            <a:r>
              <a:rPr lang="bs-Latn-BA" dirty="0" smtClean="0"/>
              <a:t>. </a:t>
            </a:r>
            <a:r>
              <a:rPr lang="bs-Latn-BA" dirty="0" err="1" smtClean="0"/>
              <a:t>Ancak</a:t>
            </a:r>
            <a:r>
              <a:rPr lang="bs-Latn-BA" dirty="0" smtClean="0"/>
              <a:t> </a:t>
            </a:r>
            <a:r>
              <a:rPr lang="bs-Latn-BA" dirty="0" err="1" smtClean="0"/>
              <a:t>taşınır</a:t>
            </a:r>
            <a:r>
              <a:rPr lang="bs-Latn-BA" dirty="0" smtClean="0"/>
              <a:t> </a:t>
            </a:r>
            <a:r>
              <a:rPr lang="bs-Latn-BA" dirty="0" err="1" smtClean="0"/>
              <a:t>davası</a:t>
            </a:r>
            <a:r>
              <a:rPr lang="bs-Latn-BA" dirty="0" smtClean="0"/>
              <a:t> </a:t>
            </a:r>
            <a:r>
              <a:rPr lang="bs-Latn-BA" dirty="0" err="1" smtClean="0"/>
              <a:t>veya</a:t>
            </a:r>
            <a:r>
              <a:rPr lang="bs-Latn-BA" dirty="0" smtClean="0"/>
              <a:t> </a:t>
            </a:r>
            <a:r>
              <a:rPr lang="bs-Latn-BA" dirty="0" err="1" smtClean="0"/>
              <a:t>istihkak</a:t>
            </a:r>
            <a:r>
              <a:rPr lang="bs-Latn-BA" dirty="0" smtClean="0"/>
              <a:t> </a:t>
            </a:r>
            <a:r>
              <a:rPr lang="bs-Latn-BA" dirty="0" err="1" smtClean="0"/>
              <a:t>davası</a:t>
            </a:r>
            <a:r>
              <a:rPr lang="bs-Latn-BA" dirty="0" smtClean="0"/>
              <a:t> </a:t>
            </a:r>
            <a:r>
              <a:rPr lang="bs-Latn-BA" dirty="0" err="1" smtClean="0"/>
              <a:t>açılabilir</a:t>
            </a:r>
            <a:r>
              <a:rPr lang="bs-Latn-BA" dirty="0" smtClean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6707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332656"/>
            <a:ext cx="11593288" cy="604867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2</a:t>
            </a:r>
            <a:r>
              <a:rPr lang="bs-Latn-BA" b="1" dirty="0" smtClean="0"/>
              <a:t>) </a:t>
            </a:r>
            <a:r>
              <a:rPr lang="bs-Latn-BA" b="1" dirty="0" err="1" smtClean="0"/>
              <a:t>Tecavüzün</a:t>
            </a:r>
            <a:r>
              <a:rPr lang="bs-Latn-BA" b="1" dirty="0" smtClean="0"/>
              <a:t> </a:t>
            </a:r>
            <a:r>
              <a:rPr lang="bs-Latn-BA" b="1" dirty="0" err="1"/>
              <a:t>önlenmesi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>: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tarafından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</a:t>
            </a:r>
            <a:r>
              <a:rPr lang="bs-Latn-BA" dirty="0"/>
              <a:t> </a:t>
            </a:r>
            <a:r>
              <a:rPr lang="bs-Latn-BA" dirty="0" err="1"/>
              <a:t>kullanılmasını</a:t>
            </a:r>
            <a:r>
              <a:rPr lang="bs-Latn-BA" dirty="0"/>
              <a:t> </a:t>
            </a:r>
            <a:r>
              <a:rPr lang="bs-Latn-BA" dirty="0" err="1"/>
              <a:t>zorlaştırılmış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sınırlanmışsa</a:t>
            </a:r>
            <a:r>
              <a:rPr lang="bs-Latn-BA" dirty="0"/>
              <a:t> </a:t>
            </a:r>
            <a:r>
              <a:rPr lang="bs-Latn-BA" dirty="0" err="1"/>
              <a:t>açılır</a:t>
            </a:r>
            <a:r>
              <a:rPr lang="bs-Latn-BA" dirty="0"/>
              <a:t>. </a:t>
            </a:r>
            <a:r>
              <a:rPr lang="bs-Latn-BA" dirty="0" err="1"/>
              <a:t>Birinci</a:t>
            </a:r>
            <a:r>
              <a:rPr lang="bs-Latn-BA" dirty="0"/>
              <a:t> </a:t>
            </a:r>
            <a:r>
              <a:rPr lang="bs-Latn-BA" dirty="0" err="1"/>
              <a:t>koşul</a:t>
            </a:r>
            <a:r>
              <a:rPr lang="bs-Latn-BA" dirty="0"/>
              <a:t> </a:t>
            </a:r>
            <a:r>
              <a:rPr lang="bs-Latn-BA" dirty="0" err="1"/>
              <a:t>saldırının</a:t>
            </a:r>
            <a:r>
              <a:rPr lang="bs-Latn-BA" dirty="0"/>
              <a:t> </a:t>
            </a:r>
            <a:r>
              <a:rPr lang="bs-Latn-BA" dirty="0" err="1"/>
              <a:t>davacının</a:t>
            </a:r>
            <a:r>
              <a:rPr lang="bs-Latn-BA" dirty="0"/>
              <a:t> </a:t>
            </a:r>
            <a:r>
              <a:rPr lang="bs-Latn-BA" dirty="0" err="1"/>
              <a:t>rızasına</a:t>
            </a:r>
            <a:r>
              <a:rPr lang="bs-Latn-BA" dirty="0"/>
              <a:t> </a:t>
            </a:r>
            <a:r>
              <a:rPr lang="bs-Latn-BA" dirty="0" err="1"/>
              <a:t>dayanmamasıdır</a:t>
            </a:r>
            <a:r>
              <a:rPr lang="bs-Latn-BA" dirty="0"/>
              <a:t>. Bu </a:t>
            </a:r>
            <a:r>
              <a:rPr lang="bs-Latn-BA" dirty="0" err="1"/>
              <a:t>davada</a:t>
            </a:r>
            <a:r>
              <a:rPr lang="bs-Latn-BA" dirty="0"/>
              <a:t> da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bir </a:t>
            </a:r>
            <a:r>
              <a:rPr lang="bs-Latn-BA" dirty="0" err="1"/>
              <a:t>hakkının</a:t>
            </a:r>
            <a:r>
              <a:rPr lang="bs-Latn-BA" dirty="0"/>
              <a:t> </a:t>
            </a:r>
            <a:r>
              <a:rPr lang="bs-Latn-BA" dirty="0" err="1"/>
              <a:t>varlığı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yokluğu</a:t>
            </a:r>
            <a:r>
              <a:rPr lang="bs-Latn-BA" dirty="0"/>
              <a:t> </a:t>
            </a:r>
            <a:r>
              <a:rPr lang="bs-Latn-BA" dirty="0" err="1"/>
              <a:t>tartışılmaz</a:t>
            </a:r>
            <a:r>
              <a:rPr lang="bs-Latn-BA" dirty="0"/>
              <a:t>. </a:t>
            </a:r>
            <a:r>
              <a:rPr lang="bs-Latn-BA" dirty="0" err="1"/>
              <a:t>Gasptan</a:t>
            </a:r>
            <a:r>
              <a:rPr lang="bs-Latn-BA" dirty="0"/>
              <a:t> </a:t>
            </a:r>
            <a:r>
              <a:rPr lang="bs-Latn-BA" dirty="0" err="1"/>
              <a:t>doğan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davalarından</a:t>
            </a:r>
            <a:r>
              <a:rPr lang="bs-Latn-BA" dirty="0"/>
              <a:t> </a:t>
            </a:r>
            <a:r>
              <a:rPr lang="bs-Latn-BA" dirty="0" err="1"/>
              <a:t>farklı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davalı</a:t>
            </a:r>
            <a:r>
              <a:rPr lang="bs-Latn-BA" dirty="0"/>
              <a:t> </a:t>
            </a:r>
            <a:r>
              <a:rPr lang="bs-Latn-BA" dirty="0" err="1"/>
              <a:t>üstün</a:t>
            </a:r>
            <a:r>
              <a:rPr lang="bs-Latn-BA" dirty="0"/>
              <a:t> </a:t>
            </a:r>
            <a:r>
              <a:rPr lang="bs-Latn-BA" dirty="0" err="1"/>
              <a:t>hakkını</a:t>
            </a:r>
            <a:r>
              <a:rPr lang="bs-Latn-BA" dirty="0"/>
              <a:t> </a:t>
            </a:r>
            <a:r>
              <a:rPr lang="bs-Latn-BA" dirty="0" err="1"/>
              <a:t>hemen</a:t>
            </a:r>
            <a:r>
              <a:rPr lang="bs-Latn-BA" dirty="0"/>
              <a:t> </a:t>
            </a:r>
            <a:r>
              <a:rPr lang="bs-Latn-BA" dirty="0" err="1"/>
              <a:t>kanıtlayacak</a:t>
            </a:r>
            <a:r>
              <a:rPr lang="bs-Latn-BA" dirty="0"/>
              <a:t> </a:t>
            </a:r>
            <a:r>
              <a:rPr lang="bs-Latn-BA" dirty="0" err="1"/>
              <a:t>olsa</a:t>
            </a:r>
            <a:r>
              <a:rPr lang="bs-Latn-BA" dirty="0"/>
              <a:t> bile </a:t>
            </a:r>
            <a:r>
              <a:rPr lang="bs-Latn-BA" dirty="0" err="1"/>
              <a:t>dinlenmez</a:t>
            </a:r>
            <a:r>
              <a:rPr lang="bs-Latn-BA" dirty="0"/>
              <a:t>.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tecavüzden</a:t>
            </a:r>
            <a:r>
              <a:rPr lang="bs-Latn-BA" dirty="0"/>
              <a:t> </a:t>
            </a:r>
            <a:r>
              <a:rPr lang="bs-Latn-BA" dirty="0" err="1"/>
              <a:t>doğan</a:t>
            </a:r>
            <a:r>
              <a:rPr lang="bs-Latn-BA" dirty="0"/>
              <a:t> </a:t>
            </a:r>
            <a:r>
              <a:rPr lang="bs-Latn-BA" dirty="0" err="1"/>
              <a:t>davalar</a:t>
            </a:r>
            <a:r>
              <a:rPr lang="bs-Latn-BA" dirty="0"/>
              <a:t>;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Zilyetliğe</a:t>
            </a:r>
            <a:r>
              <a:rPr lang="bs-Latn-BA" dirty="0" smtClean="0"/>
              <a:t> </a:t>
            </a:r>
            <a:r>
              <a:rPr lang="bs-Latn-BA" dirty="0" err="1"/>
              <a:t>tecavüz</a:t>
            </a:r>
            <a:r>
              <a:rPr lang="bs-Latn-BA" dirty="0"/>
              <a:t>: </a:t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Başlaması</a:t>
            </a:r>
            <a:r>
              <a:rPr lang="bs-Latn-BA" dirty="0" smtClean="0"/>
              <a:t> </a:t>
            </a:r>
            <a:r>
              <a:rPr lang="bs-Latn-BA" dirty="0" err="1"/>
              <a:t>kuvvetle</a:t>
            </a:r>
            <a:r>
              <a:rPr lang="bs-Latn-BA" dirty="0"/>
              <a:t> </a:t>
            </a:r>
            <a:r>
              <a:rPr lang="bs-Latn-BA" dirty="0" err="1"/>
              <a:t>muhtemelse</a:t>
            </a:r>
            <a:r>
              <a:rPr lang="bs-Latn-BA" dirty="0"/>
              <a:t> “</a:t>
            </a:r>
            <a:r>
              <a:rPr lang="bs-Latn-BA" i="1" dirty="0" err="1"/>
              <a:t>tecavüzün</a:t>
            </a:r>
            <a:r>
              <a:rPr lang="bs-Latn-BA" i="1" dirty="0"/>
              <a:t> </a:t>
            </a:r>
            <a:r>
              <a:rPr lang="bs-Latn-BA" i="1" dirty="0" err="1"/>
              <a:t>men’i</a:t>
            </a:r>
            <a:r>
              <a:rPr lang="bs-Latn-BA" dirty="0"/>
              <a:t>”ni</a:t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Başlamış</a:t>
            </a:r>
            <a:r>
              <a:rPr lang="bs-Latn-BA" dirty="0" smtClean="0"/>
              <a:t> </a:t>
            </a:r>
            <a:r>
              <a:rPr lang="bs-Latn-BA" dirty="0" err="1"/>
              <a:t>devam</a:t>
            </a:r>
            <a:r>
              <a:rPr lang="bs-Latn-BA" dirty="0"/>
              <a:t> </a:t>
            </a:r>
            <a:r>
              <a:rPr lang="bs-Latn-BA" dirty="0" err="1"/>
              <a:t>ediyorsa</a:t>
            </a:r>
            <a:r>
              <a:rPr lang="bs-Latn-BA" dirty="0"/>
              <a:t> </a:t>
            </a:r>
            <a:r>
              <a:rPr lang="bs-Latn-BA" dirty="0" err="1"/>
              <a:t>saldırının</a:t>
            </a:r>
            <a:r>
              <a:rPr lang="bs-Latn-BA" dirty="0"/>
              <a:t> </a:t>
            </a:r>
            <a:r>
              <a:rPr lang="bs-Latn-BA" dirty="0" err="1"/>
              <a:t>sona</a:t>
            </a:r>
            <a:r>
              <a:rPr lang="bs-Latn-BA" dirty="0"/>
              <a:t> </a:t>
            </a:r>
            <a:r>
              <a:rPr lang="bs-Latn-BA" dirty="0" err="1"/>
              <a:t>erdirilmesi</a:t>
            </a:r>
            <a:r>
              <a:rPr lang="bs-Latn-BA" dirty="0"/>
              <a:t> “</a:t>
            </a:r>
            <a:r>
              <a:rPr lang="bs-Latn-BA" i="1" dirty="0" err="1"/>
              <a:t>tecavüzün</a:t>
            </a:r>
            <a:r>
              <a:rPr lang="bs-Latn-BA" i="1" dirty="0"/>
              <a:t> </a:t>
            </a:r>
            <a:r>
              <a:rPr lang="bs-Latn-BA" i="1" dirty="0" err="1"/>
              <a:t>ref’i</a:t>
            </a:r>
            <a:r>
              <a:rPr lang="bs-Latn-BA" dirty="0"/>
              <a:t>”ni</a:t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Sonunda</a:t>
            </a:r>
            <a:r>
              <a:rPr lang="bs-Latn-BA" dirty="0" smtClean="0"/>
              <a:t> </a:t>
            </a:r>
            <a:r>
              <a:rPr lang="bs-Latn-BA" dirty="0"/>
              <a:t>bir </a:t>
            </a:r>
            <a:r>
              <a:rPr lang="bs-Latn-BA" dirty="0" err="1"/>
              <a:t>zarar</a:t>
            </a:r>
            <a:r>
              <a:rPr lang="bs-Latn-BA" dirty="0"/>
              <a:t> </a:t>
            </a:r>
            <a:r>
              <a:rPr lang="bs-Latn-BA" dirty="0" err="1"/>
              <a:t>doğmuşsa</a:t>
            </a:r>
            <a:r>
              <a:rPr lang="bs-Latn-BA" dirty="0"/>
              <a:t> </a:t>
            </a:r>
            <a:r>
              <a:rPr lang="bs-Latn-BA" dirty="0" err="1"/>
              <a:t>bunun</a:t>
            </a:r>
            <a:r>
              <a:rPr lang="bs-Latn-BA" dirty="0"/>
              <a:t> “</a:t>
            </a:r>
            <a:r>
              <a:rPr lang="bs-Latn-BA" i="1" dirty="0" err="1"/>
              <a:t>tazminini</a:t>
            </a:r>
            <a:r>
              <a:rPr lang="bs-Latn-BA" dirty="0"/>
              <a:t>” </a:t>
            </a:r>
            <a:r>
              <a:rPr lang="bs-Latn-BA" dirty="0" err="1"/>
              <a:t>isteyebilir</a:t>
            </a:r>
            <a:r>
              <a:rPr lang="bs-Latn-BA" dirty="0"/>
              <a:t>.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fiil</a:t>
            </a:r>
            <a:r>
              <a:rPr lang="bs-Latn-BA" dirty="0"/>
              <a:t> </a:t>
            </a:r>
            <a:r>
              <a:rPr lang="bs-Latn-BA" dirty="0" err="1"/>
              <a:t>niteliğinde</a:t>
            </a:r>
            <a:r>
              <a:rPr lang="bs-Latn-BA" dirty="0"/>
              <a:t> </a:t>
            </a:r>
            <a:r>
              <a:rPr lang="bs-Latn-BA" dirty="0" err="1"/>
              <a:t>olduğundan</a:t>
            </a:r>
            <a:r>
              <a:rPr lang="bs-Latn-BA" dirty="0"/>
              <a:t> </a:t>
            </a:r>
            <a:r>
              <a:rPr lang="bs-Latn-BA" dirty="0" err="1"/>
              <a:t>davalının</a:t>
            </a:r>
            <a:r>
              <a:rPr lang="bs-Latn-BA" dirty="0"/>
              <a:t> </a:t>
            </a:r>
            <a:r>
              <a:rPr lang="bs-Latn-BA" dirty="0" err="1"/>
              <a:t>kusurunun</a:t>
            </a:r>
            <a:r>
              <a:rPr lang="bs-Latn-BA" dirty="0"/>
              <a:t> </a:t>
            </a:r>
            <a:r>
              <a:rPr lang="bs-Latn-BA" dirty="0" err="1"/>
              <a:t>ıspatı</a:t>
            </a:r>
            <a:r>
              <a:rPr lang="bs-Latn-BA" dirty="0"/>
              <a:t> </a:t>
            </a:r>
            <a:r>
              <a:rPr lang="bs-Latn-BA" dirty="0" err="1"/>
              <a:t>şarttır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Vasıtalı</a:t>
            </a:r>
            <a:r>
              <a:rPr lang="bs-Latn-BA" dirty="0" smtClean="0"/>
              <a:t> </a:t>
            </a:r>
            <a:r>
              <a:rPr lang="bs-Latn-BA" dirty="0" err="1"/>
              <a:t>zilyetler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davasından</a:t>
            </a:r>
            <a:r>
              <a:rPr lang="bs-Latn-BA" dirty="0"/>
              <a:t> </a:t>
            </a:r>
            <a:r>
              <a:rPr lang="bs-Latn-BA" dirty="0" err="1"/>
              <a:t>farklı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“</a:t>
            </a:r>
            <a:r>
              <a:rPr lang="bs-Latn-BA" i="1" dirty="0"/>
              <a:t>men </a:t>
            </a:r>
            <a:r>
              <a:rPr lang="bs-Latn-BA" i="1" dirty="0" err="1"/>
              <a:t>davasını</a:t>
            </a:r>
            <a:r>
              <a:rPr lang="bs-Latn-BA" i="1" dirty="0"/>
              <a:t> </a:t>
            </a:r>
            <a:r>
              <a:rPr lang="bs-Latn-BA" i="1" dirty="0" err="1"/>
              <a:t>kayıtsız</a:t>
            </a:r>
            <a:r>
              <a:rPr lang="bs-Latn-BA" i="1" dirty="0"/>
              <a:t> </a:t>
            </a:r>
            <a:r>
              <a:rPr lang="bs-Latn-BA" i="1" dirty="0" err="1"/>
              <a:t>olarak</a:t>
            </a:r>
            <a:r>
              <a:rPr lang="bs-Latn-BA" i="1" dirty="0"/>
              <a:t> </a:t>
            </a:r>
            <a:r>
              <a:rPr lang="bs-Latn-BA" i="1" dirty="0" err="1"/>
              <a:t>açabilirler</a:t>
            </a:r>
            <a:r>
              <a:rPr lang="bs-Latn-BA" dirty="0"/>
              <a:t>” </a:t>
            </a:r>
            <a:r>
              <a:rPr lang="bs-Latn-BA" dirty="0" err="1"/>
              <a:t>halbuki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davasını</a:t>
            </a:r>
            <a:r>
              <a:rPr lang="bs-Latn-BA" dirty="0"/>
              <a:t> “</a:t>
            </a:r>
            <a:r>
              <a:rPr lang="bs-Latn-BA" i="1" dirty="0" err="1"/>
              <a:t>eşyanın</a:t>
            </a:r>
            <a:r>
              <a:rPr lang="bs-Latn-BA" i="1" dirty="0"/>
              <a:t> </a:t>
            </a:r>
            <a:r>
              <a:rPr lang="bs-Latn-BA" i="1" dirty="0" err="1"/>
              <a:t>vasıtasız</a:t>
            </a:r>
            <a:r>
              <a:rPr lang="bs-Latn-BA" i="1" dirty="0"/>
              <a:t> </a:t>
            </a:r>
            <a:r>
              <a:rPr lang="bs-Latn-BA" i="1" dirty="0" err="1"/>
              <a:t>zilyede</a:t>
            </a:r>
            <a:r>
              <a:rPr lang="bs-Latn-BA" i="1" dirty="0"/>
              <a:t> </a:t>
            </a:r>
            <a:r>
              <a:rPr lang="bs-Latn-BA" i="1" dirty="0" err="1"/>
              <a:t>iadesi</a:t>
            </a:r>
            <a:r>
              <a:rPr lang="bs-Latn-BA" i="1" dirty="0"/>
              <a:t> </a:t>
            </a:r>
            <a:r>
              <a:rPr lang="bs-Latn-BA" i="1" dirty="0" err="1"/>
              <a:t>şartına</a:t>
            </a:r>
            <a:r>
              <a:rPr lang="bs-Latn-BA" i="1" dirty="0"/>
              <a:t> </a:t>
            </a:r>
            <a:r>
              <a:rPr lang="bs-Latn-BA" i="1" dirty="0" err="1"/>
              <a:t>bağlı</a:t>
            </a:r>
            <a:r>
              <a:rPr lang="bs-Latn-BA" i="1" dirty="0"/>
              <a:t> </a:t>
            </a:r>
            <a:r>
              <a:rPr lang="bs-Latn-BA" i="1" dirty="0" err="1"/>
              <a:t>olarak</a:t>
            </a:r>
            <a:r>
              <a:rPr lang="bs-Latn-BA" i="1" dirty="0"/>
              <a:t> </a:t>
            </a:r>
            <a:r>
              <a:rPr lang="bs-Latn-BA" i="1" dirty="0" err="1"/>
              <a:t>açabilmektedirler</a:t>
            </a:r>
            <a:r>
              <a:rPr lang="bs-Latn-BA" dirty="0" smtClean="0"/>
              <a:t>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700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332656"/>
            <a:ext cx="11665296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Zilyetlik </a:t>
            </a:r>
            <a:r>
              <a:rPr lang="bs-Latn-BA" b="1" dirty="0" err="1"/>
              <a:t>Davalarında</a:t>
            </a:r>
            <a:r>
              <a:rPr lang="bs-Latn-BA" b="1" dirty="0"/>
              <a:t> </a:t>
            </a:r>
            <a:r>
              <a:rPr lang="bs-Latn-BA" b="1" dirty="0" err="1"/>
              <a:t>süre</a:t>
            </a:r>
            <a:r>
              <a:rPr lang="bs-Latn-BA" b="1" dirty="0"/>
              <a:t> </a:t>
            </a:r>
            <a:r>
              <a:rPr lang="bs-Latn-BA" b="1" dirty="0" err="1" smtClean="0"/>
              <a:t>aşımı</a:t>
            </a: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smtClean="0"/>
              <a:t>“</a:t>
            </a:r>
            <a:r>
              <a:rPr lang="bs-Latn-BA" i="1" dirty="0"/>
              <a:t>Zilyetlik </a:t>
            </a:r>
            <a:r>
              <a:rPr lang="bs-Latn-BA" i="1" dirty="0" err="1"/>
              <a:t>davaları</a:t>
            </a:r>
            <a:r>
              <a:rPr lang="bs-Latn-BA" i="1" dirty="0"/>
              <a:t>, </a:t>
            </a:r>
            <a:r>
              <a:rPr lang="bs-Latn-BA" i="1" dirty="0" err="1"/>
              <a:t>gasp</a:t>
            </a:r>
            <a:r>
              <a:rPr lang="bs-Latn-BA" i="1" dirty="0"/>
              <a:t> ve </a:t>
            </a:r>
            <a:r>
              <a:rPr lang="bs-Latn-BA" i="1" dirty="0" err="1"/>
              <a:t>failin</a:t>
            </a:r>
            <a:r>
              <a:rPr lang="bs-Latn-BA" i="1" dirty="0"/>
              <a:t> </a:t>
            </a:r>
            <a:r>
              <a:rPr lang="bs-Latn-BA" i="1" dirty="0" err="1"/>
              <a:t>öğrenilmesinden</a:t>
            </a:r>
            <a:r>
              <a:rPr lang="bs-Latn-BA" i="1" dirty="0"/>
              <a:t> </a:t>
            </a:r>
            <a:r>
              <a:rPr lang="bs-Latn-BA" i="1" dirty="0" err="1"/>
              <a:t>itibaren</a:t>
            </a:r>
            <a:r>
              <a:rPr lang="bs-Latn-BA" i="1" dirty="0"/>
              <a:t> </a:t>
            </a:r>
            <a:r>
              <a:rPr lang="bs-Latn-BA" b="1" i="1" dirty="0"/>
              <a:t>2 </a:t>
            </a:r>
            <a:r>
              <a:rPr lang="bs-Latn-BA" b="1" i="1" dirty="0" err="1"/>
              <a:t>ay</a:t>
            </a:r>
            <a:r>
              <a:rPr lang="bs-Latn-BA" i="1" dirty="0"/>
              <a:t> ve her </a:t>
            </a:r>
            <a:r>
              <a:rPr lang="bs-Latn-BA" i="1" dirty="0" err="1"/>
              <a:t>halükarda</a:t>
            </a:r>
            <a:r>
              <a:rPr lang="bs-Latn-BA" i="1" dirty="0"/>
              <a:t> </a:t>
            </a:r>
            <a:r>
              <a:rPr lang="bs-Latn-BA" b="1" i="1" dirty="0"/>
              <a:t>1 </a:t>
            </a:r>
            <a:r>
              <a:rPr lang="bs-Latn-BA" b="1" i="1" dirty="0" err="1"/>
              <a:t>yıl</a:t>
            </a:r>
            <a:r>
              <a:rPr lang="bs-Latn-BA" i="1" dirty="0"/>
              <a:t> </a:t>
            </a:r>
            <a:r>
              <a:rPr lang="bs-Latn-BA" i="1" dirty="0" err="1"/>
              <a:t>içinde</a:t>
            </a:r>
            <a:r>
              <a:rPr lang="bs-Latn-BA" i="1" dirty="0"/>
              <a:t> </a:t>
            </a:r>
            <a:r>
              <a:rPr lang="bs-Latn-BA" i="1" dirty="0" err="1"/>
              <a:t>açılmalıdır</a:t>
            </a:r>
            <a:r>
              <a:rPr lang="bs-Latn-BA" i="1" dirty="0"/>
              <a:t>”</a:t>
            </a:r>
            <a:r>
              <a:rPr lang="bs-Latn-BA" dirty="0"/>
              <a:t>. Bu </a:t>
            </a:r>
            <a:r>
              <a:rPr lang="bs-Latn-BA" dirty="0" err="1"/>
              <a:t>süreler</a:t>
            </a:r>
            <a:r>
              <a:rPr lang="bs-Latn-BA" dirty="0"/>
              <a:t> hak </a:t>
            </a:r>
            <a:r>
              <a:rPr lang="bs-Latn-BA" dirty="0" err="1"/>
              <a:t>düşürücü</a:t>
            </a:r>
            <a:r>
              <a:rPr lang="bs-Latn-BA" dirty="0"/>
              <a:t> </a:t>
            </a:r>
            <a:r>
              <a:rPr lang="bs-Latn-BA" dirty="0" err="1"/>
              <a:t>süreler</a:t>
            </a:r>
            <a:r>
              <a:rPr lang="bs-Latn-BA" dirty="0"/>
              <a:t> </a:t>
            </a:r>
            <a:r>
              <a:rPr lang="bs-Latn-BA" dirty="0" err="1"/>
              <a:t>olup</a:t>
            </a:r>
            <a:r>
              <a:rPr lang="bs-Latn-BA" dirty="0"/>
              <a:t> </a:t>
            </a:r>
            <a:r>
              <a:rPr lang="bs-Latn-BA" dirty="0" err="1"/>
              <a:t>hakimce</a:t>
            </a:r>
            <a:r>
              <a:rPr lang="bs-Latn-BA" dirty="0"/>
              <a:t> </a:t>
            </a:r>
            <a:r>
              <a:rPr lang="bs-Latn-BA" dirty="0" err="1"/>
              <a:t>re’sen</a:t>
            </a:r>
            <a:r>
              <a:rPr lang="bs-Latn-BA" dirty="0"/>
              <a:t> </a:t>
            </a:r>
            <a:r>
              <a:rPr lang="bs-Latn-BA" dirty="0" err="1"/>
              <a:t>dikkate</a:t>
            </a:r>
            <a:r>
              <a:rPr lang="bs-Latn-BA" dirty="0"/>
              <a:t> </a:t>
            </a:r>
            <a:r>
              <a:rPr lang="bs-Latn-BA" dirty="0" err="1"/>
              <a:t>alınır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err="1" smtClean="0"/>
              <a:t>Muhakeme</a:t>
            </a:r>
            <a:r>
              <a:rPr lang="bs-Latn-BA" b="1" dirty="0" smtClean="0"/>
              <a:t> </a:t>
            </a:r>
            <a:r>
              <a:rPr lang="bs-Latn-BA" b="1" dirty="0" err="1"/>
              <a:t>usulu</a:t>
            </a:r>
            <a:r>
              <a:rPr lang="bs-Latn-BA" dirty="0"/>
              <a:t>: </a:t>
            </a:r>
            <a:r>
              <a:rPr lang="bs-Latn-BA" dirty="0" err="1"/>
              <a:t>Basit</a:t>
            </a:r>
            <a:r>
              <a:rPr lang="bs-Latn-BA" dirty="0"/>
              <a:t> </a:t>
            </a:r>
            <a:r>
              <a:rPr lang="bs-Latn-BA" dirty="0" err="1"/>
              <a:t>usule</a:t>
            </a:r>
            <a:r>
              <a:rPr lang="bs-Latn-BA" dirty="0"/>
              <a:t> </a:t>
            </a:r>
            <a:r>
              <a:rPr lang="bs-Latn-BA" dirty="0" err="1"/>
              <a:t>tabidir</a:t>
            </a:r>
            <a:r>
              <a:rPr lang="bs-Latn-BA" dirty="0"/>
              <a:t>. </a:t>
            </a:r>
            <a:r>
              <a:rPr lang="bs-Latn-BA" dirty="0" err="1"/>
              <a:t>Verilen</a:t>
            </a:r>
            <a:r>
              <a:rPr lang="bs-Latn-BA" dirty="0"/>
              <a:t> </a:t>
            </a:r>
            <a:r>
              <a:rPr lang="bs-Latn-BA" dirty="0" err="1"/>
              <a:t>kararlar</a:t>
            </a:r>
            <a:r>
              <a:rPr lang="bs-Latn-BA" dirty="0"/>
              <a:t>,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haklar</a:t>
            </a:r>
            <a:r>
              <a:rPr lang="bs-Latn-BA" dirty="0"/>
              <a:t> </a:t>
            </a:r>
            <a:r>
              <a:rPr lang="bs-Latn-BA" dirty="0" err="1"/>
              <a:t>bakımından</a:t>
            </a:r>
            <a:r>
              <a:rPr lang="bs-Latn-BA" dirty="0"/>
              <a:t> </a:t>
            </a:r>
            <a:r>
              <a:rPr lang="bs-Latn-BA" dirty="0" err="1"/>
              <a:t>kesin</a:t>
            </a:r>
            <a:r>
              <a:rPr lang="bs-Latn-BA" dirty="0"/>
              <a:t> </a:t>
            </a:r>
            <a:r>
              <a:rPr lang="bs-Latn-BA" dirty="0" err="1"/>
              <a:t>hüküm</a:t>
            </a:r>
            <a:r>
              <a:rPr lang="bs-Latn-BA" dirty="0"/>
              <a:t> </a:t>
            </a:r>
            <a:r>
              <a:rPr lang="bs-Latn-BA" dirty="0" err="1"/>
              <a:t>teşkil</a:t>
            </a:r>
            <a:r>
              <a:rPr lang="bs-Latn-BA" dirty="0"/>
              <a:t> </a:t>
            </a:r>
            <a:r>
              <a:rPr lang="bs-Latn-BA" dirty="0" err="1"/>
              <a:t>etmez</a:t>
            </a:r>
            <a:r>
              <a:rPr lang="bs-Latn-BA" dirty="0"/>
              <a:t>. </a:t>
            </a:r>
            <a:r>
              <a:rPr lang="bs-Latn-BA" dirty="0" err="1"/>
              <a:t>Temyizi</a:t>
            </a:r>
            <a:r>
              <a:rPr lang="bs-Latn-BA" dirty="0"/>
              <a:t> </a:t>
            </a:r>
            <a:r>
              <a:rPr lang="bs-Latn-BA" dirty="0" err="1"/>
              <a:t>kabildir</a:t>
            </a:r>
            <a:r>
              <a:rPr lang="bs-Latn-BA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872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332656"/>
            <a:ext cx="11737304" cy="65253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s-Latn-BA" b="1" dirty="0" err="1"/>
              <a:t>C-İdari</a:t>
            </a:r>
            <a:r>
              <a:rPr lang="bs-Latn-BA" b="1" dirty="0"/>
              <a:t> </a:t>
            </a:r>
            <a:r>
              <a:rPr lang="bs-Latn-BA" b="1" dirty="0" err="1"/>
              <a:t>yoldan</a:t>
            </a:r>
            <a:r>
              <a:rPr lang="bs-Latn-BA" b="1" dirty="0"/>
              <a:t> </a:t>
            </a:r>
            <a:r>
              <a:rPr lang="bs-Latn-BA" b="1" dirty="0" err="1"/>
              <a:t>Korunması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3091 </a:t>
            </a:r>
            <a:r>
              <a:rPr lang="bs-Latn-BA" dirty="0" err="1"/>
              <a:t>sayılı</a:t>
            </a:r>
            <a:r>
              <a:rPr lang="bs-Latn-BA" dirty="0"/>
              <a:t> 1984 </a:t>
            </a:r>
            <a:r>
              <a:rPr lang="bs-Latn-BA" dirty="0" err="1"/>
              <a:t>tarihli</a:t>
            </a:r>
            <a:r>
              <a:rPr lang="bs-Latn-BA" dirty="0"/>
              <a:t> “</a:t>
            </a:r>
            <a:r>
              <a:rPr lang="bs-Latn-BA" i="1" dirty="0" err="1"/>
              <a:t>Taşınmaz</a:t>
            </a:r>
            <a:r>
              <a:rPr lang="bs-Latn-BA" i="1" dirty="0"/>
              <a:t> mal </a:t>
            </a:r>
            <a:r>
              <a:rPr lang="bs-Latn-BA" i="1" dirty="0" err="1"/>
              <a:t>zilyetliğine</a:t>
            </a:r>
            <a:r>
              <a:rPr lang="bs-Latn-BA" i="1" dirty="0"/>
              <a:t> </a:t>
            </a:r>
            <a:r>
              <a:rPr lang="bs-Latn-BA" i="1" dirty="0" err="1"/>
              <a:t>yapılan</a:t>
            </a:r>
            <a:r>
              <a:rPr lang="bs-Latn-BA" i="1" dirty="0"/>
              <a:t> </a:t>
            </a:r>
            <a:r>
              <a:rPr lang="bs-Latn-BA" i="1" dirty="0" err="1"/>
              <a:t>tecavüzlerin</a:t>
            </a:r>
            <a:r>
              <a:rPr lang="bs-Latn-BA" i="1" dirty="0"/>
              <a:t> </a:t>
            </a:r>
            <a:r>
              <a:rPr lang="bs-Latn-BA" i="1" dirty="0" err="1"/>
              <a:t>önlenmesi</a:t>
            </a:r>
            <a:r>
              <a:rPr lang="bs-Latn-BA" i="1" dirty="0"/>
              <a:t> </a:t>
            </a:r>
            <a:r>
              <a:rPr lang="bs-Latn-BA" i="1" dirty="0" err="1"/>
              <a:t>hakkında</a:t>
            </a:r>
            <a:r>
              <a:rPr lang="bs-Latn-BA" i="1" dirty="0"/>
              <a:t> </a:t>
            </a:r>
            <a:r>
              <a:rPr lang="bs-Latn-BA" i="1" dirty="0" err="1"/>
              <a:t>kanun</a:t>
            </a:r>
            <a:r>
              <a:rPr lang="bs-Latn-BA" dirty="0"/>
              <a:t>” la </a:t>
            </a:r>
            <a:r>
              <a:rPr lang="bs-Latn-BA" dirty="0" err="1"/>
              <a:t>olur</a:t>
            </a:r>
            <a:r>
              <a:rPr lang="bs-Latn-BA" dirty="0"/>
              <a:t>. Bu </a:t>
            </a:r>
            <a:r>
              <a:rPr lang="bs-Latn-BA" dirty="0" err="1"/>
              <a:t>kanunun</a:t>
            </a:r>
            <a:r>
              <a:rPr lang="bs-Latn-BA" dirty="0"/>
              <a:t> </a:t>
            </a:r>
            <a:r>
              <a:rPr lang="bs-Latn-BA" dirty="0" err="1"/>
              <a:t>uygulama</a:t>
            </a:r>
            <a:r>
              <a:rPr lang="bs-Latn-BA" dirty="0"/>
              <a:t> </a:t>
            </a:r>
            <a:r>
              <a:rPr lang="bs-Latn-BA" dirty="0" err="1"/>
              <a:t>alanlarını</a:t>
            </a:r>
            <a:r>
              <a:rPr lang="bs-Latn-BA" dirty="0"/>
              <a:t> </a:t>
            </a:r>
            <a:r>
              <a:rPr lang="bs-Latn-BA" dirty="0" err="1"/>
              <a:t>belirtmek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bir de </a:t>
            </a:r>
            <a:r>
              <a:rPr lang="bs-Latn-BA" dirty="0" err="1"/>
              <a:t>yönetmelik</a:t>
            </a:r>
            <a:r>
              <a:rPr lang="bs-Latn-BA" dirty="0"/>
              <a:t> </a:t>
            </a:r>
            <a:r>
              <a:rPr lang="bs-Latn-BA" dirty="0" err="1"/>
              <a:t>çıkarılmıştır</a:t>
            </a:r>
            <a:r>
              <a:rPr lang="bs-Latn-BA" dirty="0"/>
              <a:t>. 3091 </a:t>
            </a:r>
            <a:r>
              <a:rPr lang="bs-Latn-BA" dirty="0" err="1"/>
              <a:t>sayılı</a:t>
            </a:r>
            <a:r>
              <a:rPr lang="bs-Latn-BA" dirty="0"/>
              <a:t> </a:t>
            </a:r>
            <a:r>
              <a:rPr lang="bs-Latn-BA" dirty="0" err="1"/>
              <a:t>Kanunla</a:t>
            </a:r>
            <a:r>
              <a:rPr lang="bs-Latn-BA" dirty="0"/>
              <a:t>, MK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anlayışı</a:t>
            </a:r>
            <a:r>
              <a:rPr lang="bs-Latn-BA" dirty="0"/>
              <a:t> </a:t>
            </a:r>
            <a:r>
              <a:rPr lang="bs-Latn-BA" dirty="0" err="1"/>
              <a:t>arasındaki</a:t>
            </a:r>
            <a:r>
              <a:rPr lang="bs-Latn-BA" dirty="0"/>
              <a:t> </a:t>
            </a:r>
            <a:r>
              <a:rPr lang="bs-Latn-BA" dirty="0" err="1"/>
              <a:t>fark</a:t>
            </a:r>
            <a:r>
              <a:rPr lang="bs-Latn-BA" dirty="0"/>
              <a:t> “</a:t>
            </a:r>
            <a:r>
              <a:rPr lang="bs-Latn-BA" i="1" dirty="0"/>
              <a:t>3091 </a:t>
            </a:r>
            <a:r>
              <a:rPr lang="bs-Latn-BA" i="1" dirty="0" err="1"/>
              <a:t>zilyetlik</a:t>
            </a:r>
            <a:r>
              <a:rPr lang="bs-Latn-BA" i="1" dirty="0"/>
              <a:t> </a:t>
            </a:r>
            <a:r>
              <a:rPr lang="bs-Latn-BA" i="1" dirty="0" err="1"/>
              <a:t>iradesi</a:t>
            </a:r>
            <a:r>
              <a:rPr lang="bs-Latn-BA" i="1" dirty="0"/>
              <a:t> ve </a:t>
            </a:r>
            <a:r>
              <a:rPr lang="bs-Latn-BA" i="1" dirty="0" err="1"/>
              <a:t>fiili</a:t>
            </a:r>
            <a:r>
              <a:rPr lang="bs-Latn-BA" i="1" dirty="0"/>
              <a:t> </a:t>
            </a:r>
            <a:r>
              <a:rPr lang="bs-Latn-BA" i="1" dirty="0" err="1"/>
              <a:t>hakimiyetin</a:t>
            </a:r>
            <a:r>
              <a:rPr lang="bs-Latn-BA" i="1" dirty="0"/>
              <a:t> </a:t>
            </a:r>
            <a:r>
              <a:rPr lang="bs-Latn-BA" i="1" dirty="0" err="1"/>
              <a:t>yanında</a:t>
            </a:r>
            <a:r>
              <a:rPr lang="bs-Latn-BA" i="1" dirty="0"/>
              <a:t>, </a:t>
            </a:r>
            <a:r>
              <a:rPr lang="bs-Latn-BA" i="1" dirty="0" err="1"/>
              <a:t>eşya</a:t>
            </a:r>
            <a:r>
              <a:rPr lang="bs-Latn-BA" i="1" dirty="0"/>
              <a:t> </a:t>
            </a:r>
            <a:r>
              <a:rPr lang="bs-Latn-BA" i="1" dirty="0" err="1"/>
              <a:t>üzerinde</a:t>
            </a:r>
            <a:r>
              <a:rPr lang="bs-Latn-BA" i="1" dirty="0"/>
              <a:t> bir </a:t>
            </a:r>
            <a:r>
              <a:rPr lang="bs-Latn-BA" i="1" dirty="0" err="1"/>
              <a:t>menfaat</a:t>
            </a:r>
            <a:r>
              <a:rPr lang="bs-Latn-BA" i="1" dirty="0"/>
              <a:t> sahibi </a:t>
            </a:r>
            <a:r>
              <a:rPr lang="bs-Latn-BA" i="1" dirty="0" err="1"/>
              <a:t>olmayı</a:t>
            </a:r>
            <a:r>
              <a:rPr lang="bs-Latn-BA" i="1" dirty="0"/>
              <a:t> da </a:t>
            </a:r>
            <a:r>
              <a:rPr lang="bs-Latn-BA" i="1" dirty="0" err="1"/>
              <a:t>aramaktadır</a:t>
            </a:r>
            <a:r>
              <a:rPr lang="bs-Latn-BA" dirty="0"/>
              <a:t>”.</a:t>
            </a:r>
            <a:br>
              <a:rPr lang="bs-Latn-BA" dirty="0"/>
            </a:br>
            <a:r>
              <a:rPr lang="bs-Latn-BA" dirty="0"/>
              <a:t>Bu </a:t>
            </a:r>
            <a:r>
              <a:rPr lang="bs-Latn-BA" dirty="0" err="1"/>
              <a:t>kanunun</a:t>
            </a:r>
            <a:r>
              <a:rPr lang="bs-Latn-BA" dirty="0"/>
              <a:t> </a:t>
            </a:r>
            <a:r>
              <a:rPr lang="bs-Latn-BA" dirty="0" err="1"/>
              <a:t>uygulama</a:t>
            </a:r>
            <a:r>
              <a:rPr lang="bs-Latn-BA" dirty="0"/>
              <a:t> </a:t>
            </a:r>
            <a:r>
              <a:rPr lang="bs-Latn-BA" dirty="0" err="1"/>
              <a:t>alanına</a:t>
            </a:r>
            <a:r>
              <a:rPr lang="bs-Latn-BA" dirty="0"/>
              <a:t> “</a:t>
            </a:r>
            <a:r>
              <a:rPr lang="bs-Latn-BA" i="1" dirty="0" err="1"/>
              <a:t>özel</a:t>
            </a:r>
            <a:r>
              <a:rPr lang="bs-Latn-BA" i="1" dirty="0"/>
              <a:t> </a:t>
            </a:r>
            <a:r>
              <a:rPr lang="bs-Latn-BA" i="1" dirty="0" err="1"/>
              <a:t>mülkiyete</a:t>
            </a:r>
            <a:r>
              <a:rPr lang="bs-Latn-BA" i="1" dirty="0"/>
              <a:t> </a:t>
            </a:r>
            <a:r>
              <a:rPr lang="bs-Latn-BA" i="1" dirty="0" err="1"/>
              <a:t>tabi</a:t>
            </a:r>
            <a:r>
              <a:rPr lang="bs-Latn-BA" i="1" dirty="0"/>
              <a:t> </a:t>
            </a:r>
            <a:r>
              <a:rPr lang="bs-Latn-BA" i="1" dirty="0" err="1"/>
              <a:t>taşınmazlar</a:t>
            </a:r>
            <a:r>
              <a:rPr lang="bs-Latn-BA" i="1" dirty="0"/>
              <a:t>, kamu </a:t>
            </a:r>
            <a:r>
              <a:rPr lang="bs-Latn-BA" i="1" dirty="0" err="1"/>
              <a:t>malı</a:t>
            </a:r>
            <a:r>
              <a:rPr lang="bs-Latn-BA" i="1" dirty="0"/>
              <a:t> </a:t>
            </a:r>
            <a:r>
              <a:rPr lang="bs-Latn-BA" i="1" dirty="0" err="1"/>
              <a:t>niteliğindeki</a:t>
            </a:r>
            <a:r>
              <a:rPr lang="bs-Latn-BA" i="1" dirty="0"/>
              <a:t> </a:t>
            </a:r>
            <a:r>
              <a:rPr lang="bs-Latn-BA" i="1" dirty="0" err="1"/>
              <a:t>taşınmazlar</a:t>
            </a:r>
            <a:r>
              <a:rPr lang="bs-Latn-BA" i="1" dirty="0"/>
              <a:t>, </a:t>
            </a:r>
            <a:r>
              <a:rPr lang="bs-Latn-BA" i="1" dirty="0" err="1"/>
              <a:t>devletin</a:t>
            </a:r>
            <a:r>
              <a:rPr lang="bs-Latn-BA" i="1" dirty="0"/>
              <a:t> </a:t>
            </a:r>
            <a:r>
              <a:rPr lang="bs-Latn-BA" i="1" dirty="0" err="1"/>
              <a:t>hüküm</a:t>
            </a:r>
            <a:r>
              <a:rPr lang="bs-Latn-BA" i="1" dirty="0"/>
              <a:t> ve </a:t>
            </a:r>
            <a:r>
              <a:rPr lang="bs-Latn-BA" i="1" dirty="0" err="1"/>
              <a:t>tasarrufunda</a:t>
            </a:r>
            <a:r>
              <a:rPr lang="bs-Latn-BA" i="1" dirty="0"/>
              <a:t> </a:t>
            </a:r>
            <a:r>
              <a:rPr lang="bs-Latn-BA" i="1" dirty="0" err="1"/>
              <a:t>bulunan</a:t>
            </a:r>
            <a:r>
              <a:rPr lang="bs-Latn-BA" i="1" dirty="0"/>
              <a:t> </a:t>
            </a:r>
            <a:r>
              <a:rPr lang="bs-Latn-BA" i="1" dirty="0" err="1"/>
              <a:t>taşınmazlar</a:t>
            </a:r>
            <a:r>
              <a:rPr lang="bs-Latn-BA" dirty="0"/>
              <a:t>” </a:t>
            </a:r>
            <a:r>
              <a:rPr lang="bs-Latn-BA" dirty="0" err="1"/>
              <a:t>girer</a:t>
            </a:r>
            <a:r>
              <a:rPr lang="bs-Latn-BA" dirty="0"/>
              <a:t>. </a:t>
            </a:r>
            <a:r>
              <a:rPr lang="bs-Latn-BA" dirty="0" err="1"/>
              <a:t>Uygulama</a:t>
            </a:r>
            <a:r>
              <a:rPr lang="bs-Latn-BA" dirty="0"/>
              <a:t> </a:t>
            </a:r>
            <a:r>
              <a:rPr lang="bs-Latn-BA" dirty="0" err="1"/>
              <a:t>alanı</a:t>
            </a:r>
            <a:r>
              <a:rPr lang="bs-Latn-BA" dirty="0"/>
              <a:t> MK dan daha </a:t>
            </a:r>
            <a:r>
              <a:rPr lang="bs-Latn-BA" dirty="0" err="1"/>
              <a:t>geniştir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Yönetmeliğe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“</a:t>
            </a:r>
            <a:r>
              <a:rPr lang="bs-Latn-BA" i="1" dirty="0" err="1"/>
              <a:t>taşınmaz</a:t>
            </a:r>
            <a:r>
              <a:rPr lang="bs-Latn-BA" i="1" dirty="0"/>
              <a:t> mal arz </a:t>
            </a:r>
            <a:r>
              <a:rPr lang="bs-Latn-BA" i="1" dirty="0" err="1"/>
              <a:t>üzerinde</a:t>
            </a:r>
            <a:r>
              <a:rPr lang="bs-Latn-BA" i="1" dirty="0"/>
              <a:t> </a:t>
            </a:r>
            <a:r>
              <a:rPr lang="bs-Latn-BA" i="1" dirty="0" err="1"/>
              <a:t>sabit</a:t>
            </a:r>
            <a:r>
              <a:rPr lang="bs-Latn-BA" i="1" dirty="0"/>
              <a:t> </a:t>
            </a:r>
            <a:r>
              <a:rPr lang="bs-Latn-BA" i="1" dirty="0" err="1"/>
              <a:t>olan</a:t>
            </a:r>
            <a:r>
              <a:rPr lang="bs-Latn-BA" i="1" dirty="0"/>
              <a:t> </a:t>
            </a:r>
            <a:r>
              <a:rPr lang="bs-Latn-BA" i="1" dirty="0" err="1"/>
              <a:t>tarla</a:t>
            </a:r>
            <a:r>
              <a:rPr lang="bs-Latn-BA" i="1" dirty="0"/>
              <a:t>, </a:t>
            </a:r>
            <a:r>
              <a:rPr lang="bs-Latn-BA" i="1" dirty="0" err="1"/>
              <a:t>bağ</a:t>
            </a:r>
            <a:r>
              <a:rPr lang="bs-Latn-BA" i="1" dirty="0"/>
              <a:t>, </a:t>
            </a:r>
            <a:r>
              <a:rPr lang="bs-Latn-BA" i="1" dirty="0" err="1"/>
              <a:t>bahçe</a:t>
            </a:r>
            <a:r>
              <a:rPr lang="bs-Latn-BA" i="1" dirty="0"/>
              <a:t>, </a:t>
            </a:r>
            <a:r>
              <a:rPr lang="bs-Latn-BA" i="1" dirty="0" err="1"/>
              <a:t>arsa</a:t>
            </a:r>
            <a:r>
              <a:rPr lang="bs-Latn-BA" i="1" dirty="0"/>
              <a:t>, orman, </a:t>
            </a:r>
            <a:r>
              <a:rPr lang="bs-Latn-BA" i="1" dirty="0" err="1"/>
              <a:t>ağıl</a:t>
            </a:r>
            <a:r>
              <a:rPr lang="bs-Latn-BA" i="1" dirty="0"/>
              <a:t>, apartman, </a:t>
            </a:r>
            <a:r>
              <a:rPr lang="bs-Latn-BA" i="1" dirty="0" err="1"/>
              <a:t>dükkan</a:t>
            </a:r>
            <a:r>
              <a:rPr lang="bs-Latn-BA" i="1" dirty="0"/>
              <a:t>, fabrika, </a:t>
            </a:r>
            <a:r>
              <a:rPr lang="bs-Latn-BA" i="1" dirty="0" err="1"/>
              <a:t>otel</a:t>
            </a:r>
            <a:r>
              <a:rPr lang="bs-Latn-BA" i="1" dirty="0"/>
              <a:t> </a:t>
            </a:r>
            <a:r>
              <a:rPr lang="bs-Latn-BA" i="1" dirty="0" err="1"/>
              <a:t>gibi</a:t>
            </a:r>
            <a:r>
              <a:rPr lang="bs-Latn-BA" i="1" dirty="0"/>
              <a:t> </a:t>
            </a:r>
            <a:r>
              <a:rPr lang="bs-Latn-BA" i="1" dirty="0" err="1"/>
              <a:t>arazi</a:t>
            </a:r>
            <a:r>
              <a:rPr lang="bs-Latn-BA" i="1" dirty="0"/>
              <a:t>, bina ve </a:t>
            </a:r>
            <a:r>
              <a:rPr lang="bs-Latn-BA" i="1" dirty="0" err="1"/>
              <a:t>madenlerdir</a:t>
            </a:r>
            <a:r>
              <a:rPr lang="bs-Latn-BA" i="1" dirty="0"/>
              <a:t>.</a:t>
            </a:r>
            <a:r>
              <a:rPr lang="bs-Latn-BA" dirty="0"/>
              <a:t>” 3091 </a:t>
            </a:r>
            <a:r>
              <a:rPr lang="bs-Latn-BA" dirty="0" err="1"/>
              <a:t>sayılı</a:t>
            </a:r>
            <a:r>
              <a:rPr lang="bs-Latn-BA" dirty="0"/>
              <a:t> </a:t>
            </a:r>
            <a:r>
              <a:rPr lang="bs-Latn-BA" dirty="0" err="1"/>
              <a:t>kanuna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ihlal</a:t>
            </a:r>
            <a:r>
              <a:rPr lang="bs-Latn-BA" dirty="0"/>
              <a:t> </a:t>
            </a:r>
            <a:r>
              <a:rPr lang="bs-Latn-BA" dirty="0" err="1"/>
              <a:t>olunan</a:t>
            </a:r>
            <a:r>
              <a:rPr lang="bs-Latn-BA" dirty="0"/>
              <a:t>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zilyetleri</a:t>
            </a:r>
            <a:r>
              <a:rPr lang="bs-Latn-BA" dirty="0"/>
              <a:t> “</a:t>
            </a:r>
            <a:r>
              <a:rPr lang="bs-Latn-BA" i="1" dirty="0" err="1"/>
              <a:t>adli</a:t>
            </a:r>
            <a:r>
              <a:rPr lang="bs-Latn-BA" i="1" dirty="0"/>
              <a:t> </a:t>
            </a:r>
            <a:r>
              <a:rPr lang="bs-Latn-BA" i="1" dirty="0" err="1"/>
              <a:t>yargıda</a:t>
            </a:r>
            <a:r>
              <a:rPr lang="bs-Latn-BA" i="1" dirty="0"/>
              <a:t> </a:t>
            </a:r>
            <a:r>
              <a:rPr lang="bs-Latn-BA" i="1" dirty="0" err="1"/>
              <a:t>dava</a:t>
            </a:r>
            <a:r>
              <a:rPr lang="bs-Latn-BA" i="1" dirty="0"/>
              <a:t> </a:t>
            </a:r>
            <a:r>
              <a:rPr lang="bs-Latn-BA" i="1" dirty="0" err="1"/>
              <a:t>açabilecekleri</a:t>
            </a:r>
            <a:r>
              <a:rPr lang="bs-Latn-BA" i="1" dirty="0"/>
              <a:t> </a:t>
            </a:r>
            <a:r>
              <a:rPr lang="bs-Latn-BA" i="1" dirty="0" err="1"/>
              <a:t>gibi</a:t>
            </a:r>
            <a:r>
              <a:rPr lang="bs-Latn-BA" i="1" dirty="0"/>
              <a:t>, </a:t>
            </a:r>
            <a:r>
              <a:rPr lang="bs-Latn-BA" i="1" dirty="0" err="1"/>
              <a:t>mahallin</a:t>
            </a:r>
            <a:r>
              <a:rPr lang="bs-Latn-BA" i="1" dirty="0"/>
              <a:t> en </a:t>
            </a:r>
            <a:r>
              <a:rPr lang="bs-Latn-BA" i="1" dirty="0" err="1"/>
              <a:t>büyük</a:t>
            </a:r>
            <a:r>
              <a:rPr lang="bs-Latn-BA" i="1" dirty="0"/>
              <a:t> </a:t>
            </a:r>
            <a:r>
              <a:rPr lang="bs-Latn-BA" i="1" dirty="0" err="1"/>
              <a:t>mülkiye</a:t>
            </a:r>
            <a:r>
              <a:rPr lang="bs-Latn-BA" i="1" dirty="0"/>
              <a:t> </a:t>
            </a:r>
            <a:r>
              <a:rPr lang="bs-Latn-BA" i="1" dirty="0" err="1"/>
              <a:t>amirinden</a:t>
            </a:r>
            <a:r>
              <a:rPr lang="bs-Latn-BA" i="1" dirty="0"/>
              <a:t> de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ihlalin</a:t>
            </a:r>
            <a:r>
              <a:rPr lang="bs-Latn-BA" i="1" dirty="0"/>
              <a:t> </a:t>
            </a:r>
            <a:r>
              <a:rPr lang="bs-Latn-BA" i="1" dirty="0" err="1"/>
              <a:t>önlenmesini</a:t>
            </a:r>
            <a:r>
              <a:rPr lang="bs-Latn-BA" i="1" dirty="0"/>
              <a:t> </a:t>
            </a:r>
            <a:r>
              <a:rPr lang="bs-Latn-BA" i="1" dirty="0" err="1"/>
              <a:t>talep</a:t>
            </a:r>
            <a:r>
              <a:rPr lang="bs-Latn-BA" i="1" dirty="0"/>
              <a:t> </a:t>
            </a:r>
            <a:r>
              <a:rPr lang="bs-Latn-BA" i="1" dirty="0" err="1"/>
              <a:t>edebilirler</a:t>
            </a:r>
            <a:r>
              <a:rPr lang="bs-Latn-BA" dirty="0"/>
              <a:t>”.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bs-Latn-BA" dirty="0" err="1" smtClean="0"/>
              <a:t>Yönetmeliğe</a:t>
            </a:r>
            <a:r>
              <a:rPr lang="bs-Latn-BA" dirty="0" smtClean="0"/>
              <a:t> </a:t>
            </a:r>
            <a:r>
              <a:rPr lang="bs-Latn-BA" dirty="0" err="1"/>
              <a:t>göre</a:t>
            </a:r>
            <a:r>
              <a:rPr lang="bs-Latn-BA" dirty="0"/>
              <a:t> 2 </a:t>
            </a:r>
            <a:r>
              <a:rPr lang="bs-Latn-BA" dirty="0" err="1"/>
              <a:t>tür</a:t>
            </a:r>
            <a:r>
              <a:rPr lang="bs-Latn-BA" dirty="0"/>
              <a:t> </a:t>
            </a:r>
            <a:r>
              <a:rPr lang="bs-Latn-BA" dirty="0" err="1"/>
              <a:t>ihlal</a:t>
            </a:r>
            <a:r>
              <a:rPr lang="bs-Latn-BA" dirty="0"/>
              <a:t> </a:t>
            </a:r>
            <a:r>
              <a:rPr lang="bs-Latn-BA" dirty="0" err="1"/>
              <a:t>biçimi</a:t>
            </a:r>
            <a:r>
              <a:rPr lang="bs-Latn-BA" dirty="0"/>
              <a:t> </a:t>
            </a:r>
            <a:r>
              <a:rPr lang="bs-Latn-BA" dirty="0" err="1"/>
              <a:t>vardır</a:t>
            </a:r>
            <a:r>
              <a:rPr lang="bs-Latn-BA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bs-Latn-BA" b="1" dirty="0"/>
              <a:t>1-Zilyetliğe </a:t>
            </a:r>
            <a:r>
              <a:rPr lang="bs-Latn-BA" b="1" dirty="0" err="1"/>
              <a:t>tecavüz</a:t>
            </a:r>
            <a:r>
              <a:rPr lang="bs-Latn-BA" dirty="0"/>
              <a:t>: </a:t>
            </a:r>
            <a:endParaRPr lang="tr-TR" dirty="0"/>
          </a:p>
          <a:p>
            <a:pPr marL="0" indent="0">
              <a:buNone/>
            </a:pPr>
            <a:r>
              <a:rPr lang="bs-Latn-BA" b="1" dirty="0"/>
              <a:t>2-Zilyetliğe </a:t>
            </a:r>
            <a:r>
              <a:rPr lang="bs-Latn-BA" b="1" dirty="0" err="1"/>
              <a:t>müdahale</a:t>
            </a:r>
            <a:r>
              <a:rPr lang="bs-Latn-BA" dirty="0"/>
              <a:t>: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716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332656"/>
            <a:ext cx="10972800" cy="61926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1-Zilyetliğe </a:t>
            </a:r>
            <a:r>
              <a:rPr lang="bs-Latn-BA" b="1" dirty="0" err="1"/>
              <a:t>tecavüz</a:t>
            </a:r>
            <a:r>
              <a:rPr lang="bs-Latn-BA" dirty="0"/>
              <a:t>: Kanun ve </a:t>
            </a:r>
            <a:r>
              <a:rPr lang="bs-Latn-BA" dirty="0" err="1"/>
              <a:t>yönetmeliğe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tecavüz</a:t>
            </a:r>
            <a:r>
              <a:rPr lang="bs-Latn-BA" dirty="0"/>
              <a:t> “</a:t>
            </a:r>
            <a:r>
              <a:rPr lang="bs-Latn-BA" i="1" dirty="0" err="1"/>
              <a:t>taşınmazı</a:t>
            </a:r>
            <a:r>
              <a:rPr lang="bs-Latn-BA" i="1" dirty="0"/>
              <a:t> </a:t>
            </a:r>
            <a:r>
              <a:rPr lang="bs-Latn-BA" i="1" dirty="0" err="1"/>
              <a:t>zorla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zilyedinden</a:t>
            </a:r>
            <a:r>
              <a:rPr lang="bs-Latn-BA" i="1" dirty="0"/>
              <a:t> </a:t>
            </a:r>
            <a:r>
              <a:rPr lang="bs-Latn-BA" i="1" dirty="0" err="1"/>
              <a:t>habersiz</a:t>
            </a:r>
            <a:r>
              <a:rPr lang="bs-Latn-BA" i="1" dirty="0"/>
              <a:t> </a:t>
            </a:r>
            <a:r>
              <a:rPr lang="bs-Latn-BA" i="1" dirty="0" err="1"/>
              <a:t>işgal</a:t>
            </a:r>
            <a:r>
              <a:rPr lang="bs-Latn-BA" i="1" dirty="0"/>
              <a:t> </a:t>
            </a:r>
            <a:r>
              <a:rPr lang="bs-Latn-BA" i="1" dirty="0" err="1"/>
              <a:t>etmek</a:t>
            </a:r>
            <a:r>
              <a:rPr lang="bs-Latn-BA" i="1" dirty="0"/>
              <a:t>, </a:t>
            </a:r>
            <a:r>
              <a:rPr lang="bs-Latn-BA" i="1" dirty="0" err="1"/>
              <a:t>ele</a:t>
            </a:r>
            <a:r>
              <a:rPr lang="bs-Latn-BA" i="1" dirty="0"/>
              <a:t> </a:t>
            </a:r>
            <a:r>
              <a:rPr lang="bs-Latn-BA" i="1" dirty="0" err="1"/>
              <a:t>geçirmek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aynında</a:t>
            </a:r>
            <a:r>
              <a:rPr lang="bs-Latn-BA" i="1" dirty="0"/>
              <a:t> </a:t>
            </a:r>
            <a:r>
              <a:rPr lang="bs-Latn-BA" i="1" dirty="0" err="1"/>
              <a:t>değişiklikler</a:t>
            </a:r>
            <a:r>
              <a:rPr lang="bs-Latn-BA" i="1" dirty="0"/>
              <a:t> </a:t>
            </a:r>
            <a:r>
              <a:rPr lang="bs-Latn-BA" i="1" dirty="0" err="1"/>
              <a:t>yapmaktır</a:t>
            </a:r>
            <a:r>
              <a:rPr lang="bs-Latn-BA" dirty="0"/>
              <a:t>”.. </a:t>
            </a:r>
            <a:r>
              <a:rPr lang="bs-Latn-BA" dirty="0" err="1"/>
              <a:t>Fiilin</a:t>
            </a:r>
            <a:r>
              <a:rPr lang="bs-Latn-BA" dirty="0"/>
              <a:t> “</a:t>
            </a:r>
            <a:r>
              <a:rPr lang="bs-Latn-BA" i="1" dirty="0" err="1"/>
              <a:t>zorla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dirty="0"/>
              <a:t>” </a:t>
            </a:r>
            <a:r>
              <a:rPr lang="bs-Latn-BA" dirty="0" err="1"/>
              <a:t>veya</a:t>
            </a:r>
            <a:r>
              <a:rPr lang="bs-Latn-BA" dirty="0"/>
              <a:t> “</a:t>
            </a:r>
            <a:r>
              <a:rPr lang="bs-Latn-BA" i="1" dirty="0" err="1"/>
              <a:t>zilyetten</a:t>
            </a:r>
            <a:r>
              <a:rPr lang="bs-Latn-BA" i="1" dirty="0"/>
              <a:t> </a:t>
            </a:r>
            <a:r>
              <a:rPr lang="bs-Latn-BA" i="1" dirty="0" err="1"/>
              <a:t>habersiz</a:t>
            </a:r>
            <a:r>
              <a:rPr lang="bs-Latn-BA" dirty="0"/>
              <a:t>” </a:t>
            </a:r>
            <a:r>
              <a:rPr lang="bs-Latn-BA" dirty="0" err="1"/>
              <a:t>gerçekleşmesi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Önemli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nokta, </a:t>
            </a:r>
            <a:r>
              <a:rPr lang="bs-Latn-BA" dirty="0" err="1"/>
              <a:t>tecavüzün</a:t>
            </a:r>
            <a:r>
              <a:rPr lang="bs-Latn-BA" dirty="0"/>
              <a:t> “</a:t>
            </a:r>
            <a:r>
              <a:rPr lang="bs-Latn-BA" i="1" dirty="0" err="1"/>
              <a:t>zilyedin</a:t>
            </a:r>
            <a:r>
              <a:rPr lang="bs-Latn-BA" i="1" dirty="0"/>
              <a:t> </a:t>
            </a:r>
            <a:r>
              <a:rPr lang="bs-Latn-BA" i="1" dirty="0" err="1"/>
              <a:t>rızasına</a:t>
            </a:r>
            <a:r>
              <a:rPr lang="bs-Latn-BA" i="1" dirty="0"/>
              <a:t> </a:t>
            </a:r>
            <a:r>
              <a:rPr lang="bs-Latn-BA" i="1" dirty="0" err="1"/>
              <a:t>dayanmamış</a:t>
            </a:r>
            <a:r>
              <a:rPr lang="bs-Latn-BA" i="1" dirty="0"/>
              <a:t> </a:t>
            </a:r>
            <a:r>
              <a:rPr lang="bs-Latn-BA" i="1" dirty="0" err="1"/>
              <a:t>olması</a:t>
            </a:r>
            <a:r>
              <a:rPr lang="bs-Latn-BA" dirty="0"/>
              <a:t>”</a:t>
            </a:r>
            <a:r>
              <a:rPr lang="bs-Latn-BA" dirty="0" err="1"/>
              <a:t>dır</a:t>
            </a:r>
            <a:r>
              <a:rPr lang="bs-Latn-BA" dirty="0"/>
              <a:t>. </a:t>
            </a:r>
            <a:r>
              <a:rPr lang="bs-Latn-BA" dirty="0" err="1"/>
              <a:t>Konut</a:t>
            </a:r>
            <a:r>
              <a:rPr lang="bs-Latn-BA" dirty="0"/>
              <a:t>, </a:t>
            </a:r>
            <a:r>
              <a:rPr lang="bs-Latn-BA" dirty="0" err="1"/>
              <a:t>dükkan</a:t>
            </a:r>
            <a:r>
              <a:rPr lang="bs-Latn-BA" dirty="0"/>
              <a:t>, depo, </a:t>
            </a:r>
            <a:r>
              <a:rPr lang="bs-Latn-BA" dirty="0" err="1"/>
              <a:t>ahır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damlı</a:t>
            </a:r>
            <a:r>
              <a:rPr lang="bs-Latn-BA" dirty="0"/>
              <a:t> </a:t>
            </a:r>
            <a:r>
              <a:rPr lang="bs-Latn-BA" dirty="0" err="1"/>
              <a:t>yapılarda</a:t>
            </a:r>
            <a:r>
              <a:rPr lang="bs-Latn-BA" dirty="0"/>
              <a:t> </a:t>
            </a:r>
            <a:r>
              <a:rPr lang="bs-Latn-BA" dirty="0" err="1"/>
              <a:t>yönetmeliğin</a:t>
            </a:r>
            <a:r>
              <a:rPr lang="bs-Latn-BA" dirty="0"/>
              <a:t> </a:t>
            </a:r>
            <a:r>
              <a:rPr lang="bs-Latn-BA" dirty="0" err="1"/>
              <a:t>uygulanablmesi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“</a:t>
            </a:r>
            <a:r>
              <a:rPr lang="bs-Latn-BA" b="1" dirty="0" err="1"/>
              <a:t>fuzuli</a:t>
            </a:r>
            <a:r>
              <a:rPr lang="bs-Latn-BA" b="1" dirty="0"/>
              <a:t> </a:t>
            </a:r>
            <a:r>
              <a:rPr lang="bs-Latn-BA" b="1" dirty="0" err="1"/>
              <a:t>işgal</a:t>
            </a:r>
            <a:r>
              <a:rPr lang="bs-Latn-BA" dirty="0"/>
              <a:t>” </a:t>
            </a:r>
            <a:r>
              <a:rPr lang="bs-Latn-BA" dirty="0" err="1"/>
              <a:t>gereklidir</a:t>
            </a:r>
            <a:r>
              <a:rPr lang="bs-Latn-BA" dirty="0"/>
              <a:t>. </a:t>
            </a:r>
            <a:r>
              <a:rPr lang="bs-Latn-BA" dirty="0" err="1"/>
              <a:t>Fuzuli</a:t>
            </a:r>
            <a:r>
              <a:rPr lang="bs-Latn-BA" dirty="0"/>
              <a:t> </a:t>
            </a:r>
            <a:r>
              <a:rPr lang="bs-Latn-BA" dirty="0" err="1"/>
              <a:t>işgal</a:t>
            </a:r>
            <a:r>
              <a:rPr lang="bs-Latn-BA" dirty="0"/>
              <a:t>, </a:t>
            </a:r>
            <a:r>
              <a:rPr lang="bs-Latn-BA" dirty="0" err="1"/>
              <a:t>damlı</a:t>
            </a:r>
            <a:r>
              <a:rPr lang="bs-Latn-BA" dirty="0"/>
              <a:t> bir </a:t>
            </a:r>
            <a:r>
              <a:rPr lang="bs-Latn-BA" dirty="0" err="1"/>
              <a:t>taşınmazın</a:t>
            </a:r>
            <a:r>
              <a:rPr lang="bs-Latn-BA" dirty="0"/>
              <a:t>, </a:t>
            </a:r>
            <a:r>
              <a:rPr lang="bs-Latn-BA" dirty="0" err="1"/>
              <a:t>sahibinin</a:t>
            </a:r>
            <a:r>
              <a:rPr lang="bs-Latn-BA" dirty="0"/>
              <a:t> </a:t>
            </a:r>
            <a:r>
              <a:rPr lang="bs-Latn-BA" dirty="0" err="1"/>
              <a:t>izin</a:t>
            </a:r>
            <a:r>
              <a:rPr lang="bs-Latn-BA" dirty="0"/>
              <a:t> ve </a:t>
            </a:r>
            <a:r>
              <a:rPr lang="bs-Latn-BA" dirty="0" err="1"/>
              <a:t>rızası</a:t>
            </a:r>
            <a:r>
              <a:rPr lang="bs-Latn-BA" dirty="0"/>
              <a:t> </a:t>
            </a:r>
            <a:r>
              <a:rPr lang="bs-Latn-BA" dirty="0" err="1"/>
              <a:t>olmayarak</a:t>
            </a:r>
            <a:r>
              <a:rPr lang="bs-Latn-BA" dirty="0"/>
              <a:t> </a:t>
            </a:r>
            <a:r>
              <a:rPr lang="bs-Latn-BA" dirty="0" err="1"/>
              <a:t>işgal</a:t>
            </a:r>
            <a:r>
              <a:rPr lang="bs-Latn-BA" dirty="0"/>
              <a:t> </a:t>
            </a:r>
            <a:r>
              <a:rPr lang="bs-Latn-BA" dirty="0" err="1"/>
              <a:t>edilmesidir</a:t>
            </a:r>
            <a:r>
              <a:rPr lang="bs-Latn-BA" dirty="0"/>
              <a:t>. 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47350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548680"/>
            <a:ext cx="11809312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s-Latn-BA" b="1" dirty="0"/>
              <a:t>2-Zilyetliğe </a:t>
            </a:r>
            <a:r>
              <a:rPr lang="bs-Latn-BA" b="1" dirty="0" err="1"/>
              <a:t>müdahale</a:t>
            </a:r>
            <a:r>
              <a:rPr lang="bs-Latn-BA" dirty="0"/>
              <a:t>: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taşınmaz</a:t>
            </a:r>
            <a:r>
              <a:rPr lang="bs-Latn-BA" dirty="0"/>
              <a:t> mal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mutlak</a:t>
            </a:r>
            <a:r>
              <a:rPr lang="bs-Latn-BA" dirty="0"/>
              <a:t> </a:t>
            </a:r>
            <a:r>
              <a:rPr lang="bs-Latn-BA" dirty="0" err="1"/>
              <a:t>hakimiyetinin</a:t>
            </a:r>
            <a:r>
              <a:rPr lang="bs-Latn-BA" dirty="0"/>
              <a:t> </a:t>
            </a:r>
            <a:r>
              <a:rPr lang="bs-Latn-BA" dirty="0" err="1"/>
              <a:t>kısmen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tamamen</a:t>
            </a:r>
            <a:r>
              <a:rPr lang="bs-Latn-BA" dirty="0"/>
              <a:t> </a:t>
            </a:r>
            <a:r>
              <a:rPr lang="bs-Latn-BA" dirty="0" err="1"/>
              <a:t>ihlal</a:t>
            </a:r>
            <a:r>
              <a:rPr lang="bs-Latn-BA" dirty="0"/>
              <a:t> </a:t>
            </a:r>
            <a:r>
              <a:rPr lang="bs-Latn-BA" dirty="0" err="1"/>
              <a:t>edilmesidir</a:t>
            </a:r>
            <a:r>
              <a:rPr lang="bs-Latn-BA" dirty="0"/>
              <a:t>. </a:t>
            </a:r>
            <a:r>
              <a:rPr lang="bs-Latn-BA" dirty="0" err="1"/>
              <a:t>İdari</a:t>
            </a:r>
            <a:r>
              <a:rPr lang="bs-Latn-BA" dirty="0"/>
              <a:t> </a:t>
            </a:r>
            <a:r>
              <a:rPr lang="bs-Latn-BA" dirty="0" err="1"/>
              <a:t>makamlardan</a:t>
            </a:r>
            <a:r>
              <a:rPr lang="bs-Latn-BA" dirty="0"/>
              <a:t>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yapılan</a:t>
            </a:r>
            <a:r>
              <a:rPr lang="bs-Latn-BA" dirty="0"/>
              <a:t> </a:t>
            </a:r>
            <a:r>
              <a:rPr lang="bs-Latn-BA" dirty="0" err="1"/>
              <a:t>tecavüz</a:t>
            </a:r>
            <a:r>
              <a:rPr lang="bs-Latn-BA" dirty="0"/>
              <a:t> ve </a:t>
            </a:r>
            <a:r>
              <a:rPr lang="bs-Latn-BA" dirty="0" err="1"/>
              <a:t>müdahalelerin</a:t>
            </a:r>
            <a:r>
              <a:rPr lang="bs-Latn-BA" dirty="0"/>
              <a:t> </a:t>
            </a:r>
            <a:r>
              <a:rPr lang="bs-Latn-BA" dirty="0" err="1"/>
              <a:t>önlenmesini</a:t>
            </a:r>
            <a:r>
              <a:rPr lang="bs-Latn-BA" dirty="0"/>
              <a:t> </a:t>
            </a:r>
            <a:r>
              <a:rPr lang="bs-Latn-BA" dirty="0" err="1"/>
              <a:t>talep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kanun</a:t>
            </a:r>
            <a:r>
              <a:rPr lang="bs-Latn-BA" dirty="0"/>
              <a:t> ve </a:t>
            </a:r>
            <a:r>
              <a:rPr lang="bs-Latn-BA" dirty="0" err="1"/>
              <a:t>yönetmeliğe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taşınmaz</a:t>
            </a:r>
            <a:r>
              <a:rPr lang="bs-Latn-BA" dirty="0"/>
              <a:t> maliki </a:t>
            </a:r>
            <a:r>
              <a:rPr lang="bs-Latn-BA" dirty="0" err="1"/>
              <a:t>olmak</a:t>
            </a:r>
            <a:r>
              <a:rPr lang="bs-Latn-BA" dirty="0"/>
              <a:t> </a:t>
            </a:r>
            <a:r>
              <a:rPr lang="bs-Latn-BA" dirty="0" err="1"/>
              <a:t>gerekmez</a:t>
            </a:r>
            <a:r>
              <a:rPr lang="bs-Latn-BA" dirty="0"/>
              <a:t> “</a:t>
            </a:r>
            <a:r>
              <a:rPr lang="bs-Latn-BA" i="1" dirty="0"/>
              <a:t>her </a:t>
            </a:r>
            <a:r>
              <a:rPr lang="bs-Latn-BA" i="1" dirty="0" err="1"/>
              <a:t>türlü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koruma</a:t>
            </a:r>
            <a:r>
              <a:rPr lang="bs-Latn-BA" i="1" dirty="0"/>
              <a:t> </a:t>
            </a:r>
            <a:r>
              <a:rPr lang="bs-Latn-BA" i="1" dirty="0" err="1"/>
              <a:t>talebinde</a:t>
            </a:r>
            <a:r>
              <a:rPr lang="bs-Latn-BA" i="1" dirty="0"/>
              <a:t> </a:t>
            </a:r>
            <a:r>
              <a:rPr lang="bs-Latn-BA" i="1" dirty="0" err="1"/>
              <a:t>bulunabilir</a:t>
            </a:r>
            <a:r>
              <a:rPr lang="bs-Latn-BA" dirty="0"/>
              <a:t>”. </a:t>
            </a:r>
            <a:r>
              <a:rPr lang="bs-Latn-BA" dirty="0" err="1"/>
              <a:t>Hatta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malikin</a:t>
            </a:r>
            <a:r>
              <a:rPr lang="bs-Latn-BA" dirty="0"/>
              <a:t> </a:t>
            </a:r>
            <a:r>
              <a:rPr lang="bs-Latn-BA" dirty="0" err="1"/>
              <a:t>rızasına</a:t>
            </a:r>
            <a:r>
              <a:rPr lang="bs-Latn-BA" dirty="0"/>
              <a:t> </a:t>
            </a:r>
            <a:r>
              <a:rPr lang="bs-Latn-BA" dirty="0" err="1"/>
              <a:t>dayanan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malike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koruma</a:t>
            </a:r>
            <a:r>
              <a:rPr lang="bs-Latn-BA" dirty="0"/>
              <a:t> </a:t>
            </a:r>
            <a:r>
              <a:rPr lang="bs-Latn-BA" dirty="0" err="1"/>
              <a:t>talebinde</a:t>
            </a:r>
            <a:r>
              <a:rPr lang="bs-Latn-BA" dirty="0"/>
              <a:t> </a:t>
            </a:r>
            <a:r>
              <a:rPr lang="bs-Latn-BA" dirty="0" err="1"/>
              <a:t>bulunabilir</a:t>
            </a:r>
            <a:r>
              <a:rPr lang="bs-Latn-BA" dirty="0"/>
              <a:t>. </a:t>
            </a:r>
            <a:r>
              <a:rPr lang="bs-Latn-BA" dirty="0" err="1"/>
              <a:t>Paylı</a:t>
            </a:r>
            <a:r>
              <a:rPr lang="bs-Latn-BA" dirty="0"/>
              <a:t> ve </a:t>
            </a:r>
            <a:r>
              <a:rPr lang="bs-Latn-BA" dirty="0" err="1"/>
              <a:t>elbirliği</a:t>
            </a:r>
            <a:r>
              <a:rPr lang="bs-Latn-BA" dirty="0"/>
              <a:t> </a:t>
            </a:r>
            <a:r>
              <a:rPr lang="bs-Latn-BA" dirty="0" err="1"/>
              <a:t>halinde</a:t>
            </a:r>
            <a:r>
              <a:rPr lang="bs-Latn-BA" dirty="0"/>
              <a:t> </a:t>
            </a:r>
            <a:r>
              <a:rPr lang="bs-Latn-BA" dirty="0" err="1"/>
              <a:t>zilyetlikte</a:t>
            </a:r>
            <a:r>
              <a:rPr lang="bs-Latn-BA" dirty="0"/>
              <a:t> </a:t>
            </a:r>
            <a:r>
              <a:rPr lang="bs-Latn-BA" dirty="0" err="1"/>
              <a:t>yine</a:t>
            </a:r>
            <a:r>
              <a:rPr lang="bs-Latn-BA" dirty="0"/>
              <a:t> “</a:t>
            </a:r>
            <a:r>
              <a:rPr lang="bs-Latn-BA" i="1" dirty="0"/>
              <a:t>her </a:t>
            </a:r>
            <a:r>
              <a:rPr lang="bs-Latn-BA" i="1" dirty="0" err="1"/>
              <a:t>zilyet</a:t>
            </a:r>
            <a:r>
              <a:rPr lang="bs-Latn-BA" i="1" dirty="0"/>
              <a:t> tek </a:t>
            </a:r>
            <a:r>
              <a:rPr lang="bs-Latn-BA" i="1" dirty="0" err="1"/>
              <a:t>başına</a:t>
            </a:r>
            <a:r>
              <a:rPr lang="bs-Latn-BA" i="1" dirty="0"/>
              <a:t> </a:t>
            </a:r>
            <a:r>
              <a:rPr lang="bs-Latn-BA" i="1" dirty="0" err="1"/>
              <a:t>koruma</a:t>
            </a:r>
            <a:r>
              <a:rPr lang="bs-Latn-BA" i="1" dirty="0"/>
              <a:t> </a:t>
            </a:r>
            <a:r>
              <a:rPr lang="bs-Latn-BA" i="1" dirty="0" err="1"/>
              <a:t>talebinde</a:t>
            </a:r>
            <a:r>
              <a:rPr lang="bs-Latn-BA" i="1" dirty="0"/>
              <a:t> </a:t>
            </a:r>
            <a:r>
              <a:rPr lang="bs-Latn-BA" i="1" dirty="0" err="1"/>
              <a:t>bulunabilir</a:t>
            </a:r>
            <a:r>
              <a:rPr lang="bs-Latn-BA" dirty="0" smtClean="0"/>
              <a:t>”.</a:t>
            </a:r>
            <a:endParaRPr lang="bs-Latn-BA" dirty="0"/>
          </a:p>
          <a:p>
            <a:pPr marL="0" indent="0">
              <a:buNone/>
            </a:pPr>
            <a:r>
              <a:rPr lang="bs-Latn-BA" dirty="0" err="1" smtClean="0"/>
              <a:t>Yönetmeliğin</a:t>
            </a:r>
            <a:r>
              <a:rPr lang="bs-Latn-BA" dirty="0" smtClean="0"/>
              <a:t> </a:t>
            </a:r>
            <a:r>
              <a:rPr lang="bs-Latn-BA" dirty="0"/>
              <a:t>10 </a:t>
            </a:r>
            <a:r>
              <a:rPr lang="bs-Latn-BA" dirty="0" err="1"/>
              <a:t>md</a:t>
            </a:r>
            <a:r>
              <a:rPr lang="bs-Latn-BA" dirty="0"/>
              <a:t>.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“</a:t>
            </a:r>
            <a:r>
              <a:rPr lang="bs-Latn-BA" i="1" dirty="0" err="1"/>
              <a:t>taşınmaz</a:t>
            </a:r>
            <a:r>
              <a:rPr lang="bs-Latn-BA" i="1" dirty="0"/>
              <a:t> bir </a:t>
            </a:r>
            <a:r>
              <a:rPr lang="bs-Latn-BA" i="1" dirty="0" err="1"/>
              <a:t>maldan</a:t>
            </a:r>
            <a:r>
              <a:rPr lang="bs-Latn-BA" i="1" dirty="0"/>
              <a:t> bir </a:t>
            </a:r>
            <a:r>
              <a:rPr lang="bs-Latn-BA" i="1" dirty="0" err="1"/>
              <a:t>yarar</a:t>
            </a:r>
            <a:r>
              <a:rPr lang="bs-Latn-BA" i="1" dirty="0"/>
              <a:t> </a:t>
            </a:r>
            <a:r>
              <a:rPr lang="bs-Latn-BA" i="1" dirty="0" err="1"/>
              <a:t>sağlamak</a:t>
            </a:r>
            <a:r>
              <a:rPr lang="bs-Latn-BA" i="1" dirty="0"/>
              <a:t> </a:t>
            </a:r>
            <a:r>
              <a:rPr lang="bs-Latn-BA" i="1" dirty="0" err="1"/>
              <a:t>üzere</a:t>
            </a:r>
            <a:r>
              <a:rPr lang="bs-Latn-BA" i="1" dirty="0"/>
              <a:t>, o </a:t>
            </a:r>
            <a:r>
              <a:rPr lang="bs-Latn-BA" i="1" dirty="0" err="1"/>
              <a:t>taşınmaz</a:t>
            </a:r>
            <a:r>
              <a:rPr lang="bs-Latn-BA" i="1" dirty="0"/>
              <a:t> </a:t>
            </a:r>
            <a:r>
              <a:rPr lang="bs-Latn-BA" i="1" dirty="0" err="1"/>
              <a:t>malı</a:t>
            </a:r>
            <a:r>
              <a:rPr lang="bs-Latn-BA" i="1" dirty="0"/>
              <a:t> </a:t>
            </a:r>
            <a:r>
              <a:rPr lang="bs-Latn-BA" i="1" dirty="0" err="1"/>
              <a:t>fiili</a:t>
            </a:r>
            <a:r>
              <a:rPr lang="bs-Latn-BA" i="1" dirty="0"/>
              <a:t> </a:t>
            </a:r>
            <a:r>
              <a:rPr lang="bs-Latn-BA" i="1" dirty="0" err="1"/>
              <a:t>hakimiyetinde</a:t>
            </a:r>
            <a:r>
              <a:rPr lang="bs-Latn-BA" i="1" dirty="0"/>
              <a:t> </a:t>
            </a:r>
            <a:r>
              <a:rPr lang="bs-Latn-BA" i="1" dirty="0" err="1"/>
              <a:t>bulunduran</a:t>
            </a:r>
            <a:r>
              <a:rPr lang="bs-Latn-BA" i="1" dirty="0"/>
              <a:t> </a:t>
            </a:r>
            <a:r>
              <a:rPr lang="bs-Latn-BA" i="1" dirty="0" err="1"/>
              <a:t>gerçek</a:t>
            </a:r>
            <a:r>
              <a:rPr lang="bs-Latn-BA" i="1" dirty="0"/>
              <a:t> ve </a:t>
            </a:r>
            <a:r>
              <a:rPr lang="bs-Latn-BA" i="1" dirty="0" err="1"/>
              <a:t>tüzel</a:t>
            </a:r>
            <a:r>
              <a:rPr lang="bs-Latn-BA" i="1" dirty="0"/>
              <a:t> </a:t>
            </a:r>
            <a:r>
              <a:rPr lang="bs-Latn-BA" i="1" dirty="0" err="1"/>
              <a:t>kişilerdir</a:t>
            </a:r>
            <a:r>
              <a:rPr lang="bs-Latn-BA" dirty="0"/>
              <a:t>”. </a:t>
            </a:r>
            <a:r>
              <a:rPr lang="bs-Latn-BA" dirty="0" err="1"/>
              <a:t>Birlikte</a:t>
            </a:r>
            <a:r>
              <a:rPr lang="bs-Latn-BA" dirty="0"/>
              <a:t> </a:t>
            </a:r>
            <a:r>
              <a:rPr lang="bs-Latn-BA" dirty="0" err="1"/>
              <a:t>mülkiyette</a:t>
            </a:r>
            <a:r>
              <a:rPr lang="bs-Latn-BA" dirty="0"/>
              <a:t>, </a:t>
            </a:r>
            <a:r>
              <a:rPr lang="bs-Latn-BA" dirty="0" err="1"/>
              <a:t>taşınmazın</a:t>
            </a:r>
            <a:r>
              <a:rPr lang="bs-Latn-BA" dirty="0"/>
              <a:t>,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/>
              <a:t>maliklerin</a:t>
            </a:r>
            <a:r>
              <a:rPr lang="bs-Latn-BA" dirty="0"/>
              <a:t> </a:t>
            </a:r>
            <a:r>
              <a:rPr lang="bs-Latn-BA" dirty="0" err="1"/>
              <a:t>rızasına</a:t>
            </a:r>
            <a:r>
              <a:rPr lang="bs-Latn-BA" dirty="0"/>
              <a:t> </a:t>
            </a:r>
            <a:r>
              <a:rPr lang="bs-Latn-BA" dirty="0" err="1"/>
              <a:t>dayanan</a:t>
            </a:r>
            <a:r>
              <a:rPr lang="bs-Latn-BA" dirty="0"/>
              <a:t> “</a:t>
            </a:r>
            <a:r>
              <a:rPr lang="bs-Latn-BA" b="1" dirty="0" err="1"/>
              <a:t>eylemli</a:t>
            </a:r>
            <a:r>
              <a:rPr lang="bs-Latn-BA" b="1" dirty="0"/>
              <a:t> </a:t>
            </a:r>
            <a:r>
              <a:rPr lang="bs-Latn-BA" b="1" dirty="0" err="1"/>
              <a:t>zilyedi</a:t>
            </a:r>
            <a:r>
              <a:rPr lang="bs-Latn-BA" dirty="0"/>
              <a:t>”,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/>
              <a:t>maliklere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korunmaktadır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zilyetliğine</a:t>
            </a:r>
            <a:r>
              <a:rPr lang="bs-Latn-BA" dirty="0"/>
              <a:t> </a:t>
            </a:r>
            <a:r>
              <a:rPr lang="bs-Latn-BA" dirty="0" err="1"/>
              <a:t>yapılan</a:t>
            </a:r>
            <a:r>
              <a:rPr lang="bs-Latn-BA" dirty="0"/>
              <a:t> </a:t>
            </a:r>
            <a:r>
              <a:rPr lang="bs-Latn-BA" dirty="0" err="1"/>
              <a:t>tecavüzün</a:t>
            </a:r>
            <a:r>
              <a:rPr lang="bs-Latn-BA" dirty="0"/>
              <a:t> </a:t>
            </a:r>
            <a:r>
              <a:rPr lang="bs-Latn-BA" dirty="0" err="1"/>
              <a:t>önlenmesi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başvuru</a:t>
            </a:r>
            <a:r>
              <a:rPr lang="bs-Latn-BA" dirty="0"/>
              <a:t>, </a:t>
            </a:r>
            <a:r>
              <a:rPr lang="bs-Latn-BA" dirty="0" err="1"/>
              <a:t>taşınmaz</a:t>
            </a:r>
            <a:r>
              <a:rPr lang="bs-Latn-BA" dirty="0"/>
              <a:t> mal, </a:t>
            </a:r>
            <a:r>
              <a:rPr lang="bs-Latn-BA" dirty="0" err="1"/>
              <a:t>merkez</a:t>
            </a:r>
            <a:r>
              <a:rPr lang="bs-Latn-BA" dirty="0"/>
              <a:t> </a:t>
            </a:r>
            <a:r>
              <a:rPr lang="bs-Latn-BA" dirty="0" err="1"/>
              <a:t>ilçe</a:t>
            </a:r>
            <a:r>
              <a:rPr lang="bs-Latn-BA" dirty="0"/>
              <a:t> </a:t>
            </a:r>
            <a:r>
              <a:rPr lang="bs-Latn-BA" dirty="0" err="1"/>
              <a:t>sınırları</a:t>
            </a:r>
            <a:r>
              <a:rPr lang="bs-Latn-BA" dirty="0"/>
              <a:t> </a:t>
            </a:r>
            <a:r>
              <a:rPr lang="bs-Latn-BA" dirty="0" err="1"/>
              <a:t>içinde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“</a:t>
            </a:r>
            <a:r>
              <a:rPr lang="bs-Latn-BA" i="1" dirty="0" err="1"/>
              <a:t>valiye</a:t>
            </a:r>
            <a:r>
              <a:rPr lang="bs-Latn-BA" dirty="0"/>
              <a:t>”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/>
              <a:t>ilçelerde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“</a:t>
            </a:r>
            <a:r>
              <a:rPr lang="bs-Latn-BA" i="1" dirty="0" err="1"/>
              <a:t>kaymakamlığa</a:t>
            </a:r>
            <a:r>
              <a:rPr lang="bs-Latn-BA" dirty="0"/>
              <a:t>” </a:t>
            </a:r>
            <a:r>
              <a:rPr lang="bs-Latn-BA" dirty="0" err="1"/>
              <a:t>yapılması</a:t>
            </a:r>
            <a:r>
              <a:rPr lang="bs-Latn-BA" dirty="0"/>
              <a:t> </a:t>
            </a:r>
            <a:r>
              <a:rPr lang="bs-Latn-BA" dirty="0" err="1"/>
              <a:t>gerekmektedir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Kamu </a:t>
            </a:r>
            <a:r>
              <a:rPr lang="bs-Latn-BA" dirty="0" err="1"/>
              <a:t>tüzel</a:t>
            </a:r>
            <a:r>
              <a:rPr lang="bs-Latn-BA" dirty="0"/>
              <a:t> </a:t>
            </a:r>
            <a:r>
              <a:rPr lang="bs-Latn-BA" dirty="0" err="1"/>
              <a:t>kişilerine</a:t>
            </a:r>
            <a:r>
              <a:rPr lang="bs-Latn-BA" dirty="0"/>
              <a:t> </a:t>
            </a:r>
            <a:r>
              <a:rPr lang="bs-Latn-BA" dirty="0" err="1"/>
              <a:t>ait</a:t>
            </a:r>
            <a:r>
              <a:rPr lang="bs-Latn-BA" dirty="0"/>
              <a:t> </a:t>
            </a:r>
            <a:r>
              <a:rPr lang="bs-Latn-BA" dirty="0" err="1"/>
              <a:t>taşınmazlarda</a:t>
            </a:r>
            <a:r>
              <a:rPr lang="bs-Latn-BA" dirty="0"/>
              <a:t> </a:t>
            </a:r>
            <a:r>
              <a:rPr lang="bs-Latn-BA" dirty="0" err="1"/>
              <a:t>başvuru</a:t>
            </a:r>
            <a:r>
              <a:rPr lang="bs-Latn-BA" dirty="0"/>
              <a:t> kamu </a:t>
            </a:r>
            <a:r>
              <a:rPr lang="bs-Latn-BA" dirty="0" err="1"/>
              <a:t>tüzel</a:t>
            </a:r>
            <a:r>
              <a:rPr lang="bs-Latn-BA" dirty="0"/>
              <a:t> </a:t>
            </a:r>
            <a:r>
              <a:rPr lang="bs-Latn-BA" dirty="0" err="1"/>
              <a:t>kişiliğinin</a:t>
            </a:r>
            <a:r>
              <a:rPr lang="bs-Latn-BA" dirty="0"/>
              <a:t> </a:t>
            </a:r>
            <a:r>
              <a:rPr lang="bs-Latn-BA" dirty="0" err="1"/>
              <a:t>yetkili</a:t>
            </a:r>
            <a:r>
              <a:rPr lang="bs-Latn-BA" dirty="0"/>
              <a:t> </a:t>
            </a:r>
            <a:r>
              <a:rPr lang="bs-Latn-BA" dirty="0" err="1"/>
              <a:t>temsilcisi</a:t>
            </a:r>
            <a:r>
              <a:rPr lang="bs-Latn-BA" dirty="0"/>
              <a:t> </a:t>
            </a:r>
            <a:r>
              <a:rPr lang="bs-Latn-BA" dirty="0" err="1"/>
              <a:t>tarafından</a:t>
            </a:r>
            <a:r>
              <a:rPr lang="bs-Latn-BA" dirty="0"/>
              <a:t> </a:t>
            </a:r>
            <a:r>
              <a:rPr lang="bs-Latn-BA" dirty="0" err="1"/>
              <a:t>yapılır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719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260648"/>
            <a:ext cx="11521280" cy="6336704"/>
          </a:xfrm>
        </p:spPr>
        <p:txBody>
          <a:bodyPr wrap="square" lIns="0" tIns="0" rIns="0" bIns="0" anchor="t">
            <a:normAutofit lnSpcReduction="10000"/>
          </a:bodyPr>
          <a:lstStyle/>
          <a:p>
            <a:pPr marL="0" indent="0">
              <a:buNone/>
            </a:pPr>
            <a:r>
              <a:rPr lang="bs-Latn-BA" sz="2800" b="1" dirty="0"/>
              <a:t>1-Fiili </a:t>
            </a:r>
            <a:r>
              <a:rPr lang="bs-Latn-BA" sz="2800" b="1" dirty="0" err="1"/>
              <a:t>hakimiyet</a:t>
            </a:r>
            <a:r>
              <a:rPr lang="bs-Latn-BA" sz="2800" b="1" dirty="0"/>
              <a:t> (Corpus)</a:t>
            </a:r>
            <a:r>
              <a:rPr lang="bs-Latn-BA" sz="2800" dirty="0"/>
              <a:t>: </a:t>
            </a:r>
            <a:endParaRPr lang="tr-TR" sz="2800" dirty="0" smtClean="0"/>
          </a:p>
          <a:p>
            <a:pPr marL="0" indent="0">
              <a:buNone/>
            </a:pPr>
            <a:r>
              <a:rPr lang="bs-Latn-BA" sz="2800" dirty="0" err="1" smtClean="0"/>
              <a:t>Zilyet</a:t>
            </a:r>
            <a:r>
              <a:rPr lang="bs-Latn-BA" sz="2800" dirty="0" smtClean="0"/>
              <a:t> </a:t>
            </a:r>
            <a:r>
              <a:rPr lang="bs-Latn-BA" sz="2800" dirty="0"/>
              <a:t>ile </a:t>
            </a:r>
            <a:r>
              <a:rPr lang="bs-Latn-BA" sz="2800" dirty="0" err="1"/>
              <a:t>eşya</a:t>
            </a:r>
            <a:r>
              <a:rPr lang="bs-Latn-BA" sz="2800" dirty="0"/>
              <a:t> </a:t>
            </a:r>
            <a:r>
              <a:rPr lang="bs-Latn-BA" sz="2800" dirty="0" err="1"/>
              <a:t>arasında</a:t>
            </a:r>
            <a:r>
              <a:rPr lang="bs-Latn-BA" sz="2800" dirty="0"/>
              <a:t> </a:t>
            </a:r>
            <a:r>
              <a:rPr lang="bs-Latn-BA" sz="2800" dirty="0" err="1"/>
              <a:t>yer</a:t>
            </a:r>
            <a:r>
              <a:rPr lang="bs-Latn-BA" sz="2800" dirty="0"/>
              <a:t> </a:t>
            </a:r>
            <a:r>
              <a:rPr lang="bs-Latn-BA" sz="2800" dirty="0" err="1"/>
              <a:t>itibarıyle</a:t>
            </a:r>
            <a:r>
              <a:rPr lang="bs-Latn-BA" sz="2800" dirty="0"/>
              <a:t> </a:t>
            </a:r>
            <a:r>
              <a:rPr lang="bs-Latn-BA" sz="2800" dirty="0" err="1"/>
              <a:t>yakınlık</a:t>
            </a:r>
            <a:r>
              <a:rPr lang="bs-Latn-BA" sz="2800" dirty="0"/>
              <a:t>, </a:t>
            </a:r>
            <a:r>
              <a:rPr lang="bs-Latn-BA" sz="2800" dirty="0" err="1"/>
              <a:t>maddi</a:t>
            </a:r>
            <a:r>
              <a:rPr lang="bs-Latn-BA" sz="2800" dirty="0"/>
              <a:t> bir </a:t>
            </a:r>
            <a:r>
              <a:rPr lang="bs-Latn-BA" sz="2800" dirty="0" err="1"/>
              <a:t>ilişkidir</a:t>
            </a:r>
            <a:r>
              <a:rPr lang="bs-Latn-BA" sz="2800" dirty="0"/>
              <a:t>. 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bs-Latn-BA" sz="2800" dirty="0" err="1" smtClean="0"/>
              <a:t>Eşya</a:t>
            </a:r>
            <a:r>
              <a:rPr lang="bs-Latn-BA" sz="2800" dirty="0" smtClean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hakimiyetin</a:t>
            </a:r>
            <a:r>
              <a:rPr lang="bs-Latn-BA" sz="2800" dirty="0"/>
              <a:t/>
            </a:r>
            <a:br>
              <a:rPr lang="bs-Latn-BA" sz="2800" dirty="0"/>
            </a:br>
            <a:r>
              <a:rPr lang="bs-Latn-BA" sz="2800" dirty="0"/>
              <a:t>-Az </a:t>
            </a:r>
            <a:r>
              <a:rPr lang="bs-Latn-BA" sz="2800" dirty="0" err="1"/>
              <a:t>veya</a:t>
            </a:r>
            <a:r>
              <a:rPr lang="bs-Latn-BA" sz="2800" dirty="0"/>
              <a:t> </a:t>
            </a:r>
            <a:r>
              <a:rPr lang="bs-Latn-BA" sz="2800" dirty="0" err="1"/>
              <a:t>çok</a:t>
            </a:r>
            <a:r>
              <a:rPr lang="bs-Latn-BA" sz="2800" dirty="0"/>
              <a:t>, “</a:t>
            </a:r>
            <a:r>
              <a:rPr lang="bs-Latn-BA" sz="2800" i="1" dirty="0" err="1"/>
              <a:t>belirli</a:t>
            </a:r>
            <a:r>
              <a:rPr lang="bs-Latn-BA" sz="2800" i="1" dirty="0"/>
              <a:t> </a:t>
            </a:r>
            <a:r>
              <a:rPr lang="bs-Latn-BA" sz="2800" i="1" dirty="0" err="1"/>
              <a:t>ölçüde</a:t>
            </a:r>
            <a:r>
              <a:rPr lang="bs-Latn-BA" sz="2800" i="1" dirty="0"/>
              <a:t> </a:t>
            </a:r>
            <a:r>
              <a:rPr lang="bs-Latn-BA" sz="2800" i="1" dirty="0" err="1"/>
              <a:t>devamlılık</a:t>
            </a:r>
            <a:r>
              <a:rPr lang="bs-Latn-BA" sz="2800" dirty="0"/>
              <a:t>” </a:t>
            </a:r>
            <a:r>
              <a:rPr lang="bs-Latn-BA" sz="2800" dirty="0" err="1"/>
              <a:t>taşıması</a:t>
            </a:r>
            <a:r>
              <a:rPr lang="bs-Latn-BA" sz="2800" dirty="0"/>
              <a:t> </a:t>
            </a:r>
            <a:r>
              <a:rPr lang="bs-Latn-BA" sz="2800" dirty="0" err="1"/>
              <a:t>gerekir</a:t>
            </a:r>
            <a:r>
              <a:rPr lang="bs-Latn-BA" sz="2800" dirty="0"/>
              <a:t>.</a:t>
            </a:r>
            <a:br>
              <a:rPr lang="bs-Latn-BA" sz="2800" dirty="0"/>
            </a:br>
            <a:r>
              <a:rPr lang="bs-Latn-BA" sz="2800" dirty="0"/>
              <a:t>-</a:t>
            </a:r>
            <a:r>
              <a:rPr lang="bs-Latn-BA" sz="2800" dirty="0" err="1"/>
              <a:t>Tekrar</a:t>
            </a:r>
            <a:r>
              <a:rPr lang="bs-Latn-BA" sz="2800" dirty="0"/>
              <a:t> </a:t>
            </a:r>
            <a:r>
              <a:rPr lang="bs-Latn-BA" sz="2800" dirty="0" err="1"/>
              <a:t>kurulacak</a:t>
            </a:r>
            <a:r>
              <a:rPr lang="bs-Latn-BA" sz="2800" dirty="0"/>
              <a:t> </a:t>
            </a:r>
            <a:r>
              <a:rPr lang="bs-Latn-BA" sz="2800" dirty="0" err="1"/>
              <a:t>şekilde</a:t>
            </a:r>
            <a:r>
              <a:rPr lang="bs-Latn-BA" sz="2800" dirty="0"/>
              <a:t> </a:t>
            </a:r>
            <a:r>
              <a:rPr lang="bs-Latn-BA" sz="2800" dirty="0" err="1"/>
              <a:t>geçici</a:t>
            </a:r>
            <a:r>
              <a:rPr lang="bs-Latn-BA" sz="2800" dirty="0"/>
              <a:t> </a:t>
            </a:r>
            <a:r>
              <a:rPr lang="bs-Latn-BA" sz="2800" dirty="0" err="1"/>
              <a:t>kaybı</a:t>
            </a:r>
            <a:r>
              <a:rPr lang="bs-Latn-BA" sz="2800" dirty="0"/>
              <a:t> </a:t>
            </a:r>
            <a:r>
              <a:rPr lang="bs-Latn-BA" sz="2800" dirty="0" err="1"/>
              <a:t>zilyetliğin</a:t>
            </a:r>
            <a:r>
              <a:rPr lang="bs-Latn-BA" sz="2800" dirty="0"/>
              <a:t> </a:t>
            </a:r>
            <a:r>
              <a:rPr lang="bs-Latn-BA" sz="2800" dirty="0" err="1"/>
              <a:t>kaybına</a:t>
            </a:r>
            <a:r>
              <a:rPr lang="bs-Latn-BA" sz="2800" dirty="0"/>
              <a:t> </a:t>
            </a:r>
            <a:r>
              <a:rPr lang="bs-Latn-BA" sz="2800" dirty="0" err="1"/>
              <a:t>yol</a:t>
            </a:r>
            <a:r>
              <a:rPr lang="bs-Latn-BA" sz="2800" dirty="0"/>
              <a:t> </a:t>
            </a:r>
            <a:r>
              <a:rPr lang="bs-Latn-BA" sz="2800" dirty="0" err="1"/>
              <a:t>açmaz</a:t>
            </a:r>
            <a:r>
              <a:rPr lang="bs-Latn-BA" sz="2800" dirty="0"/>
              <a:t>. Bir </a:t>
            </a:r>
            <a:r>
              <a:rPr lang="bs-Latn-BA" sz="2800" dirty="0" err="1"/>
              <a:t>kişinin</a:t>
            </a:r>
            <a:r>
              <a:rPr lang="bs-Latn-BA" sz="2800" dirty="0"/>
              <a:t> </a:t>
            </a:r>
            <a:r>
              <a:rPr lang="bs-Latn-BA" sz="2800" dirty="0" err="1"/>
              <a:t>eşya</a:t>
            </a:r>
            <a:r>
              <a:rPr lang="bs-Latn-BA" sz="2800" dirty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hakimiyetini</a:t>
            </a:r>
            <a:r>
              <a:rPr lang="bs-Latn-BA" sz="2800" dirty="0"/>
              <a:t> </a:t>
            </a:r>
            <a:r>
              <a:rPr lang="bs-Latn-BA" sz="2800" dirty="0" err="1"/>
              <a:t>hayat</a:t>
            </a:r>
            <a:r>
              <a:rPr lang="bs-Latn-BA" sz="2800" dirty="0"/>
              <a:t> </a:t>
            </a:r>
            <a:r>
              <a:rPr lang="bs-Latn-BA" sz="2800" dirty="0" err="1"/>
              <a:t>tecrübelerine</a:t>
            </a:r>
            <a:r>
              <a:rPr lang="bs-Latn-BA" sz="2800" dirty="0"/>
              <a:t> </a:t>
            </a:r>
            <a:r>
              <a:rPr lang="bs-Latn-BA" sz="2800" dirty="0" err="1"/>
              <a:t>göre</a:t>
            </a:r>
            <a:r>
              <a:rPr lang="bs-Latn-BA" sz="2800" dirty="0"/>
              <a:t> de </a:t>
            </a:r>
            <a:r>
              <a:rPr lang="bs-Latn-BA" sz="2800" dirty="0" err="1"/>
              <a:t>çıkarabiliriz</a:t>
            </a:r>
            <a:r>
              <a:rPr lang="bs-Latn-BA" sz="2800" dirty="0"/>
              <a:t>. </a:t>
            </a:r>
            <a:r>
              <a:rPr lang="bs-Latn-BA" sz="2800" dirty="0" err="1"/>
              <a:t>Örn</a:t>
            </a:r>
            <a:r>
              <a:rPr lang="bs-Latn-BA" sz="2800" dirty="0"/>
              <a:t>. </a:t>
            </a:r>
            <a:r>
              <a:rPr lang="bs-Latn-BA" sz="2800" dirty="0" err="1"/>
              <a:t>Kapı</a:t>
            </a:r>
            <a:r>
              <a:rPr lang="bs-Latn-BA" sz="2800" dirty="0"/>
              <a:t> </a:t>
            </a:r>
            <a:r>
              <a:rPr lang="bs-Latn-BA" sz="2800" dirty="0" err="1"/>
              <a:t>önüne</a:t>
            </a:r>
            <a:r>
              <a:rPr lang="bs-Latn-BA" sz="2800" dirty="0"/>
              <a:t> </a:t>
            </a:r>
            <a:r>
              <a:rPr lang="bs-Latn-BA" sz="2800" dirty="0" err="1"/>
              <a:t>parkedilen</a:t>
            </a:r>
            <a:r>
              <a:rPr lang="bs-Latn-BA" sz="2800" dirty="0"/>
              <a:t> </a:t>
            </a:r>
            <a:r>
              <a:rPr lang="bs-Latn-BA" sz="2800" dirty="0" err="1"/>
              <a:t>araba</a:t>
            </a:r>
            <a:r>
              <a:rPr lang="bs-Latn-BA" sz="2800" dirty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hakimiyetimiz</a:t>
            </a:r>
            <a:r>
              <a:rPr lang="bs-Latn-BA" sz="2800" dirty="0"/>
              <a:t>.</a:t>
            </a:r>
            <a:br>
              <a:rPr lang="bs-Latn-BA" sz="2800" dirty="0"/>
            </a:br>
            <a:r>
              <a:rPr lang="bs-Latn-BA" sz="2800" dirty="0"/>
              <a:t>-</a:t>
            </a:r>
            <a:r>
              <a:rPr lang="bs-Latn-BA" sz="2800" dirty="0" err="1"/>
              <a:t>Kendi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hakimiyetini</a:t>
            </a:r>
            <a:r>
              <a:rPr lang="bs-Latn-BA" sz="2800" dirty="0"/>
              <a:t> </a:t>
            </a:r>
            <a:r>
              <a:rPr lang="bs-Latn-BA" sz="2800" dirty="0" err="1"/>
              <a:t>tanıyan</a:t>
            </a:r>
            <a:r>
              <a:rPr lang="bs-Latn-BA" sz="2800" dirty="0"/>
              <a:t> </a:t>
            </a:r>
            <a:r>
              <a:rPr lang="bs-Latn-BA" sz="2800" dirty="0" err="1"/>
              <a:t>kiracı</a:t>
            </a:r>
            <a:r>
              <a:rPr lang="bs-Latn-BA" sz="2800" dirty="0"/>
              <a:t>, </a:t>
            </a:r>
            <a:r>
              <a:rPr lang="bs-Latn-BA" sz="2800" dirty="0" err="1"/>
              <a:t>taşıyıcı</a:t>
            </a:r>
            <a:r>
              <a:rPr lang="bs-Latn-BA" sz="2800" dirty="0"/>
              <a:t>, </a:t>
            </a:r>
            <a:r>
              <a:rPr lang="bs-Latn-BA" sz="2800" dirty="0" err="1"/>
              <a:t>tamirci</a:t>
            </a:r>
            <a:r>
              <a:rPr lang="bs-Latn-BA" sz="2800" dirty="0"/>
              <a:t> </a:t>
            </a:r>
            <a:r>
              <a:rPr lang="bs-Latn-BA" sz="2800" dirty="0" err="1"/>
              <a:t>gibi</a:t>
            </a:r>
            <a:r>
              <a:rPr lang="bs-Latn-BA" sz="2800" dirty="0"/>
              <a:t> bir </a:t>
            </a:r>
            <a:r>
              <a:rPr lang="bs-Latn-BA" sz="2800" dirty="0" err="1"/>
              <a:t>kişiye</a:t>
            </a:r>
            <a:r>
              <a:rPr lang="bs-Latn-BA" sz="2800" dirty="0"/>
              <a:t> </a:t>
            </a:r>
            <a:r>
              <a:rPr lang="bs-Latn-BA" sz="2800" dirty="0" err="1"/>
              <a:t>bırakmış</a:t>
            </a:r>
            <a:r>
              <a:rPr lang="bs-Latn-BA" sz="2800" dirty="0"/>
              <a:t> </a:t>
            </a:r>
            <a:r>
              <a:rPr lang="bs-Latn-BA" sz="2800" dirty="0" err="1"/>
              <a:t>olması</a:t>
            </a:r>
            <a:r>
              <a:rPr lang="bs-Latn-BA" sz="2800" dirty="0"/>
              <a:t> </a:t>
            </a:r>
            <a:r>
              <a:rPr lang="bs-Latn-BA" sz="2800" dirty="0" err="1"/>
              <a:t>halinde</a:t>
            </a:r>
            <a:r>
              <a:rPr lang="bs-Latn-BA" sz="2800" dirty="0"/>
              <a:t> de </a:t>
            </a:r>
            <a:r>
              <a:rPr lang="bs-Latn-BA" sz="2800" dirty="0" err="1"/>
              <a:t>bu</a:t>
            </a:r>
            <a:r>
              <a:rPr lang="bs-Latn-BA" sz="2800" dirty="0"/>
              <a:t> </a:t>
            </a:r>
            <a:r>
              <a:rPr lang="bs-Latn-BA" sz="2800" dirty="0" err="1"/>
              <a:t>kişiler</a:t>
            </a:r>
            <a:r>
              <a:rPr lang="bs-Latn-BA" sz="2800" dirty="0"/>
              <a:t> </a:t>
            </a:r>
            <a:r>
              <a:rPr lang="bs-Latn-BA" sz="2800" dirty="0" err="1"/>
              <a:t>vasıtasıyla</a:t>
            </a:r>
            <a:r>
              <a:rPr lang="bs-Latn-BA" sz="2800" dirty="0"/>
              <a:t>, </a:t>
            </a:r>
            <a:r>
              <a:rPr lang="bs-Latn-BA" sz="2800" dirty="0" err="1"/>
              <a:t>eşya</a:t>
            </a:r>
            <a:r>
              <a:rPr lang="bs-Latn-BA" sz="2800" dirty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</a:t>
            </a:r>
            <a:r>
              <a:rPr lang="bs-Latn-BA" sz="2800" dirty="0"/>
              <a:t> </a:t>
            </a:r>
            <a:r>
              <a:rPr lang="bs-Latn-BA" sz="2800" dirty="0" err="1"/>
              <a:t>devam</a:t>
            </a:r>
            <a:r>
              <a:rPr lang="bs-Latn-BA" sz="2800" dirty="0"/>
              <a:t> </a:t>
            </a:r>
            <a:r>
              <a:rPr lang="bs-Latn-BA" sz="2800" dirty="0" err="1"/>
              <a:t>ediyor</a:t>
            </a:r>
            <a:r>
              <a:rPr lang="bs-Latn-BA" sz="2800" dirty="0"/>
              <a:t> </a:t>
            </a:r>
            <a:r>
              <a:rPr lang="bs-Latn-BA" sz="2800" dirty="0" err="1"/>
              <a:t>sayılır</a:t>
            </a:r>
            <a:r>
              <a:rPr lang="bs-Latn-BA" sz="2800" dirty="0"/>
              <a:t>. </a:t>
            </a:r>
            <a:r>
              <a:rPr lang="bs-Latn-BA" sz="2800" dirty="0" err="1"/>
              <a:t>Ancak</a:t>
            </a:r>
            <a:r>
              <a:rPr lang="bs-Latn-BA" sz="2800" dirty="0"/>
              <a:t> </a:t>
            </a:r>
            <a:r>
              <a:rPr lang="bs-Latn-BA" sz="2800" dirty="0" err="1"/>
              <a:t>bu</a:t>
            </a:r>
            <a:r>
              <a:rPr lang="bs-Latn-BA" sz="2800" dirty="0"/>
              <a:t> </a:t>
            </a:r>
            <a:r>
              <a:rPr lang="bs-Latn-BA" sz="2800" dirty="0" err="1"/>
              <a:t>kişiler</a:t>
            </a:r>
            <a:r>
              <a:rPr lang="bs-Latn-BA" sz="2800" dirty="0"/>
              <a:t> </a:t>
            </a:r>
            <a:r>
              <a:rPr lang="bs-Latn-BA" sz="2800" dirty="0" err="1"/>
              <a:t>birinci</a:t>
            </a:r>
            <a:r>
              <a:rPr lang="bs-Latn-BA" sz="2800" dirty="0"/>
              <a:t> </a:t>
            </a:r>
            <a:r>
              <a:rPr lang="bs-Latn-BA" sz="2800" dirty="0" err="1"/>
              <a:t>zilyedin</a:t>
            </a:r>
            <a:r>
              <a:rPr lang="bs-Latn-BA" sz="2800" dirty="0"/>
              <a:t> </a:t>
            </a:r>
            <a:r>
              <a:rPr lang="bs-Latn-BA" sz="2800" dirty="0" err="1"/>
              <a:t>eşya</a:t>
            </a:r>
            <a:r>
              <a:rPr lang="bs-Latn-BA" sz="2800" dirty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fiili</a:t>
            </a:r>
            <a:r>
              <a:rPr lang="bs-Latn-BA" sz="2800" dirty="0"/>
              <a:t> </a:t>
            </a:r>
            <a:r>
              <a:rPr lang="bs-Latn-BA" sz="2800" dirty="0" err="1"/>
              <a:t>hakimiyetini</a:t>
            </a:r>
            <a:r>
              <a:rPr lang="bs-Latn-BA" sz="2800" dirty="0"/>
              <a:t> </a:t>
            </a:r>
            <a:r>
              <a:rPr lang="bs-Latn-BA" sz="2800" dirty="0" err="1"/>
              <a:t>tanımazlarsa</a:t>
            </a:r>
            <a:r>
              <a:rPr lang="bs-Latn-BA" sz="2800" dirty="0"/>
              <a:t>, </a:t>
            </a:r>
            <a:r>
              <a:rPr lang="bs-Latn-BA" sz="2800" dirty="0" err="1"/>
              <a:t>artık</a:t>
            </a:r>
            <a:r>
              <a:rPr lang="bs-Latn-BA" sz="2800" dirty="0"/>
              <a:t> </a:t>
            </a:r>
            <a:r>
              <a:rPr lang="bs-Latn-BA" sz="2800" dirty="0" err="1"/>
              <a:t>onun</a:t>
            </a:r>
            <a:r>
              <a:rPr lang="bs-Latn-BA" sz="2800" dirty="0"/>
              <a:t> </a:t>
            </a:r>
            <a:r>
              <a:rPr lang="bs-Latn-BA" sz="2800" dirty="0" err="1"/>
              <a:t>eşya</a:t>
            </a:r>
            <a:r>
              <a:rPr lang="bs-Latn-BA" sz="2800" dirty="0"/>
              <a:t> </a:t>
            </a:r>
            <a:r>
              <a:rPr lang="bs-Latn-BA" sz="2800" dirty="0" err="1"/>
              <a:t>üzerindeki</a:t>
            </a:r>
            <a:r>
              <a:rPr lang="bs-Latn-BA" sz="2800" dirty="0"/>
              <a:t> </a:t>
            </a:r>
            <a:r>
              <a:rPr lang="bs-Latn-BA" sz="2800" dirty="0" err="1"/>
              <a:t>zilyetliği</a:t>
            </a:r>
            <a:r>
              <a:rPr lang="bs-Latn-BA" sz="2800" dirty="0"/>
              <a:t> de, </a:t>
            </a:r>
            <a:r>
              <a:rPr lang="bs-Latn-BA" sz="2800" dirty="0" err="1"/>
              <a:t>sona</a:t>
            </a:r>
            <a:r>
              <a:rPr lang="bs-Latn-BA" sz="2800" dirty="0"/>
              <a:t> </a:t>
            </a:r>
            <a:r>
              <a:rPr lang="bs-Latn-BA" sz="2800" dirty="0" err="1"/>
              <a:t>ermiş</a:t>
            </a:r>
            <a:r>
              <a:rPr lang="bs-Latn-BA" sz="2800" dirty="0"/>
              <a:t> </a:t>
            </a:r>
            <a:r>
              <a:rPr lang="bs-Latn-BA" sz="2800" dirty="0" err="1"/>
              <a:t>olur</a:t>
            </a:r>
            <a:r>
              <a:rPr lang="bs-Latn-BA" sz="2800" dirty="0"/>
              <a:t>.</a:t>
            </a:r>
            <a:br>
              <a:rPr lang="bs-Latn-BA" sz="2800" dirty="0"/>
            </a:br>
            <a:r>
              <a:rPr lang="bs-Latn-BA" sz="2800" dirty="0"/>
              <a:t>-</a:t>
            </a:r>
            <a:r>
              <a:rPr lang="bs-Latn-BA" sz="2800" dirty="0" err="1"/>
              <a:t>Mahkeme</a:t>
            </a:r>
            <a:r>
              <a:rPr lang="bs-Latn-BA" sz="2800" dirty="0"/>
              <a:t> bir </a:t>
            </a:r>
            <a:r>
              <a:rPr lang="bs-Latn-BA" sz="2800" dirty="0" err="1"/>
              <a:t>dava</a:t>
            </a:r>
            <a:r>
              <a:rPr lang="bs-Latn-BA" sz="2800" dirty="0"/>
              <a:t> </a:t>
            </a:r>
            <a:r>
              <a:rPr lang="bs-Latn-BA" sz="2800" dirty="0" err="1"/>
              <a:t>sonunda</a:t>
            </a:r>
            <a:r>
              <a:rPr lang="bs-Latn-BA" sz="2800" dirty="0"/>
              <a:t> </a:t>
            </a:r>
            <a:r>
              <a:rPr lang="bs-Latn-BA" sz="2800" dirty="0" err="1"/>
              <a:t>zilyetliği</a:t>
            </a:r>
            <a:r>
              <a:rPr lang="bs-Latn-BA" sz="2800" dirty="0"/>
              <a:t> </a:t>
            </a:r>
            <a:r>
              <a:rPr lang="bs-Latn-BA" sz="2800" dirty="0" err="1"/>
              <a:t>devretme</a:t>
            </a:r>
            <a:r>
              <a:rPr lang="bs-Latn-BA" sz="2800" dirty="0"/>
              <a:t> </a:t>
            </a:r>
            <a:r>
              <a:rPr lang="bs-Latn-BA" sz="2800" dirty="0" err="1"/>
              <a:t>kararı</a:t>
            </a:r>
            <a:r>
              <a:rPr lang="bs-Latn-BA" sz="2800" dirty="0"/>
              <a:t> </a:t>
            </a:r>
            <a:r>
              <a:rPr lang="bs-Latn-BA" sz="2800" dirty="0" err="1"/>
              <a:t>verse</a:t>
            </a:r>
            <a:r>
              <a:rPr lang="bs-Latn-BA" sz="2800" dirty="0"/>
              <a:t> “</a:t>
            </a:r>
            <a:r>
              <a:rPr lang="bs-Latn-BA" sz="2800" i="1" dirty="0" err="1"/>
              <a:t>kişi</a:t>
            </a:r>
            <a:r>
              <a:rPr lang="bs-Latn-BA" sz="2800" i="1" dirty="0"/>
              <a:t> </a:t>
            </a:r>
            <a:r>
              <a:rPr lang="bs-Latn-BA" sz="2800" i="1" dirty="0" err="1"/>
              <a:t>mahkeme</a:t>
            </a:r>
            <a:r>
              <a:rPr lang="bs-Latn-BA" sz="2800" i="1" dirty="0"/>
              <a:t> </a:t>
            </a:r>
            <a:r>
              <a:rPr lang="bs-Latn-BA" sz="2800" i="1" dirty="0" err="1"/>
              <a:t>kararı</a:t>
            </a:r>
            <a:r>
              <a:rPr lang="bs-Latn-BA" sz="2800" i="1" dirty="0"/>
              <a:t> ile </a:t>
            </a:r>
            <a:r>
              <a:rPr lang="bs-Latn-BA" sz="2800" i="1" dirty="0" err="1"/>
              <a:t>zilyetliği</a:t>
            </a:r>
            <a:r>
              <a:rPr lang="bs-Latn-BA" sz="2800" i="1" dirty="0"/>
              <a:t> </a:t>
            </a:r>
            <a:r>
              <a:rPr lang="bs-Latn-BA" sz="2800" i="1" dirty="0" err="1"/>
              <a:t>kazanabilmiş</a:t>
            </a:r>
            <a:r>
              <a:rPr lang="bs-Latn-BA" sz="2800" i="1" dirty="0"/>
              <a:t> </a:t>
            </a:r>
            <a:r>
              <a:rPr lang="bs-Latn-BA" sz="2800" i="1" dirty="0" err="1"/>
              <a:t>olmaz</a:t>
            </a:r>
            <a:r>
              <a:rPr lang="bs-Latn-BA" sz="2800" dirty="0"/>
              <a:t>” </a:t>
            </a:r>
            <a:r>
              <a:rPr lang="bs-Latn-BA" sz="2000" dirty="0"/>
              <a:t/>
            </a:r>
            <a:br>
              <a:rPr lang="bs-Latn-BA" sz="2000" dirty="0"/>
            </a:b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47522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>
            <a:normAutofit fontScale="90000"/>
          </a:bodyPr>
          <a:lstStyle/>
          <a:p>
            <a:r>
              <a:rPr lang="bs-Latn-BA" b="1" dirty="0"/>
              <a:t>EŞYA HUKUKUNDA HAK KARİNELERİ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124744"/>
            <a:ext cx="11188824" cy="554461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 err="1"/>
              <a:t>A-Taşınırlarda</a:t>
            </a:r>
            <a:r>
              <a:rPr lang="bs-Latn-BA" b="1" dirty="0"/>
              <a:t> </a:t>
            </a:r>
            <a:r>
              <a:rPr lang="tr-TR" b="1" dirty="0" err="1"/>
              <a:t>z</a:t>
            </a:r>
            <a:r>
              <a:rPr lang="bs-Latn-BA" b="1" dirty="0" err="1" smtClean="0"/>
              <a:t>ilyetliğe</a:t>
            </a:r>
            <a:r>
              <a:rPr lang="bs-Latn-BA" b="1" dirty="0" smtClean="0"/>
              <a:t> </a:t>
            </a:r>
            <a:r>
              <a:rPr lang="tr-TR" b="1" dirty="0" err="1"/>
              <a:t>b</a:t>
            </a:r>
            <a:r>
              <a:rPr lang="bs-Latn-BA" b="1" dirty="0" err="1" smtClean="0"/>
              <a:t>ağlanan</a:t>
            </a:r>
            <a:r>
              <a:rPr lang="bs-Latn-BA" b="1" dirty="0" smtClean="0"/>
              <a:t> </a:t>
            </a:r>
            <a:r>
              <a:rPr lang="tr-TR" b="1" dirty="0"/>
              <a:t>h</a:t>
            </a:r>
            <a:r>
              <a:rPr lang="bs-Latn-BA" b="1" dirty="0" err="1" smtClean="0"/>
              <a:t>ak</a:t>
            </a:r>
            <a:r>
              <a:rPr lang="bs-Latn-BA" b="1" dirty="0" smtClean="0"/>
              <a:t> </a:t>
            </a:r>
            <a:r>
              <a:rPr lang="tr-TR" b="1" dirty="0" err="1"/>
              <a:t>k</a:t>
            </a:r>
            <a:r>
              <a:rPr lang="bs-Latn-BA" b="1" dirty="0" err="1" smtClean="0"/>
              <a:t>arineleri</a:t>
            </a:r>
            <a:endParaRPr lang="tr-T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err="1"/>
              <a:t>B-Taşınmazlarda</a:t>
            </a:r>
            <a:r>
              <a:rPr lang="bs-Latn-BA" b="1" dirty="0"/>
              <a:t> </a:t>
            </a:r>
            <a:r>
              <a:rPr lang="tr-TR" b="1" dirty="0" smtClean="0"/>
              <a:t>h</a:t>
            </a:r>
            <a:r>
              <a:rPr lang="bs-Latn-BA" b="1" dirty="0" err="1" smtClean="0"/>
              <a:t>ak</a:t>
            </a:r>
            <a:r>
              <a:rPr lang="bs-Latn-BA" b="1" dirty="0" smtClean="0"/>
              <a:t> </a:t>
            </a:r>
            <a:r>
              <a:rPr lang="tr-TR" b="1" dirty="0" err="1"/>
              <a:t>k</a:t>
            </a:r>
            <a:r>
              <a:rPr lang="bs-Latn-BA" b="1" dirty="0" err="1" smtClean="0"/>
              <a:t>arinesi</a:t>
            </a:r>
            <a:endParaRPr lang="tr-TR" b="1" dirty="0"/>
          </a:p>
          <a:p>
            <a:pPr marL="0" indent="0"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err="1" smtClean="0"/>
              <a:t>A-Taşınırlarda</a:t>
            </a:r>
            <a:r>
              <a:rPr lang="bs-Latn-BA" b="1" dirty="0" smtClean="0"/>
              <a:t> </a:t>
            </a:r>
            <a:r>
              <a:rPr lang="bs-Latn-BA" b="1" dirty="0" err="1"/>
              <a:t>Zilyetliğe</a:t>
            </a:r>
            <a:r>
              <a:rPr lang="bs-Latn-BA" b="1" dirty="0"/>
              <a:t> </a:t>
            </a:r>
            <a:r>
              <a:rPr lang="bs-Latn-BA" b="1" dirty="0" err="1"/>
              <a:t>Bağlanan</a:t>
            </a:r>
            <a:r>
              <a:rPr lang="bs-Latn-BA" b="1" dirty="0"/>
              <a:t> Hak </a:t>
            </a:r>
            <a:r>
              <a:rPr lang="bs-Latn-BA" b="1" dirty="0" err="1"/>
              <a:t>Karineleri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Kural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bir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“</a:t>
            </a:r>
            <a:r>
              <a:rPr lang="bs-Latn-BA" i="1" dirty="0" err="1"/>
              <a:t>kanuni</a:t>
            </a:r>
            <a:r>
              <a:rPr lang="bs-Latn-BA" i="1" dirty="0"/>
              <a:t> bir karine</a:t>
            </a:r>
            <a:r>
              <a:rPr lang="bs-Latn-BA" dirty="0"/>
              <a:t>”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edilmektedir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err="1" smtClean="0"/>
              <a:t>Zilyetliğe</a:t>
            </a:r>
            <a:r>
              <a:rPr lang="bs-Latn-BA" dirty="0" smtClean="0"/>
              <a:t> </a:t>
            </a:r>
            <a:r>
              <a:rPr lang="bs-Latn-BA" dirty="0" err="1"/>
              <a:t>bağlanan</a:t>
            </a:r>
            <a:r>
              <a:rPr lang="bs-Latn-BA" dirty="0"/>
              <a:t> hak </a:t>
            </a:r>
            <a:r>
              <a:rPr lang="bs-Latn-BA" dirty="0" err="1" smtClean="0"/>
              <a:t>kari</a:t>
            </a:r>
            <a:r>
              <a:rPr lang="tr-TR" dirty="0" smtClean="0"/>
              <a:t>neler bunlar: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smtClean="0"/>
              <a:t>1-Mülkiyet </a:t>
            </a:r>
            <a:r>
              <a:rPr lang="bs-Latn-BA" b="1" dirty="0" err="1" smtClean="0"/>
              <a:t>Karinesi</a:t>
            </a:r>
            <a:endParaRPr lang="tr-T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2-Mülkiyet </a:t>
            </a:r>
            <a:r>
              <a:rPr lang="bs-Latn-BA" b="1" dirty="0" err="1"/>
              <a:t>Dışında</a:t>
            </a:r>
            <a:r>
              <a:rPr lang="bs-Latn-BA" b="1" dirty="0"/>
              <a:t> Hak </a:t>
            </a:r>
            <a:r>
              <a:rPr lang="bs-Latn-BA" b="1" dirty="0" err="1"/>
              <a:t>Karineleri</a:t>
            </a:r>
            <a:r>
              <a:rPr lang="bs-Latn-BA" dirty="0"/>
              <a:t/>
            </a:r>
            <a:br>
              <a:rPr lang="bs-Latn-BA" dirty="0"/>
            </a:b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944478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332656"/>
            <a:ext cx="11737304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s-Latn-BA" b="1" dirty="0"/>
              <a:t>1-Mülkiyet </a:t>
            </a:r>
            <a:r>
              <a:rPr lang="bs-Latn-BA" b="1" dirty="0" err="1"/>
              <a:t>Karinesi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 err="1"/>
              <a:t>a-Halihazır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b="1" dirty="0"/>
              <a:t> </a:t>
            </a:r>
            <a:r>
              <a:rPr lang="bs-Latn-BA" b="1" dirty="0" err="1"/>
              <a:t>Lehine</a:t>
            </a:r>
            <a:r>
              <a:rPr lang="bs-Latn-BA" b="1" dirty="0"/>
              <a:t> </a:t>
            </a:r>
            <a:r>
              <a:rPr lang="bs-Latn-BA" b="1" dirty="0" err="1"/>
              <a:t>Mülkiyet</a:t>
            </a:r>
            <a:r>
              <a:rPr lang="bs-Latn-BA" b="1" dirty="0"/>
              <a:t> </a:t>
            </a:r>
            <a:r>
              <a:rPr lang="bs-Latn-BA" b="1" dirty="0" err="1"/>
              <a:t>Karinesi</a:t>
            </a:r>
            <a:r>
              <a:rPr lang="bs-Latn-BA" dirty="0"/>
              <a:t>: </a:t>
            </a:r>
            <a:r>
              <a:rPr lang="bs-Latn-BA" u="sng" dirty="0"/>
              <a:t>Bir </a:t>
            </a:r>
            <a:r>
              <a:rPr lang="bs-Latn-BA" u="sng" dirty="0" err="1"/>
              <a:t>taşınır</a:t>
            </a:r>
            <a:r>
              <a:rPr lang="bs-Latn-BA" u="sng" dirty="0"/>
              <a:t> </a:t>
            </a:r>
            <a:r>
              <a:rPr lang="bs-Latn-BA" u="sng" dirty="0" err="1"/>
              <a:t>malın</a:t>
            </a:r>
            <a:r>
              <a:rPr lang="bs-Latn-BA" u="sng" dirty="0"/>
              <a:t> </a:t>
            </a:r>
            <a:r>
              <a:rPr lang="bs-Latn-BA" u="sng" dirty="0" err="1"/>
              <a:t>zilyedi</a:t>
            </a:r>
            <a:r>
              <a:rPr lang="bs-Latn-BA" u="sng" dirty="0"/>
              <a:t> </a:t>
            </a:r>
            <a:r>
              <a:rPr lang="bs-Latn-BA" u="sng" dirty="0" err="1"/>
              <a:t>onun</a:t>
            </a:r>
            <a:r>
              <a:rPr lang="bs-Latn-BA" u="sng" dirty="0"/>
              <a:t> maliki </a:t>
            </a:r>
            <a:r>
              <a:rPr lang="bs-Latn-BA" u="sng" dirty="0" err="1"/>
              <a:t>sayılır</a:t>
            </a:r>
            <a:r>
              <a:rPr lang="bs-Latn-BA" dirty="0"/>
              <a:t>. Bu </a:t>
            </a:r>
            <a:r>
              <a:rPr lang="bs-Latn-BA" dirty="0" err="1"/>
              <a:t>karineden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mala </a:t>
            </a:r>
            <a:r>
              <a:rPr lang="bs-Latn-BA" dirty="0" err="1"/>
              <a:t>doğrudan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olanlar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 de </a:t>
            </a:r>
            <a:r>
              <a:rPr lang="bs-Latn-BA" dirty="0" err="1"/>
              <a:t>yararlanabilir</a:t>
            </a:r>
            <a:r>
              <a:rPr lang="bs-Latn-BA" dirty="0"/>
              <a:t>.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açılan</a:t>
            </a:r>
            <a:r>
              <a:rPr lang="bs-Latn-BA" dirty="0"/>
              <a:t> </a:t>
            </a:r>
            <a:r>
              <a:rPr lang="bs-Latn-BA" dirty="0" err="1"/>
              <a:t>davalarda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hakkını</a:t>
            </a:r>
            <a:r>
              <a:rPr lang="bs-Latn-BA" dirty="0"/>
              <a:t> </a:t>
            </a:r>
            <a:r>
              <a:rPr lang="bs-Latn-BA" dirty="0" err="1"/>
              <a:t>ıspata</a:t>
            </a:r>
            <a:r>
              <a:rPr lang="bs-Latn-BA" dirty="0"/>
              <a:t> </a:t>
            </a:r>
            <a:r>
              <a:rPr lang="bs-Latn-BA" dirty="0" err="1"/>
              <a:t>mecbur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</a:t>
            </a:r>
            <a:r>
              <a:rPr lang="bs-Latn-BA" dirty="0" err="1"/>
              <a:t>Aksini</a:t>
            </a:r>
            <a:r>
              <a:rPr lang="bs-Latn-BA" dirty="0"/>
              <a:t> </a:t>
            </a:r>
            <a:r>
              <a:rPr lang="bs-Latn-BA" dirty="0" err="1"/>
              <a:t>iddia</a:t>
            </a:r>
            <a:r>
              <a:rPr lang="bs-Latn-BA" dirty="0"/>
              <a:t> eden </a:t>
            </a:r>
            <a:r>
              <a:rPr lang="bs-Latn-BA" dirty="0" err="1"/>
              <a:t>kanıtlar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err="1" smtClean="0"/>
              <a:t>b-Eski</a:t>
            </a:r>
            <a:r>
              <a:rPr lang="bs-Latn-BA" b="1" dirty="0" smtClean="0"/>
              <a:t> </a:t>
            </a:r>
            <a:r>
              <a:rPr lang="bs-Latn-BA" b="1" dirty="0" err="1"/>
              <a:t>Zilyet</a:t>
            </a:r>
            <a:r>
              <a:rPr lang="bs-Latn-BA" b="1" dirty="0"/>
              <a:t> </a:t>
            </a:r>
            <a:r>
              <a:rPr lang="bs-Latn-BA" b="1" dirty="0" err="1"/>
              <a:t>Lehine</a:t>
            </a:r>
            <a:r>
              <a:rPr lang="bs-Latn-BA" b="1" dirty="0"/>
              <a:t> </a:t>
            </a:r>
            <a:r>
              <a:rPr lang="bs-Latn-BA" b="1" dirty="0" err="1"/>
              <a:t>Mülkiyet</a:t>
            </a:r>
            <a:r>
              <a:rPr lang="bs-Latn-BA" b="1" dirty="0"/>
              <a:t> </a:t>
            </a:r>
            <a:r>
              <a:rPr lang="bs-Latn-BA" b="1" dirty="0" err="1"/>
              <a:t>Karinesi</a:t>
            </a:r>
            <a:r>
              <a:rPr lang="bs-Latn-BA" dirty="0"/>
              <a:t>: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 de </a:t>
            </a:r>
            <a:r>
              <a:rPr lang="bs-Latn-BA" dirty="0" err="1"/>
              <a:t>zilyetliklerinin</a:t>
            </a:r>
            <a:r>
              <a:rPr lang="bs-Latn-BA" dirty="0"/>
              <a:t> </a:t>
            </a:r>
            <a:r>
              <a:rPr lang="bs-Latn-BA" dirty="0" err="1"/>
              <a:t>devamı</a:t>
            </a:r>
            <a:r>
              <a:rPr lang="bs-Latn-BA" dirty="0"/>
              <a:t> </a:t>
            </a:r>
            <a:r>
              <a:rPr lang="bs-Latn-BA" dirty="0" err="1"/>
              <a:t>süresince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maliki </a:t>
            </a:r>
            <a:r>
              <a:rPr lang="bs-Latn-BA" dirty="0" err="1"/>
              <a:t>sayılmaktadır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karineye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açabilir</a:t>
            </a:r>
            <a:r>
              <a:rPr lang="bs-Latn-BA" dirty="0" smtClean="0"/>
              <a:t>.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aleyhine</a:t>
            </a:r>
            <a:r>
              <a:rPr lang="bs-Latn-BA" dirty="0"/>
              <a:t> </a:t>
            </a:r>
            <a:r>
              <a:rPr lang="bs-Latn-BA" dirty="0" err="1"/>
              <a:t>üçüncü</a:t>
            </a:r>
            <a:r>
              <a:rPr lang="bs-Latn-BA" dirty="0"/>
              <a:t> </a:t>
            </a:r>
            <a:r>
              <a:rPr lang="bs-Latn-BA" dirty="0" err="1"/>
              <a:t>şahıslarda</a:t>
            </a:r>
            <a:r>
              <a:rPr lang="bs-Latn-BA" dirty="0"/>
              <a:t> </a:t>
            </a:r>
            <a:r>
              <a:rPr lang="bs-Latn-BA" dirty="0" err="1"/>
              <a:t>açılacak</a:t>
            </a:r>
            <a:r>
              <a:rPr lang="bs-Latn-BA" dirty="0"/>
              <a:t> </a:t>
            </a:r>
            <a:r>
              <a:rPr lang="bs-Latn-BA" dirty="0" err="1"/>
              <a:t>davalarda</a:t>
            </a:r>
            <a:r>
              <a:rPr lang="bs-Latn-BA" dirty="0"/>
              <a:t>, </a:t>
            </a:r>
            <a:r>
              <a:rPr lang="bs-Latn-BA" dirty="0" err="1"/>
              <a:t>malın</a:t>
            </a:r>
            <a:r>
              <a:rPr lang="bs-Latn-BA" dirty="0"/>
              <a:t>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va</a:t>
            </a:r>
            <a:r>
              <a:rPr lang="bs-Latn-BA" dirty="0"/>
              <a:t> maliki </a:t>
            </a:r>
            <a:r>
              <a:rPr lang="bs-Latn-BA" dirty="0" err="1"/>
              <a:t>olduğunu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sürerek</a:t>
            </a:r>
            <a:r>
              <a:rPr lang="bs-Latn-BA" dirty="0"/>
              <a:t> </a:t>
            </a:r>
            <a:r>
              <a:rPr lang="bs-Latn-BA" dirty="0" err="1"/>
              <a:t>kendini</a:t>
            </a:r>
            <a:r>
              <a:rPr lang="bs-Latn-BA" dirty="0"/>
              <a:t> </a:t>
            </a:r>
            <a:r>
              <a:rPr lang="bs-Latn-BA" dirty="0" err="1"/>
              <a:t>savunabilir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yeni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karşılaştığında</a:t>
            </a:r>
            <a:r>
              <a:rPr lang="bs-Latn-BA" dirty="0"/>
              <a:t>;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karinesi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zamanla</a:t>
            </a:r>
            <a:r>
              <a:rPr lang="bs-Latn-BA" dirty="0"/>
              <a:t> </a:t>
            </a:r>
            <a:r>
              <a:rPr lang="bs-Latn-BA" dirty="0" err="1"/>
              <a:t>sınırlı</a:t>
            </a:r>
            <a:r>
              <a:rPr lang="bs-Latn-BA" dirty="0"/>
              <a:t> </a:t>
            </a:r>
            <a:r>
              <a:rPr lang="bs-Latn-BA" dirty="0" err="1"/>
              <a:t>olduğundan</a:t>
            </a:r>
            <a:r>
              <a:rPr lang="bs-Latn-BA" dirty="0"/>
              <a:t> </a:t>
            </a:r>
            <a:r>
              <a:rPr lang="bs-Latn-BA" dirty="0" err="1"/>
              <a:t>artık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hakkını</a:t>
            </a:r>
            <a:r>
              <a:rPr lang="bs-Latn-BA" dirty="0"/>
              <a:t> </a:t>
            </a:r>
            <a:r>
              <a:rPr lang="bs-Latn-BA" dirty="0" err="1"/>
              <a:t>kaybettiği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edilecek</a:t>
            </a:r>
            <a:r>
              <a:rPr lang="bs-Latn-BA" dirty="0"/>
              <a:t> ve malik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iddiasında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kanıtlaması</a:t>
            </a:r>
            <a:r>
              <a:rPr lang="bs-Latn-BA" dirty="0"/>
              <a:t> </a:t>
            </a:r>
            <a:r>
              <a:rPr lang="bs-Latn-BA" dirty="0" err="1"/>
              <a:t>gerekecektir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err="1" smtClean="0"/>
              <a:t>Başkasının</a:t>
            </a:r>
            <a:r>
              <a:rPr lang="bs-Latn-BA" b="1" dirty="0" smtClean="0"/>
              <a:t> </a:t>
            </a:r>
            <a:r>
              <a:rPr lang="bs-Latn-BA" b="1" dirty="0" err="1"/>
              <a:t>mülkiyet</a:t>
            </a:r>
            <a:r>
              <a:rPr lang="bs-Latn-BA" b="1" dirty="0"/>
              <a:t> </a:t>
            </a:r>
            <a:r>
              <a:rPr lang="bs-Latn-BA" b="1" dirty="0" err="1"/>
              <a:t>karinesine</a:t>
            </a:r>
            <a:r>
              <a:rPr lang="bs-Latn-BA" b="1" dirty="0"/>
              <a:t> </a:t>
            </a:r>
            <a:r>
              <a:rPr lang="bs-Latn-BA" b="1" dirty="0" err="1"/>
              <a:t>dayanma</a:t>
            </a:r>
            <a:r>
              <a:rPr lang="bs-Latn-BA" b="1" dirty="0"/>
              <a:t>: 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bulundurup</a:t>
            </a:r>
            <a:r>
              <a:rPr lang="bs-Latn-BA" dirty="0"/>
              <a:t>, </a:t>
            </a:r>
            <a:r>
              <a:rPr lang="bs-Latn-BA" dirty="0" err="1"/>
              <a:t>başkasının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karinesinden</a:t>
            </a:r>
            <a:r>
              <a:rPr lang="bs-Latn-BA" dirty="0"/>
              <a:t> </a:t>
            </a:r>
            <a:r>
              <a:rPr lang="bs-Latn-BA" dirty="0" err="1"/>
              <a:t>yararlanan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, </a:t>
            </a:r>
            <a:r>
              <a:rPr lang="bs-Latn-BA" dirty="0" err="1"/>
              <a:t>nakliyeci</a:t>
            </a:r>
            <a:r>
              <a:rPr lang="bs-Latn-BA" dirty="0"/>
              <a:t>, </a:t>
            </a:r>
            <a:r>
              <a:rPr lang="bs-Latn-BA" dirty="0" err="1"/>
              <a:t>depocu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mala </a:t>
            </a:r>
            <a:r>
              <a:rPr lang="bs-Latn-BA" dirty="0" err="1"/>
              <a:t>başkası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olabileceği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, mal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sınırlı</a:t>
            </a:r>
            <a:r>
              <a:rPr lang="bs-Latn-BA" dirty="0"/>
              <a:t> bir </a:t>
            </a:r>
            <a:r>
              <a:rPr lang="bs-Latn-BA" dirty="0" err="1"/>
              <a:t>ayni</a:t>
            </a:r>
            <a:r>
              <a:rPr lang="bs-Latn-BA" dirty="0"/>
              <a:t> hak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hak sahibi bir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de </a:t>
            </a:r>
            <a:r>
              <a:rPr lang="bs-Latn-BA" dirty="0" err="1"/>
              <a:t>olabilir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. </a:t>
            </a:r>
            <a:r>
              <a:rPr lang="bs-Latn-BA" dirty="0" err="1"/>
              <a:t>Nakliyeci</a:t>
            </a:r>
            <a:r>
              <a:rPr lang="bs-Latn-BA" dirty="0"/>
              <a:t> </a:t>
            </a:r>
            <a:r>
              <a:rPr lang="bs-Latn-BA" dirty="0" err="1"/>
              <a:t>malikin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karinesine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açabilir</a:t>
            </a:r>
            <a:r>
              <a:rPr lang="bs-Latn-BA" dirty="0"/>
              <a:t>. </a:t>
            </a:r>
            <a:r>
              <a:rPr lang="bs-Latn-BA" dirty="0" err="1"/>
              <a:t>neleri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taşınırlar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geçerlidir</a:t>
            </a:r>
            <a:r>
              <a:rPr lang="bs-Latn-BA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3045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260648"/>
            <a:ext cx="11593288" cy="612068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2-Mülkiyet </a:t>
            </a:r>
            <a:r>
              <a:rPr lang="bs-Latn-BA" b="1" dirty="0" err="1"/>
              <a:t>Dışında</a:t>
            </a:r>
            <a:r>
              <a:rPr lang="bs-Latn-BA" b="1" dirty="0"/>
              <a:t> Hak </a:t>
            </a:r>
            <a:r>
              <a:rPr lang="bs-Latn-BA" b="1" dirty="0" err="1"/>
              <a:t>Karineleri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“</a:t>
            </a:r>
            <a:r>
              <a:rPr lang="bs-Latn-BA" i="1" dirty="0"/>
              <a:t>Bir </a:t>
            </a:r>
            <a:r>
              <a:rPr lang="bs-Latn-BA" i="1" dirty="0" err="1"/>
              <a:t>kimse</a:t>
            </a:r>
            <a:r>
              <a:rPr lang="bs-Latn-BA" i="1" dirty="0"/>
              <a:t> </a:t>
            </a:r>
            <a:r>
              <a:rPr lang="bs-Latn-BA" i="1" dirty="0" err="1"/>
              <a:t>şahsi</a:t>
            </a:r>
            <a:r>
              <a:rPr lang="bs-Latn-BA" i="1" dirty="0"/>
              <a:t> bir </a:t>
            </a:r>
            <a:r>
              <a:rPr lang="bs-Latn-BA" i="1" dirty="0" err="1"/>
              <a:t>hakka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sınırlı</a:t>
            </a:r>
            <a:r>
              <a:rPr lang="bs-Latn-BA" i="1" dirty="0"/>
              <a:t> bir </a:t>
            </a:r>
            <a:r>
              <a:rPr lang="bs-Latn-BA" i="1" dirty="0" err="1"/>
              <a:t>ayni</a:t>
            </a:r>
            <a:r>
              <a:rPr lang="bs-Latn-BA" i="1" dirty="0"/>
              <a:t> </a:t>
            </a:r>
            <a:r>
              <a:rPr lang="bs-Latn-BA" i="1" dirty="0" err="1"/>
              <a:t>hakka</a:t>
            </a:r>
            <a:r>
              <a:rPr lang="bs-Latn-BA" i="1" dirty="0"/>
              <a:t> </a:t>
            </a:r>
            <a:r>
              <a:rPr lang="bs-Latn-BA" i="1" dirty="0" err="1"/>
              <a:t>dayanarak</a:t>
            </a:r>
            <a:r>
              <a:rPr lang="bs-Latn-BA" i="1" dirty="0"/>
              <a:t>, </a:t>
            </a:r>
            <a:r>
              <a:rPr lang="bs-Latn-BA" i="1" dirty="0" err="1"/>
              <a:t>taşınır</a:t>
            </a:r>
            <a:r>
              <a:rPr lang="bs-Latn-BA" i="1" dirty="0"/>
              <a:t> bir mala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ise</a:t>
            </a:r>
            <a:r>
              <a:rPr lang="bs-Latn-BA" i="1" dirty="0"/>
              <a:t>,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hakların</a:t>
            </a:r>
            <a:r>
              <a:rPr lang="bs-Latn-BA" i="1" dirty="0"/>
              <a:t> </a:t>
            </a:r>
            <a:r>
              <a:rPr lang="bs-Latn-BA" i="1" dirty="0" err="1"/>
              <a:t>varlığı</a:t>
            </a:r>
            <a:r>
              <a:rPr lang="bs-Latn-BA" i="1" dirty="0"/>
              <a:t> karine </a:t>
            </a:r>
            <a:r>
              <a:rPr lang="bs-Latn-BA" i="1" dirty="0" err="1"/>
              <a:t>olarak</a:t>
            </a:r>
            <a:r>
              <a:rPr lang="bs-Latn-BA" i="1" dirty="0"/>
              <a:t> </a:t>
            </a:r>
            <a:r>
              <a:rPr lang="bs-Latn-BA" i="1" dirty="0" err="1"/>
              <a:t>kabul</a:t>
            </a:r>
            <a:r>
              <a:rPr lang="bs-Latn-BA" i="1" dirty="0"/>
              <a:t> </a:t>
            </a:r>
            <a:r>
              <a:rPr lang="bs-Latn-BA" i="1" dirty="0" err="1"/>
              <a:t>edilir</a:t>
            </a:r>
            <a:r>
              <a:rPr lang="bs-Latn-BA" dirty="0"/>
              <a:t>”. 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err="1" smtClean="0"/>
              <a:t>Ancak</a:t>
            </a:r>
            <a:r>
              <a:rPr lang="bs-Latn-BA" dirty="0" smtClean="0"/>
              <a:t> </a:t>
            </a:r>
            <a:r>
              <a:rPr lang="bs-Latn-BA" dirty="0" err="1"/>
              <a:t>fer’i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 “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karineyi</a:t>
            </a:r>
            <a:r>
              <a:rPr lang="bs-Latn-BA" i="1" dirty="0"/>
              <a:t>, </a:t>
            </a:r>
            <a:r>
              <a:rPr lang="bs-Latn-BA" i="1" dirty="0" err="1"/>
              <a:t>malı</a:t>
            </a:r>
            <a:r>
              <a:rPr lang="bs-Latn-BA" i="1" dirty="0"/>
              <a:t> </a:t>
            </a:r>
            <a:r>
              <a:rPr lang="bs-Latn-BA" i="1" dirty="0" err="1"/>
              <a:t>kendilerine</a:t>
            </a:r>
            <a:r>
              <a:rPr lang="bs-Latn-BA" i="1" dirty="0"/>
              <a:t> </a:t>
            </a:r>
            <a:r>
              <a:rPr lang="bs-Latn-BA" i="1" dirty="0" err="1"/>
              <a:t>vermiş</a:t>
            </a:r>
            <a:r>
              <a:rPr lang="bs-Latn-BA" i="1" dirty="0"/>
              <a:t> </a:t>
            </a:r>
            <a:r>
              <a:rPr lang="bs-Latn-BA" i="1" dirty="0" err="1"/>
              <a:t>olan</a:t>
            </a:r>
            <a:r>
              <a:rPr lang="bs-Latn-BA" i="1" dirty="0"/>
              <a:t> </a:t>
            </a:r>
            <a:r>
              <a:rPr lang="bs-Latn-BA" i="1" dirty="0" err="1"/>
              <a:t>kişiye</a:t>
            </a:r>
            <a:r>
              <a:rPr lang="bs-Latn-BA" i="1" dirty="0"/>
              <a:t> </a:t>
            </a:r>
            <a:r>
              <a:rPr lang="bs-Latn-BA" i="1" dirty="0" err="1"/>
              <a:t>karşı</a:t>
            </a:r>
            <a:r>
              <a:rPr lang="bs-Latn-BA" i="1" dirty="0"/>
              <a:t> </a:t>
            </a:r>
            <a:r>
              <a:rPr lang="bs-Latn-BA" i="1" dirty="0" err="1"/>
              <a:t>ileri</a:t>
            </a:r>
            <a:r>
              <a:rPr lang="bs-Latn-BA" i="1" dirty="0"/>
              <a:t> </a:t>
            </a:r>
            <a:r>
              <a:rPr lang="bs-Latn-BA" i="1" dirty="0" err="1"/>
              <a:t>süremezler</a:t>
            </a:r>
            <a:r>
              <a:rPr lang="bs-Latn-BA" dirty="0"/>
              <a:t>” MK 986/1. 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dirty="0" smtClean="0"/>
              <a:t>A </a:t>
            </a:r>
            <a:r>
              <a:rPr lang="bs-Latn-BA" dirty="0"/>
              <a:t>bir </a:t>
            </a:r>
            <a:r>
              <a:rPr lang="bs-Latn-BA" dirty="0" err="1"/>
              <a:t>eşyayı</a:t>
            </a:r>
            <a:r>
              <a:rPr lang="bs-Latn-BA" dirty="0"/>
              <a:t> B </a:t>
            </a:r>
            <a:r>
              <a:rPr lang="bs-Latn-BA" dirty="0" err="1"/>
              <a:t>ye</a:t>
            </a:r>
            <a:r>
              <a:rPr lang="bs-Latn-BA" dirty="0"/>
              <a:t> </a:t>
            </a:r>
            <a:r>
              <a:rPr lang="bs-Latn-BA" dirty="0" err="1"/>
              <a:t>rehnetmişse</a:t>
            </a:r>
            <a:r>
              <a:rPr lang="bs-Latn-BA" dirty="0"/>
              <a:t>, B </a:t>
            </a:r>
            <a:r>
              <a:rPr lang="bs-Latn-BA" dirty="0" err="1"/>
              <a:t>rehin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karinesini</a:t>
            </a:r>
            <a:r>
              <a:rPr lang="bs-Latn-BA" dirty="0"/>
              <a:t> A </a:t>
            </a:r>
            <a:r>
              <a:rPr lang="bs-Latn-BA" dirty="0" err="1"/>
              <a:t>ya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süremez</a:t>
            </a:r>
            <a:r>
              <a:rPr lang="bs-Latn-BA" dirty="0"/>
              <a:t>. Fakat C </a:t>
            </a:r>
            <a:r>
              <a:rPr lang="bs-Latn-BA" dirty="0" err="1"/>
              <a:t>ye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sürebilir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5575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332656"/>
            <a:ext cx="11737304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B-Taşınmazlarda Hak </a:t>
            </a:r>
            <a:r>
              <a:rPr lang="bs-Latn-BA" b="1" dirty="0" err="1"/>
              <a:t>Karinesi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Taşınmazlarda</a:t>
            </a:r>
            <a:r>
              <a:rPr lang="bs-Latn-BA" dirty="0"/>
              <a:t>,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taşınırlarda</a:t>
            </a:r>
            <a:r>
              <a:rPr lang="bs-Latn-BA" dirty="0"/>
              <a:t> </a:t>
            </a:r>
            <a:r>
              <a:rPr lang="bs-Latn-BA" dirty="0" err="1"/>
              <a:t>oynadığı</a:t>
            </a:r>
            <a:r>
              <a:rPr lang="bs-Latn-BA" dirty="0"/>
              <a:t> </a:t>
            </a:r>
            <a:r>
              <a:rPr lang="bs-Latn-BA" dirty="0" err="1"/>
              <a:t>rolü</a:t>
            </a:r>
            <a:r>
              <a:rPr lang="bs-Latn-BA" dirty="0"/>
              <a:t>, </a:t>
            </a:r>
            <a:r>
              <a:rPr lang="bs-Latn-BA" b="1" dirty="0"/>
              <a:t>“</a:t>
            </a:r>
            <a:r>
              <a:rPr lang="bs-Latn-BA" b="1" i="1" dirty="0" err="1"/>
              <a:t>tapu</a:t>
            </a:r>
            <a:r>
              <a:rPr lang="bs-Latn-BA" b="1" i="1" dirty="0"/>
              <a:t> </a:t>
            </a:r>
            <a:r>
              <a:rPr lang="bs-Latn-BA" b="1" i="1" dirty="0" err="1"/>
              <a:t>sicili</a:t>
            </a:r>
            <a:r>
              <a:rPr lang="bs-Latn-BA" b="1" i="1" dirty="0"/>
              <a:t> </a:t>
            </a:r>
            <a:r>
              <a:rPr lang="bs-Latn-BA" b="1" i="1" dirty="0" err="1"/>
              <a:t>oynar</a:t>
            </a:r>
            <a:r>
              <a:rPr lang="bs-Latn-BA" b="1" dirty="0"/>
              <a:t>”. </a:t>
            </a:r>
            <a:r>
              <a:rPr lang="bs-Latn-BA" dirty="0" err="1"/>
              <a:t>Taşınmaz</a:t>
            </a:r>
            <a:r>
              <a:rPr lang="bs-Latn-BA" dirty="0"/>
              <a:t> hak ve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karineleri</a:t>
            </a:r>
            <a:r>
              <a:rPr lang="bs-Latn-BA" dirty="0"/>
              <a:t> “</a:t>
            </a:r>
            <a:r>
              <a:rPr lang="bs-Latn-BA" i="1" dirty="0" err="1"/>
              <a:t>sadece</a:t>
            </a:r>
            <a:r>
              <a:rPr lang="bs-Latn-BA" i="1" dirty="0"/>
              <a:t> </a:t>
            </a:r>
            <a:r>
              <a:rPr lang="bs-Latn-BA" i="1" dirty="0" err="1"/>
              <a:t>tapulu</a:t>
            </a:r>
            <a:r>
              <a:rPr lang="bs-Latn-BA" i="1" dirty="0"/>
              <a:t> </a:t>
            </a:r>
            <a:r>
              <a:rPr lang="bs-Latn-BA" i="1" dirty="0" err="1"/>
              <a:t>taşınmazlarda</a:t>
            </a:r>
            <a:r>
              <a:rPr lang="bs-Latn-BA" i="1" dirty="0"/>
              <a:t> </a:t>
            </a:r>
            <a:r>
              <a:rPr lang="bs-Latn-BA" i="1" dirty="0" err="1"/>
              <a:t>söz</a:t>
            </a:r>
            <a:r>
              <a:rPr lang="bs-Latn-BA" i="1" dirty="0"/>
              <a:t> </a:t>
            </a:r>
            <a:r>
              <a:rPr lang="bs-Latn-BA" i="1" dirty="0" err="1"/>
              <a:t>konusu</a:t>
            </a:r>
            <a:r>
              <a:rPr lang="bs-Latn-BA" i="1" dirty="0"/>
              <a:t> </a:t>
            </a:r>
            <a:r>
              <a:rPr lang="bs-Latn-BA" i="1" dirty="0" err="1"/>
              <a:t>olabilir</a:t>
            </a:r>
            <a:r>
              <a:rPr lang="bs-Latn-BA" dirty="0"/>
              <a:t>”.</a:t>
            </a:r>
            <a:br>
              <a:rPr lang="bs-Latn-BA" dirty="0"/>
            </a:b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1-Tapulu </a:t>
            </a:r>
            <a:r>
              <a:rPr lang="bs-Latn-BA" b="1" dirty="0" err="1"/>
              <a:t>Taşınmazlarda</a:t>
            </a:r>
            <a:r>
              <a:rPr lang="bs-Latn-BA" b="1" dirty="0"/>
              <a:t> Hak </a:t>
            </a:r>
            <a:r>
              <a:rPr lang="bs-Latn-BA" b="1" dirty="0" err="1"/>
              <a:t>Karinesi</a:t>
            </a: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2-Tapusuz </a:t>
            </a:r>
            <a:r>
              <a:rPr lang="bs-Latn-BA" b="1" dirty="0" err="1"/>
              <a:t>Taşınmazlarda</a:t>
            </a:r>
            <a:r>
              <a:rPr lang="bs-Latn-BA" b="1" dirty="0"/>
              <a:t> Hak </a:t>
            </a:r>
            <a:r>
              <a:rPr lang="bs-Latn-BA" b="1" dirty="0" err="1" smtClean="0"/>
              <a:t>Karineleri</a:t>
            </a: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smtClean="0"/>
              <a:t>1-Tapulu </a:t>
            </a:r>
            <a:r>
              <a:rPr lang="bs-Latn-BA" b="1" dirty="0" err="1"/>
              <a:t>Taşınmazlarda</a:t>
            </a:r>
            <a:r>
              <a:rPr lang="bs-Latn-BA" b="1" dirty="0"/>
              <a:t> Hak </a:t>
            </a:r>
            <a:r>
              <a:rPr lang="bs-Latn-BA" b="1" dirty="0" err="1"/>
              <a:t>Karinesi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a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smtClean="0"/>
              <a:t>Hak </a:t>
            </a:r>
            <a:r>
              <a:rPr lang="bs-Latn-BA" b="1" dirty="0" err="1"/>
              <a:t>karinesi</a:t>
            </a:r>
            <a:r>
              <a:rPr lang="bs-Latn-BA" dirty="0"/>
              <a:t>: 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sicilinde</a:t>
            </a:r>
            <a:r>
              <a:rPr lang="bs-Latn-BA" dirty="0"/>
              <a:t> bir </a:t>
            </a:r>
            <a:r>
              <a:rPr lang="bs-Latn-BA" dirty="0" err="1"/>
              <a:t>hakkın</a:t>
            </a:r>
            <a:r>
              <a:rPr lang="bs-Latn-BA" dirty="0"/>
              <a:t> sahibi </a:t>
            </a:r>
            <a:r>
              <a:rPr lang="bs-Latn-BA" dirty="0" err="1"/>
              <a:t>gözüken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, o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karine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edilir</a:t>
            </a:r>
            <a:r>
              <a:rPr lang="bs-Latn-BA" dirty="0"/>
              <a:t>. Bu </a:t>
            </a:r>
            <a:r>
              <a:rPr lang="bs-Latn-BA" dirty="0" err="1"/>
              <a:t>kaydın</a:t>
            </a:r>
            <a:r>
              <a:rPr lang="bs-Latn-BA" dirty="0"/>
              <a:t> </a:t>
            </a:r>
            <a:r>
              <a:rPr lang="bs-Latn-BA" dirty="0" err="1"/>
              <a:t>doğru</a:t>
            </a:r>
            <a:r>
              <a:rPr lang="bs-Latn-BA" dirty="0"/>
              <a:t> </a:t>
            </a:r>
            <a:r>
              <a:rPr lang="bs-Latn-BA" dirty="0" err="1"/>
              <a:t>olmadığını</a:t>
            </a:r>
            <a:r>
              <a:rPr lang="bs-Latn-BA" dirty="0"/>
              <a:t> </a:t>
            </a:r>
            <a:r>
              <a:rPr lang="bs-Latn-BA" dirty="0" err="1"/>
              <a:t>iddia</a:t>
            </a:r>
            <a:r>
              <a:rPr lang="bs-Latn-BA" dirty="0"/>
              <a:t> eden </a:t>
            </a:r>
            <a:r>
              <a:rPr lang="bs-Latn-BA" dirty="0" err="1"/>
              <a:t>kanıtlayacaktır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Gerçekte</a:t>
            </a:r>
            <a:r>
              <a:rPr lang="bs-Latn-BA" dirty="0"/>
              <a:t> malik </a:t>
            </a:r>
            <a:r>
              <a:rPr lang="bs-Latn-BA" dirty="0" err="1"/>
              <a:t>olan</a:t>
            </a:r>
            <a:r>
              <a:rPr lang="bs-Latn-BA" dirty="0"/>
              <a:t> fakat 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kütüğünde</a:t>
            </a:r>
            <a:r>
              <a:rPr lang="bs-Latn-BA" dirty="0"/>
              <a:t> malik </a:t>
            </a:r>
            <a:r>
              <a:rPr lang="bs-Latn-BA" dirty="0" err="1"/>
              <a:t>gözükmeyen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açamaz</a:t>
            </a:r>
            <a:r>
              <a:rPr lang="bs-Latn-BA" dirty="0"/>
              <a:t>. Bu </a:t>
            </a:r>
            <a:r>
              <a:rPr lang="bs-Latn-BA" dirty="0" err="1"/>
              <a:t>kişi</a:t>
            </a:r>
            <a:r>
              <a:rPr lang="bs-Latn-BA" dirty="0"/>
              <a:t> </a:t>
            </a:r>
            <a:r>
              <a:rPr lang="bs-Latn-BA" dirty="0" err="1"/>
              <a:t>önce</a:t>
            </a:r>
            <a:r>
              <a:rPr lang="bs-Latn-BA" dirty="0"/>
              <a:t> “</a:t>
            </a:r>
            <a:r>
              <a:rPr lang="bs-Latn-BA" i="1" dirty="0" err="1"/>
              <a:t>tapu</a:t>
            </a:r>
            <a:r>
              <a:rPr lang="bs-Latn-BA" i="1" dirty="0"/>
              <a:t> </a:t>
            </a:r>
            <a:r>
              <a:rPr lang="bs-Latn-BA" i="1" dirty="0" err="1"/>
              <a:t>kütüğünün</a:t>
            </a:r>
            <a:r>
              <a:rPr lang="bs-Latn-BA" i="1" dirty="0"/>
              <a:t> </a:t>
            </a:r>
            <a:r>
              <a:rPr lang="bs-Latn-BA" i="1" dirty="0" err="1"/>
              <a:t>tashihi</a:t>
            </a:r>
            <a:r>
              <a:rPr lang="bs-Latn-BA" i="1" dirty="0"/>
              <a:t>”ni </a:t>
            </a:r>
            <a:r>
              <a:rPr lang="bs-Latn-BA" i="1" dirty="0" err="1"/>
              <a:t>sağlamalıdır</a:t>
            </a:r>
            <a:r>
              <a:rPr lang="bs-Latn-BA" dirty="0"/>
              <a:t> MK 1025.</a:t>
            </a:r>
            <a:br>
              <a:rPr lang="bs-Latn-BA" dirty="0"/>
            </a:br>
            <a:r>
              <a:rPr lang="bs-Latn-BA" b="1" dirty="0"/>
              <a:t>b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err="1" smtClean="0"/>
              <a:t>Zilyet</a:t>
            </a:r>
            <a:r>
              <a:rPr lang="bs-Latn-BA" b="1" dirty="0" smtClean="0"/>
              <a:t> </a:t>
            </a:r>
            <a:r>
              <a:rPr lang="bs-Latn-BA" b="1" dirty="0" err="1"/>
              <a:t>olma</a:t>
            </a:r>
            <a:r>
              <a:rPr lang="bs-Latn-BA" b="1" dirty="0"/>
              <a:t> </a:t>
            </a:r>
            <a:r>
              <a:rPr lang="bs-Latn-BA" b="1" dirty="0" err="1"/>
              <a:t>karinesi</a:t>
            </a:r>
            <a:r>
              <a:rPr lang="bs-Latn-BA" dirty="0"/>
              <a:t>: </a:t>
            </a:r>
            <a:r>
              <a:rPr lang="bs-Latn-BA" dirty="0" err="1"/>
              <a:t>Aynî</a:t>
            </a:r>
            <a:r>
              <a:rPr lang="bs-Latn-BA" dirty="0"/>
              <a:t> </a:t>
            </a:r>
            <a:r>
              <a:rPr lang="bs-Latn-BA" dirty="0" err="1"/>
              <a:t>hakkın</a:t>
            </a:r>
            <a:r>
              <a:rPr lang="bs-Latn-BA" dirty="0"/>
              <a:t> sahibi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sicilinde</a:t>
            </a:r>
            <a:r>
              <a:rPr lang="bs-Latn-BA" dirty="0"/>
              <a:t> </a:t>
            </a:r>
            <a:r>
              <a:rPr lang="bs-Latn-BA" dirty="0" err="1"/>
              <a:t>görülen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zamanda</a:t>
            </a:r>
            <a:r>
              <a:rPr lang="bs-Latn-BA" dirty="0"/>
              <a:t> o </a:t>
            </a:r>
            <a:r>
              <a:rPr lang="bs-Latn-BA" dirty="0" err="1"/>
              <a:t>malın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sayılır</a:t>
            </a:r>
            <a:r>
              <a:rPr lang="bs-Latn-BA" dirty="0"/>
              <a:t>. </a:t>
            </a:r>
            <a:r>
              <a:rPr lang="bs-Latn-BA" dirty="0" err="1"/>
              <a:t>İleri</a:t>
            </a:r>
            <a:r>
              <a:rPr lang="bs-Latn-BA" dirty="0"/>
              <a:t> </a:t>
            </a:r>
            <a:r>
              <a:rPr lang="bs-Latn-BA" dirty="0" err="1"/>
              <a:t>sürecekleri</a:t>
            </a:r>
            <a:r>
              <a:rPr lang="bs-Latn-BA" dirty="0"/>
              <a:t> </a:t>
            </a:r>
            <a:r>
              <a:rPr lang="bs-Latn-BA" dirty="0" err="1"/>
              <a:t>taleplerde</a:t>
            </a:r>
            <a:r>
              <a:rPr lang="bs-Latn-BA" dirty="0"/>
              <a:t> </a:t>
            </a:r>
            <a:r>
              <a:rPr lang="bs-Latn-BA" dirty="0" err="1"/>
              <a:t>zilyetliklerini</a:t>
            </a:r>
            <a:r>
              <a:rPr lang="bs-Latn-BA" dirty="0"/>
              <a:t> </a:t>
            </a:r>
            <a:r>
              <a:rPr lang="bs-Latn-BA" dirty="0" err="1"/>
              <a:t>kanıtlamak</a:t>
            </a:r>
            <a:r>
              <a:rPr lang="bs-Latn-BA" dirty="0"/>
              <a:t> </a:t>
            </a:r>
            <a:r>
              <a:rPr lang="bs-Latn-BA" dirty="0" err="1"/>
              <a:t>zorunda</a:t>
            </a:r>
            <a:r>
              <a:rPr lang="bs-Latn-BA" dirty="0"/>
              <a:t> </a:t>
            </a:r>
            <a:r>
              <a:rPr lang="bs-Latn-BA" dirty="0" err="1"/>
              <a:t>değildirler</a:t>
            </a:r>
            <a:r>
              <a:rPr lang="bs-Latn-BA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3211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332656"/>
            <a:ext cx="11737304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s-Latn-BA" b="1" dirty="0"/>
              <a:t>2-Tapusuz </a:t>
            </a:r>
            <a:r>
              <a:rPr lang="bs-Latn-BA" b="1" dirty="0" err="1"/>
              <a:t>Taşınmazlarda</a:t>
            </a:r>
            <a:r>
              <a:rPr lang="bs-Latn-BA" b="1" dirty="0"/>
              <a:t> Hak </a:t>
            </a:r>
            <a:r>
              <a:rPr lang="bs-Latn-BA" b="1" dirty="0" err="1"/>
              <a:t>Karineleri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Bu </a:t>
            </a:r>
            <a:r>
              <a:rPr lang="bs-Latn-BA" dirty="0" err="1"/>
              <a:t>taşınmazlarda</a:t>
            </a:r>
            <a:r>
              <a:rPr lang="bs-Latn-BA" dirty="0"/>
              <a:t> </a:t>
            </a:r>
            <a:r>
              <a:rPr lang="bs-Latn-BA" dirty="0" err="1"/>
              <a:t>kanunla</a:t>
            </a:r>
            <a:r>
              <a:rPr lang="bs-Latn-BA" dirty="0"/>
              <a:t> </a:t>
            </a:r>
            <a:r>
              <a:rPr lang="bs-Latn-BA" dirty="0" err="1"/>
              <a:t>düzenlenmiş</a:t>
            </a:r>
            <a:r>
              <a:rPr lang="bs-Latn-BA" dirty="0"/>
              <a:t> </a:t>
            </a:r>
            <a:r>
              <a:rPr lang="bs-Latn-BA" dirty="0" err="1"/>
              <a:t>herhangi</a:t>
            </a:r>
            <a:r>
              <a:rPr lang="bs-Latn-BA" dirty="0"/>
              <a:t> bir hak </a:t>
            </a:r>
            <a:r>
              <a:rPr lang="bs-Latn-BA" dirty="0" err="1"/>
              <a:t>karinesi</a:t>
            </a:r>
            <a:r>
              <a:rPr lang="bs-Latn-BA" dirty="0"/>
              <a:t> </a:t>
            </a:r>
            <a:r>
              <a:rPr lang="bs-Latn-BA" dirty="0" err="1"/>
              <a:t>mevcut</a:t>
            </a:r>
            <a:r>
              <a:rPr lang="bs-Latn-BA" dirty="0"/>
              <a:t> </a:t>
            </a:r>
            <a:r>
              <a:rPr lang="bs-Latn-BA" dirty="0" err="1"/>
              <a:t>olmadığından</a:t>
            </a:r>
            <a:r>
              <a:rPr lang="bs-Latn-BA" dirty="0"/>
              <a:t>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varlığını</a:t>
            </a:r>
            <a:r>
              <a:rPr lang="bs-Latn-BA" dirty="0"/>
              <a:t> </a:t>
            </a:r>
            <a:r>
              <a:rPr lang="bs-Latn-BA" dirty="0" err="1"/>
              <a:t>ıspat</a:t>
            </a:r>
            <a:r>
              <a:rPr lang="bs-Latn-BA" dirty="0"/>
              <a:t> </a:t>
            </a:r>
            <a:r>
              <a:rPr lang="bs-Latn-BA" dirty="0" err="1"/>
              <a:t>suretiyle</a:t>
            </a:r>
            <a:r>
              <a:rPr lang="bs-Latn-BA" dirty="0"/>
              <a:t> </a:t>
            </a:r>
            <a:r>
              <a:rPr lang="bs-Latn-BA" dirty="0" err="1"/>
              <a:t>korunması</a:t>
            </a:r>
            <a:r>
              <a:rPr lang="bs-Latn-BA" dirty="0"/>
              <a:t> </a:t>
            </a:r>
            <a:r>
              <a:rPr lang="bs-Latn-BA" dirty="0" err="1"/>
              <a:t>mümkündür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bs-Latn-BA" dirty="0" err="1" smtClean="0"/>
              <a:t>Zilyedin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davaları</a:t>
            </a:r>
            <a:r>
              <a:rPr lang="bs-Latn-BA" dirty="0"/>
              <a:t> ve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idari</a:t>
            </a:r>
            <a:r>
              <a:rPr lang="bs-Latn-BA" dirty="0"/>
              <a:t> </a:t>
            </a:r>
            <a:r>
              <a:rPr lang="bs-Latn-BA" dirty="0" err="1"/>
              <a:t>yoldan</a:t>
            </a:r>
            <a:r>
              <a:rPr lang="bs-Latn-BA" dirty="0"/>
              <a:t> </a:t>
            </a:r>
            <a:r>
              <a:rPr lang="bs-Latn-BA" dirty="0" err="1"/>
              <a:t>korunması</a:t>
            </a:r>
            <a:r>
              <a:rPr lang="bs-Latn-BA" dirty="0"/>
              <a:t>, </a:t>
            </a:r>
            <a:r>
              <a:rPr lang="bs-Latn-BA" dirty="0" err="1"/>
              <a:t>imkanlarından</a:t>
            </a:r>
            <a:r>
              <a:rPr lang="bs-Latn-BA" dirty="0"/>
              <a:t>, </a:t>
            </a:r>
            <a:r>
              <a:rPr lang="bs-Latn-BA" dirty="0" err="1"/>
              <a:t>tapusuz</a:t>
            </a:r>
            <a:r>
              <a:rPr lang="bs-Latn-BA" dirty="0"/>
              <a:t> </a:t>
            </a:r>
            <a:r>
              <a:rPr lang="bs-Latn-BA" dirty="0" err="1"/>
              <a:t>taşınmazların</a:t>
            </a:r>
            <a:r>
              <a:rPr lang="bs-Latn-BA" dirty="0"/>
              <a:t> </a:t>
            </a:r>
            <a:r>
              <a:rPr lang="bs-Latn-BA" dirty="0" err="1"/>
              <a:t>zilyetleri</a:t>
            </a:r>
            <a:r>
              <a:rPr lang="bs-Latn-BA" dirty="0"/>
              <a:t> de </a:t>
            </a:r>
            <a:r>
              <a:rPr lang="bs-Latn-BA" dirty="0" err="1"/>
              <a:t>yararlanır</a:t>
            </a:r>
            <a:r>
              <a:rPr lang="bs-Latn-BA" dirty="0"/>
              <a:t>. </a:t>
            </a:r>
            <a:r>
              <a:rPr lang="bs-Latn-BA" dirty="0" smtClean="0"/>
              <a:t>Bu</a:t>
            </a:r>
            <a:r>
              <a:rPr lang="tr-TR" dirty="0" smtClean="0"/>
              <a:t> </a:t>
            </a:r>
            <a:r>
              <a:rPr lang="bs-Latn-BA" dirty="0" err="1" smtClean="0"/>
              <a:t>davalar</a:t>
            </a:r>
            <a:r>
              <a:rPr lang="bs-Latn-BA" dirty="0" smtClean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öngörülen</a:t>
            </a:r>
            <a:r>
              <a:rPr lang="bs-Latn-BA" dirty="0"/>
              <a:t> </a:t>
            </a:r>
            <a:r>
              <a:rPr lang="bs-Latn-BA" dirty="0" err="1"/>
              <a:t>süre</a:t>
            </a:r>
            <a:r>
              <a:rPr lang="bs-Latn-BA" dirty="0"/>
              <a:t> </a:t>
            </a:r>
            <a:r>
              <a:rPr lang="bs-Latn-BA" dirty="0" err="1"/>
              <a:t>geçmiş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, </a:t>
            </a:r>
            <a:r>
              <a:rPr lang="bs-Latn-BA" dirty="0" err="1"/>
              <a:t>başvurabileceği</a:t>
            </a:r>
            <a:r>
              <a:rPr lang="bs-Latn-BA" dirty="0"/>
              <a:t> tek </a:t>
            </a:r>
            <a:r>
              <a:rPr lang="bs-Latn-BA" dirty="0" err="1"/>
              <a:t>yol</a:t>
            </a:r>
            <a:r>
              <a:rPr lang="bs-Latn-BA" dirty="0"/>
              <a:t>,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varlığını</a:t>
            </a:r>
            <a:r>
              <a:rPr lang="bs-Latn-BA" dirty="0"/>
              <a:t> </a:t>
            </a:r>
            <a:r>
              <a:rPr lang="bs-Latn-BA" dirty="0" err="1"/>
              <a:t>ıspat</a:t>
            </a:r>
            <a:r>
              <a:rPr lang="bs-Latn-BA" dirty="0"/>
              <a:t> </a:t>
            </a:r>
            <a:r>
              <a:rPr lang="bs-Latn-BA" dirty="0" err="1"/>
              <a:t>ederek</a:t>
            </a:r>
            <a:r>
              <a:rPr lang="bs-Latn-BA" dirty="0"/>
              <a:t>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açmaktır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Tapusuz</a:t>
            </a:r>
            <a:r>
              <a:rPr lang="bs-Latn-BA" dirty="0" smtClean="0"/>
              <a:t> </a:t>
            </a:r>
            <a:r>
              <a:rPr lang="bs-Latn-BA" dirty="0" err="1"/>
              <a:t>taşınmazlarda</a:t>
            </a:r>
            <a:r>
              <a:rPr lang="bs-Latn-BA" dirty="0"/>
              <a:t>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zilyedinden</a:t>
            </a:r>
            <a:r>
              <a:rPr lang="bs-Latn-BA" dirty="0"/>
              <a:t> </a:t>
            </a:r>
            <a:r>
              <a:rPr lang="bs-Latn-BA" dirty="0" err="1"/>
              <a:t>iyiniyetle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hak </a:t>
            </a:r>
            <a:r>
              <a:rPr lang="bs-Latn-BA" dirty="0" err="1"/>
              <a:t>iktisabı</a:t>
            </a:r>
            <a:r>
              <a:rPr lang="bs-Latn-BA" dirty="0"/>
              <a:t> da </a:t>
            </a:r>
            <a:r>
              <a:rPr lang="bs-Latn-BA" dirty="0" err="1"/>
              <a:t>korunmaz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3985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96" y="116632"/>
            <a:ext cx="11103024" cy="706090"/>
          </a:xfrm>
        </p:spPr>
        <p:txBody>
          <a:bodyPr anchor="t" anchorCtr="0">
            <a:normAutofit fontScale="90000"/>
          </a:bodyPr>
          <a:lstStyle/>
          <a:p>
            <a:r>
              <a:rPr lang="bs-Latn-BA" b="1" dirty="0"/>
              <a:t>TAŞINIRLARDA ZİLYETLİK HAK KARİNELERİNİN İŞLEVLERİ 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484784"/>
            <a:ext cx="11665296" cy="537321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 smtClean="0"/>
              <a:t>A-Halihazır </a:t>
            </a:r>
            <a:r>
              <a:rPr lang="bs-Latn-BA" b="1" dirty="0" err="1"/>
              <a:t>Zilyet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Hak </a:t>
            </a:r>
            <a:r>
              <a:rPr lang="bs-Latn-BA" dirty="0" err="1"/>
              <a:t>karinesine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kendisini</a:t>
            </a:r>
            <a:r>
              <a:rPr lang="bs-Latn-BA" dirty="0"/>
              <a:t> </a:t>
            </a:r>
            <a:r>
              <a:rPr lang="bs-Latn-BA" dirty="0" err="1"/>
              <a:t>savunabilir</a:t>
            </a:r>
            <a:r>
              <a:rPr lang="bs-Latn-BA" dirty="0"/>
              <a:t>.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varlığını</a:t>
            </a:r>
            <a:r>
              <a:rPr lang="bs-Latn-BA" dirty="0"/>
              <a:t> </a:t>
            </a:r>
            <a:r>
              <a:rPr lang="bs-Latn-BA" dirty="0" err="1"/>
              <a:t>kanıtlamak</a:t>
            </a:r>
            <a:r>
              <a:rPr lang="bs-Latn-BA" dirty="0"/>
              <a:t> </a:t>
            </a:r>
            <a:r>
              <a:rPr lang="bs-Latn-BA" dirty="0" err="1"/>
              <a:t>zorunda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Mala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olanın</a:t>
            </a:r>
            <a:r>
              <a:rPr lang="bs-Latn-BA" dirty="0"/>
              <a:t>,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karinesinden</a:t>
            </a:r>
            <a:r>
              <a:rPr lang="bs-Latn-BA" dirty="0"/>
              <a:t> </a:t>
            </a:r>
            <a:r>
              <a:rPr lang="bs-Latn-BA" dirty="0" err="1"/>
              <a:t>yararlanabileceği</a:t>
            </a:r>
            <a:r>
              <a:rPr lang="bs-Latn-BA" dirty="0"/>
              <a:t> </a:t>
            </a:r>
            <a:r>
              <a:rPr lang="bs-Latn-BA" dirty="0" err="1"/>
              <a:t>kanunda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edilmiştir</a:t>
            </a:r>
            <a:r>
              <a:rPr lang="bs-Latn-BA" dirty="0"/>
              <a:t> MK 987. </a:t>
            </a:r>
            <a:br>
              <a:rPr lang="bs-Latn-BA" dirty="0"/>
            </a:br>
            <a:r>
              <a:rPr lang="bs-Latn-BA" dirty="0" err="1"/>
              <a:t>Malın</a:t>
            </a:r>
            <a:r>
              <a:rPr lang="bs-Latn-BA" dirty="0"/>
              <a:t> </a:t>
            </a:r>
            <a:r>
              <a:rPr lang="bs-Latn-BA" dirty="0" err="1"/>
              <a:t>şimdiki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ile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karşılaştığında</a:t>
            </a:r>
            <a:r>
              <a:rPr lang="bs-Latn-BA" dirty="0"/>
              <a:t>, Kanun “</a:t>
            </a:r>
            <a:r>
              <a:rPr lang="bs-Latn-BA" i="1" dirty="0" err="1"/>
              <a:t>üstün</a:t>
            </a:r>
            <a:r>
              <a:rPr lang="bs-Latn-BA" i="1" dirty="0"/>
              <a:t> </a:t>
            </a:r>
            <a:r>
              <a:rPr lang="bs-Latn-BA" i="1" dirty="0" err="1"/>
              <a:t>hakka</a:t>
            </a:r>
            <a:r>
              <a:rPr lang="bs-Latn-BA" i="1" dirty="0"/>
              <a:t> </a:t>
            </a:r>
            <a:r>
              <a:rPr lang="bs-Latn-BA" i="1" dirty="0" err="1"/>
              <a:t>sahip</a:t>
            </a:r>
            <a:r>
              <a:rPr lang="bs-Latn-BA" i="1" dirty="0"/>
              <a:t> </a:t>
            </a:r>
            <a:r>
              <a:rPr lang="bs-Latn-BA" i="1" dirty="0" err="1"/>
              <a:t>olduğunu</a:t>
            </a:r>
            <a:r>
              <a:rPr lang="bs-Latn-BA" i="1" dirty="0"/>
              <a:t> </a:t>
            </a:r>
            <a:r>
              <a:rPr lang="bs-Latn-BA" i="1" dirty="0" err="1"/>
              <a:t>ıspat</a:t>
            </a:r>
            <a:r>
              <a:rPr lang="bs-Latn-BA" i="1" dirty="0"/>
              <a:t> </a:t>
            </a:r>
            <a:r>
              <a:rPr lang="bs-Latn-BA" i="1" dirty="0" err="1"/>
              <a:t>külfetini</a:t>
            </a:r>
            <a:r>
              <a:rPr lang="bs-Latn-BA" i="1" dirty="0"/>
              <a:t> </a:t>
            </a:r>
            <a:r>
              <a:rPr lang="bs-Latn-BA" i="1" dirty="0" err="1"/>
              <a:t>eski</a:t>
            </a:r>
            <a:r>
              <a:rPr lang="bs-Latn-BA" i="1" dirty="0"/>
              <a:t> </a:t>
            </a:r>
            <a:r>
              <a:rPr lang="bs-Latn-BA" i="1" dirty="0" err="1"/>
              <a:t>zilyede</a:t>
            </a:r>
            <a:r>
              <a:rPr lang="bs-Latn-BA" i="1" dirty="0"/>
              <a:t> </a:t>
            </a:r>
            <a:r>
              <a:rPr lang="bs-Latn-BA" i="1" dirty="0" err="1"/>
              <a:t>yüklemiştir</a:t>
            </a:r>
            <a:r>
              <a:rPr lang="bs-Latn-BA" dirty="0"/>
              <a:t>”. Fakat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şeyi</a:t>
            </a:r>
            <a:r>
              <a:rPr lang="bs-Latn-BA" dirty="0"/>
              <a:t> </a:t>
            </a:r>
            <a:r>
              <a:rPr lang="bs-Latn-BA" dirty="0" err="1"/>
              <a:t>gaspetmek</a:t>
            </a:r>
            <a:r>
              <a:rPr lang="bs-Latn-BA" dirty="0"/>
              <a:t> </a:t>
            </a:r>
            <a:r>
              <a:rPr lang="bs-Latn-BA" dirty="0" err="1"/>
              <a:t>suretiyle</a:t>
            </a:r>
            <a:r>
              <a:rPr lang="bs-Latn-BA" dirty="0"/>
              <a:t> </a:t>
            </a:r>
            <a:r>
              <a:rPr lang="bs-Latn-BA" dirty="0" err="1"/>
              <a:t>eline</a:t>
            </a:r>
            <a:r>
              <a:rPr lang="bs-Latn-BA" dirty="0"/>
              <a:t> </a:t>
            </a:r>
            <a:r>
              <a:rPr lang="bs-Latn-BA" dirty="0" err="1"/>
              <a:t>geçirmişse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karineden</a:t>
            </a:r>
            <a:r>
              <a:rPr lang="bs-Latn-BA" dirty="0"/>
              <a:t> </a:t>
            </a:r>
            <a:r>
              <a:rPr lang="bs-Latn-BA" dirty="0" err="1"/>
              <a:t>faydalanamaz</a:t>
            </a:r>
            <a:r>
              <a:rPr lang="bs-Latn-BA" dirty="0"/>
              <a:t> MK 987/2. Bu </a:t>
            </a:r>
            <a:r>
              <a:rPr lang="bs-Latn-BA" dirty="0" err="1"/>
              <a:t>durumda</a:t>
            </a:r>
            <a:r>
              <a:rPr lang="bs-Latn-BA" dirty="0"/>
              <a:t> </a:t>
            </a:r>
            <a:r>
              <a:rPr lang="bs-Latn-BA" dirty="0" err="1"/>
              <a:t>halihazır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“</a:t>
            </a:r>
            <a:r>
              <a:rPr lang="bs-Latn-BA" i="1" dirty="0" err="1"/>
              <a:t>tercihe</a:t>
            </a:r>
            <a:r>
              <a:rPr lang="bs-Latn-BA" i="1" dirty="0"/>
              <a:t> </a:t>
            </a:r>
            <a:r>
              <a:rPr lang="bs-Latn-BA" i="1" dirty="0" err="1"/>
              <a:t>şayan</a:t>
            </a:r>
            <a:r>
              <a:rPr lang="bs-Latn-BA" i="1" dirty="0"/>
              <a:t> </a:t>
            </a:r>
            <a:r>
              <a:rPr lang="bs-Latn-BA" i="1" dirty="0" err="1"/>
              <a:t>hakkını</a:t>
            </a:r>
            <a:r>
              <a:rPr lang="bs-Latn-BA" i="1" dirty="0"/>
              <a:t> </a:t>
            </a:r>
            <a:r>
              <a:rPr lang="bs-Latn-BA" i="1" dirty="0" err="1"/>
              <a:t>derhal</a:t>
            </a:r>
            <a:r>
              <a:rPr lang="bs-Latn-BA" i="1" dirty="0"/>
              <a:t> </a:t>
            </a:r>
            <a:r>
              <a:rPr lang="bs-Latn-BA" i="1" dirty="0" err="1"/>
              <a:t>kanıtlarsa</a:t>
            </a:r>
            <a:r>
              <a:rPr lang="bs-Latn-BA" dirty="0"/>
              <a:t>” </a:t>
            </a:r>
            <a:r>
              <a:rPr lang="bs-Latn-BA" dirty="0" err="1"/>
              <a:t>iadeden</a:t>
            </a:r>
            <a:r>
              <a:rPr lang="bs-Latn-BA" dirty="0"/>
              <a:t> </a:t>
            </a:r>
            <a:r>
              <a:rPr lang="bs-Latn-BA" dirty="0" err="1"/>
              <a:t>kurtulur</a:t>
            </a:r>
            <a:r>
              <a:rPr lang="bs-Latn-BA" dirty="0"/>
              <a:t>. 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err="1"/>
              <a:t>B-Taşınır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halihazır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“</a:t>
            </a:r>
            <a:r>
              <a:rPr lang="bs-Latn-BA" i="1" dirty="0"/>
              <a:t>hak </a:t>
            </a:r>
            <a:r>
              <a:rPr lang="bs-Latn-BA" i="1" dirty="0" err="1"/>
              <a:t>karinesini</a:t>
            </a:r>
            <a:r>
              <a:rPr lang="bs-Latn-BA" i="1" dirty="0"/>
              <a:t> </a:t>
            </a:r>
            <a:r>
              <a:rPr lang="bs-Latn-BA" i="1" dirty="0" err="1"/>
              <a:t>çürüterek</a:t>
            </a:r>
            <a:r>
              <a:rPr lang="bs-Latn-BA" dirty="0"/>
              <a:t>”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karinesine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almak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açacağı</a:t>
            </a:r>
            <a:r>
              <a:rPr lang="bs-Latn-BA" dirty="0"/>
              <a:t> </a:t>
            </a:r>
            <a:r>
              <a:rPr lang="bs-Latn-BA" dirty="0" err="1"/>
              <a:t>davaya</a:t>
            </a:r>
            <a:r>
              <a:rPr lang="bs-Latn-BA" dirty="0"/>
              <a:t> “</a:t>
            </a:r>
            <a:r>
              <a:rPr lang="bs-Latn-BA" b="1" dirty="0" err="1"/>
              <a:t>taşınır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5647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6" y="188640"/>
            <a:ext cx="11809312" cy="655272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2400" dirty="0"/>
              <a:t>Zilyetlik </a:t>
            </a:r>
            <a:r>
              <a:rPr lang="bs-Latn-BA" sz="2400" dirty="0" err="1"/>
              <a:t>davası</a:t>
            </a:r>
            <a:r>
              <a:rPr lang="bs-Latn-BA" sz="2400" dirty="0"/>
              <a:t> </a:t>
            </a:r>
            <a:r>
              <a:rPr lang="bs-Latn-BA" sz="2400" dirty="0" err="1"/>
              <a:t>için</a:t>
            </a:r>
            <a:r>
              <a:rPr lang="bs-Latn-BA" sz="2400" dirty="0"/>
              <a:t> </a:t>
            </a:r>
            <a:r>
              <a:rPr lang="bs-Latn-BA" sz="2400" dirty="0" err="1"/>
              <a:t>koşullar</a:t>
            </a:r>
            <a:r>
              <a:rPr lang="bs-Latn-BA" sz="2400" dirty="0"/>
              <a:t>:</a:t>
            </a:r>
            <a:br>
              <a:rPr lang="bs-Latn-BA" sz="2400" dirty="0"/>
            </a:br>
            <a:r>
              <a:rPr lang="bs-Latn-BA" sz="2400" b="1" i="1" dirty="0" err="1"/>
              <a:t>a-Olumlu</a:t>
            </a:r>
            <a:r>
              <a:rPr lang="bs-Latn-BA" sz="2400" b="1" i="1" dirty="0"/>
              <a:t> </a:t>
            </a:r>
            <a:r>
              <a:rPr lang="bs-Latn-BA" sz="2400" b="1" i="1" dirty="0" err="1"/>
              <a:t>şartlar</a:t>
            </a:r>
            <a:r>
              <a:rPr lang="bs-Latn-BA" sz="2400" dirty="0"/>
              <a:t>: </a:t>
            </a:r>
            <a:endParaRPr lang="tr-TR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2400" dirty="0" err="1" smtClean="0"/>
              <a:t>i-Eşyanın</a:t>
            </a:r>
            <a:r>
              <a:rPr lang="bs-Latn-BA" sz="2400" dirty="0" smtClean="0"/>
              <a:t> </a:t>
            </a:r>
            <a:r>
              <a:rPr lang="bs-Latn-BA" sz="2400" dirty="0" err="1"/>
              <a:t>eski</a:t>
            </a:r>
            <a:r>
              <a:rPr lang="bs-Latn-BA" sz="2400" dirty="0"/>
              <a:t> </a:t>
            </a:r>
            <a:r>
              <a:rPr lang="bs-Latn-BA" sz="2400" dirty="0" err="1"/>
              <a:t>zilyedinin</a:t>
            </a:r>
            <a:r>
              <a:rPr lang="bs-Latn-BA" sz="2400" dirty="0"/>
              <a:t> </a:t>
            </a:r>
            <a:r>
              <a:rPr lang="bs-Latn-BA" sz="2400" dirty="0" err="1"/>
              <a:t>elinden</a:t>
            </a:r>
            <a:r>
              <a:rPr lang="bs-Latn-BA" sz="2400" dirty="0"/>
              <a:t> </a:t>
            </a:r>
            <a:r>
              <a:rPr lang="bs-Latn-BA" sz="2400" dirty="0" err="1"/>
              <a:t>rızası</a:t>
            </a:r>
            <a:r>
              <a:rPr lang="bs-Latn-BA" sz="2400" dirty="0"/>
              <a:t> </a:t>
            </a:r>
            <a:r>
              <a:rPr lang="bs-Latn-BA" sz="2400" dirty="0" err="1"/>
              <a:t>dışında</a:t>
            </a:r>
            <a:r>
              <a:rPr lang="bs-Latn-BA" sz="2400" dirty="0"/>
              <a:t> </a:t>
            </a:r>
            <a:r>
              <a:rPr lang="bs-Latn-BA" sz="2400" dirty="0" err="1"/>
              <a:t>çıkmış</a:t>
            </a:r>
            <a:r>
              <a:rPr lang="bs-Latn-BA" sz="2400" dirty="0"/>
              <a:t> </a:t>
            </a:r>
            <a:r>
              <a:rPr lang="bs-Latn-BA" sz="2400" dirty="0" err="1"/>
              <a:t>olması</a:t>
            </a:r>
            <a:r>
              <a:rPr lang="bs-Latn-BA" sz="2400" dirty="0"/>
              <a:t>: </a:t>
            </a:r>
            <a:br>
              <a:rPr lang="bs-Latn-BA" sz="2400" dirty="0"/>
            </a:br>
            <a:r>
              <a:rPr lang="bs-Latn-BA" sz="2400" dirty="0" err="1"/>
              <a:t>ii-Davalı</a:t>
            </a:r>
            <a:r>
              <a:rPr lang="bs-Latn-BA" sz="2400" dirty="0"/>
              <a:t> </a:t>
            </a:r>
            <a:r>
              <a:rPr lang="bs-Latn-BA" sz="2400" dirty="0" err="1"/>
              <a:t>zilyedin</a:t>
            </a:r>
            <a:r>
              <a:rPr lang="bs-Latn-BA" sz="2400" dirty="0"/>
              <a:t> </a:t>
            </a:r>
            <a:r>
              <a:rPr lang="bs-Latn-BA" sz="2400" dirty="0" err="1"/>
              <a:t>kötü</a:t>
            </a:r>
            <a:r>
              <a:rPr lang="bs-Latn-BA" sz="2400" dirty="0"/>
              <a:t> </a:t>
            </a:r>
            <a:r>
              <a:rPr lang="bs-Latn-BA" sz="2400" dirty="0" err="1"/>
              <a:t>niyetli</a:t>
            </a:r>
            <a:r>
              <a:rPr lang="bs-Latn-BA" sz="2400" dirty="0"/>
              <a:t> </a:t>
            </a:r>
            <a:r>
              <a:rPr lang="bs-Latn-BA" sz="2400" dirty="0" err="1"/>
              <a:t>olması</a:t>
            </a:r>
            <a:r>
              <a:rPr lang="bs-Latn-BA" sz="2400" dirty="0"/>
              <a:t>. </a:t>
            </a:r>
            <a:r>
              <a:rPr lang="bs-Latn-BA" sz="2400" dirty="0" err="1"/>
              <a:t>Eski</a:t>
            </a:r>
            <a:r>
              <a:rPr lang="bs-Latn-BA" sz="2400" dirty="0"/>
              <a:t> </a:t>
            </a:r>
            <a:r>
              <a:rPr lang="bs-Latn-BA" sz="2400" dirty="0" err="1"/>
              <a:t>zilyetin</a:t>
            </a:r>
            <a:r>
              <a:rPr lang="bs-Latn-BA" sz="2400" dirty="0"/>
              <a:t> </a:t>
            </a:r>
            <a:r>
              <a:rPr lang="bs-Latn-BA" sz="2400" dirty="0" err="1"/>
              <a:t>bu</a:t>
            </a:r>
            <a:r>
              <a:rPr lang="bs-Latn-BA" sz="2400" dirty="0"/>
              <a:t> </a:t>
            </a:r>
            <a:r>
              <a:rPr lang="bs-Latn-BA" sz="2400" dirty="0" err="1"/>
              <a:t>iki</a:t>
            </a:r>
            <a:r>
              <a:rPr lang="bs-Latn-BA" sz="2400" dirty="0"/>
              <a:t> </a:t>
            </a:r>
            <a:r>
              <a:rPr lang="bs-Latn-BA" sz="2400" dirty="0" err="1"/>
              <a:t>şarttan</a:t>
            </a:r>
            <a:r>
              <a:rPr lang="bs-Latn-BA" sz="2400" dirty="0"/>
              <a:t> </a:t>
            </a:r>
            <a:r>
              <a:rPr lang="bs-Latn-BA" sz="2400" dirty="0" err="1"/>
              <a:t>birini</a:t>
            </a:r>
            <a:r>
              <a:rPr lang="bs-Latn-BA" sz="2400" dirty="0"/>
              <a:t> </a:t>
            </a:r>
            <a:r>
              <a:rPr lang="bs-Latn-BA" sz="2400" dirty="0" err="1"/>
              <a:t>kanıtlaması</a:t>
            </a:r>
            <a:r>
              <a:rPr lang="bs-Latn-BA" sz="2400" dirty="0"/>
              <a:t> </a:t>
            </a:r>
            <a:r>
              <a:rPr lang="bs-Latn-BA" sz="2400" dirty="0" err="1"/>
              <a:t>yeterlidir</a:t>
            </a:r>
            <a:r>
              <a:rPr lang="bs-Latn-BA" sz="2400" dirty="0"/>
              <a:t>. </a:t>
            </a:r>
            <a:br>
              <a:rPr lang="bs-Latn-BA" sz="2400" dirty="0"/>
            </a:br>
            <a:r>
              <a:rPr lang="bs-Latn-BA" sz="2400" dirty="0" err="1"/>
              <a:t>Malın</a:t>
            </a:r>
            <a:r>
              <a:rPr lang="bs-Latn-BA" sz="2400" dirty="0"/>
              <a:t> </a:t>
            </a:r>
            <a:r>
              <a:rPr lang="bs-Latn-BA" sz="2400" dirty="0" err="1"/>
              <a:t>eski</a:t>
            </a:r>
            <a:r>
              <a:rPr lang="bs-Latn-BA" sz="2400" dirty="0"/>
              <a:t> </a:t>
            </a:r>
            <a:r>
              <a:rPr lang="bs-Latn-BA" sz="2400" dirty="0" err="1"/>
              <a:t>zilyedinin</a:t>
            </a:r>
            <a:r>
              <a:rPr lang="bs-Latn-BA" sz="2400" dirty="0"/>
              <a:t> </a:t>
            </a:r>
            <a:r>
              <a:rPr lang="bs-Latn-BA" sz="2400" dirty="0" err="1"/>
              <a:t>elinden</a:t>
            </a:r>
            <a:r>
              <a:rPr lang="bs-Latn-BA" sz="2400" dirty="0"/>
              <a:t> </a:t>
            </a:r>
            <a:r>
              <a:rPr lang="bs-Latn-BA" sz="2400" dirty="0" err="1"/>
              <a:t>rızası</a:t>
            </a:r>
            <a:r>
              <a:rPr lang="bs-Latn-BA" sz="2400" dirty="0"/>
              <a:t> </a:t>
            </a:r>
            <a:r>
              <a:rPr lang="bs-Latn-BA" sz="2400" dirty="0" err="1"/>
              <a:t>olmadan</a:t>
            </a:r>
            <a:r>
              <a:rPr lang="bs-Latn-BA" sz="2400" dirty="0"/>
              <a:t> </a:t>
            </a:r>
            <a:r>
              <a:rPr lang="bs-Latn-BA" sz="2400" dirty="0" err="1"/>
              <a:t>çıkması</a:t>
            </a:r>
            <a:r>
              <a:rPr lang="bs-Latn-BA" sz="2400" dirty="0"/>
              <a:t>, </a:t>
            </a:r>
            <a:r>
              <a:rPr lang="bs-Latn-BA" sz="2400" dirty="0" err="1"/>
              <a:t>çalınması</a:t>
            </a:r>
            <a:r>
              <a:rPr lang="bs-Latn-BA" sz="2400" dirty="0"/>
              <a:t>, </a:t>
            </a:r>
            <a:r>
              <a:rPr lang="bs-Latn-BA" sz="2400" dirty="0" err="1"/>
              <a:t>gasb</a:t>
            </a:r>
            <a:r>
              <a:rPr lang="bs-Latn-BA" sz="2400" dirty="0"/>
              <a:t> </a:t>
            </a:r>
            <a:r>
              <a:rPr lang="bs-Latn-BA" sz="2400" dirty="0" err="1"/>
              <a:t>edilmesi</a:t>
            </a:r>
            <a:r>
              <a:rPr lang="bs-Latn-BA" sz="2400" dirty="0"/>
              <a:t> ve </a:t>
            </a:r>
            <a:r>
              <a:rPr lang="bs-Latn-BA" sz="2400" dirty="0" err="1"/>
              <a:t>kaybedilmesidir</a:t>
            </a:r>
            <a:r>
              <a:rPr lang="bs-Latn-BA" sz="2400" dirty="0"/>
              <a:t>.  </a:t>
            </a:r>
            <a:r>
              <a:rPr lang="bs-Latn-BA" sz="2000" dirty="0"/>
              <a:t/>
            </a:r>
            <a:br>
              <a:rPr lang="bs-Latn-BA" sz="2000" dirty="0"/>
            </a:br>
            <a:endParaRPr lang="tr-TR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2000" dirty="0" err="1" smtClean="0"/>
              <a:t>i-Rıza</a:t>
            </a:r>
            <a:r>
              <a:rPr lang="bs-Latn-BA" sz="2000" dirty="0" smtClean="0"/>
              <a:t> </a:t>
            </a:r>
            <a:r>
              <a:rPr lang="bs-Latn-BA" sz="2000" dirty="0" err="1"/>
              <a:t>dışı</a:t>
            </a:r>
            <a:r>
              <a:rPr lang="bs-Latn-BA" sz="2000" dirty="0"/>
              <a:t> </a:t>
            </a:r>
            <a:r>
              <a:rPr lang="bs-Latn-BA" sz="2000" dirty="0" err="1"/>
              <a:t>çıkma</a:t>
            </a:r>
            <a:r>
              <a:rPr lang="bs-Latn-BA" sz="2000" dirty="0"/>
              <a:t> </a:t>
            </a:r>
            <a:r>
              <a:rPr lang="bs-Latn-BA" sz="2000" dirty="0" err="1"/>
              <a:t>halinde</a:t>
            </a:r>
            <a:r>
              <a:rPr lang="bs-Latn-BA" sz="2000" dirty="0"/>
              <a:t> </a:t>
            </a:r>
            <a:r>
              <a:rPr lang="bs-Latn-BA" sz="2000" dirty="0" err="1"/>
              <a:t>taşınır</a:t>
            </a:r>
            <a:r>
              <a:rPr lang="bs-Latn-BA" sz="2000" dirty="0"/>
              <a:t> </a:t>
            </a:r>
            <a:r>
              <a:rPr lang="bs-Latn-BA" sz="2000" dirty="0" err="1"/>
              <a:t>davası</a:t>
            </a:r>
            <a:r>
              <a:rPr lang="bs-Latn-BA" sz="2000" dirty="0"/>
              <a:t> </a:t>
            </a:r>
            <a:r>
              <a:rPr lang="bs-Latn-BA" sz="2000" dirty="0" err="1"/>
              <a:t>açmanın</a:t>
            </a:r>
            <a:r>
              <a:rPr lang="bs-Latn-BA" sz="2000" dirty="0"/>
              <a:t> </a:t>
            </a:r>
            <a:r>
              <a:rPr lang="bs-Latn-BA" sz="2000" dirty="0" err="1"/>
              <a:t>sınırları</a:t>
            </a:r>
            <a:r>
              <a:rPr lang="bs-Latn-BA" sz="2000" dirty="0"/>
              <a:t>:</a:t>
            </a:r>
            <a:br>
              <a:rPr lang="bs-Latn-BA" sz="2000" dirty="0"/>
            </a:br>
            <a:r>
              <a:rPr lang="bs-Latn-BA" sz="2000" dirty="0"/>
              <a:t>-Para ve </a:t>
            </a:r>
            <a:r>
              <a:rPr lang="bs-Latn-BA" sz="2000" dirty="0" err="1"/>
              <a:t>hamiline</a:t>
            </a:r>
            <a:r>
              <a:rPr lang="bs-Latn-BA" sz="2000" dirty="0"/>
              <a:t> </a:t>
            </a:r>
            <a:r>
              <a:rPr lang="bs-Latn-BA" sz="2000" dirty="0" err="1"/>
              <a:t>yazılı</a:t>
            </a:r>
            <a:r>
              <a:rPr lang="bs-Latn-BA" sz="2000" dirty="0"/>
              <a:t> </a:t>
            </a:r>
            <a:r>
              <a:rPr lang="bs-Latn-BA" sz="2000" dirty="0" err="1"/>
              <a:t>senetleri</a:t>
            </a:r>
            <a:r>
              <a:rPr lang="bs-Latn-BA" sz="2000" dirty="0"/>
              <a:t> </a:t>
            </a:r>
            <a:r>
              <a:rPr lang="bs-Latn-BA" sz="2000" dirty="0" err="1"/>
              <a:t>iyiniyetle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edenlere</a:t>
            </a:r>
            <a:r>
              <a:rPr lang="bs-Latn-BA" sz="2000" dirty="0"/>
              <a:t> </a:t>
            </a:r>
            <a:r>
              <a:rPr lang="bs-Latn-BA" sz="2000" dirty="0" err="1"/>
              <a:t>karşı</a:t>
            </a:r>
            <a:r>
              <a:rPr lang="bs-Latn-BA" sz="2000" dirty="0"/>
              <a:t> </a:t>
            </a:r>
            <a:r>
              <a:rPr lang="bs-Latn-BA" sz="2000" dirty="0" err="1" smtClean="0"/>
              <a:t>taşınır</a:t>
            </a:r>
            <a:r>
              <a:rPr lang="tr-TR" sz="2000" dirty="0"/>
              <a:t> </a:t>
            </a:r>
            <a:r>
              <a:rPr lang="bs-Latn-BA" sz="2000" dirty="0" err="1" smtClean="0"/>
              <a:t>davası</a:t>
            </a:r>
            <a:r>
              <a:rPr lang="bs-Latn-BA" sz="2000" dirty="0" smtClean="0"/>
              <a:t> </a:t>
            </a:r>
            <a:r>
              <a:rPr lang="bs-Latn-BA" sz="2000" dirty="0" err="1"/>
              <a:t>açılamaz</a:t>
            </a:r>
            <a:r>
              <a:rPr lang="bs-Latn-BA" sz="2000" dirty="0"/>
              <a:t> </a:t>
            </a:r>
            <a:r>
              <a:rPr lang="bs-Latn-BA" sz="2000" dirty="0" err="1"/>
              <a:t>Mk</a:t>
            </a:r>
            <a:r>
              <a:rPr lang="bs-Latn-BA" sz="2000" dirty="0"/>
              <a:t> 990.</a:t>
            </a:r>
            <a:br>
              <a:rPr lang="bs-Latn-BA" sz="2000" dirty="0"/>
            </a:br>
            <a:r>
              <a:rPr lang="bs-Latn-BA" sz="2000" dirty="0"/>
              <a:t>-</a:t>
            </a:r>
            <a:r>
              <a:rPr lang="bs-Latn-BA" sz="2000" dirty="0" err="1"/>
              <a:t>Rıza</a:t>
            </a:r>
            <a:r>
              <a:rPr lang="bs-Latn-BA" sz="2000" dirty="0"/>
              <a:t> </a:t>
            </a:r>
            <a:r>
              <a:rPr lang="bs-Latn-BA" sz="2000" dirty="0" err="1"/>
              <a:t>dışı</a:t>
            </a:r>
            <a:r>
              <a:rPr lang="bs-Latn-BA" sz="2000" dirty="0"/>
              <a:t> </a:t>
            </a:r>
            <a:r>
              <a:rPr lang="bs-Latn-BA" sz="2000" dirty="0" err="1"/>
              <a:t>elden</a:t>
            </a:r>
            <a:r>
              <a:rPr lang="bs-Latn-BA" sz="2000" dirty="0"/>
              <a:t> </a:t>
            </a:r>
            <a:r>
              <a:rPr lang="bs-Latn-BA" sz="2000" dirty="0" err="1"/>
              <a:t>çıkan</a:t>
            </a:r>
            <a:r>
              <a:rPr lang="bs-Latn-BA" sz="2000" dirty="0"/>
              <a:t> mal, </a:t>
            </a:r>
            <a:r>
              <a:rPr lang="bs-Latn-BA" sz="2000" dirty="0" err="1"/>
              <a:t>açık</a:t>
            </a:r>
            <a:r>
              <a:rPr lang="bs-Latn-BA" sz="2000" dirty="0"/>
              <a:t> </a:t>
            </a:r>
            <a:r>
              <a:rPr lang="bs-Latn-BA" sz="2000" dirty="0" err="1"/>
              <a:t>artırmadan</a:t>
            </a:r>
            <a:r>
              <a:rPr lang="bs-Latn-BA" sz="2000" dirty="0"/>
              <a:t>, </a:t>
            </a:r>
            <a:r>
              <a:rPr lang="bs-Latn-BA" sz="2000" dirty="0" err="1"/>
              <a:t>pazardan</a:t>
            </a:r>
            <a:r>
              <a:rPr lang="bs-Latn-BA" sz="2000" dirty="0"/>
              <a:t> </a:t>
            </a:r>
            <a:r>
              <a:rPr lang="bs-Latn-BA" sz="2000" dirty="0" err="1"/>
              <a:t>veya</a:t>
            </a:r>
            <a:r>
              <a:rPr lang="bs-Latn-BA" sz="2000" dirty="0"/>
              <a:t> </a:t>
            </a:r>
            <a:r>
              <a:rPr lang="bs-Latn-BA" sz="2000" dirty="0" err="1"/>
              <a:t>emsal</a:t>
            </a:r>
            <a:r>
              <a:rPr lang="bs-Latn-BA" sz="2000" dirty="0"/>
              <a:t> </a:t>
            </a:r>
            <a:r>
              <a:rPr lang="bs-Latn-BA" sz="2000" dirty="0" err="1"/>
              <a:t>eşyayı</a:t>
            </a:r>
            <a:r>
              <a:rPr lang="bs-Latn-BA" sz="2000" dirty="0"/>
              <a:t> </a:t>
            </a:r>
            <a:r>
              <a:rPr lang="bs-Latn-BA" sz="2000" dirty="0" err="1"/>
              <a:t>satan</a:t>
            </a:r>
            <a:r>
              <a:rPr lang="bs-Latn-BA" sz="2000" dirty="0"/>
              <a:t> bir </a:t>
            </a:r>
            <a:r>
              <a:rPr lang="bs-Latn-BA" sz="2000" dirty="0" err="1"/>
              <a:t>tacirden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edilmiş</a:t>
            </a:r>
            <a:r>
              <a:rPr lang="bs-Latn-BA" sz="2000" dirty="0"/>
              <a:t> </a:t>
            </a:r>
            <a:r>
              <a:rPr lang="bs-Latn-BA" sz="2000" dirty="0" err="1"/>
              <a:t>ise</a:t>
            </a:r>
            <a:r>
              <a:rPr lang="bs-Latn-BA" sz="2000" dirty="0"/>
              <a:t>, </a:t>
            </a:r>
            <a:r>
              <a:rPr lang="bs-Latn-BA" sz="2000" dirty="0" err="1"/>
              <a:t>malın</a:t>
            </a:r>
            <a:r>
              <a:rPr lang="bs-Latn-BA" sz="2000" dirty="0"/>
              <a:t> </a:t>
            </a:r>
            <a:r>
              <a:rPr lang="bs-Latn-BA" sz="2000" dirty="0" err="1"/>
              <a:t>iadesi</a:t>
            </a:r>
            <a:r>
              <a:rPr lang="bs-Latn-BA" sz="2000" dirty="0"/>
              <a:t> </a:t>
            </a:r>
            <a:r>
              <a:rPr lang="bs-Latn-BA" sz="2000" dirty="0" err="1"/>
              <a:t>davalı</a:t>
            </a:r>
            <a:r>
              <a:rPr lang="bs-Latn-BA" sz="2000" dirty="0"/>
              <a:t> </a:t>
            </a:r>
            <a:r>
              <a:rPr lang="bs-Latn-BA" sz="2000" dirty="0" err="1"/>
              <a:t>tarafından</a:t>
            </a:r>
            <a:r>
              <a:rPr lang="bs-Latn-BA" sz="2000" dirty="0"/>
              <a:t> </a:t>
            </a:r>
            <a:r>
              <a:rPr lang="bs-Latn-BA" sz="2000" dirty="0" err="1"/>
              <a:t>ödenen</a:t>
            </a:r>
            <a:r>
              <a:rPr lang="bs-Latn-BA" sz="2000" dirty="0"/>
              <a:t> </a:t>
            </a:r>
            <a:r>
              <a:rPr lang="bs-Latn-BA" sz="2000" dirty="0" err="1"/>
              <a:t>semenin</a:t>
            </a:r>
            <a:r>
              <a:rPr lang="bs-Latn-BA" sz="2000" dirty="0"/>
              <a:t>, </a:t>
            </a:r>
            <a:r>
              <a:rPr lang="bs-Latn-BA" sz="2000" dirty="0" err="1"/>
              <a:t>davacı</a:t>
            </a:r>
            <a:r>
              <a:rPr lang="bs-Latn-BA" sz="2000" dirty="0"/>
              <a:t> </a:t>
            </a:r>
            <a:r>
              <a:rPr lang="bs-Latn-BA" sz="2000" dirty="0" err="1"/>
              <a:t>tarafından</a:t>
            </a:r>
            <a:r>
              <a:rPr lang="bs-Latn-BA" sz="2000" dirty="0"/>
              <a:t>, </a:t>
            </a:r>
            <a:r>
              <a:rPr lang="bs-Latn-BA" sz="2000" dirty="0" err="1"/>
              <a:t>davalıya</a:t>
            </a:r>
            <a:r>
              <a:rPr lang="bs-Latn-BA" sz="2000" dirty="0"/>
              <a:t> </a:t>
            </a:r>
            <a:r>
              <a:rPr lang="bs-Latn-BA" sz="2000" dirty="0" err="1"/>
              <a:t>ödenmesine</a:t>
            </a:r>
            <a:r>
              <a:rPr lang="bs-Latn-BA" sz="2000" dirty="0"/>
              <a:t> </a:t>
            </a:r>
            <a:r>
              <a:rPr lang="bs-Latn-BA" sz="2000" dirty="0" err="1"/>
              <a:t>bağlıdır</a:t>
            </a:r>
            <a:r>
              <a:rPr lang="bs-Latn-BA" sz="2000" dirty="0"/>
              <a:t> MK 989. Bu </a:t>
            </a:r>
            <a:r>
              <a:rPr lang="bs-Latn-BA" sz="2000" dirty="0" err="1"/>
              <a:t>kişilerden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edenler</a:t>
            </a:r>
            <a:r>
              <a:rPr lang="bs-Latn-BA" sz="2000" dirty="0"/>
              <a:t> </a:t>
            </a:r>
            <a:r>
              <a:rPr lang="bs-Latn-BA" sz="2000" dirty="0" err="1"/>
              <a:t>ise</a:t>
            </a:r>
            <a:r>
              <a:rPr lang="bs-Latn-BA" sz="2000" dirty="0"/>
              <a:t> </a:t>
            </a:r>
            <a:r>
              <a:rPr lang="bs-Latn-BA" sz="2000" dirty="0" err="1"/>
              <a:t>kendi</a:t>
            </a:r>
            <a:r>
              <a:rPr lang="bs-Latn-BA" sz="2000" dirty="0"/>
              <a:t> </a:t>
            </a:r>
            <a:r>
              <a:rPr lang="bs-Latn-BA" sz="2000" dirty="0" err="1"/>
              <a:t>ödediklerini</a:t>
            </a:r>
            <a:r>
              <a:rPr lang="bs-Latn-BA" sz="2000" dirty="0"/>
              <a:t> </a:t>
            </a:r>
            <a:r>
              <a:rPr lang="bs-Latn-BA" sz="2000" dirty="0" err="1"/>
              <a:t>değil</a:t>
            </a:r>
            <a:r>
              <a:rPr lang="bs-Latn-BA" sz="2000" dirty="0"/>
              <a:t> </a:t>
            </a:r>
            <a:r>
              <a:rPr lang="bs-Latn-BA" sz="2000" dirty="0" err="1"/>
              <a:t>önceki</a:t>
            </a:r>
            <a:r>
              <a:rPr lang="bs-Latn-BA" sz="2000" dirty="0"/>
              <a:t> </a:t>
            </a:r>
            <a:r>
              <a:rPr lang="bs-Latn-BA" sz="2000" dirty="0" err="1"/>
              <a:t>müktesibin</a:t>
            </a:r>
            <a:r>
              <a:rPr lang="bs-Latn-BA" sz="2000" dirty="0"/>
              <a:t> </a:t>
            </a:r>
            <a:r>
              <a:rPr lang="bs-Latn-BA" sz="2000" dirty="0" err="1"/>
              <a:t>ödediğini</a:t>
            </a:r>
            <a:r>
              <a:rPr lang="bs-Latn-BA" sz="2000" dirty="0"/>
              <a:t> </a:t>
            </a:r>
            <a:r>
              <a:rPr lang="bs-Latn-BA" sz="2000" dirty="0" err="1"/>
              <a:t>talep</a:t>
            </a:r>
            <a:r>
              <a:rPr lang="bs-Latn-BA" sz="2000" dirty="0"/>
              <a:t> </a:t>
            </a:r>
            <a:r>
              <a:rPr lang="bs-Latn-BA" sz="2000" dirty="0" err="1"/>
              <a:t>edebilirler</a:t>
            </a:r>
            <a:r>
              <a:rPr lang="bs-Latn-BA" sz="2000" dirty="0"/>
              <a:t>.</a:t>
            </a:r>
            <a:br>
              <a:rPr lang="bs-Latn-BA" sz="2000" dirty="0"/>
            </a:br>
            <a:r>
              <a:rPr lang="bs-Latn-BA" sz="2000" dirty="0"/>
              <a:t>-</a:t>
            </a:r>
            <a:r>
              <a:rPr lang="bs-Latn-BA" sz="2000" dirty="0" err="1"/>
              <a:t>Davacı</a:t>
            </a:r>
            <a:r>
              <a:rPr lang="bs-Latn-BA" sz="2000" dirty="0"/>
              <a:t> </a:t>
            </a:r>
            <a:r>
              <a:rPr lang="bs-Latn-BA" sz="2000" dirty="0" err="1"/>
              <a:t>kendisi</a:t>
            </a:r>
            <a:r>
              <a:rPr lang="bs-Latn-BA" sz="2000" dirty="0"/>
              <a:t> </a:t>
            </a:r>
            <a:r>
              <a:rPr lang="bs-Latn-BA" sz="2000" dirty="0" err="1"/>
              <a:t>eşyayı</a:t>
            </a:r>
            <a:r>
              <a:rPr lang="bs-Latn-BA" sz="2000" dirty="0"/>
              <a:t> </a:t>
            </a:r>
            <a:r>
              <a:rPr lang="bs-Latn-BA" sz="2000" dirty="0" err="1"/>
              <a:t>kötü</a:t>
            </a:r>
            <a:r>
              <a:rPr lang="bs-Latn-BA" sz="2000" dirty="0"/>
              <a:t> </a:t>
            </a:r>
            <a:r>
              <a:rPr lang="bs-Latn-BA" sz="2000" dirty="0" err="1"/>
              <a:t>niyetle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etmiş</a:t>
            </a:r>
            <a:r>
              <a:rPr lang="bs-Latn-BA" sz="2000" dirty="0"/>
              <a:t> </a:t>
            </a:r>
            <a:r>
              <a:rPr lang="bs-Latn-BA" sz="2000" dirty="0" err="1"/>
              <a:t>ise</a:t>
            </a:r>
            <a:r>
              <a:rPr lang="bs-Latn-BA" sz="2000" dirty="0"/>
              <a:t>, </a:t>
            </a:r>
            <a:r>
              <a:rPr lang="bs-Latn-BA" sz="2000" dirty="0" err="1"/>
              <a:t>kendisinden</a:t>
            </a:r>
            <a:r>
              <a:rPr lang="bs-Latn-BA" sz="2000" dirty="0"/>
              <a:t> </a:t>
            </a:r>
            <a:r>
              <a:rPr lang="bs-Latn-BA" sz="2000" dirty="0" err="1"/>
              <a:t>sonraki</a:t>
            </a:r>
            <a:r>
              <a:rPr lang="bs-Latn-BA" sz="2000" dirty="0"/>
              <a:t> </a:t>
            </a:r>
            <a:r>
              <a:rPr lang="bs-Latn-BA" sz="2000" dirty="0" err="1"/>
              <a:t>zilyetlere</a:t>
            </a:r>
            <a:r>
              <a:rPr lang="bs-Latn-BA" sz="2000" dirty="0"/>
              <a:t> </a:t>
            </a:r>
            <a:r>
              <a:rPr lang="bs-Latn-BA" sz="2000" dirty="0" err="1"/>
              <a:t>karşı</a:t>
            </a:r>
            <a:r>
              <a:rPr lang="bs-Latn-BA" sz="2000" dirty="0"/>
              <a:t> </a:t>
            </a:r>
            <a:r>
              <a:rPr lang="bs-Latn-BA" sz="2000" dirty="0" err="1"/>
              <a:t>taşınır</a:t>
            </a:r>
            <a:r>
              <a:rPr lang="bs-Latn-BA" sz="2000" dirty="0"/>
              <a:t> </a:t>
            </a:r>
            <a:r>
              <a:rPr lang="bs-Latn-BA" sz="2000" dirty="0" err="1"/>
              <a:t>davası</a:t>
            </a:r>
            <a:r>
              <a:rPr lang="bs-Latn-BA" sz="2000" dirty="0"/>
              <a:t> </a:t>
            </a:r>
            <a:r>
              <a:rPr lang="bs-Latn-BA" sz="2000" dirty="0" err="1"/>
              <a:t>açamaz</a:t>
            </a:r>
            <a:r>
              <a:rPr lang="bs-Latn-BA" sz="2000" dirty="0"/>
              <a:t> MK 904.</a:t>
            </a:r>
            <a:br>
              <a:rPr lang="bs-Latn-BA" sz="2000" dirty="0"/>
            </a:br>
            <a:endParaRPr lang="tr-TR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2000" dirty="0" err="1" smtClean="0"/>
              <a:t>ii-Halihazır</a:t>
            </a:r>
            <a:r>
              <a:rPr lang="bs-Latn-BA" sz="2000" dirty="0" smtClean="0"/>
              <a:t> </a:t>
            </a:r>
            <a:r>
              <a:rPr lang="bs-Latn-BA" sz="2000" dirty="0" err="1"/>
              <a:t>zilyedin</a:t>
            </a:r>
            <a:r>
              <a:rPr lang="bs-Latn-BA" sz="2000" dirty="0"/>
              <a:t> </a:t>
            </a:r>
            <a:r>
              <a:rPr lang="bs-Latn-BA" sz="2000" dirty="0" err="1"/>
              <a:t>kötüniyetle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etmiş</a:t>
            </a:r>
            <a:r>
              <a:rPr lang="bs-Latn-BA" sz="2000" dirty="0"/>
              <a:t> </a:t>
            </a:r>
            <a:r>
              <a:rPr lang="bs-Latn-BA" sz="2000" dirty="0" err="1"/>
              <a:t>olması</a:t>
            </a:r>
            <a:r>
              <a:rPr lang="bs-Latn-BA" sz="2000" dirty="0"/>
              <a:t> </a:t>
            </a:r>
            <a:r>
              <a:rPr lang="bs-Latn-BA" sz="2000" dirty="0" err="1"/>
              <a:t>halinde</a:t>
            </a:r>
            <a:r>
              <a:rPr lang="bs-Latn-BA" sz="2000" dirty="0"/>
              <a:t>, </a:t>
            </a:r>
            <a:r>
              <a:rPr lang="bs-Latn-BA" sz="2000" dirty="0" err="1"/>
              <a:t>davacı</a:t>
            </a:r>
            <a:r>
              <a:rPr lang="bs-Latn-BA" sz="2000" dirty="0"/>
              <a:t>, </a:t>
            </a:r>
            <a:r>
              <a:rPr lang="bs-Latn-BA" sz="2000" dirty="0" err="1"/>
              <a:t>davalının</a:t>
            </a:r>
            <a:r>
              <a:rPr lang="bs-Latn-BA" sz="2000" dirty="0"/>
              <a:t> </a:t>
            </a:r>
            <a:r>
              <a:rPr lang="bs-Latn-BA" sz="2000" dirty="0" err="1"/>
              <a:t>zilyetliği</a:t>
            </a:r>
            <a:r>
              <a:rPr lang="bs-Latn-BA" sz="2000" dirty="0"/>
              <a:t> </a:t>
            </a:r>
            <a:r>
              <a:rPr lang="bs-Latn-BA" sz="2000" dirty="0" err="1"/>
              <a:t>kötüniyetle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</a:t>
            </a:r>
            <a:r>
              <a:rPr lang="bs-Latn-BA" sz="2000" dirty="0" err="1"/>
              <a:t>ettiğini</a:t>
            </a:r>
            <a:r>
              <a:rPr lang="bs-Latn-BA" sz="2000" dirty="0"/>
              <a:t> </a:t>
            </a:r>
            <a:r>
              <a:rPr lang="bs-Latn-BA" sz="2000" dirty="0" err="1"/>
              <a:t>kanıtlayarak</a:t>
            </a:r>
            <a:r>
              <a:rPr lang="bs-Latn-BA" sz="2000" dirty="0"/>
              <a:t>, </a:t>
            </a:r>
            <a:r>
              <a:rPr lang="bs-Latn-BA" sz="2000" dirty="0" err="1"/>
              <a:t>taşınır</a:t>
            </a:r>
            <a:r>
              <a:rPr lang="bs-Latn-BA" sz="2000" dirty="0"/>
              <a:t> </a:t>
            </a:r>
            <a:r>
              <a:rPr lang="bs-Latn-BA" sz="2000" dirty="0" err="1"/>
              <a:t>malın</a:t>
            </a:r>
            <a:r>
              <a:rPr lang="bs-Latn-BA" sz="2000" dirty="0"/>
              <a:t> </a:t>
            </a:r>
            <a:r>
              <a:rPr lang="bs-Latn-BA" sz="2000" dirty="0" err="1"/>
              <a:t>kendisine</a:t>
            </a:r>
            <a:r>
              <a:rPr lang="bs-Latn-BA" sz="2000" dirty="0"/>
              <a:t> </a:t>
            </a:r>
            <a:r>
              <a:rPr lang="bs-Latn-BA" sz="2000" dirty="0" err="1"/>
              <a:t>iadesini</a:t>
            </a:r>
            <a:r>
              <a:rPr lang="bs-Latn-BA" sz="2000" dirty="0"/>
              <a:t> </a:t>
            </a:r>
            <a:r>
              <a:rPr lang="bs-Latn-BA" sz="2000" dirty="0" err="1"/>
              <a:t>talep</a:t>
            </a:r>
            <a:r>
              <a:rPr lang="bs-Latn-BA" sz="2000" dirty="0"/>
              <a:t> </a:t>
            </a:r>
            <a:r>
              <a:rPr lang="bs-Latn-BA" sz="2000" dirty="0" err="1"/>
              <a:t>edebilir</a:t>
            </a:r>
            <a:r>
              <a:rPr lang="bs-Latn-BA" sz="2000" dirty="0"/>
              <a:t> MK 991. Bir mala “</a:t>
            </a:r>
            <a:r>
              <a:rPr lang="bs-Latn-BA" sz="2000" i="1" dirty="0" err="1"/>
              <a:t>kötüniyetle</a:t>
            </a:r>
            <a:r>
              <a:rPr lang="bs-Latn-BA" sz="2000" i="1" dirty="0"/>
              <a:t> </a:t>
            </a:r>
            <a:r>
              <a:rPr lang="bs-Latn-BA" sz="2000" i="1" dirty="0" err="1"/>
              <a:t>zilyet</a:t>
            </a:r>
            <a:r>
              <a:rPr lang="bs-Latn-BA" sz="2000" i="1" dirty="0"/>
              <a:t> </a:t>
            </a:r>
            <a:r>
              <a:rPr lang="bs-Latn-BA" sz="2000" i="1" dirty="0" err="1"/>
              <a:t>olan</a:t>
            </a:r>
            <a:r>
              <a:rPr lang="bs-Latn-BA" sz="2000" i="1" dirty="0"/>
              <a:t> </a:t>
            </a:r>
            <a:r>
              <a:rPr lang="bs-Latn-BA" sz="2000" i="1" dirty="0" err="1"/>
              <a:t>kişi</a:t>
            </a:r>
            <a:r>
              <a:rPr lang="bs-Latn-BA" sz="2000" i="1" dirty="0"/>
              <a:t>, </a:t>
            </a:r>
            <a:r>
              <a:rPr lang="bs-Latn-BA" sz="2000" i="1" dirty="0" err="1"/>
              <a:t>herzaman</a:t>
            </a:r>
            <a:r>
              <a:rPr lang="bs-Latn-BA" sz="2000" i="1" dirty="0"/>
              <a:t> </a:t>
            </a:r>
            <a:r>
              <a:rPr lang="bs-Latn-BA" sz="2000" i="1" dirty="0" err="1"/>
              <a:t>evvelki</a:t>
            </a:r>
            <a:r>
              <a:rPr lang="bs-Latn-BA" sz="2000" i="1" dirty="0"/>
              <a:t> </a:t>
            </a:r>
            <a:r>
              <a:rPr lang="bs-Latn-BA" sz="2000" i="1" dirty="0" err="1"/>
              <a:t>zilyet</a:t>
            </a:r>
            <a:r>
              <a:rPr lang="bs-Latn-BA" sz="2000" i="1" dirty="0"/>
              <a:t> </a:t>
            </a:r>
            <a:r>
              <a:rPr lang="bs-Latn-BA" sz="2000" i="1" dirty="0" err="1"/>
              <a:t>tarafından</a:t>
            </a:r>
            <a:r>
              <a:rPr lang="bs-Latn-BA" sz="2000" i="1" dirty="0"/>
              <a:t> </a:t>
            </a:r>
            <a:r>
              <a:rPr lang="bs-Latn-BA" sz="2000" i="1" dirty="0" err="1"/>
              <a:t>malı</a:t>
            </a:r>
            <a:r>
              <a:rPr lang="bs-Latn-BA" sz="2000" i="1" dirty="0"/>
              <a:t> </a:t>
            </a:r>
            <a:r>
              <a:rPr lang="bs-Latn-BA" sz="2000" i="1" dirty="0" err="1"/>
              <a:t>iadeye</a:t>
            </a:r>
            <a:r>
              <a:rPr lang="bs-Latn-BA" sz="2000" i="1" dirty="0"/>
              <a:t> </a:t>
            </a:r>
            <a:r>
              <a:rPr lang="bs-Latn-BA" sz="2000" i="1" dirty="0" err="1"/>
              <a:t>mecbur</a:t>
            </a:r>
            <a:r>
              <a:rPr lang="bs-Latn-BA" sz="2000" i="1" dirty="0"/>
              <a:t> </a:t>
            </a:r>
            <a:r>
              <a:rPr lang="bs-Latn-BA" sz="2000" i="1" dirty="0" err="1"/>
              <a:t>edilebilir</a:t>
            </a:r>
            <a:r>
              <a:rPr lang="bs-Latn-BA" sz="2000" dirty="0"/>
              <a:t>”</a:t>
            </a:r>
            <a:br>
              <a:rPr lang="bs-Latn-BA" sz="2000" dirty="0"/>
            </a:br>
            <a:r>
              <a:rPr lang="bs-Latn-BA" sz="2000" dirty="0" err="1"/>
              <a:t>Kötüniyetten</a:t>
            </a:r>
            <a:r>
              <a:rPr lang="bs-Latn-BA" sz="2000" dirty="0"/>
              <a:t> </a:t>
            </a:r>
            <a:r>
              <a:rPr lang="bs-Latn-BA" sz="2000" dirty="0" err="1"/>
              <a:t>malın</a:t>
            </a:r>
            <a:r>
              <a:rPr lang="bs-Latn-BA" sz="2000" dirty="0"/>
              <a:t> </a:t>
            </a:r>
            <a:r>
              <a:rPr lang="bs-Latn-BA" sz="2000" dirty="0" err="1"/>
              <a:t>başkasına</a:t>
            </a:r>
            <a:r>
              <a:rPr lang="bs-Latn-BA" sz="2000" dirty="0"/>
              <a:t> </a:t>
            </a:r>
            <a:r>
              <a:rPr lang="bs-Latn-BA" sz="2000" dirty="0" err="1"/>
              <a:t>ait</a:t>
            </a:r>
            <a:r>
              <a:rPr lang="bs-Latn-BA" sz="2000" dirty="0"/>
              <a:t> </a:t>
            </a:r>
            <a:r>
              <a:rPr lang="bs-Latn-BA" sz="2000" dirty="0" err="1"/>
              <a:t>olduğunu</a:t>
            </a:r>
            <a:r>
              <a:rPr lang="bs-Latn-BA" sz="2000" dirty="0"/>
              <a:t> </a:t>
            </a:r>
            <a:r>
              <a:rPr lang="bs-Latn-BA" sz="2000" dirty="0" err="1"/>
              <a:t>bilerek</a:t>
            </a:r>
            <a:r>
              <a:rPr lang="bs-Latn-BA" sz="2000" dirty="0"/>
              <a:t> </a:t>
            </a:r>
            <a:r>
              <a:rPr lang="bs-Latn-BA" sz="2000" dirty="0" err="1"/>
              <a:t>iktisap</a:t>
            </a:r>
            <a:r>
              <a:rPr lang="bs-Latn-BA" sz="2000" dirty="0"/>
              <a:t> eden </a:t>
            </a:r>
            <a:r>
              <a:rPr lang="bs-Latn-BA" sz="2000" dirty="0" err="1"/>
              <a:t>veya</a:t>
            </a:r>
            <a:r>
              <a:rPr lang="bs-Latn-BA" sz="2000" dirty="0"/>
              <a:t> </a:t>
            </a:r>
            <a:r>
              <a:rPr lang="bs-Latn-BA" sz="2000" dirty="0" err="1"/>
              <a:t>gerekli</a:t>
            </a:r>
            <a:r>
              <a:rPr lang="bs-Latn-BA" sz="2000" dirty="0"/>
              <a:t> </a:t>
            </a:r>
            <a:r>
              <a:rPr lang="bs-Latn-BA" sz="2000" dirty="0" err="1"/>
              <a:t>özeni</a:t>
            </a:r>
            <a:r>
              <a:rPr lang="bs-Latn-BA" sz="2000" dirty="0"/>
              <a:t> </a:t>
            </a:r>
            <a:r>
              <a:rPr lang="bs-Latn-BA" sz="2000" dirty="0" err="1"/>
              <a:t>gösterseydi</a:t>
            </a:r>
            <a:r>
              <a:rPr lang="bs-Latn-BA" sz="2000" dirty="0"/>
              <a:t>, </a:t>
            </a:r>
            <a:r>
              <a:rPr lang="bs-Latn-BA" sz="2000" dirty="0" err="1"/>
              <a:t>tasarrufta</a:t>
            </a:r>
            <a:r>
              <a:rPr lang="bs-Latn-BA" sz="2000" dirty="0"/>
              <a:t> </a:t>
            </a:r>
            <a:r>
              <a:rPr lang="bs-Latn-BA" sz="2000" dirty="0" err="1"/>
              <a:t>bulunanın</a:t>
            </a:r>
            <a:r>
              <a:rPr lang="bs-Latn-BA" sz="2000" dirty="0"/>
              <a:t> malik </a:t>
            </a:r>
            <a:r>
              <a:rPr lang="bs-Latn-BA" sz="2000" dirty="0" err="1"/>
              <a:t>olmadığını</a:t>
            </a:r>
            <a:r>
              <a:rPr lang="bs-Latn-BA" sz="2000" dirty="0"/>
              <a:t> </a:t>
            </a:r>
            <a:r>
              <a:rPr lang="bs-Latn-BA" sz="2000" dirty="0" err="1"/>
              <a:t>veya</a:t>
            </a:r>
            <a:r>
              <a:rPr lang="bs-Latn-BA" sz="2000" dirty="0"/>
              <a:t> </a:t>
            </a:r>
            <a:r>
              <a:rPr lang="bs-Latn-BA" sz="2000" dirty="0" err="1"/>
              <a:t>tasarruf</a:t>
            </a:r>
            <a:r>
              <a:rPr lang="bs-Latn-BA" sz="2000" dirty="0"/>
              <a:t> </a:t>
            </a:r>
            <a:r>
              <a:rPr lang="bs-Latn-BA" sz="2000" dirty="0" err="1"/>
              <a:t>yetkisine</a:t>
            </a:r>
            <a:r>
              <a:rPr lang="bs-Latn-BA" sz="2000" dirty="0"/>
              <a:t> </a:t>
            </a:r>
            <a:r>
              <a:rPr lang="bs-Latn-BA" sz="2000" dirty="0" err="1"/>
              <a:t>sahip</a:t>
            </a:r>
            <a:r>
              <a:rPr lang="bs-Latn-BA" sz="2000" dirty="0"/>
              <a:t> </a:t>
            </a:r>
            <a:r>
              <a:rPr lang="bs-Latn-BA" sz="2000" dirty="0" err="1"/>
              <a:t>olmadığını</a:t>
            </a:r>
            <a:r>
              <a:rPr lang="bs-Latn-BA" sz="2000" dirty="0"/>
              <a:t> </a:t>
            </a:r>
            <a:r>
              <a:rPr lang="bs-Latn-BA" sz="2000" dirty="0" err="1"/>
              <a:t>anlayabilecek</a:t>
            </a:r>
            <a:r>
              <a:rPr lang="bs-Latn-BA" sz="2000" dirty="0"/>
              <a:t> </a:t>
            </a:r>
            <a:r>
              <a:rPr lang="bs-Latn-BA" sz="2000" dirty="0" err="1"/>
              <a:t>durumda</a:t>
            </a:r>
            <a:r>
              <a:rPr lang="bs-Latn-BA" sz="2000" dirty="0"/>
              <a:t> </a:t>
            </a:r>
            <a:r>
              <a:rPr lang="bs-Latn-BA" sz="2000" dirty="0" err="1"/>
              <a:t>olan</a:t>
            </a:r>
            <a:r>
              <a:rPr lang="bs-Latn-BA" sz="2000" dirty="0"/>
              <a:t> </a:t>
            </a:r>
            <a:r>
              <a:rPr lang="bs-Latn-BA" sz="2000" dirty="0" err="1"/>
              <a:t>kişiler</a:t>
            </a:r>
            <a:r>
              <a:rPr lang="bs-Latn-BA" sz="2000" dirty="0"/>
              <a:t> </a:t>
            </a:r>
            <a:r>
              <a:rPr lang="bs-Latn-BA" sz="2000" dirty="0" err="1"/>
              <a:t>anlaşılır</a:t>
            </a:r>
            <a:r>
              <a:rPr lang="bs-Latn-BA" sz="2000" dirty="0"/>
              <a:t> MK 3. </a:t>
            </a:r>
            <a:r>
              <a:rPr lang="bs-Latn-BA" sz="2000" dirty="0" err="1"/>
              <a:t>İyiniyetin</a:t>
            </a:r>
            <a:r>
              <a:rPr lang="bs-Latn-BA" sz="2000" dirty="0"/>
              <a:t> </a:t>
            </a:r>
            <a:r>
              <a:rPr lang="bs-Latn-BA" sz="2000" dirty="0" err="1"/>
              <a:t>arandığı</a:t>
            </a:r>
            <a:r>
              <a:rPr lang="bs-Latn-BA" sz="2000" dirty="0"/>
              <a:t> an “</a:t>
            </a:r>
            <a:r>
              <a:rPr lang="bs-Latn-BA" sz="2000" i="1" dirty="0" err="1"/>
              <a:t>malın</a:t>
            </a:r>
            <a:r>
              <a:rPr lang="bs-Latn-BA" sz="2000" i="1" dirty="0"/>
              <a:t> </a:t>
            </a:r>
            <a:r>
              <a:rPr lang="bs-Latn-BA" sz="2000" i="1" dirty="0" err="1"/>
              <a:t>iktisap</a:t>
            </a:r>
            <a:r>
              <a:rPr lang="bs-Latn-BA" sz="2000" i="1" dirty="0"/>
              <a:t> </a:t>
            </a:r>
            <a:r>
              <a:rPr lang="bs-Latn-BA" sz="2000" i="1" dirty="0" err="1"/>
              <a:t>edildiği</a:t>
            </a:r>
            <a:r>
              <a:rPr lang="bs-Latn-BA" sz="2000" i="1" dirty="0"/>
              <a:t> </a:t>
            </a:r>
            <a:r>
              <a:rPr lang="bs-Latn-BA" sz="2000" i="1" dirty="0" err="1"/>
              <a:t>andır</a:t>
            </a:r>
            <a:r>
              <a:rPr lang="bs-Latn-BA" sz="2000" dirty="0"/>
              <a:t>”. Daha </a:t>
            </a:r>
            <a:r>
              <a:rPr lang="bs-Latn-BA" sz="2000" dirty="0" err="1"/>
              <a:t>sonra</a:t>
            </a:r>
            <a:r>
              <a:rPr lang="bs-Latn-BA" sz="2000" dirty="0"/>
              <a:t> </a:t>
            </a:r>
            <a:r>
              <a:rPr lang="bs-Latn-BA" sz="2000" dirty="0" err="1"/>
              <a:t>kötüniyetli</a:t>
            </a:r>
            <a:r>
              <a:rPr lang="bs-Latn-BA" sz="2000" dirty="0"/>
              <a:t> hale </a:t>
            </a:r>
            <a:r>
              <a:rPr lang="bs-Latn-BA" sz="2000" dirty="0" err="1"/>
              <a:t>gelse</a:t>
            </a:r>
            <a:r>
              <a:rPr lang="bs-Latn-BA" sz="2000" dirty="0"/>
              <a:t> </a:t>
            </a:r>
            <a:r>
              <a:rPr lang="bs-Latn-BA" sz="2000" dirty="0" err="1"/>
              <a:t>dahi</a:t>
            </a:r>
            <a:r>
              <a:rPr lang="bs-Latn-BA" sz="2000" dirty="0"/>
              <a:t> </a:t>
            </a:r>
            <a:r>
              <a:rPr lang="bs-Latn-BA" sz="2000" dirty="0" err="1"/>
              <a:t>kendisine</a:t>
            </a:r>
            <a:r>
              <a:rPr lang="bs-Latn-BA" sz="2000" dirty="0"/>
              <a:t> </a:t>
            </a:r>
            <a:r>
              <a:rPr lang="bs-Latn-BA" sz="2000" dirty="0" err="1"/>
              <a:t>karşı</a:t>
            </a:r>
            <a:r>
              <a:rPr lang="bs-Latn-BA" sz="2000" dirty="0"/>
              <a:t> “</a:t>
            </a:r>
            <a:r>
              <a:rPr lang="bs-Latn-BA" sz="2000" i="1" dirty="0" err="1"/>
              <a:t>taşınır</a:t>
            </a:r>
            <a:r>
              <a:rPr lang="bs-Latn-BA" sz="2000" i="1" dirty="0"/>
              <a:t> </a:t>
            </a:r>
            <a:r>
              <a:rPr lang="bs-Latn-BA" sz="2000" i="1" dirty="0" err="1"/>
              <a:t>davası</a:t>
            </a:r>
            <a:r>
              <a:rPr lang="bs-Latn-BA" sz="2000" i="1" dirty="0"/>
              <a:t> </a:t>
            </a:r>
            <a:r>
              <a:rPr lang="bs-Latn-BA" sz="2000" i="1" dirty="0" err="1"/>
              <a:t>açılması</a:t>
            </a:r>
            <a:r>
              <a:rPr lang="bs-Latn-BA" sz="2000" i="1" dirty="0"/>
              <a:t> </a:t>
            </a:r>
            <a:r>
              <a:rPr lang="bs-Latn-BA" sz="2000" i="1" dirty="0" err="1"/>
              <a:t>yukarıdaki</a:t>
            </a:r>
            <a:r>
              <a:rPr lang="bs-Latn-BA" sz="2000" i="1" dirty="0"/>
              <a:t> </a:t>
            </a:r>
            <a:r>
              <a:rPr lang="bs-Latn-BA" sz="2000" i="1" dirty="0" err="1"/>
              <a:t>sınırlamalara</a:t>
            </a:r>
            <a:r>
              <a:rPr lang="bs-Latn-BA" sz="2000" i="1" dirty="0"/>
              <a:t> </a:t>
            </a:r>
            <a:r>
              <a:rPr lang="bs-Latn-BA" sz="2000" i="1" dirty="0" err="1"/>
              <a:t>tabidir</a:t>
            </a:r>
            <a:r>
              <a:rPr lang="bs-Latn-BA" sz="2000" dirty="0" smtClean="0"/>
              <a:t>”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4901760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476672"/>
            <a:ext cx="11593288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s-Latn-BA" b="1" i="1" dirty="0" err="1"/>
              <a:t>b-Olumsuz</a:t>
            </a:r>
            <a:r>
              <a:rPr lang="bs-Latn-BA" b="1" i="1" dirty="0"/>
              <a:t> </a:t>
            </a:r>
            <a:r>
              <a:rPr lang="bs-Latn-BA" b="1" i="1" dirty="0" err="1"/>
              <a:t>şart</a:t>
            </a:r>
            <a:r>
              <a:rPr lang="bs-Latn-BA" dirty="0"/>
              <a:t>: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“</a:t>
            </a:r>
            <a:r>
              <a:rPr lang="bs-Latn-BA" i="1" dirty="0" err="1"/>
              <a:t>kendi</a:t>
            </a:r>
            <a:r>
              <a:rPr lang="bs-Latn-BA" i="1" dirty="0"/>
              <a:t> </a:t>
            </a:r>
            <a:r>
              <a:rPr lang="bs-Latn-BA" i="1" dirty="0" err="1"/>
              <a:t>iktisabının</a:t>
            </a:r>
            <a:r>
              <a:rPr lang="bs-Latn-BA" i="1" dirty="0"/>
              <a:t> </a:t>
            </a:r>
            <a:r>
              <a:rPr lang="bs-Latn-BA" i="1" dirty="0" err="1"/>
              <a:t>kötü</a:t>
            </a:r>
            <a:r>
              <a:rPr lang="bs-Latn-BA" i="1" dirty="0"/>
              <a:t> </a:t>
            </a:r>
            <a:r>
              <a:rPr lang="bs-Latn-BA" i="1" dirty="0" err="1"/>
              <a:t>niyetli</a:t>
            </a:r>
            <a:r>
              <a:rPr lang="bs-Latn-BA" i="1" dirty="0"/>
              <a:t> </a:t>
            </a:r>
            <a:r>
              <a:rPr lang="bs-Latn-BA" i="1" dirty="0" err="1"/>
              <a:t>olmaması</a:t>
            </a:r>
            <a:r>
              <a:rPr lang="bs-Latn-BA" i="1" dirty="0"/>
              <a:t> </a:t>
            </a:r>
            <a:r>
              <a:rPr lang="bs-Latn-BA" i="1" dirty="0" err="1"/>
              <a:t>gerekir</a:t>
            </a:r>
            <a:r>
              <a:rPr lang="bs-Latn-BA" dirty="0"/>
              <a:t>”. </a:t>
            </a:r>
            <a:r>
              <a:rPr lang="bs-Latn-BA" dirty="0" err="1"/>
              <a:t>Çünkü</a:t>
            </a:r>
            <a:r>
              <a:rPr lang="bs-Latn-BA" dirty="0"/>
              <a:t> “</a:t>
            </a:r>
            <a:r>
              <a:rPr lang="bs-Latn-BA" i="1" dirty="0" err="1"/>
              <a:t>kendi</a:t>
            </a:r>
            <a:r>
              <a:rPr lang="bs-Latn-BA" i="1" dirty="0"/>
              <a:t> </a:t>
            </a:r>
            <a:r>
              <a:rPr lang="bs-Latn-BA" i="1" dirty="0" err="1"/>
              <a:t>iktisabı</a:t>
            </a:r>
            <a:r>
              <a:rPr lang="bs-Latn-BA" i="1" dirty="0"/>
              <a:t> </a:t>
            </a:r>
            <a:r>
              <a:rPr lang="bs-Latn-BA" i="1" dirty="0" err="1"/>
              <a:t>kötü</a:t>
            </a:r>
            <a:r>
              <a:rPr lang="bs-Latn-BA" i="1" dirty="0"/>
              <a:t> </a:t>
            </a:r>
            <a:r>
              <a:rPr lang="bs-Latn-BA" i="1" dirty="0" err="1"/>
              <a:t>niyetliyse</a:t>
            </a:r>
            <a:r>
              <a:rPr lang="bs-Latn-BA" i="1" dirty="0"/>
              <a:t> </a:t>
            </a:r>
            <a:r>
              <a:rPr lang="bs-Latn-BA" i="1" dirty="0" err="1"/>
              <a:t>kendinden</a:t>
            </a:r>
            <a:r>
              <a:rPr lang="bs-Latn-BA" i="1" dirty="0"/>
              <a:t> </a:t>
            </a:r>
            <a:r>
              <a:rPr lang="bs-Latn-BA" i="1" dirty="0" err="1"/>
              <a:t>sonrakilerine</a:t>
            </a:r>
            <a:r>
              <a:rPr lang="bs-Latn-BA" i="1" dirty="0"/>
              <a:t> </a:t>
            </a:r>
            <a:r>
              <a:rPr lang="bs-Latn-BA" i="1" dirty="0" err="1"/>
              <a:t>karşı</a:t>
            </a:r>
            <a:r>
              <a:rPr lang="bs-Latn-BA" i="1" dirty="0"/>
              <a:t> </a:t>
            </a:r>
            <a:r>
              <a:rPr lang="bs-Latn-BA" i="1" dirty="0" err="1"/>
              <a:t>taşınır</a:t>
            </a:r>
            <a:r>
              <a:rPr lang="bs-Latn-BA" i="1" dirty="0"/>
              <a:t> </a:t>
            </a:r>
            <a:r>
              <a:rPr lang="bs-Latn-BA" i="1" dirty="0" err="1"/>
              <a:t>davası</a:t>
            </a:r>
            <a:r>
              <a:rPr lang="bs-Latn-BA" i="1" dirty="0"/>
              <a:t> </a:t>
            </a:r>
            <a:r>
              <a:rPr lang="bs-Latn-BA" i="1" dirty="0" err="1"/>
              <a:t>açamaz</a:t>
            </a:r>
            <a:r>
              <a:rPr lang="bs-Latn-BA" i="1" dirty="0"/>
              <a:t>”.</a:t>
            </a:r>
            <a:r>
              <a:rPr lang="bs-Latn-BA" dirty="0"/>
              <a:t/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dirty="0" smtClean="0"/>
              <a:t>Taşınır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açabilmek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maliki </a:t>
            </a:r>
            <a:r>
              <a:rPr lang="bs-Latn-BA" dirty="0" err="1"/>
              <a:t>olmak</a:t>
            </a:r>
            <a:r>
              <a:rPr lang="bs-Latn-BA" dirty="0"/>
              <a:t> </a:t>
            </a:r>
            <a:r>
              <a:rPr lang="bs-Latn-BA" dirty="0" err="1"/>
              <a:t>gerekmez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“</a:t>
            </a:r>
            <a:r>
              <a:rPr lang="bs-Latn-BA" i="1" dirty="0" err="1"/>
              <a:t>eşyanın</a:t>
            </a:r>
            <a:r>
              <a:rPr lang="bs-Latn-BA" i="1" dirty="0"/>
              <a:t> </a:t>
            </a:r>
            <a:r>
              <a:rPr lang="bs-Latn-BA" i="1" dirty="0" err="1"/>
              <a:t>eski</a:t>
            </a:r>
            <a:r>
              <a:rPr lang="bs-Latn-BA" i="1" dirty="0"/>
              <a:t> </a:t>
            </a:r>
            <a:r>
              <a:rPr lang="bs-Latn-BA" i="1" dirty="0" err="1"/>
              <a:t>zilyedi</a:t>
            </a:r>
            <a:r>
              <a:rPr lang="bs-Latn-BA" i="1" dirty="0"/>
              <a:t> </a:t>
            </a:r>
            <a:r>
              <a:rPr lang="bs-Latn-BA" i="1" dirty="0" err="1"/>
              <a:t>olmak</a:t>
            </a:r>
            <a:r>
              <a:rPr lang="bs-Latn-BA" i="1" dirty="0"/>
              <a:t> </a:t>
            </a:r>
            <a:r>
              <a:rPr lang="bs-Latn-BA" i="1" dirty="0" err="1"/>
              <a:t>yeterlidir</a:t>
            </a:r>
            <a:r>
              <a:rPr lang="bs-Latn-BA" dirty="0"/>
              <a:t>”.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,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zilyetler</a:t>
            </a:r>
            <a:r>
              <a:rPr lang="bs-Latn-BA" dirty="0"/>
              <a:t> de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açabilir</a:t>
            </a:r>
            <a:r>
              <a:rPr lang="bs-Latn-BA" dirty="0"/>
              <a:t>. Taşınır </a:t>
            </a:r>
            <a:r>
              <a:rPr lang="bs-Latn-BA" dirty="0" err="1"/>
              <a:t>davası</a:t>
            </a:r>
            <a:r>
              <a:rPr lang="bs-Latn-BA" dirty="0"/>
              <a:t> her </a:t>
            </a:r>
            <a:r>
              <a:rPr lang="bs-Latn-BA" dirty="0" err="1"/>
              <a:t>türlü</a:t>
            </a:r>
            <a:r>
              <a:rPr lang="bs-Latn-BA" dirty="0"/>
              <a:t> </a:t>
            </a:r>
            <a:r>
              <a:rPr lang="bs-Latn-BA" dirty="0" err="1"/>
              <a:t>halihazır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açılabilir</a:t>
            </a:r>
            <a:r>
              <a:rPr lang="bs-Latn-BA" dirty="0"/>
              <a:t> MK 991.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zilyetten</a:t>
            </a:r>
            <a:r>
              <a:rPr lang="bs-Latn-BA" dirty="0"/>
              <a:t> </a:t>
            </a:r>
            <a:r>
              <a:rPr lang="bs-Latn-BA" dirty="0" err="1"/>
              <a:t>gaspedenin</a:t>
            </a:r>
            <a:r>
              <a:rPr lang="bs-Latn-BA" dirty="0"/>
              <a:t> </a:t>
            </a:r>
            <a:r>
              <a:rPr lang="bs-Latn-BA" dirty="0" err="1"/>
              <a:t>külli</a:t>
            </a:r>
            <a:r>
              <a:rPr lang="bs-Latn-BA" dirty="0"/>
              <a:t> ve </a:t>
            </a:r>
            <a:r>
              <a:rPr lang="bs-Latn-BA" dirty="0" err="1"/>
              <a:t>cüzi</a:t>
            </a:r>
            <a:r>
              <a:rPr lang="bs-Latn-BA" dirty="0"/>
              <a:t> </a:t>
            </a:r>
            <a:r>
              <a:rPr lang="bs-Latn-BA" dirty="0" err="1"/>
              <a:t>haleflerine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da </a:t>
            </a:r>
            <a:r>
              <a:rPr lang="bs-Latn-BA" dirty="0" err="1"/>
              <a:t>açılabilir</a:t>
            </a:r>
            <a:r>
              <a:rPr lang="bs-Latn-BA" dirty="0"/>
              <a:t>. </a:t>
            </a:r>
            <a:r>
              <a:rPr lang="bs-Latn-BA" dirty="0" err="1"/>
              <a:t>Şayet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ile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başkasına</a:t>
            </a:r>
            <a:r>
              <a:rPr lang="bs-Latn-BA" dirty="0"/>
              <a:t> </a:t>
            </a:r>
            <a:r>
              <a:rPr lang="bs-Latn-BA" dirty="0" err="1"/>
              <a:t>devretmiş</a:t>
            </a:r>
            <a:r>
              <a:rPr lang="bs-Latn-BA" dirty="0"/>
              <a:t>, fakat </a:t>
            </a:r>
            <a:r>
              <a:rPr lang="bs-Latn-BA" dirty="0" err="1"/>
              <a:t>nakle</a:t>
            </a:r>
            <a:r>
              <a:rPr lang="bs-Latn-BA" dirty="0"/>
              <a:t> </a:t>
            </a:r>
            <a:r>
              <a:rPr lang="bs-Latn-BA" dirty="0" err="1"/>
              <a:t>esas</a:t>
            </a:r>
            <a:r>
              <a:rPr lang="bs-Latn-BA" dirty="0"/>
              <a:t> </a:t>
            </a:r>
            <a:r>
              <a:rPr lang="bs-Latn-BA" dirty="0" err="1"/>
              <a:t>teşkil</a:t>
            </a:r>
            <a:r>
              <a:rPr lang="bs-Latn-BA" dirty="0"/>
              <a:t> eden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işlem</a:t>
            </a:r>
            <a:r>
              <a:rPr lang="bs-Latn-BA" dirty="0"/>
              <a:t> </a:t>
            </a:r>
            <a:r>
              <a:rPr lang="bs-Latn-BA" dirty="0" err="1"/>
              <a:t>geçersiz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,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“</a:t>
            </a:r>
            <a:r>
              <a:rPr lang="bs-Latn-BA" i="1" dirty="0" err="1"/>
              <a:t>zilyetlik</a:t>
            </a:r>
            <a:r>
              <a:rPr lang="bs-Latn-BA" i="1" dirty="0"/>
              <a:t> </a:t>
            </a:r>
            <a:r>
              <a:rPr lang="bs-Latn-BA" i="1" dirty="0" err="1"/>
              <a:t>karinesine</a:t>
            </a:r>
            <a:r>
              <a:rPr lang="bs-Latn-BA" i="1" dirty="0"/>
              <a:t> </a:t>
            </a:r>
            <a:r>
              <a:rPr lang="bs-Latn-BA" i="1" dirty="0" err="1"/>
              <a:t>dayanan</a:t>
            </a:r>
            <a:r>
              <a:rPr lang="bs-Latn-BA" i="1" dirty="0"/>
              <a:t> </a:t>
            </a:r>
            <a:r>
              <a:rPr lang="bs-Latn-BA" i="1" dirty="0" err="1"/>
              <a:t>taşınır</a:t>
            </a:r>
            <a:r>
              <a:rPr lang="bs-Latn-BA" i="1" dirty="0"/>
              <a:t> </a:t>
            </a:r>
            <a:r>
              <a:rPr lang="bs-Latn-BA" i="1" dirty="0" err="1"/>
              <a:t>davası</a:t>
            </a:r>
            <a:r>
              <a:rPr lang="bs-Latn-BA" i="1" dirty="0"/>
              <a:t> </a:t>
            </a:r>
            <a:r>
              <a:rPr lang="bs-Latn-BA" i="1" dirty="0" err="1"/>
              <a:t>değil</a:t>
            </a:r>
            <a:r>
              <a:rPr lang="bs-Latn-BA" i="1" dirty="0"/>
              <a:t>, </a:t>
            </a:r>
            <a:r>
              <a:rPr lang="bs-Latn-BA" i="1" dirty="0" err="1"/>
              <a:t>şartları</a:t>
            </a:r>
            <a:r>
              <a:rPr lang="bs-Latn-BA" i="1" dirty="0"/>
              <a:t> </a:t>
            </a:r>
            <a:r>
              <a:rPr lang="bs-Latn-BA" i="1" dirty="0" err="1"/>
              <a:t>varsa</a:t>
            </a:r>
            <a:r>
              <a:rPr lang="bs-Latn-BA" i="1" dirty="0"/>
              <a:t> </a:t>
            </a:r>
            <a:r>
              <a:rPr lang="bs-Latn-BA" i="1" dirty="0" err="1"/>
              <a:t>sebepsiz</a:t>
            </a:r>
            <a:r>
              <a:rPr lang="bs-Latn-BA" i="1" dirty="0"/>
              <a:t> </a:t>
            </a:r>
            <a:r>
              <a:rPr lang="bs-Latn-BA" i="1" dirty="0" err="1"/>
              <a:t>iktisaba</a:t>
            </a:r>
            <a:r>
              <a:rPr lang="bs-Latn-BA" i="1" dirty="0"/>
              <a:t> </a:t>
            </a:r>
            <a:r>
              <a:rPr lang="bs-Latn-BA" i="1" dirty="0" err="1"/>
              <a:t>dayanan</a:t>
            </a:r>
            <a:r>
              <a:rPr lang="bs-Latn-BA" i="1" dirty="0"/>
              <a:t> </a:t>
            </a:r>
            <a:r>
              <a:rPr lang="bs-Latn-BA" i="1" dirty="0" err="1"/>
              <a:t>iade</a:t>
            </a:r>
            <a:r>
              <a:rPr lang="bs-Latn-BA" i="1" dirty="0"/>
              <a:t> </a:t>
            </a:r>
            <a:r>
              <a:rPr lang="bs-Latn-BA" i="1" dirty="0" err="1"/>
              <a:t>davası</a:t>
            </a:r>
            <a:r>
              <a:rPr lang="bs-Latn-BA" i="1" dirty="0"/>
              <a:t> BK 63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mülkiyet</a:t>
            </a:r>
            <a:r>
              <a:rPr lang="bs-Latn-BA" i="1" dirty="0"/>
              <a:t> </a:t>
            </a:r>
            <a:r>
              <a:rPr lang="bs-Latn-BA" i="1" dirty="0" err="1"/>
              <a:t>geçmemişse</a:t>
            </a:r>
            <a:r>
              <a:rPr lang="bs-Latn-BA" i="1" dirty="0"/>
              <a:t> </a:t>
            </a:r>
            <a:r>
              <a:rPr lang="bs-Latn-BA" i="1" dirty="0" err="1"/>
              <a:t>istihkak</a:t>
            </a:r>
            <a:r>
              <a:rPr lang="bs-Latn-BA" i="1" dirty="0"/>
              <a:t> </a:t>
            </a:r>
            <a:r>
              <a:rPr lang="bs-Latn-BA" i="1" dirty="0" err="1"/>
              <a:t>davası</a:t>
            </a:r>
            <a:r>
              <a:rPr lang="bs-Latn-BA" i="1" dirty="0"/>
              <a:t> </a:t>
            </a:r>
            <a:r>
              <a:rPr lang="bs-Latn-BA" i="1" dirty="0" err="1"/>
              <a:t>açabilir</a:t>
            </a:r>
            <a:r>
              <a:rPr lang="bs-Latn-BA" i="1" dirty="0"/>
              <a:t>.</a:t>
            </a:r>
            <a:r>
              <a:rPr lang="bs-Latn-BA" dirty="0"/>
              <a:t/>
            </a:r>
            <a:br>
              <a:rPr lang="bs-Latn-BA" dirty="0"/>
            </a:b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97495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44624"/>
            <a:ext cx="11247040" cy="706090"/>
          </a:xfrm>
        </p:spPr>
        <p:txBody>
          <a:bodyPr anchor="t" anchorCtr="0">
            <a:normAutofit fontScale="90000"/>
          </a:bodyPr>
          <a:lstStyle/>
          <a:p>
            <a:r>
              <a:rPr lang="bs-Latn-BA" b="1" dirty="0"/>
              <a:t>Taşınır </a:t>
            </a:r>
            <a:r>
              <a:rPr lang="bs-Latn-BA" b="1" dirty="0" err="1"/>
              <a:t>Davası</a:t>
            </a:r>
            <a:r>
              <a:rPr lang="bs-Latn-BA" b="1" dirty="0"/>
              <a:t> ve </a:t>
            </a:r>
            <a:r>
              <a:rPr lang="bs-Latn-BA" b="1" dirty="0" err="1"/>
              <a:t>Diğer</a:t>
            </a:r>
            <a:r>
              <a:rPr lang="bs-Latn-BA" b="1" dirty="0"/>
              <a:t> </a:t>
            </a:r>
            <a:r>
              <a:rPr lang="bs-Latn-BA" b="1" dirty="0" err="1"/>
              <a:t>İade</a:t>
            </a:r>
            <a:r>
              <a:rPr lang="bs-Latn-BA" b="1" dirty="0"/>
              <a:t> </a:t>
            </a:r>
            <a:r>
              <a:rPr lang="bs-Latn-BA" b="1" dirty="0" err="1"/>
              <a:t>Davaları</a:t>
            </a:r>
            <a:r>
              <a:rPr lang="bs-Latn-BA" b="1" dirty="0"/>
              <a:t> </a:t>
            </a:r>
            <a:r>
              <a:rPr lang="bs-Latn-BA" b="1" dirty="0" err="1"/>
              <a:t>Arasındaki</a:t>
            </a:r>
            <a:r>
              <a:rPr lang="bs-Latn-BA" b="1" dirty="0"/>
              <a:t> </a:t>
            </a:r>
            <a:r>
              <a:rPr lang="bs-Latn-BA" b="1" dirty="0" err="1"/>
              <a:t>Farklar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556792"/>
            <a:ext cx="11737304" cy="511256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 smtClean="0"/>
              <a:t>Taşınır </a:t>
            </a:r>
            <a:r>
              <a:rPr lang="bs-Latn-BA" b="1" dirty="0" err="1"/>
              <a:t>Davası-İstihkak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>: Her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davada</a:t>
            </a:r>
            <a:r>
              <a:rPr lang="bs-Latn-BA" dirty="0"/>
              <a:t>, </a:t>
            </a:r>
            <a:r>
              <a:rPr lang="bs-Latn-BA" dirty="0" err="1"/>
              <a:t>halen</a:t>
            </a:r>
            <a:r>
              <a:rPr lang="bs-Latn-BA" dirty="0"/>
              <a:t> </a:t>
            </a:r>
            <a:r>
              <a:rPr lang="bs-Latn-BA" dirty="0" err="1"/>
              <a:t>başkasının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</a:t>
            </a:r>
            <a:r>
              <a:rPr lang="bs-Latn-BA" dirty="0" err="1"/>
              <a:t>hakimiyetinde</a:t>
            </a:r>
            <a:r>
              <a:rPr lang="bs-Latn-BA" dirty="0"/>
              <a:t> </a:t>
            </a:r>
            <a:r>
              <a:rPr lang="bs-Latn-BA" dirty="0" err="1"/>
              <a:t>bulunan</a:t>
            </a:r>
            <a:r>
              <a:rPr lang="bs-Latn-BA" dirty="0"/>
              <a:t> bir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davacıya</a:t>
            </a:r>
            <a:r>
              <a:rPr lang="bs-Latn-BA" dirty="0"/>
              <a:t> </a:t>
            </a:r>
            <a:r>
              <a:rPr lang="bs-Latn-BA" dirty="0" err="1"/>
              <a:t>iadesine</a:t>
            </a:r>
            <a:r>
              <a:rPr lang="bs-Latn-BA" dirty="0"/>
              <a:t> </a:t>
            </a:r>
            <a:r>
              <a:rPr lang="bs-Latn-BA" dirty="0" err="1"/>
              <a:t>yöneliktir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-Taşınır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taşınırlar</a:t>
            </a:r>
            <a:r>
              <a:rPr lang="bs-Latn-BA" dirty="0"/>
              <a:t> ve </a:t>
            </a:r>
            <a:r>
              <a:rPr lang="bs-Latn-BA" dirty="0" err="1"/>
              <a:t>tapusuz</a:t>
            </a:r>
            <a:r>
              <a:rPr lang="bs-Latn-BA" dirty="0"/>
              <a:t>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ve </a:t>
            </a:r>
            <a:r>
              <a:rPr lang="bs-Latn-BA" dirty="0" err="1"/>
              <a:t>taşınmazların</a:t>
            </a:r>
            <a:r>
              <a:rPr lang="bs-Latn-BA" dirty="0"/>
              <a:t> </a:t>
            </a:r>
            <a:r>
              <a:rPr lang="bs-Latn-BA" dirty="0" err="1"/>
              <a:t>hepsi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açılabilir</a:t>
            </a:r>
            <a:r>
              <a:rPr lang="bs-Latn-BA" dirty="0" smtClean="0"/>
              <a:t>.</a:t>
            </a: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/>
              <a:t>-Taşınır </a:t>
            </a:r>
            <a:r>
              <a:rPr lang="bs-Latn-BA" dirty="0" err="1"/>
              <a:t>davasında</a:t>
            </a:r>
            <a:r>
              <a:rPr lang="bs-Latn-BA" dirty="0"/>
              <a:t> </a:t>
            </a:r>
            <a:r>
              <a:rPr lang="bs-Latn-BA" dirty="0" err="1"/>
              <a:t>davacı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olduğunu</a:t>
            </a:r>
            <a:r>
              <a:rPr lang="bs-Latn-BA" dirty="0"/>
              <a:t> </a:t>
            </a:r>
            <a:r>
              <a:rPr lang="bs-Latn-BA" dirty="0" err="1"/>
              <a:t>kanıtlamak</a:t>
            </a:r>
            <a:r>
              <a:rPr lang="bs-Latn-BA" dirty="0"/>
              <a:t> </a:t>
            </a:r>
            <a:r>
              <a:rPr lang="bs-Latn-BA" dirty="0" err="1"/>
              <a:t>zorunda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,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davasında</a:t>
            </a:r>
            <a:r>
              <a:rPr lang="bs-Latn-BA" dirty="0"/>
              <a:t> maliki </a:t>
            </a:r>
            <a:r>
              <a:rPr lang="bs-Latn-BA" dirty="0" err="1"/>
              <a:t>olduğunu</a:t>
            </a:r>
            <a:r>
              <a:rPr lang="bs-Latn-BA" dirty="0"/>
              <a:t> da </a:t>
            </a:r>
            <a:r>
              <a:rPr lang="bs-Latn-BA" dirty="0" err="1"/>
              <a:t>kanıtlamalıdır</a:t>
            </a:r>
            <a:r>
              <a:rPr lang="bs-Latn-BA" dirty="0"/>
              <a:t>. Mala </a:t>
            </a:r>
            <a:r>
              <a:rPr lang="bs-Latn-BA" dirty="0" err="1"/>
              <a:t>hiç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olmamış</a:t>
            </a:r>
            <a:r>
              <a:rPr lang="bs-Latn-BA" dirty="0"/>
              <a:t> </a:t>
            </a:r>
            <a:r>
              <a:rPr lang="bs-Latn-BA" dirty="0" err="1"/>
              <a:t>malikler</a:t>
            </a:r>
            <a:r>
              <a:rPr lang="bs-Latn-BA" dirty="0"/>
              <a:t>,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açabilir</a:t>
            </a:r>
            <a:r>
              <a:rPr lang="bs-Latn-BA" dirty="0"/>
              <a:t>. Fakat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açamaz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, </a:t>
            </a:r>
            <a:r>
              <a:rPr lang="bs-Latn-BA" dirty="0" err="1"/>
              <a:t>davacı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ile </a:t>
            </a:r>
            <a:r>
              <a:rPr lang="bs-Latn-BA" dirty="0" err="1"/>
              <a:t>devredilmişse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açılamaz</a:t>
            </a:r>
            <a:r>
              <a:rPr lang="bs-Latn-BA" dirty="0"/>
              <a:t>, ama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geçerli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intikal</a:t>
            </a:r>
            <a:r>
              <a:rPr lang="bs-Latn-BA" dirty="0"/>
              <a:t> </a:t>
            </a:r>
            <a:r>
              <a:rPr lang="bs-Latn-BA" dirty="0" err="1"/>
              <a:t>etmemişse</a:t>
            </a:r>
            <a:r>
              <a:rPr lang="bs-Latn-BA" dirty="0"/>
              <a:t>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açılabilir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– </a:t>
            </a:r>
            <a:r>
              <a:rPr lang="bs-Latn-BA" dirty="0" err="1"/>
              <a:t>İstihkak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ve </a:t>
            </a:r>
            <a:r>
              <a:rPr lang="bs-Latn-BA" dirty="0" err="1"/>
              <a:t>kötü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her </a:t>
            </a:r>
            <a:r>
              <a:rPr lang="bs-Latn-BA" dirty="0" err="1"/>
              <a:t>zaman</a:t>
            </a:r>
            <a:r>
              <a:rPr lang="bs-Latn-BA" dirty="0"/>
              <a:t> </a:t>
            </a:r>
            <a:r>
              <a:rPr lang="bs-Latn-BA" dirty="0" err="1"/>
              <a:t>açılabildiği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,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, </a:t>
            </a:r>
            <a:r>
              <a:rPr lang="bs-Latn-BA" b="1" dirty="0"/>
              <a:t>5 </a:t>
            </a:r>
            <a:r>
              <a:rPr lang="bs-Latn-BA" b="1" dirty="0" err="1"/>
              <a:t>yıl’</a:t>
            </a:r>
            <a:r>
              <a:rPr lang="bs-Latn-BA" dirty="0" err="1"/>
              <a:t>lık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</a:t>
            </a:r>
            <a:r>
              <a:rPr lang="bs-Latn-BA" dirty="0" err="1"/>
              <a:t>süresine</a:t>
            </a:r>
            <a:r>
              <a:rPr lang="bs-Latn-BA" dirty="0"/>
              <a:t> </a:t>
            </a:r>
            <a:r>
              <a:rPr lang="bs-Latn-BA" dirty="0" err="1"/>
              <a:t>tabidir</a:t>
            </a:r>
            <a:r>
              <a:rPr lang="bs-Latn-BA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1767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548680"/>
            <a:ext cx="11665296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s-Latn-BA" b="1" dirty="0"/>
              <a:t>Zilyetlik </a:t>
            </a:r>
            <a:r>
              <a:rPr lang="bs-Latn-BA" b="1" dirty="0" err="1"/>
              <a:t>Davası-Taşınır</a:t>
            </a:r>
            <a:r>
              <a:rPr lang="bs-Latn-BA" b="1" dirty="0"/>
              <a:t> </a:t>
            </a:r>
            <a:r>
              <a:rPr lang="bs-Latn-BA" b="1" dirty="0" err="1"/>
              <a:t>davası</a:t>
            </a:r>
            <a:r>
              <a:rPr lang="bs-Latn-BA" dirty="0"/>
              <a:t>: -Zilyetlik </a:t>
            </a:r>
            <a:r>
              <a:rPr lang="bs-Latn-BA" dirty="0" err="1"/>
              <a:t>davası</a:t>
            </a:r>
            <a:r>
              <a:rPr lang="bs-Latn-BA" dirty="0"/>
              <a:t> hem </a:t>
            </a:r>
            <a:r>
              <a:rPr lang="bs-Latn-BA" dirty="0" err="1"/>
              <a:t>taşınırlar</a:t>
            </a:r>
            <a:r>
              <a:rPr lang="bs-Latn-BA" dirty="0"/>
              <a:t>, hem de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açılabildiği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,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taşınırlar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açılabilir</a:t>
            </a:r>
            <a:r>
              <a:rPr lang="bs-Latn-BA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-Zilyetlik </a:t>
            </a:r>
            <a:r>
              <a:rPr lang="bs-Latn-BA" dirty="0" err="1"/>
              <a:t>davası</a:t>
            </a:r>
            <a:r>
              <a:rPr lang="bs-Latn-BA" dirty="0"/>
              <a:t> “</a:t>
            </a:r>
            <a:r>
              <a:rPr lang="bs-Latn-BA" i="1" dirty="0" err="1"/>
              <a:t>zilyetliğe</a:t>
            </a:r>
            <a:r>
              <a:rPr lang="bs-Latn-BA" dirty="0"/>
              <a:t>”,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, “</a:t>
            </a:r>
            <a:r>
              <a:rPr lang="bs-Latn-BA" i="1" dirty="0" err="1"/>
              <a:t>üstün</a:t>
            </a:r>
            <a:r>
              <a:rPr lang="bs-Latn-BA" i="1" dirty="0"/>
              <a:t> hak </a:t>
            </a:r>
            <a:r>
              <a:rPr lang="bs-Latn-BA" i="1" dirty="0" err="1"/>
              <a:t>karinesine</a:t>
            </a:r>
            <a:r>
              <a:rPr lang="bs-Latn-BA" dirty="0"/>
              <a:t>” </a:t>
            </a:r>
            <a:r>
              <a:rPr lang="bs-Latn-BA" dirty="0" err="1"/>
              <a:t>dayanır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-Zilyetlik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</a:t>
            </a:r>
            <a:r>
              <a:rPr lang="bs-Latn-BA" dirty="0" err="1"/>
              <a:t>gasb</a:t>
            </a:r>
            <a:r>
              <a:rPr lang="bs-Latn-BA" dirty="0"/>
              <a:t> ve </a:t>
            </a:r>
            <a:r>
              <a:rPr lang="bs-Latn-BA" dirty="0" err="1"/>
              <a:t>tecavüzlerde</a:t>
            </a:r>
            <a:r>
              <a:rPr lang="bs-Latn-BA" dirty="0"/>
              <a:t> </a:t>
            </a:r>
            <a:r>
              <a:rPr lang="bs-Latn-BA" dirty="0" err="1"/>
              <a:t>açılabildiği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rıza</a:t>
            </a:r>
            <a:r>
              <a:rPr lang="bs-Latn-BA" dirty="0"/>
              <a:t> </a:t>
            </a:r>
            <a:r>
              <a:rPr lang="bs-Latn-BA" dirty="0" err="1"/>
              <a:t>dışı</a:t>
            </a:r>
            <a:r>
              <a:rPr lang="bs-Latn-BA" dirty="0"/>
              <a:t> </a:t>
            </a:r>
            <a:r>
              <a:rPr lang="bs-Latn-BA" dirty="0" err="1"/>
              <a:t>sona</a:t>
            </a:r>
            <a:r>
              <a:rPr lang="bs-Latn-BA" dirty="0"/>
              <a:t> </a:t>
            </a:r>
            <a:r>
              <a:rPr lang="bs-Latn-BA" dirty="0" err="1"/>
              <a:t>erdiği</a:t>
            </a:r>
            <a:r>
              <a:rPr lang="bs-Latn-BA" dirty="0"/>
              <a:t> her </a:t>
            </a:r>
            <a:r>
              <a:rPr lang="bs-Latn-BA" dirty="0" err="1"/>
              <a:t>halde</a:t>
            </a:r>
            <a:r>
              <a:rPr lang="bs-Latn-BA" dirty="0"/>
              <a:t> </a:t>
            </a:r>
            <a:r>
              <a:rPr lang="bs-Latn-BA" dirty="0" err="1"/>
              <a:t>açılabilir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-Zilyetlik </a:t>
            </a:r>
            <a:r>
              <a:rPr lang="bs-Latn-BA" dirty="0" err="1"/>
              <a:t>davasında</a:t>
            </a:r>
            <a:r>
              <a:rPr lang="bs-Latn-BA" dirty="0"/>
              <a:t> </a:t>
            </a:r>
            <a:r>
              <a:rPr lang="bs-Latn-BA" dirty="0" err="1"/>
              <a:t>kural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davalının</a:t>
            </a:r>
            <a:r>
              <a:rPr lang="bs-Latn-BA" dirty="0"/>
              <a:t> “</a:t>
            </a:r>
            <a:r>
              <a:rPr lang="bs-Latn-BA" i="1" dirty="0" err="1"/>
              <a:t>üstün</a:t>
            </a:r>
            <a:r>
              <a:rPr lang="bs-Latn-BA" i="1" dirty="0"/>
              <a:t> hak </a:t>
            </a:r>
            <a:r>
              <a:rPr lang="bs-Latn-BA" i="1" dirty="0" err="1"/>
              <a:t>iddiası</a:t>
            </a:r>
            <a:r>
              <a:rPr lang="bs-Latn-BA" i="1" dirty="0"/>
              <a:t> </a:t>
            </a:r>
            <a:r>
              <a:rPr lang="bs-Latn-BA" i="1" dirty="0" err="1"/>
              <a:t>dinlenmez</a:t>
            </a:r>
            <a:r>
              <a:rPr lang="bs-Latn-BA" dirty="0"/>
              <a:t>”. Taşınır </a:t>
            </a:r>
            <a:r>
              <a:rPr lang="bs-Latn-BA" dirty="0" err="1"/>
              <a:t>davasında</a:t>
            </a:r>
            <a:r>
              <a:rPr lang="bs-Latn-BA" dirty="0"/>
              <a:t> </a:t>
            </a:r>
            <a:r>
              <a:rPr lang="bs-Latn-BA" dirty="0" err="1"/>
              <a:t>dinlenir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/>
              <a:t>-Zilyetlik </a:t>
            </a:r>
            <a:r>
              <a:rPr lang="bs-Latn-BA" dirty="0" err="1"/>
              <a:t>davası</a:t>
            </a:r>
            <a:r>
              <a:rPr lang="bs-Latn-BA" dirty="0"/>
              <a:t> </a:t>
            </a:r>
            <a:r>
              <a:rPr lang="bs-Latn-BA" b="1" dirty="0"/>
              <a:t>1 </a:t>
            </a:r>
            <a:r>
              <a:rPr lang="bs-Latn-BA" b="1" dirty="0" err="1"/>
              <a:t>yıl</a:t>
            </a:r>
            <a:r>
              <a:rPr lang="bs-Latn-BA" dirty="0" err="1"/>
              <a:t>’lık</a:t>
            </a:r>
            <a:r>
              <a:rPr lang="bs-Latn-BA" dirty="0"/>
              <a:t> </a:t>
            </a:r>
            <a:r>
              <a:rPr lang="bs-Latn-BA" dirty="0" err="1"/>
              <a:t>kısa</a:t>
            </a:r>
            <a:r>
              <a:rPr lang="bs-Latn-BA" dirty="0"/>
              <a:t> bir hak </a:t>
            </a:r>
            <a:r>
              <a:rPr lang="bs-Latn-BA" dirty="0" err="1"/>
              <a:t>düşürücü</a:t>
            </a:r>
            <a:r>
              <a:rPr lang="bs-Latn-BA" dirty="0"/>
              <a:t> </a:t>
            </a:r>
            <a:r>
              <a:rPr lang="bs-Latn-BA" dirty="0" err="1"/>
              <a:t>süreye</a:t>
            </a:r>
            <a:r>
              <a:rPr lang="bs-Latn-BA" dirty="0"/>
              <a:t> </a:t>
            </a:r>
            <a:r>
              <a:rPr lang="bs-Latn-BA" dirty="0" err="1"/>
              <a:t>tabi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iyi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 </a:t>
            </a:r>
            <a:r>
              <a:rPr lang="bs-Latn-BA" b="1" dirty="0"/>
              <a:t>5 </a:t>
            </a:r>
            <a:r>
              <a:rPr lang="bs-Latn-BA" b="1" dirty="0" err="1"/>
              <a:t>yıl’</a:t>
            </a:r>
            <a:r>
              <a:rPr lang="bs-Latn-BA" dirty="0" err="1"/>
              <a:t>lık</a:t>
            </a:r>
            <a:r>
              <a:rPr lang="bs-Latn-BA" dirty="0"/>
              <a:t> </a:t>
            </a:r>
            <a:r>
              <a:rPr lang="bs-Latn-BA" dirty="0" err="1"/>
              <a:t>zamanaşımına</a:t>
            </a:r>
            <a:r>
              <a:rPr lang="bs-Latn-BA" dirty="0"/>
              <a:t> </a:t>
            </a:r>
            <a:r>
              <a:rPr lang="bs-Latn-BA" dirty="0" err="1"/>
              <a:t>tabi</a:t>
            </a:r>
            <a:r>
              <a:rPr lang="bs-Latn-BA" dirty="0"/>
              <a:t>, </a:t>
            </a: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bir </a:t>
            </a:r>
            <a:r>
              <a:rPr lang="bs-Latn-BA" dirty="0" err="1"/>
              <a:t>süre</a:t>
            </a:r>
            <a:r>
              <a:rPr lang="bs-Latn-BA" dirty="0"/>
              <a:t> </a:t>
            </a:r>
            <a:r>
              <a:rPr lang="bs-Latn-BA" dirty="0" err="1"/>
              <a:t>aşımına</a:t>
            </a:r>
            <a:r>
              <a:rPr lang="bs-Latn-BA" dirty="0"/>
              <a:t> </a:t>
            </a:r>
            <a:r>
              <a:rPr lang="bs-Latn-BA" dirty="0" err="1"/>
              <a:t>tabi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06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16632"/>
            <a:ext cx="11737304" cy="64807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sz="2400" b="1" dirty="0"/>
              <a:t>2-Zilyetlik </a:t>
            </a:r>
            <a:r>
              <a:rPr lang="bs-Latn-BA" sz="2400" b="1" dirty="0" err="1"/>
              <a:t>iradesi</a:t>
            </a:r>
            <a:r>
              <a:rPr lang="bs-Latn-BA" sz="2400" dirty="0"/>
              <a:t>: </a:t>
            </a:r>
            <a:endParaRPr lang="tr-TR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 smtClean="0"/>
              <a:t>Zilyetlik</a:t>
            </a:r>
            <a:r>
              <a:rPr lang="bs-Latn-BA" sz="2400" dirty="0"/>
              <a:t>, “</a:t>
            </a:r>
            <a:r>
              <a:rPr lang="bs-Latn-BA" sz="2400" i="1" dirty="0"/>
              <a:t>bir </a:t>
            </a:r>
            <a:r>
              <a:rPr lang="bs-Latn-BA" sz="2400" i="1" dirty="0" err="1"/>
              <a:t>eşyayı</a:t>
            </a:r>
            <a:r>
              <a:rPr lang="bs-Latn-BA" sz="2400" i="1" dirty="0"/>
              <a:t> </a:t>
            </a:r>
            <a:r>
              <a:rPr lang="bs-Latn-BA" sz="2400" i="1" dirty="0" err="1"/>
              <a:t>zilyet</a:t>
            </a:r>
            <a:r>
              <a:rPr lang="bs-Latn-BA" sz="2400" i="1" dirty="0"/>
              <a:t> </a:t>
            </a:r>
            <a:r>
              <a:rPr lang="bs-Latn-BA" sz="2400" i="1" dirty="0" err="1"/>
              <a:t>olma</a:t>
            </a:r>
            <a:r>
              <a:rPr lang="bs-Latn-BA" sz="2400" i="1" dirty="0"/>
              <a:t> </a:t>
            </a:r>
            <a:r>
              <a:rPr lang="bs-Latn-BA" sz="2400" i="1" dirty="0" err="1"/>
              <a:t>iradesi</a:t>
            </a:r>
            <a:r>
              <a:rPr lang="bs-Latn-BA" sz="2400" i="1" dirty="0"/>
              <a:t> ile </a:t>
            </a:r>
            <a:r>
              <a:rPr lang="bs-Latn-BA" sz="2400" i="1" dirty="0" err="1"/>
              <a:t>fiili</a:t>
            </a:r>
            <a:r>
              <a:rPr lang="bs-Latn-BA" sz="2400" i="1" dirty="0"/>
              <a:t> </a:t>
            </a:r>
            <a:r>
              <a:rPr lang="bs-Latn-BA" sz="2400" i="1" dirty="0" err="1"/>
              <a:t>hakimiyet</a:t>
            </a:r>
            <a:r>
              <a:rPr lang="bs-Latn-BA" sz="2400" i="1" dirty="0"/>
              <a:t> </a:t>
            </a:r>
            <a:r>
              <a:rPr lang="bs-Latn-BA" sz="2400" i="1" dirty="0" err="1"/>
              <a:t>altında</a:t>
            </a:r>
            <a:r>
              <a:rPr lang="bs-Latn-BA" sz="2400" i="1" dirty="0"/>
              <a:t> </a:t>
            </a:r>
            <a:r>
              <a:rPr lang="bs-Latn-BA" sz="2400" i="1" dirty="0" err="1"/>
              <a:t>bulundurma</a:t>
            </a:r>
            <a:r>
              <a:rPr lang="bs-Latn-BA" sz="2400" i="1" dirty="0"/>
              <a:t> </a:t>
            </a:r>
            <a:r>
              <a:rPr lang="bs-Latn-BA" sz="2400" i="1" dirty="0" err="1"/>
              <a:t>olarak</a:t>
            </a:r>
            <a:r>
              <a:rPr lang="bs-Latn-BA" sz="2400" i="1" dirty="0"/>
              <a:t> </a:t>
            </a:r>
            <a:r>
              <a:rPr lang="bs-Latn-BA" sz="2400" i="1" dirty="0" err="1"/>
              <a:t>tanımlanabilir</a:t>
            </a:r>
            <a:r>
              <a:rPr lang="bs-Latn-BA" sz="2400" dirty="0"/>
              <a:t>”. Bir </a:t>
            </a:r>
            <a:r>
              <a:rPr lang="bs-Latn-BA" sz="2400" dirty="0" err="1"/>
              <a:t>eşya</a:t>
            </a:r>
            <a:r>
              <a:rPr lang="bs-Latn-BA" sz="2400" dirty="0"/>
              <a:t> </a:t>
            </a:r>
            <a:r>
              <a:rPr lang="bs-Latn-BA" sz="2400" dirty="0" err="1"/>
              <a:t>üzerinde</a:t>
            </a:r>
            <a:r>
              <a:rPr lang="bs-Latn-BA" sz="2400" dirty="0"/>
              <a:t> </a:t>
            </a:r>
            <a:r>
              <a:rPr lang="bs-Latn-BA" sz="2400" dirty="0" err="1"/>
              <a:t>devamlı</a:t>
            </a:r>
            <a:r>
              <a:rPr lang="bs-Latn-BA" sz="2400" dirty="0"/>
              <a:t> bir </a:t>
            </a:r>
            <a:r>
              <a:rPr lang="bs-Latn-BA" sz="2400" dirty="0" err="1"/>
              <a:t>hakimiyet</a:t>
            </a:r>
            <a:r>
              <a:rPr lang="bs-Latn-BA" sz="2400" dirty="0"/>
              <a:t> </a:t>
            </a:r>
            <a:r>
              <a:rPr lang="bs-Latn-BA" sz="2400" dirty="0" err="1"/>
              <a:t>kurma</a:t>
            </a:r>
            <a:r>
              <a:rPr lang="bs-Latn-BA" sz="2400" dirty="0"/>
              <a:t> </a:t>
            </a:r>
            <a:r>
              <a:rPr lang="bs-Latn-BA" sz="2400" dirty="0" err="1"/>
              <a:t>iradesi</a:t>
            </a:r>
            <a:r>
              <a:rPr lang="bs-Latn-BA" sz="2400" dirty="0"/>
              <a:t> “</a:t>
            </a:r>
            <a:r>
              <a:rPr lang="bs-Latn-BA" sz="2400" b="1" dirty="0" err="1"/>
              <a:t>animus</a:t>
            </a:r>
            <a:r>
              <a:rPr lang="bs-Latn-BA" sz="2400" b="1" dirty="0"/>
              <a:t> </a:t>
            </a:r>
            <a:r>
              <a:rPr lang="bs-Latn-BA" sz="2400" b="1" dirty="0" err="1"/>
              <a:t>possidendi</a:t>
            </a:r>
            <a:r>
              <a:rPr lang="bs-Latn-BA" sz="2400" dirty="0"/>
              <a:t>” </a:t>
            </a:r>
            <a:r>
              <a:rPr lang="bs-Latn-BA" sz="2400" dirty="0" err="1"/>
              <a:t>olarak</a:t>
            </a:r>
            <a:r>
              <a:rPr lang="bs-Latn-BA" sz="2400" dirty="0"/>
              <a:t> </a:t>
            </a:r>
            <a:r>
              <a:rPr lang="bs-Latn-BA" sz="2400" dirty="0" err="1"/>
              <a:t>tanımlanmaktadır</a:t>
            </a:r>
            <a:r>
              <a:rPr lang="bs-Latn-BA" sz="2400" dirty="0"/>
              <a:t>. </a:t>
            </a:r>
            <a:endParaRPr lang="tr-TR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/>
              <a:t/>
            </a:r>
            <a:br>
              <a:rPr lang="bs-Latn-BA" sz="2400" dirty="0"/>
            </a:br>
            <a:r>
              <a:rPr lang="bs-Latn-BA" sz="2400" dirty="0" err="1"/>
              <a:t>Kişinin</a:t>
            </a:r>
            <a:r>
              <a:rPr lang="bs-Latn-BA" sz="2400" dirty="0"/>
              <a:t> </a:t>
            </a:r>
            <a:r>
              <a:rPr lang="bs-Latn-BA" sz="2400" dirty="0" err="1"/>
              <a:t>eşyaya</a:t>
            </a:r>
            <a:r>
              <a:rPr lang="bs-Latn-BA" sz="2400" dirty="0"/>
              <a:t> </a:t>
            </a:r>
            <a:r>
              <a:rPr lang="bs-Latn-BA" sz="2400" dirty="0" err="1"/>
              <a:t>zilyed</a:t>
            </a:r>
            <a:r>
              <a:rPr lang="bs-Latn-BA" sz="2400" dirty="0"/>
              <a:t> </a:t>
            </a:r>
            <a:r>
              <a:rPr lang="bs-Latn-BA" sz="2400" dirty="0" err="1"/>
              <a:t>olma</a:t>
            </a:r>
            <a:r>
              <a:rPr lang="bs-Latn-BA" sz="2400" dirty="0"/>
              <a:t> </a:t>
            </a:r>
            <a:r>
              <a:rPr lang="bs-Latn-BA" sz="2400" dirty="0" err="1"/>
              <a:t>iradesi</a:t>
            </a:r>
            <a:r>
              <a:rPr lang="bs-Latn-BA" sz="2400" dirty="0"/>
              <a:t> </a:t>
            </a:r>
            <a:r>
              <a:rPr lang="bs-Latn-BA" sz="2400" dirty="0" err="1"/>
              <a:t>olmadıkça</a:t>
            </a:r>
            <a:r>
              <a:rPr lang="bs-Latn-BA" sz="2400" dirty="0"/>
              <a:t>, </a:t>
            </a:r>
            <a:r>
              <a:rPr lang="bs-Latn-BA" sz="2400" dirty="0" err="1"/>
              <a:t>eşyanın</a:t>
            </a:r>
            <a:r>
              <a:rPr lang="bs-Latn-BA" sz="2400" dirty="0"/>
              <a:t> </a:t>
            </a:r>
            <a:r>
              <a:rPr lang="bs-Latn-BA" sz="2400" dirty="0" err="1"/>
              <a:t>zilyedi</a:t>
            </a:r>
            <a:r>
              <a:rPr lang="bs-Latn-BA" sz="2400" dirty="0"/>
              <a:t> </a:t>
            </a:r>
            <a:r>
              <a:rPr lang="bs-Latn-BA" sz="2400" dirty="0" err="1"/>
              <a:t>olması</a:t>
            </a:r>
            <a:r>
              <a:rPr lang="bs-Latn-BA" sz="2400" dirty="0"/>
              <a:t> </a:t>
            </a:r>
            <a:r>
              <a:rPr lang="bs-Latn-BA" sz="2400" dirty="0" err="1"/>
              <a:t>mümkün</a:t>
            </a:r>
            <a:r>
              <a:rPr lang="bs-Latn-BA" sz="2400" dirty="0"/>
              <a:t> </a:t>
            </a:r>
            <a:r>
              <a:rPr lang="bs-Latn-BA" sz="2400" dirty="0" err="1"/>
              <a:t>değildir</a:t>
            </a:r>
            <a:r>
              <a:rPr lang="bs-Latn-BA" sz="2400" dirty="0"/>
              <a:t>. Bir </a:t>
            </a:r>
            <a:r>
              <a:rPr lang="bs-Latn-BA" sz="2400" dirty="0" err="1"/>
              <a:t>kimse</a:t>
            </a:r>
            <a:r>
              <a:rPr lang="bs-Latn-BA" sz="2400" dirty="0"/>
              <a:t> </a:t>
            </a:r>
            <a:r>
              <a:rPr lang="bs-Latn-BA" sz="2400" dirty="0" err="1"/>
              <a:t>cebine</a:t>
            </a:r>
            <a:r>
              <a:rPr lang="bs-Latn-BA" sz="2400" dirty="0"/>
              <a:t> </a:t>
            </a:r>
            <a:r>
              <a:rPr lang="bs-Latn-BA" sz="2400" dirty="0" err="1"/>
              <a:t>gizlice</a:t>
            </a:r>
            <a:r>
              <a:rPr lang="bs-Latn-BA" sz="2400" dirty="0"/>
              <a:t> </a:t>
            </a:r>
            <a:r>
              <a:rPr lang="bs-Latn-BA" sz="2400" dirty="0" err="1"/>
              <a:t>konan</a:t>
            </a:r>
            <a:r>
              <a:rPr lang="bs-Latn-BA" sz="2400" dirty="0"/>
              <a:t> </a:t>
            </a:r>
            <a:r>
              <a:rPr lang="bs-Latn-BA" sz="2400" dirty="0" err="1"/>
              <a:t>esrarın</a:t>
            </a:r>
            <a:r>
              <a:rPr lang="bs-Latn-BA" sz="2400" dirty="0"/>
              <a:t> </a:t>
            </a:r>
            <a:r>
              <a:rPr lang="bs-Latn-BA" sz="2400" dirty="0" err="1"/>
              <a:t>veya</a:t>
            </a:r>
            <a:r>
              <a:rPr lang="bs-Latn-BA" sz="2400" dirty="0"/>
              <a:t> </a:t>
            </a:r>
            <a:r>
              <a:rPr lang="bs-Latn-BA" sz="2400" dirty="0" err="1"/>
              <a:t>paranın</a:t>
            </a:r>
            <a:r>
              <a:rPr lang="bs-Latn-BA" sz="2400" dirty="0"/>
              <a:t> </a:t>
            </a:r>
            <a:r>
              <a:rPr lang="bs-Latn-BA" sz="2400" dirty="0" err="1"/>
              <a:t>konduğu</a:t>
            </a:r>
            <a:r>
              <a:rPr lang="bs-Latn-BA" sz="2400" dirty="0"/>
              <a:t> </a:t>
            </a:r>
            <a:r>
              <a:rPr lang="bs-Latn-BA" sz="2400" dirty="0" err="1"/>
              <a:t>anda</a:t>
            </a:r>
            <a:r>
              <a:rPr lang="bs-Latn-BA" sz="2400" dirty="0"/>
              <a:t> </a:t>
            </a:r>
            <a:r>
              <a:rPr lang="bs-Latn-BA" sz="2400" dirty="0" err="1"/>
              <a:t>sırf</a:t>
            </a:r>
            <a:r>
              <a:rPr lang="bs-Latn-BA" sz="2400" dirty="0"/>
              <a:t> </a:t>
            </a:r>
            <a:r>
              <a:rPr lang="bs-Latn-BA" sz="2400" dirty="0" err="1"/>
              <a:t>eşyanın</a:t>
            </a:r>
            <a:r>
              <a:rPr lang="bs-Latn-BA" sz="2400" dirty="0"/>
              <a:t> “</a:t>
            </a:r>
            <a:r>
              <a:rPr lang="bs-Latn-BA" sz="2400" b="1" dirty="0" err="1"/>
              <a:t>eylemli</a:t>
            </a:r>
            <a:r>
              <a:rPr lang="bs-Latn-BA" sz="2400" b="1" dirty="0"/>
              <a:t> </a:t>
            </a:r>
            <a:r>
              <a:rPr lang="bs-Latn-BA" sz="2400" b="1" dirty="0" err="1"/>
              <a:t>hakimiyet</a:t>
            </a:r>
            <a:r>
              <a:rPr lang="bs-Latn-BA" sz="2400" dirty="0"/>
              <a:t>”</a:t>
            </a:r>
            <a:r>
              <a:rPr lang="bs-Latn-BA" sz="2400" dirty="0" err="1"/>
              <a:t>inde</a:t>
            </a:r>
            <a:r>
              <a:rPr lang="bs-Latn-BA" sz="2400" dirty="0"/>
              <a:t> </a:t>
            </a:r>
            <a:r>
              <a:rPr lang="bs-Latn-BA" sz="2400" dirty="0" err="1"/>
              <a:t>olması</a:t>
            </a:r>
            <a:r>
              <a:rPr lang="bs-Latn-BA" sz="2400" dirty="0"/>
              <a:t> </a:t>
            </a:r>
            <a:r>
              <a:rPr lang="bs-Latn-BA" sz="2400" dirty="0" err="1"/>
              <a:t>sebebiyle</a:t>
            </a:r>
            <a:r>
              <a:rPr lang="bs-Latn-BA" sz="2400" dirty="0"/>
              <a:t> </a:t>
            </a:r>
            <a:r>
              <a:rPr lang="bs-Latn-BA" sz="2400" dirty="0" err="1"/>
              <a:t>zilyedi</a:t>
            </a:r>
            <a:r>
              <a:rPr lang="bs-Latn-BA" sz="2400" dirty="0"/>
              <a:t> </a:t>
            </a:r>
            <a:r>
              <a:rPr lang="bs-Latn-BA" sz="2400" dirty="0" err="1"/>
              <a:t>olamaz</a:t>
            </a:r>
            <a:r>
              <a:rPr lang="bs-Latn-BA" sz="2400" dirty="0"/>
              <a:t>. Bir </a:t>
            </a:r>
            <a:r>
              <a:rPr lang="bs-Latn-BA" sz="2400" dirty="0" err="1"/>
              <a:t>kimsenin</a:t>
            </a:r>
            <a:r>
              <a:rPr lang="bs-Latn-BA" sz="2400" dirty="0"/>
              <a:t> </a:t>
            </a:r>
            <a:r>
              <a:rPr lang="bs-Latn-BA" sz="2400" dirty="0" err="1"/>
              <a:t>haberi</a:t>
            </a:r>
            <a:r>
              <a:rPr lang="bs-Latn-BA" sz="2400" dirty="0"/>
              <a:t> </a:t>
            </a:r>
            <a:r>
              <a:rPr lang="bs-Latn-BA" sz="2400" dirty="0" err="1"/>
              <a:t>olmadan</a:t>
            </a:r>
            <a:r>
              <a:rPr lang="bs-Latn-BA" sz="2400" dirty="0"/>
              <a:t> </a:t>
            </a:r>
            <a:r>
              <a:rPr lang="bs-Latn-BA" sz="2400" dirty="0" err="1"/>
              <a:t>fiili</a:t>
            </a:r>
            <a:r>
              <a:rPr lang="bs-Latn-BA" sz="2400" dirty="0"/>
              <a:t> </a:t>
            </a:r>
            <a:r>
              <a:rPr lang="bs-Latn-BA" sz="2400" dirty="0" err="1"/>
              <a:t>hakimiyet</a:t>
            </a:r>
            <a:r>
              <a:rPr lang="bs-Latn-BA" sz="2400" dirty="0"/>
              <a:t> </a:t>
            </a:r>
            <a:r>
              <a:rPr lang="bs-Latn-BA" sz="2400" dirty="0" err="1"/>
              <a:t>sahasına</a:t>
            </a:r>
            <a:r>
              <a:rPr lang="bs-Latn-BA" sz="2400" dirty="0"/>
              <a:t> </a:t>
            </a:r>
            <a:r>
              <a:rPr lang="bs-Latn-BA" sz="2400" dirty="0" err="1"/>
              <a:t>bırakılan</a:t>
            </a:r>
            <a:r>
              <a:rPr lang="bs-Latn-BA" sz="2400" dirty="0"/>
              <a:t> </a:t>
            </a:r>
            <a:r>
              <a:rPr lang="bs-Latn-BA" sz="2400" dirty="0" err="1"/>
              <a:t>şeyler</a:t>
            </a:r>
            <a:r>
              <a:rPr lang="bs-Latn-BA" sz="2400" dirty="0"/>
              <a:t> </a:t>
            </a:r>
            <a:r>
              <a:rPr lang="bs-Latn-BA" sz="2400" dirty="0" err="1"/>
              <a:t>üzerinde</a:t>
            </a:r>
            <a:r>
              <a:rPr lang="bs-Latn-BA" sz="2400" dirty="0"/>
              <a:t> </a:t>
            </a:r>
            <a:r>
              <a:rPr lang="bs-Latn-BA" sz="2400" dirty="0" err="1"/>
              <a:t>zilyetlik</a:t>
            </a:r>
            <a:r>
              <a:rPr lang="bs-Latn-BA" sz="2400" dirty="0"/>
              <a:t> </a:t>
            </a:r>
            <a:r>
              <a:rPr lang="bs-Latn-BA" sz="2400" dirty="0" err="1"/>
              <a:t>iradesi</a:t>
            </a:r>
            <a:r>
              <a:rPr lang="bs-Latn-BA" sz="2400" dirty="0"/>
              <a:t> </a:t>
            </a:r>
            <a:r>
              <a:rPr lang="bs-Latn-BA" sz="2400" dirty="0" err="1"/>
              <a:t>oluşacağı</a:t>
            </a:r>
            <a:r>
              <a:rPr lang="bs-Latn-BA" sz="2400" dirty="0"/>
              <a:t> </a:t>
            </a:r>
            <a:r>
              <a:rPr lang="bs-Latn-BA" sz="2400" dirty="0" err="1"/>
              <a:t>kabul</a:t>
            </a:r>
            <a:r>
              <a:rPr lang="bs-Latn-BA" sz="2400" dirty="0"/>
              <a:t> </a:t>
            </a:r>
            <a:r>
              <a:rPr lang="bs-Latn-BA" sz="2400" dirty="0" err="1"/>
              <a:t>edilebiliyorsa</a:t>
            </a:r>
            <a:r>
              <a:rPr lang="bs-Latn-BA" sz="2400" dirty="0"/>
              <a:t>, buna “</a:t>
            </a:r>
            <a:r>
              <a:rPr lang="bs-Latn-BA" sz="2400" b="1" dirty="0" err="1"/>
              <a:t>farazi</a:t>
            </a:r>
            <a:r>
              <a:rPr lang="bs-Latn-BA" sz="2400" b="1" dirty="0"/>
              <a:t> </a:t>
            </a:r>
            <a:r>
              <a:rPr lang="bs-Latn-BA" sz="2400" b="1" dirty="0" err="1"/>
              <a:t>zilyetlik</a:t>
            </a:r>
            <a:r>
              <a:rPr lang="bs-Latn-BA" sz="2400" b="1" dirty="0"/>
              <a:t> </a:t>
            </a:r>
            <a:r>
              <a:rPr lang="bs-Latn-BA" sz="2400" b="1" dirty="0" err="1"/>
              <a:t>iradesi</a:t>
            </a:r>
            <a:r>
              <a:rPr lang="bs-Latn-BA" sz="2400" dirty="0"/>
              <a:t>” </a:t>
            </a:r>
            <a:r>
              <a:rPr lang="bs-Latn-BA" sz="2400" dirty="0" err="1"/>
              <a:t>denir</a:t>
            </a:r>
            <a:r>
              <a:rPr lang="bs-Latn-BA" sz="2400" dirty="0"/>
              <a:t>. </a:t>
            </a:r>
            <a:r>
              <a:rPr lang="bs-Latn-BA" sz="2400" dirty="0" err="1"/>
              <a:t>Örn</a:t>
            </a:r>
            <a:r>
              <a:rPr lang="bs-Latn-BA" sz="2400" dirty="0"/>
              <a:t>. “</a:t>
            </a:r>
            <a:r>
              <a:rPr lang="bs-Latn-BA" sz="2400" i="1" dirty="0" err="1"/>
              <a:t>dükkanında</a:t>
            </a:r>
            <a:r>
              <a:rPr lang="bs-Latn-BA" sz="2400" i="1" dirty="0"/>
              <a:t> </a:t>
            </a:r>
            <a:r>
              <a:rPr lang="bs-Latn-BA" sz="2400" i="1" dirty="0" err="1"/>
              <a:t>bulunmadığı</a:t>
            </a:r>
            <a:r>
              <a:rPr lang="bs-Latn-BA" sz="2400" i="1" dirty="0"/>
              <a:t> </a:t>
            </a:r>
            <a:r>
              <a:rPr lang="bs-Latn-BA" sz="2400" i="1" dirty="0" err="1"/>
              <a:t>sırada</a:t>
            </a:r>
            <a:r>
              <a:rPr lang="bs-Latn-BA" sz="2400" i="1" dirty="0"/>
              <a:t> </a:t>
            </a:r>
            <a:r>
              <a:rPr lang="bs-Latn-BA" sz="2400" i="1" dirty="0" err="1"/>
              <a:t>borçlunun</a:t>
            </a:r>
            <a:r>
              <a:rPr lang="bs-Latn-BA" sz="2400" i="1" dirty="0"/>
              <a:t> </a:t>
            </a:r>
            <a:r>
              <a:rPr lang="bs-Latn-BA" sz="2400" i="1" dirty="0" err="1"/>
              <a:t>ifa</a:t>
            </a:r>
            <a:r>
              <a:rPr lang="bs-Latn-BA" sz="2400" i="1" dirty="0"/>
              <a:t> </a:t>
            </a:r>
            <a:r>
              <a:rPr lang="bs-Latn-BA" sz="2400" i="1" dirty="0" err="1"/>
              <a:t>amacıyla</a:t>
            </a:r>
            <a:r>
              <a:rPr lang="bs-Latn-BA" sz="2400" i="1" dirty="0"/>
              <a:t> mal </a:t>
            </a:r>
            <a:r>
              <a:rPr lang="bs-Latn-BA" sz="2400" i="1" dirty="0" err="1"/>
              <a:t>bıraktığı</a:t>
            </a:r>
            <a:r>
              <a:rPr lang="bs-Latn-BA" sz="2400" i="1" dirty="0"/>
              <a:t> </a:t>
            </a:r>
            <a:r>
              <a:rPr lang="bs-Latn-BA" sz="2400" i="1" dirty="0" err="1"/>
              <a:t>alacaklı</a:t>
            </a:r>
            <a:r>
              <a:rPr lang="bs-Latn-BA" sz="2400" dirty="0"/>
              <a:t>” </a:t>
            </a:r>
            <a:r>
              <a:rPr lang="bs-Latn-BA" sz="2400" dirty="0" err="1"/>
              <a:t>zilyettir</a:t>
            </a:r>
            <a:r>
              <a:rPr lang="bs-Latn-BA" sz="2400" dirty="0"/>
              <a:t>. </a:t>
            </a:r>
            <a:r>
              <a:rPr lang="bs-Latn-BA" sz="2400" dirty="0" err="1"/>
              <a:t>Sadece</a:t>
            </a:r>
            <a:r>
              <a:rPr lang="bs-Latn-BA" sz="2400" dirty="0"/>
              <a:t> “</a:t>
            </a:r>
            <a:r>
              <a:rPr lang="bs-Latn-BA" sz="2400" i="1" dirty="0" err="1" smtClean="0"/>
              <a:t>miras</a:t>
            </a:r>
            <a:r>
              <a:rPr lang="bs-Latn-BA" sz="2400" i="1" dirty="0" smtClean="0"/>
              <a:t> </a:t>
            </a:r>
            <a:r>
              <a:rPr lang="bs-Latn-BA" sz="2400" i="1" dirty="0" err="1"/>
              <a:t>yoluyla</a:t>
            </a:r>
            <a:r>
              <a:rPr lang="bs-Latn-BA" sz="2400" i="1" dirty="0"/>
              <a:t> </a:t>
            </a:r>
            <a:r>
              <a:rPr lang="bs-Latn-BA" sz="2400" i="1" dirty="0" err="1"/>
              <a:t>zilyetlik</a:t>
            </a:r>
            <a:r>
              <a:rPr lang="bs-Latn-BA" sz="2400" i="1" dirty="0"/>
              <a:t> </a:t>
            </a:r>
            <a:r>
              <a:rPr lang="bs-Latn-BA" sz="2400" i="1" dirty="0" err="1"/>
              <a:t>iktisabında</a:t>
            </a:r>
            <a:r>
              <a:rPr lang="bs-Latn-BA" sz="2400" i="1" dirty="0"/>
              <a:t>, </a:t>
            </a:r>
            <a:r>
              <a:rPr lang="bs-Latn-BA" sz="2400" i="1" dirty="0" err="1"/>
              <a:t>zilyetlik</a:t>
            </a:r>
            <a:r>
              <a:rPr lang="bs-Latn-BA" sz="2400" i="1" dirty="0"/>
              <a:t> </a:t>
            </a:r>
            <a:r>
              <a:rPr lang="bs-Latn-BA" sz="2400" i="1" dirty="0" err="1"/>
              <a:t>iradesinin</a:t>
            </a:r>
            <a:r>
              <a:rPr lang="bs-Latn-BA" sz="2400" i="1" dirty="0"/>
              <a:t> </a:t>
            </a:r>
            <a:r>
              <a:rPr lang="bs-Latn-BA" sz="2400" i="1" dirty="0" err="1"/>
              <a:t>oluşumuna</a:t>
            </a:r>
            <a:r>
              <a:rPr lang="bs-Latn-BA" sz="2400" i="1" dirty="0"/>
              <a:t> </a:t>
            </a:r>
            <a:r>
              <a:rPr lang="bs-Latn-BA" sz="2400" i="1" dirty="0" err="1"/>
              <a:t>gerek</a:t>
            </a:r>
            <a:r>
              <a:rPr lang="bs-Latn-BA" sz="2400" i="1" dirty="0"/>
              <a:t> </a:t>
            </a:r>
            <a:r>
              <a:rPr lang="bs-Latn-BA" sz="2400" i="1" dirty="0" err="1"/>
              <a:t>yoktur</a:t>
            </a:r>
            <a:r>
              <a:rPr lang="bs-Latn-BA" sz="2400" dirty="0"/>
              <a:t>”.</a:t>
            </a:r>
            <a:br>
              <a:rPr lang="bs-Latn-BA" sz="2400" dirty="0"/>
            </a:br>
            <a:r>
              <a:rPr lang="bs-Latn-BA" sz="2400" dirty="0"/>
              <a:t>Zilyetlik </a:t>
            </a:r>
            <a:r>
              <a:rPr lang="bs-Latn-BA" sz="2400" dirty="0" err="1"/>
              <a:t>iradesi</a:t>
            </a:r>
            <a:r>
              <a:rPr lang="bs-Latn-BA" sz="2400" dirty="0"/>
              <a:t> </a:t>
            </a:r>
            <a:r>
              <a:rPr lang="bs-Latn-BA" sz="2400" dirty="0" err="1"/>
              <a:t>ayni</a:t>
            </a:r>
            <a:r>
              <a:rPr lang="bs-Latn-BA" sz="2400" dirty="0"/>
              <a:t> </a:t>
            </a:r>
            <a:r>
              <a:rPr lang="bs-Latn-BA" sz="2400" dirty="0" err="1"/>
              <a:t>zamanda</a:t>
            </a:r>
            <a:r>
              <a:rPr lang="bs-Latn-BA" sz="2400" dirty="0"/>
              <a:t>, </a:t>
            </a:r>
            <a:r>
              <a:rPr lang="bs-Latn-BA" sz="2400" dirty="0" err="1"/>
              <a:t>zilyetliğin</a:t>
            </a:r>
            <a:r>
              <a:rPr lang="bs-Latn-BA" sz="2400" dirty="0"/>
              <a:t> </a:t>
            </a:r>
            <a:r>
              <a:rPr lang="bs-Latn-BA" sz="2400" dirty="0" err="1"/>
              <a:t>kazanılmasında</a:t>
            </a:r>
            <a:r>
              <a:rPr lang="bs-Latn-BA" sz="2400" dirty="0"/>
              <a:t>, </a:t>
            </a:r>
            <a:r>
              <a:rPr lang="bs-Latn-BA" sz="2400" dirty="0" err="1"/>
              <a:t>zilyedin</a:t>
            </a:r>
            <a:r>
              <a:rPr lang="bs-Latn-BA" sz="2400" dirty="0"/>
              <a:t> “</a:t>
            </a:r>
            <a:r>
              <a:rPr lang="bs-Latn-BA" sz="2400" i="1" dirty="0" err="1"/>
              <a:t>temyiz</a:t>
            </a:r>
            <a:r>
              <a:rPr lang="bs-Latn-BA" sz="2400" i="1" dirty="0"/>
              <a:t> </a:t>
            </a:r>
            <a:r>
              <a:rPr lang="bs-Latn-BA" sz="2400" i="1" dirty="0" err="1"/>
              <a:t>kudretine</a:t>
            </a:r>
            <a:r>
              <a:rPr lang="bs-Latn-BA" sz="2400" i="1" dirty="0"/>
              <a:t> </a:t>
            </a:r>
            <a:r>
              <a:rPr lang="bs-Latn-BA" sz="2400" i="1" dirty="0" err="1"/>
              <a:t>sahip</a:t>
            </a:r>
            <a:r>
              <a:rPr lang="bs-Latn-BA" sz="2400" i="1" dirty="0"/>
              <a:t> </a:t>
            </a:r>
            <a:r>
              <a:rPr lang="bs-Latn-BA" sz="2400" i="1" dirty="0" err="1"/>
              <a:t>olmasını</a:t>
            </a:r>
            <a:r>
              <a:rPr lang="bs-Latn-BA" sz="2400" dirty="0"/>
              <a:t>” da </a:t>
            </a:r>
            <a:r>
              <a:rPr lang="bs-Latn-BA" sz="2400" dirty="0" err="1"/>
              <a:t>gerekli</a:t>
            </a:r>
            <a:r>
              <a:rPr lang="bs-Latn-BA" sz="2400" dirty="0"/>
              <a:t> </a:t>
            </a:r>
            <a:r>
              <a:rPr lang="bs-Latn-BA" sz="2400" dirty="0" err="1"/>
              <a:t>kılar</a:t>
            </a:r>
            <a:r>
              <a:rPr lang="bs-Latn-BA" sz="2400" dirty="0"/>
              <a:t>. </a:t>
            </a:r>
            <a:endParaRPr lang="tr-TR" sz="2400" dirty="0" smtClean="0"/>
          </a:p>
          <a:p>
            <a:pPr marL="0" indent="0"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 err="1" smtClean="0"/>
              <a:t>Yargıtay</a:t>
            </a:r>
            <a:r>
              <a:rPr lang="bs-Latn-BA" sz="2400" dirty="0" smtClean="0"/>
              <a:t> </a:t>
            </a:r>
            <a:r>
              <a:rPr lang="bs-Latn-BA" sz="2400" dirty="0" err="1"/>
              <a:t>taşınmazın</a:t>
            </a:r>
            <a:r>
              <a:rPr lang="bs-Latn-BA" sz="2400" dirty="0"/>
              <a:t> “</a:t>
            </a:r>
            <a:r>
              <a:rPr lang="bs-Latn-BA" sz="2400" b="1" dirty="0" err="1"/>
              <a:t>ekonomik</a:t>
            </a:r>
            <a:r>
              <a:rPr lang="bs-Latn-BA" sz="2400" b="1" dirty="0"/>
              <a:t> </a:t>
            </a:r>
            <a:r>
              <a:rPr lang="bs-Latn-BA" sz="2400" b="1" dirty="0" err="1"/>
              <a:t>olarak</a:t>
            </a:r>
            <a:r>
              <a:rPr lang="bs-Latn-BA" sz="2400" b="1" dirty="0"/>
              <a:t> </a:t>
            </a:r>
            <a:r>
              <a:rPr lang="bs-Latn-BA" sz="2400" b="1" dirty="0" err="1"/>
              <a:t>kullanılmasını</a:t>
            </a:r>
            <a:r>
              <a:rPr lang="bs-Latn-BA" sz="2400" dirty="0"/>
              <a:t>” </a:t>
            </a:r>
            <a:r>
              <a:rPr lang="bs-Latn-BA" sz="2400" dirty="0" err="1"/>
              <a:t>zilyetliğn</a:t>
            </a:r>
            <a:r>
              <a:rPr lang="bs-Latn-BA" sz="2400" dirty="0"/>
              <a:t> bir </a:t>
            </a:r>
            <a:r>
              <a:rPr lang="bs-Latn-BA" sz="2400" dirty="0" err="1"/>
              <a:t>unsuru</a:t>
            </a:r>
            <a:r>
              <a:rPr lang="bs-Latn-BA" sz="2400" dirty="0"/>
              <a:t> </a:t>
            </a:r>
            <a:r>
              <a:rPr lang="bs-Latn-BA" sz="2400" dirty="0" err="1"/>
              <a:t>olarak</a:t>
            </a:r>
            <a:r>
              <a:rPr lang="bs-Latn-BA" sz="2400" dirty="0"/>
              <a:t> </a:t>
            </a:r>
            <a:r>
              <a:rPr lang="bs-Latn-BA" sz="2400" dirty="0" err="1"/>
              <a:t>kabul</a:t>
            </a:r>
            <a:r>
              <a:rPr lang="bs-Latn-BA" sz="2400" dirty="0"/>
              <a:t> </a:t>
            </a:r>
            <a:r>
              <a:rPr lang="bs-Latn-BA" sz="2400" dirty="0" err="1"/>
              <a:t>etmektedir</a:t>
            </a:r>
            <a:r>
              <a:rPr lang="bs-Latn-BA" sz="2400" dirty="0" smtClean="0"/>
              <a:t>.</a:t>
            </a:r>
            <a:endParaRPr lang="bs-Latn-BA" sz="2400" dirty="0"/>
          </a:p>
        </p:txBody>
      </p:sp>
    </p:spTree>
    <p:extLst>
      <p:ext uri="{BB962C8B-B14F-4D97-AF65-F5344CB8AC3E}">
        <p14:creationId xmlns:p14="http://schemas.microsoft.com/office/powerpoint/2010/main" val="18640553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249509"/>
            <a:ext cx="11809312" cy="6608491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5100" b="1" dirty="0"/>
              <a:t>C-YETKİSİZ ZİLYETTEN HAK İKTİSABI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Yetkisiz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maliki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malikin</a:t>
            </a:r>
            <a:r>
              <a:rPr lang="bs-Latn-BA" dirty="0"/>
              <a:t> </a:t>
            </a:r>
            <a:r>
              <a:rPr lang="bs-Latn-BA" dirty="0" err="1"/>
              <a:t>yetkili</a:t>
            </a:r>
            <a:r>
              <a:rPr lang="bs-Latn-BA" dirty="0"/>
              <a:t> </a:t>
            </a:r>
            <a:r>
              <a:rPr lang="bs-Latn-BA" dirty="0" err="1"/>
              <a:t>temsilcisi</a:t>
            </a:r>
            <a:r>
              <a:rPr lang="bs-Latn-BA" dirty="0"/>
              <a:t> </a:t>
            </a:r>
            <a:r>
              <a:rPr lang="bs-Latn-BA" dirty="0" err="1"/>
              <a:t>durumunda</a:t>
            </a:r>
            <a:r>
              <a:rPr lang="bs-Latn-BA" dirty="0"/>
              <a:t> </a:t>
            </a:r>
            <a:r>
              <a:rPr lang="bs-Latn-BA" dirty="0" err="1"/>
              <a:t>olmayan</a:t>
            </a:r>
            <a:r>
              <a:rPr lang="bs-Latn-BA" dirty="0"/>
              <a:t> </a:t>
            </a:r>
            <a:r>
              <a:rPr lang="bs-Latn-BA" dirty="0" err="1"/>
              <a:t>zilyetleri</a:t>
            </a:r>
            <a:r>
              <a:rPr lang="bs-Latn-BA" dirty="0"/>
              <a:t> </a:t>
            </a:r>
            <a:r>
              <a:rPr lang="bs-Latn-BA" dirty="0" err="1"/>
              <a:t>ifade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 </a:t>
            </a:r>
            <a:r>
              <a:rPr lang="bs-Latn-BA" b="1" dirty="0" err="1"/>
              <a:t>Kural</a:t>
            </a:r>
            <a:r>
              <a:rPr lang="bs-Latn-BA" b="1" dirty="0"/>
              <a:t> </a:t>
            </a:r>
            <a:r>
              <a:rPr lang="bs-Latn-BA" b="1" dirty="0" err="1"/>
              <a:t>olarak</a:t>
            </a:r>
            <a:r>
              <a:rPr lang="bs-Latn-BA" b="1" dirty="0"/>
              <a:t> “</a:t>
            </a:r>
            <a:r>
              <a:rPr lang="bs-Latn-BA" b="1" i="1" dirty="0" err="1"/>
              <a:t>yetkisiz</a:t>
            </a:r>
            <a:r>
              <a:rPr lang="bs-Latn-BA" b="1" i="1" dirty="0"/>
              <a:t> </a:t>
            </a:r>
            <a:r>
              <a:rPr lang="bs-Latn-BA" b="1" i="1" dirty="0" err="1"/>
              <a:t>zilyetten</a:t>
            </a:r>
            <a:r>
              <a:rPr lang="bs-Latn-BA" b="1" i="1" dirty="0"/>
              <a:t> hak </a:t>
            </a:r>
            <a:r>
              <a:rPr lang="bs-Latn-BA" b="1" i="1" dirty="0" err="1"/>
              <a:t>iktisabı</a:t>
            </a:r>
            <a:r>
              <a:rPr lang="bs-Latn-BA" b="1" i="1" dirty="0"/>
              <a:t> </a:t>
            </a:r>
            <a:r>
              <a:rPr lang="bs-Latn-BA" b="1" i="1" dirty="0" err="1"/>
              <a:t>korunmamıştır</a:t>
            </a:r>
            <a:r>
              <a:rPr lang="bs-Latn-BA" b="1" dirty="0"/>
              <a:t>”.</a:t>
            </a:r>
            <a:br>
              <a:rPr lang="bs-Latn-BA" b="1" dirty="0"/>
            </a:br>
            <a:r>
              <a:rPr lang="tr-TR" dirty="0"/>
              <a:t>K</a:t>
            </a:r>
            <a:r>
              <a:rPr lang="bs-Latn-BA" dirty="0" err="1" smtClean="0"/>
              <a:t>imse</a:t>
            </a:r>
            <a:r>
              <a:rPr lang="bs-Latn-BA" dirty="0" smtClean="0"/>
              <a:t> </a:t>
            </a:r>
            <a:r>
              <a:rPr lang="bs-Latn-BA" dirty="0"/>
              <a:t>bir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haktan</a:t>
            </a:r>
            <a:r>
              <a:rPr lang="bs-Latn-BA" dirty="0"/>
              <a:t> </a:t>
            </a:r>
            <a:r>
              <a:rPr lang="bs-Latn-BA" dirty="0" err="1"/>
              <a:t>fazlasını</a:t>
            </a:r>
            <a:r>
              <a:rPr lang="bs-Latn-BA" dirty="0"/>
              <a:t> </a:t>
            </a:r>
            <a:r>
              <a:rPr lang="bs-Latn-BA" dirty="0" err="1"/>
              <a:t>devredemez</a:t>
            </a:r>
            <a:r>
              <a:rPr lang="bs-Latn-BA" dirty="0"/>
              <a:t>. 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A-İyiniyetin</a:t>
            </a:r>
            <a:r>
              <a:rPr lang="bs-Latn-BA" b="1" dirty="0" smtClean="0"/>
              <a:t> </a:t>
            </a:r>
            <a:r>
              <a:rPr lang="bs-Latn-BA" b="1" dirty="0"/>
              <a:t>Tam </a:t>
            </a:r>
            <a:r>
              <a:rPr lang="bs-Latn-BA" b="1" dirty="0" err="1"/>
              <a:t>Korunduğu</a:t>
            </a:r>
            <a:r>
              <a:rPr lang="bs-Latn-BA" b="1" dirty="0"/>
              <a:t> Haller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i="1" dirty="0"/>
              <a:t>1-Emin </a:t>
            </a:r>
            <a:r>
              <a:rPr lang="bs-Latn-BA" b="1" i="1" dirty="0" err="1"/>
              <a:t>sıfatıyle</a:t>
            </a:r>
            <a:r>
              <a:rPr lang="bs-Latn-BA" b="1" i="1" dirty="0"/>
              <a:t> </a:t>
            </a:r>
            <a:r>
              <a:rPr lang="bs-Latn-BA" b="1" i="1" dirty="0" err="1"/>
              <a:t>zilyet</a:t>
            </a:r>
            <a:r>
              <a:rPr lang="bs-Latn-BA" b="1" dirty="0"/>
              <a:t>: </a:t>
            </a:r>
            <a:r>
              <a:rPr lang="bs-Latn-BA" dirty="0" err="1"/>
              <a:t>Malikin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,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devam</a:t>
            </a:r>
            <a:r>
              <a:rPr lang="bs-Latn-BA" dirty="0"/>
              <a:t> </a:t>
            </a:r>
            <a:r>
              <a:rPr lang="bs-Latn-BA" dirty="0" err="1"/>
              <a:t>ettireceği</a:t>
            </a:r>
            <a:r>
              <a:rPr lang="bs-Latn-BA" dirty="0"/>
              <a:t> </a:t>
            </a:r>
            <a:r>
              <a:rPr lang="bs-Latn-BA" dirty="0" err="1"/>
              <a:t>umuduyla</a:t>
            </a:r>
            <a:r>
              <a:rPr lang="bs-Latn-BA" dirty="0"/>
              <a:t> </a:t>
            </a:r>
            <a:r>
              <a:rPr lang="bs-Latn-BA" dirty="0" err="1"/>
              <a:t>bıraktığı</a:t>
            </a:r>
            <a:r>
              <a:rPr lang="bs-Latn-BA" dirty="0"/>
              <a:t> </a:t>
            </a:r>
            <a:r>
              <a:rPr lang="bs-Latn-BA" dirty="0" err="1"/>
              <a:t>kişilere</a:t>
            </a:r>
            <a:r>
              <a:rPr lang="bs-Latn-BA" dirty="0"/>
              <a:t> emin </a:t>
            </a:r>
            <a:r>
              <a:rPr lang="bs-Latn-BA" dirty="0" err="1"/>
              <a:t>sıfatıyla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denir</a:t>
            </a:r>
            <a:r>
              <a:rPr lang="bs-Latn-BA" dirty="0"/>
              <a:t>. </a:t>
            </a:r>
            <a:r>
              <a:rPr lang="bs-Latn-BA" i="1" dirty="0" err="1"/>
              <a:t>Yetkisiz</a:t>
            </a:r>
            <a:r>
              <a:rPr lang="bs-Latn-BA" i="1" dirty="0"/>
              <a:t> </a:t>
            </a:r>
            <a:r>
              <a:rPr lang="bs-Latn-BA" i="1" dirty="0" err="1"/>
              <a:t>olan</a:t>
            </a:r>
            <a:r>
              <a:rPr lang="bs-Latn-BA" i="1" dirty="0"/>
              <a:t> </a:t>
            </a:r>
            <a:r>
              <a:rPr lang="bs-Latn-BA" i="1" dirty="0" err="1"/>
              <a:t>bu</a:t>
            </a:r>
            <a:r>
              <a:rPr lang="bs-Latn-BA" i="1" dirty="0"/>
              <a:t> </a:t>
            </a:r>
            <a:r>
              <a:rPr lang="bs-Latn-BA" i="1" dirty="0" err="1"/>
              <a:t>zilyetten</a:t>
            </a:r>
            <a:r>
              <a:rPr lang="bs-Latn-BA" i="1" dirty="0"/>
              <a:t> </a:t>
            </a:r>
            <a:r>
              <a:rPr lang="bs-Latn-BA" i="1" dirty="0" err="1"/>
              <a:t>iyiniyetle</a:t>
            </a:r>
            <a:r>
              <a:rPr lang="bs-Latn-BA" i="1" dirty="0"/>
              <a:t> hak </a:t>
            </a:r>
            <a:r>
              <a:rPr lang="bs-Latn-BA" i="1" dirty="0" err="1"/>
              <a:t>iktisabı</a:t>
            </a:r>
            <a:r>
              <a:rPr lang="bs-Latn-BA" i="1" dirty="0"/>
              <a:t> </a:t>
            </a:r>
            <a:r>
              <a:rPr lang="bs-Latn-BA" i="1" dirty="0" err="1"/>
              <a:t>korunur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Bunun</a:t>
            </a:r>
            <a:r>
              <a:rPr lang="bs-Latn-BA" dirty="0" smtClean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koşul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smtClean="0"/>
              <a:t>a-</a:t>
            </a:r>
            <a:r>
              <a:rPr lang="tr-TR" dirty="0" smtClean="0"/>
              <a:t> </a:t>
            </a:r>
            <a:r>
              <a:rPr lang="bs-Latn-BA" dirty="0" smtClean="0"/>
              <a:t>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 smtClean="0"/>
              <a:t>olmalı</a:t>
            </a:r>
            <a:r>
              <a:rPr lang="bs-Latn-BA" dirty="0" smtClean="0"/>
              <a:t>:Emin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zilyetle</a:t>
            </a:r>
            <a:r>
              <a:rPr lang="bs-Latn-BA" dirty="0"/>
              <a:t>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tasarrufta</a:t>
            </a:r>
            <a:r>
              <a:rPr lang="bs-Latn-BA" dirty="0"/>
              <a:t> </a:t>
            </a:r>
            <a:r>
              <a:rPr lang="bs-Latn-BA" dirty="0" err="1"/>
              <a:t>bulunan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 </a:t>
            </a:r>
            <a:r>
              <a:rPr lang="bs-Latn-BA" dirty="0" err="1"/>
              <a:t>ehliyetsiz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durumda</a:t>
            </a:r>
            <a:r>
              <a:rPr lang="bs-Latn-BA" dirty="0"/>
              <a:t> mal </a:t>
            </a:r>
            <a:r>
              <a:rPr lang="bs-Latn-BA" dirty="0" err="1"/>
              <a:t>sahibinin</a:t>
            </a:r>
            <a:r>
              <a:rPr lang="bs-Latn-BA" dirty="0"/>
              <a:t> </a:t>
            </a:r>
            <a:r>
              <a:rPr lang="bs-Latn-BA" dirty="0" err="1"/>
              <a:t>elinden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ile </a:t>
            </a:r>
            <a:r>
              <a:rPr lang="bs-Latn-BA" dirty="0" err="1"/>
              <a:t>çıkmamış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 </a:t>
            </a:r>
            <a:r>
              <a:rPr lang="bs-Latn-BA" dirty="0" err="1"/>
              <a:t>Kişi</a:t>
            </a:r>
            <a:r>
              <a:rPr lang="bs-Latn-BA" dirty="0"/>
              <a:t> de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olmaz</a:t>
            </a:r>
            <a:r>
              <a:rPr lang="bs-Latn-BA" dirty="0"/>
              <a:t>.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vasıtasız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vasıtalı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 </a:t>
            </a:r>
            <a:r>
              <a:rPr lang="bs-Latn-BA" dirty="0" err="1"/>
              <a:t>farketmez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–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yardımcıları</a:t>
            </a:r>
            <a:r>
              <a:rPr lang="bs-Latn-BA" dirty="0"/>
              <a:t> da emin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smtClean="0"/>
              <a:t>b-</a:t>
            </a:r>
            <a:r>
              <a:rPr lang="tr-TR" dirty="0" smtClean="0"/>
              <a:t> </a:t>
            </a:r>
            <a:r>
              <a:rPr lang="bs-Latn-BA" dirty="0" err="1" smtClean="0"/>
              <a:t>İktisab</a:t>
            </a:r>
            <a:r>
              <a:rPr lang="bs-Latn-BA" dirty="0" smtClean="0"/>
              <a:t> </a:t>
            </a:r>
            <a:r>
              <a:rPr lang="bs-Latn-BA" dirty="0" err="1"/>
              <a:t>edilen</a:t>
            </a:r>
            <a:r>
              <a:rPr lang="bs-Latn-BA" dirty="0"/>
              <a:t> hak, “</a:t>
            </a:r>
            <a:r>
              <a:rPr lang="bs-Latn-BA" i="1" dirty="0" err="1"/>
              <a:t>ayni</a:t>
            </a:r>
            <a:r>
              <a:rPr lang="bs-Latn-BA" i="1" dirty="0"/>
              <a:t> bir hak </a:t>
            </a:r>
            <a:r>
              <a:rPr lang="bs-Latn-BA" i="1" dirty="0" err="1"/>
              <a:t>olmalı</a:t>
            </a:r>
            <a:r>
              <a:rPr lang="bs-Latn-BA" dirty="0"/>
              <a:t>”</a:t>
            </a:r>
            <a:r>
              <a:rPr lang="bs-Latn-BA" dirty="0" err="1"/>
              <a:t>dır</a:t>
            </a:r>
            <a:r>
              <a:rPr lang="bs-Latn-BA" dirty="0"/>
              <a:t>. </a:t>
            </a:r>
            <a:r>
              <a:rPr lang="bs-Latn-BA" dirty="0" err="1"/>
              <a:t>Eğer</a:t>
            </a:r>
            <a:r>
              <a:rPr lang="bs-Latn-BA" dirty="0"/>
              <a:t> </a:t>
            </a:r>
            <a:r>
              <a:rPr lang="bs-Latn-BA" dirty="0" err="1"/>
              <a:t>iktisapedilen</a:t>
            </a:r>
            <a:r>
              <a:rPr lang="bs-Latn-BA" dirty="0"/>
              <a:t> hak “</a:t>
            </a:r>
            <a:r>
              <a:rPr lang="bs-Latn-BA" i="1" dirty="0" err="1"/>
              <a:t>şahsi</a:t>
            </a:r>
            <a:r>
              <a:rPr lang="bs-Latn-BA" i="1" dirty="0"/>
              <a:t> bir hak </a:t>
            </a:r>
            <a:r>
              <a:rPr lang="bs-Latn-BA" i="1" dirty="0" err="1"/>
              <a:t>ise</a:t>
            </a:r>
            <a:r>
              <a:rPr lang="bs-Latn-BA" i="1" dirty="0"/>
              <a:t> </a:t>
            </a:r>
            <a:r>
              <a:rPr lang="bs-Latn-BA" i="1" dirty="0" err="1"/>
              <a:t>malike</a:t>
            </a:r>
            <a:r>
              <a:rPr lang="bs-Latn-BA" i="1" dirty="0"/>
              <a:t> </a:t>
            </a:r>
            <a:r>
              <a:rPr lang="bs-Latn-BA" i="1" dirty="0" err="1"/>
              <a:t>karşı</a:t>
            </a:r>
            <a:r>
              <a:rPr lang="bs-Latn-BA" i="1" dirty="0"/>
              <a:t> </a:t>
            </a:r>
            <a:r>
              <a:rPr lang="bs-Latn-BA" i="1" dirty="0" err="1"/>
              <a:t>ileri</a:t>
            </a:r>
            <a:r>
              <a:rPr lang="bs-Latn-BA" i="1" dirty="0"/>
              <a:t> </a:t>
            </a:r>
            <a:r>
              <a:rPr lang="bs-Latn-BA" i="1" dirty="0" err="1"/>
              <a:t>sürülemez</a:t>
            </a:r>
            <a:r>
              <a:rPr lang="bs-Latn-BA" dirty="0"/>
              <a:t>”.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Örn.A</a:t>
            </a:r>
            <a:r>
              <a:rPr lang="bs-Latn-BA" dirty="0" smtClean="0"/>
              <a:t> </a:t>
            </a:r>
            <a:r>
              <a:rPr lang="bs-Latn-BA" dirty="0"/>
              <a:t>bir </a:t>
            </a:r>
            <a:r>
              <a:rPr lang="bs-Latn-BA" dirty="0" err="1"/>
              <a:t>eşyasını</a:t>
            </a:r>
            <a:r>
              <a:rPr lang="bs-Latn-BA" dirty="0"/>
              <a:t> </a:t>
            </a:r>
            <a:r>
              <a:rPr lang="bs-Latn-BA" dirty="0" err="1"/>
              <a:t>B’ye</a:t>
            </a:r>
            <a:r>
              <a:rPr lang="bs-Latn-BA" dirty="0"/>
              <a:t> </a:t>
            </a:r>
            <a:r>
              <a:rPr lang="bs-Latn-BA" dirty="0" err="1"/>
              <a:t>ariyet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vermiş</a:t>
            </a:r>
            <a:r>
              <a:rPr lang="bs-Latn-BA" dirty="0"/>
              <a:t> ve B de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Ü </a:t>
            </a:r>
            <a:r>
              <a:rPr lang="bs-Latn-BA" dirty="0" err="1"/>
              <a:t>ye</a:t>
            </a:r>
            <a:r>
              <a:rPr lang="bs-Latn-BA" dirty="0"/>
              <a:t> </a:t>
            </a:r>
            <a:r>
              <a:rPr lang="bs-Latn-BA" dirty="0" err="1"/>
              <a:t>kiralayarak</a:t>
            </a:r>
            <a:r>
              <a:rPr lang="bs-Latn-BA" dirty="0"/>
              <a:t> ona </a:t>
            </a:r>
            <a:r>
              <a:rPr lang="bs-Latn-BA" dirty="0" err="1"/>
              <a:t>teslim</a:t>
            </a:r>
            <a:r>
              <a:rPr lang="bs-Latn-BA" dirty="0"/>
              <a:t> </a:t>
            </a:r>
            <a:r>
              <a:rPr lang="bs-Latn-BA" dirty="0" err="1"/>
              <a:t>etmiştir</a:t>
            </a:r>
            <a:r>
              <a:rPr lang="bs-Latn-BA" dirty="0"/>
              <a:t>. </a:t>
            </a:r>
            <a:r>
              <a:rPr lang="bs-Latn-BA" dirty="0" err="1"/>
              <a:t>Olayda</a:t>
            </a:r>
            <a:r>
              <a:rPr lang="bs-Latn-BA" dirty="0"/>
              <a:t> Ü </a:t>
            </a:r>
            <a:r>
              <a:rPr lang="bs-Latn-BA" dirty="0" err="1"/>
              <a:t>nün</a:t>
            </a:r>
            <a:r>
              <a:rPr lang="bs-Latn-BA" dirty="0"/>
              <a:t> </a:t>
            </a:r>
            <a:r>
              <a:rPr lang="bs-Latn-BA" dirty="0" err="1"/>
              <a:t>kazandığı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bir hak </a:t>
            </a:r>
            <a:r>
              <a:rPr lang="bs-Latn-BA" dirty="0" err="1"/>
              <a:t>olduğundan</a:t>
            </a:r>
            <a:r>
              <a:rPr lang="bs-Latn-BA" dirty="0"/>
              <a:t> </a:t>
            </a:r>
            <a:r>
              <a:rPr lang="bs-Latn-BA" dirty="0" err="1"/>
              <a:t>kira</a:t>
            </a:r>
            <a:r>
              <a:rPr lang="bs-Latn-BA" dirty="0"/>
              <a:t> </a:t>
            </a:r>
            <a:r>
              <a:rPr lang="bs-Latn-BA" dirty="0" err="1"/>
              <a:t>sözleşmesini</a:t>
            </a:r>
            <a:r>
              <a:rPr lang="bs-Latn-BA" dirty="0"/>
              <a:t> A </a:t>
            </a:r>
            <a:r>
              <a:rPr lang="bs-Latn-BA" dirty="0" err="1"/>
              <a:t>ya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süremez</a:t>
            </a:r>
            <a:r>
              <a:rPr lang="bs-Latn-BA" dirty="0"/>
              <a:t>. Fakat B,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rehnetseydi</a:t>
            </a:r>
            <a:r>
              <a:rPr lang="bs-Latn-BA" dirty="0"/>
              <a:t>,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rehni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bir hak </a:t>
            </a:r>
            <a:r>
              <a:rPr lang="bs-Latn-BA" dirty="0" err="1"/>
              <a:t>sağladığından</a:t>
            </a:r>
            <a:r>
              <a:rPr lang="bs-Latn-BA" dirty="0"/>
              <a:t>, bunu malik A </a:t>
            </a:r>
            <a:r>
              <a:rPr lang="bs-Latn-BA" dirty="0" err="1"/>
              <a:t>ya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sürebilirdi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i="1" dirty="0" smtClean="0"/>
              <a:t>2-İktisab </a:t>
            </a:r>
            <a:r>
              <a:rPr lang="bs-Latn-BA" b="1" i="1" dirty="0" err="1"/>
              <a:t>edilen</a:t>
            </a:r>
            <a:r>
              <a:rPr lang="bs-Latn-BA" b="1" i="1" dirty="0"/>
              <a:t> </a:t>
            </a:r>
            <a:r>
              <a:rPr lang="bs-Latn-BA" b="1" i="1" dirty="0" err="1"/>
              <a:t>şey</a:t>
            </a:r>
            <a:r>
              <a:rPr lang="bs-Latn-BA" b="1" i="1" dirty="0"/>
              <a:t> para </a:t>
            </a:r>
            <a:r>
              <a:rPr lang="bs-Latn-BA" b="1" i="1" dirty="0" err="1"/>
              <a:t>veya</a:t>
            </a:r>
            <a:r>
              <a:rPr lang="bs-Latn-BA" b="1" i="1" dirty="0"/>
              <a:t> </a:t>
            </a:r>
            <a:r>
              <a:rPr lang="bs-Latn-BA" b="1" i="1" dirty="0" err="1"/>
              <a:t>hamiline</a:t>
            </a:r>
            <a:r>
              <a:rPr lang="bs-Latn-BA" b="1" i="1" dirty="0"/>
              <a:t> </a:t>
            </a:r>
            <a:r>
              <a:rPr lang="bs-Latn-BA" b="1" i="1" dirty="0" err="1"/>
              <a:t>yazılı</a:t>
            </a:r>
            <a:r>
              <a:rPr lang="bs-Latn-BA" b="1" i="1" dirty="0"/>
              <a:t> </a:t>
            </a:r>
            <a:r>
              <a:rPr lang="bs-Latn-BA" b="1" i="1" dirty="0" err="1"/>
              <a:t>senet</a:t>
            </a:r>
            <a:r>
              <a:rPr lang="bs-Latn-BA" b="1" i="1" dirty="0"/>
              <a:t> </a:t>
            </a:r>
            <a:r>
              <a:rPr lang="bs-Latn-BA" b="1" i="1" dirty="0" err="1"/>
              <a:t>ise</a:t>
            </a:r>
            <a:r>
              <a:rPr lang="bs-Latn-BA" b="1" i="1" dirty="0"/>
              <a:t>, </a:t>
            </a:r>
            <a:r>
              <a:rPr lang="bs-Latn-BA" b="1" i="1" dirty="0" err="1"/>
              <a:t>hatta</a:t>
            </a:r>
            <a:r>
              <a:rPr lang="bs-Latn-BA" b="1" i="1" dirty="0"/>
              <a:t> </a:t>
            </a:r>
            <a:r>
              <a:rPr lang="bs-Latn-BA" b="1" i="1" dirty="0" err="1"/>
              <a:t>sahibinin</a:t>
            </a:r>
            <a:r>
              <a:rPr lang="bs-Latn-BA" b="1" i="1" dirty="0"/>
              <a:t> </a:t>
            </a:r>
            <a:r>
              <a:rPr lang="bs-Latn-BA" b="1" i="1" dirty="0" err="1"/>
              <a:t>elinden</a:t>
            </a:r>
            <a:r>
              <a:rPr lang="bs-Latn-BA" b="1" i="1" dirty="0"/>
              <a:t> </a:t>
            </a:r>
            <a:r>
              <a:rPr lang="bs-Latn-BA" b="1" i="1" dirty="0" err="1"/>
              <a:t>rızası</a:t>
            </a:r>
            <a:r>
              <a:rPr lang="bs-Latn-BA" b="1" i="1" dirty="0"/>
              <a:t> </a:t>
            </a:r>
            <a:r>
              <a:rPr lang="bs-Latn-BA" b="1" i="1" dirty="0" err="1"/>
              <a:t>dışında</a:t>
            </a:r>
            <a:r>
              <a:rPr lang="bs-Latn-BA" b="1" i="1" dirty="0"/>
              <a:t> </a:t>
            </a:r>
            <a:r>
              <a:rPr lang="bs-Latn-BA" b="1" i="1" dirty="0" err="1"/>
              <a:t>çıkmış</a:t>
            </a:r>
            <a:r>
              <a:rPr lang="bs-Latn-BA" b="1" i="1" dirty="0"/>
              <a:t> </a:t>
            </a:r>
            <a:r>
              <a:rPr lang="bs-Latn-BA" b="1" i="1" dirty="0" err="1"/>
              <a:t>olsa</a:t>
            </a:r>
            <a:r>
              <a:rPr lang="bs-Latn-BA" b="1" i="1" dirty="0"/>
              <a:t> bile </a:t>
            </a:r>
            <a:r>
              <a:rPr lang="bs-Latn-BA" b="1" i="1" dirty="0" err="1"/>
              <a:t>iyi</a:t>
            </a:r>
            <a:r>
              <a:rPr lang="bs-Latn-BA" b="1" i="1" dirty="0"/>
              <a:t> </a:t>
            </a:r>
            <a:r>
              <a:rPr lang="bs-Latn-BA" b="1" i="1" dirty="0" err="1"/>
              <a:t>niyetle</a:t>
            </a:r>
            <a:r>
              <a:rPr lang="bs-Latn-BA" b="1" i="1" dirty="0"/>
              <a:t> </a:t>
            </a:r>
            <a:r>
              <a:rPr lang="bs-Latn-BA" b="1" i="1" dirty="0" err="1"/>
              <a:t>kazanılır</a:t>
            </a:r>
            <a:r>
              <a:rPr lang="bs-Latn-BA" b="1" i="1" dirty="0"/>
              <a:t>.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i="1" dirty="0"/>
              <a:t>3-Malikin </a:t>
            </a:r>
            <a:r>
              <a:rPr lang="bs-Latn-BA" b="1" i="1" dirty="0" err="1"/>
              <a:t>elinden</a:t>
            </a:r>
            <a:r>
              <a:rPr lang="bs-Latn-BA" b="1" i="1" dirty="0"/>
              <a:t> </a:t>
            </a:r>
            <a:r>
              <a:rPr lang="bs-Latn-BA" b="1" i="1" dirty="0" err="1"/>
              <a:t>rıza</a:t>
            </a:r>
            <a:r>
              <a:rPr lang="bs-Latn-BA" b="1" i="1" dirty="0"/>
              <a:t> </a:t>
            </a:r>
            <a:r>
              <a:rPr lang="bs-Latn-BA" b="1" i="1" dirty="0" err="1"/>
              <a:t>dışı</a:t>
            </a:r>
            <a:r>
              <a:rPr lang="bs-Latn-BA" b="1" i="1" dirty="0"/>
              <a:t> </a:t>
            </a:r>
            <a:r>
              <a:rPr lang="bs-Latn-BA" b="1" i="1" dirty="0" err="1"/>
              <a:t>çıkmış</a:t>
            </a:r>
            <a:r>
              <a:rPr lang="bs-Latn-BA" b="1" i="1" dirty="0"/>
              <a:t> </a:t>
            </a:r>
            <a:r>
              <a:rPr lang="bs-Latn-BA" b="1" i="1" dirty="0" err="1"/>
              <a:t>olsa</a:t>
            </a:r>
            <a:r>
              <a:rPr lang="bs-Latn-BA" b="1" i="1" dirty="0"/>
              <a:t> bile </a:t>
            </a:r>
            <a:r>
              <a:rPr lang="bs-Latn-BA" b="1" i="1" dirty="0" err="1"/>
              <a:t>çekişmesiz</a:t>
            </a:r>
            <a:r>
              <a:rPr lang="bs-Latn-BA" b="1" i="1" dirty="0"/>
              <a:t> ve </a:t>
            </a:r>
            <a:r>
              <a:rPr lang="bs-Latn-BA" b="1" i="1" dirty="0" err="1"/>
              <a:t>kesintisiz</a:t>
            </a:r>
            <a:r>
              <a:rPr lang="bs-Latn-BA" b="1" i="1" dirty="0"/>
              <a:t> 5 </a:t>
            </a:r>
            <a:r>
              <a:rPr lang="bs-Latn-BA" b="1" i="1" dirty="0" err="1"/>
              <a:t>yıl</a:t>
            </a:r>
            <a:r>
              <a:rPr lang="bs-Latn-BA" b="1" i="1" dirty="0"/>
              <a:t> </a:t>
            </a:r>
            <a:r>
              <a:rPr lang="bs-Latn-BA" b="1" i="1" dirty="0" err="1"/>
              <a:t>geçmiş</a:t>
            </a:r>
            <a:r>
              <a:rPr lang="bs-Latn-BA" b="1" i="1" dirty="0"/>
              <a:t> ve </a:t>
            </a:r>
            <a:r>
              <a:rPr lang="bs-Latn-BA" b="1" i="1" dirty="0" err="1"/>
              <a:t>kişi</a:t>
            </a:r>
            <a:r>
              <a:rPr lang="bs-Latn-BA" b="1" i="1" dirty="0"/>
              <a:t> </a:t>
            </a:r>
            <a:r>
              <a:rPr lang="bs-Latn-BA" b="1" i="1" dirty="0" err="1"/>
              <a:t>iyi</a:t>
            </a:r>
            <a:r>
              <a:rPr lang="bs-Latn-BA" b="1" i="1" dirty="0"/>
              <a:t> </a:t>
            </a:r>
            <a:r>
              <a:rPr lang="bs-Latn-BA" b="1" i="1" dirty="0" err="1"/>
              <a:t>niyetli</a:t>
            </a:r>
            <a:r>
              <a:rPr lang="bs-Latn-BA" b="1" i="1" dirty="0"/>
              <a:t> </a:t>
            </a:r>
            <a:r>
              <a:rPr lang="bs-Latn-BA" b="1" i="1" dirty="0" err="1"/>
              <a:t>zilyet</a:t>
            </a:r>
            <a:r>
              <a:rPr lang="bs-Latn-BA" b="1" i="1" dirty="0"/>
              <a:t> </a:t>
            </a:r>
            <a:r>
              <a:rPr lang="bs-Latn-BA" b="1" i="1" dirty="0" err="1"/>
              <a:t>ise</a:t>
            </a:r>
            <a:r>
              <a:rPr lang="bs-Latn-BA" b="1" i="1" dirty="0"/>
              <a:t> </a:t>
            </a:r>
            <a:r>
              <a:rPr lang="bs-Latn-BA" b="1" i="1" dirty="0" err="1"/>
              <a:t>mülkiyeti</a:t>
            </a:r>
            <a:r>
              <a:rPr lang="bs-Latn-BA" b="1" i="1" dirty="0"/>
              <a:t> </a:t>
            </a:r>
            <a:r>
              <a:rPr lang="bs-Latn-BA" b="1" i="1" dirty="0" err="1"/>
              <a:t>kazanır</a:t>
            </a:r>
            <a:r>
              <a:rPr lang="bs-Latn-BA" b="1" i="1" dirty="0"/>
              <a:t>.</a:t>
            </a:r>
            <a:r>
              <a:rPr lang="bs-Latn-BA" b="1" dirty="0"/>
              <a:t> </a:t>
            </a:r>
            <a:br>
              <a:rPr lang="bs-Latn-BA" b="1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03117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260648"/>
            <a:ext cx="11665296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B-İyiniyetin </a:t>
            </a:r>
            <a:r>
              <a:rPr lang="bs-Latn-BA" b="1" dirty="0" err="1"/>
              <a:t>Kısmen</a:t>
            </a:r>
            <a:r>
              <a:rPr lang="bs-Latn-BA" b="1" dirty="0"/>
              <a:t> </a:t>
            </a:r>
            <a:r>
              <a:rPr lang="bs-Latn-BA" b="1" dirty="0" err="1"/>
              <a:t>Korunduğu</a:t>
            </a:r>
            <a:r>
              <a:rPr lang="bs-Latn-BA" b="1" dirty="0"/>
              <a:t> Haller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Mal </a:t>
            </a:r>
            <a:r>
              <a:rPr lang="bs-Latn-BA" dirty="0" err="1"/>
              <a:t>sahibinin</a:t>
            </a:r>
            <a:r>
              <a:rPr lang="bs-Latn-BA" dirty="0"/>
              <a:t> </a:t>
            </a:r>
            <a:r>
              <a:rPr lang="bs-Latn-BA" dirty="0" err="1"/>
              <a:t>elinden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</a:t>
            </a:r>
            <a:r>
              <a:rPr lang="bs-Latn-BA" dirty="0" err="1"/>
              <a:t>dışında</a:t>
            </a:r>
            <a:r>
              <a:rPr lang="bs-Latn-BA" dirty="0"/>
              <a:t> </a:t>
            </a:r>
            <a:r>
              <a:rPr lang="bs-Latn-BA" dirty="0" err="1"/>
              <a:t>çıkmış</a:t>
            </a:r>
            <a:r>
              <a:rPr lang="bs-Latn-BA" dirty="0"/>
              <a:t> ve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şahıs</a:t>
            </a:r>
            <a:r>
              <a:rPr lang="bs-Latn-BA" dirty="0"/>
              <a:t> </a:t>
            </a:r>
            <a:r>
              <a:rPr lang="bs-Latn-BA" dirty="0" err="1"/>
              <a:t>taşınırı</a:t>
            </a:r>
            <a:r>
              <a:rPr lang="bs-Latn-BA" dirty="0"/>
              <a:t>, </a:t>
            </a:r>
            <a:r>
              <a:rPr lang="bs-Latn-BA" dirty="0" err="1"/>
              <a:t>pazardan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benzeri</a:t>
            </a:r>
            <a:r>
              <a:rPr lang="bs-Latn-BA" dirty="0"/>
              <a:t> </a:t>
            </a:r>
            <a:r>
              <a:rPr lang="bs-Latn-BA" dirty="0" err="1"/>
              <a:t>eşyaların</a:t>
            </a:r>
            <a:r>
              <a:rPr lang="bs-Latn-BA" dirty="0"/>
              <a:t> </a:t>
            </a:r>
            <a:r>
              <a:rPr lang="bs-Latn-BA" dirty="0" err="1"/>
              <a:t>satıldığı</a:t>
            </a:r>
            <a:r>
              <a:rPr lang="bs-Latn-BA" dirty="0"/>
              <a:t> </a:t>
            </a:r>
            <a:r>
              <a:rPr lang="bs-Latn-BA" dirty="0" err="1"/>
              <a:t>yerden</a:t>
            </a:r>
            <a:r>
              <a:rPr lang="bs-Latn-BA" dirty="0"/>
              <a:t> </a:t>
            </a:r>
            <a:r>
              <a:rPr lang="bs-Latn-BA" dirty="0" err="1"/>
              <a:t>iyiniyetle</a:t>
            </a:r>
            <a:r>
              <a:rPr lang="bs-Latn-BA" dirty="0"/>
              <a:t> </a:t>
            </a:r>
            <a:r>
              <a:rPr lang="bs-Latn-BA" dirty="0" err="1"/>
              <a:t>satın</a:t>
            </a:r>
            <a:r>
              <a:rPr lang="bs-Latn-BA" dirty="0"/>
              <a:t> </a:t>
            </a:r>
            <a:r>
              <a:rPr lang="bs-Latn-BA" dirty="0" err="1"/>
              <a:t>alsa</a:t>
            </a:r>
            <a:r>
              <a:rPr lang="bs-Latn-BA" dirty="0"/>
              <a:t> bile </a:t>
            </a:r>
            <a:r>
              <a:rPr lang="bs-Latn-BA" dirty="0" err="1"/>
              <a:t>yine</a:t>
            </a:r>
            <a:r>
              <a:rPr lang="bs-Latn-BA" dirty="0"/>
              <a:t> </a:t>
            </a:r>
            <a:r>
              <a:rPr lang="bs-Latn-BA" dirty="0" err="1"/>
              <a:t>onun</a:t>
            </a:r>
            <a:r>
              <a:rPr lang="bs-Latn-BA" dirty="0"/>
              <a:t> maliki </a:t>
            </a:r>
            <a:r>
              <a:rPr lang="bs-Latn-BA" dirty="0" err="1"/>
              <a:t>olamaz</a:t>
            </a:r>
            <a:r>
              <a:rPr lang="bs-Latn-BA" dirty="0"/>
              <a:t>. </a:t>
            </a:r>
            <a:r>
              <a:rPr lang="bs-Latn-BA" dirty="0" err="1"/>
              <a:t>Yalnız</a:t>
            </a:r>
            <a:r>
              <a:rPr lang="bs-Latn-BA" dirty="0"/>
              <a:t> </a:t>
            </a:r>
            <a:r>
              <a:rPr lang="bs-Latn-BA" dirty="0" err="1"/>
              <a:t>ödemiş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bedel</a:t>
            </a:r>
            <a:r>
              <a:rPr lang="bs-Latn-BA" dirty="0"/>
              <a:t> </a:t>
            </a:r>
            <a:r>
              <a:rPr lang="bs-Latn-BA" dirty="0" err="1"/>
              <a:t>kendisine</a:t>
            </a:r>
            <a:r>
              <a:rPr lang="bs-Latn-BA" dirty="0"/>
              <a:t> </a:t>
            </a:r>
            <a:r>
              <a:rPr lang="bs-Latn-BA" dirty="0" err="1"/>
              <a:t>verilmedikçe</a:t>
            </a:r>
            <a:r>
              <a:rPr lang="bs-Latn-BA" dirty="0"/>
              <a:t> </a:t>
            </a:r>
            <a:r>
              <a:rPr lang="bs-Latn-BA" dirty="0" err="1"/>
              <a:t>taşınırı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vermez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 err="1" smtClean="0"/>
              <a:t>C-İyiniyetin</a:t>
            </a:r>
            <a:r>
              <a:rPr lang="bs-Latn-BA" b="1" dirty="0" smtClean="0"/>
              <a:t> </a:t>
            </a:r>
            <a:r>
              <a:rPr lang="bs-Latn-BA" b="1" dirty="0" err="1"/>
              <a:t>Korunmadığı</a:t>
            </a:r>
            <a:r>
              <a:rPr lang="bs-Latn-BA" b="1" dirty="0"/>
              <a:t> </a:t>
            </a:r>
            <a:r>
              <a:rPr lang="bs-Latn-BA" b="1" dirty="0" err="1"/>
              <a:t>Hal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Mal </a:t>
            </a:r>
            <a:r>
              <a:rPr lang="bs-Latn-BA" dirty="0" err="1"/>
              <a:t>sahibinin</a:t>
            </a:r>
            <a:r>
              <a:rPr lang="bs-Latn-BA" dirty="0"/>
              <a:t> </a:t>
            </a:r>
            <a:r>
              <a:rPr lang="bs-Latn-BA" dirty="0" err="1"/>
              <a:t>elinden</a:t>
            </a:r>
            <a:r>
              <a:rPr lang="bs-Latn-BA" dirty="0"/>
              <a:t> </a:t>
            </a:r>
            <a:r>
              <a:rPr lang="bs-Latn-BA" dirty="0" err="1"/>
              <a:t>rızası</a:t>
            </a:r>
            <a:r>
              <a:rPr lang="bs-Latn-BA" dirty="0"/>
              <a:t> </a:t>
            </a:r>
            <a:r>
              <a:rPr lang="bs-Latn-BA" dirty="0" err="1"/>
              <a:t>dışında</a:t>
            </a:r>
            <a:r>
              <a:rPr lang="bs-Latn-BA" dirty="0"/>
              <a:t> </a:t>
            </a:r>
            <a:r>
              <a:rPr lang="bs-Latn-BA" dirty="0" err="1"/>
              <a:t>çıkmışsa</a:t>
            </a:r>
            <a:r>
              <a:rPr lang="bs-Latn-BA" dirty="0"/>
              <a:t> “</a:t>
            </a:r>
            <a:r>
              <a:rPr lang="bs-Latn-BA" i="1" dirty="0" err="1"/>
              <a:t>şahıs</a:t>
            </a:r>
            <a:r>
              <a:rPr lang="bs-Latn-BA" i="1" dirty="0"/>
              <a:t> </a:t>
            </a:r>
            <a:r>
              <a:rPr lang="bs-Latn-BA" i="1" dirty="0" err="1"/>
              <a:t>iyi</a:t>
            </a:r>
            <a:r>
              <a:rPr lang="bs-Latn-BA" i="1" dirty="0"/>
              <a:t> </a:t>
            </a:r>
            <a:r>
              <a:rPr lang="bs-Latn-BA" i="1" dirty="0" err="1"/>
              <a:t>niyetli</a:t>
            </a:r>
            <a:r>
              <a:rPr lang="bs-Latn-BA" i="1" dirty="0"/>
              <a:t> </a:t>
            </a:r>
            <a:r>
              <a:rPr lang="bs-Latn-BA" i="1" dirty="0" err="1"/>
              <a:t>olsa</a:t>
            </a:r>
            <a:r>
              <a:rPr lang="bs-Latn-BA" i="1" dirty="0"/>
              <a:t> da </a:t>
            </a:r>
            <a:r>
              <a:rPr lang="bs-Latn-BA" i="1" dirty="0" err="1"/>
              <a:t>iktisabı</a:t>
            </a:r>
            <a:r>
              <a:rPr lang="bs-Latn-BA" i="1" dirty="0"/>
              <a:t> </a:t>
            </a:r>
            <a:r>
              <a:rPr lang="bs-Latn-BA" i="1" dirty="0" err="1"/>
              <a:t>korunmaz</a:t>
            </a:r>
            <a:r>
              <a:rPr lang="bs-Latn-BA" dirty="0"/>
              <a:t>”. </a:t>
            </a:r>
            <a:r>
              <a:rPr lang="bs-Latn-BA" dirty="0" err="1"/>
              <a:t>Ancak</a:t>
            </a:r>
            <a:r>
              <a:rPr lang="bs-Latn-BA" dirty="0"/>
              <a:t> </a:t>
            </a:r>
            <a:r>
              <a:rPr lang="bs-Latn-BA" b="1" dirty="0"/>
              <a:t>5 </a:t>
            </a:r>
            <a:r>
              <a:rPr lang="bs-Latn-BA" b="1" dirty="0" err="1"/>
              <a:t>yıl</a:t>
            </a:r>
            <a:r>
              <a:rPr lang="bs-Latn-BA" dirty="0"/>
              <a:t> </a:t>
            </a:r>
            <a:r>
              <a:rPr lang="bs-Latn-BA" dirty="0" err="1"/>
              <a:t>kazandırıcı</a:t>
            </a:r>
            <a:r>
              <a:rPr lang="bs-Latn-BA" dirty="0"/>
              <a:t> </a:t>
            </a:r>
            <a:r>
              <a:rPr lang="bs-Latn-BA" dirty="0" err="1"/>
              <a:t>zaman</a:t>
            </a:r>
            <a:r>
              <a:rPr lang="bs-Latn-BA" dirty="0"/>
              <a:t> </a:t>
            </a:r>
            <a:r>
              <a:rPr lang="bs-Latn-BA" dirty="0" err="1"/>
              <a:t>aşımının</a:t>
            </a:r>
            <a:r>
              <a:rPr lang="bs-Latn-BA" dirty="0"/>
              <a:t> </a:t>
            </a:r>
            <a:r>
              <a:rPr lang="bs-Latn-BA" dirty="0" err="1"/>
              <a:t>geçmesiyle</a:t>
            </a:r>
            <a:r>
              <a:rPr lang="bs-Latn-BA" dirty="0"/>
              <a:t> </a:t>
            </a:r>
            <a:r>
              <a:rPr lang="bs-Latn-BA" dirty="0" err="1"/>
              <a:t>mülkiyeti</a:t>
            </a:r>
            <a:r>
              <a:rPr lang="bs-Latn-BA" dirty="0"/>
              <a:t> </a:t>
            </a:r>
            <a:r>
              <a:rPr lang="bs-Latn-BA" dirty="0" err="1"/>
              <a:t>kazanabilir</a:t>
            </a:r>
            <a:r>
              <a:rPr lang="bs-Latn-BA" dirty="0"/>
              <a:t> MK 701</a:t>
            </a:r>
            <a:r>
              <a:rPr lang="bs-Latn-BA" dirty="0" smtClean="0"/>
              <a:t>.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s-Latn-BA" b="1" dirty="0"/>
              <a:t>1-Haksız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Sorumluluğu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hukuki</a:t>
            </a:r>
            <a:r>
              <a:rPr lang="bs-Latn-BA" dirty="0"/>
              <a:t> bir </a:t>
            </a:r>
            <a:r>
              <a:rPr lang="bs-Latn-BA" dirty="0" err="1"/>
              <a:t>nedene</a:t>
            </a:r>
            <a:r>
              <a:rPr lang="bs-Latn-BA" dirty="0"/>
              <a:t> </a:t>
            </a:r>
            <a:r>
              <a:rPr lang="bs-Latn-BA" dirty="0" err="1"/>
              <a:t>dayanmayan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aleyhine</a:t>
            </a:r>
            <a:r>
              <a:rPr lang="bs-Latn-BA" dirty="0"/>
              <a:t> </a:t>
            </a:r>
            <a:r>
              <a:rPr lang="bs-Latn-BA" dirty="0" err="1"/>
              <a:t>açılan</a:t>
            </a:r>
            <a:r>
              <a:rPr lang="bs-Latn-BA" dirty="0"/>
              <a:t> </a:t>
            </a:r>
            <a:r>
              <a:rPr lang="bs-Latn-BA" dirty="0" err="1"/>
              <a:t>davalar</a:t>
            </a:r>
            <a:r>
              <a:rPr lang="bs-Latn-BA" dirty="0"/>
              <a:t> </a:t>
            </a:r>
            <a:r>
              <a:rPr lang="bs-Latn-BA" dirty="0" err="1"/>
              <a:t>sonucunda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zorunda</a:t>
            </a:r>
            <a:r>
              <a:rPr lang="bs-Latn-BA" dirty="0"/>
              <a:t> </a:t>
            </a:r>
            <a:r>
              <a:rPr lang="bs-Latn-BA" dirty="0" err="1"/>
              <a:t>kalırsa</a:t>
            </a:r>
            <a:r>
              <a:rPr lang="bs-Latn-BA" dirty="0"/>
              <a:t> ,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 smtClean="0"/>
              <a:t>borcunun</a:t>
            </a:r>
            <a:r>
              <a:rPr lang="tr-TR" dirty="0"/>
              <a:t> </a:t>
            </a:r>
            <a:r>
              <a:rPr lang="bs-Latn-BA" dirty="0" err="1" smtClean="0"/>
              <a:t>kapsamı</a:t>
            </a:r>
            <a:r>
              <a:rPr lang="bs-Latn-BA" dirty="0" smtClean="0"/>
              <a:t> </a:t>
            </a:r>
            <a:r>
              <a:rPr lang="bs-Latn-BA" dirty="0" err="1"/>
              <a:t>zilyedin</a:t>
            </a:r>
            <a:r>
              <a:rPr lang="bs-Latn-BA" dirty="0"/>
              <a:t> “</a:t>
            </a:r>
            <a:r>
              <a:rPr lang="bs-Latn-BA" i="1" dirty="0" err="1"/>
              <a:t>iyiniyetli</a:t>
            </a:r>
            <a:r>
              <a:rPr lang="bs-Latn-BA" dirty="0"/>
              <a:t>” </a:t>
            </a:r>
            <a:r>
              <a:rPr lang="bs-Latn-BA" dirty="0" err="1"/>
              <a:t>veya</a:t>
            </a:r>
            <a:r>
              <a:rPr lang="bs-Latn-BA" dirty="0"/>
              <a:t> “</a:t>
            </a:r>
            <a:r>
              <a:rPr lang="bs-Latn-BA" i="1" dirty="0" err="1"/>
              <a:t>kötü</a:t>
            </a:r>
            <a:r>
              <a:rPr lang="bs-Latn-BA" i="1" dirty="0"/>
              <a:t> </a:t>
            </a:r>
            <a:r>
              <a:rPr lang="bs-Latn-BA" i="1" dirty="0" err="1"/>
              <a:t>niyetli</a:t>
            </a:r>
            <a:r>
              <a:rPr lang="bs-Latn-BA" dirty="0"/>
              <a:t>” </a:t>
            </a:r>
            <a:r>
              <a:rPr lang="bs-Latn-BA" dirty="0" err="1"/>
              <a:t>olmasına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değişmektedir</a:t>
            </a:r>
            <a:r>
              <a:rPr lang="bs-Latn-BA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42361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260648"/>
            <a:ext cx="11665296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s-Latn-BA" b="1" dirty="0" err="1"/>
              <a:t>İyi</a:t>
            </a:r>
            <a:r>
              <a:rPr lang="bs-Latn-BA" b="1" dirty="0"/>
              <a:t>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>: MK 993 </a:t>
            </a:r>
            <a:r>
              <a:rPr lang="bs-Latn-BA" dirty="0" err="1"/>
              <a:t>İyiniyetli</a:t>
            </a:r>
            <a:r>
              <a:rPr lang="bs-Latn-BA" dirty="0"/>
              <a:t> </a:t>
            </a:r>
            <a:r>
              <a:rPr lang="bs-Latn-BA" dirty="0" err="1"/>
              <a:t>zilyedi</a:t>
            </a:r>
            <a:r>
              <a:rPr lang="bs-Latn-BA" dirty="0"/>
              <a:t> </a:t>
            </a:r>
            <a:r>
              <a:rPr lang="bs-Latn-BA" dirty="0" err="1"/>
              <a:t>bulunduğu</a:t>
            </a:r>
            <a:r>
              <a:rPr lang="bs-Latn-BA" dirty="0"/>
              <a:t> </a:t>
            </a:r>
            <a:r>
              <a:rPr lang="bs-Latn-BA" dirty="0" err="1"/>
              <a:t>şeyi</a:t>
            </a:r>
            <a:r>
              <a:rPr lang="bs-Latn-BA" dirty="0"/>
              <a:t>, </a:t>
            </a:r>
            <a:r>
              <a:rPr lang="bs-Latn-BA" dirty="0" err="1"/>
              <a:t>karineyle</a:t>
            </a:r>
            <a:r>
              <a:rPr lang="bs-Latn-BA" dirty="0"/>
              <a:t> </a:t>
            </a:r>
            <a:r>
              <a:rPr lang="bs-Latn-BA" dirty="0" err="1"/>
              <a:t>mevcut</a:t>
            </a:r>
            <a:r>
              <a:rPr lang="bs-Latn-BA" dirty="0"/>
              <a:t> </a:t>
            </a:r>
            <a:r>
              <a:rPr lang="bs-Latn-BA" dirty="0" err="1"/>
              <a:t>hakkına</a:t>
            </a:r>
            <a:r>
              <a:rPr lang="bs-Latn-BA" dirty="0"/>
              <a:t> </a:t>
            </a:r>
            <a:r>
              <a:rPr lang="bs-Latn-BA" dirty="0" err="1"/>
              <a:t>uygun</a:t>
            </a:r>
            <a:r>
              <a:rPr lang="bs-Latn-BA" dirty="0"/>
              <a:t> </a:t>
            </a:r>
            <a:r>
              <a:rPr lang="bs-Latn-BA" dirty="0" err="1"/>
              <a:t>şekilde</a:t>
            </a:r>
            <a:r>
              <a:rPr lang="bs-Latn-BA" dirty="0"/>
              <a:t> </a:t>
            </a:r>
            <a:r>
              <a:rPr lang="bs-Latn-BA" dirty="0" err="1"/>
              <a:t>kullanan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ondan</a:t>
            </a:r>
            <a:r>
              <a:rPr lang="bs-Latn-BA" dirty="0"/>
              <a:t> </a:t>
            </a:r>
            <a:r>
              <a:rPr lang="bs-Latn-BA" dirty="0" err="1"/>
              <a:t>yararlanan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o </a:t>
            </a:r>
            <a:r>
              <a:rPr lang="bs-Latn-BA" dirty="0" err="1"/>
              <a:t>şeyi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vermekle</a:t>
            </a:r>
            <a:r>
              <a:rPr lang="bs-Latn-BA" dirty="0"/>
              <a:t> </a:t>
            </a:r>
            <a:r>
              <a:rPr lang="bs-Latn-BA" dirty="0" err="1"/>
              <a:t>yükümlü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kimseye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yüzden</a:t>
            </a:r>
            <a:r>
              <a:rPr lang="bs-Latn-BA" dirty="0"/>
              <a:t> “</a:t>
            </a:r>
            <a:r>
              <a:rPr lang="bs-Latn-BA" b="1" i="1" dirty="0" err="1"/>
              <a:t>herhangi</a:t>
            </a:r>
            <a:r>
              <a:rPr lang="bs-Latn-BA" b="1" i="1" dirty="0"/>
              <a:t> bir </a:t>
            </a:r>
            <a:r>
              <a:rPr lang="bs-Latn-BA" b="1" i="1" dirty="0" err="1"/>
              <a:t>tazminat</a:t>
            </a:r>
            <a:r>
              <a:rPr lang="bs-Latn-BA" b="1" i="1" dirty="0"/>
              <a:t> </a:t>
            </a:r>
            <a:r>
              <a:rPr lang="bs-Latn-BA" b="1" i="1" dirty="0" err="1"/>
              <a:t>ödemek</a:t>
            </a:r>
            <a:r>
              <a:rPr lang="bs-Latn-BA" b="1" i="1" dirty="0"/>
              <a:t> </a:t>
            </a:r>
            <a:r>
              <a:rPr lang="bs-Latn-BA" b="1" i="1" dirty="0" err="1"/>
              <a:t>zorunda</a:t>
            </a:r>
            <a:r>
              <a:rPr lang="bs-Latn-BA" dirty="0"/>
              <a:t>” </a:t>
            </a:r>
            <a:r>
              <a:rPr lang="bs-Latn-BA" dirty="0" err="1"/>
              <a:t>değildir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İyi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şeyin</a:t>
            </a:r>
            <a:r>
              <a:rPr lang="bs-Latn-BA" dirty="0"/>
              <a:t> </a:t>
            </a:r>
            <a:r>
              <a:rPr lang="bs-Latn-BA" dirty="0" err="1"/>
              <a:t>kaybedilmesinden</a:t>
            </a:r>
            <a:r>
              <a:rPr lang="bs-Latn-BA" dirty="0"/>
              <a:t>, </a:t>
            </a:r>
            <a:r>
              <a:rPr lang="bs-Latn-BA" dirty="0" err="1"/>
              <a:t>yok</a:t>
            </a:r>
            <a:r>
              <a:rPr lang="bs-Latn-BA" dirty="0"/>
              <a:t> </a:t>
            </a:r>
            <a:r>
              <a:rPr lang="bs-Latn-BA" dirty="0" err="1"/>
              <a:t>olmasından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hasara</a:t>
            </a:r>
            <a:r>
              <a:rPr lang="bs-Latn-BA" dirty="0"/>
              <a:t> </a:t>
            </a:r>
            <a:r>
              <a:rPr lang="bs-Latn-BA" dirty="0" err="1"/>
              <a:t>uğramasından</a:t>
            </a:r>
            <a:r>
              <a:rPr lang="bs-Latn-BA" dirty="0"/>
              <a:t> </a:t>
            </a:r>
            <a:r>
              <a:rPr lang="bs-Latn-BA" dirty="0" err="1"/>
              <a:t>sorumlu</a:t>
            </a:r>
            <a:r>
              <a:rPr lang="bs-Latn-BA" dirty="0"/>
              <a:t> </a:t>
            </a:r>
            <a:r>
              <a:rPr lang="bs-Latn-BA" dirty="0" err="1"/>
              <a:t>olmaz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MK 994 </a:t>
            </a:r>
            <a:r>
              <a:rPr lang="bs-Latn-BA" dirty="0" err="1"/>
              <a:t>İyi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vermeyi</a:t>
            </a:r>
            <a:r>
              <a:rPr lang="bs-Latn-BA" dirty="0"/>
              <a:t> </a:t>
            </a:r>
            <a:r>
              <a:rPr lang="bs-Latn-BA" dirty="0" err="1"/>
              <a:t>isteyen</a:t>
            </a:r>
            <a:r>
              <a:rPr lang="bs-Latn-BA" dirty="0"/>
              <a:t> </a:t>
            </a:r>
            <a:r>
              <a:rPr lang="bs-Latn-BA" dirty="0" err="1"/>
              <a:t>kimseden</a:t>
            </a:r>
            <a:r>
              <a:rPr lang="bs-Latn-BA" dirty="0"/>
              <a:t> </a:t>
            </a:r>
            <a:r>
              <a:rPr lang="bs-Latn-BA" dirty="0" err="1"/>
              <a:t>şey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 smtClean="0"/>
              <a:t>yapmış</a:t>
            </a:r>
            <a:r>
              <a:rPr lang="tr-TR" dirty="0"/>
              <a:t> </a:t>
            </a:r>
            <a:r>
              <a:rPr lang="bs-Latn-BA" dirty="0" err="1" smtClean="0"/>
              <a:t>olduğu</a:t>
            </a:r>
            <a:r>
              <a:rPr lang="bs-Latn-BA" dirty="0"/>
              <a:t> </a:t>
            </a:r>
            <a:r>
              <a:rPr lang="bs-Latn-BA" b="1" i="1" dirty="0" err="1"/>
              <a:t>zorunlu</a:t>
            </a:r>
            <a:r>
              <a:rPr lang="bs-Latn-BA" dirty="0"/>
              <a:t> ve </a:t>
            </a:r>
            <a:r>
              <a:rPr lang="bs-Latn-BA" b="1" i="1" dirty="0" err="1"/>
              <a:t>faydalı</a:t>
            </a:r>
            <a:r>
              <a:rPr lang="bs-Latn-BA" dirty="0"/>
              <a:t> </a:t>
            </a:r>
            <a:r>
              <a:rPr lang="bs-Latn-BA" dirty="0" err="1"/>
              <a:t>masrafları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etmesini</a:t>
            </a:r>
            <a:r>
              <a:rPr lang="bs-Latn-BA" dirty="0"/>
              <a:t> </a:t>
            </a:r>
            <a:r>
              <a:rPr lang="bs-Latn-BA" dirty="0" err="1"/>
              <a:t>isteyebilir</a:t>
            </a:r>
            <a:r>
              <a:rPr lang="bs-Latn-BA" dirty="0"/>
              <a:t> ve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ödeninceye</a:t>
            </a:r>
            <a:r>
              <a:rPr lang="bs-Latn-BA" dirty="0"/>
              <a:t> kadar </a:t>
            </a:r>
            <a:r>
              <a:rPr lang="bs-Latn-BA" dirty="0" err="1"/>
              <a:t>şeyi</a:t>
            </a:r>
            <a:r>
              <a:rPr lang="bs-Latn-BA" dirty="0"/>
              <a:t> </a:t>
            </a:r>
            <a:r>
              <a:rPr lang="bs-Latn-BA" dirty="0" err="1"/>
              <a:t>geri</a:t>
            </a:r>
            <a:r>
              <a:rPr lang="bs-Latn-BA" dirty="0"/>
              <a:t> </a:t>
            </a:r>
            <a:r>
              <a:rPr lang="bs-Latn-BA" dirty="0" err="1"/>
              <a:t>vermekten</a:t>
            </a:r>
            <a:r>
              <a:rPr lang="bs-Latn-BA" dirty="0"/>
              <a:t> </a:t>
            </a:r>
            <a:r>
              <a:rPr lang="bs-Latn-BA" dirty="0" err="1"/>
              <a:t>kaçınabilir</a:t>
            </a:r>
            <a:r>
              <a:rPr lang="bs-Latn-BA" dirty="0"/>
              <a:t>. </a:t>
            </a:r>
            <a:r>
              <a:rPr lang="bs-Latn-BA" dirty="0" err="1"/>
              <a:t>Zararsızca</a:t>
            </a:r>
            <a:r>
              <a:rPr lang="bs-Latn-BA" dirty="0"/>
              <a:t> </a:t>
            </a:r>
            <a:r>
              <a:rPr lang="bs-Latn-BA" dirty="0" err="1"/>
              <a:t>ayrılması</a:t>
            </a:r>
            <a:r>
              <a:rPr lang="bs-Latn-BA" dirty="0"/>
              <a:t> </a:t>
            </a:r>
            <a:r>
              <a:rPr lang="bs-Latn-BA" dirty="0" err="1"/>
              <a:t>mümkün</a:t>
            </a:r>
            <a:r>
              <a:rPr lang="bs-Latn-BA" dirty="0"/>
              <a:t> </a:t>
            </a:r>
            <a:r>
              <a:rPr lang="bs-Latn-BA" b="1" i="1" dirty="0" err="1"/>
              <a:t>luks</a:t>
            </a:r>
            <a:r>
              <a:rPr lang="bs-Latn-BA" dirty="0"/>
              <a:t> </a:t>
            </a:r>
            <a:r>
              <a:rPr lang="bs-Latn-BA" dirty="0" err="1"/>
              <a:t>masrafları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ayırıp</a:t>
            </a:r>
            <a:r>
              <a:rPr lang="bs-Latn-BA" dirty="0"/>
              <a:t> </a:t>
            </a:r>
            <a:r>
              <a:rPr lang="bs-Latn-BA" dirty="0" err="1"/>
              <a:t>alabilir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Kötü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Zilyet</a:t>
            </a:r>
            <a:r>
              <a:rPr lang="bs-Latn-BA" dirty="0"/>
              <a:t>: MK 995. </a:t>
            </a:r>
            <a:r>
              <a:rPr lang="bs-Latn-BA" dirty="0" err="1"/>
              <a:t>İyi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olmayan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yükümlü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şeyi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yere</a:t>
            </a:r>
            <a:r>
              <a:rPr lang="bs-Latn-BA" dirty="0"/>
              <a:t> </a:t>
            </a:r>
            <a:r>
              <a:rPr lang="bs-Latn-BA" dirty="0" err="1"/>
              <a:t>alıkoymuş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 </a:t>
            </a:r>
            <a:r>
              <a:rPr lang="bs-Latn-BA" dirty="0" err="1"/>
              <a:t>yüzünden</a:t>
            </a:r>
            <a:r>
              <a:rPr lang="bs-Latn-BA" dirty="0"/>
              <a:t> hak </a:t>
            </a:r>
            <a:r>
              <a:rPr lang="bs-Latn-BA" dirty="0" err="1"/>
              <a:t>sahibine</a:t>
            </a:r>
            <a:r>
              <a:rPr lang="bs-Latn-BA" dirty="0"/>
              <a:t> “</a:t>
            </a:r>
            <a:r>
              <a:rPr lang="bs-Latn-BA" i="1" dirty="0" err="1"/>
              <a:t>verdiği</a:t>
            </a:r>
            <a:r>
              <a:rPr lang="bs-Latn-BA" i="1" dirty="0"/>
              <a:t> </a:t>
            </a:r>
            <a:r>
              <a:rPr lang="bs-Latn-BA" i="1" dirty="0" err="1"/>
              <a:t>zararlar</a:t>
            </a:r>
            <a:r>
              <a:rPr lang="bs-Latn-BA" dirty="0"/>
              <a:t>” ve “</a:t>
            </a:r>
            <a:r>
              <a:rPr lang="bs-Latn-BA" i="1" dirty="0" err="1"/>
              <a:t>elde</a:t>
            </a:r>
            <a:r>
              <a:rPr lang="bs-Latn-BA" i="1" dirty="0"/>
              <a:t> </a:t>
            </a:r>
            <a:r>
              <a:rPr lang="bs-Latn-BA" i="1" dirty="0" err="1"/>
              <a:t>ettiği</a:t>
            </a:r>
            <a:r>
              <a:rPr lang="bs-Latn-BA" i="1" dirty="0"/>
              <a:t> </a:t>
            </a:r>
            <a:r>
              <a:rPr lang="bs-Latn-BA" i="1" dirty="0" err="1"/>
              <a:t>veya</a:t>
            </a:r>
            <a:r>
              <a:rPr lang="bs-Latn-BA" i="1" dirty="0"/>
              <a:t> </a:t>
            </a:r>
            <a:r>
              <a:rPr lang="bs-Latn-BA" i="1" dirty="0" err="1"/>
              <a:t>elde</a:t>
            </a:r>
            <a:r>
              <a:rPr lang="bs-Latn-BA" i="1" dirty="0"/>
              <a:t> </a:t>
            </a:r>
            <a:r>
              <a:rPr lang="bs-Latn-BA" i="1" dirty="0" err="1"/>
              <a:t>etmeyi</a:t>
            </a:r>
            <a:r>
              <a:rPr lang="bs-Latn-BA" i="1" dirty="0"/>
              <a:t> </a:t>
            </a:r>
            <a:r>
              <a:rPr lang="bs-Latn-BA" i="1" dirty="0" err="1"/>
              <a:t>ihmal</a:t>
            </a:r>
            <a:r>
              <a:rPr lang="bs-Latn-BA" i="1" dirty="0"/>
              <a:t> </a:t>
            </a:r>
            <a:r>
              <a:rPr lang="bs-Latn-BA" i="1" dirty="0" err="1"/>
              <a:t>eylediği</a:t>
            </a:r>
            <a:r>
              <a:rPr lang="bs-Latn-BA" i="1" dirty="0"/>
              <a:t> </a:t>
            </a:r>
            <a:r>
              <a:rPr lang="bs-Latn-BA" i="1" dirty="0" err="1"/>
              <a:t>ürünler</a:t>
            </a:r>
            <a:r>
              <a:rPr lang="bs-Latn-BA" dirty="0"/>
              <a:t>” </a:t>
            </a:r>
            <a:r>
              <a:rPr lang="bs-Latn-BA" dirty="0" err="1"/>
              <a:t>karşılığında</a:t>
            </a:r>
            <a:r>
              <a:rPr lang="bs-Latn-BA" dirty="0"/>
              <a:t> </a:t>
            </a:r>
            <a:r>
              <a:rPr lang="bs-Latn-BA" i="1" dirty="0"/>
              <a:t>“</a:t>
            </a:r>
            <a:r>
              <a:rPr lang="bs-Latn-BA" b="1" i="1" dirty="0" err="1"/>
              <a:t>tazminat</a:t>
            </a:r>
            <a:r>
              <a:rPr lang="bs-Latn-BA" b="1" i="1" dirty="0"/>
              <a:t> </a:t>
            </a:r>
            <a:r>
              <a:rPr lang="bs-Latn-BA" b="1" i="1" dirty="0" err="1"/>
              <a:t>ödemek</a:t>
            </a:r>
            <a:r>
              <a:rPr lang="bs-Latn-BA" b="1" i="1" dirty="0"/>
              <a:t> </a:t>
            </a:r>
            <a:r>
              <a:rPr lang="bs-Latn-BA" b="1" i="1" dirty="0" err="1"/>
              <a:t>zorunda</a:t>
            </a:r>
            <a:r>
              <a:rPr lang="bs-Latn-BA" b="1" i="1" dirty="0"/>
              <a:t>”</a:t>
            </a:r>
            <a:r>
              <a:rPr lang="bs-Latn-BA" dirty="0" err="1"/>
              <a:t>dır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Ancak</a:t>
            </a:r>
            <a:r>
              <a:rPr lang="bs-Latn-BA" dirty="0" smtClean="0"/>
              <a:t> </a:t>
            </a:r>
            <a:r>
              <a:rPr lang="bs-Latn-BA" dirty="0"/>
              <a:t>“</a:t>
            </a:r>
            <a:r>
              <a:rPr lang="bs-Latn-BA" i="1" dirty="0" err="1"/>
              <a:t>zorunlu</a:t>
            </a:r>
            <a:r>
              <a:rPr lang="bs-Latn-BA" i="1" dirty="0"/>
              <a:t> </a:t>
            </a:r>
            <a:r>
              <a:rPr lang="bs-Latn-BA" i="1" dirty="0" err="1"/>
              <a:t>masrafları</a:t>
            </a:r>
            <a:r>
              <a:rPr lang="bs-Latn-BA" dirty="0"/>
              <a:t>” </a:t>
            </a:r>
            <a:r>
              <a:rPr lang="bs-Latn-BA" dirty="0" err="1"/>
              <a:t>talep</a:t>
            </a:r>
            <a:r>
              <a:rPr lang="bs-Latn-BA" dirty="0"/>
              <a:t> </a:t>
            </a:r>
            <a:r>
              <a:rPr lang="bs-Latn-BA" dirty="0" err="1"/>
              <a:t>edebilir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Bununla</a:t>
            </a:r>
            <a:r>
              <a:rPr lang="bs-Latn-BA" dirty="0" smtClean="0"/>
              <a:t> </a:t>
            </a:r>
            <a:r>
              <a:rPr lang="bs-Latn-BA" dirty="0" err="1"/>
              <a:t>beraber</a:t>
            </a:r>
            <a:r>
              <a:rPr lang="bs-Latn-BA" dirty="0"/>
              <a:t> “</a:t>
            </a:r>
            <a:r>
              <a:rPr lang="bs-Latn-BA" i="1" dirty="0" err="1"/>
              <a:t>kötü</a:t>
            </a:r>
            <a:r>
              <a:rPr lang="bs-Latn-BA" i="1" dirty="0"/>
              <a:t> </a:t>
            </a:r>
            <a:r>
              <a:rPr lang="bs-Latn-BA" i="1" dirty="0" err="1"/>
              <a:t>niyetli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şeyi</a:t>
            </a:r>
            <a:r>
              <a:rPr lang="bs-Latn-BA" i="1" dirty="0"/>
              <a:t> kime </a:t>
            </a:r>
            <a:r>
              <a:rPr lang="bs-Latn-BA" i="1" dirty="0" err="1"/>
              <a:t>vereceğini</a:t>
            </a:r>
            <a:r>
              <a:rPr lang="bs-Latn-BA" i="1" dirty="0"/>
              <a:t> </a:t>
            </a:r>
            <a:r>
              <a:rPr lang="bs-Latn-BA" i="1" dirty="0" err="1"/>
              <a:t>bilemediği</a:t>
            </a:r>
            <a:r>
              <a:rPr lang="bs-Latn-BA" i="1" dirty="0"/>
              <a:t> </a:t>
            </a:r>
            <a:r>
              <a:rPr lang="bs-Latn-BA" i="1" dirty="0" err="1"/>
              <a:t>sürece</a:t>
            </a:r>
            <a:r>
              <a:rPr lang="bs-Latn-BA" i="1" dirty="0"/>
              <a:t> </a:t>
            </a:r>
            <a:r>
              <a:rPr lang="bs-Latn-BA" i="1" dirty="0" err="1"/>
              <a:t>ancak</a:t>
            </a:r>
            <a:r>
              <a:rPr lang="bs-Latn-BA" i="1" dirty="0"/>
              <a:t> </a:t>
            </a:r>
            <a:r>
              <a:rPr lang="bs-Latn-BA" i="1" dirty="0" err="1"/>
              <a:t>kusuruyla</a:t>
            </a:r>
            <a:r>
              <a:rPr lang="bs-Latn-BA" i="1" dirty="0"/>
              <a:t> </a:t>
            </a:r>
            <a:r>
              <a:rPr lang="bs-Latn-BA" i="1" dirty="0" err="1"/>
              <a:t>verdiği</a:t>
            </a:r>
            <a:r>
              <a:rPr lang="bs-Latn-BA" i="1" dirty="0"/>
              <a:t> </a:t>
            </a:r>
            <a:r>
              <a:rPr lang="bs-Latn-BA" i="1" dirty="0" err="1"/>
              <a:t>zararlardan</a:t>
            </a:r>
            <a:r>
              <a:rPr lang="bs-Latn-BA" i="1" dirty="0"/>
              <a:t> </a:t>
            </a:r>
            <a:r>
              <a:rPr lang="bs-Latn-BA" i="1" dirty="0" err="1"/>
              <a:t>sorumludur</a:t>
            </a:r>
            <a:r>
              <a:rPr lang="bs-Latn-BA" dirty="0"/>
              <a:t>”. </a:t>
            </a:r>
            <a:br>
              <a:rPr lang="bs-Latn-BA" dirty="0"/>
            </a:b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kazanması</a:t>
            </a:r>
            <a:r>
              <a:rPr lang="bs-Latn-BA" dirty="0"/>
              <a:t> </a:t>
            </a:r>
            <a:r>
              <a:rPr lang="bs-Latn-BA" dirty="0" err="1"/>
              <a:t>önceki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rızasına</a:t>
            </a:r>
            <a:r>
              <a:rPr lang="bs-Latn-BA" dirty="0"/>
              <a:t> </a:t>
            </a:r>
            <a:r>
              <a:rPr lang="bs-Latn-BA" dirty="0" err="1"/>
              <a:t>dayanıyor</a:t>
            </a:r>
            <a:r>
              <a:rPr lang="bs-Latn-BA" dirty="0"/>
              <a:t> ama </a:t>
            </a:r>
            <a:r>
              <a:rPr lang="bs-Latn-BA" dirty="0" err="1"/>
              <a:t>kazanma</a:t>
            </a:r>
            <a:r>
              <a:rPr lang="bs-Latn-BA" dirty="0"/>
              <a:t> </a:t>
            </a:r>
            <a:r>
              <a:rPr lang="bs-Latn-BA" dirty="0" err="1"/>
              <a:t>sebebi</a:t>
            </a:r>
            <a:r>
              <a:rPr lang="bs-Latn-BA" dirty="0"/>
              <a:t> </a:t>
            </a:r>
            <a:r>
              <a:rPr lang="bs-Latn-BA" dirty="0" err="1"/>
              <a:t>geçerli</a:t>
            </a:r>
            <a:r>
              <a:rPr lang="bs-Latn-BA" dirty="0"/>
              <a:t> </a:t>
            </a:r>
            <a:r>
              <a:rPr lang="bs-Latn-BA" dirty="0" err="1"/>
              <a:t>değilse</a:t>
            </a:r>
            <a:r>
              <a:rPr lang="bs-Latn-BA" dirty="0"/>
              <a:t>,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borcuna</a:t>
            </a:r>
            <a:r>
              <a:rPr lang="bs-Latn-BA" dirty="0"/>
              <a:t> “</a:t>
            </a:r>
            <a:r>
              <a:rPr lang="bs-Latn-BA" b="1" dirty="0" err="1"/>
              <a:t>sebebsiz</a:t>
            </a:r>
            <a:r>
              <a:rPr lang="bs-Latn-BA" b="1" dirty="0"/>
              <a:t> </a:t>
            </a:r>
            <a:r>
              <a:rPr lang="bs-Latn-BA" b="1" dirty="0" err="1"/>
              <a:t>zenginleşme</a:t>
            </a:r>
            <a:r>
              <a:rPr lang="bs-Latn-BA" dirty="0"/>
              <a:t>” </a:t>
            </a:r>
            <a:r>
              <a:rPr lang="bs-Latn-BA" dirty="0" err="1"/>
              <a:t>hükümleri</a:t>
            </a:r>
            <a:r>
              <a:rPr lang="bs-Latn-BA" dirty="0"/>
              <a:t> </a:t>
            </a:r>
            <a:r>
              <a:rPr lang="bs-Latn-BA" dirty="0" err="1"/>
              <a:t>uygulanır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6074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332656"/>
            <a:ext cx="11665296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s-Latn-BA" b="1" dirty="0"/>
              <a:t>2-İyi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İade</a:t>
            </a:r>
            <a:r>
              <a:rPr lang="bs-Latn-BA" b="1" dirty="0"/>
              <a:t> Borcu ve </a:t>
            </a:r>
            <a:r>
              <a:rPr lang="bs-Latn-BA" b="1" dirty="0" err="1"/>
              <a:t>Hakları</a:t>
            </a:r>
            <a:r>
              <a:rPr lang="bs-Latn-BA" b="1" dirty="0"/>
              <a:t> 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Başlangıçta</a:t>
            </a:r>
            <a:r>
              <a:rPr lang="bs-Latn-BA" dirty="0"/>
              <a:t> </a:t>
            </a:r>
            <a:r>
              <a:rPr lang="bs-Latn-BA" dirty="0" err="1"/>
              <a:t>iyi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daha </a:t>
            </a:r>
            <a:r>
              <a:rPr lang="bs-Latn-BA" dirty="0" err="1"/>
              <a:t>sonra</a:t>
            </a:r>
            <a:r>
              <a:rPr lang="bs-Latn-BA" dirty="0"/>
              <a:t> </a:t>
            </a:r>
            <a:r>
              <a:rPr lang="bs-Latn-BA" dirty="0" err="1"/>
              <a:t>gerçek</a:t>
            </a:r>
            <a:r>
              <a:rPr lang="bs-Latn-BA" dirty="0"/>
              <a:t> </a:t>
            </a:r>
            <a:r>
              <a:rPr lang="bs-Latn-BA" dirty="0" err="1"/>
              <a:t>durumu</a:t>
            </a:r>
            <a:r>
              <a:rPr lang="bs-Latn-BA" dirty="0"/>
              <a:t> </a:t>
            </a:r>
            <a:r>
              <a:rPr lang="bs-Latn-BA" dirty="0" err="1"/>
              <a:t>öğrenirse</a:t>
            </a:r>
            <a:r>
              <a:rPr lang="bs-Latn-BA" dirty="0"/>
              <a:t>, o </a:t>
            </a:r>
            <a:r>
              <a:rPr lang="bs-Latn-BA" dirty="0" err="1"/>
              <a:t>andan</a:t>
            </a:r>
            <a:r>
              <a:rPr lang="bs-Latn-BA" dirty="0"/>
              <a:t> </a:t>
            </a:r>
            <a:r>
              <a:rPr lang="bs-Latn-BA" dirty="0" err="1"/>
              <a:t>itibaren</a:t>
            </a:r>
            <a:r>
              <a:rPr lang="bs-Latn-BA" dirty="0"/>
              <a:t> </a:t>
            </a: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haline</a:t>
            </a:r>
            <a:r>
              <a:rPr lang="bs-Latn-BA" dirty="0"/>
              <a:t> </a:t>
            </a:r>
            <a:r>
              <a:rPr lang="bs-Latn-BA" dirty="0" err="1"/>
              <a:t>gelir</a:t>
            </a:r>
            <a:r>
              <a:rPr lang="bs-Latn-BA" dirty="0"/>
              <a:t>.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iyiniyetinin</a:t>
            </a:r>
            <a:r>
              <a:rPr lang="bs-Latn-BA" dirty="0"/>
              <a:t> </a:t>
            </a:r>
            <a:r>
              <a:rPr lang="bs-Latn-BA" dirty="0" err="1"/>
              <a:t>varlığı</a:t>
            </a:r>
            <a:r>
              <a:rPr lang="bs-Latn-BA" dirty="0"/>
              <a:t>, karine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smtClean="0"/>
              <a:t>Bir </a:t>
            </a:r>
            <a:r>
              <a:rPr lang="bs-Latn-BA" dirty="0" err="1"/>
              <a:t>taşınmazı</a:t>
            </a:r>
            <a:r>
              <a:rPr lang="bs-Latn-BA" dirty="0"/>
              <a:t> </a:t>
            </a:r>
            <a:r>
              <a:rPr lang="bs-Latn-BA" dirty="0" err="1"/>
              <a:t>haricen</a:t>
            </a:r>
            <a:r>
              <a:rPr lang="bs-Latn-BA" dirty="0"/>
              <a:t> </a:t>
            </a:r>
            <a:r>
              <a:rPr lang="bs-Latn-BA" dirty="0" err="1"/>
              <a:t>satın</a:t>
            </a:r>
            <a:r>
              <a:rPr lang="bs-Latn-BA" dirty="0"/>
              <a:t> </a:t>
            </a:r>
            <a:r>
              <a:rPr lang="bs-Latn-BA" dirty="0" err="1"/>
              <a:t>alan</a:t>
            </a:r>
            <a:r>
              <a:rPr lang="bs-Latn-BA" dirty="0"/>
              <a:t> </a:t>
            </a:r>
            <a:r>
              <a:rPr lang="bs-Latn-BA" dirty="0" err="1"/>
              <a:t>kişilerin</a:t>
            </a:r>
            <a:r>
              <a:rPr lang="bs-Latn-BA" dirty="0"/>
              <a:t>, “</a:t>
            </a:r>
            <a:r>
              <a:rPr lang="bs-Latn-BA" i="1" dirty="0" err="1"/>
              <a:t>iyiniyetli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i="1" dirty="0"/>
              <a:t> </a:t>
            </a:r>
            <a:r>
              <a:rPr lang="bs-Latn-BA" i="1" dirty="0" err="1"/>
              <a:t>sayılacağını</a:t>
            </a:r>
            <a:r>
              <a:rPr lang="bs-Latn-BA" i="1" dirty="0"/>
              <a:t> </a:t>
            </a:r>
            <a:r>
              <a:rPr lang="bs-Latn-BA" i="1" dirty="0" err="1"/>
              <a:t>kabul</a:t>
            </a:r>
            <a:r>
              <a:rPr lang="bs-Latn-BA" i="1" dirty="0"/>
              <a:t> </a:t>
            </a:r>
            <a:r>
              <a:rPr lang="bs-Latn-BA" i="1" dirty="0" err="1"/>
              <a:t>etmektedir</a:t>
            </a:r>
            <a:r>
              <a:rPr lang="bs-Latn-BA" dirty="0"/>
              <a:t>”.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err="1" smtClean="0"/>
              <a:t>a-İyiniyetli</a:t>
            </a:r>
            <a:r>
              <a:rPr lang="bs-Latn-BA" b="1" dirty="0" smtClean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Borçları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 err="1"/>
              <a:t>i-Malı</a:t>
            </a:r>
            <a:r>
              <a:rPr lang="bs-Latn-BA" b="1" dirty="0"/>
              <a:t> </a:t>
            </a:r>
            <a:r>
              <a:rPr lang="bs-Latn-BA" b="1" dirty="0" err="1"/>
              <a:t>iadeye</a:t>
            </a:r>
            <a:r>
              <a:rPr lang="bs-Latn-BA" b="1" dirty="0"/>
              <a:t> </a:t>
            </a:r>
            <a:r>
              <a:rPr lang="bs-Latn-BA" b="1" dirty="0" err="1"/>
              <a:t>ilişkin</a:t>
            </a:r>
            <a:r>
              <a:rPr lang="bs-Latn-BA" b="1" dirty="0"/>
              <a:t> </a:t>
            </a:r>
            <a:r>
              <a:rPr lang="bs-Latn-BA" b="1" dirty="0" err="1"/>
              <a:t>borç</a:t>
            </a:r>
            <a:r>
              <a:rPr lang="bs-Latn-BA" dirty="0"/>
              <a:t>: </a:t>
            </a:r>
            <a:r>
              <a:rPr lang="bs-Latn-BA" dirty="0" err="1"/>
              <a:t>İyi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iadeyle</a:t>
            </a:r>
            <a:r>
              <a:rPr lang="bs-Latn-BA" dirty="0"/>
              <a:t> </a:t>
            </a:r>
            <a:r>
              <a:rPr lang="bs-Latn-BA" dirty="0" err="1"/>
              <a:t>yükümlü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elindeki</a:t>
            </a:r>
            <a:r>
              <a:rPr lang="bs-Latn-BA" dirty="0"/>
              <a:t> son </a:t>
            </a:r>
            <a:r>
              <a:rPr lang="bs-Latn-BA" dirty="0" err="1"/>
              <a:t>haline</a:t>
            </a:r>
            <a:r>
              <a:rPr lang="bs-Latn-BA" dirty="0"/>
              <a:t>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ile </a:t>
            </a:r>
            <a:r>
              <a:rPr lang="bs-Latn-BA" dirty="0" err="1"/>
              <a:t>yükümlüdür</a:t>
            </a:r>
            <a:r>
              <a:rPr lang="bs-Latn-BA" dirty="0"/>
              <a:t>. </a:t>
            </a:r>
            <a:r>
              <a:rPr lang="bs-Latn-BA" dirty="0" err="1"/>
              <a:t>Zilyetliği</a:t>
            </a:r>
            <a:r>
              <a:rPr lang="bs-Latn-BA" dirty="0"/>
              <a:t> </a:t>
            </a:r>
            <a:r>
              <a:rPr lang="bs-Latn-BA" dirty="0" err="1"/>
              <a:t>süresince</a:t>
            </a:r>
            <a:r>
              <a:rPr lang="bs-Latn-BA" dirty="0"/>
              <a:t> </a:t>
            </a:r>
            <a:r>
              <a:rPr lang="bs-Latn-BA" dirty="0" err="1"/>
              <a:t>malın</a:t>
            </a:r>
            <a:r>
              <a:rPr lang="bs-Latn-BA" dirty="0"/>
              <a:t> </a:t>
            </a:r>
            <a:r>
              <a:rPr lang="bs-Latn-BA" dirty="0" err="1"/>
              <a:t>uğramış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hasardan</a:t>
            </a:r>
            <a:r>
              <a:rPr lang="bs-Latn-BA" dirty="0"/>
              <a:t> </a:t>
            </a:r>
            <a:r>
              <a:rPr lang="bs-Latn-BA" dirty="0" err="1"/>
              <a:t>kural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sorumlu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dışında</a:t>
            </a:r>
            <a:r>
              <a:rPr lang="bs-Latn-BA" dirty="0"/>
              <a:t> bir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varlığı</a:t>
            </a:r>
            <a:r>
              <a:rPr lang="bs-Latn-BA" dirty="0"/>
              <a:t> </a:t>
            </a:r>
            <a:r>
              <a:rPr lang="bs-Latn-BA" dirty="0" err="1"/>
              <a:t>inancı</a:t>
            </a:r>
            <a:r>
              <a:rPr lang="bs-Latn-BA" dirty="0"/>
              <a:t> ile “</a:t>
            </a:r>
            <a:r>
              <a:rPr lang="bs-Latn-BA" i="1" dirty="0" err="1"/>
              <a:t>fer’i</a:t>
            </a:r>
            <a:r>
              <a:rPr lang="bs-Latn-BA" i="1" dirty="0"/>
              <a:t> </a:t>
            </a:r>
            <a:r>
              <a:rPr lang="bs-Latn-BA" i="1" dirty="0" err="1"/>
              <a:t>zilyet</a:t>
            </a:r>
            <a:r>
              <a:rPr lang="bs-Latn-BA" dirty="0"/>
              <a:t>”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tutuyorsa</a:t>
            </a:r>
            <a:r>
              <a:rPr lang="bs-Latn-BA" dirty="0"/>
              <a:t> </a:t>
            </a:r>
            <a:r>
              <a:rPr lang="bs-Latn-BA" dirty="0" err="1"/>
              <a:t>hakkını</a:t>
            </a:r>
            <a:r>
              <a:rPr lang="bs-Latn-BA" dirty="0"/>
              <a:t> </a:t>
            </a:r>
            <a:r>
              <a:rPr lang="bs-Latn-BA" dirty="0" err="1"/>
              <a:t>çerçevesini</a:t>
            </a:r>
            <a:r>
              <a:rPr lang="bs-Latn-BA" dirty="0"/>
              <a:t> </a:t>
            </a:r>
            <a:r>
              <a:rPr lang="bs-Latn-BA" dirty="0" err="1"/>
              <a:t>aşarak</a:t>
            </a:r>
            <a:r>
              <a:rPr lang="bs-Latn-BA" dirty="0"/>
              <a:t> </a:t>
            </a:r>
            <a:r>
              <a:rPr lang="bs-Latn-BA" dirty="0" err="1"/>
              <a:t>kullanmasından</a:t>
            </a:r>
            <a:r>
              <a:rPr lang="bs-Latn-BA" dirty="0"/>
              <a:t> </a:t>
            </a:r>
            <a:r>
              <a:rPr lang="bs-Latn-BA" dirty="0" err="1"/>
              <a:t>doğan</a:t>
            </a:r>
            <a:r>
              <a:rPr lang="bs-Latn-BA" dirty="0"/>
              <a:t> </a:t>
            </a:r>
            <a:r>
              <a:rPr lang="bs-Latn-BA" dirty="0" err="1"/>
              <a:t>hasarlardan</a:t>
            </a:r>
            <a:r>
              <a:rPr lang="bs-Latn-BA" dirty="0"/>
              <a:t>, </a:t>
            </a:r>
            <a:r>
              <a:rPr lang="bs-Latn-BA" dirty="0" err="1"/>
              <a:t>kusursuzluğunu</a:t>
            </a:r>
            <a:r>
              <a:rPr lang="bs-Latn-BA" dirty="0"/>
              <a:t> </a:t>
            </a:r>
            <a:r>
              <a:rPr lang="bs-Latn-BA" dirty="0" err="1"/>
              <a:t>kanıtlamadıkça</a:t>
            </a:r>
            <a:r>
              <a:rPr lang="bs-Latn-BA" dirty="0"/>
              <a:t> </a:t>
            </a:r>
            <a:r>
              <a:rPr lang="bs-Latn-BA" dirty="0" err="1"/>
              <a:t>sorumlu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err="1"/>
              <a:t>İade</a:t>
            </a:r>
            <a:r>
              <a:rPr lang="bs-Latn-BA" dirty="0"/>
              <a:t> </a:t>
            </a:r>
            <a:r>
              <a:rPr lang="bs-Latn-BA" dirty="0" err="1"/>
              <a:t>edilecek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kısmen</a:t>
            </a:r>
            <a:r>
              <a:rPr lang="bs-Latn-BA" dirty="0"/>
              <a:t> </a:t>
            </a:r>
            <a:r>
              <a:rPr lang="bs-Latn-BA" dirty="0" err="1"/>
              <a:t>elden</a:t>
            </a:r>
            <a:r>
              <a:rPr lang="bs-Latn-BA" dirty="0"/>
              <a:t> </a:t>
            </a:r>
            <a:r>
              <a:rPr lang="bs-Latn-BA" dirty="0" err="1"/>
              <a:t>çıkarılmışsa</a:t>
            </a:r>
            <a:r>
              <a:rPr lang="bs-Latn-BA" dirty="0"/>
              <a:t>,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yalnızca</a:t>
            </a:r>
            <a:r>
              <a:rPr lang="bs-Latn-BA" dirty="0"/>
              <a:t>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kalan</a:t>
            </a:r>
            <a:r>
              <a:rPr lang="bs-Latn-BA" dirty="0"/>
              <a:t> </a:t>
            </a:r>
            <a:r>
              <a:rPr lang="bs-Latn-BA" dirty="0" err="1"/>
              <a:t>kısmını</a:t>
            </a:r>
            <a:r>
              <a:rPr lang="bs-Latn-BA" dirty="0"/>
              <a:t> </a:t>
            </a:r>
            <a:r>
              <a:rPr lang="bs-Latn-BA" dirty="0" err="1"/>
              <a:t>iadeyle</a:t>
            </a:r>
            <a:r>
              <a:rPr lang="bs-Latn-BA" dirty="0"/>
              <a:t> </a:t>
            </a:r>
            <a:r>
              <a:rPr lang="bs-Latn-BA" dirty="0" err="1"/>
              <a:t>yükümlüdür</a:t>
            </a:r>
            <a:r>
              <a:rPr lang="bs-Latn-BA" dirty="0"/>
              <a:t>.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borcuna</a:t>
            </a:r>
            <a:r>
              <a:rPr lang="bs-Latn-BA" dirty="0"/>
              <a:t> </a:t>
            </a:r>
            <a:r>
              <a:rPr lang="bs-Latn-BA" dirty="0" err="1"/>
              <a:t>ilişkin</a:t>
            </a:r>
            <a:r>
              <a:rPr lang="bs-Latn-BA" dirty="0"/>
              <a:t> MK </a:t>
            </a:r>
            <a:r>
              <a:rPr lang="bs-Latn-BA" dirty="0" err="1"/>
              <a:t>hükümleri</a:t>
            </a:r>
            <a:r>
              <a:rPr lang="bs-Latn-BA" dirty="0"/>
              <a:t>, “</a:t>
            </a:r>
            <a:r>
              <a:rPr lang="bs-Latn-BA" i="1" dirty="0" err="1"/>
              <a:t>miras</a:t>
            </a:r>
            <a:r>
              <a:rPr lang="bs-Latn-BA" i="1" dirty="0"/>
              <a:t> </a:t>
            </a:r>
            <a:r>
              <a:rPr lang="bs-Latn-BA" i="1" dirty="0" err="1"/>
              <a:t>sebebiyle</a:t>
            </a:r>
            <a:r>
              <a:rPr lang="bs-Latn-BA" i="1" dirty="0"/>
              <a:t> </a:t>
            </a:r>
            <a:r>
              <a:rPr lang="bs-Latn-BA" i="1" dirty="0" err="1"/>
              <a:t>istihkak</a:t>
            </a:r>
            <a:r>
              <a:rPr lang="bs-Latn-BA" i="1" dirty="0"/>
              <a:t> </a:t>
            </a:r>
            <a:r>
              <a:rPr lang="bs-Latn-BA" i="1" dirty="0" err="1"/>
              <a:t>davasında</a:t>
            </a:r>
            <a:r>
              <a:rPr lang="bs-Latn-BA" i="1" dirty="0"/>
              <a:t> da </a:t>
            </a:r>
            <a:r>
              <a:rPr lang="bs-Latn-BA" i="1" dirty="0" err="1"/>
              <a:t>uygulanır</a:t>
            </a:r>
            <a:r>
              <a:rPr lang="bs-Latn-BA" dirty="0"/>
              <a:t>” </a:t>
            </a:r>
            <a:br>
              <a:rPr lang="bs-Latn-BA" dirty="0"/>
            </a:br>
            <a:r>
              <a:rPr lang="bs-Latn-BA" b="1" dirty="0" err="1"/>
              <a:t>ii-Ürünlere</a:t>
            </a:r>
            <a:r>
              <a:rPr lang="bs-Latn-BA" b="1" dirty="0"/>
              <a:t> </a:t>
            </a:r>
            <a:r>
              <a:rPr lang="bs-Latn-BA" b="1" dirty="0" err="1"/>
              <a:t>ilişkin</a:t>
            </a:r>
            <a:r>
              <a:rPr lang="bs-Latn-BA" b="1" dirty="0"/>
              <a:t> </a:t>
            </a:r>
            <a:r>
              <a:rPr lang="bs-Latn-BA" b="1" dirty="0" err="1"/>
              <a:t>mahsup</a:t>
            </a:r>
            <a:r>
              <a:rPr lang="bs-Latn-BA" b="1" dirty="0"/>
              <a:t> borcu</a:t>
            </a:r>
            <a:r>
              <a:rPr lang="bs-Latn-BA" dirty="0"/>
              <a:t>: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iadeyle</a:t>
            </a:r>
            <a:r>
              <a:rPr lang="bs-Latn-BA" dirty="0"/>
              <a:t> </a:t>
            </a:r>
            <a:r>
              <a:rPr lang="bs-Latn-BA" dirty="0" err="1"/>
              <a:t>yükümlü</a:t>
            </a:r>
            <a:r>
              <a:rPr lang="bs-Latn-BA" dirty="0"/>
              <a:t>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kullanmış</a:t>
            </a:r>
            <a:r>
              <a:rPr lang="bs-Latn-BA" dirty="0"/>
              <a:t> </a:t>
            </a:r>
            <a:r>
              <a:rPr lang="bs-Latn-BA" dirty="0" err="1"/>
              <a:t>olmaktan</a:t>
            </a:r>
            <a:r>
              <a:rPr lang="bs-Latn-BA" dirty="0"/>
              <a:t> ve 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ettiği</a:t>
            </a:r>
            <a:r>
              <a:rPr lang="bs-Latn-BA" dirty="0"/>
              <a:t> </a:t>
            </a:r>
            <a:r>
              <a:rPr lang="bs-Latn-BA" dirty="0" err="1"/>
              <a:t>ürünler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ödemek</a:t>
            </a:r>
            <a:r>
              <a:rPr lang="bs-Latn-BA" dirty="0"/>
              <a:t> </a:t>
            </a:r>
            <a:r>
              <a:rPr lang="bs-Latn-BA" dirty="0" err="1"/>
              <a:t>zorunda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kiracılık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rehin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sahibi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inancıyla</a:t>
            </a:r>
            <a:r>
              <a:rPr lang="bs-Latn-BA" dirty="0"/>
              <a:t> </a:t>
            </a:r>
            <a:r>
              <a:rPr lang="bs-Latn-BA" dirty="0" err="1"/>
              <a:t>elinde</a:t>
            </a:r>
            <a:r>
              <a:rPr lang="bs-Latn-BA" dirty="0"/>
              <a:t> </a:t>
            </a:r>
            <a:r>
              <a:rPr lang="bs-Latn-BA" dirty="0" err="1"/>
              <a:t>bulunduruyorsa</a:t>
            </a:r>
            <a:r>
              <a:rPr lang="bs-Latn-BA" dirty="0"/>
              <a:t>, </a:t>
            </a:r>
            <a:r>
              <a:rPr lang="bs-Latn-BA" dirty="0" err="1"/>
              <a:t>iyi</a:t>
            </a:r>
            <a:r>
              <a:rPr lang="bs-Latn-BA" dirty="0"/>
              <a:t> bir </a:t>
            </a:r>
            <a:r>
              <a:rPr lang="bs-Latn-BA" dirty="0" err="1"/>
              <a:t>kiracı</a:t>
            </a:r>
            <a:r>
              <a:rPr lang="bs-Latn-BA" dirty="0"/>
              <a:t> </a:t>
            </a:r>
            <a:r>
              <a:rPr lang="bs-Latn-BA" dirty="0" err="1"/>
              <a:t>gibi</a:t>
            </a:r>
            <a:r>
              <a:rPr lang="bs-Latn-BA" dirty="0"/>
              <a:t> </a:t>
            </a:r>
            <a:r>
              <a:rPr lang="bs-Latn-BA" dirty="0" err="1"/>
              <a:t>kullanmalıdır</a:t>
            </a:r>
            <a:r>
              <a:rPr lang="bs-Latn-BA" dirty="0"/>
              <a:t>. </a:t>
            </a:r>
            <a:r>
              <a:rPr lang="bs-Latn-BA" dirty="0" err="1"/>
              <a:t>Aksi</a:t>
            </a:r>
            <a:r>
              <a:rPr lang="bs-Latn-BA" dirty="0"/>
              <a:t> </a:t>
            </a:r>
            <a:r>
              <a:rPr lang="bs-Latn-BA" dirty="0" err="1"/>
              <a:t>halde</a:t>
            </a:r>
            <a:r>
              <a:rPr lang="bs-Latn-BA" dirty="0"/>
              <a:t> 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ettiği</a:t>
            </a:r>
            <a:r>
              <a:rPr lang="bs-Latn-BA" dirty="0"/>
              <a:t> </a:t>
            </a:r>
            <a:r>
              <a:rPr lang="bs-Latn-BA" dirty="0" err="1"/>
              <a:t>ürünleri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2911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332656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s-Latn-BA" b="1" dirty="0" err="1"/>
              <a:t>b-İyiniyetli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Hakları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i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err="1" smtClean="0"/>
              <a:t>Masrafların</a:t>
            </a:r>
            <a:r>
              <a:rPr lang="bs-Latn-BA" b="1" dirty="0" smtClean="0"/>
              <a:t> </a:t>
            </a:r>
            <a:r>
              <a:rPr lang="bs-Latn-BA" b="1" dirty="0" err="1"/>
              <a:t>tazminini</a:t>
            </a:r>
            <a:r>
              <a:rPr lang="bs-Latn-BA" b="1" dirty="0"/>
              <a:t> </a:t>
            </a:r>
            <a:r>
              <a:rPr lang="bs-Latn-BA" b="1" dirty="0" err="1"/>
              <a:t>talep</a:t>
            </a:r>
            <a:r>
              <a:rPr lang="bs-Latn-BA" dirty="0"/>
              <a:t>: </a:t>
            </a:r>
            <a:r>
              <a:rPr lang="bs-Latn-BA" dirty="0" err="1"/>
              <a:t>Eşyaya</a:t>
            </a:r>
            <a:r>
              <a:rPr lang="bs-Latn-BA" dirty="0"/>
              <a:t> </a:t>
            </a:r>
            <a:r>
              <a:rPr lang="bs-Latn-BA" dirty="0" err="1"/>
              <a:t>yaptığı</a:t>
            </a:r>
            <a:r>
              <a:rPr lang="bs-Latn-BA" dirty="0"/>
              <a:t> “</a:t>
            </a:r>
            <a:r>
              <a:rPr lang="bs-Latn-BA" i="1" dirty="0" err="1"/>
              <a:t>zorunlu</a:t>
            </a:r>
            <a:r>
              <a:rPr lang="bs-Latn-BA" i="1" dirty="0"/>
              <a:t> ve </a:t>
            </a:r>
            <a:r>
              <a:rPr lang="bs-Latn-BA" i="1" dirty="0" err="1"/>
              <a:t>faydalı</a:t>
            </a:r>
            <a:r>
              <a:rPr lang="bs-Latn-BA" i="1" dirty="0"/>
              <a:t> </a:t>
            </a:r>
            <a:r>
              <a:rPr lang="bs-Latn-BA" i="1" dirty="0" err="1"/>
              <a:t>masrafları</a:t>
            </a:r>
            <a:r>
              <a:rPr lang="bs-Latn-BA" i="1" dirty="0"/>
              <a:t> </a:t>
            </a:r>
            <a:r>
              <a:rPr lang="bs-Latn-BA" i="1" dirty="0" err="1"/>
              <a:t>talep</a:t>
            </a:r>
            <a:r>
              <a:rPr lang="bs-Latn-BA" i="1" dirty="0"/>
              <a:t> </a:t>
            </a:r>
            <a:r>
              <a:rPr lang="bs-Latn-BA" i="1" dirty="0" err="1"/>
              <a:t>edebilir</a:t>
            </a:r>
            <a:r>
              <a:rPr lang="bs-Latn-BA" dirty="0"/>
              <a:t>”. </a:t>
            </a:r>
            <a:r>
              <a:rPr lang="bs-Latn-BA" dirty="0" err="1"/>
              <a:t>Lüks</a:t>
            </a:r>
            <a:r>
              <a:rPr lang="bs-Latn-BA" dirty="0"/>
              <a:t> </a:t>
            </a:r>
            <a:r>
              <a:rPr lang="bs-Latn-BA" dirty="0" err="1"/>
              <a:t>masrafları</a:t>
            </a:r>
            <a:r>
              <a:rPr lang="bs-Latn-BA" dirty="0"/>
              <a:t>, </a:t>
            </a:r>
            <a:r>
              <a:rPr lang="bs-Latn-BA" dirty="0" err="1"/>
              <a:t>davacı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etmekle</a:t>
            </a:r>
            <a:r>
              <a:rPr lang="bs-Latn-BA" dirty="0"/>
              <a:t> </a:t>
            </a:r>
            <a:r>
              <a:rPr lang="bs-Latn-BA" dirty="0" err="1"/>
              <a:t>yükümlü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 </a:t>
            </a:r>
            <a:r>
              <a:rPr lang="bs-Latn-BA" dirty="0" err="1"/>
              <a:t>İyiniyetli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eşyaya</a:t>
            </a:r>
            <a:r>
              <a:rPr lang="bs-Latn-BA" dirty="0"/>
              <a:t> </a:t>
            </a:r>
            <a:r>
              <a:rPr lang="bs-Latn-BA" dirty="0" err="1"/>
              <a:t>zarar</a:t>
            </a:r>
            <a:r>
              <a:rPr lang="bs-Latn-BA" dirty="0"/>
              <a:t> </a:t>
            </a:r>
            <a:r>
              <a:rPr lang="bs-Latn-BA" dirty="0" err="1"/>
              <a:t>vermeden</a:t>
            </a:r>
            <a:r>
              <a:rPr lang="bs-Latn-BA" dirty="0"/>
              <a:t> </a:t>
            </a:r>
            <a:r>
              <a:rPr lang="bs-Latn-BA" dirty="0" err="1"/>
              <a:t>söküp</a:t>
            </a:r>
            <a:r>
              <a:rPr lang="bs-Latn-BA" dirty="0"/>
              <a:t> </a:t>
            </a:r>
            <a:r>
              <a:rPr lang="bs-Latn-BA" dirty="0" err="1"/>
              <a:t>alabilir</a:t>
            </a:r>
            <a:r>
              <a:rPr lang="bs-Latn-BA" dirty="0"/>
              <a:t>. </a:t>
            </a:r>
            <a:r>
              <a:rPr lang="bs-Latn-BA" dirty="0" err="1"/>
              <a:t>Eğer</a:t>
            </a:r>
            <a:r>
              <a:rPr lang="bs-Latn-BA" dirty="0"/>
              <a:t> </a:t>
            </a:r>
            <a:r>
              <a:rPr lang="bs-Latn-BA" dirty="0" err="1"/>
              <a:t>davacı</a:t>
            </a:r>
            <a:r>
              <a:rPr lang="bs-Latn-BA" dirty="0"/>
              <a:t> </a:t>
            </a:r>
            <a:r>
              <a:rPr lang="bs-Latn-BA" dirty="0" err="1"/>
              <a:t>bunları</a:t>
            </a:r>
            <a:r>
              <a:rPr lang="bs-Latn-BA" dirty="0"/>
              <a:t> “</a:t>
            </a:r>
            <a:r>
              <a:rPr lang="bs-Latn-BA" i="1" dirty="0" err="1"/>
              <a:t>tazmin</a:t>
            </a:r>
            <a:r>
              <a:rPr lang="bs-Latn-BA" i="1" dirty="0"/>
              <a:t> </a:t>
            </a:r>
            <a:r>
              <a:rPr lang="bs-Latn-BA" i="1" dirty="0" err="1"/>
              <a:t>etmeyi</a:t>
            </a:r>
            <a:r>
              <a:rPr lang="bs-Latn-BA" i="1" dirty="0"/>
              <a:t> </a:t>
            </a:r>
            <a:r>
              <a:rPr lang="bs-Latn-BA" i="1" dirty="0" err="1"/>
              <a:t>kabul</a:t>
            </a:r>
            <a:r>
              <a:rPr lang="bs-Latn-BA" i="1" dirty="0"/>
              <a:t> </a:t>
            </a:r>
            <a:r>
              <a:rPr lang="bs-Latn-BA" i="1" dirty="0" err="1"/>
              <a:t>ederse</a:t>
            </a:r>
            <a:r>
              <a:rPr lang="bs-Latn-BA" dirty="0"/>
              <a:t>”,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bunları</a:t>
            </a:r>
            <a:r>
              <a:rPr lang="bs-Latn-BA" dirty="0"/>
              <a:t> </a:t>
            </a:r>
            <a:r>
              <a:rPr lang="bs-Latn-BA" dirty="0" err="1"/>
              <a:t>söküp</a:t>
            </a:r>
            <a:r>
              <a:rPr lang="bs-Latn-BA" dirty="0"/>
              <a:t> alma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bulunmaz</a:t>
            </a:r>
            <a:r>
              <a:rPr lang="bs-Latn-BA" dirty="0"/>
              <a:t>. </a:t>
            </a:r>
            <a:r>
              <a:rPr lang="bs-Latn-BA" dirty="0" err="1"/>
              <a:t>Masraf</a:t>
            </a:r>
            <a:r>
              <a:rPr lang="bs-Latn-BA" dirty="0"/>
              <a:t> </a:t>
            </a:r>
            <a:r>
              <a:rPr lang="bs-Latn-BA" dirty="0" err="1"/>
              <a:t>alacağından</a:t>
            </a:r>
            <a:r>
              <a:rPr lang="bs-Latn-BA" dirty="0"/>
              <a:t> </a:t>
            </a:r>
            <a:r>
              <a:rPr lang="bs-Latn-BA" dirty="0" err="1"/>
              <a:t>iyi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tarafından</a:t>
            </a:r>
            <a:r>
              <a:rPr lang="bs-Latn-BA" dirty="0"/>
              <a:t> 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edilen</a:t>
            </a:r>
            <a:r>
              <a:rPr lang="bs-Latn-BA" dirty="0"/>
              <a:t> </a:t>
            </a:r>
            <a:r>
              <a:rPr lang="bs-Latn-BA" dirty="0" err="1"/>
              <a:t>ürünlerin</a:t>
            </a:r>
            <a:r>
              <a:rPr lang="bs-Latn-BA" dirty="0"/>
              <a:t> </a:t>
            </a:r>
            <a:r>
              <a:rPr lang="bs-Latn-BA" dirty="0" err="1"/>
              <a:t>değeri</a:t>
            </a:r>
            <a:r>
              <a:rPr lang="bs-Latn-BA" dirty="0"/>
              <a:t> </a:t>
            </a:r>
            <a:r>
              <a:rPr lang="bs-Latn-BA" dirty="0" err="1"/>
              <a:t>mahsup</a:t>
            </a:r>
            <a:r>
              <a:rPr lang="bs-Latn-BA" dirty="0"/>
              <a:t> </a:t>
            </a:r>
            <a:r>
              <a:rPr lang="bs-Latn-BA" dirty="0" err="1"/>
              <a:t>edilir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Faydalı</a:t>
            </a:r>
            <a:r>
              <a:rPr lang="bs-Latn-BA" dirty="0" smtClean="0"/>
              <a:t> </a:t>
            </a:r>
            <a:r>
              <a:rPr lang="bs-Latn-BA" dirty="0"/>
              <a:t>ve </a:t>
            </a:r>
            <a:r>
              <a:rPr lang="bs-Latn-BA" dirty="0" err="1"/>
              <a:t>zaruri</a:t>
            </a:r>
            <a:r>
              <a:rPr lang="bs-Latn-BA" dirty="0"/>
              <a:t> </a:t>
            </a:r>
            <a:r>
              <a:rPr lang="bs-Latn-BA" dirty="0" err="1"/>
              <a:t>masraflar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edilinceye</a:t>
            </a:r>
            <a:r>
              <a:rPr lang="bs-Latn-BA" dirty="0"/>
              <a:t> kadar, </a:t>
            </a:r>
            <a:r>
              <a:rPr lang="bs-Latn-BA" dirty="0" err="1"/>
              <a:t>iyiniyetli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iadeden</a:t>
            </a:r>
            <a:r>
              <a:rPr lang="bs-Latn-BA" dirty="0"/>
              <a:t> </a:t>
            </a:r>
            <a:r>
              <a:rPr lang="bs-Latn-BA" dirty="0" err="1"/>
              <a:t>kaçınabilir</a:t>
            </a:r>
            <a:r>
              <a:rPr lang="bs-Latn-BA" dirty="0"/>
              <a:t>, </a:t>
            </a:r>
            <a:r>
              <a:rPr lang="bs-Latn-BA" dirty="0" err="1"/>
              <a:t>yani</a:t>
            </a:r>
            <a:r>
              <a:rPr lang="bs-Latn-BA" dirty="0"/>
              <a:t> “</a:t>
            </a:r>
            <a:r>
              <a:rPr lang="bs-Latn-BA" b="1" dirty="0" err="1"/>
              <a:t>hapis</a:t>
            </a:r>
            <a:r>
              <a:rPr lang="bs-Latn-BA" b="1" dirty="0"/>
              <a:t> </a:t>
            </a:r>
            <a:r>
              <a:rPr lang="bs-Latn-BA" b="1" dirty="0" err="1"/>
              <a:t>hakkı</a:t>
            </a:r>
            <a:r>
              <a:rPr lang="bs-Latn-BA" dirty="0"/>
              <a:t>” </a:t>
            </a:r>
            <a:r>
              <a:rPr lang="bs-Latn-BA" dirty="0" err="1"/>
              <a:t>vardır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14788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332656"/>
            <a:ext cx="11665296" cy="65253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s-Latn-BA" b="1" dirty="0"/>
              <a:t>1.Kötü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Borçları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a</a:t>
            </a:r>
            <a:r>
              <a:rPr lang="bs-Latn-BA" b="1" dirty="0" smtClean="0"/>
              <a:t>)</a:t>
            </a:r>
            <a:r>
              <a:rPr lang="tr-TR" b="1" dirty="0" smtClean="0"/>
              <a:t> </a:t>
            </a:r>
            <a:r>
              <a:rPr lang="bs-Latn-BA" b="1" dirty="0" err="1" smtClean="0"/>
              <a:t>Eşyayı</a:t>
            </a:r>
            <a:r>
              <a:rPr lang="bs-Latn-BA" b="1" dirty="0" smtClean="0"/>
              <a:t> </a:t>
            </a:r>
            <a:r>
              <a:rPr lang="bs-Latn-BA" b="1" dirty="0" err="1"/>
              <a:t>İade</a:t>
            </a:r>
            <a:r>
              <a:rPr lang="bs-Latn-BA" b="1" dirty="0"/>
              <a:t> Borcu</a:t>
            </a:r>
            <a:r>
              <a:rPr lang="bs-Latn-BA" dirty="0"/>
              <a:t>: Kötü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nasıl</a:t>
            </a:r>
            <a:r>
              <a:rPr lang="bs-Latn-BA" dirty="0"/>
              <a:t> </a:t>
            </a:r>
            <a:r>
              <a:rPr lang="bs-Latn-BA" dirty="0" err="1"/>
              <a:t>almışsa</a:t>
            </a:r>
            <a:r>
              <a:rPr lang="bs-Latn-BA" dirty="0"/>
              <a:t> o </a:t>
            </a:r>
            <a:r>
              <a:rPr lang="bs-Latn-BA" dirty="0" err="1"/>
              <a:t>şekilde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etmelidir</a:t>
            </a:r>
            <a:r>
              <a:rPr lang="bs-Latn-BA" dirty="0"/>
              <a:t>. Mala </a:t>
            </a:r>
            <a:r>
              <a:rPr lang="bs-Latn-BA" dirty="0" err="1"/>
              <a:t>gelen</a:t>
            </a:r>
            <a:r>
              <a:rPr lang="bs-Latn-BA" dirty="0"/>
              <a:t> her </a:t>
            </a:r>
            <a:r>
              <a:rPr lang="bs-Latn-BA" dirty="0" err="1"/>
              <a:t>türlü</a:t>
            </a:r>
            <a:r>
              <a:rPr lang="bs-Latn-BA" dirty="0"/>
              <a:t> </a:t>
            </a:r>
            <a:r>
              <a:rPr lang="bs-Latn-BA" dirty="0" err="1"/>
              <a:t>zarar</a:t>
            </a:r>
            <a:r>
              <a:rPr lang="bs-Latn-BA" dirty="0"/>
              <a:t> ve </a:t>
            </a:r>
            <a:r>
              <a:rPr lang="bs-Latn-BA" dirty="0" err="1"/>
              <a:t>hasardan</a:t>
            </a:r>
            <a:r>
              <a:rPr lang="bs-Latn-BA" dirty="0"/>
              <a:t> “</a:t>
            </a:r>
            <a:r>
              <a:rPr lang="bs-Latn-BA" i="1" dirty="0" err="1"/>
              <a:t>kusursuz</a:t>
            </a:r>
            <a:r>
              <a:rPr lang="bs-Latn-BA" i="1" dirty="0"/>
              <a:t> </a:t>
            </a:r>
            <a:r>
              <a:rPr lang="bs-Latn-BA" i="1" dirty="0" err="1"/>
              <a:t>sorumlu</a:t>
            </a:r>
            <a:r>
              <a:rPr lang="bs-Latn-BA" dirty="0"/>
              <a:t>”dur. Ama </a:t>
            </a:r>
            <a:r>
              <a:rPr lang="bs-Latn-BA" dirty="0" err="1"/>
              <a:t>eşyada</a:t>
            </a:r>
            <a:r>
              <a:rPr lang="bs-Latn-BA" dirty="0"/>
              <a:t> </a:t>
            </a:r>
            <a:r>
              <a:rPr lang="bs-Latn-BA" dirty="0" err="1"/>
              <a:t>meydana</a:t>
            </a:r>
            <a:r>
              <a:rPr lang="bs-Latn-BA" dirty="0"/>
              <a:t> </a:t>
            </a:r>
            <a:r>
              <a:rPr lang="bs-Latn-BA" dirty="0" err="1"/>
              <a:t>gelen</a:t>
            </a:r>
            <a:r>
              <a:rPr lang="bs-Latn-BA" dirty="0"/>
              <a:t> </a:t>
            </a:r>
            <a:r>
              <a:rPr lang="bs-Latn-BA" dirty="0" err="1"/>
              <a:t>hasarın</a:t>
            </a:r>
            <a:r>
              <a:rPr lang="bs-Latn-BA" dirty="0"/>
              <a:t> </a:t>
            </a:r>
            <a:r>
              <a:rPr lang="bs-Latn-BA" dirty="0" err="1"/>
              <a:t>kötü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zilyetlikle</a:t>
            </a:r>
            <a:r>
              <a:rPr lang="bs-Latn-BA" dirty="0"/>
              <a:t> “</a:t>
            </a:r>
            <a:r>
              <a:rPr lang="bs-Latn-BA" i="1" dirty="0" err="1"/>
              <a:t>illiyet</a:t>
            </a:r>
            <a:r>
              <a:rPr lang="bs-Latn-BA" i="1" dirty="0"/>
              <a:t> </a:t>
            </a:r>
            <a:r>
              <a:rPr lang="bs-Latn-BA" i="1" dirty="0" err="1"/>
              <a:t>bağı</a:t>
            </a:r>
            <a:r>
              <a:rPr lang="bs-Latn-BA" dirty="0"/>
              <a:t>” </a:t>
            </a:r>
            <a:r>
              <a:rPr lang="bs-Latn-BA" dirty="0" err="1"/>
              <a:t>içinde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talep</a:t>
            </a:r>
            <a:r>
              <a:rPr lang="bs-Latn-BA" dirty="0"/>
              <a:t> </a:t>
            </a:r>
            <a:r>
              <a:rPr lang="bs-Latn-BA" dirty="0" err="1"/>
              <a:t>edenin</a:t>
            </a:r>
            <a:r>
              <a:rPr lang="bs-Latn-BA" dirty="0"/>
              <a:t> </a:t>
            </a:r>
            <a:r>
              <a:rPr lang="bs-Latn-BA" dirty="0" err="1"/>
              <a:t>zilyetliğinde</a:t>
            </a:r>
            <a:r>
              <a:rPr lang="bs-Latn-BA" dirty="0"/>
              <a:t> </a:t>
            </a:r>
            <a:r>
              <a:rPr lang="bs-Latn-BA" dirty="0" err="1"/>
              <a:t>olsaydı</a:t>
            </a:r>
            <a:r>
              <a:rPr lang="bs-Latn-BA" dirty="0"/>
              <a:t> </a:t>
            </a:r>
            <a:r>
              <a:rPr lang="bs-Latn-BA" dirty="0" err="1"/>
              <a:t>yine</a:t>
            </a:r>
            <a:r>
              <a:rPr lang="bs-Latn-BA" dirty="0"/>
              <a:t> </a:t>
            </a:r>
            <a:r>
              <a:rPr lang="bs-Latn-BA" dirty="0" err="1"/>
              <a:t>hasar</a:t>
            </a:r>
            <a:r>
              <a:rPr lang="bs-Latn-BA" dirty="0"/>
              <a:t> </a:t>
            </a:r>
            <a:r>
              <a:rPr lang="bs-Latn-BA" dirty="0" err="1"/>
              <a:t>meydana</a:t>
            </a:r>
            <a:r>
              <a:rPr lang="bs-Latn-BA" dirty="0"/>
              <a:t> </a:t>
            </a:r>
            <a:r>
              <a:rPr lang="bs-Latn-BA" dirty="0" err="1"/>
              <a:t>geleceğini</a:t>
            </a:r>
            <a:r>
              <a:rPr lang="bs-Latn-BA" dirty="0"/>
              <a:t> </a:t>
            </a:r>
            <a:r>
              <a:rPr lang="bs-Latn-BA" dirty="0" err="1"/>
              <a:t>ıspat</a:t>
            </a:r>
            <a:r>
              <a:rPr lang="bs-Latn-BA" dirty="0"/>
              <a:t> </a:t>
            </a:r>
            <a:r>
              <a:rPr lang="bs-Latn-BA" dirty="0" err="1"/>
              <a:t>edebilirse</a:t>
            </a:r>
            <a:r>
              <a:rPr lang="bs-Latn-BA" dirty="0"/>
              <a:t> </a:t>
            </a:r>
            <a:r>
              <a:rPr lang="bs-Latn-BA" dirty="0" err="1"/>
              <a:t>sorumluluktan</a:t>
            </a:r>
            <a:r>
              <a:rPr lang="bs-Latn-BA" dirty="0"/>
              <a:t> </a:t>
            </a:r>
            <a:r>
              <a:rPr lang="bs-Latn-BA" dirty="0" err="1"/>
              <a:t>kurtulabilir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, </a:t>
            </a:r>
            <a:r>
              <a:rPr lang="bs-Latn-BA" dirty="0" err="1"/>
              <a:t>eşyayı</a:t>
            </a:r>
            <a:r>
              <a:rPr lang="bs-Latn-BA" dirty="0"/>
              <a:t> kime </a:t>
            </a:r>
            <a:r>
              <a:rPr lang="bs-Latn-BA" dirty="0" err="1"/>
              <a:t>iade</a:t>
            </a:r>
            <a:r>
              <a:rPr lang="bs-Latn-BA" dirty="0"/>
              <a:t> </a:t>
            </a:r>
            <a:r>
              <a:rPr lang="bs-Latn-BA" dirty="0" err="1"/>
              <a:t>edeceğini</a:t>
            </a:r>
            <a:r>
              <a:rPr lang="bs-Latn-BA" dirty="0"/>
              <a:t> </a:t>
            </a:r>
            <a:r>
              <a:rPr lang="bs-Latn-BA" dirty="0" err="1"/>
              <a:t>bilmediği</a:t>
            </a:r>
            <a:r>
              <a:rPr lang="bs-Latn-BA" dirty="0"/>
              <a:t> </a:t>
            </a:r>
            <a:r>
              <a:rPr lang="bs-Latn-BA" dirty="0" err="1"/>
              <a:t>sürece</a:t>
            </a:r>
            <a:r>
              <a:rPr lang="bs-Latn-BA" dirty="0"/>
              <a:t> </a:t>
            </a:r>
            <a:r>
              <a:rPr lang="bs-Latn-BA" dirty="0" err="1"/>
              <a:t>sadece</a:t>
            </a:r>
            <a:r>
              <a:rPr lang="bs-Latn-BA" dirty="0"/>
              <a:t> “</a:t>
            </a:r>
            <a:r>
              <a:rPr lang="bs-Latn-BA" i="1" dirty="0" err="1"/>
              <a:t>kendi</a:t>
            </a:r>
            <a:r>
              <a:rPr lang="bs-Latn-BA" i="1" dirty="0"/>
              <a:t> </a:t>
            </a:r>
            <a:r>
              <a:rPr lang="bs-Latn-BA" i="1" dirty="0" err="1"/>
              <a:t>kusuruyla</a:t>
            </a:r>
            <a:r>
              <a:rPr lang="bs-Latn-BA" dirty="0"/>
              <a:t>” </a:t>
            </a:r>
            <a:r>
              <a:rPr lang="bs-Latn-BA" dirty="0" err="1"/>
              <a:t>meydana</a:t>
            </a:r>
            <a:r>
              <a:rPr lang="bs-Latn-BA" dirty="0"/>
              <a:t> </a:t>
            </a:r>
            <a:r>
              <a:rPr lang="bs-Latn-BA" dirty="0" err="1"/>
              <a:t>gelen</a:t>
            </a:r>
            <a:r>
              <a:rPr lang="bs-Latn-BA" dirty="0"/>
              <a:t> </a:t>
            </a:r>
            <a:r>
              <a:rPr lang="bs-Latn-BA" dirty="0" err="1"/>
              <a:t>zararlardan</a:t>
            </a:r>
            <a:r>
              <a:rPr lang="bs-Latn-BA" dirty="0"/>
              <a:t> </a:t>
            </a:r>
            <a:r>
              <a:rPr lang="bs-Latn-BA" dirty="0" err="1"/>
              <a:t>sorumludur</a:t>
            </a:r>
            <a:r>
              <a:rPr lang="bs-Latn-BA" dirty="0"/>
              <a:t/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b)</a:t>
            </a:r>
            <a:r>
              <a:rPr lang="tr-TR" b="1" dirty="0" smtClean="0"/>
              <a:t> </a:t>
            </a:r>
            <a:r>
              <a:rPr lang="bs-Latn-BA" b="1" dirty="0" err="1" smtClean="0"/>
              <a:t>Ürünleri</a:t>
            </a:r>
            <a:r>
              <a:rPr lang="bs-Latn-BA" b="1" dirty="0" smtClean="0"/>
              <a:t> </a:t>
            </a:r>
            <a:r>
              <a:rPr lang="bs-Latn-BA" b="1" dirty="0" err="1"/>
              <a:t>Tazmin</a:t>
            </a:r>
            <a:r>
              <a:rPr lang="bs-Latn-BA" b="1" dirty="0"/>
              <a:t> Borcu</a:t>
            </a:r>
            <a:r>
              <a:rPr lang="bs-Latn-BA" dirty="0"/>
              <a:t>: </a:t>
            </a:r>
            <a:r>
              <a:rPr lang="bs-Latn-BA" dirty="0" err="1"/>
              <a:t>İyi</a:t>
            </a:r>
            <a:r>
              <a:rPr lang="bs-Latn-BA" dirty="0"/>
              <a:t> </a:t>
            </a:r>
            <a:r>
              <a:rPr lang="bs-Latn-BA" dirty="0" err="1"/>
              <a:t>niyetliden</a:t>
            </a:r>
            <a:r>
              <a:rPr lang="bs-Latn-BA" dirty="0"/>
              <a:t> </a:t>
            </a:r>
            <a:r>
              <a:rPr lang="bs-Latn-BA" dirty="0" err="1"/>
              <a:t>farklı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, </a:t>
            </a:r>
            <a:r>
              <a:rPr lang="bs-Latn-BA" dirty="0" err="1"/>
              <a:t>kötü</a:t>
            </a:r>
            <a:r>
              <a:rPr lang="bs-Latn-BA" dirty="0"/>
              <a:t>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hem “</a:t>
            </a:r>
            <a:r>
              <a:rPr lang="bs-Latn-BA" i="1" dirty="0" err="1"/>
              <a:t>elde</a:t>
            </a:r>
            <a:r>
              <a:rPr lang="bs-Latn-BA" i="1" dirty="0"/>
              <a:t> </a:t>
            </a:r>
            <a:r>
              <a:rPr lang="bs-Latn-BA" i="1" dirty="0" err="1"/>
              <a:t>ettiği</a:t>
            </a:r>
            <a:r>
              <a:rPr lang="bs-Latn-BA" i="1" dirty="0"/>
              <a:t> </a:t>
            </a:r>
            <a:r>
              <a:rPr lang="bs-Latn-BA" i="1" dirty="0" err="1"/>
              <a:t>ürünleri</a:t>
            </a:r>
            <a:r>
              <a:rPr lang="bs-Latn-BA" dirty="0"/>
              <a:t>”, hem de “</a:t>
            </a:r>
            <a:r>
              <a:rPr lang="bs-Latn-BA" i="1" dirty="0" err="1"/>
              <a:t>elde</a:t>
            </a:r>
            <a:r>
              <a:rPr lang="bs-Latn-BA" i="1" dirty="0"/>
              <a:t> </a:t>
            </a:r>
            <a:r>
              <a:rPr lang="bs-Latn-BA" i="1" dirty="0" err="1"/>
              <a:t>etmeyi</a:t>
            </a:r>
            <a:r>
              <a:rPr lang="bs-Latn-BA" i="1" dirty="0"/>
              <a:t> </a:t>
            </a:r>
            <a:r>
              <a:rPr lang="bs-Latn-BA" i="1" dirty="0" err="1"/>
              <a:t>ihmal</a:t>
            </a:r>
            <a:r>
              <a:rPr lang="bs-Latn-BA" i="1" dirty="0"/>
              <a:t> </a:t>
            </a:r>
            <a:r>
              <a:rPr lang="bs-Latn-BA" i="1" dirty="0" err="1"/>
              <a:t>ettiği</a:t>
            </a:r>
            <a:r>
              <a:rPr lang="bs-Latn-BA" i="1" dirty="0"/>
              <a:t> </a:t>
            </a:r>
            <a:r>
              <a:rPr lang="bs-Latn-BA" i="1" dirty="0" err="1"/>
              <a:t>ürünleri</a:t>
            </a:r>
            <a:r>
              <a:rPr lang="bs-Latn-BA" dirty="0"/>
              <a:t>”,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etmek</a:t>
            </a:r>
            <a:r>
              <a:rPr lang="bs-Latn-BA" dirty="0"/>
              <a:t> </a:t>
            </a:r>
            <a:r>
              <a:rPr lang="bs-Latn-BA" dirty="0" err="1"/>
              <a:t>zorundadır</a:t>
            </a:r>
            <a:r>
              <a:rPr lang="bs-Latn-BA" dirty="0"/>
              <a:t>. </a:t>
            </a:r>
            <a:r>
              <a:rPr lang="bs-Latn-BA" dirty="0" err="1"/>
              <a:t>Ürünler</a:t>
            </a:r>
            <a:r>
              <a:rPr lang="bs-Latn-BA" dirty="0"/>
              <a:t> </a:t>
            </a:r>
            <a:r>
              <a:rPr lang="bs-Latn-BA" dirty="0" err="1"/>
              <a:t>aynen</a:t>
            </a:r>
            <a:r>
              <a:rPr lang="bs-Latn-BA" dirty="0"/>
              <a:t> </a:t>
            </a:r>
            <a:r>
              <a:rPr lang="bs-Latn-BA" dirty="0" err="1"/>
              <a:t>mevcutsa</a:t>
            </a:r>
            <a:r>
              <a:rPr lang="bs-Latn-BA" dirty="0"/>
              <a:t> </a:t>
            </a:r>
            <a:r>
              <a:rPr lang="bs-Latn-BA" dirty="0" err="1"/>
              <a:t>aynen</a:t>
            </a:r>
            <a:r>
              <a:rPr lang="bs-Latn-BA" dirty="0"/>
              <a:t> </a:t>
            </a:r>
            <a:r>
              <a:rPr lang="bs-Latn-BA" dirty="0" err="1"/>
              <a:t>iadesi</a:t>
            </a:r>
            <a:r>
              <a:rPr lang="bs-Latn-BA" dirty="0"/>
              <a:t> </a:t>
            </a:r>
            <a:r>
              <a:rPr lang="bs-Latn-BA" dirty="0" err="1"/>
              <a:t>gerekir</a:t>
            </a:r>
            <a:r>
              <a:rPr lang="bs-Latn-BA" dirty="0"/>
              <a:t>. 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ettiği</a:t>
            </a:r>
            <a:r>
              <a:rPr lang="bs-Latn-BA" dirty="0"/>
              <a:t> </a:t>
            </a:r>
            <a:r>
              <a:rPr lang="bs-Latn-BA" dirty="0" err="1"/>
              <a:t>ürünler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ürünlendirilebilir</a:t>
            </a:r>
            <a:r>
              <a:rPr lang="bs-Latn-BA" dirty="0"/>
              <a:t> bir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olmaması</a:t>
            </a:r>
            <a:r>
              <a:rPr lang="bs-Latn-BA" dirty="0"/>
              <a:t> </a:t>
            </a:r>
            <a:r>
              <a:rPr lang="bs-Latn-BA" dirty="0" err="1"/>
              <a:t>savunma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sürülemez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c)</a:t>
            </a:r>
            <a:r>
              <a:rPr lang="tr-TR" b="1" dirty="0" smtClean="0"/>
              <a:t> </a:t>
            </a:r>
            <a:r>
              <a:rPr lang="bs-Latn-BA" b="1" dirty="0" err="1" smtClean="0"/>
              <a:t>Eşyayı</a:t>
            </a:r>
            <a:r>
              <a:rPr lang="bs-Latn-BA" b="1" dirty="0" smtClean="0"/>
              <a:t> </a:t>
            </a:r>
            <a:r>
              <a:rPr lang="bs-Latn-BA" b="1" dirty="0" err="1"/>
              <a:t>Kullanma</a:t>
            </a:r>
            <a:r>
              <a:rPr lang="bs-Latn-BA" b="1" dirty="0"/>
              <a:t> </a:t>
            </a:r>
            <a:r>
              <a:rPr lang="bs-Latn-BA" b="1" dirty="0" err="1"/>
              <a:t>Tazminatı</a:t>
            </a:r>
            <a:r>
              <a:rPr lang="bs-Latn-BA" b="1" dirty="0"/>
              <a:t> (</a:t>
            </a:r>
            <a:r>
              <a:rPr lang="bs-Latn-BA" b="1" dirty="0" err="1"/>
              <a:t>Ecri</a:t>
            </a:r>
            <a:r>
              <a:rPr lang="bs-Latn-BA" b="1" dirty="0"/>
              <a:t> </a:t>
            </a:r>
            <a:r>
              <a:rPr lang="bs-Latn-BA" b="1" dirty="0" err="1"/>
              <a:t>misil</a:t>
            </a:r>
            <a:r>
              <a:rPr lang="bs-Latn-BA" b="1" dirty="0"/>
              <a:t>)</a:t>
            </a:r>
            <a:r>
              <a:rPr lang="bs-Latn-BA" dirty="0"/>
              <a:t>: </a:t>
            </a:r>
            <a:r>
              <a:rPr lang="bs-Latn-BA" dirty="0" err="1"/>
              <a:t>Eski</a:t>
            </a:r>
            <a:r>
              <a:rPr lang="bs-Latn-BA" dirty="0"/>
              <a:t> </a:t>
            </a:r>
            <a:r>
              <a:rPr lang="bs-Latn-BA" dirty="0" err="1"/>
              <a:t>hukukumuzda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kullanma</a:t>
            </a:r>
            <a:r>
              <a:rPr lang="bs-Latn-BA" dirty="0"/>
              <a:t> </a:t>
            </a:r>
            <a:r>
              <a:rPr lang="bs-Latn-BA" dirty="0" err="1"/>
              <a:t>karşılığı</a:t>
            </a:r>
            <a:r>
              <a:rPr lang="bs-Latn-BA" dirty="0"/>
              <a:t> </a:t>
            </a:r>
            <a:r>
              <a:rPr lang="bs-Latn-BA" dirty="0" err="1"/>
              <a:t>ödeyeceği</a:t>
            </a:r>
            <a:r>
              <a:rPr lang="bs-Latn-BA" dirty="0"/>
              <a:t> </a:t>
            </a:r>
            <a:r>
              <a:rPr lang="bs-Latn-BA" dirty="0" err="1"/>
              <a:t>tazminat</a:t>
            </a:r>
            <a:r>
              <a:rPr lang="bs-Latn-BA" dirty="0"/>
              <a:t>, bir </a:t>
            </a:r>
            <a:r>
              <a:rPr lang="bs-Latn-BA" dirty="0" err="1"/>
              <a:t>nevi</a:t>
            </a:r>
            <a:r>
              <a:rPr lang="bs-Latn-BA" dirty="0"/>
              <a:t> </a:t>
            </a:r>
            <a:r>
              <a:rPr lang="bs-Latn-BA" dirty="0" err="1"/>
              <a:t>kira</a:t>
            </a:r>
            <a:r>
              <a:rPr lang="bs-Latn-BA" dirty="0"/>
              <a:t> </a:t>
            </a:r>
            <a:r>
              <a:rPr lang="bs-Latn-BA" dirty="0" err="1"/>
              <a:t>sayılarak</a:t>
            </a:r>
            <a:r>
              <a:rPr lang="bs-Latn-BA" dirty="0"/>
              <a:t>, buna “</a:t>
            </a:r>
            <a:r>
              <a:rPr lang="bs-Latn-BA" b="1" dirty="0" err="1"/>
              <a:t>ecri</a:t>
            </a:r>
            <a:r>
              <a:rPr lang="bs-Latn-BA" b="1" dirty="0"/>
              <a:t> </a:t>
            </a:r>
            <a:r>
              <a:rPr lang="bs-Latn-BA" b="1" dirty="0" err="1"/>
              <a:t>misil</a:t>
            </a:r>
            <a:r>
              <a:rPr lang="bs-Latn-BA" dirty="0"/>
              <a:t>” </a:t>
            </a:r>
            <a:r>
              <a:rPr lang="bs-Latn-BA" dirty="0" err="1"/>
              <a:t>adı</a:t>
            </a:r>
            <a:r>
              <a:rPr lang="bs-Latn-BA" dirty="0"/>
              <a:t> </a:t>
            </a:r>
            <a:r>
              <a:rPr lang="bs-Latn-BA" dirty="0" err="1"/>
              <a:t>verilmekteydi</a:t>
            </a:r>
            <a:r>
              <a:rPr lang="bs-Latn-BA" dirty="0"/>
              <a:t>.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kullanma</a:t>
            </a:r>
            <a:r>
              <a:rPr lang="bs-Latn-BA" dirty="0"/>
              <a:t> </a:t>
            </a:r>
            <a:r>
              <a:rPr lang="bs-Latn-BA" dirty="0" err="1"/>
              <a:t>karşılığı</a:t>
            </a:r>
            <a:r>
              <a:rPr lang="bs-Latn-BA" dirty="0"/>
              <a:t> bir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ödenmesi</a:t>
            </a:r>
            <a:r>
              <a:rPr lang="bs-Latn-BA" dirty="0"/>
              <a:t> </a:t>
            </a:r>
            <a:r>
              <a:rPr lang="bs-Latn-BA" dirty="0" err="1"/>
              <a:t>davacının</a:t>
            </a:r>
            <a:r>
              <a:rPr lang="bs-Latn-BA" dirty="0"/>
              <a:t> bir </a:t>
            </a:r>
            <a:r>
              <a:rPr lang="bs-Latn-BA" dirty="0" err="1"/>
              <a:t>zarara</a:t>
            </a:r>
            <a:r>
              <a:rPr lang="bs-Latn-BA" dirty="0"/>
              <a:t> </a:t>
            </a:r>
            <a:r>
              <a:rPr lang="bs-Latn-BA" dirty="0" err="1"/>
              <a:t>uğramasına</a:t>
            </a:r>
            <a:r>
              <a:rPr lang="bs-Latn-BA" dirty="0"/>
              <a:t> </a:t>
            </a:r>
            <a:r>
              <a:rPr lang="bs-Latn-BA" dirty="0" err="1"/>
              <a:t>bağlıdır</a:t>
            </a:r>
            <a:r>
              <a:rPr lang="bs-Latn-BA" dirty="0"/>
              <a:t>. </a:t>
            </a:r>
            <a:r>
              <a:rPr lang="bs-Latn-BA" dirty="0" err="1"/>
              <a:t>Çünkü</a:t>
            </a:r>
            <a:r>
              <a:rPr lang="bs-Latn-BA" dirty="0"/>
              <a:t> </a:t>
            </a:r>
            <a:r>
              <a:rPr lang="bs-Latn-BA" dirty="0" err="1"/>
              <a:t>buradaki</a:t>
            </a:r>
            <a:r>
              <a:rPr lang="bs-Latn-BA" dirty="0"/>
              <a:t> </a:t>
            </a:r>
            <a:r>
              <a:rPr lang="bs-Latn-BA" dirty="0" err="1"/>
              <a:t>sorumluluk</a:t>
            </a:r>
            <a:r>
              <a:rPr lang="bs-Latn-BA" dirty="0"/>
              <a:t> “</a:t>
            </a:r>
            <a:r>
              <a:rPr lang="bs-Latn-BA" i="1" dirty="0" err="1"/>
              <a:t>haksız</a:t>
            </a:r>
            <a:r>
              <a:rPr lang="bs-Latn-BA" i="1" dirty="0"/>
              <a:t> </a:t>
            </a:r>
            <a:r>
              <a:rPr lang="bs-Latn-BA" i="1" dirty="0" err="1"/>
              <a:t>fiil</a:t>
            </a:r>
            <a:r>
              <a:rPr lang="bs-Latn-BA" i="1" dirty="0"/>
              <a:t> </a:t>
            </a:r>
            <a:r>
              <a:rPr lang="bs-Latn-BA" i="1" dirty="0" err="1"/>
              <a:t>sorumluluğu</a:t>
            </a:r>
            <a:r>
              <a:rPr lang="bs-Latn-BA" dirty="0"/>
              <a:t>”dur.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fiillerde</a:t>
            </a:r>
            <a:r>
              <a:rPr lang="bs-Latn-BA" dirty="0"/>
              <a:t> </a:t>
            </a:r>
            <a:r>
              <a:rPr lang="bs-Latn-BA" dirty="0" err="1"/>
              <a:t>zarar</a:t>
            </a:r>
            <a:r>
              <a:rPr lang="bs-Latn-BA" dirty="0"/>
              <a:t> </a:t>
            </a:r>
            <a:r>
              <a:rPr lang="bs-Latn-BA" dirty="0" err="1"/>
              <a:t>yoksa</a:t>
            </a:r>
            <a:r>
              <a:rPr lang="bs-Latn-BA" dirty="0"/>
              <a:t> </a:t>
            </a:r>
            <a:r>
              <a:rPr lang="bs-Latn-BA" dirty="0" err="1"/>
              <a:t>tazminat</a:t>
            </a:r>
            <a:r>
              <a:rPr lang="bs-Latn-BA" dirty="0"/>
              <a:t> borcu </a:t>
            </a:r>
            <a:r>
              <a:rPr lang="bs-Latn-BA" dirty="0" err="1"/>
              <a:t>doğmaz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Kötüniyetli</a:t>
            </a:r>
            <a:r>
              <a:rPr lang="bs-Latn-BA" dirty="0" smtClean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üç</a:t>
            </a:r>
            <a:r>
              <a:rPr lang="bs-Latn-BA" dirty="0"/>
              <a:t> </a:t>
            </a:r>
            <a:r>
              <a:rPr lang="bs-Latn-BA" dirty="0" err="1"/>
              <a:t>şeyi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etmek</a:t>
            </a:r>
            <a:r>
              <a:rPr lang="bs-Latn-BA" dirty="0"/>
              <a:t> </a:t>
            </a:r>
            <a:r>
              <a:rPr lang="bs-Latn-BA" dirty="0" err="1"/>
              <a:t>zorundadır</a:t>
            </a:r>
            <a:r>
              <a:rPr lang="bs-Latn-BA" dirty="0"/>
              <a:t>: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edilen</a:t>
            </a:r>
            <a:r>
              <a:rPr lang="bs-Latn-BA" dirty="0"/>
              <a:t> </a:t>
            </a:r>
            <a:r>
              <a:rPr lang="bs-Latn-BA" dirty="0" err="1"/>
              <a:t>ürünler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edilmesi</a:t>
            </a:r>
            <a:r>
              <a:rPr lang="bs-Latn-BA" dirty="0"/>
              <a:t> </a:t>
            </a:r>
            <a:r>
              <a:rPr lang="bs-Latn-BA" dirty="0" err="1"/>
              <a:t>ihmal</a:t>
            </a:r>
            <a:r>
              <a:rPr lang="bs-Latn-BA" dirty="0"/>
              <a:t> </a:t>
            </a:r>
            <a:r>
              <a:rPr lang="bs-Latn-BA" dirty="0" err="1"/>
              <a:t>edilen</a:t>
            </a:r>
            <a:r>
              <a:rPr lang="bs-Latn-BA" dirty="0"/>
              <a:t> </a:t>
            </a:r>
            <a:r>
              <a:rPr lang="bs-Latn-BA" dirty="0" err="1"/>
              <a:t>ürünler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Davacının</a:t>
            </a:r>
            <a:r>
              <a:rPr lang="bs-Latn-BA" dirty="0"/>
              <a:t> </a:t>
            </a:r>
            <a:r>
              <a:rPr lang="bs-Latn-BA" dirty="0" err="1"/>
              <a:t>uğradığı</a:t>
            </a:r>
            <a:r>
              <a:rPr lang="bs-Latn-BA" dirty="0"/>
              <a:t>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 smtClean="0"/>
              <a:t>zararlar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1892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404664"/>
            <a:ext cx="11665296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/>
              <a:t>2.Kötü </a:t>
            </a:r>
            <a:r>
              <a:rPr lang="bs-Latn-BA" b="1" dirty="0" err="1"/>
              <a:t>Niyetli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Hakları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Kötü </a:t>
            </a:r>
            <a:r>
              <a:rPr lang="bs-Latn-BA" dirty="0" err="1"/>
              <a:t>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b="1" dirty="0" err="1"/>
              <a:t>sadece</a:t>
            </a:r>
            <a:r>
              <a:rPr lang="bs-Latn-BA" b="1" dirty="0"/>
              <a:t> “</a:t>
            </a:r>
            <a:r>
              <a:rPr lang="bs-Latn-BA" b="1" i="1" dirty="0" err="1"/>
              <a:t>zaruri</a:t>
            </a:r>
            <a:r>
              <a:rPr lang="bs-Latn-BA" b="1" i="1" dirty="0"/>
              <a:t> </a:t>
            </a:r>
            <a:r>
              <a:rPr lang="bs-Latn-BA" b="1" i="1" dirty="0" err="1"/>
              <a:t>masrafları</a:t>
            </a:r>
            <a:r>
              <a:rPr lang="bs-Latn-BA" b="1" i="1" dirty="0"/>
              <a:t> </a:t>
            </a:r>
            <a:r>
              <a:rPr lang="bs-Latn-BA" b="1" i="1" dirty="0" err="1"/>
              <a:t>talep</a:t>
            </a:r>
            <a:r>
              <a:rPr lang="bs-Latn-BA" b="1" i="1" dirty="0"/>
              <a:t> </a:t>
            </a:r>
            <a:r>
              <a:rPr lang="bs-Latn-BA" b="1" i="1" dirty="0" err="1"/>
              <a:t>edebilir</a:t>
            </a:r>
            <a:r>
              <a:rPr lang="bs-Latn-BA" b="1" dirty="0"/>
              <a:t>”. </a:t>
            </a:r>
            <a:r>
              <a:rPr lang="bs-Latn-BA" dirty="0"/>
              <a:t>Ama </a:t>
            </a:r>
            <a:r>
              <a:rPr lang="bs-Latn-BA" dirty="0" err="1"/>
              <a:t>bunlar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hapis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tanınmamıştır</a:t>
            </a:r>
            <a:r>
              <a:rPr lang="bs-Latn-BA" dirty="0"/>
              <a:t>. </a:t>
            </a:r>
            <a:r>
              <a:rPr lang="bs-Latn-BA" dirty="0" err="1"/>
              <a:t>Zaruri</a:t>
            </a:r>
            <a:r>
              <a:rPr lang="bs-Latn-BA" dirty="0"/>
              <a:t> </a:t>
            </a:r>
            <a:r>
              <a:rPr lang="bs-Latn-BA" dirty="0" err="1"/>
              <a:t>masraflar</a:t>
            </a:r>
            <a:r>
              <a:rPr lang="bs-Latn-BA" dirty="0"/>
              <a:t> </a:t>
            </a:r>
            <a:r>
              <a:rPr lang="bs-Latn-BA" dirty="0" err="1"/>
              <a:t>dolayısıyle</a:t>
            </a:r>
            <a:r>
              <a:rPr lang="bs-Latn-BA" dirty="0"/>
              <a:t> </a:t>
            </a:r>
            <a:r>
              <a:rPr lang="bs-Latn-BA" dirty="0" err="1"/>
              <a:t>alacağını</a:t>
            </a:r>
            <a:r>
              <a:rPr lang="bs-Latn-BA" dirty="0"/>
              <a:t>, </a:t>
            </a:r>
            <a:r>
              <a:rPr lang="bs-Latn-BA" dirty="0" err="1"/>
              <a:t>ürünleri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borcu ile </a:t>
            </a:r>
            <a:r>
              <a:rPr lang="bs-Latn-BA" dirty="0" err="1"/>
              <a:t>takas</a:t>
            </a:r>
            <a:r>
              <a:rPr lang="bs-Latn-BA" dirty="0"/>
              <a:t> </a:t>
            </a:r>
            <a:r>
              <a:rPr lang="bs-Latn-BA" dirty="0" err="1"/>
              <a:t>edebilir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b="1" dirty="0" err="1" smtClean="0"/>
              <a:t>Birlikte</a:t>
            </a:r>
            <a:r>
              <a:rPr lang="bs-Latn-BA" b="1" dirty="0" smtClean="0"/>
              <a:t> </a:t>
            </a:r>
            <a:r>
              <a:rPr lang="bs-Latn-BA" b="1" dirty="0"/>
              <a:t>Malik </a:t>
            </a:r>
            <a:r>
              <a:rPr lang="bs-Latn-BA" b="1" dirty="0" err="1"/>
              <a:t>Olanların</a:t>
            </a:r>
            <a:r>
              <a:rPr lang="bs-Latn-BA" b="1" dirty="0"/>
              <a:t> </a:t>
            </a:r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İşgal</a:t>
            </a:r>
            <a:r>
              <a:rPr lang="bs-Latn-BA" b="1" dirty="0"/>
              <a:t> </a:t>
            </a:r>
            <a:r>
              <a:rPr lang="bs-Latn-BA" b="1" dirty="0" err="1"/>
              <a:t>Sebebiyle</a:t>
            </a:r>
            <a:r>
              <a:rPr lang="bs-Latn-BA" b="1" dirty="0"/>
              <a:t> </a:t>
            </a:r>
            <a:r>
              <a:rPr lang="bs-Latn-BA" b="1" dirty="0" err="1"/>
              <a:t>Tazminat</a:t>
            </a:r>
            <a:r>
              <a:rPr lang="bs-Latn-BA" b="1" dirty="0"/>
              <a:t> </a:t>
            </a:r>
            <a:r>
              <a:rPr lang="bs-Latn-BA" b="1" dirty="0" err="1"/>
              <a:t>Hakları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Paylı</a:t>
            </a:r>
            <a:r>
              <a:rPr lang="bs-Latn-BA" dirty="0"/>
              <a:t> </a:t>
            </a:r>
            <a:r>
              <a:rPr lang="bs-Latn-BA" dirty="0" err="1"/>
              <a:t>mülkiyette</a:t>
            </a:r>
            <a:r>
              <a:rPr lang="bs-Latn-BA" dirty="0"/>
              <a:t> her </a:t>
            </a:r>
            <a:r>
              <a:rPr lang="bs-Latn-BA" dirty="0" err="1"/>
              <a:t>paydaş</a:t>
            </a:r>
            <a:r>
              <a:rPr lang="bs-Latn-BA" dirty="0"/>
              <a:t> ortak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kullanma</a:t>
            </a:r>
            <a:r>
              <a:rPr lang="bs-Latn-BA" dirty="0"/>
              <a:t> ve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ürünlendirme</a:t>
            </a:r>
            <a:r>
              <a:rPr lang="bs-Latn-BA" dirty="0"/>
              <a:t> </a:t>
            </a:r>
            <a:r>
              <a:rPr lang="bs-Latn-BA" dirty="0" err="1"/>
              <a:t>hakkına</a:t>
            </a:r>
            <a:r>
              <a:rPr lang="bs-Latn-BA" dirty="0"/>
              <a:t> </a:t>
            </a:r>
            <a:r>
              <a:rPr lang="bs-Latn-BA" dirty="0" err="1"/>
              <a:t>sahiptir</a:t>
            </a:r>
            <a:r>
              <a:rPr lang="bs-Latn-BA" dirty="0"/>
              <a:t>. </a:t>
            </a:r>
            <a:r>
              <a:rPr lang="bs-Latn-BA" dirty="0" err="1"/>
              <a:t>Eğer</a:t>
            </a:r>
            <a:r>
              <a:rPr lang="bs-Latn-BA" dirty="0"/>
              <a:t> bir </a:t>
            </a:r>
            <a:r>
              <a:rPr lang="bs-Latn-BA" dirty="0" err="1"/>
              <a:t>paydaş</a:t>
            </a:r>
            <a:r>
              <a:rPr lang="bs-Latn-BA" dirty="0"/>
              <a:t>,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/>
              <a:t>paydaşların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kullanmasına</a:t>
            </a:r>
            <a:r>
              <a:rPr lang="bs-Latn-BA" dirty="0"/>
              <a:t> ve </a:t>
            </a:r>
            <a:r>
              <a:rPr lang="bs-Latn-BA" dirty="0" err="1"/>
              <a:t>ürünlendirmesine</a:t>
            </a:r>
            <a:r>
              <a:rPr lang="bs-Latn-BA" dirty="0"/>
              <a:t> mani </a:t>
            </a:r>
            <a:r>
              <a:rPr lang="bs-Latn-BA" dirty="0" err="1"/>
              <a:t>olmamışsa</a:t>
            </a:r>
            <a:r>
              <a:rPr lang="bs-Latn-BA" dirty="0"/>
              <a:t>, </a:t>
            </a:r>
            <a:r>
              <a:rPr lang="bs-Latn-BA" dirty="0" err="1"/>
              <a:t>diğer</a:t>
            </a:r>
            <a:r>
              <a:rPr lang="bs-Latn-BA" dirty="0"/>
              <a:t> </a:t>
            </a:r>
            <a:r>
              <a:rPr lang="bs-Latn-BA" dirty="0" err="1"/>
              <a:t>paydaşlara</a:t>
            </a:r>
            <a:r>
              <a:rPr lang="bs-Latn-BA" dirty="0"/>
              <a:t> bir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ödemesi</a:t>
            </a:r>
            <a:r>
              <a:rPr lang="bs-Latn-BA" dirty="0"/>
              <a:t> </a:t>
            </a:r>
            <a:r>
              <a:rPr lang="bs-Latn-BA" dirty="0" err="1"/>
              <a:t>gerekmez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err="1" smtClean="0"/>
              <a:t>Emeği</a:t>
            </a:r>
            <a:r>
              <a:rPr lang="bs-Latn-BA" dirty="0" smtClean="0"/>
              <a:t> </a:t>
            </a:r>
            <a:r>
              <a:rPr lang="bs-Latn-BA" dirty="0" err="1"/>
              <a:t>olmaksızın</a:t>
            </a:r>
            <a:r>
              <a:rPr lang="bs-Latn-BA" dirty="0"/>
              <a:t> </a:t>
            </a:r>
            <a:r>
              <a:rPr lang="bs-Latn-BA" dirty="0" err="1"/>
              <a:t>elde</a:t>
            </a:r>
            <a:r>
              <a:rPr lang="bs-Latn-BA" dirty="0"/>
              <a:t> </a:t>
            </a:r>
            <a:r>
              <a:rPr lang="bs-Latn-BA" dirty="0" err="1"/>
              <a:t>ettiği</a:t>
            </a:r>
            <a:r>
              <a:rPr lang="bs-Latn-BA" dirty="0"/>
              <a:t> </a:t>
            </a:r>
            <a:r>
              <a:rPr lang="bs-Latn-BA" dirty="0" err="1"/>
              <a:t>tabii</a:t>
            </a:r>
            <a:r>
              <a:rPr lang="bs-Latn-BA" dirty="0"/>
              <a:t> ve </a:t>
            </a:r>
            <a:r>
              <a:rPr lang="bs-Latn-BA" dirty="0" err="1"/>
              <a:t>hukuki</a:t>
            </a:r>
            <a:r>
              <a:rPr lang="bs-Latn-BA" dirty="0"/>
              <a:t> </a:t>
            </a:r>
            <a:r>
              <a:rPr lang="bs-Latn-BA" dirty="0" err="1"/>
              <a:t>ürünler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tazminata</a:t>
            </a:r>
            <a:r>
              <a:rPr lang="bs-Latn-BA" dirty="0"/>
              <a:t> </a:t>
            </a:r>
            <a:r>
              <a:rPr lang="bs-Latn-BA" dirty="0" err="1"/>
              <a:t>hükmedilir</a:t>
            </a:r>
            <a:r>
              <a:rPr lang="bs-Latn-BA" dirty="0"/>
              <a:t>. </a:t>
            </a:r>
            <a:br>
              <a:rPr lang="bs-Latn-BA" dirty="0"/>
            </a:b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err="1" smtClean="0"/>
              <a:t>Paydaşlar</a:t>
            </a:r>
            <a:r>
              <a:rPr lang="bs-Latn-BA" dirty="0" smtClean="0"/>
              <a:t> </a:t>
            </a:r>
            <a:r>
              <a:rPr lang="bs-Latn-BA" dirty="0" err="1"/>
              <a:t>arasında</a:t>
            </a:r>
            <a:r>
              <a:rPr lang="bs-Latn-BA" dirty="0"/>
              <a:t> </a:t>
            </a:r>
            <a:r>
              <a:rPr lang="bs-Latn-BA" dirty="0" err="1"/>
              <a:t>maldan</a:t>
            </a:r>
            <a:r>
              <a:rPr lang="bs-Latn-BA" dirty="0"/>
              <a:t> </a:t>
            </a:r>
            <a:r>
              <a:rPr lang="bs-Latn-BA" dirty="0" err="1"/>
              <a:t>istifade</a:t>
            </a:r>
            <a:r>
              <a:rPr lang="bs-Latn-BA" dirty="0"/>
              <a:t> </a:t>
            </a:r>
            <a:r>
              <a:rPr lang="bs-Latn-BA" dirty="0" err="1"/>
              <a:t>konusunda</a:t>
            </a:r>
            <a:r>
              <a:rPr lang="bs-Latn-BA" dirty="0"/>
              <a:t> bir </a:t>
            </a:r>
            <a:r>
              <a:rPr lang="bs-Latn-BA" dirty="0" err="1"/>
              <a:t>anlaşma</a:t>
            </a:r>
            <a:r>
              <a:rPr lang="bs-Latn-BA" dirty="0"/>
              <a:t> </a:t>
            </a:r>
            <a:r>
              <a:rPr lang="bs-Latn-BA" dirty="0" err="1"/>
              <a:t>varsa</a:t>
            </a:r>
            <a:r>
              <a:rPr lang="bs-Latn-BA" dirty="0"/>
              <a:t>, buna </a:t>
            </a:r>
            <a:r>
              <a:rPr lang="bs-Latn-BA" dirty="0" err="1"/>
              <a:t>uymayan</a:t>
            </a:r>
            <a:r>
              <a:rPr lang="bs-Latn-BA" dirty="0"/>
              <a:t> </a:t>
            </a:r>
            <a:r>
              <a:rPr lang="bs-Latn-BA" dirty="0" err="1"/>
              <a:t>paydaş</a:t>
            </a:r>
            <a:r>
              <a:rPr lang="bs-Latn-BA" dirty="0"/>
              <a:t> </a:t>
            </a:r>
            <a:r>
              <a:rPr lang="bs-Latn-BA" dirty="0" err="1"/>
              <a:t>diğerlerinin</a:t>
            </a:r>
            <a:r>
              <a:rPr lang="bs-Latn-BA" dirty="0"/>
              <a:t> </a:t>
            </a:r>
            <a:r>
              <a:rPr lang="bs-Latn-BA" dirty="0" err="1"/>
              <a:t>uğradığı</a:t>
            </a:r>
            <a:r>
              <a:rPr lang="bs-Latn-BA" dirty="0"/>
              <a:t> </a:t>
            </a:r>
            <a:r>
              <a:rPr lang="bs-Latn-BA" dirty="0" err="1"/>
              <a:t>zararları</a:t>
            </a:r>
            <a:r>
              <a:rPr lang="bs-Latn-BA" dirty="0"/>
              <a:t> </a:t>
            </a:r>
            <a:r>
              <a:rPr lang="bs-Latn-BA" dirty="0" err="1"/>
              <a:t>tazmin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err="1"/>
              <a:t>Elbirliği</a:t>
            </a:r>
            <a:r>
              <a:rPr lang="bs-Latn-BA" dirty="0"/>
              <a:t> </a:t>
            </a:r>
            <a:r>
              <a:rPr lang="bs-Latn-BA" dirty="0" err="1"/>
              <a:t>mülkiyette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aksine</a:t>
            </a:r>
            <a:r>
              <a:rPr lang="bs-Latn-BA" dirty="0"/>
              <a:t> bir </a:t>
            </a:r>
            <a:r>
              <a:rPr lang="bs-Latn-BA" dirty="0" err="1"/>
              <a:t>kanun</a:t>
            </a:r>
            <a:r>
              <a:rPr lang="bs-Latn-BA" dirty="0"/>
              <a:t> </a:t>
            </a:r>
            <a:r>
              <a:rPr lang="bs-Latn-BA" dirty="0" err="1"/>
              <a:t>hükmü</a:t>
            </a:r>
            <a:r>
              <a:rPr lang="bs-Latn-BA" dirty="0"/>
              <a:t> </a:t>
            </a:r>
            <a:r>
              <a:rPr lang="bs-Latn-BA" dirty="0" err="1"/>
              <a:t>olmadıkça</a:t>
            </a:r>
            <a:r>
              <a:rPr lang="bs-Latn-BA" dirty="0"/>
              <a:t> </a:t>
            </a:r>
            <a:r>
              <a:rPr lang="bs-Latn-BA" dirty="0" err="1"/>
              <a:t>malikler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oybirliği</a:t>
            </a:r>
            <a:r>
              <a:rPr lang="bs-Latn-BA" dirty="0"/>
              <a:t> ile </a:t>
            </a:r>
            <a:r>
              <a:rPr lang="bs-Latn-BA" dirty="0" err="1"/>
              <a:t>idare</a:t>
            </a:r>
            <a:r>
              <a:rPr lang="bs-Latn-BA" dirty="0"/>
              <a:t> </a:t>
            </a:r>
            <a:r>
              <a:rPr lang="bs-Latn-BA" dirty="0" err="1"/>
              <a:t>ederler</a:t>
            </a:r>
            <a:r>
              <a:rPr lang="bs-Latn-BA" dirty="0"/>
              <a:t> ve </a:t>
            </a:r>
            <a:r>
              <a:rPr lang="bs-Latn-BA" dirty="0" err="1"/>
              <a:t>kullanırlar</a:t>
            </a:r>
            <a:r>
              <a:rPr lang="bs-Latn-BA" dirty="0"/>
              <a:t>. </a:t>
            </a:r>
            <a:r>
              <a:rPr lang="bs-Latn-BA" dirty="0" err="1"/>
              <a:t>Maliklerden</a:t>
            </a:r>
            <a:r>
              <a:rPr lang="bs-Latn-BA" dirty="0"/>
              <a:t> </a:t>
            </a:r>
            <a:r>
              <a:rPr lang="bs-Latn-BA" dirty="0" err="1"/>
              <a:t>birinin</a:t>
            </a:r>
            <a:r>
              <a:rPr lang="bs-Latn-BA" dirty="0"/>
              <a:t>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diğerlerinin</a:t>
            </a:r>
            <a:r>
              <a:rPr lang="bs-Latn-BA" dirty="0"/>
              <a:t> </a:t>
            </a:r>
            <a:r>
              <a:rPr lang="bs-Latn-BA" dirty="0" err="1"/>
              <a:t>onayı</a:t>
            </a:r>
            <a:r>
              <a:rPr lang="bs-Latn-BA" dirty="0"/>
              <a:t> </a:t>
            </a:r>
            <a:r>
              <a:rPr lang="bs-Latn-BA" dirty="0" err="1"/>
              <a:t>olmaksızın</a:t>
            </a:r>
            <a:r>
              <a:rPr lang="bs-Latn-BA" dirty="0"/>
              <a:t> </a:t>
            </a:r>
            <a:r>
              <a:rPr lang="bs-Latn-BA" dirty="0" err="1"/>
              <a:t>kullanması</a:t>
            </a:r>
            <a:r>
              <a:rPr lang="bs-Latn-BA" dirty="0"/>
              <a:t>, </a:t>
            </a:r>
            <a:r>
              <a:rPr lang="bs-Latn-BA" dirty="0" err="1"/>
              <a:t>kendisini</a:t>
            </a:r>
            <a:r>
              <a:rPr lang="bs-Latn-BA" dirty="0"/>
              <a:t> </a:t>
            </a:r>
            <a:r>
              <a:rPr lang="bs-Latn-BA" dirty="0" err="1"/>
              <a:t>diğerlerine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</a:t>
            </a:r>
            <a:r>
              <a:rPr lang="bs-Latn-BA" dirty="0" err="1"/>
              <a:t>tazminat</a:t>
            </a:r>
            <a:r>
              <a:rPr lang="bs-Latn-BA" dirty="0"/>
              <a:t> borcu </a:t>
            </a:r>
            <a:r>
              <a:rPr lang="bs-Latn-BA" dirty="0" err="1"/>
              <a:t>altına</a:t>
            </a:r>
            <a:r>
              <a:rPr lang="bs-Latn-BA" dirty="0"/>
              <a:t> </a:t>
            </a:r>
            <a:r>
              <a:rPr lang="bs-Latn-BA" dirty="0" err="1"/>
              <a:t>sokar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2663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247040" cy="1210146"/>
          </a:xfrm>
        </p:spPr>
        <p:txBody>
          <a:bodyPr anchor="t" anchorCtr="0">
            <a:normAutofit fontScale="90000"/>
          </a:bodyPr>
          <a:lstStyle/>
          <a:p>
            <a:r>
              <a:rPr lang="bs-Latn-BA" b="1" dirty="0" err="1"/>
              <a:t>Haksız</a:t>
            </a:r>
            <a:r>
              <a:rPr lang="bs-Latn-BA" b="1" dirty="0"/>
              <a:t>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İade</a:t>
            </a:r>
            <a:r>
              <a:rPr lang="bs-Latn-BA" b="1" dirty="0"/>
              <a:t> Borcu ve </a:t>
            </a:r>
            <a:r>
              <a:rPr lang="bs-Latn-BA" b="1" dirty="0" err="1"/>
              <a:t>Hakların</a:t>
            </a:r>
            <a:r>
              <a:rPr lang="bs-Latn-BA" b="1" dirty="0"/>
              <a:t> </a:t>
            </a:r>
            <a:r>
              <a:rPr lang="bs-Latn-BA" b="1" dirty="0" err="1"/>
              <a:t>Tabi</a:t>
            </a:r>
            <a:r>
              <a:rPr lang="bs-Latn-BA" b="1" dirty="0"/>
              <a:t> </a:t>
            </a:r>
            <a:r>
              <a:rPr lang="bs-Latn-BA" b="1" dirty="0" err="1"/>
              <a:t>Olduğu</a:t>
            </a:r>
            <a:r>
              <a:rPr lang="bs-Latn-BA" b="1" dirty="0"/>
              <a:t> </a:t>
            </a:r>
            <a:r>
              <a:rPr lang="bs-Latn-BA" b="1" dirty="0" err="1"/>
              <a:t>Zamanaşımı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628800"/>
            <a:ext cx="11593288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s-Latn-BA" b="1" dirty="0" smtClean="0"/>
              <a:t>1-Eşyayı </a:t>
            </a:r>
            <a:r>
              <a:rPr lang="bs-Latn-BA" b="1" dirty="0" err="1"/>
              <a:t>İade</a:t>
            </a:r>
            <a:r>
              <a:rPr lang="bs-Latn-BA" b="1" dirty="0"/>
              <a:t> Borcu</a:t>
            </a:r>
            <a:r>
              <a:rPr lang="bs-Latn-BA" dirty="0"/>
              <a:t>: </a:t>
            </a:r>
            <a:r>
              <a:rPr lang="bs-Latn-BA" dirty="0" err="1"/>
              <a:t>İyiniyetli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malı</a:t>
            </a:r>
            <a:r>
              <a:rPr lang="bs-Latn-BA" dirty="0"/>
              <a:t> </a:t>
            </a:r>
            <a:r>
              <a:rPr lang="bs-Latn-BA" dirty="0" err="1"/>
              <a:t>iade</a:t>
            </a:r>
            <a:r>
              <a:rPr lang="bs-Latn-BA" dirty="0"/>
              <a:t> borcu, “</a:t>
            </a:r>
            <a:r>
              <a:rPr lang="bs-Latn-BA" b="1" dirty="0"/>
              <a:t>5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lık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</a:t>
            </a:r>
            <a:r>
              <a:rPr lang="bs-Latn-BA" dirty="0" err="1"/>
              <a:t>süresine</a:t>
            </a:r>
            <a:r>
              <a:rPr lang="bs-Latn-BA" dirty="0"/>
              <a:t> </a:t>
            </a:r>
            <a:r>
              <a:rPr lang="bs-Latn-BA" dirty="0" err="1"/>
              <a:t>tabi</a:t>
            </a:r>
            <a:r>
              <a:rPr lang="bs-Latn-BA" dirty="0"/>
              <a:t> </a:t>
            </a:r>
            <a:r>
              <a:rPr lang="bs-Latn-BA" dirty="0" err="1"/>
              <a:t>tutulmuştur</a:t>
            </a:r>
            <a:r>
              <a:rPr lang="bs-Latn-BA" dirty="0"/>
              <a:t>. Bu </a:t>
            </a:r>
            <a:r>
              <a:rPr lang="bs-Latn-BA" dirty="0" err="1"/>
              <a:t>sürenin</a:t>
            </a:r>
            <a:r>
              <a:rPr lang="bs-Latn-BA" dirty="0"/>
              <a:t> </a:t>
            </a:r>
            <a:r>
              <a:rPr lang="bs-Latn-BA" dirty="0" err="1"/>
              <a:t>başlangıcı</a:t>
            </a:r>
            <a:r>
              <a:rPr lang="bs-Latn-BA" dirty="0"/>
              <a:t>, </a:t>
            </a:r>
            <a:r>
              <a:rPr lang="bs-Latn-BA" dirty="0" err="1"/>
              <a:t>eşyanın</a:t>
            </a:r>
            <a:r>
              <a:rPr lang="bs-Latn-BA" dirty="0"/>
              <a:t> </a:t>
            </a:r>
            <a:r>
              <a:rPr lang="bs-Latn-BA" dirty="0" err="1"/>
              <a:t>davacının</a:t>
            </a:r>
            <a:r>
              <a:rPr lang="bs-Latn-BA" dirty="0"/>
              <a:t> </a:t>
            </a:r>
            <a:r>
              <a:rPr lang="bs-Latn-BA" dirty="0" err="1"/>
              <a:t>elinden</a:t>
            </a:r>
            <a:r>
              <a:rPr lang="bs-Latn-BA" dirty="0"/>
              <a:t> </a:t>
            </a:r>
            <a:r>
              <a:rPr lang="bs-Latn-BA" dirty="0" err="1"/>
              <a:t>çıktığı</a:t>
            </a:r>
            <a:r>
              <a:rPr lang="bs-Latn-BA" dirty="0"/>
              <a:t> </a:t>
            </a:r>
            <a:r>
              <a:rPr lang="bs-Latn-BA" dirty="0" err="1"/>
              <a:t>tarihtir</a:t>
            </a:r>
            <a:r>
              <a:rPr lang="bs-Latn-BA" dirty="0"/>
              <a:t>. </a:t>
            </a:r>
            <a:r>
              <a:rPr lang="bs-Latn-BA" dirty="0" err="1"/>
              <a:t>Miras</a:t>
            </a:r>
            <a:r>
              <a:rPr lang="bs-Latn-BA" dirty="0"/>
              <a:t> </a:t>
            </a:r>
            <a:r>
              <a:rPr lang="bs-Latn-BA" dirty="0" err="1"/>
              <a:t>sebebiyle</a:t>
            </a:r>
            <a:r>
              <a:rPr lang="bs-Latn-BA" dirty="0"/>
              <a:t>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</a:t>
            </a:r>
            <a:r>
              <a:rPr lang="bs-Latn-BA" dirty="0" err="1"/>
              <a:t>süresi</a:t>
            </a:r>
            <a:r>
              <a:rPr lang="bs-Latn-BA" dirty="0"/>
              <a:t> “</a:t>
            </a:r>
            <a:r>
              <a:rPr lang="bs-Latn-BA" b="1" dirty="0"/>
              <a:t>10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dır</a:t>
            </a:r>
            <a:r>
              <a:rPr lang="bs-Latn-BA" dirty="0"/>
              <a:t>.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ise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10 </a:t>
            </a:r>
            <a:r>
              <a:rPr lang="bs-Latn-BA" dirty="0" err="1"/>
              <a:t>yıllık</a:t>
            </a:r>
            <a:r>
              <a:rPr lang="bs-Latn-BA" dirty="0"/>
              <a:t> </a:t>
            </a:r>
            <a:r>
              <a:rPr lang="bs-Latn-BA" dirty="0" err="1"/>
              <a:t>süre</a:t>
            </a:r>
            <a:r>
              <a:rPr lang="bs-Latn-BA" dirty="0"/>
              <a:t> “</a:t>
            </a:r>
            <a:r>
              <a:rPr lang="bs-Latn-BA" b="1" dirty="0"/>
              <a:t>20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dır</a:t>
            </a:r>
            <a:r>
              <a:rPr lang="bs-Latn-BA" dirty="0"/>
              <a:t>. Malik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istihkak</a:t>
            </a:r>
            <a:r>
              <a:rPr lang="bs-Latn-BA" dirty="0"/>
              <a:t> </a:t>
            </a:r>
            <a:r>
              <a:rPr lang="bs-Latn-BA" dirty="0" err="1"/>
              <a:t>davası</a:t>
            </a:r>
            <a:r>
              <a:rPr lang="bs-Latn-BA" dirty="0"/>
              <a:t> </a:t>
            </a:r>
            <a:r>
              <a:rPr lang="bs-Latn-BA" dirty="0" err="1"/>
              <a:t>süreye</a:t>
            </a:r>
            <a:r>
              <a:rPr lang="bs-Latn-BA" dirty="0"/>
              <a:t> </a:t>
            </a:r>
            <a:r>
              <a:rPr lang="bs-Latn-BA" dirty="0" err="1"/>
              <a:t>tabi</a:t>
            </a:r>
            <a:r>
              <a:rPr lang="bs-Latn-BA" dirty="0"/>
              <a:t> </a:t>
            </a:r>
            <a:r>
              <a:rPr lang="bs-Latn-BA" dirty="0" err="1"/>
              <a:t>değildir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2-Hasardan </a:t>
            </a:r>
            <a:r>
              <a:rPr lang="bs-Latn-BA" b="1" dirty="0" err="1"/>
              <a:t>Sorumluluk</a:t>
            </a:r>
            <a:r>
              <a:rPr lang="bs-Latn-BA" dirty="0"/>
              <a:t>: </a:t>
            </a: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, mala </a:t>
            </a:r>
            <a:r>
              <a:rPr lang="bs-Latn-BA" dirty="0" err="1"/>
              <a:t>gelen</a:t>
            </a:r>
            <a:r>
              <a:rPr lang="bs-Latn-BA" dirty="0"/>
              <a:t> </a:t>
            </a:r>
            <a:r>
              <a:rPr lang="bs-Latn-BA" dirty="0" err="1"/>
              <a:t>ziyan</a:t>
            </a:r>
            <a:r>
              <a:rPr lang="bs-Latn-BA" dirty="0"/>
              <a:t> ve </a:t>
            </a:r>
            <a:r>
              <a:rPr lang="bs-Latn-BA" dirty="0" err="1"/>
              <a:t>hasarlardan</a:t>
            </a:r>
            <a:r>
              <a:rPr lang="bs-Latn-BA" dirty="0"/>
              <a:t> </a:t>
            </a:r>
            <a:r>
              <a:rPr lang="bs-Latn-BA" dirty="0" err="1"/>
              <a:t>sorumluluğu</a:t>
            </a:r>
            <a:r>
              <a:rPr lang="bs-Latn-BA" dirty="0"/>
              <a:t> bir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fiil</a:t>
            </a:r>
            <a:r>
              <a:rPr lang="bs-Latn-BA" dirty="0"/>
              <a:t> </a:t>
            </a:r>
            <a:r>
              <a:rPr lang="bs-Latn-BA" dirty="0" err="1"/>
              <a:t>sorumluluğu</a:t>
            </a:r>
            <a:r>
              <a:rPr lang="bs-Latn-BA" dirty="0"/>
              <a:t> </a:t>
            </a:r>
            <a:r>
              <a:rPr lang="bs-Latn-BA" dirty="0" err="1"/>
              <a:t>olduğundan</a:t>
            </a:r>
            <a:r>
              <a:rPr lang="bs-Latn-BA" dirty="0"/>
              <a:t> </a:t>
            </a:r>
            <a:r>
              <a:rPr lang="bs-Latn-BA" dirty="0" err="1"/>
              <a:t>fiilin</a:t>
            </a:r>
            <a:r>
              <a:rPr lang="bs-Latn-BA" dirty="0"/>
              <a:t> ve </a:t>
            </a:r>
            <a:r>
              <a:rPr lang="bs-Latn-BA" dirty="0" err="1"/>
              <a:t>failin</a:t>
            </a:r>
            <a:r>
              <a:rPr lang="bs-Latn-BA" dirty="0"/>
              <a:t> </a:t>
            </a:r>
            <a:r>
              <a:rPr lang="bs-Latn-BA" dirty="0" err="1"/>
              <a:t>öğrenilmesinden</a:t>
            </a:r>
            <a:r>
              <a:rPr lang="bs-Latn-BA" dirty="0"/>
              <a:t> </a:t>
            </a:r>
            <a:r>
              <a:rPr lang="bs-Latn-BA" dirty="0" err="1"/>
              <a:t>itibaren</a:t>
            </a:r>
            <a:r>
              <a:rPr lang="bs-Latn-BA" dirty="0"/>
              <a:t> “</a:t>
            </a:r>
            <a:r>
              <a:rPr lang="bs-Latn-BA" b="1" dirty="0"/>
              <a:t>1 </a:t>
            </a:r>
            <a:r>
              <a:rPr lang="bs-Latn-BA" b="1" dirty="0" err="1"/>
              <a:t>yıl</a:t>
            </a:r>
            <a:r>
              <a:rPr lang="bs-Latn-BA" dirty="0"/>
              <a:t>” ve </a:t>
            </a:r>
            <a:r>
              <a:rPr lang="bs-Latn-BA" dirty="0" err="1"/>
              <a:t>zarara</a:t>
            </a:r>
            <a:r>
              <a:rPr lang="bs-Latn-BA" dirty="0"/>
              <a:t> </a:t>
            </a:r>
            <a:r>
              <a:rPr lang="bs-Latn-BA" dirty="0" err="1"/>
              <a:t>sebep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fiilin</a:t>
            </a:r>
            <a:r>
              <a:rPr lang="bs-Latn-BA" dirty="0"/>
              <a:t> </a:t>
            </a:r>
            <a:r>
              <a:rPr lang="bs-Latn-BA" dirty="0" err="1"/>
              <a:t>vukuundan</a:t>
            </a:r>
            <a:r>
              <a:rPr lang="bs-Latn-BA" dirty="0"/>
              <a:t> </a:t>
            </a:r>
            <a:r>
              <a:rPr lang="bs-Latn-BA" dirty="0" err="1"/>
              <a:t>itibaren</a:t>
            </a:r>
            <a:r>
              <a:rPr lang="bs-Latn-BA" dirty="0"/>
              <a:t> “</a:t>
            </a:r>
            <a:r>
              <a:rPr lang="bs-Latn-BA" b="1" dirty="0"/>
              <a:t>10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dır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3-Ürünleri </a:t>
            </a:r>
            <a:r>
              <a:rPr lang="bs-Latn-BA" b="1" dirty="0" err="1"/>
              <a:t>Tazmin</a:t>
            </a:r>
            <a:r>
              <a:rPr lang="bs-Latn-BA" b="1" dirty="0"/>
              <a:t> ve </a:t>
            </a:r>
            <a:r>
              <a:rPr lang="bs-Latn-BA" b="1" dirty="0" err="1"/>
              <a:t>eşyayı</a:t>
            </a:r>
            <a:r>
              <a:rPr lang="bs-Latn-BA" b="1" dirty="0"/>
              <a:t> </a:t>
            </a:r>
            <a:r>
              <a:rPr lang="bs-Latn-BA" b="1" dirty="0" err="1"/>
              <a:t>İşgal</a:t>
            </a:r>
            <a:r>
              <a:rPr lang="bs-Latn-BA" b="1" dirty="0"/>
              <a:t>, </a:t>
            </a:r>
            <a:r>
              <a:rPr lang="bs-Latn-BA" b="1" dirty="0" err="1"/>
              <a:t>Kullanma</a:t>
            </a:r>
            <a:r>
              <a:rPr lang="bs-Latn-BA" b="1" dirty="0"/>
              <a:t> </a:t>
            </a:r>
            <a:r>
              <a:rPr lang="bs-Latn-BA" b="1" dirty="0" err="1"/>
              <a:t>Tazminatı</a:t>
            </a:r>
            <a:r>
              <a:rPr lang="bs-Latn-BA" b="1" dirty="0"/>
              <a:t>:</a:t>
            </a:r>
            <a:r>
              <a:rPr lang="bs-Latn-BA" dirty="0"/>
              <a:t> Bu </a:t>
            </a:r>
            <a:r>
              <a:rPr lang="bs-Latn-BA" dirty="0" err="1"/>
              <a:t>konuda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</a:t>
            </a:r>
            <a:r>
              <a:rPr lang="bs-Latn-BA" dirty="0" err="1"/>
              <a:t>konusunda</a:t>
            </a:r>
            <a:r>
              <a:rPr lang="bs-Latn-BA" dirty="0"/>
              <a:t> </a:t>
            </a:r>
            <a:r>
              <a:rPr lang="bs-Latn-BA" dirty="0" err="1"/>
              <a:t>birbiriyle</a:t>
            </a:r>
            <a:r>
              <a:rPr lang="bs-Latn-BA" dirty="0"/>
              <a:t> </a:t>
            </a:r>
            <a:r>
              <a:rPr lang="bs-Latn-BA" dirty="0" err="1"/>
              <a:t>çelişen</a:t>
            </a:r>
            <a:r>
              <a:rPr lang="bs-Latn-BA" dirty="0"/>
              <a:t> YİBK </a:t>
            </a:r>
            <a:r>
              <a:rPr lang="bs-Latn-BA" dirty="0" err="1"/>
              <a:t>mevcuttur</a:t>
            </a:r>
            <a:r>
              <a:rPr lang="bs-Latn-BA" dirty="0"/>
              <a:t>.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fiil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edilerek</a:t>
            </a:r>
            <a:r>
              <a:rPr lang="bs-Latn-BA" dirty="0"/>
              <a:t> </a:t>
            </a:r>
            <a:r>
              <a:rPr lang="bs-Latn-BA" dirty="0" err="1"/>
              <a:t>oradaki</a:t>
            </a:r>
            <a:r>
              <a:rPr lang="bs-Latn-BA" dirty="0"/>
              <a:t> </a:t>
            </a:r>
            <a:r>
              <a:rPr lang="bs-Latn-BA" dirty="0" err="1"/>
              <a:t>zamanaşımının</a:t>
            </a:r>
            <a:r>
              <a:rPr lang="bs-Latn-BA" dirty="0"/>
              <a:t> </a:t>
            </a:r>
            <a:r>
              <a:rPr lang="bs-Latn-BA" dirty="0" err="1"/>
              <a:t>uygulanması</a:t>
            </a:r>
            <a:r>
              <a:rPr lang="bs-Latn-BA" dirty="0"/>
              <a:t> </a:t>
            </a:r>
            <a:r>
              <a:rPr lang="bs-Latn-BA" dirty="0" err="1"/>
              <a:t>uygun</a:t>
            </a:r>
            <a:r>
              <a:rPr lang="bs-Latn-BA" dirty="0"/>
              <a:t> </a:t>
            </a:r>
            <a:r>
              <a:rPr lang="bs-Latn-BA" dirty="0" err="1"/>
              <a:t>olabilir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smtClean="0"/>
              <a:t>4-Haksız </a:t>
            </a:r>
            <a:r>
              <a:rPr lang="bs-Latn-BA" b="1" dirty="0" err="1"/>
              <a:t>Zilyedin</a:t>
            </a:r>
            <a:r>
              <a:rPr lang="bs-Latn-BA" b="1" dirty="0"/>
              <a:t> </a:t>
            </a:r>
            <a:r>
              <a:rPr lang="bs-Latn-BA" b="1" dirty="0" err="1"/>
              <a:t>Masrafları</a:t>
            </a:r>
            <a:r>
              <a:rPr lang="bs-Latn-BA" b="1" dirty="0"/>
              <a:t> </a:t>
            </a:r>
            <a:r>
              <a:rPr lang="bs-Latn-BA" b="1" dirty="0" err="1"/>
              <a:t>Tazmin</a:t>
            </a:r>
            <a:r>
              <a:rPr lang="bs-Latn-BA" b="1" dirty="0"/>
              <a:t> </a:t>
            </a:r>
            <a:r>
              <a:rPr lang="bs-Latn-BA" b="1" dirty="0" err="1"/>
              <a:t>Hakkı</a:t>
            </a:r>
            <a:r>
              <a:rPr lang="bs-Latn-BA" dirty="0"/>
              <a:t>: </a:t>
            </a:r>
            <a:r>
              <a:rPr lang="bs-Latn-BA" dirty="0" err="1"/>
              <a:t>İyiniyetli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zaruri</a:t>
            </a:r>
            <a:r>
              <a:rPr lang="bs-Latn-BA" dirty="0"/>
              <a:t> ve </a:t>
            </a:r>
            <a:r>
              <a:rPr lang="bs-Latn-BA" dirty="0" err="1"/>
              <a:t>faydalı</a:t>
            </a:r>
            <a:r>
              <a:rPr lang="bs-Latn-BA" dirty="0"/>
              <a:t> </a:t>
            </a:r>
            <a:r>
              <a:rPr lang="bs-Latn-BA" dirty="0" err="1"/>
              <a:t>masraflar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, </a:t>
            </a:r>
            <a:r>
              <a:rPr lang="bs-Latn-BA" dirty="0" err="1"/>
              <a:t>kötüniyetli</a:t>
            </a:r>
            <a:r>
              <a:rPr lang="bs-Latn-BA" dirty="0"/>
              <a:t> </a:t>
            </a:r>
            <a:r>
              <a:rPr lang="bs-Latn-BA" dirty="0" err="1"/>
              <a:t>haksız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</a:t>
            </a:r>
            <a:r>
              <a:rPr lang="bs-Latn-BA" dirty="0" err="1"/>
              <a:t>zorunlu</a:t>
            </a:r>
            <a:r>
              <a:rPr lang="bs-Latn-BA" dirty="0"/>
              <a:t> </a:t>
            </a:r>
            <a:r>
              <a:rPr lang="bs-Latn-BA" dirty="0" err="1"/>
              <a:t>masraflar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isteyebilecekleri</a:t>
            </a:r>
            <a:r>
              <a:rPr lang="bs-Latn-BA" dirty="0"/>
              <a:t> </a:t>
            </a:r>
            <a:r>
              <a:rPr lang="bs-Latn-BA" dirty="0" err="1"/>
              <a:t>tazminat</a:t>
            </a:r>
            <a:r>
              <a:rPr lang="bs-Latn-BA" dirty="0"/>
              <a:t> </a:t>
            </a:r>
            <a:r>
              <a:rPr lang="bs-Latn-BA" dirty="0" err="1"/>
              <a:t>alacakları</a:t>
            </a:r>
            <a:r>
              <a:rPr lang="bs-Latn-BA" dirty="0"/>
              <a:t>, “</a:t>
            </a:r>
            <a:r>
              <a:rPr lang="bs-Latn-BA" b="1" dirty="0" err="1"/>
              <a:t>sebepsiz</a:t>
            </a:r>
            <a:r>
              <a:rPr lang="bs-Latn-BA" b="1" dirty="0"/>
              <a:t> </a:t>
            </a:r>
            <a:r>
              <a:rPr lang="bs-Latn-BA" b="1" dirty="0" err="1"/>
              <a:t>zenginleşme</a:t>
            </a:r>
            <a:r>
              <a:rPr lang="bs-Latn-BA" dirty="0"/>
              <a:t>”den </a:t>
            </a:r>
            <a:r>
              <a:rPr lang="bs-Latn-BA" dirty="0" err="1"/>
              <a:t>doğan</a:t>
            </a:r>
            <a:r>
              <a:rPr lang="bs-Latn-BA" dirty="0"/>
              <a:t> </a:t>
            </a:r>
            <a:r>
              <a:rPr lang="bs-Latn-BA" dirty="0" err="1"/>
              <a:t>alacakların</a:t>
            </a:r>
            <a:r>
              <a:rPr lang="bs-Latn-BA" dirty="0"/>
              <a:t> </a:t>
            </a:r>
            <a:r>
              <a:rPr lang="bs-Latn-BA" dirty="0" err="1"/>
              <a:t>bağlı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</a:t>
            </a:r>
            <a:r>
              <a:rPr lang="bs-Latn-BA" dirty="0" err="1"/>
              <a:t>süresine</a:t>
            </a:r>
            <a:r>
              <a:rPr lang="bs-Latn-BA" dirty="0"/>
              <a:t> </a:t>
            </a:r>
            <a:r>
              <a:rPr lang="bs-Latn-BA" dirty="0" err="1"/>
              <a:t>tabidir</a:t>
            </a:r>
            <a:r>
              <a:rPr lang="bs-Latn-BA" dirty="0"/>
              <a:t> BK 66. </a:t>
            </a:r>
            <a:r>
              <a:rPr lang="bs-Latn-BA" dirty="0" err="1"/>
              <a:t>Dava</a:t>
            </a:r>
            <a:r>
              <a:rPr lang="bs-Latn-BA" dirty="0"/>
              <a:t> </a:t>
            </a:r>
            <a:r>
              <a:rPr lang="bs-Latn-BA" dirty="0" err="1"/>
              <a:t>zarar</a:t>
            </a:r>
            <a:r>
              <a:rPr lang="bs-Latn-BA" dirty="0"/>
              <a:t> </a:t>
            </a:r>
            <a:r>
              <a:rPr lang="bs-Latn-BA" dirty="0" err="1"/>
              <a:t>gören</a:t>
            </a:r>
            <a:r>
              <a:rPr lang="bs-Latn-BA" dirty="0"/>
              <a:t> </a:t>
            </a:r>
            <a:r>
              <a:rPr lang="bs-Latn-BA" dirty="0" err="1"/>
              <a:t>tarafın</a:t>
            </a:r>
            <a:r>
              <a:rPr lang="bs-Latn-BA" dirty="0"/>
              <a:t> </a:t>
            </a:r>
            <a:r>
              <a:rPr lang="bs-Latn-BA" dirty="0" err="1"/>
              <a:t>verdiğini</a:t>
            </a:r>
            <a:r>
              <a:rPr lang="bs-Latn-BA" dirty="0"/>
              <a:t> </a:t>
            </a:r>
            <a:r>
              <a:rPr lang="bs-Latn-BA" dirty="0" err="1"/>
              <a:t>almaya</a:t>
            </a:r>
            <a:r>
              <a:rPr lang="bs-Latn-BA" dirty="0"/>
              <a:t>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tarihten</a:t>
            </a:r>
            <a:r>
              <a:rPr lang="bs-Latn-BA" dirty="0"/>
              <a:t> </a:t>
            </a:r>
            <a:r>
              <a:rPr lang="bs-Latn-BA" dirty="0" err="1"/>
              <a:t>itibaren</a:t>
            </a:r>
            <a:r>
              <a:rPr lang="bs-Latn-BA" dirty="0"/>
              <a:t> “</a:t>
            </a:r>
            <a:r>
              <a:rPr lang="bs-Latn-BA" b="1" dirty="0"/>
              <a:t>1 </a:t>
            </a:r>
            <a:r>
              <a:rPr lang="bs-Latn-BA" b="1" dirty="0" err="1"/>
              <a:t>yıl</a:t>
            </a:r>
            <a:r>
              <a:rPr lang="bs-Latn-BA" dirty="0"/>
              <a:t>” ve </a:t>
            </a:r>
            <a:r>
              <a:rPr lang="bs-Latn-BA" dirty="0" err="1"/>
              <a:t>herhalde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doğduğu</a:t>
            </a:r>
            <a:r>
              <a:rPr lang="bs-Latn-BA" dirty="0"/>
              <a:t> </a:t>
            </a:r>
            <a:r>
              <a:rPr lang="bs-Latn-BA" dirty="0" err="1"/>
              <a:t>tarihten</a:t>
            </a:r>
            <a:r>
              <a:rPr lang="bs-Latn-BA" dirty="0"/>
              <a:t> </a:t>
            </a:r>
            <a:r>
              <a:rPr lang="bs-Latn-BA" dirty="0" err="1"/>
              <a:t>itibaren</a:t>
            </a:r>
            <a:r>
              <a:rPr lang="bs-Latn-BA" dirty="0"/>
              <a:t> “</a:t>
            </a:r>
            <a:r>
              <a:rPr lang="bs-Latn-BA" b="1" dirty="0"/>
              <a:t>10 </a:t>
            </a:r>
            <a:r>
              <a:rPr lang="bs-Latn-BA" b="1" dirty="0" err="1"/>
              <a:t>yıl</a:t>
            </a:r>
            <a:r>
              <a:rPr lang="bs-Latn-BA" dirty="0"/>
              <a:t>” </a:t>
            </a:r>
            <a:r>
              <a:rPr lang="bs-Latn-BA" dirty="0" err="1"/>
              <a:t>içinde</a:t>
            </a:r>
            <a:r>
              <a:rPr lang="bs-Latn-BA" dirty="0"/>
              <a:t> </a:t>
            </a:r>
            <a:r>
              <a:rPr lang="bs-Latn-BA" dirty="0" err="1"/>
              <a:t>sakıt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3721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404664"/>
            <a:ext cx="11665296" cy="662473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b="1" dirty="0"/>
              <a:t>Eklemeli Zilyetlik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Zilyetliğin bir </a:t>
            </a:r>
            <a:r>
              <a:rPr lang="bs-Latn-BA" dirty="0" err="1"/>
              <a:t>işlevinin</a:t>
            </a:r>
            <a:r>
              <a:rPr lang="bs-Latn-BA" dirty="0"/>
              <a:t> de </a:t>
            </a:r>
            <a:r>
              <a:rPr lang="bs-Latn-BA" dirty="0" err="1"/>
              <a:t>kazandırıcı</a:t>
            </a:r>
            <a:r>
              <a:rPr lang="bs-Latn-BA" dirty="0"/>
              <a:t> </a:t>
            </a:r>
            <a:r>
              <a:rPr lang="bs-Latn-BA" dirty="0" err="1"/>
              <a:t>zamanaşımı</a:t>
            </a:r>
            <a:r>
              <a:rPr lang="bs-Latn-BA" dirty="0"/>
              <a:t> ile </a:t>
            </a:r>
            <a:r>
              <a:rPr lang="bs-Latn-BA" dirty="0" err="1"/>
              <a:t>eşyaların</a:t>
            </a:r>
            <a:r>
              <a:rPr lang="bs-Latn-BA" dirty="0"/>
              <a:t> </a:t>
            </a:r>
            <a:r>
              <a:rPr lang="bs-Latn-BA" dirty="0" err="1"/>
              <a:t>mülkiyetinin</a:t>
            </a:r>
            <a:r>
              <a:rPr lang="bs-Latn-BA" dirty="0"/>
              <a:t> </a:t>
            </a:r>
            <a:r>
              <a:rPr lang="bs-Latn-BA" dirty="0" err="1"/>
              <a:t>kazanılmasıdır</a:t>
            </a:r>
            <a:r>
              <a:rPr lang="bs-Latn-BA"/>
              <a:t>. </a:t>
            </a:r>
            <a:r>
              <a:rPr lang="bs-Latn-BA" dirty="0"/>
              <a:t>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-</a:t>
            </a:r>
            <a:r>
              <a:rPr lang="bs-Latn-BA" dirty="0" err="1"/>
              <a:t>Başkasına</a:t>
            </a:r>
            <a:r>
              <a:rPr lang="bs-Latn-BA" dirty="0"/>
              <a:t> </a:t>
            </a:r>
            <a:r>
              <a:rPr lang="bs-Latn-BA" dirty="0" err="1"/>
              <a:t>ait</a:t>
            </a:r>
            <a:r>
              <a:rPr lang="bs-Latn-BA" dirty="0"/>
              <a:t> bir </a:t>
            </a:r>
            <a:r>
              <a:rPr lang="bs-Latn-BA" dirty="0" err="1"/>
              <a:t>taşınır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, </a:t>
            </a:r>
            <a:r>
              <a:rPr lang="bs-Latn-BA" dirty="0" err="1"/>
              <a:t>iyiniyetli</a:t>
            </a:r>
            <a:r>
              <a:rPr lang="bs-Latn-BA" dirty="0"/>
              <a:t> malik </a:t>
            </a:r>
            <a:r>
              <a:rPr lang="bs-Latn-BA" dirty="0" err="1"/>
              <a:t>sıfatıyle</a:t>
            </a:r>
            <a:r>
              <a:rPr lang="bs-Latn-BA" dirty="0"/>
              <a:t> “</a:t>
            </a:r>
            <a:r>
              <a:rPr lang="bs-Latn-BA" b="1" dirty="0"/>
              <a:t>5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lık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,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-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sicilinde</a:t>
            </a:r>
            <a:r>
              <a:rPr lang="bs-Latn-BA" dirty="0"/>
              <a:t> </a:t>
            </a:r>
            <a:r>
              <a:rPr lang="bs-Latn-BA" dirty="0" err="1"/>
              <a:t>yolsuz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malik </a:t>
            </a:r>
            <a:r>
              <a:rPr lang="bs-Latn-BA" dirty="0" err="1"/>
              <a:t>gözüken</a:t>
            </a:r>
            <a:r>
              <a:rPr lang="bs-Latn-BA" dirty="0"/>
              <a:t> </a:t>
            </a:r>
            <a:r>
              <a:rPr lang="bs-Latn-BA" dirty="0" err="1"/>
              <a:t>kişinin</a:t>
            </a:r>
            <a:r>
              <a:rPr lang="bs-Latn-BA" dirty="0"/>
              <a:t> </a:t>
            </a:r>
            <a:r>
              <a:rPr lang="bs-Latn-BA" dirty="0" err="1"/>
              <a:t>yine</a:t>
            </a:r>
            <a:r>
              <a:rPr lang="bs-Latn-BA" dirty="0"/>
              <a:t> o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“</a:t>
            </a:r>
            <a:r>
              <a:rPr lang="bs-Latn-BA" b="1" dirty="0"/>
              <a:t>10 </a:t>
            </a:r>
            <a:r>
              <a:rPr lang="bs-Latn-BA" b="1" dirty="0" err="1"/>
              <a:t>yıl</a:t>
            </a:r>
            <a:r>
              <a:rPr lang="bs-Latn-BA" dirty="0"/>
              <a:t>”</a:t>
            </a:r>
            <a:r>
              <a:rPr lang="bs-Latn-BA" dirty="0" err="1"/>
              <a:t>lık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-</a:t>
            </a:r>
            <a:r>
              <a:rPr lang="bs-Latn-BA" dirty="0" err="1"/>
              <a:t>Tapusuz</a:t>
            </a:r>
            <a:r>
              <a:rPr lang="bs-Latn-BA" dirty="0"/>
              <a:t> </a:t>
            </a:r>
            <a:r>
              <a:rPr lang="bs-Latn-BA" dirty="0" err="1"/>
              <a:t>taşınmaz</a:t>
            </a:r>
            <a:r>
              <a:rPr lang="bs-Latn-BA" dirty="0"/>
              <a:t> ile </a:t>
            </a:r>
            <a:r>
              <a:rPr lang="bs-Latn-BA" dirty="0" err="1"/>
              <a:t>tapuya</a:t>
            </a:r>
            <a:r>
              <a:rPr lang="bs-Latn-BA" dirty="0"/>
              <a:t> </a:t>
            </a:r>
            <a:r>
              <a:rPr lang="bs-Latn-BA" dirty="0" err="1"/>
              <a:t>kayıtlı</a:t>
            </a:r>
            <a:r>
              <a:rPr lang="bs-Latn-BA" dirty="0"/>
              <a:t> </a:t>
            </a:r>
            <a:r>
              <a:rPr lang="bs-Latn-BA" dirty="0" err="1"/>
              <a:t>olup</a:t>
            </a:r>
            <a:r>
              <a:rPr lang="bs-Latn-BA" dirty="0"/>
              <a:t> da 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sicilinden</a:t>
            </a:r>
            <a:r>
              <a:rPr lang="bs-Latn-BA" dirty="0"/>
              <a:t> </a:t>
            </a:r>
            <a:r>
              <a:rPr lang="bs-Latn-BA" dirty="0" err="1"/>
              <a:t>malikin</a:t>
            </a:r>
            <a:r>
              <a:rPr lang="bs-Latn-BA" dirty="0"/>
              <a:t> kim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anlaşılamayan</a:t>
            </a:r>
            <a:r>
              <a:rPr lang="bs-Latn-BA" dirty="0"/>
              <a:t>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“</a:t>
            </a:r>
            <a:r>
              <a:rPr lang="bs-Latn-BA" b="1" dirty="0"/>
              <a:t>20 </a:t>
            </a:r>
            <a:r>
              <a:rPr lang="bs-Latn-BA" b="1" dirty="0" err="1"/>
              <a:t>yıl</a:t>
            </a:r>
            <a:r>
              <a:rPr lang="bs-Latn-BA" dirty="0"/>
              <a:t>” malik </a:t>
            </a:r>
            <a:r>
              <a:rPr lang="bs-Latn-BA" dirty="0" err="1"/>
              <a:t>sıfatıyle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hakkının</a:t>
            </a:r>
            <a:r>
              <a:rPr lang="bs-Latn-BA" dirty="0"/>
              <a:t> </a:t>
            </a:r>
            <a:r>
              <a:rPr lang="bs-Latn-BA" dirty="0" err="1"/>
              <a:t>kazanılmasını</a:t>
            </a:r>
            <a:r>
              <a:rPr lang="bs-Latn-BA" dirty="0"/>
              <a:t> </a:t>
            </a:r>
            <a:r>
              <a:rPr lang="bs-Latn-BA" dirty="0" err="1"/>
              <a:t>sağlar</a:t>
            </a:r>
            <a:r>
              <a:rPr lang="bs-Latn-BA" dirty="0"/>
              <a:t>. 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smtClean="0"/>
              <a:t>MK </a:t>
            </a:r>
            <a:r>
              <a:rPr lang="bs-Latn-BA" dirty="0"/>
              <a:t>996 </a:t>
            </a:r>
            <a:r>
              <a:rPr lang="bs-Latn-BA" dirty="0" err="1"/>
              <a:t>kazandırıcı</a:t>
            </a:r>
            <a:r>
              <a:rPr lang="bs-Latn-BA" dirty="0"/>
              <a:t> </a:t>
            </a:r>
            <a:r>
              <a:rPr lang="bs-Latn-BA" dirty="0" err="1" smtClean="0"/>
              <a:t>zamanaşımından</a:t>
            </a:r>
            <a:r>
              <a:rPr lang="bs-Latn-BA" dirty="0" smtClean="0"/>
              <a:t> </a:t>
            </a:r>
            <a:r>
              <a:rPr lang="bs-Latn-BA" dirty="0" err="1"/>
              <a:t>istifade</a:t>
            </a:r>
            <a:r>
              <a:rPr lang="bs-Latn-BA" dirty="0"/>
              <a:t> </a:t>
            </a:r>
            <a:r>
              <a:rPr lang="bs-Latn-BA" dirty="0" err="1"/>
              <a:t>edecek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zilyede</a:t>
            </a:r>
            <a:r>
              <a:rPr lang="bs-Latn-BA" dirty="0"/>
              <a:t> </a:t>
            </a:r>
            <a:r>
              <a:rPr lang="bs-Latn-BA" dirty="0" err="1"/>
              <a:t>kendisinden</a:t>
            </a:r>
            <a:r>
              <a:rPr lang="bs-Latn-BA" dirty="0"/>
              <a:t> </a:t>
            </a:r>
            <a:r>
              <a:rPr lang="bs-Latn-BA" dirty="0" err="1"/>
              <a:t>önceki</a:t>
            </a:r>
            <a:r>
              <a:rPr lang="bs-Latn-BA" dirty="0"/>
              <a:t> </a:t>
            </a:r>
            <a:r>
              <a:rPr lang="bs-Latn-BA" dirty="0" err="1"/>
              <a:t>zilyetlerin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süresini</a:t>
            </a:r>
            <a:r>
              <a:rPr lang="bs-Latn-BA" dirty="0"/>
              <a:t>, </a:t>
            </a:r>
            <a:r>
              <a:rPr lang="bs-Latn-BA" dirty="0" err="1"/>
              <a:t>kendi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süresine</a:t>
            </a:r>
            <a:r>
              <a:rPr lang="bs-Latn-BA" dirty="0"/>
              <a:t> </a:t>
            </a:r>
            <a:r>
              <a:rPr lang="bs-Latn-BA" dirty="0" err="1"/>
              <a:t>ekleme</a:t>
            </a:r>
            <a:r>
              <a:rPr lang="bs-Latn-BA" dirty="0"/>
              <a:t> </a:t>
            </a:r>
            <a:r>
              <a:rPr lang="bs-Latn-BA" dirty="0" err="1"/>
              <a:t>imkanını</a:t>
            </a:r>
            <a:r>
              <a:rPr lang="bs-Latn-BA" dirty="0"/>
              <a:t> </a:t>
            </a:r>
            <a:r>
              <a:rPr lang="bs-Latn-BA" dirty="0" err="1"/>
              <a:t>tanımıştır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Bunun</a:t>
            </a:r>
            <a:r>
              <a:rPr lang="bs-Latn-BA" dirty="0" smtClean="0"/>
              <a:t> </a:t>
            </a:r>
            <a:r>
              <a:rPr lang="bs-Latn-BA" dirty="0" err="1"/>
              <a:t>iki</a:t>
            </a:r>
            <a:r>
              <a:rPr lang="bs-Latn-BA" dirty="0"/>
              <a:t> </a:t>
            </a:r>
            <a:r>
              <a:rPr lang="bs-Latn-BA" dirty="0" err="1"/>
              <a:t>koşulu</a:t>
            </a:r>
            <a:r>
              <a:rPr lang="bs-Latn-BA" dirty="0"/>
              <a:t> </a:t>
            </a:r>
            <a:r>
              <a:rPr lang="bs-Latn-BA" dirty="0" err="1"/>
              <a:t>vardır</a:t>
            </a:r>
            <a:r>
              <a:rPr lang="bs-Latn-BA" dirty="0"/>
              <a:t>;</a:t>
            </a:r>
            <a:br>
              <a:rPr lang="bs-Latn-BA" dirty="0"/>
            </a:br>
            <a:r>
              <a:rPr lang="bs-Latn-BA" dirty="0" err="1"/>
              <a:t>i-Zilyetliğin</a:t>
            </a:r>
            <a:r>
              <a:rPr lang="bs-Latn-BA" dirty="0"/>
              <a:t> </a:t>
            </a:r>
            <a:r>
              <a:rPr lang="bs-Latn-BA" dirty="0" err="1"/>
              <a:t>önceki</a:t>
            </a:r>
            <a:r>
              <a:rPr lang="bs-Latn-BA" dirty="0"/>
              <a:t> </a:t>
            </a:r>
            <a:r>
              <a:rPr lang="bs-Latn-BA" dirty="0" err="1"/>
              <a:t>zilyetten</a:t>
            </a:r>
            <a:r>
              <a:rPr lang="bs-Latn-BA" dirty="0"/>
              <a:t>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kazanılmış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,</a:t>
            </a:r>
            <a:br>
              <a:rPr lang="bs-Latn-BA" dirty="0"/>
            </a:br>
            <a:r>
              <a:rPr lang="bs-Latn-BA" dirty="0" err="1"/>
              <a:t>ii-Önceki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de </a:t>
            </a:r>
            <a:r>
              <a:rPr lang="bs-Latn-BA" dirty="0" err="1"/>
              <a:t>kazandırıcı</a:t>
            </a:r>
            <a:r>
              <a:rPr lang="bs-Latn-BA" dirty="0"/>
              <a:t> </a:t>
            </a:r>
            <a:r>
              <a:rPr lang="bs-Latn-BA" dirty="0" err="1"/>
              <a:t>zamanaşımından</a:t>
            </a:r>
            <a:r>
              <a:rPr lang="bs-Latn-BA" dirty="0"/>
              <a:t> </a:t>
            </a:r>
            <a:r>
              <a:rPr lang="bs-Latn-BA" dirty="0" err="1"/>
              <a:t>yararlanma</a:t>
            </a:r>
            <a:r>
              <a:rPr lang="bs-Latn-BA" dirty="0"/>
              <a:t> </a:t>
            </a:r>
            <a:r>
              <a:rPr lang="bs-Latn-BA" dirty="0" err="1"/>
              <a:t>hakkına</a:t>
            </a:r>
            <a:r>
              <a:rPr lang="bs-Latn-BA" dirty="0"/>
              <a:t> </a:t>
            </a:r>
            <a:r>
              <a:rPr lang="bs-Latn-BA" dirty="0" err="1"/>
              <a:t>sahip</a:t>
            </a:r>
            <a:r>
              <a:rPr lang="bs-Latn-BA" dirty="0"/>
              <a:t> </a:t>
            </a:r>
            <a:r>
              <a:rPr lang="bs-Latn-BA" dirty="0" err="1"/>
              <a:t>olması</a:t>
            </a:r>
            <a:r>
              <a:rPr lang="bs-Latn-BA" dirty="0"/>
              <a:t>. </a:t>
            </a:r>
            <a:r>
              <a:rPr lang="bs-Latn-BA" dirty="0" err="1"/>
              <a:t>Miras</a:t>
            </a:r>
            <a:r>
              <a:rPr lang="bs-Latn-BA" dirty="0"/>
              <a:t> </a:t>
            </a:r>
            <a:r>
              <a:rPr lang="bs-Latn-BA" dirty="0" err="1"/>
              <a:t>yoluyla</a:t>
            </a:r>
            <a:r>
              <a:rPr lang="bs-Latn-BA" dirty="0"/>
              <a:t> </a:t>
            </a:r>
            <a:r>
              <a:rPr lang="bs-Latn-BA" dirty="0" err="1"/>
              <a:t>iktisapta</a:t>
            </a:r>
            <a:r>
              <a:rPr lang="bs-Latn-BA" dirty="0"/>
              <a:t> </a:t>
            </a:r>
            <a:r>
              <a:rPr lang="bs-Latn-BA" dirty="0" err="1"/>
              <a:t>devren</a:t>
            </a:r>
            <a:r>
              <a:rPr lang="bs-Latn-BA" dirty="0"/>
              <a:t> </a:t>
            </a:r>
            <a:r>
              <a:rPr lang="bs-Latn-BA" dirty="0" err="1"/>
              <a:t>iktisaptır</a:t>
            </a:r>
            <a:r>
              <a:rPr lang="bs-Latn-BA" dirty="0"/>
              <a:t> ve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süresi</a:t>
            </a:r>
            <a:r>
              <a:rPr lang="bs-Latn-BA" dirty="0"/>
              <a:t> </a:t>
            </a:r>
            <a:r>
              <a:rPr lang="bs-Latn-BA" dirty="0" err="1"/>
              <a:t>eklenebilir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842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260648"/>
            <a:ext cx="11593288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s-Latn-BA" sz="4200" b="1" dirty="0"/>
              <a:t>Zilyetliğin </a:t>
            </a:r>
            <a:r>
              <a:rPr lang="bs-Latn-BA" sz="4200" b="1" dirty="0" err="1" smtClean="0"/>
              <a:t>İşlevleri</a:t>
            </a:r>
            <a:endParaRPr lang="bs-Latn-BA" sz="4200" b="1" dirty="0" smtClean="0"/>
          </a:p>
          <a:p>
            <a:pPr marL="0" indent="0"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b="1" dirty="0"/>
              <a:t>1</a:t>
            </a:r>
            <a:r>
              <a:rPr lang="bs-Latn-BA" dirty="0"/>
              <a:t>.Taşınır </a:t>
            </a:r>
            <a:r>
              <a:rPr lang="bs-Latn-BA" dirty="0" err="1"/>
              <a:t>mallar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haklarda</a:t>
            </a:r>
            <a:r>
              <a:rPr lang="bs-Latn-BA" dirty="0"/>
              <a:t> “</a:t>
            </a:r>
            <a:r>
              <a:rPr lang="bs-Latn-BA" i="1" dirty="0" err="1"/>
              <a:t>aleniyeti</a:t>
            </a:r>
            <a:r>
              <a:rPr lang="bs-Latn-BA" i="1" dirty="0"/>
              <a:t> </a:t>
            </a:r>
            <a:r>
              <a:rPr lang="bs-Latn-BA" i="1" dirty="0" err="1"/>
              <a:t>sağlar</a:t>
            </a:r>
            <a:r>
              <a:rPr lang="bs-Latn-BA" dirty="0"/>
              <a:t>”.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“</a:t>
            </a:r>
            <a:r>
              <a:rPr lang="bs-Latn-BA" i="1" dirty="0" err="1"/>
              <a:t>ayni</a:t>
            </a:r>
            <a:r>
              <a:rPr lang="bs-Latn-BA" i="1" dirty="0"/>
              <a:t> </a:t>
            </a:r>
            <a:r>
              <a:rPr lang="bs-Latn-BA" i="1" dirty="0" err="1"/>
              <a:t>hakların</a:t>
            </a:r>
            <a:r>
              <a:rPr lang="bs-Latn-BA" i="1" dirty="0"/>
              <a:t> </a:t>
            </a:r>
            <a:r>
              <a:rPr lang="bs-Latn-BA" i="1" dirty="0" err="1"/>
              <a:t>aleniyet</a:t>
            </a:r>
            <a:r>
              <a:rPr lang="bs-Latn-BA" i="1" dirty="0"/>
              <a:t> </a:t>
            </a:r>
            <a:r>
              <a:rPr lang="bs-Latn-BA" i="1" dirty="0" err="1"/>
              <a:t>kazanmasına</a:t>
            </a:r>
            <a:r>
              <a:rPr lang="bs-Latn-BA" i="1" dirty="0"/>
              <a:t> hizmet </a:t>
            </a:r>
            <a:r>
              <a:rPr lang="bs-Latn-BA" i="1" dirty="0" err="1"/>
              <a:t>etmez</a:t>
            </a:r>
            <a:r>
              <a:rPr lang="bs-Latn-BA" dirty="0"/>
              <a:t>”.</a:t>
            </a:r>
            <a:br>
              <a:rPr lang="bs-Latn-BA" dirty="0"/>
            </a:br>
            <a:r>
              <a:rPr lang="bs-Latn-BA" b="1" dirty="0"/>
              <a:t>2</a:t>
            </a:r>
            <a:r>
              <a:rPr lang="bs-Latn-BA" dirty="0"/>
              <a:t>.Taşınırlarda </a:t>
            </a:r>
            <a:r>
              <a:rPr lang="bs-Latn-BA" dirty="0" err="1"/>
              <a:t>kural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“</a:t>
            </a:r>
            <a:r>
              <a:rPr lang="bs-Latn-BA" i="1" dirty="0" err="1"/>
              <a:t>mülkiyetin</a:t>
            </a:r>
            <a:r>
              <a:rPr lang="bs-Latn-BA" i="1" dirty="0"/>
              <a:t> </a:t>
            </a:r>
            <a:r>
              <a:rPr lang="bs-Latn-BA" i="1" dirty="0" err="1"/>
              <a:t>nakli</a:t>
            </a:r>
            <a:r>
              <a:rPr lang="bs-Latn-BA" i="1" dirty="0"/>
              <a:t> ve </a:t>
            </a:r>
            <a:r>
              <a:rPr lang="bs-Latn-BA" i="1" dirty="0" err="1"/>
              <a:t>diğer</a:t>
            </a:r>
            <a:r>
              <a:rPr lang="bs-Latn-BA" i="1" dirty="0"/>
              <a:t> </a:t>
            </a:r>
            <a:r>
              <a:rPr lang="bs-Latn-BA" i="1" dirty="0" err="1"/>
              <a:t>ayni</a:t>
            </a:r>
            <a:r>
              <a:rPr lang="bs-Latn-BA" i="1" dirty="0"/>
              <a:t> </a:t>
            </a:r>
            <a:r>
              <a:rPr lang="bs-Latn-BA" i="1" dirty="0" err="1"/>
              <a:t>hakların</a:t>
            </a:r>
            <a:r>
              <a:rPr lang="bs-Latn-BA" i="1" dirty="0"/>
              <a:t> </a:t>
            </a:r>
            <a:r>
              <a:rPr lang="bs-Latn-BA" i="1" dirty="0" err="1"/>
              <a:t>tesisi</a:t>
            </a:r>
            <a:r>
              <a:rPr lang="bs-Latn-BA" dirty="0"/>
              <a:t>”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devri</a:t>
            </a:r>
            <a:r>
              <a:rPr lang="bs-Latn-BA" dirty="0"/>
              <a:t> ile </a:t>
            </a:r>
            <a:r>
              <a:rPr lang="bs-Latn-BA" dirty="0" err="1"/>
              <a:t>mümkündür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b="1" dirty="0"/>
              <a:t>3</a:t>
            </a:r>
            <a:r>
              <a:rPr lang="bs-Latn-BA" dirty="0"/>
              <a:t>.Üçüncü </a:t>
            </a:r>
            <a:r>
              <a:rPr lang="bs-Latn-BA" dirty="0" err="1"/>
              <a:t>şahısların</a:t>
            </a:r>
            <a:r>
              <a:rPr lang="bs-Latn-BA" dirty="0"/>
              <a:t> </a:t>
            </a:r>
            <a:r>
              <a:rPr lang="bs-Latn-BA" dirty="0" err="1"/>
              <a:t>iyiniyetle</a:t>
            </a:r>
            <a:r>
              <a:rPr lang="bs-Latn-BA" dirty="0"/>
              <a:t> malik </a:t>
            </a:r>
            <a:r>
              <a:rPr lang="bs-Latn-BA" dirty="0" err="1"/>
              <a:t>olmayan</a:t>
            </a:r>
            <a:r>
              <a:rPr lang="bs-Latn-BA" dirty="0"/>
              <a:t> </a:t>
            </a:r>
            <a:r>
              <a:rPr lang="bs-Latn-BA" dirty="0" err="1"/>
              <a:t>zilyetlerden</a:t>
            </a:r>
            <a:r>
              <a:rPr lang="bs-Latn-BA" dirty="0"/>
              <a:t> </a:t>
            </a:r>
            <a:r>
              <a:rPr lang="bs-Latn-BA" dirty="0" err="1"/>
              <a:t>iktisapettikleri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haklar</a:t>
            </a:r>
            <a:r>
              <a:rPr lang="bs-Latn-BA" dirty="0"/>
              <a:t>, </a:t>
            </a:r>
            <a:r>
              <a:rPr lang="bs-Latn-BA" dirty="0" err="1"/>
              <a:t>bazı</a:t>
            </a:r>
            <a:r>
              <a:rPr lang="bs-Latn-BA" dirty="0"/>
              <a:t> </a:t>
            </a:r>
            <a:r>
              <a:rPr lang="bs-Latn-BA" dirty="0" err="1"/>
              <a:t>istisnalar</a:t>
            </a:r>
            <a:r>
              <a:rPr lang="bs-Latn-BA" dirty="0"/>
              <a:t> </a:t>
            </a:r>
            <a:r>
              <a:rPr lang="bs-Latn-BA" dirty="0" err="1"/>
              <a:t>dışında</a:t>
            </a:r>
            <a:r>
              <a:rPr lang="bs-Latn-BA" dirty="0"/>
              <a:t> </a:t>
            </a:r>
            <a:r>
              <a:rPr lang="bs-Latn-BA" dirty="0" err="1"/>
              <a:t>korunur</a:t>
            </a:r>
            <a:r>
              <a:rPr lang="bs-Latn-BA" dirty="0" smtClean="0"/>
              <a:t>.</a:t>
            </a:r>
          </a:p>
          <a:p>
            <a:pPr marL="0" indent="0">
              <a:buNone/>
            </a:pPr>
            <a:r>
              <a:rPr lang="bs-Latn-BA" b="1" dirty="0"/>
              <a:t>4</a:t>
            </a:r>
            <a:r>
              <a:rPr lang="bs-Latn-BA" dirty="0"/>
              <a:t>.Zilyetlik,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hakların</a:t>
            </a:r>
            <a:r>
              <a:rPr lang="bs-Latn-BA" dirty="0"/>
              <a:t> </a:t>
            </a:r>
            <a:r>
              <a:rPr lang="bs-Latn-BA" dirty="0" err="1"/>
              <a:t>kazanılmasına</a:t>
            </a:r>
            <a:r>
              <a:rPr lang="bs-Latn-BA" dirty="0"/>
              <a:t> hizmet </a:t>
            </a:r>
            <a:r>
              <a:rPr lang="bs-Latn-BA" dirty="0" err="1"/>
              <a:t>eder</a:t>
            </a:r>
            <a:r>
              <a:rPr lang="bs-Latn-BA" dirty="0"/>
              <a:t>:</a:t>
            </a:r>
            <a:br>
              <a:rPr lang="bs-Latn-BA" dirty="0"/>
            </a:br>
            <a:r>
              <a:rPr lang="bs-Latn-BA" b="1" dirty="0" err="1" smtClean="0"/>
              <a:t>a-Taşınırlarda</a:t>
            </a:r>
            <a:r>
              <a:rPr lang="bs-Latn-BA" dirty="0"/>
              <a:t/>
            </a:r>
            <a:br>
              <a:rPr lang="bs-Latn-BA" dirty="0"/>
            </a:br>
            <a:r>
              <a:rPr lang="tr-TR" dirty="0" smtClean="0"/>
              <a:t>	</a:t>
            </a:r>
            <a:r>
              <a:rPr lang="bs-Latn-BA" b="1" dirty="0" smtClean="0"/>
              <a:t>-</a:t>
            </a:r>
            <a:r>
              <a:rPr lang="bs-Latn-BA" b="1" dirty="0" err="1"/>
              <a:t>İhraz</a:t>
            </a:r>
            <a:r>
              <a:rPr lang="bs-Latn-BA" dirty="0"/>
              <a:t> </a:t>
            </a:r>
            <a:r>
              <a:rPr lang="bs-Latn-BA" dirty="0" err="1"/>
              <a:t>yoluyla</a:t>
            </a:r>
            <a:r>
              <a:rPr lang="bs-Latn-BA" dirty="0"/>
              <a:t> </a:t>
            </a:r>
            <a:r>
              <a:rPr lang="bs-Latn-BA" dirty="0" err="1"/>
              <a:t>kazanaılmasına</a:t>
            </a:r>
            <a:r>
              <a:rPr lang="bs-Latn-BA" dirty="0"/>
              <a:t> hizmet </a:t>
            </a:r>
            <a:r>
              <a:rPr lang="bs-Latn-BA" dirty="0" err="1"/>
              <a:t>eder</a:t>
            </a:r>
            <a:r>
              <a:rPr lang="bs-Latn-BA" dirty="0"/>
              <a:t>. “</a:t>
            </a:r>
            <a:r>
              <a:rPr lang="bs-Latn-BA" i="1" dirty="0" err="1"/>
              <a:t>sahipsiz</a:t>
            </a:r>
            <a:r>
              <a:rPr lang="bs-Latn-BA" i="1" dirty="0"/>
              <a:t> bir </a:t>
            </a:r>
            <a:r>
              <a:rPr lang="bs-Latn-BA" i="1" dirty="0" err="1"/>
              <a:t>taşınırı</a:t>
            </a:r>
            <a:r>
              <a:rPr lang="bs-Latn-BA" i="1" dirty="0"/>
              <a:t> malik </a:t>
            </a:r>
            <a:r>
              <a:rPr lang="bs-Latn-BA" i="1" dirty="0" err="1"/>
              <a:t>olmak</a:t>
            </a:r>
            <a:r>
              <a:rPr lang="bs-Latn-BA" i="1" dirty="0"/>
              <a:t> </a:t>
            </a:r>
            <a:r>
              <a:rPr lang="bs-Latn-BA" i="1" dirty="0" err="1"/>
              <a:t>iradesiyle</a:t>
            </a:r>
            <a:r>
              <a:rPr lang="bs-Latn-BA" i="1" dirty="0"/>
              <a:t> </a:t>
            </a:r>
            <a:r>
              <a:rPr lang="bs-Latn-BA" i="1" dirty="0" err="1"/>
              <a:t>zilyetliğine</a:t>
            </a:r>
            <a:r>
              <a:rPr lang="bs-Latn-BA" i="1" dirty="0"/>
              <a:t> </a:t>
            </a:r>
            <a:r>
              <a:rPr lang="bs-Latn-BA" i="1" dirty="0" err="1"/>
              <a:t>geçiren</a:t>
            </a:r>
            <a:r>
              <a:rPr lang="bs-Latn-BA" i="1" dirty="0"/>
              <a:t> </a:t>
            </a:r>
            <a:r>
              <a:rPr lang="bs-Latn-BA" i="1" dirty="0" err="1"/>
              <a:t>kimse</a:t>
            </a:r>
            <a:r>
              <a:rPr lang="bs-Latn-BA" i="1" dirty="0"/>
              <a:t>, </a:t>
            </a:r>
            <a:r>
              <a:rPr lang="bs-Latn-BA" i="1" dirty="0" err="1"/>
              <a:t>onun</a:t>
            </a:r>
            <a:r>
              <a:rPr lang="bs-Latn-BA" i="1" dirty="0"/>
              <a:t> maliki </a:t>
            </a:r>
            <a:r>
              <a:rPr lang="bs-Latn-BA" i="1" dirty="0" err="1"/>
              <a:t>olur</a:t>
            </a:r>
            <a:r>
              <a:rPr lang="bs-Latn-BA" dirty="0"/>
              <a:t>” MK 767. </a:t>
            </a:r>
            <a:br>
              <a:rPr lang="bs-Latn-BA" dirty="0"/>
            </a:br>
            <a:r>
              <a:rPr lang="tr-TR" dirty="0" smtClean="0"/>
              <a:t>	</a:t>
            </a:r>
            <a:r>
              <a:rPr lang="bs-Latn-BA" dirty="0" smtClean="0"/>
              <a:t>–</a:t>
            </a:r>
            <a:r>
              <a:rPr lang="bs-Latn-BA" b="1" dirty="0" err="1"/>
              <a:t>Zamanaşımı</a:t>
            </a:r>
            <a:r>
              <a:rPr lang="bs-Latn-BA" b="1" dirty="0"/>
              <a:t>:</a:t>
            </a:r>
            <a:r>
              <a:rPr lang="bs-Latn-BA" dirty="0"/>
              <a:t> “</a:t>
            </a:r>
            <a:r>
              <a:rPr lang="bs-Latn-BA" i="1" dirty="0" err="1"/>
              <a:t>Başkasının</a:t>
            </a:r>
            <a:r>
              <a:rPr lang="bs-Latn-BA" i="1" dirty="0"/>
              <a:t> </a:t>
            </a:r>
            <a:r>
              <a:rPr lang="bs-Latn-BA" i="1" dirty="0" err="1"/>
              <a:t>taşınır</a:t>
            </a:r>
            <a:r>
              <a:rPr lang="bs-Latn-BA" i="1" dirty="0"/>
              <a:t> bir </a:t>
            </a:r>
            <a:r>
              <a:rPr lang="bs-Latn-BA" i="1" dirty="0" err="1"/>
              <a:t>malını</a:t>
            </a:r>
            <a:r>
              <a:rPr lang="bs-Latn-BA" i="1" dirty="0"/>
              <a:t> </a:t>
            </a:r>
            <a:r>
              <a:rPr lang="bs-Latn-BA" i="1" dirty="0" err="1"/>
              <a:t>davasız</a:t>
            </a:r>
            <a:r>
              <a:rPr lang="bs-Latn-BA" i="1" dirty="0"/>
              <a:t> ve </a:t>
            </a:r>
            <a:r>
              <a:rPr lang="bs-Latn-BA" i="1" dirty="0" err="1"/>
              <a:t>aralıksız</a:t>
            </a:r>
            <a:r>
              <a:rPr lang="bs-Latn-BA" i="1" dirty="0"/>
              <a:t> 5 </a:t>
            </a:r>
            <a:r>
              <a:rPr lang="bs-Latn-BA" i="1" dirty="0" err="1"/>
              <a:t>yıl</a:t>
            </a:r>
            <a:r>
              <a:rPr lang="bs-Latn-BA" i="1" dirty="0"/>
              <a:t> </a:t>
            </a:r>
            <a:r>
              <a:rPr lang="bs-Latn-BA" i="1" dirty="0" err="1"/>
              <a:t>iyiniyetle</a:t>
            </a:r>
            <a:r>
              <a:rPr lang="bs-Latn-BA" i="1" dirty="0"/>
              <a:t> </a:t>
            </a:r>
            <a:r>
              <a:rPr lang="bs-Latn-BA" i="1" dirty="0" err="1"/>
              <a:t>zilyetliğinde</a:t>
            </a:r>
            <a:r>
              <a:rPr lang="bs-Latn-BA" i="1" dirty="0"/>
              <a:t> </a:t>
            </a:r>
            <a:r>
              <a:rPr lang="bs-Latn-BA" i="1" dirty="0" err="1"/>
              <a:t>bulunduran</a:t>
            </a:r>
            <a:r>
              <a:rPr lang="bs-Latn-BA" i="1" dirty="0"/>
              <a:t> </a:t>
            </a:r>
            <a:r>
              <a:rPr lang="bs-Latn-BA" i="1" dirty="0" err="1"/>
              <a:t>kimse</a:t>
            </a:r>
            <a:r>
              <a:rPr lang="bs-Latn-BA" i="1" dirty="0"/>
              <a:t> </a:t>
            </a:r>
            <a:r>
              <a:rPr lang="bs-Latn-BA" i="1" dirty="0" err="1"/>
              <a:t>zamanaşımı</a:t>
            </a:r>
            <a:r>
              <a:rPr lang="bs-Latn-BA" i="1" dirty="0"/>
              <a:t> </a:t>
            </a:r>
            <a:r>
              <a:rPr lang="bs-Latn-BA" i="1" dirty="0" err="1"/>
              <a:t>yoluyla</a:t>
            </a:r>
            <a:r>
              <a:rPr lang="bs-Latn-BA" i="1" dirty="0"/>
              <a:t> o </a:t>
            </a:r>
            <a:r>
              <a:rPr lang="bs-Latn-BA" i="1" dirty="0" err="1"/>
              <a:t>taşınırın</a:t>
            </a:r>
            <a:r>
              <a:rPr lang="bs-Latn-BA" i="1" dirty="0"/>
              <a:t> maliki </a:t>
            </a:r>
            <a:r>
              <a:rPr lang="bs-Latn-BA" i="1" dirty="0" err="1"/>
              <a:t>olur</a:t>
            </a:r>
            <a:r>
              <a:rPr lang="bs-Latn-BA" dirty="0"/>
              <a:t>” MK </a:t>
            </a:r>
            <a:r>
              <a:rPr lang="bs-Latn-BA" dirty="0" smtClean="0"/>
              <a:t>777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8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260648"/>
            <a:ext cx="11809312" cy="65973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s-Latn-BA" b="1" dirty="0" err="1" smtClean="0"/>
              <a:t>b-Taşınmazlarda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b="1" dirty="0" err="1"/>
              <a:t>i-İşgal</a:t>
            </a:r>
            <a:r>
              <a:rPr lang="bs-Latn-BA" dirty="0"/>
              <a:t>: “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kütüğüne</a:t>
            </a:r>
            <a:r>
              <a:rPr lang="bs-Latn-BA" dirty="0"/>
              <a:t> </a:t>
            </a:r>
            <a:r>
              <a:rPr lang="bs-Latn-BA" dirty="0" err="1"/>
              <a:t>kayıtlı</a:t>
            </a:r>
            <a:r>
              <a:rPr lang="bs-Latn-BA" dirty="0"/>
              <a:t> bir </a:t>
            </a:r>
            <a:r>
              <a:rPr lang="bs-Latn-BA" dirty="0" err="1"/>
              <a:t>taşınmazın</a:t>
            </a:r>
            <a:r>
              <a:rPr lang="bs-Latn-BA" dirty="0"/>
              <a:t> </a:t>
            </a:r>
            <a:r>
              <a:rPr lang="bs-Latn-BA" dirty="0" err="1"/>
              <a:t>mülkiyetinin</a:t>
            </a:r>
            <a:r>
              <a:rPr lang="bs-Latn-BA" dirty="0"/>
              <a:t> </a:t>
            </a:r>
            <a:r>
              <a:rPr lang="bs-Latn-BA" dirty="0" err="1"/>
              <a:t>işgal</a:t>
            </a:r>
            <a:r>
              <a:rPr lang="bs-Latn-BA" dirty="0"/>
              <a:t> </a:t>
            </a:r>
            <a:r>
              <a:rPr lang="bs-Latn-BA" dirty="0" err="1"/>
              <a:t>yoluyla</a:t>
            </a:r>
            <a:r>
              <a:rPr lang="bs-Latn-BA" dirty="0"/>
              <a:t> </a:t>
            </a:r>
            <a:r>
              <a:rPr lang="bs-Latn-BA" dirty="0" err="1"/>
              <a:t>kazanılması</a:t>
            </a:r>
            <a:r>
              <a:rPr lang="bs-Latn-BA" dirty="0"/>
              <a:t>,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kaydının</a:t>
            </a:r>
            <a:r>
              <a:rPr lang="bs-Latn-BA" dirty="0"/>
              <a:t> </a:t>
            </a:r>
            <a:r>
              <a:rPr lang="bs-Latn-BA" dirty="0" err="1"/>
              <a:t>malikinin</a:t>
            </a:r>
            <a:r>
              <a:rPr lang="bs-Latn-BA" dirty="0"/>
              <a:t> </a:t>
            </a:r>
            <a:r>
              <a:rPr lang="bs-Latn-BA" dirty="0" err="1"/>
              <a:t>istemiyle</a:t>
            </a:r>
            <a:r>
              <a:rPr lang="bs-Latn-BA" dirty="0"/>
              <a:t> </a:t>
            </a:r>
            <a:r>
              <a:rPr lang="bs-Latn-BA" dirty="0" err="1"/>
              <a:t>terkin</a:t>
            </a:r>
            <a:r>
              <a:rPr lang="bs-Latn-BA" dirty="0"/>
              <a:t> </a:t>
            </a:r>
            <a:r>
              <a:rPr lang="bs-Latn-BA" dirty="0" err="1"/>
              <a:t>edilmiş</a:t>
            </a:r>
            <a:r>
              <a:rPr lang="bs-Latn-BA" dirty="0"/>
              <a:t> </a:t>
            </a:r>
            <a:r>
              <a:rPr lang="bs-Latn-BA" dirty="0" err="1"/>
              <a:t>olmasına</a:t>
            </a:r>
            <a:r>
              <a:rPr lang="bs-Latn-BA" dirty="0"/>
              <a:t> </a:t>
            </a:r>
            <a:r>
              <a:rPr lang="bs-Latn-BA" dirty="0" err="1"/>
              <a:t>bağlıdır</a:t>
            </a:r>
            <a:r>
              <a:rPr lang="bs-Latn-BA" dirty="0"/>
              <a:t>. </a:t>
            </a:r>
            <a:r>
              <a:rPr lang="bs-Latn-BA" dirty="0" err="1"/>
              <a:t>Tapusuz</a:t>
            </a:r>
            <a:r>
              <a:rPr lang="bs-Latn-BA" dirty="0"/>
              <a:t> </a:t>
            </a:r>
            <a:r>
              <a:rPr lang="bs-Latn-BA" dirty="0" err="1"/>
              <a:t>taşınmazlar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işgal</a:t>
            </a:r>
            <a:r>
              <a:rPr lang="bs-Latn-BA" dirty="0"/>
              <a:t> </a:t>
            </a:r>
            <a:r>
              <a:rPr lang="bs-Latn-BA" dirty="0" err="1"/>
              <a:t>yoluyla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kazanılamaz</a:t>
            </a:r>
            <a:r>
              <a:rPr lang="bs-Latn-BA" dirty="0"/>
              <a:t>” MK 707.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b="1" dirty="0" err="1" smtClean="0"/>
              <a:t>ii-Zamanaşımı</a:t>
            </a:r>
            <a:r>
              <a:rPr lang="bs-Latn-BA" dirty="0"/>
              <a:t>: </a:t>
            </a:r>
            <a:r>
              <a:rPr lang="bs-Latn-BA" dirty="0" smtClean="0"/>
              <a:t>–</a:t>
            </a:r>
            <a:endParaRPr lang="tr-TR" dirty="0" smtClean="0"/>
          </a:p>
          <a:p>
            <a:pPr marL="0" indent="0">
              <a:buNone/>
            </a:pPr>
            <a:r>
              <a:rPr lang="bs-Latn-BA" b="1" dirty="0" err="1" smtClean="0"/>
              <a:t>Olağan</a:t>
            </a:r>
            <a:r>
              <a:rPr lang="bs-Latn-BA" b="1" dirty="0" smtClean="0"/>
              <a:t> </a:t>
            </a:r>
            <a:r>
              <a:rPr lang="bs-Latn-BA" b="1" dirty="0" err="1"/>
              <a:t>Zamanaşımı</a:t>
            </a:r>
            <a:r>
              <a:rPr lang="bs-Latn-BA" dirty="0"/>
              <a:t>: “</a:t>
            </a:r>
            <a:r>
              <a:rPr lang="bs-Latn-BA" dirty="0" err="1"/>
              <a:t>Geçerli</a:t>
            </a:r>
            <a:r>
              <a:rPr lang="bs-Latn-BA" dirty="0"/>
              <a:t> ve </a:t>
            </a:r>
            <a:r>
              <a:rPr lang="bs-Latn-BA" dirty="0" err="1"/>
              <a:t>hukuki</a:t>
            </a:r>
            <a:r>
              <a:rPr lang="bs-Latn-BA" dirty="0"/>
              <a:t> bir </a:t>
            </a:r>
            <a:r>
              <a:rPr lang="bs-Latn-BA" dirty="0" err="1"/>
              <a:t>sebep</a:t>
            </a:r>
            <a:r>
              <a:rPr lang="bs-Latn-BA" dirty="0"/>
              <a:t> </a:t>
            </a:r>
            <a:r>
              <a:rPr lang="bs-Latn-BA" dirty="0" err="1"/>
              <a:t>olmaksızın</a:t>
            </a:r>
            <a:r>
              <a:rPr lang="bs-Latn-BA" dirty="0"/>
              <a:t> 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kütüğüne</a:t>
            </a:r>
            <a:r>
              <a:rPr lang="bs-Latn-BA" dirty="0"/>
              <a:t> malik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yazılan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,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üzerindeki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davasız</a:t>
            </a:r>
            <a:r>
              <a:rPr lang="bs-Latn-BA" dirty="0"/>
              <a:t> ve </a:t>
            </a:r>
            <a:r>
              <a:rPr lang="bs-Latn-BA" dirty="0" err="1"/>
              <a:t>aralıksız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 </a:t>
            </a:r>
            <a:r>
              <a:rPr lang="bs-Latn-BA" b="1" dirty="0"/>
              <a:t>10 </a:t>
            </a:r>
            <a:r>
              <a:rPr lang="bs-Latn-BA" b="1" dirty="0" err="1"/>
              <a:t>yıl</a:t>
            </a:r>
            <a:r>
              <a:rPr lang="bs-Latn-BA" dirty="0"/>
              <a:t> </a:t>
            </a:r>
            <a:r>
              <a:rPr lang="bs-Latn-BA" dirty="0" err="1"/>
              <a:t>süreyle</a:t>
            </a:r>
            <a:r>
              <a:rPr lang="bs-Latn-BA" dirty="0"/>
              <a:t> ve </a:t>
            </a:r>
            <a:r>
              <a:rPr lang="bs-Latn-BA" b="1" dirty="0" err="1"/>
              <a:t>iyiniyetle</a:t>
            </a:r>
            <a:r>
              <a:rPr lang="bs-Latn-BA" b="1" dirty="0"/>
              <a:t> </a:t>
            </a:r>
            <a:r>
              <a:rPr lang="bs-Latn-BA" b="1" dirty="0" err="1"/>
              <a:t>sürdürürse</a:t>
            </a:r>
            <a:r>
              <a:rPr lang="bs-Latn-BA" dirty="0"/>
              <a:t>, </a:t>
            </a:r>
            <a:r>
              <a:rPr lang="bs-Latn-BA" dirty="0" err="1"/>
              <a:t>onun</a:t>
            </a:r>
            <a:r>
              <a:rPr lang="bs-Latn-BA" dirty="0"/>
              <a:t>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yolla</a:t>
            </a:r>
            <a:r>
              <a:rPr lang="bs-Latn-BA" dirty="0"/>
              <a:t> </a:t>
            </a:r>
            <a:r>
              <a:rPr lang="bs-Latn-BA" dirty="0" err="1"/>
              <a:t>kazanmış</a:t>
            </a:r>
            <a:r>
              <a:rPr lang="bs-Latn-BA" dirty="0"/>
              <a:t> </a:t>
            </a:r>
            <a:r>
              <a:rPr lang="bs-Latn-BA" dirty="0" err="1"/>
              <a:t>olduğu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hakkına</a:t>
            </a:r>
            <a:r>
              <a:rPr lang="bs-Latn-BA" dirty="0"/>
              <a:t> </a:t>
            </a:r>
            <a:r>
              <a:rPr lang="bs-Latn-BA" dirty="0" err="1"/>
              <a:t>itiraz</a:t>
            </a:r>
            <a:r>
              <a:rPr lang="bs-Latn-BA" dirty="0"/>
              <a:t> </a:t>
            </a:r>
            <a:r>
              <a:rPr lang="bs-Latn-BA" dirty="0" err="1"/>
              <a:t>edilemez</a:t>
            </a:r>
            <a:r>
              <a:rPr lang="bs-Latn-BA" dirty="0"/>
              <a:t>” MK 712.</a:t>
            </a:r>
            <a:br>
              <a:rPr lang="bs-Latn-BA" dirty="0"/>
            </a:br>
            <a:r>
              <a:rPr lang="bs-Latn-BA" b="1" dirty="0"/>
              <a:t>-</a:t>
            </a:r>
            <a:r>
              <a:rPr lang="bs-Latn-BA" b="1" dirty="0" err="1"/>
              <a:t>Olağanüstü</a:t>
            </a:r>
            <a:r>
              <a:rPr lang="bs-Latn-BA" b="1" dirty="0"/>
              <a:t> </a:t>
            </a:r>
            <a:r>
              <a:rPr lang="bs-Latn-BA" b="1" dirty="0" err="1"/>
              <a:t>zamanaşımı</a:t>
            </a:r>
            <a:r>
              <a:rPr lang="bs-Latn-BA" dirty="0"/>
              <a:t>: “</a:t>
            </a:r>
            <a:r>
              <a:rPr lang="bs-Latn-BA" dirty="0" err="1"/>
              <a:t>tapu</a:t>
            </a:r>
            <a:r>
              <a:rPr lang="bs-Latn-BA" dirty="0"/>
              <a:t> </a:t>
            </a:r>
            <a:r>
              <a:rPr lang="bs-Latn-BA" dirty="0" err="1"/>
              <a:t>kütüğünde</a:t>
            </a:r>
            <a:r>
              <a:rPr lang="bs-Latn-BA" dirty="0"/>
              <a:t> </a:t>
            </a:r>
            <a:r>
              <a:rPr lang="bs-Latn-BA" dirty="0" err="1"/>
              <a:t>kayıtlı</a:t>
            </a:r>
            <a:r>
              <a:rPr lang="bs-Latn-BA" dirty="0"/>
              <a:t> </a:t>
            </a:r>
            <a:r>
              <a:rPr lang="bs-Latn-BA" dirty="0" err="1"/>
              <a:t>olmayan</a:t>
            </a:r>
            <a:r>
              <a:rPr lang="bs-Latn-BA" dirty="0"/>
              <a:t> bir </a:t>
            </a:r>
            <a:r>
              <a:rPr lang="bs-Latn-BA" dirty="0" err="1"/>
              <a:t>taşınmazı</a:t>
            </a:r>
            <a:r>
              <a:rPr lang="bs-Latn-BA" dirty="0"/>
              <a:t> </a:t>
            </a:r>
            <a:r>
              <a:rPr lang="bs-Latn-BA" u="sng" dirty="0" err="1"/>
              <a:t>davasız</a:t>
            </a:r>
            <a:r>
              <a:rPr lang="bs-Latn-BA" u="sng" dirty="0"/>
              <a:t> ve </a:t>
            </a:r>
            <a:r>
              <a:rPr lang="bs-Latn-BA" u="sng" dirty="0" err="1"/>
              <a:t>aralıksız</a:t>
            </a:r>
            <a:r>
              <a:rPr lang="bs-Latn-BA" u="sng" dirty="0"/>
              <a:t> </a:t>
            </a:r>
            <a:r>
              <a:rPr lang="bs-Latn-BA" u="sng" dirty="0" err="1"/>
              <a:t>olarak</a:t>
            </a:r>
            <a:r>
              <a:rPr lang="bs-Latn-BA" u="sng" dirty="0"/>
              <a:t> </a:t>
            </a:r>
            <a:r>
              <a:rPr lang="bs-Latn-BA" b="1" u="sng" dirty="0"/>
              <a:t>20 </a:t>
            </a:r>
            <a:r>
              <a:rPr lang="bs-Latn-BA" b="1" u="sng" dirty="0" err="1"/>
              <a:t>yıl</a:t>
            </a:r>
            <a:r>
              <a:rPr lang="bs-Latn-BA" b="1" u="sng" dirty="0"/>
              <a:t> </a:t>
            </a:r>
            <a:r>
              <a:rPr lang="bs-Latn-BA" u="sng" dirty="0" err="1"/>
              <a:t>süreyle</a:t>
            </a:r>
            <a:r>
              <a:rPr lang="bs-Latn-BA" u="sng" dirty="0"/>
              <a:t> ve malik </a:t>
            </a:r>
            <a:r>
              <a:rPr lang="bs-Latn-BA" u="sng" dirty="0" err="1"/>
              <a:t>sıfatıyla</a:t>
            </a:r>
            <a:r>
              <a:rPr lang="bs-Latn-BA" u="sng" dirty="0"/>
              <a:t> </a:t>
            </a:r>
            <a:r>
              <a:rPr lang="bs-Latn-BA" u="sng" dirty="0" err="1"/>
              <a:t>zilyetliğinde</a:t>
            </a:r>
            <a:r>
              <a:rPr lang="bs-Latn-BA" u="sng" dirty="0"/>
              <a:t> </a:t>
            </a:r>
            <a:r>
              <a:rPr lang="bs-Latn-BA" u="sng" dirty="0" err="1"/>
              <a:t>bulunduran</a:t>
            </a:r>
            <a:r>
              <a:rPr lang="bs-Latn-BA" u="sng" dirty="0"/>
              <a:t> </a:t>
            </a:r>
            <a:r>
              <a:rPr lang="bs-Latn-BA" u="sng" dirty="0" err="1"/>
              <a:t>kişi</a:t>
            </a:r>
            <a:r>
              <a:rPr lang="bs-Latn-BA" u="sng" dirty="0"/>
              <a:t>, o </a:t>
            </a:r>
            <a:r>
              <a:rPr lang="bs-Latn-BA" u="sng" dirty="0" err="1"/>
              <a:t>taşınmazın</a:t>
            </a:r>
            <a:r>
              <a:rPr lang="bs-Latn-BA" u="sng" dirty="0"/>
              <a:t> </a:t>
            </a:r>
            <a:r>
              <a:rPr lang="bs-Latn-BA" u="sng" dirty="0" err="1"/>
              <a:t>tamamı</a:t>
            </a:r>
            <a:r>
              <a:rPr lang="bs-Latn-BA" u="sng" dirty="0"/>
              <a:t>, bir </a:t>
            </a:r>
            <a:r>
              <a:rPr lang="bs-Latn-BA" u="sng" dirty="0" err="1"/>
              <a:t>parçası</a:t>
            </a:r>
            <a:r>
              <a:rPr lang="bs-Latn-BA" u="sng" dirty="0"/>
              <a:t> </a:t>
            </a:r>
            <a:r>
              <a:rPr lang="bs-Latn-BA" u="sng" dirty="0" err="1"/>
              <a:t>veya</a:t>
            </a:r>
            <a:r>
              <a:rPr lang="bs-Latn-BA" u="sng" dirty="0"/>
              <a:t> bir </a:t>
            </a:r>
            <a:r>
              <a:rPr lang="bs-Latn-BA" u="sng" dirty="0" err="1"/>
              <a:t>payı</a:t>
            </a:r>
            <a:r>
              <a:rPr lang="bs-Latn-BA" u="sng" dirty="0"/>
              <a:t> </a:t>
            </a:r>
            <a:r>
              <a:rPr lang="bs-Latn-BA" u="sng" dirty="0" err="1"/>
              <a:t>üzerindeki</a:t>
            </a:r>
            <a:r>
              <a:rPr lang="bs-Latn-BA" u="sng" dirty="0"/>
              <a:t> </a:t>
            </a:r>
            <a:r>
              <a:rPr lang="bs-Latn-BA" u="sng" dirty="0" err="1"/>
              <a:t>mülkiyet</a:t>
            </a:r>
            <a:r>
              <a:rPr lang="bs-Latn-BA" u="sng" dirty="0"/>
              <a:t> </a:t>
            </a:r>
            <a:r>
              <a:rPr lang="bs-Latn-BA" u="sng" dirty="0" err="1"/>
              <a:t>hakkının</a:t>
            </a:r>
            <a:r>
              <a:rPr lang="bs-Latn-BA" u="sng" dirty="0"/>
              <a:t> </a:t>
            </a:r>
            <a:r>
              <a:rPr lang="bs-Latn-BA" u="sng" dirty="0" err="1"/>
              <a:t>tapu</a:t>
            </a:r>
            <a:r>
              <a:rPr lang="bs-Latn-BA" u="sng" dirty="0"/>
              <a:t> </a:t>
            </a:r>
            <a:r>
              <a:rPr lang="bs-Latn-BA" u="sng" dirty="0" err="1"/>
              <a:t>kütüğüne</a:t>
            </a:r>
            <a:r>
              <a:rPr lang="bs-Latn-BA" u="sng" dirty="0"/>
              <a:t> </a:t>
            </a:r>
            <a:r>
              <a:rPr lang="bs-Latn-BA" u="sng" dirty="0" err="1"/>
              <a:t>tesciline</a:t>
            </a:r>
            <a:r>
              <a:rPr lang="bs-Latn-BA" u="sng" dirty="0"/>
              <a:t> </a:t>
            </a:r>
            <a:r>
              <a:rPr lang="bs-Latn-BA" u="sng" dirty="0" err="1"/>
              <a:t>karar</a:t>
            </a:r>
            <a:r>
              <a:rPr lang="bs-Latn-BA" u="sng" dirty="0"/>
              <a:t> </a:t>
            </a:r>
            <a:r>
              <a:rPr lang="bs-Latn-BA" u="sng" dirty="0" err="1"/>
              <a:t>verilmesini</a:t>
            </a:r>
            <a:r>
              <a:rPr lang="bs-Latn-BA" u="sng" dirty="0"/>
              <a:t> </a:t>
            </a:r>
            <a:r>
              <a:rPr lang="bs-Latn-BA" u="sng" dirty="0" err="1"/>
              <a:t>isteyebilir</a:t>
            </a:r>
            <a:r>
              <a:rPr lang="bs-Latn-BA" dirty="0"/>
              <a:t>” MK 713.</a:t>
            </a:r>
            <a:br>
              <a:rPr lang="bs-Latn-BA" dirty="0"/>
            </a:br>
            <a:endParaRPr lang="tr-TR" dirty="0" smtClean="0"/>
          </a:p>
          <a:p>
            <a:pPr marL="0" indent="0">
              <a:buNone/>
            </a:pPr>
            <a:r>
              <a:rPr lang="bs-Latn-BA" dirty="0" smtClean="0"/>
              <a:t>5.Zilyetlik</a:t>
            </a:r>
            <a:r>
              <a:rPr lang="bs-Latn-BA" dirty="0"/>
              <a:t>, </a:t>
            </a:r>
            <a:r>
              <a:rPr lang="bs-Latn-BA" dirty="0" err="1"/>
              <a:t>hukukumuzda</a:t>
            </a:r>
            <a:r>
              <a:rPr lang="bs-Latn-BA" dirty="0"/>
              <a:t> bir hak </a:t>
            </a:r>
            <a:r>
              <a:rPr lang="bs-Latn-BA" dirty="0" err="1"/>
              <a:t>olmamakla</a:t>
            </a:r>
            <a:r>
              <a:rPr lang="bs-Latn-BA" dirty="0"/>
              <a:t> </a:t>
            </a:r>
            <a:r>
              <a:rPr lang="bs-Latn-BA" dirty="0" err="1"/>
              <a:t>birlikte</a:t>
            </a:r>
            <a:r>
              <a:rPr lang="bs-Latn-BA" dirty="0"/>
              <a:t> “</a:t>
            </a:r>
            <a:r>
              <a:rPr lang="bs-Latn-BA" dirty="0" err="1"/>
              <a:t>hukukun</a:t>
            </a:r>
            <a:r>
              <a:rPr lang="bs-Latn-BA" dirty="0"/>
              <a:t> </a:t>
            </a:r>
            <a:r>
              <a:rPr lang="bs-Latn-BA" dirty="0" err="1"/>
              <a:t>koruduğu</a:t>
            </a:r>
            <a:r>
              <a:rPr lang="bs-Latn-BA" dirty="0"/>
              <a:t>” bir </a:t>
            </a:r>
            <a:r>
              <a:rPr lang="bs-Latn-BA" dirty="0" err="1"/>
              <a:t>durumdur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/>
              <a:t>6.Zilyetlik “</a:t>
            </a:r>
            <a:r>
              <a:rPr lang="bs-Latn-BA" dirty="0" err="1"/>
              <a:t>şahsi</a:t>
            </a:r>
            <a:r>
              <a:rPr lang="bs-Latn-BA" dirty="0"/>
              <a:t> </a:t>
            </a:r>
            <a:r>
              <a:rPr lang="bs-Latn-BA" dirty="0" err="1"/>
              <a:t>hakların</a:t>
            </a:r>
            <a:r>
              <a:rPr lang="bs-Latn-BA" dirty="0"/>
              <a:t> </a:t>
            </a:r>
            <a:r>
              <a:rPr lang="bs-Latn-BA" dirty="0" err="1"/>
              <a:t>kuvvetlenmesini</a:t>
            </a:r>
            <a:r>
              <a:rPr lang="bs-Latn-BA" dirty="0"/>
              <a:t>”, </a:t>
            </a:r>
            <a:r>
              <a:rPr lang="bs-Latn-BA" dirty="0" err="1"/>
              <a:t>üçüncü</a:t>
            </a:r>
            <a:r>
              <a:rPr lang="bs-Latn-BA" dirty="0"/>
              <a:t> </a:t>
            </a:r>
            <a:r>
              <a:rPr lang="bs-Latn-BA" dirty="0" err="1"/>
              <a:t>kişilere</a:t>
            </a:r>
            <a:r>
              <a:rPr lang="bs-Latn-BA" dirty="0"/>
              <a:t> </a:t>
            </a:r>
            <a:r>
              <a:rPr lang="bs-Latn-BA" dirty="0" err="1"/>
              <a:t>karşı</a:t>
            </a:r>
            <a:r>
              <a:rPr lang="bs-Latn-BA" dirty="0"/>
              <a:t> da </a:t>
            </a:r>
            <a:r>
              <a:rPr lang="bs-Latn-BA" dirty="0" err="1"/>
              <a:t>ileri</a:t>
            </a:r>
            <a:r>
              <a:rPr lang="bs-Latn-BA" dirty="0"/>
              <a:t> </a:t>
            </a:r>
            <a:r>
              <a:rPr lang="bs-Latn-BA" dirty="0" err="1"/>
              <a:t>sürülmesini</a:t>
            </a:r>
            <a:r>
              <a:rPr lang="bs-Latn-BA" dirty="0"/>
              <a:t> </a:t>
            </a:r>
            <a:r>
              <a:rPr lang="bs-Latn-BA" dirty="0" err="1"/>
              <a:t>sağlayabilir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71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16632"/>
            <a:ext cx="11881320" cy="705678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4000" b="1" dirty="0"/>
              <a:t>Zilyed-Zilyed </a:t>
            </a:r>
            <a:r>
              <a:rPr lang="bs-Latn-BA" sz="4000" b="1" dirty="0" err="1"/>
              <a:t>Yardımcısı</a:t>
            </a:r>
            <a:r>
              <a:rPr lang="bs-Latn-BA" sz="4000" b="1" dirty="0"/>
              <a:t> (Hizmet </a:t>
            </a:r>
            <a:r>
              <a:rPr lang="bs-Latn-BA" sz="4000" b="1" dirty="0" err="1"/>
              <a:t>Zilyedi</a:t>
            </a:r>
            <a:r>
              <a:rPr lang="bs-Latn-BA" sz="4000" b="1" dirty="0" smtClean="0"/>
              <a:t>)</a:t>
            </a:r>
            <a:endParaRPr lang="tr-TR" sz="40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Bir </a:t>
            </a:r>
            <a:r>
              <a:rPr lang="bs-Latn-BA" dirty="0" err="1"/>
              <a:t>kimse</a:t>
            </a:r>
            <a:r>
              <a:rPr lang="bs-Latn-BA" dirty="0"/>
              <a:t>, bir 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zilyed</a:t>
            </a:r>
            <a:r>
              <a:rPr lang="bs-Latn-BA" dirty="0"/>
              <a:t> </a:t>
            </a:r>
            <a:r>
              <a:rPr lang="bs-Latn-BA" dirty="0" err="1"/>
              <a:t>olma</a:t>
            </a:r>
            <a:r>
              <a:rPr lang="bs-Latn-BA" dirty="0"/>
              <a:t> </a:t>
            </a:r>
            <a:r>
              <a:rPr lang="bs-Latn-BA" dirty="0" err="1"/>
              <a:t>iradesiyle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de, </a:t>
            </a:r>
            <a:r>
              <a:rPr lang="bs-Latn-BA" b="1" dirty="0" err="1"/>
              <a:t>başkasına</a:t>
            </a:r>
            <a:r>
              <a:rPr lang="bs-Latn-BA" b="1" dirty="0"/>
              <a:t> bir hizmet </a:t>
            </a:r>
            <a:r>
              <a:rPr lang="bs-Latn-BA" b="1" dirty="0" err="1"/>
              <a:t>ifa</a:t>
            </a:r>
            <a:r>
              <a:rPr lang="bs-Latn-BA" b="1" dirty="0"/>
              <a:t> </a:t>
            </a:r>
            <a:r>
              <a:rPr lang="bs-Latn-BA" b="1" dirty="0" err="1"/>
              <a:t>etmek</a:t>
            </a:r>
            <a:r>
              <a:rPr lang="bs-Latn-BA" b="1" dirty="0"/>
              <a:t> </a:t>
            </a:r>
            <a:r>
              <a:rPr lang="bs-Latn-BA" b="1" dirty="0" err="1"/>
              <a:t>amacıyle</a:t>
            </a:r>
            <a:r>
              <a:rPr lang="bs-Latn-BA" b="1" dirty="0"/>
              <a:t> </a:t>
            </a:r>
            <a:r>
              <a:rPr lang="bs-Latn-BA" b="1" dirty="0" err="1"/>
              <a:t>elinde</a:t>
            </a:r>
            <a:r>
              <a:rPr lang="bs-Latn-BA" b="1" dirty="0"/>
              <a:t> </a:t>
            </a:r>
            <a:r>
              <a:rPr lang="bs-Latn-BA" b="1" dirty="0" err="1"/>
              <a:t>bulunduruyorsa</a:t>
            </a:r>
            <a:r>
              <a:rPr lang="bs-Latn-BA" b="1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şahsa</a:t>
            </a:r>
            <a:r>
              <a:rPr lang="bs-Latn-BA" dirty="0"/>
              <a:t> </a:t>
            </a:r>
            <a:r>
              <a:rPr lang="bs-Latn-BA" dirty="0" err="1"/>
              <a:t>zilyed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“</a:t>
            </a:r>
            <a:r>
              <a:rPr lang="bs-Latn-BA" b="1" dirty="0" err="1"/>
              <a:t>zilyed</a:t>
            </a:r>
            <a:r>
              <a:rPr lang="bs-Latn-BA" b="1" dirty="0"/>
              <a:t> </a:t>
            </a:r>
            <a:r>
              <a:rPr lang="bs-Latn-BA" b="1" dirty="0" err="1"/>
              <a:t>yardımcısı</a:t>
            </a:r>
            <a:r>
              <a:rPr lang="bs-Latn-BA" dirty="0"/>
              <a:t>” </a:t>
            </a:r>
            <a:r>
              <a:rPr lang="bs-Latn-BA" dirty="0" err="1"/>
              <a:t>denir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Zilyet</a:t>
            </a:r>
            <a:r>
              <a:rPr lang="bs-Latn-BA" dirty="0" smtClean="0"/>
              <a:t> </a:t>
            </a:r>
            <a:r>
              <a:rPr lang="bs-Latn-BA" dirty="0" err="1"/>
              <a:t>yardımcısı</a:t>
            </a:r>
            <a:r>
              <a:rPr lang="bs-Latn-BA" dirty="0"/>
              <a:t>:</a:t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Asıl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emir ve </a:t>
            </a:r>
            <a:r>
              <a:rPr lang="bs-Latn-BA" dirty="0" err="1"/>
              <a:t>talimatıyle</a:t>
            </a:r>
            <a:r>
              <a:rPr lang="bs-Latn-BA" dirty="0"/>
              <a:t> </a:t>
            </a:r>
            <a:r>
              <a:rPr lang="bs-Latn-BA" dirty="0" err="1"/>
              <a:t>hareket</a:t>
            </a:r>
            <a:r>
              <a:rPr lang="bs-Latn-BA" dirty="0"/>
              <a:t> </a:t>
            </a:r>
            <a:r>
              <a:rPr lang="bs-Latn-BA" dirty="0" err="1"/>
              <a:t>eder</a:t>
            </a:r>
            <a:r>
              <a:rPr lang="bs-Latn-BA" dirty="0"/>
              <a:t>. </a:t>
            </a:r>
            <a:r>
              <a:rPr lang="bs-Latn-BA" dirty="0" err="1"/>
              <a:t>Altlık-üstlük</a:t>
            </a:r>
            <a:r>
              <a:rPr lang="bs-Latn-BA" dirty="0"/>
              <a:t> </a:t>
            </a:r>
            <a:r>
              <a:rPr lang="bs-Latn-BA" dirty="0" err="1"/>
              <a:t>ilişkisi</a:t>
            </a:r>
            <a:r>
              <a:rPr lang="bs-Latn-BA" dirty="0"/>
              <a:t> </a:t>
            </a:r>
            <a:r>
              <a:rPr lang="bs-Latn-BA" dirty="0" err="1"/>
              <a:t>vardır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Zilyetle</a:t>
            </a:r>
            <a:r>
              <a:rPr lang="bs-Latn-BA" dirty="0"/>
              <a:t> </a:t>
            </a:r>
            <a:r>
              <a:rPr lang="bs-Latn-BA" dirty="0" err="1"/>
              <a:t>arasındaki</a:t>
            </a:r>
            <a:r>
              <a:rPr lang="bs-Latn-BA" dirty="0"/>
              <a:t> </a:t>
            </a:r>
            <a:r>
              <a:rPr lang="bs-Latn-BA" dirty="0" err="1"/>
              <a:t>ilişki</a:t>
            </a:r>
            <a:r>
              <a:rPr lang="bs-Latn-BA" dirty="0"/>
              <a:t> </a:t>
            </a:r>
            <a:r>
              <a:rPr lang="bs-Latn-BA" dirty="0" err="1"/>
              <a:t>dıştan</a:t>
            </a:r>
            <a:r>
              <a:rPr lang="bs-Latn-BA" dirty="0"/>
              <a:t> </a:t>
            </a:r>
            <a:r>
              <a:rPr lang="bs-Latn-BA" dirty="0" err="1"/>
              <a:t>açıkça</a:t>
            </a:r>
            <a:r>
              <a:rPr lang="bs-Latn-BA" dirty="0"/>
              <a:t> </a:t>
            </a:r>
            <a:r>
              <a:rPr lang="bs-Latn-BA" dirty="0" err="1"/>
              <a:t>görülebilir</a:t>
            </a:r>
            <a:r>
              <a:rPr lang="bs-Latn-BA" dirty="0"/>
              <a:t> </a:t>
            </a:r>
            <a:r>
              <a:rPr lang="bs-Latn-BA" dirty="0" err="1"/>
              <a:t>nitelikte</a:t>
            </a:r>
            <a:r>
              <a:rPr lang="bs-Latn-BA" dirty="0"/>
              <a:t> </a:t>
            </a:r>
            <a:r>
              <a:rPr lang="bs-Latn-BA" dirty="0" err="1"/>
              <a:t>olmalıdır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Eşyayı</a:t>
            </a:r>
            <a:r>
              <a:rPr lang="bs-Latn-BA" dirty="0"/>
              <a:t> </a:t>
            </a:r>
            <a:r>
              <a:rPr lang="bs-Latn-BA" dirty="0" err="1"/>
              <a:t>kendisi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 </a:t>
            </a:r>
            <a:r>
              <a:rPr lang="bs-Latn-BA" dirty="0" err="1"/>
              <a:t>zilyedin</a:t>
            </a:r>
            <a:r>
              <a:rPr lang="bs-Latn-BA" dirty="0"/>
              <a:t> bir </a:t>
            </a:r>
            <a:r>
              <a:rPr lang="bs-Latn-BA" dirty="0" err="1"/>
              <a:t>hizmetini</a:t>
            </a:r>
            <a:r>
              <a:rPr lang="bs-Latn-BA" dirty="0"/>
              <a:t> </a:t>
            </a:r>
            <a:r>
              <a:rPr lang="bs-Latn-BA" dirty="0" err="1"/>
              <a:t>ifa</a:t>
            </a:r>
            <a:r>
              <a:rPr lang="bs-Latn-BA" dirty="0"/>
              <a:t> </a:t>
            </a:r>
            <a:r>
              <a:rPr lang="bs-Latn-BA" dirty="0" err="1"/>
              <a:t>etmek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kullanır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-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bir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hak </a:t>
            </a:r>
            <a:r>
              <a:rPr lang="bs-Latn-BA" dirty="0" err="1"/>
              <a:t>iddiasında</a:t>
            </a:r>
            <a:r>
              <a:rPr lang="bs-Latn-BA" dirty="0"/>
              <a:t> </a:t>
            </a:r>
            <a:r>
              <a:rPr lang="bs-Latn-BA" dirty="0" err="1"/>
              <a:t>bulunmamalıdır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dirty="0" err="1" smtClean="0"/>
              <a:t>Zilyet</a:t>
            </a:r>
            <a:r>
              <a:rPr lang="bs-Latn-BA" dirty="0" smtClean="0"/>
              <a:t> </a:t>
            </a:r>
            <a:r>
              <a:rPr lang="bs-Latn-BA" dirty="0" err="1"/>
              <a:t>yardımcısından</a:t>
            </a:r>
            <a:r>
              <a:rPr lang="bs-Latn-BA" dirty="0"/>
              <a:t> “</a:t>
            </a:r>
            <a:r>
              <a:rPr lang="bs-Latn-BA" i="1" dirty="0" err="1"/>
              <a:t>iyi</a:t>
            </a:r>
            <a:r>
              <a:rPr lang="bs-Latn-BA" i="1" dirty="0"/>
              <a:t> </a:t>
            </a:r>
            <a:r>
              <a:rPr lang="bs-Latn-BA" i="1" dirty="0" err="1"/>
              <a:t>niyetli</a:t>
            </a:r>
            <a:r>
              <a:rPr lang="bs-Latn-BA" i="1" dirty="0"/>
              <a:t> </a:t>
            </a:r>
            <a:r>
              <a:rPr lang="bs-Latn-BA" i="1" dirty="0" err="1"/>
              <a:t>iktisaplar</a:t>
            </a:r>
            <a:r>
              <a:rPr lang="bs-Latn-BA" i="1" dirty="0"/>
              <a:t> </a:t>
            </a:r>
            <a:r>
              <a:rPr lang="bs-Latn-BA" i="1" dirty="0" err="1"/>
              <a:t>korunmaz</a:t>
            </a:r>
            <a:r>
              <a:rPr lang="bs-Latn-BA" dirty="0"/>
              <a:t>”.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yardımcısı</a:t>
            </a:r>
            <a:r>
              <a:rPr lang="bs-Latn-BA" dirty="0"/>
              <a:t> “</a:t>
            </a:r>
            <a:r>
              <a:rPr lang="bs-Latn-BA" i="1" dirty="0" err="1"/>
              <a:t>zilyetlik</a:t>
            </a:r>
            <a:r>
              <a:rPr lang="bs-Latn-BA" i="1" dirty="0"/>
              <a:t> </a:t>
            </a:r>
            <a:r>
              <a:rPr lang="bs-Latn-BA" i="1" dirty="0" err="1"/>
              <a:t>davaları</a:t>
            </a:r>
            <a:r>
              <a:rPr lang="bs-Latn-BA" i="1" dirty="0"/>
              <a:t> da </a:t>
            </a:r>
            <a:r>
              <a:rPr lang="bs-Latn-BA" i="1" dirty="0" err="1"/>
              <a:t>açamaz</a:t>
            </a:r>
            <a:r>
              <a:rPr lang="bs-Latn-BA" dirty="0"/>
              <a:t>”.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yardımcısı</a:t>
            </a:r>
            <a:r>
              <a:rPr lang="bs-Latn-BA" dirty="0"/>
              <a:t> “</a:t>
            </a:r>
            <a:r>
              <a:rPr lang="bs-Latn-BA" i="1" dirty="0" err="1"/>
              <a:t>zilyetliği</a:t>
            </a:r>
            <a:r>
              <a:rPr lang="bs-Latn-BA" i="1" dirty="0"/>
              <a:t> </a:t>
            </a:r>
            <a:r>
              <a:rPr lang="bs-Latn-BA" i="1" dirty="0" err="1"/>
              <a:t>kuvvet</a:t>
            </a:r>
            <a:r>
              <a:rPr lang="bs-Latn-BA" i="1" dirty="0"/>
              <a:t> </a:t>
            </a:r>
            <a:r>
              <a:rPr lang="bs-Latn-BA" i="1" dirty="0" err="1"/>
              <a:t>kullanarak</a:t>
            </a:r>
            <a:r>
              <a:rPr lang="bs-Latn-BA" i="1" dirty="0"/>
              <a:t> </a:t>
            </a:r>
            <a:r>
              <a:rPr lang="bs-Latn-BA" i="1" dirty="0" err="1"/>
              <a:t>koruyabilir</a:t>
            </a:r>
            <a:r>
              <a:rPr lang="bs-Latn-BA" dirty="0"/>
              <a:t>”.</a:t>
            </a:r>
            <a:br>
              <a:rPr lang="bs-Latn-BA" dirty="0"/>
            </a:br>
            <a:r>
              <a:rPr lang="bs-Latn-BA" dirty="0"/>
              <a:t>Mala </a:t>
            </a:r>
            <a:r>
              <a:rPr lang="bs-Latn-BA" dirty="0" err="1"/>
              <a:t>sınırlı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veya</a:t>
            </a:r>
            <a:r>
              <a:rPr lang="bs-Latn-BA" dirty="0"/>
              <a:t> </a:t>
            </a:r>
            <a:r>
              <a:rPr lang="bs-Latn-BA" dirty="0" err="1"/>
              <a:t>şahsi</a:t>
            </a:r>
            <a:r>
              <a:rPr lang="bs-Latn-BA" dirty="0"/>
              <a:t> bir </a:t>
            </a:r>
            <a:r>
              <a:rPr lang="bs-Latn-BA" dirty="0" err="1"/>
              <a:t>hakka</a:t>
            </a:r>
            <a:r>
              <a:rPr lang="bs-Latn-BA" dirty="0"/>
              <a:t> </a:t>
            </a:r>
            <a:r>
              <a:rPr lang="bs-Latn-BA" dirty="0" err="1"/>
              <a:t>dayanarak</a:t>
            </a:r>
            <a:r>
              <a:rPr lang="bs-Latn-BA" dirty="0"/>
              <a:t> </a:t>
            </a:r>
            <a:r>
              <a:rPr lang="bs-Latn-BA" dirty="0" err="1"/>
              <a:t>zilyet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kişi</a:t>
            </a:r>
            <a:r>
              <a:rPr lang="bs-Latn-BA" dirty="0"/>
              <a:t>, </a:t>
            </a:r>
            <a:r>
              <a:rPr lang="bs-Latn-BA" dirty="0" err="1"/>
              <a:t>malikin</a:t>
            </a:r>
            <a:r>
              <a:rPr lang="bs-Latn-BA" dirty="0"/>
              <a:t> </a:t>
            </a:r>
            <a:r>
              <a:rPr lang="bs-Latn-BA" dirty="0" err="1"/>
              <a:t>mülkiyet</a:t>
            </a:r>
            <a:r>
              <a:rPr lang="bs-Latn-BA" dirty="0"/>
              <a:t> </a:t>
            </a:r>
            <a:r>
              <a:rPr lang="bs-Latn-BA" dirty="0" err="1"/>
              <a:t>hakkını</a:t>
            </a:r>
            <a:r>
              <a:rPr lang="bs-Latn-BA" dirty="0"/>
              <a:t> </a:t>
            </a:r>
            <a:r>
              <a:rPr lang="bs-Latn-BA" dirty="0" err="1"/>
              <a:t>inkar</a:t>
            </a:r>
            <a:r>
              <a:rPr lang="bs-Latn-BA" dirty="0"/>
              <a:t> </a:t>
            </a:r>
            <a:r>
              <a:rPr lang="bs-Latn-BA" dirty="0" err="1"/>
              <a:t>ederse</a:t>
            </a:r>
            <a:r>
              <a:rPr lang="bs-Latn-BA" dirty="0"/>
              <a:t> </a:t>
            </a:r>
            <a:r>
              <a:rPr lang="bs-Latn-BA" dirty="0" err="1"/>
              <a:t>fiili</a:t>
            </a:r>
            <a:r>
              <a:rPr lang="bs-Latn-BA" dirty="0"/>
              <a:t> “</a:t>
            </a:r>
            <a:r>
              <a:rPr lang="bs-Latn-BA" i="1" dirty="0" err="1"/>
              <a:t>görevi</a:t>
            </a:r>
            <a:r>
              <a:rPr lang="bs-Latn-BA" i="1" dirty="0"/>
              <a:t> </a:t>
            </a:r>
            <a:r>
              <a:rPr lang="bs-Latn-BA" i="1" dirty="0" err="1"/>
              <a:t>kötüye</a:t>
            </a:r>
            <a:r>
              <a:rPr lang="bs-Latn-BA" i="1" dirty="0"/>
              <a:t> </a:t>
            </a:r>
            <a:r>
              <a:rPr lang="bs-Latn-BA" i="1" dirty="0" err="1"/>
              <a:t>kullanmak</a:t>
            </a:r>
            <a:r>
              <a:rPr lang="bs-Latn-BA" dirty="0"/>
              <a:t>” </a:t>
            </a:r>
            <a:r>
              <a:rPr lang="bs-Latn-BA" dirty="0" err="1"/>
              <a:t>veya</a:t>
            </a:r>
            <a:r>
              <a:rPr lang="bs-Latn-BA" dirty="0"/>
              <a:t> “</a:t>
            </a:r>
            <a:r>
              <a:rPr lang="bs-Latn-BA" i="1" dirty="0" err="1"/>
              <a:t>zimmet</a:t>
            </a:r>
            <a:r>
              <a:rPr lang="bs-Latn-BA" i="1" dirty="0"/>
              <a:t> </a:t>
            </a:r>
            <a:r>
              <a:rPr lang="bs-Latn-BA" i="1" dirty="0" err="1"/>
              <a:t>suçu</a:t>
            </a:r>
            <a:r>
              <a:rPr lang="bs-Latn-BA" dirty="0"/>
              <a:t>” </a:t>
            </a:r>
            <a:r>
              <a:rPr lang="bs-Latn-BA" dirty="0" err="1"/>
              <a:t>sayılır</a:t>
            </a:r>
            <a:r>
              <a:rPr lang="bs-Latn-BA" dirty="0"/>
              <a:t>.</a:t>
            </a:r>
            <a:br>
              <a:rPr lang="bs-Latn-BA" dirty="0"/>
            </a:b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bs-Latn-BA" sz="2900" dirty="0" err="1" smtClean="0"/>
              <a:t>Zilyed</a:t>
            </a:r>
            <a:r>
              <a:rPr lang="bs-Latn-BA" sz="2900" dirty="0" smtClean="0"/>
              <a:t> </a:t>
            </a:r>
            <a:r>
              <a:rPr lang="bs-Latn-BA" sz="2900" dirty="0" err="1"/>
              <a:t>yardımcısı</a:t>
            </a:r>
            <a:r>
              <a:rPr lang="bs-Latn-BA" sz="2900" dirty="0"/>
              <a:t> </a:t>
            </a:r>
            <a:r>
              <a:rPr lang="bs-Latn-BA" sz="2900" dirty="0" err="1"/>
              <a:t>başkasının</a:t>
            </a:r>
            <a:r>
              <a:rPr lang="bs-Latn-BA" sz="2900" dirty="0"/>
              <a:t>, </a:t>
            </a:r>
            <a:r>
              <a:rPr lang="bs-Latn-BA" sz="2900" dirty="0" err="1"/>
              <a:t>zilyetliğini</a:t>
            </a:r>
            <a:r>
              <a:rPr lang="bs-Latn-BA" sz="2900" dirty="0"/>
              <a:t> </a:t>
            </a:r>
            <a:r>
              <a:rPr lang="bs-Latn-BA" sz="2900" dirty="0" err="1"/>
              <a:t>tanır</a:t>
            </a:r>
            <a:r>
              <a:rPr lang="bs-Latn-BA" sz="2900" dirty="0"/>
              <a:t> ve </a:t>
            </a:r>
            <a:r>
              <a:rPr lang="bs-Latn-BA" sz="2900" dirty="0" err="1"/>
              <a:t>eşya</a:t>
            </a:r>
            <a:r>
              <a:rPr lang="bs-Latn-BA" sz="2900" dirty="0"/>
              <a:t> </a:t>
            </a:r>
            <a:r>
              <a:rPr lang="bs-Latn-BA" sz="2900" dirty="0" err="1"/>
              <a:t>üzerinde</a:t>
            </a:r>
            <a:r>
              <a:rPr lang="bs-Latn-BA" sz="2900" dirty="0"/>
              <a:t> </a:t>
            </a:r>
            <a:r>
              <a:rPr lang="bs-Latn-BA" sz="2900" dirty="0" err="1"/>
              <a:t>hiçbir</a:t>
            </a:r>
            <a:r>
              <a:rPr lang="bs-Latn-BA" sz="2900" dirty="0"/>
              <a:t> </a:t>
            </a:r>
            <a:r>
              <a:rPr lang="bs-Latn-BA" sz="2900" dirty="0" err="1"/>
              <a:t>ayni</a:t>
            </a:r>
            <a:r>
              <a:rPr lang="bs-Latn-BA" sz="2900" dirty="0"/>
              <a:t> </a:t>
            </a:r>
            <a:r>
              <a:rPr lang="bs-Latn-BA" sz="2900" dirty="0" err="1"/>
              <a:t>veya</a:t>
            </a:r>
            <a:r>
              <a:rPr lang="bs-Latn-BA" sz="2900" dirty="0"/>
              <a:t> </a:t>
            </a:r>
            <a:r>
              <a:rPr lang="bs-Latn-BA" sz="2900" dirty="0" err="1"/>
              <a:t>şahsi</a:t>
            </a:r>
            <a:r>
              <a:rPr lang="bs-Latn-BA" sz="2900" dirty="0"/>
              <a:t> hak </a:t>
            </a:r>
            <a:r>
              <a:rPr lang="bs-Latn-BA" sz="2900" dirty="0" err="1"/>
              <a:t>iddiasında</a:t>
            </a:r>
            <a:r>
              <a:rPr lang="bs-Latn-BA" sz="2900" dirty="0"/>
              <a:t> </a:t>
            </a:r>
            <a:r>
              <a:rPr lang="bs-Latn-BA" sz="2900" dirty="0" err="1"/>
              <a:t>bulunmaz</a:t>
            </a:r>
            <a:r>
              <a:rPr lang="bs-Latn-BA" sz="2900" dirty="0"/>
              <a:t>. </a:t>
            </a:r>
            <a:r>
              <a:rPr lang="bs-Latn-BA" sz="2900" dirty="0" err="1"/>
              <a:t>Zilyedin</a:t>
            </a:r>
            <a:r>
              <a:rPr lang="bs-Latn-BA" sz="2900" dirty="0"/>
              <a:t> </a:t>
            </a:r>
            <a:r>
              <a:rPr lang="bs-Latn-BA" sz="2900" dirty="0" err="1"/>
              <a:t>zilyetliğini</a:t>
            </a:r>
            <a:r>
              <a:rPr lang="bs-Latn-BA" sz="2900" dirty="0"/>
              <a:t> </a:t>
            </a:r>
            <a:r>
              <a:rPr lang="bs-Latn-BA" sz="2900" dirty="0" err="1"/>
              <a:t>inkar</a:t>
            </a:r>
            <a:r>
              <a:rPr lang="bs-Latn-BA" sz="2900" dirty="0"/>
              <a:t> </a:t>
            </a:r>
            <a:r>
              <a:rPr lang="bs-Latn-BA" sz="2900" dirty="0" err="1"/>
              <a:t>veya</a:t>
            </a:r>
            <a:r>
              <a:rPr lang="bs-Latn-BA" sz="2900" dirty="0"/>
              <a:t> </a:t>
            </a:r>
            <a:r>
              <a:rPr lang="bs-Latn-BA" sz="2900" dirty="0" err="1"/>
              <a:t>gasb</a:t>
            </a:r>
            <a:r>
              <a:rPr lang="bs-Latn-BA" sz="2900" dirty="0"/>
              <a:t> </a:t>
            </a:r>
            <a:r>
              <a:rPr lang="bs-Latn-BA" sz="2900" dirty="0" err="1"/>
              <a:t>ederse</a:t>
            </a:r>
            <a:r>
              <a:rPr lang="bs-Latn-BA" sz="2900" dirty="0"/>
              <a:t>, </a:t>
            </a:r>
            <a:r>
              <a:rPr lang="bs-Latn-BA" sz="2900" dirty="0" err="1"/>
              <a:t>kendisi</a:t>
            </a:r>
            <a:r>
              <a:rPr lang="bs-Latn-BA" sz="2900" dirty="0"/>
              <a:t> </a:t>
            </a:r>
            <a:r>
              <a:rPr lang="bs-Latn-BA" sz="2900" dirty="0" err="1"/>
              <a:t>malın</a:t>
            </a:r>
            <a:r>
              <a:rPr lang="bs-Latn-BA" sz="2900" dirty="0"/>
              <a:t> asli </a:t>
            </a:r>
            <a:r>
              <a:rPr lang="bs-Latn-BA" sz="2900" dirty="0" err="1"/>
              <a:t>zilyedi</a:t>
            </a:r>
            <a:r>
              <a:rPr lang="bs-Latn-BA" sz="2900" dirty="0"/>
              <a:t> </a:t>
            </a:r>
            <a:r>
              <a:rPr lang="bs-Latn-BA" sz="2900" dirty="0" err="1"/>
              <a:t>haline</a:t>
            </a:r>
            <a:r>
              <a:rPr lang="bs-Latn-BA" sz="2900" dirty="0"/>
              <a:t> </a:t>
            </a:r>
            <a:r>
              <a:rPr lang="bs-Latn-BA" sz="2900" dirty="0" err="1"/>
              <a:t>gelir</a:t>
            </a:r>
            <a:r>
              <a:rPr lang="bs-Latn-BA" sz="2900" dirty="0"/>
              <a:t>. Ama </a:t>
            </a:r>
            <a:r>
              <a:rPr lang="bs-Latn-BA" sz="2900" dirty="0" err="1"/>
              <a:t>ceza</a:t>
            </a:r>
            <a:r>
              <a:rPr lang="bs-Latn-BA" sz="2900" dirty="0"/>
              <a:t> </a:t>
            </a:r>
            <a:r>
              <a:rPr lang="bs-Latn-BA" sz="2900" dirty="0" err="1"/>
              <a:t>hukuku</a:t>
            </a:r>
            <a:r>
              <a:rPr lang="bs-Latn-BA" sz="2900" dirty="0"/>
              <a:t> </a:t>
            </a:r>
            <a:r>
              <a:rPr lang="bs-Latn-BA" sz="2900" dirty="0" err="1"/>
              <a:t>anlamında</a:t>
            </a:r>
            <a:r>
              <a:rPr lang="bs-Latn-BA" sz="2900" dirty="0"/>
              <a:t> “</a:t>
            </a:r>
            <a:r>
              <a:rPr lang="bs-Latn-BA" sz="2900" i="1" dirty="0" err="1"/>
              <a:t>hırsızlık</a:t>
            </a:r>
            <a:r>
              <a:rPr lang="bs-Latn-BA" sz="2900" dirty="0"/>
              <a:t>” </a:t>
            </a:r>
            <a:r>
              <a:rPr lang="bs-Latn-BA" sz="2900" dirty="0" err="1"/>
              <a:t>suçunu</a:t>
            </a:r>
            <a:r>
              <a:rPr lang="bs-Latn-BA" sz="2900" dirty="0"/>
              <a:t> </a:t>
            </a:r>
            <a:r>
              <a:rPr lang="bs-Latn-BA" sz="2900" dirty="0" err="1"/>
              <a:t>işlemiş</a:t>
            </a:r>
            <a:r>
              <a:rPr lang="bs-Latn-BA" sz="2900" dirty="0"/>
              <a:t> </a:t>
            </a:r>
            <a:r>
              <a:rPr lang="bs-Latn-BA" sz="2900" dirty="0" err="1"/>
              <a:t>olur</a:t>
            </a:r>
            <a:r>
              <a:rPr lang="bs-Latn-BA" sz="2900" dirty="0" smtClean="0"/>
              <a:t>.</a:t>
            </a:r>
            <a:endParaRPr lang="tr-TR" sz="2900" dirty="0"/>
          </a:p>
        </p:txBody>
      </p:sp>
    </p:spTree>
    <p:extLst>
      <p:ext uri="{BB962C8B-B14F-4D97-AF65-F5344CB8AC3E}">
        <p14:creationId xmlns:p14="http://schemas.microsoft.com/office/powerpoint/2010/main" val="36438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260648"/>
            <a:ext cx="11521280" cy="59766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s-Latn-BA" b="1" dirty="0"/>
              <a:t>Zilyetliğin </a:t>
            </a:r>
            <a:r>
              <a:rPr lang="bs-Latn-BA" b="1" dirty="0" err="1"/>
              <a:t>Hukuki</a:t>
            </a:r>
            <a:r>
              <a:rPr lang="bs-Latn-BA" b="1" dirty="0"/>
              <a:t> </a:t>
            </a:r>
            <a:r>
              <a:rPr lang="bs-Latn-BA" b="1" dirty="0" err="1" smtClean="0"/>
              <a:t>Niteliği</a:t>
            </a:r>
            <a:endParaRPr lang="tr-TR" b="1" dirty="0" smtClean="0"/>
          </a:p>
          <a:p>
            <a:pPr marL="0" indent="0"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u="sng" dirty="0"/>
              <a:t>Zilyetlik bir hak </a:t>
            </a:r>
            <a:r>
              <a:rPr lang="bs-Latn-BA" u="sng" dirty="0" err="1"/>
              <a:t>değildir</a:t>
            </a:r>
            <a:r>
              <a:rPr lang="bs-Latn-BA" dirty="0"/>
              <a:t>, </a:t>
            </a:r>
            <a:r>
              <a:rPr lang="bs-Latn-BA" u="sng" dirty="0" err="1"/>
              <a:t>sadece</a:t>
            </a:r>
            <a:r>
              <a:rPr lang="bs-Latn-BA" u="sng" dirty="0"/>
              <a:t> </a:t>
            </a:r>
            <a:r>
              <a:rPr lang="bs-Latn-BA" u="sng" dirty="0" err="1"/>
              <a:t>hukukun</a:t>
            </a:r>
            <a:r>
              <a:rPr lang="bs-Latn-BA" u="sng" dirty="0"/>
              <a:t> </a:t>
            </a:r>
            <a:r>
              <a:rPr lang="bs-Latn-BA" u="sng" dirty="0" err="1"/>
              <a:t>koruduğu</a:t>
            </a:r>
            <a:r>
              <a:rPr lang="bs-Latn-BA" u="sng" dirty="0"/>
              <a:t> ve </a:t>
            </a:r>
            <a:r>
              <a:rPr lang="bs-Latn-BA" u="sng" dirty="0" err="1"/>
              <a:t>bazı</a:t>
            </a:r>
            <a:r>
              <a:rPr lang="bs-Latn-BA" u="sng" dirty="0"/>
              <a:t> </a:t>
            </a:r>
            <a:r>
              <a:rPr lang="bs-Latn-BA" u="sng" dirty="0" err="1"/>
              <a:t>sonuçlar</a:t>
            </a:r>
            <a:r>
              <a:rPr lang="bs-Latn-BA" u="sng" dirty="0"/>
              <a:t> </a:t>
            </a:r>
            <a:r>
              <a:rPr lang="bs-Latn-BA" u="sng" dirty="0" err="1"/>
              <a:t>bağladığı</a:t>
            </a:r>
            <a:r>
              <a:rPr lang="bs-Latn-BA" u="sng" dirty="0"/>
              <a:t> bir </a:t>
            </a:r>
            <a:r>
              <a:rPr lang="bs-Latn-BA" u="sng" dirty="0" err="1"/>
              <a:t>fiili</a:t>
            </a:r>
            <a:r>
              <a:rPr lang="bs-Latn-BA" u="sng" dirty="0"/>
              <a:t> </a:t>
            </a:r>
            <a:r>
              <a:rPr lang="bs-Latn-BA" u="sng" dirty="0" err="1"/>
              <a:t>durumdur</a:t>
            </a:r>
            <a:r>
              <a:rPr lang="bs-Latn-BA" u="sng" dirty="0"/>
              <a:t>. </a:t>
            </a:r>
            <a:endParaRPr lang="tr-TR" u="sng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bs-Latn-BA" dirty="0" err="1" smtClean="0"/>
              <a:t>Bununla</a:t>
            </a:r>
            <a:r>
              <a:rPr lang="bs-Latn-BA" dirty="0" smtClean="0"/>
              <a:t> </a:t>
            </a:r>
            <a:r>
              <a:rPr lang="bs-Latn-BA" dirty="0" err="1"/>
              <a:t>beraber</a:t>
            </a:r>
            <a:r>
              <a:rPr lang="bs-Latn-BA" dirty="0"/>
              <a:t> </a:t>
            </a:r>
            <a:r>
              <a:rPr lang="bs-Latn-BA" dirty="0" err="1"/>
              <a:t>arkasında</a:t>
            </a:r>
            <a:r>
              <a:rPr lang="bs-Latn-BA" dirty="0"/>
              <a:t> </a:t>
            </a:r>
            <a:r>
              <a:rPr lang="bs-Latn-BA" dirty="0" err="1"/>
              <a:t>gizli</a:t>
            </a:r>
            <a:r>
              <a:rPr lang="bs-Latn-BA" dirty="0"/>
              <a:t> </a:t>
            </a:r>
            <a:r>
              <a:rPr lang="bs-Latn-BA" dirty="0" err="1"/>
              <a:t>bazı</a:t>
            </a:r>
            <a:r>
              <a:rPr lang="bs-Latn-BA" dirty="0"/>
              <a:t> </a:t>
            </a:r>
            <a:r>
              <a:rPr lang="bs-Latn-BA" dirty="0" err="1"/>
              <a:t>haklar</a:t>
            </a:r>
            <a:r>
              <a:rPr lang="bs-Latn-BA" dirty="0"/>
              <a:t> </a:t>
            </a:r>
            <a:r>
              <a:rPr lang="bs-Latn-BA" dirty="0" err="1"/>
              <a:t>vardır</a:t>
            </a:r>
            <a:r>
              <a:rPr lang="bs-Latn-BA" dirty="0"/>
              <a:t>. </a:t>
            </a:r>
            <a:r>
              <a:rPr lang="bs-Latn-BA" dirty="0" err="1"/>
              <a:t>Ancak</a:t>
            </a:r>
            <a:r>
              <a:rPr lang="bs-Latn-BA" dirty="0"/>
              <a:t> </a:t>
            </a:r>
            <a:r>
              <a:rPr lang="bs-Latn-BA" dirty="0" err="1"/>
              <a:t>zilyetliği</a:t>
            </a:r>
            <a:r>
              <a:rPr lang="bs-Latn-BA" dirty="0"/>
              <a:t> hak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edersek</a:t>
            </a:r>
            <a:r>
              <a:rPr lang="bs-Latn-BA" dirty="0"/>
              <a:t> </a:t>
            </a:r>
            <a:r>
              <a:rPr lang="bs-Latn-BA" dirty="0" err="1"/>
              <a:t>hırsızın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korurken</a:t>
            </a:r>
            <a:r>
              <a:rPr lang="bs-Latn-BA" dirty="0"/>
              <a:t> </a:t>
            </a:r>
            <a:r>
              <a:rPr lang="bs-Latn-BA" dirty="0" err="1"/>
              <a:t>çaldığı</a:t>
            </a:r>
            <a:r>
              <a:rPr lang="bs-Latn-BA" dirty="0"/>
              <a:t> </a:t>
            </a:r>
            <a:r>
              <a:rPr lang="bs-Latn-BA" dirty="0" err="1"/>
              <a:t>eşya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meşru</a:t>
            </a:r>
            <a:r>
              <a:rPr lang="bs-Latn-BA" dirty="0"/>
              <a:t> bir </a:t>
            </a:r>
            <a:r>
              <a:rPr lang="bs-Latn-BA" dirty="0" err="1"/>
              <a:t>hakkı</a:t>
            </a:r>
            <a:r>
              <a:rPr lang="bs-Latn-BA" dirty="0"/>
              <a:t> </a:t>
            </a:r>
            <a:r>
              <a:rPr lang="bs-Latn-BA" dirty="0" err="1"/>
              <a:t>olduğunu</a:t>
            </a:r>
            <a:r>
              <a:rPr lang="bs-Latn-BA" dirty="0"/>
              <a:t> </a:t>
            </a:r>
            <a:r>
              <a:rPr lang="bs-Latn-BA" dirty="0" err="1"/>
              <a:t>kabul</a:t>
            </a:r>
            <a:r>
              <a:rPr lang="bs-Latn-BA" dirty="0"/>
              <a:t> </a:t>
            </a:r>
            <a:r>
              <a:rPr lang="bs-Latn-BA" dirty="0" err="1"/>
              <a:t>etmemiz</a:t>
            </a:r>
            <a:r>
              <a:rPr lang="bs-Latn-BA" dirty="0"/>
              <a:t> </a:t>
            </a:r>
            <a:r>
              <a:rPr lang="bs-Latn-BA" dirty="0" err="1"/>
              <a:t>gerekecektir</a:t>
            </a:r>
            <a:r>
              <a:rPr lang="bs-Latn-BA" dirty="0"/>
              <a:t>. </a:t>
            </a:r>
            <a:r>
              <a:rPr lang="bs-Latn-BA" dirty="0" err="1"/>
              <a:t>Halbuki</a:t>
            </a:r>
            <a:r>
              <a:rPr lang="bs-Latn-BA" dirty="0"/>
              <a:t> </a:t>
            </a:r>
            <a:r>
              <a:rPr lang="bs-Latn-BA" dirty="0" err="1"/>
              <a:t>hukuk</a:t>
            </a:r>
            <a:r>
              <a:rPr lang="bs-Latn-BA" dirty="0"/>
              <a:t> </a:t>
            </a:r>
            <a:r>
              <a:rPr lang="bs-Latn-BA" dirty="0" err="1"/>
              <a:t>düzeni</a:t>
            </a:r>
            <a:r>
              <a:rPr lang="bs-Latn-BA" dirty="0"/>
              <a:t>, </a:t>
            </a:r>
            <a:r>
              <a:rPr lang="bs-Latn-BA" dirty="0" err="1"/>
              <a:t>hırsızın</a:t>
            </a:r>
            <a:r>
              <a:rPr lang="bs-Latn-BA" dirty="0"/>
              <a:t> </a:t>
            </a:r>
            <a:r>
              <a:rPr lang="bs-Latn-BA" dirty="0" err="1"/>
              <a:t>zilyetliğini</a:t>
            </a:r>
            <a:r>
              <a:rPr lang="bs-Latn-BA" dirty="0"/>
              <a:t> </a:t>
            </a:r>
            <a:r>
              <a:rPr lang="bs-Latn-BA" dirty="0" err="1"/>
              <a:t>korurken</a:t>
            </a:r>
            <a:r>
              <a:rPr lang="bs-Latn-BA" dirty="0"/>
              <a:t> , </a:t>
            </a:r>
            <a:r>
              <a:rPr lang="bs-Latn-BA" dirty="0" err="1"/>
              <a:t>subjektif</a:t>
            </a:r>
            <a:r>
              <a:rPr lang="bs-Latn-BA" dirty="0"/>
              <a:t> bir </a:t>
            </a:r>
            <a:r>
              <a:rPr lang="bs-Latn-BA" dirty="0" err="1"/>
              <a:t>hakkın</a:t>
            </a:r>
            <a:r>
              <a:rPr lang="bs-Latn-BA" dirty="0"/>
              <a:t> </a:t>
            </a:r>
            <a:r>
              <a:rPr lang="bs-Latn-BA" dirty="0" err="1"/>
              <a:t>korunması</a:t>
            </a:r>
            <a:r>
              <a:rPr lang="bs-Latn-BA" dirty="0"/>
              <a:t> </a:t>
            </a:r>
            <a:r>
              <a:rPr lang="bs-Latn-BA" dirty="0" err="1"/>
              <a:t>amacıyle</a:t>
            </a:r>
            <a:r>
              <a:rPr lang="bs-Latn-BA" dirty="0"/>
              <a:t> </a:t>
            </a:r>
            <a:r>
              <a:rPr lang="bs-Latn-BA" dirty="0" err="1"/>
              <a:t>değil</a:t>
            </a:r>
            <a:r>
              <a:rPr lang="bs-Latn-BA" dirty="0"/>
              <a:t>, </a:t>
            </a:r>
            <a:r>
              <a:rPr lang="bs-Latn-BA" dirty="0" err="1"/>
              <a:t>hukuk</a:t>
            </a:r>
            <a:r>
              <a:rPr lang="bs-Latn-BA" dirty="0"/>
              <a:t> </a:t>
            </a:r>
            <a:r>
              <a:rPr lang="bs-Latn-BA" dirty="0" err="1"/>
              <a:t>güvenliğini</a:t>
            </a:r>
            <a:r>
              <a:rPr lang="bs-Latn-BA" dirty="0"/>
              <a:t> ve kamu </a:t>
            </a:r>
            <a:r>
              <a:rPr lang="bs-Latn-BA" dirty="0" err="1"/>
              <a:t>düzenini</a:t>
            </a:r>
            <a:r>
              <a:rPr lang="bs-Latn-BA" dirty="0"/>
              <a:t> </a:t>
            </a:r>
            <a:r>
              <a:rPr lang="bs-Latn-BA" dirty="0" err="1"/>
              <a:t>muhafaza</a:t>
            </a:r>
            <a:r>
              <a:rPr lang="bs-Latn-BA" dirty="0"/>
              <a:t> </a:t>
            </a:r>
            <a:r>
              <a:rPr lang="bs-Latn-BA" dirty="0" err="1"/>
              <a:t>amacıyle</a:t>
            </a:r>
            <a:r>
              <a:rPr lang="bs-Latn-BA" dirty="0"/>
              <a:t> </a:t>
            </a:r>
            <a:r>
              <a:rPr lang="bs-Latn-BA" dirty="0" err="1"/>
              <a:t>hareket</a:t>
            </a:r>
            <a:r>
              <a:rPr lang="bs-Latn-BA" dirty="0"/>
              <a:t> </a:t>
            </a:r>
            <a:r>
              <a:rPr lang="bs-Latn-BA" dirty="0" err="1"/>
              <a:t>etmektedir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bs-Latn-BA" dirty="0" smtClean="0"/>
              <a:t>Zilyetlik </a:t>
            </a:r>
            <a:r>
              <a:rPr lang="bs-Latn-BA" dirty="0"/>
              <a:t>“</a:t>
            </a:r>
            <a:r>
              <a:rPr lang="bs-Latn-BA" i="1" dirty="0"/>
              <a:t>doktrine </a:t>
            </a:r>
            <a:r>
              <a:rPr lang="bs-Latn-BA" i="1" dirty="0" err="1"/>
              <a:t>göre</a:t>
            </a:r>
            <a:r>
              <a:rPr lang="bs-Latn-BA" i="1" dirty="0"/>
              <a:t> </a:t>
            </a:r>
            <a:r>
              <a:rPr lang="bs-Latn-BA" i="1" dirty="0" err="1"/>
              <a:t>hukukun</a:t>
            </a:r>
            <a:r>
              <a:rPr lang="bs-Latn-BA" i="1" dirty="0"/>
              <a:t> </a:t>
            </a:r>
            <a:r>
              <a:rPr lang="bs-Latn-BA" i="1" dirty="0" err="1"/>
              <a:t>koruduğu</a:t>
            </a:r>
            <a:r>
              <a:rPr lang="bs-Latn-BA" i="1" dirty="0"/>
              <a:t> bir </a:t>
            </a:r>
            <a:r>
              <a:rPr lang="bs-Latn-BA" i="1" dirty="0" err="1"/>
              <a:t>durumdan</a:t>
            </a:r>
            <a:r>
              <a:rPr lang="bs-Latn-BA" i="1" dirty="0"/>
              <a:t> </a:t>
            </a:r>
            <a:r>
              <a:rPr lang="bs-Latn-BA" i="1" dirty="0" err="1"/>
              <a:t>ibaret</a:t>
            </a:r>
            <a:r>
              <a:rPr lang="bs-Latn-BA" i="1" dirty="0"/>
              <a:t> </a:t>
            </a:r>
            <a:r>
              <a:rPr lang="bs-Latn-BA" i="1" dirty="0" err="1"/>
              <a:t>uygulamaya</a:t>
            </a:r>
            <a:r>
              <a:rPr lang="bs-Latn-BA" i="1" dirty="0"/>
              <a:t> </a:t>
            </a:r>
            <a:r>
              <a:rPr lang="bs-Latn-BA" i="1" dirty="0" err="1"/>
              <a:t>göre</a:t>
            </a:r>
            <a:r>
              <a:rPr lang="bs-Latn-BA" i="1" dirty="0"/>
              <a:t> </a:t>
            </a:r>
            <a:r>
              <a:rPr lang="bs-Latn-BA" i="1" dirty="0" err="1"/>
              <a:t>ayni</a:t>
            </a:r>
            <a:r>
              <a:rPr lang="bs-Latn-BA" i="1" dirty="0"/>
              <a:t> bir </a:t>
            </a:r>
            <a:r>
              <a:rPr lang="bs-Latn-BA" i="1" dirty="0" err="1"/>
              <a:t>haktır</a:t>
            </a:r>
            <a:r>
              <a:rPr lang="bs-Latn-BA" dirty="0"/>
              <a:t>”.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4107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52" y="188640"/>
            <a:ext cx="11593288" cy="652534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sz="4200" b="1" dirty="0"/>
              <a:t>Zilyetliğin </a:t>
            </a:r>
            <a:r>
              <a:rPr lang="bs-Latn-BA" sz="4200" b="1" dirty="0" err="1" smtClean="0"/>
              <a:t>Konusu</a:t>
            </a:r>
            <a:endParaRPr lang="tr-TR" sz="42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/>
              <a:t/>
            </a:r>
            <a:br>
              <a:rPr lang="bs-Latn-BA" dirty="0"/>
            </a:br>
            <a:r>
              <a:rPr lang="bs-Latn-BA" dirty="0" err="1"/>
              <a:t>Ayni</a:t>
            </a:r>
            <a:r>
              <a:rPr lang="bs-Latn-BA" dirty="0"/>
              <a:t> </a:t>
            </a:r>
            <a:r>
              <a:rPr lang="bs-Latn-BA" dirty="0" err="1"/>
              <a:t>hakların</a:t>
            </a:r>
            <a:r>
              <a:rPr lang="bs-Latn-BA" dirty="0"/>
              <a:t> </a:t>
            </a:r>
            <a:r>
              <a:rPr lang="bs-Latn-BA" dirty="0" err="1"/>
              <a:t>konusu</a:t>
            </a:r>
            <a:r>
              <a:rPr lang="bs-Latn-BA" dirty="0"/>
              <a:t> </a:t>
            </a:r>
            <a:r>
              <a:rPr lang="bs-Latn-BA" dirty="0" err="1"/>
              <a:t>olabilen</a:t>
            </a:r>
            <a:r>
              <a:rPr lang="bs-Latn-BA" dirty="0"/>
              <a:t> </a:t>
            </a:r>
            <a:r>
              <a:rPr lang="bs-Latn-BA" b="1" dirty="0" err="1"/>
              <a:t>taşınır</a:t>
            </a:r>
            <a:r>
              <a:rPr lang="bs-Latn-BA" b="1" dirty="0"/>
              <a:t> ve </a:t>
            </a:r>
            <a:r>
              <a:rPr lang="bs-Latn-BA" b="1" dirty="0" err="1"/>
              <a:t>taşınmaz</a:t>
            </a:r>
            <a:r>
              <a:rPr lang="bs-Latn-BA" b="1" dirty="0"/>
              <a:t> </a:t>
            </a:r>
            <a:r>
              <a:rPr lang="bs-Latn-BA" b="1" dirty="0" err="1"/>
              <a:t>eşyalar</a:t>
            </a:r>
            <a:r>
              <a:rPr lang="bs-Latn-BA" b="1" dirty="0"/>
              <a:t>, </a:t>
            </a:r>
            <a:r>
              <a:rPr lang="bs-Latn-BA" b="1" dirty="0" err="1"/>
              <a:t>zilyetliğe</a:t>
            </a:r>
            <a:r>
              <a:rPr lang="bs-Latn-BA" b="1" dirty="0"/>
              <a:t> de </a:t>
            </a:r>
            <a:r>
              <a:rPr lang="bs-Latn-BA" b="1" dirty="0" err="1"/>
              <a:t>konu</a:t>
            </a:r>
            <a:r>
              <a:rPr lang="bs-Latn-BA" b="1" dirty="0"/>
              <a:t> </a:t>
            </a:r>
            <a:r>
              <a:rPr lang="bs-Latn-BA" b="1" dirty="0" err="1"/>
              <a:t>teşkil</a:t>
            </a:r>
            <a:r>
              <a:rPr lang="bs-Latn-BA" b="1" dirty="0"/>
              <a:t> </a:t>
            </a:r>
            <a:r>
              <a:rPr lang="bs-Latn-BA" b="1" dirty="0" err="1"/>
              <a:t>ederler</a:t>
            </a:r>
            <a:r>
              <a:rPr lang="bs-Latn-BA" b="1" dirty="0"/>
              <a:t>. </a:t>
            </a:r>
            <a:endParaRPr lang="tr-TR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 err="1" smtClean="0"/>
              <a:t>Ayni</a:t>
            </a:r>
            <a:r>
              <a:rPr lang="bs-Latn-BA" dirty="0" smtClean="0"/>
              <a:t> </a:t>
            </a:r>
            <a:r>
              <a:rPr lang="bs-Latn-BA" dirty="0" err="1"/>
              <a:t>haklara</a:t>
            </a:r>
            <a:r>
              <a:rPr lang="bs-Latn-BA" dirty="0"/>
              <a:t> </a:t>
            </a:r>
            <a:r>
              <a:rPr lang="bs-Latn-BA" b="1" dirty="0" err="1"/>
              <a:t>konu</a:t>
            </a:r>
            <a:r>
              <a:rPr lang="bs-Latn-BA" b="1" dirty="0"/>
              <a:t> </a:t>
            </a:r>
            <a:r>
              <a:rPr lang="bs-Latn-BA" b="1" dirty="0" err="1"/>
              <a:t>olmayan</a:t>
            </a:r>
            <a:r>
              <a:rPr lang="bs-Latn-BA" dirty="0"/>
              <a:t>, </a:t>
            </a:r>
            <a:br>
              <a:rPr lang="bs-Latn-BA" dirty="0"/>
            </a:b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err="1" smtClean="0"/>
              <a:t>Bütünleyici</a:t>
            </a:r>
            <a:r>
              <a:rPr lang="bs-Latn-BA" dirty="0" smtClean="0"/>
              <a:t> </a:t>
            </a:r>
            <a:r>
              <a:rPr lang="bs-Latn-BA" dirty="0" err="1"/>
              <a:t>parçalar</a:t>
            </a:r>
            <a:r>
              <a:rPr lang="bs-Latn-BA" dirty="0"/>
              <a:t>, </a:t>
            </a:r>
            <a:r>
              <a:rPr lang="bs-Latn-BA" dirty="0" err="1"/>
              <a:t>asıl</a:t>
            </a:r>
            <a:r>
              <a:rPr lang="bs-Latn-BA" dirty="0"/>
              <a:t> </a:t>
            </a:r>
            <a:r>
              <a:rPr lang="bs-Latn-BA" dirty="0" err="1"/>
              <a:t>eşyadan</a:t>
            </a:r>
            <a:r>
              <a:rPr lang="bs-Latn-BA" dirty="0"/>
              <a:t> </a:t>
            </a:r>
            <a:r>
              <a:rPr lang="bs-Latn-BA" dirty="0" err="1"/>
              <a:t>ayrı</a:t>
            </a:r>
            <a:r>
              <a:rPr lang="bs-Latn-BA" dirty="0"/>
              <a:t> </a:t>
            </a:r>
            <a:r>
              <a:rPr lang="bs-Latn-BA" dirty="0" err="1"/>
              <a:t>olarak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</a:t>
            </a:r>
            <a:r>
              <a:rPr lang="bs-Latn-BA" dirty="0" err="1"/>
              <a:t>konusu</a:t>
            </a:r>
            <a:r>
              <a:rPr lang="bs-Latn-BA" dirty="0"/>
              <a:t> </a:t>
            </a:r>
            <a:r>
              <a:rPr lang="bs-Latn-BA" dirty="0" err="1"/>
              <a:t>olabilirler</a:t>
            </a:r>
            <a:r>
              <a:rPr lang="bs-Latn-BA" dirty="0"/>
              <a:t>. </a:t>
            </a:r>
            <a:r>
              <a:rPr lang="bs-Latn-BA" dirty="0" err="1"/>
              <a:t>Örn.Bir</a:t>
            </a:r>
            <a:r>
              <a:rPr lang="bs-Latn-BA" dirty="0"/>
              <a:t> </a:t>
            </a:r>
            <a:r>
              <a:rPr lang="bs-Latn-BA" dirty="0" err="1"/>
              <a:t>evin</a:t>
            </a:r>
            <a:r>
              <a:rPr lang="bs-Latn-BA" dirty="0"/>
              <a:t> </a:t>
            </a:r>
            <a:r>
              <a:rPr lang="bs-Latn-BA" dirty="0" err="1"/>
              <a:t>duvarının</a:t>
            </a:r>
            <a:r>
              <a:rPr lang="bs-Latn-BA" dirty="0"/>
              <a:t> </a:t>
            </a:r>
            <a:r>
              <a:rPr lang="bs-Latn-BA" dirty="0" err="1"/>
              <a:t>reklam</a:t>
            </a:r>
            <a:r>
              <a:rPr lang="bs-Latn-BA" dirty="0"/>
              <a:t> </a:t>
            </a:r>
            <a:r>
              <a:rPr lang="bs-Latn-BA" dirty="0" err="1"/>
              <a:t>için</a:t>
            </a:r>
            <a:r>
              <a:rPr lang="bs-Latn-BA" dirty="0"/>
              <a:t> </a:t>
            </a:r>
            <a:r>
              <a:rPr lang="bs-Latn-BA" dirty="0" err="1"/>
              <a:t>kiraya</a:t>
            </a:r>
            <a:r>
              <a:rPr lang="bs-Latn-BA" dirty="0"/>
              <a:t> </a:t>
            </a:r>
            <a:r>
              <a:rPr lang="bs-Latn-BA" dirty="0" err="1"/>
              <a:t>verilmesi</a:t>
            </a:r>
            <a:r>
              <a:rPr lang="bs-Latn-BA" dirty="0"/>
              <a:t>.</a:t>
            </a:r>
            <a:br>
              <a:rPr lang="bs-Latn-BA" dirty="0"/>
            </a:b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smtClean="0"/>
              <a:t>Kamu </a:t>
            </a:r>
            <a:r>
              <a:rPr lang="bs-Latn-BA" dirty="0" err="1"/>
              <a:t>malları</a:t>
            </a:r>
            <a:r>
              <a:rPr lang="bs-Latn-BA" dirty="0"/>
              <a:t> </a:t>
            </a:r>
            <a:r>
              <a:rPr lang="bs-Latn-BA" dirty="0" err="1"/>
              <a:t>zilyetliğin</a:t>
            </a:r>
            <a:r>
              <a:rPr lang="bs-Latn-BA" dirty="0"/>
              <a:t> de </a:t>
            </a:r>
            <a:r>
              <a:rPr lang="bs-Latn-BA" dirty="0" err="1"/>
              <a:t>konusu</a:t>
            </a:r>
            <a:r>
              <a:rPr lang="bs-Latn-BA" dirty="0"/>
              <a:t> </a:t>
            </a:r>
            <a:r>
              <a:rPr lang="bs-Latn-BA" dirty="0" err="1"/>
              <a:t>olamazlar</a:t>
            </a:r>
            <a:r>
              <a:rPr lang="bs-Latn-BA" dirty="0"/>
              <a:t>. </a:t>
            </a:r>
            <a:r>
              <a:rPr lang="bs-Latn-BA" dirty="0" err="1"/>
              <a:t>Örn</a:t>
            </a:r>
            <a:r>
              <a:rPr lang="bs-Latn-BA" dirty="0"/>
              <a:t> “</a:t>
            </a:r>
            <a:r>
              <a:rPr lang="bs-Latn-BA" i="1" dirty="0" err="1"/>
              <a:t>devlet</a:t>
            </a:r>
            <a:r>
              <a:rPr lang="bs-Latn-BA" i="1" dirty="0"/>
              <a:t> orman </a:t>
            </a:r>
            <a:r>
              <a:rPr lang="bs-Latn-BA" i="1" dirty="0" err="1"/>
              <a:t>arazisi</a:t>
            </a:r>
            <a:r>
              <a:rPr lang="bs-Latn-BA" dirty="0"/>
              <a:t>”.</a:t>
            </a:r>
            <a:br>
              <a:rPr lang="bs-Latn-BA" dirty="0"/>
            </a:br>
            <a:r>
              <a:rPr lang="bs-Latn-BA" dirty="0" smtClean="0"/>
              <a:t>-</a:t>
            </a:r>
            <a:r>
              <a:rPr lang="tr-TR" dirty="0" smtClean="0"/>
              <a:t> </a:t>
            </a:r>
            <a:r>
              <a:rPr lang="bs-Latn-BA" dirty="0" smtClean="0"/>
              <a:t>Kamu </a:t>
            </a:r>
            <a:r>
              <a:rPr lang="bs-Latn-BA" dirty="0" err="1"/>
              <a:t>hizmetine</a:t>
            </a:r>
            <a:r>
              <a:rPr lang="bs-Latn-BA" dirty="0"/>
              <a:t> </a:t>
            </a:r>
            <a:r>
              <a:rPr lang="bs-Latn-BA" dirty="0" err="1"/>
              <a:t>tahsis</a:t>
            </a:r>
            <a:r>
              <a:rPr lang="bs-Latn-BA" dirty="0"/>
              <a:t> </a:t>
            </a:r>
            <a:r>
              <a:rPr lang="bs-Latn-BA" dirty="0" err="1"/>
              <a:t>olunan</a:t>
            </a:r>
            <a:r>
              <a:rPr lang="bs-Latn-BA" dirty="0"/>
              <a:t> ve </a:t>
            </a:r>
            <a:r>
              <a:rPr lang="bs-Latn-BA" dirty="0" err="1"/>
              <a:t>menfaati</a:t>
            </a:r>
            <a:r>
              <a:rPr lang="bs-Latn-BA" dirty="0"/>
              <a:t> </a:t>
            </a:r>
            <a:r>
              <a:rPr lang="bs-Latn-BA" dirty="0" err="1"/>
              <a:t>umuma</a:t>
            </a:r>
            <a:r>
              <a:rPr lang="bs-Latn-BA" dirty="0"/>
              <a:t> </a:t>
            </a:r>
            <a:r>
              <a:rPr lang="bs-Latn-BA" dirty="0" err="1"/>
              <a:t>ait</a:t>
            </a:r>
            <a:r>
              <a:rPr lang="bs-Latn-BA" dirty="0"/>
              <a:t> </a:t>
            </a:r>
            <a:r>
              <a:rPr lang="bs-Latn-BA" dirty="0" err="1"/>
              <a:t>taşınmazlar</a:t>
            </a:r>
            <a:r>
              <a:rPr lang="bs-Latn-BA" dirty="0"/>
              <a:t> MK </a:t>
            </a:r>
            <a:r>
              <a:rPr lang="bs-Latn-BA" dirty="0" err="1"/>
              <a:t>göre</a:t>
            </a:r>
            <a:r>
              <a:rPr lang="bs-Latn-BA" dirty="0"/>
              <a:t>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konu</a:t>
            </a:r>
            <a:r>
              <a:rPr lang="bs-Latn-BA" dirty="0"/>
              <a:t> </a:t>
            </a:r>
            <a:r>
              <a:rPr lang="bs-Latn-BA" dirty="0" err="1"/>
              <a:t>olmazlar</a:t>
            </a:r>
            <a:r>
              <a:rPr lang="bs-Latn-BA" dirty="0"/>
              <a:t>. </a:t>
            </a: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s-Latn-BA" dirty="0" smtClean="0"/>
              <a:t>- </a:t>
            </a:r>
            <a:r>
              <a:rPr lang="bs-Latn-BA" dirty="0" err="1" smtClean="0"/>
              <a:t>Devletin</a:t>
            </a:r>
            <a:r>
              <a:rPr lang="bs-Latn-BA" dirty="0" smtClean="0"/>
              <a:t> </a:t>
            </a:r>
            <a:r>
              <a:rPr lang="bs-Latn-BA" dirty="0" err="1"/>
              <a:t>hüküm</a:t>
            </a:r>
            <a:r>
              <a:rPr lang="bs-Latn-BA" dirty="0"/>
              <a:t> ve </a:t>
            </a:r>
            <a:r>
              <a:rPr lang="bs-Latn-BA" dirty="0" err="1"/>
              <a:t>tasarrufunda</a:t>
            </a:r>
            <a:r>
              <a:rPr lang="bs-Latn-BA" dirty="0"/>
              <a:t> </a:t>
            </a:r>
            <a:r>
              <a:rPr lang="bs-Latn-BA" dirty="0" err="1"/>
              <a:t>olan</a:t>
            </a:r>
            <a:r>
              <a:rPr lang="bs-Latn-BA" dirty="0"/>
              <a:t> </a:t>
            </a:r>
            <a:r>
              <a:rPr lang="bs-Latn-BA" dirty="0" err="1"/>
              <a:t>dağlık</a:t>
            </a:r>
            <a:r>
              <a:rPr lang="bs-Latn-BA" dirty="0"/>
              <a:t>, </a:t>
            </a:r>
            <a:r>
              <a:rPr lang="bs-Latn-BA" dirty="0" err="1"/>
              <a:t>taşlık</a:t>
            </a:r>
            <a:r>
              <a:rPr lang="bs-Latn-BA" dirty="0"/>
              <a:t> </a:t>
            </a:r>
            <a:r>
              <a:rPr lang="bs-Latn-BA" dirty="0" err="1"/>
              <a:t>arazi</a:t>
            </a:r>
            <a:r>
              <a:rPr lang="bs-Latn-BA" dirty="0"/>
              <a:t> </a:t>
            </a:r>
            <a:r>
              <a:rPr lang="bs-Latn-BA" dirty="0" err="1"/>
              <a:t>ihya</a:t>
            </a:r>
            <a:r>
              <a:rPr lang="bs-Latn-BA" dirty="0"/>
              <a:t> ve </a:t>
            </a:r>
            <a:r>
              <a:rPr lang="bs-Latn-BA" dirty="0" err="1"/>
              <a:t>zilyetlikle</a:t>
            </a:r>
            <a:r>
              <a:rPr lang="bs-Latn-BA" dirty="0"/>
              <a:t> </a:t>
            </a:r>
            <a:r>
              <a:rPr lang="bs-Latn-BA" dirty="0" err="1"/>
              <a:t>iktisabı</a:t>
            </a:r>
            <a:r>
              <a:rPr lang="bs-Latn-BA" dirty="0"/>
              <a:t> </a:t>
            </a:r>
            <a:r>
              <a:rPr lang="bs-Latn-BA" dirty="0" err="1"/>
              <a:t>mümkün</a:t>
            </a:r>
            <a:r>
              <a:rPr lang="bs-Latn-BA" dirty="0"/>
              <a:t> </a:t>
            </a:r>
            <a:r>
              <a:rPr lang="bs-Latn-BA" dirty="0" err="1"/>
              <a:t>olduğundan</a:t>
            </a:r>
            <a:r>
              <a:rPr lang="bs-Latn-BA" dirty="0"/>
              <a:t>, </a:t>
            </a:r>
            <a:r>
              <a:rPr lang="bs-Latn-BA" dirty="0" err="1"/>
              <a:t>bu</a:t>
            </a:r>
            <a:r>
              <a:rPr lang="bs-Latn-BA" dirty="0"/>
              <a:t> </a:t>
            </a:r>
            <a:r>
              <a:rPr lang="bs-Latn-BA" dirty="0" err="1"/>
              <a:t>araziler</a:t>
            </a:r>
            <a:r>
              <a:rPr lang="bs-Latn-BA" dirty="0"/>
              <a:t> </a:t>
            </a:r>
            <a:r>
              <a:rPr lang="bs-Latn-BA" dirty="0" err="1"/>
              <a:t>üzerinde</a:t>
            </a:r>
            <a:r>
              <a:rPr lang="bs-Latn-BA" dirty="0"/>
              <a:t> </a:t>
            </a:r>
            <a:r>
              <a:rPr lang="bs-Latn-BA" dirty="0" err="1"/>
              <a:t>zilyetlik</a:t>
            </a:r>
            <a:r>
              <a:rPr lang="bs-Latn-BA" dirty="0"/>
              <a:t> </a:t>
            </a:r>
            <a:r>
              <a:rPr lang="bs-Latn-BA" dirty="0" err="1"/>
              <a:t>tesisi</a:t>
            </a:r>
            <a:r>
              <a:rPr lang="bs-Latn-BA" dirty="0"/>
              <a:t> </a:t>
            </a:r>
            <a:r>
              <a:rPr lang="bs-Latn-BA" dirty="0" err="1"/>
              <a:t>mümkündür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Para </a:t>
            </a:r>
            <a:r>
              <a:rPr lang="bs-Latn-BA" dirty="0"/>
              <a:t>ve </a:t>
            </a:r>
            <a:r>
              <a:rPr lang="bs-Latn-BA" dirty="0" err="1"/>
              <a:t>kambiyo</a:t>
            </a:r>
            <a:r>
              <a:rPr lang="bs-Latn-BA" dirty="0"/>
              <a:t> </a:t>
            </a:r>
            <a:r>
              <a:rPr lang="bs-Latn-BA" dirty="0" err="1"/>
              <a:t>senetleri</a:t>
            </a:r>
            <a:r>
              <a:rPr lang="bs-Latn-BA" dirty="0"/>
              <a:t> ile </a:t>
            </a:r>
            <a:r>
              <a:rPr lang="bs-Latn-BA" dirty="0" err="1"/>
              <a:t>hisse</a:t>
            </a:r>
            <a:r>
              <a:rPr lang="bs-Latn-BA" dirty="0"/>
              <a:t> </a:t>
            </a:r>
            <a:r>
              <a:rPr lang="bs-Latn-BA" dirty="0" err="1"/>
              <a:t>senetleride</a:t>
            </a:r>
            <a:r>
              <a:rPr lang="bs-Latn-BA" dirty="0"/>
              <a:t>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konu</a:t>
            </a:r>
            <a:r>
              <a:rPr lang="bs-Latn-BA" dirty="0"/>
              <a:t> </a:t>
            </a:r>
            <a:r>
              <a:rPr lang="bs-Latn-BA" dirty="0" err="1"/>
              <a:t>olur</a:t>
            </a: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err="1" smtClean="0"/>
              <a:t>İrtifak</a:t>
            </a:r>
            <a:r>
              <a:rPr lang="bs-Latn-BA" dirty="0" smtClean="0"/>
              <a:t> </a:t>
            </a:r>
            <a:r>
              <a:rPr lang="bs-Latn-BA" dirty="0" err="1"/>
              <a:t>hakları</a:t>
            </a:r>
            <a:r>
              <a:rPr lang="bs-Latn-BA" dirty="0"/>
              <a:t> ve </a:t>
            </a:r>
            <a:r>
              <a:rPr lang="bs-Latn-BA" dirty="0" err="1"/>
              <a:t>taşınmaz</a:t>
            </a:r>
            <a:r>
              <a:rPr lang="bs-Latn-BA" dirty="0"/>
              <a:t> </a:t>
            </a:r>
            <a:r>
              <a:rPr lang="bs-Latn-BA" dirty="0" err="1"/>
              <a:t>yükü</a:t>
            </a:r>
            <a:r>
              <a:rPr lang="bs-Latn-BA" dirty="0"/>
              <a:t> de </a:t>
            </a:r>
            <a:r>
              <a:rPr lang="bs-Latn-BA" dirty="0" err="1"/>
              <a:t>zilyetliğe</a:t>
            </a:r>
            <a:r>
              <a:rPr lang="bs-Latn-BA" dirty="0"/>
              <a:t> </a:t>
            </a:r>
            <a:r>
              <a:rPr lang="bs-Latn-BA" dirty="0" err="1"/>
              <a:t>eş</a:t>
            </a:r>
            <a:r>
              <a:rPr lang="bs-Latn-BA" dirty="0"/>
              <a:t> </a:t>
            </a:r>
            <a:r>
              <a:rPr lang="bs-Latn-BA" dirty="0" err="1"/>
              <a:t>sayılmıştır</a:t>
            </a:r>
            <a:r>
              <a:rPr lang="bs-Latn-BA" dirty="0"/>
              <a:t>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06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1058</Words>
  <Application>Microsoft Office PowerPoint</Application>
  <PresentationFormat>Widescreen</PresentationFormat>
  <Paragraphs>213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Cambria</vt:lpstr>
      <vt:lpstr>Office Theme</vt:lpstr>
      <vt:lpstr>EŞYA HUKUKU II</vt:lpstr>
      <vt:lpstr>ZİLYETLİK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ZİLYETLİĞİN KAZANILMASI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ZİLYETLİĞİN KAYBEDİLMESİ</vt:lpstr>
      <vt:lpstr>ZİLYETLİĞİN KORUNMASI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EŞYA HUKUKUNDA HAK KARİNELERİ</vt:lpstr>
      <vt:lpstr>PowerPoint Presentation</vt:lpstr>
      <vt:lpstr>PowerPoint Presentation</vt:lpstr>
      <vt:lpstr>PowerPoint Presentation</vt:lpstr>
      <vt:lpstr>PowerPoint Presentation</vt:lpstr>
      <vt:lpstr>TAŞINIRLARDA ZİLYETLİK HAK KARİNELERİNİN İŞLEVLERİ </vt:lpstr>
      <vt:lpstr>PowerPoint Presentation</vt:lpstr>
      <vt:lpstr>PowerPoint Presentation</vt:lpstr>
      <vt:lpstr>Taşınır Davası ve Diğer İade Davaları Arasındaki Farklar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Haksız Zilyedin İade Borcu ve Hakların Tabi Olduğu Zamanaşımı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Adnan-Ismeta</cp:lastModifiedBy>
  <cp:revision>152</cp:revision>
  <dcterms:created xsi:type="dcterms:W3CDTF">2017-03-02T12:00:53Z</dcterms:created>
  <dcterms:modified xsi:type="dcterms:W3CDTF">2017-03-31T18:56:10Z</dcterms:modified>
</cp:coreProperties>
</file>