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258" r:id="rId3"/>
    <p:sldId id="259" r:id="rId4"/>
    <p:sldId id="260" r:id="rId5"/>
    <p:sldId id="261" r:id="rId6"/>
    <p:sldId id="314" r:id="rId7"/>
    <p:sldId id="264" r:id="rId8"/>
    <p:sldId id="265" r:id="rId9"/>
    <p:sldId id="266" r:id="rId10"/>
    <p:sldId id="267" r:id="rId11"/>
    <p:sldId id="262" r:id="rId12"/>
    <p:sldId id="304" r:id="rId13"/>
    <p:sldId id="268" r:id="rId14"/>
    <p:sldId id="305" r:id="rId15"/>
    <p:sldId id="269" r:id="rId16"/>
    <p:sldId id="306" r:id="rId17"/>
    <p:sldId id="270" r:id="rId18"/>
    <p:sldId id="307" r:id="rId19"/>
    <p:sldId id="308" r:id="rId20"/>
    <p:sldId id="315" r:id="rId21"/>
    <p:sldId id="316" r:id="rId22"/>
    <p:sldId id="317" r:id="rId23"/>
    <p:sldId id="318" r:id="rId24"/>
    <p:sldId id="319" r:id="rId25"/>
    <p:sldId id="320" r:id="rId26"/>
    <p:sldId id="321" r:id="rId27"/>
    <p:sldId id="322" r:id="rId28"/>
    <p:sldId id="323" r:id="rId29"/>
    <p:sldId id="324" r:id="rId30"/>
    <p:sldId id="272" r:id="rId31"/>
    <p:sldId id="273" r:id="rId32"/>
    <p:sldId id="277" r:id="rId33"/>
    <p:sldId id="278" r:id="rId34"/>
    <p:sldId id="309" r:id="rId35"/>
    <p:sldId id="281" r:id="rId36"/>
    <p:sldId id="279" r:id="rId37"/>
    <p:sldId id="282" r:id="rId38"/>
    <p:sldId id="283" r:id="rId39"/>
    <p:sldId id="310" r:id="rId40"/>
    <p:sldId id="291" r:id="rId41"/>
    <p:sldId id="325" r:id="rId42"/>
    <p:sldId id="326" r:id="rId43"/>
    <p:sldId id="327" r:id="rId44"/>
    <p:sldId id="295" r:id="rId45"/>
    <p:sldId id="328" r:id="rId46"/>
    <p:sldId id="329" r:id="rId47"/>
    <p:sldId id="330" r:id="rId48"/>
    <p:sldId id="331" r:id="rId49"/>
    <p:sldId id="332" r:id="rId50"/>
    <p:sldId id="293" r:id="rId51"/>
    <p:sldId id="292" r:id="rId52"/>
    <p:sldId id="294" r:id="rId53"/>
    <p:sldId id="333" r:id="rId54"/>
    <p:sldId id="334" r:id="rId55"/>
    <p:sldId id="335" r:id="rId56"/>
    <p:sldId id="336" r:id="rId57"/>
    <p:sldId id="337" r:id="rId58"/>
    <p:sldId id="311" r:id="rId59"/>
    <p:sldId id="296" r:id="rId60"/>
    <p:sldId id="297" r:id="rId61"/>
    <p:sldId id="298" r:id="rId62"/>
    <p:sldId id="312" r:id="rId63"/>
    <p:sldId id="299" r:id="rId64"/>
    <p:sldId id="300" r:id="rId65"/>
    <p:sldId id="301" r:id="rId66"/>
    <p:sldId id="313" r:id="rId67"/>
    <p:sldId id="302" r:id="rId68"/>
    <p:sldId id="939" r:id="rId6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B4066-E5B9-493F-8AF8-CB9387D51DC2}" type="doc">
      <dgm:prSet loTypeId="urn:microsoft.com/office/officeart/2005/8/layout/hierarchy3" loCatId="hierarchy" qsTypeId="urn:microsoft.com/office/officeart/2005/8/quickstyle/simple5" qsCatId="simple" csTypeId="urn:microsoft.com/office/officeart/2005/8/colors/accent2_1" csCatId="accent2" phldr="1"/>
      <dgm:spPr/>
      <dgm:t>
        <a:bodyPr/>
        <a:lstStyle/>
        <a:p>
          <a:endParaRPr lang="en-US"/>
        </a:p>
      </dgm:t>
    </dgm:pt>
    <dgm:pt modelId="{B14A8C3A-49D5-4263-9873-CFCD6F1ACD65}">
      <dgm:prSet phldrT="[Text]"/>
      <dgm:spPr/>
      <dgm:t>
        <a:bodyPr/>
        <a:lstStyle/>
        <a:p>
          <a:r>
            <a:rPr lang="bs-Latn-BA" dirty="0" smtClean="0"/>
            <a:t>Pravno intelektualnog vlasništva</a:t>
          </a:r>
          <a:endParaRPr lang="en-US" dirty="0"/>
        </a:p>
      </dgm:t>
    </dgm:pt>
    <dgm:pt modelId="{E80C890F-15CE-4D13-A3D5-34B6CA035E1A}" type="parTrans" cxnId="{6FBFB315-3004-4453-BF99-5CC0CA45A479}">
      <dgm:prSet/>
      <dgm:spPr/>
      <dgm:t>
        <a:bodyPr/>
        <a:lstStyle/>
        <a:p>
          <a:endParaRPr lang="en-US"/>
        </a:p>
      </dgm:t>
    </dgm:pt>
    <dgm:pt modelId="{865DBC0D-DF1E-4AC8-A7C1-0478999E2089}" type="sibTrans" cxnId="{6FBFB315-3004-4453-BF99-5CC0CA45A479}">
      <dgm:prSet/>
      <dgm:spPr/>
      <dgm:t>
        <a:bodyPr/>
        <a:lstStyle/>
        <a:p>
          <a:endParaRPr lang="en-US"/>
        </a:p>
      </dgm:t>
    </dgm:pt>
    <dgm:pt modelId="{9727AED3-D1F9-475E-AADD-DB17ED61A440}">
      <dgm:prSet phldrT="[Text]"/>
      <dgm:spPr/>
      <dgm:t>
        <a:bodyPr/>
        <a:lstStyle/>
        <a:p>
          <a:r>
            <a:rPr lang="bs-Latn-BA" dirty="0" smtClean="0"/>
            <a:t>Autorsko i srodna prava</a:t>
          </a:r>
          <a:endParaRPr lang="en-US" dirty="0"/>
        </a:p>
      </dgm:t>
    </dgm:pt>
    <dgm:pt modelId="{90263EE2-88AE-46B8-A143-489AB1309B5A}" type="parTrans" cxnId="{40EA3C52-D81B-45CD-99BF-E2A940BCD3FD}">
      <dgm:prSet/>
      <dgm:spPr/>
      <dgm:t>
        <a:bodyPr/>
        <a:lstStyle/>
        <a:p>
          <a:endParaRPr lang="en-US"/>
        </a:p>
      </dgm:t>
    </dgm:pt>
    <dgm:pt modelId="{50F9DE61-A19D-4FE1-9F8C-769E655529ED}" type="sibTrans" cxnId="{40EA3C52-D81B-45CD-99BF-E2A940BCD3FD}">
      <dgm:prSet/>
      <dgm:spPr/>
      <dgm:t>
        <a:bodyPr/>
        <a:lstStyle/>
        <a:p>
          <a:endParaRPr lang="en-US"/>
        </a:p>
      </dgm:t>
    </dgm:pt>
    <dgm:pt modelId="{D0A03D9D-5F5B-4CD4-ABD2-446EF68DE274}">
      <dgm:prSet phldrT="[Text]"/>
      <dgm:spPr/>
      <dgm:t>
        <a:bodyPr/>
        <a:lstStyle/>
        <a:p>
          <a:r>
            <a:rPr lang="bs-Latn-BA" dirty="0" smtClean="0"/>
            <a:t>Pravo industrijskog vlasništva</a:t>
          </a:r>
          <a:endParaRPr lang="en-US" dirty="0"/>
        </a:p>
      </dgm:t>
    </dgm:pt>
    <dgm:pt modelId="{68FA0654-56BA-49B1-98BC-0E8A6D36F69B}" type="parTrans" cxnId="{7C13FC40-E59D-40AB-B378-20E9071957FB}">
      <dgm:prSet/>
      <dgm:spPr/>
      <dgm:t>
        <a:bodyPr/>
        <a:lstStyle/>
        <a:p>
          <a:endParaRPr lang="en-US"/>
        </a:p>
      </dgm:t>
    </dgm:pt>
    <dgm:pt modelId="{2CB2AC00-CAE3-4AB0-B3C5-2DBDE6E68AC9}" type="sibTrans" cxnId="{7C13FC40-E59D-40AB-B378-20E9071957FB}">
      <dgm:prSet/>
      <dgm:spPr/>
      <dgm:t>
        <a:bodyPr/>
        <a:lstStyle/>
        <a:p>
          <a:endParaRPr lang="en-US"/>
        </a:p>
      </dgm:t>
    </dgm:pt>
    <dgm:pt modelId="{80138562-6876-49F3-8CCE-3FF85A08C470}" type="pres">
      <dgm:prSet presAssocID="{9F9B4066-E5B9-493F-8AF8-CB9387D51DC2}" presName="diagram" presStyleCnt="0">
        <dgm:presLayoutVars>
          <dgm:chPref val="1"/>
          <dgm:dir/>
          <dgm:animOne val="branch"/>
          <dgm:animLvl val="lvl"/>
          <dgm:resizeHandles/>
        </dgm:presLayoutVars>
      </dgm:prSet>
      <dgm:spPr/>
      <dgm:t>
        <a:bodyPr/>
        <a:lstStyle/>
        <a:p>
          <a:endParaRPr lang="en-US"/>
        </a:p>
      </dgm:t>
    </dgm:pt>
    <dgm:pt modelId="{F13D778C-D628-40B8-8F79-0CD52B80E35D}" type="pres">
      <dgm:prSet presAssocID="{B14A8C3A-49D5-4263-9873-CFCD6F1ACD65}" presName="root" presStyleCnt="0"/>
      <dgm:spPr/>
    </dgm:pt>
    <dgm:pt modelId="{2E1588A8-9F82-4D7F-B5B6-E7773350DAE5}" type="pres">
      <dgm:prSet presAssocID="{B14A8C3A-49D5-4263-9873-CFCD6F1ACD65}" presName="rootComposite" presStyleCnt="0"/>
      <dgm:spPr/>
    </dgm:pt>
    <dgm:pt modelId="{C4FF1361-F74C-4EC4-AE25-9101C18251FA}" type="pres">
      <dgm:prSet presAssocID="{B14A8C3A-49D5-4263-9873-CFCD6F1ACD65}" presName="rootText" presStyleLbl="node1" presStyleIdx="0" presStyleCnt="1"/>
      <dgm:spPr/>
      <dgm:t>
        <a:bodyPr/>
        <a:lstStyle/>
        <a:p>
          <a:endParaRPr lang="en-US"/>
        </a:p>
      </dgm:t>
    </dgm:pt>
    <dgm:pt modelId="{C71BAE7F-E702-47B0-827D-901A8D003FC7}" type="pres">
      <dgm:prSet presAssocID="{B14A8C3A-49D5-4263-9873-CFCD6F1ACD65}" presName="rootConnector" presStyleLbl="node1" presStyleIdx="0" presStyleCnt="1"/>
      <dgm:spPr/>
      <dgm:t>
        <a:bodyPr/>
        <a:lstStyle/>
        <a:p>
          <a:endParaRPr lang="en-US"/>
        </a:p>
      </dgm:t>
    </dgm:pt>
    <dgm:pt modelId="{B984062E-0D18-4021-BFDA-13D2F4A960F7}" type="pres">
      <dgm:prSet presAssocID="{B14A8C3A-49D5-4263-9873-CFCD6F1ACD65}" presName="childShape" presStyleCnt="0"/>
      <dgm:spPr/>
    </dgm:pt>
    <dgm:pt modelId="{D8B8369B-AD4F-4B66-9A3B-CCE993B9BE2B}" type="pres">
      <dgm:prSet presAssocID="{90263EE2-88AE-46B8-A143-489AB1309B5A}" presName="Name13" presStyleLbl="parChTrans1D2" presStyleIdx="0" presStyleCnt="2"/>
      <dgm:spPr/>
      <dgm:t>
        <a:bodyPr/>
        <a:lstStyle/>
        <a:p>
          <a:endParaRPr lang="en-US"/>
        </a:p>
      </dgm:t>
    </dgm:pt>
    <dgm:pt modelId="{3294910A-5285-4FF5-9A0B-BC4F4BCFED1D}" type="pres">
      <dgm:prSet presAssocID="{9727AED3-D1F9-475E-AADD-DB17ED61A440}" presName="childText" presStyleLbl="bgAcc1" presStyleIdx="0" presStyleCnt="2">
        <dgm:presLayoutVars>
          <dgm:bulletEnabled val="1"/>
        </dgm:presLayoutVars>
      </dgm:prSet>
      <dgm:spPr/>
      <dgm:t>
        <a:bodyPr/>
        <a:lstStyle/>
        <a:p>
          <a:endParaRPr lang="en-US"/>
        </a:p>
      </dgm:t>
    </dgm:pt>
    <dgm:pt modelId="{B6CEEC49-550D-412C-903D-F79C1C275B5C}" type="pres">
      <dgm:prSet presAssocID="{68FA0654-56BA-49B1-98BC-0E8A6D36F69B}" presName="Name13" presStyleLbl="parChTrans1D2" presStyleIdx="1" presStyleCnt="2"/>
      <dgm:spPr/>
      <dgm:t>
        <a:bodyPr/>
        <a:lstStyle/>
        <a:p>
          <a:endParaRPr lang="en-US"/>
        </a:p>
      </dgm:t>
    </dgm:pt>
    <dgm:pt modelId="{B71E14D1-0C08-415E-BBCA-30029CC4BFD9}" type="pres">
      <dgm:prSet presAssocID="{D0A03D9D-5F5B-4CD4-ABD2-446EF68DE274}" presName="childText" presStyleLbl="bgAcc1" presStyleIdx="1" presStyleCnt="2">
        <dgm:presLayoutVars>
          <dgm:bulletEnabled val="1"/>
        </dgm:presLayoutVars>
      </dgm:prSet>
      <dgm:spPr/>
      <dgm:t>
        <a:bodyPr/>
        <a:lstStyle/>
        <a:p>
          <a:endParaRPr lang="en-US"/>
        </a:p>
      </dgm:t>
    </dgm:pt>
  </dgm:ptLst>
  <dgm:cxnLst>
    <dgm:cxn modelId="{87BB19AC-4A5B-44A8-AE92-E214F176F418}" type="presOf" srcId="{9727AED3-D1F9-475E-AADD-DB17ED61A440}" destId="{3294910A-5285-4FF5-9A0B-BC4F4BCFED1D}" srcOrd="0" destOrd="0" presId="urn:microsoft.com/office/officeart/2005/8/layout/hierarchy3"/>
    <dgm:cxn modelId="{2F1671DC-DAE5-4BFF-BEF1-BB79AEA667C8}" type="presOf" srcId="{9F9B4066-E5B9-493F-8AF8-CB9387D51DC2}" destId="{80138562-6876-49F3-8CCE-3FF85A08C470}" srcOrd="0" destOrd="0" presId="urn:microsoft.com/office/officeart/2005/8/layout/hierarchy3"/>
    <dgm:cxn modelId="{A28FFEFF-F7B9-473F-8B63-930480868680}" type="presOf" srcId="{90263EE2-88AE-46B8-A143-489AB1309B5A}" destId="{D8B8369B-AD4F-4B66-9A3B-CCE993B9BE2B}" srcOrd="0" destOrd="0" presId="urn:microsoft.com/office/officeart/2005/8/layout/hierarchy3"/>
    <dgm:cxn modelId="{6FBFB315-3004-4453-BF99-5CC0CA45A479}" srcId="{9F9B4066-E5B9-493F-8AF8-CB9387D51DC2}" destId="{B14A8C3A-49D5-4263-9873-CFCD6F1ACD65}" srcOrd="0" destOrd="0" parTransId="{E80C890F-15CE-4D13-A3D5-34B6CA035E1A}" sibTransId="{865DBC0D-DF1E-4AC8-A7C1-0478999E2089}"/>
    <dgm:cxn modelId="{7C13FC40-E59D-40AB-B378-20E9071957FB}" srcId="{B14A8C3A-49D5-4263-9873-CFCD6F1ACD65}" destId="{D0A03D9D-5F5B-4CD4-ABD2-446EF68DE274}" srcOrd="1" destOrd="0" parTransId="{68FA0654-56BA-49B1-98BC-0E8A6D36F69B}" sibTransId="{2CB2AC00-CAE3-4AB0-B3C5-2DBDE6E68AC9}"/>
    <dgm:cxn modelId="{64EC7C80-2D31-490F-A262-3D800859B8FD}" type="presOf" srcId="{D0A03D9D-5F5B-4CD4-ABD2-446EF68DE274}" destId="{B71E14D1-0C08-415E-BBCA-30029CC4BFD9}" srcOrd="0" destOrd="0" presId="urn:microsoft.com/office/officeart/2005/8/layout/hierarchy3"/>
    <dgm:cxn modelId="{7A40F7FD-25FB-477D-9E1E-02C0D7138832}" type="presOf" srcId="{B14A8C3A-49D5-4263-9873-CFCD6F1ACD65}" destId="{C4FF1361-F74C-4EC4-AE25-9101C18251FA}" srcOrd="0" destOrd="0" presId="urn:microsoft.com/office/officeart/2005/8/layout/hierarchy3"/>
    <dgm:cxn modelId="{66858BA7-1DC3-42F9-A8DE-24A4B265896E}" type="presOf" srcId="{B14A8C3A-49D5-4263-9873-CFCD6F1ACD65}" destId="{C71BAE7F-E702-47B0-827D-901A8D003FC7}" srcOrd="1" destOrd="0" presId="urn:microsoft.com/office/officeart/2005/8/layout/hierarchy3"/>
    <dgm:cxn modelId="{CFCA81EE-749B-4D70-B1D2-FD715FB93429}" type="presOf" srcId="{68FA0654-56BA-49B1-98BC-0E8A6D36F69B}" destId="{B6CEEC49-550D-412C-903D-F79C1C275B5C}" srcOrd="0" destOrd="0" presId="urn:microsoft.com/office/officeart/2005/8/layout/hierarchy3"/>
    <dgm:cxn modelId="{40EA3C52-D81B-45CD-99BF-E2A940BCD3FD}" srcId="{B14A8C3A-49D5-4263-9873-CFCD6F1ACD65}" destId="{9727AED3-D1F9-475E-AADD-DB17ED61A440}" srcOrd="0" destOrd="0" parTransId="{90263EE2-88AE-46B8-A143-489AB1309B5A}" sibTransId="{50F9DE61-A19D-4FE1-9F8C-769E655529ED}"/>
    <dgm:cxn modelId="{D53FE191-ED1A-49E9-BFA8-87D1FB3453D3}" type="presParOf" srcId="{80138562-6876-49F3-8CCE-3FF85A08C470}" destId="{F13D778C-D628-40B8-8F79-0CD52B80E35D}" srcOrd="0" destOrd="0" presId="urn:microsoft.com/office/officeart/2005/8/layout/hierarchy3"/>
    <dgm:cxn modelId="{38289FC1-E215-4FA9-B5EC-C5A1844FD71B}" type="presParOf" srcId="{F13D778C-D628-40B8-8F79-0CD52B80E35D}" destId="{2E1588A8-9F82-4D7F-B5B6-E7773350DAE5}" srcOrd="0" destOrd="0" presId="urn:microsoft.com/office/officeart/2005/8/layout/hierarchy3"/>
    <dgm:cxn modelId="{96AF0FAB-0F59-4EBE-81B6-597EF8821BAD}" type="presParOf" srcId="{2E1588A8-9F82-4D7F-B5B6-E7773350DAE5}" destId="{C4FF1361-F74C-4EC4-AE25-9101C18251FA}" srcOrd="0" destOrd="0" presId="urn:microsoft.com/office/officeart/2005/8/layout/hierarchy3"/>
    <dgm:cxn modelId="{78BA9327-8BDB-4FB2-AE01-B69C60F3C57D}" type="presParOf" srcId="{2E1588A8-9F82-4D7F-B5B6-E7773350DAE5}" destId="{C71BAE7F-E702-47B0-827D-901A8D003FC7}" srcOrd="1" destOrd="0" presId="urn:microsoft.com/office/officeart/2005/8/layout/hierarchy3"/>
    <dgm:cxn modelId="{78C09478-585D-4F75-B01F-5F3C9E03A05A}" type="presParOf" srcId="{F13D778C-D628-40B8-8F79-0CD52B80E35D}" destId="{B984062E-0D18-4021-BFDA-13D2F4A960F7}" srcOrd="1" destOrd="0" presId="urn:microsoft.com/office/officeart/2005/8/layout/hierarchy3"/>
    <dgm:cxn modelId="{F1036B39-EDB6-479D-8EDA-A24A9B11B4FB}" type="presParOf" srcId="{B984062E-0D18-4021-BFDA-13D2F4A960F7}" destId="{D8B8369B-AD4F-4B66-9A3B-CCE993B9BE2B}" srcOrd="0" destOrd="0" presId="urn:microsoft.com/office/officeart/2005/8/layout/hierarchy3"/>
    <dgm:cxn modelId="{94192C70-092A-4382-BC70-B3A47100735D}" type="presParOf" srcId="{B984062E-0D18-4021-BFDA-13D2F4A960F7}" destId="{3294910A-5285-4FF5-9A0B-BC4F4BCFED1D}" srcOrd="1" destOrd="0" presId="urn:microsoft.com/office/officeart/2005/8/layout/hierarchy3"/>
    <dgm:cxn modelId="{1DBD27CE-98A9-44DB-9736-C6B1AA9123DF}" type="presParOf" srcId="{B984062E-0D18-4021-BFDA-13D2F4A960F7}" destId="{B6CEEC49-550D-412C-903D-F79C1C275B5C}" srcOrd="2" destOrd="0" presId="urn:microsoft.com/office/officeart/2005/8/layout/hierarchy3"/>
    <dgm:cxn modelId="{C42BC1DF-890A-4993-994E-B7EE53F86643}" type="presParOf" srcId="{B984062E-0D18-4021-BFDA-13D2F4A960F7}" destId="{B71E14D1-0C08-415E-BBCA-30029CC4BFD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E7B4F0-E80B-4FA5-8D82-54571D9B5C59}" type="doc">
      <dgm:prSet loTypeId="urn:microsoft.com/office/officeart/2005/8/layout/radial2" loCatId="relationship" qsTypeId="urn:microsoft.com/office/officeart/2005/8/quickstyle/3d2" qsCatId="3D" csTypeId="urn:microsoft.com/office/officeart/2005/8/colors/accent6_3" csCatId="accent6" phldr="1"/>
      <dgm:spPr/>
      <dgm:t>
        <a:bodyPr/>
        <a:lstStyle/>
        <a:p>
          <a:endParaRPr lang="en-US"/>
        </a:p>
      </dgm:t>
    </dgm:pt>
    <dgm:pt modelId="{CAD1AF4D-A86B-4A78-987A-BBC24B9E5A4C}">
      <dgm:prSet phldrT="[Text]" custT="1"/>
      <dgm:spPr/>
      <dgm:t>
        <a:bodyPr/>
        <a:lstStyle/>
        <a:p>
          <a:r>
            <a:rPr lang="bs-Latn-BA" sz="1600" dirty="0" smtClean="0"/>
            <a:t>Pravo izvođača</a:t>
          </a:r>
          <a:endParaRPr lang="en-US" sz="1600" dirty="0"/>
        </a:p>
      </dgm:t>
    </dgm:pt>
    <dgm:pt modelId="{A25B09A7-AAF3-4F8C-893D-E8D51AA6DFB0}" type="parTrans" cxnId="{3CC9C40D-C533-4EFC-8009-4429A39FAEAD}">
      <dgm:prSet/>
      <dgm:spPr/>
      <dgm:t>
        <a:bodyPr/>
        <a:lstStyle/>
        <a:p>
          <a:endParaRPr lang="en-US"/>
        </a:p>
      </dgm:t>
    </dgm:pt>
    <dgm:pt modelId="{4380FB13-2236-464C-B21A-07B966CDE1A1}" type="sibTrans" cxnId="{3CC9C40D-C533-4EFC-8009-4429A39FAEAD}">
      <dgm:prSet/>
      <dgm:spPr/>
      <dgm:t>
        <a:bodyPr/>
        <a:lstStyle/>
        <a:p>
          <a:endParaRPr lang="en-US"/>
        </a:p>
      </dgm:t>
    </dgm:pt>
    <dgm:pt modelId="{79483EF0-38DB-4556-9AEB-0C77EE5F3088}">
      <dgm:prSet phldrT="[Text]" custT="1"/>
      <dgm:spPr/>
      <dgm:t>
        <a:bodyPr/>
        <a:lstStyle/>
        <a:p>
          <a:r>
            <a:rPr lang="bs-Latn-BA" sz="1600" dirty="0" smtClean="0"/>
            <a:t>Pravo proizvođača fonograma</a:t>
          </a:r>
          <a:endParaRPr lang="en-US" sz="1600" dirty="0"/>
        </a:p>
      </dgm:t>
    </dgm:pt>
    <dgm:pt modelId="{4EA69129-5610-4740-AC89-E915496FA303}" type="parTrans" cxnId="{1760103B-2902-4977-87A3-A7E1959F1036}">
      <dgm:prSet/>
      <dgm:spPr/>
      <dgm:t>
        <a:bodyPr/>
        <a:lstStyle/>
        <a:p>
          <a:endParaRPr lang="en-US"/>
        </a:p>
      </dgm:t>
    </dgm:pt>
    <dgm:pt modelId="{7D4AF319-2F50-40DB-844F-D10D06A6E76E}" type="sibTrans" cxnId="{1760103B-2902-4977-87A3-A7E1959F1036}">
      <dgm:prSet/>
      <dgm:spPr/>
      <dgm:t>
        <a:bodyPr/>
        <a:lstStyle/>
        <a:p>
          <a:endParaRPr lang="en-US"/>
        </a:p>
      </dgm:t>
    </dgm:pt>
    <dgm:pt modelId="{E83CB9C8-BF43-4B06-88B4-1038472F040E}">
      <dgm:prSet phldrT="[Text]" custT="1"/>
      <dgm:spPr/>
      <dgm:t>
        <a:bodyPr/>
        <a:lstStyle/>
        <a:p>
          <a:r>
            <a:rPr lang="bs-Latn-BA" sz="1600" dirty="0" smtClean="0"/>
            <a:t>Proizvođača filmskog producenta</a:t>
          </a:r>
          <a:endParaRPr lang="en-US" sz="1600" dirty="0"/>
        </a:p>
      </dgm:t>
    </dgm:pt>
    <dgm:pt modelId="{4A7C17DD-61FC-4242-80B6-0B5D594727E4}" type="parTrans" cxnId="{F521C917-8373-4FF9-9679-E5CB79B1C41E}">
      <dgm:prSet/>
      <dgm:spPr/>
      <dgm:t>
        <a:bodyPr/>
        <a:lstStyle/>
        <a:p>
          <a:endParaRPr lang="en-US"/>
        </a:p>
      </dgm:t>
    </dgm:pt>
    <dgm:pt modelId="{07CCE2A4-A7D6-460B-A594-8E0CE2436D35}" type="sibTrans" cxnId="{F521C917-8373-4FF9-9679-E5CB79B1C41E}">
      <dgm:prSet/>
      <dgm:spPr/>
      <dgm:t>
        <a:bodyPr/>
        <a:lstStyle/>
        <a:p>
          <a:endParaRPr lang="en-US"/>
        </a:p>
      </dgm:t>
    </dgm:pt>
    <dgm:pt modelId="{B851991B-D6C3-4879-AD0E-711D777F51A6}">
      <dgm:prSet phldrT="[Text]" custT="1"/>
      <dgm:spPr/>
      <dgm:t>
        <a:bodyPr/>
        <a:lstStyle/>
        <a:p>
          <a:r>
            <a:rPr lang="bs-Latn-BA" sz="1600" dirty="0" smtClean="0"/>
            <a:t>Pravo radiodifuzne organizacije</a:t>
          </a:r>
          <a:endParaRPr lang="en-US" sz="1600" dirty="0"/>
        </a:p>
      </dgm:t>
    </dgm:pt>
    <dgm:pt modelId="{0471C310-E276-47DD-A3CB-5AAFB9E06986}" type="parTrans" cxnId="{274FBC06-3FD2-4E61-91E2-154E5394309F}">
      <dgm:prSet/>
      <dgm:spPr/>
      <dgm:t>
        <a:bodyPr/>
        <a:lstStyle/>
        <a:p>
          <a:endParaRPr lang="en-US"/>
        </a:p>
      </dgm:t>
    </dgm:pt>
    <dgm:pt modelId="{D3F92DBB-A01F-4C05-BBB2-E831D6EF68C6}" type="sibTrans" cxnId="{274FBC06-3FD2-4E61-91E2-154E5394309F}">
      <dgm:prSet/>
      <dgm:spPr/>
      <dgm:t>
        <a:bodyPr/>
        <a:lstStyle/>
        <a:p>
          <a:endParaRPr lang="en-US"/>
        </a:p>
      </dgm:t>
    </dgm:pt>
    <dgm:pt modelId="{E220EB9D-E2AB-4ECD-B60E-71797137F0E6}">
      <dgm:prSet phldrT="[Text]" custT="1"/>
      <dgm:spPr/>
      <dgm:t>
        <a:bodyPr/>
        <a:lstStyle/>
        <a:p>
          <a:r>
            <a:rPr lang="bs-Latn-BA" sz="1800" dirty="0" smtClean="0"/>
            <a:t>Pravo proizvođača baze podataka</a:t>
          </a:r>
          <a:endParaRPr lang="en-US" sz="1800" dirty="0"/>
        </a:p>
      </dgm:t>
    </dgm:pt>
    <dgm:pt modelId="{CDDD431B-0C63-4BF8-8D1B-791B33DBEB61}" type="parTrans" cxnId="{22A3E4E4-6D7E-4E53-B6B4-90BFC1B1B0BA}">
      <dgm:prSet/>
      <dgm:spPr/>
      <dgm:t>
        <a:bodyPr/>
        <a:lstStyle/>
        <a:p>
          <a:endParaRPr lang="en-US"/>
        </a:p>
      </dgm:t>
    </dgm:pt>
    <dgm:pt modelId="{B437DA9D-CFAD-4ED0-B8E6-0C8615A8F13A}" type="sibTrans" cxnId="{22A3E4E4-6D7E-4E53-B6B4-90BFC1B1B0BA}">
      <dgm:prSet/>
      <dgm:spPr/>
      <dgm:t>
        <a:bodyPr/>
        <a:lstStyle/>
        <a:p>
          <a:endParaRPr lang="en-US"/>
        </a:p>
      </dgm:t>
    </dgm:pt>
    <dgm:pt modelId="{E901141C-E846-40CB-B0AC-6A8B092C91AA}" type="pres">
      <dgm:prSet presAssocID="{9FE7B4F0-E80B-4FA5-8D82-54571D9B5C59}" presName="composite" presStyleCnt="0">
        <dgm:presLayoutVars>
          <dgm:chMax val="5"/>
          <dgm:dir val="rev"/>
          <dgm:animLvl val="ctr"/>
          <dgm:resizeHandles val="exact"/>
        </dgm:presLayoutVars>
      </dgm:prSet>
      <dgm:spPr/>
      <dgm:t>
        <a:bodyPr/>
        <a:lstStyle/>
        <a:p>
          <a:endParaRPr lang="en-US"/>
        </a:p>
      </dgm:t>
    </dgm:pt>
    <dgm:pt modelId="{5304FD5C-FA1C-4707-AD20-B770920FB7E1}" type="pres">
      <dgm:prSet presAssocID="{9FE7B4F0-E80B-4FA5-8D82-54571D9B5C59}" presName="cycle" presStyleCnt="0"/>
      <dgm:spPr/>
    </dgm:pt>
    <dgm:pt modelId="{D8F8C3BC-7B8F-4054-8AB5-BD4FE3D89F24}" type="pres">
      <dgm:prSet presAssocID="{9FE7B4F0-E80B-4FA5-8D82-54571D9B5C59}" presName="centerShape" presStyleCnt="0"/>
      <dgm:spPr/>
    </dgm:pt>
    <dgm:pt modelId="{F7CFE956-7129-488F-A5FA-10CA259B092A}" type="pres">
      <dgm:prSet presAssocID="{9FE7B4F0-E80B-4FA5-8D82-54571D9B5C59}" presName="connSite" presStyleLbl="node1" presStyleIdx="0" presStyleCnt="6"/>
      <dgm:spPr/>
    </dgm:pt>
    <dgm:pt modelId="{20F9CF69-3BAC-4FCD-8813-E4A28E03C1AB}" type="pres">
      <dgm:prSet presAssocID="{9FE7B4F0-E80B-4FA5-8D82-54571D9B5C59}" presName="visible" presStyleLbl="node1" presStyleIdx="0" presStyleCnt="6" custScaleX="184396" custScaleY="184475" custLinFactNeighborX="-37225" custLinFactNeighborY="-4189"/>
      <dgm:spPr>
        <a:blipFill rotWithShape="0">
          <a:blip xmlns:r="http://schemas.openxmlformats.org/officeDocument/2006/relationships" r:embed="rId1"/>
          <a:stretch>
            <a:fillRect/>
          </a:stretch>
        </a:blipFill>
      </dgm:spPr>
    </dgm:pt>
    <dgm:pt modelId="{555A04C3-354A-47DF-B84A-B64E36B81ED4}" type="pres">
      <dgm:prSet presAssocID="{A25B09A7-AAF3-4F8C-893D-E8D51AA6DFB0}" presName="Name25" presStyleLbl="parChTrans1D1" presStyleIdx="0" presStyleCnt="5"/>
      <dgm:spPr/>
      <dgm:t>
        <a:bodyPr/>
        <a:lstStyle/>
        <a:p>
          <a:endParaRPr lang="en-US"/>
        </a:p>
      </dgm:t>
    </dgm:pt>
    <dgm:pt modelId="{7AC54763-A284-4E7C-93F3-D5ED67B06DAD}" type="pres">
      <dgm:prSet presAssocID="{CAD1AF4D-A86B-4A78-987A-BBC24B9E5A4C}" presName="node" presStyleCnt="0"/>
      <dgm:spPr/>
    </dgm:pt>
    <dgm:pt modelId="{18B5C779-9F4E-4E5D-9B11-31711046BEB8}" type="pres">
      <dgm:prSet presAssocID="{CAD1AF4D-A86B-4A78-987A-BBC24B9E5A4C}" presName="parentNode" presStyleLbl="node1" presStyleIdx="1" presStyleCnt="6" custScaleX="158117" custScaleY="170395" custLinFactNeighborX="8843" custLinFactNeighborY="-29716">
        <dgm:presLayoutVars>
          <dgm:chMax val="1"/>
          <dgm:bulletEnabled val="1"/>
        </dgm:presLayoutVars>
      </dgm:prSet>
      <dgm:spPr/>
      <dgm:t>
        <a:bodyPr/>
        <a:lstStyle/>
        <a:p>
          <a:endParaRPr lang="en-US"/>
        </a:p>
      </dgm:t>
    </dgm:pt>
    <dgm:pt modelId="{677FBD2A-F471-42A4-BE38-6DDE31C4E84C}" type="pres">
      <dgm:prSet presAssocID="{CAD1AF4D-A86B-4A78-987A-BBC24B9E5A4C}" presName="childNode" presStyleLbl="revTx" presStyleIdx="0" presStyleCnt="0">
        <dgm:presLayoutVars>
          <dgm:bulletEnabled val="1"/>
        </dgm:presLayoutVars>
      </dgm:prSet>
      <dgm:spPr/>
      <dgm:t>
        <a:bodyPr/>
        <a:lstStyle/>
        <a:p>
          <a:endParaRPr lang="en-US"/>
        </a:p>
      </dgm:t>
    </dgm:pt>
    <dgm:pt modelId="{162E6D47-1B6F-477F-8791-81FDCC6B8211}" type="pres">
      <dgm:prSet presAssocID="{4EA69129-5610-4740-AC89-E915496FA303}" presName="Name25" presStyleLbl="parChTrans1D1" presStyleIdx="1" presStyleCnt="5"/>
      <dgm:spPr/>
      <dgm:t>
        <a:bodyPr/>
        <a:lstStyle/>
        <a:p>
          <a:endParaRPr lang="en-US"/>
        </a:p>
      </dgm:t>
    </dgm:pt>
    <dgm:pt modelId="{A5A050DE-1139-4ADE-B391-EA5650606F1B}" type="pres">
      <dgm:prSet presAssocID="{79483EF0-38DB-4556-9AEB-0C77EE5F3088}" presName="node" presStyleCnt="0"/>
      <dgm:spPr/>
    </dgm:pt>
    <dgm:pt modelId="{4A15F732-7850-4A5F-94DB-F22EBF186BDD}" type="pres">
      <dgm:prSet presAssocID="{79483EF0-38DB-4556-9AEB-0C77EE5F3088}" presName="parentNode" presStyleLbl="node1" presStyleIdx="2" presStyleCnt="6" custScaleX="205045" custScaleY="182127" custLinFactX="-33126" custLinFactNeighborX="-100000" custLinFactNeighborY="-96821">
        <dgm:presLayoutVars>
          <dgm:chMax val="1"/>
          <dgm:bulletEnabled val="1"/>
        </dgm:presLayoutVars>
      </dgm:prSet>
      <dgm:spPr/>
      <dgm:t>
        <a:bodyPr/>
        <a:lstStyle/>
        <a:p>
          <a:endParaRPr lang="en-US"/>
        </a:p>
      </dgm:t>
    </dgm:pt>
    <dgm:pt modelId="{4580AEFD-9526-49D7-A042-71B89A9907D6}" type="pres">
      <dgm:prSet presAssocID="{79483EF0-38DB-4556-9AEB-0C77EE5F3088}" presName="childNode" presStyleLbl="revTx" presStyleIdx="0" presStyleCnt="0">
        <dgm:presLayoutVars>
          <dgm:bulletEnabled val="1"/>
        </dgm:presLayoutVars>
      </dgm:prSet>
      <dgm:spPr/>
    </dgm:pt>
    <dgm:pt modelId="{CDC04253-9D03-4A8A-9668-02B00E4F2FD4}" type="pres">
      <dgm:prSet presAssocID="{4A7C17DD-61FC-4242-80B6-0B5D594727E4}" presName="Name25" presStyleLbl="parChTrans1D1" presStyleIdx="2" presStyleCnt="5"/>
      <dgm:spPr/>
      <dgm:t>
        <a:bodyPr/>
        <a:lstStyle/>
        <a:p>
          <a:endParaRPr lang="en-US"/>
        </a:p>
      </dgm:t>
    </dgm:pt>
    <dgm:pt modelId="{9E0C212E-DDCB-496F-9669-7F3B9BEAC28F}" type="pres">
      <dgm:prSet presAssocID="{E83CB9C8-BF43-4B06-88B4-1038472F040E}" presName="node" presStyleCnt="0"/>
      <dgm:spPr/>
    </dgm:pt>
    <dgm:pt modelId="{9EB4E707-0DDC-431E-A4D5-F7697FAA22D6}" type="pres">
      <dgm:prSet presAssocID="{E83CB9C8-BF43-4B06-88B4-1038472F040E}" presName="parentNode" presStyleLbl="node1" presStyleIdx="3" presStyleCnt="6" custScaleX="212421" custScaleY="205592" custLinFactX="-3176" custLinFactNeighborX="-100000" custLinFactNeighborY="6614">
        <dgm:presLayoutVars>
          <dgm:chMax val="1"/>
          <dgm:bulletEnabled val="1"/>
        </dgm:presLayoutVars>
      </dgm:prSet>
      <dgm:spPr/>
      <dgm:t>
        <a:bodyPr/>
        <a:lstStyle/>
        <a:p>
          <a:endParaRPr lang="en-US"/>
        </a:p>
      </dgm:t>
    </dgm:pt>
    <dgm:pt modelId="{7CA6E227-51D6-4F69-906B-F5CBBAD619C0}" type="pres">
      <dgm:prSet presAssocID="{E83CB9C8-BF43-4B06-88B4-1038472F040E}" presName="childNode" presStyleLbl="revTx" presStyleIdx="0" presStyleCnt="0">
        <dgm:presLayoutVars>
          <dgm:bulletEnabled val="1"/>
        </dgm:presLayoutVars>
      </dgm:prSet>
      <dgm:spPr/>
      <dgm:t>
        <a:bodyPr/>
        <a:lstStyle/>
        <a:p>
          <a:endParaRPr lang="en-US"/>
        </a:p>
      </dgm:t>
    </dgm:pt>
    <dgm:pt modelId="{9DC05F94-9C1D-42B6-8AD1-006FE16A2EF1}" type="pres">
      <dgm:prSet presAssocID="{0471C310-E276-47DD-A3CB-5AAFB9E06986}" presName="Name25" presStyleLbl="parChTrans1D1" presStyleIdx="3" presStyleCnt="5"/>
      <dgm:spPr/>
      <dgm:t>
        <a:bodyPr/>
        <a:lstStyle/>
        <a:p>
          <a:endParaRPr lang="en-US"/>
        </a:p>
      </dgm:t>
    </dgm:pt>
    <dgm:pt modelId="{2EA7E0E9-F35A-47F5-9ECE-507C9678B929}" type="pres">
      <dgm:prSet presAssocID="{B851991B-D6C3-4879-AD0E-711D777F51A6}" presName="node" presStyleCnt="0"/>
      <dgm:spPr/>
    </dgm:pt>
    <dgm:pt modelId="{758647AA-132F-4681-8522-92594E3D30BF}" type="pres">
      <dgm:prSet presAssocID="{B851991B-D6C3-4879-AD0E-711D777F51A6}" presName="parentNode" presStyleLbl="node1" presStyleIdx="4" presStyleCnt="6" custScaleX="181580" custScaleY="181580" custLinFactX="-52676" custLinFactNeighborX="-100000" custLinFactNeighborY="98317">
        <dgm:presLayoutVars>
          <dgm:chMax val="1"/>
          <dgm:bulletEnabled val="1"/>
        </dgm:presLayoutVars>
      </dgm:prSet>
      <dgm:spPr/>
      <dgm:t>
        <a:bodyPr/>
        <a:lstStyle/>
        <a:p>
          <a:endParaRPr lang="en-US"/>
        </a:p>
      </dgm:t>
    </dgm:pt>
    <dgm:pt modelId="{52F504F2-8EBB-40B2-BEF4-19BE99227D71}" type="pres">
      <dgm:prSet presAssocID="{B851991B-D6C3-4879-AD0E-711D777F51A6}" presName="childNode" presStyleLbl="revTx" presStyleIdx="0" presStyleCnt="0">
        <dgm:presLayoutVars>
          <dgm:bulletEnabled val="1"/>
        </dgm:presLayoutVars>
      </dgm:prSet>
      <dgm:spPr/>
      <dgm:t>
        <a:bodyPr/>
        <a:lstStyle/>
        <a:p>
          <a:endParaRPr lang="en-US"/>
        </a:p>
      </dgm:t>
    </dgm:pt>
    <dgm:pt modelId="{80548751-712B-4453-B9C3-3A3E6F904B39}" type="pres">
      <dgm:prSet presAssocID="{CDDD431B-0C63-4BF8-8D1B-791B33DBEB61}" presName="Name25" presStyleLbl="parChTrans1D1" presStyleIdx="4" presStyleCnt="5"/>
      <dgm:spPr/>
      <dgm:t>
        <a:bodyPr/>
        <a:lstStyle/>
        <a:p>
          <a:endParaRPr lang="en-US"/>
        </a:p>
      </dgm:t>
    </dgm:pt>
    <dgm:pt modelId="{E0747BB4-B5AC-4EB2-B241-59D505654628}" type="pres">
      <dgm:prSet presAssocID="{E220EB9D-E2AB-4ECD-B60E-71797137F0E6}" presName="node" presStyleCnt="0"/>
      <dgm:spPr/>
    </dgm:pt>
    <dgm:pt modelId="{EA6CFFC1-3CAA-4AD2-BDA5-F0489FB47A04}" type="pres">
      <dgm:prSet presAssocID="{E220EB9D-E2AB-4ECD-B60E-71797137F0E6}" presName="parentNode" presStyleLbl="node1" presStyleIdx="5" presStyleCnt="6" custScaleX="228510" custScaleY="170395" custLinFactNeighborX="20608" custLinFactNeighborY="10543">
        <dgm:presLayoutVars>
          <dgm:chMax val="1"/>
          <dgm:bulletEnabled val="1"/>
        </dgm:presLayoutVars>
      </dgm:prSet>
      <dgm:spPr/>
      <dgm:t>
        <a:bodyPr/>
        <a:lstStyle/>
        <a:p>
          <a:endParaRPr lang="en-US"/>
        </a:p>
      </dgm:t>
    </dgm:pt>
    <dgm:pt modelId="{A1802EE7-24F7-494B-85BB-CA3C9E632AB6}" type="pres">
      <dgm:prSet presAssocID="{E220EB9D-E2AB-4ECD-B60E-71797137F0E6}" presName="childNode" presStyleLbl="revTx" presStyleIdx="0" presStyleCnt="0">
        <dgm:presLayoutVars>
          <dgm:bulletEnabled val="1"/>
        </dgm:presLayoutVars>
      </dgm:prSet>
      <dgm:spPr/>
    </dgm:pt>
  </dgm:ptLst>
  <dgm:cxnLst>
    <dgm:cxn modelId="{FE73ED19-83F6-4615-8FA1-6F6CC08C7F79}" type="presOf" srcId="{9FE7B4F0-E80B-4FA5-8D82-54571D9B5C59}" destId="{E901141C-E846-40CB-B0AC-6A8B092C91AA}" srcOrd="0" destOrd="0" presId="urn:microsoft.com/office/officeart/2005/8/layout/radial2"/>
    <dgm:cxn modelId="{6BA5A60E-D9E2-47DE-A66E-486632FF4BF8}" type="presOf" srcId="{4EA69129-5610-4740-AC89-E915496FA303}" destId="{162E6D47-1B6F-477F-8791-81FDCC6B8211}" srcOrd="0" destOrd="0" presId="urn:microsoft.com/office/officeart/2005/8/layout/radial2"/>
    <dgm:cxn modelId="{D6E46F25-C114-45D2-A06B-E43B404A51E2}" type="presOf" srcId="{B851991B-D6C3-4879-AD0E-711D777F51A6}" destId="{758647AA-132F-4681-8522-92594E3D30BF}" srcOrd="0" destOrd="0" presId="urn:microsoft.com/office/officeart/2005/8/layout/radial2"/>
    <dgm:cxn modelId="{40209F3D-E38A-47F1-A50E-9099A57DD7C6}" type="presOf" srcId="{CAD1AF4D-A86B-4A78-987A-BBC24B9E5A4C}" destId="{18B5C779-9F4E-4E5D-9B11-31711046BEB8}" srcOrd="0" destOrd="0" presId="urn:microsoft.com/office/officeart/2005/8/layout/radial2"/>
    <dgm:cxn modelId="{E9BC1E92-5C1F-4C42-A9BB-388D82B9945F}" type="presOf" srcId="{CDDD431B-0C63-4BF8-8D1B-791B33DBEB61}" destId="{80548751-712B-4453-B9C3-3A3E6F904B39}" srcOrd="0" destOrd="0" presId="urn:microsoft.com/office/officeart/2005/8/layout/radial2"/>
    <dgm:cxn modelId="{1760103B-2902-4977-87A3-A7E1959F1036}" srcId="{9FE7B4F0-E80B-4FA5-8D82-54571D9B5C59}" destId="{79483EF0-38DB-4556-9AEB-0C77EE5F3088}" srcOrd="1" destOrd="0" parTransId="{4EA69129-5610-4740-AC89-E915496FA303}" sibTransId="{7D4AF319-2F50-40DB-844F-D10D06A6E76E}"/>
    <dgm:cxn modelId="{274FBC06-3FD2-4E61-91E2-154E5394309F}" srcId="{9FE7B4F0-E80B-4FA5-8D82-54571D9B5C59}" destId="{B851991B-D6C3-4879-AD0E-711D777F51A6}" srcOrd="3" destOrd="0" parTransId="{0471C310-E276-47DD-A3CB-5AAFB9E06986}" sibTransId="{D3F92DBB-A01F-4C05-BBB2-E831D6EF68C6}"/>
    <dgm:cxn modelId="{22A3E4E4-6D7E-4E53-B6B4-90BFC1B1B0BA}" srcId="{9FE7B4F0-E80B-4FA5-8D82-54571D9B5C59}" destId="{E220EB9D-E2AB-4ECD-B60E-71797137F0E6}" srcOrd="4" destOrd="0" parTransId="{CDDD431B-0C63-4BF8-8D1B-791B33DBEB61}" sibTransId="{B437DA9D-CFAD-4ED0-B8E6-0C8615A8F13A}"/>
    <dgm:cxn modelId="{463D99AE-F655-4090-81F2-C450119B51B9}" type="presOf" srcId="{0471C310-E276-47DD-A3CB-5AAFB9E06986}" destId="{9DC05F94-9C1D-42B6-8AD1-006FE16A2EF1}" srcOrd="0" destOrd="0" presId="urn:microsoft.com/office/officeart/2005/8/layout/radial2"/>
    <dgm:cxn modelId="{760E891D-D91C-4F89-B21E-1264C48B0F32}" type="presOf" srcId="{79483EF0-38DB-4556-9AEB-0C77EE5F3088}" destId="{4A15F732-7850-4A5F-94DB-F22EBF186BDD}" srcOrd="0" destOrd="0" presId="urn:microsoft.com/office/officeart/2005/8/layout/radial2"/>
    <dgm:cxn modelId="{704E3549-B464-4A2A-B38B-17BC9783DA2A}" type="presOf" srcId="{E83CB9C8-BF43-4B06-88B4-1038472F040E}" destId="{9EB4E707-0DDC-431E-A4D5-F7697FAA22D6}" srcOrd="0" destOrd="0" presId="urn:microsoft.com/office/officeart/2005/8/layout/radial2"/>
    <dgm:cxn modelId="{F521C917-8373-4FF9-9679-E5CB79B1C41E}" srcId="{9FE7B4F0-E80B-4FA5-8D82-54571D9B5C59}" destId="{E83CB9C8-BF43-4B06-88B4-1038472F040E}" srcOrd="2" destOrd="0" parTransId="{4A7C17DD-61FC-4242-80B6-0B5D594727E4}" sibTransId="{07CCE2A4-A7D6-460B-A594-8E0CE2436D35}"/>
    <dgm:cxn modelId="{3CC9C40D-C533-4EFC-8009-4429A39FAEAD}" srcId="{9FE7B4F0-E80B-4FA5-8D82-54571D9B5C59}" destId="{CAD1AF4D-A86B-4A78-987A-BBC24B9E5A4C}" srcOrd="0" destOrd="0" parTransId="{A25B09A7-AAF3-4F8C-893D-E8D51AA6DFB0}" sibTransId="{4380FB13-2236-464C-B21A-07B966CDE1A1}"/>
    <dgm:cxn modelId="{906607E8-103F-404A-B198-26FA8E3889ED}" type="presOf" srcId="{4A7C17DD-61FC-4242-80B6-0B5D594727E4}" destId="{CDC04253-9D03-4A8A-9668-02B00E4F2FD4}" srcOrd="0" destOrd="0" presId="urn:microsoft.com/office/officeart/2005/8/layout/radial2"/>
    <dgm:cxn modelId="{80232E3F-0ECE-47D8-A9AB-93A3B4D751BA}" type="presOf" srcId="{E220EB9D-E2AB-4ECD-B60E-71797137F0E6}" destId="{EA6CFFC1-3CAA-4AD2-BDA5-F0489FB47A04}" srcOrd="0" destOrd="0" presId="urn:microsoft.com/office/officeart/2005/8/layout/radial2"/>
    <dgm:cxn modelId="{4C75C436-0001-41E4-A33C-6AD6C7037644}" type="presOf" srcId="{A25B09A7-AAF3-4F8C-893D-E8D51AA6DFB0}" destId="{555A04C3-354A-47DF-B84A-B64E36B81ED4}" srcOrd="0" destOrd="0" presId="urn:microsoft.com/office/officeart/2005/8/layout/radial2"/>
    <dgm:cxn modelId="{B09A70A7-929A-461F-B0FF-90CB34A1EF71}" type="presParOf" srcId="{E901141C-E846-40CB-B0AC-6A8B092C91AA}" destId="{5304FD5C-FA1C-4707-AD20-B770920FB7E1}" srcOrd="0" destOrd="0" presId="urn:microsoft.com/office/officeart/2005/8/layout/radial2"/>
    <dgm:cxn modelId="{9C064FE8-FACF-49E5-846A-B0A10618F21B}" type="presParOf" srcId="{5304FD5C-FA1C-4707-AD20-B770920FB7E1}" destId="{D8F8C3BC-7B8F-4054-8AB5-BD4FE3D89F24}" srcOrd="0" destOrd="0" presId="urn:microsoft.com/office/officeart/2005/8/layout/radial2"/>
    <dgm:cxn modelId="{39FC11C5-F336-42BF-9B50-1C737A490A72}" type="presParOf" srcId="{D8F8C3BC-7B8F-4054-8AB5-BD4FE3D89F24}" destId="{F7CFE956-7129-488F-A5FA-10CA259B092A}" srcOrd="0" destOrd="0" presId="urn:microsoft.com/office/officeart/2005/8/layout/radial2"/>
    <dgm:cxn modelId="{2F370941-8275-4E01-BB27-EDA88A3E6DA6}" type="presParOf" srcId="{D8F8C3BC-7B8F-4054-8AB5-BD4FE3D89F24}" destId="{20F9CF69-3BAC-4FCD-8813-E4A28E03C1AB}" srcOrd="1" destOrd="0" presId="urn:microsoft.com/office/officeart/2005/8/layout/radial2"/>
    <dgm:cxn modelId="{242112BC-B44C-44D0-A396-5B94404A52B9}" type="presParOf" srcId="{5304FD5C-FA1C-4707-AD20-B770920FB7E1}" destId="{555A04C3-354A-47DF-B84A-B64E36B81ED4}" srcOrd="1" destOrd="0" presId="urn:microsoft.com/office/officeart/2005/8/layout/radial2"/>
    <dgm:cxn modelId="{035ABD06-034B-4469-B6D9-90A2C5752D82}" type="presParOf" srcId="{5304FD5C-FA1C-4707-AD20-B770920FB7E1}" destId="{7AC54763-A284-4E7C-93F3-D5ED67B06DAD}" srcOrd="2" destOrd="0" presId="urn:microsoft.com/office/officeart/2005/8/layout/radial2"/>
    <dgm:cxn modelId="{4F265C2B-E7A8-4D6E-8CD7-3BEB25FB056B}" type="presParOf" srcId="{7AC54763-A284-4E7C-93F3-D5ED67B06DAD}" destId="{18B5C779-9F4E-4E5D-9B11-31711046BEB8}" srcOrd="0" destOrd="0" presId="urn:microsoft.com/office/officeart/2005/8/layout/radial2"/>
    <dgm:cxn modelId="{CCAA1A24-F0EA-40DD-9481-CDEB6343DA10}" type="presParOf" srcId="{7AC54763-A284-4E7C-93F3-D5ED67B06DAD}" destId="{677FBD2A-F471-42A4-BE38-6DDE31C4E84C}" srcOrd="1" destOrd="0" presId="urn:microsoft.com/office/officeart/2005/8/layout/radial2"/>
    <dgm:cxn modelId="{00950458-98EF-4180-8D65-3449BDAB62FA}" type="presParOf" srcId="{5304FD5C-FA1C-4707-AD20-B770920FB7E1}" destId="{162E6D47-1B6F-477F-8791-81FDCC6B8211}" srcOrd="3" destOrd="0" presId="urn:microsoft.com/office/officeart/2005/8/layout/radial2"/>
    <dgm:cxn modelId="{2368352D-E94C-42C0-8066-7616005E9397}" type="presParOf" srcId="{5304FD5C-FA1C-4707-AD20-B770920FB7E1}" destId="{A5A050DE-1139-4ADE-B391-EA5650606F1B}" srcOrd="4" destOrd="0" presId="urn:microsoft.com/office/officeart/2005/8/layout/radial2"/>
    <dgm:cxn modelId="{3AE869B7-EA70-47C1-95B3-EEB97580CDD8}" type="presParOf" srcId="{A5A050DE-1139-4ADE-B391-EA5650606F1B}" destId="{4A15F732-7850-4A5F-94DB-F22EBF186BDD}" srcOrd="0" destOrd="0" presId="urn:microsoft.com/office/officeart/2005/8/layout/radial2"/>
    <dgm:cxn modelId="{B45089FD-5FED-439A-BF6D-1305C2860D39}" type="presParOf" srcId="{A5A050DE-1139-4ADE-B391-EA5650606F1B}" destId="{4580AEFD-9526-49D7-A042-71B89A9907D6}" srcOrd="1" destOrd="0" presId="urn:microsoft.com/office/officeart/2005/8/layout/radial2"/>
    <dgm:cxn modelId="{C64C8454-80E4-4C9B-8C65-4165CBAF19A8}" type="presParOf" srcId="{5304FD5C-FA1C-4707-AD20-B770920FB7E1}" destId="{CDC04253-9D03-4A8A-9668-02B00E4F2FD4}" srcOrd="5" destOrd="0" presId="urn:microsoft.com/office/officeart/2005/8/layout/radial2"/>
    <dgm:cxn modelId="{5515E242-032C-43B9-9BFB-ABD9E9FF3CD9}" type="presParOf" srcId="{5304FD5C-FA1C-4707-AD20-B770920FB7E1}" destId="{9E0C212E-DDCB-496F-9669-7F3B9BEAC28F}" srcOrd="6" destOrd="0" presId="urn:microsoft.com/office/officeart/2005/8/layout/radial2"/>
    <dgm:cxn modelId="{C3528C05-7FAC-436C-BEEE-DFB8C64C37E6}" type="presParOf" srcId="{9E0C212E-DDCB-496F-9669-7F3B9BEAC28F}" destId="{9EB4E707-0DDC-431E-A4D5-F7697FAA22D6}" srcOrd="0" destOrd="0" presId="urn:microsoft.com/office/officeart/2005/8/layout/radial2"/>
    <dgm:cxn modelId="{960A6F6B-6D82-4C4F-8E61-5EA47FF7A52E}" type="presParOf" srcId="{9E0C212E-DDCB-496F-9669-7F3B9BEAC28F}" destId="{7CA6E227-51D6-4F69-906B-F5CBBAD619C0}" srcOrd="1" destOrd="0" presId="urn:microsoft.com/office/officeart/2005/8/layout/radial2"/>
    <dgm:cxn modelId="{D73A3930-ADB7-4035-9BE9-88B8814FCBB5}" type="presParOf" srcId="{5304FD5C-FA1C-4707-AD20-B770920FB7E1}" destId="{9DC05F94-9C1D-42B6-8AD1-006FE16A2EF1}" srcOrd="7" destOrd="0" presId="urn:microsoft.com/office/officeart/2005/8/layout/radial2"/>
    <dgm:cxn modelId="{62E32B85-17EE-44C4-9370-3E8638F92141}" type="presParOf" srcId="{5304FD5C-FA1C-4707-AD20-B770920FB7E1}" destId="{2EA7E0E9-F35A-47F5-9ECE-507C9678B929}" srcOrd="8" destOrd="0" presId="urn:microsoft.com/office/officeart/2005/8/layout/radial2"/>
    <dgm:cxn modelId="{F605D595-9E4A-4F94-95D5-A1C7DC539576}" type="presParOf" srcId="{2EA7E0E9-F35A-47F5-9ECE-507C9678B929}" destId="{758647AA-132F-4681-8522-92594E3D30BF}" srcOrd="0" destOrd="0" presId="urn:microsoft.com/office/officeart/2005/8/layout/radial2"/>
    <dgm:cxn modelId="{53410C7F-199B-43CF-9D32-7796D343D96C}" type="presParOf" srcId="{2EA7E0E9-F35A-47F5-9ECE-507C9678B929}" destId="{52F504F2-8EBB-40B2-BEF4-19BE99227D71}" srcOrd="1" destOrd="0" presId="urn:microsoft.com/office/officeart/2005/8/layout/radial2"/>
    <dgm:cxn modelId="{758EE2C6-4B91-44A6-8813-84656014777E}" type="presParOf" srcId="{5304FD5C-FA1C-4707-AD20-B770920FB7E1}" destId="{80548751-712B-4453-B9C3-3A3E6F904B39}" srcOrd="9" destOrd="0" presId="urn:microsoft.com/office/officeart/2005/8/layout/radial2"/>
    <dgm:cxn modelId="{ED9DB13B-C0E8-461C-A656-FF05E7513727}" type="presParOf" srcId="{5304FD5C-FA1C-4707-AD20-B770920FB7E1}" destId="{E0747BB4-B5AC-4EB2-B241-59D505654628}" srcOrd="10" destOrd="0" presId="urn:microsoft.com/office/officeart/2005/8/layout/radial2"/>
    <dgm:cxn modelId="{418FFC0F-BF02-4DC1-A110-CAA3B4994504}" type="presParOf" srcId="{E0747BB4-B5AC-4EB2-B241-59D505654628}" destId="{EA6CFFC1-3CAA-4AD2-BDA5-F0489FB47A04}" srcOrd="0" destOrd="0" presId="urn:microsoft.com/office/officeart/2005/8/layout/radial2"/>
    <dgm:cxn modelId="{E90B0FE6-4983-48CE-B334-51A34D6AE320}" type="presParOf" srcId="{E0747BB4-B5AC-4EB2-B241-59D505654628}" destId="{A1802EE7-24F7-494B-85BB-CA3C9E632AB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0BB64-9A5F-45BD-B286-73B8961CBD3A}"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1D45B96-FBAF-46D2-835B-E914F5A299DE}">
      <dgm:prSet phldrT="[Text]"/>
      <dgm:spPr/>
      <dgm:t>
        <a:bodyPr/>
        <a:lstStyle/>
        <a:p>
          <a:r>
            <a:rPr lang="bs-Latn-BA" dirty="0" smtClean="0">
              <a:solidFill>
                <a:schemeClr val="bg1"/>
              </a:solidFill>
            </a:rPr>
            <a:t>Patentno pravo</a:t>
          </a:r>
          <a:endParaRPr lang="en-US" dirty="0">
            <a:solidFill>
              <a:schemeClr val="bg1"/>
            </a:solidFill>
          </a:endParaRPr>
        </a:p>
      </dgm:t>
    </dgm:pt>
    <dgm:pt modelId="{A6DEB257-678B-48B9-8B4E-AA45C0361A74}" type="parTrans" cxnId="{6531E6F4-B6F1-4906-8BA6-56BE05765D88}">
      <dgm:prSet/>
      <dgm:spPr/>
      <dgm:t>
        <a:bodyPr/>
        <a:lstStyle/>
        <a:p>
          <a:endParaRPr lang="en-US">
            <a:solidFill>
              <a:schemeClr val="bg1"/>
            </a:solidFill>
          </a:endParaRPr>
        </a:p>
      </dgm:t>
    </dgm:pt>
    <dgm:pt modelId="{867F30DE-6F3C-4040-AA0E-EB8CFC35F0E1}" type="sibTrans" cxnId="{6531E6F4-B6F1-4906-8BA6-56BE05765D88}">
      <dgm:prSet/>
      <dgm:spPr/>
      <dgm:t>
        <a:bodyPr/>
        <a:lstStyle/>
        <a:p>
          <a:endParaRPr lang="en-US">
            <a:solidFill>
              <a:schemeClr val="bg1"/>
            </a:solidFill>
          </a:endParaRPr>
        </a:p>
      </dgm:t>
    </dgm:pt>
    <dgm:pt modelId="{F2B77A3F-8F19-4188-A778-17C363B2BCDF}">
      <dgm:prSet phldrT="[Text]"/>
      <dgm:spPr/>
      <dgm:t>
        <a:bodyPr/>
        <a:lstStyle/>
        <a:p>
          <a:r>
            <a:rPr lang="bs-Latn-BA" dirty="0" smtClean="0">
              <a:solidFill>
                <a:schemeClr val="bg1"/>
              </a:solidFill>
            </a:rPr>
            <a:t>Pravo žiga</a:t>
          </a:r>
          <a:endParaRPr lang="en-US" dirty="0">
            <a:solidFill>
              <a:schemeClr val="bg1"/>
            </a:solidFill>
          </a:endParaRPr>
        </a:p>
      </dgm:t>
    </dgm:pt>
    <dgm:pt modelId="{0D9F61E8-540C-41A1-97BD-9534F65D5BA8}" type="parTrans" cxnId="{4CFC6519-9D69-4883-A9EA-9C8DA6F14FA0}">
      <dgm:prSet/>
      <dgm:spPr/>
      <dgm:t>
        <a:bodyPr/>
        <a:lstStyle/>
        <a:p>
          <a:endParaRPr lang="en-US">
            <a:solidFill>
              <a:schemeClr val="bg1"/>
            </a:solidFill>
          </a:endParaRPr>
        </a:p>
      </dgm:t>
    </dgm:pt>
    <dgm:pt modelId="{63B102EC-0B47-4225-993F-EA59ED8A247B}" type="sibTrans" cxnId="{4CFC6519-9D69-4883-A9EA-9C8DA6F14FA0}">
      <dgm:prSet/>
      <dgm:spPr/>
      <dgm:t>
        <a:bodyPr/>
        <a:lstStyle/>
        <a:p>
          <a:endParaRPr lang="en-US">
            <a:solidFill>
              <a:schemeClr val="bg1"/>
            </a:solidFill>
          </a:endParaRPr>
        </a:p>
      </dgm:t>
    </dgm:pt>
    <dgm:pt modelId="{60FFF80F-D96F-43DD-8B18-1D8EEBD8EFA5}">
      <dgm:prSet phldrT="[Text]"/>
      <dgm:spPr/>
      <dgm:t>
        <a:bodyPr/>
        <a:lstStyle/>
        <a:p>
          <a:r>
            <a:rPr lang="bs-Latn-BA" dirty="0" smtClean="0">
              <a:solidFill>
                <a:schemeClr val="bg1"/>
              </a:solidFill>
            </a:rPr>
            <a:t>Pravo zaštite oznake geografskog porijekla</a:t>
          </a:r>
          <a:endParaRPr lang="en-US" dirty="0">
            <a:solidFill>
              <a:schemeClr val="bg1"/>
            </a:solidFill>
          </a:endParaRPr>
        </a:p>
      </dgm:t>
    </dgm:pt>
    <dgm:pt modelId="{4A39FD1A-FBD1-4F03-B9FD-D150EB37186D}" type="parTrans" cxnId="{C237209C-E7B7-4D9A-A446-C74FD9A56D51}">
      <dgm:prSet/>
      <dgm:spPr/>
      <dgm:t>
        <a:bodyPr/>
        <a:lstStyle/>
        <a:p>
          <a:endParaRPr lang="en-US">
            <a:solidFill>
              <a:schemeClr val="bg1"/>
            </a:solidFill>
          </a:endParaRPr>
        </a:p>
      </dgm:t>
    </dgm:pt>
    <dgm:pt modelId="{32FC319A-4CCF-4B30-A803-9F72824FF879}" type="sibTrans" cxnId="{C237209C-E7B7-4D9A-A446-C74FD9A56D51}">
      <dgm:prSet/>
      <dgm:spPr/>
      <dgm:t>
        <a:bodyPr/>
        <a:lstStyle/>
        <a:p>
          <a:endParaRPr lang="en-US">
            <a:solidFill>
              <a:schemeClr val="bg1"/>
            </a:solidFill>
          </a:endParaRPr>
        </a:p>
      </dgm:t>
    </dgm:pt>
    <dgm:pt modelId="{EEA5F5C7-7C2B-418E-997F-B4BBE84F9A5C}">
      <dgm:prSet phldrT="[Text]"/>
      <dgm:spPr/>
      <dgm:t>
        <a:bodyPr/>
        <a:lstStyle/>
        <a:p>
          <a:r>
            <a:rPr lang="bs-Latn-BA" dirty="0" smtClean="0">
              <a:solidFill>
                <a:schemeClr val="bg1"/>
              </a:solidFill>
            </a:rPr>
            <a:t>Pravo zaštite dizajna</a:t>
          </a:r>
          <a:endParaRPr lang="en-US" dirty="0">
            <a:solidFill>
              <a:schemeClr val="bg1"/>
            </a:solidFill>
          </a:endParaRPr>
        </a:p>
      </dgm:t>
    </dgm:pt>
    <dgm:pt modelId="{62EC1CF5-C11F-46B2-899E-A07E8B641220}" type="parTrans" cxnId="{4AC35A34-A4FA-414E-AD6E-59467C143F04}">
      <dgm:prSet/>
      <dgm:spPr/>
      <dgm:t>
        <a:bodyPr/>
        <a:lstStyle/>
        <a:p>
          <a:endParaRPr lang="en-US">
            <a:solidFill>
              <a:schemeClr val="bg1"/>
            </a:solidFill>
          </a:endParaRPr>
        </a:p>
      </dgm:t>
    </dgm:pt>
    <dgm:pt modelId="{78CAC720-CC98-4D70-A8DC-910DFA9BC542}" type="sibTrans" cxnId="{4AC35A34-A4FA-414E-AD6E-59467C143F04}">
      <dgm:prSet/>
      <dgm:spPr/>
      <dgm:t>
        <a:bodyPr/>
        <a:lstStyle/>
        <a:p>
          <a:endParaRPr lang="en-US">
            <a:solidFill>
              <a:schemeClr val="bg1"/>
            </a:solidFill>
          </a:endParaRPr>
        </a:p>
      </dgm:t>
    </dgm:pt>
    <dgm:pt modelId="{DBF7358B-7C68-43DD-A306-0EEDF814A5AA}">
      <dgm:prSet phldrT="[Text]"/>
      <dgm:spPr/>
      <dgm:t>
        <a:bodyPr/>
        <a:lstStyle/>
        <a:p>
          <a:r>
            <a:rPr lang="bs-Latn-BA" dirty="0" smtClean="0">
              <a:solidFill>
                <a:schemeClr val="bg1"/>
              </a:solidFill>
            </a:rPr>
            <a:t>Pravo zaštite topografije integrisanog kola i * Pravo zaštite biljne sorte</a:t>
          </a:r>
          <a:endParaRPr lang="en-US" dirty="0">
            <a:solidFill>
              <a:schemeClr val="bg1"/>
            </a:solidFill>
          </a:endParaRPr>
        </a:p>
      </dgm:t>
    </dgm:pt>
    <dgm:pt modelId="{07B3366D-D41C-4A2C-BCF9-F79002ED74CF}" type="parTrans" cxnId="{0751D548-311D-4A79-BB4F-0690698780F6}">
      <dgm:prSet/>
      <dgm:spPr/>
      <dgm:t>
        <a:bodyPr/>
        <a:lstStyle/>
        <a:p>
          <a:endParaRPr lang="en-US">
            <a:solidFill>
              <a:schemeClr val="bg1"/>
            </a:solidFill>
          </a:endParaRPr>
        </a:p>
      </dgm:t>
    </dgm:pt>
    <dgm:pt modelId="{F0DE65F9-F4A4-4845-9131-6E9B75177B17}" type="sibTrans" cxnId="{0751D548-311D-4A79-BB4F-0690698780F6}">
      <dgm:prSet/>
      <dgm:spPr/>
      <dgm:t>
        <a:bodyPr/>
        <a:lstStyle/>
        <a:p>
          <a:endParaRPr lang="en-US">
            <a:solidFill>
              <a:schemeClr val="bg1"/>
            </a:solidFill>
          </a:endParaRPr>
        </a:p>
      </dgm:t>
    </dgm:pt>
    <dgm:pt modelId="{99008670-C871-4FEE-BD17-75FA88E86089}" type="pres">
      <dgm:prSet presAssocID="{9660BB64-9A5F-45BD-B286-73B8961CBD3A}" presName="outerComposite" presStyleCnt="0">
        <dgm:presLayoutVars>
          <dgm:chMax val="5"/>
          <dgm:dir/>
          <dgm:resizeHandles val="exact"/>
        </dgm:presLayoutVars>
      </dgm:prSet>
      <dgm:spPr/>
      <dgm:t>
        <a:bodyPr/>
        <a:lstStyle/>
        <a:p>
          <a:endParaRPr lang="en-US"/>
        </a:p>
      </dgm:t>
    </dgm:pt>
    <dgm:pt modelId="{9C0D72A4-43B6-4CCB-A0F9-38402735A37C}" type="pres">
      <dgm:prSet presAssocID="{9660BB64-9A5F-45BD-B286-73B8961CBD3A}" presName="dummyMaxCanvas" presStyleCnt="0">
        <dgm:presLayoutVars/>
      </dgm:prSet>
      <dgm:spPr/>
    </dgm:pt>
    <dgm:pt modelId="{2BC94CE6-6113-45DE-8453-B255FE5A1BAF}" type="pres">
      <dgm:prSet presAssocID="{9660BB64-9A5F-45BD-B286-73B8961CBD3A}" presName="FiveNodes_1" presStyleLbl="node1" presStyleIdx="0" presStyleCnt="5">
        <dgm:presLayoutVars>
          <dgm:bulletEnabled val="1"/>
        </dgm:presLayoutVars>
      </dgm:prSet>
      <dgm:spPr/>
      <dgm:t>
        <a:bodyPr/>
        <a:lstStyle/>
        <a:p>
          <a:endParaRPr lang="en-US"/>
        </a:p>
      </dgm:t>
    </dgm:pt>
    <dgm:pt modelId="{224ED82A-D347-444A-A14B-20A06D8C061F}" type="pres">
      <dgm:prSet presAssocID="{9660BB64-9A5F-45BD-B286-73B8961CBD3A}" presName="FiveNodes_2" presStyleLbl="node1" presStyleIdx="1" presStyleCnt="5">
        <dgm:presLayoutVars>
          <dgm:bulletEnabled val="1"/>
        </dgm:presLayoutVars>
      </dgm:prSet>
      <dgm:spPr/>
      <dgm:t>
        <a:bodyPr/>
        <a:lstStyle/>
        <a:p>
          <a:endParaRPr lang="en-US"/>
        </a:p>
      </dgm:t>
    </dgm:pt>
    <dgm:pt modelId="{C917D43E-BDAC-4A09-A766-D2A3373A8BC6}" type="pres">
      <dgm:prSet presAssocID="{9660BB64-9A5F-45BD-B286-73B8961CBD3A}" presName="FiveNodes_3" presStyleLbl="node1" presStyleIdx="2" presStyleCnt="5">
        <dgm:presLayoutVars>
          <dgm:bulletEnabled val="1"/>
        </dgm:presLayoutVars>
      </dgm:prSet>
      <dgm:spPr/>
      <dgm:t>
        <a:bodyPr/>
        <a:lstStyle/>
        <a:p>
          <a:endParaRPr lang="en-US"/>
        </a:p>
      </dgm:t>
    </dgm:pt>
    <dgm:pt modelId="{4C848959-D619-4A6D-9039-383FA1517FF8}" type="pres">
      <dgm:prSet presAssocID="{9660BB64-9A5F-45BD-B286-73B8961CBD3A}" presName="FiveNodes_4" presStyleLbl="node1" presStyleIdx="3" presStyleCnt="5">
        <dgm:presLayoutVars>
          <dgm:bulletEnabled val="1"/>
        </dgm:presLayoutVars>
      </dgm:prSet>
      <dgm:spPr/>
      <dgm:t>
        <a:bodyPr/>
        <a:lstStyle/>
        <a:p>
          <a:endParaRPr lang="en-US"/>
        </a:p>
      </dgm:t>
    </dgm:pt>
    <dgm:pt modelId="{406B2278-1B54-49AE-B9E5-FB0C931AFC38}" type="pres">
      <dgm:prSet presAssocID="{9660BB64-9A5F-45BD-B286-73B8961CBD3A}" presName="FiveNodes_5" presStyleLbl="node1" presStyleIdx="4" presStyleCnt="5">
        <dgm:presLayoutVars>
          <dgm:bulletEnabled val="1"/>
        </dgm:presLayoutVars>
      </dgm:prSet>
      <dgm:spPr/>
      <dgm:t>
        <a:bodyPr/>
        <a:lstStyle/>
        <a:p>
          <a:endParaRPr lang="en-US"/>
        </a:p>
      </dgm:t>
    </dgm:pt>
    <dgm:pt modelId="{CE5D190D-E3D7-48E8-8083-64BBE880928B}" type="pres">
      <dgm:prSet presAssocID="{9660BB64-9A5F-45BD-B286-73B8961CBD3A}" presName="FiveConn_1-2" presStyleLbl="fgAccFollowNode1" presStyleIdx="0" presStyleCnt="4">
        <dgm:presLayoutVars>
          <dgm:bulletEnabled val="1"/>
        </dgm:presLayoutVars>
      </dgm:prSet>
      <dgm:spPr/>
      <dgm:t>
        <a:bodyPr/>
        <a:lstStyle/>
        <a:p>
          <a:endParaRPr lang="en-US"/>
        </a:p>
      </dgm:t>
    </dgm:pt>
    <dgm:pt modelId="{F3EB0A37-296C-47D5-B749-2ECBD27669CA}" type="pres">
      <dgm:prSet presAssocID="{9660BB64-9A5F-45BD-B286-73B8961CBD3A}" presName="FiveConn_2-3" presStyleLbl="fgAccFollowNode1" presStyleIdx="1" presStyleCnt="4">
        <dgm:presLayoutVars>
          <dgm:bulletEnabled val="1"/>
        </dgm:presLayoutVars>
      </dgm:prSet>
      <dgm:spPr/>
      <dgm:t>
        <a:bodyPr/>
        <a:lstStyle/>
        <a:p>
          <a:endParaRPr lang="en-US"/>
        </a:p>
      </dgm:t>
    </dgm:pt>
    <dgm:pt modelId="{0329AF72-E914-4691-BA8F-0E9FAD0158F4}" type="pres">
      <dgm:prSet presAssocID="{9660BB64-9A5F-45BD-B286-73B8961CBD3A}" presName="FiveConn_3-4" presStyleLbl="fgAccFollowNode1" presStyleIdx="2" presStyleCnt="4">
        <dgm:presLayoutVars>
          <dgm:bulletEnabled val="1"/>
        </dgm:presLayoutVars>
      </dgm:prSet>
      <dgm:spPr/>
      <dgm:t>
        <a:bodyPr/>
        <a:lstStyle/>
        <a:p>
          <a:endParaRPr lang="en-US"/>
        </a:p>
      </dgm:t>
    </dgm:pt>
    <dgm:pt modelId="{AF532EF1-CB4F-46D1-9409-2444ECF4A411}" type="pres">
      <dgm:prSet presAssocID="{9660BB64-9A5F-45BD-B286-73B8961CBD3A}" presName="FiveConn_4-5" presStyleLbl="fgAccFollowNode1" presStyleIdx="3" presStyleCnt="4">
        <dgm:presLayoutVars>
          <dgm:bulletEnabled val="1"/>
        </dgm:presLayoutVars>
      </dgm:prSet>
      <dgm:spPr/>
      <dgm:t>
        <a:bodyPr/>
        <a:lstStyle/>
        <a:p>
          <a:endParaRPr lang="en-US"/>
        </a:p>
      </dgm:t>
    </dgm:pt>
    <dgm:pt modelId="{01F7BD4E-6E22-4E43-876D-4D496F214A83}" type="pres">
      <dgm:prSet presAssocID="{9660BB64-9A5F-45BD-B286-73B8961CBD3A}" presName="FiveNodes_1_text" presStyleLbl="node1" presStyleIdx="4" presStyleCnt="5">
        <dgm:presLayoutVars>
          <dgm:bulletEnabled val="1"/>
        </dgm:presLayoutVars>
      </dgm:prSet>
      <dgm:spPr/>
      <dgm:t>
        <a:bodyPr/>
        <a:lstStyle/>
        <a:p>
          <a:endParaRPr lang="en-US"/>
        </a:p>
      </dgm:t>
    </dgm:pt>
    <dgm:pt modelId="{79BB519B-4344-4D9F-90B3-7FE0DBA94AA5}" type="pres">
      <dgm:prSet presAssocID="{9660BB64-9A5F-45BD-B286-73B8961CBD3A}" presName="FiveNodes_2_text" presStyleLbl="node1" presStyleIdx="4" presStyleCnt="5">
        <dgm:presLayoutVars>
          <dgm:bulletEnabled val="1"/>
        </dgm:presLayoutVars>
      </dgm:prSet>
      <dgm:spPr/>
      <dgm:t>
        <a:bodyPr/>
        <a:lstStyle/>
        <a:p>
          <a:endParaRPr lang="en-US"/>
        </a:p>
      </dgm:t>
    </dgm:pt>
    <dgm:pt modelId="{64E7CB94-B193-40BE-9500-C6DBC110E674}" type="pres">
      <dgm:prSet presAssocID="{9660BB64-9A5F-45BD-B286-73B8961CBD3A}" presName="FiveNodes_3_text" presStyleLbl="node1" presStyleIdx="4" presStyleCnt="5">
        <dgm:presLayoutVars>
          <dgm:bulletEnabled val="1"/>
        </dgm:presLayoutVars>
      </dgm:prSet>
      <dgm:spPr/>
      <dgm:t>
        <a:bodyPr/>
        <a:lstStyle/>
        <a:p>
          <a:endParaRPr lang="en-US"/>
        </a:p>
      </dgm:t>
    </dgm:pt>
    <dgm:pt modelId="{07747927-4415-4EE0-B3EA-652C93912374}" type="pres">
      <dgm:prSet presAssocID="{9660BB64-9A5F-45BD-B286-73B8961CBD3A}" presName="FiveNodes_4_text" presStyleLbl="node1" presStyleIdx="4" presStyleCnt="5">
        <dgm:presLayoutVars>
          <dgm:bulletEnabled val="1"/>
        </dgm:presLayoutVars>
      </dgm:prSet>
      <dgm:spPr/>
      <dgm:t>
        <a:bodyPr/>
        <a:lstStyle/>
        <a:p>
          <a:endParaRPr lang="en-US"/>
        </a:p>
      </dgm:t>
    </dgm:pt>
    <dgm:pt modelId="{7BD3D615-E3D1-4BB8-ADC6-68A8357C52B9}" type="pres">
      <dgm:prSet presAssocID="{9660BB64-9A5F-45BD-B286-73B8961CBD3A}" presName="FiveNodes_5_text" presStyleLbl="node1" presStyleIdx="4" presStyleCnt="5">
        <dgm:presLayoutVars>
          <dgm:bulletEnabled val="1"/>
        </dgm:presLayoutVars>
      </dgm:prSet>
      <dgm:spPr/>
      <dgm:t>
        <a:bodyPr/>
        <a:lstStyle/>
        <a:p>
          <a:endParaRPr lang="en-US"/>
        </a:p>
      </dgm:t>
    </dgm:pt>
  </dgm:ptLst>
  <dgm:cxnLst>
    <dgm:cxn modelId="{85F7C086-2556-4080-9E92-2444B1038096}" type="presOf" srcId="{60FFF80F-D96F-43DD-8B18-1D8EEBD8EFA5}" destId="{64E7CB94-B193-40BE-9500-C6DBC110E674}" srcOrd="1" destOrd="0" presId="urn:microsoft.com/office/officeart/2005/8/layout/vProcess5"/>
    <dgm:cxn modelId="{4CFC6519-9D69-4883-A9EA-9C8DA6F14FA0}" srcId="{9660BB64-9A5F-45BD-B286-73B8961CBD3A}" destId="{F2B77A3F-8F19-4188-A778-17C363B2BCDF}" srcOrd="1" destOrd="0" parTransId="{0D9F61E8-540C-41A1-97BD-9534F65D5BA8}" sibTransId="{63B102EC-0B47-4225-993F-EA59ED8A247B}"/>
    <dgm:cxn modelId="{1D49F324-D844-4733-A1E3-A1B41FC2603A}" type="presOf" srcId="{78CAC720-CC98-4D70-A8DC-910DFA9BC542}" destId="{AF532EF1-CB4F-46D1-9409-2444ECF4A411}" srcOrd="0" destOrd="0" presId="urn:microsoft.com/office/officeart/2005/8/layout/vProcess5"/>
    <dgm:cxn modelId="{E478A772-1664-4AC2-ACF8-D5635D1291CA}" type="presOf" srcId="{63B102EC-0B47-4225-993F-EA59ED8A247B}" destId="{F3EB0A37-296C-47D5-B749-2ECBD27669CA}" srcOrd="0" destOrd="0" presId="urn:microsoft.com/office/officeart/2005/8/layout/vProcess5"/>
    <dgm:cxn modelId="{C237209C-E7B7-4D9A-A446-C74FD9A56D51}" srcId="{9660BB64-9A5F-45BD-B286-73B8961CBD3A}" destId="{60FFF80F-D96F-43DD-8B18-1D8EEBD8EFA5}" srcOrd="2" destOrd="0" parTransId="{4A39FD1A-FBD1-4F03-B9FD-D150EB37186D}" sibTransId="{32FC319A-4CCF-4B30-A803-9F72824FF879}"/>
    <dgm:cxn modelId="{6531E6F4-B6F1-4906-8BA6-56BE05765D88}" srcId="{9660BB64-9A5F-45BD-B286-73B8961CBD3A}" destId="{31D45B96-FBAF-46D2-835B-E914F5A299DE}" srcOrd="0" destOrd="0" parTransId="{A6DEB257-678B-48B9-8B4E-AA45C0361A74}" sibTransId="{867F30DE-6F3C-4040-AA0E-EB8CFC35F0E1}"/>
    <dgm:cxn modelId="{7791817C-9513-41D2-879D-F2742ACBC5C6}" type="presOf" srcId="{F2B77A3F-8F19-4188-A778-17C363B2BCDF}" destId="{79BB519B-4344-4D9F-90B3-7FE0DBA94AA5}" srcOrd="1" destOrd="0" presId="urn:microsoft.com/office/officeart/2005/8/layout/vProcess5"/>
    <dgm:cxn modelId="{4D5495B3-209A-4EFC-A738-57B8D5DCD77C}" type="presOf" srcId="{31D45B96-FBAF-46D2-835B-E914F5A299DE}" destId="{2BC94CE6-6113-45DE-8453-B255FE5A1BAF}" srcOrd="0" destOrd="0" presId="urn:microsoft.com/office/officeart/2005/8/layout/vProcess5"/>
    <dgm:cxn modelId="{EEE01892-BE5A-49AD-9434-ABD4EEFAB7F3}" type="presOf" srcId="{60FFF80F-D96F-43DD-8B18-1D8EEBD8EFA5}" destId="{C917D43E-BDAC-4A09-A766-D2A3373A8BC6}" srcOrd="0" destOrd="0" presId="urn:microsoft.com/office/officeart/2005/8/layout/vProcess5"/>
    <dgm:cxn modelId="{A2C0D6BD-4F66-44E9-8358-F5A53ADF1B22}" type="presOf" srcId="{EEA5F5C7-7C2B-418E-997F-B4BBE84F9A5C}" destId="{4C848959-D619-4A6D-9039-383FA1517FF8}" srcOrd="0" destOrd="0" presId="urn:microsoft.com/office/officeart/2005/8/layout/vProcess5"/>
    <dgm:cxn modelId="{CC0CEB68-00F8-4390-9F79-9CB34B7A0504}" type="presOf" srcId="{EEA5F5C7-7C2B-418E-997F-B4BBE84F9A5C}" destId="{07747927-4415-4EE0-B3EA-652C93912374}" srcOrd="1" destOrd="0" presId="urn:microsoft.com/office/officeart/2005/8/layout/vProcess5"/>
    <dgm:cxn modelId="{DD0E6A97-44D2-4420-8B81-6D55F61BDB45}" type="presOf" srcId="{32FC319A-4CCF-4B30-A803-9F72824FF879}" destId="{0329AF72-E914-4691-BA8F-0E9FAD0158F4}" srcOrd="0" destOrd="0" presId="urn:microsoft.com/office/officeart/2005/8/layout/vProcess5"/>
    <dgm:cxn modelId="{EAC34A55-DCB0-4CCF-95E3-29536EE05573}" type="presOf" srcId="{9660BB64-9A5F-45BD-B286-73B8961CBD3A}" destId="{99008670-C871-4FEE-BD17-75FA88E86089}" srcOrd="0" destOrd="0" presId="urn:microsoft.com/office/officeart/2005/8/layout/vProcess5"/>
    <dgm:cxn modelId="{AA76B4D6-9537-4758-A79C-F21344DEDA81}" type="presOf" srcId="{DBF7358B-7C68-43DD-A306-0EEDF814A5AA}" destId="{406B2278-1B54-49AE-B9E5-FB0C931AFC38}" srcOrd="0" destOrd="0" presId="urn:microsoft.com/office/officeart/2005/8/layout/vProcess5"/>
    <dgm:cxn modelId="{652BB9ED-3A4B-49F6-B13C-7F58210B3F81}" type="presOf" srcId="{31D45B96-FBAF-46D2-835B-E914F5A299DE}" destId="{01F7BD4E-6E22-4E43-876D-4D496F214A83}" srcOrd="1" destOrd="0" presId="urn:microsoft.com/office/officeart/2005/8/layout/vProcess5"/>
    <dgm:cxn modelId="{0751D548-311D-4A79-BB4F-0690698780F6}" srcId="{9660BB64-9A5F-45BD-B286-73B8961CBD3A}" destId="{DBF7358B-7C68-43DD-A306-0EEDF814A5AA}" srcOrd="4" destOrd="0" parTransId="{07B3366D-D41C-4A2C-BCF9-F79002ED74CF}" sibTransId="{F0DE65F9-F4A4-4845-9131-6E9B75177B17}"/>
    <dgm:cxn modelId="{FCE54701-DEED-46BE-BCC9-396F2A152CE8}" type="presOf" srcId="{DBF7358B-7C68-43DD-A306-0EEDF814A5AA}" destId="{7BD3D615-E3D1-4BB8-ADC6-68A8357C52B9}" srcOrd="1" destOrd="0" presId="urn:microsoft.com/office/officeart/2005/8/layout/vProcess5"/>
    <dgm:cxn modelId="{F3D66F33-F246-46E9-A6EA-4D304D19F7F4}" type="presOf" srcId="{F2B77A3F-8F19-4188-A778-17C363B2BCDF}" destId="{224ED82A-D347-444A-A14B-20A06D8C061F}" srcOrd="0" destOrd="0" presId="urn:microsoft.com/office/officeart/2005/8/layout/vProcess5"/>
    <dgm:cxn modelId="{4AC35A34-A4FA-414E-AD6E-59467C143F04}" srcId="{9660BB64-9A5F-45BD-B286-73B8961CBD3A}" destId="{EEA5F5C7-7C2B-418E-997F-B4BBE84F9A5C}" srcOrd="3" destOrd="0" parTransId="{62EC1CF5-C11F-46B2-899E-A07E8B641220}" sibTransId="{78CAC720-CC98-4D70-A8DC-910DFA9BC542}"/>
    <dgm:cxn modelId="{8DA2EEE0-9A60-4382-A5A1-F0C49193DF88}" type="presOf" srcId="{867F30DE-6F3C-4040-AA0E-EB8CFC35F0E1}" destId="{CE5D190D-E3D7-48E8-8083-64BBE880928B}" srcOrd="0" destOrd="0" presId="urn:microsoft.com/office/officeart/2005/8/layout/vProcess5"/>
    <dgm:cxn modelId="{DC94054E-EFB8-48C6-A537-D6B7322F45E7}" type="presParOf" srcId="{99008670-C871-4FEE-BD17-75FA88E86089}" destId="{9C0D72A4-43B6-4CCB-A0F9-38402735A37C}" srcOrd="0" destOrd="0" presId="urn:microsoft.com/office/officeart/2005/8/layout/vProcess5"/>
    <dgm:cxn modelId="{1DC231A1-95A2-4B7B-942F-4716BC99D7D3}" type="presParOf" srcId="{99008670-C871-4FEE-BD17-75FA88E86089}" destId="{2BC94CE6-6113-45DE-8453-B255FE5A1BAF}" srcOrd="1" destOrd="0" presId="urn:microsoft.com/office/officeart/2005/8/layout/vProcess5"/>
    <dgm:cxn modelId="{99FCF5B8-F71E-4115-91F6-AA481233EB25}" type="presParOf" srcId="{99008670-C871-4FEE-BD17-75FA88E86089}" destId="{224ED82A-D347-444A-A14B-20A06D8C061F}" srcOrd="2" destOrd="0" presId="urn:microsoft.com/office/officeart/2005/8/layout/vProcess5"/>
    <dgm:cxn modelId="{58C44717-C854-44F3-A43D-F28FF1F98FEE}" type="presParOf" srcId="{99008670-C871-4FEE-BD17-75FA88E86089}" destId="{C917D43E-BDAC-4A09-A766-D2A3373A8BC6}" srcOrd="3" destOrd="0" presId="urn:microsoft.com/office/officeart/2005/8/layout/vProcess5"/>
    <dgm:cxn modelId="{978977B1-C9D7-466C-A1FB-DA87D6D0C540}" type="presParOf" srcId="{99008670-C871-4FEE-BD17-75FA88E86089}" destId="{4C848959-D619-4A6D-9039-383FA1517FF8}" srcOrd="4" destOrd="0" presId="urn:microsoft.com/office/officeart/2005/8/layout/vProcess5"/>
    <dgm:cxn modelId="{FB3C3AFE-A2D4-407F-A5CF-E9A9E2F2BD2A}" type="presParOf" srcId="{99008670-C871-4FEE-BD17-75FA88E86089}" destId="{406B2278-1B54-49AE-B9E5-FB0C931AFC38}" srcOrd="5" destOrd="0" presId="urn:microsoft.com/office/officeart/2005/8/layout/vProcess5"/>
    <dgm:cxn modelId="{BB10DE9D-F163-4938-8434-54A29899B944}" type="presParOf" srcId="{99008670-C871-4FEE-BD17-75FA88E86089}" destId="{CE5D190D-E3D7-48E8-8083-64BBE880928B}" srcOrd="6" destOrd="0" presId="urn:microsoft.com/office/officeart/2005/8/layout/vProcess5"/>
    <dgm:cxn modelId="{35EE55F4-E378-47D3-BC9E-D2BEFD568DC6}" type="presParOf" srcId="{99008670-C871-4FEE-BD17-75FA88E86089}" destId="{F3EB0A37-296C-47D5-B749-2ECBD27669CA}" srcOrd="7" destOrd="0" presId="urn:microsoft.com/office/officeart/2005/8/layout/vProcess5"/>
    <dgm:cxn modelId="{2054DC93-2B43-4E2F-870E-1FA37CA47616}" type="presParOf" srcId="{99008670-C871-4FEE-BD17-75FA88E86089}" destId="{0329AF72-E914-4691-BA8F-0E9FAD0158F4}" srcOrd="8" destOrd="0" presId="urn:microsoft.com/office/officeart/2005/8/layout/vProcess5"/>
    <dgm:cxn modelId="{D4432262-B51D-499B-82DD-8DACDC360C8B}" type="presParOf" srcId="{99008670-C871-4FEE-BD17-75FA88E86089}" destId="{AF532EF1-CB4F-46D1-9409-2444ECF4A411}" srcOrd="9" destOrd="0" presId="urn:microsoft.com/office/officeart/2005/8/layout/vProcess5"/>
    <dgm:cxn modelId="{8C6845B7-F855-4E44-89A0-02B1C8A43478}" type="presParOf" srcId="{99008670-C871-4FEE-BD17-75FA88E86089}" destId="{01F7BD4E-6E22-4E43-876D-4D496F214A83}" srcOrd="10" destOrd="0" presId="urn:microsoft.com/office/officeart/2005/8/layout/vProcess5"/>
    <dgm:cxn modelId="{2AC5A970-F4F7-408A-AF76-F1285B9C8D84}" type="presParOf" srcId="{99008670-C871-4FEE-BD17-75FA88E86089}" destId="{79BB519B-4344-4D9F-90B3-7FE0DBA94AA5}" srcOrd="11" destOrd="0" presId="urn:microsoft.com/office/officeart/2005/8/layout/vProcess5"/>
    <dgm:cxn modelId="{7AFF6A6E-5636-4FD2-9074-740A55B4264B}" type="presParOf" srcId="{99008670-C871-4FEE-BD17-75FA88E86089}" destId="{64E7CB94-B193-40BE-9500-C6DBC110E674}" srcOrd="12" destOrd="0" presId="urn:microsoft.com/office/officeart/2005/8/layout/vProcess5"/>
    <dgm:cxn modelId="{907FE283-8C1E-4198-B08C-813760889F4E}" type="presParOf" srcId="{99008670-C871-4FEE-BD17-75FA88E86089}" destId="{07747927-4415-4EE0-B3EA-652C93912374}" srcOrd="13" destOrd="0" presId="urn:microsoft.com/office/officeart/2005/8/layout/vProcess5"/>
    <dgm:cxn modelId="{FB3A66FB-2FB5-4ED4-8F14-53D1EE06EFFF}" type="presParOf" srcId="{99008670-C871-4FEE-BD17-75FA88E86089}" destId="{7BD3D615-E3D1-4BB8-ADC6-68A8357C52B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BBB79D-33D0-462D-BEB3-1D9535476F82}"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00C8E212-8C19-49EB-91B8-CBBE0C7443B6}">
      <dgm:prSet phldrT="[Text]"/>
      <dgm:spPr/>
      <dgm:t>
        <a:bodyPr/>
        <a:lstStyle/>
        <a:p>
          <a:r>
            <a:rPr lang="bs-Latn-BA" dirty="0" smtClean="0">
              <a:solidFill>
                <a:schemeClr val="bg1"/>
              </a:solidFill>
            </a:rPr>
            <a:t>Objektivno pravo</a:t>
          </a:r>
          <a:endParaRPr lang="en-US" dirty="0">
            <a:solidFill>
              <a:schemeClr val="bg1"/>
            </a:solidFill>
          </a:endParaRPr>
        </a:p>
      </dgm:t>
    </dgm:pt>
    <dgm:pt modelId="{CD8E166C-A6C2-42B5-8D74-9184A7C4F436}" type="parTrans" cxnId="{9E45DECD-2420-40D4-A856-101A84324D3D}">
      <dgm:prSet/>
      <dgm:spPr/>
      <dgm:t>
        <a:bodyPr/>
        <a:lstStyle/>
        <a:p>
          <a:endParaRPr lang="en-US">
            <a:solidFill>
              <a:schemeClr val="bg1"/>
            </a:solidFill>
          </a:endParaRPr>
        </a:p>
      </dgm:t>
    </dgm:pt>
    <dgm:pt modelId="{C2AC6ADC-8954-4F81-B061-DCA7C4DC892C}" type="sibTrans" cxnId="{9E45DECD-2420-40D4-A856-101A84324D3D}">
      <dgm:prSet/>
      <dgm:spPr/>
      <dgm:t>
        <a:bodyPr/>
        <a:lstStyle/>
        <a:p>
          <a:endParaRPr lang="en-US">
            <a:solidFill>
              <a:schemeClr val="bg1"/>
            </a:solidFill>
          </a:endParaRPr>
        </a:p>
      </dgm:t>
    </dgm:pt>
    <dgm:pt modelId="{7679208A-AD63-4CE6-BD1E-18B4556B6DED}">
      <dgm:prSet phldrT="[Text]"/>
      <dgm:spPr>
        <a:ln>
          <a:solidFill>
            <a:srgbClr val="FF0000"/>
          </a:solidFill>
        </a:ln>
      </dgm:spPr>
      <dgm:t>
        <a:bodyPr/>
        <a:lstStyle/>
        <a:p>
          <a:r>
            <a:rPr lang="bs-Latn-BA" dirty="0" smtClean="0">
              <a:solidFill>
                <a:schemeClr val="bg1"/>
              </a:solidFill>
            </a:rPr>
            <a:t>Subjektivno pravo</a:t>
          </a:r>
          <a:endParaRPr lang="en-US" dirty="0">
            <a:solidFill>
              <a:schemeClr val="bg1"/>
            </a:solidFill>
          </a:endParaRPr>
        </a:p>
      </dgm:t>
    </dgm:pt>
    <dgm:pt modelId="{5D60FC77-84ED-40A2-917D-482D912C113D}" type="parTrans" cxnId="{A7594DB3-5A65-49E4-B857-C9092E882A93}">
      <dgm:prSet/>
      <dgm:spPr/>
      <dgm:t>
        <a:bodyPr/>
        <a:lstStyle/>
        <a:p>
          <a:endParaRPr lang="en-US">
            <a:solidFill>
              <a:schemeClr val="bg1"/>
            </a:solidFill>
          </a:endParaRPr>
        </a:p>
      </dgm:t>
    </dgm:pt>
    <dgm:pt modelId="{E519D0BC-FAAD-4615-AA16-EBB33935F876}" type="sibTrans" cxnId="{A7594DB3-5A65-49E4-B857-C9092E882A93}">
      <dgm:prSet/>
      <dgm:spPr/>
      <dgm:t>
        <a:bodyPr/>
        <a:lstStyle/>
        <a:p>
          <a:endParaRPr lang="en-US">
            <a:solidFill>
              <a:schemeClr val="bg1"/>
            </a:solidFill>
          </a:endParaRPr>
        </a:p>
      </dgm:t>
    </dgm:pt>
    <dgm:pt modelId="{A854E3AE-B625-440A-8500-7FDC6B55F8B4}" type="pres">
      <dgm:prSet presAssocID="{76BBB79D-33D0-462D-BEB3-1D9535476F82}" presName="Name0" presStyleCnt="0">
        <dgm:presLayoutVars>
          <dgm:chMax val="7"/>
          <dgm:resizeHandles val="exact"/>
        </dgm:presLayoutVars>
      </dgm:prSet>
      <dgm:spPr/>
      <dgm:t>
        <a:bodyPr/>
        <a:lstStyle/>
        <a:p>
          <a:endParaRPr lang="en-US"/>
        </a:p>
      </dgm:t>
    </dgm:pt>
    <dgm:pt modelId="{242115CE-1C8E-49A4-BE33-CA50DC0DC4C2}" type="pres">
      <dgm:prSet presAssocID="{76BBB79D-33D0-462D-BEB3-1D9535476F82}" presName="comp1" presStyleCnt="0"/>
      <dgm:spPr/>
    </dgm:pt>
    <dgm:pt modelId="{9B53F648-53D8-472E-8C23-DDE12AC864F2}" type="pres">
      <dgm:prSet presAssocID="{76BBB79D-33D0-462D-BEB3-1D9535476F82}" presName="circle1" presStyleLbl="node1" presStyleIdx="0" presStyleCnt="2"/>
      <dgm:spPr/>
      <dgm:t>
        <a:bodyPr/>
        <a:lstStyle/>
        <a:p>
          <a:endParaRPr lang="en-US"/>
        </a:p>
      </dgm:t>
    </dgm:pt>
    <dgm:pt modelId="{AC292AE6-D710-4781-BFCE-484138B87C54}" type="pres">
      <dgm:prSet presAssocID="{76BBB79D-33D0-462D-BEB3-1D9535476F82}" presName="c1text" presStyleLbl="node1" presStyleIdx="0" presStyleCnt="2">
        <dgm:presLayoutVars>
          <dgm:bulletEnabled val="1"/>
        </dgm:presLayoutVars>
      </dgm:prSet>
      <dgm:spPr/>
      <dgm:t>
        <a:bodyPr/>
        <a:lstStyle/>
        <a:p>
          <a:endParaRPr lang="en-US"/>
        </a:p>
      </dgm:t>
    </dgm:pt>
    <dgm:pt modelId="{5FD63EDD-9BB7-4D84-982C-B6E42E8FAF58}" type="pres">
      <dgm:prSet presAssocID="{76BBB79D-33D0-462D-BEB3-1D9535476F82}" presName="comp2" presStyleCnt="0"/>
      <dgm:spPr/>
    </dgm:pt>
    <dgm:pt modelId="{A0A7A00B-96D6-4A90-A68B-3344E355684A}" type="pres">
      <dgm:prSet presAssocID="{76BBB79D-33D0-462D-BEB3-1D9535476F82}" presName="circle2" presStyleLbl="node1" presStyleIdx="1" presStyleCnt="2"/>
      <dgm:spPr/>
      <dgm:t>
        <a:bodyPr/>
        <a:lstStyle/>
        <a:p>
          <a:endParaRPr lang="en-US"/>
        </a:p>
      </dgm:t>
    </dgm:pt>
    <dgm:pt modelId="{846687C1-CEDE-42D1-AF9F-8A4CE6D21370}" type="pres">
      <dgm:prSet presAssocID="{76BBB79D-33D0-462D-BEB3-1D9535476F82}" presName="c2text" presStyleLbl="node1" presStyleIdx="1" presStyleCnt="2">
        <dgm:presLayoutVars>
          <dgm:bulletEnabled val="1"/>
        </dgm:presLayoutVars>
      </dgm:prSet>
      <dgm:spPr/>
      <dgm:t>
        <a:bodyPr/>
        <a:lstStyle/>
        <a:p>
          <a:endParaRPr lang="en-US"/>
        </a:p>
      </dgm:t>
    </dgm:pt>
  </dgm:ptLst>
  <dgm:cxnLst>
    <dgm:cxn modelId="{77A6008D-D94C-4103-A502-859CC9B83394}" type="presOf" srcId="{00C8E212-8C19-49EB-91B8-CBBE0C7443B6}" destId="{9B53F648-53D8-472E-8C23-DDE12AC864F2}" srcOrd="0" destOrd="0" presId="urn:microsoft.com/office/officeart/2005/8/layout/venn2"/>
    <dgm:cxn modelId="{CFF63255-DDB6-4A4C-A520-C84E451816DA}" type="presOf" srcId="{7679208A-AD63-4CE6-BD1E-18B4556B6DED}" destId="{A0A7A00B-96D6-4A90-A68B-3344E355684A}" srcOrd="0" destOrd="0" presId="urn:microsoft.com/office/officeart/2005/8/layout/venn2"/>
    <dgm:cxn modelId="{9E45DECD-2420-40D4-A856-101A84324D3D}" srcId="{76BBB79D-33D0-462D-BEB3-1D9535476F82}" destId="{00C8E212-8C19-49EB-91B8-CBBE0C7443B6}" srcOrd="0" destOrd="0" parTransId="{CD8E166C-A6C2-42B5-8D74-9184A7C4F436}" sibTransId="{C2AC6ADC-8954-4F81-B061-DCA7C4DC892C}"/>
    <dgm:cxn modelId="{A37238F2-0A23-4854-8748-0169F3BBCED8}" type="presOf" srcId="{7679208A-AD63-4CE6-BD1E-18B4556B6DED}" destId="{846687C1-CEDE-42D1-AF9F-8A4CE6D21370}" srcOrd="1" destOrd="0" presId="urn:microsoft.com/office/officeart/2005/8/layout/venn2"/>
    <dgm:cxn modelId="{148CE484-7562-40B0-BEA0-51226B00CC98}" type="presOf" srcId="{76BBB79D-33D0-462D-BEB3-1D9535476F82}" destId="{A854E3AE-B625-440A-8500-7FDC6B55F8B4}" srcOrd="0" destOrd="0" presId="urn:microsoft.com/office/officeart/2005/8/layout/venn2"/>
    <dgm:cxn modelId="{A7594DB3-5A65-49E4-B857-C9092E882A93}" srcId="{76BBB79D-33D0-462D-BEB3-1D9535476F82}" destId="{7679208A-AD63-4CE6-BD1E-18B4556B6DED}" srcOrd="1" destOrd="0" parTransId="{5D60FC77-84ED-40A2-917D-482D912C113D}" sibTransId="{E519D0BC-FAAD-4615-AA16-EBB33935F876}"/>
    <dgm:cxn modelId="{13B57E9E-D41F-46FD-994D-DEE2E1661D05}" type="presOf" srcId="{00C8E212-8C19-49EB-91B8-CBBE0C7443B6}" destId="{AC292AE6-D710-4781-BFCE-484138B87C54}" srcOrd="1" destOrd="0" presId="urn:microsoft.com/office/officeart/2005/8/layout/venn2"/>
    <dgm:cxn modelId="{5AA5311D-66B5-4066-AED2-4F225342AADE}" type="presParOf" srcId="{A854E3AE-B625-440A-8500-7FDC6B55F8B4}" destId="{242115CE-1C8E-49A4-BE33-CA50DC0DC4C2}" srcOrd="0" destOrd="0" presId="urn:microsoft.com/office/officeart/2005/8/layout/venn2"/>
    <dgm:cxn modelId="{7394FB60-9BBA-4B80-9AF1-3E7A31802BB0}" type="presParOf" srcId="{242115CE-1C8E-49A4-BE33-CA50DC0DC4C2}" destId="{9B53F648-53D8-472E-8C23-DDE12AC864F2}" srcOrd="0" destOrd="0" presId="urn:microsoft.com/office/officeart/2005/8/layout/venn2"/>
    <dgm:cxn modelId="{5C19AE0D-3E7E-480E-A985-D3B4CBD0040C}" type="presParOf" srcId="{242115CE-1C8E-49A4-BE33-CA50DC0DC4C2}" destId="{AC292AE6-D710-4781-BFCE-484138B87C54}" srcOrd="1" destOrd="0" presId="urn:microsoft.com/office/officeart/2005/8/layout/venn2"/>
    <dgm:cxn modelId="{4525FDDC-6353-4884-A056-B69642C030F8}" type="presParOf" srcId="{A854E3AE-B625-440A-8500-7FDC6B55F8B4}" destId="{5FD63EDD-9BB7-4D84-982C-B6E42E8FAF58}" srcOrd="1" destOrd="0" presId="urn:microsoft.com/office/officeart/2005/8/layout/venn2"/>
    <dgm:cxn modelId="{E6CC74B2-0C27-4E0D-BA58-45F46D613675}" type="presParOf" srcId="{5FD63EDD-9BB7-4D84-982C-B6E42E8FAF58}" destId="{A0A7A00B-96D6-4A90-A68B-3344E355684A}" srcOrd="0" destOrd="0" presId="urn:microsoft.com/office/officeart/2005/8/layout/venn2"/>
    <dgm:cxn modelId="{E891B323-DDCB-4CC1-A914-B68A5A82A409}" type="presParOf" srcId="{5FD63EDD-9BB7-4D84-982C-B6E42E8FAF58}" destId="{846687C1-CEDE-42D1-AF9F-8A4CE6D2137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F1361-F74C-4EC4-AE25-9101C18251FA}">
      <dsp:nvSpPr>
        <dsp:cNvPr id="0" name=""/>
        <dsp:cNvSpPr/>
      </dsp:nvSpPr>
      <dsp:spPr>
        <a:xfrm>
          <a:off x="2441190" y="914"/>
          <a:ext cx="2585218" cy="1292609"/>
        </a:xfrm>
        <a:prstGeom prst="roundRect">
          <a:avLst>
            <a:gd name="adj" fmla="val 10000"/>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l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bs-Latn-BA" sz="2900" kern="1200" dirty="0" smtClean="0"/>
            <a:t>Pravno intelektualnog vlasništva</a:t>
          </a:r>
          <a:endParaRPr lang="en-US" sz="2900" kern="1200" dirty="0"/>
        </a:p>
      </dsp:txBody>
      <dsp:txXfrm>
        <a:off x="2479049" y="38773"/>
        <a:ext cx="2509500" cy="1216891"/>
      </dsp:txXfrm>
    </dsp:sp>
    <dsp:sp modelId="{D8B8369B-AD4F-4B66-9A3B-CCE993B9BE2B}">
      <dsp:nvSpPr>
        <dsp:cNvPr id="0" name=""/>
        <dsp:cNvSpPr/>
      </dsp:nvSpPr>
      <dsp:spPr>
        <a:xfrm>
          <a:off x="2699712" y="1293524"/>
          <a:ext cx="258521" cy="969457"/>
        </a:xfrm>
        <a:custGeom>
          <a:avLst/>
          <a:gdLst/>
          <a:ahLst/>
          <a:cxnLst/>
          <a:rect l="0" t="0" r="0" b="0"/>
          <a:pathLst>
            <a:path>
              <a:moveTo>
                <a:pt x="0" y="0"/>
              </a:moveTo>
              <a:lnTo>
                <a:pt x="0" y="969457"/>
              </a:lnTo>
              <a:lnTo>
                <a:pt x="258521" y="96945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94910A-5285-4FF5-9A0B-BC4F4BCFED1D}">
      <dsp:nvSpPr>
        <dsp:cNvPr id="0" name=""/>
        <dsp:cNvSpPr/>
      </dsp:nvSpPr>
      <dsp:spPr>
        <a:xfrm>
          <a:off x="2958234" y="1616676"/>
          <a:ext cx="2068175" cy="1292609"/>
        </a:xfrm>
        <a:prstGeom prst="roundRect">
          <a:avLst>
            <a:gd name="adj" fmla="val 10000"/>
          </a:avLst>
        </a:prstGeom>
        <a:solidFill>
          <a:schemeClr val="accent2">
            <a:alpha val="90000"/>
            <a:tint val="40000"/>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bs-Latn-BA" sz="2700" kern="1200" dirty="0" smtClean="0"/>
            <a:t>Autorsko i srodna prava</a:t>
          </a:r>
          <a:endParaRPr lang="en-US" sz="2700" kern="1200" dirty="0"/>
        </a:p>
      </dsp:txBody>
      <dsp:txXfrm>
        <a:off x="2996093" y="1654535"/>
        <a:ext cx="1992457" cy="1216891"/>
      </dsp:txXfrm>
    </dsp:sp>
    <dsp:sp modelId="{B6CEEC49-550D-412C-903D-F79C1C275B5C}">
      <dsp:nvSpPr>
        <dsp:cNvPr id="0" name=""/>
        <dsp:cNvSpPr/>
      </dsp:nvSpPr>
      <dsp:spPr>
        <a:xfrm>
          <a:off x="2699712" y="1293524"/>
          <a:ext cx="258521" cy="2585218"/>
        </a:xfrm>
        <a:custGeom>
          <a:avLst/>
          <a:gdLst/>
          <a:ahLst/>
          <a:cxnLst/>
          <a:rect l="0" t="0" r="0" b="0"/>
          <a:pathLst>
            <a:path>
              <a:moveTo>
                <a:pt x="0" y="0"/>
              </a:moveTo>
              <a:lnTo>
                <a:pt x="0" y="2585218"/>
              </a:lnTo>
              <a:lnTo>
                <a:pt x="258521" y="258521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E14D1-0C08-415E-BBCA-30029CC4BFD9}">
      <dsp:nvSpPr>
        <dsp:cNvPr id="0" name=""/>
        <dsp:cNvSpPr/>
      </dsp:nvSpPr>
      <dsp:spPr>
        <a:xfrm>
          <a:off x="2958234" y="3232438"/>
          <a:ext cx="2068175" cy="1292609"/>
        </a:xfrm>
        <a:prstGeom prst="roundRect">
          <a:avLst>
            <a:gd name="adj" fmla="val 10000"/>
          </a:avLst>
        </a:prstGeom>
        <a:solidFill>
          <a:schemeClr val="accent2">
            <a:alpha val="90000"/>
            <a:tint val="40000"/>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bs-Latn-BA" sz="2700" kern="1200" dirty="0" smtClean="0"/>
            <a:t>Pravo industrijskog vlasništva</a:t>
          </a:r>
          <a:endParaRPr lang="en-US" sz="2700" kern="1200" dirty="0"/>
        </a:p>
      </dsp:txBody>
      <dsp:txXfrm>
        <a:off x="2996093" y="3270297"/>
        <a:ext cx="1992457" cy="1216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42BB7-C8F1-4437-A434-5C7010ED3176}" type="datetimeFigureOut">
              <a:rPr lang="bs-Latn-BA" smtClean="0"/>
              <a:t>5.12.2015</a:t>
            </a:fld>
            <a:endParaRPr lang="bs-Latn-B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82F80-F149-448D-8A20-A627C8CD8A89}" type="slidenum">
              <a:rPr lang="bs-Latn-BA" smtClean="0"/>
              <a:t>‹#›</a:t>
            </a:fld>
            <a:endParaRPr lang="bs-Latn-BA"/>
          </a:p>
        </p:txBody>
      </p:sp>
    </p:spTree>
    <p:extLst>
      <p:ext uri="{BB962C8B-B14F-4D97-AF65-F5344CB8AC3E}">
        <p14:creationId xmlns:p14="http://schemas.microsoft.com/office/powerpoint/2010/main" val="421875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2" name="Footer Placeholder 1"/>
          <p:cNvSpPr>
            <a:spLocks noGrp="1"/>
          </p:cNvSpPr>
          <p:nvPr>
            <p:ph type="ftr" sz="quarter" idx="11"/>
          </p:nvPr>
        </p:nvSpPr>
        <p:spPr/>
        <p:txBody>
          <a:bodyPr/>
          <a:lstStyle/>
          <a:p>
            <a:endParaRPr lang="hr-HR"/>
          </a:p>
        </p:txBody>
      </p:sp>
      <p:sp>
        <p:nvSpPr>
          <p:cNvPr id="15" name="Slide Number Placeholder 14"/>
          <p:cNvSpPr>
            <a:spLocks noGrp="1"/>
          </p:cNvSpPr>
          <p:nvPr>
            <p:ph type="sldNum" sz="quarter" idx="12"/>
          </p:nvPr>
        </p:nvSpPr>
        <p:spPr>
          <a:xfrm>
            <a:off x="8229600" y="6473952"/>
            <a:ext cx="758952" cy="246888"/>
          </a:xfrm>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bs-Latn-B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sr-Latn-C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sr-Latn-C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F4A4BDC0-DB7E-4B0D-9E3B-025CC1D30501}" type="slidenum">
              <a:rPr lang="sr-Latn-CS"/>
              <a:pPr/>
              <a:t>‹#›</a:t>
            </a:fld>
            <a:endParaRPr lang="sr-Latn-CS"/>
          </a:p>
        </p:txBody>
      </p:sp>
    </p:spTree>
    <p:extLst>
      <p:ext uri="{BB962C8B-B14F-4D97-AF65-F5344CB8AC3E}">
        <p14:creationId xmlns:p14="http://schemas.microsoft.com/office/powerpoint/2010/main" val="322616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19" name="Footer Placeholder 18"/>
          <p:cNvSpPr>
            <a:spLocks noGrp="1"/>
          </p:cNvSpPr>
          <p:nvPr>
            <p:ph type="ftr" sz="quarter" idx="11"/>
          </p:nvPr>
        </p:nvSpPr>
        <p:spPr>
          <a:xfrm>
            <a:off x="3581400" y="76200"/>
            <a:ext cx="2895600" cy="288925"/>
          </a:xfrm>
        </p:spPr>
        <p:txBody>
          <a:bodyPr/>
          <a:lstStyle/>
          <a:p>
            <a:endParaRPr lang="hr-HR"/>
          </a:p>
        </p:txBody>
      </p:sp>
      <p:sp>
        <p:nvSpPr>
          <p:cNvPr id="16" name="Slide Number Placeholder 15"/>
          <p:cNvSpPr>
            <a:spLocks noGrp="1"/>
          </p:cNvSpPr>
          <p:nvPr>
            <p:ph type="sldNum" sz="quarter" idx="12"/>
          </p:nvPr>
        </p:nvSpPr>
        <p:spPr>
          <a:xfrm>
            <a:off x="8229600" y="6473952"/>
            <a:ext cx="758952" cy="246888"/>
          </a:xfrm>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11" name="Footer Placeholder 10"/>
          <p:cNvSpPr>
            <a:spLocks noGrp="1"/>
          </p:cNvSpPr>
          <p:nvPr>
            <p:ph type="ftr" sz="quarter" idx="11"/>
          </p:nvPr>
        </p:nvSpPr>
        <p:spPr/>
        <p:txBody>
          <a:bodyPr/>
          <a:lstStyle/>
          <a:p>
            <a:endParaRPr lang="hr-HR"/>
          </a:p>
        </p:txBody>
      </p:sp>
      <p:sp>
        <p:nvSpPr>
          <p:cNvPr id="16" name="Slide Number Placeholder 15"/>
          <p:cNvSpPr>
            <a:spLocks noGrp="1"/>
          </p:cNvSpPr>
          <p:nvPr>
            <p:ph type="sldNum" sz="quarter" idx="12"/>
          </p:nvPr>
        </p:nvSpPr>
        <p:spPr/>
        <p:txBody>
          <a:bodyPr/>
          <a:lstStyle/>
          <a:p>
            <a:fld id="{502295C1-EB73-494D-AEEA-8C05E1986D3B}" type="slidenum">
              <a:rPr lang="hr-HR" smtClean="0"/>
              <a:pPr/>
              <a:t>‹#›</a:t>
            </a:fld>
            <a:endParaRPr lang="hr-H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10" name="Footer Placeholder 9"/>
          <p:cNvSpPr>
            <a:spLocks noGrp="1"/>
          </p:cNvSpPr>
          <p:nvPr>
            <p:ph type="ftr" sz="quarter" idx="11"/>
          </p:nvPr>
        </p:nvSpPr>
        <p:spPr/>
        <p:txBody>
          <a:bodyPr/>
          <a:lstStyle/>
          <a:p>
            <a:endParaRPr lang="hr-HR"/>
          </a:p>
        </p:txBody>
      </p:sp>
      <p:sp>
        <p:nvSpPr>
          <p:cNvPr id="31" name="Slide Number Placeholder 30"/>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229600" y="6477000"/>
            <a:ext cx="762000" cy="246888"/>
          </a:xfrm>
        </p:spPr>
        <p:txBody>
          <a:bodyPr/>
          <a:lstStyle/>
          <a:p>
            <a:fld id="{502295C1-EB73-494D-AEEA-8C05E1986D3B}" type="slidenum">
              <a:rPr lang="hr-HR" smtClean="0"/>
              <a:pPr/>
              <a:t>‹#›</a:t>
            </a:fld>
            <a:endParaRPr lang="hr-H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21" name="Footer Placeholder 20"/>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24" name="Footer Placeholder 23"/>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29" name="Footer Placeholder 28"/>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2DE9696-C2CC-4A61-8215-5AE6FCA62F2E}" type="datetimeFigureOut">
              <a:rPr lang="sr-Latn-CS" smtClean="0"/>
              <a:pPr/>
              <a:t>5.12.2015</a:t>
            </a:fld>
            <a:endParaRPr lang="hr-HR"/>
          </a:p>
        </p:txBody>
      </p:sp>
      <p:sp>
        <p:nvSpPr>
          <p:cNvPr id="5" name="Footer Placeholder 4"/>
          <p:cNvSpPr>
            <a:spLocks noGrp="1"/>
          </p:cNvSpPr>
          <p:nvPr>
            <p:ph type="ftr" sz="quarter" idx="11"/>
          </p:nvPr>
        </p:nvSpPr>
        <p:spPr/>
        <p:txBody>
          <a:bodyPr/>
          <a:lstStyle/>
          <a:p>
            <a:endParaRPr lang="hr-HR"/>
          </a:p>
        </p:txBody>
      </p:sp>
      <p:sp>
        <p:nvSpPr>
          <p:cNvPr id="31" name="Slide Number Placeholder 30"/>
          <p:cNvSpPr>
            <a:spLocks noGrp="1"/>
          </p:cNvSpPr>
          <p:nvPr>
            <p:ph type="sldNum" sz="quarter" idx="12"/>
          </p:nvPr>
        </p:nvSpPr>
        <p:spPr/>
        <p:txBody>
          <a:bodyPr/>
          <a:lstStyle/>
          <a:p>
            <a:fld id="{502295C1-EB73-494D-AEEA-8C05E1986D3B}" type="slidenum">
              <a:rPr lang="hr-HR" smtClean="0"/>
              <a:pPr/>
              <a:t>‹#›</a:t>
            </a:fld>
            <a:endParaRPr lang="hr-H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2DE9696-C2CC-4A61-8215-5AE6FCA62F2E}" type="datetimeFigureOut">
              <a:rPr lang="sr-Latn-CS" smtClean="0"/>
              <a:pPr/>
              <a:t>5.12.2015</a:t>
            </a:fld>
            <a:endParaRPr lang="hr-H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r-H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02295C1-EB73-494D-AEEA-8C05E1986D3B}" type="slidenum">
              <a:rPr lang="hr-HR" smtClean="0"/>
              <a:pPr/>
              <a:t>‹#›</a:t>
            </a:fld>
            <a:endParaRPr lang="hr-H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365104"/>
            <a:ext cx="8458200" cy="2160239"/>
          </a:xfrm>
        </p:spPr>
        <p:txBody>
          <a:bodyPr>
            <a:normAutofit/>
          </a:bodyPr>
          <a:lstStyle/>
          <a:p>
            <a:pPr algn="ctr"/>
            <a:r>
              <a:rPr lang="hr-HR" dirty="0" smtClean="0"/>
              <a:t>Uvod u izučavanje prava intelektualnog vlasništva</a:t>
            </a:r>
            <a:br>
              <a:rPr lang="hr-HR" dirty="0" smtClean="0"/>
            </a:br>
            <a:r>
              <a:rPr lang="hr-HR" sz="2800" dirty="0" smtClean="0"/>
              <a:t>II </a:t>
            </a:r>
            <a:r>
              <a:rPr lang="hr-HR" sz="2800" smtClean="0"/>
              <a:t>ciklus studija</a:t>
            </a:r>
            <a:endParaRPr lang="hr-HR" sz="2800" dirty="0"/>
          </a:p>
        </p:txBody>
      </p:sp>
      <p:sp>
        <p:nvSpPr>
          <p:cNvPr id="3" name="Subtitle 2"/>
          <p:cNvSpPr>
            <a:spLocks noGrp="1"/>
          </p:cNvSpPr>
          <p:nvPr>
            <p:ph type="subTitle" idx="1"/>
          </p:nvPr>
        </p:nvSpPr>
        <p:spPr>
          <a:xfrm>
            <a:off x="357158" y="3357562"/>
            <a:ext cx="8458200" cy="1443038"/>
          </a:xfrm>
        </p:spPr>
        <p:txBody>
          <a:bodyPr/>
          <a:lstStyle/>
          <a:p>
            <a:r>
              <a:rPr lang="hr-HR" sz="3600" b="1" dirty="0"/>
              <a:t>P</a:t>
            </a:r>
            <a:r>
              <a:rPr lang="hr-HR" sz="3600" b="1" smtClean="0"/>
              <a:t>rof</a:t>
            </a:r>
            <a:r>
              <a:rPr lang="hr-HR" sz="3600" b="1" dirty="0" smtClean="0"/>
              <a:t>. dr Ismet Alija</a:t>
            </a:r>
          </a:p>
          <a:p>
            <a:r>
              <a:rPr lang="hr-HR" dirty="0" smtClean="0"/>
              <a:t>v. ass Haris Hasić, MA</a:t>
            </a:r>
          </a:p>
          <a:p>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590" y="332656"/>
            <a:ext cx="4855736" cy="3221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Podzakonski pravni akti</a:t>
            </a:r>
            <a:endParaRPr lang="en-US" dirty="0"/>
          </a:p>
        </p:txBody>
      </p:sp>
      <p:sp>
        <p:nvSpPr>
          <p:cNvPr id="3" name="Content Placeholder 2"/>
          <p:cNvSpPr>
            <a:spLocks noGrp="1"/>
          </p:cNvSpPr>
          <p:nvPr>
            <p:ph idx="1"/>
          </p:nvPr>
        </p:nvSpPr>
        <p:spPr/>
        <p:txBody>
          <a:bodyPr>
            <a:normAutofit fontScale="47500" lnSpcReduction="20000"/>
          </a:bodyPr>
          <a:lstStyle/>
          <a:p>
            <a:r>
              <a:rPr lang="bs-Latn-BA" dirty="0" smtClean="0"/>
              <a:t>- Pravilnik o postupku za priznanje patenta i konsenzualnoga patenta</a:t>
            </a:r>
          </a:p>
          <a:p>
            <a:r>
              <a:rPr lang="bs-Latn-BA" dirty="0" smtClean="0"/>
              <a:t>- Pravilnik o postupku za priznanje žiga</a:t>
            </a:r>
          </a:p>
          <a:p>
            <a:r>
              <a:rPr lang="bs-Latn-BA" dirty="0" smtClean="0"/>
              <a:t>- Pravilnik o postupku za priznanje industrijskog dizajna</a:t>
            </a:r>
          </a:p>
          <a:p>
            <a:r>
              <a:rPr lang="bs-Latn-BA" dirty="0" smtClean="0"/>
              <a:t>- Odluka o uvjetima za upisivanje u registre predstavnika za zaštitu industrijskog vlasništva koje vodi Institut za intelektualno vlasništvo Bosne i Hercegovine</a:t>
            </a:r>
          </a:p>
          <a:p>
            <a:r>
              <a:rPr lang="bs-Latn-BA" dirty="0" smtClean="0"/>
              <a:t>- Pravilnik o postupku za priznanje oznake porijekla proizvoda, imena porijekla i geografske oznake</a:t>
            </a:r>
          </a:p>
          <a:p>
            <a:r>
              <a:rPr lang="bs-Latn-BA" dirty="0" smtClean="0"/>
              <a:t>- Pravilnik o postupku za priznanje topografije integriranog kola</a:t>
            </a:r>
          </a:p>
          <a:p>
            <a:r>
              <a:rPr lang="bs-Latn-BA" dirty="0" smtClean="0"/>
              <a:t>- Pravilnik o medijaciji radi zaključenja kolektivnog ugovora o kablovskoj retransmisiji radiodifuzno emitiranih djela</a:t>
            </a:r>
          </a:p>
          <a:p>
            <a:r>
              <a:rPr lang="bs-Latn-BA" dirty="0" smtClean="0"/>
              <a:t>- Pravilnik o stručnom ispitu za predstavnike za zaštitu industrijskog vlasništva</a:t>
            </a:r>
          </a:p>
          <a:p>
            <a:r>
              <a:rPr lang="bs-Latn-BA" dirty="0" smtClean="0"/>
              <a:t>- Pravilnik o načinu i formi deponiranja autorskih djela i predmeta srodnih prava i o njihovom upisivanju u knjigu evidencije</a:t>
            </a:r>
          </a:p>
          <a:p>
            <a:r>
              <a:rPr lang="bs-Latn-BA" dirty="0" smtClean="0"/>
              <a:t>- Pravilnik o načinu i formi ispunjavanja uvjeta za davanje dozvole pravnim licima za obavljanje poslova kolektivnog ostvarivanja autorskog i srodnih prava</a:t>
            </a:r>
          </a:p>
          <a:p>
            <a:r>
              <a:rPr lang="bs-Latn-BA" dirty="0" smtClean="0"/>
              <a:t>- Odluka o načinu izbora članova Komisije za žalbe Instituta za intelektualno vlasništvo Bosne i Hercegovine</a:t>
            </a:r>
          </a:p>
          <a:p>
            <a:r>
              <a:rPr lang="bs-Latn-BA" dirty="0" smtClean="0"/>
              <a:t>- Odluka o iznosima naknada za reproduciranje za privatnu i drugu vlastitu upotrebu autorskih djela i predmeta srodnih </a:t>
            </a:r>
          </a:p>
          <a:p>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normAutofit/>
          </a:bodyPr>
          <a:lstStyle/>
          <a:p>
            <a:r>
              <a:rPr lang="hr-HR" dirty="0" smtClean="0"/>
              <a:t>Pravo intelektualnog vlasništva je zajednički naziv za nekoliko pravnih grana, a tradicionalno te pravne grane su svrstane u dvije grupe:</a:t>
            </a:r>
          </a:p>
          <a:p>
            <a:pPr lvl="1"/>
            <a:r>
              <a:rPr lang="hr-HR" sz="4400" b="1" dirty="0" smtClean="0"/>
              <a:t>autorsko pravo i srodna prava, i </a:t>
            </a:r>
            <a:endParaRPr lang="en-US" sz="4400" b="1" dirty="0" smtClean="0"/>
          </a:p>
          <a:p>
            <a:pPr lvl="1"/>
            <a:r>
              <a:rPr lang="hr-HR" sz="4400" b="1" dirty="0" smtClean="0"/>
              <a:t>pravo industrijskog vlasništva. </a:t>
            </a:r>
            <a:endParaRPr lang="en-US" sz="4400" b="1" dirty="0" smtClean="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Šta je pravo intelektualnog vlasništva </a:t>
            </a:r>
            <a:endParaRPr lang="en-US" dirty="0"/>
          </a:p>
        </p:txBody>
      </p:sp>
      <p:graphicFrame>
        <p:nvGraphicFramePr>
          <p:cNvPr id="6" name="Content Placeholder 5"/>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U autorsko i srodna prava ubrajaju se:</a:t>
            </a:r>
            <a:br>
              <a:rPr lang="hr-HR" b="1" dirty="0" smtClean="0"/>
            </a:br>
            <a:endParaRPr lang="hr-HR" dirty="0"/>
          </a:p>
        </p:txBody>
      </p:sp>
      <p:sp>
        <p:nvSpPr>
          <p:cNvPr id="3" name="Content Placeholder 2"/>
          <p:cNvSpPr>
            <a:spLocks noGrp="1"/>
          </p:cNvSpPr>
          <p:nvPr>
            <p:ph idx="1"/>
          </p:nvPr>
        </p:nvSpPr>
        <p:spPr/>
        <p:txBody>
          <a:bodyPr>
            <a:normAutofit/>
          </a:bodyPr>
          <a:lstStyle/>
          <a:p>
            <a:pPr>
              <a:buFontTx/>
              <a:buChar char="-"/>
            </a:pPr>
            <a:r>
              <a:rPr lang="hr-HR" dirty="0" smtClean="0"/>
              <a:t>autorsko pravo, </a:t>
            </a:r>
          </a:p>
          <a:p>
            <a:pPr>
              <a:buFontTx/>
              <a:buChar char="-"/>
            </a:pPr>
            <a:r>
              <a:rPr lang="hr-HR" dirty="0" smtClean="0"/>
              <a:t>pravo izvođača, </a:t>
            </a:r>
          </a:p>
          <a:p>
            <a:pPr>
              <a:buFontTx/>
              <a:buChar char="-"/>
            </a:pPr>
            <a:r>
              <a:rPr lang="hr-HR" dirty="0" smtClean="0"/>
              <a:t>pravo proizvođača fonograma, </a:t>
            </a:r>
          </a:p>
          <a:p>
            <a:pPr>
              <a:buFontTx/>
              <a:buChar char="-"/>
            </a:pPr>
            <a:r>
              <a:rPr lang="hr-HR" dirty="0" smtClean="0"/>
              <a:t>pravo filmskog producenta, </a:t>
            </a:r>
          </a:p>
          <a:p>
            <a:pPr>
              <a:buFontTx/>
              <a:buChar char="-"/>
            </a:pPr>
            <a:r>
              <a:rPr lang="hr-HR" dirty="0" smtClean="0"/>
              <a:t>pravo radiodifuzne organizacije i</a:t>
            </a:r>
          </a:p>
          <a:p>
            <a:pPr>
              <a:buFontTx/>
              <a:buChar char="-"/>
            </a:pPr>
            <a:r>
              <a:rPr lang="hr-HR" dirty="0" smtClean="0"/>
              <a:t>pravo proizvođača baze podataka. </a:t>
            </a:r>
          </a:p>
          <a:p>
            <a:endParaRPr lang="hr-HR"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Autorsko i  srodna prava?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5063998"/>
              </p:ext>
            </p:extLst>
          </p:nvPr>
        </p:nvGraphicFramePr>
        <p:xfrm>
          <a:off x="457200" y="1600200"/>
          <a:ext cx="3581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267200" y="1905000"/>
            <a:ext cx="3429000" cy="3908762"/>
          </a:xfrm>
          <a:prstGeom prst="rect">
            <a:avLst/>
          </a:prstGeom>
          <a:noFill/>
        </p:spPr>
        <p:txBody>
          <a:bodyPr wrap="square" rtlCol="0">
            <a:spAutoFit/>
          </a:bodyPr>
          <a:lstStyle/>
          <a:p>
            <a:r>
              <a:rPr lang="bs-Latn-BA" sz="3200" dirty="0" smtClean="0"/>
              <a:t>Srodna prava su</a:t>
            </a:r>
            <a:r>
              <a:rPr lang="bs-Latn-BA" dirty="0" smtClean="0"/>
              <a:t>:</a:t>
            </a:r>
          </a:p>
          <a:p>
            <a:pPr marL="342900" indent="-342900">
              <a:buAutoNum type="arabicPeriod"/>
            </a:pPr>
            <a:r>
              <a:rPr lang="bs-Latn-BA" sz="2400" dirty="0" smtClean="0"/>
              <a:t>Pravo izvođača;</a:t>
            </a:r>
          </a:p>
          <a:p>
            <a:pPr marL="342900" indent="-342900">
              <a:buAutoNum type="arabicPeriod"/>
            </a:pPr>
            <a:r>
              <a:rPr lang="bs-Latn-BA" sz="2400" dirty="0" smtClean="0"/>
              <a:t>Pravo proizvođača fonograma;</a:t>
            </a:r>
          </a:p>
          <a:p>
            <a:pPr marL="342900" indent="-342900">
              <a:buAutoNum type="arabicPeriod"/>
            </a:pPr>
            <a:r>
              <a:rPr lang="bs-Latn-BA" sz="2400" dirty="0" smtClean="0"/>
              <a:t>Pravo filmskog producenta</a:t>
            </a:r>
          </a:p>
          <a:p>
            <a:pPr marL="342900" indent="-342900">
              <a:buAutoNum type="arabicPeriod"/>
            </a:pPr>
            <a:r>
              <a:rPr lang="bs-Latn-BA" sz="2400" dirty="0" smtClean="0"/>
              <a:t>Pravo radiodifuzne organizacije, i</a:t>
            </a:r>
          </a:p>
          <a:p>
            <a:pPr marL="342900" indent="-342900">
              <a:buAutoNum type="arabicPeriod"/>
            </a:pPr>
            <a:r>
              <a:rPr lang="bs-Latn-BA" sz="2400" dirty="0" smtClean="0"/>
              <a:t>Pravo proizvođača baze podataka</a:t>
            </a:r>
            <a:endParaRPr lang="en-US" sz="2400"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 </a:t>
            </a:r>
            <a:r>
              <a:rPr lang="hr-HR" sz="3100" b="1" dirty="0" smtClean="0"/>
              <a:t>U pravo industrijskog vlasništva ubrajaju se: </a:t>
            </a:r>
            <a:r>
              <a:rPr lang="hr-HR" b="1" dirty="0" smtClean="0"/>
              <a:t/>
            </a:r>
            <a:br>
              <a:rPr lang="hr-HR" b="1" dirty="0" smtClean="0"/>
            </a:br>
            <a:endParaRPr lang="hr-HR" dirty="0"/>
          </a:p>
        </p:txBody>
      </p:sp>
      <p:pic>
        <p:nvPicPr>
          <p:cNvPr id="5" name="Content Placeholder 4" descr="Waterfront-IP-Lawyers.jpg"/>
          <p:cNvPicPr>
            <a:picLocks noGrp="1" noChangeAspect="1"/>
          </p:cNvPicPr>
          <p:nvPr>
            <p:ph sz="half" idx="1"/>
          </p:nvPr>
        </p:nvPicPr>
        <p:blipFill>
          <a:blip r:embed="rId2"/>
          <a:stretch>
            <a:fillRect/>
          </a:stretch>
        </p:blipFill>
        <p:spPr>
          <a:xfrm>
            <a:off x="304800" y="1866900"/>
            <a:ext cx="4191000"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sz="half" idx="2"/>
          </p:nvPr>
        </p:nvSpPr>
        <p:spPr/>
        <p:txBody>
          <a:bodyPr>
            <a:normAutofit fontScale="85000" lnSpcReduction="20000"/>
          </a:bodyPr>
          <a:lstStyle/>
          <a:p>
            <a:r>
              <a:rPr lang="hr-HR" dirty="0"/>
              <a:t>P</a:t>
            </a:r>
            <a:r>
              <a:rPr lang="hr-HR" dirty="0" smtClean="0"/>
              <a:t>atentno pravo, </a:t>
            </a:r>
          </a:p>
          <a:p>
            <a:r>
              <a:rPr lang="hr-HR" dirty="0"/>
              <a:t>P</a:t>
            </a:r>
            <a:r>
              <a:rPr lang="hr-HR" dirty="0" smtClean="0"/>
              <a:t>ravo žiga, </a:t>
            </a:r>
          </a:p>
          <a:p>
            <a:r>
              <a:rPr lang="hr-HR" dirty="0" smtClean="0"/>
              <a:t>Pravo zaštite oznake geografskog porijekla, </a:t>
            </a:r>
          </a:p>
          <a:p>
            <a:r>
              <a:rPr lang="hr-HR" dirty="0"/>
              <a:t>P</a:t>
            </a:r>
            <a:r>
              <a:rPr lang="hr-HR" dirty="0" smtClean="0"/>
              <a:t>ravo zaštite industrijskog dizajna,</a:t>
            </a:r>
          </a:p>
          <a:p>
            <a:r>
              <a:rPr lang="hr-HR" dirty="0"/>
              <a:t>P</a:t>
            </a:r>
            <a:r>
              <a:rPr lang="hr-HR" dirty="0" smtClean="0"/>
              <a:t>ravo zaštite topografije integrisanog kola, </a:t>
            </a:r>
          </a:p>
          <a:p>
            <a:r>
              <a:rPr lang="hr-HR" dirty="0"/>
              <a:t>P</a:t>
            </a:r>
            <a:r>
              <a:rPr lang="hr-HR" dirty="0" smtClean="0"/>
              <a:t>ravo zaštite biljne sorte,</a:t>
            </a:r>
          </a:p>
          <a:p>
            <a:pPr>
              <a:buFontTx/>
              <a:buChar char="-"/>
            </a:pPr>
            <a:r>
              <a:rPr lang="hr-HR" dirty="0"/>
              <a:t>P</a:t>
            </a:r>
            <a:r>
              <a:rPr lang="hr-HR" dirty="0" smtClean="0"/>
              <a:t>ravo suzbijanja nelojalne konkurencije i</a:t>
            </a:r>
          </a:p>
          <a:p>
            <a:pPr>
              <a:buFontTx/>
              <a:buChar char="-"/>
            </a:pPr>
            <a:r>
              <a:rPr lang="hr-HR" dirty="0"/>
              <a:t>P</a:t>
            </a:r>
            <a:r>
              <a:rPr lang="hr-HR" dirty="0" smtClean="0"/>
              <a:t>oslovna tajna (engl. - </a:t>
            </a:r>
            <a:r>
              <a:rPr lang="hr-HR" i="1" dirty="0" smtClean="0"/>
              <a:t>know-how). </a:t>
            </a:r>
            <a:endParaRPr lang="hr-HR" dirty="0" smtClean="0"/>
          </a:p>
          <a:p>
            <a:endParaRPr lang="bs-Latn-BA"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Prava industrijskog vlasništva</a:t>
            </a:r>
            <a:endParaRPr lang="en-US" dirty="0"/>
          </a:p>
        </p:txBody>
      </p:sp>
      <p:graphicFrame>
        <p:nvGraphicFramePr>
          <p:cNvPr id="6" name="Content Placeholder 5"/>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Objektivno i subjektivno piv</a:t>
            </a:r>
            <a:endParaRPr lang="hr-HR" dirty="0"/>
          </a:p>
        </p:txBody>
      </p:sp>
      <p:sp>
        <p:nvSpPr>
          <p:cNvPr id="3" name="Content Placeholder 2"/>
          <p:cNvSpPr>
            <a:spLocks noGrp="1"/>
          </p:cNvSpPr>
          <p:nvPr>
            <p:ph idx="1"/>
          </p:nvPr>
        </p:nvSpPr>
        <p:spPr/>
        <p:txBody>
          <a:bodyPr>
            <a:normAutofit lnSpcReduction="10000"/>
          </a:bodyPr>
          <a:lstStyle/>
          <a:p>
            <a:r>
              <a:rPr lang="bs-Latn-BA" b="1" dirty="0" smtClean="0"/>
              <a:t>OBJEKTIVNO PRAVO  INTELEKTUALNOG VLASNIŠTVA - </a:t>
            </a:r>
            <a:r>
              <a:rPr lang="bs-Latn-BA" dirty="0" smtClean="0"/>
              <a:t>Nabrojane pravne grane čine pravo intelektualnog vlasništva u objektivnom smislu.</a:t>
            </a:r>
            <a:endParaRPr lang="bs-Latn-BA" b="1" dirty="0" smtClean="0"/>
          </a:p>
          <a:p>
            <a:r>
              <a:rPr lang="bs-Latn-BA" b="1" dirty="0" smtClean="0"/>
              <a:t>SUBJEKTIVNO PRAVO INTELEKTUALNOG VLASNIŠTVA - </a:t>
            </a:r>
            <a:r>
              <a:rPr lang="bs-Latn-BA" dirty="0" smtClean="0"/>
              <a:t>Misli se na konkretnu pravnu vlast koju određeni subjekt crpi iz normi odgovarajuće grane objektivnog prava intelektualnog vlasništva. </a:t>
            </a:r>
            <a:endParaRPr lang="bs-Latn-BA" b="1"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bs-Latn-BA" dirty="0" smtClean="0"/>
              <a:t> Odnos: objektivno pravo – subjektivno pravo</a:t>
            </a:r>
            <a:endParaRPr lang="en-US" dirty="0"/>
          </a:p>
        </p:txBody>
      </p:sp>
      <p:sp>
        <p:nvSpPr>
          <p:cNvPr id="4" name="Text Placeholder 3"/>
          <p:cNvSpPr>
            <a:spLocks noGrp="1"/>
          </p:cNvSpPr>
          <p:nvPr>
            <p:ph type="body" idx="1"/>
          </p:nvPr>
        </p:nvSpPr>
        <p:spPr/>
        <p:txBody>
          <a:bodyPr>
            <a:normAutofit lnSpcReduction="10000"/>
          </a:bodyPr>
          <a:lstStyle/>
          <a:p>
            <a:pPr algn="ctr"/>
            <a:r>
              <a:rPr lang="bs-Latn-BA" dirty="0" smtClean="0"/>
              <a:t>Objektivno pravo intelektualnog vlasništva</a:t>
            </a:r>
            <a:endParaRPr lang="en-US" dirty="0"/>
          </a:p>
        </p:txBody>
      </p:sp>
      <p:sp>
        <p:nvSpPr>
          <p:cNvPr id="6" name="Text Placeholder 5"/>
          <p:cNvSpPr>
            <a:spLocks noGrp="1"/>
          </p:cNvSpPr>
          <p:nvPr>
            <p:ph type="body" sz="half" idx="3"/>
          </p:nvPr>
        </p:nvSpPr>
        <p:spPr/>
        <p:txBody>
          <a:bodyPr>
            <a:normAutofit lnSpcReduction="10000"/>
          </a:bodyPr>
          <a:lstStyle/>
          <a:p>
            <a:pPr algn="ctr"/>
            <a:r>
              <a:rPr lang="bs-Latn-BA" dirty="0" smtClean="0"/>
              <a:t>Subjektivno pravo intelektualnmog vlasništva</a:t>
            </a:r>
            <a:endParaRPr lang="en-US" dirty="0"/>
          </a:p>
        </p:txBody>
      </p:sp>
      <p:pic>
        <p:nvPicPr>
          <p:cNvPr id="11" name="Content Placeholder 10" descr="leonardo.jpg"/>
          <p:cNvPicPr>
            <a:picLocks noGrp="1" noChangeAspect="1"/>
          </p:cNvPicPr>
          <p:nvPr>
            <p:ph sz="quarter" idx="4"/>
          </p:nvPr>
        </p:nvPicPr>
        <p:blipFill>
          <a:blip r:embed="rId2"/>
          <a:stretch>
            <a:fillRect/>
          </a:stretch>
        </p:blipFill>
        <p:spPr>
          <a:xfrm>
            <a:off x="4999037" y="1821656"/>
            <a:ext cx="3333750" cy="3333750"/>
          </a:xfrm>
        </p:spPr>
      </p:pic>
      <p:pic>
        <p:nvPicPr>
          <p:cNvPr id="10" name="Content Placeholder 9" descr="1225274637_85fac883b1.jpg"/>
          <p:cNvPicPr>
            <a:picLocks noGrp="1" noChangeAspect="1"/>
          </p:cNvPicPr>
          <p:nvPr>
            <p:ph sz="quarter" idx="2"/>
          </p:nvPr>
        </p:nvPicPr>
        <p:blipFill>
          <a:blip r:embed="rId3"/>
          <a:stretch>
            <a:fillRect/>
          </a:stretch>
        </p:blipFill>
        <p:spPr>
          <a:xfrm>
            <a:off x="999133" y="1517650"/>
            <a:ext cx="2956322" cy="3941763"/>
          </a:xfr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Objektivno pravo – Subjektivno pravo</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dirty="0" smtClean="0"/>
              <a:t>Pojam prava intelektualnog vlasništva</a:t>
            </a:r>
            <a:endParaRPr lang="hr-HR" dirty="0"/>
          </a:p>
        </p:txBody>
      </p:sp>
      <p:sp>
        <p:nvSpPr>
          <p:cNvPr id="5" name="Content Placeholder 4"/>
          <p:cNvSpPr>
            <a:spLocks noGrp="1"/>
          </p:cNvSpPr>
          <p:nvPr>
            <p:ph idx="1"/>
          </p:nvPr>
        </p:nvSpPr>
        <p:spPr/>
        <p:txBody>
          <a:bodyPr>
            <a:normAutofit fontScale="85000" lnSpcReduction="20000"/>
          </a:bodyPr>
          <a:lstStyle/>
          <a:p>
            <a:r>
              <a:rPr lang="hr-HR" dirty="0" smtClean="0"/>
              <a:t>Sam </a:t>
            </a:r>
            <a:r>
              <a:rPr lang="hr-HR" b="1" dirty="0" smtClean="0"/>
              <a:t>pojam</a:t>
            </a:r>
            <a:r>
              <a:rPr lang="hr-HR" dirty="0" smtClean="0"/>
              <a:t> intelektualno vlasništvo, odnosno kovanica “intellectual property” </a:t>
            </a:r>
            <a:r>
              <a:rPr lang="hr-HR" b="1" dirty="0" smtClean="0"/>
              <a:t>prvi put </a:t>
            </a:r>
            <a:r>
              <a:rPr lang="hr-HR" dirty="0" smtClean="0"/>
              <a:t>se spominje u presudi okružnog suda američke savezne države Massachussets iz </a:t>
            </a:r>
            <a:r>
              <a:rPr lang="hr-HR" b="1" dirty="0" smtClean="0"/>
              <a:t>1845</a:t>
            </a:r>
            <a:r>
              <a:rPr lang="hr-HR" dirty="0" smtClean="0"/>
              <a:t>. godine. </a:t>
            </a:r>
          </a:p>
          <a:p>
            <a:r>
              <a:rPr lang="hr-HR" dirty="0" smtClean="0"/>
              <a:t>Ova sačuvana presuda smatra se </a:t>
            </a:r>
            <a:r>
              <a:rPr lang="hr-HR" b="1" dirty="0" smtClean="0"/>
              <a:t>prvim pisanim izvorom </a:t>
            </a:r>
            <a:r>
              <a:rPr lang="hr-HR" dirty="0" smtClean="0"/>
              <a:t>koji sadrži termin intelektualno  vlasništvo, no postoje indicije kako je ovaj izraz bio u upotrebi i mnogo ranije. </a:t>
            </a:r>
          </a:p>
          <a:p>
            <a:r>
              <a:rPr lang="hr-HR" dirty="0" smtClean="0"/>
              <a:t>Dokaz za to možemo pronaći i u pravnoj teoriji i francuskoj literaturi, gdje je godinu dana kasnije, odnosno </a:t>
            </a:r>
            <a:r>
              <a:rPr lang="hr-HR" b="1" dirty="0" smtClean="0"/>
              <a:t>1846.</a:t>
            </a:r>
            <a:r>
              <a:rPr lang="hr-HR" dirty="0" smtClean="0"/>
              <a:t> godine, izraz propriete intellectuelte prvi put upotrijebio </a:t>
            </a:r>
            <a:r>
              <a:rPr lang="hr-HR" b="1" dirty="0" smtClean="0"/>
              <a:t>Alfred Nion </a:t>
            </a:r>
            <a:r>
              <a:rPr lang="hr-HR" dirty="0" smtClean="0"/>
              <a:t>u svom djelu “</a:t>
            </a:r>
            <a:r>
              <a:rPr lang="hr-HR" b="1" dirty="0" smtClean="0"/>
              <a:t>Droits civils des auteurs, artistes et inventeurs”. </a:t>
            </a:r>
            <a:endParaRPr lang="en-US" b="1"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dirty="0" smtClean="0"/>
              <a:t>Dva osnovna načela zaštite intelektualnog vlasništva</a:t>
            </a:r>
            <a:endParaRPr lang="hr-HR" dirty="0"/>
          </a:p>
        </p:txBody>
      </p:sp>
      <p:sp>
        <p:nvSpPr>
          <p:cNvPr id="5" name="Content Placeholder 4"/>
          <p:cNvSpPr>
            <a:spLocks noGrp="1"/>
          </p:cNvSpPr>
          <p:nvPr>
            <p:ph idx="1"/>
          </p:nvPr>
        </p:nvSpPr>
        <p:spPr/>
        <p:txBody>
          <a:bodyPr>
            <a:normAutofit fontScale="92500"/>
          </a:bodyPr>
          <a:lstStyle/>
          <a:p>
            <a:pPr lvl="1"/>
            <a:r>
              <a:rPr lang="hr-HR" sz="4000" dirty="0" smtClean="0"/>
              <a:t>Nematerijalni, odnosno duhovni ili intelektulani karakter predmeta zaštite (“intelektualno”), te</a:t>
            </a:r>
          </a:p>
          <a:p>
            <a:pPr lvl="1"/>
            <a:r>
              <a:rPr lang="hr-HR" sz="4000" dirty="0" smtClean="0"/>
              <a:t>Ekonomska funkcija koja obezbjeđuje da subjekt zaštite prisvaja materijalnu korist od privredne eksploatacije predmeta zaštite (“vlasništvo”) </a:t>
            </a:r>
          </a:p>
          <a:p>
            <a:endParaRPr lang="hr-HR" dirty="0"/>
          </a:p>
        </p:txBody>
      </p:sp>
    </p:spTree>
    <p:extLst>
      <p:ext uri="{BB962C8B-B14F-4D97-AF65-F5344CB8AC3E}">
        <p14:creationId xmlns:p14="http://schemas.microsoft.com/office/powerpoint/2010/main" val="17610403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Nematerijalnost objekta zaštite</a:t>
            </a:r>
            <a:endParaRPr lang="hr-HR" dirty="0"/>
          </a:p>
        </p:txBody>
      </p:sp>
      <p:sp>
        <p:nvSpPr>
          <p:cNvPr id="6" name="Text Placeholder 5"/>
          <p:cNvSpPr>
            <a:spLocks noGrp="1"/>
          </p:cNvSpPr>
          <p:nvPr>
            <p:ph type="body" sz="half" idx="1"/>
          </p:nvPr>
        </p:nvSpPr>
        <p:spPr/>
        <p:txBody>
          <a:bodyPr>
            <a:normAutofit fontScale="92500" lnSpcReduction="20000"/>
          </a:bodyPr>
          <a:lstStyle/>
          <a:p>
            <a:r>
              <a:rPr lang="hr-HR" dirty="0" smtClean="0"/>
              <a:t>Objekt zaštite je </a:t>
            </a:r>
            <a:r>
              <a:rPr lang="hr-HR" b="1" u="sng" dirty="0" smtClean="0"/>
              <a:t>UVIJEK</a:t>
            </a:r>
            <a:r>
              <a:rPr lang="hr-HR" dirty="0" smtClean="0"/>
              <a:t> nematerijalna intelektualna tvorevina.</a:t>
            </a:r>
          </a:p>
          <a:p>
            <a:r>
              <a:rPr lang="hr-HR" dirty="0" smtClean="0"/>
              <a:t>Objekt zaštite se </a:t>
            </a:r>
            <a:r>
              <a:rPr lang="hr-HR" b="1" u="sng" dirty="0" smtClean="0"/>
              <a:t>STROGO</a:t>
            </a:r>
            <a:r>
              <a:rPr lang="hr-HR" dirty="0" smtClean="0"/>
              <a:t> mora razlikovati od predmeta koji utjelovljava tu nematerijalnu int. tvorevinu!</a:t>
            </a:r>
          </a:p>
          <a:p>
            <a:endParaRPr lang="hr-HR" dirty="0"/>
          </a:p>
        </p:txBody>
      </p:sp>
      <p:pic>
        <p:nvPicPr>
          <p:cNvPr id="8" name="Content Placeholder 7" descr="a9d8zG1_460s.jpg"/>
          <p:cNvPicPr>
            <a:picLocks noGrp="1" noChangeAspect="1"/>
          </p:cNvPicPr>
          <p:nvPr>
            <p:ph sz="half" idx="2"/>
          </p:nvPr>
        </p:nvPicPr>
        <p:blipFill>
          <a:blip r:embed="rId2" cstate="print"/>
          <a:stretch>
            <a:fillRect/>
          </a:stretch>
        </p:blipFill>
        <p:spPr>
          <a:xfrm>
            <a:off x="4572000" y="1371600"/>
            <a:ext cx="4038600" cy="4876800"/>
          </a:xfrm>
        </p:spPr>
      </p:pic>
    </p:spTree>
    <p:extLst>
      <p:ext uri="{BB962C8B-B14F-4D97-AF65-F5344CB8AC3E}">
        <p14:creationId xmlns:p14="http://schemas.microsoft.com/office/powerpoint/2010/main" val="312422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Stvarno pravo i pravo intelektualnog vlasništva</a:t>
            </a:r>
            <a:endParaRPr lang="hr-HR" dirty="0"/>
          </a:p>
        </p:txBody>
      </p:sp>
      <p:sp>
        <p:nvSpPr>
          <p:cNvPr id="3" name="Text Placeholder 2"/>
          <p:cNvSpPr>
            <a:spLocks noGrp="1"/>
          </p:cNvSpPr>
          <p:nvPr>
            <p:ph type="body" sz="half" idx="1"/>
          </p:nvPr>
        </p:nvSpPr>
        <p:spPr/>
        <p:txBody>
          <a:bodyPr>
            <a:normAutofit fontScale="85000" lnSpcReduction="20000"/>
          </a:bodyPr>
          <a:lstStyle/>
          <a:p>
            <a:r>
              <a:rPr lang="hr-HR" dirty="0" smtClean="0"/>
              <a:t>Pravo intelektualnog vlasništva povodom određene nematerijalne intelektualne tvorevine je u cijelosti odvojeno i nezavisno od prava vlasništva ili drugih stvarnih prava na materijalnom dijelu prirode na kom je ta nematerijalna tvorevina fiksirana!</a:t>
            </a:r>
            <a:endParaRPr lang="hr-HR" dirty="0"/>
          </a:p>
        </p:txBody>
      </p:sp>
      <p:pic>
        <p:nvPicPr>
          <p:cNvPr id="5" name="Content Placeholder 4" descr="laser_engraving.jpg"/>
          <p:cNvPicPr>
            <a:picLocks noGrp="1" noChangeAspect="1"/>
          </p:cNvPicPr>
          <p:nvPr>
            <p:ph sz="half" idx="2"/>
          </p:nvPr>
        </p:nvPicPr>
        <p:blipFill>
          <a:blip r:embed="rId2" cstate="print"/>
          <a:stretch>
            <a:fillRect/>
          </a:stretch>
        </p:blipFill>
        <p:spPr>
          <a:xfrm>
            <a:off x="4343400" y="1828800"/>
            <a:ext cx="4673600" cy="3505200"/>
          </a:xfrm>
        </p:spPr>
      </p:pic>
    </p:spTree>
    <p:extLst>
      <p:ext uri="{BB962C8B-B14F-4D97-AF65-F5344CB8AC3E}">
        <p14:creationId xmlns:p14="http://schemas.microsoft.com/office/powerpoint/2010/main" val="113841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Odnos pravo-intelektualno dobro-predmet</a:t>
            </a:r>
            <a:endParaRPr lang="hr-HR" dirty="0"/>
          </a:p>
        </p:txBody>
      </p:sp>
      <p:sp>
        <p:nvSpPr>
          <p:cNvPr id="3" name="Text Placeholder 2"/>
          <p:cNvSpPr>
            <a:spLocks noGrp="1"/>
          </p:cNvSpPr>
          <p:nvPr>
            <p:ph type="body" sz="half" idx="1"/>
          </p:nvPr>
        </p:nvSpPr>
        <p:spPr/>
        <p:txBody>
          <a:bodyPr>
            <a:normAutofit fontScale="85000" lnSpcReduction="10000"/>
          </a:bodyPr>
          <a:lstStyle/>
          <a:p>
            <a:r>
              <a:rPr lang="hr-HR" dirty="0" smtClean="0"/>
              <a:t>Autorsko pravo – autorsko djelo – predmet na kom je autorsko djelo fiksirano</a:t>
            </a:r>
          </a:p>
          <a:p>
            <a:r>
              <a:rPr lang="hr-HR" dirty="0" smtClean="0"/>
              <a:t>Patent – pronalazak – proizvod u kom je pronalazak </a:t>
            </a:r>
            <a:r>
              <a:rPr lang="hr-HR" dirty="0" err="1" smtClean="0"/>
              <a:t>integrisan</a:t>
            </a:r>
            <a:endParaRPr lang="hr-HR" dirty="0" smtClean="0"/>
          </a:p>
          <a:p>
            <a:r>
              <a:rPr lang="hr-HR" dirty="0" smtClean="0"/>
              <a:t>Žig – oznaka – proizvod ili usluga označeni žigom zaštićenom oznakom</a:t>
            </a:r>
          </a:p>
          <a:p>
            <a:endParaRPr lang="hr-HR" dirty="0"/>
          </a:p>
        </p:txBody>
      </p:sp>
      <p:pic>
        <p:nvPicPr>
          <p:cNvPr id="5" name="Content Placeholder 4" descr="Tim_Noble_Sue_Webster_shadow_sculpture_4-normal-500x555.jpg"/>
          <p:cNvPicPr>
            <a:picLocks noGrp="1" noChangeAspect="1"/>
          </p:cNvPicPr>
          <p:nvPr>
            <p:ph sz="half" idx="2"/>
          </p:nvPr>
        </p:nvPicPr>
        <p:blipFill>
          <a:blip r:embed="rId2" cstate="print"/>
          <a:stretch>
            <a:fillRect/>
          </a:stretch>
        </p:blipFill>
        <p:spPr>
          <a:xfrm>
            <a:off x="4648200" y="1624139"/>
            <a:ext cx="4038600" cy="4482846"/>
          </a:xfrm>
        </p:spPr>
      </p:pic>
    </p:spTree>
    <p:extLst>
      <p:ext uri="{BB962C8B-B14F-4D97-AF65-F5344CB8AC3E}">
        <p14:creationId xmlns:p14="http://schemas.microsoft.com/office/powerpoint/2010/main" val="1934859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hr-HR"/>
          </a:p>
        </p:txBody>
      </p:sp>
      <p:sp>
        <p:nvSpPr>
          <p:cNvPr id="5" name="Title 4"/>
          <p:cNvSpPr>
            <a:spLocks noGrp="1"/>
          </p:cNvSpPr>
          <p:nvPr>
            <p:ph type="title"/>
          </p:nvPr>
        </p:nvSpPr>
        <p:spPr>
          <a:xfrm>
            <a:off x="180475" y="1828800"/>
            <a:ext cx="8686800" cy="3657599"/>
          </a:xfrm>
        </p:spPr>
        <p:txBody>
          <a:bodyPr>
            <a:normAutofit fontScale="90000"/>
          </a:bodyPr>
          <a:lstStyle/>
          <a:p>
            <a:r>
              <a:rPr lang="hr-HR" dirty="0" smtClean="0"/>
              <a:t>Ako prodate svoju knjigu niste prodali i autorska prava na toj knjizi!</a:t>
            </a:r>
            <a:br>
              <a:rPr lang="hr-HR" dirty="0" smtClean="0"/>
            </a:br>
            <a:r>
              <a:rPr lang="hr-HR" dirty="0" smtClean="0"/>
              <a:t>Ako ste ustupili autorska prava na vašoj knjizi ne znači i da ste </a:t>
            </a:r>
            <a:r>
              <a:rPr lang="hr-HR" dirty="0" err="1" smtClean="0"/>
              <a:t>prenjeli</a:t>
            </a:r>
            <a:r>
              <a:rPr lang="hr-HR" dirty="0" smtClean="0"/>
              <a:t> pravo vlasništva na primjercima te knjige </a:t>
            </a:r>
            <a:endParaRPr lang="hr-HR" dirty="0"/>
          </a:p>
        </p:txBody>
      </p:sp>
    </p:spTree>
    <p:extLst>
      <p:ext uri="{BB962C8B-B14F-4D97-AF65-F5344CB8AC3E}">
        <p14:creationId xmlns:p14="http://schemas.microsoft.com/office/powerpoint/2010/main" val="8241126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dirty="0" smtClean="0"/>
              <a:t>Intelektualno vlasništvo i vlasništvo su različiti i odvojeni!</a:t>
            </a:r>
            <a:endParaRPr lang="hr-HR" dirty="0"/>
          </a:p>
        </p:txBody>
      </p:sp>
    </p:spTree>
    <p:extLst>
      <p:ext uri="{BB962C8B-B14F-4D97-AF65-F5344CB8AC3E}">
        <p14:creationId xmlns:p14="http://schemas.microsoft.com/office/powerpoint/2010/main" val="4248546891"/>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dirty="0" smtClean="0"/>
              <a:t>Ekonomska funkcija zaštite intelektualnog vlasništva</a:t>
            </a:r>
            <a:endParaRPr lang="hr-HR" dirty="0"/>
          </a:p>
        </p:txBody>
      </p:sp>
      <p:pic>
        <p:nvPicPr>
          <p:cNvPr id="7" name="Content Placeholder 6" descr="images (1).jpg"/>
          <p:cNvPicPr>
            <a:picLocks noGrp="1" noChangeAspect="1"/>
          </p:cNvPicPr>
          <p:nvPr>
            <p:ph sz="half" idx="1"/>
          </p:nvPr>
        </p:nvPicPr>
        <p:blipFill>
          <a:blip r:embed="rId2" cstate="print"/>
          <a:stretch>
            <a:fillRect/>
          </a:stretch>
        </p:blipFill>
        <p:spPr>
          <a:xfrm>
            <a:off x="410000" y="2438401"/>
            <a:ext cx="3885821" cy="3124200"/>
          </a:xfrm>
        </p:spPr>
      </p:pic>
      <p:sp>
        <p:nvSpPr>
          <p:cNvPr id="6" name="Content Placeholder 5"/>
          <p:cNvSpPr>
            <a:spLocks noGrp="1"/>
          </p:cNvSpPr>
          <p:nvPr>
            <p:ph sz="half" idx="2"/>
          </p:nvPr>
        </p:nvSpPr>
        <p:spPr>
          <a:xfrm>
            <a:off x="4419600" y="1524000"/>
            <a:ext cx="4572000" cy="4876800"/>
          </a:xfrm>
        </p:spPr>
        <p:txBody>
          <a:bodyPr>
            <a:normAutofit fontScale="70000" lnSpcReduction="20000"/>
          </a:bodyPr>
          <a:lstStyle/>
          <a:p>
            <a:r>
              <a:rPr lang="hr-HR" dirty="0" smtClean="0"/>
              <a:t>Priroda predmeta zaštite intelektualnog vlasništva je takva da se lako saznaje i da je nemoguće je “odstraniti” jednom kada se sazna, sa dozvolom ili bez.</a:t>
            </a:r>
          </a:p>
          <a:p>
            <a:r>
              <a:rPr lang="hr-HR" dirty="0" smtClean="0"/>
              <a:t>Iz tog razloga, intelektualno vlasništvo se štiti tako što se zabranjuje svim neovlaštenim licima da se okoriste nedozvoljeno stečenim “znanjem”, odnosno, da jedino ovlaštenik intelektualnog vlasništva može, pravno dozvoljeno, da se koristi intelektualnim dobrom te da jedino to lice ili lica koja isti ovlasti mogu da ostvare ekonomsku korist. </a:t>
            </a:r>
            <a:endParaRPr lang="hr-HR" dirty="0"/>
          </a:p>
        </p:txBody>
      </p:sp>
    </p:spTree>
    <p:extLst>
      <p:ext uri="{BB962C8B-B14F-4D97-AF65-F5344CB8AC3E}">
        <p14:creationId xmlns:p14="http://schemas.microsoft.com/office/powerpoint/2010/main" val="2181477310"/>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a:xfrm>
            <a:off x="180475" y="2947085"/>
            <a:ext cx="8686800" cy="2482179"/>
          </a:xfrm>
        </p:spPr>
        <p:txBody>
          <a:bodyPr>
            <a:normAutofit/>
          </a:bodyPr>
          <a:lstStyle/>
          <a:p>
            <a:pPr algn="ctr"/>
            <a:r>
              <a:rPr lang="hr-HR" dirty="0" smtClean="0"/>
              <a:t>Nitko drugi ne može ostvariti ekonomsku korist od određenog intelektualnog dobra osim nosioca prava!  </a:t>
            </a:r>
            <a:endParaRPr lang="hr-HR" dirty="0"/>
          </a:p>
        </p:txBody>
      </p:sp>
    </p:spTree>
    <p:extLst>
      <p:ext uri="{BB962C8B-B14F-4D97-AF65-F5344CB8AC3E}">
        <p14:creationId xmlns:p14="http://schemas.microsoft.com/office/powerpoint/2010/main" val="12620915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Druge Karakteristike intelektualno-pravne zaštite</a:t>
            </a:r>
            <a:endParaRPr lang="hr-HR" dirty="0"/>
          </a:p>
        </p:txBody>
      </p:sp>
      <p:sp>
        <p:nvSpPr>
          <p:cNvPr id="3" name="Content Placeholder 2"/>
          <p:cNvSpPr>
            <a:spLocks noGrp="1"/>
          </p:cNvSpPr>
          <p:nvPr>
            <p:ph idx="1"/>
          </p:nvPr>
        </p:nvSpPr>
        <p:spPr/>
        <p:txBody>
          <a:bodyPr>
            <a:normAutofit fontScale="77500" lnSpcReduction="20000"/>
          </a:bodyPr>
          <a:lstStyle/>
          <a:p>
            <a:r>
              <a:rPr lang="hr-HR" dirty="0" smtClean="0"/>
              <a:t>Predmet zaštite intelektualnog vlasništva nisu sva nematerijalna dobra, već samo određena, strogo i isključivo </a:t>
            </a:r>
            <a:r>
              <a:rPr lang="hr-HR" dirty="0" err="1" smtClean="0"/>
              <a:t>definisana</a:t>
            </a:r>
            <a:r>
              <a:rPr lang="hr-HR" dirty="0" smtClean="0"/>
              <a:t>, </a:t>
            </a:r>
            <a:r>
              <a:rPr lang="hr-HR" dirty="0" err="1" smtClean="0"/>
              <a:t>kvalifikovana</a:t>
            </a:r>
            <a:r>
              <a:rPr lang="hr-HR" dirty="0" smtClean="0"/>
              <a:t>, nematerijalna dobra;</a:t>
            </a:r>
          </a:p>
          <a:p>
            <a:r>
              <a:rPr lang="hr-HR" dirty="0" smtClean="0"/>
              <a:t>Uslovi pod kojima su određene vrste nematerijalnih dobara predmet zaštite, propisani su zakonom i vrlo restriktivni;</a:t>
            </a:r>
          </a:p>
          <a:p>
            <a:r>
              <a:rPr lang="hr-HR" dirty="0" smtClean="0"/>
              <a:t>Sadržina zaštite usmjerena je prvenstveno na radnje privrednog/ekonomskog korištenja zaštićenog nematerijalnog dobra,iako se štite i izvjesna moralna prava;</a:t>
            </a:r>
          </a:p>
          <a:p>
            <a:r>
              <a:rPr lang="hr-HR" dirty="0" smtClean="0"/>
              <a:t>Zaštita ima raznovrsna ograničenja bilo da su ona vremenska, sadržinska, predmetna, a čiji je cilj da se i trećim licima omogući korištenje zaštićenog nematerijlnog dobra, ukoliko je to u opštem interesu.</a:t>
            </a:r>
            <a:endParaRPr lang="hr-HR" dirty="0"/>
          </a:p>
        </p:txBody>
      </p:sp>
    </p:spTree>
    <p:extLst>
      <p:ext uri="{BB962C8B-B14F-4D97-AF65-F5344CB8AC3E}">
        <p14:creationId xmlns:p14="http://schemas.microsoft.com/office/powerpoint/2010/main" val="417078779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pPr algn="ctr"/>
            <a:r>
              <a:rPr lang="hr-HR" dirty="0" smtClean="0"/>
              <a:t>U srži zaštite intelektualnog vlasništva se nalazi ideja balansiranja interesa ovlaštenika sa jedne strane i interesa cijelog društva sa druge strane  </a:t>
            </a:r>
            <a:endParaRPr lang="hr-HR" dirty="0"/>
          </a:p>
        </p:txBody>
      </p:sp>
    </p:spTree>
    <p:extLst>
      <p:ext uri="{BB962C8B-B14F-4D97-AF65-F5344CB8AC3E}">
        <p14:creationId xmlns:p14="http://schemas.microsoft.com/office/powerpoint/2010/main" val="333579145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Pojam prava intelektualnog vlasništva</a:t>
            </a:r>
            <a:endParaRPr lang="hr-HR" dirty="0"/>
          </a:p>
        </p:txBody>
      </p:sp>
      <p:sp>
        <p:nvSpPr>
          <p:cNvPr id="3" name="Content Placeholder 2"/>
          <p:cNvSpPr>
            <a:spLocks noGrp="1"/>
          </p:cNvSpPr>
          <p:nvPr>
            <p:ph idx="1"/>
          </p:nvPr>
        </p:nvSpPr>
        <p:spPr/>
        <p:txBody>
          <a:bodyPr>
            <a:normAutofit fontScale="92500" lnSpcReduction="20000"/>
          </a:bodyPr>
          <a:lstStyle/>
          <a:p>
            <a:r>
              <a:rPr lang="hr-HR" dirty="0" smtClean="0"/>
              <a:t>Od prvog pominjanja pojma, pravni sistemi širom svijeta polagano usvajaju </a:t>
            </a:r>
            <a:r>
              <a:rPr lang="hr-HR" b="1" dirty="0" smtClean="0"/>
              <a:t>jedinstvene standarde</a:t>
            </a:r>
            <a:r>
              <a:rPr lang="hr-HR" dirty="0" smtClean="0"/>
              <a:t> sadržaja i primjene intelektualnog  vlasništva. </a:t>
            </a:r>
          </a:p>
          <a:p>
            <a:r>
              <a:rPr lang="hr-HR" dirty="0" smtClean="0"/>
              <a:t>Kada bi željeli jednu krovnu definiciju za čitav fenomen intelektualnog vlasništva tada bi pošli od činjenice da je za pravnu nauku intelektualno vlasništvo u prvom redu </a:t>
            </a:r>
            <a:r>
              <a:rPr lang="hr-HR" b="1" dirty="0" smtClean="0"/>
              <a:t>(posebno) pravo. </a:t>
            </a:r>
          </a:p>
          <a:p>
            <a:r>
              <a:rPr lang="hr-HR" dirty="0" smtClean="0"/>
              <a:t>Što to konkretno znači? </a:t>
            </a:r>
            <a:r>
              <a:rPr lang="hr-HR" b="1" dirty="0" smtClean="0"/>
              <a:t>Sam pojam</a:t>
            </a:r>
            <a:r>
              <a:rPr lang="hr-HR" dirty="0" smtClean="0"/>
              <a:t> intelektualnog  vlasništva </a:t>
            </a:r>
            <a:r>
              <a:rPr lang="hr-HR" u="sng" dirty="0" smtClean="0"/>
              <a:t>označava posebna, specifična, prava koja imaju autori, pronalazači i ostali nosioci intelektualnog vlasništva</a:t>
            </a:r>
            <a:r>
              <a:rPr lang="hr-HR" dirty="0" smtClean="0"/>
              <a:t>. </a:t>
            </a:r>
          </a:p>
          <a:p>
            <a:endParaRPr lang="hr-HR"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Prisvajanje koristi od nematerijalnih dobara</a:t>
            </a:r>
            <a:endParaRPr lang="hr-HR" dirty="0"/>
          </a:p>
        </p:txBody>
      </p:sp>
      <p:sp>
        <p:nvSpPr>
          <p:cNvPr id="3" name="Content Placeholder 2"/>
          <p:cNvSpPr>
            <a:spLocks noGrp="1"/>
          </p:cNvSpPr>
          <p:nvPr>
            <p:ph idx="1"/>
          </p:nvPr>
        </p:nvSpPr>
        <p:spPr/>
        <p:txBody>
          <a:bodyPr>
            <a:normAutofit fontScale="85000" lnSpcReduction="20000"/>
          </a:bodyPr>
          <a:lstStyle/>
          <a:p>
            <a:r>
              <a:rPr lang="hr-HR" u="sng" dirty="0" smtClean="0"/>
              <a:t>Dakle, pravo  intelektualnog vlasništva reguliše odnos prisvajanja nematerijalnih dobara, pri čemu se taj odnos uglavnom svodi na prisvajanju ekonomske vrijednosti od korišćenja nematerijalnih dobara</a:t>
            </a:r>
            <a:r>
              <a:rPr lang="hr-HR" dirty="0" smtClean="0"/>
              <a:t>. </a:t>
            </a:r>
          </a:p>
          <a:p>
            <a:r>
              <a:rPr lang="bs-Latn-BA" dirty="0" smtClean="0"/>
              <a:t>Na osnovu ova dva svojstva formiran je i </a:t>
            </a:r>
            <a:r>
              <a:rPr lang="bs-Latn-BA" b="1" dirty="0" smtClean="0"/>
              <a:t>naziv "intelektualno  vlasništvo". </a:t>
            </a:r>
          </a:p>
          <a:p>
            <a:r>
              <a:rPr lang="bs-Latn-BA" dirty="0" smtClean="0"/>
              <a:t>U ovoj sintagmi, </a:t>
            </a:r>
            <a:r>
              <a:rPr lang="bs-Latn-BA" b="1" dirty="0" smtClean="0"/>
              <a:t>riječ "intelektualno</a:t>
            </a:r>
            <a:r>
              <a:rPr lang="bs-Latn-BA" dirty="0" smtClean="0"/>
              <a:t>" odnosi se na nematerijalni predmet zaštite (npr. pronalazak, robna oznaka, autorsko djelo, interpretacija), a </a:t>
            </a:r>
            <a:r>
              <a:rPr lang="bs-Latn-BA" b="1" dirty="0" smtClean="0"/>
              <a:t>riječ “vlasništvo</a:t>
            </a:r>
            <a:r>
              <a:rPr lang="bs-Latn-BA" dirty="0" smtClean="0"/>
              <a:t>" figurativno označava pravni odnos u kojem je određeno lice </a:t>
            </a:r>
            <a:r>
              <a:rPr lang="bs-Latn-BA" dirty="0" err="1" smtClean="0"/>
              <a:t>ovlašteno</a:t>
            </a:r>
            <a:r>
              <a:rPr lang="bs-Latn-BA" dirty="0" smtClean="0"/>
              <a:t> da prisvaja određeno pravno dobro.</a:t>
            </a:r>
          </a:p>
          <a:p>
            <a:endParaRPr lang="hr-HR"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Predmet prava intelektualnog vlasništva</a:t>
            </a:r>
            <a:endParaRPr lang="hr-HR" dirty="0"/>
          </a:p>
        </p:txBody>
      </p:sp>
      <p:sp>
        <p:nvSpPr>
          <p:cNvPr id="3" name="Content Placeholder 2"/>
          <p:cNvSpPr>
            <a:spLocks noGrp="1"/>
          </p:cNvSpPr>
          <p:nvPr>
            <p:ph idx="1"/>
          </p:nvPr>
        </p:nvSpPr>
        <p:spPr/>
        <p:txBody>
          <a:bodyPr>
            <a:normAutofit/>
          </a:bodyPr>
          <a:lstStyle/>
          <a:p>
            <a:r>
              <a:rPr lang="sr-Latn-CS" dirty="0" smtClean="0"/>
              <a:t>Predmet prava intelektualnog vlasništva su </a:t>
            </a:r>
            <a:r>
              <a:rPr lang="sr-Latn-CS" b="1" dirty="0" smtClean="0"/>
              <a:t>društveni odnosi </a:t>
            </a:r>
            <a:r>
              <a:rPr lang="sr-Latn-CS" dirty="0" smtClean="0"/>
              <a:t>koji nastaju povodom stvaranja i korišćenja intelektualnih dobara koja su najčešće rezultat ljudskog stvaralaštva (na prim. autorsko delo ili pronalazak) ali mogu biti i neki fenomeni nematerijalne prirode (oznaka porijekla proizvoda)</a:t>
            </a:r>
            <a:r>
              <a:rPr lang="bs-Latn-BA" dirty="0" smtClean="0"/>
              <a:t> .</a:t>
            </a:r>
          </a:p>
          <a:p>
            <a:endParaRPr lang="hr-HR"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Bit razlike</a:t>
            </a:r>
            <a:endParaRPr lang="hr-HR" dirty="0"/>
          </a:p>
        </p:txBody>
      </p:sp>
      <p:sp>
        <p:nvSpPr>
          <p:cNvPr id="3" name="Content Placeholder 2"/>
          <p:cNvSpPr>
            <a:spLocks noGrp="1"/>
          </p:cNvSpPr>
          <p:nvPr>
            <p:ph idx="1"/>
          </p:nvPr>
        </p:nvSpPr>
        <p:spPr/>
        <p:txBody>
          <a:bodyPr>
            <a:normAutofit fontScale="92500" lnSpcReduction="10000"/>
          </a:bodyPr>
          <a:lstStyle/>
          <a:p>
            <a:r>
              <a:rPr lang="hr-HR" dirty="0" smtClean="0"/>
              <a:t>Dakle, za razliku od stvarnopravnog  vlasništva, nosilac subjektivnog prava  intelektualnog  vlasništva ne može  nikoga spriječiti da "drži" nematerijalno dobro, već mu može samo zabraniti da se tim dobrom koristi. </a:t>
            </a:r>
          </a:p>
          <a:p>
            <a:r>
              <a:rPr lang="hr-HR" b="1" dirty="0" smtClean="0"/>
              <a:t>Pravo intelektualnog vlasništva nije direktna prepreka širenju znanja, ideja, informacija. Ono je direktna prepreka korištenju (po pravilu, ekonomskom korištenju) zaštićenog znanja, od strane neovlaštenih lica.</a:t>
            </a:r>
            <a:endParaRPr lang="en-US" b="1"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Kompromisni cilj piv</a:t>
            </a:r>
            <a:endParaRPr lang="hr-HR" dirty="0"/>
          </a:p>
        </p:txBody>
      </p:sp>
      <p:sp>
        <p:nvSpPr>
          <p:cNvPr id="3" name="Content Placeholder 2"/>
          <p:cNvSpPr>
            <a:spLocks noGrp="1"/>
          </p:cNvSpPr>
          <p:nvPr>
            <p:ph idx="1"/>
          </p:nvPr>
        </p:nvSpPr>
        <p:spPr>
          <a:xfrm>
            <a:off x="304800" y="1428736"/>
            <a:ext cx="8686800" cy="4929222"/>
          </a:xfrm>
        </p:spPr>
        <p:txBody>
          <a:bodyPr>
            <a:normAutofit fontScale="92500" lnSpcReduction="10000"/>
          </a:bodyPr>
          <a:lstStyle/>
          <a:p>
            <a:r>
              <a:rPr lang="hr-HR" sz="4600" dirty="0" smtClean="0"/>
              <a:t>Pravo intelektualnog vlasništva ima </a:t>
            </a:r>
            <a:r>
              <a:rPr lang="hr-HR" sz="4600" b="1" dirty="0" smtClean="0"/>
              <a:t>kompromisan cilj: </a:t>
            </a:r>
            <a:r>
              <a:rPr lang="hr-HR" sz="4600" dirty="0" smtClean="0"/>
              <a:t>ono je u funkciji zaštite subjekata koji stvaraju intelektualna dobra, s tim da su način i mjera te zaštite takvi da ne ugrožavaju razvojne interese zajednice, već, naprotiv, </a:t>
            </a:r>
            <a:r>
              <a:rPr lang="hr-HR" sz="4600" b="1" dirty="0" smtClean="0"/>
              <a:t>podstiču razvoj.</a:t>
            </a:r>
            <a:endParaRPr lang="hr-HR" sz="4600" dirty="0" smtClean="0"/>
          </a:p>
          <a:p>
            <a:endParaRPr lang="hr-HR" dirty="0" smtClean="0"/>
          </a:p>
          <a:p>
            <a:endParaRPr lang="hr-HR" dirty="0" smtClean="0"/>
          </a:p>
          <a:p>
            <a:pPr>
              <a:buNone/>
            </a:pPr>
            <a:endParaRPr lang="en-US" dirty="0" smtClean="0"/>
          </a:p>
          <a:p>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Izuzetci ograničenja korištenja</a:t>
            </a:r>
            <a:endParaRPr lang="hr-HR" dirty="0"/>
          </a:p>
        </p:txBody>
      </p:sp>
      <p:sp>
        <p:nvSpPr>
          <p:cNvPr id="3" name="Content Placeholder 2"/>
          <p:cNvSpPr>
            <a:spLocks noGrp="1"/>
          </p:cNvSpPr>
          <p:nvPr>
            <p:ph idx="1"/>
          </p:nvPr>
        </p:nvSpPr>
        <p:spPr/>
        <p:txBody>
          <a:bodyPr>
            <a:normAutofit lnSpcReduction="10000"/>
          </a:bodyPr>
          <a:lstStyle/>
          <a:p>
            <a:r>
              <a:rPr lang="hr-HR" b="1" dirty="0" smtClean="0"/>
              <a:t>Zaključno, </a:t>
            </a:r>
            <a:r>
              <a:rPr lang="hr-HR" dirty="0" smtClean="0"/>
              <a:t>možemo da konstutujemo da je sloboda korišćenja tuđih nematerijalnih dobara dominantan princip (uzgajanje polj.kultura, jezik, pismo i.t.d.). </a:t>
            </a:r>
          </a:p>
          <a:p>
            <a:r>
              <a:rPr lang="hr-HR" dirty="0" smtClean="0"/>
              <a:t>Izuzetno od ovog principa  korištenje tuđih nematerijalnih dobara je zabranjeno ili ograničeno samo </a:t>
            </a:r>
            <a:r>
              <a:rPr lang="hr-HR" b="1" dirty="0" smtClean="0"/>
              <a:t>ako je tako propisano u zakonima </a:t>
            </a:r>
            <a:r>
              <a:rPr lang="hr-HR" dirty="0" smtClean="0"/>
              <a:t>koji uređuju oblast prava intelektualne  vlasništva.</a:t>
            </a:r>
          </a:p>
          <a:p>
            <a:endParaRPr lang="hr-HR" dirty="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a:xfrm>
            <a:off x="180475" y="1142984"/>
            <a:ext cx="8686800" cy="4857783"/>
          </a:xfrm>
        </p:spPr>
        <p:txBody>
          <a:bodyPr>
            <a:normAutofit fontScale="90000"/>
          </a:bodyPr>
          <a:lstStyle/>
          <a:p>
            <a:pPr algn="ctr"/>
            <a:r>
              <a:rPr lang="bs-Latn-BA" b="1" dirty="0" smtClean="0"/>
              <a:t>Pravo intelektualnog vlasništva je jedna heterogena cjelina, koja počiva na samo dvjema zajedničkim osobinama svih njenih dijelova - </a:t>
            </a:r>
            <a:r>
              <a:rPr lang="bs-Latn-BA" b="1" u="sng" dirty="0" err="1" smtClean="0"/>
              <a:t>nematerijalnom</a:t>
            </a:r>
            <a:r>
              <a:rPr lang="bs-Latn-BA" b="1" dirty="0" smtClean="0"/>
              <a:t> (duhovnom, intelektualnom) karakteru predmeta zaštite, </a:t>
            </a:r>
            <a:r>
              <a:rPr lang="bs-Latn-BA" b="1" u="sng" dirty="0" smtClean="0"/>
              <a:t>i ekonomskoj funkciji </a:t>
            </a:r>
            <a:r>
              <a:rPr lang="bs-Latn-BA" b="1" dirty="0" smtClean="0"/>
              <a:t>koja obezbjeđuje da subjekt zaštite prisvaja materijalnu korist od privredne eksploatacije predmeta zaštite.</a:t>
            </a:r>
            <a:r>
              <a:rPr lang="bs-Latn-BA" dirty="0" smtClean="0"/>
              <a:t/>
            </a:r>
            <a:br>
              <a:rPr lang="bs-Latn-BA" dirty="0" smtClean="0"/>
            </a:br>
            <a:endParaRPr lang="hr-HR"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r>
              <a:rPr lang="bs-Latn-BA" sz="8000" b="1" dirty="0" smtClean="0"/>
              <a:t>MAŠTA JE VAŽNIJA OD ZNANJA.</a:t>
            </a:r>
            <a:br>
              <a:rPr lang="bs-Latn-BA" sz="8000" b="1" dirty="0" smtClean="0"/>
            </a:br>
            <a:r>
              <a:rPr lang="bs-Latn-BA" b="1" dirty="0" smtClean="0"/>
              <a:t>AKO IMATE CILJ?</a:t>
            </a:r>
            <a:br>
              <a:rPr lang="bs-Latn-BA" b="1" dirty="0" smtClean="0"/>
            </a:br>
            <a:r>
              <a:rPr lang="bs-Latn-BA" b="1" dirty="0" smtClean="0"/>
              <a:t>AKO NEMATE CILJ?</a:t>
            </a:r>
            <a:endParaRPr lang="hr-HR"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dirty="0" smtClean="0"/>
              <a:t>Značaj, uloga i oblici intelektualnog vlasništva</a:t>
            </a:r>
            <a:endParaRPr lang="hr-HR" dirty="0"/>
          </a:p>
        </p:txBody>
      </p:sp>
      <p:sp>
        <p:nvSpPr>
          <p:cNvPr id="5" name="Content Placeholder 4"/>
          <p:cNvSpPr>
            <a:spLocks noGrp="1"/>
          </p:cNvSpPr>
          <p:nvPr>
            <p:ph idx="1"/>
          </p:nvPr>
        </p:nvSpPr>
        <p:spPr/>
        <p:txBody>
          <a:bodyPr>
            <a:normAutofit fontScale="85000" lnSpcReduction="20000"/>
          </a:bodyPr>
          <a:lstStyle/>
          <a:p>
            <a:r>
              <a:rPr lang="hr-BA" dirty="0" smtClean="0"/>
              <a:t>Prava intelektualog vlasnišva dobivaju svoj pravi </a:t>
            </a:r>
            <a:r>
              <a:rPr lang="hr-BA" b="1" dirty="0" smtClean="0"/>
              <a:t>značaj </a:t>
            </a:r>
            <a:r>
              <a:rPr lang="hr-BA" dirty="0" smtClean="0"/>
              <a:t>tek onda </a:t>
            </a:r>
            <a:r>
              <a:rPr lang="hr-BA" b="1" dirty="0" smtClean="0"/>
              <a:t>kad se nađu u prometu </a:t>
            </a:r>
            <a:r>
              <a:rPr lang="hr-BA" dirty="0" smtClean="0"/>
              <a:t>i postanu dostupna većem broju subjekata. </a:t>
            </a:r>
          </a:p>
          <a:p>
            <a:r>
              <a:rPr lang="hr-BA" dirty="0" smtClean="0"/>
              <a:t>Tim više što ova prava predstavljaju značajan oblik </a:t>
            </a:r>
            <a:r>
              <a:rPr lang="hr-BA" b="1" dirty="0" smtClean="0"/>
              <a:t>imovine pravnih lica</a:t>
            </a:r>
            <a:r>
              <a:rPr lang="hr-BA" dirty="0" smtClean="0"/>
              <a:t>. </a:t>
            </a:r>
          </a:p>
          <a:p>
            <a:r>
              <a:rPr lang="hr-BA" dirty="0" smtClean="0"/>
              <a:t>Ovom imovinom oni mogu sami raspolagati i koristiti je na osnovu ovlaštenja koja imaju kao njihovi nosioci. </a:t>
            </a:r>
          </a:p>
          <a:p>
            <a:r>
              <a:rPr lang="hr-BA" dirty="0" smtClean="0"/>
              <a:t>To znači </a:t>
            </a:r>
            <a:r>
              <a:rPr lang="hr-BA" b="1" dirty="0" smtClean="0"/>
              <a:t>da samo nosilac prava ili lica koja on ovlasti mogu da prava prenesu na druga lica. </a:t>
            </a:r>
          </a:p>
          <a:p>
            <a:r>
              <a:rPr lang="hr-BA" dirty="0" smtClean="0"/>
              <a:t>Transfer prava intelektualnog vlasništva odvija se na </a:t>
            </a:r>
            <a:r>
              <a:rPr lang="hr-BA" b="1" dirty="0" smtClean="0"/>
              <a:t>osnovu ugovora</a:t>
            </a:r>
            <a:r>
              <a:rPr lang="hr-BA" dirty="0" smtClean="0"/>
              <a:t>, a u određenim slučajevima i na osnovu </a:t>
            </a:r>
            <a:r>
              <a:rPr lang="hr-BA" b="1" dirty="0" smtClean="0"/>
              <a:t>zakona ili nasljeđivanjem</a:t>
            </a:r>
            <a:r>
              <a:rPr lang="hr-BA" dirty="0" smtClean="0"/>
              <a:t>.</a:t>
            </a: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Zašto je ova tema bitna?</a:t>
            </a:r>
            <a:endParaRPr lang="hr-HR" dirty="0"/>
          </a:p>
        </p:txBody>
      </p:sp>
      <p:sp>
        <p:nvSpPr>
          <p:cNvPr id="3" name="Content Placeholder 2"/>
          <p:cNvSpPr>
            <a:spLocks noGrp="1"/>
          </p:cNvSpPr>
          <p:nvPr>
            <p:ph idx="1"/>
          </p:nvPr>
        </p:nvSpPr>
        <p:spPr/>
        <p:txBody>
          <a:bodyPr>
            <a:normAutofit fontScale="92500" lnSpcReduction="20000"/>
          </a:bodyPr>
          <a:lstStyle/>
          <a:p>
            <a:r>
              <a:rPr lang="bs-Latn-BA" dirty="0" smtClean="0"/>
              <a:t>Ne prođe niti nekoliko dana a da se </a:t>
            </a:r>
            <a:r>
              <a:rPr lang="bs-Latn-BA" b="1" dirty="0" smtClean="0"/>
              <a:t>na medijima, iz usta političara, privrednika i naučnika ne čuje riječ intelektualno vlasništvo ili zaštita intelektualnog vlasništva, </a:t>
            </a:r>
            <a:r>
              <a:rPr lang="bs-Latn-BA" dirty="0" smtClean="0"/>
              <a:t>što nas podsjeća na tu nematerijalnu, eteričnu kategoriju vlasništva. </a:t>
            </a:r>
          </a:p>
          <a:p>
            <a:r>
              <a:rPr lang="bs-Latn-BA" dirty="0" smtClean="0"/>
              <a:t>Zbog čega je intelektualno vlasništvo sve češće u žarištu javnog interesa i zašto mu se posvećuje toliko pažnje?</a:t>
            </a:r>
            <a:r>
              <a:rPr lang="hr-HR" dirty="0" smtClean="0"/>
              <a:t> </a:t>
            </a:r>
          </a:p>
          <a:p>
            <a:r>
              <a:rPr lang="hr-HR" b="1" u="sng" dirty="0" smtClean="0"/>
              <a:t>Procjenjuje se, da se preko 50% GDP u svijetu ostvaruje tehnologijama i uslugama znanja, posmatranog kao intelektualno vlasništvo. </a:t>
            </a:r>
            <a:endParaRPr lang="bs-Latn-BA" b="1" u="sng" dirty="0" smtClean="0"/>
          </a:p>
          <a:p>
            <a:endParaRPr lang="bs-Latn-BA"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smtClean="0"/>
              <a:t>Koreja i IBM – šta možemo naučiti</a:t>
            </a:r>
            <a:endParaRPr lang="bs-Latn-BA" dirty="0"/>
          </a:p>
        </p:txBody>
      </p:sp>
      <p:sp>
        <p:nvSpPr>
          <p:cNvPr id="3" name="Content Placeholder 2"/>
          <p:cNvSpPr>
            <a:spLocks noGrp="1"/>
          </p:cNvSpPr>
          <p:nvPr>
            <p:ph idx="1"/>
          </p:nvPr>
        </p:nvSpPr>
        <p:spPr/>
        <p:txBody>
          <a:bodyPr>
            <a:normAutofit fontScale="92500" lnSpcReduction="10000"/>
          </a:bodyPr>
          <a:lstStyle/>
          <a:p>
            <a:r>
              <a:rPr lang="bs-Latn-BA" dirty="0" smtClean="0"/>
              <a:t>Primjer Koreje – šezdesetih godina XX vijeka siromašna poljoprivredna zemlja, sa 100$ dohotkom po glavi stanovnika, danas 12.000$ zahvaljujući razvoju tehnološke industrije koja je uslovljena zaštitom intelektualnog dobra.</a:t>
            </a:r>
          </a:p>
          <a:p>
            <a:r>
              <a:rPr lang="bs-Latn-BA" dirty="0" smtClean="0"/>
              <a:t>1993-2004 IBM-u je priznat 29.021 patent. Od 1996. godine uložio 5.000.000.000$ u istraživanje, ima preko 40.000 patenata, preko 1.000 (samo najvažnijih) žigova, a broj se ažurira svakog mjeseca.</a:t>
            </a:r>
          </a:p>
          <a:p>
            <a:endParaRPr lang="bs-Latn-BA" dirty="0" smtClean="0"/>
          </a:p>
          <a:p>
            <a:endParaRPr lang="bs-Latn-BA"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dirty="0"/>
          </a:p>
        </p:txBody>
      </p:sp>
      <p:sp>
        <p:nvSpPr>
          <p:cNvPr id="4" name="Title 3"/>
          <p:cNvSpPr>
            <a:spLocks noGrp="1"/>
          </p:cNvSpPr>
          <p:nvPr>
            <p:ph type="title"/>
          </p:nvPr>
        </p:nvSpPr>
        <p:spPr>
          <a:xfrm>
            <a:off x="180475" y="1857364"/>
            <a:ext cx="8686800" cy="2274547"/>
          </a:xfrm>
        </p:spPr>
        <p:txBody>
          <a:bodyPr>
            <a:normAutofit fontScale="90000"/>
          </a:bodyPr>
          <a:lstStyle/>
          <a:p>
            <a:pPr algn="ctr"/>
            <a:r>
              <a:rPr lang="hr-HR" dirty="0" smtClean="0"/>
              <a:t>Intelektualno  vlasništvo, znači, </a:t>
            </a:r>
            <a:r>
              <a:rPr lang="hr-HR" i="1" dirty="0" smtClean="0"/>
              <a:t>nije neko konkretno, materijalno vlasništvo nad nekim predmetom, već pravo, odnosno skup ovlaštenja koje pravni poredak zemlje priznaje nosiocu intelektualnog  vlasništva. </a:t>
            </a:r>
            <a:r>
              <a:rPr lang="en-US" i="1" dirty="0" smtClean="0"/>
              <a:t/>
            </a:r>
            <a:br>
              <a:rPr lang="en-US" i="1" dirty="0" smtClean="0"/>
            </a:br>
            <a:endParaRPr lang="hr-HR"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a:xfrm>
            <a:off x="180475" y="1500175"/>
            <a:ext cx="8686800" cy="2631736"/>
          </a:xfrm>
        </p:spPr>
        <p:txBody>
          <a:bodyPr>
            <a:normAutofit fontScale="90000"/>
          </a:bodyPr>
          <a:lstStyle/>
          <a:p>
            <a:pPr algn="ctr"/>
            <a:r>
              <a:rPr lang="bs-Latn-BA" dirty="0" smtClean="0"/>
              <a:t>U svom nastupnom govoru za drugi predsjednički mandat bivši američki predsjednik Clinton najavio je </a:t>
            </a:r>
            <a:r>
              <a:rPr lang="bs-Latn-BA" b="1" dirty="0" smtClean="0"/>
              <a:t>ubrzan razvoj „ekonomije znanja“ bazirane na zaštiti i eksploataciji intelektualnog  vlasništva. </a:t>
            </a:r>
            <a:r>
              <a:rPr lang="en-US" b="1" dirty="0" smtClean="0"/>
              <a:t/>
            </a:r>
            <a:br>
              <a:rPr lang="en-US" b="1" dirty="0" smtClean="0"/>
            </a:br>
            <a:endParaRPr lang="hr-HR"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dirty="0" smtClean="0"/>
              <a:t>Uloga tržišta u zaštiti intelektualnog vlasništva</a:t>
            </a:r>
            <a:endParaRPr lang="hr-HR" dirty="0"/>
          </a:p>
        </p:txBody>
      </p:sp>
      <p:sp>
        <p:nvSpPr>
          <p:cNvPr id="5" name="Text Placeholder 4"/>
          <p:cNvSpPr>
            <a:spLocks noGrp="1"/>
          </p:cNvSpPr>
          <p:nvPr>
            <p:ph type="body" sz="half" idx="1"/>
          </p:nvPr>
        </p:nvSpPr>
        <p:spPr/>
        <p:txBody>
          <a:bodyPr>
            <a:normAutofit fontScale="70000" lnSpcReduction="20000"/>
          </a:bodyPr>
          <a:lstStyle/>
          <a:p>
            <a:r>
              <a:rPr lang="hr-HR" dirty="0" smtClean="0"/>
              <a:t>Predmet ili objekt zaštite je uvijek nematerijalno, intelektualno dobro.</a:t>
            </a:r>
          </a:p>
          <a:p>
            <a:r>
              <a:rPr lang="hr-HR" dirty="0" smtClean="0"/>
              <a:t>Da bi se moglo koristiti to intelektualno dobro se mora </a:t>
            </a:r>
            <a:r>
              <a:rPr lang="hr-HR" dirty="0" err="1" smtClean="0"/>
              <a:t>materijalizovati</a:t>
            </a:r>
            <a:r>
              <a:rPr lang="hr-HR" dirty="0" smtClean="0"/>
              <a:t>.</a:t>
            </a:r>
          </a:p>
          <a:p>
            <a:r>
              <a:rPr lang="hr-HR" dirty="0" smtClean="0"/>
              <a:t>Da bi se moglo ekonomski iskorištavati, to </a:t>
            </a:r>
            <a:r>
              <a:rPr lang="hr-HR" dirty="0" err="1" smtClean="0"/>
              <a:t>materijalizovano</a:t>
            </a:r>
            <a:r>
              <a:rPr lang="hr-HR" dirty="0" smtClean="0"/>
              <a:t> intelektualno dobro mora se staviti na tržište.</a:t>
            </a:r>
          </a:p>
          <a:p>
            <a:r>
              <a:rPr lang="hr-HR" b="1" dirty="0" smtClean="0"/>
              <a:t>TRŽIŠTE JE TOČKA NA KOJOJ SE OMOGUĆUJE I PROVODI ZAŠTITA INTELEKTUALNOG VLASNIŠTVA!</a:t>
            </a:r>
          </a:p>
          <a:p>
            <a:endParaRPr lang="hr-HR" dirty="0"/>
          </a:p>
        </p:txBody>
      </p:sp>
      <p:pic>
        <p:nvPicPr>
          <p:cNvPr id="7" name="Content Placeholder 6" descr="selling.jpg"/>
          <p:cNvPicPr>
            <a:picLocks noGrp="1" noChangeAspect="1"/>
          </p:cNvPicPr>
          <p:nvPr>
            <p:ph sz="half" idx="2"/>
          </p:nvPr>
        </p:nvPicPr>
        <p:blipFill>
          <a:blip r:embed="rId2" cstate="print"/>
          <a:stretch>
            <a:fillRect/>
          </a:stretch>
        </p:blipFill>
        <p:spPr>
          <a:xfrm>
            <a:off x="4495800" y="2209800"/>
            <a:ext cx="4236803" cy="2819400"/>
          </a:xfrm>
        </p:spPr>
      </p:pic>
    </p:spTree>
    <p:extLst>
      <p:ext uri="{BB962C8B-B14F-4D97-AF65-F5344CB8AC3E}">
        <p14:creationId xmlns:p14="http://schemas.microsoft.com/office/powerpoint/2010/main" val="1940973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Uloga tržišta u pravu intelektualne svojine </a:t>
            </a:r>
            <a:endParaRPr lang="en-US" dirty="0"/>
          </a:p>
        </p:txBody>
      </p:sp>
      <p:sp>
        <p:nvSpPr>
          <p:cNvPr id="3" name="Content Placeholder 2"/>
          <p:cNvSpPr>
            <a:spLocks noGrp="1"/>
          </p:cNvSpPr>
          <p:nvPr>
            <p:ph idx="1"/>
          </p:nvPr>
        </p:nvSpPr>
        <p:spPr/>
        <p:txBody>
          <a:bodyPr>
            <a:normAutofit fontScale="77500" lnSpcReduction="20000"/>
          </a:bodyPr>
          <a:lstStyle/>
          <a:p>
            <a:r>
              <a:rPr lang="bs-Latn-BA" dirty="0" smtClean="0"/>
              <a:t>Cijena velike većine proizvoda na tržištu sadrži veći ili manji postotak koji se odnosi na intelektualno vlasništvo nosilaca povodom intelektualnih dobara koji su fiksirani u tom proizvodu.</a:t>
            </a:r>
          </a:p>
          <a:p>
            <a:r>
              <a:rPr lang="bs-Latn-BA" dirty="0" smtClean="0"/>
              <a:t>Visina tog udjela ovisi od vrste proizvoda. Kod računarskih procesora, na primjer, taj postotak je otprilike 40%; kod knjiga 30%; a kod CD-ova ili DVD-ova 90% ukupne cijene proizvoda u pitanju.</a:t>
            </a:r>
          </a:p>
          <a:p>
            <a:r>
              <a:rPr lang="bs-Latn-BA" u="sng" dirty="0" smtClean="0"/>
              <a:t>Uloga prava intelektualnog vlasništva je da obezbjedi da samo nosilac određenog intelektualnog vlasnišva smije da proizvodi i stavlja u promet robu ili uslugu u kojoj je materijalizovano određeno zaštićeno intelektulano dobro.</a:t>
            </a:r>
            <a:endParaRPr lang="en-US" u="sng" dirty="0" smtClean="0"/>
          </a:p>
        </p:txBody>
      </p:sp>
    </p:spTree>
    <p:extLst>
      <p:ext uri="{BB962C8B-B14F-4D97-AF65-F5344CB8AC3E}">
        <p14:creationId xmlns:p14="http://schemas.microsoft.com/office/powerpoint/2010/main" val="372548915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Uloga države u zaštiti intelektualnog vlasništva</a:t>
            </a:r>
            <a:endParaRPr lang="hr-HR" dirty="0"/>
          </a:p>
        </p:txBody>
      </p:sp>
      <p:sp>
        <p:nvSpPr>
          <p:cNvPr id="3" name="Text Placeholder 2"/>
          <p:cNvSpPr>
            <a:spLocks noGrp="1"/>
          </p:cNvSpPr>
          <p:nvPr>
            <p:ph type="body" sz="half" idx="1"/>
          </p:nvPr>
        </p:nvSpPr>
        <p:spPr/>
        <p:txBody>
          <a:bodyPr>
            <a:normAutofit fontScale="85000" lnSpcReduction="10000"/>
          </a:bodyPr>
          <a:lstStyle/>
          <a:p>
            <a:r>
              <a:rPr lang="hr-HR" dirty="0" smtClean="0"/>
              <a:t>Uloga države zavisi od grane prava intelektualnog vlasništva</a:t>
            </a:r>
          </a:p>
          <a:p>
            <a:r>
              <a:rPr lang="hr-HR" dirty="0" smtClean="0"/>
              <a:t>Manja je kod autorskog prava, veća kod prava industrijskog vlasništva</a:t>
            </a:r>
          </a:p>
          <a:p>
            <a:r>
              <a:rPr lang="hr-HR" dirty="0" smtClean="0"/>
              <a:t>Ukratko, država stoji iza ovlaštenja koja </a:t>
            </a:r>
            <a:r>
              <a:rPr lang="hr-HR" dirty="0" err="1" smtClean="0"/>
              <a:t>dobija</a:t>
            </a:r>
            <a:r>
              <a:rPr lang="hr-HR" dirty="0" smtClean="0"/>
              <a:t> nosilac prava povodom intelektualne tvorevine.</a:t>
            </a:r>
            <a:endParaRPr lang="hr-HR" dirty="0"/>
          </a:p>
        </p:txBody>
      </p:sp>
      <p:pic>
        <p:nvPicPr>
          <p:cNvPr id="5" name="Content Placeholder 4" descr="BigGovernment.jpg"/>
          <p:cNvPicPr>
            <a:picLocks noGrp="1" noChangeAspect="1"/>
          </p:cNvPicPr>
          <p:nvPr>
            <p:ph sz="half" idx="2"/>
          </p:nvPr>
        </p:nvPicPr>
        <p:blipFill>
          <a:blip r:embed="rId2" cstate="print"/>
          <a:stretch>
            <a:fillRect/>
          </a:stretch>
        </p:blipFill>
        <p:spPr>
          <a:xfrm>
            <a:off x="4648200" y="2456748"/>
            <a:ext cx="4038600" cy="2817628"/>
          </a:xfrm>
        </p:spPr>
      </p:pic>
    </p:spTree>
    <p:extLst>
      <p:ext uri="{BB962C8B-B14F-4D97-AF65-F5344CB8AC3E}">
        <p14:creationId xmlns:p14="http://schemas.microsoft.com/office/powerpoint/2010/main" val="993950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Uloga organa pravosuđa</a:t>
            </a:r>
            <a:endParaRPr lang="hr-HR" dirty="0"/>
          </a:p>
        </p:txBody>
      </p:sp>
      <p:sp>
        <p:nvSpPr>
          <p:cNvPr id="3" name="Content Placeholder 2"/>
          <p:cNvSpPr>
            <a:spLocks noGrp="1"/>
          </p:cNvSpPr>
          <p:nvPr>
            <p:ph idx="1"/>
          </p:nvPr>
        </p:nvSpPr>
        <p:spPr/>
        <p:txBody>
          <a:bodyPr>
            <a:normAutofit fontScale="92500" lnSpcReduction="20000"/>
          </a:bodyPr>
          <a:lstStyle/>
          <a:p>
            <a:r>
              <a:rPr lang="bs-Latn-BA" b="1" dirty="0" smtClean="0"/>
              <a:t>Svakodnevno možemo pratiti vijesti </a:t>
            </a:r>
            <a:r>
              <a:rPr lang="bs-Latn-BA" dirty="0" smtClean="0"/>
              <a:t>o pljenidbama krivotvorene robe i policijskim racijama protiv osoba koje su na ovaj ili onaj način povrijedile nečije pravo </a:t>
            </a:r>
            <a:r>
              <a:rPr lang="hr-BA" dirty="0" smtClean="0"/>
              <a:t>intelektualnog vlasništva</a:t>
            </a:r>
            <a:r>
              <a:rPr lang="bs-Latn-BA" dirty="0" smtClean="0"/>
              <a:t>. </a:t>
            </a:r>
          </a:p>
          <a:p>
            <a:r>
              <a:rPr lang="bs-Latn-BA" dirty="0" smtClean="0"/>
              <a:t>Svojim </a:t>
            </a:r>
            <a:r>
              <a:rPr lang="bs-Latn-BA" b="1" dirty="0" smtClean="0"/>
              <a:t>akcijama pravosudna tijela </a:t>
            </a:r>
            <a:r>
              <a:rPr lang="bs-Latn-BA" dirty="0" smtClean="0"/>
              <a:t>BiH štite prava</a:t>
            </a:r>
            <a:r>
              <a:rPr lang="hr-BA" dirty="0" smtClean="0"/>
              <a:t> intelektualnog vlasništva</a:t>
            </a:r>
            <a:r>
              <a:rPr lang="bs-Latn-BA" dirty="0" smtClean="0"/>
              <a:t>, no istovremeno se kroz </a:t>
            </a:r>
            <a:r>
              <a:rPr lang="bs-Latn-BA" b="1" dirty="0" smtClean="0"/>
              <a:t>obavještavanje</a:t>
            </a:r>
            <a:r>
              <a:rPr lang="bs-Latn-BA" dirty="0" smtClean="0"/>
              <a:t> širih društvenih slojeva o kažnjivosti nezakonitog postupanja s pojavnim oblicima intelektualnog vlasništva </a:t>
            </a:r>
            <a:r>
              <a:rPr lang="bs-Latn-BA" u="sng" dirty="0" smtClean="0"/>
              <a:t>šalje poruka o važnosti zaštite</a:t>
            </a:r>
            <a:r>
              <a:rPr lang="hr-BA" u="sng" dirty="0" smtClean="0"/>
              <a:t> intelektualnog vlasništva</a:t>
            </a:r>
            <a:r>
              <a:rPr lang="bs-Latn-BA" u="sng" dirty="0" smtClean="0"/>
              <a:t> za društvo u cjelini.</a:t>
            </a:r>
          </a:p>
          <a:p>
            <a:endParaRPr lang="hr-HR"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611188" y="296863"/>
            <a:ext cx="7847012" cy="1120775"/>
          </a:xfrm>
        </p:spPr>
        <p:txBody>
          <a:bodyPr/>
          <a:lstStyle/>
          <a:p>
            <a:r>
              <a:rPr lang="en-US" sz="2400" b="1"/>
              <a:t>Nadležne institucije za za</a:t>
            </a:r>
            <a:r>
              <a:rPr lang="en-US" sz="2400" b="1">
                <a:latin typeface="Tahoma"/>
              </a:rPr>
              <a:t>š</a:t>
            </a:r>
            <a:r>
              <a:rPr lang="en-US" sz="2400" b="1"/>
              <a:t>titu i provedbu </a:t>
            </a:r>
            <a:r>
              <a:rPr lang="sr-Latn-CS" sz="2400" b="1"/>
              <a:t/>
            </a:r>
            <a:br>
              <a:rPr lang="sr-Latn-CS" sz="2400" b="1"/>
            </a:br>
            <a:r>
              <a:rPr lang="en-US" sz="2400" b="1"/>
              <a:t>prava in</a:t>
            </a:r>
            <a:r>
              <a:rPr lang="hr-HR" sz="2400" b="1"/>
              <a:t>telektualnog vlasništva</a:t>
            </a:r>
            <a:r>
              <a:rPr lang="en-US" sz="2400" b="1"/>
              <a:t> u B</a:t>
            </a:r>
            <a:r>
              <a:rPr lang="hr-HR" sz="2400" b="1"/>
              <a:t>IH</a:t>
            </a:r>
          </a:p>
        </p:txBody>
      </p:sp>
      <p:sp>
        <p:nvSpPr>
          <p:cNvPr id="390147" name="Rectangle 3"/>
          <p:cNvSpPr>
            <a:spLocks noGrp="1" noChangeArrowheads="1"/>
          </p:cNvSpPr>
          <p:nvPr>
            <p:ph type="body" idx="1"/>
          </p:nvPr>
        </p:nvSpPr>
        <p:spPr>
          <a:xfrm>
            <a:off x="381000" y="1371601"/>
            <a:ext cx="8382000" cy="4935538"/>
          </a:xfrm>
        </p:spPr>
        <p:txBody>
          <a:bodyPr>
            <a:noAutofit/>
          </a:bodyPr>
          <a:lstStyle/>
          <a:p>
            <a:pPr algn="just"/>
            <a:r>
              <a:rPr lang="hr-HR" sz="2200" b="1" dirty="0">
                <a:solidFill>
                  <a:schemeClr val="tx2"/>
                </a:solidFill>
              </a:rPr>
              <a:t>Institut za intelektualno vlasništvo BiH</a:t>
            </a:r>
          </a:p>
          <a:p>
            <a:pPr algn="just"/>
            <a:r>
              <a:rPr lang="hr-HR" sz="2200" dirty="0">
                <a:solidFill>
                  <a:schemeClr val="tx2"/>
                </a:solidFill>
              </a:rPr>
              <a:t>Uprava za indirektno oporezivanje (UINO)</a:t>
            </a:r>
          </a:p>
          <a:p>
            <a:pPr algn="just"/>
            <a:r>
              <a:rPr lang="hr-HR" sz="2200" dirty="0">
                <a:solidFill>
                  <a:schemeClr val="tx2"/>
                </a:solidFill>
              </a:rPr>
              <a:t>Policija </a:t>
            </a:r>
          </a:p>
          <a:p>
            <a:pPr algn="just"/>
            <a:r>
              <a:rPr lang="hr-HR" sz="2200" dirty="0">
                <a:solidFill>
                  <a:schemeClr val="tx2"/>
                </a:solidFill>
              </a:rPr>
              <a:t>Tržišne inspekcije RS, FBiH i Brčko Distrikt</a:t>
            </a:r>
          </a:p>
          <a:p>
            <a:pPr algn="just"/>
            <a:r>
              <a:rPr lang="hr-HR" sz="2200" dirty="0">
                <a:solidFill>
                  <a:schemeClr val="tx2"/>
                </a:solidFill>
              </a:rPr>
              <a:t>Sudovi </a:t>
            </a:r>
          </a:p>
          <a:p>
            <a:pPr algn="just"/>
            <a:r>
              <a:rPr lang="hr-HR" sz="2200" dirty="0">
                <a:solidFill>
                  <a:schemeClr val="tx2"/>
                </a:solidFill>
              </a:rPr>
              <a:t>Sud Bosne i Hercegovine</a:t>
            </a:r>
          </a:p>
          <a:p>
            <a:pPr algn="just"/>
            <a:r>
              <a:rPr lang="hr-HR" sz="2200" dirty="0">
                <a:solidFill>
                  <a:schemeClr val="tx2"/>
                </a:solidFill>
              </a:rPr>
              <a:t>Tužiteljstvo/Tužilaštvo BiH</a:t>
            </a:r>
          </a:p>
          <a:p>
            <a:pPr algn="just"/>
            <a:r>
              <a:rPr lang="hr-HR" sz="2200" dirty="0">
                <a:solidFill>
                  <a:schemeClr val="tx2"/>
                </a:solidFill>
              </a:rPr>
              <a:t>Agencija za istrage i </a:t>
            </a:r>
            <a:r>
              <a:rPr lang="hr-HR" sz="2200" dirty="0" smtClean="0">
                <a:solidFill>
                  <a:schemeClr val="tx2"/>
                </a:solidFill>
              </a:rPr>
              <a:t>zaštitu </a:t>
            </a:r>
            <a:r>
              <a:rPr lang="hr-HR" sz="2200" dirty="0">
                <a:solidFill>
                  <a:schemeClr val="tx2"/>
                </a:solidFill>
              </a:rPr>
              <a:t>(SIPA)</a:t>
            </a:r>
          </a:p>
          <a:p>
            <a:pPr algn="just"/>
            <a:r>
              <a:rPr lang="bs-Latn-BA" sz="2200" dirty="0" smtClean="0">
                <a:solidFill>
                  <a:schemeClr val="tx2"/>
                </a:solidFill>
              </a:rPr>
              <a:t>Vijeće</a:t>
            </a:r>
            <a:r>
              <a:rPr lang="en-GB" sz="2200" dirty="0" smtClean="0">
                <a:solidFill>
                  <a:schemeClr val="tx2"/>
                </a:solidFill>
              </a:rPr>
              <a:t> </a:t>
            </a:r>
            <a:r>
              <a:rPr lang="en-GB" sz="2200" dirty="0" err="1">
                <a:solidFill>
                  <a:schemeClr val="tx2"/>
                </a:solidFill>
              </a:rPr>
              <a:t>za</a:t>
            </a:r>
            <a:r>
              <a:rPr lang="en-GB" sz="2200" dirty="0">
                <a:solidFill>
                  <a:schemeClr val="tx2"/>
                </a:solidFill>
              </a:rPr>
              <a:t> </a:t>
            </a:r>
            <a:r>
              <a:rPr lang="en-GB" sz="2200" dirty="0" err="1" smtClean="0">
                <a:solidFill>
                  <a:schemeClr val="tx2"/>
                </a:solidFill>
              </a:rPr>
              <a:t>za</a:t>
            </a:r>
            <a:r>
              <a:rPr lang="bs-Latn-BA" sz="2200" dirty="0" smtClean="0">
                <a:solidFill>
                  <a:schemeClr val="tx2"/>
                </a:solidFill>
              </a:rPr>
              <a:t>š</a:t>
            </a:r>
            <a:r>
              <a:rPr lang="en-GB" sz="2200" dirty="0" err="1" smtClean="0">
                <a:solidFill>
                  <a:schemeClr val="tx2"/>
                </a:solidFill>
              </a:rPr>
              <a:t>titu</a:t>
            </a:r>
            <a:r>
              <a:rPr lang="en-GB" sz="2200" dirty="0" smtClean="0">
                <a:solidFill>
                  <a:schemeClr val="tx2"/>
                </a:solidFill>
              </a:rPr>
              <a:t> </a:t>
            </a:r>
            <a:r>
              <a:rPr lang="en-GB" sz="2200" dirty="0" err="1" smtClean="0">
                <a:solidFill>
                  <a:schemeClr val="tx2"/>
                </a:solidFill>
              </a:rPr>
              <a:t>potro</a:t>
            </a:r>
            <a:r>
              <a:rPr lang="bs-Latn-BA" sz="2200" dirty="0" smtClean="0">
                <a:solidFill>
                  <a:schemeClr val="tx2"/>
                </a:solidFill>
              </a:rPr>
              <a:t>š</a:t>
            </a:r>
            <a:r>
              <a:rPr lang="en-GB" sz="2200" dirty="0" err="1" smtClean="0">
                <a:solidFill>
                  <a:schemeClr val="tx2"/>
                </a:solidFill>
              </a:rPr>
              <a:t>ača</a:t>
            </a:r>
            <a:endParaRPr lang="hr-HR" sz="2200" dirty="0">
              <a:solidFill>
                <a:schemeClr val="tx2"/>
              </a:solidFill>
            </a:endParaRPr>
          </a:p>
          <a:p>
            <a:pPr algn="just"/>
            <a:r>
              <a:rPr lang="hr-HR" sz="2200" dirty="0">
                <a:solidFill>
                  <a:schemeClr val="tx2"/>
                </a:solidFill>
              </a:rPr>
              <a:t>Agencija za sigurnost hrane </a:t>
            </a:r>
          </a:p>
          <a:p>
            <a:pPr algn="just"/>
            <a:r>
              <a:rPr lang="hr-HR" sz="2200" dirty="0">
                <a:solidFill>
                  <a:schemeClr val="tx2"/>
                </a:solidFill>
              </a:rPr>
              <a:t>Organizacije za kolektivno ostvarivanje autorskog i srodnih prava </a:t>
            </a:r>
          </a:p>
        </p:txBody>
      </p:sp>
    </p:spTree>
    <p:extLst>
      <p:ext uri="{BB962C8B-B14F-4D97-AF65-F5344CB8AC3E}">
        <p14:creationId xmlns:p14="http://schemas.microsoft.com/office/powerpoint/2010/main" val="251449739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hr-HR" dirty="0" smtClean="0"/>
              <a:t>Najvažnija međunarodna konvencija za autorska prava</a:t>
            </a:r>
            <a:endParaRPr lang="hr-HR" dirty="0"/>
          </a:p>
        </p:txBody>
      </p:sp>
      <p:sp>
        <p:nvSpPr>
          <p:cNvPr id="6" name="Content Placeholder 5"/>
          <p:cNvSpPr>
            <a:spLocks noGrp="1"/>
          </p:cNvSpPr>
          <p:nvPr>
            <p:ph sz="half" idx="1"/>
          </p:nvPr>
        </p:nvSpPr>
        <p:spPr/>
        <p:txBody>
          <a:bodyPr>
            <a:normAutofit lnSpcReduction="10000"/>
          </a:bodyPr>
          <a:lstStyle/>
          <a:p>
            <a:r>
              <a:rPr lang="en-US" dirty="0" smtClean="0"/>
              <a:t>BERNSKA KONVENCIJA O ZAŠTITI KNJIŽEVNIH I UMJETNIČKIH DJELA</a:t>
            </a:r>
            <a:r>
              <a:rPr lang="bs-Latn-BA" dirty="0" smtClean="0"/>
              <a:t> ( iz 1886. godine)</a:t>
            </a:r>
          </a:p>
          <a:p>
            <a:r>
              <a:rPr lang="hr-HR" dirty="0" smtClean="0"/>
              <a:t>Harmonizira brojna najvažnija pitanja povodom </a:t>
            </a:r>
            <a:r>
              <a:rPr lang="hr-HR" dirty="0" err="1" smtClean="0"/>
              <a:t>intelektualnopravne</a:t>
            </a:r>
            <a:r>
              <a:rPr lang="hr-HR" dirty="0" smtClean="0"/>
              <a:t> zaštite autorskih djela.</a:t>
            </a:r>
          </a:p>
          <a:p>
            <a:r>
              <a:rPr lang="hr-HR" dirty="0" err="1" smtClean="0"/>
              <a:t>Instigirana</a:t>
            </a:r>
            <a:r>
              <a:rPr lang="hr-HR" dirty="0" smtClean="0"/>
              <a:t> zalaganjem </a:t>
            </a:r>
            <a:r>
              <a:rPr lang="hr-HR" dirty="0" err="1" smtClean="0"/>
              <a:t>Victor</a:t>
            </a:r>
            <a:r>
              <a:rPr lang="hr-HR" dirty="0" smtClean="0"/>
              <a:t> Hugo-a</a:t>
            </a:r>
            <a:endParaRPr lang="hr-HR" dirty="0"/>
          </a:p>
        </p:txBody>
      </p:sp>
      <p:pic>
        <p:nvPicPr>
          <p:cNvPr id="8" name="Content Placeholder 7" descr="les-miserables-victor-hugo-img-40651.jpg"/>
          <p:cNvPicPr>
            <a:picLocks noGrp="1" noChangeAspect="1"/>
          </p:cNvPicPr>
          <p:nvPr>
            <p:ph sz="half" idx="2"/>
          </p:nvPr>
        </p:nvPicPr>
        <p:blipFill>
          <a:blip r:embed="rId2" cstate="print"/>
          <a:stretch>
            <a:fillRect/>
          </a:stretch>
        </p:blipFill>
        <p:spPr>
          <a:xfrm>
            <a:off x="5116612" y="1600200"/>
            <a:ext cx="3406576" cy="4724400"/>
          </a:xfrm>
        </p:spPr>
      </p:pic>
    </p:spTree>
    <p:extLst>
      <p:ext uri="{BB962C8B-B14F-4D97-AF65-F5344CB8AC3E}">
        <p14:creationId xmlns:p14="http://schemas.microsoft.com/office/powerpoint/2010/main" val="1455983248"/>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Države potpisnice bernske konvencije</a:t>
            </a:r>
            <a:endParaRPr lang="hr-HR" dirty="0"/>
          </a:p>
        </p:txBody>
      </p:sp>
      <p:pic>
        <p:nvPicPr>
          <p:cNvPr id="4" name="Content Placeholder 3" descr="940px-Berne_Convention_signatories.svg.png"/>
          <p:cNvPicPr>
            <a:picLocks noGrp="1" noChangeAspect="1"/>
          </p:cNvPicPr>
          <p:nvPr>
            <p:ph idx="1"/>
          </p:nvPr>
        </p:nvPicPr>
        <p:blipFill>
          <a:blip r:embed="rId2" cstate="print"/>
          <a:stretch>
            <a:fillRect/>
          </a:stretch>
        </p:blipFill>
        <p:spPr>
          <a:xfrm>
            <a:off x="304800" y="1613099"/>
            <a:ext cx="8686800" cy="4408089"/>
          </a:xfrm>
        </p:spPr>
      </p:pic>
    </p:spTree>
    <p:extLst>
      <p:ext uri="{BB962C8B-B14F-4D97-AF65-F5344CB8AC3E}">
        <p14:creationId xmlns:p14="http://schemas.microsoft.com/office/powerpoint/2010/main" val="1652474019"/>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Najvažnija međunarodna konvencija za industrijsko </a:t>
            </a:r>
            <a:r>
              <a:rPr lang="hr-HR" dirty="0" err="1" smtClean="0"/>
              <a:t>vlasnštvo</a:t>
            </a:r>
            <a:endParaRPr lang="hr-HR" dirty="0"/>
          </a:p>
        </p:txBody>
      </p:sp>
      <p:sp>
        <p:nvSpPr>
          <p:cNvPr id="3" name="Content Placeholder 2"/>
          <p:cNvSpPr>
            <a:spLocks noGrp="1"/>
          </p:cNvSpPr>
          <p:nvPr>
            <p:ph sz="half" idx="1"/>
          </p:nvPr>
        </p:nvSpPr>
        <p:spPr/>
        <p:txBody>
          <a:bodyPr/>
          <a:lstStyle/>
          <a:p>
            <a:r>
              <a:rPr lang="en-US" dirty="0" smtClean="0"/>
              <a:t>PARISKA KONVENCIJA O ZAŠTITI INDUSTRIJSKOG VLASNIŠTVA</a:t>
            </a:r>
            <a:r>
              <a:rPr lang="bs-Latn-BA" dirty="0" smtClean="0"/>
              <a:t> (iz 1884. godine)</a:t>
            </a:r>
          </a:p>
          <a:p>
            <a:r>
              <a:rPr lang="bs-Latn-BA" dirty="0" smtClean="0"/>
              <a:t>Harmonizira najvažnija pitanja u polju zaštite industrijskog vlasništva</a:t>
            </a:r>
          </a:p>
          <a:p>
            <a:r>
              <a:rPr lang="bs-Latn-BA" dirty="0" smtClean="0"/>
              <a:t>Vezana za Ajfelov toranj</a:t>
            </a:r>
          </a:p>
          <a:p>
            <a:endParaRPr lang="en-US" dirty="0" smtClean="0"/>
          </a:p>
        </p:txBody>
      </p:sp>
      <p:pic>
        <p:nvPicPr>
          <p:cNvPr id="5" name="Content Placeholder 4" descr="eiffel-tower-paris.jpg"/>
          <p:cNvPicPr>
            <a:picLocks noGrp="1" noChangeAspect="1"/>
          </p:cNvPicPr>
          <p:nvPr>
            <p:ph sz="half" idx="2"/>
          </p:nvPr>
        </p:nvPicPr>
        <p:blipFill>
          <a:blip r:embed="rId2" cstate="print"/>
          <a:stretch>
            <a:fillRect/>
          </a:stretch>
        </p:blipFill>
        <p:spPr>
          <a:xfrm>
            <a:off x="4648200" y="2605087"/>
            <a:ext cx="4343400" cy="2714625"/>
          </a:xfrm>
        </p:spPr>
      </p:pic>
    </p:spTree>
    <p:extLst>
      <p:ext uri="{BB962C8B-B14F-4D97-AF65-F5344CB8AC3E}">
        <p14:creationId xmlns:p14="http://schemas.microsoft.com/office/powerpoint/2010/main" val="875887299"/>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Države potpisnice pariške konvencije</a:t>
            </a:r>
            <a:endParaRPr lang="hr-HR" dirty="0"/>
          </a:p>
        </p:txBody>
      </p:sp>
      <p:pic>
        <p:nvPicPr>
          <p:cNvPr id="4" name="Content Placeholder 3" descr="Paris_Convention_for_the_Protection_of_Industrial_Property.png"/>
          <p:cNvPicPr>
            <a:picLocks noGrp="1" noChangeAspect="1"/>
          </p:cNvPicPr>
          <p:nvPr>
            <p:ph idx="1"/>
          </p:nvPr>
        </p:nvPicPr>
        <p:blipFill>
          <a:blip r:embed="rId2" cstate="print"/>
          <a:stretch>
            <a:fillRect/>
          </a:stretch>
        </p:blipFill>
        <p:spPr>
          <a:xfrm>
            <a:off x="304800" y="1807081"/>
            <a:ext cx="8686800" cy="4020126"/>
          </a:xfrm>
        </p:spPr>
      </p:pic>
    </p:spTree>
    <p:extLst>
      <p:ext uri="{BB962C8B-B14F-4D97-AF65-F5344CB8AC3E}">
        <p14:creationId xmlns:p14="http://schemas.microsoft.com/office/powerpoint/2010/main" val="74223741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dirty="0" smtClean="0"/>
              <a:t>Pojam prava intelektualnog vlasništva</a:t>
            </a:r>
            <a:endParaRPr lang="hr-HR" dirty="0"/>
          </a:p>
        </p:txBody>
      </p:sp>
      <p:sp>
        <p:nvSpPr>
          <p:cNvPr id="5" name="Content Placeholder 4"/>
          <p:cNvSpPr>
            <a:spLocks noGrp="1"/>
          </p:cNvSpPr>
          <p:nvPr>
            <p:ph idx="1"/>
          </p:nvPr>
        </p:nvSpPr>
        <p:spPr/>
        <p:txBody>
          <a:bodyPr>
            <a:normAutofit fontScale="85000" lnSpcReduction="20000"/>
          </a:bodyPr>
          <a:lstStyle/>
          <a:p>
            <a:r>
              <a:rPr lang="hr-HR" dirty="0" smtClean="0"/>
              <a:t>Koja su to ovlaštenja i na koji način se ostvaruju, kako ćemo vidjeti, zavisi od </a:t>
            </a:r>
            <a:r>
              <a:rPr lang="hr-HR" b="1" dirty="0" smtClean="0"/>
              <a:t>vrste djela </a:t>
            </a:r>
            <a:r>
              <a:rPr lang="hr-HR" dirty="0" smtClean="0"/>
              <a:t>koje štitimo i </a:t>
            </a:r>
            <a:r>
              <a:rPr lang="hr-HR" b="1" dirty="0" smtClean="0"/>
              <a:t>pravnog sistema</a:t>
            </a:r>
            <a:r>
              <a:rPr lang="hr-HR" dirty="0" smtClean="0"/>
              <a:t> u kojem tražimo zaštitu. </a:t>
            </a:r>
          </a:p>
          <a:p>
            <a:r>
              <a:rPr lang="hr-HR" dirty="0" smtClean="0"/>
              <a:t>Zahvaljujući vrlo ranim </a:t>
            </a:r>
            <a:r>
              <a:rPr lang="hr-HR" b="1" dirty="0" smtClean="0"/>
              <a:t>multilateralnim konvencijama</a:t>
            </a:r>
            <a:r>
              <a:rPr lang="hr-HR" dirty="0" smtClean="0"/>
              <a:t>, područje intelektualnog vlasništva jedno je od rijetkih grana prava koje uživa visok nivo </a:t>
            </a:r>
            <a:r>
              <a:rPr lang="hr-HR" b="1" dirty="0" smtClean="0"/>
              <a:t>usaglašenosti </a:t>
            </a:r>
            <a:r>
              <a:rPr lang="hr-HR" dirty="0" smtClean="0"/>
              <a:t>u većini svjetskih pravnih sistema. </a:t>
            </a:r>
          </a:p>
          <a:p>
            <a:r>
              <a:rPr lang="hr-HR" dirty="0" smtClean="0"/>
              <a:t>U novije vrijeme, kroz rad velikih multilateralnih organizacija poput </a:t>
            </a:r>
            <a:r>
              <a:rPr lang="hr-HR" b="1" dirty="0" smtClean="0"/>
              <a:t>Svjetske trgovinske organizacije </a:t>
            </a:r>
            <a:r>
              <a:rPr lang="hr-HR" dirty="0" smtClean="0"/>
              <a:t>ili </a:t>
            </a:r>
            <a:r>
              <a:rPr lang="hr-HR" b="1" dirty="0" smtClean="0"/>
              <a:t>Svjetske organizacije za intelektualno vlasništvo</a:t>
            </a:r>
            <a:r>
              <a:rPr lang="hr-HR" dirty="0" smtClean="0"/>
              <a:t>, polako dolazi do daljeg ujednačenja ostvarivanja sadržaja prava na međunarodnom nivou.</a:t>
            </a: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trips</a:t>
            </a:r>
            <a:endParaRPr lang="hr-HR" dirty="0"/>
          </a:p>
        </p:txBody>
      </p:sp>
      <p:sp>
        <p:nvSpPr>
          <p:cNvPr id="5" name="Content Placeholder 4"/>
          <p:cNvSpPr>
            <a:spLocks noGrp="1"/>
          </p:cNvSpPr>
          <p:nvPr>
            <p:ph idx="1"/>
          </p:nvPr>
        </p:nvSpPr>
        <p:spPr/>
        <p:txBody>
          <a:bodyPr/>
          <a:lstStyle/>
          <a:p>
            <a:r>
              <a:rPr lang="bs-Latn-BA" dirty="0" smtClean="0"/>
              <a:t>Isto tako, tokom, tzv. Doha runde pregovora Svjetske trgovinske organizacije (WTO – World Trade Organization) posebna su pažnja i publicitet posvećeni Deklaraciji o TRIPS-u (</a:t>
            </a:r>
            <a:r>
              <a:rPr lang="bs-Latn-BA" b="1" u="sng" dirty="0" smtClean="0"/>
              <a:t>Trade Related Aspects of Intellectual Property Rights</a:t>
            </a:r>
            <a:r>
              <a:rPr lang="bs-Latn-BA" dirty="0" smtClean="0"/>
              <a:t>), jednom od krovnih međunarodnih dokumenata koji formiraju svjetsku politiku zaštite prava </a:t>
            </a:r>
            <a:r>
              <a:rPr lang="hr-BA" dirty="0" smtClean="0"/>
              <a:t>intelektualnog vlasništva</a:t>
            </a:r>
            <a:r>
              <a:rPr lang="bs-Latn-BA" dirty="0" smtClean="0"/>
              <a:t>.</a:t>
            </a: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Sto - wto</a:t>
            </a:r>
            <a:endParaRPr lang="hr-HR" dirty="0"/>
          </a:p>
        </p:txBody>
      </p:sp>
      <p:sp>
        <p:nvSpPr>
          <p:cNvPr id="3" name="Content Placeholder 2"/>
          <p:cNvSpPr>
            <a:spLocks noGrp="1"/>
          </p:cNvSpPr>
          <p:nvPr>
            <p:ph idx="1"/>
          </p:nvPr>
        </p:nvSpPr>
        <p:spPr/>
        <p:txBody>
          <a:bodyPr>
            <a:normAutofit lnSpcReduction="10000"/>
          </a:bodyPr>
          <a:lstStyle/>
          <a:p>
            <a:r>
              <a:rPr lang="en-US" dirty="0" err="1" smtClean="0"/>
              <a:t>Svjetska</a:t>
            </a:r>
            <a:r>
              <a:rPr lang="en-US" dirty="0" smtClean="0"/>
              <a:t> </a:t>
            </a:r>
            <a:r>
              <a:rPr lang="en-US" dirty="0" err="1" smtClean="0"/>
              <a:t>trgovinska</a:t>
            </a:r>
            <a:r>
              <a:rPr lang="en-US" dirty="0" smtClean="0"/>
              <a:t> </a:t>
            </a:r>
            <a:r>
              <a:rPr lang="en-US" dirty="0" err="1" smtClean="0"/>
              <a:t>organizacija</a:t>
            </a:r>
            <a:r>
              <a:rPr lang="en-US" dirty="0" smtClean="0"/>
              <a:t> (World Trade Organization – WTO) </a:t>
            </a:r>
            <a:r>
              <a:rPr lang="en-US" dirty="0" err="1" smtClean="0"/>
              <a:t>međunarodna</a:t>
            </a:r>
            <a:r>
              <a:rPr lang="en-US" dirty="0" smtClean="0"/>
              <a:t> je </a:t>
            </a:r>
            <a:r>
              <a:rPr lang="en-US" dirty="0" err="1" smtClean="0"/>
              <a:t>organizacija</a:t>
            </a:r>
            <a:r>
              <a:rPr lang="en-US" dirty="0" smtClean="0"/>
              <a:t> </a:t>
            </a:r>
            <a:r>
              <a:rPr lang="en-US" dirty="0" err="1" smtClean="0"/>
              <a:t>koja</a:t>
            </a:r>
            <a:r>
              <a:rPr lang="en-US" dirty="0" smtClean="0"/>
              <a:t> </a:t>
            </a:r>
            <a:r>
              <a:rPr lang="en-US" dirty="0" err="1" smtClean="0"/>
              <a:t>predstavlja</a:t>
            </a:r>
            <a:r>
              <a:rPr lang="en-US" dirty="0" smtClean="0"/>
              <a:t> </a:t>
            </a:r>
            <a:r>
              <a:rPr lang="en-US" dirty="0" err="1" smtClean="0"/>
              <a:t>institucionalni</a:t>
            </a:r>
            <a:r>
              <a:rPr lang="en-US" dirty="0" smtClean="0"/>
              <a:t> i </a:t>
            </a:r>
            <a:r>
              <a:rPr lang="en-US" dirty="0" err="1" smtClean="0"/>
              <a:t>pravni</a:t>
            </a:r>
            <a:r>
              <a:rPr lang="en-US" dirty="0" smtClean="0"/>
              <a:t> </a:t>
            </a:r>
            <a:r>
              <a:rPr lang="en-US" dirty="0" err="1" smtClean="0"/>
              <a:t>okvir</a:t>
            </a:r>
            <a:r>
              <a:rPr lang="en-US" dirty="0" smtClean="0"/>
              <a:t> </a:t>
            </a:r>
            <a:r>
              <a:rPr lang="en-US" dirty="0" err="1" smtClean="0"/>
              <a:t>multilateralnog</a:t>
            </a:r>
            <a:r>
              <a:rPr lang="en-US" dirty="0" smtClean="0"/>
              <a:t> </a:t>
            </a:r>
            <a:r>
              <a:rPr lang="en-US" dirty="0" err="1" smtClean="0"/>
              <a:t>trgovinskog</a:t>
            </a:r>
            <a:r>
              <a:rPr lang="en-US" dirty="0" smtClean="0"/>
              <a:t> </a:t>
            </a:r>
            <a:r>
              <a:rPr lang="en-US" dirty="0" err="1" smtClean="0"/>
              <a:t>uređenja</a:t>
            </a:r>
            <a:r>
              <a:rPr lang="en-US" dirty="0" smtClean="0"/>
              <a:t> u </a:t>
            </a:r>
            <a:r>
              <a:rPr lang="en-US" dirty="0" err="1" smtClean="0"/>
              <a:t>područjima</a:t>
            </a:r>
            <a:r>
              <a:rPr lang="en-US" dirty="0" smtClean="0"/>
              <a:t> carina i </a:t>
            </a:r>
            <a:r>
              <a:rPr lang="en-US" dirty="0" err="1" smtClean="0"/>
              <a:t>trgovine</a:t>
            </a:r>
            <a:r>
              <a:rPr lang="en-US" dirty="0" smtClean="0"/>
              <a:t> </a:t>
            </a:r>
            <a:r>
              <a:rPr lang="en-US" dirty="0" err="1" smtClean="0"/>
              <a:t>robama</a:t>
            </a:r>
            <a:r>
              <a:rPr lang="en-US" dirty="0" smtClean="0"/>
              <a:t>, </a:t>
            </a:r>
            <a:r>
              <a:rPr lang="en-US" dirty="0" err="1" smtClean="0"/>
              <a:t>uslugama</a:t>
            </a:r>
            <a:r>
              <a:rPr lang="en-US" dirty="0" smtClean="0"/>
              <a:t> i </a:t>
            </a:r>
            <a:r>
              <a:rPr lang="en-US" b="1" dirty="0" smtClean="0"/>
              <a:t>intelektualnom </a:t>
            </a:r>
            <a:r>
              <a:rPr lang="en-US" b="1" dirty="0" err="1" smtClean="0"/>
              <a:t>vlasništvu</a:t>
            </a:r>
            <a:r>
              <a:rPr lang="en-US" dirty="0" smtClean="0"/>
              <a:t>. </a:t>
            </a:r>
            <a:endParaRPr lang="hr-HR" dirty="0" smtClean="0"/>
          </a:p>
          <a:p>
            <a:r>
              <a:rPr lang="en-US" dirty="0" err="1" smtClean="0"/>
              <a:t>Osnovana</a:t>
            </a:r>
            <a:r>
              <a:rPr lang="en-US" dirty="0" smtClean="0"/>
              <a:t> je i </a:t>
            </a:r>
            <a:r>
              <a:rPr lang="en-US" dirty="0" err="1" smtClean="0"/>
              <a:t>službeno</a:t>
            </a:r>
            <a:r>
              <a:rPr lang="en-US" dirty="0" smtClean="0"/>
              <a:t> je </a:t>
            </a:r>
            <a:r>
              <a:rPr lang="en-US" dirty="0" err="1" smtClean="0"/>
              <a:t>počela</a:t>
            </a:r>
            <a:r>
              <a:rPr lang="en-US" dirty="0" smtClean="0"/>
              <a:t> s </a:t>
            </a:r>
            <a:r>
              <a:rPr lang="en-US" dirty="0" err="1" smtClean="0"/>
              <a:t>radom</a:t>
            </a:r>
            <a:r>
              <a:rPr lang="en-US" dirty="0" smtClean="0"/>
              <a:t> 1. </a:t>
            </a:r>
            <a:r>
              <a:rPr lang="en-US" dirty="0" err="1" smtClean="0"/>
              <a:t>januara</a:t>
            </a:r>
            <a:r>
              <a:rPr lang="en-US" dirty="0" smtClean="0"/>
              <a:t> 1995. </a:t>
            </a:r>
            <a:r>
              <a:rPr lang="en-US" dirty="0" err="1" smtClean="0"/>
              <a:t>godine</a:t>
            </a:r>
            <a:r>
              <a:rPr lang="en-US" dirty="0" smtClean="0"/>
              <a:t>. </a:t>
            </a:r>
            <a:endParaRPr lang="hr-HR" dirty="0" smtClean="0"/>
          </a:p>
          <a:p>
            <a:r>
              <a:rPr lang="hr-HR" dirty="0" smtClean="0"/>
              <a:t>Više: </a:t>
            </a:r>
            <a:r>
              <a:rPr lang="pt-BR" dirty="0" smtClean="0"/>
              <a:t>http://ww</a:t>
            </a:r>
            <a:r>
              <a:rPr lang="hr-HR" dirty="0" smtClean="0"/>
              <a:t>w</a:t>
            </a:r>
            <a:r>
              <a:rPr lang="pt-BR" dirty="0" smtClean="0"/>
              <a:t>.wto.org</a:t>
            </a:r>
            <a:endParaRPr lang="en-US" dirty="0" smtClean="0"/>
          </a:p>
          <a:p>
            <a:pPr>
              <a:buNone/>
            </a:pP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trips</a:t>
            </a:r>
            <a:endParaRPr lang="hr-HR" dirty="0"/>
          </a:p>
        </p:txBody>
      </p:sp>
      <p:sp>
        <p:nvSpPr>
          <p:cNvPr id="3" name="Content Placeholder 2"/>
          <p:cNvSpPr>
            <a:spLocks noGrp="1"/>
          </p:cNvSpPr>
          <p:nvPr>
            <p:ph idx="1"/>
          </p:nvPr>
        </p:nvSpPr>
        <p:spPr/>
        <p:txBody>
          <a:bodyPr>
            <a:normAutofit fontScale="77500" lnSpcReduction="20000"/>
          </a:bodyPr>
          <a:lstStyle/>
          <a:p>
            <a:r>
              <a:rPr lang="hr-HR" dirty="0" smtClean="0"/>
              <a:t> </a:t>
            </a:r>
            <a:r>
              <a:rPr lang="en-US" dirty="0" smtClean="0"/>
              <a:t>TRIPS</a:t>
            </a:r>
            <a:r>
              <a:rPr lang="hr-HR" dirty="0" smtClean="0"/>
              <a:t>, </a:t>
            </a:r>
            <a:r>
              <a:rPr lang="en-US" dirty="0" err="1" smtClean="0"/>
              <a:t>odnosno</a:t>
            </a:r>
            <a:r>
              <a:rPr lang="en-US" dirty="0" smtClean="0"/>
              <a:t> </a:t>
            </a:r>
            <a:r>
              <a:rPr lang="en-US" dirty="0" err="1" smtClean="0"/>
              <a:t>sporazum</a:t>
            </a:r>
            <a:r>
              <a:rPr lang="en-US" dirty="0" smtClean="0"/>
              <a:t> </a:t>
            </a:r>
            <a:r>
              <a:rPr lang="en-US" dirty="0" err="1" smtClean="0"/>
              <a:t>zemalja</a:t>
            </a:r>
            <a:r>
              <a:rPr lang="hr-HR" dirty="0" smtClean="0"/>
              <a:t> č</a:t>
            </a:r>
            <a:r>
              <a:rPr lang="en-US" dirty="0" err="1" smtClean="0"/>
              <a:t>lanica</a:t>
            </a:r>
            <a:r>
              <a:rPr lang="en-US" dirty="0" smtClean="0"/>
              <a:t> </a:t>
            </a:r>
            <a:r>
              <a:rPr lang="en-US" dirty="0" err="1" smtClean="0"/>
              <a:t>Svjetske</a:t>
            </a:r>
            <a:r>
              <a:rPr lang="en-US" dirty="0" smtClean="0"/>
              <a:t> </a:t>
            </a:r>
            <a:r>
              <a:rPr lang="en-US" dirty="0" err="1" smtClean="0"/>
              <a:t>trgovinske</a:t>
            </a:r>
            <a:r>
              <a:rPr lang="en-US" dirty="0" smtClean="0"/>
              <a:t> </a:t>
            </a:r>
            <a:r>
              <a:rPr lang="en-US" dirty="0" err="1" smtClean="0"/>
              <a:t>organizacije</a:t>
            </a:r>
            <a:r>
              <a:rPr lang="hr-HR" dirty="0" smtClean="0"/>
              <a:t> (</a:t>
            </a:r>
            <a:r>
              <a:rPr lang="en-US" dirty="0" smtClean="0"/>
              <a:t>WTO</a:t>
            </a:r>
            <a:r>
              <a:rPr lang="hr-HR" dirty="0" smtClean="0"/>
              <a:t>-</a:t>
            </a:r>
            <a:r>
              <a:rPr lang="en-US" dirty="0" smtClean="0"/>
              <a:t>a</a:t>
            </a:r>
            <a:r>
              <a:rPr lang="hr-HR" dirty="0" smtClean="0"/>
              <a:t>) </a:t>
            </a:r>
            <a:r>
              <a:rPr lang="en-US" dirty="0" smtClean="0"/>
              <a:t>o </a:t>
            </a:r>
            <a:r>
              <a:rPr lang="en-US" dirty="0" err="1" smtClean="0"/>
              <a:t>trgovinskim</a:t>
            </a:r>
            <a:r>
              <a:rPr lang="en-US" dirty="0" smtClean="0"/>
              <a:t> </a:t>
            </a:r>
            <a:r>
              <a:rPr lang="en-US" dirty="0" err="1" smtClean="0"/>
              <a:t>aspektima</a:t>
            </a:r>
            <a:r>
              <a:rPr lang="en-US" dirty="0" smtClean="0"/>
              <a:t> </a:t>
            </a:r>
            <a:r>
              <a:rPr lang="en-US" b="1" dirty="0" err="1" smtClean="0"/>
              <a:t>prov</a:t>
            </a:r>
            <a:r>
              <a:rPr lang="bs-Latn-BA" b="1" dirty="0" smtClean="0"/>
              <a:t>a</a:t>
            </a:r>
            <a:r>
              <a:rPr lang="hr-BA" dirty="0" smtClean="0"/>
              <a:t> </a:t>
            </a:r>
            <a:r>
              <a:rPr lang="hr-BA" b="1" dirty="0" smtClean="0"/>
              <a:t>intelektualnog vlasništva</a:t>
            </a:r>
            <a:r>
              <a:rPr lang="hr-HR" b="1" dirty="0" smtClean="0"/>
              <a:t>, </a:t>
            </a:r>
            <a:r>
              <a:rPr lang="hr-HR" dirty="0" smtClean="0"/>
              <a:t>je</a:t>
            </a:r>
            <a:r>
              <a:rPr lang="hr-HR" b="1" dirty="0" smtClean="0"/>
              <a:t> </a:t>
            </a:r>
            <a:r>
              <a:rPr lang="en-US" dirty="0" smtClean="0"/>
              <a:t>me</a:t>
            </a:r>
            <a:r>
              <a:rPr lang="hr-HR" dirty="0" smtClean="0"/>
              <a:t>đ</a:t>
            </a:r>
            <a:r>
              <a:rPr lang="en-US" dirty="0" err="1" smtClean="0"/>
              <a:t>unarodna</a:t>
            </a:r>
            <a:r>
              <a:rPr lang="en-US" dirty="0" smtClean="0"/>
              <a:t> </a:t>
            </a:r>
            <a:r>
              <a:rPr lang="en-US" dirty="0" err="1" smtClean="0"/>
              <a:t>povelja</a:t>
            </a:r>
            <a:r>
              <a:rPr lang="en-US" dirty="0" smtClean="0"/>
              <a:t> </a:t>
            </a:r>
            <a:r>
              <a:rPr lang="en-US" dirty="0" err="1" smtClean="0"/>
              <a:t>koja</a:t>
            </a:r>
            <a:r>
              <a:rPr lang="en-US" dirty="0" smtClean="0"/>
              <a:t> </a:t>
            </a:r>
            <a:r>
              <a:rPr lang="en-US" dirty="0" err="1" smtClean="0"/>
              <a:t>postavlja</a:t>
            </a:r>
            <a:r>
              <a:rPr lang="en-US" dirty="0" smtClean="0"/>
              <a:t> </a:t>
            </a:r>
            <a:r>
              <a:rPr lang="en-US" dirty="0" err="1" smtClean="0"/>
              <a:t>minimalne</a:t>
            </a:r>
            <a:r>
              <a:rPr lang="en-US" dirty="0" smtClean="0"/>
              <a:t> </a:t>
            </a:r>
            <a:r>
              <a:rPr lang="en-US" dirty="0" err="1" smtClean="0"/>
              <a:t>obavezuju</a:t>
            </a:r>
            <a:r>
              <a:rPr lang="hr-HR" dirty="0" smtClean="0"/>
              <a:t>ć</a:t>
            </a:r>
            <a:r>
              <a:rPr lang="en-US" dirty="0" smtClean="0"/>
              <a:t>e </a:t>
            </a:r>
            <a:r>
              <a:rPr lang="en-US" dirty="0" err="1" smtClean="0"/>
              <a:t>standarde</a:t>
            </a:r>
            <a:r>
              <a:rPr lang="en-US" dirty="0" smtClean="0"/>
              <a:t> u </a:t>
            </a:r>
            <a:r>
              <a:rPr lang="en-US" dirty="0" err="1" smtClean="0"/>
              <a:t>pogledu</a:t>
            </a:r>
            <a:r>
              <a:rPr lang="en-US" dirty="0" smtClean="0"/>
              <a:t> </a:t>
            </a:r>
            <a:r>
              <a:rPr lang="en-US" dirty="0" err="1" smtClean="0"/>
              <a:t>pravne</a:t>
            </a:r>
            <a:r>
              <a:rPr lang="en-US" dirty="0" smtClean="0"/>
              <a:t> </a:t>
            </a:r>
            <a:r>
              <a:rPr lang="en-US" dirty="0" err="1" smtClean="0"/>
              <a:t>regulacije</a:t>
            </a:r>
            <a:r>
              <a:rPr lang="hr-BA" dirty="0" smtClean="0"/>
              <a:t> intelektualnog vlasništva</a:t>
            </a:r>
            <a:r>
              <a:rPr lang="en-US" dirty="0" smtClean="0"/>
              <a:t>  za </a:t>
            </a:r>
            <a:r>
              <a:rPr lang="en-US" dirty="0" err="1" smtClean="0"/>
              <a:t>sve</a:t>
            </a:r>
            <a:r>
              <a:rPr lang="en-US" dirty="0" smtClean="0"/>
              <a:t> </a:t>
            </a:r>
            <a:r>
              <a:rPr lang="en-US" dirty="0" err="1" smtClean="0"/>
              <a:t>zemlje</a:t>
            </a:r>
            <a:r>
              <a:rPr lang="hr-HR" dirty="0" smtClean="0"/>
              <a:t> č</a:t>
            </a:r>
            <a:r>
              <a:rPr lang="en-US" dirty="0" err="1" smtClean="0"/>
              <a:t>lanice</a:t>
            </a:r>
            <a:r>
              <a:rPr lang="en-US" dirty="0" smtClean="0"/>
              <a:t> </a:t>
            </a:r>
            <a:r>
              <a:rPr lang="en-US" dirty="0" err="1" smtClean="0"/>
              <a:t>Svjetske</a:t>
            </a:r>
            <a:r>
              <a:rPr lang="en-US" dirty="0" smtClean="0"/>
              <a:t> </a:t>
            </a:r>
            <a:r>
              <a:rPr lang="en-US" dirty="0" err="1" smtClean="0"/>
              <a:t>trgovinske</a:t>
            </a:r>
            <a:r>
              <a:rPr lang="en-US" dirty="0" smtClean="0"/>
              <a:t> </a:t>
            </a:r>
            <a:r>
              <a:rPr lang="en-US" dirty="0" err="1" smtClean="0"/>
              <a:t>organizacije</a:t>
            </a:r>
            <a:r>
              <a:rPr lang="hr-HR" dirty="0" smtClean="0"/>
              <a:t>. </a:t>
            </a:r>
          </a:p>
          <a:p>
            <a:r>
              <a:rPr lang="hr-HR" dirty="0" smtClean="0"/>
              <a:t>Budući da će BiH biti član WTO-a, odredbe TRIPS-a imaju veliki značaj kao orijentir za dalju izgradnju propisa u oblasti intelektualnog vlasništva. Tek završetkom ovog posla stvoriće se uslovi da materija intelektualnog vlasništva ne bude prepreka pristupanju BiH u članstvo WTO-a. </a:t>
            </a:r>
            <a:r>
              <a:rPr lang="hr-HR" u="sng" dirty="0" smtClean="0"/>
              <a:t>U ovom trenutku, ovaj sporazum je najširi i najvažniji svjetski multilateralni sporazum na području</a:t>
            </a:r>
            <a:r>
              <a:rPr lang="hr-BA" dirty="0" smtClean="0"/>
              <a:t> </a:t>
            </a:r>
            <a:r>
              <a:rPr lang="hr-BA" u="sng" dirty="0" smtClean="0"/>
              <a:t>intelektualnog vlasništva.</a:t>
            </a:r>
            <a:endParaRPr lang="hr-HR" u="sng"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Cilj </a:t>
            </a:r>
            <a:r>
              <a:rPr lang="hr-HR" dirty="0" err="1" smtClean="0"/>
              <a:t>Trips</a:t>
            </a:r>
            <a:r>
              <a:rPr lang="hr-HR" dirty="0" smtClean="0"/>
              <a:t>-a</a:t>
            </a:r>
            <a:endParaRPr lang="hr-HR" dirty="0"/>
          </a:p>
        </p:txBody>
      </p:sp>
      <p:sp>
        <p:nvSpPr>
          <p:cNvPr id="3" name="Content Placeholder 2"/>
          <p:cNvSpPr>
            <a:spLocks noGrp="1"/>
          </p:cNvSpPr>
          <p:nvPr>
            <p:ph sz="half" idx="1"/>
          </p:nvPr>
        </p:nvSpPr>
        <p:spPr/>
        <p:txBody>
          <a:bodyPr>
            <a:normAutofit fontScale="70000" lnSpcReduction="20000"/>
          </a:bodyPr>
          <a:lstStyle/>
          <a:p>
            <a:r>
              <a:rPr lang="sr-Latn-CS" dirty="0" smtClean="0"/>
              <a:t>Cilj TRIPS-a jeste smanjenje smetnji i poremećaja u međunarodnoj trgovini.</a:t>
            </a:r>
          </a:p>
          <a:p>
            <a:r>
              <a:rPr lang="sr-Latn-CS" dirty="0" smtClean="0"/>
              <a:t>TRIPS ovaj cilj pokušava da postigne kroz stvaranje efikasnih i odgovarajućih mehanizama zaštite intelektualnog vlasništva. </a:t>
            </a:r>
          </a:p>
          <a:p>
            <a:r>
              <a:rPr lang="sr-Latn-CS" dirty="0" smtClean="0"/>
              <a:t>TRIPS ovdje pokušava da uspostavi balans tako da takva zaštita u jednu ruku povećava kreativnost  i intelektualno stvaralaštvo, te u istu ruku da bude podsticaj a ne prepreka međunarodnoj trgovini, između ostalog i tim idejama i nematerijalnim, intelektualnim dobrima.</a:t>
            </a:r>
          </a:p>
          <a:p>
            <a:endParaRPr lang="hr-HR" dirty="0"/>
          </a:p>
        </p:txBody>
      </p:sp>
      <p:pic>
        <p:nvPicPr>
          <p:cNvPr id="5" name="Content Placeholder 4" descr="WTO.jpg"/>
          <p:cNvPicPr>
            <a:picLocks noGrp="1" noChangeAspect="1"/>
          </p:cNvPicPr>
          <p:nvPr>
            <p:ph sz="half" idx="2"/>
          </p:nvPr>
        </p:nvPicPr>
        <p:blipFill>
          <a:blip r:embed="rId2" cstate="print"/>
          <a:stretch>
            <a:fillRect/>
          </a:stretch>
        </p:blipFill>
        <p:spPr>
          <a:xfrm>
            <a:off x="5334000" y="2209800"/>
            <a:ext cx="3238500" cy="3238500"/>
          </a:xfrm>
        </p:spPr>
      </p:pic>
    </p:spTree>
    <p:extLst>
      <p:ext uri="{BB962C8B-B14F-4D97-AF65-F5344CB8AC3E}">
        <p14:creationId xmlns:p14="http://schemas.microsoft.com/office/powerpoint/2010/main" val="2787233896"/>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1328" r="11328"/>
          <a:stretch>
            <a:fillRect/>
          </a:stretch>
        </p:blipFill>
        <p:spPr/>
      </p:pic>
      <p:sp>
        <p:nvSpPr>
          <p:cNvPr id="5" name="Title 4"/>
          <p:cNvSpPr>
            <a:spLocks noGrp="1"/>
          </p:cNvSpPr>
          <p:nvPr>
            <p:ph type="title"/>
          </p:nvPr>
        </p:nvSpPr>
        <p:spPr/>
        <p:txBody>
          <a:bodyPr>
            <a:normAutofit fontScale="90000"/>
          </a:bodyPr>
          <a:lstStyle/>
          <a:p>
            <a:r>
              <a:rPr lang="bs-Latn-BA" dirty="0" smtClean="0"/>
              <a:t>Evropska unija i izvori prava intelektualnog vlasništva</a:t>
            </a:r>
            <a:endParaRPr lang="bs-Latn-BA" dirty="0"/>
          </a:p>
        </p:txBody>
      </p:sp>
      <p:sp>
        <p:nvSpPr>
          <p:cNvPr id="7" name="Text Placeholder 6"/>
          <p:cNvSpPr>
            <a:spLocks noGrp="1"/>
          </p:cNvSpPr>
          <p:nvPr>
            <p:ph type="body" sz="half" idx="2"/>
          </p:nvPr>
        </p:nvSpPr>
        <p:spPr/>
        <p:txBody>
          <a:bodyPr/>
          <a:lstStyle/>
          <a:p>
            <a:endParaRPr lang="bs-Latn-BA"/>
          </a:p>
        </p:txBody>
      </p:sp>
    </p:spTree>
    <p:extLst>
      <p:ext uri="{BB962C8B-B14F-4D97-AF65-F5344CB8AC3E}">
        <p14:creationId xmlns:p14="http://schemas.microsoft.com/office/powerpoint/2010/main" val="4294320165"/>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bs-Latn-BA" dirty="0" smtClean="0"/>
              <a:t>Direktive eu koje uređuju materiju autorskog prava</a:t>
            </a:r>
            <a:endParaRPr lang="bs-Latn-BA" dirty="0"/>
          </a:p>
        </p:txBody>
      </p:sp>
      <p:sp>
        <p:nvSpPr>
          <p:cNvPr id="6" name="Content Placeholder 5"/>
          <p:cNvSpPr>
            <a:spLocks noGrp="1"/>
          </p:cNvSpPr>
          <p:nvPr>
            <p:ph idx="1"/>
          </p:nvPr>
        </p:nvSpPr>
        <p:spPr>
          <a:xfrm>
            <a:off x="304800" y="1554162"/>
            <a:ext cx="8686800" cy="4846638"/>
          </a:xfrm>
        </p:spPr>
        <p:txBody>
          <a:bodyPr>
            <a:normAutofit fontScale="55000" lnSpcReduction="20000"/>
          </a:bodyPr>
          <a:lstStyle/>
          <a:p>
            <a:r>
              <a:rPr lang="vi-VN" dirty="0"/>
              <a:t>Direktiva 2009/24/EZ Europskog parlamenta i Vijeća od 23. travnja 2009. o pravnoj zaštiti računalnih programa</a:t>
            </a:r>
          </a:p>
          <a:p>
            <a:r>
              <a:rPr lang="vi-VN" dirty="0"/>
              <a:t>Direktiva Vijeća 93/83/EEZ od 27. rujna 1993. o usklađivanju određenih pravila koja se odnose na autorsko pravo i srodna prava, primjenjivih na emitiranje preko satelita i kabelsku retransmisiju</a:t>
            </a:r>
          </a:p>
          <a:p>
            <a:r>
              <a:rPr lang="vi-VN" dirty="0"/>
              <a:t>Direktiva 96/9/EZ Europskog parlamenta i Vijeća od 11. ožujka 1996. o pravnoj zaštiti baza podataka</a:t>
            </a:r>
          </a:p>
          <a:p>
            <a:r>
              <a:rPr lang="vi-VN" dirty="0"/>
              <a:t>Direktiva 2001/29/EZ Europskog parlamenta i Vijeća od 22. svibnja 2001. o usklađivanju određenih aspekata autorskog i srodnih prava u informatičkom društvu</a:t>
            </a:r>
          </a:p>
          <a:p>
            <a:r>
              <a:rPr lang="vi-VN" dirty="0"/>
              <a:t>Direktiva 2001/84/EZ Europskog parlamenta i Vijeća od 27. rujna 2001. o pravu slijeđenja u korist autora izvornika umjetničkog djela</a:t>
            </a:r>
          </a:p>
          <a:p>
            <a:r>
              <a:rPr lang="vi-VN" dirty="0"/>
              <a:t>Direktiva 2004/48/EZ Europskog parlamenta i Vijeća od 29.travnja 2004. o provođenju prava intelektualnog vlasništva</a:t>
            </a:r>
          </a:p>
          <a:p>
            <a:r>
              <a:rPr lang="vi-VN" dirty="0"/>
              <a:t>Direktiva 2006/115/EZ Europskog parlamenta i Vijeća od 12. prosinca 2006. o pravu iznajmljivanja i pravu posudbe i o određenim pravima srodnim autorskom pravu u području intelektualnog vlasništva (kodificirana verzija)</a:t>
            </a:r>
          </a:p>
          <a:p>
            <a:r>
              <a:rPr lang="vi-VN" dirty="0"/>
              <a:t>Direktiva 2006/116/EZ Europskog parlamenta i Vijeća od 12. prosinca 2006. o trajanju zaštite autorskog i određenih srodnih prava (kodificirana verzija)</a:t>
            </a:r>
            <a:endParaRPr lang="bs-Latn-BA" dirty="0"/>
          </a:p>
        </p:txBody>
      </p:sp>
    </p:spTree>
    <p:extLst>
      <p:ext uri="{BB962C8B-B14F-4D97-AF65-F5344CB8AC3E}">
        <p14:creationId xmlns:p14="http://schemas.microsoft.com/office/powerpoint/2010/main" val="1837088683"/>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Direktiva eu koja uređuje materiju patenata</a:t>
            </a:r>
            <a:endParaRPr lang="bs-Latn-BA" dirty="0"/>
          </a:p>
        </p:txBody>
      </p:sp>
      <p:sp>
        <p:nvSpPr>
          <p:cNvPr id="3" name="Content Placeholder 2"/>
          <p:cNvSpPr>
            <a:spLocks noGrp="1"/>
          </p:cNvSpPr>
          <p:nvPr>
            <p:ph idx="1"/>
          </p:nvPr>
        </p:nvSpPr>
        <p:spPr/>
        <p:txBody>
          <a:bodyPr/>
          <a:lstStyle/>
          <a:p>
            <a:r>
              <a:rPr lang="bs-Latn-BA" dirty="0"/>
              <a:t>Direktiva 98/44/EC Evropskog parlamenta i Vijeća od 6. jula 1998. o pravnoj zaštiti biotehnoloških izuma</a:t>
            </a:r>
          </a:p>
        </p:txBody>
      </p:sp>
    </p:spTree>
    <p:extLst>
      <p:ext uri="{BB962C8B-B14F-4D97-AF65-F5344CB8AC3E}">
        <p14:creationId xmlns:p14="http://schemas.microsoft.com/office/powerpoint/2010/main" val="946750882"/>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smtClean="0"/>
              <a:t>Propisi eu iz oblasti žigova</a:t>
            </a:r>
            <a:endParaRPr lang="bs-Latn-BA" dirty="0"/>
          </a:p>
        </p:txBody>
      </p:sp>
      <p:sp>
        <p:nvSpPr>
          <p:cNvPr id="3" name="Content Placeholder 2"/>
          <p:cNvSpPr>
            <a:spLocks noGrp="1"/>
          </p:cNvSpPr>
          <p:nvPr>
            <p:ph idx="1"/>
          </p:nvPr>
        </p:nvSpPr>
        <p:spPr/>
        <p:txBody>
          <a:bodyPr/>
          <a:lstStyle/>
          <a:p>
            <a:r>
              <a:rPr lang="bs-Latn-BA" dirty="0"/>
              <a:t>Uredba Vijeća (EZ) br. 40/94 od 20. prosinca 1993. o žigu Zajednic</a:t>
            </a:r>
          </a:p>
          <a:p>
            <a:r>
              <a:rPr lang="bs-Latn-BA" dirty="0"/>
              <a:t>Prva direktiva Vijeća od 21. prosinca 1988. o približavanju zakona država članica u vezi sa žigovima 89/104/EEZ</a:t>
            </a:r>
          </a:p>
          <a:p>
            <a:r>
              <a:rPr lang="bs-Latn-BA" dirty="0"/>
              <a:t>Uredba Vijeća (EZ) br. 422/2004 od 19. veljače 2004. kojom se mijenja i dopunjuje Uredba (EZ) br. 40/94 o žigu Zajednice</a:t>
            </a:r>
          </a:p>
        </p:txBody>
      </p:sp>
    </p:spTree>
    <p:extLst>
      <p:ext uri="{BB962C8B-B14F-4D97-AF65-F5344CB8AC3E}">
        <p14:creationId xmlns:p14="http://schemas.microsoft.com/office/powerpoint/2010/main" val="1076538562"/>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bs-Latn-BA"/>
          </a:p>
        </p:txBody>
      </p:sp>
      <p:sp>
        <p:nvSpPr>
          <p:cNvPr id="4" name="Title 3"/>
          <p:cNvSpPr>
            <a:spLocks noGrp="1"/>
          </p:cNvSpPr>
          <p:nvPr>
            <p:ph type="title"/>
          </p:nvPr>
        </p:nvSpPr>
        <p:spPr>
          <a:xfrm>
            <a:off x="180475" y="1357299"/>
            <a:ext cx="8686800" cy="2774612"/>
          </a:xfrm>
        </p:spPr>
        <p:txBody>
          <a:bodyPr>
            <a:normAutofit fontScale="90000"/>
          </a:bodyPr>
          <a:lstStyle/>
          <a:p>
            <a:pPr algn="ctr"/>
            <a:r>
              <a:rPr lang="bs-Latn-BA" dirty="0" smtClean="0"/>
              <a:t>1,2 triliona eura ekonomije EU zemalja se na neki način oslanja na intelektualno vlasništvo, dodatna vrijednost 450 miliona eura, 5,3% BND, 5,2 miliona zaposlenih</a:t>
            </a:r>
            <a:br>
              <a:rPr lang="bs-Latn-BA" dirty="0" smtClean="0"/>
            </a:br>
            <a:r>
              <a:rPr lang="bs-Latn-BA" dirty="0" smtClean="0"/>
              <a:t>Izvor: Global </a:t>
            </a:r>
            <a:r>
              <a:rPr lang="bs-Latn-BA" dirty="0" err="1" smtClean="0"/>
              <a:t>Intellectual</a:t>
            </a:r>
            <a:r>
              <a:rPr lang="bs-Latn-BA" dirty="0" smtClean="0"/>
              <a:t> </a:t>
            </a:r>
            <a:r>
              <a:rPr lang="bs-Latn-BA" dirty="0" err="1" smtClean="0"/>
              <a:t>Property</a:t>
            </a:r>
            <a:r>
              <a:rPr lang="bs-Latn-BA" dirty="0" smtClean="0"/>
              <a:t> </a:t>
            </a:r>
            <a:r>
              <a:rPr lang="bs-Latn-BA" dirty="0" err="1" smtClean="0"/>
              <a:t>Center</a:t>
            </a:r>
            <a:r>
              <a:rPr lang="bs-Latn-BA" dirty="0" smtClean="0"/>
              <a:t>; U.S. </a:t>
            </a:r>
            <a:r>
              <a:rPr lang="bs-Latn-BA" dirty="0" err="1" smtClean="0"/>
              <a:t>Chamber</a:t>
            </a:r>
            <a:r>
              <a:rPr lang="bs-Latn-BA" dirty="0" smtClean="0"/>
              <a:t> of Commerce, izvještaj o promociji </a:t>
            </a:r>
            <a:r>
              <a:rPr lang="bs-Latn-BA" dirty="0" err="1" smtClean="0"/>
              <a:t>intelelktualnog</a:t>
            </a:r>
            <a:r>
              <a:rPr lang="bs-Latn-BA" smtClean="0"/>
              <a:t> vlasništva u svijetu </a:t>
            </a:r>
            <a:r>
              <a:rPr lang="bs-Latn-BA" dirty="0" smtClean="0"/>
              <a:t>i strategije razvoja </a:t>
            </a:r>
            <a:r>
              <a:rPr lang="bs-Latn-BA" smtClean="0"/>
              <a:t>za 2012. </a:t>
            </a:r>
            <a:r>
              <a:rPr lang="bs-Latn-BA" dirty="0" smtClean="0"/>
              <a:t>godinu</a:t>
            </a:r>
            <a:endParaRPr lang="bs-Latn-BA" dirty="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Piv i stvarni život</a:t>
            </a:r>
            <a:endParaRPr lang="hr-HR" dirty="0"/>
          </a:p>
        </p:txBody>
      </p:sp>
      <p:sp>
        <p:nvSpPr>
          <p:cNvPr id="3" name="Content Placeholder 2"/>
          <p:cNvSpPr>
            <a:spLocks noGrp="1"/>
          </p:cNvSpPr>
          <p:nvPr>
            <p:ph idx="1"/>
          </p:nvPr>
        </p:nvSpPr>
        <p:spPr/>
        <p:txBody>
          <a:bodyPr>
            <a:normAutofit fontScale="92500" lnSpcReduction="10000"/>
          </a:bodyPr>
          <a:lstStyle/>
          <a:p>
            <a:r>
              <a:rPr lang="hr-HR" dirty="0" smtClean="0"/>
              <a:t>Najpoznatiji oblici</a:t>
            </a:r>
            <a:r>
              <a:rPr lang="hr-BA" dirty="0" smtClean="0"/>
              <a:t> intelektualnog vlasništva</a:t>
            </a:r>
            <a:r>
              <a:rPr lang="hr-HR" dirty="0" smtClean="0"/>
              <a:t>, poput patenata, autorskog prava i žigova, sastavni su dio </a:t>
            </a:r>
            <a:r>
              <a:rPr lang="hr-HR" b="1" dirty="0" smtClean="0"/>
              <a:t>modernog poslovanja </a:t>
            </a:r>
            <a:r>
              <a:rPr lang="hr-HR" dirty="0" smtClean="0"/>
              <a:t>i svake djelatnosti.</a:t>
            </a:r>
          </a:p>
          <a:p>
            <a:r>
              <a:rPr lang="hr-HR" dirty="0" smtClean="0"/>
              <a:t> Koliko puta u kolokvijalnom govoru možemo čuti o problemima koje neki kreativni stvaratelj ima zbog nepoštivanja njegovog prava, o dobiti koja mu je nezasluženo izmakla, ili, s druge strane, o pretjeranoj cijeni koju plaćamo za određeni proizvod samo zato što je zaštićen određenom robnom markom, odnosno žigom?</a:t>
            </a: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hr-HR" dirty="0" smtClean="0"/>
              <a:t>Ignorantia iuris nocet! </a:t>
            </a:r>
            <a:r>
              <a:rPr lang="hr-HR" smtClean="0"/>
              <a:t>- Neznanje </a:t>
            </a:r>
            <a:r>
              <a:rPr lang="hr-HR" dirty="0" smtClean="0"/>
              <a:t>prava škodi!</a:t>
            </a:r>
            <a:endParaRPr lang="bs-Latn-BA" dirty="0"/>
          </a:p>
        </p:txBody>
      </p:sp>
      <p:pic>
        <p:nvPicPr>
          <p:cNvPr id="4" name="Content Placeholder 3" descr="intellectual_property.jpg"/>
          <p:cNvPicPr>
            <a:picLocks noGrp="1" noChangeAspect="1"/>
          </p:cNvPicPr>
          <p:nvPr>
            <p:ph idx="1"/>
          </p:nvPr>
        </p:nvPicPr>
        <p:blipFill>
          <a:blip r:embed="rId2"/>
          <a:stretch>
            <a:fillRect/>
          </a:stretch>
        </p:blipFill>
        <p:spPr>
          <a:xfrm>
            <a:off x="2571736" y="1428736"/>
            <a:ext cx="4143404" cy="4674609"/>
          </a:xfrm>
        </p:spPr>
      </p:pic>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Problem krivotvorenja</a:t>
            </a:r>
            <a:endParaRPr lang="hr-HR" dirty="0"/>
          </a:p>
        </p:txBody>
      </p:sp>
      <p:sp>
        <p:nvSpPr>
          <p:cNvPr id="3" name="Content Placeholder 2"/>
          <p:cNvSpPr>
            <a:spLocks noGrp="1"/>
          </p:cNvSpPr>
          <p:nvPr>
            <p:ph idx="1"/>
          </p:nvPr>
        </p:nvSpPr>
        <p:spPr/>
        <p:txBody>
          <a:bodyPr>
            <a:normAutofit fontScale="92500" lnSpcReduction="20000"/>
          </a:bodyPr>
          <a:lstStyle/>
          <a:p>
            <a:r>
              <a:rPr lang="bs-Latn-BA" dirty="0" smtClean="0"/>
              <a:t>Savremeni poslovni svijet je preplavljen </a:t>
            </a:r>
            <a:r>
              <a:rPr lang="bs-Latn-BA" b="1" dirty="0" smtClean="0"/>
              <a:t>problemima zloupotrebe intelektualnog vlasništva. </a:t>
            </a:r>
          </a:p>
          <a:p>
            <a:r>
              <a:rPr lang="bs-Latn-BA" dirty="0" smtClean="0"/>
              <a:t>U svim zemljama, nezavisno od  nivoa razvijenosti, standarda stanovništva, društvenog uređenja itd., problem krađe </a:t>
            </a:r>
            <a:r>
              <a:rPr lang="hr-BA" dirty="0" smtClean="0"/>
              <a:t>intelektualnog vlasništva </a:t>
            </a:r>
            <a:r>
              <a:rPr lang="bs-Latn-BA" dirty="0" smtClean="0"/>
              <a:t>doživio je takav nivo </a:t>
            </a:r>
            <a:r>
              <a:rPr lang="bs-Latn-BA" b="1" dirty="0" smtClean="0"/>
              <a:t>da krivotvorci i oni koji zloupotrebljavaju intelektualno vlasništvo ostvaruju enormne zarade,</a:t>
            </a:r>
            <a:r>
              <a:rPr lang="bs-Latn-BA" dirty="0" smtClean="0"/>
              <a:t> dok u isto vrijeme tvorci </a:t>
            </a:r>
            <a:r>
              <a:rPr lang="bs-Latn-BA" b="1" dirty="0" smtClean="0"/>
              <a:t>i izumitelji inovacija ostaju bez zaslužene nagrade.</a:t>
            </a:r>
            <a:r>
              <a:rPr lang="bs-Latn-BA" dirty="0" smtClean="0"/>
              <a:t> </a:t>
            </a:r>
          </a:p>
          <a:p>
            <a:r>
              <a:rPr lang="bs-Latn-BA" dirty="0" smtClean="0"/>
              <a:t>Navedeno ostavlja </a:t>
            </a:r>
            <a:r>
              <a:rPr lang="bs-Latn-BA" u="sng" dirty="0" smtClean="0"/>
              <a:t>ozbiljne posljedice  na nacionalni, </a:t>
            </a:r>
            <a:r>
              <a:rPr lang="bs-Latn-BA" u="sng" dirty="0" err="1" smtClean="0"/>
              <a:t>korporativni</a:t>
            </a:r>
            <a:r>
              <a:rPr lang="bs-Latn-BA" u="sng" dirty="0" smtClean="0"/>
              <a:t>, ali i globalni nivo.</a:t>
            </a:r>
          </a:p>
          <a:p>
            <a:endParaRPr lang="hr-HR" dirty="0"/>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bs-Latn-BA"/>
          </a:p>
        </p:txBody>
      </p:sp>
      <p:pic>
        <p:nvPicPr>
          <p:cNvPr id="6" name="Content Placeholder 5" descr="intellectual-property-e1266844349931.jpg"/>
          <p:cNvPicPr>
            <a:picLocks noGrp="1" noChangeAspect="1"/>
          </p:cNvPicPr>
          <p:nvPr>
            <p:ph sz="half" idx="1"/>
          </p:nvPr>
        </p:nvPicPr>
        <p:blipFill>
          <a:blip r:embed="rId2"/>
          <a:stretch>
            <a:fillRect/>
          </a:stretch>
        </p:blipFill>
        <p:spPr>
          <a:xfrm>
            <a:off x="285720" y="2000240"/>
            <a:ext cx="4048125" cy="3009900"/>
          </a:xfrm>
        </p:spPr>
      </p:pic>
      <p:sp>
        <p:nvSpPr>
          <p:cNvPr id="5" name="Content Placeholder 4"/>
          <p:cNvSpPr>
            <a:spLocks noGrp="1"/>
          </p:cNvSpPr>
          <p:nvPr>
            <p:ph sz="half" idx="2"/>
          </p:nvPr>
        </p:nvSpPr>
        <p:spPr/>
        <p:txBody>
          <a:bodyPr>
            <a:normAutofit fontScale="70000" lnSpcReduction="20000"/>
          </a:bodyPr>
          <a:lstStyle/>
          <a:p>
            <a:r>
              <a:rPr lang="bs-Latn-BA" dirty="0" smtClean="0"/>
              <a:t>Inovacije i novotarije su oduvijek privlačile pažnju ljudske radoznalosti. </a:t>
            </a:r>
          </a:p>
          <a:p>
            <a:r>
              <a:rPr lang="bs-Latn-BA" b="1" dirty="0" smtClean="0"/>
              <a:t>Zahvaljujući inovacijama, čovječanstvo je napredovalo </a:t>
            </a:r>
            <a:r>
              <a:rPr lang="bs-Latn-BA" dirty="0" smtClean="0"/>
              <a:t>i uspijevalo da permanentno napreduje i ostvaruje bolji životni standard, a time i duži životni vijek. </a:t>
            </a:r>
          </a:p>
          <a:p>
            <a:r>
              <a:rPr lang="bs-Latn-BA" dirty="0" smtClean="0"/>
              <a:t>Zato se može i konstatovati da je problem zaštite </a:t>
            </a:r>
            <a:r>
              <a:rPr lang="hr-BA" dirty="0" smtClean="0"/>
              <a:t>intelektualnog vlasništva </a:t>
            </a:r>
            <a:r>
              <a:rPr lang="bs-Latn-BA" dirty="0" smtClean="0"/>
              <a:t>postojao od prvih primitivnih pronalazaka, ali da je pravo </a:t>
            </a:r>
            <a:r>
              <a:rPr lang="bs-Latn-BA" u="sng" dirty="0" smtClean="0"/>
              <a:t>zaštite intelektualnog vlasništva dobilo na svom značaju u posljednih nekoliko godina</a:t>
            </a:r>
            <a:r>
              <a:rPr lang="bs-Latn-BA" dirty="0" smtClean="0"/>
              <a:t>.</a:t>
            </a:r>
            <a:endParaRPr lang="en-US" dirty="0" smtClean="0"/>
          </a:p>
          <a:p>
            <a:endParaRPr lang="bs-Latn-BA" dirty="0"/>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s-Latn-BA" dirty="0" smtClean="0"/>
              <a:t>Samo J.K. Rowling: 798,000,000$</a:t>
            </a:r>
            <a:endParaRPr lang="en-US" dirty="0"/>
          </a:p>
        </p:txBody>
      </p:sp>
      <p:pic>
        <p:nvPicPr>
          <p:cNvPr id="4" name="Content Placeholder 3" descr="harry_potter_books-1280x800.jpg"/>
          <p:cNvPicPr>
            <a:picLocks noGrp="1" noChangeAspect="1"/>
          </p:cNvPicPr>
          <p:nvPr>
            <p:ph idx="1"/>
          </p:nvPr>
        </p:nvPicPr>
        <p:blipFill>
          <a:blip r:embed="rId2"/>
          <a:stretch>
            <a:fillRect/>
          </a:stretch>
        </p:blipFill>
        <p:spPr>
          <a:xfrm>
            <a:off x="642910" y="1357298"/>
            <a:ext cx="7946389" cy="4966493"/>
          </a:xfrm>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Zbog čega je intelektualno vlasništvo važno?</a:t>
            </a:r>
            <a:br>
              <a:rPr lang="hr-HR" b="1" dirty="0" smtClean="0"/>
            </a:br>
            <a:endParaRPr lang="hr-HR" dirty="0"/>
          </a:p>
        </p:txBody>
      </p:sp>
      <p:sp>
        <p:nvSpPr>
          <p:cNvPr id="3" name="Content Placeholder 2"/>
          <p:cNvSpPr>
            <a:spLocks noGrp="1"/>
          </p:cNvSpPr>
          <p:nvPr>
            <p:ph idx="1"/>
          </p:nvPr>
        </p:nvSpPr>
        <p:spPr/>
        <p:txBody>
          <a:bodyPr>
            <a:normAutofit fontScale="77500" lnSpcReduction="20000"/>
          </a:bodyPr>
          <a:lstStyle/>
          <a:p>
            <a:r>
              <a:rPr lang="hr-HR" u="sng" dirty="0" smtClean="0"/>
              <a:t>Koji motivi </a:t>
            </a:r>
            <a:r>
              <a:rPr lang="hr-HR" dirty="0" smtClean="0"/>
              <a:t>pokreću neko društvo da nosiocima intelektualnog vlasništva pruža, često vrlo široku, zaštitu i podršku? </a:t>
            </a:r>
          </a:p>
          <a:p>
            <a:r>
              <a:rPr lang="hr-HR" u="sng" dirty="0" smtClean="0"/>
              <a:t>Interes</a:t>
            </a:r>
            <a:r>
              <a:rPr lang="hr-HR" dirty="0" smtClean="0"/>
              <a:t> šire društvene zajednice velikim dijelom može se poistovjetiti </a:t>
            </a:r>
            <a:r>
              <a:rPr lang="hr-HR" b="1" dirty="0" smtClean="0"/>
              <a:t>s potrebom stalnog privrednog razvoja. </a:t>
            </a:r>
          </a:p>
          <a:p>
            <a:r>
              <a:rPr lang="hr-HR" dirty="0" smtClean="0"/>
              <a:t>Da bi do tog razvoja došlo, nužan je </a:t>
            </a:r>
            <a:r>
              <a:rPr lang="hr-HR" b="1" dirty="0" smtClean="0"/>
              <a:t>kontinuirani tehnološki i tehnički napredak</a:t>
            </a:r>
            <a:r>
              <a:rPr lang="hr-HR" dirty="0" smtClean="0"/>
              <a:t>. Pronalascima pritom pripada vrlo značajna uloga. Kratak uvid u svjetske statistike daje nam za pravo, </a:t>
            </a:r>
            <a:r>
              <a:rPr lang="hr-HR" u="sng" dirty="0" smtClean="0"/>
              <a:t>jer danas se patentira i na drugi način zaštićuje više pronalazaka nego ikad prije. </a:t>
            </a:r>
            <a:r>
              <a:rPr lang="hr-HR" b="1" dirty="0" smtClean="0"/>
              <a:t>Društvo je zainteresovano </a:t>
            </a:r>
            <a:r>
              <a:rPr lang="hr-HR" dirty="0" smtClean="0"/>
              <a:t>da maksimalno pomogne pronalaske, da stimuliše invenciju i zato društvo štiti pronalazače pružajući im efektivno monopol na eksploataciju plodova svoje kreativnosti. </a:t>
            </a: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b="1" dirty="0" smtClean="0"/>
              <a:t>Oblici intelektualnog vlasništva</a:t>
            </a:r>
            <a:endParaRPr lang="hr-HR" dirty="0"/>
          </a:p>
        </p:txBody>
      </p:sp>
      <p:sp>
        <p:nvSpPr>
          <p:cNvPr id="3" name="Content Placeholder 2"/>
          <p:cNvSpPr>
            <a:spLocks noGrp="1"/>
          </p:cNvSpPr>
          <p:nvPr>
            <p:ph idx="1"/>
          </p:nvPr>
        </p:nvSpPr>
        <p:spPr/>
        <p:txBody>
          <a:bodyPr>
            <a:normAutofit fontScale="77500" lnSpcReduction="20000"/>
          </a:bodyPr>
          <a:lstStyle/>
          <a:p>
            <a:r>
              <a:rPr lang="hr-HR" dirty="0" smtClean="0"/>
              <a:t>U bosanskohercegovačkoj pravnoj teoriji prevladava </a:t>
            </a:r>
            <a:r>
              <a:rPr lang="hr-HR" b="1" dirty="0" smtClean="0"/>
              <a:t>podjela prava intelektualnog vlasništva na autorsko pravo i  srodna prava s jedne strane, odnosno, prava industrijskog vlasništva s druge. </a:t>
            </a:r>
          </a:p>
          <a:p>
            <a:r>
              <a:rPr lang="hr-HR" dirty="0" smtClean="0"/>
              <a:t>Postoji više razloga koji su do ove podjele doveli  a najbitnija je Konvencija (član 2) o osnivanju SOIV (WIPO), bliske veze izmeću prava industrijskog vlasništva i autorskih i srodnih prava, te zajedničkih karakteristika koje opravdavaju postojanje jedinstvene pravne discipline a ovakva podjela je regulisana i Zakonom o osnivanju Instituta za intelektualno vlasništvo Bosne i Hercegovine, kao i odvojenom proučavanju ovih područja na bosanskohercegovačkim, evropskim i svjetskim pravnim fakultetima.</a:t>
            </a:r>
            <a:endParaRPr lang="hr-HR" dirty="0"/>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Da ponovimo!</a:t>
            </a:r>
            <a:endParaRPr lang="hr-HR" dirty="0"/>
          </a:p>
        </p:txBody>
      </p:sp>
      <p:sp>
        <p:nvSpPr>
          <p:cNvPr id="3" name="Content Placeholder 2"/>
          <p:cNvSpPr>
            <a:spLocks noGrp="1"/>
          </p:cNvSpPr>
          <p:nvPr>
            <p:ph idx="1"/>
          </p:nvPr>
        </p:nvSpPr>
        <p:spPr/>
        <p:txBody>
          <a:bodyPr>
            <a:normAutofit fontScale="62500" lnSpcReduction="20000"/>
          </a:bodyPr>
          <a:lstStyle/>
          <a:p>
            <a:r>
              <a:rPr lang="hr-HR" dirty="0" smtClean="0"/>
              <a:t>Ukratko,  u intelektualno vlasništvo danas se mogu ubrojiti sljedeći pravni instituti: </a:t>
            </a:r>
            <a:endParaRPr lang="en-US" dirty="0" smtClean="0"/>
          </a:p>
          <a:p>
            <a:r>
              <a:rPr lang="hr-HR" dirty="0" smtClean="0"/>
              <a:t>– autorsko pravo kao pravo autora književnih, naučnih i umjetničkih djela, </a:t>
            </a:r>
            <a:endParaRPr lang="en-US" dirty="0" smtClean="0"/>
          </a:p>
          <a:p>
            <a:r>
              <a:rPr lang="hr-HR" dirty="0" smtClean="0"/>
              <a:t>– srodna prava poput prava umjetnika izvođača, </a:t>
            </a:r>
            <a:endParaRPr lang="en-US" dirty="0" smtClean="0"/>
          </a:p>
          <a:p>
            <a:r>
              <a:rPr lang="hr-HR" dirty="0" smtClean="0"/>
              <a:t>– patenti kao najrašireniji oblik zaštite pronalaska, </a:t>
            </a:r>
            <a:endParaRPr lang="en-US" dirty="0" smtClean="0"/>
          </a:p>
          <a:p>
            <a:r>
              <a:rPr lang="hr-HR" dirty="0" smtClean="0"/>
              <a:t>– robni znakovi poput žiga koji omogućavaju raspoznavanje robe na tržištu, </a:t>
            </a:r>
            <a:endParaRPr lang="en-US" dirty="0" smtClean="0"/>
          </a:p>
          <a:p>
            <a:r>
              <a:rPr lang="hr-HR" dirty="0" smtClean="0"/>
              <a:t>– zaštita industrijskog dizajna, </a:t>
            </a:r>
            <a:endParaRPr lang="en-US" dirty="0" smtClean="0"/>
          </a:p>
          <a:p>
            <a:r>
              <a:rPr lang="hr-HR" dirty="0" smtClean="0"/>
              <a:t>– zaštita oznake geografskog porijekla,</a:t>
            </a:r>
            <a:endParaRPr lang="en-US" dirty="0" smtClean="0"/>
          </a:p>
          <a:p>
            <a:r>
              <a:rPr lang="hr-HR" dirty="0" smtClean="0"/>
              <a:t>– zaštita topografije integrisanog kola,</a:t>
            </a:r>
            <a:endParaRPr lang="en-US" dirty="0" smtClean="0"/>
          </a:p>
          <a:p>
            <a:r>
              <a:rPr lang="hr-HR" dirty="0" smtClean="0"/>
              <a:t>– zaštita biljne sorte,</a:t>
            </a:r>
            <a:endParaRPr lang="en-US" dirty="0" smtClean="0"/>
          </a:p>
          <a:p>
            <a:r>
              <a:rPr lang="hr-HR" dirty="0" smtClean="0"/>
              <a:t>– suzbijanje nelojalne konkurencije,</a:t>
            </a:r>
            <a:endParaRPr lang="en-US" dirty="0" smtClean="0"/>
          </a:p>
          <a:p>
            <a:r>
              <a:rPr lang="hr-HR" dirty="0" smtClean="0"/>
              <a:t>– poslovna tajna, odnosno know-how kao tehnička znanja, postupci i druga pravila poslovanja.</a:t>
            </a: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239962"/>
          </a:xfrm>
        </p:spPr>
        <p:txBody>
          <a:bodyPr>
            <a:normAutofit fontScale="90000"/>
          </a:bodyPr>
          <a:lstStyle/>
          <a:p>
            <a:pPr algn="ctr"/>
            <a:r>
              <a:rPr lang="bs-Latn-BA" dirty="0" smtClean="0"/>
              <a:t>Nepoznavanje prava intelektualnog vlasništva je Mark Zuckerberga koštalo po 65,000,000$</a:t>
            </a:r>
            <a:endParaRPr lang="en-US" dirty="0"/>
          </a:p>
        </p:txBody>
      </p:sp>
      <p:pic>
        <p:nvPicPr>
          <p:cNvPr id="4" name="Content Placeholder 3" descr="152.jpg"/>
          <p:cNvPicPr>
            <a:picLocks noGrp="1" noChangeAspect="1"/>
          </p:cNvPicPr>
          <p:nvPr>
            <p:ph idx="1"/>
          </p:nvPr>
        </p:nvPicPr>
        <p:blipFill>
          <a:blip r:embed="rId2"/>
          <a:stretch>
            <a:fillRect/>
          </a:stretch>
        </p:blipFill>
        <p:spPr>
          <a:xfrm>
            <a:off x="1981200" y="2590800"/>
            <a:ext cx="4273826" cy="3276600"/>
          </a:xfrm>
        </p:spPr>
      </p:pic>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Autofit/>
          </a:bodyPr>
          <a:lstStyle/>
          <a:p>
            <a:pPr algn="ctr"/>
            <a:r>
              <a:rPr lang="bs-Latn-BA" sz="4400" b="1" dirty="0" smtClean="0">
                <a:effectLst>
                  <a:glow rad="139700">
                    <a:srgbClr val="C00000">
                      <a:alpha val="40000"/>
                    </a:srgbClr>
                  </a:glow>
                  <a:reflection blurRad="12700" stA="48000" endA="300" endPos="55000" dir="5400000" sy="-90000" algn="bl" rotWithShape="0"/>
                </a:effectLst>
                <a:latin typeface="Lucida Calligraphy" pitchFamily="66" charset="0"/>
              </a:rPr>
              <a:t>IMAJ VREMENA ZA RAZMIŠLJANJE TO JE IZVOR MOĆI.</a:t>
            </a:r>
            <a:r>
              <a:rPr lang="en-US" sz="5400" b="1" dirty="0" smtClean="0"/>
              <a:t/>
            </a:r>
            <a:br>
              <a:rPr lang="en-US" sz="5400" b="1" dirty="0" smtClean="0"/>
            </a:br>
            <a:endParaRPr lang="hr-HR" sz="5400" dirty="0"/>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bs-Latn-BA" dirty="0" smtClean="0"/>
              <a:t>HVALA NA PAŽNJI!</a:t>
            </a:r>
            <a:endParaRPr lang="bs-Latn-BA" dirty="0"/>
          </a:p>
        </p:txBody>
      </p:sp>
      <p:sp>
        <p:nvSpPr>
          <p:cNvPr id="5" name="Subtitle 4"/>
          <p:cNvSpPr>
            <a:spLocks noGrp="1"/>
          </p:cNvSpPr>
          <p:nvPr>
            <p:ph type="subTitle" idx="1"/>
          </p:nvPr>
        </p:nvSpPr>
        <p:spPr/>
        <p:txBody>
          <a:bodyPr/>
          <a:lstStyle/>
          <a:p>
            <a:endParaRPr lang="bs-Latn-BA"/>
          </a:p>
        </p:txBody>
      </p:sp>
    </p:spTree>
    <p:extLst>
      <p:ext uri="{BB962C8B-B14F-4D97-AF65-F5344CB8AC3E}">
        <p14:creationId xmlns:p14="http://schemas.microsoft.com/office/powerpoint/2010/main" val="253923685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Propisi koji uređuju pravo intelektualnog vlasništva</a:t>
            </a:r>
            <a:endParaRPr lang="en-US" dirty="0"/>
          </a:p>
        </p:txBody>
      </p:sp>
      <p:sp>
        <p:nvSpPr>
          <p:cNvPr id="5" name="Content Placeholder 4"/>
          <p:cNvSpPr>
            <a:spLocks noGrp="1"/>
          </p:cNvSpPr>
          <p:nvPr>
            <p:ph sz="half" idx="1"/>
          </p:nvPr>
        </p:nvSpPr>
        <p:spPr/>
        <p:txBody>
          <a:bodyPr>
            <a:normAutofit/>
          </a:bodyPr>
          <a:lstStyle/>
          <a:p>
            <a:r>
              <a:rPr lang="bs-Latn-BA" dirty="0" smtClean="0"/>
              <a:t>Ustav BiH, FBiH, RS, </a:t>
            </a:r>
            <a:r>
              <a:rPr lang="bs-Latn-BA" dirty="0" err="1" smtClean="0"/>
              <a:t>Distrikt</a:t>
            </a:r>
            <a:r>
              <a:rPr lang="bs-Latn-BA" dirty="0" smtClean="0"/>
              <a:t> Brčko</a:t>
            </a:r>
          </a:p>
          <a:p>
            <a:r>
              <a:rPr lang="bs-Latn-BA" dirty="0" smtClean="0"/>
              <a:t>Za autorska i srodna prava:</a:t>
            </a:r>
          </a:p>
          <a:p>
            <a:pPr lvl="1"/>
            <a:r>
              <a:rPr lang="bs-Latn-BA" dirty="0" smtClean="0"/>
              <a:t>Zakon o autorskim i srodnim pravima (Sl. glasnik BiH 63/10)</a:t>
            </a:r>
          </a:p>
          <a:p>
            <a:pPr lvl="1"/>
            <a:r>
              <a:rPr lang="bs-Latn-BA" dirty="0" smtClean="0"/>
              <a:t>Zakon o kolektivnom ostvarivanju autorskih i srodnih prava (Sl. glasnik BiH 63/10)</a:t>
            </a:r>
          </a:p>
          <a:p>
            <a:endParaRPr lang="en-US" dirty="0"/>
          </a:p>
        </p:txBody>
      </p:sp>
      <p:pic>
        <p:nvPicPr>
          <p:cNvPr id="7" name="Content Placeholder 6" descr="copyright.jpg"/>
          <p:cNvPicPr>
            <a:picLocks noGrp="1" noChangeAspect="1"/>
          </p:cNvPicPr>
          <p:nvPr>
            <p:ph sz="half" idx="2"/>
          </p:nvPr>
        </p:nvPicPr>
        <p:blipFill>
          <a:blip r:embed="rId2"/>
          <a:stretch>
            <a:fillRect/>
          </a:stretch>
        </p:blipFill>
        <p:spPr>
          <a:xfrm>
            <a:off x="4648200" y="1790700"/>
            <a:ext cx="43434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Propisi koji uređuju pravo intelektualnog vlasništva</a:t>
            </a:r>
            <a:endParaRPr lang="en-US" dirty="0"/>
          </a:p>
        </p:txBody>
      </p:sp>
      <p:sp>
        <p:nvSpPr>
          <p:cNvPr id="5" name="Content Placeholder 4"/>
          <p:cNvSpPr>
            <a:spLocks noGrp="1"/>
          </p:cNvSpPr>
          <p:nvPr>
            <p:ph idx="1"/>
          </p:nvPr>
        </p:nvSpPr>
        <p:spPr/>
        <p:txBody>
          <a:bodyPr>
            <a:normAutofit lnSpcReduction="10000"/>
          </a:bodyPr>
          <a:lstStyle/>
          <a:p>
            <a:r>
              <a:rPr lang="bs-Latn-BA" dirty="0" smtClean="0"/>
              <a:t>Za pravo industrijskog vlasništva:</a:t>
            </a:r>
          </a:p>
          <a:p>
            <a:pPr lvl="1"/>
            <a:r>
              <a:rPr lang="bs-Latn-BA" dirty="0" smtClean="0"/>
              <a:t>Zakon o patentu (Sl. glasnik BiH 53/10) ;</a:t>
            </a:r>
          </a:p>
          <a:p>
            <a:pPr lvl="1"/>
            <a:r>
              <a:rPr lang="bs-Latn-BA" dirty="0" smtClean="0"/>
              <a:t>Zakon o žigu (Sl. glasnik BiH 53/10);</a:t>
            </a:r>
          </a:p>
          <a:p>
            <a:pPr lvl="1"/>
            <a:r>
              <a:rPr lang="bs-Latn-BA" dirty="0" smtClean="0"/>
              <a:t>Zakon o industrijskom dizajnu (Sl. glasnik BiH 53/10) ;</a:t>
            </a:r>
          </a:p>
          <a:p>
            <a:pPr lvl="1"/>
            <a:r>
              <a:rPr lang="bs-Latn-BA" dirty="0" smtClean="0"/>
              <a:t>Zakon o zaštiti oznaka geografskog porijekla (Sl. glasnik BiH 53/10);</a:t>
            </a:r>
          </a:p>
          <a:p>
            <a:pPr lvl="1"/>
            <a:r>
              <a:rPr lang="bs-Latn-BA" dirty="0" smtClean="0"/>
              <a:t>Zakon o zaštiti topografije integrisanog kola (Sl. glasnik BiH 53/10);</a:t>
            </a:r>
          </a:p>
          <a:p>
            <a:pPr lvl="1"/>
            <a:r>
              <a:rPr lang="bs-Latn-BA" dirty="0" smtClean="0"/>
              <a:t>Zakon o zaštiti novih sorti biljaka.</a:t>
            </a: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smtClean="0"/>
              <a:t>Drugi značajni pravni akti</a:t>
            </a:r>
            <a:endParaRPr lang="en-US" dirty="0"/>
          </a:p>
        </p:txBody>
      </p:sp>
      <p:sp>
        <p:nvSpPr>
          <p:cNvPr id="3" name="Content Placeholder 2"/>
          <p:cNvSpPr>
            <a:spLocks noGrp="1"/>
          </p:cNvSpPr>
          <p:nvPr>
            <p:ph idx="1"/>
          </p:nvPr>
        </p:nvSpPr>
        <p:spPr/>
        <p:txBody>
          <a:bodyPr>
            <a:normAutofit lnSpcReduction="10000"/>
          </a:bodyPr>
          <a:lstStyle/>
          <a:p>
            <a:pPr lvl="1"/>
            <a:r>
              <a:rPr lang="bs-Latn-BA" dirty="0" smtClean="0"/>
              <a:t>Zakon o osnivanju Instituta za intelektualno vlasništvo Bosne i Hercegovine (Sl. glasnik BiH 43/04)</a:t>
            </a:r>
          </a:p>
          <a:p>
            <a:pPr lvl="1"/>
            <a:r>
              <a:rPr lang="bs-Latn-BA" dirty="0" smtClean="0"/>
              <a:t>Antimonopolska legislativa BiH;</a:t>
            </a:r>
          </a:p>
          <a:p>
            <a:pPr lvl="1"/>
            <a:r>
              <a:rPr lang="bs-Latn-BA" dirty="0" smtClean="0"/>
              <a:t>Zakon o obligacionim odnosima;</a:t>
            </a:r>
          </a:p>
          <a:p>
            <a:pPr lvl="1"/>
            <a:r>
              <a:rPr lang="bs-Latn-BA" dirty="0" smtClean="0"/>
              <a:t>Zakon o upravnom postupku FBiH;</a:t>
            </a:r>
          </a:p>
          <a:p>
            <a:pPr lvl="1"/>
            <a:r>
              <a:rPr lang="bs-Latn-BA" dirty="0" smtClean="0"/>
              <a:t>Krivični zakon BiH i  FBiH i Zakon o krivičnom postupku BiH i FBiH;</a:t>
            </a:r>
          </a:p>
          <a:p>
            <a:pPr lvl="1"/>
            <a:r>
              <a:rPr lang="bs-Latn-BA" dirty="0" smtClean="0"/>
              <a:t>Zakon o parničnom postupku FBiH;</a:t>
            </a:r>
          </a:p>
          <a:p>
            <a:pPr lvl="1"/>
            <a:r>
              <a:rPr lang="bs-Latn-BA" dirty="0" smtClean="0"/>
              <a:t>Brojni drugi zakoni</a:t>
            </a:r>
            <a:endParaRPr lang="en-US"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268</TotalTime>
  <Words>3587</Words>
  <Application>Microsoft Office PowerPoint</Application>
  <PresentationFormat>On-screen Show (4:3)</PresentationFormat>
  <Paragraphs>259</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Trek</vt:lpstr>
      <vt:lpstr>Uvod u izučavanje prava intelektualnog vlasništva II ciklus studija</vt:lpstr>
      <vt:lpstr>Pojam prava intelektualnog vlasništva</vt:lpstr>
      <vt:lpstr>Pojam prava intelektualnog vlasništva</vt:lpstr>
      <vt:lpstr>Intelektualno  vlasništvo, znači, nije neko konkretno, materijalno vlasništvo nad nekim predmetom, već pravo, odnosno skup ovlaštenja koje pravni poredak zemlje priznaje nosiocu intelektualnog  vlasništva.  </vt:lpstr>
      <vt:lpstr>Pojam prava intelektualnog vlasništva</vt:lpstr>
      <vt:lpstr>Ignorantia iuris nocet! - Neznanje prava škodi!</vt:lpstr>
      <vt:lpstr>Propisi koji uređuju pravo intelektualnog vlasništva</vt:lpstr>
      <vt:lpstr>Propisi koji uređuju pravo intelektualnog vlasništva</vt:lpstr>
      <vt:lpstr>Drugi značajni pravni akti</vt:lpstr>
      <vt:lpstr>Podzakonski pravni akti</vt:lpstr>
      <vt:lpstr>PowerPoint Presentation</vt:lpstr>
      <vt:lpstr>Šta je pravo intelektualnog vlasništva </vt:lpstr>
      <vt:lpstr>U autorsko i srodna prava ubrajaju se: </vt:lpstr>
      <vt:lpstr>Autorsko i  srodna prava?</vt:lpstr>
      <vt:lpstr> U pravo industrijskog vlasništva ubrajaju se:  </vt:lpstr>
      <vt:lpstr>Prava industrijskog vlasništva</vt:lpstr>
      <vt:lpstr>Objektivno i subjektivno piv</vt:lpstr>
      <vt:lpstr> Odnos: objektivno pravo – subjektivno pravo</vt:lpstr>
      <vt:lpstr>Objektivno pravo – Subjektivno pravo</vt:lpstr>
      <vt:lpstr>Dva osnovna načela zaštite intelektualnog vlasništva</vt:lpstr>
      <vt:lpstr>Nematerijalnost objekta zaštite</vt:lpstr>
      <vt:lpstr>Stvarno pravo i pravo intelektualnog vlasništva</vt:lpstr>
      <vt:lpstr>Odnos pravo-intelektualno dobro-predmet</vt:lpstr>
      <vt:lpstr>Ako prodate svoju knjigu niste prodali i autorska prava na toj knjizi! Ako ste ustupili autorska prava na vašoj knjizi ne znači i da ste prenjeli pravo vlasništva na primjercima te knjige </vt:lpstr>
      <vt:lpstr>Intelektualno vlasništvo i vlasništvo su različiti i odvojeni!</vt:lpstr>
      <vt:lpstr>Ekonomska funkcija zaštite intelektualnog vlasništva</vt:lpstr>
      <vt:lpstr>Nitko drugi ne može ostvariti ekonomsku korist od određenog intelektualnog dobra osim nosioca prava!  </vt:lpstr>
      <vt:lpstr>Druge Karakteristike intelektualno-pravne zaštite</vt:lpstr>
      <vt:lpstr>U srži zaštite intelektualnog vlasništva se nalazi ideja balansiranja interesa ovlaštenika sa jedne strane i interesa cijelog društva sa druge strane  </vt:lpstr>
      <vt:lpstr>Prisvajanje koristi od nematerijalnih dobara</vt:lpstr>
      <vt:lpstr>Predmet prava intelektualnog vlasništva</vt:lpstr>
      <vt:lpstr>Bit razlike</vt:lpstr>
      <vt:lpstr>Kompromisni cilj piv</vt:lpstr>
      <vt:lpstr>Izuzetci ograničenja korištenja</vt:lpstr>
      <vt:lpstr>Pravo intelektualnog vlasništva je jedna heterogena cjelina, koja počiva na samo dvjema zajedničkim osobinama svih njenih dijelova - nematerijalnom (duhovnom, intelektualnom) karakteru predmeta zaštite, i ekonomskoj funkciji koja obezbjeđuje da subjekt zaštite prisvaja materijalnu korist od privredne eksploatacije predmeta zaštite. </vt:lpstr>
      <vt:lpstr>MAŠTA JE VAŽNIJA OD ZNANJA. AKO IMATE CILJ? AKO NEMATE CILJ?</vt:lpstr>
      <vt:lpstr>Značaj, uloga i oblici intelektualnog vlasništva</vt:lpstr>
      <vt:lpstr>Zašto je ova tema bitna?</vt:lpstr>
      <vt:lpstr>Koreja i IBM – šta možemo naučiti</vt:lpstr>
      <vt:lpstr>U svom nastupnom govoru za drugi predsjednički mandat bivši američki predsjednik Clinton najavio je ubrzan razvoj „ekonomije znanja“ bazirane na zaštiti i eksploataciji intelektualnog  vlasništva.  </vt:lpstr>
      <vt:lpstr>Uloga tržišta u zaštiti intelektualnog vlasništva</vt:lpstr>
      <vt:lpstr>Uloga tržišta u pravu intelektualne svojine </vt:lpstr>
      <vt:lpstr>Uloga države u zaštiti intelektualnog vlasništva</vt:lpstr>
      <vt:lpstr>Uloga organa pravosuđa</vt:lpstr>
      <vt:lpstr>Nadležne institucije za zaštitu i provedbu  prava intelektualnog vlasništva u BIH</vt:lpstr>
      <vt:lpstr>Najvažnija međunarodna konvencija za autorska prava</vt:lpstr>
      <vt:lpstr>Države potpisnice bernske konvencije</vt:lpstr>
      <vt:lpstr>Najvažnija međunarodna konvencija za industrijsko vlasnštvo</vt:lpstr>
      <vt:lpstr>Države potpisnice pariške konvencije</vt:lpstr>
      <vt:lpstr>trips</vt:lpstr>
      <vt:lpstr>Sto - wto</vt:lpstr>
      <vt:lpstr>trips</vt:lpstr>
      <vt:lpstr>Cilj Trips-a</vt:lpstr>
      <vt:lpstr>Evropska unija i izvori prava intelektualnog vlasništva</vt:lpstr>
      <vt:lpstr>Direktive eu koje uređuju materiju autorskog prava</vt:lpstr>
      <vt:lpstr>Direktiva eu koja uređuje materiju patenata</vt:lpstr>
      <vt:lpstr>Propisi eu iz oblasti žigova</vt:lpstr>
      <vt:lpstr>1,2 triliona eura ekonomije EU zemalja se na neki način oslanja na intelektualno vlasništvo, dodatna vrijednost 450 miliona eura, 5,3% BND, 5,2 miliona zaposlenih Izvor: Global Intellectual Property Center; U.S. Chamber of Commerce, izvještaj o promociji intelelktualnog vlasništva u svijetu i strategije razvoja za 2012. godinu</vt:lpstr>
      <vt:lpstr>Piv i stvarni život</vt:lpstr>
      <vt:lpstr>Problem krivotvorenja</vt:lpstr>
      <vt:lpstr>PowerPoint Presentation</vt:lpstr>
      <vt:lpstr>Samo J.K. Rowling: 798,000,000$</vt:lpstr>
      <vt:lpstr>Zbog čega je intelektualno vlasništvo važno? </vt:lpstr>
      <vt:lpstr>Oblici intelektualnog vlasništva</vt:lpstr>
      <vt:lpstr>Da ponovimo!</vt:lpstr>
      <vt:lpstr>Nepoznavanje prava intelektualnog vlasništva je Mark Zuckerberga koštalo po 65,000,000$</vt:lpstr>
      <vt:lpstr>IMAJ VREMENA ZA RAZMIŠLJANJE TO JE IZVOR MOĆI. </vt:lpstr>
      <vt:lpstr>HVALA NA PAŽNJI!</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Osnovi prava intelektualnog vlasništva – blok I</dc:title>
  <dc:creator>Korisnik001</dc:creator>
  <cp:lastModifiedBy>Haris Hasić</cp:lastModifiedBy>
  <cp:revision>44</cp:revision>
  <dcterms:created xsi:type="dcterms:W3CDTF">2012-10-09T09:19:36Z</dcterms:created>
  <dcterms:modified xsi:type="dcterms:W3CDTF">2015-12-05T08:39:14Z</dcterms:modified>
</cp:coreProperties>
</file>