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300" r:id="rId3"/>
    <p:sldId id="257" r:id="rId4"/>
    <p:sldId id="299" r:id="rId5"/>
    <p:sldId id="258" r:id="rId6"/>
    <p:sldId id="259" r:id="rId7"/>
    <p:sldId id="260" r:id="rId8"/>
    <p:sldId id="261" r:id="rId9"/>
    <p:sldId id="262" r:id="rId10"/>
    <p:sldId id="294" r:id="rId11"/>
    <p:sldId id="268" r:id="rId12"/>
    <p:sldId id="269" r:id="rId13"/>
    <p:sldId id="270" r:id="rId14"/>
    <p:sldId id="326" r:id="rId15"/>
    <p:sldId id="271" r:id="rId16"/>
    <p:sldId id="274" r:id="rId17"/>
    <p:sldId id="275" r:id="rId18"/>
    <p:sldId id="351" r:id="rId19"/>
    <p:sldId id="276" r:id="rId20"/>
    <p:sldId id="277" r:id="rId21"/>
    <p:sldId id="297" r:id="rId22"/>
    <p:sldId id="278" r:id="rId23"/>
    <p:sldId id="279" r:id="rId24"/>
    <p:sldId id="280" r:id="rId25"/>
    <p:sldId id="281" r:id="rId26"/>
    <p:sldId id="282" r:id="rId27"/>
    <p:sldId id="296" r:id="rId28"/>
    <p:sldId id="283" r:id="rId29"/>
    <p:sldId id="284" r:id="rId30"/>
    <p:sldId id="285" r:id="rId31"/>
    <p:sldId id="286" r:id="rId32"/>
    <p:sldId id="295" r:id="rId33"/>
    <p:sldId id="287" r:id="rId34"/>
    <p:sldId id="288" r:id="rId35"/>
    <p:sldId id="289" r:id="rId36"/>
    <p:sldId id="291" r:id="rId37"/>
    <p:sldId id="353" r:id="rId38"/>
    <p:sldId id="292" r:id="rId39"/>
    <p:sldId id="301" r:id="rId40"/>
    <p:sldId id="302" r:id="rId41"/>
    <p:sldId id="303" r:id="rId42"/>
    <p:sldId id="304" r:id="rId43"/>
    <p:sldId id="305" r:id="rId44"/>
    <p:sldId id="324" r:id="rId45"/>
    <p:sldId id="306" r:id="rId46"/>
    <p:sldId id="307" r:id="rId47"/>
    <p:sldId id="308" r:id="rId48"/>
    <p:sldId id="309" r:id="rId49"/>
    <p:sldId id="310" r:id="rId50"/>
    <p:sldId id="311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5" r:id="rId61"/>
    <p:sldId id="323" r:id="rId62"/>
    <p:sldId id="354" r:id="rId63"/>
    <p:sldId id="329" r:id="rId64"/>
    <p:sldId id="330" r:id="rId65"/>
    <p:sldId id="331" r:id="rId66"/>
    <p:sldId id="332" r:id="rId67"/>
    <p:sldId id="333" r:id="rId68"/>
    <p:sldId id="334" r:id="rId69"/>
    <p:sldId id="340" r:id="rId70"/>
    <p:sldId id="350" r:id="rId71"/>
    <p:sldId id="341" r:id="rId72"/>
    <p:sldId id="342" r:id="rId73"/>
    <p:sldId id="343" r:id="rId74"/>
    <p:sldId id="344" r:id="rId75"/>
    <p:sldId id="349" r:id="rId76"/>
    <p:sldId id="345" r:id="rId77"/>
    <p:sldId id="346" r:id="rId78"/>
    <p:sldId id="347" r:id="rId7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3B2C1-0C13-4329-A180-0A50BDCC11CE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46359-EE4E-4512-A19F-2D1EAABE81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73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58110-D228-4BAA-B257-1F10A465CAE1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7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4CB3-96C6-4C7E-A410-506346DE3BD8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51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EEE5-C496-4AB9-BE1B-560E2257CD4D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80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3F8-CAEF-45E3-B755-F932E3EA586D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35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8539-B10C-47E9-8531-18A7CB7E4A90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92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EAF8-3339-4685-8BAC-591C71311461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04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9743-D926-409B-87C9-389D1D171A37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45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3C14-4234-4A73-8524-28A77B42A194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92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3C189-21DD-4DEB-BF55-C4C1ABB14CF1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1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FEB8-F185-44DA-8795-CFFE642A80E0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90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485C4-36D7-4B1F-95C0-481C303D25F3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5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B6882-0B49-4080-992B-2D24FC539BC9}" type="datetime1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6680-1B39-4BCA-B9BC-EE81DA2B7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1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STRUKTURA I INSTRUMENTI FINANSIJSKOG SISTEMA</a:t>
            </a:r>
          </a:p>
          <a:p>
            <a:r>
              <a:rPr lang="sr-Latn-ME" dirty="0" smtClean="0"/>
              <a:t>II PREDAVANJE</a:t>
            </a:r>
          </a:p>
          <a:p>
            <a:r>
              <a:rPr lang="sr-Latn-ME" dirty="0" smtClean="0"/>
              <a:t>PROF. DR. HALIL KALAČ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2376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901521"/>
            <a:ext cx="10503794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, </a:t>
            </a:r>
            <a:r>
              <a:rPr lang="en-US" dirty="0" err="1"/>
              <a:t>instrumenti</a:t>
            </a:r>
            <a:r>
              <a:rPr lang="en-US" dirty="0"/>
              <a:t>, </a:t>
            </a:r>
            <a:r>
              <a:rPr lang="en-US" dirty="0" err="1"/>
              <a:t>mehanizmi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koncentraciju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prenošenje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elovi</a:t>
            </a:r>
            <a:r>
              <a:rPr lang="en-US" dirty="0" smtClean="0"/>
              <a:t> </a:t>
            </a:r>
            <a:r>
              <a:rPr lang="en-US" dirty="0" err="1"/>
              <a:t>jedinstvenog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sv-SE" dirty="0" smtClean="0"/>
              <a:t>u </a:t>
            </a:r>
            <a:r>
              <a:rPr lang="sv-SE" dirty="0"/>
              <a:t>stvari i predstavlja finansijski sistem.</a:t>
            </a:r>
          </a:p>
          <a:p>
            <a:pPr algn="just"/>
            <a:r>
              <a:rPr lang="en-US" b="1" dirty="0" smtClean="0"/>
              <a:t> </a:t>
            </a:r>
            <a:r>
              <a:rPr lang="sr-Latn-ME" dirty="0" smtClean="0"/>
              <a:t>U ovom predavanju biće predstavljen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pl-PL" dirty="0" smtClean="0"/>
              <a:t>reprodukcije </a:t>
            </a:r>
            <a:r>
              <a:rPr lang="pl-PL" dirty="0"/>
              <a:t>i </a:t>
            </a:r>
            <a:r>
              <a:rPr lang="pl-PL" dirty="0" smtClean="0"/>
              <a:t>finansijski tokovi </a:t>
            </a:r>
            <a:r>
              <a:rPr lang="pl-PL" dirty="0"/>
              <a:t>u reprodukciji. </a:t>
            </a:r>
            <a:endParaRPr lang="pl-PL" dirty="0" smtClean="0"/>
          </a:p>
          <a:p>
            <a:pPr algn="just"/>
            <a:r>
              <a:rPr lang="pl-PL" dirty="0" smtClean="0"/>
              <a:t>Da </a:t>
            </a:r>
            <a:r>
              <a:rPr lang="pl-PL" dirty="0"/>
              <a:t>bismo to mogli </a:t>
            </a:r>
            <a:r>
              <a:rPr lang="pl-PL" dirty="0" smtClean="0"/>
              <a:t>ostvariti, </a:t>
            </a:r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da</a:t>
            </a:r>
            <a:r>
              <a:rPr lang="sr-Latn-ME" dirty="0" smtClean="0"/>
              <a:t> prvo</a:t>
            </a:r>
            <a:r>
              <a:rPr lang="en-US" dirty="0" smtClean="0"/>
              <a:t> </a:t>
            </a:r>
            <a:r>
              <a:rPr lang="en-US" dirty="0" err="1"/>
              <a:t>vidimo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),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 smtClean="0"/>
              <a:t>fiinansijske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u </a:t>
            </a:r>
            <a:r>
              <a:rPr lang="en-US" dirty="0" err="1"/>
              <a:t>savremenoj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5331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</p:spPr>
        <p:txBody>
          <a:bodyPr>
            <a:noAutofit/>
          </a:bodyPr>
          <a:lstStyle/>
          <a:p>
            <a:r>
              <a:rPr lang="sr-Latn-ME" sz="3600" dirty="0"/>
              <a:t>2</a:t>
            </a:r>
            <a:r>
              <a:rPr lang="sr-Latn-ME" sz="3600" dirty="0" smtClean="0"/>
              <a:t>.</a:t>
            </a:r>
            <a:r>
              <a:rPr lang="en-US" sz="3600" dirty="0" smtClean="0"/>
              <a:t> K</a:t>
            </a:r>
            <a:r>
              <a:rPr lang="sr-Latn-ME" sz="3600" dirty="0" smtClean="0"/>
              <a:t>valitativni i kvantitativni elementi finansijskog sistema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047"/>
            <a:ext cx="10515600" cy="4791916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se </a:t>
            </a:r>
            <a:r>
              <a:rPr lang="en-US" dirty="0" err="1"/>
              <a:t>stoga</a:t>
            </a:r>
            <a:r>
              <a:rPr lang="en-US" dirty="0"/>
              <a:t> mora </a:t>
            </a:r>
            <a:r>
              <a:rPr lang="en-US" dirty="0" err="1"/>
              <a:t>posmatrati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kvantitativne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kvalitativne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Kvantitativna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ogleda</a:t>
            </a:r>
            <a:r>
              <a:rPr lang="en-US" dirty="0"/>
              <a:t> se u tome da se </a:t>
            </a:r>
            <a:r>
              <a:rPr lang="en-US" dirty="0" err="1" smtClean="0"/>
              <a:t>njegovim</a:t>
            </a:r>
            <a:r>
              <a:rPr lang="sr-Latn-ME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alokacija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 smtClean="0"/>
              <a:t>veća</a:t>
            </a:r>
            <a:r>
              <a:rPr lang="sr-Latn-ME" dirty="0" smtClean="0"/>
              <a:t> </a:t>
            </a:r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investicija</a:t>
            </a:r>
            <a:r>
              <a:rPr lang="en-US" dirty="0"/>
              <a:t> (</a:t>
            </a:r>
            <a:r>
              <a:rPr lang="en-US" dirty="0" smtClean="0"/>
              <a:t>S</a:t>
            </a:r>
            <a:r>
              <a:rPr lang="sr-Latn-ME" dirty="0" smtClean="0"/>
              <a:t>&gt;</a:t>
            </a:r>
            <a:r>
              <a:rPr lang="en-US" dirty="0" smtClean="0"/>
              <a:t>I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segmente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</a:t>
            </a:r>
            <a:r>
              <a:rPr lang="sr-Latn-ME" dirty="0" smtClean="0"/>
              <a:t>&gt;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45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707" y="167928"/>
            <a:ext cx="11819964" cy="655354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369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5307"/>
            <a:ext cx="10439399" cy="5571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Kvalitativna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ukupnost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/>
              <a:t>,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ostvaraje</a:t>
            </a:r>
            <a:r>
              <a:rPr lang="en-US" dirty="0"/>
              <a:t> </a:t>
            </a:r>
            <a:r>
              <a:rPr lang="en-US" dirty="0" err="1"/>
              <a:t>društvena</a:t>
            </a:r>
            <a:r>
              <a:rPr lang="en-US" dirty="0"/>
              <a:t> </a:t>
            </a:r>
            <a:r>
              <a:rPr lang="en-US" dirty="0" err="1" smtClean="0"/>
              <a:t>dislokacija</a:t>
            </a:r>
            <a:r>
              <a:rPr lang="sr-Latn-ME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Finansijski </a:t>
            </a:r>
            <a:r>
              <a:rPr lang="pl-PL" dirty="0"/>
              <a:t>sistem </a:t>
            </a:r>
            <a:r>
              <a:rPr lang="pl-PL" dirty="0" smtClean="0"/>
              <a:t>se ilustruje preko prethodne </a:t>
            </a:r>
            <a:r>
              <a:rPr lang="pl-PL" dirty="0"/>
              <a:t>šeme reprodukcije i </a:t>
            </a:r>
            <a:r>
              <a:rPr lang="pl-PL" dirty="0" smtClean="0"/>
              <a:t>povezanosti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</a:t>
            </a:r>
            <a:r>
              <a:rPr lang="en-US" dirty="0" err="1"/>
              <a:t>kapitala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 err="1"/>
              <a:t>Odvojiti</a:t>
            </a:r>
            <a:r>
              <a:rPr lang="en-US" dirty="0"/>
              <a:t> </a:t>
            </a:r>
            <a:r>
              <a:rPr lang="en-US" dirty="0" err="1"/>
              <a:t>monetarnu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od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cirkulacije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kapitala</a:t>
            </a:r>
            <a:r>
              <a:rPr lang="en-US" dirty="0"/>
              <a:t>) </a:t>
            </a:r>
            <a:r>
              <a:rPr lang="en-US" dirty="0" err="1"/>
              <a:t>gotovo</a:t>
            </a:r>
            <a:r>
              <a:rPr lang="en-US" dirty="0"/>
              <a:t> je </a:t>
            </a:r>
            <a:r>
              <a:rPr lang="en-US" dirty="0" err="1"/>
              <a:t>nemoguće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77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Te</a:t>
            </a:r>
            <a:r>
              <a:rPr lang="en-US" dirty="0"/>
              <a:t> dv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organski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sr-Latn-ME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prelivanje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u </a:t>
            </a:r>
            <a:r>
              <a:rPr lang="en-US" dirty="0" err="1"/>
              <a:t>dragu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(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promet</a:t>
            </a:r>
            <a:r>
              <a:rPr lang="sr-Latn-ME" dirty="0"/>
              <a:t> </a:t>
            </a:r>
            <a:r>
              <a:rPr lang="en-US" dirty="0" err="1"/>
              <a:t>kapitala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šeme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sagledati</a:t>
            </a:r>
            <a:r>
              <a:rPr lang="en-US" dirty="0"/>
              <a:t> </a:t>
            </a: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sr-Latn-ME" dirty="0"/>
              <a:t> </a:t>
            </a:r>
            <a:r>
              <a:rPr lang="en-US" dirty="0" err="1"/>
              <a:t>sfera</a:t>
            </a:r>
            <a:r>
              <a:rPr lang="en-US" dirty="0"/>
              <a:t>,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sr-Latn-ME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sfera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/>
              <a:t>dakle, samo druga strana realne sfere reprodukcije.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2830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8" y="631065"/>
            <a:ext cx="10426521" cy="554589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elokupnom</a:t>
            </a:r>
            <a:r>
              <a:rPr lang="en-US" dirty="0" smtClean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novcem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ciklusa</a:t>
            </a:r>
            <a:r>
              <a:rPr lang="en-US" dirty="0"/>
              <a:t> </a:t>
            </a:r>
            <a:r>
              <a:rPr lang="en-US" dirty="0" err="1"/>
              <a:t>postavljaju</a:t>
            </a:r>
            <a:r>
              <a:rPr lang="en-US" dirty="0"/>
              <a:t> se </a:t>
            </a:r>
            <a:r>
              <a:rPr lang="en-US" dirty="0" err="1"/>
              <a:t>pitanja</a:t>
            </a:r>
            <a:r>
              <a:rPr lang="en-US" dirty="0"/>
              <a:t>: Na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tekući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(</a:t>
            </a:r>
            <a:r>
              <a:rPr lang="sr-Latn-ME" dirty="0" smtClean="0"/>
              <a:t>N</a:t>
            </a: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robnih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(N-R),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,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njim</a:t>
            </a:r>
            <a:r>
              <a:rPr lang="en-US" dirty="0" smtClean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monetizacija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(</a:t>
            </a:r>
            <a:r>
              <a:rPr lang="en-US" dirty="0" err="1" smtClean="0"/>
              <a:t>snad</a:t>
            </a:r>
            <a:r>
              <a:rPr lang="sr-Latn-ME" dirty="0" smtClean="0"/>
              <a:t>bij</a:t>
            </a:r>
            <a:r>
              <a:rPr lang="en-US" dirty="0" err="1" smtClean="0"/>
              <a:t>evanje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/>
              <a:t>potrebnom</a:t>
            </a:r>
            <a:r>
              <a:rPr lang="en-US" dirty="0"/>
              <a:t> </a:t>
            </a:r>
            <a:r>
              <a:rPr lang="en-US" dirty="0" err="1"/>
              <a:t>količinom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)?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postaviti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sr-Latn-ME" dirty="0" smtClean="0"/>
              <a:t> </a:t>
            </a:r>
            <a:r>
              <a:rPr lang="en-US" dirty="0" err="1" smtClean="0"/>
              <a:t>pitanja</a:t>
            </a:r>
            <a:r>
              <a:rPr lang="en-US" dirty="0"/>
              <a:t>: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akumulisani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viška</a:t>
            </a:r>
            <a:r>
              <a:rPr lang="en-US" dirty="0"/>
              <a:t> (S) </a:t>
            </a:r>
            <a:r>
              <a:rPr lang="en-US" dirty="0" err="1"/>
              <a:t>uključuje</a:t>
            </a:r>
            <a:r>
              <a:rPr lang="en-US" dirty="0"/>
              <a:t> u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ciklus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 smtClean="0"/>
              <a:t>ko</a:t>
            </a:r>
            <a:r>
              <a:rPr lang="sr-Latn-ME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/>
              <a:t>je “</a:t>
            </a:r>
            <a:r>
              <a:rPr lang="en-US" dirty="0" err="1"/>
              <a:t>prisvojio</a:t>
            </a:r>
            <a:r>
              <a:rPr lang="en-US" dirty="0"/>
              <a:t>”,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njim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osnovama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sferama</a:t>
            </a:r>
            <a:r>
              <a:rPr lang="en-US" dirty="0"/>
              <a:t> </a:t>
            </a:r>
            <a:r>
              <a:rPr lang="en-US" dirty="0" err="1" smtClean="0"/>
              <a:t>vrši</a:t>
            </a:r>
            <a:r>
              <a:rPr lang="sr-Latn-ME" dirty="0" smtClean="0"/>
              <a:t> 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da li se </a:t>
            </a:r>
            <a:r>
              <a:rPr lang="en-US" dirty="0" err="1"/>
              <a:t>uspostavljaju</a:t>
            </a:r>
            <a:r>
              <a:rPr lang="en-US" dirty="0"/>
              <a:t> </a:t>
            </a:r>
            <a:r>
              <a:rPr lang="en-US" dirty="0" err="1"/>
              <a:t>uravnoteženi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 smtClean="0"/>
              <a:t>novčane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realne akumulacije na </a:t>
            </a:r>
            <a:r>
              <a:rPr lang="pl-PL" dirty="0" smtClean="0"/>
              <a:t>robno-novčanim </a:t>
            </a:r>
            <a:r>
              <a:rPr lang="it-IT" dirty="0"/>
              <a:t>tržištima ili se radi o </a:t>
            </a:r>
            <a:r>
              <a:rPr lang="it-IT" dirty="0" smtClean="0"/>
              <a:t>disproporcijama</a:t>
            </a:r>
            <a:r>
              <a:rPr lang="sr-Latn-ME" dirty="0" smtClean="0"/>
              <a:t> </a:t>
            </a:r>
            <a:r>
              <a:rPr lang="en-US" dirty="0" err="1" smtClean="0"/>
              <a:t>realne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pl-PL" dirty="0"/>
              <a:t>Interesantno je, stoga, odmah preći na sistem akumulacije u funkciji finansiranja reprodukcije i privrednog rasta u cjelini.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01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3.Štednja u finansijskom sistemu  </a:t>
            </a:r>
            <a:endParaRPr lang="pl-P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036" y="1378039"/>
            <a:ext cx="10400763" cy="479892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Osnovno</a:t>
            </a:r>
            <a:r>
              <a:rPr lang="en-US" dirty="0" smtClean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 smtClean="0"/>
              <a:t>svakog</a:t>
            </a:r>
            <a:r>
              <a:rPr lang="sr-Latn-ME" dirty="0"/>
              <a:t> </a:t>
            </a:r>
            <a:r>
              <a:rPr lang="sr-Latn-ME" dirty="0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mu </a:t>
            </a:r>
            <a:r>
              <a:rPr lang="en-US" dirty="0"/>
              <a:t>je u </a:t>
            </a:r>
            <a:r>
              <a:rPr lang="en-US" dirty="0" err="1"/>
              <a:t>funkciji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/>
              <a:t>odslikava</a:t>
            </a:r>
            <a:r>
              <a:rPr lang="en-US" dirty="0"/>
              <a:t> </a:t>
            </a:r>
            <a:r>
              <a:rPr lang="sr-Latn-ME" dirty="0" smtClean="0"/>
              <a:t>njegove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karakteristike</a:t>
            </a:r>
            <a:r>
              <a:rPr lang="en-US" dirty="0" smtClean="0"/>
              <a:t>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, </a:t>
            </a:r>
            <a:r>
              <a:rPr lang="en-US" dirty="0" err="1"/>
              <a:t>kvaliteta</a:t>
            </a:r>
            <a:r>
              <a:rPr lang="en-US" dirty="0"/>
              <a:t> (</a:t>
            </a:r>
            <a:r>
              <a:rPr lang="en-US" dirty="0" err="1"/>
              <a:t>strukture</a:t>
            </a:r>
            <a:r>
              <a:rPr lang="en-US" dirty="0"/>
              <a:t>) </a:t>
            </a:r>
            <a:r>
              <a:rPr lang="en-US" dirty="0" err="1"/>
              <a:t>rasporeda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akumulacije</a:t>
            </a:r>
            <a:r>
              <a:rPr lang="sr-Latn-ME" dirty="0" smtClean="0"/>
              <a:t> </a:t>
            </a:r>
            <a:r>
              <a:rPr lang="pl-PL" dirty="0" smtClean="0"/>
              <a:t>po </a:t>
            </a:r>
            <a:r>
              <a:rPr lang="pl-PL" dirty="0"/>
              <a:t>osnovnim </a:t>
            </a:r>
            <a:r>
              <a:rPr lang="pl-PL" dirty="0" smtClean="0"/>
              <a:t> </a:t>
            </a:r>
            <a:r>
              <a:rPr lang="pl-PL" dirty="0"/>
              <a:t>sektorima. </a:t>
            </a:r>
            <a:endParaRPr lang="pl-PL" dirty="0" smtClean="0"/>
          </a:p>
          <a:p>
            <a:pPr algn="just"/>
            <a:r>
              <a:rPr lang="pl-PL" dirty="0" smtClean="0"/>
              <a:t>To </a:t>
            </a:r>
            <a:r>
              <a:rPr lang="pl-PL" dirty="0"/>
              <a:t>je istovremeno i pitanje sposobnosti </a:t>
            </a:r>
            <a:r>
              <a:rPr lang="pl-PL" dirty="0" smtClean="0"/>
              <a:t>date </a:t>
            </a:r>
            <a:r>
              <a:rPr lang="sr-Latn-ME" dirty="0" smtClean="0"/>
              <a:t>ekonomije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brže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sporije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, da se to </a:t>
            </a:r>
            <a:r>
              <a:rPr lang="en-US" dirty="0" err="1"/>
              <a:t>odvija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manje</a:t>
            </a:r>
            <a:r>
              <a:rPr lang="sr-Latn-ME" dirty="0" smtClean="0"/>
              <a:t> </a:t>
            </a:r>
            <a:r>
              <a:rPr lang="it-IT" dirty="0" smtClean="0"/>
              <a:t>ekonomske </a:t>
            </a:r>
            <a:r>
              <a:rPr lang="it-IT" dirty="0"/>
              <a:t>stabilnosti i monetarne ravnoteže.</a:t>
            </a:r>
          </a:p>
          <a:p>
            <a:pPr algn="just"/>
            <a:r>
              <a:rPr lang="pl-PL" dirty="0"/>
              <a:t>Ako domaći ekonomski sistem nije u stanju da osigura dovoljnu masu </a:t>
            </a:r>
            <a:r>
              <a:rPr lang="pl-PL" dirty="0" smtClean="0"/>
              <a:t>i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(S),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usporavanja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 smtClean="0"/>
              <a:t>finansiraju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nekvalitetnim</a:t>
            </a:r>
            <a:r>
              <a:rPr lang="en-US" dirty="0"/>
              <a:t>” </a:t>
            </a:r>
            <a:r>
              <a:rPr lang="en-US" dirty="0" err="1"/>
              <a:t>sredstvima</a:t>
            </a:r>
            <a:r>
              <a:rPr lang="en-US" dirty="0"/>
              <a:t>,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deficitno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nacionalnog</a:t>
            </a:r>
            <a:r>
              <a:rPr lang="sr-Latn-ME" dirty="0" smtClean="0"/>
              <a:t> </a:t>
            </a:r>
            <a:r>
              <a:rPr lang="pl-PL" dirty="0" smtClean="0"/>
              <a:t>dohotka.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600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0" y="605307"/>
            <a:ext cx="10452279" cy="557165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Problem se </a:t>
            </a:r>
            <a:r>
              <a:rPr lang="en-US" dirty="0" smtClean="0"/>
              <a:t>r</a:t>
            </a:r>
            <a:r>
              <a:rPr lang="sr-Latn-ME" dirty="0" smtClean="0"/>
              <a:t>j</a:t>
            </a:r>
            <a:r>
              <a:rPr lang="en-US" dirty="0" err="1" smtClean="0"/>
              <a:t>ešava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ne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elu</a:t>
            </a:r>
            <a:r>
              <a:rPr lang="en-US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, a </a:t>
            </a:r>
            <a:r>
              <a:rPr lang="en-US" dirty="0" smtClean="0"/>
              <a:t>ono</a:t>
            </a:r>
            <a:r>
              <a:rPr lang="sr-Latn-ME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/>
              <a:t>kroz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deficitno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Povećani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uvoz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narušavanjem</a:t>
            </a:r>
            <a:r>
              <a:rPr lang="en-US" dirty="0"/>
              <a:t> </a:t>
            </a:r>
            <a:r>
              <a:rPr lang="en-US" dirty="0" err="1" smtClean="0"/>
              <a:t>platnobilansne</a:t>
            </a:r>
            <a:r>
              <a:rPr lang="sr-Latn-ME" dirty="0" smtClean="0"/>
              <a:t> </a:t>
            </a:r>
            <a:r>
              <a:rPr lang="en-US" dirty="0" err="1" smtClean="0"/>
              <a:t>ravnoteže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produbljavanjem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neravnoteže</a:t>
            </a:r>
            <a:r>
              <a:rPr lang="en-US" dirty="0"/>
              <a:t> (</a:t>
            </a:r>
            <a:r>
              <a:rPr lang="en-US" dirty="0" err="1"/>
              <a:t>deficita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platnog</a:t>
            </a:r>
            <a:r>
              <a:rPr lang="en-US" dirty="0" smtClean="0"/>
              <a:t> </a:t>
            </a:r>
            <a:r>
              <a:rPr lang="en-US" dirty="0" err="1"/>
              <a:t>bilansa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Time </a:t>
            </a:r>
            <a:r>
              <a:rPr lang="en-US" dirty="0" err="1"/>
              <a:t>emisioni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pt-BR" dirty="0" smtClean="0"/>
              <a:t>inostranstva </a:t>
            </a:r>
            <a:r>
              <a:rPr lang="pt-BR" dirty="0"/>
              <a:t>mogu samo privremeno da pomognu proces </a:t>
            </a:r>
            <a:r>
              <a:rPr lang="pt-BR" dirty="0" smtClean="0"/>
              <a:t>ostvarivanja</a:t>
            </a:r>
            <a:r>
              <a:rPr lang="sr-Latn-ME" dirty="0" smtClean="0"/>
              <a:t> </a:t>
            </a:r>
            <a:r>
              <a:rPr lang="en-US" dirty="0" err="1" smtClean="0"/>
              <a:t>ravnoteže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realnim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(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I)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/>
              <a:t>osiguraju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dugoročnu</a:t>
            </a:r>
            <a:r>
              <a:rPr lang="en-US" dirty="0"/>
              <a:t> </a:t>
            </a:r>
            <a:r>
              <a:rPr lang="en-US" dirty="0" err="1"/>
              <a:t>ravnotežu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20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Osnovni</a:t>
            </a:r>
            <a:r>
              <a:rPr lang="en-US" dirty="0"/>
              <a:t> problem je u </a:t>
            </a:r>
            <a:r>
              <a:rPr lang="en-US" dirty="0" err="1"/>
              <a:t>potrebi</a:t>
            </a:r>
            <a:r>
              <a:rPr lang="en-US" dirty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dovoljne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sr-Latn-ME" dirty="0"/>
              <a:t> </a:t>
            </a:r>
            <a:r>
              <a:rPr lang="en-US" dirty="0" err="1"/>
              <a:t>domaćeg</a:t>
            </a:r>
            <a:r>
              <a:rPr lang="sr-Latn-ME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osnovnu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tri </a:t>
            </a:r>
            <a:r>
              <a:rPr lang="en-US" dirty="0" err="1"/>
              <a:t>sektora</a:t>
            </a:r>
            <a:r>
              <a:rPr lang="en-US" dirty="0"/>
              <a:t>:</a:t>
            </a:r>
          </a:p>
          <a:p>
            <a:pPr lvl="1" algn="just"/>
            <a:r>
              <a:rPr lang="en-US" sz="2800" dirty="0" err="1"/>
              <a:t>Sektor</a:t>
            </a:r>
            <a:r>
              <a:rPr lang="en-US" sz="2800" dirty="0"/>
              <a:t> </a:t>
            </a:r>
            <a:r>
              <a:rPr lang="en-US" sz="2800" dirty="0" err="1"/>
              <a:t>privrede</a:t>
            </a:r>
            <a:r>
              <a:rPr lang="en-US" sz="2800" dirty="0"/>
              <a:t> - </a:t>
            </a:r>
            <a:r>
              <a:rPr lang="en-US" sz="2800" dirty="0" err="1"/>
              <a:t>samofinansiranje</a:t>
            </a:r>
            <a:r>
              <a:rPr lang="en-US" sz="2800" dirty="0"/>
              <a:t>, </a:t>
            </a:r>
            <a:r>
              <a:rPr lang="en-US" sz="2800" dirty="0" smtClean="0"/>
              <a:t> </a:t>
            </a:r>
            <a:endParaRPr lang="sr-Latn-ME" sz="2800" dirty="0"/>
          </a:p>
          <a:p>
            <a:pPr lvl="1" algn="just"/>
            <a:r>
              <a:rPr lang="en-US" sz="2800" dirty="0" err="1"/>
              <a:t>Sektor</a:t>
            </a:r>
            <a:r>
              <a:rPr lang="sr-Latn-ME" sz="2800" dirty="0"/>
              <a:t> </a:t>
            </a:r>
            <a:r>
              <a:rPr lang="en-US" sz="2800" dirty="0" err="1"/>
              <a:t>države</a:t>
            </a:r>
            <a:r>
              <a:rPr lang="en-US" sz="2800" dirty="0"/>
              <a:t> - </a:t>
            </a:r>
            <a:r>
              <a:rPr lang="en-US" sz="2800" dirty="0" err="1"/>
              <a:t>javni</a:t>
            </a:r>
            <a:r>
              <a:rPr lang="en-US" sz="2800" dirty="0"/>
              <a:t> </a:t>
            </a:r>
            <a:r>
              <a:rPr lang="en-US" sz="2800" dirty="0" err="1"/>
              <a:t>fondovi</a:t>
            </a:r>
            <a:r>
              <a:rPr lang="en-US" sz="2800" dirty="0"/>
              <a:t>, </a:t>
            </a:r>
            <a:r>
              <a:rPr lang="en-US" sz="2800" dirty="0" err="1"/>
              <a:t>javna</a:t>
            </a:r>
            <a:r>
              <a:rPr lang="en-US" sz="2800" dirty="0"/>
              <a:t> </a:t>
            </a:r>
            <a:r>
              <a:rPr lang="en-US" sz="2800" dirty="0" err="1" smtClean="0"/>
              <a:t>sredstva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endParaRPr lang="sr-Latn-ME" sz="2800" dirty="0"/>
          </a:p>
          <a:p>
            <a:pPr lvl="1" algn="just"/>
            <a:r>
              <a:rPr lang="en-US" sz="2800" dirty="0" err="1"/>
              <a:t>Sektor</a:t>
            </a:r>
            <a:r>
              <a:rPr lang="en-US" sz="2800" dirty="0"/>
              <a:t> </a:t>
            </a:r>
            <a:r>
              <a:rPr lang="en-US" sz="2800" dirty="0" err="1"/>
              <a:t>stanovništva</a:t>
            </a:r>
            <a:r>
              <a:rPr lang="en-US" sz="2800" dirty="0"/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štednja</a:t>
            </a:r>
            <a:r>
              <a:rPr lang="sr-Latn-ME" sz="2800" dirty="0" smtClean="0"/>
              <a:t>.</a:t>
            </a:r>
            <a:endParaRPr lang="sr-Latn-ME" sz="2800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inostranstva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sr-Latn-ME" dirty="0"/>
              <a:t> </a:t>
            </a:r>
            <a:r>
              <a:rPr lang="en-US" dirty="0" err="1"/>
              <a:t>prisutna</a:t>
            </a:r>
            <a:r>
              <a:rPr lang="en-US" dirty="0"/>
              <a:t> u </a:t>
            </a:r>
            <a:r>
              <a:rPr lang="en-US" dirty="0" err="1"/>
              <a:t>funkcionisanju</a:t>
            </a:r>
            <a:r>
              <a:rPr lang="en-US" dirty="0"/>
              <a:t> o</a:t>
            </a:r>
            <a:r>
              <a:rPr lang="sr-Latn-ME" dirty="0"/>
              <a:t>t</a:t>
            </a:r>
            <a:r>
              <a:rPr lang="en-US" dirty="0" err="1"/>
              <a:t>vorene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sr-Latn-ME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818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884" y="978794"/>
            <a:ext cx="10490915" cy="519816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 </a:t>
            </a:r>
            <a:r>
              <a:rPr lang="pl-PL" dirty="0"/>
              <a:t>državnom socijalizmu glavni nosilac nacionalne akumulacije je </a:t>
            </a:r>
            <a:r>
              <a:rPr lang="pl-PL" dirty="0" smtClean="0"/>
              <a:t>sektor </a:t>
            </a:r>
            <a:r>
              <a:rPr lang="en-US" dirty="0" err="1" smtClean="0"/>
              <a:t>države</a:t>
            </a:r>
            <a:r>
              <a:rPr lang="en-US" dirty="0"/>
              <a:t>, u </a:t>
            </a:r>
            <a:r>
              <a:rPr lang="en-US" dirty="0" err="1"/>
              <a:t>tržišnom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to je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smtClean="0"/>
              <a:t>da r</a:t>
            </a:r>
            <a:r>
              <a:rPr lang="sr-Latn-ME" dirty="0" smtClean="0"/>
              <a:t>ij</a:t>
            </a:r>
            <a:r>
              <a:rPr lang="en-US" dirty="0" err="1" smtClean="0"/>
              <a:t>eši</a:t>
            </a:r>
            <a:r>
              <a:rPr lang="en-US" dirty="0" smtClean="0"/>
              <a:t> </a:t>
            </a:r>
            <a:r>
              <a:rPr lang="en-US" dirty="0"/>
              <a:t>tri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/>
              <a:t>da </a:t>
            </a:r>
            <a:r>
              <a:rPr lang="en-US" dirty="0" err="1"/>
              <a:t>stvori</a:t>
            </a:r>
            <a:r>
              <a:rPr lang="en-US" dirty="0"/>
              <a:t> </a:t>
            </a:r>
            <a:r>
              <a:rPr lang="en-US" dirty="0" err="1"/>
              <a:t>dovoljnu</a:t>
            </a:r>
            <a:r>
              <a:rPr lang="en-US" dirty="0"/>
              <a:t> </a:t>
            </a:r>
            <a:r>
              <a:rPr lang="en-US" dirty="0" err="1"/>
              <a:t>masu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u </a:t>
            </a:r>
            <a:r>
              <a:rPr lang="en-US" dirty="0" err="1" smtClean="0"/>
              <a:t>cilju</a:t>
            </a:r>
            <a:r>
              <a:rPr lang="sr-Latn-ME" dirty="0" smtClean="0"/>
              <a:t> </a:t>
            </a:r>
            <a:r>
              <a:rPr lang="en-US" dirty="0" err="1" smtClean="0"/>
              <a:t>ostvarivanja</a:t>
            </a:r>
            <a:r>
              <a:rPr lang="en-US" dirty="0" smtClean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smtClean="0"/>
              <a:t>stope</a:t>
            </a:r>
            <a:r>
              <a:rPr lang="sr-Latn-ME" dirty="0" smtClean="0"/>
              <a:t> ekonomskog</a:t>
            </a:r>
            <a:r>
              <a:rPr lang="en-US" dirty="0" smtClean="0"/>
              <a:t> </a:t>
            </a:r>
            <a:r>
              <a:rPr lang="en-US" dirty="0" err="1"/>
              <a:t>rasta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/>
              <a:t>da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 smtClean="0"/>
              <a:t>mobilnost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 smtClean="0"/>
              <a:t>prebacivanje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segmente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odgovarajuće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u </a:t>
            </a:r>
            <a:r>
              <a:rPr lang="en-US" dirty="0" err="1" smtClean="0"/>
              <a:t>nacionalnom</a:t>
            </a:r>
            <a:r>
              <a:rPr lang="sr-Latn-ME" dirty="0" smtClean="0"/>
              <a:t> </a:t>
            </a:r>
            <a:r>
              <a:rPr lang="en-US" dirty="0" err="1" smtClean="0"/>
              <a:t>dohotku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- </a:t>
            </a:r>
            <a:r>
              <a:rPr lang="en-US" dirty="0"/>
              <a:t>da </a:t>
            </a:r>
            <a:r>
              <a:rPr lang="en-US" dirty="0" smtClean="0"/>
              <a:t>o</a:t>
            </a:r>
            <a:r>
              <a:rPr lang="sr-Latn-ME" dirty="0" smtClean="0"/>
              <a:t>mogući</a:t>
            </a:r>
            <a:r>
              <a:rPr lang="en-US" dirty="0" smtClean="0"/>
              <a:t> </a:t>
            </a:r>
            <a:r>
              <a:rPr lang="en-US" dirty="0" err="1" smtClean="0"/>
              <a:t>zadovoljavajuću</a:t>
            </a:r>
            <a:r>
              <a:rPr lang="en-US" dirty="0" smtClean="0"/>
              <a:t> </a:t>
            </a:r>
            <a:r>
              <a:rPr lang="en-US" dirty="0" err="1"/>
              <a:t>dislokaciju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granama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regionalno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dr.).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55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Latn-ME" dirty="0" smtClean="0"/>
              <a:t>Struktura i funkcije finansijskog sistema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Finansijski izvori  u finansijskom sistemu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Štednja kao izvor  u finansijskom sistemu i reprodukciji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Kvalitativni i kvantitativni elementi finansijskog sistema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Finansijski instrumenti  u  finansijskom sistemu 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Finansijski tokovu u reprodukciji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172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528034"/>
            <a:ext cx="10503794" cy="56489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se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stimuslisanju</a:t>
            </a:r>
            <a:r>
              <a:rPr lang="en-US" dirty="0" smtClean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ešiti</a:t>
            </a:r>
            <a:r>
              <a:rPr lang="sr-Latn-ME" dirty="0" smtClean="0"/>
              <a:t>   </a:t>
            </a:r>
            <a:r>
              <a:rPr lang="en-US" dirty="0" err="1" smtClean="0"/>
              <a:t>stovremeno</a:t>
            </a:r>
            <a:r>
              <a:rPr lang="en-US" dirty="0" smtClean="0"/>
              <a:t> </a:t>
            </a:r>
            <a:r>
              <a:rPr lang="en-US" dirty="0"/>
              <a:t>tri </a:t>
            </a:r>
            <a:r>
              <a:rPr lang="en-US" dirty="0" err="1"/>
              <a:t>pitanja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1.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razvijenost tržišta</a:t>
            </a:r>
            <a:r>
              <a:rPr lang="en-US" dirty="0" smtClean="0"/>
              <a:t>;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2.</a:t>
            </a:r>
            <a:r>
              <a:rPr lang="en-US" dirty="0" err="1" smtClean="0"/>
              <a:t>Prenosni</a:t>
            </a:r>
            <a:r>
              <a:rPr lang="en-US" dirty="0" smtClean="0"/>
              <a:t>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koncentracije</a:t>
            </a:r>
            <a:r>
              <a:rPr lang="en-US" dirty="0"/>
              <a:t>, </a:t>
            </a:r>
            <a:r>
              <a:rPr lang="en-US" dirty="0" err="1" smtClean="0"/>
              <a:t>cirkulaciju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povezivanja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instrumenti</a:t>
            </a:r>
            <a:r>
              <a:rPr lang="en-US" dirty="0"/>
              <a:t>, </a:t>
            </a:r>
            <a:r>
              <a:rPr lang="en-US" dirty="0" err="1"/>
              <a:t>mehanizam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oblici</a:t>
            </a:r>
            <a:r>
              <a:rPr lang="sr-Latn-ME" dirty="0" smtClean="0"/>
              <a:t> </a:t>
            </a:r>
            <a:r>
              <a:rPr lang="en-US" dirty="0" smtClean="0"/>
              <a:t>-</a:t>
            </a:r>
            <a:r>
              <a:rPr lang="en-US" dirty="0" err="1"/>
              <a:t>udruživanje</a:t>
            </a:r>
            <a:r>
              <a:rPr lang="en-US" dirty="0"/>
              <a:t>, </a:t>
            </a:r>
            <a:r>
              <a:rPr lang="en-US" dirty="0" err="1"/>
              <a:t>zajedničko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, </a:t>
            </a:r>
            <a:r>
              <a:rPr lang="en-US" dirty="0" err="1"/>
              <a:t>samofinansiranje</a:t>
            </a:r>
            <a:r>
              <a:rPr lang="en-US" dirty="0"/>
              <a:t>,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3.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novčan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sr-Latn-ME" dirty="0" smtClean="0"/>
              <a:t> (štednje)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 smtClean="0"/>
              <a:t>procese</a:t>
            </a:r>
            <a:r>
              <a:rPr lang="sr-Latn-ME" dirty="0" smtClean="0"/>
              <a:t> </a:t>
            </a:r>
            <a:r>
              <a:rPr lang="en-US" dirty="0" err="1" smtClean="0"/>
              <a:t>investiranja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/>
              <a:t>rokovi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623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991673"/>
            <a:ext cx="10529552" cy="5185290"/>
          </a:xfrm>
        </p:spPr>
        <p:txBody>
          <a:bodyPr/>
          <a:lstStyle/>
          <a:p>
            <a:pPr algn="just"/>
            <a:r>
              <a:rPr lang="pl-PL" dirty="0"/>
              <a:t>Sistem akumulacije danas treba da funkcioniše u takvim odnosima 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čestim</a:t>
            </a:r>
            <a:r>
              <a:rPr lang="en-US" dirty="0"/>
              <a:t> </a:t>
            </a:r>
            <a:r>
              <a:rPr lang="en-US" dirty="0" err="1"/>
              <a:t>intervencijama</a:t>
            </a:r>
            <a:r>
              <a:rPr lang="en-US" dirty="0"/>
              <a:t> </a:t>
            </a:r>
            <a:r>
              <a:rPr lang="en-US" dirty="0" err="1"/>
              <a:t>monetarnog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deficitnim</a:t>
            </a:r>
            <a:r>
              <a:rPr lang="en-US" dirty="0"/>
              <a:t> </a:t>
            </a:r>
            <a:r>
              <a:rPr lang="en-US" dirty="0" err="1"/>
              <a:t>finansiranjem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nacionalni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(Y) ne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granica</a:t>
            </a:r>
            <a:r>
              <a:rPr lang="sr-Latn-ME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(Y = C + S),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u </a:t>
            </a:r>
            <a:r>
              <a:rPr lang="en-US" dirty="0" err="1"/>
              <a:t>inostranstvu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sr-Latn-ME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(S) </a:t>
            </a:r>
            <a:r>
              <a:rPr lang="en-US" dirty="0" err="1"/>
              <a:t>proširaje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sr-Latn-ME" dirty="0"/>
              <a:t> </a:t>
            </a:r>
            <a:r>
              <a:rPr lang="en-US" dirty="0" err="1"/>
              <a:t>dohotka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Otv</a:t>
            </a:r>
            <a:r>
              <a:rPr lang="sr-Latn-ME" dirty="0" smtClean="0"/>
              <a:t>o</a:t>
            </a:r>
            <a:r>
              <a:rPr lang="en-US" dirty="0" err="1" smtClean="0"/>
              <a:t>rena</a:t>
            </a:r>
            <a:r>
              <a:rPr lang="en-US" dirty="0" smtClean="0"/>
              <a:t> </a:t>
            </a:r>
            <a:r>
              <a:rPr lang="en-US" dirty="0" err="1"/>
              <a:t>nacionalna</a:t>
            </a:r>
            <a:r>
              <a:rPr lang="en-US" dirty="0"/>
              <a:t> </a:t>
            </a:r>
            <a:r>
              <a:rPr lang="en-US" dirty="0" err="1"/>
              <a:t>privreda</a:t>
            </a:r>
            <a:r>
              <a:rPr lang="en-US" dirty="0"/>
              <a:t> </a:t>
            </a:r>
            <a:r>
              <a:rPr lang="sr-Latn-ME" dirty="0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pl-PL" dirty="0"/>
              <a:t>finansiranju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Raniji oblik je bio sledeći: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792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759854"/>
            <a:ext cx="10529552" cy="541710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/>
              <a:t>I - S = X - M,</a:t>
            </a:r>
          </a:p>
          <a:p>
            <a:pPr marL="0" indent="0" algn="just">
              <a:buNone/>
            </a:pPr>
            <a:r>
              <a:rPr lang="en-US" dirty="0" err="1"/>
              <a:t>odnosno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I + X = S + M</a:t>
            </a:r>
          </a:p>
          <a:p>
            <a:pPr algn="just"/>
            <a:r>
              <a:rPr lang="en-US" dirty="0" err="1"/>
              <a:t>Uključivanjem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se </a:t>
            </a:r>
            <a:r>
              <a:rPr lang="en-US" dirty="0" err="1" smtClean="0"/>
              <a:t>sledeći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Y </a:t>
            </a:r>
            <a:r>
              <a:rPr lang="sr-Latn-ME" dirty="0"/>
              <a:t>=</a:t>
            </a:r>
            <a:r>
              <a:rPr lang="en-US" dirty="0" smtClean="0"/>
              <a:t> </a:t>
            </a:r>
            <a:r>
              <a:rPr lang="en-US" dirty="0"/>
              <a:t>C + I + G</a:t>
            </a:r>
          </a:p>
          <a:p>
            <a:pPr marL="0" indent="0" algn="just">
              <a:buNone/>
            </a:pPr>
            <a:r>
              <a:rPr lang="en-US" dirty="0"/>
              <a:t>pod </a:t>
            </a:r>
            <a:r>
              <a:rPr lang="en-US" dirty="0" err="1"/>
              <a:t>pretpostavkom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jednake</a:t>
            </a:r>
            <a:r>
              <a:rPr lang="en-US" dirty="0"/>
              <a:t> </a:t>
            </a:r>
            <a:r>
              <a:rPr lang="en-US" dirty="0" err="1"/>
              <a:t>štednji</a:t>
            </a:r>
            <a:r>
              <a:rPr lang="en-US" dirty="0"/>
              <a:t> (I = S)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err="1" smtClean="0"/>
              <a:t>jednaki</a:t>
            </a:r>
            <a:r>
              <a:rPr lang="sr-Latn-ME" dirty="0" smtClean="0"/>
              <a:t> </a:t>
            </a:r>
            <a:r>
              <a:rPr lang="en-US" dirty="0" err="1" smtClean="0"/>
              <a:t>redovnim</a:t>
            </a:r>
            <a:r>
              <a:rPr lang="en-US" dirty="0" smtClean="0"/>
              <a:t>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 (G = T,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G -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rashod</a:t>
            </a:r>
            <a:r>
              <a:rPr lang="en-US" dirty="0"/>
              <a:t>, a T </a:t>
            </a:r>
            <a:r>
              <a:rPr lang="en-US" dirty="0" smtClean="0"/>
              <a:t>– </a:t>
            </a:r>
            <a:r>
              <a:rPr lang="en-US" dirty="0" err="1" smtClean="0"/>
              <a:t>poreska</a:t>
            </a:r>
            <a:r>
              <a:rPr lang="sr-Latn-ME" dirty="0" smtClean="0"/>
              <a:t> </a:t>
            </a:r>
            <a:r>
              <a:rPr lang="en-US" dirty="0" err="1" smtClean="0"/>
              <a:t>zahvatanja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/>
              <a:t>ante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investicija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/>
              <a:t>budžeta</a:t>
            </a:r>
            <a:r>
              <a:rPr lang="en-US" dirty="0"/>
              <a:t> (</a:t>
            </a:r>
            <a:r>
              <a:rPr lang="en-US" dirty="0" err="1"/>
              <a:t>uravnoteženost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Sada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jednoj</a:t>
            </a:r>
            <a:r>
              <a:rPr lang="en-US" dirty="0" smtClean="0"/>
              <a:t> </a:t>
            </a:r>
            <a:r>
              <a:rPr lang="en-US" dirty="0" err="1"/>
              <a:t>razvijenoj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monetarizovanoj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smtClean="0"/>
              <a:t>I </a:t>
            </a:r>
            <a:r>
              <a:rPr lang="en-US" dirty="0"/>
              <a:t>+ G = S + 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939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656823"/>
            <a:ext cx="10555310" cy="552014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uključi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deficitno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az-Cyrl-AZ" dirty="0" smtClean="0"/>
              <a:t>ех</a:t>
            </a:r>
            <a:r>
              <a:rPr lang="sr-Latn-ME" dirty="0" smtClean="0"/>
              <a:t> </a:t>
            </a:r>
            <a:r>
              <a:rPr lang="en-US" dirty="0" smtClean="0"/>
              <a:t>nihilo</a:t>
            </a:r>
            <a:r>
              <a:rPr lang="en-US" dirty="0"/>
              <a:t>,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transformišu</a:t>
            </a:r>
            <a:r>
              <a:rPr lang="en-US" dirty="0"/>
              <a:t> u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/>
              <a:t>+ Gm S + </a:t>
            </a:r>
            <a:r>
              <a:rPr lang="en-US" dirty="0" smtClean="0"/>
              <a:t>T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neuravnoteženim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, </a:t>
            </a:r>
            <a:r>
              <a:rPr lang="en-US" dirty="0" err="1"/>
              <a:t>izazvanim</a:t>
            </a:r>
            <a:r>
              <a:rPr lang="en-US" dirty="0"/>
              <a:t> </a:t>
            </a:r>
            <a:r>
              <a:rPr lang="en-US" dirty="0" err="1" smtClean="0"/>
              <a:t>intervencijama</a:t>
            </a:r>
            <a:r>
              <a:rPr lang="sr-Latn-ME" dirty="0" smtClean="0"/>
              <a:t> </a:t>
            </a:r>
            <a:r>
              <a:rPr lang="en-US" dirty="0" err="1" smtClean="0"/>
              <a:t>monetarnog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debalans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/>
              <a:t>intervencijama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sektoru</a:t>
            </a:r>
            <a:r>
              <a:rPr lang="en-US" dirty="0" smtClean="0"/>
              <a:t> </a:t>
            </a:r>
            <a:r>
              <a:rPr lang="en-US" dirty="0" err="1"/>
              <a:t>investicija</a:t>
            </a:r>
            <a:r>
              <a:rPr lang="en-US" dirty="0"/>
              <a:t> (I),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(G)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potrošnje</a:t>
            </a:r>
            <a:r>
              <a:rPr lang="en-US" dirty="0"/>
              <a:t> (C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dakle</a:t>
            </a:r>
            <a:r>
              <a:rPr lang="en-US" dirty="0" smtClean="0"/>
              <a:t> </a:t>
            </a:r>
            <a:r>
              <a:rPr lang="en-US" dirty="0" err="1"/>
              <a:t>imamo</a:t>
            </a:r>
            <a:endParaRPr lang="en-US" dirty="0"/>
          </a:p>
          <a:p>
            <a:pPr algn="just"/>
            <a:r>
              <a:rPr lang="en-US" dirty="0"/>
              <a:t>Y = Cm + </a:t>
            </a:r>
            <a:r>
              <a:rPr lang="en-US" dirty="0" err="1"/>
              <a:t>Im</a:t>
            </a:r>
            <a:r>
              <a:rPr lang="en-US" dirty="0"/>
              <a:t> + Gm</a:t>
            </a:r>
          </a:p>
          <a:p>
            <a:pPr algn="just"/>
            <a:r>
              <a:rPr lang="en-US" dirty="0" err="1"/>
              <a:t>Budući</a:t>
            </a:r>
            <a:r>
              <a:rPr lang="en-US" dirty="0"/>
              <a:t> da 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vremenu</a:t>
            </a:r>
            <a:r>
              <a:rPr lang="en-US" dirty="0"/>
              <a:t>,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/>
              <a:t>izjednačavanja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(G </a:t>
            </a:r>
            <a:r>
              <a:rPr lang="en-US" dirty="0" err="1"/>
              <a:t>i</a:t>
            </a:r>
            <a:r>
              <a:rPr lang="en-US" dirty="0"/>
              <a:t> T)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az-Cyrl-AZ" dirty="0" smtClean="0"/>
              <a:t>ех</a:t>
            </a:r>
            <a:r>
              <a:rPr lang="sr-Latn-ME" dirty="0" smtClean="0"/>
              <a:t> </a:t>
            </a:r>
            <a:r>
              <a:rPr lang="en-US" dirty="0" smtClean="0"/>
              <a:t>ante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/>
              <a:t>post,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uravnotežavanja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(S = I</a:t>
            </a:r>
            <a:r>
              <a:rPr lang="en-US" dirty="0" smtClean="0"/>
              <a:t>)</a:t>
            </a:r>
            <a:r>
              <a:rPr lang="sr-Latn-ME" dirty="0" smtClean="0"/>
              <a:t>, j</a:t>
            </a:r>
            <a:r>
              <a:rPr lang="en-US" dirty="0" err="1" smtClean="0"/>
              <a:t>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pl-PL" dirty="0" smtClean="0"/>
              <a:t>stalan </a:t>
            </a:r>
            <a:r>
              <a:rPr lang="pl-PL" dirty="0"/>
              <a:t>i poseban problem u finansiranjii reprodukcije, ali i održavanja stabilnosti </a:t>
            </a:r>
            <a:r>
              <a:rPr lang="pl-PL" dirty="0" smtClean="0"/>
              <a:t>u </a:t>
            </a:r>
            <a:r>
              <a:rPr lang="en-US" dirty="0" err="1"/>
              <a:t>privrednom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267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437882"/>
            <a:ext cx="10529552" cy="57390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Im</a:t>
            </a:r>
            <a:r>
              <a:rPr lang="sr-Latn-ME" dirty="0" smtClean="0"/>
              <a:t> &gt;</a:t>
            </a:r>
            <a:r>
              <a:rPr lang="en-US" dirty="0" smtClean="0"/>
              <a:t> </a:t>
            </a:r>
            <a:r>
              <a:rPr lang="en-US" dirty="0"/>
              <a:t>I,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smtClean="0"/>
              <a:t>Gm</a:t>
            </a:r>
            <a:r>
              <a:rPr lang="sr-Latn-ME" dirty="0" smtClean="0"/>
              <a:t> &gt; </a:t>
            </a:r>
            <a:r>
              <a:rPr lang="en-US" dirty="0" smtClean="0"/>
              <a:t>G </a:t>
            </a:r>
            <a:r>
              <a:rPr lang="en-US" dirty="0"/>
              <a:t>(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od </a:t>
            </a:r>
            <a:r>
              <a:rPr lang="en-US" dirty="0" err="1"/>
              <a:t>realnih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inflacionog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 smtClean="0"/>
              <a:t>deficita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G &gt; T).</a:t>
            </a:r>
          </a:p>
          <a:p>
            <a:pPr algn="just"/>
            <a:r>
              <a:rPr lang="en-US" dirty="0" err="1"/>
              <a:t>Prošireni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međusobnih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bitne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Y + M = C + I + G +X</a:t>
            </a:r>
          </a:p>
          <a:p>
            <a:pPr algn="just"/>
            <a:r>
              <a:rPr lang="pl-PL" dirty="0"/>
              <a:t>Pod pretpostavkom da su jednaki G i T kao i X i M (izvoz i uvoz), </a:t>
            </a:r>
            <a:r>
              <a:rPr lang="pl-PL" dirty="0" smtClean="0"/>
              <a:t>proces </a:t>
            </a:r>
            <a:r>
              <a:rPr lang="en-US" dirty="0" err="1" smtClean="0"/>
              <a:t>uravnotežavanja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 smtClean="0"/>
              <a:t>potrošnje</a:t>
            </a:r>
            <a:r>
              <a:rPr lang="sr-Latn-ME" dirty="0" smtClean="0"/>
              <a:t> </a:t>
            </a:r>
            <a:r>
              <a:rPr lang="en-US" dirty="0" err="1" smtClean="0"/>
              <a:t>alimentiranih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 smtClean="0"/>
              <a:t>dohotka</a:t>
            </a:r>
            <a:r>
              <a:rPr lang="sr-Latn-ME" dirty="0"/>
              <a:t>: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Y= C + I + 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9696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1820"/>
            <a:ext cx="10439400" cy="594514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Osnovni</a:t>
            </a:r>
            <a:r>
              <a:rPr lang="en-US" dirty="0"/>
              <a:t> problem u </a:t>
            </a:r>
            <a:r>
              <a:rPr lang="en-US" dirty="0" err="1"/>
              <a:t>stvaranju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 smtClean="0"/>
              <a:t>jeste</a:t>
            </a:r>
            <a:r>
              <a:rPr lang="sr-Latn-ME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/>
              <a:t>visina</a:t>
            </a:r>
            <a:r>
              <a:rPr lang="en-US" dirty="0"/>
              <a:t> stope </a:t>
            </a:r>
            <a:r>
              <a:rPr lang="en-US" dirty="0" err="1" smtClean="0"/>
              <a:t>štednje</a:t>
            </a:r>
            <a:r>
              <a:rPr lang="en-US" dirty="0" smtClean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strani</a:t>
            </a:r>
            <a:r>
              <a:rPr lang="sr-Latn-ME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/>
              <a:t>(I),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svoga</a:t>
            </a:r>
            <a:r>
              <a:rPr lang="en-US" dirty="0"/>
              <a:t> </a:t>
            </a:r>
            <a:r>
              <a:rPr lang="en-US" dirty="0" err="1"/>
              <a:t>multiplikujućeg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,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/>
              <a:t>osnove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porast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Štednja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time </a:t>
            </a:r>
            <a:r>
              <a:rPr lang="en-US" dirty="0" err="1"/>
              <a:t>povezani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mehanizmom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procesom</a:t>
            </a:r>
            <a:r>
              <a:rPr lang="sr-Latn-ME" dirty="0" smtClean="0"/>
              <a:t> efektu</a:t>
            </a:r>
            <a:r>
              <a:rPr lang="en-US" dirty="0" err="1" smtClean="0"/>
              <a:t>iranja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err="1" smtClean="0"/>
              <a:t>stovremeno</a:t>
            </a:r>
            <a:r>
              <a:rPr lang="en-US" dirty="0" smtClean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brži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sporiji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 smtClean="0"/>
              <a:t>razvoj</a:t>
            </a:r>
            <a:r>
              <a:rPr lang="sr-Latn-ME" dirty="0" smtClean="0"/>
              <a:t>)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određenog</a:t>
            </a:r>
            <a:r>
              <a:rPr lang="en-US" dirty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Taj </a:t>
            </a:r>
            <a:r>
              <a:rPr lang="en-US" dirty="0" err="1" smtClean="0"/>
              <a:t>složeni</a:t>
            </a:r>
            <a:r>
              <a:rPr lang="sr-Latn-ME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/>
              <a:t>koncentracije</a:t>
            </a:r>
            <a:r>
              <a:rPr lang="en-US" dirty="0"/>
              <a:t>, </a:t>
            </a:r>
            <a:r>
              <a:rPr lang="en-US" dirty="0" err="1"/>
              <a:t>cirkulacije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vezivanja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 i ekonomiji, </a:t>
            </a:r>
            <a:r>
              <a:rPr lang="en-US" dirty="0" err="1" smtClean="0"/>
              <a:t>sastoji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odvijaju</a:t>
            </a:r>
            <a:r>
              <a:rPr lang="en-US" dirty="0"/>
              <a:t> </a:t>
            </a:r>
            <a:r>
              <a:rPr lang="en-US" dirty="0" err="1" smtClean="0"/>
              <a:t>vrlo</a:t>
            </a:r>
            <a:r>
              <a:rPr lang="sr-Latn-ME" dirty="0" smtClean="0"/>
              <a:t> </a:t>
            </a:r>
            <a:r>
              <a:rPr lang="en-US" dirty="0" err="1" smtClean="0"/>
              <a:t>brojni</a:t>
            </a:r>
            <a:r>
              <a:rPr lang="en-US" dirty="0"/>
              <a:t>,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složeni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akumulisanja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eravanja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901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618186"/>
            <a:ext cx="10645462" cy="555877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društveni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je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</a:t>
            </a:r>
            <a:r>
              <a:rPr lang="en-US" dirty="0" err="1" smtClean="0"/>
              <a:t>indikator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potencijala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uopšte</a:t>
            </a:r>
            <a:r>
              <a:rPr lang="en-US" dirty="0"/>
              <a:t> </a:t>
            </a:r>
            <a:r>
              <a:rPr lang="en-US" dirty="0" err="1"/>
              <a:t>akumulativne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, </a:t>
            </a:r>
            <a:r>
              <a:rPr lang="en-US" dirty="0" err="1" smtClean="0"/>
              <a:t>stoga</a:t>
            </a:r>
            <a:r>
              <a:rPr lang="sr-Latn-ME" dirty="0" smtClean="0"/>
              <a:t> </a:t>
            </a:r>
            <a:r>
              <a:rPr lang="pl-PL" dirty="0" smtClean="0"/>
              <a:t>ćemo </a:t>
            </a:r>
            <a:r>
              <a:rPr lang="pl-PL" dirty="0"/>
              <a:t>poći u početku od </a:t>
            </a:r>
            <a:r>
              <a:rPr lang="pl-PL" dirty="0" smtClean="0"/>
              <a:t>udjela </a:t>
            </a:r>
            <a:r>
              <a:rPr lang="pl-PL" dirty="0"/>
              <a:t>akumulacije u društvenom proizvodu </a:t>
            </a:r>
            <a:r>
              <a:rPr lang="pl-PL" dirty="0" smtClean="0"/>
              <a:t>mnogih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razvoju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svakako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indikatora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razvoja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u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ovde</a:t>
            </a:r>
            <a:r>
              <a:rPr lang="en-US" dirty="0"/>
              <a:t> </a:t>
            </a:r>
            <a:r>
              <a:rPr lang="en-US" dirty="0" err="1"/>
              <a:t>nećemo</a:t>
            </a:r>
            <a:r>
              <a:rPr lang="en-US" dirty="0"/>
              <a:t> </a:t>
            </a:r>
            <a:r>
              <a:rPr lang="en-US" dirty="0" err="1"/>
              <a:t>ulaziti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300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56823"/>
            <a:ext cx="10439400" cy="5520140"/>
          </a:xfrm>
        </p:spPr>
        <p:txBody>
          <a:bodyPr/>
          <a:lstStyle/>
          <a:p>
            <a:pPr marL="0" indent="0" algn="just">
              <a:buNone/>
            </a:pPr>
            <a:r>
              <a:rPr lang="sr-Latn-ME" sz="3600" dirty="0" smtClean="0"/>
              <a:t>S</a:t>
            </a:r>
            <a:r>
              <a:rPr lang="en-US" sz="3600" dirty="0" err="1" smtClean="0"/>
              <a:t>topa</a:t>
            </a:r>
            <a:r>
              <a:rPr lang="en-US" sz="3600" dirty="0" smtClean="0"/>
              <a:t> </a:t>
            </a:r>
            <a:r>
              <a:rPr lang="en-US" sz="3600" dirty="0" err="1"/>
              <a:t>neto</a:t>
            </a:r>
            <a:r>
              <a:rPr lang="en-US" sz="3600" dirty="0"/>
              <a:t> </a:t>
            </a:r>
            <a:r>
              <a:rPr lang="en-US" sz="3600" dirty="0" err="1" smtClean="0"/>
              <a:t>štednje</a:t>
            </a:r>
            <a:endParaRPr lang="en-US" sz="3600" b="1" dirty="0"/>
          </a:p>
          <a:p>
            <a:pPr algn="just"/>
            <a:r>
              <a:rPr lang="en-US" dirty="0" err="1" smtClean="0"/>
              <a:t>Sto</a:t>
            </a:r>
            <a:r>
              <a:rPr lang="sr-Latn-ME" dirty="0" smtClean="0"/>
              <a:t>p</a:t>
            </a:r>
            <a:r>
              <a:rPr lang="en-US" dirty="0" smtClean="0"/>
              <a:t>a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(S / Y) je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datog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doda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amortizacije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dobijena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stave u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proizvodom</a:t>
            </a:r>
            <a:r>
              <a:rPr lang="en-US" dirty="0"/>
              <a:t> (S + AM / DP).</a:t>
            </a:r>
          </a:p>
          <a:p>
            <a:pPr algn="just"/>
            <a:r>
              <a:rPr lang="it-IT" dirty="0"/>
              <a:t>Na isti način se mogu </a:t>
            </a:r>
            <a:r>
              <a:rPr lang="sr-Latn-ME" dirty="0" smtClean="0"/>
              <a:t>struktuirati</a:t>
            </a:r>
            <a:r>
              <a:rPr lang="it-IT" dirty="0" smtClean="0"/>
              <a:t> </a:t>
            </a:r>
            <a:r>
              <a:rPr lang="it-IT" dirty="0"/>
              <a:t>i realne investicije, polazeći od stava</a:t>
            </a:r>
            <a:r>
              <a:rPr lang="sr-Latn-ME" dirty="0"/>
              <a:t> </a:t>
            </a:r>
            <a:r>
              <a:rPr lang="pt-BR" dirty="0"/>
              <a:t>da je S = I.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084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732" y="1043189"/>
            <a:ext cx="10581068" cy="5133774"/>
          </a:xfrm>
        </p:spPr>
        <p:txBody>
          <a:bodyPr/>
          <a:lstStyle/>
          <a:p>
            <a:pPr algn="just"/>
            <a:r>
              <a:rPr lang="pt-BR" dirty="0"/>
              <a:t>Investicije se mogu sastojati iz </a:t>
            </a:r>
            <a:r>
              <a:rPr lang="pt-BR" dirty="0" smtClean="0"/>
              <a:t>sl</a:t>
            </a:r>
            <a:r>
              <a:rPr lang="sr-Latn-ME" dirty="0" smtClean="0"/>
              <a:t>ij</a:t>
            </a:r>
            <a:r>
              <a:rPr lang="pt-BR" dirty="0" smtClean="0"/>
              <a:t>edećih </a:t>
            </a:r>
            <a:r>
              <a:rPr lang="pt-BR" dirty="0"/>
              <a:t>elemenata:</a:t>
            </a:r>
            <a:r>
              <a:rPr lang="sr-Latn-ME" dirty="0"/>
              <a:t> </a:t>
            </a:r>
            <a:r>
              <a:rPr lang="en-US" dirty="0"/>
              <a:t>Id = Is + </a:t>
            </a:r>
            <a:r>
              <a:rPr lang="en-US" dirty="0" err="1"/>
              <a:t>Idr</a:t>
            </a:r>
            <a:r>
              <a:rPr lang="en-US" dirty="0"/>
              <a:t> + </a:t>
            </a:r>
            <a:r>
              <a:rPr lang="en-US" dirty="0" err="1"/>
              <a:t>Ipr</a:t>
            </a:r>
            <a:r>
              <a:rPr lang="en-US" dirty="0"/>
              <a:t> + </a:t>
            </a:r>
            <a:r>
              <a:rPr lang="en-US" dirty="0" err="1"/>
              <a:t>Ios</a:t>
            </a:r>
            <a:endParaRPr lang="en-US" dirty="0"/>
          </a:p>
          <a:p>
            <a:pPr algn="just"/>
            <a:r>
              <a:rPr lang="en-US" dirty="0" err="1" smtClean="0"/>
              <a:t>Dakle</a:t>
            </a:r>
            <a:r>
              <a:rPr lang="en-US" dirty="0"/>
              <a:t>,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I</a:t>
            </a: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err="1"/>
              <a:t>investicije</a:t>
            </a:r>
            <a:r>
              <a:rPr lang="en-US" dirty="0"/>
              <a:t> se </a:t>
            </a:r>
            <a:r>
              <a:rPr lang="en-US" dirty="0" err="1"/>
              <a:t>sastoje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(</a:t>
            </a:r>
            <a:r>
              <a:rPr lang="sr-Latn-ME" dirty="0" smtClean="0"/>
              <a:t>I</a:t>
            </a:r>
            <a:r>
              <a:rPr lang="en-US" dirty="0" smtClean="0"/>
              <a:t>s</a:t>
            </a:r>
            <a:r>
              <a:rPr lang="en-US" dirty="0"/>
              <a:t>),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I</a:t>
            </a:r>
            <a:r>
              <a:rPr lang="en-US" dirty="0" err="1" smtClean="0"/>
              <a:t>dr</a:t>
            </a:r>
            <a:r>
              <a:rPr lang="en-US" dirty="0"/>
              <a:t>),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I</a:t>
            </a:r>
            <a:r>
              <a:rPr lang="en-US" dirty="0" err="1" smtClean="0"/>
              <a:t>pr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sr-Latn-ME" dirty="0" smtClean="0"/>
              <a:t>I</a:t>
            </a:r>
            <a:r>
              <a:rPr lang="en-US" dirty="0" err="1" smtClean="0"/>
              <a:t>os</a:t>
            </a:r>
            <a:r>
              <a:rPr lang="en-US" dirty="0"/>
              <a:t>). </a:t>
            </a:r>
            <a:r>
              <a:rPr lang="en-US" dirty="0" smtClean="0"/>
              <a:t>Oni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 smtClean="0"/>
              <a:t>brato</a:t>
            </a:r>
            <a:r>
              <a:rPr lang="sr-Latn-ME" dirty="0" smtClean="0"/>
              <a:t> </a:t>
            </a:r>
            <a:r>
              <a:rPr lang="en-US" dirty="0" err="1" smtClean="0"/>
              <a:t>domaće</a:t>
            </a:r>
            <a:r>
              <a:rPr lang="en-US" dirty="0" smtClean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  <a:p>
            <a:pPr algn="just"/>
            <a:r>
              <a:rPr lang="nn-NO" dirty="0"/>
              <a:t>Svaki </a:t>
            </a:r>
            <a:r>
              <a:rPr lang="nn-NO" dirty="0" smtClean="0"/>
              <a:t>sektor</a:t>
            </a:r>
            <a:r>
              <a:rPr lang="sr-Latn-ME" dirty="0" smtClean="0"/>
              <a:t> (ekonomskih subjekata)</a:t>
            </a:r>
            <a:r>
              <a:rPr lang="nn-NO" dirty="0" smtClean="0"/>
              <a:t> </a:t>
            </a:r>
            <a:r>
              <a:rPr lang="nn-NO" dirty="0"/>
              <a:t>ima </a:t>
            </a:r>
            <a:r>
              <a:rPr lang="sr-Latn-ME" dirty="0" smtClean="0"/>
              <a:t> učešće</a:t>
            </a:r>
            <a:r>
              <a:rPr lang="nn-NO" dirty="0" smtClean="0"/>
              <a:t> štednj</a:t>
            </a:r>
            <a:r>
              <a:rPr lang="sr-Latn-ME" dirty="0" smtClean="0"/>
              <a:t>i</a:t>
            </a:r>
            <a:r>
              <a:rPr lang="nn-NO" dirty="0" smtClean="0"/>
              <a:t> </a:t>
            </a:r>
            <a:r>
              <a:rPr lang="nn-NO" dirty="0"/>
              <a:t>i svoje realne investicije. </a:t>
            </a:r>
            <a:endParaRPr lang="sr-Latn-ME" dirty="0" smtClean="0"/>
          </a:p>
          <a:p>
            <a:pPr algn="just"/>
            <a:r>
              <a:rPr lang="nn-NO" dirty="0" smtClean="0"/>
              <a:t>Pri tome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slučajevi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868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489397"/>
            <a:ext cx="10568189" cy="568756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je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deficitaran</a:t>
            </a:r>
            <a:r>
              <a:rPr lang="en-US" dirty="0"/>
              <a:t> (I &gt; S),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slučaj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državom</a:t>
            </a:r>
            <a:r>
              <a:rPr lang="en-US" dirty="0" smtClean="0"/>
              <a:t> </a:t>
            </a:r>
            <a:r>
              <a:rPr lang="en-US" dirty="0"/>
              <a:t>(I &gt; I), </a:t>
            </a:r>
            <a:r>
              <a:rPr lang="en-US" dirty="0" err="1"/>
              <a:t>te</a:t>
            </a:r>
            <a:r>
              <a:rPr lang="en-US" dirty="0"/>
              <a:t> se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sr-Latn-ME" dirty="0" smtClean="0"/>
              <a:t>uglavnom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štednja</a:t>
            </a:r>
            <a:r>
              <a:rPr lang="sr-Latn-ME" dirty="0" smtClean="0"/>
              <a:t> </a:t>
            </a:r>
            <a:r>
              <a:rPr lang="it-IT" dirty="0" smtClean="0"/>
              <a:t>sa </a:t>
            </a:r>
            <a:r>
              <a:rPr lang="it-IT" dirty="0"/>
              <a:t>suficitarnih sektora prenosi na deficitarne sektore.</a:t>
            </a:r>
          </a:p>
          <a:p>
            <a:pPr algn="just"/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štednja</a:t>
            </a:r>
            <a:r>
              <a:rPr lang="en-US" dirty="0"/>
              <a:t> se,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određenih</a:t>
            </a:r>
            <a:r>
              <a:rPr lang="sr-Latn-ME" dirty="0" smtClean="0"/>
              <a:t> </a:t>
            </a:r>
            <a:r>
              <a:rPr lang="pl-PL" dirty="0" smtClean="0"/>
              <a:t>instrumenata </a:t>
            </a:r>
            <a:r>
              <a:rPr lang="pl-PL" dirty="0"/>
              <a:t>i tokova prenosi u finansijsku reprodukciju:</a:t>
            </a:r>
          </a:p>
          <a:p>
            <a:pPr marL="457200" lvl="1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direktnim</a:t>
            </a:r>
            <a:r>
              <a:rPr lang="en-US" sz="2800" dirty="0" smtClean="0"/>
              <a:t> </a:t>
            </a:r>
            <a:r>
              <a:rPr lang="en-US" sz="2800" dirty="0" err="1" smtClean="0"/>
              <a:t>metodom</a:t>
            </a:r>
            <a:r>
              <a:rPr lang="sr-Latn-ME" sz="2800" dirty="0" smtClean="0"/>
              <a:t> -</a:t>
            </a:r>
            <a:r>
              <a:rPr lang="en-US" sz="2800" dirty="0" smtClean="0"/>
              <a:t> </a:t>
            </a:r>
            <a:r>
              <a:rPr lang="sr-Latn-ME" sz="2800" dirty="0" smtClean="0"/>
              <a:t>na tržištu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/>
              <a:t>fiskalnim</a:t>
            </a:r>
            <a:r>
              <a:rPr lang="en-US" sz="2800" dirty="0"/>
              <a:t> </a:t>
            </a:r>
            <a:r>
              <a:rPr lang="en-US" sz="2800" dirty="0" err="1"/>
              <a:t>mehanizmom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/>
              <a:t>bankarskim</a:t>
            </a:r>
            <a:r>
              <a:rPr lang="en-US" sz="2800" dirty="0"/>
              <a:t> </a:t>
            </a:r>
            <a:r>
              <a:rPr lang="en-US" sz="2800" dirty="0" err="1" smtClean="0"/>
              <a:t>mehanizmom</a:t>
            </a:r>
            <a:r>
              <a:rPr lang="sr-Latn-ME" sz="2800" dirty="0" smtClean="0"/>
              <a:t>- kredit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/>
              <a:t>finansijskim</a:t>
            </a:r>
            <a:r>
              <a:rPr lang="en-US" sz="2800" dirty="0"/>
              <a:t> </a:t>
            </a:r>
            <a:r>
              <a:rPr lang="en-US" sz="2800" dirty="0" err="1" smtClean="0"/>
              <a:t>tržištem</a:t>
            </a:r>
            <a:r>
              <a:rPr lang="sr-Latn-ME" sz="2800" dirty="0" smtClean="0"/>
              <a:t> - psrednici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 smtClean="0"/>
              <a:t>- </a:t>
            </a:r>
            <a:r>
              <a:rPr lang="en-US" sz="2800" dirty="0" err="1" smtClean="0"/>
              <a:t>samofinansiranjem</a:t>
            </a:r>
            <a:r>
              <a:rPr lang="sr-Latn-ME" sz="2800" dirty="0" smtClean="0"/>
              <a:t>- svoja akumulacija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funkcionišu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u </a:t>
            </a:r>
            <a:r>
              <a:rPr lang="en-US" dirty="0" err="1" smtClean="0"/>
              <a:t>finansiranju</a:t>
            </a:r>
            <a:r>
              <a:rPr lang="sr-Latn-ME" dirty="0" smtClean="0"/>
              <a:t> </a:t>
            </a:r>
            <a:r>
              <a:rPr lang="en-US" dirty="0" err="1" smtClean="0"/>
              <a:t>reprodukcije</a:t>
            </a:r>
            <a:r>
              <a:rPr lang="en-US" dirty="0"/>
              <a:t>, </a:t>
            </a:r>
            <a:r>
              <a:rPr lang="en-US" dirty="0" err="1"/>
              <a:t>samo</a:t>
            </a:r>
            <a:r>
              <a:rPr lang="en-US" dirty="0"/>
              <a:t> je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82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52" y="365125"/>
            <a:ext cx="10515600" cy="670299"/>
          </a:xfrm>
        </p:spPr>
        <p:txBody>
          <a:bodyPr>
            <a:normAutofit/>
          </a:bodyPr>
          <a:lstStyle/>
          <a:p>
            <a:r>
              <a:rPr lang="en-US" sz="3600" dirty="0"/>
              <a:t>1. </a:t>
            </a:r>
            <a:r>
              <a:rPr lang="en-US" sz="3600" dirty="0" smtClean="0"/>
              <a:t>S</a:t>
            </a:r>
            <a:r>
              <a:rPr lang="sr-Latn-ME" sz="3600" dirty="0" smtClean="0"/>
              <a:t>truktura i funkcije finansijskog sistema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koncipiranje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privrednog</a:t>
            </a:r>
            <a:r>
              <a:rPr lang="sr-Latn-ME" dirty="0" smtClean="0"/>
              <a:t> i ekonomskog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pl-PL" dirty="0" smtClean="0"/>
              <a:t>reprodukcije</a:t>
            </a:r>
            <a:r>
              <a:rPr lang="pl-PL" dirty="0"/>
              <a:t> </a:t>
            </a:r>
            <a:r>
              <a:rPr lang="pl-PL" dirty="0" smtClean="0"/>
              <a:t>- finansijskog sistema, koristićemo   opšti pristup u proučavanju sistema.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Opšti pristup proučavanju sistema (opšta teorija sistema)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 smtClean="0"/>
              <a:t>prednost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problem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središtu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elovito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opštoj</a:t>
            </a:r>
            <a:r>
              <a:rPr lang="en-US" dirty="0"/>
              <a:t> </a:t>
            </a:r>
            <a:r>
              <a:rPr lang="en-US" dirty="0" err="1" smtClean="0"/>
              <a:t>međuzavisnosti</a:t>
            </a:r>
            <a:r>
              <a:rPr lang="sr-Latn-ME" dirty="0" smtClean="0"/>
              <a:t> </a:t>
            </a:r>
            <a:r>
              <a:rPr lang="pl-PL" dirty="0" smtClean="0"/>
              <a:t>(</a:t>
            </a:r>
            <a:r>
              <a:rPr lang="pl-PL" dirty="0"/>
              <a:t>interakciji) dinamički, kako u </a:t>
            </a:r>
            <a:r>
              <a:rPr lang="pl-PL" dirty="0" smtClean="0"/>
              <a:t>prostoru, </a:t>
            </a:r>
            <a:r>
              <a:rPr lang="pl-PL" dirty="0"/>
              <a:t>tako i u vremenu, odnosno </a:t>
            </a:r>
            <a:r>
              <a:rPr lang="pl-PL" dirty="0" smtClean="0"/>
              <a:t>pojedinim </a:t>
            </a:r>
            <a:r>
              <a:rPr lang="en-US" dirty="0" smtClean="0"/>
              <a:t> </a:t>
            </a:r>
            <a:r>
              <a:rPr lang="en-US" dirty="0" err="1" smtClean="0"/>
              <a:t>segmentima</a:t>
            </a:r>
            <a:r>
              <a:rPr lang="sr-Latn-ME" dirty="0" smtClean="0"/>
              <a:t> reprodukcije i</a:t>
            </a:r>
            <a:r>
              <a:rPr lang="en-US" dirty="0" smtClean="0"/>
              <a:t> </a:t>
            </a:r>
            <a:r>
              <a:rPr lang="en-US" dirty="0" err="1" smtClean="0"/>
              <a:t>sektorima</a:t>
            </a:r>
            <a:r>
              <a:rPr lang="sr-Latn-ME" dirty="0" smtClean="0"/>
              <a:t> ( sektorski pristup)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820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901521"/>
            <a:ext cx="10606825" cy="52754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600" dirty="0"/>
              <a:t>4</a:t>
            </a:r>
            <a:r>
              <a:rPr lang="pl-PL" sz="3600" dirty="0" smtClean="0"/>
              <a:t>. Finansijski sistem i finansijski subjekti </a:t>
            </a:r>
            <a:endParaRPr lang="pl-PL" sz="3600" dirty="0"/>
          </a:p>
          <a:p>
            <a:pPr algn="just"/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njemu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Primarni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subjekti</a:t>
            </a:r>
            <a:r>
              <a:rPr lang="sr-Latn-ME" dirty="0" smtClean="0"/>
              <a:t> su: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stanovništvo</a:t>
            </a:r>
            <a:r>
              <a:rPr lang="en-US" dirty="0"/>
              <a:t>,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,</a:t>
            </a:r>
          </a:p>
          <a:p>
            <a:pPr algn="just"/>
            <a:r>
              <a:rPr lang="pl-PL" dirty="0"/>
              <a:t>Sekundarni finansijski </a:t>
            </a:r>
            <a:r>
              <a:rPr lang="pl-PL" dirty="0" smtClean="0"/>
              <a:t>subjekti su: brojni </a:t>
            </a:r>
            <a:r>
              <a:rPr lang="pl-PL" dirty="0"/>
              <a:t>finansijski </a:t>
            </a:r>
            <a:r>
              <a:rPr lang="pl-PL" dirty="0" smtClean="0"/>
              <a:t>posrednici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 smtClean="0"/>
              <a:t>potencijal</a:t>
            </a:r>
            <a:r>
              <a:rPr lang="sr-Latn-ME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Osnovna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elatnost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nstitucija</a:t>
            </a:r>
            <a:r>
              <a:rPr lang="sr-Latn-ME" dirty="0" smtClean="0"/>
              <a:t> </a:t>
            </a:r>
            <a:r>
              <a:rPr lang="pl-PL" dirty="0" smtClean="0"/>
              <a:t>koncentrisana </a:t>
            </a:r>
            <a:r>
              <a:rPr lang="pl-PL" dirty="0"/>
              <a:t>je na držanje i </a:t>
            </a:r>
            <a:r>
              <a:rPr lang="pl-PL" dirty="0" smtClean="0"/>
              <a:t>operacije (kupovin i prodaja) </a:t>
            </a:r>
            <a:r>
              <a:rPr lang="pl-PL" dirty="0"/>
              <a:t>finansijskim instrumentima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Osnovne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druge finansijske institucije 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kreditiranje</a:t>
            </a:r>
            <a:r>
              <a:rPr lang="sr-Latn-ME" dirty="0" smtClean="0"/>
              <a:t>, kao nedepozitne finansijske institucije.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46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2" y="824248"/>
            <a:ext cx="10465158" cy="5352715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Banke kao f</a:t>
            </a:r>
            <a:r>
              <a:rPr lang="en-US" dirty="0" err="1" smtClean="0"/>
              <a:t>inansijske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eravaju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.</a:t>
            </a:r>
          </a:p>
          <a:p>
            <a:pPr algn="just"/>
            <a:r>
              <a:rPr lang="sr-Latn-ME" dirty="0" smtClean="0"/>
              <a:t>Nedepozitne f</a:t>
            </a:r>
            <a:r>
              <a:rPr lang="en-US" dirty="0" err="1" smtClean="0"/>
              <a:t>inansijske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sr-Latn-ME" dirty="0" smtClean="0"/>
              <a:t>ne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koncentrišu</a:t>
            </a:r>
            <a:r>
              <a:rPr lang="en-US" dirty="0"/>
              <a:t>)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 smtClean="0"/>
              <a:t>obliku</a:t>
            </a:r>
            <a:r>
              <a:rPr lang="sr-Latn-ME" dirty="0" smtClean="0"/>
              <a:t> </a:t>
            </a:r>
            <a:r>
              <a:rPr lang="en-US" dirty="0" err="1" smtClean="0"/>
              <a:t>depozita</a:t>
            </a:r>
            <a:r>
              <a:rPr lang="en-US" dirty="0"/>
              <a:t>, u </a:t>
            </a:r>
            <a:r>
              <a:rPr lang="en-US" dirty="0" err="1"/>
              <a:t>ulozima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transakcione</a:t>
            </a:r>
            <a:r>
              <a:rPr lang="en-US" dirty="0"/>
              <a:t> </a:t>
            </a:r>
            <a:r>
              <a:rPr lang="en-US" dirty="0" err="1" smtClean="0"/>
              <a:t>račune</a:t>
            </a:r>
            <a:r>
              <a:rPr lang="sr-Latn-ME" dirty="0" smtClean="0"/>
              <a:t>. Bave se</a:t>
            </a:r>
            <a:r>
              <a:rPr lang="en-US" dirty="0" smtClean="0"/>
              <a:t> </a:t>
            </a:r>
            <a:r>
              <a:rPr lang="en-US" dirty="0" err="1"/>
              <a:t>uzimanjem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sr-Latn-ME" dirty="0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kapitalu</a:t>
            </a:r>
            <a:r>
              <a:rPr lang="en-US" dirty="0"/>
              <a:t>, </a:t>
            </a:r>
            <a:r>
              <a:rPr lang="en-US" dirty="0" err="1"/>
              <a:t>uplatom</a:t>
            </a:r>
            <a:r>
              <a:rPr lang="en-US" dirty="0"/>
              <a:t> </a:t>
            </a:r>
            <a:r>
              <a:rPr lang="en-US" dirty="0" err="1"/>
              <a:t>članarina</a:t>
            </a:r>
            <a:r>
              <a:rPr lang="en-US" dirty="0"/>
              <a:t>,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polisa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sr-Latn-ME" dirty="0" smtClean="0"/>
              <a:t>mogu </a:t>
            </a:r>
            <a:r>
              <a:rPr lang="en-US" dirty="0" err="1" smtClean="0"/>
              <a:t>plasira</a:t>
            </a:r>
            <a:r>
              <a:rPr lang="sr-Latn-ME" dirty="0" smtClean="0"/>
              <a:t>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pl-PL" dirty="0" smtClean="0"/>
              <a:t>hartija </a:t>
            </a:r>
            <a:r>
              <a:rPr lang="pl-PL" dirty="0"/>
              <a:t>od </a:t>
            </a:r>
            <a:r>
              <a:rPr lang="pl-PL" dirty="0" smtClean="0"/>
              <a:t>vrijednosti </a:t>
            </a:r>
            <a:r>
              <a:rPr lang="pl-PL" dirty="0"/>
              <a:t>na finansijskom tržištu, ili ulaganjem u </a:t>
            </a:r>
            <a:r>
              <a:rPr lang="pl-PL" dirty="0" smtClean="0"/>
              <a:t>realne </a:t>
            </a:r>
            <a:r>
              <a:rPr lang="en-US" dirty="0" err="1" smtClean="0"/>
              <a:t>plasmane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robu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76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605307"/>
            <a:ext cx="10503794" cy="5571656"/>
          </a:xfrm>
        </p:spPr>
        <p:txBody>
          <a:bodyPr>
            <a:normAutofit/>
          </a:bodyPr>
          <a:lstStyle/>
          <a:p>
            <a:r>
              <a:rPr lang="en-US" dirty="0" err="1" smtClean="0"/>
              <a:t>Najvažnij</a:t>
            </a:r>
            <a:r>
              <a:rPr lang="sr-Latn-ME" dirty="0" smtClean="0"/>
              <a:t>e </a:t>
            </a:r>
            <a:r>
              <a:rPr lang="pl-PL" dirty="0" smtClean="0"/>
              <a:t>finansijske institucije su banke </a:t>
            </a:r>
            <a:r>
              <a:rPr lang="pl-PL" dirty="0"/>
              <a:t>(poslovne banke i centralna </a:t>
            </a:r>
            <a:r>
              <a:rPr lang="pl-PL" dirty="0" smtClean="0"/>
              <a:t>banka).</a:t>
            </a:r>
            <a:endParaRPr lang="pl-PL" dirty="0"/>
          </a:p>
          <a:p>
            <a:pPr algn="just"/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nebankarske</a:t>
            </a:r>
            <a:r>
              <a:rPr lang="en-US" dirty="0"/>
              <a:t> (non - bank </a:t>
            </a:r>
            <a:r>
              <a:rPr lang="en-US" dirty="0" err="1"/>
              <a:t>finantial</a:t>
            </a:r>
            <a:r>
              <a:rPr lang="en-US" dirty="0"/>
              <a:t> institutions) </a:t>
            </a:r>
            <a:r>
              <a:rPr lang="en-US" dirty="0" err="1"/>
              <a:t>i</a:t>
            </a:r>
            <a:r>
              <a:rPr lang="sr-Latn-ME" dirty="0"/>
              <a:t>  </a:t>
            </a:r>
            <a:r>
              <a:rPr lang="en-US" dirty="0" err="1"/>
              <a:t>redstavljaju</a:t>
            </a:r>
            <a:r>
              <a:rPr lang="en-US" dirty="0"/>
              <a:t> </a:t>
            </a:r>
            <a:r>
              <a:rPr lang="en-US" dirty="0" err="1"/>
              <a:t>česte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posrednike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prenošenje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jedni</a:t>
            </a:r>
            <a:r>
              <a:rPr lang="sr-Latn-ME" dirty="0" smtClean="0"/>
              <a:t>h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one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sr-Latn-ME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prostog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ne </a:t>
            </a:r>
            <a:r>
              <a:rPr lang="en-US" dirty="0" err="1"/>
              <a:t>primaju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odobravaju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n</a:t>
            </a:r>
            <a:r>
              <a:rPr lang="az-Cyrl-AZ" dirty="0"/>
              <a:t>а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err="1" smtClean="0"/>
              <a:t>Nebankarske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vrše</a:t>
            </a:r>
            <a:r>
              <a:rPr lang="en-US" dirty="0"/>
              <a:t> (bar</a:t>
            </a:r>
            <a:r>
              <a:rPr lang="sr-Latn-ME" dirty="0"/>
              <a:t> </a:t>
            </a:r>
            <a:r>
              <a:rPr lang="pl-PL" dirty="0"/>
              <a:t>zvanično) emisiju novca. To mogu samo banke i bankarski sistem.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3202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927279"/>
            <a:ext cx="10503794" cy="524968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/>
              <a:t>nebankarske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osigura</a:t>
            </a:r>
            <a:r>
              <a:rPr lang="sr-Latn-ME" dirty="0" smtClean="0"/>
              <a:t>vajuća društva</a:t>
            </a:r>
            <a:r>
              <a:rPr lang="it-IT" dirty="0" smtClean="0"/>
              <a:t>, </a:t>
            </a:r>
            <a:r>
              <a:rPr lang="it-IT" dirty="0"/>
              <a:t>investicioni fondovi (institucionalni investitori), finansijske kompanije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brokersko-dilerske</a:t>
            </a:r>
            <a:r>
              <a:rPr lang="en-US" dirty="0" smtClean="0"/>
              <a:t> </a:t>
            </a:r>
            <a:r>
              <a:rPr lang="en-US" dirty="0" err="1" smtClean="0"/>
              <a:t>kuće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dr.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samo</a:t>
            </a:r>
            <a:r>
              <a:rPr lang="en-US" dirty="0"/>
              <a:t> »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err="1" smtClean="0"/>
              <a:t>eštaju</a:t>
            </a:r>
            <a:r>
              <a:rPr lang="en-US" dirty="0"/>
              <a:t>«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postojeću</a:t>
            </a:r>
            <a:r>
              <a:rPr lang="en-US" dirty="0"/>
              <a:t> (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koncentrisanu</a:t>
            </a:r>
            <a:r>
              <a:rPr lang="en-US" dirty="0"/>
              <a:t>) </a:t>
            </a:r>
            <a:r>
              <a:rPr lang="en-US" dirty="0" err="1"/>
              <a:t>štednju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Emitovati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kreirati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bankarske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(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 smtClean="0"/>
              <a:t>banka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najvažnija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73245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7919"/>
            <a:ext cx="11349318" cy="64680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5314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643944"/>
            <a:ext cx="10503794" cy="553301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Prenos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suficitarnih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deficitarne</a:t>
            </a:r>
            <a:r>
              <a:rPr lang="en-US" dirty="0"/>
              <a:t> </a:t>
            </a:r>
            <a:r>
              <a:rPr lang="en-US" dirty="0" err="1" smtClean="0"/>
              <a:t>uglavnom</a:t>
            </a:r>
            <a:r>
              <a:rPr lang="sr-Latn-ME" dirty="0" smtClean="0"/>
              <a:t> </a:t>
            </a:r>
            <a:r>
              <a:rPr lang="fi-FI" dirty="0" smtClean="0"/>
              <a:t>se </a:t>
            </a:r>
            <a:r>
              <a:rPr lang="fi-FI" dirty="0"/>
              <a:t>vrši kroz tri kanala: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 smtClean="0"/>
              <a:t>Direktno</a:t>
            </a:r>
            <a:r>
              <a:rPr lang="sr-Latn-ME" dirty="0" smtClean="0"/>
              <a:t> na tržištu</a:t>
            </a:r>
            <a:r>
              <a:rPr lang="en-US" dirty="0" smtClean="0"/>
              <a:t>,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 smtClean="0"/>
              <a:t>Indirektno</a:t>
            </a:r>
            <a:r>
              <a:rPr lang="sr-Latn-ME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 smtClean="0"/>
              <a:t>monetarn</a:t>
            </a:r>
            <a:r>
              <a:rPr lang="sr-Latn-ME" dirty="0" smtClean="0"/>
              <a:t>ih finansijskih posrednika</a:t>
            </a:r>
            <a:r>
              <a:rPr lang="en-US" dirty="0" smtClean="0"/>
              <a:t>;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nemonetarnih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(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err="1" smtClean="0"/>
              <a:t>depozitnog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emisiju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),</a:t>
            </a:r>
          </a:p>
          <a:p>
            <a:pPr marL="0" indent="0" algn="just">
              <a:buNone/>
            </a:pPr>
            <a:r>
              <a:rPr lang="pl-PL" dirty="0"/>
              <a:t>3. Preko nemonetarnih finansijskih posrednika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124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835" y="73630"/>
            <a:ext cx="11739283" cy="683355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5273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nefinansijski</a:t>
            </a:r>
            <a:r>
              <a:rPr lang="en-US" dirty="0"/>
              <a:t> </a:t>
            </a:r>
            <a:r>
              <a:rPr lang="en-US" dirty="0" err="1"/>
              <a:t>sektori</a:t>
            </a:r>
            <a:r>
              <a:rPr lang="en-US" dirty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M</a:t>
            </a:r>
            <a:r>
              <a:rPr lang="en-US" dirty="0" err="1" smtClean="0"/>
              <a:t>ogu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sistematizovati</a:t>
            </a:r>
            <a:r>
              <a:rPr lang="en-US" dirty="0"/>
              <a:t> 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</a:t>
            </a:r>
            <a:r>
              <a:rPr lang="sr-Latn-ME" dirty="0"/>
              <a:t>ij</a:t>
            </a:r>
            <a:r>
              <a:rPr lang="en-US" dirty="0" err="1"/>
              <a:t>edeći</a:t>
            </a:r>
            <a:r>
              <a:rPr lang="sr-Latn-ME" dirty="0"/>
              <a:t> </a:t>
            </a:r>
            <a:r>
              <a:rPr lang="en-US" dirty="0" err="1"/>
              <a:t>način</a:t>
            </a:r>
            <a:r>
              <a:rPr lang="en-US" dirty="0"/>
              <a:t>:</a:t>
            </a:r>
          </a:p>
          <a:p>
            <a:pPr algn="just"/>
            <a:r>
              <a:rPr lang="nb-NO" dirty="0"/>
              <a:t>Navedena šema pod</a:t>
            </a:r>
            <a:r>
              <a:rPr lang="sr-Latn-ME" dirty="0"/>
              <a:t>j</a:t>
            </a:r>
            <a:r>
              <a:rPr lang="nb-NO" dirty="0" smtClean="0"/>
              <a:t>ele </a:t>
            </a:r>
            <a:r>
              <a:rPr lang="nb-NO" dirty="0"/>
              <a:t>na f</a:t>
            </a:r>
            <a:r>
              <a:rPr lang="sr-Latn-ME" dirty="0"/>
              <a:t>in</a:t>
            </a:r>
            <a:r>
              <a:rPr lang="nb-NO" dirty="0"/>
              <a:t>ansijske i nef</a:t>
            </a:r>
            <a:r>
              <a:rPr lang="sr-Latn-ME" dirty="0"/>
              <a:t>in</a:t>
            </a:r>
            <a:r>
              <a:rPr lang="nb-NO" dirty="0"/>
              <a:t>ansijske sektore u</a:t>
            </a:r>
            <a:r>
              <a:rPr lang="sr-Latn-ME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izmenjenom</a:t>
            </a:r>
            <a:r>
              <a:rPr lang="en-US" dirty="0"/>
              <a:t>, </a:t>
            </a:r>
            <a:r>
              <a:rPr lang="en-US" dirty="0" err="1"/>
              <a:t>jasnijem</a:t>
            </a:r>
            <a:r>
              <a:rPr lang="en-US" dirty="0"/>
              <a:t> </a:t>
            </a:r>
            <a:r>
              <a:rPr lang="en-US" dirty="0" err="1"/>
              <a:t>funkcionalnom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povezanosti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prikazati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se </a:t>
            </a:r>
            <a:r>
              <a:rPr lang="en-US" dirty="0" err="1"/>
              <a:t>prikažu</a:t>
            </a:r>
            <a:r>
              <a:rPr lang="en-US" dirty="0"/>
              <a:t> </a:t>
            </a:r>
            <a:r>
              <a:rPr lang="en-US" dirty="0" err="1"/>
              <a:t>medusobni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izme</a:t>
            </a:r>
            <a:r>
              <a:rPr lang="sr-Latn-ME" dirty="0"/>
              <a:t>đ</a:t>
            </a:r>
            <a:r>
              <a:rPr lang="en-US" dirty="0"/>
              <a:t>u </a:t>
            </a:r>
            <a:r>
              <a:rPr lang="en-US" dirty="0" err="1"/>
              <a:t>sektora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povezanost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smtClean="0"/>
              <a:t>f</a:t>
            </a:r>
            <a:r>
              <a:rPr lang="sr-Latn-ME" dirty="0" smtClean="0"/>
              <a:t>in</a:t>
            </a:r>
            <a:r>
              <a:rPr lang="en-US" dirty="0" err="1" smtClean="0"/>
              <a:t>ansiranja</a:t>
            </a:r>
            <a:r>
              <a:rPr lang="en-US" dirty="0" smtClean="0"/>
              <a:t> </a:t>
            </a:r>
            <a:r>
              <a:rPr lang="en-US" dirty="0" err="1"/>
              <a:t>reprodukcije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vidi</a:t>
            </a:r>
            <a:r>
              <a:rPr lang="en-US" dirty="0"/>
              <a:t>, </a:t>
            </a:r>
            <a:r>
              <a:rPr lang="en-US" dirty="0" err="1"/>
              <a:t>originalni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sektori</a:t>
            </a:r>
            <a:r>
              <a:rPr lang="en-US" dirty="0"/>
              <a:t> </a:t>
            </a:r>
            <a:r>
              <a:rPr lang="en-US" dirty="0" err="1"/>
              <a:t>zasnivaju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preraspod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oslanjaju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novčanu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 </a:t>
            </a:r>
            <a:r>
              <a:rPr lang="en-US" dirty="0" err="1"/>
              <a:t>stvorenu</a:t>
            </a:r>
            <a:r>
              <a:rPr lang="en-US" dirty="0"/>
              <a:t> u </a:t>
            </a:r>
            <a:r>
              <a:rPr lang="sr-Latn-ME" dirty="0" smtClean="0"/>
              <a:t> </a:t>
            </a:r>
            <a:r>
              <a:rPr lang="en-US" dirty="0" err="1" smtClean="0"/>
              <a:t>sektoru</a:t>
            </a:r>
            <a:r>
              <a:rPr lang="sr-Latn-ME" dirty="0" smtClean="0"/>
              <a:t> privrede</a:t>
            </a:r>
            <a:r>
              <a:rPr lang="en-US" dirty="0" smtClean="0"/>
              <a:t>. </a:t>
            </a:r>
            <a:endParaRPr lang="sr-Latn-ME" dirty="0"/>
          </a:p>
          <a:p>
            <a:pPr algn="just"/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želimo</a:t>
            </a:r>
            <a:r>
              <a:rPr lang="en-US" dirty="0"/>
              <a:t> </a:t>
            </a:r>
            <a:r>
              <a:rPr lang="en-US" dirty="0" err="1"/>
              <a:t>staviti</a:t>
            </a:r>
            <a:r>
              <a:rPr lang="en-US" dirty="0"/>
              <a:t> u </a:t>
            </a:r>
            <a:r>
              <a:rPr lang="en-US" dirty="0" err="1"/>
              <a:t>prvi</a:t>
            </a:r>
            <a:r>
              <a:rPr lang="en-US" dirty="0"/>
              <a:t> plan </a:t>
            </a:r>
            <a:r>
              <a:rPr lang="en-US" dirty="0" err="1"/>
              <a:t>istraživanja</a:t>
            </a:r>
            <a:r>
              <a:rPr lang="en-US" dirty="0"/>
              <a:t>,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</a:t>
            </a:r>
            <a:r>
              <a:rPr lang="sr-Latn-ME" dirty="0"/>
              <a:t>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pozicije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, a </a:t>
            </a:r>
            <a:r>
              <a:rPr lang="en-US" dirty="0" err="1"/>
              <a:t>zatira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c</a:t>
            </a:r>
            <a:r>
              <a:rPr lang="sr-Latn-ME" dirty="0"/>
              <a:t>j</a:t>
            </a:r>
            <a:r>
              <a:rPr lang="en-US" dirty="0" err="1"/>
              <a:t>elini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8903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4232" y="-295835"/>
            <a:ext cx="12072114" cy="68318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1306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557"/>
          </a:xfrm>
        </p:spPr>
        <p:txBody>
          <a:bodyPr>
            <a:normAutofit/>
          </a:bodyPr>
          <a:lstStyle/>
          <a:p>
            <a:r>
              <a:rPr lang="sr-Latn-ME" sz="3600" b="1" dirty="0" smtClean="0"/>
              <a:t>5. </a:t>
            </a:r>
            <a:r>
              <a:rPr lang="en-US" sz="3600" b="1" dirty="0" smtClean="0"/>
              <a:t>F</a:t>
            </a:r>
            <a:r>
              <a:rPr lang="sr-Latn-ME" sz="3600" b="1" dirty="0" smtClean="0"/>
              <a:t>inansijski instrumenti i finansijski sistem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3682"/>
            <a:ext cx="10515600" cy="49532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Razvijenost</a:t>
            </a:r>
            <a:r>
              <a:rPr lang="en-US" dirty="0" smtClean="0"/>
              <a:t> f</a:t>
            </a:r>
            <a:r>
              <a:rPr lang="sr-Latn-ME" dirty="0" smtClean="0"/>
              <a:t>in</a:t>
            </a:r>
            <a:r>
              <a:rPr lang="en-US" dirty="0" err="1" smtClean="0"/>
              <a:t>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nekoj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većom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manjom</a:t>
            </a:r>
            <a:r>
              <a:rPr lang="en-US" dirty="0"/>
              <a:t> </a:t>
            </a:r>
            <a:r>
              <a:rPr lang="en-US" dirty="0" err="1"/>
              <a:t>razvijenošću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</a:t>
            </a:r>
            <a:r>
              <a:rPr lang="sr-Latn-ME" dirty="0" smtClean="0"/>
              <a:t>ru</a:t>
            </a:r>
            <a:r>
              <a:rPr lang="en-US" dirty="0" err="1" smtClean="0"/>
              <a:t>kturom</a:t>
            </a:r>
            <a:r>
              <a:rPr lang="en-US" dirty="0" smtClean="0"/>
              <a:t> </a:t>
            </a:r>
            <a:r>
              <a:rPr lang="sr-Latn-ME" dirty="0" smtClean="0"/>
              <a:t>f</a:t>
            </a:r>
            <a:r>
              <a:rPr lang="en-US" dirty="0" err="1" smtClean="0"/>
              <a:t>inansijskih</a:t>
            </a:r>
            <a:r>
              <a:rPr lang="sr-Latn-ME" dirty="0" smtClean="0"/>
              <a:t> </a:t>
            </a:r>
            <a:r>
              <a:rPr lang="it-IT" dirty="0" smtClean="0"/>
              <a:t>instrumenata</a:t>
            </a:r>
            <a:r>
              <a:rPr lang="it-IT" dirty="0"/>
              <a:t>. </a:t>
            </a:r>
            <a:endParaRPr lang="sr-Latn-ME" dirty="0" smtClean="0"/>
          </a:p>
          <a:p>
            <a:pPr algn="just"/>
            <a:r>
              <a:rPr lang="it-IT" dirty="0" smtClean="0"/>
              <a:t>Finansijski </a:t>
            </a:r>
            <a:r>
              <a:rPr lang="it-IT" dirty="0"/>
              <a:t>instrumenti su oblici u kojima se može tražiti </a:t>
            </a:r>
            <a:r>
              <a:rPr lang="it-IT" dirty="0" smtClean="0"/>
              <a:t>imovina</a:t>
            </a:r>
            <a:r>
              <a:rPr lang="sr-Latn-ME" dirty="0" smtClean="0"/>
              <a:t> </a:t>
            </a:r>
            <a:r>
              <a:rPr lang="en-US" dirty="0" err="1" smtClean="0"/>
              <a:t>pojedinih</a:t>
            </a:r>
            <a:r>
              <a:rPr lang="sr-Latn-ME" dirty="0" smtClean="0"/>
              <a:t> ekonomskih </a:t>
            </a:r>
            <a:r>
              <a:rPr lang="en-US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razvijenost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, </a:t>
            </a:r>
            <a:r>
              <a:rPr lang="en-US" dirty="0" err="1"/>
              <a:t>institucionalni</a:t>
            </a:r>
            <a:r>
              <a:rPr lang="en-US" dirty="0"/>
              <a:t>, </a:t>
            </a:r>
            <a:r>
              <a:rPr lang="en-US" dirty="0" err="1"/>
              <a:t>razvojni</a:t>
            </a:r>
            <a:r>
              <a:rPr lang="en-US" dirty="0"/>
              <a:t>, </a:t>
            </a:r>
            <a:r>
              <a:rPr lang="en-US" dirty="0" err="1"/>
              <a:t>istorijski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pl-PL" dirty="0" smtClean="0"/>
              <a:t>faktori.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Za analizu finansijskih instrumenata u razvijenim </a:t>
            </a:r>
            <a:r>
              <a:rPr lang="pl-PL" dirty="0" smtClean="0"/>
              <a:t>tržišnim ekonomijama, </a:t>
            </a:r>
            <a:r>
              <a:rPr lang="en-US" dirty="0" smtClean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0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127" y="901521"/>
            <a:ext cx="10516673" cy="5275442"/>
          </a:xfrm>
        </p:spPr>
        <p:txBody>
          <a:bodyPr>
            <a:normAutofit/>
          </a:bodyPr>
          <a:lstStyle/>
          <a:p>
            <a:r>
              <a:rPr lang="sr-Latn-ME" dirty="0" smtClean="0"/>
              <a:t>Postoje </a:t>
            </a:r>
            <a:r>
              <a:rPr lang="en-US" dirty="0" smtClean="0"/>
              <a:t> </a:t>
            </a:r>
            <a:r>
              <a:rPr lang="sr-Latn-ME" dirty="0" smtClean="0"/>
              <a:t>podjela u tri</a:t>
            </a:r>
            <a:r>
              <a:rPr lang="en-US" dirty="0" smtClean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1. Sistem funkcija (ekonomski sistem, finansijski sistem i dr.),</a:t>
            </a:r>
          </a:p>
          <a:p>
            <a:pPr marL="0" indent="0">
              <a:buNone/>
            </a:pPr>
            <a:r>
              <a:rPr lang="pl-PL" dirty="0"/>
              <a:t>2. Materijalni sistem (tehnički </a:t>
            </a:r>
            <a:r>
              <a:rPr lang="pl-PL" dirty="0" smtClean="0"/>
              <a:t>mehanizmi....),</a:t>
            </a:r>
            <a:endParaRPr lang="pl-PL" dirty="0"/>
          </a:p>
          <a:p>
            <a:pPr marL="0" indent="0">
              <a:buNone/>
            </a:pPr>
            <a:r>
              <a:rPr lang="sr-Latn-ME" dirty="0"/>
              <a:t>3</a:t>
            </a:r>
            <a:r>
              <a:rPr lang="en-US" dirty="0" smtClean="0"/>
              <a:t>. </a:t>
            </a:r>
            <a:r>
              <a:rPr lang="en-US" dirty="0" err="1"/>
              <a:t>Biološki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(</a:t>
            </a:r>
            <a:r>
              <a:rPr lang="en-US" dirty="0" err="1"/>
              <a:t>ekologija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</a:t>
            </a:r>
          </a:p>
          <a:p>
            <a:pPr marL="0" indent="0">
              <a:buNone/>
            </a:pPr>
            <a:r>
              <a:rPr lang="pl-PL" dirty="0"/>
              <a:t>Sistem funkcija dalje se </a:t>
            </a:r>
            <a:r>
              <a:rPr lang="pl-PL" dirty="0" smtClean="0"/>
              <a:t>dijeli </a:t>
            </a:r>
            <a:r>
              <a:rPr lang="pl-PL" dirty="0"/>
              <a:t>na veliki ekonomski sistem, a u </a:t>
            </a:r>
            <a:r>
              <a:rPr lang="en-US" dirty="0" err="1"/>
              <a:t>sastavu</a:t>
            </a:r>
            <a:r>
              <a:rPr lang="en-US" dirty="0"/>
              <a:t>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 smtClean="0"/>
              <a:t>postoj</a:t>
            </a:r>
            <a:r>
              <a:rPr lang="sr-Latn-ME" dirty="0" smtClean="0"/>
              <a:t>e podsistemi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/>
              <a:t>štednja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en-US" dirty="0" smtClean="0"/>
              <a:t> 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roširenu</a:t>
            </a:r>
            <a:r>
              <a:rPr lang="sr-Latn-ME" dirty="0" smtClean="0"/>
              <a:t> </a:t>
            </a:r>
            <a:r>
              <a:rPr lang="en-US" dirty="0" err="1"/>
              <a:t>reprodukciju</a:t>
            </a:r>
            <a:r>
              <a:rPr lang="en-US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44445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ubjektima</a:t>
            </a:r>
            <a:r>
              <a:rPr lang="en-US" dirty="0" smtClean="0"/>
              <a:t>,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b) Struktura po vrstama instrumenata,</a:t>
            </a:r>
          </a:p>
          <a:p>
            <a:pPr marL="0" indent="0" algn="just">
              <a:buNone/>
            </a:pPr>
            <a:r>
              <a:rPr lang="pl-PL" dirty="0"/>
              <a:t>c) Struktura instrumenata po rokovima, i</a:t>
            </a:r>
          </a:p>
          <a:p>
            <a:pPr marL="0" indent="0" algn="just">
              <a:buNone/>
            </a:pPr>
            <a:r>
              <a:rPr lang="en-US" dirty="0"/>
              <a:t>d) </a:t>
            </a:r>
            <a:r>
              <a:rPr lang="en-US" dirty="0" err="1"/>
              <a:t>Straktura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,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odlučivanja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transformaciji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it-IT" dirty="0"/>
              <a:t>Često se </a:t>
            </a:r>
            <a:r>
              <a:rPr lang="it-IT" dirty="0" smtClean="0"/>
              <a:t>ističe</a:t>
            </a:r>
            <a:r>
              <a:rPr lang="sr-Latn-ME" dirty="0" smtClean="0"/>
              <a:t> kakva je</a:t>
            </a:r>
            <a:r>
              <a:rPr lang="it-IT" dirty="0" smtClean="0"/>
              <a:t> </a:t>
            </a:r>
            <a:r>
              <a:rPr lang="it-IT" dirty="0"/>
              <a:t>finansijska struktura po </a:t>
            </a:r>
            <a:r>
              <a:rPr lang="it-IT" dirty="0" smtClean="0"/>
              <a:t>instrumentima</a:t>
            </a:r>
            <a:r>
              <a:rPr lang="sr-Latn-ME" dirty="0" smtClean="0"/>
              <a:t> da li je </a:t>
            </a:r>
            <a:r>
              <a:rPr lang="it-IT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simplificirana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nerazvijena</a:t>
            </a:r>
            <a:r>
              <a:rPr lang="en-US" dirty="0"/>
              <a:t>),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sr-Latn-ME" dirty="0" smtClean="0"/>
              <a:t>ekonomije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340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Struktura i mogućnost razvoja, odnosno značaj pojedinih </a:t>
            </a:r>
            <a:r>
              <a:rPr lang="pl-PL" dirty="0" smtClean="0"/>
              <a:t>instrumenata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odraz</a:t>
            </a:r>
            <a:r>
              <a:rPr lang="en-US" dirty="0"/>
              <a:t> je </a:t>
            </a:r>
            <a:r>
              <a:rPr lang="en-US" dirty="0" smtClean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sr-Latn-ME" dirty="0" smtClean="0"/>
              <a:t>ekonomski </a:t>
            </a:r>
            <a:r>
              <a:rPr lang="pl-PL" dirty="0" smtClean="0"/>
              <a:t>sistem </a:t>
            </a:r>
            <a:r>
              <a:rPr lang="pl-PL" dirty="0"/>
              <a:t>u jednoj zemlji. </a:t>
            </a:r>
            <a:endParaRPr lang="pl-PL" dirty="0" smtClean="0"/>
          </a:p>
          <a:p>
            <a:pPr algn="just"/>
            <a:r>
              <a:rPr lang="pl-PL" dirty="0" smtClean="0"/>
              <a:t>Poznato </a:t>
            </a:r>
            <a:r>
              <a:rPr lang="pl-PL" dirty="0"/>
              <a:t>je da u </a:t>
            </a:r>
            <a:r>
              <a:rPr lang="pl-PL" dirty="0" smtClean="0"/>
              <a:t>tržišnoj ekonomiji </a:t>
            </a:r>
            <a:r>
              <a:rPr lang="pl-PL" dirty="0"/>
              <a:t>postoji vrlo </a:t>
            </a:r>
            <a:r>
              <a:rPr lang="pl-PL" dirty="0" smtClean="0"/>
              <a:t>razvijen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/>
              <a:t>,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razvijeno</a:t>
            </a:r>
            <a:r>
              <a:rPr lang="en-US" dirty="0" smtClean="0"/>
              <a:t> </a:t>
            </a:r>
            <a:r>
              <a:rPr lang="en-US" dirty="0" err="1"/>
              <a:t>otvoreno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pretvaranje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/>
              <a:t>, </a:t>
            </a:r>
            <a:r>
              <a:rPr lang="en-US" dirty="0" err="1"/>
              <a:t>likvidnije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dr</a:t>
            </a:r>
            <a:r>
              <a:rPr lang="en-US" dirty="0" smtClean="0"/>
              <a:t>.)</a:t>
            </a:r>
            <a:r>
              <a:rPr lang="sr-Latn-ME" dirty="0" smtClean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Nasuprot</a:t>
            </a:r>
            <a:r>
              <a:rPr lang="en-US" dirty="0"/>
              <a:t> tome, u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 smtClean="0"/>
              <a:t>razvijenim</a:t>
            </a:r>
            <a:r>
              <a:rPr lang="sr-Latn-ME" dirty="0" smtClean="0"/>
              <a:t> ekonomijama</a:t>
            </a:r>
            <a:r>
              <a:rPr lang="en-US" dirty="0" smtClean="0"/>
              <a:t>,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razvijeno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kredit</a:t>
            </a:r>
            <a:r>
              <a:rPr lang="sr-Latn-ME" dirty="0" smtClean="0"/>
              <a:t>n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/>
              <a:t>gotovog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, </a:t>
            </a:r>
            <a:r>
              <a:rPr lang="en-US" dirty="0" err="1"/>
              <a:t>teškoće</a:t>
            </a:r>
            <a:r>
              <a:rPr lang="en-US" dirty="0"/>
              <a:t> u </a:t>
            </a:r>
            <a:r>
              <a:rPr lang="en-US" dirty="0" err="1"/>
              <a:t>transformaciji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,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sr-Latn-ME" dirty="0" err="1"/>
              <a:t>f</a:t>
            </a:r>
            <a:r>
              <a:rPr lang="en-US" dirty="0" err="1" smtClean="0"/>
              <a:t>luidnost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manja</a:t>
            </a:r>
            <a:r>
              <a:rPr lang="en-US" dirty="0"/>
              <a:t>, a time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3563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odnosom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proizvoda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taj </a:t>
            </a:r>
            <a:r>
              <a:rPr lang="it-IT" dirty="0"/>
              <a:t>način uočavamo da li finansijski instrumenti </a:t>
            </a:r>
            <a:r>
              <a:rPr lang="it-IT" dirty="0" smtClean="0"/>
              <a:t>prate </a:t>
            </a:r>
            <a:r>
              <a:rPr lang="it-IT" dirty="0"/>
              <a:t>po </a:t>
            </a:r>
            <a:r>
              <a:rPr lang="it-IT" dirty="0" smtClean="0"/>
              <a:t>visini </a:t>
            </a:r>
            <a:r>
              <a:rPr lang="it-IT" dirty="0"/>
              <a:t>kretanje </a:t>
            </a:r>
            <a:r>
              <a:rPr lang="it-IT" dirty="0" smtClean="0"/>
              <a:t>društvenog</a:t>
            </a:r>
            <a:r>
              <a:rPr lang="sr-Latn-ME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u </a:t>
            </a:r>
            <a:r>
              <a:rPr lang="sr-Latn-ME" dirty="0" smtClean="0"/>
              <a:t>ekonomiji</a:t>
            </a:r>
            <a:r>
              <a:rPr lang="en-US" dirty="0" smtClean="0"/>
              <a:t>, </a:t>
            </a:r>
            <a:r>
              <a:rPr lang="en-US" dirty="0" err="1"/>
              <a:t>obično</a:t>
            </a:r>
            <a:r>
              <a:rPr lang="en-US" dirty="0"/>
              <a:t>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).</a:t>
            </a:r>
          </a:p>
          <a:p>
            <a:pPr algn="just"/>
            <a:r>
              <a:rPr lang="pl-PL" dirty="0"/>
              <a:t>U analizi strukture finansijskih </a:t>
            </a:r>
            <a:r>
              <a:rPr lang="pl-PL" dirty="0" smtClean="0"/>
              <a:t>instrumenata, svi finansijski </a:t>
            </a:r>
            <a:r>
              <a:rPr lang="en-US" dirty="0" smtClean="0"/>
              <a:t>instrument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mo</a:t>
            </a:r>
            <a:r>
              <a:rPr lang="sr-Latn-ME" dirty="0" smtClean="0"/>
              <a:t>gu se naći u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</a:t>
            </a:r>
            <a:r>
              <a:rPr lang="sr-Latn-ME" dirty="0" smtClean="0"/>
              <a:t>e sektore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 smtClean="0"/>
              <a:t>privredn</a:t>
            </a:r>
            <a:r>
              <a:rPr lang="sr-Latn-ME" sz="2800" dirty="0" smtClean="0"/>
              <a:t>a</a:t>
            </a:r>
            <a:r>
              <a:rPr lang="en-US" sz="2800" dirty="0" smtClean="0"/>
              <a:t> </a:t>
            </a:r>
            <a:r>
              <a:rPr lang="sr-Latn-ME" sz="2800" dirty="0" smtClean="0"/>
              <a:t>društva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smtClean="0"/>
              <a:t> </a:t>
            </a:r>
            <a:r>
              <a:rPr lang="en-US" sz="2800" dirty="0" err="1" smtClean="0"/>
              <a:t>ostal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organizacij</a:t>
            </a:r>
            <a:r>
              <a:rPr lang="sr-Latn-ME" sz="2800" dirty="0" smtClean="0"/>
              <a:t>e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3. </a:t>
            </a:r>
            <a:r>
              <a:rPr lang="en-US" sz="2800" dirty="0" err="1" smtClean="0"/>
              <a:t>stanovništv</a:t>
            </a:r>
            <a:r>
              <a:rPr lang="sr-Latn-ME" sz="2800" dirty="0" smtClean="0"/>
              <a:t>o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4. </a:t>
            </a:r>
            <a:r>
              <a:rPr lang="en-US" sz="2800" dirty="0" smtClean="0"/>
              <a:t> </a:t>
            </a:r>
            <a:r>
              <a:rPr lang="en-US" sz="2800" dirty="0" err="1" smtClean="0"/>
              <a:t>držav</a:t>
            </a:r>
            <a:r>
              <a:rPr lang="sr-Latn-ME" sz="2800" dirty="0" smtClean="0"/>
              <a:t>a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5. </a:t>
            </a:r>
            <a:r>
              <a:rPr lang="en-US" sz="2800" dirty="0" smtClean="0"/>
              <a:t> </a:t>
            </a:r>
            <a:r>
              <a:rPr lang="en-US" sz="2800" dirty="0" err="1" smtClean="0"/>
              <a:t>banak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sr-Latn-ME" sz="2800" dirty="0" smtClean="0"/>
              <a:t>druge </a:t>
            </a:r>
            <a:r>
              <a:rPr lang="en-US" sz="2800" dirty="0" err="1" smtClean="0"/>
              <a:t>finansijsk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institucij</a:t>
            </a:r>
            <a:r>
              <a:rPr lang="sr-Latn-ME" sz="2800" dirty="0" smtClean="0"/>
              <a:t>e</a:t>
            </a:r>
            <a:r>
              <a:rPr lang="en-US" sz="2800" dirty="0" smtClean="0"/>
              <a:t>,</a:t>
            </a:r>
            <a:endParaRPr lang="sr-Latn-ME" sz="2800" dirty="0" smtClean="0"/>
          </a:p>
          <a:p>
            <a:pPr marL="457200" lvl="1" indent="0">
              <a:buNone/>
            </a:pPr>
            <a:r>
              <a:rPr lang="en-US" sz="2800" dirty="0"/>
              <a:t>6. </a:t>
            </a:r>
            <a:r>
              <a:rPr lang="en-US" sz="2800" dirty="0" smtClean="0"/>
              <a:t> </a:t>
            </a:r>
            <a:r>
              <a:rPr lang="en-US" sz="2800" dirty="0" err="1" smtClean="0"/>
              <a:t>inostranstv</a:t>
            </a:r>
            <a:r>
              <a:rPr lang="sr-Latn-ME" sz="2800" dirty="0" smtClean="0"/>
              <a:t>o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51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P</a:t>
            </a:r>
            <a:r>
              <a:rPr lang="en-US" dirty="0" err="1" smtClean="0"/>
              <a:t>rivred</a:t>
            </a:r>
            <a:r>
              <a:rPr lang="sr-Latn-ME" dirty="0" smtClean="0"/>
              <a:t>na društva i</a:t>
            </a:r>
            <a:r>
              <a:rPr lang="en-US" dirty="0" smtClean="0"/>
              <a:t> </a:t>
            </a:r>
            <a:r>
              <a:rPr lang="en-US" dirty="0" err="1"/>
              <a:t>stanovništva</a:t>
            </a:r>
            <a:r>
              <a:rPr lang="en-US" dirty="0"/>
              <a:t>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sr-Latn-ME" dirty="0" smtClean="0"/>
              <a:t> </a:t>
            </a:r>
            <a:r>
              <a:rPr lang="pl-PL" dirty="0" smtClean="0"/>
              <a:t>pokazuju   dominantao </a:t>
            </a:r>
            <a:r>
              <a:rPr lang="pl-PL" dirty="0"/>
              <a:t>učešće. </a:t>
            </a:r>
            <a:endParaRPr lang="pl-PL" dirty="0" smtClean="0"/>
          </a:p>
          <a:p>
            <a:pPr algn="just"/>
            <a:r>
              <a:rPr lang="pl-PL" dirty="0" smtClean="0"/>
              <a:t>Kod </a:t>
            </a:r>
            <a:r>
              <a:rPr lang="pl-PL" dirty="0"/>
              <a:t>privrede to je vezano za </a:t>
            </a:r>
            <a:r>
              <a:rPr lang="pl-PL" dirty="0" smtClean="0"/>
              <a:t>potrebe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sr-Latn-ME" dirty="0" smtClean="0"/>
              <a:t>lovanja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obezbeđenja</a:t>
            </a:r>
            <a:r>
              <a:rPr lang="en-US" dirty="0" smtClean="0"/>
              <a:t> </a:t>
            </a:r>
            <a:r>
              <a:rPr lang="sr-Latn-ME" dirty="0" smtClean="0"/>
              <a:t>likvidnih sredstava kada treba, apo tom osnovu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az-Cyrl-AZ" dirty="0"/>
              <a:t>а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pojavu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viškova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 smtClean="0"/>
              <a:t>prelivaju</a:t>
            </a:r>
            <a:r>
              <a:rPr lang="sr-Latn-ME" dirty="0" smtClean="0"/>
              <a:t> </a:t>
            </a:r>
            <a:r>
              <a:rPr lang="pl-PL" dirty="0" smtClean="0"/>
              <a:t>kod deficitarnih subjekata, </a:t>
            </a:r>
            <a:r>
              <a:rPr lang="pl-PL" dirty="0"/>
              <a:t>odnosno zadržavaju u obliku gotovog novca (ili vrše </a:t>
            </a:r>
            <a:r>
              <a:rPr lang="pl-PL" dirty="0" smtClean="0"/>
              <a:t>realna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 smtClean="0"/>
              <a:t>sektor</a:t>
            </a:r>
            <a:r>
              <a:rPr lang="sr-Latn-ME" dirty="0" smtClean="0"/>
              <a:t>u</a:t>
            </a:r>
            <a:r>
              <a:rPr lang="en-US" dirty="0" smtClean="0"/>
              <a:t>).</a:t>
            </a:r>
            <a:endParaRPr lang="en-US" dirty="0"/>
          </a:p>
          <a:p>
            <a:pPr algn="just"/>
            <a:r>
              <a:rPr lang="pl-PL" dirty="0"/>
              <a:t>Prema strukturi finansijskih instrumenata po vrstama, postoji </a:t>
            </a:r>
            <a:r>
              <a:rPr lang="pl-PL" dirty="0" smtClean="0"/>
              <a:t>mogućnost razvoja </a:t>
            </a:r>
            <a:r>
              <a:rPr lang="pl-PL" dirty="0"/>
              <a:t>multilateralnih ili bilateralnih odnosa. </a:t>
            </a:r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6916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/>
          <a:lstStyle/>
          <a:p>
            <a:pPr algn="just"/>
            <a:r>
              <a:rPr lang="pl-PL" dirty="0" smtClean="0"/>
              <a:t>Multilateralni </a:t>
            </a:r>
            <a:r>
              <a:rPr lang="pl-PL" dirty="0"/>
              <a:t>odnosi (obveznice,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, </a:t>
            </a:r>
            <a:r>
              <a:rPr lang="en-US" dirty="0" err="1"/>
              <a:t>certifikati</a:t>
            </a:r>
            <a:r>
              <a:rPr lang="en-US" dirty="0"/>
              <a:t> o </a:t>
            </a:r>
            <a:r>
              <a:rPr lang="en-US" dirty="0" err="1"/>
              <a:t>sredstvima</a:t>
            </a:r>
            <a:r>
              <a:rPr lang="en-US" dirty="0"/>
              <a:t>)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dređuju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fluidnost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sr-Latn-ME" dirty="0"/>
              <a:t> </a:t>
            </a:r>
            <a:r>
              <a:rPr lang="en-US" dirty="0" err="1"/>
              <a:t>bilateralnih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(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) </a:t>
            </a:r>
            <a:r>
              <a:rPr lang="en-US" dirty="0" err="1"/>
              <a:t>dolaze</a:t>
            </a:r>
            <a:r>
              <a:rPr lang="en-US" dirty="0"/>
              <a:t> do </a:t>
            </a:r>
            <a:r>
              <a:rPr lang="en-US" dirty="0" err="1"/>
              <a:t>ograničavanja</a:t>
            </a:r>
            <a:r>
              <a:rPr lang="en-US" dirty="0"/>
              <a:t> </a:t>
            </a:r>
            <a:r>
              <a:rPr lang="en-US" dirty="0" err="1"/>
              <a:t>fluidnosti</a:t>
            </a:r>
            <a:r>
              <a:rPr lang="sr-Latn-ME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nefinansijskog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zastupljeni</a:t>
            </a:r>
            <a:r>
              <a:rPr lang="en-US" dirty="0"/>
              <a:t> </a:t>
            </a:r>
            <a:r>
              <a:rPr lang="en-US" dirty="0" err="1"/>
              <a:t>bilateralni</a:t>
            </a:r>
            <a:r>
              <a:rPr lang="sr-Latn-ME" dirty="0"/>
              <a:t> </a:t>
            </a:r>
            <a:r>
              <a:rPr lang="en-US" dirty="0" err="1"/>
              <a:t>instrumenti</a:t>
            </a:r>
            <a:r>
              <a:rPr lang="en-US" dirty="0"/>
              <a:t> (</a:t>
            </a:r>
            <a:r>
              <a:rPr lang="en-US" dirty="0" err="1"/>
              <a:t>krediti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robe),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-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/>
              <a:t>dominira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0738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Ročna struktura finansijskih instrumenata pokazuje strukturu </a:t>
            </a:r>
            <a:r>
              <a:rPr lang="pl-PL" dirty="0" smtClean="0"/>
              <a:t>prema </a:t>
            </a:r>
            <a:r>
              <a:rPr lang="en-US" dirty="0" err="1" smtClean="0"/>
              <a:t>vremenskoj</a:t>
            </a:r>
            <a:r>
              <a:rPr lang="en-US" dirty="0" smtClean="0"/>
              <a:t> </a:t>
            </a:r>
            <a:r>
              <a:rPr lang="en-US" dirty="0" err="1"/>
              <a:t>vezanosti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 err="1"/>
              <a:t>kratkoročne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srednjoročne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sr-Latn-ME" dirty="0" smtClean="0"/>
              <a:t>na novčanom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cirkuliše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sr-Latn-ME" dirty="0" smtClean="0"/>
              <a:t>tržišnoj ekonomiji </a:t>
            </a:r>
            <a:r>
              <a:rPr lang="en-US" dirty="0" smtClean="0"/>
              <a:t> </a:t>
            </a:r>
            <a:r>
              <a:rPr lang="en-US" dirty="0" err="1"/>
              <a:t>poprima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sr-Latn-ME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/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67677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9247"/>
            <a:ext cx="10515600" cy="547771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On </a:t>
            </a:r>
            <a:r>
              <a:rPr lang="en-US" dirty="0"/>
              <a:t>se </a:t>
            </a:r>
            <a:r>
              <a:rPr lang="en-US" dirty="0" err="1"/>
              <a:t>nalazi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monetarnih</a:t>
            </a:r>
            <a:r>
              <a:rPr lang="en-US" dirty="0"/>
              <a:t> </a:t>
            </a:r>
            <a:r>
              <a:rPr lang="en-US" dirty="0" err="1"/>
              <a:t>supstituta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ročnosti</a:t>
            </a:r>
            <a:r>
              <a:rPr lang="en-US" dirty="0"/>
              <a:t>,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držaocima</a:t>
            </a:r>
            <a:r>
              <a:rPr lang="en-US" dirty="0"/>
              <a:t>.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to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viška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transformacije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one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najprihvatljiviji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 l</a:t>
            </a:r>
            <a:r>
              <a:rPr lang="en-US" dirty="0" err="1" smtClean="0"/>
              <a:t>ikvidnost</a:t>
            </a:r>
            <a:r>
              <a:rPr lang="en-US" dirty="0"/>
              <a:t>, </a:t>
            </a:r>
            <a:r>
              <a:rPr lang="en-US" dirty="0" err="1"/>
              <a:t>kamatu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rizik</a:t>
            </a:r>
            <a:r>
              <a:rPr lang="en-US" dirty="0"/>
              <a:t>,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je </a:t>
            </a:r>
            <a:r>
              <a:rPr lang="en-US" dirty="0" err="1"/>
              <a:t>razvijenija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raspolaže</a:t>
            </a:r>
            <a:r>
              <a:rPr lang="en-US" dirty="0"/>
              <a:t> s </a:t>
            </a:r>
            <a:r>
              <a:rPr lang="en-US" dirty="0" err="1" smtClean="0"/>
              <a:t>više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sr-Latn-ME" dirty="0" smtClean="0"/>
              <a:t>ekonomija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sr-Latn-ME" dirty="0" smtClean="0"/>
              <a:t>tržišna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98620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588"/>
            <a:ext cx="10515600" cy="54373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efikasni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mobilizacije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viška</a:t>
            </a:r>
            <a:r>
              <a:rPr lang="en-US" dirty="0"/>
              <a:t> u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, </a:t>
            </a:r>
            <a:r>
              <a:rPr lang="en-US" dirty="0"/>
              <a:t>one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raspolagati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razvijenim</a:t>
            </a:r>
            <a:r>
              <a:rPr lang="sr-Latn-ME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mobilizacije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transformacije</a:t>
            </a:r>
            <a:r>
              <a:rPr lang="sr-Latn-ME" dirty="0" smtClean="0"/>
              <a:t> </a:t>
            </a:r>
            <a:r>
              <a:rPr lang="pl-PL" dirty="0" smtClean="0"/>
              <a:t>jednih </a:t>
            </a:r>
            <a:r>
              <a:rPr lang="pl-PL" dirty="0"/>
              <a:t>u druge oblike instrumenata.</a:t>
            </a:r>
          </a:p>
          <a:p>
            <a:pPr algn="just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cirkulišu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okvira </a:t>
            </a:r>
            <a:r>
              <a:rPr lang="pl-PL" dirty="0"/>
              <a:t>odnosa S-I = Na (Na - novčana akumulacija). </a:t>
            </a:r>
            <a:endParaRPr lang="pl-PL" dirty="0" smtClean="0"/>
          </a:p>
          <a:p>
            <a:pPr algn="just"/>
            <a:r>
              <a:rPr lang="pl-PL" dirty="0" smtClean="0"/>
              <a:t>Stoga </a:t>
            </a:r>
            <a:r>
              <a:rPr lang="pl-PL" dirty="0"/>
              <a:t>finansijski višak </a:t>
            </a:r>
            <a:r>
              <a:rPr lang="pl-PL" dirty="0" smtClean="0"/>
              <a:t>redovno </a:t>
            </a:r>
            <a:r>
              <a:rPr lang="en-US" dirty="0" err="1" smtClean="0"/>
              <a:t>završava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angažovana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realnim</a:t>
            </a:r>
            <a:r>
              <a:rPr lang="en-US" dirty="0"/>
              <a:t> </a:t>
            </a:r>
            <a:r>
              <a:rPr lang="en-US" dirty="0" err="1"/>
              <a:t>ulaganjima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likvidnoj</a:t>
            </a:r>
            <a:r>
              <a:rPr lang="en-US" dirty="0"/>
              <a:t> </a:t>
            </a:r>
            <a:r>
              <a:rPr lang="en-US" dirty="0" err="1"/>
              <a:t>aktivi</a:t>
            </a:r>
            <a:r>
              <a:rPr lang="en-US" dirty="0"/>
              <a:t> (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kejnzijanskoj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 </a:t>
            </a:r>
            <a:r>
              <a:rPr lang="en-US" dirty="0" err="1"/>
              <a:t>poslužilo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dođe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poznate</a:t>
            </a:r>
            <a:r>
              <a:rPr lang="en-US" dirty="0"/>
              <a:t> “</a:t>
            </a:r>
            <a:r>
              <a:rPr lang="en-US" dirty="0" err="1"/>
              <a:t>preferencije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”). </a:t>
            </a:r>
            <a:endParaRPr lang="sr-Latn-ME" dirty="0" smtClean="0"/>
          </a:p>
          <a:p>
            <a:pPr algn="just"/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/>
              <a:t>tražilac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negativnu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ovaj</a:t>
            </a:r>
            <a:r>
              <a:rPr lang="sr-Latn-ME" dirty="0"/>
              <a:t>  s</a:t>
            </a:r>
            <a:r>
              <a:rPr lang="en-US" dirty="0" err="1"/>
              <a:t>ektor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sr-Latn-ME" dirty="0"/>
              <a:t> </a:t>
            </a:r>
            <a:r>
              <a:rPr lang="pt-BR" dirty="0"/>
              <a:t>deficitno finansiranje investicija (S</a:t>
            </a:r>
            <a:r>
              <a:rPr lang="sr-Latn-ME" dirty="0"/>
              <a:t>&lt;</a:t>
            </a:r>
            <a:r>
              <a:rPr lang="pt-BR" dirty="0"/>
              <a:t> I).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973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Napominjemo </a:t>
            </a:r>
            <a:r>
              <a:rPr lang="pt-BR" dirty="0"/>
              <a:t>da on pored svoje </a:t>
            </a:r>
            <a:r>
              <a:rPr lang="pt-BR" dirty="0" smtClean="0"/>
              <a:t>akumulacije</a:t>
            </a:r>
            <a:r>
              <a:rPr lang="sr-Latn-ME" dirty="0" smtClean="0"/>
              <a:t>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transferisanu</a:t>
            </a:r>
            <a:r>
              <a:rPr lang="en-US" dirty="0"/>
              <a:t> </a:t>
            </a:r>
            <a:r>
              <a:rPr lang="en-US" dirty="0" err="1"/>
              <a:t>akumulaciju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.</a:t>
            </a:r>
          </a:p>
          <a:p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akumulacija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je </a:t>
            </a:r>
            <a:r>
              <a:rPr lang="en-US" dirty="0" err="1"/>
              <a:t>plasirana</a:t>
            </a:r>
            <a:r>
              <a:rPr lang="en-US" dirty="0"/>
              <a:t> u tri </a:t>
            </a:r>
            <a:r>
              <a:rPr lang="en-US" dirty="0" err="1" smtClean="0"/>
              <a:t>nam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1. </a:t>
            </a:r>
            <a:r>
              <a:rPr lang="en-US" sz="3000" dirty="0" err="1"/>
              <a:t>Povećanje</a:t>
            </a:r>
            <a:r>
              <a:rPr lang="en-US" sz="3000" dirty="0"/>
              <a:t> </a:t>
            </a:r>
            <a:r>
              <a:rPr lang="en-US" sz="3000" dirty="0" err="1"/>
              <a:t>realne</a:t>
            </a:r>
            <a:r>
              <a:rPr lang="en-US" sz="3000" dirty="0"/>
              <a:t> </a:t>
            </a:r>
            <a:r>
              <a:rPr lang="en-US" sz="3000" dirty="0" err="1"/>
              <a:t>aktive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en-US" sz="3000" dirty="0"/>
              <a:t>2. </a:t>
            </a:r>
            <a:r>
              <a:rPr lang="en-US" sz="3000" dirty="0" err="1"/>
              <a:t>Povećanje</a:t>
            </a:r>
            <a:r>
              <a:rPr lang="en-US" sz="3000" dirty="0"/>
              <a:t> </a:t>
            </a:r>
            <a:r>
              <a:rPr lang="en-US" sz="3000" dirty="0" err="1"/>
              <a:t>finansijske</a:t>
            </a:r>
            <a:r>
              <a:rPr lang="en-US" sz="3000" dirty="0"/>
              <a:t> </a:t>
            </a:r>
            <a:r>
              <a:rPr lang="en-US" sz="3000" dirty="0" err="1"/>
              <a:t>aktive</a:t>
            </a:r>
            <a:r>
              <a:rPr lang="en-US" sz="3000" dirty="0"/>
              <a:t>,</a:t>
            </a:r>
          </a:p>
          <a:p>
            <a:pPr marL="457200" lvl="1" indent="0">
              <a:buNone/>
            </a:pPr>
            <a:r>
              <a:rPr lang="en-US" sz="3000" dirty="0"/>
              <a:t>3. </a:t>
            </a:r>
            <a:r>
              <a:rPr lang="en-US" sz="3000" dirty="0" err="1"/>
              <a:t>Smanjenje</a:t>
            </a:r>
            <a:r>
              <a:rPr lang="en-US" sz="3000" dirty="0"/>
              <a:t> </a:t>
            </a:r>
            <a:r>
              <a:rPr lang="en-US" sz="3000" dirty="0" err="1"/>
              <a:t>postojeće</a:t>
            </a:r>
            <a:r>
              <a:rPr lang="en-US" sz="3000" dirty="0"/>
              <a:t> </a:t>
            </a:r>
            <a:r>
              <a:rPr lang="en-US" sz="3000" dirty="0" err="1"/>
              <a:t>zaduženosti</a:t>
            </a:r>
            <a:r>
              <a:rPr lang="en-US" sz="3000" dirty="0"/>
              <a:t> </a:t>
            </a:r>
            <a:r>
              <a:rPr lang="en-US" sz="3000" dirty="0" err="1"/>
              <a:t>prema</a:t>
            </a:r>
            <a:r>
              <a:rPr lang="en-US" sz="3000" dirty="0"/>
              <a:t> </a:t>
            </a:r>
            <a:r>
              <a:rPr lang="en-US" sz="3000" dirty="0" err="1"/>
              <a:t>drugim</a:t>
            </a:r>
            <a:r>
              <a:rPr lang="en-US" sz="3000" dirty="0"/>
              <a:t> </a:t>
            </a:r>
            <a:r>
              <a:rPr lang="en-US" sz="3000" dirty="0" err="1"/>
              <a:t>sektorima</a:t>
            </a:r>
            <a:r>
              <a:rPr lang="en-US" sz="3000" dirty="0"/>
              <a:t>.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posmatramo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uočiti</a:t>
            </a:r>
            <a:r>
              <a:rPr lang="en-US" dirty="0"/>
              <a:t> da se u </a:t>
            </a:r>
            <a:r>
              <a:rPr lang="en-US" dirty="0" err="1" smtClean="0"/>
              <a:t>makrosistemu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tri </a:t>
            </a:r>
            <a:r>
              <a:rPr lang="en-US" dirty="0" err="1"/>
              <a:t>izvora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1. </a:t>
            </a:r>
            <a:r>
              <a:rPr lang="en-US" sz="3000" dirty="0" err="1"/>
              <a:t>Nove</a:t>
            </a:r>
            <a:r>
              <a:rPr lang="en-US" sz="3000" dirty="0"/>
              <a:t> </a:t>
            </a:r>
            <a:r>
              <a:rPr lang="en-US" sz="3000" dirty="0" err="1"/>
              <a:t>akumulacije</a:t>
            </a:r>
            <a:r>
              <a:rPr lang="en-US" sz="3000" dirty="0"/>
              <a:t>, </a:t>
            </a:r>
            <a:r>
              <a:rPr lang="en-US" sz="3000" dirty="0" err="1"/>
              <a:t>kroz</a:t>
            </a:r>
            <a:r>
              <a:rPr lang="en-US" sz="3000" dirty="0"/>
              <a:t> </a:t>
            </a:r>
            <a:r>
              <a:rPr lang="en-US" sz="3000" dirty="0" err="1" smtClean="0"/>
              <a:t>raspod</a:t>
            </a:r>
            <a:r>
              <a:rPr lang="sr-Latn-ME" sz="3000" dirty="0" smtClean="0"/>
              <a:t>j</a:t>
            </a:r>
            <a:r>
              <a:rPr lang="en-US" sz="3000" dirty="0" err="1" smtClean="0"/>
              <a:t>elu</a:t>
            </a:r>
            <a:r>
              <a:rPr lang="en-US" sz="3000" dirty="0" smtClean="0"/>
              <a:t> </a:t>
            </a:r>
            <a:r>
              <a:rPr lang="en-US" sz="3000" dirty="0" err="1"/>
              <a:t>nacionalnog</a:t>
            </a:r>
            <a:r>
              <a:rPr lang="en-US" sz="3000" dirty="0"/>
              <a:t> </a:t>
            </a:r>
            <a:r>
              <a:rPr lang="en-US" sz="3000" dirty="0" err="1"/>
              <a:t>dohotka</a:t>
            </a:r>
            <a:r>
              <a:rPr lang="en-US" sz="3000" dirty="0"/>
              <a:t> (S = Y - C );</a:t>
            </a:r>
          </a:p>
          <a:p>
            <a:pPr marL="457200" lvl="1" indent="0">
              <a:buNone/>
            </a:pPr>
            <a:r>
              <a:rPr lang="en-US" sz="3000" dirty="0"/>
              <a:t>2. </a:t>
            </a:r>
            <a:r>
              <a:rPr lang="en-US" sz="3000" dirty="0" err="1"/>
              <a:t>Smanjenjem</a:t>
            </a:r>
            <a:r>
              <a:rPr lang="en-US" sz="3000" dirty="0"/>
              <a:t> </a:t>
            </a:r>
            <a:r>
              <a:rPr lang="en-US" sz="3000" dirty="0" err="1"/>
              <a:t>finansijske</a:t>
            </a:r>
            <a:r>
              <a:rPr lang="en-US" sz="3000" dirty="0"/>
              <a:t> </a:t>
            </a:r>
            <a:r>
              <a:rPr lang="en-US" sz="3000" dirty="0" err="1"/>
              <a:t>aktive</a:t>
            </a:r>
            <a:r>
              <a:rPr lang="en-US" sz="3000" dirty="0"/>
              <a:t> </a:t>
            </a:r>
            <a:r>
              <a:rPr lang="en-US" sz="3000" dirty="0" err="1"/>
              <a:t>iz</a:t>
            </a:r>
            <a:r>
              <a:rPr lang="en-US" sz="3000" dirty="0"/>
              <a:t> </a:t>
            </a:r>
            <a:r>
              <a:rPr lang="en-US" sz="3000" dirty="0" err="1"/>
              <a:t>prethodnih</a:t>
            </a:r>
            <a:r>
              <a:rPr lang="en-US" sz="3000" dirty="0"/>
              <a:t> </a:t>
            </a:r>
            <a:r>
              <a:rPr lang="en-US" sz="3000" dirty="0" err="1"/>
              <a:t>perioda</a:t>
            </a:r>
            <a:r>
              <a:rPr lang="en-US" sz="3000" dirty="0"/>
              <a:t>,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3. </a:t>
            </a:r>
            <a:r>
              <a:rPr lang="en-US" sz="3000" dirty="0" err="1"/>
              <a:t>Povećanjem</a:t>
            </a:r>
            <a:r>
              <a:rPr lang="en-US" sz="3000" dirty="0"/>
              <a:t> </a:t>
            </a:r>
            <a:r>
              <a:rPr lang="en-US" sz="3000" dirty="0" err="1"/>
              <a:t>zaduženosti</a:t>
            </a:r>
            <a:r>
              <a:rPr lang="en-US" sz="3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847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 smtClean="0"/>
              <a:t>bude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err="1" smtClean="0"/>
              <a:t>investicije</a:t>
            </a:r>
            <a:r>
              <a:rPr lang="en-US" dirty="0" smtClean="0"/>
              <a:t> </a:t>
            </a:r>
            <a:r>
              <a:rPr lang="en-US" dirty="0" err="1"/>
              <a:t>veće</a:t>
            </a:r>
            <a:r>
              <a:rPr lang="en-US" dirty="0"/>
              <a:t> od </a:t>
            </a:r>
            <a:r>
              <a:rPr lang="en-US" dirty="0" err="1"/>
              <a:t>štednje</a:t>
            </a:r>
            <a:r>
              <a:rPr lang="en-US" dirty="0"/>
              <a:t> (I &gt; S), </a:t>
            </a:r>
            <a:r>
              <a:rPr lang="en-US" dirty="0" err="1"/>
              <a:t>tako</a:t>
            </a:r>
            <a:r>
              <a:rPr lang="en-US" dirty="0"/>
              <a:t> da je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 smtClean="0"/>
              <a:t>veći</a:t>
            </a:r>
            <a:r>
              <a:rPr lang="sr-Latn-ME" dirty="0" smtClean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formirane</a:t>
            </a:r>
            <a:r>
              <a:rPr lang="en-US" dirty="0" smtClean="0"/>
              <a:t> </a:t>
            </a:r>
            <a:r>
              <a:rPr lang="en-US" dirty="0" err="1"/>
              <a:t>akumulacije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deficitnog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S = I + Fa - </a:t>
            </a:r>
            <a:r>
              <a:rPr lang="en-US" dirty="0" err="1"/>
              <a:t>Fz</a:t>
            </a:r>
            <a:r>
              <a:rPr lang="en-US" dirty="0"/>
              <a:t> (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zaduženost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kreditima</a:t>
            </a:r>
            <a:r>
              <a:rPr lang="en-US" dirty="0"/>
              <a:t>).</a:t>
            </a:r>
          </a:p>
          <a:p>
            <a:r>
              <a:rPr lang="pl-PL" dirty="0"/>
              <a:t>Normalno je </a:t>
            </a:r>
            <a:r>
              <a:rPr lang="pl-PL" dirty="0" smtClean="0"/>
              <a:t>da </a:t>
            </a:r>
            <a:r>
              <a:rPr lang="pl-PL" dirty="0"/>
              <a:t>je I = S, makar i </a:t>
            </a:r>
            <a:r>
              <a:rPr lang="pl-PL" dirty="0" smtClean="0"/>
              <a:t>ex </a:t>
            </a:r>
            <a:r>
              <a:rPr lang="pl-PL" dirty="0"/>
              <a:t>post u privredi, to znači da dolazi </a:t>
            </a:r>
            <a:r>
              <a:rPr lang="pl-PL" dirty="0" smtClean="0"/>
              <a:t>do promjena </a:t>
            </a:r>
            <a:r>
              <a:rPr lang="pl-PL" dirty="0"/>
              <a:t>u odnosima S i I, kao i u finansijskom bilansu </a:t>
            </a:r>
            <a:r>
              <a:rPr lang="pl-PL" dirty="0" smtClean="0"/>
              <a:t>privrede (Fb): </a:t>
            </a:r>
          </a:p>
          <a:p>
            <a:pPr marL="0" indent="0">
              <a:buNone/>
            </a:pPr>
            <a:r>
              <a:rPr lang="en-US" dirty="0" smtClean="0"/>
              <a:t>S </a:t>
            </a:r>
            <a:r>
              <a:rPr lang="en-US" dirty="0"/>
              <a:t>= I + Fb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55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8" y="1068946"/>
            <a:ext cx="10542431" cy="5108017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3.</a:t>
            </a:r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Monetarni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Kreditni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Spoljnotrgovinski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en-US" dirty="0" err="1"/>
              <a:t>Informacioni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8337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r>
              <a:rPr lang="pl-PL" dirty="0"/>
              <a:t>U makrosistemu finansiranja sada se formira odnos I = S + Fb. </a:t>
            </a:r>
            <a:endParaRPr lang="pl-PL" dirty="0" smtClean="0"/>
          </a:p>
          <a:p>
            <a:pPr algn="just"/>
            <a:r>
              <a:rPr lang="pl-PL" dirty="0" smtClean="0"/>
              <a:t>Ako je I&gt;S</a:t>
            </a:r>
            <a:r>
              <a:rPr lang="pl-PL" dirty="0"/>
              <a:t>, razlika se formira kroz transfer akumulacije iz </a:t>
            </a:r>
            <a:r>
              <a:rPr lang="pl-PL" dirty="0" smtClean="0"/>
              <a:t>drugih sektora </a:t>
            </a:r>
            <a:r>
              <a:rPr lang="pl-PL" dirty="0"/>
              <a:t>u </a:t>
            </a:r>
            <a:r>
              <a:rPr lang="pl-PL" dirty="0" smtClean="0"/>
              <a:t>okviru </a:t>
            </a:r>
            <a:r>
              <a:rPr lang="en-US" dirty="0" err="1" smtClean="0"/>
              <a:t>makroekonomskog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I&lt;S, transfer se </a:t>
            </a:r>
            <a:r>
              <a:rPr lang="en-US" dirty="0" err="1"/>
              <a:t>vrši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sektore</a:t>
            </a:r>
            <a:r>
              <a:rPr lang="en-US" dirty="0"/>
              <a:t>, s </a:t>
            </a:r>
            <a:r>
              <a:rPr lang="en-US" dirty="0" err="1" smtClean="0"/>
              <a:t>deficitarnim</a:t>
            </a:r>
            <a:r>
              <a:rPr lang="sr-Latn-ME" dirty="0" smtClean="0"/>
              <a:t> </a:t>
            </a:r>
            <a:r>
              <a:rPr lang="sv-SE" dirty="0" smtClean="0"/>
              <a:t>ćelijama </a:t>
            </a:r>
            <a:r>
              <a:rPr lang="sv-SE" dirty="0"/>
              <a:t>u okviru sektora, ali se uravnotežavanje vrši u okviru </a:t>
            </a:r>
            <a:r>
              <a:rPr lang="sv-SE" dirty="0" smtClean="0"/>
              <a:t>makroekonomskog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jaz</a:t>
            </a:r>
            <a:r>
              <a:rPr lang="en-US" dirty="0"/>
              <a:t>)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pokriti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tri</a:t>
            </a:r>
            <a:r>
              <a:rPr lang="sr-Latn-ME" dirty="0" smtClean="0"/>
              <a:t> </a:t>
            </a:r>
            <a:r>
              <a:rPr lang="en-US" dirty="0" err="1" smtClean="0"/>
              <a:t>načina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smtClean="0"/>
              <a:t>Prom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enom</a:t>
            </a:r>
            <a:r>
              <a:rPr lang="en-US" sz="2800" dirty="0" smtClean="0"/>
              <a:t> </a:t>
            </a:r>
            <a:r>
              <a:rPr lang="en-US" sz="2800" dirty="0" err="1"/>
              <a:t>zaduženja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finansijskim</a:t>
            </a:r>
            <a:r>
              <a:rPr lang="en-US" sz="2800" dirty="0"/>
              <a:t> </a:t>
            </a:r>
            <a:r>
              <a:rPr lang="en-US" sz="2800" dirty="0" err="1"/>
              <a:t>institucijama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Međusobnim</a:t>
            </a:r>
            <a:r>
              <a:rPr lang="en-US" sz="2800" dirty="0"/>
              <a:t> </a:t>
            </a:r>
            <a:r>
              <a:rPr lang="en-US" sz="2800" dirty="0" err="1"/>
              <a:t>kreditiranje</a:t>
            </a:r>
            <a:r>
              <a:rPr lang="en-US" sz="2800" dirty="0"/>
              <a:t>, </a:t>
            </a:r>
            <a:r>
              <a:rPr lang="en-US" sz="2800" dirty="0" err="1"/>
              <a:t>odloženim</a:t>
            </a:r>
            <a:r>
              <a:rPr lang="en-US" sz="2800" dirty="0"/>
              <a:t> </a:t>
            </a:r>
            <a:r>
              <a:rPr lang="en-US" sz="2800" dirty="0" err="1"/>
              <a:t>plaćanjem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3. Zaduživanjem u inostranstvu (finansijski kredit).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6548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algn="just"/>
            <a:r>
              <a:rPr lang="nb-NO" dirty="0"/>
              <a:t>Sektor privrede mora “popunjavati” manjak sredstava novčane </a:t>
            </a:r>
            <a:r>
              <a:rPr lang="sr-Latn-ME" dirty="0" smtClean="0"/>
              <a:t> a</a:t>
            </a:r>
            <a:r>
              <a:rPr lang="nb-NO" dirty="0" smtClean="0"/>
              <a:t>kumulacije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odnosu na svoje realne </a:t>
            </a:r>
            <a:r>
              <a:rPr lang="pl-PL" dirty="0" smtClean="0"/>
              <a:t>investicije.</a:t>
            </a:r>
          </a:p>
          <a:p>
            <a:pPr algn="just"/>
            <a:r>
              <a:rPr lang="pl-PL" dirty="0" smtClean="0"/>
              <a:t>Kroz ulaganja </a:t>
            </a:r>
            <a:r>
              <a:rPr lang="pl-PL" dirty="0"/>
              <a:t>u finansijske </a:t>
            </a:r>
            <a:r>
              <a:rPr lang="pl-PL" dirty="0" smtClean="0"/>
              <a:t>investicije </a:t>
            </a:r>
            <a:r>
              <a:rPr lang="en-US" dirty="0" smtClean="0"/>
              <a:t>(</a:t>
            </a:r>
            <a:r>
              <a:rPr lang="en-US" dirty="0" err="1"/>
              <a:t>aktivu</a:t>
            </a:r>
            <a:r>
              <a:rPr lang="en-US" dirty="0"/>
              <a:t>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sr-Latn-ME" dirty="0" smtClean="0"/>
              <a:t>su</a:t>
            </a:r>
            <a:r>
              <a:rPr lang="en-US" dirty="0" smtClean="0"/>
              <a:t> </a:t>
            </a:r>
            <a:r>
              <a:rPr lang="en-US" dirty="0" err="1"/>
              <a:t>specifičan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 smtClean="0"/>
              <a:t>naravno</a:t>
            </a:r>
            <a:r>
              <a:rPr lang="sr-Latn-ME" dirty="0" smtClean="0"/>
              <a:t> uz</a:t>
            </a:r>
            <a:r>
              <a:rPr lang="en-US" dirty="0" smtClean="0"/>
              <a:t> </a:t>
            </a:r>
            <a:r>
              <a:rPr lang="en-US" dirty="0" err="1" smtClean="0"/>
              <a:t>efekt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ME" dirty="0" smtClean="0"/>
              <a:t>profitu. </a:t>
            </a:r>
            <a:endParaRPr lang="en-US" dirty="0"/>
          </a:p>
          <a:p>
            <a:pPr algn="just"/>
            <a:r>
              <a:rPr lang="sr-Latn-ME" dirty="0" smtClean="0"/>
              <a:t>Neangažovana</a:t>
            </a:r>
            <a:r>
              <a:rPr lang="sv-SE" dirty="0" smtClean="0"/>
              <a:t> </a:t>
            </a:r>
            <a:r>
              <a:rPr lang="sv-SE" dirty="0"/>
              <a:t>sredstva se najvećim </a:t>
            </a:r>
            <a:r>
              <a:rPr lang="sv-SE" dirty="0" smtClean="0"/>
              <a:t>d</a:t>
            </a:r>
            <a:r>
              <a:rPr lang="sr-Latn-ME" dirty="0" smtClean="0"/>
              <a:t>ij</a:t>
            </a:r>
            <a:r>
              <a:rPr lang="sv-SE" dirty="0" smtClean="0"/>
              <a:t>elom </a:t>
            </a:r>
            <a:r>
              <a:rPr lang="sv-SE" dirty="0"/>
              <a:t>drže u bankarskom sistemu, </a:t>
            </a:r>
            <a:r>
              <a:rPr lang="sr-Latn-ME" dirty="0" smtClean="0"/>
              <a:t>i</a:t>
            </a:r>
            <a:r>
              <a:rPr lang="sv-SE" dirty="0" smtClean="0"/>
              <a:t>z </a:t>
            </a:r>
            <a:r>
              <a:rPr lang="sv-SE" dirty="0"/>
              <a:t>njega se </a:t>
            </a:r>
            <a:r>
              <a:rPr lang="sv-SE" dirty="0" smtClean="0"/>
              <a:t>vraćaju</a:t>
            </a:r>
            <a:r>
              <a:rPr lang="sr-Latn-ME" dirty="0" smtClean="0"/>
              <a:t> </a:t>
            </a:r>
            <a:r>
              <a:rPr lang="pl-PL" dirty="0" smtClean="0"/>
              <a:t>privredi </a:t>
            </a:r>
            <a:r>
              <a:rPr lang="pl-PL" dirty="0"/>
              <a:t>u obliku kredita iz potencijala banaka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S tim </a:t>
            </a:r>
            <a:r>
              <a:rPr lang="pl-PL" dirty="0" smtClean="0"/>
              <a:t>u vezi </a:t>
            </a:r>
            <a:r>
              <a:rPr lang="pl-PL" dirty="0"/>
              <a:t>je i </a:t>
            </a:r>
            <a:r>
              <a:rPr lang="pl-PL" dirty="0" smtClean="0"/>
              <a:t>dio </a:t>
            </a:r>
            <a:r>
              <a:rPr lang="pl-PL" dirty="0"/>
              <a:t>odgovora </a:t>
            </a:r>
            <a:r>
              <a:rPr lang="pl-PL" dirty="0" smtClean="0"/>
              <a:t>na </a:t>
            </a:r>
            <a:r>
              <a:rPr lang="sv-SE" dirty="0"/>
              <a:t>pitanje stalnog rasta sredstava banaka i kredita privrede kod </a:t>
            </a:r>
            <a:r>
              <a:rPr lang="sv-SE" dirty="0" smtClean="0"/>
              <a:t>banaka</a:t>
            </a:r>
            <a:r>
              <a:rPr lang="sr-Latn-ME" dirty="0" smtClean="0"/>
              <a:t>. </a:t>
            </a:r>
            <a:endParaRPr lang="en-US" dirty="0"/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izvora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otvara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nova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teorijski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8490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Gde se nalazi i kolika je (i od čega zavisi) objektivna i optimalna </a:t>
            </a:r>
            <a:r>
              <a:rPr lang="pl-PL" dirty="0" smtClean="0"/>
              <a:t>granica </a:t>
            </a:r>
            <a:r>
              <a:rPr lang="en-US" dirty="0" err="1" smtClean="0"/>
              <a:t>zaduživanja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Granica i oblici zaduživanja u inostranstvu, odnosno oblici i metode </a:t>
            </a:r>
            <a:r>
              <a:rPr lang="pl-PL" dirty="0" smtClean="0"/>
              <a:t>upotrebe inostranih </a:t>
            </a:r>
            <a:r>
              <a:rPr lang="pl-PL" dirty="0"/>
              <a:t>sredstava u procesu razvoja.</a:t>
            </a:r>
          </a:p>
          <a:p>
            <a:r>
              <a:rPr lang="pl-PL" dirty="0"/>
              <a:t>Visina, struktura i ponašanje investicija u odnosu na razvoj privrede u </a:t>
            </a:r>
            <a:r>
              <a:rPr lang="pl-PL" dirty="0" smtClean="0"/>
              <a:t>cjelini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</a:t>
            </a:r>
            <a:r>
              <a:rPr lang="en-US" dirty="0" err="1"/>
              <a:t>proizvodna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jaza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domaće</a:t>
            </a:r>
            <a:r>
              <a:rPr lang="sr-Latn-ME" dirty="0" smtClean="0"/>
              <a:t> </a:t>
            </a:r>
            <a:r>
              <a:rPr lang="en-US" dirty="0" err="1" smtClean="0"/>
              <a:t>akumulacije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usko</a:t>
            </a:r>
            <a:r>
              <a:rPr lang="en-US" dirty="0"/>
              <a:t> </a:t>
            </a:r>
            <a:r>
              <a:rPr lang="en-US" dirty="0" err="1"/>
              <a:t>vezano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izmijenjen </a:t>
            </a:r>
            <a:r>
              <a:rPr lang="pl-PL" dirty="0"/>
              <a:t>sistem </a:t>
            </a:r>
            <a:r>
              <a:rPr lang="pl-PL" dirty="0" smtClean="0"/>
              <a:t>raspodjele </a:t>
            </a:r>
            <a:r>
              <a:rPr lang="pl-PL" dirty="0"/>
              <a:t>u korist akumulacije.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0395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306"/>
            <a:ext cx="10515600" cy="57466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dirty="0" smtClean="0"/>
              <a:t>F</a:t>
            </a:r>
            <a:r>
              <a:rPr lang="en-US" dirty="0" err="1" smtClean="0"/>
              <a:t>inansijski</a:t>
            </a:r>
            <a:r>
              <a:rPr lang="en-US" dirty="0" smtClean="0"/>
              <a:t> </a:t>
            </a:r>
            <a:r>
              <a:rPr lang="en-US" dirty="0" err="1"/>
              <a:t>instrumenti</a:t>
            </a:r>
            <a:r>
              <a:rPr lang="en-US" dirty="0"/>
              <a:t> u </a:t>
            </a:r>
            <a:r>
              <a:rPr lang="en-US" dirty="0" err="1"/>
              <a:t>savremenom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preko </a:t>
            </a:r>
            <a:r>
              <a:rPr lang="pl-PL" dirty="0"/>
              <a:t>kojih on </a:t>
            </a:r>
            <a:r>
              <a:rPr lang="pl-PL" dirty="0" smtClean="0"/>
              <a:t>funkcioniše: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Novac</a:t>
            </a:r>
            <a:r>
              <a:rPr lang="en-US" dirty="0"/>
              <a:t> (</a:t>
            </a:r>
            <a:r>
              <a:rPr lang="en-US" dirty="0" err="1"/>
              <a:t>depozitni</a:t>
            </a:r>
            <a:r>
              <a:rPr lang="en-US" dirty="0"/>
              <a:t>,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 smtClean="0"/>
              <a:t>oročeni</a:t>
            </a:r>
            <a:r>
              <a:rPr lang="en-US" dirty="0" smtClean="0"/>
              <a:t>),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Čekovi</a:t>
            </a:r>
            <a:r>
              <a:rPr lang="en-US" dirty="0" smtClean="0"/>
              <a:t>,</a:t>
            </a:r>
            <a:r>
              <a:rPr lang="sr-Latn-ME" dirty="0" smtClean="0"/>
              <a:t> i </a:t>
            </a:r>
            <a:r>
              <a:rPr lang="en-US" dirty="0" smtClean="0"/>
              <a:t> </a:t>
            </a:r>
            <a:r>
              <a:rPr lang="sr-Latn-ME" dirty="0" smtClean="0"/>
              <a:t>mj</a:t>
            </a:r>
            <a:r>
              <a:rPr lang="en-US" dirty="0" err="1" smtClean="0"/>
              <a:t>enice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 smtClean="0"/>
              <a:t>Akcije</a:t>
            </a:r>
            <a:r>
              <a:rPr lang="sr-Latn-ME" dirty="0" smtClean="0"/>
              <a:t> (dionice)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Obveznice</a:t>
            </a:r>
            <a:r>
              <a:rPr lang="en-US" dirty="0"/>
              <a:t> (</a:t>
            </a:r>
            <a:r>
              <a:rPr lang="en-US" dirty="0" err="1"/>
              <a:t>državne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fondova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sr-Latn-ME" dirty="0"/>
              <a:t>6</a:t>
            </a:r>
            <a:r>
              <a:rPr lang="en-US" dirty="0" smtClean="0"/>
              <a:t>.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sr-Latn-ME" dirty="0"/>
              <a:t>7</a:t>
            </a:r>
            <a:r>
              <a:rPr lang="en-US" dirty="0" smtClean="0"/>
              <a:t>.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sr-Latn-ME" dirty="0"/>
              <a:t>8</a:t>
            </a:r>
            <a:r>
              <a:rPr lang="en-US" dirty="0" smtClean="0"/>
              <a:t>. </a:t>
            </a:r>
            <a:r>
              <a:rPr lang="en-US" dirty="0" err="1"/>
              <a:t>Bankarska</a:t>
            </a:r>
            <a:r>
              <a:rPr lang="en-US" dirty="0"/>
              <a:t> </a:t>
            </a:r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depozitu</a:t>
            </a:r>
            <a:r>
              <a:rPr lang="en-US" dirty="0"/>
              <a:t> (</a:t>
            </a:r>
            <a:r>
              <a:rPr lang="en-US" dirty="0" err="1"/>
              <a:t>depozitni</a:t>
            </a:r>
            <a:r>
              <a:rPr lang="en-US" dirty="0"/>
              <a:t> </a:t>
            </a:r>
            <a:r>
              <a:rPr lang="en-US" dirty="0" err="1"/>
              <a:t>certifikat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sr-Latn-ME" dirty="0"/>
              <a:t>9</a:t>
            </a:r>
            <a:r>
              <a:rPr lang="en-US" dirty="0" smtClean="0"/>
              <a:t>.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/>
              <a:t>akcept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sr-Latn-ME" dirty="0" smtClean="0"/>
              <a:t>0</a:t>
            </a:r>
            <a:r>
              <a:rPr lang="en-US" dirty="0" smtClean="0"/>
              <a:t>. </a:t>
            </a:r>
            <a:r>
              <a:rPr lang="en-US" dirty="0" err="1"/>
              <a:t>Cesija</a:t>
            </a:r>
            <a:r>
              <a:rPr lang="en-US" dirty="0" smtClean="0"/>
              <a:t>,</a:t>
            </a:r>
            <a:r>
              <a:rPr lang="sr-Latn-ME" dirty="0" smtClean="0"/>
              <a:t> a</a:t>
            </a:r>
            <a:r>
              <a:rPr lang="en-US" dirty="0" err="1" smtClean="0"/>
              <a:t>signacija</a:t>
            </a:r>
            <a:r>
              <a:rPr lang="en-US" dirty="0" smtClean="0"/>
              <a:t>,</a:t>
            </a:r>
            <a:r>
              <a:rPr lang="sr-Latn-ME" dirty="0" smtClean="0"/>
              <a:t> k</a:t>
            </a:r>
            <a:r>
              <a:rPr lang="en-US" dirty="0" err="1" smtClean="0"/>
              <a:t>ompenzacija</a:t>
            </a:r>
            <a:r>
              <a:rPr lang="en-US" dirty="0" smtClean="0"/>
              <a:t>,</a:t>
            </a:r>
            <a:r>
              <a:rPr lang="sr-Latn-ME" dirty="0" smtClean="0"/>
              <a:t> o</a:t>
            </a:r>
            <a:r>
              <a:rPr lang="en-US" dirty="0" err="1" smtClean="0"/>
              <a:t>pcij</a:t>
            </a:r>
            <a:r>
              <a:rPr lang="sr-Latn-ME" dirty="0" smtClean="0"/>
              <a:t>a</a:t>
            </a:r>
            <a:r>
              <a:rPr lang="en-US" dirty="0" smtClean="0"/>
              <a:t>,</a:t>
            </a:r>
            <a:r>
              <a:rPr lang="sr-Latn-ME" dirty="0" smtClean="0"/>
              <a:t> f</a:t>
            </a:r>
            <a:r>
              <a:rPr lang="en-US" dirty="0" err="1" smtClean="0"/>
              <a:t>jučersi</a:t>
            </a:r>
            <a:r>
              <a:rPr lang="en-US" dirty="0" smtClean="0"/>
              <a:t>,</a:t>
            </a:r>
            <a:r>
              <a:rPr lang="sr-Latn-ME" dirty="0" smtClean="0"/>
              <a:t> f</a:t>
            </a:r>
            <a:r>
              <a:rPr lang="en-US" dirty="0" err="1" smtClean="0"/>
              <a:t>orvardsi</a:t>
            </a:r>
            <a:r>
              <a:rPr lang="sr-Latn-ME" dirty="0" smtClean="0"/>
              <a:t> i sl.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7816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razvijena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infrastruktura</a:t>
            </a:r>
            <a:r>
              <a:rPr lang="en-US" dirty="0"/>
              <a:t>,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znati</a:t>
            </a:r>
            <a:r>
              <a:rPr lang="sr-Latn-ME" dirty="0" smtClean="0"/>
              <a:t> </a:t>
            </a:r>
            <a:r>
              <a:rPr lang="en-US" dirty="0" err="1" smtClean="0"/>
              <a:t>upravljati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je.</a:t>
            </a:r>
          </a:p>
          <a:p>
            <a:pPr algn="just"/>
            <a:r>
              <a:rPr lang="pl-PL" dirty="0" smtClean="0"/>
              <a:t>U </a:t>
            </a:r>
            <a:r>
              <a:rPr lang="pl-PL" dirty="0"/>
              <a:t>finansijskom </a:t>
            </a:r>
            <a:r>
              <a:rPr lang="pl-PL" dirty="0" smtClean="0"/>
              <a:t>sistemu zemalja u tranziciji, </a:t>
            </a:r>
            <a:r>
              <a:rPr lang="pl-PL" dirty="0"/>
              <a:t>a time i u </a:t>
            </a:r>
            <a:r>
              <a:rPr lang="pl-PL" dirty="0" smtClean="0"/>
              <a:t>njihovom bankarskom </a:t>
            </a:r>
            <a:r>
              <a:rPr lang="pl-PL" dirty="0"/>
              <a:t>sistemu, ne </a:t>
            </a:r>
            <a:r>
              <a:rPr lang="pl-PL" dirty="0" smtClean="0"/>
              <a:t>funkcioniše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modernih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To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 smtClean="0"/>
              <a:t>odnosi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finansijske derivate:</a:t>
            </a:r>
            <a:r>
              <a:rPr lang="en-US" dirty="0" smtClean="0"/>
              <a:t> </a:t>
            </a:r>
            <a:r>
              <a:rPr lang="en-US" dirty="0" err="1"/>
              <a:t>opcije</a:t>
            </a:r>
            <a:r>
              <a:rPr lang="en-US" dirty="0"/>
              <a:t>, </a:t>
            </a:r>
            <a:r>
              <a:rPr lang="en-US" dirty="0" err="1"/>
              <a:t>fjučerse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fo</a:t>
            </a:r>
            <a:r>
              <a:rPr lang="sr-Latn-ME" dirty="0" smtClean="0"/>
              <a:t>r</a:t>
            </a:r>
            <a:r>
              <a:rPr lang="en-US" dirty="0" err="1" smtClean="0"/>
              <a:t>vardse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razvijeni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sr-Latn-ME" dirty="0" smtClean="0"/>
              <a:t>ekonomija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41456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rmAutofit/>
          </a:bodyPr>
          <a:lstStyle/>
          <a:p>
            <a:r>
              <a:rPr lang="sr-Latn-ME" sz="3600" b="1" dirty="0" smtClean="0"/>
              <a:t>6. </a:t>
            </a:r>
            <a:r>
              <a:rPr lang="en-US" sz="3600" b="1" dirty="0" smtClean="0"/>
              <a:t>F</a:t>
            </a:r>
            <a:r>
              <a:rPr lang="sr-Latn-ME" sz="3600" b="1" dirty="0" smtClean="0"/>
              <a:t>inansijski tokovi </a:t>
            </a:r>
            <a:r>
              <a:rPr lang="en-US" sz="3600" b="1" dirty="0" smtClean="0"/>
              <a:t> </a:t>
            </a:r>
            <a:r>
              <a:rPr lang="sr-Latn-ME" sz="3600" b="1" dirty="0" smtClean="0"/>
              <a:t>u  sistemu reprodukcije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tokovi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cirkulaciju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dohotka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štednje</a:t>
            </a:r>
            <a:r>
              <a:rPr lang="en-US" dirty="0"/>
              <a:t>) u </a:t>
            </a:r>
            <a:r>
              <a:rPr lang="en-US" dirty="0" err="1"/>
              <a:t>privredi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Cirkulacija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odvijati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/>
              <a:t>1. Od jednog do drugog subjekta unutar istog sektora.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dva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više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,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čemu</a:t>
            </a:r>
            <a:r>
              <a:rPr lang="en-US" sz="2800" dirty="0"/>
              <a:t> </a:t>
            </a:r>
            <a:r>
              <a:rPr lang="en-US" sz="2800" dirty="0" err="1"/>
              <a:t>jedan</a:t>
            </a:r>
            <a:r>
              <a:rPr lang="en-US" sz="2800" dirty="0"/>
              <a:t> </a:t>
            </a:r>
            <a:r>
              <a:rPr lang="en-US" sz="2800" dirty="0" err="1"/>
              <a:t>postaje</a:t>
            </a:r>
            <a:r>
              <a:rPr lang="en-US" sz="2800" dirty="0"/>
              <a:t> </a:t>
            </a:r>
            <a:r>
              <a:rPr lang="en-US" sz="2800" dirty="0" err="1"/>
              <a:t>samo</a:t>
            </a:r>
            <a:r>
              <a:rPr lang="en-US" sz="2800" dirty="0"/>
              <a:t> “</a:t>
            </a:r>
            <a:r>
              <a:rPr lang="en-US" sz="2800" dirty="0" err="1"/>
              <a:t>prolazni</a:t>
            </a:r>
            <a:r>
              <a:rPr lang="en-US" sz="2800" dirty="0"/>
              <a:t>”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transrnisioni</a:t>
            </a:r>
            <a:r>
              <a:rPr lang="sr-Latn-ME" sz="2800" dirty="0" smtClean="0"/>
              <a:t> </a:t>
            </a:r>
            <a:r>
              <a:rPr lang="en-US" sz="2800" dirty="0" err="1" smtClean="0"/>
              <a:t>mehanizam</a:t>
            </a:r>
            <a:r>
              <a:rPr lang="en-US" sz="2800" dirty="0" smtClean="0"/>
              <a:t> </a:t>
            </a:r>
            <a:r>
              <a:rPr lang="en-US" sz="2800" dirty="0" err="1" smtClean="0"/>
              <a:t>cirkulacije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0" indent="0" algn="just">
              <a:buNone/>
            </a:pPr>
            <a:r>
              <a:rPr lang="en-US" sz="3200" dirty="0" err="1" smtClean="0"/>
              <a:t>Finansijski</a:t>
            </a:r>
            <a:r>
              <a:rPr lang="en-US" sz="3200" dirty="0" smtClean="0"/>
              <a:t> </a:t>
            </a:r>
            <a:r>
              <a:rPr lang="en-US" sz="3200" dirty="0" err="1"/>
              <a:t>tokovi</a:t>
            </a:r>
            <a:r>
              <a:rPr lang="en-US" sz="3200" dirty="0"/>
              <a:t>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imati</a:t>
            </a:r>
            <a:r>
              <a:rPr lang="en-US" sz="3200" dirty="0"/>
              <a:t> </a:t>
            </a:r>
            <a:r>
              <a:rPr lang="en-US" sz="3200" dirty="0" err="1"/>
              <a:t>dva</a:t>
            </a:r>
            <a:r>
              <a:rPr lang="en-US" sz="3200" dirty="0"/>
              <a:t> </a:t>
            </a:r>
            <a:r>
              <a:rPr lang="en-US" sz="3200" dirty="0" err="1"/>
              <a:t>oblika</a:t>
            </a:r>
            <a:r>
              <a:rPr lang="en-US" sz="3200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sr-Latn-ME" sz="2800" dirty="0" err="1"/>
              <a:t>D</a:t>
            </a:r>
            <a:r>
              <a:rPr lang="en-US" sz="2800" dirty="0" err="1" smtClean="0"/>
              <a:t>irektni</a:t>
            </a:r>
            <a:r>
              <a:rPr lang="en-US" sz="2800" dirty="0"/>
              <a:t>, </a:t>
            </a:r>
            <a:r>
              <a:rPr lang="en-US" sz="2800" dirty="0" err="1"/>
              <a:t>kada</a:t>
            </a:r>
            <a:r>
              <a:rPr lang="en-US" sz="2800" dirty="0"/>
              <a:t> se </a:t>
            </a:r>
            <a:r>
              <a:rPr lang="en-US" sz="2800" dirty="0" err="1"/>
              <a:t>sredstva</a:t>
            </a:r>
            <a:r>
              <a:rPr lang="en-US" sz="2800" dirty="0"/>
              <a:t> </a:t>
            </a:r>
            <a:r>
              <a:rPr lang="en-US" sz="2800" dirty="0" err="1"/>
              <a:t>prenose</a:t>
            </a:r>
            <a:r>
              <a:rPr lang="en-US" sz="2800" dirty="0"/>
              <a:t> </a:t>
            </a:r>
            <a:r>
              <a:rPr lang="en-US" sz="2800" dirty="0" err="1"/>
              <a:t>direktno</a:t>
            </a:r>
            <a:r>
              <a:rPr lang="en-US" sz="2800" dirty="0"/>
              <a:t> od </a:t>
            </a:r>
            <a:r>
              <a:rPr lang="en-US" sz="2800" dirty="0" err="1"/>
              <a:t>jednog</a:t>
            </a:r>
            <a:r>
              <a:rPr lang="en-US" sz="2800" dirty="0"/>
              <a:t> do </a:t>
            </a:r>
            <a:r>
              <a:rPr lang="en-US" sz="2800" dirty="0" err="1"/>
              <a:t>drugog</a:t>
            </a:r>
            <a:r>
              <a:rPr lang="en-US" sz="2800" dirty="0"/>
              <a:t> </a:t>
            </a:r>
            <a:r>
              <a:rPr lang="en-US" sz="2800" dirty="0" err="1"/>
              <a:t>subjekta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 smtClean="0"/>
              <a:t>2</a:t>
            </a:r>
            <a:r>
              <a:rPr lang="en-US" sz="2800" dirty="0"/>
              <a:t>. </a:t>
            </a:r>
            <a:r>
              <a:rPr lang="sr-Latn-ME" sz="2800" dirty="0" err="1"/>
              <a:t>P</a:t>
            </a:r>
            <a:r>
              <a:rPr lang="en-US" sz="2800" dirty="0" err="1" smtClean="0"/>
              <a:t>osredni</a:t>
            </a:r>
            <a:r>
              <a:rPr lang="en-US" sz="2800" dirty="0"/>
              <a:t>, </a:t>
            </a:r>
            <a:r>
              <a:rPr lang="en-US" sz="2800" dirty="0" err="1"/>
              <a:t>kada</a:t>
            </a:r>
            <a:r>
              <a:rPr lang="en-US" sz="2800" dirty="0"/>
              <a:t> se </a:t>
            </a:r>
            <a:r>
              <a:rPr lang="en-US" sz="2800" dirty="0" err="1"/>
              <a:t>sredstva</a:t>
            </a:r>
            <a:r>
              <a:rPr lang="en-US" sz="2800" dirty="0"/>
              <a:t> </a:t>
            </a:r>
            <a:r>
              <a:rPr lang="en-US" sz="2800" dirty="0" err="1"/>
              <a:t>prenose</a:t>
            </a:r>
            <a:r>
              <a:rPr lang="en-US" sz="2800" dirty="0"/>
              <a:t> </a:t>
            </a:r>
            <a:r>
              <a:rPr lang="en-US" sz="2800" dirty="0" err="1"/>
              <a:t>posredstvom</a:t>
            </a:r>
            <a:r>
              <a:rPr lang="en-US" sz="2800" dirty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sr-Latn-ME" sz="2800" dirty="0" smtClean="0"/>
              <a:t>finansijskih </a:t>
            </a:r>
            <a:r>
              <a:rPr lang="en-US" sz="2800" dirty="0" err="1" smtClean="0"/>
              <a:t>subjekata</a:t>
            </a:r>
            <a:r>
              <a:rPr lang="pl-PL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1691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odvoji</a:t>
            </a:r>
            <a:r>
              <a:rPr lang="en-US" dirty="0"/>
              <a:t> </a:t>
            </a:r>
            <a:r>
              <a:rPr lang="en-US" dirty="0" err="1"/>
              <a:t>reprodukciona</a:t>
            </a:r>
            <a:r>
              <a:rPr lang="en-US" dirty="0"/>
              <a:t> </a:t>
            </a:r>
            <a:r>
              <a:rPr lang="en-US" dirty="0" err="1"/>
              <a:t>potrošnja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sr-Latn-ME" dirty="0" smtClean="0"/>
              <a:t> - sektor privrede</a:t>
            </a:r>
            <a:r>
              <a:rPr lang="en-US" dirty="0" smtClean="0"/>
              <a:t>, od</a:t>
            </a:r>
            <a:r>
              <a:rPr lang="sr-Latn-ME" dirty="0" smtClean="0"/>
              <a:t> </a:t>
            </a:r>
            <a:r>
              <a:rPr lang="en-US" dirty="0" err="1" smtClean="0"/>
              <a:t>cirkulacije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sr-Latn-ME" dirty="0" smtClean="0"/>
              <a:t>(</a:t>
            </a:r>
            <a:r>
              <a:rPr lang="en-US" dirty="0" err="1" smtClean="0"/>
              <a:t>stanovništvo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privred</a:t>
            </a:r>
            <a:r>
              <a:rPr lang="sr-Latn-ME" dirty="0" smtClean="0"/>
              <a:t>a)</a:t>
            </a:r>
            <a:r>
              <a:rPr lang="en-US" dirty="0" smtClean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uključivanje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sr-Latn-ME" dirty="0" smtClean="0"/>
              <a:t> i drugih finansijskih institucija,</a:t>
            </a:r>
            <a:r>
              <a:rPr lang="en-US" dirty="0" smtClean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en-US" dirty="0" smtClean="0"/>
              <a:t> </a:t>
            </a:r>
            <a:r>
              <a:rPr lang="en-US" dirty="0" err="1" smtClean="0"/>
              <a:t>slika</a:t>
            </a:r>
            <a:r>
              <a:rPr lang="sr-Latn-ME" dirty="0" smtClean="0"/>
              <a:t> </a:t>
            </a:r>
            <a:r>
              <a:rPr lang="en-US" dirty="0" err="1" smtClean="0"/>
              <a:t>međusobne</a:t>
            </a:r>
            <a:r>
              <a:rPr lang="en-US" dirty="0" smtClean="0"/>
              <a:t> </a:t>
            </a:r>
            <a:r>
              <a:rPr lang="en-US" dirty="0" err="1"/>
              <a:t>povezanosti</a:t>
            </a:r>
            <a:r>
              <a:rPr lang="en-US" dirty="0"/>
              <a:t>:</a:t>
            </a:r>
          </a:p>
          <a:p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klasifikovati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Tržišni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Fiskalni</a:t>
            </a:r>
            <a:r>
              <a:rPr lang="en-US" sz="2800" dirty="0"/>
              <a:t>, </a:t>
            </a:r>
          </a:p>
          <a:p>
            <a:pPr marL="457200" lvl="1" indent="0">
              <a:buNone/>
            </a:pPr>
            <a:r>
              <a:rPr lang="en-US" sz="2800" dirty="0"/>
              <a:t>c) </a:t>
            </a:r>
            <a:r>
              <a:rPr lang="en-US" sz="2800" dirty="0" err="1"/>
              <a:t>Regulativni</a:t>
            </a:r>
            <a:r>
              <a:rPr lang="en-US" sz="2800" dirty="0"/>
              <a:t> </a:t>
            </a:r>
            <a:r>
              <a:rPr lang="en-US" sz="2800" dirty="0" err="1"/>
              <a:t>tok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pod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elovanjem</a:t>
            </a:r>
            <a:r>
              <a:rPr lang="en-US" dirty="0" smtClean="0"/>
              <a:t> </a:t>
            </a:r>
            <a:r>
              <a:rPr lang="en-US" dirty="0" err="1" smtClean="0"/>
              <a:t>tržišnog</a:t>
            </a:r>
            <a:r>
              <a:rPr lang="sr-Latn-ME" dirty="0" smtClean="0"/>
              <a:t> </a:t>
            </a:r>
            <a:r>
              <a:rPr lang="en-US" dirty="0" err="1" smtClean="0"/>
              <a:t>mehanizma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 </a:t>
            </a:r>
            <a:r>
              <a:rPr lang="en-US" dirty="0" err="1"/>
              <a:t>specifičnom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20571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472" y="34436"/>
            <a:ext cx="5711242" cy="6103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5199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analizi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sr-Latn-ME" dirty="0" smtClean="0"/>
              <a:t>sistema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finansiranju</a:t>
            </a:r>
            <a:r>
              <a:rPr lang="en-US" dirty="0" smtClean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 smtClean="0"/>
              <a:t>Visina</a:t>
            </a:r>
            <a:r>
              <a:rPr lang="sr-Latn-ME" dirty="0" smtClean="0"/>
              <a:t> finanijskog suficita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err="1" smtClean="0"/>
              <a:t>jačanja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mehanizma</a:t>
            </a:r>
            <a:r>
              <a:rPr lang="sr-Latn-ME" dirty="0" smtClean="0"/>
              <a:t> ponude na finansijskim tržištima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pasive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c) R</a:t>
            </a:r>
            <a:r>
              <a:rPr lang="pl-PL" dirty="0" smtClean="0"/>
              <a:t>azvijena </a:t>
            </a:r>
            <a:r>
              <a:rPr lang="pl-PL" dirty="0"/>
              <a:t>posrednička uloga </a:t>
            </a:r>
            <a:r>
              <a:rPr lang="pl-PL" dirty="0" smtClean="0"/>
              <a:t>banaka i drugih finansijskih institucija  </a:t>
            </a:r>
            <a:r>
              <a:rPr lang="pl-PL" dirty="0"/>
              <a:t>u </a:t>
            </a:r>
            <a:r>
              <a:rPr lang="pl-PL" dirty="0" smtClean="0"/>
              <a:t>finansijskim tokovima </a:t>
            </a:r>
            <a:r>
              <a:rPr lang="pl-PL" dirty="0"/>
              <a:t>uz stalne napore da se optimalno postave u reprodukciji;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017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4435"/>
            <a:ext cx="10515600" cy="5652528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Finansijski potencijal </a:t>
            </a:r>
            <a:r>
              <a:rPr lang="sr-Latn-ME" dirty="0" smtClean="0"/>
              <a:t>ekonomskih </a:t>
            </a:r>
            <a:r>
              <a:rPr lang="en-US" dirty="0" err="1" smtClean="0"/>
              <a:t>subjekata</a:t>
            </a:r>
            <a:r>
              <a:rPr lang="en-US" dirty="0" smtClean="0"/>
              <a:t> </a:t>
            </a:r>
            <a:r>
              <a:rPr lang="sr-Latn-ME" dirty="0" smtClean="0"/>
              <a:t>na tržištima</a:t>
            </a:r>
            <a:r>
              <a:rPr lang="en-US" dirty="0" smtClean="0"/>
              <a:t>, </a:t>
            </a:r>
            <a:r>
              <a:rPr lang="en-US" dirty="0" err="1" smtClean="0"/>
              <a:t>odnos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sr-Latn-ME" dirty="0" smtClean="0"/>
              <a:t>razvijenost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pl-PL" dirty="0" smtClean="0"/>
              <a:t>ukupno </a:t>
            </a:r>
            <a:r>
              <a:rPr lang="pl-PL" dirty="0"/>
              <a:t>u privredi i po pojedinim </a:t>
            </a:r>
            <a:r>
              <a:rPr lang="pl-PL" dirty="0" smtClean="0"/>
              <a:t>sektorima, utiče na kvalitet finansijskih tokova u procesu reprodukcije jedne ekonomije.</a:t>
            </a:r>
            <a:endParaRPr lang="pl-PL" dirty="0"/>
          </a:p>
          <a:p>
            <a:pPr algn="just"/>
            <a:r>
              <a:rPr lang="pl-PL" dirty="0" smtClean="0"/>
              <a:t>Fiskalni </a:t>
            </a:r>
            <a:r>
              <a:rPr lang="pl-PL" dirty="0"/>
              <a:t>tokovi vezani su za </a:t>
            </a:r>
            <a:r>
              <a:rPr lang="pl-PL" dirty="0" smtClean="0"/>
              <a:t>raspodjelu </a:t>
            </a:r>
            <a:r>
              <a:rPr lang="pl-PL" dirty="0"/>
              <a:t>i </a:t>
            </a:r>
            <a:r>
              <a:rPr lang="pl-PL" dirty="0" smtClean="0"/>
              <a:t>preraspodjelu </a:t>
            </a:r>
            <a:r>
              <a:rPr lang="pl-PL" dirty="0"/>
              <a:t>nacionalnog </a:t>
            </a:r>
            <a:r>
              <a:rPr lang="pl-PL" dirty="0" smtClean="0"/>
              <a:t>dohotka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 </a:t>
            </a:r>
            <a:r>
              <a:rPr lang="en-US" dirty="0" err="1" smtClean="0"/>
              <a:t>institucija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(</a:t>
            </a:r>
            <a:r>
              <a:rPr lang="en-US" dirty="0" err="1"/>
              <a:t>porezi</a:t>
            </a:r>
            <a:r>
              <a:rPr lang="en-US" dirty="0"/>
              <a:t>, </a:t>
            </a:r>
            <a:r>
              <a:rPr lang="en-US" dirty="0" err="1"/>
              <a:t>doprinosi</a:t>
            </a:r>
            <a:r>
              <a:rPr lang="en-US" dirty="0"/>
              <a:t>, </a:t>
            </a:r>
            <a:r>
              <a:rPr lang="en-US" dirty="0" err="1"/>
              <a:t>carine</a:t>
            </a:r>
            <a:r>
              <a:rPr lang="en-US" dirty="0"/>
              <a:t>, </a:t>
            </a:r>
            <a:r>
              <a:rPr lang="en-US" dirty="0" err="1"/>
              <a:t>javni</a:t>
            </a:r>
            <a:r>
              <a:rPr lang="en-US" dirty="0"/>
              <a:t> dug </a:t>
            </a:r>
            <a:r>
              <a:rPr lang="en-US" dirty="0" err="1"/>
              <a:t>i</a:t>
            </a:r>
            <a:r>
              <a:rPr lang="en-US" dirty="0"/>
              <a:t> dr.),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društvenom</a:t>
            </a:r>
            <a:r>
              <a:rPr lang="en-US" dirty="0" smtClean="0"/>
              <a:t> </a:t>
            </a:r>
            <a:r>
              <a:rPr lang="en-US" dirty="0" err="1"/>
              <a:t>proizvodu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sr-Latn-ME" dirty="0" smtClean="0"/>
              <a:t>50</a:t>
            </a:r>
            <a:r>
              <a:rPr lang="en-US" dirty="0" smtClean="0"/>
              <a:t>%,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ingerencije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sr-Latn-ME" dirty="0" smtClean="0"/>
              <a:t>ekonomskom</a:t>
            </a:r>
            <a:r>
              <a:rPr lang="en-US" dirty="0" smtClean="0"/>
              <a:t> </a:t>
            </a:r>
            <a:r>
              <a:rPr lang="en-US" dirty="0" err="1"/>
              <a:t>razvoju</a:t>
            </a:r>
            <a:r>
              <a:rPr lang="en-US" dirty="0"/>
              <a:t>, bez </a:t>
            </a:r>
            <a:r>
              <a:rPr lang="en-US" dirty="0" err="1" smtClean="0"/>
              <a:t>obzira</a:t>
            </a:r>
            <a:r>
              <a:rPr lang="sr-Latn-ME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neposredno</a:t>
            </a:r>
            <a:r>
              <a:rPr lang="en-US" dirty="0"/>
              <a:t> “ne </a:t>
            </a:r>
            <a:r>
              <a:rPr lang="en-US" dirty="0" err="1"/>
              <a:t>meša</a:t>
            </a:r>
            <a:r>
              <a:rPr lang="en-US" dirty="0"/>
              <a:t>” u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98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146220"/>
            <a:ext cx="10503794" cy="5030743"/>
          </a:xfrm>
        </p:spPr>
        <p:txBody>
          <a:bodyPr/>
          <a:lstStyle/>
          <a:p>
            <a:r>
              <a:rPr lang="pl-PL" dirty="0"/>
              <a:t>Finansijski sistem igra jednu od ključnih uloga u odvijanju i </a:t>
            </a:r>
            <a:r>
              <a:rPr lang="pl-PL" dirty="0" smtClean="0"/>
              <a:t>regulisanju tokova </a:t>
            </a:r>
            <a:r>
              <a:rPr lang="pl-PL" dirty="0"/>
              <a:t>reprodukcije. </a:t>
            </a:r>
            <a:endParaRPr lang="pl-PL" dirty="0" smtClean="0"/>
          </a:p>
          <a:p>
            <a:pPr algn="just"/>
            <a:r>
              <a:rPr lang="pl-PL" dirty="0" smtClean="0"/>
              <a:t>Finansijski </a:t>
            </a:r>
            <a:r>
              <a:rPr lang="pl-PL" dirty="0"/>
              <a:t>sistem to potpunije ostvaraje ukoliko </a:t>
            </a:r>
            <a:r>
              <a:rPr lang="pl-PL" dirty="0" smtClean="0"/>
              <a:t>ima </a:t>
            </a:r>
            <a:r>
              <a:rPr lang="en-US" dirty="0" err="1" smtClean="0"/>
              <a:t>razvijenije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instrumente</a:t>
            </a:r>
            <a:r>
              <a:rPr lang="en-US" dirty="0"/>
              <a:t>, </a:t>
            </a:r>
            <a:r>
              <a:rPr lang="en-US" dirty="0" err="1"/>
              <a:t>tokove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finansiranj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4257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/>
          <a:lstStyle/>
          <a:p>
            <a:pPr algn="just"/>
            <a:r>
              <a:rPr lang="en-US" dirty="0"/>
              <a:t>To 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razvijena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 smtClean="0"/>
              <a:t>razvijenim</a:t>
            </a:r>
            <a:r>
              <a:rPr lang="sr-Latn-ME" dirty="0" smtClean="0"/>
              <a:t> tržišnim ekonomijama,  naročito danas kao posledica </a:t>
            </a:r>
            <a:r>
              <a:rPr lang="sr-Latn-ME" dirty="0"/>
              <a:t>V</a:t>
            </a:r>
            <a:r>
              <a:rPr lang="sr-Latn-ME" dirty="0" smtClean="0"/>
              <a:t>elike recesije početkom ovog vijeka. 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r>
              <a:rPr lang="pt-BR" dirty="0" smtClean="0"/>
              <a:t>Isključivanje</a:t>
            </a:r>
            <a:r>
              <a:rPr lang="sr-Latn-ME" dirty="0" smtClean="0"/>
              <a:t>m</a:t>
            </a:r>
            <a:r>
              <a:rPr lang="pt-BR" dirty="0" smtClean="0"/>
              <a:t> </a:t>
            </a:r>
            <a:r>
              <a:rPr lang="pt-BR" dirty="0"/>
              <a:t>države iz politike investicija, intervencija u privredi, emisije novca i</a:t>
            </a:r>
            <a:r>
              <a:rPr lang="sr-Latn-ME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da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sr-Latn-ME" dirty="0"/>
              <a:t> </a:t>
            </a:r>
            <a:r>
              <a:rPr lang="en-US" dirty="0" err="1"/>
              <a:t>uloge</a:t>
            </a:r>
            <a:r>
              <a:rPr lang="en-US" dirty="0"/>
              <a:t>,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 smtClean="0"/>
              <a:t>tokovima</a:t>
            </a:r>
            <a:r>
              <a:rPr lang="sr-Latn-ME" dirty="0" smtClean="0"/>
              <a:t>, a jačanju tržišta i tržišnih mehanizama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97059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sr-Latn-ME" dirty="0" smtClean="0"/>
              <a:t>7. Finansijska ulaganja u sistemu reprodukcije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Finansiranje reprodukcije i stalni procesi pretvaranja realnog u </a:t>
            </a:r>
            <a:r>
              <a:rPr lang="pl-PL" dirty="0" smtClean="0"/>
              <a:t>novčani kapital,  pretvaranje </a:t>
            </a:r>
            <a:r>
              <a:rPr lang="pl-PL" dirty="0"/>
              <a:t>novca u realna dobra, odnosno realizacija robnih u </a:t>
            </a:r>
            <a:r>
              <a:rPr lang="pl-PL" dirty="0" smtClean="0"/>
              <a:t>novčane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</a:t>
            </a:r>
            <a:r>
              <a:rPr lang="en-US" dirty="0" smtClean="0"/>
              <a:t>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 smtClean="0"/>
              <a:t>realno</a:t>
            </a:r>
            <a:r>
              <a:rPr lang="sr-Latn-ME" dirty="0" smtClean="0"/>
              <a:t> </a:t>
            </a:r>
            <a:r>
              <a:rPr lang="pl-PL" dirty="0" smtClean="0"/>
              <a:t>neangažovanog </a:t>
            </a:r>
            <a:r>
              <a:rPr lang="pl-PL" dirty="0"/>
              <a:t>kapitala u reprodukciji u novčanom obliku, odnosno u </a:t>
            </a:r>
            <a:r>
              <a:rPr lang="pl-PL" dirty="0" smtClean="0"/>
              <a:t>drugim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 smtClean="0"/>
              <a:t>zadržavanje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d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u </a:t>
            </a:r>
            <a:r>
              <a:rPr lang="en-US" dirty="0" err="1"/>
              <a:t>novčanom</a:t>
            </a:r>
            <a:r>
              <a:rPr lang="en-US" dirty="0"/>
              <a:t> (</a:t>
            </a:r>
            <a:r>
              <a:rPr lang="en-US" dirty="0" err="1"/>
              <a:t>likvidnom</a:t>
            </a:r>
            <a:r>
              <a:rPr lang="en-US" dirty="0"/>
              <a:t>) </a:t>
            </a:r>
            <a:r>
              <a:rPr lang="en-US" dirty="0" err="1"/>
              <a:t>obliku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0394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/>
          <a:lstStyle/>
          <a:p>
            <a:pPr algn="just"/>
            <a:r>
              <a:rPr lang="en-US" dirty="0" err="1"/>
              <a:t>Stvaranje</a:t>
            </a:r>
            <a:r>
              <a:rPr lang="sr-Latn-ME" dirty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u </a:t>
            </a:r>
            <a:r>
              <a:rPr lang="en-US" dirty="0" err="1"/>
              <a:t>bankarskom</a:t>
            </a:r>
            <a:r>
              <a:rPr lang="sr-Latn-ME" dirty="0"/>
              <a:t>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, </a:t>
            </a:r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/>
              <a:t>procesi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povlačenja</a:t>
            </a:r>
            <a:r>
              <a:rPr lang="en-US" dirty="0"/>
              <a:t> (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višem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)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</a:t>
            </a:r>
            <a:r>
              <a:rPr lang="en-US" dirty="0" err="1"/>
              <a:t>stvaranje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drugih finansijskih instrumenata - sve je to metod nastanka finansijskih ulaganja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neophodnosti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u </a:t>
            </a:r>
            <a:r>
              <a:rPr lang="en-US" dirty="0" err="1"/>
              <a:t>finansijskoj</a:t>
            </a:r>
            <a:r>
              <a:rPr lang="sr-Latn-ME" dirty="0"/>
              <a:t> </a:t>
            </a:r>
            <a:r>
              <a:rPr lang="en-US" dirty="0" err="1"/>
              <a:t>teoriji</a:t>
            </a:r>
            <a:r>
              <a:rPr lang="en-US" dirty="0"/>
              <a:t> 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zadržavanja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sr-Latn-ME" dirty="0"/>
              <a:t> </a:t>
            </a:r>
            <a:r>
              <a:rPr lang="en-US" dirty="0" err="1"/>
              <a:t>investicije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7681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Istina</a:t>
            </a:r>
            <a:r>
              <a:rPr lang="en-US" dirty="0"/>
              <a:t>, ne </a:t>
            </a:r>
            <a:r>
              <a:rPr lang="en-US" dirty="0" err="1"/>
              <a:t>radi</a:t>
            </a:r>
            <a:r>
              <a:rPr lang="en-US" dirty="0"/>
              <a:t> se o </a:t>
            </a:r>
            <a:r>
              <a:rPr lang="en-US" dirty="0" err="1"/>
              <a:t>klasičnom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(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),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dohodak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o </a:t>
            </a:r>
            <a:r>
              <a:rPr lang="en-US" dirty="0" err="1"/>
              <a:t>nužnom</a:t>
            </a:r>
            <a:r>
              <a:rPr lang="en-US" dirty="0"/>
              <a:t> </a:t>
            </a:r>
            <a:r>
              <a:rPr lang="en-US" dirty="0" err="1"/>
              <a:t>elementu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sr-Latn-ME" dirty="0" smtClean="0"/>
              <a:t> r</a:t>
            </a:r>
            <a:r>
              <a:rPr lang="en-US" dirty="0" err="1" smtClean="0"/>
              <a:t>eprodukcije</a:t>
            </a:r>
            <a:r>
              <a:rPr lang="en-US" dirty="0"/>
              <a:t>, </a:t>
            </a:r>
            <a:r>
              <a:rPr lang="en-US" dirty="0" smtClean="0"/>
              <a:t>bez</a:t>
            </a:r>
            <a:r>
              <a:rPr lang="sr-Latn-ME" dirty="0" smtClean="0"/>
              <a:t> </a:t>
            </a:r>
            <a:r>
              <a:rPr lang="pl-PL" dirty="0" smtClean="0"/>
              <a:t>kojeg </a:t>
            </a:r>
            <a:r>
              <a:rPr lang="pl-PL" dirty="0"/>
              <a:t>se ona ne bi mogla normalno odvijati.</a:t>
            </a:r>
          </a:p>
          <a:p>
            <a:pPr algn="just"/>
            <a:r>
              <a:rPr lang="en-US" dirty="0" err="1"/>
              <a:t>Visina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 </a:t>
            </a:r>
            <a:r>
              <a:rPr lang="en-US" dirty="0" err="1" smtClean="0"/>
              <a:t>raznih</a:t>
            </a:r>
            <a:r>
              <a:rPr lang="sr-Latn-ME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</a:t>
            </a:r>
            <a:r>
              <a:rPr lang="en-US" dirty="0" err="1" smtClean="0"/>
              <a:t>brže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sporije</a:t>
            </a:r>
            <a:r>
              <a:rPr lang="en-US" dirty="0"/>
              <a:t> </a:t>
            </a:r>
            <a:r>
              <a:rPr lang="en-US" dirty="0" err="1" smtClean="0"/>
              <a:t>procese</a:t>
            </a:r>
            <a:r>
              <a:rPr lang="sr-Latn-ME" dirty="0" smtClean="0"/>
              <a:t> </a:t>
            </a:r>
            <a:r>
              <a:rPr lang="en-US" dirty="0" err="1" smtClean="0"/>
              <a:t>transformacije</a:t>
            </a:r>
            <a:r>
              <a:rPr lang="en-US" dirty="0" smtClean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u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blokiranje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deblokiranje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sr-Latn-ME" dirty="0" smtClean="0"/>
              <a:t> finansijskom </a:t>
            </a:r>
            <a:r>
              <a:rPr lang="en-US" dirty="0" err="1" smtClean="0"/>
              <a:t>sistemu</a:t>
            </a:r>
            <a:r>
              <a:rPr lang="en-US" dirty="0"/>
              <a:t>.</a:t>
            </a:r>
          </a:p>
          <a:p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sr-Latn-ME" dirty="0" smtClean="0"/>
              <a:t>ul</a:t>
            </a:r>
            <a:r>
              <a:rPr lang="en-US" dirty="0" err="1" smtClean="0"/>
              <a:t>aganja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2800" dirty="0"/>
              <a:t>a) kod nefinansijskih sektora, a posebno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sektora</a:t>
            </a:r>
            <a:r>
              <a:rPr lang="en-US" sz="2800" dirty="0"/>
              <a:t> </a:t>
            </a:r>
            <a:r>
              <a:rPr lang="sr-Latn-ME" sz="2800" dirty="0" smtClean="0"/>
              <a:t>ekonomije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0169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b="1" dirty="0" smtClean="0"/>
              <a:t>8.Finansijska ulaganja po instrumentima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(a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 smtClean="0"/>
              <a:t>instramenata</a:t>
            </a:r>
            <a:r>
              <a:rPr lang="sr-Latn-ME" dirty="0" smtClean="0"/>
              <a:t> </a:t>
            </a:r>
            <a:r>
              <a:rPr lang="pl-PL" dirty="0" smtClean="0"/>
              <a:t>po </a:t>
            </a:r>
            <a:r>
              <a:rPr lang="pl-PL" dirty="0"/>
              <a:t>sektorima) pokazuju nekoliko tokova koji se istovremeno odvijaju u </a:t>
            </a:r>
            <a:r>
              <a:rPr lang="pl-PL" dirty="0" smtClean="0"/>
              <a:t>procesu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preraspod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dohodaka</a:t>
            </a:r>
            <a:r>
              <a:rPr lang="en-US" dirty="0"/>
              <a:t>,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poništavanja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procesu </a:t>
            </a:r>
            <a:r>
              <a:rPr lang="pl-PL" dirty="0"/>
              <a:t>transformacije jednog u drugi oblik finansijskog instrumenta</a:t>
            </a:r>
            <a:r>
              <a:rPr lang="pl-PL" dirty="0" smtClean="0"/>
              <a:t>.</a:t>
            </a:r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monetarnog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iskazuje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sr-Latn-ME" dirty="0" smtClean="0"/>
              <a:t>države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sr-Latn-ME" dirty="0"/>
              <a:t> </a:t>
            </a:r>
            <a:r>
              <a:rPr lang="pl-PL" dirty="0"/>
              <a:t>zajednica, ostalih organizacija, stanovništva i drugih </a:t>
            </a:r>
            <a:r>
              <a:rPr lang="pl-PL" dirty="0" smtClean="0"/>
              <a:t>sektora.</a:t>
            </a:r>
            <a:endParaRPr lang="pl-PL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62316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instrumenti</a:t>
            </a:r>
            <a:r>
              <a:rPr lang="en-US" dirty="0"/>
              <a:t>,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brojnost</a:t>
            </a:r>
            <a:r>
              <a:rPr lang="en-US" dirty="0"/>
              <a:t>, </a:t>
            </a:r>
            <a:r>
              <a:rPr lang="en-US" dirty="0" err="1"/>
              <a:t>raznovrsnost</a:t>
            </a:r>
            <a:r>
              <a:rPr lang="en-US" dirty="0"/>
              <a:t>, </a:t>
            </a:r>
            <a:r>
              <a:rPr lang="en-US" dirty="0" err="1"/>
              <a:t>elastičnost</a:t>
            </a:r>
            <a:r>
              <a:rPr lang="en-US" dirty="0" smtClean="0"/>
              <a:t>,</a:t>
            </a:r>
            <a:r>
              <a:rPr lang="sr-Latn-ME" dirty="0" smtClean="0"/>
              <a:t>  f</a:t>
            </a:r>
            <a:r>
              <a:rPr lang="en-US" dirty="0" err="1" smtClean="0"/>
              <a:t>luidnost</a:t>
            </a:r>
            <a:r>
              <a:rPr lang="en-US" dirty="0" smtClean="0"/>
              <a:t>,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sistema (i tržišnog </a:t>
            </a:r>
            <a:r>
              <a:rPr lang="pl-PL" dirty="0" smtClean="0"/>
              <a:t>mehanizma) </a:t>
            </a:r>
            <a:r>
              <a:rPr lang="pl-PL" dirty="0"/>
              <a:t>jedne </a:t>
            </a:r>
            <a:r>
              <a:rPr lang="pl-PL" dirty="0" smtClean="0"/>
              <a:t>ekonomije, </a:t>
            </a:r>
            <a:r>
              <a:rPr lang="pl-PL" dirty="0"/>
              <a:t>a to je osnova i za veću ili manju efikasnost monetarne</a:t>
            </a:r>
            <a:r>
              <a:rPr lang="pl-PL" dirty="0" smtClean="0"/>
              <a:t>, fiskalne </a:t>
            </a:r>
            <a:r>
              <a:rPr lang="pl-PL" dirty="0"/>
              <a:t>i razvojne (stabilizacione) politike.</a:t>
            </a:r>
          </a:p>
          <a:p>
            <a:pPr algn="just"/>
            <a:r>
              <a:rPr lang="pl-PL" dirty="0"/>
              <a:t>Praćenje razvoja finansijskih </a:t>
            </a:r>
            <a:r>
              <a:rPr lang="pl-PL" dirty="0" smtClean="0"/>
              <a:t>instrumenata daje u </a:t>
            </a:r>
            <a:r>
              <a:rPr lang="en-US" dirty="0" err="1" smtClean="0"/>
              <a:t>izvesnom</a:t>
            </a:r>
            <a:r>
              <a:rPr lang="en-US" dirty="0" smtClean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da li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dohotka </a:t>
            </a:r>
            <a:r>
              <a:rPr lang="pl-PL" dirty="0"/>
              <a:t>i drugih oblika aktivnosti.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731857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 </a:t>
            </a:r>
            <a:r>
              <a:rPr lang="en-US" dirty="0" err="1"/>
              <a:t>otkrivaju</a:t>
            </a:r>
            <a:r>
              <a:rPr lang="en-US" dirty="0"/>
              <a:t> </a:t>
            </a:r>
            <a:r>
              <a:rPr lang="en-US" dirty="0" err="1"/>
              <a:t>činjenicu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s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zastupljeni</a:t>
            </a:r>
            <a:r>
              <a:rPr lang="en-US" dirty="0"/>
              <a:t> </a:t>
            </a:r>
            <a:r>
              <a:rPr lang="en-US" dirty="0" err="1"/>
              <a:t>multilateralni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Obveznice</a:t>
            </a:r>
            <a:r>
              <a:rPr lang="en-US" dirty="0"/>
              <a:t>, </a:t>
            </a:r>
            <a:r>
              <a:rPr lang="en-US" dirty="0" err="1"/>
              <a:t>potvrde</a:t>
            </a:r>
            <a:r>
              <a:rPr lang="en-US" dirty="0"/>
              <a:t> o </a:t>
            </a:r>
            <a:r>
              <a:rPr lang="en-US" dirty="0" err="1" smtClean="0"/>
              <a:t>učešću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deponovanju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brojni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 smtClean="0"/>
              <a:t>prenosivi</a:t>
            </a:r>
            <a:r>
              <a:rPr lang="sr-Latn-ME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prodaje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nerazvijeni</a:t>
            </a:r>
            <a:r>
              <a:rPr lang="en-US" dirty="0"/>
              <a:t> u </a:t>
            </a:r>
            <a:r>
              <a:rPr lang="sr-Latn-ME" dirty="0" smtClean="0"/>
              <a:t>tranzicionoj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našem</a:t>
            </a:r>
            <a:r>
              <a:rPr lang="sr-Latn-ME" dirty="0" smtClean="0"/>
              <a:t> </a:t>
            </a:r>
            <a:r>
              <a:rPr lang="pl-PL" dirty="0" smtClean="0"/>
              <a:t>ekonomskom </a:t>
            </a:r>
            <a:r>
              <a:rPr lang="pl-PL" dirty="0"/>
              <a:t>sistemu. </a:t>
            </a:r>
            <a:endParaRPr lang="pl-PL" dirty="0" smtClean="0"/>
          </a:p>
          <a:p>
            <a:pPr algn="just"/>
            <a:r>
              <a:rPr lang="pl-PL" dirty="0" smtClean="0"/>
              <a:t>Dominiraju</a:t>
            </a:r>
            <a:r>
              <a:rPr lang="pl-PL" dirty="0"/>
              <a:t>, u stvari, bilateralni instrumenti, </a:t>
            </a:r>
            <a:r>
              <a:rPr lang="pl-PL" dirty="0" smtClean="0"/>
              <a:t>a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2068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/>
              <a:t>multilateralnih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smetnju</a:t>
            </a:r>
            <a:r>
              <a:rPr lang="en-US" dirty="0" smtClean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mehanizma</a:t>
            </a:r>
            <a:r>
              <a:rPr lang="en-US" dirty="0" smtClean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situaciji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sr-Latn-ME" dirty="0" smtClean="0"/>
              <a:t>jača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kupovina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prodaja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, </a:t>
            </a:r>
            <a:r>
              <a:rPr lang="en-US" dirty="0" err="1" smtClean="0"/>
              <a:t>por</a:t>
            </a:r>
            <a:r>
              <a:rPr lang="sr-Latn-ME" dirty="0" smtClean="0"/>
              <a:t>ij</a:t>
            </a:r>
            <a:r>
              <a:rPr lang="en-US" dirty="0" err="1" smtClean="0"/>
              <a:t>eklo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sr-Latn-ME" dirty="0" smtClean="0"/>
              <a:t>i </a:t>
            </a:r>
            <a:r>
              <a:rPr lang="en-US" dirty="0" err="1" smtClean="0"/>
              <a:t>ekonomski</a:t>
            </a:r>
            <a:r>
              <a:rPr lang="sr-Latn-ME" dirty="0" smtClean="0"/>
              <a:t> </a:t>
            </a:r>
            <a:r>
              <a:rPr lang="en-US" dirty="0" err="1" smtClean="0"/>
              <a:t>osnov</a:t>
            </a:r>
            <a:r>
              <a:rPr lang="en-US" dirty="0" smtClean="0"/>
              <a:t> </a:t>
            </a:r>
            <a:r>
              <a:rPr lang="en-US" dirty="0" err="1" smtClean="0"/>
              <a:t>nastanka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Trebalo</a:t>
            </a:r>
            <a:r>
              <a:rPr lang="en-US" dirty="0" smtClean="0"/>
              <a:t> </a:t>
            </a:r>
            <a:r>
              <a:rPr lang="en-US" dirty="0"/>
              <a:t>bi,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en-US" dirty="0" err="1"/>
              <a:t>multilateralne</a:t>
            </a:r>
            <a:r>
              <a:rPr lang="en-US" dirty="0"/>
              <a:t> </a:t>
            </a:r>
            <a:r>
              <a:rPr lang="en-US" dirty="0" err="1" smtClean="0"/>
              <a:t>oblike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sr-Latn-ME" dirty="0" smtClean="0"/>
              <a:t>na tržištu. </a:t>
            </a:r>
            <a:endParaRPr lang="en-US" dirty="0"/>
          </a:p>
          <a:p>
            <a:pPr algn="just"/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prenosivi</a:t>
            </a:r>
            <a:r>
              <a:rPr lang="en-US" dirty="0"/>
              <a:t>,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oslobađanja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vezivanja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 smtClean="0"/>
              <a:t>, </a:t>
            </a:r>
            <a:r>
              <a:rPr lang="sv-SE" dirty="0" smtClean="0"/>
              <a:t>sve </a:t>
            </a:r>
            <a:r>
              <a:rPr lang="sv-SE" dirty="0"/>
              <a:t>izvan finansijskih posrednika (</a:t>
            </a:r>
            <a:r>
              <a:rPr lang="sv-SE" dirty="0" smtClean="0"/>
              <a:t>s</a:t>
            </a:r>
            <a:r>
              <a:rPr lang="sr-Latn-ME" dirty="0" smtClean="0"/>
              <a:t>ubjekata</a:t>
            </a:r>
            <a:r>
              <a:rPr lang="sv-SE" dirty="0" smtClean="0"/>
              <a:t>) </a:t>
            </a:r>
            <a:r>
              <a:rPr lang="sv-SE" dirty="0"/>
              <a:t>i kredita kao </a:t>
            </a:r>
            <a:r>
              <a:rPr lang="sv-SE" dirty="0" smtClean="0"/>
              <a:t>dominantnog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isključivog</a:t>
            </a:r>
            <a:r>
              <a:rPr lang="en-US" dirty="0"/>
              <a:t>)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s </a:t>
            </a:r>
            <a:r>
              <a:rPr lang="en-US" dirty="0" err="1"/>
              <a:t>bankarskim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350441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Kod sektora preduzeća dominantan oblik su krediti za prodaju robe (</a:t>
            </a:r>
            <a:r>
              <a:rPr lang="pl-PL" dirty="0" smtClean="0"/>
              <a:t>robni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komercijalni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a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/>
              <a:t>opticaju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štedni</a:t>
            </a:r>
            <a:r>
              <a:rPr lang="en-US" dirty="0"/>
              <a:t> </a:t>
            </a:r>
            <a:r>
              <a:rPr lang="en-US" dirty="0" err="1"/>
              <a:t>depoziti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otrebe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on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 smtClean="0"/>
              <a:t>rast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ulaganja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do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Sve</a:t>
            </a:r>
            <a:r>
              <a:rPr lang="sr-Latn-ME" dirty="0" smtClean="0"/>
              <a:t> je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stanovništva</a:t>
            </a:r>
            <a:r>
              <a:rPr lang="en-US" dirty="0"/>
              <a:t> u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sr-Latn-ME" dirty="0" smtClean="0"/>
              <a:t> u</a:t>
            </a:r>
            <a:r>
              <a:rPr lang="en-US" dirty="0" err="1" smtClean="0"/>
              <a:t>laganjima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kao </a:t>
            </a:r>
            <a:r>
              <a:rPr lang="pl-PL" dirty="0"/>
              <a:t>i rast kratkoročnih instrumenata u ostalim nefinansijskim sektorima (</a:t>
            </a:r>
            <a:r>
              <a:rPr lang="pl-PL" dirty="0" smtClean="0"/>
              <a:t>posebno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), </a:t>
            </a:r>
            <a:r>
              <a:rPr lang="sr-Latn-ME" dirty="0" smtClean="0"/>
              <a:t>što </a:t>
            </a:r>
            <a:r>
              <a:rPr lang="en-US" dirty="0" err="1" smtClean="0"/>
              <a:t>dovod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ročne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18588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9854"/>
            <a:ext cx="10515600" cy="541710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Konačno</a:t>
            </a:r>
            <a:r>
              <a:rPr lang="en-US" dirty="0"/>
              <a:t>, u </a:t>
            </a:r>
            <a:r>
              <a:rPr lang="en-US" dirty="0" err="1"/>
              <a:t>izražavanju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samofinansiranja</a:t>
            </a:r>
            <a:r>
              <a:rPr lang="en-US" dirty="0"/>
              <a:t> </a:t>
            </a:r>
            <a:r>
              <a:rPr lang="en-US" dirty="0" err="1" smtClean="0"/>
              <a:t>sektora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 (</a:t>
            </a:r>
            <a:r>
              <a:rPr lang="en-US" dirty="0" err="1"/>
              <a:t>poslovni</a:t>
            </a:r>
            <a:r>
              <a:rPr lang="en-US" dirty="0"/>
              <a:t> fond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amortizacija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, </a:t>
            </a:r>
            <a:r>
              <a:rPr lang="en-US" dirty="0" err="1"/>
              <a:t>uvećanih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 smtClean="0"/>
              <a:t>obzirom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to da se ova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obrtnu</a:t>
            </a:r>
            <a:r>
              <a:rPr lang="en-US" dirty="0"/>
              <a:t> </a:t>
            </a:r>
            <a:r>
              <a:rPr lang="en-US" dirty="0" err="1"/>
              <a:t>sferu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tekući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dnevni</a:t>
            </a:r>
            <a:r>
              <a:rPr lang="en-US" dirty="0"/>
              <a:t>)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transakcione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gotov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u </a:t>
            </a:r>
            <a:r>
              <a:rPr lang="en-US" dirty="0" err="1" smtClean="0"/>
              <a:t>opticaju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inače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, </a:t>
            </a:r>
            <a:r>
              <a:rPr lang="en-US" dirty="0" err="1"/>
              <a:t>očito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ova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plasmanima</a:t>
            </a:r>
            <a:r>
              <a:rPr lang="en-US" dirty="0"/>
              <a:t> </a:t>
            </a:r>
            <a:r>
              <a:rPr lang="en-US" dirty="0" err="1"/>
              <a:t>trebalo</a:t>
            </a:r>
            <a:r>
              <a:rPr lang="en-US" dirty="0"/>
              <a:t> </a:t>
            </a:r>
            <a:r>
              <a:rPr lang="en-US" dirty="0" err="1"/>
              <a:t>separatisati</a:t>
            </a:r>
            <a:r>
              <a:rPr lang="en-US" dirty="0"/>
              <a:t> u tom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raspodele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sv-SE" dirty="0" smtClean="0"/>
              <a:t>predstavljaju </a:t>
            </a:r>
            <a:r>
              <a:rPr lang="sv-SE" dirty="0"/>
              <a:t>finansijska ulaganja koja se mogu “uključiti” u “bilans investicija” </a:t>
            </a:r>
            <a:r>
              <a:rPr lang="sv-SE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pokrića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/>
              <a:t>privredi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50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29" y="0"/>
            <a:ext cx="11618259" cy="67214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3828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protivnom</a:t>
            </a:r>
            <a:r>
              <a:rPr lang="en-US" dirty="0"/>
              <a:t>,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značajan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investicija</a:t>
            </a:r>
            <a:r>
              <a:rPr lang="en-US" dirty="0"/>
              <a:t> se</a:t>
            </a:r>
            <a:r>
              <a:rPr lang="sr-Latn-ME" dirty="0"/>
              <a:t> </a:t>
            </a:r>
            <a:r>
              <a:rPr lang="en-US" dirty="0" err="1"/>
              <a:t>fiktivno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, a </a:t>
            </a:r>
            <a:r>
              <a:rPr lang="en-US" dirty="0" err="1"/>
              <a:t>veći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/>
              <a:t>o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se </a:t>
            </a:r>
            <a:r>
              <a:rPr lang="en-US" dirty="0" err="1"/>
              <a:t>isključuje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čisto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sr-Latn-ME" dirty="0"/>
              <a:t> </a:t>
            </a:r>
            <a:r>
              <a:rPr lang="en-US" dirty="0" err="1"/>
              <a:t>sfere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“</a:t>
            </a:r>
            <a:r>
              <a:rPr lang="en-US" dirty="0" err="1"/>
              <a:t>pokrića</a:t>
            </a:r>
            <a:r>
              <a:rPr lang="en-US" dirty="0" smtClean="0"/>
              <a:t>”</a:t>
            </a:r>
            <a:r>
              <a:rPr lang="sr-Latn-ME" dirty="0" smtClean="0"/>
              <a:t>(štampanje novca)</a:t>
            </a:r>
            <a:r>
              <a:rPr lang="en-US" dirty="0" smtClean="0"/>
              <a:t>, </a:t>
            </a:r>
            <a:r>
              <a:rPr lang="en-US" dirty="0"/>
              <a:t>a ne u </a:t>
            </a:r>
            <a:r>
              <a:rPr lang="en-US" dirty="0" err="1"/>
              <a:t>akumulaciji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pl-PL" dirty="0"/>
              <a:t>odnosno u sferi preraspodjele nacionalnog dohotka.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5997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b="1" dirty="0"/>
              <a:t>9</a:t>
            </a:r>
            <a:r>
              <a:rPr lang="sr-Latn-ME" b="1" dirty="0" smtClean="0"/>
              <a:t>. Mehanizmi finansiranja reprodukcije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/>
              <a:t>tri </a:t>
            </a:r>
            <a:r>
              <a:rPr lang="en-US" dirty="0" err="1"/>
              <a:t>teorijski</a:t>
            </a:r>
            <a:r>
              <a:rPr lang="en-US" dirty="0"/>
              <a:t> </a:t>
            </a:r>
            <a:r>
              <a:rPr lang="en-US" dirty="0" err="1"/>
              <a:t>moguća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reprodukcije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odnosno </a:t>
            </a:r>
            <a:r>
              <a:rPr lang="pl-PL" dirty="0"/>
              <a:t>načina na koje se ulivaju sredstva u reprodukciju: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Samofinansiranje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endParaRPr lang="sr-Latn-ME" dirty="0"/>
          </a:p>
          <a:p>
            <a:pPr marL="0" indent="0">
              <a:buNone/>
            </a:pPr>
            <a:r>
              <a:rPr lang="en-US" dirty="0"/>
              <a:t> -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sr-Latn-ME" dirty="0"/>
              <a:t>,</a:t>
            </a:r>
            <a:endParaRPr lang="en-US" dirty="0"/>
          </a:p>
          <a:p>
            <a:pPr marL="0" indent="0">
              <a:buNone/>
            </a:pPr>
            <a:r>
              <a:rPr lang="sr-Latn-ME" dirty="0"/>
              <a:t> </a:t>
            </a:r>
            <a:r>
              <a:rPr lang="en-US" dirty="0"/>
              <a:t>- </a:t>
            </a:r>
            <a:r>
              <a:rPr lang="en-US" dirty="0" err="1"/>
              <a:t>inostrano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347827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) </a:t>
            </a:r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/>
              <a:t>indirektno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endParaRPr lang="en-U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savremenim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javljaju</a:t>
            </a:r>
            <a:r>
              <a:rPr lang="en-US" dirty="0"/>
              <a:t> se,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smtClean="0"/>
              <a:t>tri</a:t>
            </a:r>
            <a:r>
              <a:rPr lang="sr-Latn-ME" dirty="0" smtClean="0"/>
              <a:t> </a:t>
            </a:r>
            <a:r>
              <a:rPr lang="en-US" dirty="0" err="1" smtClean="0"/>
              <a:t>mehanizma</a:t>
            </a:r>
            <a:r>
              <a:rPr lang="en-US" dirty="0"/>
              <a:t>,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privrednog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 smtClean="0"/>
              <a:t>ekonomskih</a:t>
            </a:r>
            <a:r>
              <a:rPr lang="sr-Latn-ME" dirty="0" smtClean="0"/>
              <a:t> </a:t>
            </a:r>
            <a:r>
              <a:rPr lang="en-US" dirty="0" err="1" smtClean="0"/>
              <a:t>odnosa</a:t>
            </a:r>
            <a:r>
              <a:rPr lang="en-US" dirty="0"/>
              <a:t>,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en-US" dirty="0" err="1" smtClean="0"/>
              <a:t>reprodukciji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razvoja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dr.,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Statički</a:t>
            </a:r>
            <a:r>
              <a:rPr lang="en-US" dirty="0" smtClean="0"/>
              <a:t> </a:t>
            </a:r>
            <a:r>
              <a:rPr lang="en-US" dirty="0" err="1"/>
              <a:t>posmatrano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7379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A. </a:t>
            </a:r>
            <a:r>
              <a:rPr lang="en-US" dirty="0" err="1"/>
              <a:t>Sektorski</a:t>
            </a:r>
            <a:r>
              <a:rPr lang="en-US" dirty="0"/>
              <a:t> (</a:t>
            </a:r>
            <a:r>
              <a:rPr lang="en-US" dirty="0" err="1"/>
              <a:t>mikro</a:t>
            </a:r>
            <a:r>
              <a:rPr lang="en-US" dirty="0"/>
              <a:t>)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samofinansiranje</a:t>
            </a:r>
            <a:r>
              <a:rPr lang="en-US" sz="2800" dirty="0"/>
              <a:t> 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eksterno</a:t>
            </a:r>
            <a:r>
              <a:rPr lang="en-US" sz="2800" dirty="0"/>
              <a:t> </a:t>
            </a:r>
            <a:r>
              <a:rPr lang="en-US" sz="2800" dirty="0" err="1" smtClean="0"/>
              <a:t>finansiranje</a:t>
            </a:r>
            <a:r>
              <a:rPr lang="en-US" sz="2800" dirty="0" smtClean="0"/>
              <a:t>, </a:t>
            </a:r>
            <a:r>
              <a:rPr lang="en-US" sz="2800" dirty="0" err="1"/>
              <a:t>ostvareno</a:t>
            </a:r>
            <a:r>
              <a:rPr lang="en-US" sz="2800" dirty="0"/>
              <a:t> </a:t>
            </a:r>
            <a:r>
              <a:rPr lang="en-US" sz="2800" dirty="0" err="1"/>
              <a:t>preko</a:t>
            </a:r>
            <a:r>
              <a:rPr lang="en-US" sz="2800" dirty="0"/>
              <a:t> </a:t>
            </a:r>
            <a:r>
              <a:rPr lang="en-US" sz="2800" dirty="0" err="1"/>
              <a:t>finansijskog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 err="1"/>
              <a:t>domaćih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inostranih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Samofinansiranje</a:t>
            </a:r>
            <a:r>
              <a:rPr lang="en-US" sz="2800" dirty="0"/>
              <a:t> 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Tržište</a:t>
            </a:r>
            <a:r>
              <a:rPr lang="en-US" sz="2800" dirty="0"/>
              <a:t>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c) </a:t>
            </a:r>
            <a:r>
              <a:rPr lang="en-US" sz="2800" dirty="0" err="1"/>
              <a:t>Fiskalni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smtClean="0"/>
              <a:t>,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d) </a:t>
            </a:r>
            <a:r>
              <a:rPr lang="en-US" sz="2800" dirty="0" err="1"/>
              <a:t>Monetarni</a:t>
            </a:r>
            <a:r>
              <a:rPr lang="en-US" sz="2800" dirty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deficitno</a:t>
            </a:r>
            <a:r>
              <a:rPr lang="en-US" sz="2800" dirty="0"/>
              <a:t> </a:t>
            </a:r>
            <a:r>
              <a:rPr lang="en-US" sz="2800" dirty="0" err="1"/>
              <a:t>finansiranje</a:t>
            </a:r>
            <a:r>
              <a:rPr lang="en-US" sz="2800" dirty="0"/>
              <a:t> </a:t>
            </a:r>
            <a:r>
              <a:rPr lang="en-US" sz="2800" dirty="0" err="1"/>
              <a:t>emisijom</a:t>
            </a:r>
            <a:r>
              <a:rPr lang="en-US" sz="2800" dirty="0"/>
              <a:t> </a:t>
            </a:r>
            <a:r>
              <a:rPr lang="az-Cyrl-AZ" sz="2800" dirty="0"/>
              <a:t>ех </a:t>
            </a:r>
            <a:r>
              <a:rPr lang="en-US" sz="2800" dirty="0"/>
              <a:t>nihilo).</a:t>
            </a:r>
          </a:p>
          <a:p>
            <a:pPr algn="just"/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, da bi </a:t>
            </a:r>
            <a:r>
              <a:rPr lang="en-US" dirty="0" err="1"/>
              <a:t>osigurao</a:t>
            </a:r>
            <a:r>
              <a:rPr lang="en-US" dirty="0"/>
              <a:t> </a:t>
            </a:r>
            <a:r>
              <a:rPr lang="en-US" dirty="0" err="1"/>
              <a:t>kontinuitet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mora </a:t>
            </a:r>
            <a:r>
              <a:rPr lang="pt-BR" dirty="0"/>
              <a:t>paralelno s realnim investicijama osigurati i finansijska ulaganja (oročavanja</a:t>
            </a:r>
            <a:r>
              <a:rPr lang="pt-BR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ograničavanje</a:t>
            </a:r>
            <a:r>
              <a:rPr lang="en-US" dirty="0" smtClean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štednju</a:t>
            </a:r>
            <a:r>
              <a:rPr lang="en-US" dirty="0"/>
              <a:t>, </a:t>
            </a:r>
            <a:r>
              <a:rPr lang="en-US" dirty="0" err="1"/>
              <a:t>držanje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likvidnog</a:t>
            </a:r>
            <a:r>
              <a:rPr lang="sr-Latn-ME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7446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To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/>
              <a:t>veće</a:t>
            </a:r>
            <a:r>
              <a:rPr lang="sr-Latn-ME" dirty="0"/>
              <a:t> </a:t>
            </a:r>
            <a:r>
              <a:rPr lang="pl-PL" dirty="0"/>
              <a:t>akumulacije od realnih ulaganja, a to znači redovno do odstupanja akumulacije i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</a:t>
            </a:r>
          </a:p>
          <a:p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se u </a:t>
            </a:r>
            <a:r>
              <a:rPr lang="en-US" dirty="0" err="1"/>
              <a:t>reprodukcione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prelivati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r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navedena</a:t>
            </a:r>
            <a:r>
              <a:rPr lang="en-US" dirty="0" smtClean="0"/>
              <a:t> </a:t>
            </a:r>
            <a:r>
              <a:rPr lang="en-US" dirty="0" err="1"/>
              <a:t>kanala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 smtClean="0"/>
              <a:t>tržišno</a:t>
            </a:r>
            <a:r>
              <a:rPr lang="sr-Latn-ME" dirty="0"/>
              <a:t>j</a:t>
            </a:r>
            <a:r>
              <a:rPr lang="en-US" dirty="0" smtClean="0"/>
              <a:t> </a:t>
            </a:r>
            <a:r>
              <a:rPr lang="en-US" dirty="0" err="1"/>
              <a:t>privredi</a:t>
            </a:r>
            <a:r>
              <a:rPr lang="en-US" dirty="0"/>
              <a:t> </a:t>
            </a:r>
            <a:r>
              <a:rPr lang="en-US" dirty="0" err="1"/>
              <a:t>samofinansiranje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osredovanje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prihvaćeni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odgovaraju</a:t>
            </a:r>
            <a:r>
              <a:rPr lang="en-US" dirty="0"/>
              <a:t> </a:t>
            </a:r>
            <a:r>
              <a:rPr lang="en-US" dirty="0" err="1"/>
              <a:t>datom</a:t>
            </a:r>
            <a:r>
              <a:rPr lang="en-US" dirty="0"/>
              <a:t> </a:t>
            </a:r>
            <a:r>
              <a:rPr lang="sr-Latn-ME" dirty="0" smtClean="0"/>
              <a:t>proizvodno </a:t>
            </a:r>
            <a:r>
              <a:rPr lang="en-US" dirty="0" smtClean="0"/>
              <a:t>-</a:t>
            </a:r>
            <a:r>
              <a:rPr lang="en-US" dirty="0" err="1"/>
              <a:t>ekonomskom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fiskalni</a:t>
            </a:r>
            <a:r>
              <a:rPr lang="en-US" dirty="0"/>
              <a:t> </a:t>
            </a:r>
            <a:r>
              <a:rPr lang="en-US" dirty="0" err="1"/>
              <a:t>mehanizam</a:t>
            </a:r>
            <a:r>
              <a:rPr lang="en-US" dirty="0"/>
              <a:t> se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minimum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tendenciju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nestajanja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08484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algn="just"/>
            <a:r>
              <a:rPr lang="en-US" dirty="0" err="1" smtClean="0"/>
              <a:t>Samofinansiranje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isključivi</a:t>
            </a:r>
            <a:r>
              <a:rPr lang="en-US" dirty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je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najoptimalniji</a:t>
            </a:r>
            <a:r>
              <a:rPr lang="sr-Latn-ME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sr-Latn-ME" dirty="0"/>
              <a:t> </a:t>
            </a:r>
            <a:r>
              <a:rPr lang="en-US" dirty="0" err="1"/>
              <a:t>tržišta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apsolutni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sr-Latn-ME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je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da se </a:t>
            </a:r>
            <a:r>
              <a:rPr lang="en-US" dirty="0" err="1"/>
              <a:t>prihvati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sr-Latn-ME" dirty="0"/>
              <a:t> </a:t>
            </a:r>
            <a:r>
              <a:rPr lang="en-US" dirty="0" err="1"/>
              <a:t>raspoloživosti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pored </a:t>
            </a:r>
            <a:r>
              <a:rPr lang="en-US" dirty="0" err="1"/>
              <a:t>samofinansiranja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tokove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osnova</a:t>
            </a:r>
            <a:r>
              <a:rPr lang="sr-Latn-ME" dirty="0" smtClean="0"/>
              <a:t> </a:t>
            </a:r>
            <a:r>
              <a:rPr lang="en-US" dirty="0" smtClean="0"/>
              <a:t>ma</a:t>
            </a:r>
            <a:r>
              <a:rPr lang="pt-BR" dirty="0"/>
              <a:t>moguće je u sistemu decentralizovanog formiranja akumulacije, vlastitim fondovima</a:t>
            </a:r>
            <a:r>
              <a:rPr lang="sr-Latn-ME" dirty="0"/>
              <a:t> </a:t>
            </a:r>
            <a:r>
              <a:rPr lang="nn-NO" dirty="0"/>
              <a:t>i ekstemim finansiranjem zatvoriti krug finansiranja reprodukcije</a:t>
            </a:r>
            <a:r>
              <a:rPr lang="nn-NO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10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algn="just"/>
            <a:r>
              <a:rPr lang="en-US" dirty="0" err="1"/>
              <a:t>Samofinansiranje</a:t>
            </a:r>
            <a:r>
              <a:rPr lang="en-US" dirty="0"/>
              <a:t> 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autofinansiranje</a:t>
            </a:r>
            <a:r>
              <a:rPr lang="en-US" dirty="0"/>
              <a:t>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, je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osnovnom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Samofinansiranju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primat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prikupljanja</a:t>
            </a:r>
            <a:r>
              <a:rPr lang="en-US" dirty="0"/>
              <a:t> </a:t>
            </a:r>
            <a:r>
              <a:rPr lang="en-US" dirty="0" err="1" smtClean="0"/>
              <a:t>eksternih</a:t>
            </a:r>
            <a:r>
              <a:rPr lang="sr-Latn-ME" dirty="0" smtClean="0"/>
              <a:t> </a:t>
            </a:r>
            <a:r>
              <a:rPr lang="en-US" dirty="0" err="1" smtClean="0"/>
              <a:t>izvora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finansiranju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To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odvijati</a:t>
            </a:r>
            <a:r>
              <a:rPr lang="en-US" dirty="0" smtClean="0"/>
              <a:t>:</a:t>
            </a:r>
            <a:endParaRPr lang="sr-Latn-ME" dirty="0" smtClean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Neposredno</a:t>
            </a:r>
            <a:r>
              <a:rPr lang="en-US" dirty="0"/>
              <a:t>, </a:t>
            </a:r>
            <a:r>
              <a:rPr lang="en-US" dirty="0" err="1"/>
              <a:t>povezivanje</a:t>
            </a:r>
            <a:r>
              <a:rPr lang="en-US" dirty="0"/>
              <a:t> s </a:t>
            </a:r>
            <a:r>
              <a:rPr lang="en-US" dirty="0" err="1"/>
              <a:t>nosiocem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,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Posredno</a:t>
            </a:r>
            <a:r>
              <a:rPr lang="en-US" dirty="0"/>
              <a:t>,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mehanizma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2465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>
            <a:normAutofit/>
          </a:bodyPr>
          <a:lstStyle/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metod</a:t>
            </a:r>
            <a:r>
              <a:rPr lang="en-US" dirty="0"/>
              <a:t> je </a:t>
            </a:r>
            <a:r>
              <a:rPr lang="en-US" dirty="0" err="1"/>
              <a:t>stabilniji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 smtClean="0"/>
              <a:t>međuzavisnost</a:t>
            </a:r>
            <a:r>
              <a:rPr lang="en-US" dirty="0" smtClean="0"/>
              <a:t> </a:t>
            </a:r>
            <a:r>
              <a:rPr lang="en-US" dirty="0" err="1"/>
              <a:t>subjekata</a:t>
            </a:r>
            <a:r>
              <a:rPr lang="en-US" dirty="0"/>
              <a:t> od </a:t>
            </a:r>
            <a:r>
              <a:rPr lang="en-US" dirty="0" err="1" smtClean="0"/>
              <a:t>ekstemih</a:t>
            </a:r>
            <a:r>
              <a:rPr lang="sr-Latn-ME" dirty="0" smtClean="0"/>
              <a:t> </a:t>
            </a:r>
            <a:r>
              <a:rPr lang="en-US" dirty="0" err="1" smtClean="0"/>
              <a:t>izvora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poremećaja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se </a:t>
            </a:r>
            <a:r>
              <a:rPr lang="en-US" dirty="0" err="1"/>
              <a:t>jave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Ali, </a:t>
            </a:r>
            <a:r>
              <a:rPr lang="en-US" dirty="0" err="1" smtClean="0"/>
              <a:t>kako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sprovesti</a:t>
            </a:r>
            <a:r>
              <a:rPr lang="en-US" dirty="0"/>
              <a:t> </a:t>
            </a:r>
            <a:r>
              <a:rPr lang="en-US" dirty="0" err="1"/>
              <a:t>stopostotni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samofinansiranja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, </a:t>
            </a:r>
            <a:r>
              <a:rPr lang="en-US" dirty="0" err="1" smtClean="0"/>
              <a:t>posebno</a:t>
            </a:r>
            <a:r>
              <a:rPr lang="sr-Latn-ME" dirty="0" smtClean="0"/>
              <a:t> </a:t>
            </a:r>
            <a:r>
              <a:rPr lang="en-US" dirty="0" err="1" smtClean="0"/>
              <a:t>privrednih</a:t>
            </a:r>
            <a:r>
              <a:rPr lang="en-US" dirty="0" smtClean="0"/>
              <a:t> </a:t>
            </a:r>
            <a:r>
              <a:rPr lang="en-US" dirty="0" err="1"/>
              <a:t>subjekata</a:t>
            </a:r>
            <a:r>
              <a:rPr lang="en-US" dirty="0"/>
              <a:t>, to je </a:t>
            </a:r>
            <a:r>
              <a:rPr lang="en-US" dirty="0" err="1"/>
              <a:t>neophodno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specifičnog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tižišta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 smtClean="0"/>
              <a:t>ćemo</a:t>
            </a:r>
            <a:r>
              <a:rPr lang="sr-Latn-ME" dirty="0" smtClean="0"/>
              <a:t> </a:t>
            </a:r>
            <a:r>
              <a:rPr lang="en-US" dirty="0" err="1" smtClean="0"/>
              <a:t>razmotriti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 smtClean="0"/>
              <a:t>ponude</a:t>
            </a:r>
            <a:r>
              <a:rPr lang="sr-Latn-ME" dirty="0" smtClean="0"/>
              <a:t> </a:t>
            </a:r>
            <a:r>
              <a:rPr lang="pt-BR" dirty="0" smtClean="0"/>
              <a:t>i </a:t>
            </a:r>
            <a:r>
              <a:rPr lang="pt-BR" dirty="0"/>
              <a:t>tražnje sredstava, a zatim procese samofinansiranja.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4873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/>
          </a:bodyPr>
          <a:lstStyle/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Krediti</a:t>
            </a:r>
            <a:r>
              <a:rPr lang="en-US" sz="2800" dirty="0"/>
              <a:t> </a:t>
            </a:r>
            <a:r>
              <a:rPr lang="en-US" sz="2800" dirty="0" err="1"/>
              <a:t>domaćih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inostranih</a:t>
            </a:r>
            <a:r>
              <a:rPr lang="en-US" sz="2800" dirty="0"/>
              <a:t> </a:t>
            </a:r>
            <a:r>
              <a:rPr lang="en-US" sz="2800" dirty="0" err="1"/>
              <a:t>banaka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Zajednička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c) </a:t>
            </a:r>
            <a:r>
              <a:rPr lang="en-US" sz="2800" dirty="0" err="1"/>
              <a:t>Udruživanje</a:t>
            </a:r>
            <a:r>
              <a:rPr lang="en-US" sz="2800" dirty="0"/>
              <a:t> s </a:t>
            </a:r>
            <a:r>
              <a:rPr lang="en-US" sz="2800" dirty="0" err="1"/>
              <a:t>domaćim</a:t>
            </a:r>
            <a:r>
              <a:rPr lang="en-US" sz="2800" dirty="0"/>
              <a:t> </a:t>
            </a:r>
            <a:r>
              <a:rPr lang="en-US" sz="2800" dirty="0" err="1"/>
              <a:t>subjektima</a:t>
            </a:r>
            <a:r>
              <a:rPr lang="en-US" sz="2800" dirty="0"/>
              <a:t> </a:t>
            </a:r>
            <a:r>
              <a:rPr lang="en-US" sz="2800" dirty="0" err="1"/>
              <a:t>radi</a:t>
            </a:r>
            <a:r>
              <a:rPr lang="en-US" sz="2800" dirty="0"/>
              <a:t> </a:t>
            </a:r>
            <a:r>
              <a:rPr lang="en-US" sz="2800" dirty="0" err="1"/>
              <a:t>zajedničkih</a:t>
            </a:r>
            <a:r>
              <a:rPr lang="en-US" sz="2800" dirty="0"/>
              <a:t> </a:t>
            </a:r>
            <a:r>
              <a:rPr lang="en-US" sz="2800" dirty="0" err="1"/>
              <a:t>ulaganja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d) </a:t>
            </a:r>
            <a:r>
              <a:rPr lang="en-US" sz="2800" dirty="0" err="1"/>
              <a:t>Sredstava</a:t>
            </a:r>
            <a:r>
              <a:rPr lang="en-US" sz="2800" dirty="0"/>
              <a:t> </a:t>
            </a:r>
            <a:r>
              <a:rPr lang="sr-Latn-ME" sz="2800" dirty="0" smtClean="0"/>
              <a:t>budžeta države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zajednica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e) Ostala sredstva (krediti) drugih pravnih osoba.</a:t>
            </a:r>
          </a:p>
          <a:p>
            <a:pPr algn="just"/>
            <a:r>
              <a:rPr lang="sr-Latn-ME" dirty="0" smtClean="0"/>
              <a:t>Prisutna je</a:t>
            </a:r>
            <a:r>
              <a:rPr lang="en-US" dirty="0" smtClean="0"/>
              <a:t> </a:t>
            </a:r>
            <a:r>
              <a:rPr lang="en-US" dirty="0" err="1" smtClean="0"/>
              <a:t>pojav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sr-Latn-ME" dirty="0" smtClean="0"/>
              <a:t>zbog</a:t>
            </a:r>
            <a:r>
              <a:rPr lang="en-US" dirty="0" smtClean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/>
              <a:t>, </a:t>
            </a:r>
            <a:r>
              <a:rPr lang="en-US" dirty="0" err="1"/>
              <a:t>ročne</a:t>
            </a:r>
            <a:r>
              <a:rPr lang="en-US" dirty="0"/>
              <a:t> </a:t>
            </a:r>
            <a:r>
              <a:rPr lang="en-US" dirty="0" err="1"/>
              <a:t>strakture</a:t>
            </a:r>
            <a:r>
              <a:rPr lang="en-US" dirty="0"/>
              <a:t>, </a:t>
            </a:r>
            <a:r>
              <a:rPr lang="en-US" dirty="0" err="1"/>
              <a:t>prelivanja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oslobadanja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, što se odvija 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tižišta</a:t>
            </a:r>
            <a:r>
              <a:rPr lang="sr-Latn-ME" smtClean="0"/>
              <a:t>. 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KRAJ                                                     HVALA!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04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2" y="1223493"/>
            <a:ext cx="10478037" cy="4953470"/>
          </a:xfrm>
        </p:spPr>
        <p:txBody>
          <a:bodyPr/>
          <a:lstStyle/>
          <a:p>
            <a:pPr algn="just"/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,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prikazati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sledeći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Finansijski sistem se sastoji od određenih podsistema, institucija </a:t>
            </a:r>
            <a:r>
              <a:rPr lang="pl-PL" dirty="0" smtClean="0"/>
              <a:t>i </a:t>
            </a:r>
            <a:r>
              <a:rPr lang="en-US" dirty="0" err="1" smtClean="0"/>
              <a:t>instrumenata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povezanosti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tokova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njihovoj</a:t>
            </a:r>
            <a:r>
              <a:rPr lang="en-US" dirty="0" smtClean="0"/>
              <a:t> </a:t>
            </a:r>
            <a:r>
              <a:rPr lang="en-US" dirty="0" err="1"/>
              <a:t>stalnoj</a:t>
            </a:r>
            <a:r>
              <a:rPr lang="en-US" dirty="0"/>
              <a:t> </a:t>
            </a:r>
            <a:r>
              <a:rPr lang="en-US" dirty="0" err="1"/>
              <a:t>međusobnoj</a:t>
            </a:r>
            <a:r>
              <a:rPr lang="en-US" dirty="0"/>
              <a:t> </a:t>
            </a:r>
            <a:r>
              <a:rPr lang="en-US" dirty="0" err="1" smtClean="0"/>
              <a:t>izm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oblika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94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862885"/>
            <a:ext cx="10542431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sistemom</a:t>
            </a:r>
            <a:r>
              <a:rPr lang="en-US" dirty="0"/>
              <a:t>, </a:t>
            </a:r>
            <a:r>
              <a:rPr lang="en-US" dirty="0" err="1"/>
              <a:t>odlučivanje</a:t>
            </a:r>
            <a:r>
              <a:rPr lang="en-US" dirty="0"/>
              <a:t> o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usm</a:t>
            </a:r>
            <a:r>
              <a:rPr lang="sr-Latn-ME" dirty="0" smtClean="0"/>
              <a:t>j</a:t>
            </a:r>
            <a:r>
              <a:rPr lang="en-US" dirty="0" err="1" smtClean="0"/>
              <a:t>eravanju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, </a:t>
            </a:r>
            <a:r>
              <a:rPr lang="en-US" dirty="0" err="1"/>
              <a:t>prisvajanje</a:t>
            </a:r>
            <a:r>
              <a:rPr lang="en-US" dirty="0"/>
              <a:t> </a:t>
            </a:r>
            <a:r>
              <a:rPr lang="en-US" dirty="0" err="1"/>
              <a:t>reztiltata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upravljanje</a:t>
            </a:r>
            <a:r>
              <a:rPr lang="sr-Latn-ME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 smtClean="0"/>
              <a:t>ekonomsku</a:t>
            </a:r>
            <a:r>
              <a:rPr lang="en-US" dirty="0" smtClean="0"/>
              <a:t> </a:t>
            </a:r>
            <a:r>
              <a:rPr lang="en-US" dirty="0" err="1"/>
              <a:t>bazu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Funkcionisanje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proširene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: </a:t>
            </a:r>
            <a:r>
              <a:rPr lang="en-US" b="1" dirty="0" err="1" smtClean="0"/>
              <a:t>prvo</a:t>
            </a:r>
            <a:r>
              <a:rPr lang="sr-Latn-ME" dirty="0"/>
              <a:t>: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 smtClean="0"/>
              <a:t>odnosno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/>
              <a:t>(a) </a:t>
            </a:r>
            <a:r>
              <a:rPr lang="sr-Latn-ME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akumulacije</a:t>
            </a:r>
            <a:r>
              <a:rPr lang="en-US" dirty="0"/>
              <a:t>; (b) </a:t>
            </a:r>
            <a:r>
              <a:rPr lang="sr-Latn-ME" dirty="0" err="1"/>
              <a:t>u</a:t>
            </a:r>
            <a:r>
              <a:rPr lang="en-US" dirty="0" err="1" smtClean="0"/>
              <a:t>vozne</a:t>
            </a:r>
            <a:r>
              <a:rPr lang="en-US" dirty="0" smtClean="0"/>
              <a:t> </a:t>
            </a:r>
            <a:r>
              <a:rPr lang="en-US" dirty="0" err="1" smtClean="0"/>
              <a:t>akumulacije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Su); (c) </a:t>
            </a:r>
            <a:r>
              <a:rPr lang="sr-Latn-ME" dirty="0" err="1"/>
              <a:t>d</a:t>
            </a:r>
            <a:r>
              <a:rPr lang="en-US" dirty="0" err="1" smtClean="0"/>
              <a:t>eficitni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(</a:t>
            </a:r>
            <a:r>
              <a:rPr lang="en-US" dirty="0" err="1"/>
              <a:t>kreiranje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az-Cyrl-AZ" dirty="0"/>
              <a:t>ех </a:t>
            </a:r>
            <a:r>
              <a:rPr lang="en-US" dirty="0" smtClean="0"/>
              <a:t>nihilo</a:t>
            </a:r>
            <a:r>
              <a:rPr lang="sr-Latn-ME" dirty="0" smtClean="0"/>
              <a:t>)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 smtClean="0"/>
              <a:t>finansiranja</a:t>
            </a:r>
            <a:r>
              <a:rPr lang="sr-Latn-ME" dirty="0" smtClean="0"/>
              <a:t> </a:t>
            </a:r>
            <a:r>
              <a:rPr lang="en-US" dirty="0" err="1" smtClean="0"/>
              <a:t>reprodukcije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 smtClean="0"/>
              <a:t>drugo</a:t>
            </a:r>
            <a:r>
              <a:rPr lang="sr-Latn-ME" dirty="0"/>
              <a:t>:</a:t>
            </a:r>
            <a:r>
              <a:rPr lang="en-US" dirty="0" smtClean="0"/>
              <a:t> 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izvori</a:t>
            </a:r>
            <a:r>
              <a:rPr lang="en-US" dirty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koriste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prenose</a:t>
            </a:r>
            <a:r>
              <a:rPr lang="en-US" dirty="0"/>
              <a:t> </a:t>
            </a:r>
            <a:r>
              <a:rPr lang="en-US" dirty="0" err="1" smtClean="0"/>
              <a:t>preko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/>
              <a:t>cirkulacije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lokacije</a:t>
            </a:r>
            <a:r>
              <a:rPr lang="sr-Latn-ME" dirty="0"/>
              <a:t>,</a:t>
            </a:r>
            <a:r>
              <a:rPr lang="sr-Latn-ME" dirty="0" smtClean="0"/>
              <a:t> 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izučavati</a:t>
            </a:r>
            <a:r>
              <a:rPr lang="en-US" dirty="0"/>
              <a:t> 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užem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6680-1B39-4BCA-B9BC-EE81DA2B7E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4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6354</Words>
  <Application>Microsoft Office PowerPoint</Application>
  <PresentationFormat>Custom</PresentationFormat>
  <Paragraphs>398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Pravo finansijskih institucija</vt:lpstr>
      <vt:lpstr>Sadržaj </vt:lpstr>
      <vt:lpstr>1. Struktura i funkcije finansijskog sistema </vt:lpstr>
      <vt:lpstr>Slide 4</vt:lpstr>
      <vt:lpstr>Slide 5</vt:lpstr>
      <vt:lpstr>Slide 6</vt:lpstr>
      <vt:lpstr>Slide 7</vt:lpstr>
      <vt:lpstr>Slide 8</vt:lpstr>
      <vt:lpstr>Slide 9</vt:lpstr>
      <vt:lpstr>Slide 10</vt:lpstr>
      <vt:lpstr>2. Kvalitativni i kvantitativni elementi finansijskog sistema </vt:lpstr>
      <vt:lpstr>Slide 12</vt:lpstr>
      <vt:lpstr>Slide 13</vt:lpstr>
      <vt:lpstr>Slide 14</vt:lpstr>
      <vt:lpstr>Slide 15</vt:lpstr>
      <vt:lpstr>3.Štednja u finansijskom sistemu 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5. Finansijski instrumenti i finansijski sistem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6. Finansijski tokovi  u  sistemu reprodukcije</vt:lpstr>
      <vt:lpstr>Slide 56</vt:lpstr>
      <vt:lpstr>Slide 57</vt:lpstr>
      <vt:lpstr>Slide 58</vt:lpstr>
      <vt:lpstr>Slide 59</vt:lpstr>
      <vt:lpstr>Slide 60</vt:lpstr>
      <vt:lpstr>7. Finansijska ulaganja u sistemu reprodukcije</vt:lpstr>
      <vt:lpstr>Slide 62</vt:lpstr>
      <vt:lpstr>Slide 63</vt:lpstr>
      <vt:lpstr>8.Finansijska ulaganja po instrumentima </vt:lpstr>
      <vt:lpstr>Slide 65</vt:lpstr>
      <vt:lpstr>Slide 66</vt:lpstr>
      <vt:lpstr>Slide 67</vt:lpstr>
      <vt:lpstr>Slide 68</vt:lpstr>
      <vt:lpstr>Slide 69</vt:lpstr>
      <vt:lpstr>Slide 70</vt:lpstr>
      <vt:lpstr>9. Mehanizmi finansiranja reprodukcije </vt:lpstr>
      <vt:lpstr>Slide 72</vt:lpstr>
      <vt:lpstr>Slide 73</vt:lpstr>
      <vt:lpstr>Slide 74</vt:lpstr>
      <vt:lpstr>Slide 75</vt:lpstr>
      <vt:lpstr>Slide 76</vt:lpstr>
      <vt:lpstr>Slide 77</vt:lpstr>
      <vt:lpstr>Slide 78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115</cp:revision>
  <dcterms:created xsi:type="dcterms:W3CDTF">2019-02-21T10:55:04Z</dcterms:created>
  <dcterms:modified xsi:type="dcterms:W3CDTF">2019-03-26T13:53:14Z</dcterms:modified>
</cp:coreProperties>
</file>