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hr-HR" smtClean="0"/>
              <a:t>Kliknite da biste uredili stil naslova matrice</a:t>
            </a:r>
            <a:endParaRPr lang="hr-HR"/>
          </a:p>
        </p:txBody>
      </p:sp>
      <p:sp>
        <p:nvSpPr>
          <p:cNvPr id="3" name="Podnaslov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smtClean="0"/>
              <a:t>Kliknite da biste uredili stil podnaslova matrice</a:t>
            </a:r>
            <a:endParaRPr lang="hr-HR"/>
          </a:p>
        </p:txBody>
      </p:sp>
      <p:sp>
        <p:nvSpPr>
          <p:cNvPr id="4" name="Rezervirano mjesto datuma 3"/>
          <p:cNvSpPr>
            <a:spLocks noGrp="1"/>
          </p:cNvSpPr>
          <p:nvPr>
            <p:ph type="dt" sz="half" idx="10"/>
          </p:nvPr>
        </p:nvSpPr>
        <p:spPr/>
        <p:txBody>
          <a:bodyPr/>
          <a:lstStyle/>
          <a:p>
            <a:fld id="{FDC1A071-2A74-455A-A49A-8BB21E4AC2F6}" type="datetimeFigureOut">
              <a:rPr lang="sr-Latn-CS" smtClean="0"/>
              <a:pPr/>
              <a:t>28.4.2013</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6FDD72BF-B849-4E00-8E72-529104776363}" type="slidenum">
              <a:rPr lang="hr-HR" smtClean="0"/>
              <a:pPr/>
              <a:t>‹#›</a:t>
            </a:fld>
            <a:endParaRPr lang="hr-H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okomitog teksta 2"/>
          <p:cNvSpPr>
            <a:spLocks noGrp="1"/>
          </p:cNvSpPr>
          <p:nvPr>
            <p:ph type="body" orient="vert" idx="1"/>
          </p:nvPr>
        </p:nvSpPr>
        <p:spPr/>
        <p:txBody>
          <a:bodyPr vert="eaVert"/>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FDC1A071-2A74-455A-A49A-8BB21E4AC2F6}" type="datetimeFigureOut">
              <a:rPr lang="sr-Latn-CS" smtClean="0"/>
              <a:pPr/>
              <a:t>28.4.2013</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6FDD72BF-B849-4E00-8E72-529104776363}"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6629400" y="274638"/>
            <a:ext cx="2057400" cy="5851525"/>
          </a:xfrm>
        </p:spPr>
        <p:txBody>
          <a:bodyPr vert="eaVert"/>
          <a:lstStyle/>
          <a:p>
            <a:r>
              <a:rPr lang="hr-HR" smtClean="0"/>
              <a:t>Kliknite da biste uredili stil naslova matrice</a:t>
            </a:r>
            <a:endParaRPr lang="hr-HR"/>
          </a:p>
        </p:txBody>
      </p:sp>
      <p:sp>
        <p:nvSpPr>
          <p:cNvPr id="3" name="Rezervirano mjesto okomitog teksta 2"/>
          <p:cNvSpPr>
            <a:spLocks noGrp="1"/>
          </p:cNvSpPr>
          <p:nvPr>
            <p:ph type="body" orient="vert" idx="1"/>
          </p:nvPr>
        </p:nvSpPr>
        <p:spPr>
          <a:xfrm>
            <a:off x="457200" y="274638"/>
            <a:ext cx="6019800" cy="5851525"/>
          </a:xfrm>
        </p:spPr>
        <p:txBody>
          <a:bodyPr vert="eaVert"/>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FDC1A071-2A74-455A-A49A-8BB21E4AC2F6}" type="datetimeFigureOut">
              <a:rPr lang="sr-Latn-CS" smtClean="0"/>
              <a:pPr/>
              <a:t>28.4.2013</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6FDD72BF-B849-4E00-8E72-529104776363}"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sadržaja 2"/>
          <p:cNvSpPr>
            <a:spLocks noGrp="1"/>
          </p:cNvSpPr>
          <p:nvPr>
            <p:ph idx="1"/>
          </p:nvPr>
        </p:nvSpPr>
        <p:spPr/>
        <p:txBody>
          <a:body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FDC1A071-2A74-455A-A49A-8BB21E4AC2F6}" type="datetimeFigureOut">
              <a:rPr lang="sr-Latn-CS" smtClean="0"/>
              <a:pPr/>
              <a:t>28.4.2013</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6FDD72BF-B849-4E00-8E72-529104776363}" type="slidenum">
              <a:rPr lang="hr-HR" smtClean="0"/>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jelj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hr-HR" smtClean="0"/>
              <a:t>Kliknite da biste uredili stil naslova matrice</a:t>
            </a:r>
            <a:endParaRPr lang="hr-HR"/>
          </a:p>
        </p:txBody>
      </p:sp>
      <p:sp>
        <p:nvSpPr>
          <p:cNvPr id="3" name="Rezervirano mjesto teksta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Kliknite da biste uredili stilove teksta matrice</a:t>
            </a:r>
          </a:p>
        </p:txBody>
      </p:sp>
      <p:sp>
        <p:nvSpPr>
          <p:cNvPr id="4" name="Rezervirano mjesto datuma 3"/>
          <p:cNvSpPr>
            <a:spLocks noGrp="1"/>
          </p:cNvSpPr>
          <p:nvPr>
            <p:ph type="dt" sz="half" idx="10"/>
          </p:nvPr>
        </p:nvSpPr>
        <p:spPr/>
        <p:txBody>
          <a:bodyPr/>
          <a:lstStyle/>
          <a:p>
            <a:fld id="{FDC1A071-2A74-455A-A49A-8BB21E4AC2F6}" type="datetimeFigureOut">
              <a:rPr lang="sr-Latn-CS" smtClean="0"/>
              <a:pPr/>
              <a:t>28.4.2013</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6FDD72BF-B849-4E00-8E72-529104776363}" type="slidenum">
              <a:rPr lang="hr-HR" smtClean="0"/>
              <a:pPr/>
              <a:t>‹#›</a:t>
            </a:fld>
            <a:endParaRPr lang="hr-H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sadržaja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sadržaja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zervirano mjesto datuma 4"/>
          <p:cNvSpPr>
            <a:spLocks noGrp="1"/>
          </p:cNvSpPr>
          <p:nvPr>
            <p:ph type="dt" sz="half" idx="10"/>
          </p:nvPr>
        </p:nvSpPr>
        <p:spPr/>
        <p:txBody>
          <a:bodyPr/>
          <a:lstStyle/>
          <a:p>
            <a:fld id="{FDC1A071-2A74-455A-A49A-8BB21E4AC2F6}" type="datetimeFigureOut">
              <a:rPr lang="sr-Latn-CS" smtClean="0"/>
              <a:pPr/>
              <a:t>28.4.2013</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6FDD72BF-B849-4E00-8E72-529104776363}" type="slidenum">
              <a:rPr lang="hr-HR" smtClean="0"/>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hr-HR" smtClean="0"/>
              <a:t>Kliknite da biste uredili stil naslova matrice</a:t>
            </a:r>
            <a:endParaRPr lang="hr-HR"/>
          </a:p>
        </p:txBody>
      </p:sp>
      <p:sp>
        <p:nvSpPr>
          <p:cNvPr id="3" name="Rezervirano mjesto tekst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Kliknite da biste uredili stilove teksta matrice</a:t>
            </a:r>
          </a:p>
        </p:txBody>
      </p:sp>
      <p:sp>
        <p:nvSpPr>
          <p:cNvPr id="4" name="Rezervirano mjesto sadržaja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zervirano mjesto tekst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Kliknite da biste uredili stilove teksta matrice</a:t>
            </a:r>
          </a:p>
        </p:txBody>
      </p:sp>
      <p:sp>
        <p:nvSpPr>
          <p:cNvPr id="6" name="Rezervirano mjesto sadržaja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7" name="Rezervirano mjesto datuma 6"/>
          <p:cNvSpPr>
            <a:spLocks noGrp="1"/>
          </p:cNvSpPr>
          <p:nvPr>
            <p:ph type="dt" sz="half" idx="10"/>
          </p:nvPr>
        </p:nvSpPr>
        <p:spPr/>
        <p:txBody>
          <a:bodyPr/>
          <a:lstStyle/>
          <a:p>
            <a:fld id="{FDC1A071-2A74-455A-A49A-8BB21E4AC2F6}" type="datetimeFigureOut">
              <a:rPr lang="sr-Latn-CS" smtClean="0"/>
              <a:pPr/>
              <a:t>28.4.2013</a:t>
            </a:fld>
            <a:endParaRPr lang="hr-HR"/>
          </a:p>
        </p:txBody>
      </p:sp>
      <p:sp>
        <p:nvSpPr>
          <p:cNvPr id="8" name="Rezervirano mjesto podnožja 7"/>
          <p:cNvSpPr>
            <a:spLocks noGrp="1"/>
          </p:cNvSpPr>
          <p:nvPr>
            <p:ph type="ftr" sz="quarter" idx="11"/>
          </p:nvPr>
        </p:nvSpPr>
        <p:spPr/>
        <p:txBody>
          <a:bodyPr/>
          <a:lstStyle/>
          <a:p>
            <a:endParaRPr lang="hr-HR"/>
          </a:p>
        </p:txBody>
      </p:sp>
      <p:sp>
        <p:nvSpPr>
          <p:cNvPr id="9" name="Rezervirano mjesto broja slajda 8"/>
          <p:cNvSpPr>
            <a:spLocks noGrp="1"/>
          </p:cNvSpPr>
          <p:nvPr>
            <p:ph type="sldNum" sz="quarter" idx="12"/>
          </p:nvPr>
        </p:nvSpPr>
        <p:spPr/>
        <p:txBody>
          <a:bodyPr/>
          <a:lstStyle/>
          <a:p>
            <a:fld id="{6FDD72BF-B849-4E00-8E72-529104776363}" type="slidenum">
              <a:rPr lang="hr-HR" smtClean="0"/>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datuma 2"/>
          <p:cNvSpPr>
            <a:spLocks noGrp="1"/>
          </p:cNvSpPr>
          <p:nvPr>
            <p:ph type="dt" sz="half" idx="10"/>
          </p:nvPr>
        </p:nvSpPr>
        <p:spPr/>
        <p:txBody>
          <a:bodyPr/>
          <a:lstStyle/>
          <a:p>
            <a:fld id="{FDC1A071-2A74-455A-A49A-8BB21E4AC2F6}" type="datetimeFigureOut">
              <a:rPr lang="sr-Latn-CS" smtClean="0"/>
              <a:pPr/>
              <a:t>28.4.2013</a:t>
            </a:fld>
            <a:endParaRPr lang="hr-HR"/>
          </a:p>
        </p:txBody>
      </p:sp>
      <p:sp>
        <p:nvSpPr>
          <p:cNvPr id="4" name="Rezervirano mjesto podnožja 3"/>
          <p:cNvSpPr>
            <a:spLocks noGrp="1"/>
          </p:cNvSpPr>
          <p:nvPr>
            <p:ph type="ftr" sz="quarter" idx="11"/>
          </p:nvPr>
        </p:nvSpPr>
        <p:spPr/>
        <p:txBody>
          <a:bodyPr/>
          <a:lstStyle/>
          <a:p>
            <a:endParaRPr lang="hr-HR"/>
          </a:p>
        </p:txBody>
      </p:sp>
      <p:sp>
        <p:nvSpPr>
          <p:cNvPr id="5" name="Rezervirano mjesto broja slajda 4"/>
          <p:cNvSpPr>
            <a:spLocks noGrp="1"/>
          </p:cNvSpPr>
          <p:nvPr>
            <p:ph type="sldNum" sz="quarter" idx="12"/>
          </p:nvPr>
        </p:nvSpPr>
        <p:spPr/>
        <p:txBody>
          <a:bodyPr/>
          <a:lstStyle/>
          <a:p>
            <a:fld id="{6FDD72BF-B849-4E00-8E72-529104776363}" type="slidenum">
              <a:rPr lang="hr-HR" smtClean="0"/>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p:txBody>
          <a:bodyPr/>
          <a:lstStyle/>
          <a:p>
            <a:fld id="{FDC1A071-2A74-455A-A49A-8BB21E4AC2F6}" type="datetimeFigureOut">
              <a:rPr lang="sr-Latn-CS" smtClean="0"/>
              <a:pPr/>
              <a:t>28.4.2013</a:t>
            </a:fld>
            <a:endParaRPr lang="hr-HR"/>
          </a:p>
        </p:txBody>
      </p:sp>
      <p:sp>
        <p:nvSpPr>
          <p:cNvPr id="3" name="Rezervirano mjesto podnožja 2"/>
          <p:cNvSpPr>
            <a:spLocks noGrp="1"/>
          </p:cNvSpPr>
          <p:nvPr>
            <p:ph type="ftr" sz="quarter" idx="11"/>
          </p:nvPr>
        </p:nvSpPr>
        <p:spPr/>
        <p:txBody>
          <a:bodyPr/>
          <a:lstStyle/>
          <a:p>
            <a:endParaRPr lang="hr-HR"/>
          </a:p>
        </p:txBody>
      </p:sp>
      <p:sp>
        <p:nvSpPr>
          <p:cNvPr id="4" name="Rezervirano mjesto broja slajda 3"/>
          <p:cNvSpPr>
            <a:spLocks noGrp="1"/>
          </p:cNvSpPr>
          <p:nvPr>
            <p:ph type="sldNum" sz="quarter" idx="12"/>
          </p:nvPr>
        </p:nvSpPr>
        <p:spPr/>
        <p:txBody>
          <a:bodyPr/>
          <a:lstStyle/>
          <a:p>
            <a:fld id="{6FDD72BF-B849-4E00-8E72-529104776363}"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hr-HR" smtClean="0"/>
              <a:t>Kliknite da biste uredili stil naslova matrice</a:t>
            </a:r>
            <a:endParaRPr lang="hr-HR"/>
          </a:p>
        </p:txBody>
      </p:sp>
      <p:sp>
        <p:nvSpPr>
          <p:cNvPr id="3" name="Rezervirano mjesto sadržaja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tekst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Kliknite da biste uredili stilove teksta matrice</a:t>
            </a:r>
          </a:p>
        </p:txBody>
      </p:sp>
      <p:sp>
        <p:nvSpPr>
          <p:cNvPr id="5" name="Rezervirano mjesto datuma 4"/>
          <p:cNvSpPr>
            <a:spLocks noGrp="1"/>
          </p:cNvSpPr>
          <p:nvPr>
            <p:ph type="dt" sz="half" idx="10"/>
          </p:nvPr>
        </p:nvSpPr>
        <p:spPr/>
        <p:txBody>
          <a:bodyPr/>
          <a:lstStyle/>
          <a:p>
            <a:fld id="{FDC1A071-2A74-455A-A49A-8BB21E4AC2F6}" type="datetimeFigureOut">
              <a:rPr lang="sr-Latn-CS" smtClean="0"/>
              <a:pPr/>
              <a:t>28.4.2013</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6FDD72BF-B849-4E00-8E72-529104776363}" type="slidenum">
              <a:rPr lang="hr-HR" smtClean="0"/>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hr-HR" smtClean="0"/>
              <a:t>Kliknite da biste uredili stil naslova matrice</a:t>
            </a:r>
            <a:endParaRPr lang="hr-HR"/>
          </a:p>
        </p:txBody>
      </p:sp>
      <p:sp>
        <p:nvSpPr>
          <p:cNvPr id="3" name="Rezervirano mjesto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Rezervirano mjesto tekst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Kliknite da biste uredili stilove teksta matrice</a:t>
            </a:r>
          </a:p>
        </p:txBody>
      </p:sp>
      <p:sp>
        <p:nvSpPr>
          <p:cNvPr id="5" name="Rezervirano mjesto datuma 4"/>
          <p:cNvSpPr>
            <a:spLocks noGrp="1"/>
          </p:cNvSpPr>
          <p:nvPr>
            <p:ph type="dt" sz="half" idx="10"/>
          </p:nvPr>
        </p:nvSpPr>
        <p:spPr/>
        <p:txBody>
          <a:bodyPr/>
          <a:lstStyle/>
          <a:p>
            <a:fld id="{FDC1A071-2A74-455A-A49A-8BB21E4AC2F6}" type="datetimeFigureOut">
              <a:rPr lang="sr-Latn-CS" smtClean="0"/>
              <a:pPr/>
              <a:t>28.4.2013</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6FDD72BF-B849-4E00-8E72-529104776363}" type="slidenum">
              <a:rPr lang="hr-HR" smtClean="0"/>
              <a:pPr/>
              <a:t>‹#›</a:t>
            </a:fld>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naslova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r-HR" smtClean="0"/>
              <a:t>Kliknite da biste uredili stil naslova matrice</a:t>
            </a:r>
            <a:endParaRPr lang="hr-HR"/>
          </a:p>
        </p:txBody>
      </p:sp>
      <p:sp>
        <p:nvSpPr>
          <p:cNvPr id="3" name="Rezervirano mjesto teksta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C1A071-2A74-455A-A49A-8BB21E4AC2F6}" type="datetimeFigureOut">
              <a:rPr lang="sr-Latn-CS" smtClean="0"/>
              <a:pPr/>
              <a:t>28.4.2013</a:t>
            </a:fld>
            <a:endParaRPr lang="hr-HR"/>
          </a:p>
        </p:txBody>
      </p:sp>
      <p:sp>
        <p:nvSpPr>
          <p:cNvPr id="5" name="Rezervirano mjesto podnožj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Rezervirano mjesto broja slajd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DD72BF-B849-4E00-8E72-529104776363}" type="slidenum">
              <a:rPr lang="hr-HR" smtClean="0"/>
              <a:pPr/>
              <a:t>‹#›</a:t>
            </a:fld>
            <a:endParaRPr lang="hr-H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lstStyle/>
          <a:p>
            <a:r>
              <a:rPr lang="hr-HR" dirty="0" smtClean="0"/>
              <a:t>Ugovor o licenci</a:t>
            </a:r>
            <a:endParaRPr lang="en-US" dirty="0"/>
          </a:p>
        </p:txBody>
      </p:sp>
      <p:sp>
        <p:nvSpPr>
          <p:cNvPr id="3" name="Podnaslov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en-US"/>
          </a:p>
        </p:txBody>
      </p:sp>
      <p:sp>
        <p:nvSpPr>
          <p:cNvPr id="3" name="Rezervirano mjesto sadržaja 2"/>
          <p:cNvSpPr>
            <a:spLocks noGrp="1"/>
          </p:cNvSpPr>
          <p:nvPr>
            <p:ph idx="1"/>
          </p:nvPr>
        </p:nvSpPr>
        <p:spPr/>
        <p:txBody>
          <a:bodyPr>
            <a:normAutofit fontScale="62500" lnSpcReduction="20000"/>
          </a:bodyPr>
          <a:lstStyle/>
          <a:p>
            <a:r>
              <a:rPr lang="en-US" b="1" dirty="0" smtClean="0"/>
              <a:t>2. </a:t>
            </a:r>
            <a:r>
              <a:rPr lang="en-US" b="1" dirty="0" err="1" smtClean="0"/>
              <a:t>Bitni</a:t>
            </a:r>
            <a:r>
              <a:rPr lang="en-US" b="1" dirty="0" smtClean="0"/>
              <a:t> </a:t>
            </a:r>
            <a:r>
              <a:rPr lang="en-US" b="1" dirty="0" err="1" smtClean="0"/>
              <a:t>elementi</a:t>
            </a:r>
            <a:r>
              <a:rPr lang="en-US" b="1" dirty="0" smtClean="0"/>
              <a:t> </a:t>
            </a:r>
            <a:r>
              <a:rPr lang="en-US" b="1" dirty="0" err="1" smtClean="0"/>
              <a:t>ugovora</a:t>
            </a:r>
            <a:endParaRPr lang="en-US" b="1" dirty="0" smtClean="0"/>
          </a:p>
          <a:p>
            <a:r>
              <a:rPr lang="en-US" b="1" dirty="0" smtClean="0"/>
              <a:t>2.1. </a:t>
            </a:r>
            <a:r>
              <a:rPr lang="en-US" b="1" dirty="0" err="1" smtClean="0"/>
              <a:t>Subjekti</a:t>
            </a:r>
            <a:r>
              <a:rPr lang="en-US" b="1" dirty="0" smtClean="0"/>
              <a:t> </a:t>
            </a:r>
            <a:r>
              <a:rPr lang="en-US" b="1" dirty="0" err="1" smtClean="0"/>
              <a:t>ugovora</a:t>
            </a:r>
            <a:endParaRPr lang="en-US" b="1" dirty="0" smtClean="0"/>
          </a:p>
          <a:p>
            <a:r>
              <a:rPr lang="vi-VN" dirty="0" smtClean="0"/>
              <a:t>Subjekti ugovora su davalac i primalac licence. Kao primalac licence se u zakonskim okvirima može pojaviti bilo koje domaće ili strano, fizičko ili pravno lice. Određivanje davaoca licence daleko je složenije.</a:t>
            </a:r>
          </a:p>
          <a:p>
            <a:r>
              <a:rPr lang="vi-VN" dirty="0" smtClean="0"/>
              <a:t>Najuopštenije govoreći, davalac licence može biti: vlasnik apsolutnog prava industrijske svojine na predmetu licence, nosilac prava iskorištavanja objekta industrijske svojine i podnosilac prijave patenta, modela ili uzorka-industrijskog dizajna, odnosno žiga (čl. 132 ZIS). Ako prijavu podnosi više lica zajedno i ako im je pravo priznato kao suvlasnicima, svi moraju dati saglasnost za zaključenje ugovora ili se zajednički moraju pojaviti kao davaoci prava korištenja, dakle, kao jedna strana u prvom ugovoru o isključivoj licenci. Određivanje davaoca opredjeljuje ugovor o licenci kao pravni posao intuitu personae.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en-US"/>
          </a:p>
        </p:txBody>
      </p:sp>
      <p:sp>
        <p:nvSpPr>
          <p:cNvPr id="3" name="Rezervirano mjesto sadržaja 2"/>
          <p:cNvSpPr>
            <a:spLocks noGrp="1"/>
          </p:cNvSpPr>
          <p:nvPr>
            <p:ph idx="1"/>
          </p:nvPr>
        </p:nvSpPr>
        <p:spPr/>
        <p:txBody>
          <a:bodyPr>
            <a:normAutofit fontScale="62500" lnSpcReduction="20000"/>
          </a:bodyPr>
          <a:lstStyle/>
          <a:p>
            <a:r>
              <a:rPr lang="en-US" b="1" dirty="0" smtClean="0"/>
              <a:t>2.2. </a:t>
            </a:r>
            <a:r>
              <a:rPr lang="en-US" b="1" dirty="0" err="1" smtClean="0"/>
              <a:t>Predmet</a:t>
            </a:r>
            <a:r>
              <a:rPr lang="en-US" b="1" dirty="0" smtClean="0"/>
              <a:t> </a:t>
            </a:r>
            <a:r>
              <a:rPr lang="en-US" b="1" dirty="0" err="1" smtClean="0"/>
              <a:t>ugovora</a:t>
            </a:r>
            <a:endParaRPr lang="en-US" b="1" dirty="0" smtClean="0"/>
          </a:p>
          <a:p>
            <a:r>
              <a:rPr lang="vi-VN" dirty="0" smtClean="0"/>
              <a:t>Predmet ugovora o licenci je složena pojava. On se može posmatrati kao objekat industrijske svojine radi koga se ugovor zaključuje i kao karakteristična radnja koju povodom određenog objekta treba da izvrši prenosilac, davalac licence.</a:t>
            </a:r>
          </a:p>
          <a:p>
            <a:r>
              <a:rPr lang="en-US" dirty="0" smtClean="0"/>
              <a:t>Patent je </a:t>
            </a:r>
            <a:r>
              <a:rPr lang="en-US" dirty="0" err="1" smtClean="0"/>
              <a:t>pravo</a:t>
            </a:r>
            <a:r>
              <a:rPr lang="en-US" dirty="0" smtClean="0"/>
              <a:t> </a:t>
            </a:r>
            <a:r>
              <a:rPr lang="en-US" dirty="0" err="1" smtClean="0"/>
              <a:t>kojim</a:t>
            </a:r>
            <a:r>
              <a:rPr lang="en-US" dirty="0" smtClean="0"/>
              <a:t> se </a:t>
            </a:r>
            <a:r>
              <a:rPr lang="en-US" dirty="0" err="1" smtClean="0"/>
              <a:t>štiti</a:t>
            </a:r>
            <a:r>
              <a:rPr lang="en-US" dirty="0" smtClean="0"/>
              <a:t> </a:t>
            </a:r>
            <a:r>
              <a:rPr lang="en-US" dirty="0" err="1" smtClean="0"/>
              <a:t>pronalazak</a:t>
            </a:r>
            <a:r>
              <a:rPr lang="en-US" dirty="0" smtClean="0"/>
              <a:t> </a:t>
            </a:r>
            <a:r>
              <a:rPr lang="en-US" dirty="0" err="1" smtClean="0"/>
              <a:t>iz</a:t>
            </a:r>
            <a:r>
              <a:rPr lang="en-US" dirty="0" smtClean="0"/>
              <a:t> </a:t>
            </a:r>
            <a:r>
              <a:rPr lang="en-US" dirty="0" err="1" smtClean="0"/>
              <a:t>bilo</a:t>
            </a:r>
            <a:r>
              <a:rPr lang="en-US" dirty="0" smtClean="0"/>
              <a:t> </a:t>
            </a:r>
            <a:r>
              <a:rPr lang="en-US" dirty="0" err="1" smtClean="0"/>
              <a:t>kog</a:t>
            </a:r>
            <a:r>
              <a:rPr lang="en-US" dirty="0" smtClean="0"/>
              <a:t> </a:t>
            </a:r>
            <a:r>
              <a:rPr lang="en-US" dirty="0" err="1" smtClean="0"/>
              <a:t>područja</a:t>
            </a:r>
            <a:r>
              <a:rPr lang="en-US" dirty="0" smtClean="0"/>
              <a:t> </a:t>
            </a:r>
            <a:r>
              <a:rPr lang="en-US" dirty="0" err="1" smtClean="0"/>
              <a:t>tehnike</a:t>
            </a:r>
            <a:r>
              <a:rPr lang="en-US" dirty="0" smtClean="0"/>
              <a:t>, </a:t>
            </a:r>
            <a:r>
              <a:rPr lang="en-US" dirty="0" err="1" smtClean="0"/>
              <a:t>koji</a:t>
            </a:r>
            <a:r>
              <a:rPr lang="en-US" dirty="0" smtClean="0"/>
              <a:t> je </a:t>
            </a:r>
            <a:r>
              <a:rPr lang="en-US" dirty="0" err="1" smtClean="0"/>
              <a:t>nov</a:t>
            </a:r>
            <a:r>
              <a:rPr lang="en-US" dirty="0" smtClean="0"/>
              <a:t>, </a:t>
            </a:r>
            <a:r>
              <a:rPr lang="en-US" dirty="0" err="1" smtClean="0"/>
              <a:t>koji</a:t>
            </a:r>
            <a:r>
              <a:rPr lang="en-US" dirty="0" smtClean="0"/>
              <a:t> </a:t>
            </a:r>
            <a:r>
              <a:rPr lang="en-US" dirty="0" err="1" smtClean="0"/>
              <a:t>ima</a:t>
            </a:r>
            <a:r>
              <a:rPr lang="en-US" dirty="0" smtClean="0"/>
              <a:t> </a:t>
            </a:r>
            <a:r>
              <a:rPr lang="en-US" dirty="0" err="1" smtClean="0"/>
              <a:t>inventivnu</a:t>
            </a:r>
            <a:r>
              <a:rPr lang="en-US" dirty="0" smtClean="0"/>
              <a:t> </a:t>
            </a:r>
            <a:r>
              <a:rPr lang="en-US" dirty="0" err="1" smtClean="0"/>
              <a:t>razinu</a:t>
            </a:r>
            <a:r>
              <a:rPr lang="en-US" dirty="0" smtClean="0"/>
              <a:t> </a:t>
            </a:r>
            <a:r>
              <a:rPr lang="en-US" dirty="0" err="1" smtClean="0"/>
              <a:t>i</a:t>
            </a:r>
            <a:r>
              <a:rPr lang="en-US" dirty="0" smtClean="0"/>
              <a:t> </a:t>
            </a:r>
            <a:r>
              <a:rPr lang="en-US" dirty="0" err="1" smtClean="0"/>
              <a:t>koji</a:t>
            </a:r>
            <a:r>
              <a:rPr lang="en-US" dirty="0" smtClean="0"/>
              <a:t> se </a:t>
            </a:r>
            <a:r>
              <a:rPr lang="en-US" dirty="0" err="1" smtClean="0"/>
              <a:t>može</a:t>
            </a:r>
            <a:r>
              <a:rPr lang="en-US" dirty="0" smtClean="0"/>
              <a:t> </a:t>
            </a:r>
            <a:r>
              <a:rPr lang="en-US" dirty="0" err="1" smtClean="0"/>
              <a:t>industrijski</a:t>
            </a:r>
            <a:r>
              <a:rPr lang="en-US" dirty="0" smtClean="0"/>
              <a:t> </a:t>
            </a:r>
            <a:r>
              <a:rPr lang="en-US" dirty="0" err="1" smtClean="0"/>
              <a:t>primjeniti</a:t>
            </a:r>
            <a:r>
              <a:rPr lang="en-US" dirty="0" smtClean="0"/>
              <a:t>. </a:t>
            </a:r>
            <a:r>
              <a:rPr lang="en-US" dirty="0" err="1" smtClean="0"/>
              <a:t>Robni</a:t>
            </a:r>
            <a:r>
              <a:rPr lang="en-US" dirty="0" smtClean="0"/>
              <a:t>, </a:t>
            </a:r>
            <a:r>
              <a:rPr lang="en-US" dirty="0" err="1" smtClean="0"/>
              <a:t>odnosno</a:t>
            </a:r>
            <a:r>
              <a:rPr lang="en-US" dirty="0" smtClean="0"/>
              <a:t> </a:t>
            </a:r>
            <a:r>
              <a:rPr lang="en-US" dirty="0" err="1" smtClean="0"/>
              <a:t>uslužni</a:t>
            </a:r>
            <a:r>
              <a:rPr lang="en-US" dirty="0" smtClean="0"/>
              <a:t> </a:t>
            </a:r>
            <a:r>
              <a:rPr lang="en-US" dirty="0" err="1" smtClean="0"/>
              <a:t>žig</a:t>
            </a:r>
            <a:r>
              <a:rPr lang="en-US" dirty="0" smtClean="0"/>
              <a:t>, </a:t>
            </a:r>
            <a:r>
              <a:rPr lang="en-US" dirty="0" err="1" smtClean="0"/>
              <a:t>koji</a:t>
            </a:r>
            <a:r>
              <a:rPr lang="en-US" dirty="0" smtClean="0"/>
              <a:t> se </a:t>
            </a:r>
            <a:r>
              <a:rPr lang="en-US" dirty="0" err="1" smtClean="0"/>
              <a:t>sada</a:t>
            </a:r>
            <a:r>
              <a:rPr lang="en-US" dirty="0" smtClean="0"/>
              <a:t> </a:t>
            </a:r>
            <a:r>
              <a:rPr lang="en-US" dirty="0" err="1" smtClean="0"/>
              <a:t>definiše</a:t>
            </a:r>
            <a:r>
              <a:rPr lang="en-US" dirty="0" smtClean="0"/>
              <a:t> </a:t>
            </a:r>
            <a:r>
              <a:rPr lang="en-US" dirty="0" err="1" smtClean="0"/>
              <a:t>samo</a:t>
            </a:r>
            <a:r>
              <a:rPr lang="en-US" dirty="0" smtClean="0"/>
              <a:t> </a:t>
            </a:r>
            <a:r>
              <a:rPr lang="en-US" dirty="0" err="1" smtClean="0"/>
              <a:t>kao</a:t>
            </a:r>
            <a:r>
              <a:rPr lang="en-US" dirty="0" smtClean="0"/>
              <a:t> </a:t>
            </a:r>
            <a:r>
              <a:rPr lang="en-US" dirty="0" err="1" smtClean="0"/>
              <a:t>žig</a:t>
            </a:r>
            <a:r>
              <a:rPr lang="en-US" dirty="0" smtClean="0"/>
              <a:t> je </a:t>
            </a:r>
            <a:r>
              <a:rPr lang="en-US" dirty="0" err="1" smtClean="0"/>
              <a:t>znak</a:t>
            </a:r>
            <a:r>
              <a:rPr lang="en-US" dirty="0" smtClean="0"/>
              <a:t> </a:t>
            </a:r>
            <a:r>
              <a:rPr lang="en-US" dirty="0" err="1" smtClean="0"/>
              <a:t>koji</a:t>
            </a:r>
            <a:r>
              <a:rPr lang="en-US" dirty="0" smtClean="0"/>
              <a:t> se </a:t>
            </a:r>
            <a:r>
              <a:rPr lang="en-US" dirty="0" err="1" smtClean="0"/>
              <a:t>može</a:t>
            </a:r>
            <a:r>
              <a:rPr lang="en-US" dirty="0" smtClean="0"/>
              <a:t> </a:t>
            </a:r>
            <a:r>
              <a:rPr lang="en-US" dirty="0" err="1" smtClean="0"/>
              <a:t>grafički</a:t>
            </a:r>
            <a:r>
              <a:rPr lang="en-US" dirty="0" smtClean="0"/>
              <a:t> </a:t>
            </a:r>
            <a:r>
              <a:rPr lang="en-US" dirty="0" err="1" smtClean="0"/>
              <a:t>prikazati</a:t>
            </a:r>
            <a:r>
              <a:rPr lang="en-US" dirty="0" smtClean="0"/>
              <a:t> </a:t>
            </a:r>
            <a:r>
              <a:rPr lang="en-US" dirty="0" err="1" smtClean="0"/>
              <a:t>i</a:t>
            </a:r>
            <a:r>
              <a:rPr lang="en-US" dirty="0" smtClean="0"/>
              <a:t> </a:t>
            </a:r>
            <a:r>
              <a:rPr lang="en-US" dirty="0" err="1" smtClean="0"/>
              <a:t>koji</a:t>
            </a:r>
            <a:r>
              <a:rPr lang="en-US" dirty="0" smtClean="0"/>
              <a:t> je </a:t>
            </a:r>
            <a:r>
              <a:rPr lang="en-US" dirty="0" err="1" smtClean="0"/>
              <a:t>podoban</a:t>
            </a:r>
            <a:r>
              <a:rPr lang="en-US" dirty="0" smtClean="0"/>
              <a:t> </a:t>
            </a:r>
            <a:r>
              <a:rPr lang="en-US" dirty="0" err="1" smtClean="0"/>
              <a:t>za</a:t>
            </a:r>
            <a:r>
              <a:rPr lang="en-US" dirty="0" smtClean="0"/>
              <a:t> </a:t>
            </a:r>
            <a:r>
              <a:rPr lang="en-US" dirty="0" err="1" smtClean="0"/>
              <a:t>razlikovanje</a:t>
            </a:r>
            <a:r>
              <a:rPr lang="en-US" dirty="0" smtClean="0"/>
              <a:t> </a:t>
            </a:r>
            <a:r>
              <a:rPr lang="en-US" dirty="0" err="1" smtClean="0"/>
              <a:t>roba</a:t>
            </a:r>
            <a:r>
              <a:rPr lang="en-US" dirty="0" smtClean="0"/>
              <a:t>, </a:t>
            </a:r>
            <a:r>
              <a:rPr lang="en-US" dirty="0" err="1" smtClean="0"/>
              <a:t>odnosno</a:t>
            </a:r>
            <a:r>
              <a:rPr lang="en-US" dirty="0" smtClean="0"/>
              <a:t> </a:t>
            </a:r>
            <a:r>
              <a:rPr lang="en-US" dirty="0" err="1" smtClean="0"/>
              <a:t>usluga</a:t>
            </a:r>
            <a:r>
              <a:rPr lang="en-US" dirty="0" smtClean="0"/>
              <a:t> </a:t>
            </a:r>
            <a:r>
              <a:rPr lang="en-US" dirty="0" err="1" smtClean="0"/>
              <a:t>jednog</a:t>
            </a:r>
            <a:r>
              <a:rPr lang="en-US" dirty="0" smtClean="0"/>
              <a:t> </a:t>
            </a:r>
            <a:r>
              <a:rPr lang="en-US" dirty="0" err="1" smtClean="0"/>
              <a:t>učesnika</a:t>
            </a:r>
            <a:r>
              <a:rPr lang="en-US" dirty="0" smtClean="0"/>
              <a:t> u </a:t>
            </a:r>
            <a:r>
              <a:rPr lang="en-US" dirty="0" err="1" smtClean="0"/>
              <a:t>privrednom</a:t>
            </a:r>
            <a:r>
              <a:rPr lang="en-US" dirty="0" smtClean="0"/>
              <a:t> </a:t>
            </a:r>
            <a:r>
              <a:rPr lang="en-US" dirty="0" err="1" smtClean="0"/>
              <a:t>prometu</a:t>
            </a:r>
            <a:r>
              <a:rPr lang="en-US" dirty="0" smtClean="0"/>
              <a:t> </a:t>
            </a:r>
            <a:r>
              <a:rPr lang="en-US" dirty="0" err="1" smtClean="0"/>
              <a:t>od</a:t>
            </a:r>
            <a:r>
              <a:rPr lang="en-US" dirty="0" smtClean="0"/>
              <a:t> </a:t>
            </a:r>
            <a:r>
              <a:rPr lang="en-US" dirty="0" err="1" smtClean="0"/>
              <a:t>istih</a:t>
            </a:r>
            <a:r>
              <a:rPr lang="en-US" dirty="0" smtClean="0"/>
              <a:t> </a:t>
            </a:r>
            <a:r>
              <a:rPr lang="en-US" dirty="0" err="1" smtClean="0"/>
              <a:t>ili</a:t>
            </a:r>
            <a:r>
              <a:rPr lang="en-US" dirty="0" smtClean="0"/>
              <a:t> </a:t>
            </a:r>
            <a:r>
              <a:rPr lang="en-US" dirty="0" err="1" smtClean="0"/>
              <a:t>sličnih</a:t>
            </a:r>
            <a:r>
              <a:rPr lang="en-US" dirty="0" smtClean="0"/>
              <a:t> </a:t>
            </a:r>
            <a:r>
              <a:rPr lang="en-US" dirty="0" err="1" smtClean="0"/>
              <a:t>roba</a:t>
            </a:r>
            <a:r>
              <a:rPr lang="en-US" dirty="0" smtClean="0"/>
              <a:t>, </a:t>
            </a:r>
            <a:r>
              <a:rPr lang="en-US" dirty="0" err="1" smtClean="0"/>
              <a:t>odnosno</a:t>
            </a:r>
            <a:r>
              <a:rPr lang="en-US" dirty="0" smtClean="0"/>
              <a:t> </a:t>
            </a:r>
            <a:r>
              <a:rPr lang="en-US" dirty="0" err="1" smtClean="0"/>
              <a:t>usluga</a:t>
            </a:r>
            <a:r>
              <a:rPr lang="en-US" dirty="0" smtClean="0"/>
              <a:t> </a:t>
            </a:r>
            <a:r>
              <a:rPr lang="en-US" dirty="0" err="1" smtClean="0"/>
              <a:t>drugog</a:t>
            </a:r>
            <a:r>
              <a:rPr lang="en-US" dirty="0" smtClean="0"/>
              <a:t> </a:t>
            </a:r>
            <a:r>
              <a:rPr lang="en-US" dirty="0" err="1" smtClean="0"/>
              <a:t>učesnika</a:t>
            </a:r>
            <a:r>
              <a:rPr lang="en-US" dirty="0" smtClean="0"/>
              <a:t> u </a:t>
            </a:r>
            <a:r>
              <a:rPr lang="en-US" dirty="0" err="1" smtClean="0"/>
              <a:t>privrednom</a:t>
            </a:r>
            <a:r>
              <a:rPr lang="en-US" dirty="0" smtClean="0"/>
              <a:t> </a:t>
            </a:r>
            <a:r>
              <a:rPr lang="en-US" dirty="0" err="1" smtClean="0"/>
              <a:t>prometu</a:t>
            </a:r>
            <a:r>
              <a:rPr lang="en-US" dirty="0" smtClean="0"/>
              <a:t>”. “</a:t>
            </a:r>
            <a:r>
              <a:rPr lang="en-US" dirty="0" err="1" smtClean="0"/>
              <a:t>Industrijskim</a:t>
            </a:r>
            <a:r>
              <a:rPr lang="en-US" dirty="0" smtClean="0"/>
              <a:t> </a:t>
            </a:r>
            <a:r>
              <a:rPr lang="en-US" dirty="0" err="1" smtClean="0"/>
              <a:t>dizajnom</a:t>
            </a:r>
            <a:r>
              <a:rPr lang="en-US" dirty="0" smtClean="0"/>
              <a:t> </a:t>
            </a:r>
            <a:r>
              <a:rPr lang="en-US" dirty="0" err="1" smtClean="0"/>
              <a:t>štiti</a:t>
            </a:r>
            <a:r>
              <a:rPr lang="en-US" dirty="0" smtClean="0"/>
              <a:t> se </a:t>
            </a:r>
            <a:r>
              <a:rPr lang="en-US" dirty="0" err="1" smtClean="0"/>
              <a:t>izgled</a:t>
            </a:r>
            <a:r>
              <a:rPr lang="en-US" dirty="0" smtClean="0"/>
              <a:t> </a:t>
            </a:r>
            <a:r>
              <a:rPr lang="en-US" dirty="0" err="1" smtClean="0"/>
              <a:t>cijelog</a:t>
            </a:r>
            <a:r>
              <a:rPr lang="en-US" dirty="0" smtClean="0"/>
              <a:t> </a:t>
            </a:r>
            <a:r>
              <a:rPr lang="en-US" dirty="0" err="1" smtClean="0"/>
              <a:t>ili</a:t>
            </a:r>
            <a:r>
              <a:rPr lang="en-US" dirty="0" smtClean="0"/>
              <a:t> </a:t>
            </a:r>
            <a:r>
              <a:rPr lang="en-US" dirty="0" err="1" smtClean="0"/>
              <a:t>dijela</a:t>
            </a:r>
            <a:r>
              <a:rPr lang="en-US" dirty="0" smtClean="0"/>
              <a:t> </a:t>
            </a:r>
            <a:r>
              <a:rPr lang="en-US" dirty="0" err="1" smtClean="0"/>
              <a:t>proizvoda</a:t>
            </a:r>
            <a:r>
              <a:rPr lang="en-US" dirty="0" smtClean="0"/>
              <a:t> </a:t>
            </a:r>
            <a:r>
              <a:rPr lang="en-US" dirty="0" err="1" smtClean="0"/>
              <a:t>koji</a:t>
            </a:r>
            <a:r>
              <a:rPr lang="en-US" dirty="0" smtClean="0"/>
              <a:t> je </a:t>
            </a:r>
            <a:r>
              <a:rPr lang="en-US" dirty="0" err="1" smtClean="0"/>
              <a:t>nov</a:t>
            </a:r>
            <a:r>
              <a:rPr lang="en-US" dirty="0" smtClean="0"/>
              <a:t> </a:t>
            </a:r>
            <a:r>
              <a:rPr lang="en-US" dirty="0" err="1" smtClean="0"/>
              <a:t>i</a:t>
            </a:r>
            <a:r>
              <a:rPr lang="en-US" dirty="0" smtClean="0"/>
              <a:t> </a:t>
            </a:r>
            <a:r>
              <a:rPr lang="en-US" dirty="0" err="1" smtClean="0"/>
              <a:t>čiji</a:t>
            </a:r>
            <a:r>
              <a:rPr lang="en-US" dirty="0" smtClean="0"/>
              <a:t> je </a:t>
            </a:r>
            <a:r>
              <a:rPr lang="en-US" dirty="0" err="1" smtClean="0"/>
              <a:t>individualni</a:t>
            </a:r>
            <a:r>
              <a:rPr lang="en-US" dirty="0" smtClean="0"/>
              <a:t> </a:t>
            </a:r>
            <a:r>
              <a:rPr lang="en-US" dirty="0" err="1" smtClean="0"/>
              <a:t>karakter</a:t>
            </a:r>
            <a:r>
              <a:rPr lang="en-US" dirty="0" smtClean="0"/>
              <a:t> </a:t>
            </a:r>
            <a:r>
              <a:rPr lang="en-US" dirty="0" err="1" smtClean="0"/>
              <a:t>rezultat</a:t>
            </a:r>
            <a:r>
              <a:rPr lang="en-US" dirty="0" smtClean="0"/>
              <a:t> </a:t>
            </a:r>
            <a:r>
              <a:rPr lang="en-US" dirty="0" err="1" smtClean="0"/>
              <a:t>posebnih</a:t>
            </a:r>
            <a:r>
              <a:rPr lang="en-US" dirty="0" smtClean="0"/>
              <a:t> </a:t>
            </a:r>
            <a:r>
              <a:rPr lang="en-US" dirty="0" err="1" smtClean="0"/>
              <a:t>obilježja</a:t>
            </a:r>
            <a:r>
              <a:rPr lang="en-US" dirty="0" smtClean="0"/>
              <a:t> </a:t>
            </a:r>
            <a:r>
              <a:rPr lang="en-US" dirty="0" err="1" smtClean="0"/>
              <a:t>linija</a:t>
            </a:r>
            <a:r>
              <a:rPr lang="en-US" dirty="0" smtClean="0"/>
              <a:t>, </a:t>
            </a:r>
            <a:r>
              <a:rPr lang="en-US" dirty="0" err="1" smtClean="0"/>
              <a:t>kontura</a:t>
            </a:r>
            <a:r>
              <a:rPr lang="en-US" dirty="0" smtClean="0"/>
              <a:t>, </a:t>
            </a:r>
            <a:r>
              <a:rPr lang="en-US" dirty="0" err="1" smtClean="0"/>
              <a:t>boja</a:t>
            </a:r>
            <a:r>
              <a:rPr lang="en-US" dirty="0" smtClean="0"/>
              <a:t>, </a:t>
            </a:r>
            <a:r>
              <a:rPr lang="en-US" dirty="0" err="1" smtClean="0"/>
              <a:t>oblika</a:t>
            </a:r>
            <a:r>
              <a:rPr lang="en-US" dirty="0" smtClean="0"/>
              <a:t>, </a:t>
            </a:r>
            <a:r>
              <a:rPr lang="en-US" dirty="0" err="1" smtClean="0"/>
              <a:t>odnosno</a:t>
            </a:r>
            <a:r>
              <a:rPr lang="en-US" dirty="0" smtClean="0"/>
              <a:t> </a:t>
            </a:r>
            <a:r>
              <a:rPr lang="en-US" dirty="0" err="1" smtClean="0"/>
              <a:t>materijala</a:t>
            </a:r>
            <a:r>
              <a:rPr lang="en-US" dirty="0" smtClean="0"/>
              <a:t> </a:t>
            </a:r>
            <a:r>
              <a:rPr lang="en-US" dirty="0" err="1" smtClean="0"/>
              <a:t>proizvoda</a:t>
            </a:r>
            <a:r>
              <a:rPr lang="en-US" dirty="0" smtClean="0"/>
              <a:t> </a:t>
            </a:r>
            <a:r>
              <a:rPr lang="en-US" dirty="0" err="1" smtClean="0"/>
              <a:t>samog</a:t>
            </a:r>
            <a:r>
              <a:rPr lang="en-US" dirty="0" smtClean="0"/>
              <a:t> </a:t>
            </a:r>
            <a:r>
              <a:rPr lang="en-US" dirty="0" err="1" smtClean="0"/>
              <a:t>po</a:t>
            </a:r>
            <a:r>
              <a:rPr lang="en-US" dirty="0" smtClean="0"/>
              <a:t> </a:t>
            </a:r>
            <a:r>
              <a:rPr lang="en-US" dirty="0" err="1" smtClean="0"/>
              <a:t>sebi</a:t>
            </a:r>
            <a:r>
              <a:rPr lang="en-US" dirty="0" smtClean="0"/>
              <a:t> </a:t>
            </a:r>
            <a:r>
              <a:rPr lang="en-US" dirty="0" err="1" smtClean="0"/>
              <a:t>ili</a:t>
            </a:r>
            <a:r>
              <a:rPr lang="en-US" dirty="0" smtClean="0"/>
              <a:t> </a:t>
            </a:r>
            <a:r>
              <a:rPr lang="en-US" dirty="0" err="1" smtClean="0"/>
              <a:t>njegovih</a:t>
            </a:r>
            <a:r>
              <a:rPr lang="en-US" dirty="0" smtClean="0"/>
              <a:t> </a:t>
            </a:r>
            <a:r>
              <a:rPr lang="en-US" dirty="0" err="1" smtClean="0"/>
              <a:t>ornamenata</a:t>
            </a:r>
            <a:r>
              <a:rPr lang="en-US" dirty="0" smtClean="0"/>
              <a:t>.” </a:t>
            </a:r>
            <a:r>
              <a:rPr lang="en-US" dirty="0" err="1" smtClean="0"/>
              <a:t>Raniji</a:t>
            </a:r>
            <a:r>
              <a:rPr lang="en-US" dirty="0" smtClean="0"/>
              <a:t> </a:t>
            </a:r>
            <a:r>
              <a:rPr lang="en-US" dirty="0" err="1" smtClean="0"/>
              <a:t>zakon</a:t>
            </a:r>
            <a:r>
              <a:rPr lang="en-US" dirty="0" smtClean="0"/>
              <a:t> je </a:t>
            </a:r>
            <a:r>
              <a:rPr lang="en-US" dirty="0" err="1" smtClean="0"/>
              <a:t>industrijski</a:t>
            </a:r>
            <a:r>
              <a:rPr lang="en-US" dirty="0" smtClean="0"/>
              <a:t> </a:t>
            </a:r>
            <a:r>
              <a:rPr lang="en-US" dirty="0" err="1" smtClean="0"/>
              <a:t>dizajn</a:t>
            </a:r>
            <a:r>
              <a:rPr lang="en-US" dirty="0" smtClean="0"/>
              <a:t> </a:t>
            </a:r>
            <a:r>
              <a:rPr lang="en-US" dirty="0" err="1" smtClean="0"/>
              <a:t>definisao</a:t>
            </a:r>
            <a:r>
              <a:rPr lang="en-US" dirty="0" smtClean="0"/>
              <a:t> </a:t>
            </a:r>
            <a:r>
              <a:rPr lang="en-US" dirty="0" err="1" smtClean="0"/>
              <a:t>kao</a:t>
            </a:r>
            <a:r>
              <a:rPr lang="en-US" dirty="0" smtClean="0"/>
              <a:t> </a:t>
            </a:r>
            <a:r>
              <a:rPr lang="en-US" dirty="0" err="1" smtClean="0"/>
              <a:t>modele</a:t>
            </a:r>
            <a:r>
              <a:rPr lang="en-US" dirty="0" smtClean="0"/>
              <a:t>, </a:t>
            </a:r>
            <a:r>
              <a:rPr lang="en-US" dirty="0" err="1" smtClean="0"/>
              <a:t>odnosno</a:t>
            </a:r>
            <a:r>
              <a:rPr lang="en-US" dirty="0" smtClean="0"/>
              <a:t> </a:t>
            </a:r>
            <a:r>
              <a:rPr lang="en-US" dirty="0" err="1" smtClean="0"/>
              <a:t>uzorke</a:t>
            </a:r>
            <a:r>
              <a:rPr lang="en-US" dirty="0" smtClean="0"/>
              <a:t>. </a:t>
            </a:r>
            <a:r>
              <a:rPr lang="en-US" dirty="0" err="1" smtClean="0"/>
              <a:t>Svi</a:t>
            </a:r>
            <a:r>
              <a:rPr lang="en-US" dirty="0" smtClean="0"/>
              <a:t> </a:t>
            </a:r>
            <a:r>
              <a:rPr lang="en-US" dirty="0" err="1" smtClean="0"/>
              <a:t>ovi</a:t>
            </a:r>
            <a:r>
              <a:rPr lang="en-US" dirty="0" smtClean="0"/>
              <a:t> </a:t>
            </a:r>
            <a:r>
              <a:rPr lang="en-US" dirty="0" err="1" smtClean="0"/>
              <a:t>objekti</a:t>
            </a:r>
            <a:r>
              <a:rPr lang="en-US" dirty="0" smtClean="0"/>
              <a:t>, </a:t>
            </a:r>
            <a:r>
              <a:rPr lang="en-US" dirty="0" err="1" smtClean="0"/>
              <a:t>odnosno</a:t>
            </a:r>
            <a:r>
              <a:rPr lang="en-US" dirty="0" smtClean="0"/>
              <a:t> </a:t>
            </a:r>
            <a:r>
              <a:rPr lang="en-US" dirty="0" err="1" smtClean="0"/>
              <a:t>prava</a:t>
            </a:r>
            <a:r>
              <a:rPr lang="en-US" dirty="0" smtClean="0"/>
              <a:t> </a:t>
            </a:r>
            <a:r>
              <a:rPr lang="en-US" dirty="0" err="1" smtClean="0"/>
              <a:t>industrijske</a:t>
            </a:r>
            <a:r>
              <a:rPr lang="en-US" dirty="0" smtClean="0"/>
              <a:t> </a:t>
            </a:r>
            <a:r>
              <a:rPr lang="en-US" dirty="0" err="1" smtClean="0"/>
              <a:t>svojine</a:t>
            </a:r>
            <a:r>
              <a:rPr lang="en-US" dirty="0" smtClean="0"/>
              <a:t>, </a:t>
            </a:r>
            <a:r>
              <a:rPr lang="en-US" dirty="0" err="1" smtClean="0"/>
              <a:t>mogu</a:t>
            </a:r>
            <a:r>
              <a:rPr lang="en-US" dirty="0" smtClean="0"/>
              <a:t> se </a:t>
            </a:r>
            <a:r>
              <a:rPr lang="en-US" dirty="0" err="1" smtClean="0"/>
              <a:t>podijeliti</a:t>
            </a:r>
            <a:r>
              <a:rPr lang="en-US" dirty="0" smtClean="0"/>
              <a:t> </a:t>
            </a:r>
            <a:r>
              <a:rPr lang="en-US" dirty="0" err="1" smtClean="0"/>
              <a:t>po</a:t>
            </a:r>
            <a:r>
              <a:rPr lang="en-US" dirty="0" smtClean="0"/>
              <a:t> </a:t>
            </a:r>
            <a:r>
              <a:rPr lang="en-US" dirty="0" err="1" smtClean="0"/>
              <a:t>različitim</a:t>
            </a:r>
            <a:r>
              <a:rPr lang="en-US" dirty="0" smtClean="0"/>
              <a:t> </a:t>
            </a:r>
            <a:r>
              <a:rPr lang="en-US" dirty="0" err="1" smtClean="0"/>
              <a:t>osnovama</a:t>
            </a:r>
            <a:r>
              <a:rPr lang="en-US" dirty="0" smtClean="0"/>
              <a:t>. </a:t>
            </a:r>
            <a:r>
              <a:rPr lang="en-US" dirty="0" err="1" smtClean="0"/>
              <a:t>Vrsta</a:t>
            </a:r>
            <a:r>
              <a:rPr lang="en-US" dirty="0" smtClean="0"/>
              <a:t> </a:t>
            </a:r>
            <a:r>
              <a:rPr lang="en-US" dirty="0" err="1" smtClean="0"/>
              <a:t>prava</a:t>
            </a:r>
            <a:r>
              <a:rPr lang="en-US" dirty="0" smtClean="0"/>
              <a:t> </a:t>
            </a:r>
            <a:r>
              <a:rPr lang="en-US" dirty="0" err="1" smtClean="0"/>
              <a:t>utiče</a:t>
            </a:r>
            <a:r>
              <a:rPr lang="en-US" dirty="0" smtClean="0"/>
              <a:t> </a:t>
            </a:r>
            <a:r>
              <a:rPr lang="en-US" dirty="0" err="1" smtClean="0"/>
              <a:t>i</a:t>
            </a:r>
            <a:r>
              <a:rPr lang="en-US" dirty="0" smtClean="0"/>
              <a:t> </a:t>
            </a:r>
            <a:r>
              <a:rPr lang="en-US" dirty="0" err="1" smtClean="0"/>
              <a:t>na</a:t>
            </a:r>
            <a:r>
              <a:rPr lang="en-US" dirty="0" smtClean="0"/>
              <a:t> </a:t>
            </a:r>
            <a:r>
              <a:rPr lang="en-US" dirty="0" err="1" smtClean="0"/>
              <a:t>rješenje</a:t>
            </a:r>
            <a:r>
              <a:rPr lang="en-US" dirty="0" smtClean="0"/>
              <a:t> u </a:t>
            </a:r>
            <a:r>
              <a:rPr lang="en-US" dirty="0" err="1" smtClean="0"/>
              <a:t>ugovoru</a:t>
            </a:r>
            <a:r>
              <a:rPr lang="en-US" dirty="0" smtClean="0"/>
              <a:t> o </a:t>
            </a:r>
            <a:r>
              <a:rPr lang="en-US" dirty="0" err="1" smtClean="0"/>
              <a:t>licenci</a:t>
            </a:r>
            <a:r>
              <a:rPr lang="en-US" dirty="0" smtClean="0"/>
              <a:t>.</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en-US"/>
          </a:p>
        </p:txBody>
      </p:sp>
      <p:sp>
        <p:nvSpPr>
          <p:cNvPr id="3" name="Rezervirano mjesto sadržaja 2"/>
          <p:cNvSpPr>
            <a:spLocks noGrp="1"/>
          </p:cNvSpPr>
          <p:nvPr>
            <p:ph idx="1"/>
          </p:nvPr>
        </p:nvSpPr>
        <p:spPr/>
        <p:txBody>
          <a:bodyPr>
            <a:normAutofit fontScale="40000" lnSpcReduction="20000"/>
          </a:bodyPr>
          <a:lstStyle/>
          <a:p>
            <a:r>
              <a:rPr lang="en-US" dirty="0" err="1" smtClean="0"/>
              <a:t>Radnja</a:t>
            </a:r>
            <a:r>
              <a:rPr lang="en-US" dirty="0" smtClean="0"/>
              <a:t> </a:t>
            </a:r>
            <a:r>
              <a:rPr lang="en-US" dirty="0" err="1" smtClean="0"/>
              <a:t>koja</a:t>
            </a:r>
            <a:r>
              <a:rPr lang="en-US" dirty="0" smtClean="0"/>
              <a:t> je </a:t>
            </a:r>
            <a:r>
              <a:rPr lang="en-US" dirty="0" err="1" smtClean="0"/>
              <a:t>predmet</a:t>
            </a:r>
            <a:r>
              <a:rPr lang="en-US" dirty="0" smtClean="0"/>
              <a:t> </a:t>
            </a:r>
            <a:r>
              <a:rPr lang="en-US" dirty="0" err="1" smtClean="0"/>
              <a:t>ugovora</a:t>
            </a:r>
            <a:r>
              <a:rPr lang="en-US" dirty="0" smtClean="0"/>
              <a:t> o </a:t>
            </a:r>
            <a:r>
              <a:rPr lang="en-US" dirty="0" err="1" smtClean="0"/>
              <a:t>licenci</a:t>
            </a:r>
            <a:r>
              <a:rPr lang="en-US" dirty="0" smtClean="0"/>
              <a:t> je </a:t>
            </a:r>
            <a:r>
              <a:rPr lang="en-US" dirty="0" err="1" smtClean="0"/>
              <a:t>ustupanje</a:t>
            </a:r>
            <a:r>
              <a:rPr lang="en-US" dirty="0" smtClean="0"/>
              <a:t> </a:t>
            </a:r>
            <a:r>
              <a:rPr lang="en-US" dirty="0" err="1" smtClean="0"/>
              <a:t>ovlaštenja</a:t>
            </a:r>
            <a:r>
              <a:rPr lang="en-US" dirty="0" smtClean="0"/>
              <a:t> </a:t>
            </a:r>
            <a:r>
              <a:rPr lang="en-US" dirty="0" err="1" smtClean="0"/>
              <a:t>na</a:t>
            </a:r>
            <a:r>
              <a:rPr lang="en-US" dirty="0" smtClean="0"/>
              <a:t> </a:t>
            </a:r>
            <a:r>
              <a:rPr lang="en-US" dirty="0" err="1" smtClean="0"/>
              <a:t>iskorištavanje</a:t>
            </a:r>
            <a:r>
              <a:rPr lang="en-US" dirty="0" smtClean="0"/>
              <a:t> </a:t>
            </a:r>
            <a:r>
              <a:rPr lang="en-US" dirty="0" err="1" smtClean="0"/>
              <a:t>nekog</a:t>
            </a:r>
            <a:r>
              <a:rPr lang="en-US" dirty="0" smtClean="0"/>
              <a:t> </a:t>
            </a:r>
            <a:r>
              <a:rPr lang="en-US" dirty="0" err="1" smtClean="0"/>
              <a:t>od</a:t>
            </a:r>
            <a:r>
              <a:rPr lang="en-US" dirty="0" smtClean="0"/>
              <a:t> </a:t>
            </a:r>
            <a:r>
              <a:rPr lang="en-US" dirty="0" err="1" smtClean="0"/>
              <a:t>objekata</a:t>
            </a:r>
            <a:r>
              <a:rPr lang="en-US" dirty="0" smtClean="0"/>
              <a:t> </a:t>
            </a:r>
            <a:r>
              <a:rPr lang="en-US" dirty="0" err="1" smtClean="0"/>
              <a:t>prava</a:t>
            </a:r>
            <a:r>
              <a:rPr lang="en-US" dirty="0" smtClean="0"/>
              <a:t> </a:t>
            </a:r>
            <a:r>
              <a:rPr lang="en-US" dirty="0" err="1" smtClean="0"/>
              <a:t>industrijske</a:t>
            </a:r>
            <a:r>
              <a:rPr lang="en-US" dirty="0" smtClean="0"/>
              <a:t> </a:t>
            </a:r>
            <a:r>
              <a:rPr lang="en-US" dirty="0" err="1" smtClean="0"/>
              <a:t>svojine</a:t>
            </a:r>
            <a:r>
              <a:rPr lang="en-US" dirty="0" smtClean="0"/>
              <a:t>. </a:t>
            </a:r>
            <a:r>
              <a:rPr lang="en-US" dirty="0" err="1" smtClean="0"/>
              <a:t>Garancije</a:t>
            </a:r>
            <a:r>
              <a:rPr lang="en-US" dirty="0" smtClean="0"/>
              <a:t> </a:t>
            </a:r>
            <a:r>
              <a:rPr lang="en-US" dirty="0" err="1" smtClean="0"/>
              <a:t>koje</a:t>
            </a:r>
            <a:r>
              <a:rPr lang="en-US" dirty="0" smtClean="0"/>
              <a:t> </a:t>
            </a:r>
            <a:r>
              <a:rPr lang="en-US" dirty="0" err="1" smtClean="0"/>
              <a:t>padaju</a:t>
            </a:r>
            <a:r>
              <a:rPr lang="en-US" dirty="0" smtClean="0"/>
              <a:t> </a:t>
            </a:r>
            <a:r>
              <a:rPr lang="en-US" dirty="0" err="1" smtClean="0"/>
              <a:t>na</a:t>
            </a:r>
            <a:r>
              <a:rPr lang="en-US" dirty="0" smtClean="0"/>
              <a:t> </a:t>
            </a:r>
            <a:r>
              <a:rPr lang="en-US" dirty="0" err="1" smtClean="0"/>
              <a:t>davaoca</a:t>
            </a:r>
            <a:r>
              <a:rPr lang="en-US" dirty="0" smtClean="0"/>
              <a:t> </a:t>
            </a:r>
            <a:r>
              <a:rPr lang="en-US" dirty="0" err="1" smtClean="0"/>
              <a:t>licence</a:t>
            </a:r>
            <a:r>
              <a:rPr lang="en-US" dirty="0" smtClean="0"/>
              <a:t> </a:t>
            </a:r>
            <a:r>
              <a:rPr lang="en-US" dirty="0" err="1" smtClean="0"/>
              <a:t>pokazuju</a:t>
            </a:r>
            <a:r>
              <a:rPr lang="en-US" dirty="0" smtClean="0"/>
              <a:t> </a:t>
            </a:r>
            <a:r>
              <a:rPr lang="en-US" dirty="0" err="1" smtClean="0"/>
              <a:t>da</a:t>
            </a:r>
            <a:r>
              <a:rPr lang="en-US" dirty="0" smtClean="0"/>
              <a:t> je u </a:t>
            </a:r>
            <a:r>
              <a:rPr lang="en-US" dirty="0" err="1" smtClean="0"/>
              <a:t>pitanju</a:t>
            </a:r>
            <a:r>
              <a:rPr lang="en-US" dirty="0" smtClean="0"/>
              <a:t> </a:t>
            </a:r>
            <a:r>
              <a:rPr lang="en-US" dirty="0" err="1" smtClean="0"/>
              <a:t>obaveza</a:t>
            </a:r>
            <a:r>
              <a:rPr lang="en-US" dirty="0" smtClean="0"/>
              <a:t> </a:t>
            </a:r>
            <a:r>
              <a:rPr lang="en-US" dirty="0" err="1" smtClean="0"/>
              <a:t>rezultata</a:t>
            </a:r>
            <a:r>
              <a:rPr lang="en-US" dirty="0" smtClean="0"/>
              <a:t>. Sam </a:t>
            </a:r>
            <a:r>
              <a:rPr lang="en-US" dirty="0" err="1" smtClean="0"/>
              <a:t>prenos</a:t>
            </a:r>
            <a:r>
              <a:rPr lang="en-US" dirty="0" smtClean="0"/>
              <a:t> se </a:t>
            </a:r>
            <a:r>
              <a:rPr lang="en-US" dirty="0" err="1" smtClean="0"/>
              <a:t>može</a:t>
            </a:r>
            <a:r>
              <a:rPr lang="en-US" dirty="0" smtClean="0"/>
              <a:t> </a:t>
            </a:r>
            <a:r>
              <a:rPr lang="en-US" dirty="0" err="1" smtClean="0"/>
              <a:t>izvršiti</a:t>
            </a:r>
            <a:r>
              <a:rPr lang="en-US" dirty="0" smtClean="0"/>
              <a:t> u </a:t>
            </a:r>
            <a:r>
              <a:rPr lang="en-US" dirty="0" err="1" smtClean="0"/>
              <a:t>različitim</a:t>
            </a:r>
            <a:r>
              <a:rPr lang="en-US" dirty="0" smtClean="0"/>
              <a:t> </a:t>
            </a:r>
            <a:r>
              <a:rPr lang="en-US" dirty="0" err="1" smtClean="0"/>
              <a:t>modalitetima</a:t>
            </a:r>
            <a:r>
              <a:rPr lang="en-US" dirty="0" smtClean="0"/>
              <a:t>. Oni </a:t>
            </a:r>
            <a:r>
              <a:rPr lang="en-US" dirty="0" err="1" smtClean="0"/>
              <a:t>služe</a:t>
            </a:r>
            <a:r>
              <a:rPr lang="en-US" dirty="0" smtClean="0"/>
              <a:t> </a:t>
            </a:r>
            <a:r>
              <a:rPr lang="en-US" dirty="0" err="1" smtClean="0"/>
              <a:t>i</a:t>
            </a:r>
            <a:r>
              <a:rPr lang="en-US" dirty="0" smtClean="0"/>
              <a:t> </a:t>
            </a:r>
            <a:r>
              <a:rPr lang="en-US" dirty="0" err="1" smtClean="0"/>
              <a:t>kao</a:t>
            </a:r>
            <a:r>
              <a:rPr lang="en-US" dirty="0" smtClean="0"/>
              <a:t> </a:t>
            </a:r>
            <a:r>
              <a:rPr lang="en-US" dirty="0" err="1" smtClean="0"/>
              <a:t>mjerilo</a:t>
            </a:r>
            <a:r>
              <a:rPr lang="en-US" dirty="0" smtClean="0"/>
              <a:t> </a:t>
            </a:r>
            <a:r>
              <a:rPr lang="en-US" dirty="0" err="1" smtClean="0"/>
              <a:t>za</a:t>
            </a:r>
            <a:r>
              <a:rPr lang="en-US" dirty="0" smtClean="0"/>
              <a:t> </a:t>
            </a:r>
            <a:r>
              <a:rPr lang="en-US" dirty="0" err="1" smtClean="0"/>
              <a:t>osnovnu</a:t>
            </a:r>
            <a:r>
              <a:rPr lang="en-US" dirty="0" smtClean="0"/>
              <a:t> </a:t>
            </a:r>
            <a:r>
              <a:rPr lang="en-US" dirty="0" err="1" smtClean="0"/>
              <a:t>podjelu</a:t>
            </a:r>
            <a:r>
              <a:rPr lang="en-US" dirty="0" smtClean="0"/>
              <a:t> </a:t>
            </a:r>
            <a:r>
              <a:rPr lang="en-US" dirty="0" err="1" smtClean="0"/>
              <a:t>licenci</a:t>
            </a:r>
            <a:r>
              <a:rPr lang="en-US" dirty="0" smtClean="0"/>
              <a:t>.</a:t>
            </a:r>
          </a:p>
          <a:p>
            <a:r>
              <a:rPr lang="vi-VN" dirty="0" smtClean="0"/>
              <a:t>Isključiva licenca je ona kod koje primalac stiče pravo isključivog iskorištavanja predmeta licence. A to znači da je on u “granicama prostornog važenja licence” (čl. 695 ZOO) ne može koristiti ni sam, niti je može prenijeti nekom trećem licu. Zabrana se odnosi kako na cijelo pravo, tako i na sve varijante korištenja predmeta licence. S obzirom na strogost ograničenja</a:t>
            </a:r>
            <a:r>
              <a:rPr lang="vi-VN" dirty="0" smtClean="0"/>
              <a:t>, </a:t>
            </a:r>
            <a:r>
              <a:rPr lang="vi-VN" dirty="0" smtClean="0"/>
              <a:t>logično je da se isključivost licence mora izričito ugovoriti (čl. 689 ZOO). Ukoliko je davalac licence zadržao za sebe bilo kakvo pravo iskorištavanja licence ili neku mogućnost da prenos izvrši i trećim licima, licenca je neisključiva. Zakon o obligacionim odnosima pretpostavlja postojanje neisključive licence, čim suprotno nije izričito predviđeno u ugovoru.</a:t>
            </a:r>
          </a:p>
          <a:p>
            <a:r>
              <a:rPr lang="en-US" dirty="0" err="1" smtClean="0"/>
              <a:t>Ugovor</a:t>
            </a:r>
            <a:r>
              <a:rPr lang="en-US" dirty="0" smtClean="0"/>
              <a:t> o </a:t>
            </a:r>
            <a:r>
              <a:rPr lang="en-US" dirty="0" err="1" smtClean="0"/>
              <a:t>licenci</a:t>
            </a:r>
            <a:r>
              <a:rPr lang="en-US" dirty="0" smtClean="0"/>
              <a:t> </a:t>
            </a:r>
            <a:r>
              <a:rPr lang="en-US" dirty="0" err="1" smtClean="0"/>
              <a:t>nikada</a:t>
            </a:r>
            <a:r>
              <a:rPr lang="en-US" dirty="0" smtClean="0"/>
              <a:t> ne </a:t>
            </a:r>
            <a:r>
              <a:rPr lang="en-US" dirty="0" err="1" smtClean="0"/>
              <a:t>može</a:t>
            </a:r>
            <a:r>
              <a:rPr lang="en-US" dirty="0" smtClean="0"/>
              <a:t> </a:t>
            </a:r>
            <a:r>
              <a:rPr lang="en-US" dirty="0" err="1" smtClean="0"/>
              <a:t>trajati</a:t>
            </a:r>
            <a:r>
              <a:rPr lang="en-US" dirty="0" smtClean="0"/>
              <a:t> </a:t>
            </a:r>
            <a:r>
              <a:rPr lang="en-US" dirty="0" err="1" smtClean="0"/>
              <a:t>duže</a:t>
            </a:r>
            <a:r>
              <a:rPr lang="en-US" dirty="0" smtClean="0"/>
              <a:t> </a:t>
            </a:r>
            <a:r>
              <a:rPr lang="en-US" dirty="0" err="1" smtClean="0"/>
              <a:t>od</a:t>
            </a:r>
            <a:r>
              <a:rPr lang="en-US" dirty="0" smtClean="0"/>
              <a:t> </a:t>
            </a:r>
            <a:r>
              <a:rPr lang="en-US" dirty="0" err="1" smtClean="0"/>
              <a:t>perioda</a:t>
            </a:r>
            <a:r>
              <a:rPr lang="en-US" dirty="0" smtClean="0"/>
              <a:t> </a:t>
            </a:r>
            <a:r>
              <a:rPr lang="en-US" dirty="0" err="1" smtClean="0"/>
              <a:t>zakonske</a:t>
            </a:r>
            <a:r>
              <a:rPr lang="en-US" dirty="0" smtClean="0"/>
              <a:t> </a:t>
            </a:r>
            <a:r>
              <a:rPr lang="en-US" dirty="0" err="1" smtClean="0"/>
              <a:t>zaštite</a:t>
            </a:r>
            <a:r>
              <a:rPr lang="en-US" dirty="0" smtClean="0"/>
              <a:t> </a:t>
            </a:r>
            <a:r>
              <a:rPr lang="en-US" dirty="0" err="1" smtClean="0"/>
              <a:t>prava</a:t>
            </a:r>
            <a:r>
              <a:rPr lang="en-US" dirty="0" smtClean="0"/>
              <a:t> </a:t>
            </a:r>
            <a:r>
              <a:rPr lang="en-US" dirty="0" err="1" smtClean="0"/>
              <a:t>koje</a:t>
            </a:r>
            <a:r>
              <a:rPr lang="en-US" dirty="0" smtClean="0"/>
              <a:t> se </a:t>
            </a:r>
            <a:r>
              <a:rPr lang="en-US" dirty="0" err="1" smtClean="0"/>
              <a:t>prenosi</a:t>
            </a:r>
            <a:r>
              <a:rPr lang="en-US" dirty="0" smtClean="0"/>
              <a:t> (</a:t>
            </a:r>
            <a:r>
              <a:rPr lang="en-US" dirty="0" err="1" smtClean="0"/>
              <a:t>čl</a:t>
            </a:r>
            <a:r>
              <a:rPr lang="en-US" dirty="0" smtClean="0"/>
              <a:t>. 688 ZOO). </a:t>
            </a:r>
            <a:r>
              <a:rPr lang="en-US" dirty="0" err="1" smtClean="0"/>
              <a:t>Računajući</a:t>
            </a:r>
            <a:r>
              <a:rPr lang="en-US" dirty="0" smtClean="0"/>
              <a:t> </a:t>
            </a:r>
            <a:r>
              <a:rPr lang="en-US" dirty="0" err="1" smtClean="0"/>
              <a:t>od</a:t>
            </a:r>
            <a:r>
              <a:rPr lang="en-US" dirty="0" smtClean="0"/>
              <a:t> </a:t>
            </a:r>
            <a:r>
              <a:rPr lang="en-US" dirty="0" err="1" smtClean="0"/>
              <a:t>dana</a:t>
            </a:r>
            <a:r>
              <a:rPr lang="en-US" dirty="0" smtClean="0"/>
              <a:t> </a:t>
            </a:r>
            <a:r>
              <a:rPr lang="en-US" dirty="0" err="1" smtClean="0"/>
              <a:t>podnošenja</a:t>
            </a:r>
            <a:r>
              <a:rPr lang="en-US" dirty="0" smtClean="0"/>
              <a:t> </a:t>
            </a:r>
            <a:r>
              <a:rPr lang="en-US" dirty="0" err="1" smtClean="0"/>
              <a:t>prijave</a:t>
            </a:r>
            <a:r>
              <a:rPr lang="en-US" dirty="0" smtClean="0"/>
              <a:t>, patent </a:t>
            </a:r>
            <a:r>
              <a:rPr lang="en-US" dirty="0" err="1" smtClean="0"/>
              <a:t>traje</a:t>
            </a:r>
            <a:r>
              <a:rPr lang="en-US" dirty="0" smtClean="0"/>
              <a:t> 20 </a:t>
            </a:r>
            <a:r>
              <a:rPr lang="en-US" dirty="0" err="1" smtClean="0"/>
              <a:t>godina</a:t>
            </a:r>
            <a:r>
              <a:rPr lang="en-US" dirty="0" smtClean="0"/>
              <a:t>, a </a:t>
            </a:r>
            <a:r>
              <a:rPr lang="en-US" dirty="0" err="1" smtClean="0"/>
              <a:t>industrijski</a:t>
            </a:r>
            <a:r>
              <a:rPr lang="en-US" dirty="0" smtClean="0"/>
              <a:t> </a:t>
            </a:r>
            <a:r>
              <a:rPr lang="en-US" dirty="0" err="1" smtClean="0"/>
              <a:t>dizajn</a:t>
            </a:r>
            <a:r>
              <a:rPr lang="en-US" dirty="0" smtClean="0"/>
              <a:t> 10 </a:t>
            </a:r>
            <a:r>
              <a:rPr lang="en-US" dirty="0" err="1" smtClean="0"/>
              <a:t>godina</a:t>
            </a:r>
            <a:r>
              <a:rPr lang="en-US" dirty="0" smtClean="0"/>
              <a:t> (</a:t>
            </a:r>
            <a:r>
              <a:rPr lang="en-US" dirty="0" err="1" smtClean="0"/>
              <a:t>čl</a:t>
            </a:r>
            <a:r>
              <a:rPr lang="en-US" dirty="0" smtClean="0"/>
              <a:t>. 60 </a:t>
            </a:r>
            <a:r>
              <a:rPr lang="en-US" dirty="0" err="1" smtClean="0"/>
              <a:t>i</a:t>
            </a:r>
            <a:r>
              <a:rPr lang="en-US" dirty="0" smtClean="0"/>
              <a:t> 113 ZIS). </a:t>
            </a:r>
            <a:r>
              <a:rPr lang="en-US" dirty="0" err="1" smtClean="0"/>
              <a:t>Postoje</a:t>
            </a:r>
            <a:r>
              <a:rPr lang="en-US" dirty="0" smtClean="0"/>
              <a:t> </a:t>
            </a:r>
            <a:r>
              <a:rPr lang="en-US" dirty="0" err="1" smtClean="0"/>
              <a:t>i</a:t>
            </a:r>
            <a:r>
              <a:rPr lang="en-US" dirty="0" smtClean="0"/>
              <a:t> </a:t>
            </a:r>
            <a:r>
              <a:rPr lang="en-US" dirty="0" err="1" smtClean="0"/>
              <a:t>izuzeci</a:t>
            </a:r>
            <a:r>
              <a:rPr lang="en-US" dirty="0" smtClean="0"/>
              <a:t>, </a:t>
            </a:r>
            <a:r>
              <a:rPr lang="en-US" dirty="0" err="1" smtClean="0"/>
              <a:t>tako</a:t>
            </a:r>
            <a:r>
              <a:rPr lang="en-US" dirty="0" smtClean="0"/>
              <a:t> patent </a:t>
            </a:r>
            <a:r>
              <a:rPr lang="en-US" dirty="0" err="1" smtClean="0"/>
              <a:t>sa</a:t>
            </a:r>
            <a:r>
              <a:rPr lang="en-US" dirty="0" smtClean="0"/>
              <a:t> </a:t>
            </a:r>
            <a:r>
              <a:rPr lang="en-US" dirty="0" err="1" smtClean="0"/>
              <a:t>skraćenim</a:t>
            </a:r>
            <a:r>
              <a:rPr lang="en-US" dirty="0" smtClean="0"/>
              <a:t> </a:t>
            </a:r>
            <a:r>
              <a:rPr lang="en-US" dirty="0" err="1" smtClean="0"/>
              <a:t>trajanjem</a:t>
            </a:r>
            <a:r>
              <a:rPr lang="en-US" dirty="0" smtClean="0"/>
              <a:t> </a:t>
            </a:r>
            <a:r>
              <a:rPr lang="en-US" dirty="0" err="1" smtClean="0"/>
              <a:t>traje</a:t>
            </a:r>
            <a:r>
              <a:rPr lang="en-US" dirty="0" smtClean="0"/>
              <a:t> 10 </a:t>
            </a:r>
            <a:r>
              <a:rPr lang="en-US" dirty="0" err="1" smtClean="0"/>
              <a:t>godina</a:t>
            </a:r>
            <a:r>
              <a:rPr lang="en-US" dirty="0" smtClean="0"/>
              <a:t>, a </a:t>
            </a:r>
            <a:r>
              <a:rPr lang="en-US" dirty="0" err="1" smtClean="0"/>
              <a:t>trajanje</a:t>
            </a:r>
            <a:r>
              <a:rPr lang="en-US" dirty="0" smtClean="0"/>
              <a:t> </a:t>
            </a:r>
            <a:r>
              <a:rPr lang="en-US" dirty="0" err="1" smtClean="0"/>
              <a:t>patenta</a:t>
            </a:r>
            <a:r>
              <a:rPr lang="en-US" dirty="0" smtClean="0"/>
              <a:t> </a:t>
            </a:r>
            <a:r>
              <a:rPr lang="en-US" dirty="0" err="1" smtClean="0"/>
              <a:t>po</a:t>
            </a:r>
            <a:r>
              <a:rPr lang="en-US" dirty="0" smtClean="0"/>
              <a:t> </a:t>
            </a:r>
            <a:r>
              <a:rPr lang="en-US" dirty="0" err="1" smtClean="0"/>
              <a:t>proteku</a:t>
            </a:r>
            <a:r>
              <a:rPr lang="en-US" dirty="0" smtClean="0"/>
              <a:t> 20 </a:t>
            </a:r>
            <a:r>
              <a:rPr lang="en-US" dirty="0" err="1" smtClean="0"/>
              <a:t>godina</a:t>
            </a:r>
            <a:r>
              <a:rPr lang="en-US" dirty="0" smtClean="0"/>
              <a:t> </a:t>
            </a:r>
            <a:r>
              <a:rPr lang="en-US" dirty="0" err="1" smtClean="0"/>
              <a:t>može</a:t>
            </a:r>
            <a:r>
              <a:rPr lang="en-US" dirty="0" smtClean="0"/>
              <a:t> se, </a:t>
            </a:r>
            <a:r>
              <a:rPr lang="en-US" dirty="0" err="1" smtClean="0"/>
              <a:t>izuzetno</a:t>
            </a:r>
            <a:r>
              <a:rPr lang="en-US" dirty="0" smtClean="0"/>
              <a:t>, </a:t>
            </a:r>
            <a:r>
              <a:rPr lang="en-US" dirty="0" err="1" smtClean="0"/>
              <a:t>produžiti</a:t>
            </a:r>
            <a:r>
              <a:rPr lang="en-US" dirty="0" smtClean="0"/>
              <a:t> </a:t>
            </a:r>
            <a:r>
              <a:rPr lang="en-US" dirty="0" err="1" smtClean="0"/>
              <a:t>za</a:t>
            </a:r>
            <a:r>
              <a:rPr lang="en-US" dirty="0" smtClean="0"/>
              <a:t> </a:t>
            </a:r>
            <a:r>
              <a:rPr lang="en-US" dirty="0" err="1" smtClean="0"/>
              <a:t>još</a:t>
            </a:r>
            <a:r>
              <a:rPr lang="en-US" dirty="0" smtClean="0"/>
              <a:t> </a:t>
            </a:r>
            <a:r>
              <a:rPr lang="en-US" dirty="0" err="1" smtClean="0"/>
              <a:t>najviše</a:t>
            </a:r>
            <a:r>
              <a:rPr lang="en-US" dirty="0" smtClean="0"/>
              <a:t> 5 </a:t>
            </a:r>
            <a:r>
              <a:rPr lang="en-US" dirty="0" err="1" smtClean="0"/>
              <a:t>godina</a:t>
            </a:r>
            <a:r>
              <a:rPr lang="en-US" dirty="0" smtClean="0"/>
              <a:t> (</a:t>
            </a:r>
            <a:r>
              <a:rPr lang="en-US" dirty="0" err="1" smtClean="0"/>
              <a:t>čl</a:t>
            </a:r>
            <a:r>
              <a:rPr lang="en-US" dirty="0" smtClean="0"/>
              <a:t>. 60, </a:t>
            </a:r>
            <a:r>
              <a:rPr lang="en-US" dirty="0" err="1" smtClean="0"/>
              <a:t>st</a:t>
            </a:r>
            <a:r>
              <a:rPr lang="en-US" dirty="0" smtClean="0"/>
              <a:t>. 2 </a:t>
            </a:r>
            <a:r>
              <a:rPr lang="en-US" dirty="0" err="1" smtClean="0"/>
              <a:t>i</a:t>
            </a:r>
            <a:r>
              <a:rPr lang="en-US" dirty="0" smtClean="0"/>
              <a:t> 3 ZIS).</a:t>
            </a:r>
          </a:p>
          <a:p>
            <a:r>
              <a:rPr lang="en-US" dirty="0" err="1" smtClean="0"/>
              <a:t>Licenca</a:t>
            </a:r>
            <a:r>
              <a:rPr lang="en-US" dirty="0" smtClean="0"/>
              <a:t> </a:t>
            </a:r>
            <a:r>
              <a:rPr lang="en-US" dirty="0" err="1" smtClean="0"/>
              <a:t>može</a:t>
            </a:r>
            <a:r>
              <a:rPr lang="en-US" dirty="0" smtClean="0"/>
              <a:t> </a:t>
            </a:r>
            <a:r>
              <a:rPr lang="en-US" dirty="0" err="1" smtClean="0"/>
              <a:t>biti</a:t>
            </a:r>
            <a:r>
              <a:rPr lang="en-US" dirty="0" smtClean="0"/>
              <a:t> </a:t>
            </a:r>
            <a:r>
              <a:rPr lang="en-US" dirty="0" err="1" smtClean="0"/>
              <a:t>prostorno</a:t>
            </a:r>
            <a:r>
              <a:rPr lang="en-US" dirty="0" smtClean="0"/>
              <a:t> </a:t>
            </a:r>
            <a:r>
              <a:rPr lang="en-US" dirty="0" err="1" smtClean="0"/>
              <a:t>neograničena</a:t>
            </a:r>
            <a:r>
              <a:rPr lang="en-US" dirty="0" smtClean="0"/>
              <a:t> </a:t>
            </a:r>
            <a:r>
              <a:rPr lang="en-US" dirty="0" err="1" smtClean="0"/>
              <a:t>i</a:t>
            </a:r>
            <a:r>
              <a:rPr lang="en-US" dirty="0" smtClean="0"/>
              <a:t> </a:t>
            </a:r>
            <a:r>
              <a:rPr lang="en-US" dirty="0" err="1" smtClean="0"/>
              <a:t>ograničena</a:t>
            </a:r>
            <a:r>
              <a:rPr lang="en-US" dirty="0" smtClean="0"/>
              <a:t>. </a:t>
            </a:r>
            <a:r>
              <a:rPr lang="en-US" dirty="0" err="1" smtClean="0"/>
              <a:t>Zakonska</a:t>
            </a:r>
            <a:r>
              <a:rPr lang="en-US" dirty="0" smtClean="0"/>
              <a:t> </a:t>
            </a:r>
            <a:r>
              <a:rPr lang="en-US" dirty="0" err="1" smtClean="0"/>
              <a:t>pretpostavka</a:t>
            </a:r>
            <a:r>
              <a:rPr lang="en-US" dirty="0" smtClean="0"/>
              <a:t> </a:t>
            </a:r>
            <a:r>
              <a:rPr lang="en-US" dirty="0" err="1" smtClean="0"/>
              <a:t>da</a:t>
            </a:r>
            <a:r>
              <a:rPr lang="en-US" dirty="0" smtClean="0"/>
              <a:t> je </a:t>
            </a:r>
            <a:r>
              <a:rPr lang="en-US" dirty="0" err="1" smtClean="0"/>
              <a:t>licenca</a:t>
            </a:r>
            <a:r>
              <a:rPr lang="en-US" dirty="0" smtClean="0"/>
              <a:t> </a:t>
            </a:r>
            <a:r>
              <a:rPr lang="en-US" dirty="0" err="1" smtClean="0"/>
              <a:t>prostorno</a:t>
            </a:r>
            <a:r>
              <a:rPr lang="en-US" dirty="0" smtClean="0"/>
              <a:t> </a:t>
            </a:r>
            <a:r>
              <a:rPr lang="en-US" dirty="0" err="1" smtClean="0"/>
              <a:t>neograničena</a:t>
            </a:r>
            <a:r>
              <a:rPr lang="en-US" dirty="0" smtClean="0"/>
              <a:t> </a:t>
            </a:r>
            <a:r>
              <a:rPr lang="en-US" dirty="0" err="1" smtClean="0"/>
              <a:t>mora</a:t>
            </a:r>
            <a:r>
              <a:rPr lang="en-US" dirty="0" smtClean="0"/>
              <a:t> </a:t>
            </a:r>
            <a:r>
              <a:rPr lang="en-US" dirty="0" err="1" smtClean="0"/>
              <a:t>biti</a:t>
            </a:r>
            <a:r>
              <a:rPr lang="en-US" dirty="0" smtClean="0"/>
              <a:t> </a:t>
            </a:r>
            <a:r>
              <a:rPr lang="en-US" dirty="0" err="1" smtClean="0"/>
              <a:t>opravdana</a:t>
            </a:r>
            <a:r>
              <a:rPr lang="en-US" dirty="0" smtClean="0"/>
              <a:t> </a:t>
            </a:r>
            <a:r>
              <a:rPr lang="en-US" dirty="0" err="1" smtClean="0"/>
              <a:t>tumačenjem</a:t>
            </a:r>
            <a:r>
              <a:rPr lang="en-US" dirty="0" smtClean="0"/>
              <a:t> </a:t>
            </a:r>
            <a:r>
              <a:rPr lang="en-US" dirty="0" err="1" smtClean="0"/>
              <a:t>cijelog</a:t>
            </a:r>
            <a:r>
              <a:rPr lang="en-US" dirty="0" smtClean="0"/>
              <a:t> </a:t>
            </a:r>
            <a:r>
              <a:rPr lang="en-US" dirty="0" err="1" smtClean="0"/>
              <a:t>ugovora</a:t>
            </a:r>
            <a:r>
              <a:rPr lang="en-US" dirty="0" smtClean="0"/>
              <a:t>, </a:t>
            </a:r>
            <a:r>
              <a:rPr lang="en-US" dirty="0" err="1" smtClean="0"/>
              <a:t>budući</a:t>
            </a:r>
            <a:r>
              <a:rPr lang="en-US" dirty="0" smtClean="0"/>
              <a:t> </a:t>
            </a:r>
            <a:r>
              <a:rPr lang="en-US" dirty="0" err="1" smtClean="0"/>
              <a:t>da</a:t>
            </a:r>
            <a:r>
              <a:rPr lang="en-US" dirty="0" smtClean="0"/>
              <a:t> se u </a:t>
            </a:r>
            <a:r>
              <a:rPr lang="en-US" dirty="0" err="1" smtClean="0"/>
              <a:t>ovom</a:t>
            </a:r>
            <a:r>
              <a:rPr lang="en-US" dirty="0" smtClean="0"/>
              <a:t> </a:t>
            </a:r>
            <a:r>
              <a:rPr lang="en-US" dirty="0" err="1" smtClean="0"/>
              <a:t>slučaju</a:t>
            </a:r>
            <a:r>
              <a:rPr lang="en-US" dirty="0" smtClean="0"/>
              <a:t> ne </a:t>
            </a:r>
            <a:r>
              <a:rPr lang="en-US" dirty="0" err="1" smtClean="0"/>
              <a:t>traži</a:t>
            </a:r>
            <a:r>
              <a:rPr lang="en-US" dirty="0" smtClean="0"/>
              <a:t> </a:t>
            </a:r>
            <a:r>
              <a:rPr lang="en-US" dirty="0" err="1" smtClean="0"/>
              <a:t>izričito</a:t>
            </a:r>
            <a:r>
              <a:rPr lang="en-US" dirty="0" smtClean="0"/>
              <a:t> </a:t>
            </a:r>
            <a:r>
              <a:rPr lang="en-US" dirty="0" err="1" smtClean="0"/>
              <a:t>ugovaranje</a:t>
            </a:r>
            <a:r>
              <a:rPr lang="en-US" dirty="0" smtClean="0"/>
              <a:t> </a:t>
            </a:r>
            <a:r>
              <a:rPr lang="en-US" dirty="0" err="1" smtClean="0"/>
              <a:t>ograničenja</a:t>
            </a:r>
            <a:r>
              <a:rPr lang="en-US" dirty="0" smtClean="0"/>
              <a:t> (</a:t>
            </a:r>
            <a:r>
              <a:rPr lang="en-US" dirty="0" err="1" smtClean="0"/>
              <a:t>čl</a:t>
            </a:r>
            <a:r>
              <a:rPr lang="en-US" dirty="0" smtClean="0"/>
              <a:t>. 690 ZOO). </a:t>
            </a:r>
            <a:r>
              <a:rPr lang="en-US" dirty="0" err="1" smtClean="0"/>
              <a:t>Prostorna</a:t>
            </a:r>
            <a:r>
              <a:rPr lang="en-US" dirty="0" smtClean="0"/>
              <a:t> </a:t>
            </a:r>
            <a:r>
              <a:rPr lang="en-US" dirty="0" err="1" smtClean="0"/>
              <a:t>ograničenja</a:t>
            </a:r>
            <a:r>
              <a:rPr lang="en-US" dirty="0" smtClean="0"/>
              <a:t> </a:t>
            </a:r>
            <a:r>
              <a:rPr lang="en-US" dirty="0" err="1" smtClean="0"/>
              <a:t>na</a:t>
            </a:r>
            <a:r>
              <a:rPr lang="en-US" dirty="0" smtClean="0"/>
              <a:t> </a:t>
            </a:r>
            <a:r>
              <a:rPr lang="en-US" dirty="0" err="1" smtClean="0"/>
              <a:t>području</a:t>
            </a:r>
            <a:r>
              <a:rPr lang="en-US" dirty="0" smtClean="0"/>
              <a:t> </a:t>
            </a:r>
            <a:r>
              <a:rPr lang="en-US" dirty="0" err="1" smtClean="0"/>
              <a:t>Bosne</a:t>
            </a:r>
            <a:r>
              <a:rPr lang="en-US" dirty="0" smtClean="0"/>
              <a:t> </a:t>
            </a:r>
            <a:r>
              <a:rPr lang="en-US" dirty="0" err="1" smtClean="0"/>
              <a:t>i</a:t>
            </a:r>
            <a:r>
              <a:rPr lang="en-US" dirty="0" smtClean="0"/>
              <a:t> </a:t>
            </a:r>
            <a:r>
              <a:rPr lang="en-US" dirty="0" err="1" smtClean="0"/>
              <a:t>Hercegovine</a:t>
            </a:r>
            <a:r>
              <a:rPr lang="en-US" dirty="0" smtClean="0"/>
              <a:t> ne </a:t>
            </a:r>
            <a:r>
              <a:rPr lang="en-US" dirty="0" err="1" smtClean="0"/>
              <a:t>smiju</a:t>
            </a:r>
            <a:r>
              <a:rPr lang="en-US" dirty="0" smtClean="0"/>
              <a:t> </a:t>
            </a:r>
            <a:r>
              <a:rPr lang="en-US" dirty="0" err="1" smtClean="0"/>
              <a:t>biti</a:t>
            </a:r>
            <a:r>
              <a:rPr lang="en-US" dirty="0" smtClean="0"/>
              <a:t> </a:t>
            </a:r>
            <a:r>
              <a:rPr lang="en-US" dirty="0" err="1" smtClean="0"/>
              <a:t>suprotna</a:t>
            </a:r>
            <a:r>
              <a:rPr lang="en-US" dirty="0" smtClean="0"/>
              <a:t> </a:t>
            </a:r>
            <a:r>
              <a:rPr lang="en-US" dirty="0" err="1" smtClean="0"/>
              <a:t>propisima</a:t>
            </a:r>
            <a:r>
              <a:rPr lang="en-US" dirty="0" smtClean="0"/>
              <a:t> o </a:t>
            </a:r>
            <a:r>
              <a:rPr lang="en-US" dirty="0" err="1" smtClean="0"/>
              <a:t>jedinstvenom</a:t>
            </a:r>
            <a:r>
              <a:rPr lang="en-US" dirty="0" smtClean="0"/>
              <a:t> </a:t>
            </a:r>
            <a:r>
              <a:rPr lang="en-US" dirty="0" err="1" smtClean="0"/>
              <a:t>tržištu</a:t>
            </a:r>
            <a:r>
              <a:rPr lang="en-US" dirty="0" smtClean="0"/>
              <a:t> (</a:t>
            </a:r>
            <a:r>
              <a:rPr lang="en-US" dirty="0" err="1" smtClean="0"/>
              <a:t>čl</a:t>
            </a:r>
            <a:r>
              <a:rPr lang="en-US" dirty="0" smtClean="0"/>
              <a:t>. 690 ZOO).</a:t>
            </a:r>
          </a:p>
          <a:p>
            <a:r>
              <a:rPr lang="en-US" dirty="0" err="1" smtClean="0"/>
              <a:t>Napokon</a:t>
            </a:r>
            <a:r>
              <a:rPr lang="en-US" dirty="0" smtClean="0"/>
              <a:t>, </a:t>
            </a:r>
            <a:r>
              <a:rPr lang="en-US" dirty="0" err="1" smtClean="0"/>
              <a:t>prema</a:t>
            </a:r>
            <a:r>
              <a:rPr lang="en-US" dirty="0" smtClean="0"/>
              <a:t> </a:t>
            </a:r>
            <a:r>
              <a:rPr lang="en-US" dirty="0" err="1" smtClean="0"/>
              <a:t>obimu</a:t>
            </a:r>
            <a:r>
              <a:rPr lang="en-US" dirty="0" smtClean="0"/>
              <a:t> </a:t>
            </a:r>
            <a:r>
              <a:rPr lang="en-US" dirty="0" err="1" smtClean="0"/>
              <a:t>i</a:t>
            </a:r>
            <a:r>
              <a:rPr lang="en-US" dirty="0" smtClean="0"/>
              <a:t> </a:t>
            </a:r>
            <a:r>
              <a:rPr lang="en-US" dirty="0" err="1" smtClean="0"/>
              <a:t>mjeri</a:t>
            </a:r>
            <a:r>
              <a:rPr lang="en-US" dirty="0" smtClean="0"/>
              <a:t> </a:t>
            </a:r>
            <a:r>
              <a:rPr lang="en-US" dirty="0" err="1" smtClean="0"/>
              <a:t>prenosa</a:t>
            </a:r>
            <a:r>
              <a:rPr lang="en-US" dirty="0" smtClean="0"/>
              <a:t> </a:t>
            </a:r>
            <a:r>
              <a:rPr lang="en-US" dirty="0" err="1" smtClean="0"/>
              <a:t>ovlaštenja</a:t>
            </a:r>
            <a:r>
              <a:rPr lang="en-US" dirty="0" smtClean="0"/>
              <a:t> </a:t>
            </a:r>
            <a:r>
              <a:rPr lang="en-US" dirty="0" err="1" smtClean="0"/>
              <a:t>na</a:t>
            </a:r>
            <a:r>
              <a:rPr lang="en-US" dirty="0" smtClean="0"/>
              <a:t> </a:t>
            </a:r>
            <a:r>
              <a:rPr lang="en-US" dirty="0" err="1" smtClean="0"/>
              <a:t>primaoca</a:t>
            </a:r>
            <a:r>
              <a:rPr lang="en-US" dirty="0" smtClean="0"/>
              <a:t> </a:t>
            </a:r>
            <a:r>
              <a:rPr lang="en-US" dirty="0" err="1" smtClean="0"/>
              <a:t>licence</a:t>
            </a:r>
            <a:r>
              <a:rPr lang="en-US" dirty="0" smtClean="0"/>
              <a:t>, </a:t>
            </a:r>
            <a:r>
              <a:rPr lang="en-US" dirty="0" err="1" smtClean="0"/>
              <a:t>ona</a:t>
            </a:r>
            <a:r>
              <a:rPr lang="en-US" dirty="0" smtClean="0"/>
              <a:t> </a:t>
            </a:r>
            <a:r>
              <a:rPr lang="en-US" dirty="0" err="1" smtClean="0"/>
              <a:t>može</a:t>
            </a:r>
            <a:r>
              <a:rPr lang="en-US" dirty="0" smtClean="0"/>
              <a:t> </a:t>
            </a:r>
            <a:r>
              <a:rPr lang="en-US" dirty="0" err="1" smtClean="0"/>
              <a:t>biti</a:t>
            </a:r>
            <a:r>
              <a:rPr lang="en-US" dirty="0" smtClean="0"/>
              <a:t> </a:t>
            </a:r>
            <a:r>
              <a:rPr lang="en-US" dirty="0" err="1" smtClean="0"/>
              <a:t>potpuna</a:t>
            </a:r>
            <a:r>
              <a:rPr lang="en-US" dirty="0" smtClean="0"/>
              <a:t> </a:t>
            </a:r>
            <a:r>
              <a:rPr lang="en-US" dirty="0" err="1" smtClean="0"/>
              <a:t>i</a:t>
            </a:r>
            <a:r>
              <a:rPr lang="en-US" dirty="0" smtClean="0"/>
              <a:t> </a:t>
            </a:r>
            <a:r>
              <a:rPr lang="en-US" dirty="0" err="1" smtClean="0"/>
              <a:t>djelimična</a:t>
            </a:r>
            <a:r>
              <a:rPr lang="en-US" dirty="0" smtClean="0"/>
              <a:t>. </a:t>
            </a:r>
            <a:r>
              <a:rPr lang="en-US" dirty="0" err="1" smtClean="0"/>
              <a:t>Kvalifikacija</a:t>
            </a:r>
            <a:r>
              <a:rPr lang="en-US" dirty="0" smtClean="0"/>
              <a:t> </a:t>
            </a:r>
            <a:r>
              <a:rPr lang="en-US" dirty="0" err="1" smtClean="0"/>
              <a:t>licence</a:t>
            </a:r>
            <a:r>
              <a:rPr lang="en-US" dirty="0" smtClean="0"/>
              <a:t> </a:t>
            </a:r>
            <a:r>
              <a:rPr lang="en-US" dirty="0" err="1" smtClean="0"/>
              <a:t>prema</a:t>
            </a:r>
            <a:r>
              <a:rPr lang="en-US" dirty="0" smtClean="0"/>
              <a:t> </a:t>
            </a:r>
            <a:r>
              <a:rPr lang="en-US" dirty="0" err="1" smtClean="0"/>
              <a:t>ovome</a:t>
            </a:r>
            <a:r>
              <a:rPr lang="en-US" dirty="0" smtClean="0"/>
              <a:t> </a:t>
            </a:r>
            <a:r>
              <a:rPr lang="en-US" dirty="0" err="1" smtClean="0"/>
              <a:t>mjerilu</a:t>
            </a:r>
            <a:r>
              <a:rPr lang="en-US" dirty="0" smtClean="0"/>
              <a:t> </a:t>
            </a:r>
            <a:r>
              <a:rPr lang="en-US" dirty="0" err="1" smtClean="0"/>
              <a:t>zavisi</a:t>
            </a:r>
            <a:r>
              <a:rPr lang="en-US" dirty="0" smtClean="0"/>
              <a:t> </a:t>
            </a:r>
            <a:r>
              <a:rPr lang="en-US" dirty="0" err="1" smtClean="0"/>
              <a:t>od</a:t>
            </a:r>
            <a:r>
              <a:rPr lang="en-US" dirty="0" smtClean="0"/>
              <a:t> </a:t>
            </a:r>
            <a:r>
              <a:rPr lang="en-US" dirty="0" err="1" smtClean="0"/>
              <a:t>sadržaja</a:t>
            </a:r>
            <a:r>
              <a:rPr lang="en-US" dirty="0" smtClean="0"/>
              <a:t> </a:t>
            </a:r>
            <a:r>
              <a:rPr lang="en-US" dirty="0" err="1" smtClean="0"/>
              <a:t>konkretnog</a:t>
            </a:r>
            <a:r>
              <a:rPr lang="en-US" dirty="0" smtClean="0"/>
              <a:t> </a:t>
            </a:r>
            <a:r>
              <a:rPr lang="en-US" dirty="0" err="1" smtClean="0"/>
              <a:t>ugovora</a:t>
            </a:r>
            <a:r>
              <a:rPr lang="en-US" dirty="0" smtClean="0"/>
              <a:t>.</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en-US"/>
          </a:p>
        </p:txBody>
      </p:sp>
      <p:sp>
        <p:nvSpPr>
          <p:cNvPr id="3" name="Rezervirano mjesto sadržaja 2"/>
          <p:cNvSpPr>
            <a:spLocks noGrp="1"/>
          </p:cNvSpPr>
          <p:nvPr>
            <p:ph idx="1"/>
          </p:nvPr>
        </p:nvSpPr>
        <p:spPr/>
        <p:txBody>
          <a:bodyPr>
            <a:normAutofit fontScale="47500" lnSpcReduction="20000"/>
          </a:bodyPr>
          <a:lstStyle/>
          <a:p>
            <a:r>
              <a:rPr lang="en-US" b="1" dirty="0" smtClean="0"/>
              <a:t>2.3. </a:t>
            </a:r>
            <a:r>
              <a:rPr lang="en-US" b="1" dirty="0" err="1" smtClean="0"/>
              <a:t>Cijena</a:t>
            </a:r>
            <a:endParaRPr lang="en-US" b="1" dirty="0" smtClean="0"/>
          </a:p>
          <a:p>
            <a:r>
              <a:rPr lang="vi-VN" dirty="0" smtClean="0"/>
              <a:t>Naknada je protuvrijednost koju primalac stavlja na raspolaganje davaocu licence za ustupljeno pravo iskorištavanja objekta intelektualne svojine koji je predmet ugovora. Naknada mora biti određena ili odrediva. Utvrđuje se ugovorom i predstavlja njegov bitan elemenat (čl. 686 ZOO</a:t>
            </a:r>
            <a:r>
              <a:rPr lang="vi-VN" dirty="0" smtClean="0"/>
              <a:t>).</a:t>
            </a:r>
            <a:r>
              <a:rPr lang="hr-HR" dirty="0" smtClean="0"/>
              <a:t> </a:t>
            </a:r>
            <a:r>
              <a:rPr lang="vi-VN" dirty="0" smtClean="0"/>
              <a:t>Na vrijednost licence utiču faktori proizvodnje, tržišta i monopola</a:t>
            </a:r>
            <a:r>
              <a:rPr lang="vi-VN" dirty="0" smtClean="0"/>
              <a:t>. Složenost </a:t>
            </a:r>
            <a:r>
              <a:rPr lang="vi-VN" dirty="0" smtClean="0"/>
              <a:t>ovih činilaca i nužnost njihove ne samo objektivne nego i subjektivne procjene dovela je do više načina određivanja visine naknade. Ona se može ugovoriti u paušalnom iznosu, po komadu, srazmjerno materijalnim troškovima proizvodnje, prema prometu i po veličini dobiti</a:t>
            </a:r>
            <a:r>
              <a:rPr lang="vi-VN" dirty="0" smtClean="0"/>
              <a:t>. Svi </a:t>
            </a:r>
            <a:r>
              <a:rPr lang="vi-VN" dirty="0" smtClean="0"/>
              <a:t>navedeni metodi mogu biti primijenjeni i u nekoj kombinaciji o kojoj se stranke dogovore</a:t>
            </a:r>
            <a:r>
              <a:rPr lang="vi-VN" dirty="0" smtClean="0"/>
              <a:t>. Način </a:t>
            </a:r>
            <a:r>
              <a:rPr lang="vi-VN" dirty="0" smtClean="0"/>
              <a:t>određivanja cijene utiče na modalitete plaćanja i na obaveze primaoca licence koje su povezane sa plaćanjem cijene.</a:t>
            </a:r>
          </a:p>
          <a:p>
            <a:r>
              <a:rPr lang="en-US" dirty="0" err="1" smtClean="0"/>
              <a:t>Faktori</a:t>
            </a:r>
            <a:r>
              <a:rPr lang="en-US" dirty="0" smtClean="0"/>
              <a:t> </a:t>
            </a:r>
            <a:r>
              <a:rPr lang="en-US" dirty="0" err="1" smtClean="0"/>
              <a:t>koji</a:t>
            </a:r>
            <a:r>
              <a:rPr lang="en-US" dirty="0" smtClean="0"/>
              <a:t> </a:t>
            </a:r>
            <a:r>
              <a:rPr lang="en-US" dirty="0" err="1" smtClean="0"/>
              <a:t>opredjeljuju</a:t>
            </a:r>
            <a:r>
              <a:rPr lang="en-US" dirty="0" smtClean="0"/>
              <a:t> </a:t>
            </a:r>
            <a:r>
              <a:rPr lang="en-US" dirty="0" err="1" smtClean="0"/>
              <a:t>vrijednost</a:t>
            </a:r>
            <a:r>
              <a:rPr lang="en-US" dirty="0" smtClean="0"/>
              <a:t> </a:t>
            </a:r>
            <a:r>
              <a:rPr lang="en-US" dirty="0" err="1" smtClean="0"/>
              <a:t>licence</a:t>
            </a:r>
            <a:r>
              <a:rPr lang="en-US" dirty="0" smtClean="0"/>
              <a:t> </a:t>
            </a:r>
            <a:r>
              <a:rPr lang="en-US" dirty="0" err="1" smtClean="0"/>
              <a:t>determinišu</a:t>
            </a:r>
            <a:r>
              <a:rPr lang="en-US" dirty="0" smtClean="0"/>
              <a:t> </a:t>
            </a:r>
            <a:r>
              <a:rPr lang="en-US" dirty="0" err="1" smtClean="0"/>
              <a:t>i</a:t>
            </a:r>
            <a:r>
              <a:rPr lang="en-US" dirty="0" smtClean="0"/>
              <a:t> (ne)</a:t>
            </a:r>
            <a:r>
              <a:rPr lang="en-US" dirty="0" err="1" smtClean="0"/>
              <a:t>izvjesnost</a:t>
            </a:r>
            <a:r>
              <a:rPr lang="en-US" dirty="0" smtClean="0"/>
              <a:t> </a:t>
            </a:r>
            <a:r>
              <a:rPr lang="en-US" dirty="0" err="1" smtClean="0"/>
              <a:t>njenog</a:t>
            </a:r>
            <a:r>
              <a:rPr lang="en-US" dirty="0" smtClean="0"/>
              <a:t> </a:t>
            </a:r>
            <a:r>
              <a:rPr lang="en-US" dirty="0" err="1" smtClean="0"/>
              <a:t>ostvarivanja</a:t>
            </a:r>
            <a:r>
              <a:rPr lang="en-US" dirty="0" smtClean="0"/>
              <a:t>. </a:t>
            </a:r>
            <a:r>
              <a:rPr lang="en-US" dirty="0" err="1" smtClean="0"/>
              <a:t>Zbog</a:t>
            </a:r>
            <a:r>
              <a:rPr lang="en-US" dirty="0" smtClean="0"/>
              <a:t> toga se </a:t>
            </a:r>
            <a:r>
              <a:rPr lang="en-US" dirty="0" err="1" smtClean="0"/>
              <a:t>omogućava</a:t>
            </a:r>
            <a:r>
              <a:rPr lang="en-US" dirty="0" smtClean="0"/>
              <a:t> </a:t>
            </a:r>
            <a:r>
              <a:rPr lang="en-US" dirty="0" err="1" smtClean="0"/>
              <a:t>svakoj</a:t>
            </a:r>
            <a:r>
              <a:rPr lang="en-US" dirty="0" smtClean="0"/>
              <a:t> </a:t>
            </a:r>
            <a:r>
              <a:rPr lang="en-US" dirty="0" err="1" smtClean="0"/>
              <a:t>zainteresovanoj</a:t>
            </a:r>
            <a:r>
              <a:rPr lang="en-US" dirty="0" smtClean="0"/>
              <a:t> </a:t>
            </a:r>
            <a:r>
              <a:rPr lang="en-US" dirty="0" err="1" smtClean="0"/>
              <a:t>strani</a:t>
            </a:r>
            <a:r>
              <a:rPr lang="en-US" dirty="0" smtClean="0"/>
              <a:t> </a:t>
            </a:r>
            <a:r>
              <a:rPr lang="en-US" dirty="0" err="1" smtClean="0"/>
              <a:t>da</a:t>
            </a:r>
            <a:r>
              <a:rPr lang="en-US" dirty="0" smtClean="0"/>
              <a:t> </a:t>
            </a:r>
            <a:r>
              <a:rPr lang="en-US" dirty="0" err="1" smtClean="0"/>
              <a:t>zahtijeva</a:t>
            </a:r>
            <a:r>
              <a:rPr lang="en-US" dirty="0" smtClean="0"/>
              <a:t> </a:t>
            </a:r>
            <a:r>
              <a:rPr lang="en-US" dirty="0" err="1" smtClean="0"/>
              <a:t>izmjenu</a:t>
            </a:r>
            <a:r>
              <a:rPr lang="en-US" dirty="0" smtClean="0"/>
              <a:t> </a:t>
            </a:r>
            <a:r>
              <a:rPr lang="en-US" dirty="0" err="1" smtClean="0"/>
              <a:t>ugovorene</a:t>
            </a:r>
            <a:r>
              <a:rPr lang="en-US" dirty="0" smtClean="0"/>
              <a:t> </a:t>
            </a:r>
            <a:r>
              <a:rPr lang="en-US" dirty="0" err="1" smtClean="0"/>
              <a:t>naknade</a:t>
            </a:r>
            <a:r>
              <a:rPr lang="en-US" dirty="0" smtClean="0"/>
              <a:t>, </a:t>
            </a:r>
            <a:r>
              <a:rPr lang="en-US" dirty="0" err="1" smtClean="0"/>
              <a:t>ako</a:t>
            </a:r>
            <a:r>
              <a:rPr lang="en-US" dirty="0" smtClean="0"/>
              <a:t> je </a:t>
            </a:r>
            <a:r>
              <a:rPr lang="en-US" dirty="0" err="1" smtClean="0"/>
              <a:t>ona</a:t>
            </a:r>
            <a:r>
              <a:rPr lang="en-US" dirty="0" smtClean="0"/>
              <a:t> “</a:t>
            </a:r>
            <a:r>
              <a:rPr lang="en-US" dirty="0" err="1" smtClean="0"/>
              <a:t>postala</a:t>
            </a:r>
            <a:r>
              <a:rPr lang="en-US" dirty="0" smtClean="0"/>
              <a:t> </a:t>
            </a:r>
            <a:r>
              <a:rPr lang="en-US" dirty="0" err="1" smtClean="0"/>
              <a:t>očito</a:t>
            </a:r>
            <a:r>
              <a:rPr lang="en-US" dirty="0" smtClean="0"/>
              <a:t> </a:t>
            </a:r>
            <a:r>
              <a:rPr lang="en-US" dirty="0" err="1" smtClean="0"/>
              <a:t>nesrazmjerna</a:t>
            </a:r>
            <a:r>
              <a:rPr lang="en-US" dirty="0" smtClean="0"/>
              <a:t> u </a:t>
            </a:r>
            <a:r>
              <a:rPr lang="en-US" dirty="0" err="1" smtClean="0"/>
              <a:t>odnosu</a:t>
            </a:r>
            <a:r>
              <a:rPr lang="en-US" dirty="0" smtClean="0"/>
              <a:t> </a:t>
            </a:r>
            <a:r>
              <a:rPr lang="en-US" dirty="0" err="1" smtClean="0"/>
              <a:t>prema</a:t>
            </a:r>
            <a:r>
              <a:rPr lang="en-US" dirty="0" smtClean="0"/>
              <a:t> </a:t>
            </a:r>
            <a:r>
              <a:rPr lang="en-US" dirty="0" err="1" smtClean="0"/>
              <a:t>prihodu</a:t>
            </a:r>
            <a:r>
              <a:rPr lang="en-US" dirty="0" smtClean="0"/>
              <a:t> </a:t>
            </a:r>
            <a:r>
              <a:rPr lang="en-US" dirty="0" err="1" smtClean="0"/>
              <a:t>koji</a:t>
            </a:r>
            <a:r>
              <a:rPr lang="en-US" dirty="0" smtClean="0"/>
              <a:t> </a:t>
            </a:r>
            <a:r>
              <a:rPr lang="en-US" dirty="0" err="1" smtClean="0"/>
              <a:t>sticalac</a:t>
            </a:r>
            <a:r>
              <a:rPr lang="en-US" dirty="0" smtClean="0"/>
              <a:t> </a:t>
            </a:r>
            <a:r>
              <a:rPr lang="en-US" dirty="0" err="1" smtClean="0"/>
              <a:t>licence</a:t>
            </a:r>
            <a:r>
              <a:rPr lang="en-US" dirty="0" smtClean="0"/>
              <a:t> </a:t>
            </a:r>
            <a:r>
              <a:rPr lang="en-US" dirty="0" err="1" smtClean="0"/>
              <a:t>ima</a:t>
            </a:r>
            <a:r>
              <a:rPr lang="en-US" dirty="0" smtClean="0"/>
              <a:t> </a:t>
            </a:r>
            <a:r>
              <a:rPr lang="en-US" dirty="0" err="1" smtClean="0"/>
              <a:t>od</a:t>
            </a:r>
            <a:r>
              <a:rPr lang="en-US" dirty="0" smtClean="0"/>
              <a:t> </a:t>
            </a:r>
            <a:r>
              <a:rPr lang="en-US" dirty="0" err="1" smtClean="0"/>
              <a:t>iskorištavanja</a:t>
            </a:r>
            <a:r>
              <a:rPr lang="en-US" dirty="0" smtClean="0"/>
              <a:t> </a:t>
            </a:r>
            <a:r>
              <a:rPr lang="en-US" dirty="0" err="1" smtClean="0"/>
              <a:t>predmeta</a:t>
            </a:r>
            <a:r>
              <a:rPr lang="en-US" dirty="0" smtClean="0"/>
              <a:t> </a:t>
            </a:r>
            <a:r>
              <a:rPr lang="en-US" dirty="0" err="1" smtClean="0"/>
              <a:t>licence</a:t>
            </a:r>
            <a:r>
              <a:rPr lang="en-US" dirty="0" smtClean="0"/>
              <a:t>” (</a:t>
            </a:r>
            <a:r>
              <a:rPr lang="en-US" dirty="0" err="1" smtClean="0"/>
              <a:t>čl</a:t>
            </a:r>
            <a:r>
              <a:rPr lang="en-US" dirty="0" smtClean="0"/>
              <a:t>. 703 ZOO). </a:t>
            </a:r>
            <a:r>
              <a:rPr lang="en-US" dirty="0" err="1" smtClean="0"/>
              <a:t>Iako</a:t>
            </a:r>
            <a:r>
              <a:rPr lang="en-US" dirty="0" smtClean="0"/>
              <a:t> do </a:t>
            </a:r>
            <a:r>
              <a:rPr lang="en-US" dirty="0" err="1" smtClean="0"/>
              <a:t>nesrazmjerne</a:t>
            </a:r>
            <a:r>
              <a:rPr lang="en-US" dirty="0" smtClean="0"/>
              <a:t> </a:t>
            </a:r>
            <a:r>
              <a:rPr lang="en-US" dirty="0" err="1" smtClean="0"/>
              <a:t>naknade</a:t>
            </a:r>
            <a:r>
              <a:rPr lang="en-US" dirty="0" smtClean="0"/>
              <a:t> </a:t>
            </a:r>
            <a:r>
              <a:rPr lang="en-US" dirty="0" err="1" smtClean="0"/>
              <a:t>i</a:t>
            </a:r>
            <a:r>
              <a:rPr lang="en-US" dirty="0" smtClean="0"/>
              <a:t> </a:t>
            </a:r>
            <a:r>
              <a:rPr lang="en-US" dirty="0" err="1" smtClean="0"/>
              <a:t>koristi</a:t>
            </a:r>
            <a:r>
              <a:rPr lang="en-US" dirty="0" smtClean="0"/>
              <a:t> </a:t>
            </a:r>
            <a:r>
              <a:rPr lang="en-US" dirty="0" err="1" smtClean="0"/>
              <a:t>može</a:t>
            </a:r>
            <a:r>
              <a:rPr lang="en-US" dirty="0" smtClean="0"/>
              <a:t> </a:t>
            </a:r>
            <a:r>
              <a:rPr lang="en-US" dirty="0" err="1" smtClean="0"/>
              <a:t>doći</a:t>
            </a:r>
            <a:r>
              <a:rPr lang="en-US" dirty="0" smtClean="0"/>
              <a:t> </a:t>
            </a:r>
            <a:r>
              <a:rPr lang="en-US" dirty="0" err="1" smtClean="0"/>
              <a:t>i</a:t>
            </a:r>
            <a:r>
              <a:rPr lang="en-US" dirty="0" smtClean="0"/>
              <a:t> </a:t>
            </a:r>
            <a:r>
              <a:rPr lang="en-US" dirty="0" err="1" smtClean="0"/>
              <a:t>isključivo</a:t>
            </a:r>
            <a:r>
              <a:rPr lang="en-US" dirty="0" smtClean="0"/>
              <a:t> </a:t>
            </a:r>
            <a:r>
              <a:rPr lang="en-US" dirty="0" err="1" smtClean="0"/>
              <a:t>usljed</a:t>
            </a:r>
            <a:r>
              <a:rPr lang="en-US" dirty="0" smtClean="0"/>
              <a:t> </a:t>
            </a:r>
            <a:r>
              <a:rPr lang="en-US" dirty="0" err="1" smtClean="0"/>
              <a:t>krive</a:t>
            </a:r>
            <a:r>
              <a:rPr lang="en-US" dirty="0" smtClean="0"/>
              <a:t> </a:t>
            </a:r>
            <a:r>
              <a:rPr lang="en-US" dirty="0" err="1" smtClean="0"/>
              <a:t>procjene</a:t>
            </a:r>
            <a:r>
              <a:rPr lang="en-US" dirty="0" smtClean="0"/>
              <a:t> </a:t>
            </a:r>
            <a:r>
              <a:rPr lang="en-US" dirty="0" err="1" smtClean="0"/>
              <a:t>jedne</a:t>
            </a:r>
            <a:r>
              <a:rPr lang="en-US" dirty="0" smtClean="0"/>
              <a:t> </a:t>
            </a:r>
            <a:r>
              <a:rPr lang="en-US" dirty="0" err="1" smtClean="0"/>
              <a:t>od</a:t>
            </a:r>
            <a:r>
              <a:rPr lang="en-US" dirty="0" smtClean="0"/>
              <a:t> </a:t>
            </a:r>
            <a:r>
              <a:rPr lang="en-US" dirty="0" err="1" smtClean="0"/>
              <a:t>ugovornih</a:t>
            </a:r>
            <a:r>
              <a:rPr lang="en-US" dirty="0" smtClean="0"/>
              <a:t> </a:t>
            </a:r>
            <a:r>
              <a:rPr lang="en-US" dirty="0" err="1" smtClean="0"/>
              <a:t>strana</a:t>
            </a:r>
            <a:r>
              <a:rPr lang="en-US" dirty="0" smtClean="0"/>
              <a:t>, a ne </a:t>
            </a:r>
            <a:r>
              <a:rPr lang="en-US" dirty="0" err="1" smtClean="0"/>
              <a:t>i</a:t>
            </a:r>
            <a:r>
              <a:rPr lang="en-US" dirty="0" smtClean="0"/>
              <a:t> </a:t>
            </a:r>
            <a:r>
              <a:rPr lang="en-US" dirty="0" err="1" smtClean="0"/>
              <a:t>zbog</a:t>
            </a:r>
            <a:r>
              <a:rPr lang="en-US" dirty="0" smtClean="0"/>
              <a:t> </a:t>
            </a:r>
            <a:r>
              <a:rPr lang="en-US" dirty="0" err="1" smtClean="0"/>
              <a:t>naknadnih</a:t>
            </a:r>
            <a:r>
              <a:rPr lang="en-US" dirty="0" smtClean="0"/>
              <a:t> “</a:t>
            </a:r>
            <a:r>
              <a:rPr lang="en-US" dirty="0" err="1" smtClean="0"/>
              <a:t>okolnosti</a:t>
            </a:r>
            <a:r>
              <a:rPr lang="en-US" dirty="0" smtClean="0"/>
              <a:t> </a:t>
            </a:r>
            <a:r>
              <a:rPr lang="en-US" dirty="0" err="1" smtClean="0"/>
              <a:t>koje</a:t>
            </a:r>
            <a:r>
              <a:rPr lang="en-US" dirty="0" smtClean="0"/>
              <a:t> </a:t>
            </a:r>
            <a:r>
              <a:rPr lang="en-US" dirty="0" err="1" smtClean="0"/>
              <a:t>otežavaju</a:t>
            </a:r>
            <a:r>
              <a:rPr lang="en-US" dirty="0" smtClean="0"/>
              <a:t> </a:t>
            </a:r>
            <a:r>
              <a:rPr lang="en-US" dirty="0" err="1" smtClean="0"/>
              <a:t>ispunjenje</a:t>
            </a:r>
            <a:r>
              <a:rPr lang="en-US" dirty="0" smtClean="0"/>
              <a:t> </a:t>
            </a:r>
            <a:r>
              <a:rPr lang="en-US" dirty="0" err="1" smtClean="0"/>
              <a:t>obaveze</a:t>
            </a:r>
            <a:r>
              <a:rPr lang="en-US" dirty="0" smtClean="0"/>
              <a:t> </a:t>
            </a:r>
            <a:r>
              <a:rPr lang="en-US" dirty="0" err="1" smtClean="0"/>
              <a:t>jedne</a:t>
            </a:r>
            <a:r>
              <a:rPr lang="en-US" dirty="0" smtClean="0"/>
              <a:t> </a:t>
            </a:r>
            <a:r>
              <a:rPr lang="en-US" dirty="0" err="1" smtClean="0"/>
              <a:t>strane</a:t>
            </a:r>
            <a:r>
              <a:rPr lang="en-US" dirty="0" smtClean="0"/>
              <a:t>” (</a:t>
            </a:r>
            <a:r>
              <a:rPr lang="en-US" dirty="0" err="1" smtClean="0"/>
              <a:t>čl</a:t>
            </a:r>
            <a:r>
              <a:rPr lang="en-US" dirty="0" smtClean="0"/>
              <a:t>. 133 ZOO), u </a:t>
            </a:r>
            <a:r>
              <a:rPr lang="en-US" dirty="0" err="1" smtClean="0"/>
              <a:t>teoriji</a:t>
            </a:r>
            <a:r>
              <a:rPr lang="en-US" dirty="0" smtClean="0"/>
              <a:t> </a:t>
            </a:r>
            <a:r>
              <a:rPr lang="en-US" dirty="0" err="1" smtClean="0"/>
              <a:t>prava</a:t>
            </a:r>
            <a:r>
              <a:rPr lang="en-US" dirty="0" smtClean="0"/>
              <a:t> </a:t>
            </a:r>
            <a:r>
              <a:rPr lang="en-US" dirty="0" err="1" smtClean="0"/>
              <a:t>intelektualne</a:t>
            </a:r>
            <a:r>
              <a:rPr lang="en-US" dirty="0" smtClean="0"/>
              <a:t> </a:t>
            </a:r>
            <a:r>
              <a:rPr lang="en-US" dirty="0" err="1" smtClean="0"/>
              <a:t>svojine</a:t>
            </a:r>
            <a:r>
              <a:rPr lang="en-US" dirty="0" smtClean="0"/>
              <a:t> se, </a:t>
            </a:r>
            <a:r>
              <a:rPr lang="en-US" dirty="0" err="1" smtClean="0"/>
              <a:t>ipak</a:t>
            </a:r>
            <a:r>
              <a:rPr lang="en-US" dirty="0" smtClean="0"/>
              <a:t>, </a:t>
            </a:r>
            <a:r>
              <a:rPr lang="en-US" dirty="0" err="1" smtClean="0"/>
              <a:t>smatra</a:t>
            </a:r>
            <a:r>
              <a:rPr lang="en-US" dirty="0" smtClean="0"/>
              <a:t> </a:t>
            </a:r>
            <a:r>
              <a:rPr lang="en-US" dirty="0" err="1" smtClean="0"/>
              <a:t>da</a:t>
            </a:r>
            <a:r>
              <a:rPr lang="en-US" dirty="0" smtClean="0"/>
              <a:t> je u </a:t>
            </a:r>
            <a:r>
              <a:rPr lang="en-US" dirty="0" err="1" smtClean="0"/>
              <a:t>ugovor</a:t>
            </a:r>
            <a:r>
              <a:rPr lang="en-US" dirty="0" smtClean="0"/>
              <a:t> o </a:t>
            </a:r>
            <a:r>
              <a:rPr lang="en-US" dirty="0" err="1" smtClean="0"/>
              <a:t>licenci</a:t>
            </a:r>
            <a:r>
              <a:rPr lang="en-US" dirty="0" smtClean="0"/>
              <a:t> </a:t>
            </a:r>
            <a:r>
              <a:rPr lang="en-US" dirty="0" err="1" smtClean="0"/>
              <a:t>uvedena</a:t>
            </a:r>
            <a:r>
              <a:rPr lang="en-US" dirty="0" smtClean="0"/>
              <a:t> </a:t>
            </a:r>
            <a:r>
              <a:rPr lang="en-US" dirty="0" err="1" smtClean="0"/>
              <a:t>klauzula</a:t>
            </a:r>
            <a:r>
              <a:rPr lang="en-US" dirty="0" smtClean="0"/>
              <a:t> o </a:t>
            </a:r>
            <a:r>
              <a:rPr lang="en-US" dirty="0" err="1" smtClean="0"/>
              <a:t>promijenjenim</a:t>
            </a:r>
            <a:r>
              <a:rPr lang="en-US" dirty="0" smtClean="0"/>
              <a:t> </a:t>
            </a:r>
            <a:r>
              <a:rPr lang="en-US" dirty="0" err="1" smtClean="0"/>
              <a:t>okolnostima</a:t>
            </a:r>
            <a:r>
              <a:rPr lang="en-US" dirty="0" smtClean="0"/>
              <a:t>.</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en-US"/>
          </a:p>
        </p:txBody>
      </p:sp>
      <p:sp>
        <p:nvSpPr>
          <p:cNvPr id="3" name="Rezervirano mjesto sadržaja 2"/>
          <p:cNvSpPr>
            <a:spLocks noGrp="1"/>
          </p:cNvSpPr>
          <p:nvPr>
            <p:ph idx="1"/>
          </p:nvPr>
        </p:nvSpPr>
        <p:spPr/>
        <p:txBody>
          <a:bodyPr/>
          <a:lstStyle/>
          <a:p>
            <a:r>
              <a:rPr lang="en-US" b="1" dirty="0" smtClean="0"/>
              <a:t>2.4. Forma </a:t>
            </a:r>
            <a:r>
              <a:rPr lang="en-US" b="1" dirty="0" err="1" smtClean="0"/>
              <a:t>ugovora</a:t>
            </a:r>
            <a:endParaRPr lang="en-US" b="1" dirty="0" smtClean="0"/>
          </a:p>
          <a:p>
            <a:r>
              <a:rPr lang="en-US" dirty="0" err="1" smtClean="0"/>
              <a:t>Pošto</a:t>
            </a:r>
            <a:r>
              <a:rPr lang="en-US" dirty="0" smtClean="0"/>
              <a:t> se </a:t>
            </a:r>
            <a:r>
              <a:rPr lang="en-US" dirty="0" err="1" smtClean="0"/>
              <a:t>ugovor</a:t>
            </a:r>
            <a:r>
              <a:rPr lang="en-US" dirty="0" smtClean="0"/>
              <a:t> o </a:t>
            </a:r>
            <a:r>
              <a:rPr lang="en-US" dirty="0" err="1" smtClean="0"/>
              <a:t>licenci</a:t>
            </a:r>
            <a:r>
              <a:rPr lang="en-US" dirty="0" smtClean="0"/>
              <a:t> </a:t>
            </a:r>
            <a:r>
              <a:rPr lang="en-US" dirty="0" err="1" smtClean="0"/>
              <a:t>mora</a:t>
            </a:r>
            <a:r>
              <a:rPr lang="en-US" dirty="0" smtClean="0"/>
              <a:t> </a:t>
            </a:r>
            <a:r>
              <a:rPr lang="en-US" dirty="0" err="1" smtClean="0"/>
              <a:t>zaključiti</a:t>
            </a:r>
            <a:r>
              <a:rPr lang="en-US" dirty="0" smtClean="0"/>
              <a:t> u </a:t>
            </a:r>
            <a:r>
              <a:rPr lang="en-US" dirty="0" err="1" smtClean="0"/>
              <a:t>pismenom</a:t>
            </a:r>
            <a:r>
              <a:rPr lang="en-US" dirty="0" smtClean="0"/>
              <a:t> </a:t>
            </a:r>
            <a:r>
              <a:rPr lang="en-US" dirty="0" err="1" smtClean="0"/>
              <a:t>obliku</a:t>
            </a:r>
            <a:r>
              <a:rPr lang="en-US" dirty="0" smtClean="0"/>
              <a:t>, </a:t>
            </a:r>
            <a:r>
              <a:rPr lang="en-US" dirty="0" err="1" smtClean="0"/>
              <a:t>jasno</a:t>
            </a:r>
            <a:r>
              <a:rPr lang="en-US" dirty="0" smtClean="0"/>
              <a:t> je </a:t>
            </a:r>
            <a:r>
              <a:rPr lang="en-US" dirty="0" err="1" smtClean="0"/>
              <a:t>da</a:t>
            </a:r>
            <a:r>
              <a:rPr lang="en-US" dirty="0" smtClean="0"/>
              <a:t> </a:t>
            </a:r>
            <a:r>
              <a:rPr lang="en-US" dirty="0" err="1" smtClean="0"/>
              <a:t>i</a:t>
            </a:r>
            <a:r>
              <a:rPr lang="en-US" dirty="0" smtClean="0"/>
              <a:t> forma </a:t>
            </a:r>
            <a:r>
              <a:rPr lang="en-US" dirty="0" err="1" smtClean="0"/>
              <a:t>ugovora</a:t>
            </a:r>
            <a:r>
              <a:rPr lang="en-US" dirty="0" smtClean="0"/>
              <a:t> </a:t>
            </a:r>
            <a:r>
              <a:rPr lang="en-US" dirty="0" err="1" smtClean="0"/>
              <a:t>ima</a:t>
            </a:r>
            <a:r>
              <a:rPr lang="en-US" dirty="0" smtClean="0"/>
              <a:t> </a:t>
            </a:r>
            <a:r>
              <a:rPr lang="en-US" dirty="0" err="1" smtClean="0"/>
              <a:t>svojstvo</a:t>
            </a:r>
            <a:r>
              <a:rPr lang="en-US" dirty="0" smtClean="0"/>
              <a:t> </a:t>
            </a:r>
            <a:r>
              <a:rPr lang="en-US" dirty="0" err="1" smtClean="0"/>
              <a:t>bitnog</a:t>
            </a:r>
            <a:r>
              <a:rPr lang="en-US" dirty="0" smtClean="0"/>
              <a:t> </a:t>
            </a:r>
            <a:r>
              <a:rPr lang="en-US" dirty="0" err="1" smtClean="0"/>
              <a:t>elementa</a:t>
            </a:r>
            <a:r>
              <a:rPr lang="en-US" dirty="0" smtClean="0"/>
              <a:t>. Ova forma </a:t>
            </a:r>
            <a:r>
              <a:rPr lang="en-US" dirty="0" err="1" smtClean="0"/>
              <a:t>ima</a:t>
            </a:r>
            <a:r>
              <a:rPr lang="en-US" dirty="0" smtClean="0"/>
              <a:t> </a:t>
            </a:r>
            <a:r>
              <a:rPr lang="en-US" dirty="0" err="1" smtClean="0"/>
              <a:t>zakonski</a:t>
            </a:r>
            <a:r>
              <a:rPr lang="en-US" dirty="0" smtClean="0"/>
              <a:t> </a:t>
            </a:r>
            <a:r>
              <a:rPr lang="en-US" dirty="0" err="1" smtClean="0"/>
              <a:t>karakter</a:t>
            </a:r>
            <a:r>
              <a:rPr lang="en-US" dirty="0" smtClean="0"/>
              <a:t>. </a:t>
            </a:r>
            <a:r>
              <a:rPr lang="en-US" dirty="0" err="1" smtClean="0"/>
              <a:t>Ona</a:t>
            </a:r>
            <a:r>
              <a:rPr lang="en-US" dirty="0" smtClean="0"/>
              <a:t> </a:t>
            </a:r>
            <a:r>
              <a:rPr lang="en-US" dirty="0" err="1" smtClean="0"/>
              <a:t>značajno</a:t>
            </a:r>
            <a:r>
              <a:rPr lang="en-US" dirty="0" smtClean="0"/>
              <a:t> </a:t>
            </a:r>
            <a:r>
              <a:rPr lang="en-US" dirty="0" err="1" smtClean="0"/>
              <a:t>utiče</a:t>
            </a:r>
            <a:r>
              <a:rPr lang="en-US" dirty="0" smtClean="0"/>
              <a:t> </a:t>
            </a:r>
            <a:r>
              <a:rPr lang="en-US" dirty="0" err="1" smtClean="0"/>
              <a:t>na</a:t>
            </a:r>
            <a:r>
              <a:rPr lang="en-US" dirty="0" smtClean="0"/>
              <a:t> </a:t>
            </a:r>
            <a:r>
              <a:rPr lang="en-US" dirty="0" err="1" smtClean="0"/>
              <a:t>način</a:t>
            </a:r>
            <a:r>
              <a:rPr lang="en-US" dirty="0" smtClean="0"/>
              <a:t> </a:t>
            </a:r>
            <a:r>
              <a:rPr lang="en-US" dirty="0" err="1" smtClean="0"/>
              <a:t>kasnijih</a:t>
            </a:r>
            <a:r>
              <a:rPr lang="en-US" dirty="0" smtClean="0"/>
              <a:t> </a:t>
            </a:r>
            <a:r>
              <a:rPr lang="en-US" dirty="0" err="1" smtClean="0"/>
              <a:t>izmjena</a:t>
            </a:r>
            <a:r>
              <a:rPr lang="en-US" dirty="0" smtClean="0"/>
              <a:t> </a:t>
            </a:r>
            <a:r>
              <a:rPr lang="en-US" dirty="0" err="1" smtClean="0"/>
              <a:t>i</a:t>
            </a:r>
            <a:r>
              <a:rPr lang="en-US" dirty="0" smtClean="0"/>
              <a:t> </a:t>
            </a:r>
            <a:r>
              <a:rPr lang="en-US" dirty="0" err="1" smtClean="0"/>
              <a:t>dopuna</a:t>
            </a:r>
            <a:r>
              <a:rPr lang="en-US" dirty="0" smtClean="0"/>
              <a:t> </a:t>
            </a:r>
            <a:r>
              <a:rPr lang="en-US" dirty="0" err="1" smtClean="0"/>
              <a:t>ugovora</a:t>
            </a:r>
            <a:r>
              <a:rPr lang="en-US" dirty="0" smtClean="0"/>
              <a:t> </a:t>
            </a:r>
            <a:r>
              <a:rPr lang="en-US" dirty="0" err="1" smtClean="0"/>
              <a:t>i</a:t>
            </a:r>
            <a:r>
              <a:rPr lang="en-US" dirty="0" smtClean="0"/>
              <a:t> </a:t>
            </a:r>
            <a:r>
              <a:rPr lang="en-US" dirty="0" err="1" smtClean="0"/>
              <a:t>raskid</a:t>
            </a:r>
            <a:r>
              <a:rPr lang="en-US" dirty="0" smtClean="0"/>
              <a:t> </a:t>
            </a:r>
            <a:r>
              <a:rPr lang="en-US" dirty="0" err="1" smtClean="0"/>
              <a:t>samoga</a:t>
            </a:r>
            <a:r>
              <a:rPr lang="en-US" dirty="0" smtClean="0"/>
              <a:t> </a:t>
            </a:r>
            <a:r>
              <a:rPr lang="en-US" dirty="0" err="1" smtClean="0"/>
              <a:t>posla</a:t>
            </a:r>
            <a:r>
              <a:rPr lang="en-US" dirty="0" smtClean="0"/>
              <a:t> (</a:t>
            </a:r>
            <a:r>
              <a:rPr lang="en-US" dirty="0" err="1" smtClean="0"/>
              <a:t>čl</a:t>
            </a:r>
            <a:r>
              <a:rPr lang="en-US" dirty="0" smtClean="0"/>
              <a:t>. 67 </a:t>
            </a:r>
            <a:r>
              <a:rPr lang="en-US" dirty="0" err="1" smtClean="0"/>
              <a:t>i</a:t>
            </a:r>
            <a:r>
              <a:rPr lang="en-US" dirty="0" smtClean="0"/>
              <a:t> 68 ZOO).</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en-US"/>
          </a:p>
        </p:txBody>
      </p:sp>
      <p:sp>
        <p:nvSpPr>
          <p:cNvPr id="3" name="Rezervirano mjesto sadržaja 2"/>
          <p:cNvSpPr>
            <a:spLocks noGrp="1"/>
          </p:cNvSpPr>
          <p:nvPr>
            <p:ph idx="1"/>
          </p:nvPr>
        </p:nvSpPr>
        <p:spPr/>
        <p:txBody>
          <a:bodyPr>
            <a:normAutofit fontScale="55000" lnSpcReduction="20000"/>
          </a:bodyPr>
          <a:lstStyle/>
          <a:p>
            <a:r>
              <a:rPr lang="en-US" b="1" dirty="0" smtClean="0"/>
              <a:t>III OBAVEZE STRANAKA</a:t>
            </a:r>
          </a:p>
          <a:p>
            <a:r>
              <a:rPr lang="en-US" b="1" dirty="0" smtClean="0"/>
              <a:t>1. </a:t>
            </a:r>
            <a:r>
              <a:rPr lang="en-US" b="1" dirty="0" err="1" smtClean="0"/>
              <a:t>Obaveze</a:t>
            </a:r>
            <a:r>
              <a:rPr lang="en-US" b="1" dirty="0" smtClean="0"/>
              <a:t> </a:t>
            </a:r>
            <a:r>
              <a:rPr lang="en-US" b="1" dirty="0" err="1" smtClean="0"/>
              <a:t>davaoca</a:t>
            </a:r>
            <a:r>
              <a:rPr lang="en-US" b="1" dirty="0" smtClean="0"/>
              <a:t> </a:t>
            </a:r>
            <a:r>
              <a:rPr lang="en-US" b="1" dirty="0" err="1" smtClean="0"/>
              <a:t>licence</a:t>
            </a:r>
            <a:endParaRPr lang="en-US" b="1" dirty="0" smtClean="0"/>
          </a:p>
          <a:p>
            <a:r>
              <a:rPr lang="en-US" b="1" dirty="0" smtClean="0"/>
              <a:t>1.1. </a:t>
            </a:r>
            <a:r>
              <a:rPr lang="en-US" b="1" dirty="0" err="1" smtClean="0"/>
              <a:t>Predaja</a:t>
            </a:r>
            <a:r>
              <a:rPr lang="en-US" b="1" dirty="0" smtClean="0"/>
              <a:t> </a:t>
            </a:r>
            <a:r>
              <a:rPr lang="en-US" b="1" dirty="0" err="1" smtClean="0"/>
              <a:t>predmeta</a:t>
            </a:r>
            <a:r>
              <a:rPr lang="en-US" b="1" dirty="0" smtClean="0"/>
              <a:t> </a:t>
            </a:r>
            <a:r>
              <a:rPr lang="en-US" b="1" dirty="0" err="1" smtClean="0"/>
              <a:t>licence</a:t>
            </a:r>
            <a:endParaRPr lang="en-US" b="1" dirty="0" smtClean="0"/>
          </a:p>
          <a:p>
            <a:r>
              <a:rPr lang="en-US" dirty="0" err="1" smtClean="0"/>
              <a:t>Predaja</a:t>
            </a:r>
            <a:r>
              <a:rPr lang="en-US" dirty="0" smtClean="0"/>
              <a:t> </a:t>
            </a:r>
            <a:r>
              <a:rPr lang="en-US" dirty="0" err="1" smtClean="0"/>
              <a:t>predmeta</a:t>
            </a:r>
            <a:r>
              <a:rPr lang="en-US" dirty="0" smtClean="0"/>
              <a:t> </a:t>
            </a:r>
            <a:r>
              <a:rPr lang="en-US" dirty="0" err="1" smtClean="0"/>
              <a:t>licence</a:t>
            </a:r>
            <a:r>
              <a:rPr lang="en-US" dirty="0" smtClean="0"/>
              <a:t> je </a:t>
            </a:r>
            <a:r>
              <a:rPr lang="en-US" dirty="0" err="1" smtClean="0"/>
              <a:t>karakteristična</a:t>
            </a:r>
            <a:r>
              <a:rPr lang="en-US" dirty="0" smtClean="0"/>
              <a:t> </a:t>
            </a:r>
            <a:r>
              <a:rPr lang="en-US" dirty="0" err="1" smtClean="0"/>
              <a:t>obaveza</a:t>
            </a:r>
            <a:r>
              <a:rPr lang="en-US" dirty="0" smtClean="0"/>
              <a:t> </a:t>
            </a:r>
            <a:r>
              <a:rPr lang="en-US" dirty="0" err="1" smtClean="0"/>
              <a:t>davaoca</a:t>
            </a:r>
            <a:r>
              <a:rPr lang="en-US" dirty="0" smtClean="0"/>
              <a:t>. </a:t>
            </a:r>
            <a:r>
              <a:rPr lang="en-US" dirty="0" err="1" smtClean="0"/>
              <a:t>Ona</a:t>
            </a:r>
            <a:r>
              <a:rPr lang="en-US" dirty="0" smtClean="0"/>
              <a:t> se </a:t>
            </a:r>
            <a:r>
              <a:rPr lang="en-US" dirty="0" err="1" smtClean="0"/>
              <a:t>sastoji</a:t>
            </a:r>
            <a:r>
              <a:rPr lang="en-US" dirty="0" smtClean="0"/>
              <a:t> </a:t>
            </a:r>
            <a:r>
              <a:rPr lang="en-US" dirty="0" err="1" smtClean="0"/>
              <a:t>od</a:t>
            </a:r>
            <a:r>
              <a:rPr lang="en-US" dirty="0" smtClean="0"/>
              <a:t> tri </a:t>
            </a:r>
            <a:r>
              <a:rPr lang="en-US" dirty="0" err="1" smtClean="0"/>
              <a:t>radnje</a:t>
            </a:r>
            <a:r>
              <a:rPr lang="en-US" dirty="0" smtClean="0"/>
              <a:t>: </a:t>
            </a:r>
            <a:r>
              <a:rPr lang="en-US" dirty="0" err="1" smtClean="0"/>
              <a:t>uručenja</a:t>
            </a:r>
            <a:r>
              <a:rPr lang="en-US" dirty="0" smtClean="0"/>
              <a:t> </a:t>
            </a:r>
            <a:r>
              <a:rPr lang="en-US" dirty="0" err="1" smtClean="0"/>
              <a:t>patenta</a:t>
            </a:r>
            <a:r>
              <a:rPr lang="en-US" dirty="0" smtClean="0"/>
              <a:t> </a:t>
            </a:r>
            <a:r>
              <a:rPr lang="en-US" dirty="0" err="1" smtClean="0"/>
              <a:t>ili</a:t>
            </a:r>
            <a:r>
              <a:rPr lang="en-US" dirty="0" smtClean="0"/>
              <a:t> </a:t>
            </a:r>
            <a:r>
              <a:rPr lang="en-US" dirty="0" err="1" smtClean="0"/>
              <a:t>drugog</a:t>
            </a:r>
            <a:r>
              <a:rPr lang="en-US" dirty="0" smtClean="0"/>
              <a:t> </a:t>
            </a:r>
            <a:r>
              <a:rPr lang="en-US" dirty="0" err="1" smtClean="0"/>
              <a:t>spisa</a:t>
            </a:r>
            <a:r>
              <a:rPr lang="en-US" dirty="0" smtClean="0"/>
              <a:t>, </a:t>
            </a:r>
            <a:r>
              <a:rPr lang="en-US" dirty="0" err="1" smtClean="0"/>
              <a:t>dozvole</a:t>
            </a:r>
            <a:r>
              <a:rPr lang="en-US" dirty="0" smtClean="0"/>
              <a:t> </a:t>
            </a:r>
            <a:r>
              <a:rPr lang="en-US" dirty="0" err="1" smtClean="0"/>
              <a:t>za</a:t>
            </a:r>
            <a:r>
              <a:rPr lang="en-US" dirty="0" smtClean="0"/>
              <a:t> </a:t>
            </a:r>
            <a:r>
              <a:rPr lang="en-US" dirty="0" err="1" smtClean="0"/>
              <a:t>korištenje</a:t>
            </a:r>
            <a:r>
              <a:rPr lang="en-US" dirty="0" smtClean="0"/>
              <a:t> </a:t>
            </a:r>
            <a:r>
              <a:rPr lang="en-US" dirty="0" err="1" smtClean="0"/>
              <a:t>i</a:t>
            </a:r>
            <a:r>
              <a:rPr lang="en-US" dirty="0" smtClean="0"/>
              <a:t> </a:t>
            </a:r>
            <a:r>
              <a:rPr lang="en-US" dirty="0" err="1" smtClean="0"/>
              <a:t>predaje</a:t>
            </a:r>
            <a:r>
              <a:rPr lang="en-US" dirty="0" smtClean="0"/>
              <a:t> </a:t>
            </a:r>
            <a:r>
              <a:rPr lang="en-US" dirty="0" err="1" smtClean="0"/>
              <a:t>tehničke</a:t>
            </a:r>
            <a:r>
              <a:rPr lang="en-US" dirty="0" smtClean="0"/>
              <a:t> </a:t>
            </a:r>
            <a:r>
              <a:rPr lang="en-US" dirty="0" err="1" smtClean="0"/>
              <a:t>dokumentacije</a:t>
            </a:r>
            <a:r>
              <a:rPr lang="en-US" dirty="0" smtClean="0"/>
              <a:t> </a:t>
            </a:r>
            <a:r>
              <a:rPr lang="en-US" dirty="0" err="1" smtClean="0"/>
              <a:t>potrebne</a:t>
            </a:r>
            <a:r>
              <a:rPr lang="en-US" dirty="0" smtClean="0"/>
              <a:t> </a:t>
            </a:r>
            <a:r>
              <a:rPr lang="en-US" dirty="0" err="1" smtClean="0"/>
              <a:t>za</a:t>
            </a:r>
            <a:r>
              <a:rPr lang="en-US" dirty="0" smtClean="0"/>
              <a:t> </a:t>
            </a:r>
            <a:r>
              <a:rPr lang="en-US" dirty="0" err="1" smtClean="0"/>
              <a:t>praktičnu</a:t>
            </a:r>
            <a:r>
              <a:rPr lang="en-US" dirty="0" smtClean="0"/>
              <a:t> </a:t>
            </a:r>
            <a:r>
              <a:rPr lang="en-US" dirty="0" err="1" smtClean="0"/>
              <a:t>primjenu</a:t>
            </a:r>
            <a:r>
              <a:rPr lang="en-US" dirty="0" smtClean="0"/>
              <a:t> </a:t>
            </a:r>
            <a:r>
              <a:rPr lang="en-US" dirty="0" err="1" smtClean="0"/>
              <a:t>predmeta</a:t>
            </a:r>
            <a:r>
              <a:rPr lang="en-US" dirty="0" smtClean="0"/>
              <a:t> </a:t>
            </a:r>
            <a:r>
              <a:rPr lang="en-US" dirty="0" err="1" smtClean="0"/>
              <a:t>licence</a:t>
            </a:r>
            <a:r>
              <a:rPr lang="en-US" dirty="0" smtClean="0"/>
              <a:t>.</a:t>
            </a:r>
            <a:r>
              <a:rPr lang="vi-VN" dirty="0" smtClean="0"/>
              <a:t> Uručenje potrebnih spisa i dokumentacije zavisi od vrste objekta koji se licencira. Dozvola za korištenje daje se u okviru ugovora i zakona. ZIS ovu materiju ne reguliše više u onom obimu kako je to bilo u ranijem zakonodavstvu. Članom </a:t>
            </a:r>
            <a:r>
              <a:rPr lang="vi-VN" dirty="0" smtClean="0"/>
              <a:t>133</a:t>
            </a:r>
            <a:r>
              <a:rPr lang="hr-HR" dirty="0" smtClean="0"/>
              <a:t>.</a:t>
            </a:r>
            <a:r>
              <a:rPr lang="vi-VN" dirty="0" smtClean="0"/>
              <a:t> </a:t>
            </a:r>
            <a:r>
              <a:rPr lang="vi-VN" dirty="0" smtClean="0"/>
              <a:t>ZIS samo utvrđuje da se za ugovorno ustupanje iskorištavanja patenta, industrijskog dizajna ili ugovorno ustupanje upotrebe žiga zaključuje ugovor o licenci u skladu sa ovim zakonom i drugim propisima. Zakonom o vanjskotrgovinskom poslovanju su taksativno određene četiri restriktivne klauzule u ugovorima o licenci patenta, te znanja i iskustva (know-how) sa stranim partnerima, koje se u njima ne smiju nalaziti (čl. 55 ZVTP). Predaja tehničke dokumentacije potrebna za eksploataciju objekta je obaveza koja se najčešće javlja u ugovorima o licenci know-how, budući da se tu radi o nepatentiranim izumima ili tajnim vještinama.</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en-US"/>
          </a:p>
        </p:txBody>
      </p:sp>
      <p:sp>
        <p:nvSpPr>
          <p:cNvPr id="3" name="Rezervirano mjesto sadržaja 2"/>
          <p:cNvSpPr>
            <a:spLocks noGrp="1"/>
          </p:cNvSpPr>
          <p:nvPr>
            <p:ph idx="1"/>
          </p:nvPr>
        </p:nvSpPr>
        <p:spPr/>
        <p:txBody>
          <a:bodyPr>
            <a:normAutofit fontScale="85000" lnSpcReduction="20000"/>
          </a:bodyPr>
          <a:lstStyle/>
          <a:p>
            <a:r>
              <a:rPr lang="en-US" b="1" dirty="0" smtClean="0"/>
              <a:t>1.2. </a:t>
            </a:r>
            <a:r>
              <a:rPr lang="en-US" b="1" dirty="0" err="1" smtClean="0"/>
              <a:t>Davanje</a:t>
            </a:r>
            <a:r>
              <a:rPr lang="en-US" b="1" dirty="0" smtClean="0"/>
              <a:t> </a:t>
            </a:r>
            <a:r>
              <a:rPr lang="en-US" b="1" dirty="0" err="1" smtClean="0"/>
              <a:t>uputstva</a:t>
            </a:r>
            <a:r>
              <a:rPr lang="en-US" b="1" dirty="0" smtClean="0"/>
              <a:t> </a:t>
            </a:r>
            <a:r>
              <a:rPr lang="en-US" b="1" dirty="0" err="1" smtClean="0"/>
              <a:t>i</a:t>
            </a:r>
            <a:r>
              <a:rPr lang="en-US" b="1" dirty="0" smtClean="0"/>
              <a:t> </a:t>
            </a:r>
            <a:r>
              <a:rPr lang="en-US" b="1" dirty="0" err="1" smtClean="0"/>
              <a:t>objašnjenja</a:t>
            </a:r>
            <a:endParaRPr lang="en-US" b="1" dirty="0" smtClean="0"/>
          </a:p>
          <a:p>
            <a:r>
              <a:rPr lang="en-US" dirty="0" err="1" smtClean="0"/>
              <a:t>Dužnost</a:t>
            </a:r>
            <a:r>
              <a:rPr lang="en-US" dirty="0" smtClean="0"/>
              <a:t> </a:t>
            </a:r>
            <a:r>
              <a:rPr lang="en-US" dirty="0" err="1" smtClean="0"/>
              <a:t>davanja</a:t>
            </a:r>
            <a:r>
              <a:rPr lang="en-US" dirty="0" smtClean="0"/>
              <a:t> </a:t>
            </a:r>
            <a:r>
              <a:rPr lang="en-US" dirty="0" err="1" smtClean="0"/>
              <a:t>uputstva</a:t>
            </a:r>
            <a:r>
              <a:rPr lang="en-US" dirty="0" smtClean="0"/>
              <a:t> </a:t>
            </a:r>
            <a:r>
              <a:rPr lang="en-US" dirty="0" err="1" smtClean="0"/>
              <a:t>i</a:t>
            </a:r>
            <a:r>
              <a:rPr lang="en-US" dirty="0" smtClean="0"/>
              <a:t> </a:t>
            </a:r>
            <a:r>
              <a:rPr lang="en-US" dirty="0" err="1" smtClean="0"/>
              <a:t>objašnjenja</a:t>
            </a:r>
            <a:r>
              <a:rPr lang="en-US" dirty="0" smtClean="0"/>
              <a:t> </a:t>
            </a:r>
            <a:r>
              <a:rPr lang="en-US" dirty="0" err="1" smtClean="0"/>
              <a:t>koja</a:t>
            </a:r>
            <a:r>
              <a:rPr lang="en-US" dirty="0" smtClean="0"/>
              <a:t> </a:t>
            </a:r>
            <a:r>
              <a:rPr lang="en-US" dirty="0" err="1" smtClean="0"/>
              <a:t>su</a:t>
            </a:r>
            <a:r>
              <a:rPr lang="en-US" dirty="0" smtClean="0"/>
              <a:t> </a:t>
            </a:r>
            <a:r>
              <a:rPr lang="en-US" dirty="0" err="1" smtClean="0"/>
              <a:t>potrebna</a:t>
            </a:r>
            <a:r>
              <a:rPr lang="en-US" dirty="0" smtClean="0"/>
              <a:t> </a:t>
            </a:r>
            <a:r>
              <a:rPr lang="en-US" dirty="0" err="1" smtClean="0"/>
              <a:t>za</a:t>
            </a:r>
            <a:r>
              <a:rPr lang="en-US" dirty="0" smtClean="0"/>
              <a:t> </a:t>
            </a:r>
            <a:r>
              <a:rPr lang="en-US" dirty="0" err="1" smtClean="0"/>
              <a:t>uspješno</a:t>
            </a:r>
            <a:r>
              <a:rPr lang="en-US" dirty="0" smtClean="0"/>
              <a:t> </a:t>
            </a:r>
            <a:r>
              <a:rPr lang="en-US" dirty="0" err="1" smtClean="0"/>
              <a:t>iskorištavanje</a:t>
            </a:r>
            <a:r>
              <a:rPr lang="en-US" dirty="0" smtClean="0"/>
              <a:t> </a:t>
            </a:r>
            <a:r>
              <a:rPr lang="en-US" dirty="0" err="1" smtClean="0"/>
              <a:t>licence</a:t>
            </a:r>
            <a:r>
              <a:rPr lang="en-US" dirty="0" smtClean="0"/>
              <a:t> </a:t>
            </a:r>
            <a:r>
              <a:rPr lang="en-US" dirty="0" err="1" smtClean="0"/>
              <a:t>zasniva</a:t>
            </a:r>
            <a:r>
              <a:rPr lang="en-US" dirty="0" smtClean="0"/>
              <a:t> se </a:t>
            </a:r>
            <a:r>
              <a:rPr lang="en-US" dirty="0" err="1" smtClean="0"/>
              <a:t>na</a:t>
            </a:r>
            <a:r>
              <a:rPr lang="en-US" dirty="0" smtClean="0"/>
              <a:t> </a:t>
            </a:r>
            <a:r>
              <a:rPr lang="en-US" dirty="0" err="1" smtClean="0"/>
              <a:t>iskustvu</a:t>
            </a:r>
            <a:r>
              <a:rPr lang="en-US" dirty="0" smtClean="0"/>
              <a:t> </a:t>
            </a:r>
            <a:r>
              <a:rPr lang="en-US" dirty="0" err="1" smtClean="0"/>
              <a:t>po</a:t>
            </a:r>
            <a:r>
              <a:rPr lang="en-US" dirty="0" smtClean="0"/>
              <a:t> </a:t>
            </a:r>
            <a:r>
              <a:rPr lang="en-US" dirty="0" err="1" smtClean="0"/>
              <a:t>kome</a:t>
            </a:r>
            <a:r>
              <a:rPr lang="en-US" dirty="0" smtClean="0"/>
              <a:t> </a:t>
            </a:r>
            <a:r>
              <a:rPr lang="en-US" dirty="0" err="1" smtClean="0"/>
              <a:t>patentna</a:t>
            </a:r>
            <a:r>
              <a:rPr lang="en-US" dirty="0" smtClean="0"/>
              <a:t> </a:t>
            </a:r>
            <a:r>
              <a:rPr lang="en-US" dirty="0" err="1" smtClean="0"/>
              <a:t>prijava</a:t>
            </a:r>
            <a:r>
              <a:rPr lang="en-US" dirty="0" smtClean="0"/>
              <a:t> </a:t>
            </a:r>
            <a:r>
              <a:rPr lang="en-US" dirty="0" err="1" smtClean="0"/>
              <a:t>i</a:t>
            </a:r>
            <a:r>
              <a:rPr lang="en-US" dirty="0" smtClean="0"/>
              <a:t> </a:t>
            </a:r>
            <a:r>
              <a:rPr lang="en-US" dirty="0" err="1" smtClean="0"/>
              <a:t>dokumentacija</a:t>
            </a:r>
            <a:r>
              <a:rPr lang="en-US" dirty="0" smtClean="0"/>
              <a:t> </a:t>
            </a:r>
            <a:r>
              <a:rPr lang="en-US" dirty="0" err="1" smtClean="0"/>
              <a:t>nisu</a:t>
            </a:r>
            <a:r>
              <a:rPr lang="en-US" dirty="0" smtClean="0"/>
              <a:t> </a:t>
            </a:r>
            <a:r>
              <a:rPr lang="en-US" dirty="0" err="1" smtClean="0"/>
              <a:t>uvijek</a:t>
            </a:r>
            <a:r>
              <a:rPr lang="en-US" dirty="0" smtClean="0"/>
              <a:t> </a:t>
            </a:r>
            <a:r>
              <a:rPr lang="en-US" dirty="0" err="1" smtClean="0"/>
              <a:t>dovoljne</a:t>
            </a:r>
            <a:r>
              <a:rPr lang="en-US" dirty="0" smtClean="0"/>
              <a:t> </a:t>
            </a:r>
            <a:r>
              <a:rPr lang="en-US" dirty="0" err="1" smtClean="0"/>
              <a:t>za</a:t>
            </a:r>
            <a:r>
              <a:rPr lang="en-US" dirty="0" smtClean="0"/>
              <a:t> </a:t>
            </a:r>
            <a:r>
              <a:rPr lang="en-US" dirty="0" err="1" smtClean="0"/>
              <a:t>ostvarivanje</a:t>
            </a:r>
            <a:r>
              <a:rPr lang="en-US" dirty="0" smtClean="0"/>
              <a:t> </a:t>
            </a:r>
            <a:r>
              <a:rPr lang="en-US" dirty="0" err="1" smtClean="0"/>
              <a:t>svrhe</a:t>
            </a:r>
            <a:r>
              <a:rPr lang="en-US" dirty="0" smtClean="0"/>
              <a:t> </a:t>
            </a:r>
            <a:r>
              <a:rPr lang="en-US" dirty="0" err="1" smtClean="0"/>
              <a:t>ugovora</a:t>
            </a:r>
            <a:r>
              <a:rPr lang="en-US" dirty="0" smtClean="0"/>
              <a:t> </a:t>
            </a:r>
            <a:r>
              <a:rPr lang="en-US" dirty="0" err="1" smtClean="0"/>
              <a:t>na</a:t>
            </a:r>
            <a:r>
              <a:rPr lang="en-US" dirty="0" smtClean="0"/>
              <a:t> </a:t>
            </a:r>
            <a:r>
              <a:rPr lang="en-US" dirty="0" err="1" smtClean="0"/>
              <a:t>strani</a:t>
            </a:r>
            <a:r>
              <a:rPr lang="en-US" dirty="0" smtClean="0"/>
              <a:t> </a:t>
            </a:r>
            <a:r>
              <a:rPr lang="en-US" dirty="0" err="1" smtClean="0"/>
              <a:t>primaoca</a:t>
            </a:r>
            <a:r>
              <a:rPr lang="en-US" dirty="0" smtClean="0"/>
              <a:t> </a:t>
            </a:r>
            <a:r>
              <a:rPr lang="en-US" dirty="0" err="1" smtClean="0"/>
              <a:t>licence</a:t>
            </a:r>
            <a:r>
              <a:rPr lang="en-US" dirty="0" smtClean="0"/>
              <a:t>. </a:t>
            </a:r>
            <a:r>
              <a:rPr lang="en-US" dirty="0" err="1" smtClean="0"/>
              <a:t>Kod</a:t>
            </a:r>
            <a:r>
              <a:rPr lang="en-US" dirty="0" smtClean="0"/>
              <a:t> </a:t>
            </a:r>
            <a:r>
              <a:rPr lang="en-US" dirty="0" err="1" smtClean="0"/>
              <a:t>licence</a:t>
            </a:r>
            <a:r>
              <a:rPr lang="en-US" dirty="0" smtClean="0"/>
              <a:t> know-how ova </a:t>
            </a:r>
            <a:r>
              <a:rPr lang="en-US" dirty="0" err="1" smtClean="0"/>
              <a:t>obaveza</a:t>
            </a:r>
            <a:r>
              <a:rPr lang="en-US" dirty="0" smtClean="0"/>
              <a:t> je </a:t>
            </a:r>
            <a:r>
              <a:rPr lang="en-US" dirty="0" err="1" smtClean="0"/>
              <a:t>veoma</a:t>
            </a:r>
            <a:r>
              <a:rPr lang="en-US" dirty="0" smtClean="0"/>
              <a:t> </a:t>
            </a:r>
            <a:r>
              <a:rPr lang="en-US" dirty="0" err="1" smtClean="0"/>
              <a:t>značajna</a:t>
            </a:r>
            <a:r>
              <a:rPr lang="en-US" dirty="0" smtClean="0"/>
              <a:t>.</a:t>
            </a:r>
          </a:p>
          <a:p>
            <a:r>
              <a:rPr lang="vi-VN" dirty="0" smtClean="0"/>
              <a:t>Zakon izričito zahtijeva da se daju “sve upute” (čl. 692 ZOO). A to znači da se davalac licence mora ponašati pošteno i savjesno. Pošto vremenskih određenja ove obaveze nema, treba smatrati da ona ima trajan karakter.</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en-US"/>
          </a:p>
        </p:txBody>
      </p:sp>
      <p:sp>
        <p:nvSpPr>
          <p:cNvPr id="3" name="Rezervirano mjesto sadržaja 2"/>
          <p:cNvSpPr>
            <a:spLocks noGrp="1"/>
          </p:cNvSpPr>
          <p:nvPr>
            <p:ph idx="1"/>
          </p:nvPr>
        </p:nvSpPr>
        <p:spPr/>
        <p:txBody>
          <a:bodyPr>
            <a:normAutofit fontScale="55000" lnSpcReduction="20000"/>
          </a:bodyPr>
          <a:lstStyle/>
          <a:p>
            <a:r>
              <a:rPr lang="pl-PL" b="1" dirty="0" smtClean="0"/>
              <a:t>1.3. Garancije za tehničke osobine predmeta licence</a:t>
            </a:r>
          </a:p>
          <a:p>
            <a:r>
              <a:rPr lang="vi-VN" dirty="0" smtClean="0"/>
              <a:t>Prenosilac prava na određenom objektu industrijske svojine jemči primaocu da predmet ugovora i njegova upotreba ispunjavaju tehno-ekonomske uslove predviđene propisima i/ili ugovorom. Ova obaveza postoji na osnovu Zakona (čl. 693 ZOO), ali može biti sporazumom stranaka precizirana ili čak proširena. U mjeri u kojoj počiva na propisu, obaveza garancije ima svojstvo prirodnog sastojka ugovora.</a:t>
            </a:r>
          </a:p>
          <a:p>
            <a:r>
              <a:rPr lang="vi-VN" dirty="0" smtClean="0"/>
              <a:t>Prema Zakonu “Davalac licence garantuje sticaocu licence tehničku izvodljivost i tehničku upotrebljivost predmeta licence” (čl. 603 ZOO). Tehnička izvodljivost je “mogućnost da se tehničkim putem proizvede određeni proizvod ili primijeni određeni postupak u proizvodnji</a:t>
            </a:r>
            <a:r>
              <a:rPr lang="vi-VN" dirty="0" smtClean="0"/>
              <a:t>”. </a:t>
            </a:r>
            <a:r>
              <a:rPr lang="vi-VN" dirty="0" smtClean="0"/>
              <a:t>Ako u ugovoru nisu bliže određeni zahtjevi u pogledu tehničke izvodljivost, ona se naziva opštom; ako jesu - posebnom. Kriteriji za njihovo ocjenjivanje zavise od vrste objekta i od toga da li je on već primjenjivan u praksi. Tehnička upotrebljivost je mogućnost da se primjenom licenciranog objekta obavi zahtijevani proces i/ili dobije proizvod koji će odgovarati stanju tehnike, zahtjevima tržišta i eventualno posebnim uslovima ugovora.</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en-US"/>
          </a:p>
        </p:txBody>
      </p:sp>
      <p:sp>
        <p:nvSpPr>
          <p:cNvPr id="3" name="Rezervirano mjesto sadržaja 2"/>
          <p:cNvSpPr>
            <a:spLocks noGrp="1"/>
          </p:cNvSpPr>
          <p:nvPr>
            <p:ph idx="1"/>
          </p:nvPr>
        </p:nvSpPr>
        <p:spPr/>
        <p:txBody>
          <a:bodyPr>
            <a:normAutofit fontScale="70000" lnSpcReduction="20000"/>
          </a:bodyPr>
          <a:lstStyle/>
          <a:p>
            <a:r>
              <a:rPr lang="vi-VN" dirty="0" smtClean="0"/>
              <a:t>Garancije iz Zakona o obligacionim odnosima razvijene su i proširene u spoljnotrgovinskom prometu. Prema specijalnom zakonu (čl. 54 ZVTP), ugovori o licenci patenta i znanja i iskustva moraju sadržavati, između ostalog, sljedeće garancije:</a:t>
            </a:r>
          </a:p>
          <a:p>
            <a:r>
              <a:rPr lang="it-IT" dirty="0" smtClean="0"/>
              <a:t>a) Da li će se </a:t>
            </a:r>
            <a:r>
              <a:rPr lang="it-IT" dirty="0" err="1" smtClean="0"/>
              <a:t>primjenom</a:t>
            </a:r>
            <a:r>
              <a:rPr lang="it-IT" dirty="0" smtClean="0"/>
              <a:t> </a:t>
            </a:r>
            <a:r>
              <a:rPr lang="it-IT" dirty="0" err="1" smtClean="0"/>
              <a:t>predmeta</a:t>
            </a:r>
            <a:r>
              <a:rPr lang="it-IT" dirty="0" smtClean="0"/>
              <a:t> </a:t>
            </a:r>
            <a:r>
              <a:rPr lang="it-IT" dirty="0" err="1" smtClean="0"/>
              <a:t>licence</a:t>
            </a:r>
            <a:r>
              <a:rPr lang="it-IT" dirty="0" smtClean="0"/>
              <a:t> </a:t>
            </a:r>
            <a:r>
              <a:rPr lang="it-IT" dirty="0" err="1" smtClean="0"/>
              <a:t>dobiti</a:t>
            </a:r>
            <a:r>
              <a:rPr lang="it-IT" dirty="0" smtClean="0"/>
              <a:t> </a:t>
            </a:r>
            <a:r>
              <a:rPr lang="it-IT" dirty="0" err="1" smtClean="0"/>
              <a:t>proizvod</a:t>
            </a:r>
            <a:r>
              <a:rPr lang="it-IT" dirty="0" smtClean="0"/>
              <a:t> </a:t>
            </a:r>
            <a:r>
              <a:rPr lang="it-IT" dirty="0" err="1" smtClean="0"/>
              <a:t>ugovorenog</a:t>
            </a:r>
            <a:r>
              <a:rPr lang="it-IT" dirty="0" smtClean="0"/>
              <a:t> </a:t>
            </a:r>
            <a:r>
              <a:rPr lang="it-IT" dirty="0" err="1" smtClean="0"/>
              <a:t>kvaliteta</a:t>
            </a:r>
            <a:r>
              <a:rPr lang="it-IT" dirty="0" smtClean="0"/>
              <a:t> i</a:t>
            </a:r>
          </a:p>
          <a:p>
            <a:r>
              <a:rPr lang="en-US" dirty="0" smtClean="0"/>
              <a:t>b) </a:t>
            </a:r>
            <a:r>
              <a:rPr lang="en-US" dirty="0" err="1" smtClean="0"/>
              <a:t>Neškodljivost</a:t>
            </a:r>
            <a:r>
              <a:rPr lang="en-US" dirty="0" smtClean="0"/>
              <a:t> </a:t>
            </a:r>
            <a:r>
              <a:rPr lang="en-US" dirty="0" err="1" smtClean="0"/>
              <a:t>dobijenih</a:t>
            </a:r>
            <a:r>
              <a:rPr lang="en-US" dirty="0" smtClean="0"/>
              <a:t> </a:t>
            </a:r>
            <a:r>
              <a:rPr lang="en-US" dirty="0" err="1" smtClean="0"/>
              <a:t>proizvoda</a:t>
            </a:r>
            <a:r>
              <a:rPr lang="en-US" dirty="0" smtClean="0"/>
              <a:t> </a:t>
            </a:r>
            <a:r>
              <a:rPr lang="en-US" dirty="0" err="1" smtClean="0"/>
              <a:t>po</a:t>
            </a:r>
            <a:r>
              <a:rPr lang="en-US" dirty="0" smtClean="0"/>
              <a:t> </a:t>
            </a:r>
            <a:r>
              <a:rPr lang="en-US" dirty="0" err="1" smtClean="0"/>
              <a:t>život</a:t>
            </a:r>
            <a:r>
              <a:rPr lang="en-US" dirty="0" smtClean="0"/>
              <a:t> </a:t>
            </a:r>
            <a:r>
              <a:rPr lang="en-US" dirty="0" err="1" smtClean="0"/>
              <a:t>i</a:t>
            </a:r>
            <a:r>
              <a:rPr lang="en-US" dirty="0" smtClean="0"/>
              <a:t> </a:t>
            </a:r>
            <a:r>
              <a:rPr lang="en-US" dirty="0" err="1" smtClean="0"/>
              <a:t>zdravlje</a:t>
            </a:r>
            <a:r>
              <a:rPr lang="en-US" dirty="0" smtClean="0"/>
              <a:t> </a:t>
            </a:r>
            <a:r>
              <a:rPr lang="en-US" dirty="0" err="1" smtClean="0"/>
              <a:t>ljudi</a:t>
            </a:r>
            <a:r>
              <a:rPr lang="en-US" dirty="0" smtClean="0"/>
              <a:t>, </a:t>
            </a:r>
            <a:r>
              <a:rPr lang="en-US" dirty="0" err="1" smtClean="0"/>
              <a:t>te</a:t>
            </a:r>
            <a:r>
              <a:rPr lang="en-US" dirty="0" smtClean="0"/>
              <a:t> </a:t>
            </a:r>
            <a:r>
              <a:rPr lang="en-US" dirty="0" err="1" smtClean="0"/>
              <a:t>po</a:t>
            </a:r>
            <a:r>
              <a:rPr lang="en-US" dirty="0" smtClean="0"/>
              <a:t> </a:t>
            </a:r>
            <a:r>
              <a:rPr lang="en-US" dirty="0" err="1" smtClean="0"/>
              <a:t>prirodnu</a:t>
            </a:r>
            <a:r>
              <a:rPr lang="en-US" dirty="0" smtClean="0"/>
              <a:t> </a:t>
            </a:r>
            <a:r>
              <a:rPr lang="en-US" dirty="0" err="1" smtClean="0"/>
              <a:t>okolinu</a:t>
            </a:r>
            <a:r>
              <a:rPr lang="en-US" dirty="0" smtClean="0"/>
              <a:t>.</a:t>
            </a:r>
          </a:p>
          <a:p>
            <a:r>
              <a:rPr lang="en-US" dirty="0" smtClean="0"/>
              <a:t>Pored </a:t>
            </a:r>
            <a:r>
              <a:rPr lang="en-US" dirty="0" err="1" smtClean="0"/>
              <a:t>zakonskih</a:t>
            </a:r>
            <a:r>
              <a:rPr lang="en-US" dirty="0" smtClean="0"/>
              <a:t>, </a:t>
            </a:r>
            <a:r>
              <a:rPr lang="en-US" dirty="0" err="1" smtClean="0"/>
              <a:t>poslovna</a:t>
            </a:r>
            <a:r>
              <a:rPr lang="en-US" dirty="0" smtClean="0"/>
              <a:t> </a:t>
            </a:r>
            <a:r>
              <a:rPr lang="en-US" dirty="0" err="1" smtClean="0"/>
              <a:t>praksa</a:t>
            </a:r>
            <a:r>
              <a:rPr lang="en-US" dirty="0" smtClean="0"/>
              <a:t> je </a:t>
            </a:r>
            <a:r>
              <a:rPr lang="en-US" dirty="0" err="1" smtClean="0"/>
              <a:t>razvila</a:t>
            </a:r>
            <a:r>
              <a:rPr lang="en-US" dirty="0" smtClean="0"/>
              <a:t> </a:t>
            </a:r>
            <a:r>
              <a:rPr lang="en-US" dirty="0" err="1" smtClean="0"/>
              <a:t>još</a:t>
            </a:r>
            <a:r>
              <a:rPr lang="en-US" dirty="0" smtClean="0"/>
              <a:t> </a:t>
            </a:r>
            <a:r>
              <a:rPr lang="en-US" dirty="0" err="1" smtClean="0"/>
              <a:t>neke</a:t>
            </a:r>
            <a:r>
              <a:rPr lang="en-US" dirty="0" smtClean="0"/>
              <a:t> (pod)</a:t>
            </a:r>
            <a:r>
              <a:rPr lang="en-US" dirty="0" err="1" smtClean="0"/>
              <a:t>tipove</a:t>
            </a:r>
            <a:r>
              <a:rPr lang="en-US" dirty="0" smtClean="0"/>
              <a:t> </a:t>
            </a:r>
            <a:r>
              <a:rPr lang="en-US" dirty="0" err="1" smtClean="0"/>
              <a:t>garancija</a:t>
            </a:r>
            <a:r>
              <a:rPr lang="en-US" dirty="0" smtClean="0"/>
              <a:t>. </a:t>
            </a:r>
            <a:r>
              <a:rPr lang="en-US" dirty="0" err="1" smtClean="0"/>
              <a:t>Tu</a:t>
            </a:r>
            <a:r>
              <a:rPr lang="en-US" dirty="0" smtClean="0"/>
              <a:t> </a:t>
            </a:r>
            <a:r>
              <a:rPr lang="en-US" dirty="0" err="1" smtClean="0"/>
              <a:t>na</a:t>
            </a:r>
            <a:r>
              <a:rPr lang="en-US" dirty="0" smtClean="0"/>
              <a:t> </a:t>
            </a:r>
            <a:r>
              <a:rPr lang="en-US" dirty="0" err="1" smtClean="0"/>
              <a:t>prvom</a:t>
            </a:r>
            <a:r>
              <a:rPr lang="en-US" dirty="0" smtClean="0"/>
              <a:t> </a:t>
            </a:r>
            <a:r>
              <a:rPr lang="en-US" dirty="0" err="1" smtClean="0"/>
              <a:t>mjestu</a:t>
            </a:r>
            <a:r>
              <a:rPr lang="en-US" dirty="0" smtClean="0"/>
              <a:t> </a:t>
            </a:r>
            <a:r>
              <a:rPr lang="en-US" dirty="0" err="1" smtClean="0"/>
              <a:t>spada</a:t>
            </a:r>
            <a:r>
              <a:rPr lang="en-US" dirty="0" smtClean="0"/>
              <a:t> </a:t>
            </a:r>
            <a:r>
              <a:rPr lang="en-US" dirty="0" err="1" smtClean="0"/>
              <a:t>garancija</a:t>
            </a:r>
            <a:r>
              <a:rPr lang="en-US" dirty="0" smtClean="0"/>
              <a:t> </a:t>
            </a:r>
            <a:r>
              <a:rPr lang="en-US" dirty="0" err="1" smtClean="0"/>
              <a:t>za</a:t>
            </a:r>
            <a:r>
              <a:rPr lang="en-US" dirty="0" smtClean="0"/>
              <a:t> </a:t>
            </a:r>
            <a:r>
              <a:rPr lang="en-US" dirty="0" err="1" smtClean="0"/>
              <a:t>tajnost</a:t>
            </a:r>
            <a:r>
              <a:rPr lang="en-US" dirty="0" smtClean="0"/>
              <a:t> know-how, </a:t>
            </a:r>
            <a:r>
              <a:rPr lang="en-US" dirty="0" err="1" smtClean="0"/>
              <a:t>garancija</a:t>
            </a:r>
            <a:r>
              <a:rPr lang="en-US" dirty="0" smtClean="0"/>
              <a:t> </a:t>
            </a:r>
            <a:r>
              <a:rPr lang="en-US" dirty="0" err="1" smtClean="0"/>
              <a:t>za</a:t>
            </a:r>
            <a:r>
              <a:rPr lang="en-US" dirty="0" smtClean="0"/>
              <a:t> </a:t>
            </a:r>
            <a:r>
              <a:rPr lang="en-US" dirty="0" err="1" smtClean="0"/>
              <a:t>rezultat</a:t>
            </a:r>
            <a:r>
              <a:rPr lang="en-US" dirty="0" smtClean="0"/>
              <a:t>, </a:t>
            </a:r>
            <a:r>
              <a:rPr lang="en-US" dirty="0" err="1" smtClean="0"/>
              <a:t>garancija</a:t>
            </a:r>
            <a:r>
              <a:rPr lang="en-US" dirty="0" smtClean="0"/>
              <a:t> </a:t>
            </a:r>
            <a:r>
              <a:rPr lang="en-US" dirty="0" err="1" smtClean="0"/>
              <a:t>za</a:t>
            </a:r>
            <a:r>
              <a:rPr lang="en-US" dirty="0" smtClean="0"/>
              <a:t> </a:t>
            </a:r>
            <a:r>
              <a:rPr lang="en-US" dirty="0" err="1" smtClean="0"/>
              <a:t>rentabilnost</a:t>
            </a:r>
            <a:r>
              <a:rPr lang="en-US" dirty="0" smtClean="0"/>
              <a:t> </a:t>
            </a:r>
            <a:r>
              <a:rPr lang="en-US" dirty="0" err="1" smtClean="0"/>
              <a:t>i</a:t>
            </a:r>
            <a:r>
              <a:rPr lang="en-US" dirty="0" smtClean="0"/>
              <a:t> </a:t>
            </a:r>
            <a:r>
              <a:rPr lang="en-US" dirty="0" err="1" smtClean="0"/>
              <a:t>konkurentnost</a:t>
            </a:r>
            <a:r>
              <a:rPr lang="en-US" dirty="0" smtClean="0"/>
              <a:t> </a:t>
            </a:r>
            <a:r>
              <a:rPr lang="en-US" dirty="0" err="1" smtClean="0"/>
              <a:t>proizvoda</a:t>
            </a:r>
            <a:r>
              <a:rPr lang="en-US" dirty="0" smtClean="0"/>
              <a:t> </a:t>
            </a:r>
            <a:r>
              <a:rPr lang="en-US" dirty="0" err="1" smtClean="0"/>
              <a:t>dobijenih</a:t>
            </a:r>
            <a:r>
              <a:rPr lang="en-US" dirty="0" smtClean="0"/>
              <a:t> </a:t>
            </a:r>
            <a:r>
              <a:rPr lang="en-US" dirty="0" err="1" smtClean="0"/>
              <a:t>primjenom</a:t>
            </a:r>
            <a:r>
              <a:rPr lang="en-US" dirty="0" smtClean="0"/>
              <a:t> </a:t>
            </a:r>
            <a:r>
              <a:rPr lang="en-US" dirty="0" err="1" smtClean="0"/>
              <a:t>predmeta</a:t>
            </a:r>
            <a:r>
              <a:rPr lang="en-US" dirty="0" smtClean="0"/>
              <a:t> </a:t>
            </a:r>
            <a:r>
              <a:rPr lang="en-US" dirty="0" err="1" smtClean="0"/>
              <a:t>licence</a:t>
            </a:r>
            <a:r>
              <a:rPr lang="en-US" dirty="0" smtClean="0"/>
              <a:t>, </a:t>
            </a:r>
            <a:r>
              <a:rPr lang="en-US" dirty="0" err="1" smtClean="0"/>
              <a:t>te</a:t>
            </a:r>
            <a:r>
              <a:rPr lang="en-US" dirty="0" smtClean="0"/>
              <a:t> </a:t>
            </a:r>
            <a:r>
              <a:rPr lang="en-US" dirty="0" err="1" smtClean="0"/>
              <a:t>jemstvo</a:t>
            </a:r>
            <a:r>
              <a:rPr lang="en-US" dirty="0" smtClean="0"/>
              <a:t> </a:t>
            </a:r>
            <a:r>
              <a:rPr lang="en-US" dirty="0" err="1" smtClean="0"/>
              <a:t>da</a:t>
            </a:r>
            <a:r>
              <a:rPr lang="en-US" dirty="0" smtClean="0"/>
              <a:t> </a:t>
            </a:r>
            <a:r>
              <a:rPr lang="en-US" dirty="0" err="1" smtClean="0"/>
              <a:t>su</a:t>
            </a:r>
            <a:r>
              <a:rPr lang="en-US" dirty="0" smtClean="0"/>
              <a:t> </a:t>
            </a:r>
            <a:r>
              <a:rPr lang="en-US" dirty="0" err="1" smtClean="0"/>
              <a:t>znanja</a:t>
            </a:r>
            <a:r>
              <a:rPr lang="en-US" dirty="0" smtClean="0"/>
              <a:t> </a:t>
            </a:r>
            <a:r>
              <a:rPr lang="en-US" dirty="0" err="1" smtClean="0"/>
              <a:t>i</a:t>
            </a:r>
            <a:r>
              <a:rPr lang="en-US" dirty="0" smtClean="0"/>
              <a:t> </a:t>
            </a:r>
            <a:r>
              <a:rPr lang="en-US" dirty="0" err="1" smtClean="0"/>
              <a:t>iskustva</a:t>
            </a:r>
            <a:r>
              <a:rPr lang="en-US" dirty="0" smtClean="0"/>
              <a:t> </a:t>
            </a:r>
            <a:r>
              <a:rPr lang="en-US" dirty="0" err="1" smtClean="0"/>
              <a:t>prenesena</a:t>
            </a:r>
            <a:r>
              <a:rPr lang="en-US" dirty="0" smtClean="0"/>
              <a:t> </a:t>
            </a:r>
            <a:r>
              <a:rPr lang="en-US" dirty="0" err="1" smtClean="0"/>
              <a:t>ugovorom</a:t>
            </a:r>
            <a:r>
              <a:rPr lang="en-US" dirty="0" smtClean="0"/>
              <a:t> o </a:t>
            </a:r>
            <a:r>
              <a:rPr lang="en-US" dirty="0" err="1" smtClean="0"/>
              <a:t>licenci</a:t>
            </a:r>
            <a:r>
              <a:rPr lang="en-US" dirty="0" smtClean="0"/>
              <a:t> know-how </a:t>
            </a:r>
            <a:r>
              <a:rPr lang="en-US" dirty="0" err="1" smtClean="0"/>
              <a:t>zaista</a:t>
            </a:r>
            <a:r>
              <a:rPr lang="en-US" dirty="0" smtClean="0"/>
              <a:t> </a:t>
            </a:r>
            <a:r>
              <a:rPr lang="en-US" dirty="0" err="1" smtClean="0"/>
              <a:t>tajna</a:t>
            </a:r>
            <a:r>
              <a:rPr lang="en-US" dirty="0" smtClean="0"/>
              <a:t>.</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en-US"/>
          </a:p>
        </p:txBody>
      </p:sp>
      <p:sp>
        <p:nvSpPr>
          <p:cNvPr id="3" name="Rezervirano mjesto sadržaja 2"/>
          <p:cNvSpPr>
            <a:spLocks noGrp="1"/>
          </p:cNvSpPr>
          <p:nvPr>
            <p:ph idx="1"/>
          </p:nvPr>
        </p:nvSpPr>
        <p:spPr/>
        <p:txBody>
          <a:bodyPr>
            <a:normAutofit fontScale="55000" lnSpcReduction="20000"/>
          </a:bodyPr>
          <a:lstStyle/>
          <a:p>
            <a:r>
              <a:rPr lang="pl-PL" b="1" dirty="0" smtClean="0"/>
              <a:t>1.4. Garancija za pravne osobine prenesenog prava</a:t>
            </a:r>
          </a:p>
          <a:p>
            <a:r>
              <a:rPr lang="vi-VN" dirty="0" smtClean="0"/>
              <a:t>Davalac licence prenosi na primaoca pravo iskorištavanja objekta na kome ima apsolutno pravo. Ograničavanje toga monopola u korist primaoca je osnovni razlog zbog koga ta strana zaključuje ugovor. Zbog toga je logično da davalac već po samom zakonu (čl. 694 ZOO) jemči primaocu za svojstva prava koje mu prenosi. I ta je garancija zasnovana na zakonu te ima svojstva prirodnog elementa ugovora. U vanjskotrgovinskom prometu ova je garancija izričito utvrđena (čl. 54 ZVTP). Suština i ove garancije sastoji se u eventualnoj obavezi davaoca licence da nadoknadi štetu prouzrokovanu nedostacima prenesenog prava.</a:t>
            </a:r>
          </a:p>
          <a:p>
            <a:r>
              <a:rPr lang="en-US" dirty="0" err="1" smtClean="0"/>
              <a:t>Davalac</a:t>
            </a:r>
            <a:r>
              <a:rPr lang="en-US" dirty="0" smtClean="0"/>
              <a:t> </a:t>
            </a:r>
            <a:r>
              <a:rPr lang="en-US" dirty="0" err="1" smtClean="0"/>
              <a:t>licence</a:t>
            </a:r>
            <a:r>
              <a:rPr lang="en-US" dirty="0" smtClean="0"/>
              <a:t> </a:t>
            </a:r>
            <a:r>
              <a:rPr lang="en-US" dirty="0" err="1" smtClean="0"/>
              <a:t>jemči</a:t>
            </a:r>
            <a:r>
              <a:rPr lang="en-US" dirty="0" smtClean="0"/>
              <a:t> </a:t>
            </a:r>
            <a:r>
              <a:rPr lang="en-US" dirty="0" err="1" smtClean="0"/>
              <a:t>primaocu</a:t>
            </a:r>
            <a:r>
              <a:rPr lang="en-US" dirty="0" smtClean="0"/>
              <a:t> </a:t>
            </a:r>
            <a:r>
              <a:rPr lang="en-US" dirty="0" err="1" smtClean="0"/>
              <a:t>da</a:t>
            </a:r>
            <a:r>
              <a:rPr lang="en-US" dirty="0" smtClean="0"/>
              <a:t> </a:t>
            </a:r>
            <a:r>
              <a:rPr lang="en-US" dirty="0" err="1" smtClean="0"/>
              <a:t>pravo</a:t>
            </a:r>
            <a:r>
              <a:rPr lang="en-US" dirty="0" smtClean="0"/>
              <a:t> </a:t>
            </a:r>
            <a:r>
              <a:rPr lang="en-US" dirty="0" err="1" smtClean="0"/>
              <a:t>pripada</a:t>
            </a:r>
            <a:r>
              <a:rPr lang="en-US" dirty="0" smtClean="0"/>
              <a:t> </a:t>
            </a:r>
            <a:r>
              <a:rPr lang="en-US" dirty="0" err="1" smtClean="0"/>
              <a:t>njemu</a:t>
            </a:r>
            <a:r>
              <a:rPr lang="en-US" dirty="0" smtClean="0"/>
              <a:t>, </a:t>
            </a:r>
            <a:r>
              <a:rPr lang="en-US" dirty="0" err="1" smtClean="0"/>
              <a:t>da</a:t>
            </a:r>
            <a:r>
              <a:rPr lang="en-US" dirty="0" smtClean="0"/>
              <a:t> </a:t>
            </a:r>
            <a:r>
              <a:rPr lang="en-US" dirty="0" err="1" smtClean="0"/>
              <a:t>na</a:t>
            </a:r>
            <a:r>
              <a:rPr lang="en-US" dirty="0" smtClean="0"/>
              <a:t> </a:t>
            </a:r>
            <a:r>
              <a:rPr lang="en-US" dirty="0" err="1" smtClean="0"/>
              <a:t>pravu</a:t>
            </a:r>
            <a:r>
              <a:rPr lang="en-US" dirty="0" smtClean="0"/>
              <a:t> </a:t>
            </a:r>
            <a:r>
              <a:rPr lang="en-US" dirty="0" err="1" smtClean="0"/>
              <a:t>nisu</a:t>
            </a:r>
            <a:r>
              <a:rPr lang="en-US" dirty="0" smtClean="0"/>
              <a:t> </a:t>
            </a:r>
            <a:r>
              <a:rPr lang="en-US" dirty="0" err="1" smtClean="0"/>
              <a:t>konstituisana</a:t>
            </a:r>
            <a:r>
              <a:rPr lang="en-US" dirty="0" smtClean="0"/>
              <a:t> </a:t>
            </a:r>
            <a:r>
              <a:rPr lang="en-US" dirty="0" err="1" smtClean="0"/>
              <a:t>ovlaštenja</a:t>
            </a:r>
            <a:r>
              <a:rPr lang="en-US" dirty="0" smtClean="0"/>
              <a:t> </a:t>
            </a:r>
            <a:r>
              <a:rPr lang="en-US" dirty="0" err="1" smtClean="0"/>
              <a:t>trećih</a:t>
            </a:r>
            <a:r>
              <a:rPr lang="en-US" dirty="0" smtClean="0"/>
              <a:t> </a:t>
            </a:r>
            <a:r>
              <a:rPr lang="en-US" dirty="0" err="1" smtClean="0"/>
              <a:t>lica</a:t>
            </a:r>
            <a:r>
              <a:rPr lang="en-US" dirty="0" smtClean="0"/>
              <a:t>, </a:t>
            </a:r>
            <a:r>
              <a:rPr lang="en-US" dirty="0" err="1" smtClean="0"/>
              <a:t>te</a:t>
            </a:r>
            <a:r>
              <a:rPr lang="en-US" dirty="0" smtClean="0"/>
              <a:t> </a:t>
            </a:r>
            <a:r>
              <a:rPr lang="en-US" dirty="0" err="1" smtClean="0"/>
              <a:t>da</a:t>
            </a:r>
            <a:r>
              <a:rPr lang="en-US" dirty="0" smtClean="0"/>
              <a:t> ne </a:t>
            </a:r>
            <a:r>
              <a:rPr lang="en-US" dirty="0" err="1" smtClean="0"/>
              <a:t>postoji</a:t>
            </a:r>
            <a:r>
              <a:rPr lang="en-US" dirty="0" smtClean="0"/>
              <a:t> </a:t>
            </a:r>
            <a:r>
              <a:rPr lang="en-US" dirty="0" err="1" smtClean="0"/>
              <a:t>ograničenje</a:t>
            </a:r>
            <a:r>
              <a:rPr lang="en-US" dirty="0" smtClean="0"/>
              <a:t> </a:t>
            </a:r>
            <a:r>
              <a:rPr lang="en-US" dirty="0" err="1" smtClean="0"/>
              <a:t>prava</a:t>
            </a:r>
            <a:r>
              <a:rPr lang="en-US" dirty="0" smtClean="0"/>
              <a:t> u </a:t>
            </a:r>
            <a:r>
              <a:rPr lang="en-US" dirty="0" err="1" smtClean="0"/>
              <a:t>korist</a:t>
            </a:r>
            <a:r>
              <a:rPr lang="en-US" dirty="0" smtClean="0"/>
              <a:t> </a:t>
            </a:r>
            <a:r>
              <a:rPr lang="en-US" dirty="0" err="1" smtClean="0"/>
              <a:t>lica</a:t>
            </a:r>
            <a:r>
              <a:rPr lang="en-US" dirty="0" smtClean="0"/>
              <a:t> </a:t>
            </a:r>
            <a:r>
              <a:rPr lang="en-US" dirty="0" err="1" smtClean="0"/>
              <a:t>koja</a:t>
            </a:r>
            <a:r>
              <a:rPr lang="en-US" dirty="0" smtClean="0"/>
              <a:t> </a:t>
            </a:r>
            <a:r>
              <a:rPr lang="en-US" dirty="0" err="1" smtClean="0"/>
              <a:t>nisu</a:t>
            </a:r>
            <a:r>
              <a:rPr lang="en-US" dirty="0" smtClean="0"/>
              <a:t> </a:t>
            </a:r>
            <a:r>
              <a:rPr lang="en-US" dirty="0" err="1" smtClean="0"/>
              <a:t>stranke</a:t>
            </a:r>
            <a:r>
              <a:rPr lang="en-US" dirty="0" smtClean="0"/>
              <a:t> </a:t>
            </a:r>
            <a:r>
              <a:rPr lang="en-US" dirty="0" err="1" smtClean="0"/>
              <a:t>ugovora</a:t>
            </a:r>
            <a:r>
              <a:rPr lang="en-US" dirty="0" smtClean="0"/>
              <a:t>. </a:t>
            </a:r>
            <a:r>
              <a:rPr lang="en-US" dirty="0" err="1" smtClean="0"/>
              <a:t>Ukoliko</a:t>
            </a:r>
            <a:r>
              <a:rPr lang="en-US" dirty="0" smtClean="0"/>
              <a:t> je </a:t>
            </a:r>
            <a:r>
              <a:rPr lang="en-US" dirty="0" err="1" smtClean="0"/>
              <a:t>predmet</a:t>
            </a:r>
            <a:r>
              <a:rPr lang="en-US" dirty="0" smtClean="0"/>
              <a:t> </a:t>
            </a:r>
            <a:r>
              <a:rPr lang="en-US" dirty="0" err="1" smtClean="0"/>
              <a:t>posla</a:t>
            </a:r>
            <a:r>
              <a:rPr lang="en-US" dirty="0" smtClean="0"/>
              <a:t> </a:t>
            </a:r>
            <a:r>
              <a:rPr lang="en-US" dirty="0" err="1" smtClean="0"/>
              <a:t>isključiva</a:t>
            </a:r>
            <a:r>
              <a:rPr lang="en-US" dirty="0" smtClean="0"/>
              <a:t> </a:t>
            </a:r>
            <a:r>
              <a:rPr lang="en-US" dirty="0" err="1" smtClean="0"/>
              <a:t>licenca</a:t>
            </a:r>
            <a:r>
              <a:rPr lang="en-US" dirty="0" smtClean="0"/>
              <a:t>, </a:t>
            </a:r>
            <a:r>
              <a:rPr lang="en-US" dirty="0" err="1" smtClean="0"/>
              <a:t>garancija</a:t>
            </a:r>
            <a:r>
              <a:rPr lang="en-US" dirty="0" smtClean="0"/>
              <a:t> se </a:t>
            </a:r>
            <a:r>
              <a:rPr lang="en-US" dirty="0" err="1" smtClean="0"/>
              <a:t>proširuje</a:t>
            </a:r>
            <a:r>
              <a:rPr lang="en-US" dirty="0" smtClean="0"/>
              <a:t>. </a:t>
            </a:r>
            <a:r>
              <a:rPr lang="en-US" dirty="0" err="1" smtClean="0"/>
              <a:t>Davalac</a:t>
            </a:r>
            <a:r>
              <a:rPr lang="en-US" dirty="0" smtClean="0"/>
              <a:t> “</a:t>
            </a:r>
            <a:r>
              <a:rPr lang="en-US" dirty="0" err="1" smtClean="0"/>
              <a:t>jemči</a:t>
            </a:r>
            <a:r>
              <a:rPr lang="en-US" dirty="0" smtClean="0"/>
              <a:t> </a:t>
            </a:r>
            <a:r>
              <a:rPr lang="en-US" dirty="0" err="1" smtClean="0"/>
              <a:t>da</a:t>
            </a:r>
            <a:r>
              <a:rPr lang="en-US" dirty="0" smtClean="0"/>
              <a:t> </a:t>
            </a:r>
            <a:r>
              <a:rPr lang="en-US" dirty="0" err="1" smtClean="0"/>
              <a:t>pravo</a:t>
            </a:r>
            <a:r>
              <a:rPr lang="en-US" dirty="0" smtClean="0"/>
              <a:t> </a:t>
            </a:r>
            <a:r>
              <a:rPr lang="en-US" dirty="0" err="1" smtClean="0"/>
              <a:t>iskorištavanja</a:t>
            </a:r>
            <a:r>
              <a:rPr lang="en-US" dirty="0" smtClean="0"/>
              <a:t> </a:t>
            </a:r>
            <a:r>
              <a:rPr lang="en-US" dirty="0" err="1" smtClean="0"/>
              <a:t>nije</a:t>
            </a:r>
            <a:r>
              <a:rPr lang="en-US" dirty="0" smtClean="0"/>
              <a:t> </a:t>
            </a:r>
            <a:r>
              <a:rPr lang="en-US" dirty="0" err="1" smtClean="0"/>
              <a:t>ustupio</a:t>
            </a:r>
            <a:r>
              <a:rPr lang="en-US" dirty="0" smtClean="0"/>
              <a:t> </a:t>
            </a:r>
            <a:r>
              <a:rPr lang="en-US" dirty="0" err="1" smtClean="0"/>
              <a:t>drugome</a:t>
            </a:r>
            <a:r>
              <a:rPr lang="en-US" dirty="0" smtClean="0"/>
              <a:t> </a:t>
            </a:r>
            <a:r>
              <a:rPr lang="en-US" dirty="0" err="1" smtClean="0"/>
              <a:t>ni</a:t>
            </a:r>
            <a:r>
              <a:rPr lang="en-US" dirty="0" smtClean="0"/>
              <a:t> </a:t>
            </a:r>
            <a:r>
              <a:rPr lang="en-US" dirty="0" err="1" smtClean="0"/>
              <a:t>potpuno</a:t>
            </a:r>
            <a:r>
              <a:rPr lang="en-US" dirty="0" smtClean="0"/>
              <a:t> </a:t>
            </a:r>
            <a:r>
              <a:rPr lang="en-US" dirty="0" err="1" smtClean="0"/>
              <a:t>ni</a:t>
            </a:r>
            <a:r>
              <a:rPr lang="en-US" dirty="0" smtClean="0"/>
              <a:t> </a:t>
            </a:r>
            <a:r>
              <a:rPr lang="en-US" dirty="0" err="1" smtClean="0"/>
              <a:t>djelimično</a:t>
            </a:r>
            <a:r>
              <a:rPr lang="en-US" dirty="0" smtClean="0"/>
              <a:t>” (</a:t>
            </a:r>
            <a:r>
              <a:rPr lang="en-US" dirty="0" err="1" smtClean="0"/>
              <a:t>čl</a:t>
            </a:r>
            <a:r>
              <a:rPr lang="en-US" dirty="0" smtClean="0"/>
              <a:t>. 694 ZOO). </a:t>
            </a:r>
            <a:r>
              <a:rPr lang="en-US" dirty="0" err="1" smtClean="0"/>
              <a:t>Sadržaj</a:t>
            </a:r>
            <a:r>
              <a:rPr lang="en-US" dirty="0" smtClean="0"/>
              <a:t> </a:t>
            </a:r>
            <a:r>
              <a:rPr lang="en-US" dirty="0" err="1" smtClean="0"/>
              <a:t>ove</a:t>
            </a:r>
            <a:r>
              <a:rPr lang="en-US" dirty="0" smtClean="0"/>
              <a:t> </a:t>
            </a:r>
            <a:r>
              <a:rPr lang="en-US" dirty="0" err="1" smtClean="0"/>
              <a:t>obaveze</a:t>
            </a:r>
            <a:r>
              <a:rPr lang="en-US" dirty="0" smtClean="0"/>
              <a:t> </a:t>
            </a:r>
            <a:r>
              <a:rPr lang="en-US" dirty="0" err="1" smtClean="0"/>
              <a:t>sastoji</a:t>
            </a:r>
            <a:r>
              <a:rPr lang="en-US" dirty="0" smtClean="0"/>
              <a:t> se u </a:t>
            </a:r>
            <a:r>
              <a:rPr lang="en-US" dirty="0" err="1" smtClean="0"/>
              <a:t>održavanju</a:t>
            </a:r>
            <a:r>
              <a:rPr lang="en-US" dirty="0" smtClean="0"/>
              <a:t> </a:t>
            </a:r>
            <a:r>
              <a:rPr lang="en-US" dirty="0" err="1" smtClean="0"/>
              <a:t>onoga</a:t>
            </a:r>
            <a:r>
              <a:rPr lang="en-US" dirty="0" smtClean="0"/>
              <a:t> </a:t>
            </a:r>
            <a:r>
              <a:rPr lang="en-US" dirty="0" err="1" smtClean="0"/>
              <a:t>stanja</a:t>
            </a:r>
            <a:r>
              <a:rPr lang="en-US" dirty="0" smtClean="0"/>
              <a:t> </a:t>
            </a:r>
            <a:r>
              <a:rPr lang="en-US" dirty="0" err="1" smtClean="0"/>
              <a:t>prenesenog</a:t>
            </a:r>
            <a:r>
              <a:rPr lang="en-US" dirty="0" smtClean="0"/>
              <a:t> </a:t>
            </a:r>
            <a:r>
              <a:rPr lang="en-US" dirty="0" err="1" smtClean="0"/>
              <a:t>prava</a:t>
            </a:r>
            <a:r>
              <a:rPr lang="en-US" dirty="0" smtClean="0"/>
              <a:t> </a:t>
            </a:r>
            <a:r>
              <a:rPr lang="en-US" dirty="0" err="1" smtClean="0"/>
              <a:t>koje</a:t>
            </a:r>
            <a:r>
              <a:rPr lang="en-US" dirty="0" smtClean="0"/>
              <a:t> je </a:t>
            </a:r>
            <a:r>
              <a:rPr lang="en-US" dirty="0" err="1" smtClean="0"/>
              <a:t>postojalo</a:t>
            </a:r>
            <a:r>
              <a:rPr lang="en-US" dirty="0" smtClean="0"/>
              <a:t> u </a:t>
            </a:r>
            <a:r>
              <a:rPr lang="en-US" dirty="0" err="1" smtClean="0"/>
              <a:t>času</a:t>
            </a:r>
            <a:r>
              <a:rPr lang="en-US" dirty="0" smtClean="0"/>
              <a:t> </a:t>
            </a:r>
            <a:r>
              <a:rPr lang="en-US" dirty="0" err="1" smtClean="0"/>
              <a:t>zaključenja</a:t>
            </a:r>
            <a:r>
              <a:rPr lang="en-US" dirty="0" smtClean="0"/>
              <a:t> </a:t>
            </a:r>
            <a:r>
              <a:rPr lang="en-US" dirty="0" err="1" smtClean="0"/>
              <a:t>ugovora</a:t>
            </a:r>
            <a:r>
              <a:rPr lang="en-US" dirty="0" smtClean="0"/>
              <a:t>, </a:t>
            </a:r>
            <a:r>
              <a:rPr lang="en-US" dirty="0" err="1" smtClean="0"/>
              <a:t>te</a:t>
            </a:r>
            <a:r>
              <a:rPr lang="en-US" dirty="0" smtClean="0"/>
              <a:t> u </a:t>
            </a:r>
            <a:r>
              <a:rPr lang="en-US" dirty="0" err="1" smtClean="0"/>
              <a:t>zaštiti</a:t>
            </a:r>
            <a:r>
              <a:rPr lang="en-US" dirty="0" smtClean="0"/>
              <a:t> </a:t>
            </a:r>
            <a:r>
              <a:rPr lang="en-US" dirty="0" err="1" smtClean="0"/>
              <a:t>primaoca</a:t>
            </a:r>
            <a:r>
              <a:rPr lang="en-US" dirty="0" smtClean="0"/>
              <a:t> </a:t>
            </a:r>
            <a:r>
              <a:rPr lang="en-US" dirty="0" err="1" smtClean="0"/>
              <a:t>od</a:t>
            </a:r>
            <a:r>
              <a:rPr lang="en-US" dirty="0" smtClean="0"/>
              <a:t> </a:t>
            </a:r>
            <a:r>
              <a:rPr lang="en-US" dirty="0" err="1" smtClean="0"/>
              <a:t>svih</a:t>
            </a:r>
            <a:r>
              <a:rPr lang="en-US" dirty="0" smtClean="0"/>
              <a:t> </a:t>
            </a:r>
            <a:r>
              <a:rPr lang="en-US" dirty="0" err="1" smtClean="0"/>
              <a:t>pravnih</a:t>
            </a:r>
            <a:r>
              <a:rPr lang="en-US" dirty="0" smtClean="0"/>
              <a:t> </a:t>
            </a:r>
            <a:r>
              <a:rPr lang="en-US" dirty="0" err="1" smtClean="0"/>
              <a:t>zahtjeva</a:t>
            </a:r>
            <a:r>
              <a:rPr lang="en-US" dirty="0" smtClean="0"/>
              <a:t> </a:t>
            </a:r>
            <a:r>
              <a:rPr lang="en-US" dirty="0" err="1" smtClean="0"/>
              <a:t>trećih</a:t>
            </a:r>
            <a:r>
              <a:rPr lang="en-US" dirty="0" smtClean="0"/>
              <a:t> </a:t>
            </a:r>
            <a:r>
              <a:rPr lang="en-US" dirty="0" err="1" smtClean="0"/>
              <a:t>lica</a:t>
            </a:r>
            <a:r>
              <a:rPr lang="en-US" dirty="0" smtClean="0"/>
              <a:t>. Ova </a:t>
            </a:r>
            <a:r>
              <a:rPr lang="en-US" dirty="0" err="1" smtClean="0"/>
              <a:t>obaveza</a:t>
            </a:r>
            <a:r>
              <a:rPr lang="en-US" dirty="0" smtClean="0"/>
              <a:t> </a:t>
            </a:r>
            <a:r>
              <a:rPr lang="en-US" dirty="0" err="1" smtClean="0"/>
              <a:t>postoji</a:t>
            </a:r>
            <a:r>
              <a:rPr lang="en-US" dirty="0" smtClean="0"/>
              <a:t> </a:t>
            </a:r>
            <a:r>
              <a:rPr lang="en-US" dirty="0" err="1" smtClean="0"/>
              <a:t>tokom</a:t>
            </a:r>
            <a:r>
              <a:rPr lang="en-US" dirty="0" smtClean="0"/>
              <a:t> </a:t>
            </a:r>
            <a:r>
              <a:rPr lang="en-US" dirty="0" err="1" smtClean="0"/>
              <a:t>cijelog</a:t>
            </a:r>
            <a:r>
              <a:rPr lang="en-US" dirty="0" smtClean="0"/>
              <a:t> </a:t>
            </a:r>
            <a:r>
              <a:rPr lang="en-US" dirty="0" err="1" smtClean="0"/>
              <a:t>trajanja</a:t>
            </a:r>
            <a:r>
              <a:rPr lang="en-US" dirty="0" smtClean="0"/>
              <a:t> </a:t>
            </a:r>
            <a:r>
              <a:rPr lang="en-US" dirty="0" err="1" smtClean="0"/>
              <a:t>ugovora</a:t>
            </a:r>
            <a:r>
              <a:rPr lang="en-US" dirty="0" smtClean="0"/>
              <a: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en-US"/>
          </a:p>
        </p:txBody>
      </p:sp>
      <p:sp>
        <p:nvSpPr>
          <p:cNvPr id="3" name="Rezervirano mjesto sadržaja 2"/>
          <p:cNvSpPr>
            <a:spLocks noGrp="1"/>
          </p:cNvSpPr>
          <p:nvPr>
            <p:ph idx="1"/>
          </p:nvPr>
        </p:nvSpPr>
        <p:spPr/>
        <p:txBody>
          <a:bodyPr>
            <a:normAutofit fontScale="62500" lnSpcReduction="20000"/>
          </a:bodyPr>
          <a:lstStyle/>
          <a:p>
            <a:r>
              <a:rPr lang="en-US" b="1" dirty="0" smtClean="0"/>
              <a:t>UGOVOR O LICENCI</a:t>
            </a:r>
          </a:p>
          <a:p>
            <a:r>
              <a:rPr lang="en-US" b="1" dirty="0" smtClean="0"/>
              <a:t>I POJAM POSLA I ZAKLJUČIVANJE UGOVORA</a:t>
            </a:r>
          </a:p>
          <a:p>
            <a:r>
              <a:rPr lang="en-US" b="1" dirty="0" smtClean="0"/>
              <a:t>1. </a:t>
            </a:r>
            <a:r>
              <a:rPr lang="en-US" b="1" dirty="0" err="1" smtClean="0"/>
              <a:t>Pojam</a:t>
            </a:r>
            <a:r>
              <a:rPr lang="en-US" b="1" dirty="0" smtClean="0"/>
              <a:t> </a:t>
            </a:r>
            <a:r>
              <a:rPr lang="en-US" b="1" dirty="0" err="1" smtClean="0"/>
              <a:t>posla</a:t>
            </a:r>
            <a:endParaRPr lang="en-US" b="1" dirty="0" smtClean="0"/>
          </a:p>
          <a:p>
            <a:r>
              <a:rPr lang="vi-VN" dirty="0" smtClean="0"/>
              <a:t>Kreativnost je izuzetno značajan faktor uspješnog privređivanja. Zbog toga duhovne tvorevine kroz koje se ona izražava imaju posebnu ekonomsku vrijednost. Najvažnije među njima su stekle status objekta prava. Odnosi povodom tih objekata uređeni su posebnim granama prava. Književna, naučna i umjetnička djela, ali i kompjuterski programi, predmet su autorskog prava. Firma, trgovačko ime i oznaka uređeni su poslovnim </a:t>
            </a:r>
            <a:r>
              <a:rPr lang="vi-VN" dirty="0" smtClean="0"/>
              <a:t>pravom</a:t>
            </a:r>
            <a:r>
              <a:rPr lang="hr-HR" dirty="0" smtClean="0"/>
              <a:t> </a:t>
            </a:r>
            <a:r>
              <a:rPr lang="vi-VN" dirty="0" smtClean="0"/>
              <a:t>i </a:t>
            </a:r>
            <a:r>
              <a:rPr lang="vi-VN" dirty="0" smtClean="0"/>
              <a:t>pravom industrijske svojine. Izumi, tehnička unapređenja i znakovi razlikovanja (modeli, robni i uslužni žigovi-industrijski dizajn i geografske oznake) spadaju u pravo industrijske svojine</a:t>
            </a:r>
            <a:r>
              <a:rPr lang="vi-VN" dirty="0" smtClean="0"/>
              <a:t>. </a:t>
            </a:r>
            <a:r>
              <a:rPr lang="vi-VN" dirty="0" smtClean="0"/>
              <a:t>U istu granu je uključena i nova, specifična i tajna kombinacija poznatih savremenih tehničkih i tehnoloških znanja, iskustava i vještina koja se može primijeniti u industrijskoj i drugoj proizvodnji (know-how) koje kao posebnu kategoriju uvodi i ZOO (član 686).</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en-US"/>
          </a:p>
        </p:txBody>
      </p:sp>
      <p:sp>
        <p:nvSpPr>
          <p:cNvPr id="3" name="Rezervirano mjesto sadržaja 2"/>
          <p:cNvSpPr>
            <a:spLocks noGrp="1"/>
          </p:cNvSpPr>
          <p:nvPr>
            <p:ph idx="1"/>
          </p:nvPr>
        </p:nvSpPr>
        <p:spPr/>
        <p:txBody>
          <a:bodyPr>
            <a:normAutofit fontScale="55000" lnSpcReduction="20000"/>
          </a:bodyPr>
          <a:lstStyle/>
          <a:p>
            <a:r>
              <a:rPr lang="en-US" b="1" dirty="0" smtClean="0"/>
              <a:t>2. </a:t>
            </a:r>
            <a:r>
              <a:rPr lang="en-US" b="1" dirty="0" err="1" smtClean="0"/>
              <a:t>Obaveze</a:t>
            </a:r>
            <a:r>
              <a:rPr lang="en-US" b="1" dirty="0" smtClean="0"/>
              <a:t> </a:t>
            </a:r>
            <a:r>
              <a:rPr lang="en-US" b="1" dirty="0" err="1" smtClean="0"/>
              <a:t>primaoca</a:t>
            </a:r>
            <a:r>
              <a:rPr lang="en-US" b="1" dirty="0" smtClean="0"/>
              <a:t> </a:t>
            </a:r>
            <a:r>
              <a:rPr lang="en-US" b="1" dirty="0" err="1" smtClean="0"/>
              <a:t>licence</a:t>
            </a:r>
            <a:endParaRPr lang="en-US" b="1" dirty="0" smtClean="0"/>
          </a:p>
          <a:p>
            <a:r>
              <a:rPr lang="en-US" b="1" dirty="0" smtClean="0"/>
              <a:t>2.1. </a:t>
            </a:r>
            <a:r>
              <a:rPr lang="en-US" b="1" dirty="0" err="1" smtClean="0"/>
              <a:t>Iskorištavanje</a:t>
            </a:r>
            <a:r>
              <a:rPr lang="en-US" b="1" dirty="0" smtClean="0"/>
              <a:t> </a:t>
            </a:r>
            <a:r>
              <a:rPr lang="en-US" b="1" dirty="0" err="1" smtClean="0"/>
              <a:t>predmeta</a:t>
            </a:r>
            <a:r>
              <a:rPr lang="en-US" b="1" dirty="0" smtClean="0"/>
              <a:t> </a:t>
            </a:r>
            <a:r>
              <a:rPr lang="en-US" b="1" dirty="0" err="1" smtClean="0"/>
              <a:t>licence</a:t>
            </a:r>
            <a:endParaRPr lang="en-US" b="1" dirty="0" smtClean="0"/>
          </a:p>
          <a:p>
            <a:r>
              <a:rPr lang="en-US" dirty="0" smtClean="0"/>
              <a:t>“</a:t>
            </a:r>
            <a:r>
              <a:rPr lang="en-US" dirty="0" err="1" smtClean="0"/>
              <a:t>Sticalac</a:t>
            </a:r>
            <a:r>
              <a:rPr lang="en-US" dirty="0" smtClean="0"/>
              <a:t> </a:t>
            </a:r>
            <a:r>
              <a:rPr lang="en-US" dirty="0" err="1" smtClean="0"/>
              <a:t>licence</a:t>
            </a:r>
            <a:r>
              <a:rPr lang="en-US" dirty="0" smtClean="0"/>
              <a:t> </a:t>
            </a:r>
            <a:r>
              <a:rPr lang="en-US" dirty="0" err="1" smtClean="0"/>
              <a:t>dužan</a:t>
            </a:r>
            <a:r>
              <a:rPr lang="en-US" dirty="0" smtClean="0"/>
              <a:t> je </a:t>
            </a:r>
            <a:r>
              <a:rPr lang="en-US" dirty="0" err="1" smtClean="0"/>
              <a:t>iskorištavati</a:t>
            </a:r>
            <a:r>
              <a:rPr lang="en-US" dirty="0" smtClean="0"/>
              <a:t> </a:t>
            </a:r>
            <a:r>
              <a:rPr lang="en-US" dirty="0" err="1" smtClean="0"/>
              <a:t>predmet</a:t>
            </a:r>
            <a:r>
              <a:rPr lang="en-US" dirty="0" smtClean="0"/>
              <a:t> </a:t>
            </a:r>
            <a:r>
              <a:rPr lang="en-US" dirty="0" err="1" smtClean="0"/>
              <a:t>licence</a:t>
            </a:r>
            <a:r>
              <a:rPr lang="en-US" dirty="0" smtClean="0"/>
              <a:t> </a:t>
            </a:r>
            <a:r>
              <a:rPr lang="en-US" dirty="0" err="1" smtClean="0"/>
              <a:t>na</a:t>
            </a:r>
            <a:r>
              <a:rPr lang="en-US" dirty="0" smtClean="0"/>
              <a:t> </a:t>
            </a:r>
            <a:r>
              <a:rPr lang="en-US" dirty="0" err="1" smtClean="0"/>
              <a:t>ugovoreni</a:t>
            </a:r>
            <a:r>
              <a:rPr lang="en-US" dirty="0" smtClean="0"/>
              <a:t> </a:t>
            </a:r>
            <a:r>
              <a:rPr lang="en-US" dirty="0" err="1" smtClean="0"/>
              <a:t>način</a:t>
            </a:r>
            <a:r>
              <a:rPr lang="en-US" dirty="0" smtClean="0"/>
              <a:t>, u </a:t>
            </a:r>
            <a:r>
              <a:rPr lang="en-US" dirty="0" err="1" smtClean="0"/>
              <a:t>ugovorenom</a:t>
            </a:r>
            <a:r>
              <a:rPr lang="en-US" dirty="0" smtClean="0"/>
              <a:t> </a:t>
            </a:r>
            <a:r>
              <a:rPr lang="en-US" dirty="0" err="1" smtClean="0"/>
              <a:t>obimu</a:t>
            </a:r>
            <a:r>
              <a:rPr lang="en-US" dirty="0" smtClean="0"/>
              <a:t> </a:t>
            </a:r>
            <a:r>
              <a:rPr lang="en-US" dirty="0" err="1" smtClean="0"/>
              <a:t>i</a:t>
            </a:r>
            <a:r>
              <a:rPr lang="en-US" dirty="0" smtClean="0"/>
              <a:t> u </a:t>
            </a:r>
            <a:r>
              <a:rPr lang="en-US" dirty="0" err="1" smtClean="0"/>
              <a:t>ugovorenim</a:t>
            </a:r>
            <a:r>
              <a:rPr lang="en-US" dirty="0" smtClean="0"/>
              <a:t> </a:t>
            </a:r>
            <a:r>
              <a:rPr lang="en-US" dirty="0" err="1" smtClean="0"/>
              <a:t>granicama</a:t>
            </a:r>
            <a:r>
              <a:rPr lang="en-US" dirty="0" smtClean="0"/>
              <a:t>” (</a:t>
            </a:r>
            <a:r>
              <a:rPr lang="en-US" dirty="0" err="1" smtClean="0"/>
              <a:t>čl</a:t>
            </a:r>
            <a:r>
              <a:rPr lang="en-US" dirty="0" smtClean="0"/>
              <a:t>. 696 ZOO). </a:t>
            </a:r>
            <a:r>
              <a:rPr lang="en-US" dirty="0" err="1" smtClean="0"/>
              <a:t>Citirana</a:t>
            </a:r>
            <a:r>
              <a:rPr lang="en-US" dirty="0" smtClean="0"/>
              <a:t> </a:t>
            </a:r>
            <a:r>
              <a:rPr lang="en-US" dirty="0" err="1" smtClean="0"/>
              <a:t>formulacija</a:t>
            </a:r>
            <a:r>
              <a:rPr lang="en-US" dirty="0" smtClean="0"/>
              <a:t> </a:t>
            </a:r>
            <a:r>
              <a:rPr lang="en-US" dirty="0" err="1" smtClean="0"/>
              <a:t>dozvoljava</a:t>
            </a:r>
            <a:r>
              <a:rPr lang="en-US" dirty="0" smtClean="0"/>
              <a:t> </a:t>
            </a:r>
            <a:r>
              <a:rPr lang="en-US" dirty="0" err="1" smtClean="0"/>
              <a:t>da</a:t>
            </a:r>
            <a:r>
              <a:rPr lang="en-US" dirty="0" smtClean="0"/>
              <a:t> se ova </a:t>
            </a:r>
            <a:r>
              <a:rPr lang="en-US" dirty="0" err="1" smtClean="0"/>
              <a:t>dužnost</a:t>
            </a:r>
            <a:r>
              <a:rPr lang="en-US" dirty="0" smtClean="0"/>
              <a:t> </a:t>
            </a:r>
            <a:r>
              <a:rPr lang="en-US" dirty="0" err="1" smtClean="0"/>
              <a:t>dvostruko</a:t>
            </a:r>
            <a:r>
              <a:rPr lang="en-US" dirty="0" smtClean="0"/>
              <a:t> </a:t>
            </a:r>
            <a:r>
              <a:rPr lang="en-US" dirty="0" err="1" smtClean="0"/>
              <a:t>shvati</a:t>
            </a:r>
            <a:r>
              <a:rPr lang="en-US" dirty="0" smtClean="0"/>
              <a:t>. </a:t>
            </a:r>
            <a:r>
              <a:rPr lang="en-US" dirty="0" err="1" smtClean="0"/>
              <a:t>Primalac</a:t>
            </a:r>
            <a:r>
              <a:rPr lang="en-US" dirty="0" smtClean="0"/>
              <a:t> </a:t>
            </a:r>
            <a:r>
              <a:rPr lang="en-US" dirty="0" err="1" smtClean="0"/>
              <a:t>najprije</a:t>
            </a:r>
            <a:r>
              <a:rPr lang="en-US" dirty="0" smtClean="0"/>
              <a:t>, ne </a:t>
            </a:r>
            <a:r>
              <a:rPr lang="en-US" dirty="0" err="1" smtClean="0"/>
              <a:t>stiče</a:t>
            </a:r>
            <a:r>
              <a:rPr lang="en-US" dirty="0" smtClean="0"/>
              <a:t> </a:t>
            </a:r>
            <a:r>
              <a:rPr lang="en-US" dirty="0" err="1" smtClean="0"/>
              <a:t>samo</a:t>
            </a:r>
            <a:r>
              <a:rPr lang="en-US" dirty="0" smtClean="0"/>
              <a:t> </a:t>
            </a:r>
            <a:r>
              <a:rPr lang="en-US" dirty="0" err="1" smtClean="0"/>
              <a:t>pravo</a:t>
            </a:r>
            <a:r>
              <a:rPr lang="en-US" dirty="0" smtClean="0"/>
              <a:t>, </a:t>
            </a:r>
            <a:r>
              <a:rPr lang="en-US" dirty="0" err="1" smtClean="0"/>
              <a:t>nego</a:t>
            </a:r>
            <a:r>
              <a:rPr lang="en-US" dirty="0" smtClean="0"/>
              <a:t> </a:t>
            </a:r>
            <a:r>
              <a:rPr lang="en-US" dirty="0" err="1" smtClean="0"/>
              <a:t>i</a:t>
            </a:r>
            <a:r>
              <a:rPr lang="en-US" dirty="0" smtClean="0"/>
              <a:t> </a:t>
            </a:r>
            <a:r>
              <a:rPr lang="en-US" dirty="0" err="1" smtClean="0"/>
              <a:t>dužnost</a:t>
            </a:r>
            <a:r>
              <a:rPr lang="en-US" dirty="0" smtClean="0"/>
              <a:t> </a:t>
            </a:r>
            <a:r>
              <a:rPr lang="en-US" dirty="0" err="1" smtClean="0"/>
              <a:t>iskorištavanja</a:t>
            </a:r>
            <a:r>
              <a:rPr lang="en-US" dirty="0" smtClean="0"/>
              <a:t> </a:t>
            </a:r>
            <a:r>
              <a:rPr lang="en-US" dirty="0" err="1" smtClean="0"/>
              <a:t>predmeta</a:t>
            </a:r>
            <a:r>
              <a:rPr lang="en-US" dirty="0" smtClean="0"/>
              <a:t> </a:t>
            </a:r>
            <a:r>
              <a:rPr lang="en-US" dirty="0" err="1" smtClean="0"/>
              <a:t>licence</a:t>
            </a:r>
            <a:r>
              <a:rPr lang="en-US" dirty="0" smtClean="0"/>
              <a:t>. I </a:t>
            </a:r>
            <a:r>
              <a:rPr lang="en-US" dirty="0" err="1" smtClean="0"/>
              <a:t>drugo</a:t>
            </a:r>
            <a:r>
              <a:rPr lang="en-US" dirty="0" smtClean="0"/>
              <a:t>, </a:t>
            </a:r>
            <a:r>
              <a:rPr lang="en-US" dirty="0" err="1" smtClean="0"/>
              <a:t>svoju</a:t>
            </a:r>
            <a:r>
              <a:rPr lang="en-US" dirty="0" smtClean="0"/>
              <a:t> </a:t>
            </a:r>
            <a:r>
              <a:rPr lang="en-US" dirty="0" err="1" smtClean="0"/>
              <a:t>obavezu</a:t>
            </a:r>
            <a:r>
              <a:rPr lang="en-US" dirty="0" smtClean="0"/>
              <a:t> </a:t>
            </a:r>
            <a:r>
              <a:rPr lang="en-US" dirty="0" err="1" smtClean="0"/>
              <a:t>i</a:t>
            </a:r>
            <a:r>
              <a:rPr lang="hr-HR" dirty="0" smtClean="0"/>
              <a:t> </a:t>
            </a:r>
            <a:r>
              <a:rPr lang="en-US" dirty="0" err="1" smtClean="0"/>
              <a:t>pravo</a:t>
            </a:r>
            <a:r>
              <a:rPr lang="en-US" dirty="0" smtClean="0"/>
              <a:t> </a:t>
            </a:r>
            <a:r>
              <a:rPr lang="en-US" dirty="0" err="1" smtClean="0"/>
              <a:t>iskorištavanja</a:t>
            </a:r>
            <a:r>
              <a:rPr lang="en-US" dirty="0" smtClean="0"/>
              <a:t> </a:t>
            </a:r>
            <a:r>
              <a:rPr lang="en-US" dirty="0" err="1" smtClean="0"/>
              <a:t>licenciranog</a:t>
            </a:r>
            <a:r>
              <a:rPr lang="en-US" dirty="0" smtClean="0"/>
              <a:t> </a:t>
            </a:r>
            <a:r>
              <a:rPr lang="en-US" dirty="0" err="1" smtClean="0"/>
              <a:t>objekta</a:t>
            </a:r>
            <a:r>
              <a:rPr lang="en-US" dirty="0" smtClean="0"/>
              <a:t> </a:t>
            </a:r>
            <a:r>
              <a:rPr lang="en-US" dirty="0" err="1" smtClean="0"/>
              <a:t>mora</a:t>
            </a:r>
            <a:r>
              <a:rPr lang="en-US" dirty="0" smtClean="0"/>
              <a:t> </a:t>
            </a:r>
            <a:r>
              <a:rPr lang="en-US" dirty="0" err="1" smtClean="0"/>
              <a:t>vršiti</a:t>
            </a:r>
            <a:r>
              <a:rPr lang="en-US" dirty="0" smtClean="0"/>
              <a:t> u </a:t>
            </a:r>
            <a:r>
              <a:rPr lang="en-US" dirty="0" err="1" smtClean="0"/>
              <a:t>skladu</a:t>
            </a:r>
            <a:r>
              <a:rPr lang="en-US" dirty="0" smtClean="0"/>
              <a:t> </a:t>
            </a:r>
            <a:r>
              <a:rPr lang="en-US" dirty="0" err="1" smtClean="0"/>
              <a:t>sa</a:t>
            </a:r>
            <a:r>
              <a:rPr lang="en-US" dirty="0" smtClean="0"/>
              <a:t> </a:t>
            </a:r>
            <a:r>
              <a:rPr lang="en-US" dirty="0" err="1" smtClean="0"/>
              <a:t>ugovorom</a:t>
            </a:r>
            <a:r>
              <a:rPr lang="en-US" dirty="0" smtClean="0"/>
              <a:t>. </a:t>
            </a:r>
            <a:r>
              <a:rPr lang="en-US" dirty="0" err="1" smtClean="0"/>
              <a:t>Teorija</a:t>
            </a:r>
            <a:r>
              <a:rPr lang="en-US" dirty="0" smtClean="0"/>
              <a:t> je </a:t>
            </a:r>
            <a:r>
              <a:rPr lang="en-US" dirty="0" err="1" smtClean="0"/>
              <a:t>zauzela</a:t>
            </a:r>
            <a:r>
              <a:rPr lang="en-US" dirty="0" smtClean="0"/>
              <a:t> </a:t>
            </a:r>
            <a:r>
              <a:rPr lang="en-US" dirty="0" err="1" smtClean="0"/>
              <a:t>stanovište</a:t>
            </a:r>
            <a:r>
              <a:rPr lang="en-US" dirty="0" smtClean="0"/>
              <a:t> </a:t>
            </a:r>
            <a:r>
              <a:rPr lang="en-US" dirty="0" err="1" smtClean="0"/>
              <a:t>da</a:t>
            </a:r>
            <a:r>
              <a:rPr lang="en-US" dirty="0" smtClean="0"/>
              <a:t> je </a:t>
            </a:r>
            <a:r>
              <a:rPr lang="en-US" dirty="0" err="1" smtClean="0"/>
              <a:t>primalac</a:t>
            </a:r>
            <a:r>
              <a:rPr lang="en-US" dirty="0" smtClean="0"/>
              <a:t> </a:t>
            </a:r>
            <a:r>
              <a:rPr lang="en-US" dirty="0" err="1" smtClean="0"/>
              <a:t>dužan</a:t>
            </a:r>
            <a:r>
              <a:rPr lang="en-US" dirty="0" smtClean="0"/>
              <a:t> </a:t>
            </a:r>
            <a:r>
              <a:rPr lang="en-US" dirty="0" err="1" smtClean="0"/>
              <a:t>i</a:t>
            </a:r>
            <a:r>
              <a:rPr lang="en-US" dirty="0" smtClean="0"/>
              <a:t> </a:t>
            </a:r>
            <a:r>
              <a:rPr lang="en-US" dirty="0" err="1" smtClean="0"/>
              <a:t>iskorištavati</a:t>
            </a:r>
            <a:r>
              <a:rPr lang="en-US" dirty="0" smtClean="0"/>
              <a:t> </a:t>
            </a:r>
            <a:r>
              <a:rPr lang="en-US" dirty="0" err="1" smtClean="0"/>
              <a:t>licencu</a:t>
            </a:r>
            <a:r>
              <a:rPr lang="en-US" dirty="0" smtClean="0"/>
              <a:t> </a:t>
            </a:r>
            <a:r>
              <a:rPr lang="en-US" dirty="0" err="1" smtClean="0"/>
              <a:t>i</a:t>
            </a:r>
            <a:r>
              <a:rPr lang="en-US" dirty="0" smtClean="0"/>
              <a:t> to </a:t>
            </a:r>
            <a:r>
              <a:rPr lang="en-US" dirty="0" err="1" smtClean="0"/>
              <a:t>činiti</a:t>
            </a:r>
            <a:r>
              <a:rPr lang="en-US" dirty="0" smtClean="0"/>
              <a:t> </a:t>
            </a:r>
            <a:r>
              <a:rPr lang="en-US" dirty="0" err="1" smtClean="0"/>
              <a:t>na</a:t>
            </a:r>
            <a:r>
              <a:rPr lang="en-US" dirty="0" smtClean="0"/>
              <a:t> </a:t>
            </a:r>
            <a:r>
              <a:rPr lang="en-US" dirty="0" err="1" smtClean="0"/>
              <a:t>ugovoreni</a:t>
            </a:r>
            <a:r>
              <a:rPr lang="en-US" dirty="0" smtClean="0"/>
              <a:t> </a:t>
            </a:r>
            <a:r>
              <a:rPr lang="en-US" dirty="0" err="1" smtClean="0"/>
              <a:t>način</a:t>
            </a:r>
            <a:r>
              <a:rPr lang="en-US" dirty="0" smtClean="0"/>
              <a:t>, </a:t>
            </a:r>
            <a:r>
              <a:rPr lang="en-US" dirty="0" err="1" smtClean="0"/>
              <a:t>čak</a:t>
            </a:r>
            <a:r>
              <a:rPr lang="en-US" dirty="0" smtClean="0"/>
              <a:t> </a:t>
            </a:r>
            <a:r>
              <a:rPr lang="en-US" dirty="0" err="1" smtClean="0"/>
              <a:t>i</a:t>
            </a:r>
            <a:r>
              <a:rPr lang="en-US" dirty="0" smtClean="0"/>
              <a:t> </a:t>
            </a:r>
            <a:r>
              <a:rPr lang="en-US" dirty="0" err="1" smtClean="0"/>
              <a:t>onda</a:t>
            </a:r>
            <a:r>
              <a:rPr lang="en-US" dirty="0" smtClean="0"/>
              <a:t> </a:t>
            </a:r>
            <a:r>
              <a:rPr lang="en-US" dirty="0" err="1" smtClean="0"/>
              <a:t>kada</a:t>
            </a:r>
            <a:r>
              <a:rPr lang="en-US" dirty="0" smtClean="0"/>
              <a:t> je data </a:t>
            </a:r>
            <a:r>
              <a:rPr lang="en-US" dirty="0" err="1" smtClean="0"/>
              <a:t>neisključiva</a:t>
            </a:r>
            <a:r>
              <a:rPr lang="en-US" dirty="0" smtClean="0"/>
              <a:t> </a:t>
            </a:r>
            <a:r>
              <a:rPr lang="en-US" dirty="0" err="1" smtClean="0"/>
              <a:t>licenca</a:t>
            </a:r>
            <a:r>
              <a:rPr lang="en-US" dirty="0" smtClean="0"/>
              <a:t>. </a:t>
            </a:r>
            <a:r>
              <a:rPr lang="en-US" dirty="0" err="1" smtClean="0"/>
              <a:t>Suprotno</a:t>
            </a:r>
            <a:r>
              <a:rPr lang="en-US" dirty="0" smtClean="0"/>
              <a:t> </a:t>
            </a:r>
            <a:r>
              <a:rPr lang="en-US" dirty="0" err="1" smtClean="0"/>
              <a:t>rješenje</a:t>
            </a:r>
            <a:r>
              <a:rPr lang="en-US" dirty="0" smtClean="0"/>
              <a:t> </a:t>
            </a:r>
            <a:r>
              <a:rPr lang="en-US" dirty="0" err="1" smtClean="0"/>
              <a:t>mora</a:t>
            </a:r>
            <a:r>
              <a:rPr lang="en-US" dirty="0" smtClean="0"/>
              <a:t> </a:t>
            </a:r>
            <a:r>
              <a:rPr lang="en-US" dirty="0" err="1" smtClean="0"/>
              <a:t>nesumnjivo</a:t>
            </a:r>
            <a:r>
              <a:rPr lang="en-US" dirty="0" smtClean="0"/>
              <a:t> </a:t>
            </a:r>
            <a:r>
              <a:rPr lang="en-US" dirty="0" err="1" smtClean="0"/>
              <a:t>proizlaziti</a:t>
            </a:r>
            <a:r>
              <a:rPr lang="en-US" dirty="0" smtClean="0"/>
              <a:t> </a:t>
            </a:r>
            <a:r>
              <a:rPr lang="en-US" dirty="0" err="1" smtClean="0"/>
              <a:t>iz</a:t>
            </a:r>
            <a:r>
              <a:rPr lang="en-US" dirty="0" smtClean="0"/>
              <a:t> </a:t>
            </a:r>
            <a:r>
              <a:rPr lang="en-US" dirty="0" err="1" smtClean="0"/>
              <a:t>ugovora</a:t>
            </a:r>
            <a:r>
              <a:rPr lang="en-US" dirty="0" smtClean="0"/>
              <a:t>.</a:t>
            </a:r>
            <a:endParaRPr lang="en-US" dirty="0" smtClean="0"/>
          </a:p>
          <a:p>
            <a:r>
              <a:rPr lang="vi-VN" dirty="0" smtClean="0"/>
              <a:t>Način iskorištavanja predmeta licence zavisi od ugovora. Ukoliko prekorači utvrđena ograničenja, primalac licence odgovara kao i svako treće lice koje se neovlašteno služi tuđim pravom industrijske svojine.</a:t>
            </a:r>
          </a:p>
          <a:p>
            <a:r>
              <a:rPr lang="vi-VN" dirty="0" smtClean="0"/>
              <a:t>Pravo i obaveza iskorištavanja postoje u pogledu predmeta ugovora o licenci. Zbog toga se primalac licence mora suzdržavati od korišćenja naknadnim usavršavanjima objekta industrijske svojine. Suprotno može biti predviđeno prinudnim </a:t>
            </a:r>
            <a:r>
              <a:rPr lang="vi-VN" dirty="0" smtClean="0"/>
              <a:t>propisom </a:t>
            </a:r>
            <a:r>
              <a:rPr lang="vi-VN" dirty="0" smtClean="0"/>
              <a:t>ili izričito ugovoreno. Dozvoljeno korišćenje kasnijim usavršavanjima predmeta licence mora se takođe odvijati u granicama zakona ili sporazuma stranaka.</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en-US"/>
          </a:p>
        </p:txBody>
      </p:sp>
      <p:sp>
        <p:nvSpPr>
          <p:cNvPr id="3" name="Rezervirano mjesto sadržaja 2"/>
          <p:cNvSpPr>
            <a:spLocks noGrp="1"/>
          </p:cNvSpPr>
          <p:nvPr>
            <p:ph idx="1"/>
          </p:nvPr>
        </p:nvSpPr>
        <p:spPr/>
        <p:txBody>
          <a:bodyPr>
            <a:normAutofit fontScale="70000" lnSpcReduction="20000"/>
          </a:bodyPr>
          <a:lstStyle/>
          <a:p>
            <a:r>
              <a:rPr lang="en-US" b="1" dirty="0" smtClean="0"/>
              <a:t>2.2. </a:t>
            </a:r>
            <a:r>
              <a:rPr lang="en-US" b="1" dirty="0" err="1" smtClean="0"/>
              <a:t>Plaćanje</a:t>
            </a:r>
            <a:r>
              <a:rPr lang="en-US" b="1" dirty="0" smtClean="0"/>
              <a:t> </a:t>
            </a:r>
            <a:r>
              <a:rPr lang="en-US" b="1" dirty="0" err="1" smtClean="0"/>
              <a:t>naknade</a:t>
            </a:r>
            <a:endParaRPr lang="en-US" b="1" dirty="0" smtClean="0"/>
          </a:p>
          <a:p>
            <a:r>
              <a:rPr lang="vi-VN" dirty="0" smtClean="0"/>
              <a:t>Primalac je obavezan da plati ugovorenu naknadu. Način plaćanja zavisi od modaliteta po kojem je cijena licence utvrđena i od posebnih odredbi ugovora o ovom pitanju. Ukoliko one ne postoje, primijeniće se opšta pravila obligacionog prava o ispunjenju novčanih obligacija.</a:t>
            </a:r>
          </a:p>
          <a:p>
            <a:r>
              <a:rPr lang="vi-VN" dirty="0" smtClean="0"/>
              <a:t>Ako se naknada utvrđuje prema obimu iskorištavanja predmeta licence, “sticalac licence dužan je podnijeti davaocu licence izvještaj o obimu iskorištavanja i obračunati naknadu svake godine, ako ugovorom nije za to određen kraći rok” (čl. 702 ZOO). Složenost ovog metoda utvrđivanja i plaćanja cijene zahtijeva da se ugovorom detaljno urede postupci utvrđivanja rezultata poslovanja i rokovi obavještavanja o njima. Od rješenja ovih procedura zavisi i početak rokova za plaćanje, odnosno trenutak padanja u docnju sa izvršenjem obaveze.</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en-US"/>
          </a:p>
        </p:txBody>
      </p:sp>
      <p:sp>
        <p:nvSpPr>
          <p:cNvPr id="3" name="Rezervirano mjesto sadržaja 2"/>
          <p:cNvSpPr>
            <a:spLocks noGrp="1"/>
          </p:cNvSpPr>
          <p:nvPr>
            <p:ph idx="1"/>
          </p:nvPr>
        </p:nvSpPr>
        <p:spPr/>
        <p:txBody>
          <a:bodyPr>
            <a:normAutofit fontScale="77500" lnSpcReduction="20000"/>
          </a:bodyPr>
          <a:lstStyle/>
          <a:p>
            <a:r>
              <a:rPr lang="en-US" b="1" dirty="0" smtClean="0"/>
              <a:t>2.3. </a:t>
            </a:r>
            <a:r>
              <a:rPr lang="en-US" b="1" dirty="0" err="1" smtClean="0"/>
              <a:t>Obaveze</a:t>
            </a:r>
            <a:r>
              <a:rPr lang="en-US" b="1" dirty="0" smtClean="0"/>
              <a:t> </a:t>
            </a:r>
            <a:r>
              <a:rPr lang="en-US" b="1" dirty="0" err="1" smtClean="0"/>
              <a:t>uslovljene</a:t>
            </a:r>
            <a:r>
              <a:rPr lang="en-US" b="1" dirty="0" smtClean="0"/>
              <a:t> </a:t>
            </a:r>
            <a:r>
              <a:rPr lang="en-US" b="1" dirty="0" err="1" smtClean="0"/>
              <a:t>vrstom</a:t>
            </a:r>
            <a:r>
              <a:rPr lang="en-US" b="1" dirty="0" smtClean="0"/>
              <a:t> </a:t>
            </a:r>
            <a:r>
              <a:rPr lang="en-US" b="1" dirty="0" err="1" smtClean="0"/>
              <a:t>ugovora</a:t>
            </a:r>
            <a:r>
              <a:rPr lang="en-US" b="1" dirty="0" smtClean="0"/>
              <a:t> o </a:t>
            </a:r>
            <a:r>
              <a:rPr lang="en-US" b="1" dirty="0" err="1" smtClean="0"/>
              <a:t>licenci</a:t>
            </a:r>
            <a:endParaRPr lang="en-US" b="1" dirty="0" smtClean="0"/>
          </a:p>
          <a:p>
            <a:r>
              <a:rPr lang="vi-VN" dirty="0" smtClean="0"/>
              <a:t>Različitost objekata industrijske svojine i njihovog iskorištavanja dovela je do pojave obaveza karakterističnih samo za neke tipove ugovora o licenci. Najvažnije među njima su uređene u Zakonu o obligacionim odnosima.</a:t>
            </a:r>
          </a:p>
          <a:p>
            <a:r>
              <a:rPr lang="en-US" dirty="0" err="1" smtClean="0"/>
              <a:t>Kod</a:t>
            </a:r>
            <a:r>
              <a:rPr lang="en-US" dirty="0" smtClean="0"/>
              <a:t> </a:t>
            </a:r>
            <a:r>
              <a:rPr lang="en-US" dirty="0" err="1" smtClean="0"/>
              <a:t>ugovora</a:t>
            </a:r>
            <a:r>
              <a:rPr lang="en-US" dirty="0" smtClean="0"/>
              <a:t> o </a:t>
            </a:r>
            <a:r>
              <a:rPr lang="en-US" dirty="0" err="1" smtClean="0"/>
              <a:t>licenci</a:t>
            </a:r>
            <a:r>
              <a:rPr lang="en-US" dirty="0" smtClean="0"/>
              <a:t> know-how, </a:t>
            </a:r>
            <a:r>
              <a:rPr lang="en-US" dirty="0" err="1" smtClean="0"/>
              <a:t>uključujući</a:t>
            </a:r>
            <a:r>
              <a:rPr lang="en-US" dirty="0" smtClean="0"/>
              <a:t> </a:t>
            </a:r>
            <a:r>
              <a:rPr lang="en-US" dirty="0" err="1" smtClean="0"/>
              <a:t>i</a:t>
            </a:r>
            <a:r>
              <a:rPr lang="en-US" dirty="0" smtClean="0"/>
              <a:t> </a:t>
            </a:r>
            <a:r>
              <a:rPr lang="en-US" dirty="0" err="1" smtClean="0"/>
              <a:t>nepatentirani</a:t>
            </a:r>
            <a:r>
              <a:rPr lang="en-US" dirty="0" smtClean="0"/>
              <a:t> </a:t>
            </a:r>
            <a:r>
              <a:rPr lang="en-US" dirty="0" err="1" smtClean="0"/>
              <a:t>izum</a:t>
            </a:r>
            <a:r>
              <a:rPr lang="en-US" dirty="0" smtClean="0"/>
              <a:t>, </a:t>
            </a:r>
            <a:r>
              <a:rPr lang="en-US" dirty="0" err="1" smtClean="0"/>
              <a:t>primalac</a:t>
            </a:r>
            <a:r>
              <a:rPr lang="en-US" dirty="0" smtClean="0"/>
              <a:t> </a:t>
            </a:r>
            <a:r>
              <a:rPr lang="en-US" dirty="0" err="1" smtClean="0"/>
              <a:t>licence</a:t>
            </a:r>
            <a:r>
              <a:rPr lang="en-US" dirty="0" smtClean="0"/>
              <a:t> </a:t>
            </a:r>
            <a:r>
              <a:rPr lang="en-US" dirty="0" err="1" smtClean="0"/>
              <a:t>ima</a:t>
            </a:r>
            <a:r>
              <a:rPr lang="en-US" dirty="0" smtClean="0"/>
              <a:t> </a:t>
            </a:r>
            <a:r>
              <a:rPr lang="en-US" dirty="0" err="1" smtClean="0"/>
              <a:t>obavezu</a:t>
            </a:r>
            <a:r>
              <a:rPr lang="en-US" dirty="0" smtClean="0"/>
              <a:t> </a:t>
            </a:r>
            <a:r>
              <a:rPr lang="en-US" dirty="0" err="1" smtClean="0"/>
              <a:t>čuvanja</a:t>
            </a:r>
            <a:r>
              <a:rPr lang="en-US" dirty="0" smtClean="0"/>
              <a:t> u </a:t>
            </a:r>
            <a:r>
              <a:rPr lang="en-US" dirty="0" err="1" smtClean="0"/>
              <a:t>tajnosti</a:t>
            </a:r>
            <a:r>
              <a:rPr lang="en-US" dirty="0" smtClean="0"/>
              <a:t> </a:t>
            </a:r>
            <a:r>
              <a:rPr lang="en-US" dirty="0" err="1" smtClean="0"/>
              <a:t>dobijenih</a:t>
            </a:r>
            <a:r>
              <a:rPr lang="en-US" dirty="0" smtClean="0"/>
              <a:t> </a:t>
            </a:r>
            <a:r>
              <a:rPr lang="en-US" dirty="0" err="1" smtClean="0"/>
              <a:t>znanja</a:t>
            </a:r>
            <a:r>
              <a:rPr lang="en-US" dirty="0" smtClean="0"/>
              <a:t>. Ova </a:t>
            </a:r>
            <a:r>
              <a:rPr lang="en-US" dirty="0" err="1" smtClean="0"/>
              <a:t>obaveza</a:t>
            </a:r>
            <a:r>
              <a:rPr lang="en-US" dirty="0" smtClean="0"/>
              <a:t> </a:t>
            </a:r>
            <a:r>
              <a:rPr lang="en-US" dirty="0" err="1" smtClean="0"/>
              <a:t>postoji</a:t>
            </a:r>
            <a:r>
              <a:rPr lang="en-US" dirty="0" smtClean="0"/>
              <a:t> </a:t>
            </a:r>
            <a:r>
              <a:rPr lang="en-US" dirty="0" err="1" smtClean="0"/>
              <a:t>po</a:t>
            </a:r>
            <a:r>
              <a:rPr lang="en-US" dirty="0" smtClean="0"/>
              <a:t> </a:t>
            </a:r>
            <a:r>
              <a:rPr lang="en-US" dirty="0" err="1" smtClean="0"/>
              <a:t>samom</a:t>
            </a:r>
            <a:r>
              <a:rPr lang="en-US" dirty="0" smtClean="0"/>
              <a:t> </a:t>
            </a:r>
            <a:r>
              <a:rPr lang="en-US" dirty="0" err="1" smtClean="0"/>
              <a:t>zakonu</a:t>
            </a:r>
            <a:r>
              <a:rPr lang="en-US" dirty="0" smtClean="0"/>
              <a:t> (</a:t>
            </a:r>
            <a:r>
              <a:rPr lang="en-US" dirty="0" err="1" smtClean="0"/>
              <a:t>čl</a:t>
            </a:r>
            <a:r>
              <a:rPr lang="en-US" dirty="0" smtClean="0"/>
              <a:t>. 698 ZOO), </a:t>
            </a:r>
            <a:r>
              <a:rPr lang="en-US" dirty="0" err="1" smtClean="0"/>
              <a:t>dakle</a:t>
            </a:r>
            <a:r>
              <a:rPr lang="en-US" dirty="0" smtClean="0"/>
              <a:t> </a:t>
            </a:r>
            <a:r>
              <a:rPr lang="en-US" dirty="0" err="1" smtClean="0"/>
              <a:t>i</a:t>
            </a:r>
            <a:r>
              <a:rPr lang="en-US" dirty="0" smtClean="0"/>
              <a:t> </a:t>
            </a:r>
            <a:r>
              <a:rPr lang="en-US" dirty="0" err="1" smtClean="0"/>
              <a:t>onda</a:t>
            </a:r>
            <a:r>
              <a:rPr lang="en-US" dirty="0" smtClean="0"/>
              <a:t> </a:t>
            </a:r>
            <a:r>
              <a:rPr lang="en-US" dirty="0" err="1" smtClean="0"/>
              <a:t>kada</a:t>
            </a:r>
            <a:r>
              <a:rPr lang="en-US" dirty="0" smtClean="0"/>
              <a:t> </a:t>
            </a:r>
            <a:r>
              <a:rPr lang="en-US" dirty="0" err="1" smtClean="0"/>
              <a:t>nije</a:t>
            </a:r>
            <a:r>
              <a:rPr lang="en-US" dirty="0" smtClean="0"/>
              <a:t> </a:t>
            </a:r>
            <a:r>
              <a:rPr lang="en-US" dirty="0" err="1" smtClean="0"/>
              <a:t>izričito</a:t>
            </a:r>
            <a:r>
              <a:rPr lang="en-US" dirty="0" smtClean="0"/>
              <a:t> </a:t>
            </a:r>
            <a:r>
              <a:rPr lang="en-US" dirty="0" err="1" smtClean="0"/>
              <a:t>ugovorena</a:t>
            </a:r>
            <a:r>
              <a:rPr lang="en-US" dirty="0" smtClean="0"/>
              <a:t>. </a:t>
            </a:r>
            <a:r>
              <a:rPr lang="en-US" dirty="0" err="1" smtClean="0"/>
              <a:t>Trajnog</a:t>
            </a:r>
            <a:r>
              <a:rPr lang="en-US" dirty="0" smtClean="0"/>
              <a:t> je </a:t>
            </a:r>
            <a:r>
              <a:rPr lang="en-US" dirty="0" err="1" smtClean="0"/>
              <a:t>karaktera</a:t>
            </a:r>
            <a:r>
              <a:rPr lang="en-US" dirty="0" smtClean="0"/>
              <a:t>. </a:t>
            </a:r>
            <a:r>
              <a:rPr lang="en-US" dirty="0" err="1" smtClean="0"/>
              <a:t>Povreda</a:t>
            </a:r>
            <a:r>
              <a:rPr lang="en-US" dirty="0" smtClean="0"/>
              <a:t> </a:t>
            </a:r>
            <a:r>
              <a:rPr lang="en-US" dirty="0" err="1" smtClean="0"/>
              <a:t>ove</a:t>
            </a:r>
            <a:r>
              <a:rPr lang="en-US" dirty="0" smtClean="0"/>
              <a:t> </a:t>
            </a:r>
            <a:r>
              <a:rPr lang="en-US" dirty="0" err="1" smtClean="0"/>
              <a:t>dužnosti</a:t>
            </a:r>
            <a:r>
              <a:rPr lang="en-US" dirty="0" smtClean="0"/>
              <a:t> </a:t>
            </a:r>
            <a:r>
              <a:rPr lang="en-US" dirty="0" err="1" smtClean="0"/>
              <a:t>predstavlja</a:t>
            </a:r>
            <a:r>
              <a:rPr lang="en-US" dirty="0" smtClean="0"/>
              <a:t> </a:t>
            </a:r>
            <a:r>
              <a:rPr lang="en-US" dirty="0" err="1" smtClean="0"/>
              <a:t>i</a:t>
            </a:r>
            <a:r>
              <a:rPr lang="en-US" dirty="0" smtClean="0"/>
              <a:t> </a:t>
            </a:r>
            <a:r>
              <a:rPr lang="en-US" dirty="0" err="1" smtClean="0"/>
              <a:t>povredu</a:t>
            </a:r>
            <a:r>
              <a:rPr lang="en-US" dirty="0" smtClean="0"/>
              <a:t> </a:t>
            </a:r>
            <a:r>
              <a:rPr lang="en-US" dirty="0" err="1" smtClean="0"/>
              <a:t>poslovne</a:t>
            </a:r>
            <a:r>
              <a:rPr lang="en-US" dirty="0" smtClean="0"/>
              <a:t> </a:t>
            </a:r>
            <a:r>
              <a:rPr lang="en-US" dirty="0" err="1" smtClean="0"/>
              <a:t>tajne</a:t>
            </a:r>
            <a:r>
              <a:rPr lang="en-US" dirty="0" smtClean="0"/>
              <a:t> </a:t>
            </a:r>
            <a:r>
              <a:rPr lang="en-US" dirty="0" err="1" smtClean="0"/>
              <a:t>davaoca</a:t>
            </a:r>
            <a:r>
              <a:rPr lang="en-US" dirty="0" smtClean="0"/>
              <a:t> </a:t>
            </a:r>
            <a:r>
              <a:rPr lang="en-US" dirty="0" err="1" smtClean="0"/>
              <a:t>licence</a:t>
            </a:r>
            <a:r>
              <a:rPr lang="en-US" dirty="0" smtClean="0"/>
              <a:t>, pa se </a:t>
            </a:r>
            <a:r>
              <a:rPr lang="en-US" dirty="0" err="1" smtClean="0"/>
              <a:t>njeno</a:t>
            </a:r>
            <a:r>
              <a:rPr lang="en-US" dirty="0" smtClean="0"/>
              <a:t> </a:t>
            </a:r>
            <a:r>
              <a:rPr lang="en-US" dirty="0" err="1" smtClean="0"/>
              <a:t>poštovanje</a:t>
            </a:r>
            <a:r>
              <a:rPr lang="en-US" dirty="0" smtClean="0"/>
              <a:t> </a:t>
            </a:r>
            <a:r>
              <a:rPr lang="en-US" dirty="0" err="1" smtClean="0"/>
              <a:t>štiti</a:t>
            </a:r>
            <a:r>
              <a:rPr lang="en-US" dirty="0" smtClean="0"/>
              <a:t> </a:t>
            </a:r>
            <a:r>
              <a:rPr lang="en-US" dirty="0" err="1" smtClean="0"/>
              <a:t>i</a:t>
            </a:r>
            <a:r>
              <a:rPr lang="en-US" dirty="0" smtClean="0"/>
              <a:t> </a:t>
            </a:r>
            <a:r>
              <a:rPr lang="en-US" dirty="0" err="1" smtClean="0"/>
              <a:t>po</a:t>
            </a:r>
            <a:r>
              <a:rPr lang="en-US" dirty="0" smtClean="0"/>
              <a:t> tom </a:t>
            </a:r>
            <a:r>
              <a:rPr lang="en-US" dirty="0" err="1" smtClean="0"/>
              <a:t>osnovu</a:t>
            </a:r>
            <a:r>
              <a:rPr lang="en-US" dirty="0" smtClean="0"/>
              <a:t>.</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en-US"/>
          </a:p>
        </p:txBody>
      </p:sp>
      <p:sp>
        <p:nvSpPr>
          <p:cNvPr id="3" name="Rezervirano mjesto sadržaja 2"/>
          <p:cNvSpPr>
            <a:spLocks noGrp="1"/>
          </p:cNvSpPr>
          <p:nvPr>
            <p:ph idx="1"/>
          </p:nvPr>
        </p:nvSpPr>
        <p:spPr/>
        <p:txBody>
          <a:bodyPr>
            <a:normAutofit fontScale="92500" lnSpcReduction="20000"/>
          </a:bodyPr>
          <a:lstStyle/>
          <a:p>
            <a:r>
              <a:rPr lang="vi-VN" dirty="0" smtClean="0"/>
              <a:t>Bude li zajedno sa licencom za određenu proizvodnju ustupljena i licenca žiga kojim se proizvodi obilježavaju, primalac licence stiče i posebne zakonske obaveze. On može tako dobijene proizvode pustiti u promet sa tim žigom “samo ako je njezin kvalitet isti kao što je kvalitet robe koju proizvodi davalac licence” (čl. 699 ZOO). Pored toga, roba proizvedena po licenci mora biti obilježena oznakom o proizvodnji po licenci i kada se ne prodaje pod određenim robnim žigom (čl. 700 ZOO).</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en-US"/>
          </a:p>
        </p:txBody>
      </p:sp>
      <p:sp>
        <p:nvSpPr>
          <p:cNvPr id="3" name="Rezervirano mjesto sadržaja 2"/>
          <p:cNvSpPr>
            <a:spLocks noGrp="1"/>
          </p:cNvSpPr>
          <p:nvPr>
            <p:ph idx="1"/>
          </p:nvPr>
        </p:nvSpPr>
        <p:spPr/>
        <p:txBody>
          <a:bodyPr>
            <a:normAutofit fontScale="70000" lnSpcReduction="20000"/>
          </a:bodyPr>
          <a:lstStyle/>
          <a:p>
            <a:r>
              <a:rPr lang="en-US" b="1" dirty="0" smtClean="0"/>
              <a:t>IV ODGOVORNOST STRANAKA</a:t>
            </a:r>
          </a:p>
          <a:p>
            <a:r>
              <a:rPr lang="en-US" b="1" dirty="0" smtClean="0"/>
              <a:t>1. </a:t>
            </a:r>
            <a:r>
              <a:rPr lang="en-US" b="1" dirty="0" err="1" smtClean="0"/>
              <a:t>Odgovornost</a:t>
            </a:r>
            <a:r>
              <a:rPr lang="en-US" b="1" dirty="0" smtClean="0"/>
              <a:t> </a:t>
            </a:r>
            <a:r>
              <a:rPr lang="en-US" b="1" dirty="0" err="1" smtClean="0"/>
              <a:t>davaoca</a:t>
            </a:r>
            <a:r>
              <a:rPr lang="en-US" b="1" dirty="0" smtClean="0"/>
              <a:t> </a:t>
            </a:r>
            <a:r>
              <a:rPr lang="en-US" b="1" dirty="0" err="1" smtClean="0"/>
              <a:t>licence</a:t>
            </a:r>
            <a:endParaRPr lang="en-US" b="1" dirty="0" smtClean="0"/>
          </a:p>
          <a:p>
            <a:r>
              <a:rPr lang="en-US" dirty="0" err="1" smtClean="0"/>
              <a:t>Davalac</a:t>
            </a:r>
            <a:r>
              <a:rPr lang="en-US" dirty="0" smtClean="0"/>
              <a:t> </a:t>
            </a:r>
            <a:r>
              <a:rPr lang="en-US" dirty="0" err="1" smtClean="0"/>
              <a:t>licence</a:t>
            </a:r>
            <a:r>
              <a:rPr lang="en-US" dirty="0" smtClean="0"/>
              <a:t> </a:t>
            </a:r>
            <a:r>
              <a:rPr lang="en-US" dirty="0" err="1" smtClean="0"/>
              <a:t>odgovara</a:t>
            </a:r>
            <a:r>
              <a:rPr lang="en-US" dirty="0" smtClean="0"/>
              <a:t> </a:t>
            </a:r>
            <a:r>
              <a:rPr lang="en-US" dirty="0" err="1" smtClean="0"/>
              <a:t>bez</a:t>
            </a:r>
            <a:r>
              <a:rPr lang="en-US" dirty="0" smtClean="0"/>
              <a:t> </a:t>
            </a:r>
            <a:r>
              <a:rPr lang="en-US" dirty="0" err="1" smtClean="0"/>
              <a:t>obzira</a:t>
            </a:r>
            <a:r>
              <a:rPr lang="en-US" dirty="0" smtClean="0"/>
              <a:t> </a:t>
            </a:r>
            <a:r>
              <a:rPr lang="en-US" dirty="0" err="1" smtClean="0"/>
              <a:t>na</a:t>
            </a:r>
            <a:r>
              <a:rPr lang="en-US" dirty="0" smtClean="0"/>
              <a:t> </a:t>
            </a:r>
            <a:r>
              <a:rPr lang="en-US" dirty="0" err="1" smtClean="0"/>
              <a:t>odsustvo</a:t>
            </a:r>
            <a:r>
              <a:rPr lang="en-US" dirty="0" smtClean="0"/>
              <a:t> </a:t>
            </a:r>
            <a:r>
              <a:rPr lang="en-US" dirty="0" err="1" smtClean="0"/>
              <a:t>svoje</a:t>
            </a:r>
            <a:r>
              <a:rPr lang="en-US" dirty="0" smtClean="0"/>
              <a:t> </a:t>
            </a:r>
            <a:r>
              <a:rPr lang="en-US" dirty="0" err="1" smtClean="0"/>
              <a:t>krivice</a:t>
            </a:r>
            <a:r>
              <a:rPr lang="en-US" dirty="0" smtClean="0"/>
              <a:t> </a:t>
            </a:r>
            <a:r>
              <a:rPr lang="en-US" dirty="0" err="1" smtClean="0"/>
              <a:t>za</a:t>
            </a:r>
            <a:r>
              <a:rPr lang="en-US" dirty="0" smtClean="0"/>
              <a:t> </a:t>
            </a:r>
            <a:r>
              <a:rPr lang="en-US" dirty="0" err="1" smtClean="0"/>
              <a:t>prekršaj</a:t>
            </a:r>
            <a:r>
              <a:rPr lang="en-US" dirty="0" smtClean="0"/>
              <a:t> </a:t>
            </a:r>
            <a:r>
              <a:rPr lang="en-US" dirty="0" err="1" smtClean="0"/>
              <a:t>obaveza</a:t>
            </a:r>
            <a:r>
              <a:rPr lang="en-US" dirty="0" smtClean="0"/>
              <a:t> </a:t>
            </a:r>
            <a:r>
              <a:rPr lang="en-US" dirty="0" err="1" smtClean="0"/>
              <a:t>garancije</a:t>
            </a:r>
            <a:r>
              <a:rPr lang="en-US" dirty="0" smtClean="0"/>
              <a:t> </a:t>
            </a:r>
            <a:r>
              <a:rPr lang="en-US" dirty="0" err="1" smtClean="0"/>
              <a:t>za</a:t>
            </a:r>
            <a:r>
              <a:rPr lang="en-US" dirty="0" smtClean="0"/>
              <a:t> </a:t>
            </a:r>
            <a:r>
              <a:rPr lang="en-US" dirty="0" err="1" smtClean="0"/>
              <a:t>tehničku</a:t>
            </a:r>
            <a:r>
              <a:rPr lang="en-US" dirty="0" smtClean="0"/>
              <a:t> </a:t>
            </a:r>
            <a:r>
              <a:rPr lang="en-US" dirty="0" err="1" smtClean="0"/>
              <a:t>izvodljivost</a:t>
            </a:r>
            <a:r>
              <a:rPr lang="en-US" dirty="0" smtClean="0"/>
              <a:t> </a:t>
            </a:r>
            <a:r>
              <a:rPr lang="en-US" dirty="0" err="1" smtClean="0"/>
              <a:t>i</a:t>
            </a:r>
            <a:r>
              <a:rPr lang="en-US" dirty="0" smtClean="0"/>
              <a:t> </a:t>
            </a:r>
            <a:r>
              <a:rPr lang="en-US" dirty="0" err="1" smtClean="0"/>
              <a:t>upotrebljivost</a:t>
            </a:r>
            <a:r>
              <a:rPr lang="en-US" dirty="0" smtClean="0"/>
              <a:t> </a:t>
            </a:r>
            <a:r>
              <a:rPr lang="en-US" dirty="0" err="1" smtClean="0"/>
              <a:t>predmeta</a:t>
            </a:r>
            <a:r>
              <a:rPr lang="en-US" dirty="0" smtClean="0"/>
              <a:t> </a:t>
            </a:r>
            <a:r>
              <a:rPr lang="en-US" dirty="0" err="1" smtClean="0"/>
              <a:t>licence</a:t>
            </a:r>
            <a:r>
              <a:rPr lang="en-US" dirty="0" smtClean="0"/>
              <a:t>, </a:t>
            </a:r>
            <a:r>
              <a:rPr lang="en-US" dirty="0" err="1" smtClean="0"/>
              <a:t>ukoliko</a:t>
            </a:r>
            <a:r>
              <a:rPr lang="en-US" dirty="0" smtClean="0"/>
              <a:t> je </a:t>
            </a:r>
            <a:r>
              <a:rPr lang="en-US" dirty="0" err="1" smtClean="0"/>
              <a:t>nedostatak</a:t>
            </a:r>
            <a:r>
              <a:rPr lang="en-US" dirty="0" smtClean="0"/>
              <a:t> bio </a:t>
            </a:r>
            <a:r>
              <a:rPr lang="en-US" dirty="0" err="1" smtClean="0"/>
              <a:t>skriven</a:t>
            </a:r>
            <a:r>
              <a:rPr lang="en-US" dirty="0" smtClean="0"/>
              <a:t>. </a:t>
            </a:r>
            <a:r>
              <a:rPr lang="en-US" dirty="0" err="1" smtClean="0"/>
              <a:t>Njegova</a:t>
            </a:r>
            <a:r>
              <a:rPr lang="en-US" dirty="0" smtClean="0"/>
              <a:t> </a:t>
            </a:r>
            <a:r>
              <a:rPr lang="en-US" dirty="0" err="1" smtClean="0"/>
              <a:t>odgovornost</a:t>
            </a:r>
            <a:r>
              <a:rPr lang="en-US" dirty="0" smtClean="0"/>
              <a:t> u </a:t>
            </a:r>
            <a:r>
              <a:rPr lang="en-US" dirty="0" err="1" smtClean="0"/>
              <a:t>ovom</a:t>
            </a:r>
            <a:r>
              <a:rPr lang="en-US" dirty="0" smtClean="0"/>
              <a:t> </a:t>
            </a:r>
            <a:r>
              <a:rPr lang="en-US" dirty="0" err="1" smtClean="0"/>
              <a:t>slučaju</a:t>
            </a:r>
            <a:r>
              <a:rPr lang="en-US" dirty="0" smtClean="0"/>
              <a:t> je, </a:t>
            </a:r>
            <a:r>
              <a:rPr lang="en-US" dirty="0" err="1" smtClean="0"/>
              <a:t>dakle</a:t>
            </a:r>
            <a:r>
              <a:rPr lang="en-US" dirty="0" smtClean="0"/>
              <a:t>, </a:t>
            </a:r>
            <a:r>
              <a:rPr lang="en-US" dirty="0" err="1" smtClean="0"/>
              <a:t>objektivna</a:t>
            </a:r>
            <a:r>
              <a:rPr lang="en-US" dirty="0" smtClean="0"/>
              <a:t>. </a:t>
            </a:r>
            <a:r>
              <a:rPr lang="en-US" dirty="0" err="1" smtClean="0"/>
              <a:t>Prava</a:t>
            </a:r>
            <a:r>
              <a:rPr lang="en-US" dirty="0" smtClean="0"/>
              <a:t> </a:t>
            </a:r>
            <a:r>
              <a:rPr lang="en-US" dirty="0" err="1" smtClean="0"/>
              <a:t>primaoca</a:t>
            </a:r>
            <a:r>
              <a:rPr lang="en-US" dirty="0" smtClean="0"/>
              <a:t> </a:t>
            </a:r>
            <a:r>
              <a:rPr lang="en-US" dirty="0" err="1" smtClean="0"/>
              <a:t>licence</a:t>
            </a:r>
            <a:r>
              <a:rPr lang="en-US" dirty="0" smtClean="0"/>
              <a:t> </a:t>
            </a:r>
            <a:r>
              <a:rPr lang="en-US" dirty="0" err="1" smtClean="0"/>
              <a:t>analogna</a:t>
            </a:r>
            <a:r>
              <a:rPr lang="en-US" dirty="0" smtClean="0"/>
              <a:t> </a:t>
            </a:r>
            <a:r>
              <a:rPr lang="en-US" dirty="0" err="1" smtClean="0"/>
              <a:t>su</a:t>
            </a:r>
            <a:r>
              <a:rPr lang="en-US" dirty="0" smtClean="0"/>
              <a:t> </a:t>
            </a:r>
            <a:r>
              <a:rPr lang="en-US" dirty="0" err="1" smtClean="0"/>
              <a:t>onima</a:t>
            </a:r>
            <a:r>
              <a:rPr lang="en-US" dirty="0" smtClean="0"/>
              <a:t> </a:t>
            </a:r>
            <a:r>
              <a:rPr lang="en-US" dirty="0" err="1" smtClean="0"/>
              <a:t>koja</a:t>
            </a:r>
            <a:r>
              <a:rPr lang="en-US" dirty="0" smtClean="0"/>
              <a:t> </a:t>
            </a:r>
            <a:r>
              <a:rPr lang="en-US" dirty="0" err="1" smtClean="0"/>
              <a:t>ima</a:t>
            </a:r>
            <a:r>
              <a:rPr lang="en-US" dirty="0" smtClean="0"/>
              <a:t> </a:t>
            </a:r>
            <a:r>
              <a:rPr lang="en-US" dirty="0" err="1" smtClean="0"/>
              <a:t>kupac</a:t>
            </a:r>
            <a:r>
              <a:rPr lang="en-US" dirty="0" smtClean="0"/>
              <a:t> u </a:t>
            </a:r>
            <a:r>
              <a:rPr lang="en-US" dirty="0" err="1" smtClean="0"/>
              <a:t>slučaju</a:t>
            </a:r>
            <a:r>
              <a:rPr lang="en-US" dirty="0" smtClean="0"/>
              <a:t> </a:t>
            </a:r>
            <a:r>
              <a:rPr lang="en-US" dirty="0" err="1" smtClean="0"/>
              <a:t>skrivenih</a:t>
            </a:r>
            <a:r>
              <a:rPr lang="en-US" dirty="0" smtClean="0"/>
              <a:t> </a:t>
            </a:r>
            <a:r>
              <a:rPr lang="en-US" dirty="0" err="1" smtClean="0"/>
              <a:t>materijalnih</a:t>
            </a:r>
            <a:r>
              <a:rPr lang="en-US" dirty="0" smtClean="0"/>
              <a:t> </a:t>
            </a:r>
            <a:r>
              <a:rPr lang="en-US" dirty="0" err="1" smtClean="0"/>
              <a:t>nedostataka</a:t>
            </a:r>
            <a:r>
              <a:rPr lang="en-US" dirty="0" smtClean="0"/>
              <a:t> </a:t>
            </a:r>
            <a:r>
              <a:rPr lang="en-US" dirty="0" err="1" smtClean="0"/>
              <a:t>kod</a:t>
            </a:r>
            <a:r>
              <a:rPr lang="en-US" dirty="0" smtClean="0"/>
              <a:t> </a:t>
            </a:r>
            <a:r>
              <a:rPr lang="en-US" dirty="0" err="1" smtClean="0"/>
              <a:t>ugovora</a:t>
            </a:r>
            <a:r>
              <a:rPr lang="en-US" dirty="0" smtClean="0"/>
              <a:t> o </a:t>
            </a:r>
            <a:r>
              <a:rPr lang="en-US" dirty="0" err="1" smtClean="0"/>
              <a:t>prodaji</a:t>
            </a:r>
            <a:r>
              <a:rPr lang="en-US" dirty="0" smtClean="0"/>
              <a:t> (</a:t>
            </a:r>
            <a:r>
              <a:rPr lang="en-US" dirty="0" err="1" smtClean="0"/>
              <a:t>čl</a:t>
            </a:r>
            <a:r>
              <a:rPr lang="en-US" dirty="0" smtClean="0"/>
              <a:t>. 121 ZOO</a:t>
            </a:r>
            <a:r>
              <a:rPr lang="en-US" dirty="0" smtClean="0"/>
              <a:t>).</a:t>
            </a:r>
            <a:endParaRPr lang="en-US" dirty="0" smtClean="0"/>
          </a:p>
          <a:p>
            <a:r>
              <a:rPr lang="en-US" dirty="0" err="1" smtClean="0"/>
              <a:t>Drugi</a:t>
            </a:r>
            <a:r>
              <a:rPr lang="en-US" dirty="0" smtClean="0"/>
              <a:t> </a:t>
            </a:r>
            <a:r>
              <a:rPr lang="en-US" dirty="0" err="1" smtClean="0"/>
              <a:t>slučaj</a:t>
            </a:r>
            <a:r>
              <a:rPr lang="en-US" dirty="0" smtClean="0"/>
              <a:t> </a:t>
            </a:r>
            <a:r>
              <a:rPr lang="en-US" dirty="0" err="1" smtClean="0"/>
              <a:t>objektivne</a:t>
            </a:r>
            <a:r>
              <a:rPr lang="en-US" dirty="0" smtClean="0"/>
              <a:t> </a:t>
            </a:r>
            <a:r>
              <a:rPr lang="en-US" dirty="0" err="1" smtClean="0"/>
              <a:t>odgovornosti</a:t>
            </a:r>
            <a:r>
              <a:rPr lang="en-US" dirty="0" smtClean="0"/>
              <a:t> </a:t>
            </a:r>
            <a:r>
              <a:rPr lang="en-US" dirty="0" err="1" smtClean="0"/>
              <a:t>davaoca</a:t>
            </a:r>
            <a:r>
              <a:rPr lang="en-US" dirty="0" smtClean="0"/>
              <a:t> </a:t>
            </a:r>
            <a:r>
              <a:rPr lang="en-US" dirty="0" err="1" smtClean="0"/>
              <a:t>licence</a:t>
            </a:r>
            <a:r>
              <a:rPr lang="en-US" dirty="0" smtClean="0"/>
              <a:t> </a:t>
            </a:r>
            <a:r>
              <a:rPr lang="en-US" dirty="0" err="1" smtClean="0"/>
              <a:t>postoji</a:t>
            </a:r>
            <a:r>
              <a:rPr lang="en-US" dirty="0" smtClean="0"/>
              <a:t> </a:t>
            </a:r>
            <a:r>
              <a:rPr lang="en-US" dirty="0" err="1" smtClean="0"/>
              <a:t>onda</a:t>
            </a:r>
            <a:r>
              <a:rPr lang="en-US" dirty="0" smtClean="0"/>
              <a:t> </a:t>
            </a:r>
            <a:r>
              <a:rPr lang="en-US" dirty="0" err="1" smtClean="0"/>
              <a:t>kada</a:t>
            </a:r>
            <a:r>
              <a:rPr lang="en-US" dirty="0" smtClean="0"/>
              <a:t> se </a:t>
            </a:r>
            <a:r>
              <a:rPr lang="en-US" dirty="0" err="1" smtClean="0"/>
              <a:t>pojave</a:t>
            </a:r>
            <a:r>
              <a:rPr lang="en-US" dirty="0" smtClean="0"/>
              <a:t> </a:t>
            </a:r>
            <a:r>
              <a:rPr lang="en-US" dirty="0" err="1" smtClean="0"/>
              <a:t>pravni</a:t>
            </a:r>
            <a:r>
              <a:rPr lang="en-US" dirty="0" smtClean="0"/>
              <a:t> </a:t>
            </a:r>
            <a:r>
              <a:rPr lang="en-US" dirty="0" err="1" smtClean="0"/>
              <a:t>nedostaci</a:t>
            </a:r>
            <a:r>
              <a:rPr lang="en-US" dirty="0" smtClean="0"/>
              <a:t> (</a:t>
            </a:r>
            <a:r>
              <a:rPr lang="en-US" dirty="0" err="1" smtClean="0"/>
              <a:t>čl</a:t>
            </a:r>
            <a:r>
              <a:rPr lang="en-US" dirty="0" smtClean="0"/>
              <a:t>. 121 ZOO). </a:t>
            </a:r>
            <a:r>
              <a:rPr lang="en-US" dirty="0" err="1" smtClean="0"/>
              <a:t>Prava</a:t>
            </a:r>
            <a:r>
              <a:rPr lang="en-US" dirty="0" smtClean="0"/>
              <a:t> </a:t>
            </a:r>
            <a:r>
              <a:rPr lang="en-US" dirty="0" err="1" smtClean="0"/>
              <a:t>primaoca</a:t>
            </a:r>
            <a:r>
              <a:rPr lang="en-US" dirty="0" smtClean="0"/>
              <a:t> </a:t>
            </a:r>
            <a:r>
              <a:rPr lang="en-US" dirty="0" err="1" smtClean="0"/>
              <a:t>licence</a:t>
            </a:r>
            <a:r>
              <a:rPr lang="en-US" dirty="0" smtClean="0"/>
              <a:t> u </a:t>
            </a:r>
            <a:r>
              <a:rPr lang="en-US" dirty="0" err="1" smtClean="0"/>
              <a:t>ovom</a:t>
            </a:r>
            <a:r>
              <a:rPr lang="en-US" dirty="0" smtClean="0"/>
              <a:t> </a:t>
            </a:r>
            <a:r>
              <a:rPr lang="en-US" dirty="0" err="1" smtClean="0"/>
              <a:t>slučaju</a:t>
            </a:r>
            <a:r>
              <a:rPr lang="en-US" dirty="0" smtClean="0"/>
              <a:t> </a:t>
            </a:r>
            <a:r>
              <a:rPr lang="en-US" dirty="0" err="1" smtClean="0"/>
              <a:t>ista</a:t>
            </a:r>
            <a:r>
              <a:rPr lang="en-US" dirty="0" smtClean="0"/>
              <a:t> </a:t>
            </a:r>
            <a:r>
              <a:rPr lang="en-US" dirty="0" err="1" smtClean="0"/>
              <a:t>su</a:t>
            </a:r>
            <a:r>
              <a:rPr lang="en-US" dirty="0" smtClean="0"/>
              <a:t> </a:t>
            </a:r>
            <a:r>
              <a:rPr lang="en-US" dirty="0" err="1" smtClean="0"/>
              <a:t>kao</a:t>
            </a:r>
            <a:r>
              <a:rPr lang="en-US" dirty="0" smtClean="0"/>
              <a:t> </a:t>
            </a:r>
            <a:r>
              <a:rPr lang="en-US" dirty="0" err="1" smtClean="0"/>
              <a:t>i</a:t>
            </a:r>
            <a:r>
              <a:rPr lang="en-US" dirty="0" smtClean="0"/>
              <a:t> </a:t>
            </a:r>
            <a:r>
              <a:rPr lang="en-US" dirty="0" err="1" smtClean="0"/>
              <a:t>prava</a:t>
            </a:r>
            <a:r>
              <a:rPr lang="en-US" dirty="0" smtClean="0"/>
              <a:t> </a:t>
            </a:r>
            <a:r>
              <a:rPr lang="en-US" dirty="0" err="1" smtClean="0"/>
              <a:t>kupca</a:t>
            </a:r>
            <a:r>
              <a:rPr lang="en-US" dirty="0" smtClean="0"/>
              <a:t> </a:t>
            </a:r>
            <a:r>
              <a:rPr lang="en-US" dirty="0" err="1" smtClean="0"/>
              <a:t>kada</a:t>
            </a:r>
            <a:r>
              <a:rPr lang="en-US" dirty="0" smtClean="0"/>
              <a:t> </a:t>
            </a:r>
            <a:r>
              <a:rPr lang="en-US" dirty="0" err="1" smtClean="0"/>
              <a:t>roba</a:t>
            </a:r>
            <a:r>
              <a:rPr lang="en-US" dirty="0" smtClean="0"/>
              <a:t> </a:t>
            </a:r>
            <a:r>
              <a:rPr lang="en-US" dirty="0" err="1" smtClean="0"/>
              <a:t>ima</a:t>
            </a:r>
            <a:r>
              <a:rPr lang="en-US" dirty="0" smtClean="0"/>
              <a:t> </a:t>
            </a:r>
            <a:r>
              <a:rPr lang="en-US" dirty="0" err="1" smtClean="0"/>
              <a:t>pravne</a:t>
            </a:r>
            <a:r>
              <a:rPr lang="en-US" dirty="0" smtClean="0"/>
              <a:t> </a:t>
            </a:r>
            <a:r>
              <a:rPr lang="en-US" dirty="0" err="1" smtClean="0"/>
              <a:t>nedostatke</a:t>
            </a:r>
            <a:r>
              <a:rPr lang="en-US" dirty="0" smtClean="0"/>
              <a:t>.</a:t>
            </a:r>
          </a:p>
          <a:p>
            <a:r>
              <a:rPr lang="en-US" dirty="0" err="1" smtClean="0"/>
              <a:t>Za</a:t>
            </a:r>
            <a:r>
              <a:rPr lang="en-US" dirty="0" smtClean="0"/>
              <a:t> </a:t>
            </a:r>
            <a:r>
              <a:rPr lang="en-US" dirty="0" err="1" smtClean="0"/>
              <a:t>neizvršavanje</a:t>
            </a:r>
            <a:r>
              <a:rPr lang="en-US" dirty="0" smtClean="0"/>
              <a:t> </a:t>
            </a:r>
            <a:r>
              <a:rPr lang="en-US" dirty="0" err="1" smtClean="0"/>
              <a:t>ostalih</a:t>
            </a:r>
            <a:r>
              <a:rPr lang="en-US" dirty="0" smtClean="0"/>
              <a:t> </a:t>
            </a:r>
            <a:r>
              <a:rPr lang="en-US" dirty="0" err="1" smtClean="0"/>
              <a:t>obaveza</a:t>
            </a:r>
            <a:r>
              <a:rPr lang="en-US" dirty="0" smtClean="0"/>
              <a:t> </a:t>
            </a:r>
            <a:r>
              <a:rPr lang="en-US" dirty="0" err="1" smtClean="0"/>
              <a:t>iz</a:t>
            </a:r>
            <a:r>
              <a:rPr lang="en-US" dirty="0" smtClean="0"/>
              <a:t> </a:t>
            </a:r>
            <a:r>
              <a:rPr lang="en-US" dirty="0" err="1" smtClean="0"/>
              <a:t>ugovora</a:t>
            </a:r>
            <a:r>
              <a:rPr lang="en-US" dirty="0" smtClean="0"/>
              <a:t> o </a:t>
            </a:r>
            <a:r>
              <a:rPr lang="en-US" dirty="0" err="1" smtClean="0"/>
              <a:t>licenci</a:t>
            </a:r>
            <a:r>
              <a:rPr lang="en-US" dirty="0" smtClean="0"/>
              <a:t>, </a:t>
            </a:r>
            <a:r>
              <a:rPr lang="en-US" dirty="0" err="1" smtClean="0"/>
              <a:t>davalac</a:t>
            </a:r>
            <a:r>
              <a:rPr lang="en-US" dirty="0" smtClean="0"/>
              <a:t> </a:t>
            </a:r>
            <a:r>
              <a:rPr lang="en-US" dirty="0" err="1" smtClean="0"/>
              <a:t>odgovara</a:t>
            </a:r>
            <a:r>
              <a:rPr lang="en-US" dirty="0" smtClean="0"/>
              <a:t> </a:t>
            </a:r>
            <a:r>
              <a:rPr lang="en-US" dirty="0" err="1" smtClean="0"/>
              <a:t>samo</a:t>
            </a:r>
            <a:r>
              <a:rPr lang="en-US" dirty="0" smtClean="0"/>
              <a:t> </a:t>
            </a:r>
            <a:r>
              <a:rPr lang="en-US" dirty="0" err="1" smtClean="0"/>
              <a:t>onda</a:t>
            </a:r>
            <a:r>
              <a:rPr lang="en-US" dirty="0" smtClean="0"/>
              <a:t> </a:t>
            </a:r>
            <a:r>
              <a:rPr lang="en-US" dirty="0" err="1" smtClean="0"/>
              <a:t>kada</a:t>
            </a:r>
            <a:r>
              <a:rPr lang="en-US" dirty="0" smtClean="0"/>
              <a:t> je </a:t>
            </a:r>
            <a:r>
              <a:rPr lang="en-US" dirty="0" err="1" smtClean="0"/>
              <a:t>za</a:t>
            </a:r>
            <a:r>
              <a:rPr lang="en-US" dirty="0" smtClean="0"/>
              <a:t> to </a:t>
            </a:r>
            <a:r>
              <a:rPr lang="en-US" dirty="0" err="1" smtClean="0"/>
              <a:t>kriv</a:t>
            </a:r>
            <a:r>
              <a:rPr lang="en-US" dirty="0" smtClean="0"/>
              <a:t>. </a:t>
            </a:r>
            <a:r>
              <a:rPr lang="en-US" dirty="0" err="1" smtClean="0"/>
              <a:t>Njegova</a:t>
            </a:r>
            <a:r>
              <a:rPr lang="en-US" dirty="0" smtClean="0"/>
              <a:t> </a:t>
            </a:r>
            <a:r>
              <a:rPr lang="en-US" dirty="0" err="1" smtClean="0"/>
              <a:t>odgovornost</a:t>
            </a:r>
            <a:r>
              <a:rPr lang="en-US" dirty="0" smtClean="0"/>
              <a:t> je </a:t>
            </a:r>
            <a:r>
              <a:rPr lang="en-US" dirty="0" err="1" smtClean="0"/>
              <a:t>tada</a:t>
            </a:r>
            <a:r>
              <a:rPr lang="en-US" dirty="0" smtClean="0"/>
              <a:t> </a:t>
            </a:r>
            <a:r>
              <a:rPr lang="en-US" dirty="0" err="1" smtClean="0"/>
              <a:t>subjektivna</a:t>
            </a:r>
            <a:r>
              <a:rPr lang="en-US" dirty="0" smtClean="0"/>
              <a:t>, a </a:t>
            </a:r>
            <a:r>
              <a:rPr lang="en-US" dirty="0" err="1" smtClean="0"/>
              <a:t>naknada</a:t>
            </a:r>
            <a:r>
              <a:rPr lang="en-US" dirty="0" smtClean="0"/>
              <a:t> </a:t>
            </a:r>
            <a:r>
              <a:rPr lang="en-US" dirty="0" err="1" smtClean="0"/>
              <a:t>štete</a:t>
            </a:r>
            <a:r>
              <a:rPr lang="en-US" dirty="0" smtClean="0"/>
              <a:t> se </a:t>
            </a:r>
            <a:r>
              <a:rPr lang="en-US" dirty="0" err="1" smtClean="0"/>
              <a:t>ravna</a:t>
            </a:r>
            <a:r>
              <a:rPr lang="en-US" dirty="0" smtClean="0"/>
              <a:t> </a:t>
            </a:r>
            <a:r>
              <a:rPr lang="en-US" dirty="0" err="1" smtClean="0"/>
              <a:t>po</a:t>
            </a:r>
            <a:r>
              <a:rPr lang="en-US" dirty="0" smtClean="0"/>
              <a:t> opštim </a:t>
            </a:r>
            <a:r>
              <a:rPr lang="en-US" dirty="0" err="1" smtClean="0"/>
              <a:t>pravilima</a:t>
            </a:r>
            <a:r>
              <a:rPr lang="en-US" dirty="0" smtClean="0"/>
              <a:t>.</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en-US"/>
          </a:p>
        </p:txBody>
      </p:sp>
      <p:sp>
        <p:nvSpPr>
          <p:cNvPr id="3" name="Rezervirano mjesto sadržaja 2"/>
          <p:cNvSpPr>
            <a:spLocks noGrp="1"/>
          </p:cNvSpPr>
          <p:nvPr>
            <p:ph idx="1"/>
          </p:nvPr>
        </p:nvSpPr>
        <p:spPr/>
        <p:txBody>
          <a:bodyPr>
            <a:normAutofit fontScale="85000" lnSpcReduction="20000"/>
          </a:bodyPr>
          <a:lstStyle/>
          <a:p>
            <a:r>
              <a:rPr lang="en-US" b="1" dirty="0" smtClean="0"/>
              <a:t>2. </a:t>
            </a:r>
            <a:r>
              <a:rPr lang="en-US" b="1" dirty="0" err="1" smtClean="0"/>
              <a:t>Odgovornost</a:t>
            </a:r>
            <a:r>
              <a:rPr lang="en-US" b="1" dirty="0" smtClean="0"/>
              <a:t> </a:t>
            </a:r>
            <a:r>
              <a:rPr lang="en-US" b="1" dirty="0" err="1" smtClean="0"/>
              <a:t>primaoca</a:t>
            </a:r>
            <a:r>
              <a:rPr lang="en-US" b="1" dirty="0" smtClean="0"/>
              <a:t> </a:t>
            </a:r>
            <a:r>
              <a:rPr lang="en-US" b="1" dirty="0" err="1" smtClean="0"/>
              <a:t>licence</a:t>
            </a:r>
            <a:endParaRPr lang="en-US" b="1" dirty="0" smtClean="0"/>
          </a:p>
          <a:p>
            <a:r>
              <a:rPr lang="en-US" dirty="0" err="1" smtClean="0"/>
              <a:t>Primalac</a:t>
            </a:r>
            <a:r>
              <a:rPr lang="en-US" dirty="0" smtClean="0"/>
              <a:t> </a:t>
            </a:r>
            <a:r>
              <a:rPr lang="en-US" dirty="0" err="1" smtClean="0"/>
              <a:t>licence</a:t>
            </a:r>
            <a:r>
              <a:rPr lang="en-US" dirty="0" smtClean="0"/>
              <a:t> </a:t>
            </a:r>
            <a:r>
              <a:rPr lang="en-US" dirty="0" err="1" smtClean="0"/>
              <a:t>odgovara</a:t>
            </a:r>
            <a:r>
              <a:rPr lang="en-US" dirty="0" smtClean="0"/>
              <a:t> </a:t>
            </a:r>
            <a:r>
              <a:rPr lang="en-US" dirty="0" err="1" smtClean="0"/>
              <a:t>objektivno</a:t>
            </a:r>
            <a:r>
              <a:rPr lang="en-US" dirty="0" smtClean="0"/>
              <a:t> </a:t>
            </a:r>
            <a:r>
              <a:rPr lang="en-US" dirty="0" err="1" smtClean="0"/>
              <a:t>za</a:t>
            </a:r>
            <a:r>
              <a:rPr lang="en-US" dirty="0" smtClean="0"/>
              <a:t> </a:t>
            </a:r>
            <a:r>
              <a:rPr lang="en-US" dirty="0" err="1" smtClean="0"/>
              <a:t>neizvršavanje</a:t>
            </a:r>
            <a:r>
              <a:rPr lang="en-US" dirty="0" smtClean="0"/>
              <a:t> </a:t>
            </a:r>
            <a:r>
              <a:rPr lang="en-US" dirty="0" err="1" smtClean="0"/>
              <a:t>svojih</a:t>
            </a:r>
            <a:r>
              <a:rPr lang="en-US" dirty="0" smtClean="0"/>
              <a:t> </a:t>
            </a:r>
            <a:r>
              <a:rPr lang="en-US" dirty="0" err="1" smtClean="0"/>
              <a:t>novčanih</a:t>
            </a:r>
            <a:r>
              <a:rPr lang="en-US" dirty="0" smtClean="0"/>
              <a:t> </a:t>
            </a:r>
            <a:r>
              <a:rPr lang="en-US" dirty="0" err="1" smtClean="0"/>
              <a:t>obaveza</a:t>
            </a:r>
            <a:r>
              <a:rPr lang="en-US" dirty="0" smtClean="0"/>
              <a:t>. </a:t>
            </a:r>
            <a:r>
              <a:rPr lang="en-US" dirty="0" err="1" smtClean="0"/>
              <a:t>Prava</a:t>
            </a:r>
            <a:r>
              <a:rPr lang="en-US" dirty="0" smtClean="0"/>
              <a:t> </a:t>
            </a:r>
            <a:r>
              <a:rPr lang="en-US" dirty="0" err="1" smtClean="0"/>
              <a:t>davaoca</a:t>
            </a:r>
            <a:r>
              <a:rPr lang="en-US" dirty="0" smtClean="0"/>
              <a:t> </a:t>
            </a:r>
            <a:r>
              <a:rPr lang="en-US" dirty="0" err="1" smtClean="0"/>
              <a:t>licence</a:t>
            </a:r>
            <a:r>
              <a:rPr lang="en-US" dirty="0" smtClean="0"/>
              <a:t> </a:t>
            </a:r>
            <a:r>
              <a:rPr lang="en-US" dirty="0" err="1" smtClean="0"/>
              <a:t>prema</a:t>
            </a:r>
            <a:r>
              <a:rPr lang="en-US" dirty="0" smtClean="0"/>
              <a:t> </a:t>
            </a:r>
            <a:r>
              <a:rPr lang="en-US" dirty="0" err="1" smtClean="0"/>
              <a:t>primaocu</a:t>
            </a:r>
            <a:r>
              <a:rPr lang="en-US" dirty="0" smtClean="0"/>
              <a:t> </a:t>
            </a:r>
            <a:r>
              <a:rPr lang="en-US" dirty="0" err="1" smtClean="0"/>
              <a:t>koji</a:t>
            </a:r>
            <a:r>
              <a:rPr lang="en-US" dirty="0" smtClean="0"/>
              <a:t> </a:t>
            </a:r>
            <a:r>
              <a:rPr lang="en-US" dirty="0" err="1" smtClean="0"/>
              <a:t>kasni</a:t>
            </a:r>
            <a:r>
              <a:rPr lang="en-US" dirty="0" smtClean="0"/>
              <a:t> </a:t>
            </a:r>
            <a:r>
              <a:rPr lang="en-US" dirty="0" err="1" smtClean="0"/>
              <a:t>sa</a:t>
            </a:r>
            <a:r>
              <a:rPr lang="en-US" dirty="0" smtClean="0"/>
              <a:t> </a:t>
            </a:r>
            <a:r>
              <a:rPr lang="en-US" dirty="0" err="1" smtClean="0"/>
              <a:t>plaćanjem</a:t>
            </a:r>
            <a:r>
              <a:rPr lang="en-US" dirty="0" smtClean="0"/>
              <a:t> </a:t>
            </a:r>
            <a:r>
              <a:rPr lang="en-US" dirty="0" err="1" smtClean="0"/>
              <a:t>naknade</a:t>
            </a:r>
            <a:r>
              <a:rPr lang="en-US" dirty="0" smtClean="0"/>
              <a:t> </a:t>
            </a:r>
            <a:r>
              <a:rPr lang="en-US" dirty="0" err="1" smtClean="0"/>
              <a:t>analogna</a:t>
            </a:r>
            <a:r>
              <a:rPr lang="en-US" dirty="0" smtClean="0"/>
              <a:t> </a:t>
            </a:r>
            <a:r>
              <a:rPr lang="en-US" dirty="0" err="1" smtClean="0"/>
              <a:t>su</a:t>
            </a:r>
            <a:r>
              <a:rPr lang="en-US" dirty="0" smtClean="0"/>
              <a:t> </a:t>
            </a:r>
            <a:r>
              <a:rPr lang="en-US" dirty="0" err="1" smtClean="0"/>
              <a:t>pravima</a:t>
            </a:r>
            <a:r>
              <a:rPr lang="en-US" dirty="0" smtClean="0"/>
              <a:t> </a:t>
            </a:r>
            <a:r>
              <a:rPr lang="en-US" dirty="0" err="1" smtClean="0"/>
              <a:t>prodavca</a:t>
            </a:r>
            <a:r>
              <a:rPr lang="en-US" dirty="0" smtClean="0"/>
              <a:t> u </a:t>
            </a:r>
            <a:r>
              <a:rPr lang="en-US" dirty="0" err="1" smtClean="0"/>
              <a:t>slučaju</a:t>
            </a:r>
            <a:r>
              <a:rPr lang="en-US" dirty="0" smtClean="0"/>
              <a:t> </a:t>
            </a:r>
            <a:r>
              <a:rPr lang="en-US" dirty="0" err="1" smtClean="0"/>
              <a:t>docnje</a:t>
            </a:r>
            <a:r>
              <a:rPr lang="en-US" dirty="0" smtClean="0"/>
              <a:t> </a:t>
            </a:r>
            <a:r>
              <a:rPr lang="en-US" dirty="0" err="1" smtClean="0"/>
              <a:t>kupca</a:t>
            </a:r>
            <a:r>
              <a:rPr lang="en-US" dirty="0" smtClean="0"/>
              <a:t> </a:t>
            </a:r>
            <a:r>
              <a:rPr lang="en-US" dirty="0" err="1" smtClean="0"/>
              <a:t>sa</a:t>
            </a:r>
            <a:r>
              <a:rPr lang="en-US" dirty="0" smtClean="0"/>
              <a:t> </a:t>
            </a:r>
            <a:r>
              <a:rPr lang="en-US" dirty="0" err="1" smtClean="0"/>
              <a:t>plaćanjem</a:t>
            </a:r>
            <a:r>
              <a:rPr lang="en-US" dirty="0" smtClean="0"/>
              <a:t> </a:t>
            </a:r>
            <a:r>
              <a:rPr lang="en-US" dirty="0" err="1" smtClean="0"/>
              <a:t>cijene</a:t>
            </a:r>
            <a:r>
              <a:rPr lang="en-US" dirty="0" smtClean="0"/>
              <a:t>.</a:t>
            </a:r>
          </a:p>
          <a:p>
            <a:r>
              <a:rPr lang="en-US" dirty="0" err="1" smtClean="0"/>
              <a:t>Za</a:t>
            </a:r>
            <a:r>
              <a:rPr lang="en-US" dirty="0" smtClean="0"/>
              <a:t> </a:t>
            </a:r>
            <a:r>
              <a:rPr lang="en-US" dirty="0" err="1" smtClean="0"/>
              <a:t>neizvršavanje</a:t>
            </a:r>
            <a:r>
              <a:rPr lang="en-US" dirty="0" smtClean="0"/>
              <a:t> </a:t>
            </a:r>
            <a:r>
              <a:rPr lang="en-US" dirty="0" err="1" smtClean="0"/>
              <a:t>ostalih</a:t>
            </a:r>
            <a:r>
              <a:rPr lang="en-US" dirty="0" smtClean="0"/>
              <a:t> </a:t>
            </a:r>
            <a:r>
              <a:rPr lang="en-US" dirty="0" err="1" smtClean="0"/>
              <a:t>obaveza</a:t>
            </a:r>
            <a:r>
              <a:rPr lang="en-US" dirty="0" smtClean="0"/>
              <a:t> </a:t>
            </a:r>
            <a:r>
              <a:rPr lang="en-US" dirty="0" err="1" smtClean="0"/>
              <a:t>primalac</a:t>
            </a:r>
            <a:r>
              <a:rPr lang="en-US" dirty="0" smtClean="0"/>
              <a:t> </a:t>
            </a:r>
            <a:r>
              <a:rPr lang="en-US" dirty="0" err="1" smtClean="0"/>
              <a:t>licence</a:t>
            </a:r>
            <a:r>
              <a:rPr lang="en-US" dirty="0" smtClean="0"/>
              <a:t> </a:t>
            </a:r>
            <a:r>
              <a:rPr lang="en-US" dirty="0" err="1" smtClean="0"/>
              <a:t>odgovara</a:t>
            </a:r>
            <a:r>
              <a:rPr lang="en-US" dirty="0" smtClean="0"/>
              <a:t> </a:t>
            </a:r>
            <a:r>
              <a:rPr lang="en-US" dirty="0" err="1" smtClean="0"/>
              <a:t>subjektivno</a:t>
            </a:r>
            <a:r>
              <a:rPr lang="en-US" dirty="0" smtClean="0"/>
              <a:t>. No, </a:t>
            </a:r>
            <a:r>
              <a:rPr lang="en-US" dirty="0" err="1" smtClean="0"/>
              <a:t>pri</a:t>
            </a:r>
            <a:r>
              <a:rPr lang="en-US" dirty="0" smtClean="0"/>
              <a:t> tome </a:t>
            </a:r>
            <a:r>
              <a:rPr lang="en-US" dirty="0" err="1" smtClean="0"/>
              <a:t>treba</a:t>
            </a:r>
            <a:r>
              <a:rPr lang="en-US" dirty="0" smtClean="0"/>
              <a:t> </a:t>
            </a:r>
            <a:r>
              <a:rPr lang="en-US" dirty="0" err="1" smtClean="0"/>
              <a:t>voditi</a:t>
            </a:r>
            <a:r>
              <a:rPr lang="en-US" dirty="0" smtClean="0"/>
              <a:t> </a:t>
            </a:r>
            <a:r>
              <a:rPr lang="en-US" dirty="0" err="1" smtClean="0"/>
              <a:t>računa</a:t>
            </a:r>
            <a:r>
              <a:rPr lang="en-US" dirty="0" smtClean="0"/>
              <a:t> </a:t>
            </a:r>
            <a:r>
              <a:rPr lang="en-US" dirty="0" err="1" smtClean="0"/>
              <a:t>da</a:t>
            </a:r>
            <a:r>
              <a:rPr lang="en-US" dirty="0" smtClean="0"/>
              <a:t> se </a:t>
            </a:r>
            <a:r>
              <a:rPr lang="en-US" dirty="0" err="1" smtClean="0"/>
              <a:t>krivica</a:t>
            </a:r>
            <a:r>
              <a:rPr lang="en-US" dirty="0" smtClean="0"/>
              <a:t> </a:t>
            </a:r>
            <a:r>
              <a:rPr lang="en-US" dirty="0" err="1" smtClean="0"/>
              <a:t>pretpostavlja</a:t>
            </a:r>
            <a:r>
              <a:rPr lang="en-US" dirty="0" smtClean="0"/>
              <a:t>, </a:t>
            </a:r>
            <a:r>
              <a:rPr lang="en-US" dirty="0" err="1" smtClean="0"/>
              <a:t>da</a:t>
            </a:r>
            <a:r>
              <a:rPr lang="en-US" dirty="0" smtClean="0"/>
              <a:t> je </a:t>
            </a:r>
            <a:r>
              <a:rPr lang="en-US" dirty="0" err="1" smtClean="0"/>
              <a:t>teret</a:t>
            </a:r>
            <a:r>
              <a:rPr lang="en-US" dirty="0" smtClean="0"/>
              <a:t> </a:t>
            </a:r>
            <a:r>
              <a:rPr lang="en-US" dirty="0" err="1" smtClean="0"/>
              <a:t>dokazivanja</a:t>
            </a:r>
            <a:r>
              <a:rPr lang="en-US" dirty="0" smtClean="0"/>
              <a:t> </a:t>
            </a:r>
            <a:r>
              <a:rPr lang="en-US" dirty="0" err="1" smtClean="0"/>
              <a:t>njenog</a:t>
            </a:r>
            <a:r>
              <a:rPr lang="en-US" dirty="0" smtClean="0"/>
              <a:t> </a:t>
            </a:r>
            <a:r>
              <a:rPr lang="en-US" dirty="0" err="1" smtClean="0"/>
              <a:t>odsustva</a:t>
            </a:r>
            <a:r>
              <a:rPr lang="en-US" dirty="0" smtClean="0"/>
              <a:t> </a:t>
            </a:r>
            <a:r>
              <a:rPr lang="en-US" dirty="0" err="1" smtClean="0"/>
              <a:t>na</a:t>
            </a:r>
            <a:r>
              <a:rPr lang="en-US" dirty="0" smtClean="0"/>
              <a:t> </a:t>
            </a:r>
            <a:r>
              <a:rPr lang="en-US" dirty="0" err="1" smtClean="0"/>
              <a:t>primaocu</a:t>
            </a:r>
            <a:r>
              <a:rPr lang="en-US" dirty="0" smtClean="0"/>
              <a:t> </a:t>
            </a:r>
            <a:r>
              <a:rPr lang="en-US" dirty="0" err="1" smtClean="0"/>
              <a:t>licence</a:t>
            </a:r>
            <a:r>
              <a:rPr lang="en-US" dirty="0" smtClean="0"/>
              <a:t>. Ta </a:t>
            </a:r>
            <a:r>
              <a:rPr lang="en-US" dirty="0" err="1" smtClean="0"/>
              <a:t>činjenica</a:t>
            </a:r>
            <a:r>
              <a:rPr lang="en-US" dirty="0" smtClean="0"/>
              <a:t> </a:t>
            </a:r>
            <a:r>
              <a:rPr lang="en-US" dirty="0" err="1" smtClean="0"/>
              <a:t>i</a:t>
            </a:r>
            <a:r>
              <a:rPr lang="en-US" dirty="0" smtClean="0"/>
              <a:t> </a:t>
            </a:r>
            <a:r>
              <a:rPr lang="en-US" dirty="0" err="1" smtClean="0"/>
              <a:t>karakter</a:t>
            </a:r>
            <a:r>
              <a:rPr lang="en-US" dirty="0" smtClean="0"/>
              <a:t> </a:t>
            </a:r>
            <a:r>
              <a:rPr lang="en-US" dirty="0" err="1" smtClean="0"/>
              <a:t>obaveza</a:t>
            </a:r>
            <a:r>
              <a:rPr lang="en-US" dirty="0" smtClean="0"/>
              <a:t> </a:t>
            </a:r>
            <a:r>
              <a:rPr lang="en-US" dirty="0" err="1" smtClean="0"/>
              <a:t>znatno</a:t>
            </a:r>
            <a:r>
              <a:rPr lang="en-US" dirty="0" smtClean="0"/>
              <a:t> </a:t>
            </a:r>
            <a:r>
              <a:rPr lang="en-US" dirty="0" err="1" smtClean="0"/>
              <a:t>otežavaju</a:t>
            </a:r>
            <a:r>
              <a:rPr lang="en-US" dirty="0" smtClean="0"/>
              <a:t> </a:t>
            </a:r>
            <a:r>
              <a:rPr lang="en-US" dirty="0" err="1" smtClean="0"/>
              <a:t>položaj</a:t>
            </a:r>
            <a:r>
              <a:rPr lang="en-US" dirty="0" smtClean="0"/>
              <a:t> </a:t>
            </a:r>
            <a:r>
              <a:rPr lang="en-US" dirty="0" err="1" smtClean="0"/>
              <a:t>primaoca</a:t>
            </a:r>
            <a:r>
              <a:rPr lang="en-US" dirty="0" smtClean="0"/>
              <a:t> u </a:t>
            </a:r>
            <a:r>
              <a:rPr lang="en-US" dirty="0" err="1" smtClean="0"/>
              <a:t>postupku</a:t>
            </a:r>
            <a:r>
              <a:rPr lang="en-US" dirty="0" smtClean="0"/>
              <a:t> </a:t>
            </a:r>
            <a:r>
              <a:rPr lang="en-US" dirty="0" err="1" smtClean="0"/>
              <a:t>dokazivanja</a:t>
            </a:r>
            <a:r>
              <a:rPr lang="en-US" dirty="0" smtClean="0"/>
              <a:t>.</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en-US"/>
          </a:p>
        </p:txBody>
      </p:sp>
      <p:sp>
        <p:nvSpPr>
          <p:cNvPr id="3" name="Rezervirano mjesto sadržaja 2"/>
          <p:cNvSpPr>
            <a:spLocks noGrp="1"/>
          </p:cNvSpPr>
          <p:nvPr>
            <p:ph idx="1"/>
          </p:nvPr>
        </p:nvSpPr>
        <p:spPr/>
        <p:txBody>
          <a:bodyPr>
            <a:normAutofit fontScale="47500" lnSpcReduction="20000"/>
          </a:bodyPr>
          <a:lstStyle/>
          <a:p>
            <a:r>
              <a:rPr lang="en-US" b="1" dirty="0" smtClean="0"/>
              <a:t>V VRSTE LICENCI I PODLICENCA</a:t>
            </a:r>
          </a:p>
          <a:p>
            <a:r>
              <a:rPr lang="en-US" b="1" dirty="0" smtClean="0"/>
              <a:t>1. </a:t>
            </a:r>
            <a:r>
              <a:rPr lang="en-US" b="1" dirty="0" err="1" smtClean="0"/>
              <a:t>Podjela</a:t>
            </a:r>
            <a:r>
              <a:rPr lang="en-US" b="1" dirty="0" smtClean="0"/>
              <a:t> </a:t>
            </a:r>
            <a:r>
              <a:rPr lang="en-US" b="1" dirty="0" err="1" smtClean="0"/>
              <a:t>licenci</a:t>
            </a:r>
            <a:endParaRPr lang="en-US" b="1" dirty="0" smtClean="0"/>
          </a:p>
          <a:p>
            <a:r>
              <a:rPr lang="vi-VN" dirty="0" smtClean="0"/>
              <a:t>Podjela licenci može se vršiti prema različitim mjerilima. Pošto vrsta objekta i karakteristike prava koje se prenosi bitno utiču i na izgled ugovora, ista mjerila su relevantna i za klasifikaciju ugovora o licenci. Ovdje ćemo se zadržati samo na onim vrstama licenci koje već nisu obrađene kroz razmatranje predmeta ugovora.</a:t>
            </a:r>
          </a:p>
          <a:p>
            <a:r>
              <a:rPr lang="vi-VN" dirty="0" smtClean="0"/>
              <a:t>Prema namjeni za koju se preneseno pravo može koristiti, licence se dijele na one za proizvodnju, upotrebu i prodaju proizvoda dobijenih licenciranim postupkom ili obilježenih ustupljenim žigom. U spoljnotrgovinskoj razmjeni licence se mogu podijeliti na uvozne i izvozne, zavisno od ovlaštenja koje primalac dobija ugovorom. Treba istaći da u pogledu zabranjenih i obaveznih klauzula Zakon o vanjskotrgovinskom poslovanju ne pravi razliku između ugovora u kojima je BiH partner davalac i onih u kojima je on primalac licence. I ličnost primaoca može biti osnov za klasifikaciju. Pogonske licence su one koje su ustupljene određenom preduzeću (društvu). Ako drukčije nije ugovoreno, ova “licenca nije prenosiva bez istodobnog prijenosa samog pogona u kojem se ona koristi</a:t>
            </a:r>
            <a:r>
              <a:rPr lang="vi-VN" dirty="0" smtClean="0"/>
              <a:t>.” </a:t>
            </a:r>
            <a:r>
              <a:rPr lang="vi-VN" dirty="0" smtClean="0"/>
              <a:t>Pogonska licenca može biti posebno značajna pri prodaji trgovačkog društva ili njegovog dijela. Koncernskom se naziva licenca čiji je nosilac koncern, ali je namijenjena preduzećima u njegovom sastavu. Napokon, lična licenca je ona koja se ne može prenositi na drugoga ukoliko ta mogućnost nije izričito ugovorena</a:t>
            </a:r>
            <a:r>
              <a:rPr lang="vi-VN" dirty="0" smtClean="0"/>
              <a:t>. Nelične </a:t>
            </a:r>
            <a:r>
              <a:rPr lang="vi-VN" dirty="0" smtClean="0"/>
              <a:t>isključive licence mogu se prenositi na treća lica ugovorom o podlicenci.</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en-US"/>
          </a:p>
        </p:txBody>
      </p:sp>
      <p:sp>
        <p:nvSpPr>
          <p:cNvPr id="3" name="Rezervirano mjesto sadržaja 2"/>
          <p:cNvSpPr>
            <a:spLocks noGrp="1"/>
          </p:cNvSpPr>
          <p:nvPr>
            <p:ph idx="1"/>
          </p:nvPr>
        </p:nvSpPr>
        <p:spPr/>
        <p:txBody>
          <a:bodyPr>
            <a:normAutofit fontScale="47500" lnSpcReduction="20000"/>
          </a:bodyPr>
          <a:lstStyle/>
          <a:p>
            <a:r>
              <a:rPr lang="en-US" b="1" dirty="0" smtClean="0"/>
              <a:t>2. </a:t>
            </a:r>
            <a:r>
              <a:rPr lang="en-US" b="1" dirty="0" err="1" smtClean="0"/>
              <a:t>Podlicenca</a:t>
            </a:r>
            <a:endParaRPr lang="en-US" b="1" dirty="0" smtClean="0"/>
          </a:p>
          <a:p>
            <a:r>
              <a:rPr lang="vi-VN" dirty="0" smtClean="0"/>
              <a:t>Podlicenca ili ugovor o podlicenci je rezultat sporazuma primaoca isključive licence i trećeg lica o prenosu prava iskorištavanja predmeta ugovora o licenci. Radi se, dakle, o novom ugovoru o licenci čiji predmet ne može da bude širi od predmeta prvobitnog ugovora o licenci istog objekta (predmeta). Ono što predstavlja specifičnost ovoga posla jesu posebni odnosi između prvobitnog davaoca isključive licence, primaoca isključive licence i trećeg lica.</a:t>
            </a:r>
          </a:p>
          <a:p>
            <a:r>
              <a:rPr lang="en-US" dirty="0" smtClean="0"/>
              <a:t>U </a:t>
            </a:r>
            <a:r>
              <a:rPr lang="en-US" dirty="0" err="1" smtClean="0"/>
              <a:t>principu</a:t>
            </a:r>
            <a:r>
              <a:rPr lang="en-US" dirty="0" smtClean="0"/>
              <a:t>, </a:t>
            </a:r>
            <a:r>
              <a:rPr lang="en-US" dirty="0" err="1" smtClean="0"/>
              <a:t>primalac</a:t>
            </a:r>
            <a:r>
              <a:rPr lang="en-US" dirty="0" smtClean="0"/>
              <a:t> </a:t>
            </a:r>
            <a:r>
              <a:rPr lang="en-US" dirty="0" err="1" smtClean="0"/>
              <a:t>isključive</a:t>
            </a:r>
            <a:r>
              <a:rPr lang="en-US" dirty="0" smtClean="0"/>
              <a:t> </a:t>
            </a:r>
            <a:r>
              <a:rPr lang="en-US" dirty="0" err="1" smtClean="0"/>
              <a:t>licence</a:t>
            </a:r>
            <a:r>
              <a:rPr lang="en-US" dirty="0" smtClean="0"/>
              <a:t> je </a:t>
            </a:r>
            <a:r>
              <a:rPr lang="en-US" dirty="0" err="1" smtClean="0"/>
              <a:t>ovlašten</a:t>
            </a:r>
            <a:r>
              <a:rPr lang="en-US" dirty="0" smtClean="0"/>
              <a:t> </a:t>
            </a:r>
            <a:r>
              <a:rPr lang="en-US" dirty="0" err="1" smtClean="0"/>
              <a:t>da</a:t>
            </a:r>
            <a:r>
              <a:rPr lang="en-US" dirty="0" smtClean="0"/>
              <a:t> je </a:t>
            </a:r>
            <a:r>
              <a:rPr lang="en-US" dirty="0" err="1" smtClean="0"/>
              <a:t>ekonomski</a:t>
            </a:r>
            <a:r>
              <a:rPr lang="en-US" dirty="0" smtClean="0"/>
              <a:t> </a:t>
            </a:r>
            <a:r>
              <a:rPr lang="en-US" dirty="0" err="1" smtClean="0"/>
              <a:t>iskorištava</a:t>
            </a:r>
            <a:r>
              <a:rPr lang="en-US" dirty="0" smtClean="0"/>
              <a:t> </a:t>
            </a:r>
            <a:r>
              <a:rPr lang="en-US" dirty="0" err="1" smtClean="0"/>
              <a:t>i</a:t>
            </a:r>
            <a:r>
              <a:rPr lang="en-US" dirty="0" smtClean="0"/>
              <a:t> </a:t>
            </a:r>
            <a:r>
              <a:rPr lang="en-US" dirty="0" err="1" smtClean="0"/>
              <a:t>na</a:t>
            </a:r>
            <a:r>
              <a:rPr lang="en-US" dirty="0" smtClean="0"/>
              <a:t> </a:t>
            </a:r>
            <a:r>
              <a:rPr lang="en-US" dirty="0" err="1" smtClean="0"/>
              <a:t>taj</a:t>
            </a:r>
            <a:r>
              <a:rPr lang="en-US" dirty="0" smtClean="0"/>
              <a:t> </a:t>
            </a:r>
            <a:r>
              <a:rPr lang="en-US" dirty="0" err="1" smtClean="0"/>
              <a:t>način</a:t>
            </a:r>
            <a:r>
              <a:rPr lang="en-US" dirty="0" smtClean="0"/>
              <a:t> </a:t>
            </a:r>
            <a:r>
              <a:rPr lang="en-US" dirty="0" err="1" smtClean="0"/>
              <a:t>što</a:t>
            </a:r>
            <a:r>
              <a:rPr lang="en-US" dirty="0" smtClean="0"/>
              <a:t> </a:t>
            </a:r>
            <a:r>
              <a:rPr lang="en-US" dirty="0" err="1" smtClean="0"/>
              <a:t>će</a:t>
            </a:r>
            <a:r>
              <a:rPr lang="en-US" dirty="0" smtClean="0"/>
              <a:t> </a:t>
            </a:r>
            <a:r>
              <a:rPr lang="en-US" dirty="0" err="1" smtClean="0"/>
              <a:t>na</a:t>
            </a:r>
            <a:r>
              <a:rPr lang="en-US" dirty="0" smtClean="0"/>
              <a:t> </a:t>
            </a:r>
            <a:r>
              <a:rPr lang="en-US" dirty="0" err="1" smtClean="0"/>
              <a:t>treće</a:t>
            </a:r>
            <a:r>
              <a:rPr lang="en-US" dirty="0" smtClean="0"/>
              <a:t> lice </a:t>
            </a:r>
            <a:r>
              <a:rPr lang="en-US" dirty="0" err="1" smtClean="0"/>
              <a:t>prenijeti</a:t>
            </a:r>
            <a:r>
              <a:rPr lang="en-US" dirty="0" smtClean="0"/>
              <a:t> </a:t>
            </a:r>
            <a:r>
              <a:rPr lang="en-US" dirty="0" err="1" smtClean="0"/>
              <a:t>pravo</a:t>
            </a:r>
            <a:r>
              <a:rPr lang="en-US" dirty="0" smtClean="0"/>
              <a:t> </a:t>
            </a:r>
            <a:r>
              <a:rPr lang="en-US" dirty="0" err="1" smtClean="0"/>
              <a:t>njenog</a:t>
            </a:r>
            <a:r>
              <a:rPr lang="en-US" dirty="0" smtClean="0"/>
              <a:t> </a:t>
            </a:r>
            <a:r>
              <a:rPr lang="en-US" dirty="0" err="1" smtClean="0"/>
              <a:t>korištenja</a:t>
            </a:r>
            <a:r>
              <a:rPr lang="en-US" dirty="0" smtClean="0"/>
              <a:t> (</a:t>
            </a:r>
            <a:r>
              <a:rPr lang="en-US" dirty="0" err="1" smtClean="0"/>
              <a:t>čl</a:t>
            </a:r>
            <a:r>
              <a:rPr lang="en-US" dirty="0" smtClean="0"/>
              <a:t>. 704 ZOO). </a:t>
            </a:r>
            <a:r>
              <a:rPr lang="en-US" dirty="0" err="1" smtClean="0"/>
              <a:t>Ugovorom</a:t>
            </a:r>
            <a:r>
              <a:rPr lang="en-US" dirty="0" smtClean="0"/>
              <a:t> o </a:t>
            </a:r>
            <a:r>
              <a:rPr lang="en-US" dirty="0" err="1" smtClean="0"/>
              <a:t>licenci</a:t>
            </a:r>
            <a:r>
              <a:rPr lang="en-US" dirty="0" smtClean="0"/>
              <a:t> </a:t>
            </a:r>
            <a:r>
              <a:rPr lang="en-US" dirty="0" err="1" smtClean="0"/>
              <a:t>mora</a:t>
            </a:r>
            <a:r>
              <a:rPr lang="en-US" dirty="0" smtClean="0"/>
              <a:t> </a:t>
            </a:r>
            <a:r>
              <a:rPr lang="en-US" dirty="0" err="1" smtClean="0"/>
              <a:t>biti</a:t>
            </a:r>
            <a:r>
              <a:rPr lang="en-US" dirty="0" smtClean="0"/>
              <a:t> </a:t>
            </a:r>
            <a:r>
              <a:rPr lang="en-US" dirty="0" err="1" smtClean="0"/>
              <a:t>izričito</a:t>
            </a:r>
            <a:r>
              <a:rPr lang="en-US" dirty="0" smtClean="0"/>
              <a:t> </a:t>
            </a:r>
            <a:r>
              <a:rPr lang="en-US" dirty="0" err="1" smtClean="0"/>
              <a:t>isključena</a:t>
            </a:r>
            <a:r>
              <a:rPr lang="en-US" dirty="0" smtClean="0"/>
              <a:t> ova </a:t>
            </a:r>
            <a:r>
              <a:rPr lang="en-US" dirty="0" err="1" smtClean="0"/>
              <a:t>mogućnost</a:t>
            </a:r>
            <a:r>
              <a:rPr lang="en-US" dirty="0" smtClean="0"/>
              <a:t>, </a:t>
            </a:r>
            <a:r>
              <a:rPr lang="en-US" dirty="0" err="1" smtClean="0"/>
              <a:t>bilo</a:t>
            </a:r>
            <a:r>
              <a:rPr lang="en-US" dirty="0" smtClean="0"/>
              <a:t> </a:t>
            </a:r>
            <a:r>
              <a:rPr lang="en-US" dirty="0" err="1" smtClean="0"/>
              <a:t>apsolutno</a:t>
            </a:r>
            <a:r>
              <a:rPr lang="en-US" dirty="0" smtClean="0"/>
              <a:t>, </a:t>
            </a:r>
            <a:r>
              <a:rPr lang="en-US" dirty="0" err="1" smtClean="0"/>
              <a:t>bilo</a:t>
            </a:r>
            <a:r>
              <a:rPr lang="en-US" dirty="0" smtClean="0"/>
              <a:t> </a:t>
            </a:r>
            <a:r>
              <a:rPr lang="en-US" dirty="0" err="1" smtClean="0"/>
              <a:t>relativno</a:t>
            </a:r>
            <a:r>
              <a:rPr lang="en-US" dirty="0" smtClean="0"/>
              <a:t>. </a:t>
            </a:r>
            <a:r>
              <a:rPr lang="en-US" dirty="0" err="1" smtClean="0"/>
              <a:t>Relativno</a:t>
            </a:r>
            <a:r>
              <a:rPr lang="en-US" dirty="0" smtClean="0"/>
              <a:t> </a:t>
            </a:r>
            <a:r>
              <a:rPr lang="en-US" dirty="0" err="1" smtClean="0"/>
              <a:t>ograničavanje</a:t>
            </a:r>
            <a:r>
              <a:rPr lang="en-US" dirty="0" smtClean="0"/>
              <a:t> </a:t>
            </a:r>
            <a:r>
              <a:rPr lang="en-US" dirty="0" err="1" smtClean="0"/>
              <a:t>slobode</a:t>
            </a:r>
            <a:r>
              <a:rPr lang="en-US" dirty="0" smtClean="0"/>
              <a:t> </a:t>
            </a:r>
            <a:r>
              <a:rPr lang="en-US" dirty="0" err="1" smtClean="0"/>
              <a:t>podlicenciranja</a:t>
            </a:r>
            <a:r>
              <a:rPr lang="en-US" dirty="0" smtClean="0"/>
              <a:t> </a:t>
            </a:r>
            <a:r>
              <a:rPr lang="en-US" dirty="0" err="1" smtClean="0"/>
              <a:t>postoji</a:t>
            </a:r>
            <a:r>
              <a:rPr lang="en-US" dirty="0" smtClean="0"/>
              <a:t> </a:t>
            </a:r>
            <a:r>
              <a:rPr lang="en-US" dirty="0" err="1" smtClean="0"/>
              <a:t>onda</a:t>
            </a:r>
            <a:r>
              <a:rPr lang="en-US" dirty="0" smtClean="0"/>
              <a:t> </a:t>
            </a:r>
            <a:r>
              <a:rPr lang="en-US" dirty="0" err="1" smtClean="0"/>
              <a:t>kada</a:t>
            </a:r>
            <a:r>
              <a:rPr lang="en-US" dirty="0" smtClean="0"/>
              <a:t> </a:t>
            </a:r>
            <a:r>
              <a:rPr lang="en-US" dirty="0" err="1" smtClean="0"/>
              <a:t>zaključivanje</a:t>
            </a:r>
            <a:r>
              <a:rPr lang="en-US" dirty="0" smtClean="0"/>
              <a:t> </a:t>
            </a:r>
            <a:r>
              <a:rPr lang="en-US" dirty="0" err="1" smtClean="0"/>
              <a:t>novog</a:t>
            </a:r>
            <a:r>
              <a:rPr lang="en-US" dirty="0" smtClean="0"/>
              <a:t> </a:t>
            </a:r>
            <a:r>
              <a:rPr lang="en-US" dirty="0" err="1" smtClean="0"/>
              <a:t>ugovora</a:t>
            </a:r>
            <a:r>
              <a:rPr lang="en-US" dirty="0" smtClean="0"/>
              <a:t> </a:t>
            </a:r>
            <a:r>
              <a:rPr lang="en-US" dirty="0" err="1" smtClean="0"/>
              <a:t>nije</a:t>
            </a:r>
            <a:r>
              <a:rPr lang="en-US" dirty="0" smtClean="0"/>
              <a:t> </a:t>
            </a:r>
            <a:r>
              <a:rPr lang="en-US" dirty="0" err="1" smtClean="0"/>
              <a:t>moguće</a:t>
            </a:r>
            <a:r>
              <a:rPr lang="en-US" dirty="0" smtClean="0"/>
              <a:t> </a:t>
            </a:r>
            <a:r>
              <a:rPr lang="en-US" dirty="0" err="1" smtClean="0"/>
              <a:t>bez</a:t>
            </a:r>
            <a:r>
              <a:rPr lang="en-US" dirty="0" smtClean="0"/>
              <a:t> </a:t>
            </a:r>
            <a:r>
              <a:rPr lang="en-US" dirty="0" err="1" smtClean="0"/>
              <a:t>dopuštenja</a:t>
            </a:r>
            <a:r>
              <a:rPr lang="en-US" dirty="0" smtClean="0"/>
              <a:t> </a:t>
            </a:r>
            <a:r>
              <a:rPr lang="en-US" dirty="0" err="1" smtClean="0"/>
              <a:t>davaoca</a:t>
            </a:r>
            <a:r>
              <a:rPr lang="en-US" dirty="0" smtClean="0"/>
              <a:t> </a:t>
            </a:r>
            <a:r>
              <a:rPr lang="en-US" dirty="0" err="1" smtClean="0"/>
              <a:t>licence</a:t>
            </a:r>
            <a:r>
              <a:rPr lang="en-US" dirty="0" smtClean="0"/>
              <a:t>. </a:t>
            </a:r>
            <a:r>
              <a:rPr lang="en-US" dirty="0" err="1" smtClean="0"/>
              <a:t>Dopuštanje</a:t>
            </a:r>
            <a:r>
              <a:rPr lang="en-US" dirty="0" smtClean="0"/>
              <a:t> se </a:t>
            </a:r>
            <a:r>
              <a:rPr lang="en-US" dirty="0" err="1" smtClean="0"/>
              <a:t>može</a:t>
            </a:r>
            <a:r>
              <a:rPr lang="en-US" dirty="0" smtClean="0"/>
              <a:t> </a:t>
            </a:r>
            <a:r>
              <a:rPr lang="en-US" dirty="0" err="1" smtClean="0"/>
              <a:t>dati</a:t>
            </a:r>
            <a:r>
              <a:rPr lang="en-US" dirty="0" smtClean="0"/>
              <a:t> </a:t>
            </a:r>
            <a:r>
              <a:rPr lang="en-US" dirty="0" err="1" smtClean="0"/>
              <a:t>unaprijed</a:t>
            </a:r>
            <a:r>
              <a:rPr lang="en-US" dirty="0" smtClean="0"/>
              <a:t>, </a:t>
            </a:r>
            <a:r>
              <a:rPr lang="en-US" dirty="0" err="1" smtClean="0"/>
              <a:t>najčešće</a:t>
            </a:r>
            <a:r>
              <a:rPr lang="en-US" dirty="0" smtClean="0"/>
              <a:t> u </a:t>
            </a:r>
            <a:r>
              <a:rPr lang="en-US" dirty="0" err="1" smtClean="0"/>
              <a:t>samom</a:t>
            </a:r>
            <a:r>
              <a:rPr lang="en-US" dirty="0" smtClean="0"/>
              <a:t> </a:t>
            </a:r>
            <a:r>
              <a:rPr lang="en-US" dirty="0" err="1" smtClean="0"/>
              <a:t>ugovoru</a:t>
            </a:r>
            <a:r>
              <a:rPr lang="en-US" dirty="0" smtClean="0"/>
              <a:t> o </a:t>
            </a:r>
            <a:r>
              <a:rPr lang="en-US" dirty="0" err="1" smtClean="0"/>
              <a:t>licenci</a:t>
            </a:r>
            <a:r>
              <a:rPr lang="en-US" dirty="0" smtClean="0"/>
              <a:t>. Tada </a:t>
            </a:r>
            <a:r>
              <a:rPr lang="en-US" dirty="0" err="1" smtClean="0"/>
              <a:t>ima</a:t>
            </a:r>
            <a:r>
              <a:rPr lang="en-US" dirty="0" smtClean="0"/>
              <a:t> </a:t>
            </a:r>
            <a:r>
              <a:rPr lang="en-US" dirty="0" err="1" smtClean="0"/>
              <a:t>karakter</a:t>
            </a:r>
            <a:r>
              <a:rPr lang="en-US" dirty="0" smtClean="0"/>
              <a:t> </a:t>
            </a:r>
            <a:r>
              <a:rPr lang="en-US" dirty="0" err="1" smtClean="0"/>
              <a:t>dozvole</a:t>
            </a:r>
            <a:r>
              <a:rPr lang="en-US" dirty="0" smtClean="0"/>
              <a:t> </a:t>
            </a:r>
            <a:r>
              <a:rPr lang="en-US" dirty="0" err="1" smtClean="0"/>
              <a:t>prema</a:t>
            </a:r>
            <a:r>
              <a:rPr lang="en-US" dirty="0" smtClean="0"/>
              <a:t> </a:t>
            </a:r>
            <a:r>
              <a:rPr lang="en-US" dirty="0" err="1" smtClean="0"/>
              <a:t>Zakonu</a:t>
            </a:r>
            <a:r>
              <a:rPr lang="en-US" dirty="0" smtClean="0"/>
              <a:t> (</a:t>
            </a:r>
            <a:r>
              <a:rPr lang="en-US" dirty="0" err="1" smtClean="0"/>
              <a:t>čl</a:t>
            </a:r>
            <a:r>
              <a:rPr lang="en-US" dirty="0" smtClean="0"/>
              <a:t>. 29 ZOO). Ono je </a:t>
            </a:r>
            <a:r>
              <a:rPr lang="en-US" dirty="0" err="1" smtClean="0"/>
              <a:t>pravovaljano</a:t>
            </a:r>
            <a:r>
              <a:rPr lang="en-US" dirty="0" smtClean="0"/>
              <a:t> </a:t>
            </a:r>
            <a:r>
              <a:rPr lang="en-US" dirty="0" err="1" smtClean="0"/>
              <a:t>i</a:t>
            </a:r>
            <a:r>
              <a:rPr lang="en-US" dirty="0" smtClean="0"/>
              <a:t> </a:t>
            </a:r>
            <a:r>
              <a:rPr lang="en-US" dirty="0" err="1" smtClean="0"/>
              <a:t>kada</a:t>
            </a:r>
            <a:r>
              <a:rPr lang="en-US" dirty="0" smtClean="0"/>
              <a:t> se </a:t>
            </a:r>
            <a:r>
              <a:rPr lang="en-US" dirty="0" err="1" smtClean="0"/>
              <a:t>pribavi</a:t>
            </a:r>
            <a:r>
              <a:rPr lang="en-US" dirty="0" smtClean="0"/>
              <a:t> </a:t>
            </a:r>
            <a:r>
              <a:rPr lang="en-US" dirty="0" err="1" smtClean="0"/>
              <a:t>naknadno</a:t>
            </a:r>
            <a:r>
              <a:rPr lang="en-US" dirty="0" smtClean="0"/>
              <a:t>, </a:t>
            </a:r>
            <a:r>
              <a:rPr lang="en-US" dirty="0" err="1" smtClean="0"/>
              <a:t>kao</a:t>
            </a:r>
            <a:r>
              <a:rPr lang="en-US" dirty="0" smtClean="0"/>
              <a:t> “</a:t>
            </a:r>
            <a:r>
              <a:rPr lang="en-US" dirty="0" err="1" smtClean="0"/>
              <a:t>odobrenje</a:t>
            </a:r>
            <a:r>
              <a:rPr lang="en-US" dirty="0" smtClean="0"/>
              <a:t>”. </a:t>
            </a:r>
            <a:r>
              <a:rPr lang="en-US" dirty="0" err="1" smtClean="0"/>
              <a:t>Dopuštenje</a:t>
            </a:r>
            <a:r>
              <a:rPr lang="en-US" dirty="0" smtClean="0"/>
              <a:t> </a:t>
            </a:r>
            <a:r>
              <a:rPr lang="en-US" dirty="0" err="1" smtClean="0"/>
              <a:t>može</a:t>
            </a:r>
            <a:r>
              <a:rPr lang="en-US" dirty="0" smtClean="0"/>
              <a:t> </a:t>
            </a:r>
            <a:r>
              <a:rPr lang="en-US" dirty="0" err="1" smtClean="0"/>
              <a:t>biti</a:t>
            </a:r>
            <a:r>
              <a:rPr lang="en-US" dirty="0" smtClean="0"/>
              <a:t> </a:t>
            </a:r>
            <a:r>
              <a:rPr lang="en-US" dirty="0" err="1" smtClean="0"/>
              <a:t>uskraćeno</a:t>
            </a:r>
            <a:r>
              <a:rPr lang="en-US" dirty="0" smtClean="0"/>
              <a:t> “</a:t>
            </a:r>
            <a:r>
              <a:rPr lang="en-US" dirty="0" err="1" smtClean="0"/>
              <a:t>samo</a:t>
            </a:r>
            <a:r>
              <a:rPr lang="en-US" dirty="0" smtClean="0"/>
              <a:t> </a:t>
            </a:r>
            <a:r>
              <a:rPr lang="en-US" dirty="0" err="1" smtClean="0"/>
              <a:t>iz</a:t>
            </a:r>
            <a:r>
              <a:rPr lang="en-US" dirty="0" smtClean="0"/>
              <a:t> </a:t>
            </a:r>
            <a:r>
              <a:rPr lang="en-US" dirty="0" err="1" smtClean="0"/>
              <a:t>ozbiljnih</a:t>
            </a:r>
            <a:r>
              <a:rPr lang="hr-HR" dirty="0" smtClean="0"/>
              <a:t> </a:t>
            </a:r>
            <a:r>
              <a:rPr lang="en-US" dirty="0" err="1" smtClean="0"/>
              <a:t>razloga</a:t>
            </a:r>
            <a:r>
              <a:rPr lang="en-US" dirty="0" smtClean="0"/>
              <a:t>” (</a:t>
            </a:r>
            <a:r>
              <a:rPr lang="en-US" dirty="0" err="1" smtClean="0"/>
              <a:t>čl</a:t>
            </a:r>
            <a:r>
              <a:rPr lang="en-US" dirty="0" smtClean="0"/>
              <a:t>. 705 ZOO). </a:t>
            </a:r>
            <a:r>
              <a:rPr lang="en-US" dirty="0" err="1" smtClean="0"/>
              <a:t>Ovaj</a:t>
            </a:r>
            <a:r>
              <a:rPr lang="en-US" dirty="0" smtClean="0"/>
              <a:t> </a:t>
            </a:r>
            <a:r>
              <a:rPr lang="en-US" dirty="0" err="1" smtClean="0"/>
              <a:t>pravni</a:t>
            </a:r>
            <a:r>
              <a:rPr lang="en-US" dirty="0" smtClean="0"/>
              <a:t> standard </a:t>
            </a:r>
            <a:r>
              <a:rPr lang="en-US" dirty="0" err="1" smtClean="0"/>
              <a:t>tumači</a:t>
            </a:r>
            <a:r>
              <a:rPr lang="en-US" dirty="0" smtClean="0"/>
              <a:t> se </a:t>
            </a:r>
            <a:r>
              <a:rPr lang="en-US" dirty="0" err="1" smtClean="0"/>
              <a:t>prema</a:t>
            </a:r>
            <a:r>
              <a:rPr lang="en-US" dirty="0" smtClean="0"/>
              <a:t> </a:t>
            </a:r>
            <a:r>
              <a:rPr lang="en-US" dirty="0" err="1" smtClean="0"/>
              <a:t>okolnostima</a:t>
            </a:r>
            <a:r>
              <a:rPr lang="en-US" dirty="0" smtClean="0"/>
              <a:t> </a:t>
            </a:r>
            <a:r>
              <a:rPr lang="en-US" dirty="0" err="1" smtClean="0"/>
              <a:t>konkretnog</a:t>
            </a:r>
            <a:r>
              <a:rPr lang="en-US" dirty="0" smtClean="0"/>
              <a:t> </a:t>
            </a:r>
            <a:r>
              <a:rPr lang="en-US" dirty="0" err="1" smtClean="0"/>
              <a:t>ugovora</a:t>
            </a:r>
            <a:r>
              <a:rPr lang="en-US" dirty="0" smtClean="0"/>
              <a:t> o </a:t>
            </a:r>
            <a:r>
              <a:rPr lang="en-US" dirty="0" err="1" smtClean="0"/>
              <a:t>licenci</a:t>
            </a:r>
            <a:r>
              <a:rPr lang="en-US" dirty="0" smtClean="0"/>
              <a:t>. </a:t>
            </a:r>
            <a:r>
              <a:rPr lang="en-US" dirty="0" err="1" smtClean="0"/>
              <a:t>Ukoliko</a:t>
            </a:r>
            <a:r>
              <a:rPr lang="en-US" dirty="0" smtClean="0"/>
              <a:t> </a:t>
            </a:r>
            <a:r>
              <a:rPr lang="en-US" dirty="0" err="1" smtClean="0"/>
              <a:t>primalac</a:t>
            </a:r>
            <a:r>
              <a:rPr lang="en-US" dirty="0" smtClean="0"/>
              <a:t> </a:t>
            </a:r>
            <a:r>
              <a:rPr lang="en-US" dirty="0" err="1" smtClean="0"/>
              <a:t>licence</a:t>
            </a:r>
            <a:r>
              <a:rPr lang="en-US" dirty="0" smtClean="0"/>
              <a:t> </a:t>
            </a:r>
            <a:r>
              <a:rPr lang="en-US" dirty="0" err="1" smtClean="0"/>
              <a:t>zaključi</a:t>
            </a:r>
            <a:r>
              <a:rPr lang="en-US" dirty="0" smtClean="0"/>
              <a:t> </a:t>
            </a:r>
            <a:r>
              <a:rPr lang="en-US" dirty="0" err="1" smtClean="0"/>
              <a:t>ugovor</a:t>
            </a:r>
            <a:r>
              <a:rPr lang="en-US" dirty="0" smtClean="0"/>
              <a:t> o </a:t>
            </a:r>
            <a:r>
              <a:rPr lang="en-US" dirty="0" err="1" smtClean="0"/>
              <a:t>podlicenci</a:t>
            </a:r>
            <a:r>
              <a:rPr lang="en-US" dirty="0" smtClean="0"/>
              <a:t> </a:t>
            </a:r>
            <a:r>
              <a:rPr lang="en-US" dirty="0" err="1" smtClean="0"/>
              <a:t>bez</a:t>
            </a:r>
            <a:r>
              <a:rPr lang="en-US" dirty="0" smtClean="0"/>
              <a:t> </a:t>
            </a:r>
            <a:r>
              <a:rPr lang="en-US" dirty="0" err="1" smtClean="0"/>
              <a:t>dopuštanja</a:t>
            </a:r>
            <a:r>
              <a:rPr lang="en-US" dirty="0" smtClean="0"/>
              <a:t> </a:t>
            </a:r>
            <a:r>
              <a:rPr lang="en-US" dirty="0" err="1" smtClean="0"/>
              <a:t>davaoca</a:t>
            </a:r>
            <a:r>
              <a:rPr lang="en-US" dirty="0" smtClean="0"/>
              <a:t>, </a:t>
            </a:r>
            <a:r>
              <a:rPr lang="en-US" dirty="0" err="1" smtClean="0"/>
              <a:t>koje</a:t>
            </a:r>
            <a:r>
              <a:rPr lang="en-US" dirty="0" smtClean="0"/>
              <a:t> je </a:t>
            </a:r>
            <a:r>
              <a:rPr lang="en-US" dirty="0" err="1" smtClean="0"/>
              <a:t>prema</a:t>
            </a:r>
            <a:r>
              <a:rPr lang="en-US" dirty="0" smtClean="0"/>
              <a:t> </a:t>
            </a:r>
            <a:r>
              <a:rPr lang="en-US" dirty="0" err="1" smtClean="0"/>
              <a:t>zakonu</a:t>
            </a:r>
            <a:r>
              <a:rPr lang="en-US" dirty="0" smtClean="0"/>
              <a:t> </a:t>
            </a:r>
            <a:r>
              <a:rPr lang="en-US" dirty="0" err="1" smtClean="0"/>
              <a:t>ili</a:t>
            </a:r>
            <a:r>
              <a:rPr lang="en-US" dirty="0" smtClean="0"/>
              <a:t> </a:t>
            </a:r>
            <a:r>
              <a:rPr lang="en-US" dirty="0" err="1" smtClean="0"/>
              <a:t>ugovoru</a:t>
            </a:r>
            <a:r>
              <a:rPr lang="en-US" dirty="0" smtClean="0"/>
              <a:t> </a:t>
            </a:r>
            <a:r>
              <a:rPr lang="en-US" dirty="0" err="1" smtClean="0"/>
              <a:t>neophodno</a:t>
            </a:r>
            <a:r>
              <a:rPr lang="en-US" dirty="0" smtClean="0"/>
              <a:t>, </a:t>
            </a:r>
            <a:r>
              <a:rPr lang="en-US" dirty="0" err="1" smtClean="0"/>
              <a:t>davalac</a:t>
            </a:r>
            <a:r>
              <a:rPr lang="en-US" dirty="0" smtClean="0"/>
              <a:t> </a:t>
            </a:r>
            <a:r>
              <a:rPr lang="en-US" dirty="0" err="1" smtClean="0"/>
              <a:t>može</a:t>
            </a:r>
            <a:r>
              <a:rPr lang="en-US" dirty="0" smtClean="0"/>
              <a:t> </a:t>
            </a:r>
            <a:r>
              <a:rPr lang="en-US" dirty="0" err="1" smtClean="0"/>
              <a:t>otkazati</a:t>
            </a:r>
            <a:r>
              <a:rPr lang="en-US" dirty="0" smtClean="0"/>
              <a:t> </a:t>
            </a:r>
            <a:r>
              <a:rPr lang="en-US" dirty="0" err="1" smtClean="0"/>
              <a:t>ugovor</a:t>
            </a:r>
            <a:r>
              <a:rPr lang="en-US" dirty="0" smtClean="0"/>
              <a:t> o </a:t>
            </a:r>
            <a:r>
              <a:rPr lang="en-US" dirty="0" err="1" smtClean="0"/>
              <a:t>licenci</a:t>
            </a:r>
            <a:r>
              <a:rPr lang="en-US" dirty="0" smtClean="0"/>
              <a:t> </a:t>
            </a:r>
            <a:r>
              <a:rPr lang="en-US" dirty="0" err="1" smtClean="0"/>
              <a:t>i</a:t>
            </a:r>
            <a:r>
              <a:rPr lang="en-US" dirty="0" smtClean="0"/>
              <a:t> </a:t>
            </a:r>
            <a:r>
              <a:rPr lang="en-US" dirty="0" err="1" smtClean="0"/>
              <a:t>bez</a:t>
            </a:r>
            <a:r>
              <a:rPr lang="en-US" dirty="0" smtClean="0"/>
              <a:t> </a:t>
            </a:r>
            <a:r>
              <a:rPr lang="en-US" dirty="0" err="1" smtClean="0"/>
              <a:t>otkaznog</a:t>
            </a:r>
            <a:r>
              <a:rPr lang="en-US" dirty="0" smtClean="0"/>
              <a:t> </a:t>
            </a:r>
            <a:r>
              <a:rPr lang="en-US" dirty="0" err="1" smtClean="0"/>
              <a:t>roka</a:t>
            </a:r>
            <a:r>
              <a:rPr lang="en-US" dirty="0" smtClean="0"/>
              <a:t>, a to </a:t>
            </a:r>
            <a:r>
              <a:rPr lang="en-US" dirty="0" err="1" smtClean="0"/>
              <a:t>znači</a:t>
            </a:r>
            <a:r>
              <a:rPr lang="en-US" dirty="0" smtClean="0"/>
              <a:t> </a:t>
            </a:r>
            <a:r>
              <a:rPr lang="en-US" dirty="0" err="1" smtClean="0"/>
              <a:t>odmah</a:t>
            </a:r>
            <a:r>
              <a:rPr lang="en-US" dirty="0" smtClean="0"/>
              <a:t> (</a:t>
            </a:r>
            <a:r>
              <a:rPr lang="en-US" dirty="0" err="1" smtClean="0"/>
              <a:t>čl</a:t>
            </a:r>
            <a:r>
              <a:rPr lang="en-US" dirty="0" smtClean="0"/>
              <a:t>. 706 ZOO).</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en-US"/>
          </a:p>
        </p:txBody>
      </p:sp>
      <p:sp>
        <p:nvSpPr>
          <p:cNvPr id="3" name="Rezervirano mjesto sadržaja 2"/>
          <p:cNvSpPr>
            <a:spLocks noGrp="1"/>
          </p:cNvSpPr>
          <p:nvPr>
            <p:ph idx="1"/>
          </p:nvPr>
        </p:nvSpPr>
        <p:spPr/>
        <p:txBody>
          <a:bodyPr>
            <a:normAutofit fontScale="85000" lnSpcReduction="20000"/>
          </a:bodyPr>
          <a:lstStyle/>
          <a:p>
            <a:r>
              <a:rPr lang="en-US" dirty="0" err="1" smtClean="0"/>
              <a:t>Treće</a:t>
            </a:r>
            <a:r>
              <a:rPr lang="en-US" dirty="0" smtClean="0"/>
              <a:t> lice </a:t>
            </a:r>
            <a:r>
              <a:rPr lang="en-US" dirty="0" err="1" smtClean="0"/>
              <a:t>kao</a:t>
            </a:r>
            <a:r>
              <a:rPr lang="en-US" dirty="0" smtClean="0"/>
              <a:t> </a:t>
            </a:r>
            <a:r>
              <a:rPr lang="en-US" dirty="0" err="1" smtClean="0"/>
              <a:t>primalac</a:t>
            </a:r>
            <a:r>
              <a:rPr lang="en-US" dirty="0" smtClean="0"/>
              <a:t> </a:t>
            </a:r>
            <a:r>
              <a:rPr lang="en-US" dirty="0" err="1" smtClean="0"/>
              <a:t>podlicence</a:t>
            </a:r>
            <a:r>
              <a:rPr lang="en-US" dirty="0" smtClean="0"/>
              <a:t> </a:t>
            </a:r>
            <a:r>
              <a:rPr lang="en-US" dirty="0" err="1" smtClean="0"/>
              <a:t>načelno</a:t>
            </a:r>
            <a:r>
              <a:rPr lang="en-US" dirty="0" smtClean="0"/>
              <a:t> ne </a:t>
            </a:r>
            <a:r>
              <a:rPr lang="en-US" dirty="0" err="1" smtClean="0"/>
              <a:t>stoji</a:t>
            </a:r>
            <a:r>
              <a:rPr lang="en-US" dirty="0" smtClean="0"/>
              <a:t> </a:t>
            </a:r>
            <a:r>
              <a:rPr lang="en-US" dirty="0" err="1" smtClean="0"/>
              <a:t>sa</a:t>
            </a:r>
            <a:r>
              <a:rPr lang="en-US" dirty="0" smtClean="0"/>
              <a:t> </a:t>
            </a:r>
            <a:r>
              <a:rPr lang="en-US" dirty="0" err="1" smtClean="0"/>
              <a:t>prvobitnim</a:t>
            </a:r>
            <a:r>
              <a:rPr lang="en-US" dirty="0" smtClean="0"/>
              <a:t> </a:t>
            </a:r>
            <a:r>
              <a:rPr lang="en-US" dirty="0" err="1" smtClean="0"/>
              <a:t>davaocem</a:t>
            </a:r>
            <a:r>
              <a:rPr lang="en-US" dirty="0" smtClean="0"/>
              <a:t> </a:t>
            </a:r>
            <a:r>
              <a:rPr lang="en-US" dirty="0" err="1" smtClean="0"/>
              <a:t>licence</a:t>
            </a:r>
            <a:r>
              <a:rPr lang="en-US" dirty="0" smtClean="0"/>
              <a:t> </a:t>
            </a:r>
            <a:r>
              <a:rPr lang="en-US" dirty="0" err="1" smtClean="0"/>
              <a:t>ni</a:t>
            </a:r>
            <a:r>
              <a:rPr lang="en-US" dirty="0" smtClean="0"/>
              <a:t> u </a:t>
            </a:r>
            <a:r>
              <a:rPr lang="en-US" dirty="0" err="1" smtClean="0"/>
              <a:t>kakvom</a:t>
            </a:r>
            <a:r>
              <a:rPr lang="en-US" dirty="0" smtClean="0"/>
              <a:t> </a:t>
            </a:r>
            <a:r>
              <a:rPr lang="en-US" dirty="0" err="1" smtClean="0"/>
              <a:t>pravnom</a:t>
            </a:r>
            <a:r>
              <a:rPr lang="en-US" dirty="0" smtClean="0"/>
              <a:t> </a:t>
            </a:r>
            <a:r>
              <a:rPr lang="en-US" dirty="0" err="1" smtClean="0"/>
              <a:t>odnosu</a:t>
            </a:r>
            <a:r>
              <a:rPr lang="en-US" dirty="0" smtClean="0"/>
              <a:t>, “</a:t>
            </a:r>
            <a:r>
              <a:rPr lang="en-US" dirty="0" err="1" smtClean="0"/>
              <a:t>čak</a:t>
            </a:r>
            <a:r>
              <a:rPr lang="en-US" dirty="0" smtClean="0"/>
              <a:t> </a:t>
            </a:r>
            <a:r>
              <a:rPr lang="en-US" dirty="0" err="1" smtClean="0"/>
              <a:t>ni</a:t>
            </a:r>
            <a:r>
              <a:rPr lang="en-US" dirty="0" smtClean="0"/>
              <a:t> </a:t>
            </a:r>
            <a:r>
              <a:rPr lang="en-US" dirty="0" err="1" smtClean="0"/>
              <a:t>kad</a:t>
            </a:r>
            <a:r>
              <a:rPr lang="en-US" dirty="0" smtClean="0"/>
              <a:t> je </a:t>
            </a:r>
            <a:r>
              <a:rPr lang="en-US" dirty="0" err="1" smtClean="0"/>
              <a:t>davalac</a:t>
            </a:r>
            <a:r>
              <a:rPr lang="en-US" dirty="0" smtClean="0"/>
              <a:t> </a:t>
            </a:r>
            <a:r>
              <a:rPr lang="en-US" dirty="0" err="1" smtClean="0"/>
              <a:t>licence</a:t>
            </a:r>
            <a:r>
              <a:rPr lang="en-US" dirty="0" smtClean="0"/>
              <a:t> </a:t>
            </a:r>
            <a:r>
              <a:rPr lang="en-US" dirty="0" err="1" smtClean="0"/>
              <a:t>dao</a:t>
            </a:r>
            <a:r>
              <a:rPr lang="en-US" dirty="0" smtClean="0"/>
              <a:t> </a:t>
            </a:r>
            <a:r>
              <a:rPr lang="en-US" dirty="0" err="1" smtClean="0"/>
              <a:t>potrebno</a:t>
            </a:r>
            <a:r>
              <a:rPr lang="en-US" dirty="0" smtClean="0"/>
              <a:t> </a:t>
            </a:r>
            <a:r>
              <a:rPr lang="en-US" dirty="0" err="1" smtClean="0"/>
              <a:t>dopuštenje</a:t>
            </a:r>
            <a:r>
              <a:rPr lang="en-US" dirty="0" smtClean="0"/>
              <a:t> </a:t>
            </a:r>
            <a:r>
              <a:rPr lang="en-US" dirty="0" err="1" smtClean="0"/>
              <a:t>za</a:t>
            </a:r>
            <a:r>
              <a:rPr lang="en-US" dirty="0" smtClean="0"/>
              <a:t> </a:t>
            </a:r>
            <a:r>
              <a:rPr lang="en-US" dirty="0" err="1" smtClean="0"/>
              <a:t>zaključivanje</a:t>
            </a:r>
            <a:r>
              <a:rPr lang="en-US" dirty="0" smtClean="0"/>
              <a:t> </a:t>
            </a:r>
            <a:r>
              <a:rPr lang="en-US" dirty="0" err="1" smtClean="0"/>
              <a:t>podlicence</a:t>
            </a:r>
            <a:r>
              <a:rPr lang="en-US" dirty="0" smtClean="0"/>
              <a:t>” (</a:t>
            </a:r>
            <a:r>
              <a:rPr lang="en-US" dirty="0" err="1" smtClean="0"/>
              <a:t>čl</a:t>
            </a:r>
            <a:r>
              <a:rPr lang="en-US" dirty="0" smtClean="0"/>
              <a:t>. 707 ZOO). </a:t>
            </a:r>
            <a:r>
              <a:rPr lang="en-US" dirty="0" err="1" smtClean="0"/>
              <a:t>Jedan</a:t>
            </a:r>
            <a:r>
              <a:rPr lang="en-US" dirty="0" smtClean="0"/>
              <a:t> </a:t>
            </a:r>
            <a:r>
              <a:rPr lang="en-US" dirty="0" err="1" smtClean="0"/>
              <a:t>izuzetak</a:t>
            </a:r>
            <a:r>
              <a:rPr lang="en-US" dirty="0" smtClean="0"/>
              <a:t> </a:t>
            </a:r>
            <a:r>
              <a:rPr lang="en-US" dirty="0" err="1" smtClean="0"/>
              <a:t>ipak</a:t>
            </a:r>
            <a:r>
              <a:rPr lang="en-US" dirty="0" smtClean="0"/>
              <a:t> </a:t>
            </a:r>
            <a:r>
              <a:rPr lang="en-US" dirty="0" err="1" smtClean="0"/>
              <a:t>postoji</a:t>
            </a:r>
            <a:r>
              <a:rPr lang="en-US" dirty="0" smtClean="0"/>
              <a:t> </a:t>
            </a:r>
            <a:r>
              <a:rPr lang="en-US" dirty="0" err="1" smtClean="0"/>
              <a:t>i</a:t>
            </a:r>
            <a:r>
              <a:rPr lang="en-US" dirty="0" smtClean="0"/>
              <a:t> on </a:t>
            </a:r>
            <a:r>
              <a:rPr lang="en-US" dirty="0" err="1" smtClean="0"/>
              <a:t>ima</a:t>
            </a:r>
            <a:r>
              <a:rPr lang="en-US" dirty="0" smtClean="0"/>
              <a:t> </a:t>
            </a:r>
            <a:r>
              <a:rPr lang="en-US" dirty="0" err="1" smtClean="0"/>
              <a:t>zakonski</a:t>
            </a:r>
            <a:r>
              <a:rPr lang="en-US" dirty="0" smtClean="0"/>
              <a:t>, </a:t>
            </a:r>
            <a:r>
              <a:rPr lang="en-US" dirty="0" err="1" smtClean="0"/>
              <a:t>dakle</a:t>
            </a:r>
            <a:r>
              <a:rPr lang="en-US" dirty="0" smtClean="0"/>
              <a:t> </a:t>
            </a:r>
            <a:r>
              <a:rPr lang="en-US" dirty="0" err="1" smtClean="0"/>
              <a:t>prinudni</a:t>
            </a:r>
            <a:r>
              <a:rPr lang="en-US" dirty="0" smtClean="0"/>
              <a:t> </a:t>
            </a:r>
            <a:r>
              <a:rPr lang="en-US" dirty="0" err="1" smtClean="0"/>
              <a:t>karakter</a:t>
            </a:r>
            <a:r>
              <a:rPr lang="en-US" dirty="0" smtClean="0"/>
              <a:t>. </a:t>
            </a:r>
            <a:r>
              <a:rPr lang="en-US" dirty="0" err="1" smtClean="0"/>
              <a:t>Davalac</a:t>
            </a:r>
            <a:r>
              <a:rPr lang="en-US" dirty="0" smtClean="0"/>
              <a:t> </a:t>
            </a:r>
            <a:r>
              <a:rPr lang="en-US" dirty="0" err="1" smtClean="0"/>
              <a:t>licence</a:t>
            </a:r>
            <a:r>
              <a:rPr lang="en-US" dirty="0" smtClean="0"/>
              <a:t> je </a:t>
            </a:r>
            <a:r>
              <a:rPr lang="en-US" dirty="0" err="1" smtClean="0"/>
              <a:t>ovlašten</a:t>
            </a:r>
            <a:r>
              <a:rPr lang="en-US" dirty="0" smtClean="0"/>
              <a:t> </a:t>
            </a:r>
            <a:r>
              <a:rPr lang="en-US" dirty="0" err="1" smtClean="0"/>
              <a:t>da</a:t>
            </a:r>
            <a:r>
              <a:rPr lang="en-US" dirty="0" smtClean="0"/>
              <a:t> </a:t>
            </a:r>
            <a:r>
              <a:rPr lang="en-US" dirty="0" err="1" smtClean="0"/>
              <a:t>od</a:t>
            </a:r>
            <a:r>
              <a:rPr lang="en-US" dirty="0" smtClean="0"/>
              <a:t> </a:t>
            </a:r>
            <a:r>
              <a:rPr lang="en-US" dirty="0" err="1" smtClean="0"/>
              <a:t>primaoca</a:t>
            </a:r>
            <a:r>
              <a:rPr lang="en-US" dirty="0" smtClean="0"/>
              <a:t> </a:t>
            </a:r>
            <a:r>
              <a:rPr lang="en-US" dirty="0" err="1" smtClean="0"/>
              <a:t>podlicence</a:t>
            </a:r>
            <a:r>
              <a:rPr lang="en-US" dirty="0" smtClean="0"/>
              <a:t> </a:t>
            </a:r>
            <a:r>
              <a:rPr lang="en-US" dirty="0" err="1" smtClean="0"/>
              <a:t>zahtijeva</a:t>
            </a:r>
            <a:r>
              <a:rPr lang="en-US" dirty="0" smtClean="0"/>
              <a:t> “</a:t>
            </a:r>
            <a:r>
              <a:rPr lang="en-US" dirty="0" err="1" smtClean="0"/>
              <a:t>isplatu</a:t>
            </a:r>
            <a:r>
              <a:rPr lang="en-US" dirty="0" smtClean="0"/>
              <a:t> </a:t>
            </a:r>
            <a:r>
              <a:rPr lang="en-US" dirty="0" err="1" smtClean="0"/>
              <a:t>iznosa</a:t>
            </a:r>
            <a:r>
              <a:rPr lang="en-US" dirty="0" smtClean="0"/>
              <a:t> </a:t>
            </a:r>
            <a:r>
              <a:rPr lang="en-US" dirty="0" err="1" smtClean="0"/>
              <a:t>koje</a:t>
            </a:r>
            <a:r>
              <a:rPr lang="en-US" dirty="0" smtClean="0"/>
              <a:t> </a:t>
            </a:r>
            <a:r>
              <a:rPr lang="en-US" dirty="0" err="1" smtClean="0"/>
              <a:t>ovaj</a:t>
            </a:r>
            <a:r>
              <a:rPr lang="en-US" dirty="0" smtClean="0"/>
              <a:t> </a:t>
            </a:r>
            <a:r>
              <a:rPr lang="en-US" dirty="0" err="1" smtClean="0"/>
              <a:t>duguje</a:t>
            </a:r>
            <a:r>
              <a:rPr lang="en-US" dirty="0" smtClean="0"/>
              <a:t> </a:t>
            </a:r>
            <a:r>
              <a:rPr lang="en-US" dirty="0" err="1" smtClean="0"/>
              <a:t>davaocu</a:t>
            </a:r>
            <a:r>
              <a:rPr lang="en-US" dirty="0" smtClean="0"/>
              <a:t> </a:t>
            </a:r>
            <a:r>
              <a:rPr lang="en-US" dirty="0" err="1" smtClean="0"/>
              <a:t>podlicence</a:t>
            </a:r>
            <a:r>
              <a:rPr lang="en-US" dirty="0" smtClean="0"/>
              <a:t> </a:t>
            </a:r>
            <a:r>
              <a:rPr lang="en-US" dirty="0" err="1" smtClean="0"/>
              <a:t>po</a:t>
            </a:r>
            <a:r>
              <a:rPr lang="en-US" dirty="0" smtClean="0"/>
              <a:t> </a:t>
            </a:r>
            <a:r>
              <a:rPr lang="en-US" dirty="0" err="1" smtClean="0"/>
              <a:t>osnovi</a:t>
            </a:r>
            <a:r>
              <a:rPr lang="en-US" dirty="0" smtClean="0"/>
              <a:t> </a:t>
            </a:r>
            <a:r>
              <a:rPr lang="en-US" dirty="0" err="1" smtClean="0"/>
              <a:t>podlicence</a:t>
            </a:r>
            <a:r>
              <a:rPr lang="en-US" dirty="0" smtClean="0"/>
              <a:t>” </a:t>
            </a:r>
            <a:r>
              <a:rPr lang="en-US" dirty="0" err="1" smtClean="0"/>
              <a:t>ukoliko</a:t>
            </a:r>
            <a:r>
              <a:rPr lang="en-US" dirty="0" smtClean="0"/>
              <a:t> </a:t>
            </a:r>
            <a:r>
              <a:rPr lang="en-US" dirty="0" err="1" smtClean="0"/>
              <a:t>primalac</a:t>
            </a:r>
            <a:r>
              <a:rPr lang="en-US" dirty="0" smtClean="0"/>
              <a:t> </a:t>
            </a:r>
            <a:r>
              <a:rPr lang="en-US" dirty="0" err="1" smtClean="0"/>
              <a:t>licence</a:t>
            </a:r>
            <a:r>
              <a:rPr lang="en-US" dirty="0" smtClean="0"/>
              <a:t> ne </a:t>
            </a:r>
            <a:r>
              <a:rPr lang="en-US" dirty="0" err="1" smtClean="0"/>
              <a:t>izmiruje</a:t>
            </a:r>
            <a:r>
              <a:rPr lang="en-US" dirty="0" smtClean="0"/>
              <a:t> </a:t>
            </a:r>
            <a:r>
              <a:rPr lang="en-US" dirty="0" err="1" smtClean="0"/>
              <a:t>svoja</a:t>
            </a:r>
            <a:r>
              <a:rPr lang="en-US" dirty="0" smtClean="0"/>
              <a:t> </a:t>
            </a:r>
            <a:r>
              <a:rPr lang="en-US" dirty="0" err="1" smtClean="0"/>
              <a:t>potraživanja</a:t>
            </a:r>
            <a:r>
              <a:rPr lang="en-US" dirty="0" smtClean="0"/>
              <a:t> </a:t>
            </a:r>
            <a:r>
              <a:rPr lang="en-US" dirty="0" err="1" smtClean="0"/>
              <a:t>prema</a:t>
            </a:r>
            <a:r>
              <a:rPr lang="en-US" dirty="0" smtClean="0"/>
              <a:t> </a:t>
            </a:r>
            <a:r>
              <a:rPr lang="en-US" dirty="0" err="1" smtClean="0"/>
              <a:t>njenom</a:t>
            </a:r>
            <a:r>
              <a:rPr lang="en-US" dirty="0" smtClean="0"/>
              <a:t> </a:t>
            </a:r>
            <a:r>
              <a:rPr lang="en-US" dirty="0" err="1" smtClean="0"/>
              <a:t>davaocu</a:t>
            </a:r>
            <a:r>
              <a:rPr lang="en-US" dirty="0" smtClean="0"/>
              <a:t> (</a:t>
            </a:r>
            <a:r>
              <a:rPr lang="en-US" dirty="0" err="1" smtClean="0"/>
              <a:t>čl</a:t>
            </a:r>
            <a:r>
              <a:rPr lang="en-US" dirty="0" smtClean="0"/>
              <a:t>. 707). U </a:t>
            </a:r>
            <a:r>
              <a:rPr lang="en-US" dirty="0" err="1" smtClean="0"/>
              <a:t>ovom</a:t>
            </a:r>
            <a:r>
              <a:rPr lang="en-US" dirty="0" smtClean="0"/>
              <a:t> </a:t>
            </a:r>
            <a:r>
              <a:rPr lang="en-US" dirty="0" err="1" smtClean="0"/>
              <a:t>rješenju</a:t>
            </a:r>
            <a:r>
              <a:rPr lang="en-US" dirty="0" smtClean="0"/>
              <a:t> </a:t>
            </a:r>
            <a:r>
              <a:rPr lang="en-US" dirty="0" err="1" smtClean="0"/>
              <a:t>dolazi</a:t>
            </a:r>
            <a:r>
              <a:rPr lang="en-US" dirty="0" smtClean="0"/>
              <a:t> do </a:t>
            </a:r>
            <a:r>
              <a:rPr lang="en-US" dirty="0" err="1" smtClean="0"/>
              <a:t>izražaja</a:t>
            </a:r>
            <a:r>
              <a:rPr lang="en-US" dirty="0" smtClean="0"/>
              <a:t> </a:t>
            </a:r>
            <a:r>
              <a:rPr lang="en-US" dirty="0" err="1" smtClean="0"/>
              <a:t>shvatanje</a:t>
            </a:r>
            <a:r>
              <a:rPr lang="en-US" dirty="0" smtClean="0"/>
              <a:t> </a:t>
            </a:r>
            <a:r>
              <a:rPr lang="en-US" dirty="0" err="1" smtClean="0"/>
              <a:t>po</a:t>
            </a:r>
            <a:r>
              <a:rPr lang="en-US" dirty="0" smtClean="0"/>
              <a:t> </a:t>
            </a:r>
            <a:r>
              <a:rPr lang="en-US" dirty="0" err="1" smtClean="0"/>
              <a:t>kome</a:t>
            </a:r>
            <a:r>
              <a:rPr lang="en-US" dirty="0" smtClean="0"/>
              <a:t> je </a:t>
            </a:r>
            <a:r>
              <a:rPr lang="en-US" dirty="0" err="1" smtClean="0"/>
              <a:t>licencni</a:t>
            </a:r>
            <a:r>
              <a:rPr lang="en-US" dirty="0" smtClean="0"/>
              <a:t> </a:t>
            </a:r>
            <a:r>
              <a:rPr lang="en-US" dirty="0" err="1" smtClean="0"/>
              <a:t>ugovor</a:t>
            </a:r>
            <a:r>
              <a:rPr lang="en-US" dirty="0" smtClean="0"/>
              <a:t> </a:t>
            </a:r>
            <a:r>
              <a:rPr lang="en-US" dirty="0" err="1" smtClean="0"/>
              <a:t>po</a:t>
            </a:r>
            <a:r>
              <a:rPr lang="en-US" dirty="0" smtClean="0"/>
              <a:t> </a:t>
            </a:r>
            <a:r>
              <a:rPr lang="en-US" dirty="0" err="1" smtClean="0"/>
              <a:t>svojoj</a:t>
            </a:r>
            <a:r>
              <a:rPr lang="en-US" dirty="0" smtClean="0"/>
              <a:t> </a:t>
            </a:r>
            <a:r>
              <a:rPr lang="en-US" dirty="0" err="1" smtClean="0"/>
              <a:t>pravnoj</a:t>
            </a:r>
            <a:r>
              <a:rPr lang="en-US" dirty="0" smtClean="0"/>
              <a:t> </a:t>
            </a:r>
            <a:r>
              <a:rPr lang="en-US" dirty="0" err="1" smtClean="0"/>
              <a:t>prirodi</a:t>
            </a:r>
            <a:r>
              <a:rPr lang="en-US" dirty="0" smtClean="0"/>
              <a:t> </a:t>
            </a:r>
            <a:r>
              <a:rPr lang="en-US" dirty="0" err="1" smtClean="0"/>
              <a:t>zakup</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en-US"/>
          </a:p>
        </p:txBody>
      </p:sp>
      <p:sp>
        <p:nvSpPr>
          <p:cNvPr id="3" name="Rezervirano mjesto sadržaja 2"/>
          <p:cNvSpPr>
            <a:spLocks noGrp="1"/>
          </p:cNvSpPr>
          <p:nvPr>
            <p:ph idx="1"/>
          </p:nvPr>
        </p:nvSpPr>
        <p:spPr/>
        <p:txBody>
          <a:bodyPr>
            <a:normAutofit fontScale="70000" lnSpcReduction="20000"/>
          </a:bodyPr>
          <a:lstStyle/>
          <a:p>
            <a:r>
              <a:rPr lang="en-US" b="1" dirty="0" smtClean="0"/>
              <a:t>VI PRESTANAK UGOVORA O LICENCI</a:t>
            </a:r>
          </a:p>
          <a:p>
            <a:r>
              <a:rPr lang="en-US" b="1" dirty="0" smtClean="0"/>
              <a:t>1. </a:t>
            </a:r>
            <a:r>
              <a:rPr lang="en-US" b="1" dirty="0" err="1" smtClean="0"/>
              <a:t>Prestanak</a:t>
            </a:r>
            <a:r>
              <a:rPr lang="en-US" b="1" dirty="0" smtClean="0"/>
              <a:t> </a:t>
            </a:r>
            <a:r>
              <a:rPr lang="en-US" b="1" dirty="0" err="1" smtClean="0"/>
              <a:t>protekom</a:t>
            </a:r>
            <a:r>
              <a:rPr lang="en-US" b="1" dirty="0" smtClean="0"/>
              <a:t> </a:t>
            </a:r>
            <a:r>
              <a:rPr lang="en-US" b="1" dirty="0" err="1" smtClean="0"/>
              <a:t>vremena</a:t>
            </a:r>
            <a:endParaRPr lang="en-US" b="1" dirty="0" smtClean="0"/>
          </a:p>
          <a:p>
            <a:r>
              <a:rPr lang="vi-VN" dirty="0" smtClean="0"/>
              <a:t>Ukoliko je ugovor o licenci sklopljen na određeno vrijeme, njegovim istekom se gasi i ugovor (čl. 708 ZOO). Poseban otkaz nije tada potreban.</a:t>
            </a:r>
          </a:p>
          <a:p>
            <a:r>
              <a:rPr lang="vi-VN" dirty="0" smtClean="0"/>
              <a:t>Shodno opštim pravilima obligacionog prava, produžavanje ovakvih ugovora konkludentnim radnjama je moguće. Ako primalac licence nastavi da iskorištava predmet ugovora i nakon proteka roka, a davalac se tome ne protivi, smatra se da je ugovor prećutno produžen sa istim elementima, osim toka trajanja. Produžni ugovor je zaključen na neodređeno vrijeme, pa mora prestati otkazom. Pored toga, obezbjeđenja koja su dala treća lica prestaju da važe (čl. 709 ZOO).</a:t>
            </a:r>
          </a:p>
          <a:p>
            <a:r>
              <a:rPr lang="en-US" dirty="0" err="1" smtClean="0"/>
              <a:t>Izložena</a:t>
            </a:r>
            <a:r>
              <a:rPr lang="en-US" dirty="0" smtClean="0"/>
              <a:t> </a:t>
            </a:r>
            <a:r>
              <a:rPr lang="en-US" dirty="0" err="1" smtClean="0"/>
              <a:t>rješenja</a:t>
            </a:r>
            <a:r>
              <a:rPr lang="en-US" dirty="0" smtClean="0"/>
              <a:t> ne </a:t>
            </a:r>
            <a:r>
              <a:rPr lang="en-US" dirty="0" err="1" smtClean="0"/>
              <a:t>utiču</a:t>
            </a:r>
            <a:r>
              <a:rPr lang="en-US" dirty="0" smtClean="0"/>
              <a:t> </a:t>
            </a:r>
            <a:r>
              <a:rPr lang="en-US" dirty="0" err="1" smtClean="0"/>
              <a:t>na</a:t>
            </a:r>
            <a:r>
              <a:rPr lang="en-US" dirty="0" smtClean="0"/>
              <a:t> </a:t>
            </a:r>
            <a:r>
              <a:rPr lang="en-US" dirty="0" err="1" smtClean="0"/>
              <a:t>pravo</a:t>
            </a:r>
            <a:r>
              <a:rPr lang="en-US" dirty="0" smtClean="0"/>
              <a:t> </a:t>
            </a:r>
            <a:r>
              <a:rPr lang="en-US" dirty="0" err="1" smtClean="0"/>
              <a:t>stranaka</a:t>
            </a:r>
            <a:r>
              <a:rPr lang="en-US" dirty="0" smtClean="0"/>
              <a:t> </a:t>
            </a:r>
            <a:r>
              <a:rPr lang="en-US" dirty="0" err="1" smtClean="0"/>
              <a:t>da</a:t>
            </a:r>
            <a:r>
              <a:rPr lang="en-US" dirty="0" smtClean="0"/>
              <a:t> </a:t>
            </a:r>
            <a:r>
              <a:rPr lang="en-US" dirty="0" err="1" smtClean="0"/>
              <a:t>ugovor</a:t>
            </a:r>
            <a:r>
              <a:rPr lang="en-US" dirty="0" smtClean="0"/>
              <a:t> </a:t>
            </a:r>
            <a:r>
              <a:rPr lang="en-US" dirty="0" err="1" smtClean="0"/>
              <a:t>raskinu</a:t>
            </a:r>
            <a:r>
              <a:rPr lang="en-US" dirty="0" smtClean="0"/>
              <a:t> </a:t>
            </a:r>
            <a:r>
              <a:rPr lang="en-US" dirty="0" err="1" smtClean="0"/>
              <a:t>sporazumno</a:t>
            </a:r>
            <a:r>
              <a:rPr lang="en-US" dirty="0" smtClean="0"/>
              <a: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en-US"/>
          </a:p>
        </p:txBody>
      </p:sp>
      <p:sp>
        <p:nvSpPr>
          <p:cNvPr id="3" name="Rezervirano mjesto sadržaja 2"/>
          <p:cNvSpPr>
            <a:spLocks noGrp="1"/>
          </p:cNvSpPr>
          <p:nvPr>
            <p:ph idx="1"/>
          </p:nvPr>
        </p:nvSpPr>
        <p:spPr/>
        <p:txBody>
          <a:bodyPr>
            <a:normAutofit fontScale="85000" lnSpcReduction="20000"/>
          </a:bodyPr>
          <a:lstStyle/>
          <a:p>
            <a:r>
              <a:rPr lang="en-US" dirty="0" err="1" smtClean="0"/>
              <a:t>Vezanost</a:t>
            </a:r>
            <a:r>
              <a:rPr lang="en-US" dirty="0" smtClean="0"/>
              <a:t> </a:t>
            </a:r>
            <a:r>
              <a:rPr lang="en-US" dirty="0" err="1" smtClean="0"/>
              <a:t>navedenih</a:t>
            </a:r>
            <a:r>
              <a:rPr lang="en-US" dirty="0" smtClean="0"/>
              <a:t> </a:t>
            </a:r>
            <a:r>
              <a:rPr lang="en-US" dirty="0" err="1" smtClean="0"/>
              <a:t>objekata</a:t>
            </a:r>
            <a:r>
              <a:rPr lang="en-US" dirty="0" smtClean="0"/>
              <a:t> </a:t>
            </a:r>
            <a:r>
              <a:rPr lang="en-US" dirty="0" err="1" smtClean="0"/>
              <a:t>sa</a:t>
            </a:r>
            <a:r>
              <a:rPr lang="en-US" dirty="0" smtClean="0"/>
              <a:t> </a:t>
            </a:r>
            <a:r>
              <a:rPr lang="en-US" dirty="0" err="1" smtClean="0"/>
              <a:t>jedne</a:t>
            </a:r>
            <a:r>
              <a:rPr lang="en-US" dirty="0" smtClean="0"/>
              <a:t> </a:t>
            </a:r>
            <a:r>
              <a:rPr lang="en-US" dirty="0" err="1" smtClean="0"/>
              <a:t>strane</a:t>
            </a:r>
            <a:r>
              <a:rPr lang="en-US" dirty="0" smtClean="0"/>
              <a:t> </a:t>
            </a:r>
            <a:r>
              <a:rPr lang="en-US" dirty="0" err="1" smtClean="0"/>
              <a:t>za</a:t>
            </a:r>
            <a:r>
              <a:rPr lang="en-US" dirty="0" smtClean="0"/>
              <a:t> </a:t>
            </a:r>
            <a:r>
              <a:rPr lang="en-US" dirty="0" err="1" smtClean="0"/>
              <a:t>ličnost</a:t>
            </a:r>
            <a:r>
              <a:rPr lang="en-US" dirty="0" smtClean="0"/>
              <a:t> </a:t>
            </a:r>
            <a:r>
              <a:rPr lang="en-US" dirty="0" err="1" smtClean="0"/>
              <a:t>stvaraoca</a:t>
            </a:r>
            <a:r>
              <a:rPr lang="en-US" dirty="0" smtClean="0"/>
              <a:t>, a </a:t>
            </a:r>
            <a:r>
              <a:rPr lang="en-US" dirty="0" err="1" smtClean="0"/>
              <a:t>sa</a:t>
            </a:r>
            <a:r>
              <a:rPr lang="en-US" dirty="0" smtClean="0"/>
              <a:t> </a:t>
            </a:r>
            <a:r>
              <a:rPr lang="en-US" dirty="0" err="1" smtClean="0"/>
              <a:t>druge</a:t>
            </a:r>
            <a:r>
              <a:rPr lang="en-US" dirty="0" smtClean="0"/>
              <a:t> </a:t>
            </a:r>
            <a:r>
              <a:rPr lang="en-US" dirty="0" err="1" smtClean="0"/>
              <a:t>podložnost</a:t>
            </a:r>
            <a:r>
              <a:rPr lang="en-US" dirty="0" smtClean="0"/>
              <a:t> </a:t>
            </a:r>
            <a:r>
              <a:rPr lang="en-US" dirty="0" err="1" smtClean="0"/>
              <a:t>objektiviziranom</a:t>
            </a:r>
            <a:r>
              <a:rPr lang="en-US" dirty="0" smtClean="0"/>
              <a:t> </a:t>
            </a:r>
            <a:r>
              <a:rPr lang="en-US" dirty="0" err="1" smtClean="0"/>
              <a:t>tržišnom</a:t>
            </a:r>
            <a:r>
              <a:rPr lang="en-US" dirty="0" smtClean="0"/>
              <a:t> </a:t>
            </a:r>
            <a:r>
              <a:rPr lang="en-US" dirty="0" err="1" smtClean="0"/>
              <a:t>vrednovanju</a:t>
            </a:r>
            <a:r>
              <a:rPr lang="en-US" dirty="0" smtClean="0"/>
              <a:t> </a:t>
            </a:r>
            <a:r>
              <a:rPr lang="en-US" dirty="0" err="1" smtClean="0"/>
              <a:t>dovodi</a:t>
            </a:r>
            <a:r>
              <a:rPr lang="en-US" dirty="0" smtClean="0"/>
              <a:t> do </a:t>
            </a:r>
            <a:r>
              <a:rPr lang="en-US" dirty="0" err="1" smtClean="0"/>
              <a:t>dvostruke</a:t>
            </a:r>
            <a:r>
              <a:rPr lang="en-US" dirty="0" smtClean="0"/>
              <a:t> </a:t>
            </a:r>
            <a:r>
              <a:rPr lang="en-US" dirty="0" err="1" smtClean="0"/>
              <a:t>prirode</a:t>
            </a:r>
            <a:r>
              <a:rPr lang="en-US" dirty="0" smtClean="0"/>
              <a:t> </a:t>
            </a:r>
            <a:r>
              <a:rPr lang="en-US" dirty="0" err="1" smtClean="0"/>
              <a:t>prava</a:t>
            </a:r>
            <a:r>
              <a:rPr lang="en-US" dirty="0" smtClean="0"/>
              <a:t> </a:t>
            </a:r>
            <a:r>
              <a:rPr lang="en-US" dirty="0" err="1" smtClean="0"/>
              <a:t>koja</a:t>
            </a:r>
            <a:r>
              <a:rPr lang="en-US" dirty="0" smtClean="0"/>
              <a:t> </a:t>
            </a:r>
            <a:r>
              <a:rPr lang="en-US" dirty="0" err="1" smtClean="0"/>
              <a:t>povodom</a:t>
            </a:r>
            <a:r>
              <a:rPr lang="en-US" dirty="0" smtClean="0"/>
              <a:t> </a:t>
            </a:r>
            <a:r>
              <a:rPr lang="en-US" dirty="0" err="1" smtClean="0"/>
              <a:t>njih</a:t>
            </a:r>
            <a:r>
              <a:rPr lang="en-US" dirty="0" smtClean="0"/>
              <a:t> </a:t>
            </a:r>
            <a:r>
              <a:rPr lang="en-US" dirty="0" err="1" smtClean="0"/>
              <a:t>nastaju</a:t>
            </a:r>
            <a:r>
              <a:rPr lang="en-US" dirty="0" smtClean="0"/>
              <a:t>. </a:t>
            </a:r>
            <a:r>
              <a:rPr lang="en-US" dirty="0" err="1" smtClean="0"/>
              <a:t>Ona</a:t>
            </a:r>
            <a:r>
              <a:rPr lang="en-US" dirty="0" smtClean="0"/>
              <a:t> </a:t>
            </a:r>
            <a:r>
              <a:rPr lang="en-US" dirty="0" err="1" smtClean="0"/>
              <a:t>su</a:t>
            </a:r>
            <a:r>
              <a:rPr lang="en-US" dirty="0" smtClean="0"/>
              <a:t> </a:t>
            </a:r>
            <a:r>
              <a:rPr lang="en-US" dirty="0" err="1" smtClean="0"/>
              <a:t>istovremeno</a:t>
            </a:r>
            <a:r>
              <a:rPr lang="en-US" dirty="0" smtClean="0"/>
              <a:t> </a:t>
            </a:r>
            <a:r>
              <a:rPr lang="en-US" dirty="0" err="1" smtClean="0"/>
              <a:t>i</a:t>
            </a:r>
            <a:r>
              <a:rPr lang="en-US" dirty="0" smtClean="0"/>
              <a:t> </a:t>
            </a:r>
            <a:r>
              <a:rPr lang="en-US" dirty="0" err="1" smtClean="0"/>
              <a:t>lična</a:t>
            </a:r>
            <a:r>
              <a:rPr lang="en-US" dirty="0" smtClean="0"/>
              <a:t> (</a:t>
            </a:r>
            <a:r>
              <a:rPr lang="en-US" dirty="0" err="1" smtClean="0"/>
              <a:t>moralna</a:t>
            </a:r>
            <a:r>
              <a:rPr lang="en-US" dirty="0" smtClean="0"/>
              <a:t>) </a:t>
            </a:r>
            <a:r>
              <a:rPr lang="en-US" dirty="0" err="1" smtClean="0"/>
              <a:t>i</a:t>
            </a:r>
            <a:r>
              <a:rPr lang="en-US" dirty="0" smtClean="0"/>
              <a:t> </a:t>
            </a:r>
            <a:r>
              <a:rPr lang="en-US" dirty="0" err="1" smtClean="0"/>
              <a:t>imovinska</a:t>
            </a:r>
            <a:r>
              <a:rPr lang="en-US" dirty="0" smtClean="0"/>
              <a:t> </a:t>
            </a:r>
            <a:r>
              <a:rPr lang="en-US" dirty="0" err="1" smtClean="0"/>
              <a:t>prava</a:t>
            </a:r>
            <a:r>
              <a:rPr lang="en-US" dirty="0" smtClean="0"/>
              <a:t>. </a:t>
            </a:r>
            <a:r>
              <a:rPr lang="en-US" dirty="0" smtClean="0"/>
              <a:t>Oba </a:t>
            </a:r>
            <a:r>
              <a:rPr lang="en-US" dirty="0" err="1" smtClean="0"/>
              <a:t>imaju</a:t>
            </a:r>
            <a:r>
              <a:rPr lang="en-US" dirty="0" smtClean="0"/>
              <a:t> </a:t>
            </a:r>
            <a:r>
              <a:rPr lang="en-US" dirty="0" err="1" smtClean="0"/>
              <a:t>apsolutni</a:t>
            </a:r>
            <a:r>
              <a:rPr lang="en-US" dirty="0" smtClean="0"/>
              <a:t> </a:t>
            </a:r>
            <a:r>
              <a:rPr lang="en-US" dirty="0" err="1" smtClean="0"/>
              <a:t>karakter</a:t>
            </a:r>
            <a:r>
              <a:rPr lang="en-US" dirty="0" smtClean="0"/>
              <a:t>; pod </a:t>
            </a:r>
            <a:r>
              <a:rPr lang="en-US" dirty="0" err="1" smtClean="0"/>
              <a:t>zakonskim</a:t>
            </a:r>
            <a:r>
              <a:rPr lang="en-US" dirty="0" smtClean="0"/>
              <a:t> </a:t>
            </a:r>
            <a:r>
              <a:rPr lang="en-US" dirty="0" err="1" smtClean="0"/>
              <a:t>uslovima</a:t>
            </a:r>
            <a:r>
              <a:rPr lang="en-US" dirty="0" smtClean="0"/>
              <a:t> </a:t>
            </a:r>
            <a:r>
              <a:rPr lang="en-US" dirty="0" err="1" smtClean="0"/>
              <a:t>svome</a:t>
            </a:r>
            <a:r>
              <a:rPr lang="en-US" dirty="0" smtClean="0"/>
              <a:t> </a:t>
            </a:r>
            <a:r>
              <a:rPr lang="en-US" dirty="0" err="1" smtClean="0"/>
              <a:t>titularu</a:t>
            </a:r>
            <a:r>
              <a:rPr lang="en-US" dirty="0" smtClean="0"/>
              <a:t> </a:t>
            </a:r>
            <a:r>
              <a:rPr lang="en-US" dirty="0" err="1" smtClean="0"/>
              <a:t>daju</a:t>
            </a:r>
            <a:r>
              <a:rPr lang="en-US" dirty="0" smtClean="0"/>
              <a:t> </a:t>
            </a:r>
            <a:r>
              <a:rPr lang="en-US" dirty="0" err="1" smtClean="0"/>
              <a:t>monopolska</a:t>
            </a:r>
            <a:r>
              <a:rPr lang="en-US" dirty="0" smtClean="0"/>
              <a:t> </a:t>
            </a:r>
            <a:r>
              <a:rPr lang="en-US" dirty="0" err="1" smtClean="0"/>
              <a:t>ovlaštenja</a:t>
            </a:r>
            <a:r>
              <a:rPr lang="en-US" dirty="0" smtClean="0"/>
              <a:t> </a:t>
            </a:r>
            <a:r>
              <a:rPr lang="en-US" dirty="0" err="1" smtClean="0"/>
              <a:t>i</a:t>
            </a:r>
            <a:r>
              <a:rPr lang="en-US" dirty="0" smtClean="0"/>
              <a:t> </a:t>
            </a:r>
            <a:r>
              <a:rPr lang="en-US" dirty="0" err="1" smtClean="0"/>
              <a:t>djeluju</a:t>
            </a:r>
            <a:r>
              <a:rPr lang="en-US" dirty="0" smtClean="0"/>
              <a:t> </a:t>
            </a:r>
            <a:r>
              <a:rPr lang="en-US" dirty="0" err="1" smtClean="0"/>
              <a:t>prema</a:t>
            </a:r>
            <a:r>
              <a:rPr lang="en-US" dirty="0" smtClean="0"/>
              <a:t> </a:t>
            </a:r>
            <a:r>
              <a:rPr lang="en-US" dirty="0" err="1" smtClean="0"/>
              <a:t>svim</a:t>
            </a:r>
            <a:r>
              <a:rPr lang="en-US" dirty="0" smtClean="0"/>
              <a:t> </a:t>
            </a:r>
            <a:r>
              <a:rPr lang="en-US" dirty="0" err="1" smtClean="0"/>
              <a:t>drugim</a:t>
            </a:r>
            <a:r>
              <a:rPr lang="en-US" dirty="0" smtClean="0"/>
              <a:t> </a:t>
            </a:r>
            <a:r>
              <a:rPr lang="en-US" dirty="0" err="1" smtClean="0"/>
              <a:t>licima</a:t>
            </a:r>
            <a:r>
              <a:rPr lang="en-US" dirty="0" smtClean="0"/>
              <a:t> (</a:t>
            </a:r>
            <a:r>
              <a:rPr lang="en-US" dirty="0" err="1" smtClean="0"/>
              <a:t>erga</a:t>
            </a:r>
            <a:r>
              <a:rPr lang="en-US" dirty="0" smtClean="0"/>
              <a:t> </a:t>
            </a:r>
            <a:r>
              <a:rPr lang="en-US" dirty="0" err="1" smtClean="0"/>
              <a:t>omnes</a:t>
            </a:r>
            <a:r>
              <a:rPr lang="en-US" dirty="0" smtClean="0"/>
              <a:t>). </a:t>
            </a:r>
            <a:r>
              <a:rPr lang="en-US" dirty="0" err="1" smtClean="0"/>
              <a:t>Upravo</a:t>
            </a:r>
            <a:r>
              <a:rPr lang="en-US" dirty="0" smtClean="0"/>
              <a:t> </a:t>
            </a:r>
            <a:r>
              <a:rPr lang="en-US" dirty="0" err="1" smtClean="0"/>
              <a:t>zbog</a:t>
            </a:r>
            <a:r>
              <a:rPr lang="en-US" dirty="0" smtClean="0"/>
              <a:t> toga se </a:t>
            </a:r>
            <a:r>
              <a:rPr lang="en-US" dirty="0" err="1" smtClean="0"/>
              <a:t>većina</a:t>
            </a:r>
            <a:r>
              <a:rPr lang="en-US" dirty="0" smtClean="0"/>
              <a:t> </a:t>
            </a:r>
            <a:r>
              <a:rPr lang="en-US" dirty="0" err="1" smtClean="0"/>
              <a:t>prava</a:t>
            </a:r>
            <a:r>
              <a:rPr lang="en-US" dirty="0" smtClean="0"/>
              <a:t> </a:t>
            </a:r>
            <a:r>
              <a:rPr lang="en-US" dirty="0" err="1" smtClean="0"/>
              <a:t>industrijske</a:t>
            </a:r>
            <a:r>
              <a:rPr lang="en-US" dirty="0" smtClean="0"/>
              <a:t> </a:t>
            </a:r>
            <a:r>
              <a:rPr lang="en-US" dirty="0" err="1" smtClean="0"/>
              <a:t>svojine</a:t>
            </a:r>
            <a:r>
              <a:rPr lang="en-US" dirty="0" smtClean="0"/>
              <a:t> </a:t>
            </a:r>
            <a:r>
              <a:rPr lang="en-US" dirty="0" err="1" smtClean="0"/>
              <a:t>upisuje</a:t>
            </a:r>
            <a:r>
              <a:rPr lang="en-US" dirty="0" smtClean="0"/>
              <a:t> u </a:t>
            </a:r>
            <a:r>
              <a:rPr lang="en-US" dirty="0" err="1" smtClean="0"/>
              <a:t>posebne</a:t>
            </a:r>
            <a:r>
              <a:rPr lang="en-US" dirty="0" smtClean="0"/>
              <a:t> </a:t>
            </a:r>
            <a:r>
              <a:rPr lang="en-US" dirty="0" err="1" smtClean="0"/>
              <a:t>registre</a:t>
            </a:r>
            <a:r>
              <a:rPr lang="en-US" dirty="0" smtClean="0"/>
              <a:t> </a:t>
            </a:r>
            <a:r>
              <a:rPr lang="en-US" dirty="0" err="1" smtClean="0"/>
              <a:t>kod</a:t>
            </a:r>
            <a:r>
              <a:rPr lang="en-US" dirty="0" smtClean="0"/>
              <a:t> </a:t>
            </a:r>
            <a:r>
              <a:rPr lang="en-US" dirty="0" err="1" smtClean="0"/>
              <a:t>Instituta</a:t>
            </a:r>
            <a:r>
              <a:rPr lang="en-US" dirty="0" smtClean="0"/>
              <a:t> </a:t>
            </a:r>
            <a:r>
              <a:rPr lang="en-US" dirty="0" err="1" smtClean="0"/>
              <a:t>za</a:t>
            </a:r>
            <a:r>
              <a:rPr lang="en-US" dirty="0" smtClean="0"/>
              <a:t> </a:t>
            </a:r>
            <a:r>
              <a:rPr lang="en-US" dirty="0" err="1" smtClean="0"/>
              <a:t>standarde</a:t>
            </a:r>
            <a:r>
              <a:rPr lang="en-US" dirty="0" smtClean="0"/>
              <a:t>, </a:t>
            </a:r>
            <a:r>
              <a:rPr lang="en-US" dirty="0" err="1" smtClean="0"/>
              <a:t>mjeriteljstvo</a:t>
            </a:r>
            <a:r>
              <a:rPr lang="en-US" dirty="0" smtClean="0"/>
              <a:t> </a:t>
            </a:r>
            <a:r>
              <a:rPr lang="en-US" dirty="0" err="1" smtClean="0"/>
              <a:t>i</a:t>
            </a:r>
            <a:r>
              <a:rPr lang="en-US" dirty="0" smtClean="0"/>
              <a:t> </a:t>
            </a:r>
            <a:r>
              <a:rPr lang="en-US" dirty="0" err="1" smtClean="0"/>
              <a:t>intelektualno</a:t>
            </a:r>
            <a:r>
              <a:rPr lang="en-US" dirty="0" smtClean="0"/>
              <a:t> </a:t>
            </a:r>
            <a:r>
              <a:rPr lang="en-US" dirty="0" err="1" smtClean="0"/>
              <a:t>vlasništvo</a:t>
            </a:r>
            <a:r>
              <a:rPr lang="en-US" dirty="0" smtClean="0"/>
              <a:t> </a:t>
            </a:r>
            <a:r>
              <a:rPr lang="en-US" dirty="0" err="1" smtClean="0"/>
              <a:t>Bosne</a:t>
            </a:r>
            <a:r>
              <a:rPr lang="en-US" dirty="0" smtClean="0"/>
              <a:t> </a:t>
            </a:r>
            <a:r>
              <a:rPr lang="en-US" dirty="0" err="1" smtClean="0"/>
              <a:t>i</a:t>
            </a:r>
            <a:r>
              <a:rPr lang="en-US" dirty="0" smtClean="0"/>
              <a:t> </a:t>
            </a:r>
            <a:r>
              <a:rPr lang="en-US" dirty="0" err="1" smtClean="0"/>
              <a:t>Hercegovine</a:t>
            </a:r>
            <a:r>
              <a:rPr lang="en-US" dirty="0" smtClean="0"/>
              <a:t> (</a:t>
            </a:r>
            <a:r>
              <a:rPr lang="en-US" dirty="0" err="1" smtClean="0"/>
              <a:t>dalje</a:t>
            </a:r>
            <a:r>
              <a:rPr lang="en-US" dirty="0" smtClean="0"/>
              <a:t>: </a:t>
            </a:r>
            <a:r>
              <a:rPr lang="en-US" dirty="0" err="1" smtClean="0"/>
              <a:t>Institut</a:t>
            </a:r>
            <a:r>
              <a:rPr lang="en-US" dirty="0" smtClean="0"/>
              <a:t>). </a:t>
            </a:r>
            <a:r>
              <a:rPr lang="en-US" dirty="0" err="1" smtClean="0"/>
              <a:t>Prenosiva</a:t>
            </a:r>
            <a:r>
              <a:rPr lang="en-US" dirty="0" smtClean="0"/>
              <a:t> </a:t>
            </a:r>
            <a:r>
              <a:rPr lang="en-US" dirty="0" err="1" smtClean="0"/>
              <a:t>su</a:t>
            </a:r>
            <a:r>
              <a:rPr lang="en-US" dirty="0" smtClean="0"/>
              <a:t> </a:t>
            </a:r>
            <a:r>
              <a:rPr lang="en-US" dirty="0" err="1" smtClean="0"/>
              <a:t>samo</a:t>
            </a:r>
            <a:r>
              <a:rPr lang="en-US" dirty="0" smtClean="0"/>
              <a:t> </a:t>
            </a:r>
            <a:r>
              <a:rPr lang="en-US" dirty="0" err="1" smtClean="0"/>
              <a:t>ona</a:t>
            </a:r>
            <a:r>
              <a:rPr lang="en-US" dirty="0" smtClean="0"/>
              <a:t> </a:t>
            </a:r>
            <a:r>
              <a:rPr lang="en-US" dirty="0" err="1" smtClean="0"/>
              <a:t>prava</a:t>
            </a:r>
            <a:r>
              <a:rPr lang="en-US" dirty="0" smtClean="0"/>
              <a:t> </a:t>
            </a:r>
            <a:r>
              <a:rPr lang="en-US" dirty="0" err="1" smtClean="0"/>
              <a:t>industrijske</a:t>
            </a:r>
            <a:r>
              <a:rPr lang="en-US" dirty="0" smtClean="0"/>
              <a:t> </a:t>
            </a:r>
            <a:r>
              <a:rPr lang="en-US" dirty="0" err="1" smtClean="0"/>
              <a:t>svojine</a:t>
            </a:r>
            <a:r>
              <a:rPr lang="en-US" dirty="0" smtClean="0"/>
              <a:t> </a:t>
            </a:r>
            <a:r>
              <a:rPr lang="en-US" dirty="0" err="1" smtClean="0"/>
              <a:t>koja</a:t>
            </a:r>
            <a:r>
              <a:rPr lang="en-US" dirty="0" smtClean="0"/>
              <a:t> </a:t>
            </a:r>
            <a:r>
              <a:rPr lang="en-US" dirty="0" err="1" smtClean="0"/>
              <a:t>imaju</a:t>
            </a:r>
            <a:r>
              <a:rPr lang="en-US" dirty="0" smtClean="0"/>
              <a:t> </a:t>
            </a:r>
            <a:r>
              <a:rPr lang="en-US" dirty="0" err="1" smtClean="0"/>
              <a:t>imovinski</a:t>
            </a:r>
            <a:r>
              <a:rPr lang="en-US" dirty="0" smtClean="0"/>
              <a:t> </a:t>
            </a:r>
            <a:r>
              <a:rPr lang="en-US" dirty="0" err="1" smtClean="0"/>
              <a:t>karakter</a:t>
            </a:r>
            <a:r>
              <a:rPr lang="en-US" dirty="0" smtClean="0"/>
              <a:t>.</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en-US"/>
          </a:p>
        </p:txBody>
      </p:sp>
      <p:sp>
        <p:nvSpPr>
          <p:cNvPr id="3" name="Rezervirano mjesto sadržaja 2"/>
          <p:cNvSpPr>
            <a:spLocks noGrp="1"/>
          </p:cNvSpPr>
          <p:nvPr>
            <p:ph idx="1"/>
          </p:nvPr>
        </p:nvSpPr>
        <p:spPr/>
        <p:txBody>
          <a:bodyPr>
            <a:normAutofit fontScale="77500" lnSpcReduction="20000"/>
          </a:bodyPr>
          <a:lstStyle/>
          <a:p>
            <a:r>
              <a:rPr lang="en-US" b="1" dirty="0" smtClean="0"/>
              <a:t>2. </a:t>
            </a:r>
            <a:r>
              <a:rPr lang="en-US" b="1" dirty="0" err="1" smtClean="0"/>
              <a:t>Otkaz</a:t>
            </a:r>
            <a:endParaRPr lang="en-US" b="1" dirty="0" smtClean="0"/>
          </a:p>
          <a:p>
            <a:r>
              <a:rPr lang="vi-VN" dirty="0" smtClean="0"/>
              <a:t>Ugovori o licenci sklopljeni na neodređeno vrijeme prestaju otkazom bilo koje stranke. Otkazni rok se ugovara, zavisno od predmeta licence i ciljeva stranaka. Ukoliko on ne bude utvrđen u ugovoru, vrijediće dispozitivna rješenja Zakona o obligacionim odnosima. Prema njima, ugovor se ne može otkazati u prvoj godini svog trajanja. Po njenom isteku, otkazni zakonski rok iznosi šest mjeseci (čl. 710 ZOO).</a:t>
            </a:r>
          </a:p>
          <a:p>
            <a:r>
              <a:rPr lang="en-US" dirty="0" err="1" smtClean="0"/>
              <a:t>Ukoliko</a:t>
            </a:r>
            <a:r>
              <a:rPr lang="en-US" dirty="0" smtClean="0"/>
              <a:t> </a:t>
            </a:r>
            <a:r>
              <a:rPr lang="en-US" dirty="0" err="1" smtClean="0"/>
              <a:t>stranke</a:t>
            </a:r>
            <a:r>
              <a:rPr lang="en-US" dirty="0" smtClean="0"/>
              <a:t> </a:t>
            </a:r>
            <a:r>
              <a:rPr lang="en-US" dirty="0" err="1" smtClean="0"/>
              <a:t>ugovor</a:t>
            </a:r>
            <a:r>
              <a:rPr lang="en-US" dirty="0" smtClean="0"/>
              <a:t> </a:t>
            </a:r>
            <a:r>
              <a:rPr lang="en-US" dirty="0" err="1" smtClean="0"/>
              <a:t>raskidaju</a:t>
            </a:r>
            <a:r>
              <a:rPr lang="en-US" dirty="0" smtClean="0"/>
              <a:t> </a:t>
            </a:r>
            <a:r>
              <a:rPr lang="en-US" dirty="0" err="1" smtClean="0"/>
              <a:t>sporazumno</a:t>
            </a:r>
            <a:r>
              <a:rPr lang="en-US" dirty="0" smtClean="0"/>
              <a:t>, same </a:t>
            </a:r>
            <a:r>
              <a:rPr lang="en-US" dirty="0" err="1" smtClean="0"/>
              <a:t>mogu</a:t>
            </a:r>
            <a:r>
              <a:rPr lang="en-US" dirty="0" smtClean="0"/>
              <a:t> </a:t>
            </a:r>
            <a:r>
              <a:rPr lang="en-US" dirty="0" err="1" smtClean="0"/>
              <a:t>da</a:t>
            </a:r>
            <a:r>
              <a:rPr lang="en-US" dirty="0" smtClean="0"/>
              <a:t> </a:t>
            </a:r>
            <a:r>
              <a:rPr lang="en-US" dirty="0" err="1" smtClean="0"/>
              <a:t>urede</a:t>
            </a:r>
            <a:r>
              <a:rPr lang="en-US" dirty="0" smtClean="0"/>
              <a:t> </a:t>
            </a:r>
            <a:r>
              <a:rPr lang="en-US" dirty="0" err="1" smtClean="0"/>
              <a:t>sve</a:t>
            </a:r>
            <a:r>
              <a:rPr lang="en-US" dirty="0" smtClean="0"/>
              <a:t> </a:t>
            </a:r>
            <a:r>
              <a:rPr lang="en-US" dirty="0" err="1" smtClean="0"/>
              <a:t>modalitete</a:t>
            </a:r>
            <a:r>
              <a:rPr lang="en-US" dirty="0" smtClean="0"/>
              <a:t> </a:t>
            </a:r>
            <a:r>
              <a:rPr lang="en-US" dirty="0" err="1" smtClean="0"/>
              <a:t>raskida</a:t>
            </a:r>
            <a:r>
              <a:rPr lang="en-US" dirty="0" smtClean="0"/>
              <a:t>. </a:t>
            </a:r>
            <a:r>
              <a:rPr lang="en-US" dirty="0" err="1" smtClean="0"/>
              <a:t>Načelo</a:t>
            </a:r>
            <a:r>
              <a:rPr lang="en-US" dirty="0" smtClean="0"/>
              <a:t> </a:t>
            </a:r>
            <a:r>
              <a:rPr lang="en-US" dirty="0" err="1" smtClean="0"/>
              <a:t>autonomije</a:t>
            </a:r>
            <a:r>
              <a:rPr lang="en-US" dirty="0" smtClean="0"/>
              <a:t> </a:t>
            </a:r>
            <a:r>
              <a:rPr lang="en-US" dirty="0" err="1" smtClean="0"/>
              <a:t>volje</a:t>
            </a:r>
            <a:r>
              <a:rPr lang="en-US" dirty="0" smtClean="0"/>
              <a:t> </a:t>
            </a:r>
            <a:r>
              <a:rPr lang="en-US" dirty="0" err="1" smtClean="0"/>
              <a:t>važi</a:t>
            </a:r>
            <a:r>
              <a:rPr lang="en-US" dirty="0" smtClean="0"/>
              <a:t> </a:t>
            </a:r>
            <a:r>
              <a:rPr lang="en-US" dirty="0" err="1" smtClean="0"/>
              <a:t>i</a:t>
            </a:r>
            <a:r>
              <a:rPr lang="en-US" dirty="0" smtClean="0"/>
              <a:t> u </a:t>
            </a:r>
            <a:r>
              <a:rPr lang="en-US" dirty="0" err="1" smtClean="0"/>
              <a:t>ovome</a:t>
            </a:r>
            <a:r>
              <a:rPr lang="en-US" dirty="0" smtClean="0"/>
              <a:t> </a:t>
            </a:r>
            <a:r>
              <a:rPr lang="en-US" dirty="0" err="1" smtClean="0"/>
              <a:t>domenu</a:t>
            </a:r>
            <a:r>
              <a:rPr lang="en-US" dirty="0" smtClean="0"/>
              <a:t>.</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en-US"/>
          </a:p>
        </p:txBody>
      </p:sp>
      <p:sp>
        <p:nvSpPr>
          <p:cNvPr id="3" name="Rezervirano mjesto sadržaja 2"/>
          <p:cNvSpPr>
            <a:spLocks noGrp="1"/>
          </p:cNvSpPr>
          <p:nvPr>
            <p:ph idx="1"/>
          </p:nvPr>
        </p:nvSpPr>
        <p:spPr/>
        <p:txBody>
          <a:bodyPr>
            <a:normAutofit fontScale="70000" lnSpcReduction="20000"/>
          </a:bodyPr>
          <a:lstStyle/>
          <a:p>
            <a:r>
              <a:rPr lang="en-US" b="1" dirty="0" smtClean="0"/>
              <a:t>3. </a:t>
            </a:r>
            <a:r>
              <a:rPr lang="en-US" b="1" dirty="0" err="1" smtClean="0"/>
              <a:t>Prestanak</a:t>
            </a:r>
            <a:r>
              <a:rPr lang="en-US" b="1" dirty="0" smtClean="0"/>
              <a:t> </a:t>
            </a:r>
            <a:r>
              <a:rPr lang="en-US" b="1" dirty="0" err="1" smtClean="0"/>
              <a:t>subjektiviteta</a:t>
            </a:r>
            <a:endParaRPr lang="en-US" b="1" dirty="0" smtClean="0"/>
          </a:p>
          <a:p>
            <a:r>
              <a:rPr lang="en-US" dirty="0" err="1" smtClean="0"/>
              <a:t>Smrt</a:t>
            </a:r>
            <a:r>
              <a:rPr lang="en-US" dirty="0" smtClean="0"/>
              <a:t> </a:t>
            </a:r>
            <a:r>
              <a:rPr lang="en-US" dirty="0" err="1" smtClean="0"/>
              <a:t>fizičkog</a:t>
            </a:r>
            <a:r>
              <a:rPr lang="en-US" dirty="0" smtClean="0"/>
              <a:t> </a:t>
            </a:r>
            <a:r>
              <a:rPr lang="en-US" dirty="0" err="1" smtClean="0"/>
              <a:t>lica</a:t>
            </a:r>
            <a:r>
              <a:rPr lang="en-US" dirty="0" smtClean="0"/>
              <a:t> </a:t>
            </a:r>
            <a:r>
              <a:rPr lang="en-US" dirty="0" err="1" smtClean="0"/>
              <a:t>kao</a:t>
            </a:r>
            <a:r>
              <a:rPr lang="en-US" dirty="0" smtClean="0"/>
              <a:t> </a:t>
            </a:r>
            <a:r>
              <a:rPr lang="en-US" dirty="0" err="1" smtClean="0"/>
              <a:t>davaoca</a:t>
            </a:r>
            <a:r>
              <a:rPr lang="en-US" dirty="0" smtClean="0"/>
              <a:t> </a:t>
            </a:r>
            <a:r>
              <a:rPr lang="en-US" dirty="0" err="1" smtClean="0"/>
              <a:t>ili</a:t>
            </a:r>
            <a:r>
              <a:rPr lang="en-US" dirty="0" smtClean="0"/>
              <a:t> </a:t>
            </a:r>
            <a:r>
              <a:rPr lang="en-US" dirty="0" err="1" smtClean="0"/>
              <a:t>primaoca</a:t>
            </a:r>
            <a:r>
              <a:rPr lang="en-US" dirty="0" smtClean="0"/>
              <a:t> </a:t>
            </a:r>
            <a:r>
              <a:rPr lang="en-US" dirty="0" err="1" smtClean="0"/>
              <a:t>licence</a:t>
            </a:r>
            <a:r>
              <a:rPr lang="en-US" dirty="0" smtClean="0"/>
              <a:t> ne </a:t>
            </a:r>
            <a:r>
              <a:rPr lang="en-US" dirty="0" err="1" smtClean="0"/>
              <a:t>utiče</a:t>
            </a:r>
            <a:r>
              <a:rPr lang="en-US" dirty="0" smtClean="0"/>
              <a:t> </a:t>
            </a:r>
            <a:r>
              <a:rPr lang="en-US" dirty="0" err="1" smtClean="0"/>
              <a:t>na</a:t>
            </a:r>
            <a:r>
              <a:rPr lang="en-US" dirty="0" smtClean="0"/>
              <a:t> </a:t>
            </a:r>
            <a:r>
              <a:rPr lang="en-US" dirty="0" err="1" smtClean="0"/>
              <a:t>ugovor</a:t>
            </a:r>
            <a:r>
              <a:rPr lang="en-US" dirty="0" smtClean="0"/>
              <a:t> o </a:t>
            </a:r>
            <a:r>
              <a:rPr lang="en-US" dirty="0" err="1" smtClean="0"/>
              <a:t>licenci</a:t>
            </a:r>
            <a:r>
              <a:rPr lang="en-US" dirty="0" smtClean="0"/>
              <a:t>. </a:t>
            </a:r>
            <a:r>
              <a:rPr lang="en-US" dirty="0" err="1" smtClean="0"/>
              <a:t>Ovaj</a:t>
            </a:r>
            <a:r>
              <a:rPr lang="en-US" dirty="0" smtClean="0"/>
              <a:t> </a:t>
            </a:r>
            <a:r>
              <a:rPr lang="en-US" dirty="0" err="1" smtClean="0"/>
              <a:t>opšti</a:t>
            </a:r>
            <a:r>
              <a:rPr lang="en-US" dirty="0" smtClean="0"/>
              <a:t> </a:t>
            </a:r>
            <a:r>
              <a:rPr lang="en-US" dirty="0" err="1" smtClean="0"/>
              <a:t>stav</a:t>
            </a:r>
            <a:r>
              <a:rPr lang="en-US" dirty="0" smtClean="0"/>
              <a:t> </a:t>
            </a:r>
            <a:r>
              <a:rPr lang="en-US" dirty="0" err="1" smtClean="0"/>
              <a:t>ipak</a:t>
            </a:r>
            <a:r>
              <a:rPr lang="en-US" dirty="0" smtClean="0"/>
              <a:t> </a:t>
            </a:r>
            <a:r>
              <a:rPr lang="en-US" dirty="0" err="1" smtClean="0"/>
              <a:t>trpi</a:t>
            </a:r>
            <a:r>
              <a:rPr lang="en-US" dirty="0" smtClean="0"/>
              <a:t> </a:t>
            </a:r>
            <a:r>
              <a:rPr lang="en-US" dirty="0" err="1" smtClean="0"/>
              <a:t>dva</a:t>
            </a:r>
            <a:r>
              <a:rPr lang="en-US" dirty="0" smtClean="0"/>
              <a:t> </a:t>
            </a:r>
            <a:r>
              <a:rPr lang="en-US" dirty="0" err="1" smtClean="0"/>
              <a:t>ograničenja</a:t>
            </a:r>
            <a:r>
              <a:rPr lang="en-US" dirty="0" smtClean="0"/>
              <a:t>. </a:t>
            </a:r>
            <a:r>
              <a:rPr lang="en-US" dirty="0" err="1" smtClean="0"/>
              <a:t>Nasljednici</a:t>
            </a:r>
            <a:r>
              <a:rPr lang="en-US" dirty="0" smtClean="0"/>
              <a:t> </a:t>
            </a:r>
            <a:r>
              <a:rPr lang="en-US" dirty="0" err="1" smtClean="0"/>
              <a:t>davaoca</a:t>
            </a:r>
            <a:r>
              <a:rPr lang="en-US" dirty="0" smtClean="0"/>
              <a:t> </a:t>
            </a:r>
            <a:r>
              <a:rPr lang="en-US" dirty="0" err="1" smtClean="0"/>
              <a:t>licence</a:t>
            </a:r>
            <a:r>
              <a:rPr lang="en-US" dirty="0" smtClean="0"/>
              <a:t> </a:t>
            </a:r>
            <a:r>
              <a:rPr lang="en-US" dirty="0" err="1" smtClean="0"/>
              <a:t>stupaju</a:t>
            </a:r>
            <a:r>
              <a:rPr lang="en-US" dirty="0" smtClean="0"/>
              <a:t> u </a:t>
            </a:r>
            <a:r>
              <a:rPr lang="en-US" dirty="0" err="1" smtClean="0"/>
              <a:t>ugovor</a:t>
            </a:r>
            <a:r>
              <a:rPr lang="en-US" dirty="0" smtClean="0"/>
              <a:t> o </a:t>
            </a:r>
            <a:r>
              <a:rPr lang="en-US" dirty="0" err="1" smtClean="0"/>
              <a:t>licenci</a:t>
            </a:r>
            <a:r>
              <a:rPr lang="en-US" dirty="0" smtClean="0"/>
              <a:t> </a:t>
            </a:r>
            <a:r>
              <a:rPr lang="en-US" dirty="0" err="1" smtClean="0"/>
              <a:t>samo</a:t>
            </a:r>
            <a:r>
              <a:rPr lang="en-US" dirty="0" smtClean="0"/>
              <a:t> </a:t>
            </a:r>
            <a:r>
              <a:rPr lang="en-US" dirty="0" err="1" smtClean="0"/>
              <a:t>ako</a:t>
            </a:r>
            <a:r>
              <a:rPr lang="en-US" dirty="0" smtClean="0"/>
              <a:t> </a:t>
            </a:r>
            <a:r>
              <a:rPr lang="en-US" dirty="0" err="1" smtClean="0"/>
              <a:t>ta</a:t>
            </a:r>
            <a:r>
              <a:rPr lang="en-US" dirty="0" smtClean="0"/>
              <a:t> </a:t>
            </a:r>
            <a:r>
              <a:rPr lang="en-US" dirty="0" err="1" smtClean="0"/>
              <a:t>mogućnost</a:t>
            </a:r>
            <a:r>
              <a:rPr lang="en-US" dirty="0" smtClean="0"/>
              <a:t> </a:t>
            </a:r>
            <a:r>
              <a:rPr lang="en-US" dirty="0" err="1" smtClean="0"/>
              <a:t>nije</a:t>
            </a:r>
            <a:r>
              <a:rPr lang="en-US" dirty="0" smtClean="0"/>
              <a:t> </a:t>
            </a:r>
            <a:r>
              <a:rPr lang="en-US" dirty="0" err="1" smtClean="0"/>
              <a:t>ugovorom</a:t>
            </a:r>
            <a:r>
              <a:rPr lang="en-US" dirty="0" smtClean="0"/>
              <a:t> </a:t>
            </a:r>
            <a:r>
              <a:rPr lang="en-US" dirty="0" err="1" smtClean="0"/>
              <a:t>isključena</a:t>
            </a:r>
            <a:r>
              <a:rPr lang="en-US" dirty="0" smtClean="0"/>
              <a:t>. </a:t>
            </a:r>
            <a:r>
              <a:rPr lang="en-US" dirty="0" err="1" smtClean="0"/>
              <a:t>Ugovor</a:t>
            </a:r>
            <a:r>
              <a:rPr lang="en-US" dirty="0" smtClean="0"/>
              <a:t> o </a:t>
            </a:r>
            <a:r>
              <a:rPr lang="en-US" dirty="0" err="1" smtClean="0"/>
              <a:t>licenci</a:t>
            </a:r>
            <a:r>
              <a:rPr lang="en-US" dirty="0" smtClean="0"/>
              <a:t> </a:t>
            </a:r>
            <a:r>
              <a:rPr lang="en-US" dirty="0" err="1" smtClean="0"/>
              <a:t>može</a:t>
            </a:r>
            <a:r>
              <a:rPr lang="en-US" dirty="0" smtClean="0"/>
              <a:t> </a:t>
            </a:r>
            <a:r>
              <a:rPr lang="en-US" dirty="0" err="1" smtClean="0"/>
              <a:t>odrediti</a:t>
            </a:r>
            <a:r>
              <a:rPr lang="en-US" dirty="0" smtClean="0"/>
              <a:t> </a:t>
            </a:r>
            <a:r>
              <a:rPr lang="en-US" dirty="0" err="1" smtClean="0"/>
              <a:t>i</a:t>
            </a:r>
            <a:r>
              <a:rPr lang="en-US" dirty="0" smtClean="0"/>
              <a:t> </a:t>
            </a:r>
            <a:r>
              <a:rPr lang="en-US" dirty="0" err="1" smtClean="0"/>
              <a:t>uslove</a:t>
            </a:r>
            <a:r>
              <a:rPr lang="en-US" dirty="0" smtClean="0"/>
              <a:t> pod </a:t>
            </a:r>
            <a:r>
              <a:rPr lang="en-US" dirty="0" err="1" smtClean="0"/>
              <a:t>kojima</a:t>
            </a:r>
            <a:r>
              <a:rPr lang="en-US" dirty="0" smtClean="0"/>
              <a:t> </a:t>
            </a:r>
            <a:r>
              <a:rPr lang="en-US" dirty="0" err="1" smtClean="0"/>
              <a:t>nasljednici</a:t>
            </a:r>
            <a:r>
              <a:rPr lang="en-US" dirty="0" smtClean="0"/>
              <a:t> </a:t>
            </a:r>
            <a:r>
              <a:rPr lang="en-US" dirty="0" err="1" smtClean="0"/>
              <a:t>postaju</a:t>
            </a:r>
            <a:r>
              <a:rPr lang="en-US" dirty="0" smtClean="0"/>
              <a:t> </a:t>
            </a:r>
            <a:r>
              <a:rPr lang="en-US" dirty="0" err="1" smtClean="0"/>
              <a:t>stranka</a:t>
            </a:r>
            <a:r>
              <a:rPr lang="en-US" dirty="0" smtClean="0"/>
              <a:t> u </a:t>
            </a:r>
            <a:r>
              <a:rPr lang="en-US" dirty="0" err="1" smtClean="0"/>
              <a:t>ugovoru</a:t>
            </a:r>
            <a:r>
              <a:rPr lang="en-US" dirty="0" smtClean="0"/>
              <a:t> o </a:t>
            </a:r>
            <a:r>
              <a:rPr lang="en-US" dirty="0" err="1" smtClean="0"/>
              <a:t>licenci</a:t>
            </a:r>
            <a:r>
              <a:rPr lang="en-US" dirty="0" smtClean="0"/>
              <a:t>. </a:t>
            </a:r>
            <a:r>
              <a:rPr lang="en-US" dirty="0" err="1" smtClean="0"/>
              <a:t>Za</a:t>
            </a:r>
            <a:r>
              <a:rPr lang="en-US" dirty="0" smtClean="0"/>
              <a:t> </a:t>
            </a:r>
            <a:r>
              <a:rPr lang="en-US" dirty="0" err="1" smtClean="0"/>
              <a:t>sticaoce</a:t>
            </a:r>
            <a:r>
              <a:rPr lang="en-US" dirty="0" smtClean="0"/>
              <a:t> </a:t>
            </a:r>
            <a:r>
              <a:rPr lang="en-US" dirty="0" err="1" smtClean="0"/>
              <a:t>licenci</a:t>
            </a:r>
            <a:r>
              <a:rPr lang="en-US" dirty="0" smtClean="0"/>
              <a:t> </a:t>
            </a:r>
            <a:r>
              <a:rPr lang="en-US" dirty="0" err="1" smtClean="0"/>
              <a:t>situacija</a:t>
            </a:r>
            <a:r>
              <a:rPr lang="en-US" dirty="0" smtClean="0"/>
              <a:t> je </a:t>
            </a:r>
            <a:r>
              <a:rPr lang="en-US" dirty="0" err="1" smtClean="0"/>
              <a:t>nešto</a:t>
            </a:r>
            <a:r>
              <a:rPr lang="en-US" dirty="0" smtClean="0"/>
              <a:t> </a:t>
            </a:r>
            <a:r>
              <a:rPr lang="en-US" dirty="0" err="1" smtClean="0"/>
              <a:t>drukčija</a:t>
            </a:r>
            <a:r>
              <a:rPr lang="en-US" dirty="0" smtClean="0"/>
              <a:t>. </a:t>
            </a:r>
            <a:r>
              <a:rPr lang="en-US" dirty="0" err="1" smtClean="0"/>
              <a:t>Nasljednici</a:t>
            </a:r>
            <a:r>
              <a:rPr lang="en-US" dirty="0" smtClean="0"/>
              <a:t> </a:t>
            </a:r>
            <a:r>
              <a:rPr lang="en-US" dirty="0" err="1" smtClean="0"/>
              <a:t>stupaju</a:t>
            </a:r>
            <a:r>
              <a:rPr lang="en-US" dirty="0" smtClean="0"/>
              <a:t> u </a:t>
            </a:r>
            <a:r>
              <a:rPr lang="en-US" dirty="0" err="1" smtClean="0"/>
              <a:t>ugovor</a:t>
            </a:r>
            <a:r>
              <a:rPr lang="en-US" dirty="0" smtClean="0"/>
              <a:t> </a:t>
            </a:r>
            <a:r>
              <a:rPr lang="en-US" dirty="0" err="1" smtClean="0"/>
              <a:t>samo</a:t>
            </a:r>
            <a:r>
              <a:rPr lang="en-US" dirty="0" smtClean="0"/>
              <a:t> pod </a:t>
            </a:r>
            <a:r>
              <a:rPr lang="en-US" dirty="0" err="1" smtClean="0"/>
              <a:t>zakonskim</a:t>
            </a:r>
            <a:r>
              <a:rPr lang="en-US" dirty="0" smtClean="0"/>
              <a:t> </a:t>
            </a:r>
            <a:r>
              <a:rPr lang="en-US" dirty="0" err="1" smtClean="0"/>
              <a:t>uslovom</a:t>
            </a:r>
            <a:r>
              <a:rPr lang="en-US" dirty="0" smtClean="0"/>
              <a:t> </a:t>
            </a:r>
            <a:r>
              <a:rPr lang="en-US" dirty="0" err="1" smtClean="0"/>
              <a:t>da</a:t>
            </a:r>
            <a:r>
              <a:rPr lang="en-US" dirty="0" smtClean="0"/>
              <a:t> </a:t>
            </a:r>
            <a:r>
              <a:rPr lang="en-US" dirty="0" err="1" smtClean="0"/>
              <a:t>produžavaju</a:t>
            </a:r>
            <a:r>
              <a:rPr lang="en-US" dirty="0" smtClean="0"/>
              <a:t> </a:t>
            </a:r>
            <a:r>
              <a:rPr lang="en-US" dirty="0" err="1" smtClean="0"/>
              <a:t>djelatnost</a:t>
            </a:r>
            <a:r>
              <a:rPr lang="en-US" dirty="0" smtClean="0"/>
              <a:t> </a:t>
            </a:r>
            <a:r>
              <a:rPr lang="en-US" dirty="0" err="1" smtClean="0"/>
              <a:t>primaoca</a:t>
            </a:r>
            <a:r>
              <a:rPr lang="en-US" dirty="0" smtClean="0"/>
              <a:t> </a:t>
            </a:r>
            <a:r>
              <a:rPr lang="en-US" dirty="0" err="1" smtClean="0"/>
              <a:t>licence</a:t>
            </a:r>
            <a:r>
              <a:rPr lang="en-US" dirty="0" smtClean="0"/>
              <a:t> (</a:t>
            </a:r>
            <a:r>
              <a:rPr lang="en-US" dirty="0" err="1" smtClean="0"/>
              <a:t>čl</a:t>
            </a:r>
            <a:r>
              <a:rPr lang="en-US" dirty="0" smtClean="0"/>
              <a:t>. 711 ZOO).</a:t>
            </a:r>
          </a:p>
          <a:p>
            <a:r>
              <a:rPr lang="en-US" dirty="0" err="1" smtClean="0"/>
              <a:t>Rješenja</a:t>
            </a:r>
            <a:r>
              <a:rPr lang="en-US" dirty="0" smtClean="0"/>
              <a:t> </a:t>
            </a:r>
            <a:r>
              <a:rPr lang="en-US" dirty="0" err="1" smtClean="0"/>
              <a:t>za</a:t>
            </a:r>
            <a:r>
              <a:rPr lang="en-US" dirty="0" smtClean="0"/>
              <a:t> </a:t>
            </a:r>
            <a:r>
              <a:rPr lang="en-US" dirty="0" err="1" smtClean="0"/>
              <a:t>pravna</a:t>
            </a:r>
            <a:r>
              <a:rPr lang="en-US" dirty="0" smtClean="0"/>
              <a:t> </a:t>
            </a:r>
            <a:r>
              <a:rPr lang="en-US" dirty="0" err="1" smtClean="0"/>
              <a:t>lica</a:t>
            </a:r>
            <a:r>
              <a:rPr lang="en-US" dirty="0" smtClean="0"/>
              <a:t> </a:t>
            </a:r>
            <a:r>
              <a:rPr lang="en-US" dirty="0" err="1" smtClean="0"/>
              <a:t>su</a:t>
            </a:r>
            <a:r>
              <a:rPr lang="en-US" dirty="0" smtClean="0"/>
              <a:t> </a:t>
            </a:r>
            <a:r>
              <a:rPr lang="en-US" dirty="0" err="1" smtClean="0"/>
              <a:t>drukčija</a:t>
            </a:r>
            <a:r>
              <a:rPr lang="en-US" dirty="0" smtClean="0"/>
              <a:t>. </a:t>
            </a:r>
            <a:r>
              <a:rPr lang="en-US" dirty="0" err="1" smtClean="0"/>
              <a:t>Stečaj</a:t>
            </a:r>
            <a:r>
              <a:rPr lang="en-US" dirty="0" smtClean="0"/>
              <a:t> </a:t>
            </a:r>
            <a:r>
              <a:rPr lang="en-US" dirty="0" err="1" smtClean="0"/>
              <a:t>ili</a:t>
            </a:r>
            <a:r>
              <a:rPr lang="en-US" dirty="0" smtClean="0"/>
              <a:t> </a:t>
            </a:r>
            <a:r>
              <a:rPr lang="en-US" dirty="0" err="1" smtClean="0"/>
              <a:t>redovna</a:t>
            </a:r>
            <a:r>
              <a:rPr lang="en-US" dirty="0" smtClean="0"/>
              <a:t> </a:t>
            </a:r>
            <a:r>
              <a:rPr lang="en-US" dirty="0" err="1" smtClean="0"/>
              <a:t>likvidacija</a:t>
            </a:r>
            <a:r>
              <a:rPr lang="en-US" dirty="0" smtClean="0"/>
              <a:t> </a:t>
            </a:r>
            <a:r>
              <a:rPr lang="en-US" dirty="0" err="1" smtClean="0"/>
              <a:t>primaoca</a:t>
            </a:r>
            <a:r>
              <a:rPr lang="en-US" dirty="0" smtClean="0"/>
              <a:t> </a:t>
            </a:r>
            <a:r>
              <a:rPr lang="en-US" dirty="0" err="1" smtClean="0"/>
              <a:t>licence</a:t>
            </a:r>
            <a:r>
              <a:rPr lang="en-US" dirty="0" smtClean="0"/>
              <a:t> </a:t>
            </a:r>
            <a:r>
              <a:rPr lang="en-US" dirty="0" err="1" smtClean="0"/>
              <a:t>daju</a:t>
            </a:r>
            <a:r>
              <a:rPr lang="en-US" dirty="0" smtClean="0"/>
              <a:t> </a:t>
            </a:r>
            <a:r>
              <a:rPr lang="en-US" dirty="0" err="1" smtClean="0"/>
              <a:t>pravo</a:t>
            </a:r>
            <a:r>
              <a:rPr lang="en-US" dirty="0" smtClean="0"/>
              <a:t> </a:t>
            </a:r>
            <a:r>
              <a:rPr lang="en-US" dirty="0" err="1" smtClean="0"/>
              <a:t>njenom</a:t>
            </a:r>
            <a:r>
              <a:rPr lang="en-US" dirty="0" smtClean="0"/>
              <a:t> </a:t>
            </a:r>
            <a:r>
              <a:rPr lang="en-US" dirty="0" err="1" smtClean="0"/>
              <a:t>prenosiocu</a:t>
            </a:r>
            <a:r>
              <a:rPr lang="en-US" dirty="0" smtClean="0"/>
              <a:t> </a:t>
            </a:r>
            <a:r>
              <a:rPr lang="en-US" dirty="0" err="1" smtClean="0"/>
              <a:t>da</a:t>
            </a:r>
            <a:r>
              <a:rPr lang="en-US" dirty="0" smtClean="0"/>
              <a:t> </a:t>
            </a:r>
            <a:r>
              <a:rPr lang="en-US" dirty="0" err="1" smtClean="0"/>
              <a:t>ugovor</a:t>
            </a:r>
            <a:r>
              <a:rPr lang="en-US" dirty="0" smtClean="0"/>
              <a:t> o </a:t>
            </a:r>
            <a:r>
              <a:rPr lang="en-US" dirty="0" err="1" smtClean="0"/>
              <a:t>licenci</a:t>
            </a:r>
            <a:r>
              <a:rPr lang="en-US" dirty="0" smtClean="0"/>
              <a:t> </a:t>
            </a:r>
            <a:r>
              <a:rPr lang="en-US" dirty="0" err="1" smtClean="0"/>
              <a:t>otkaže</a:t>
            </a:r>
            <a:r>
              <a:rPr lang="en-US" dirty="0" smtClean="0"/>
              <a:t>, </a:t>
            </a:r>
            <a:r>
              <a:rPr lang="en-US" dirty="0" err="1" smtClean="0"/>
              <a:t>odnosno</a:t>
            </a:r>
            <a:r>
              <a:rPr lang="en-US" dirty="0" smtClean="0"/>
              <a:t> </a:t>
            </a:r>
            <a:r>
              <a:rPr lang="en-US" dirty="0" err="1" smtClean="0"/>
              <a:t>raskine</a:t>
            </a:r>
            <a:r>
              <a:rPr lang="en-US" dirty="0" smtClean="0"/>
              <a:t>. </a:t>
            </a:r>
            <a:r>
              <a:rPr lang="en-US" dirty="0" err="1" smtClean="0"/>
              <a:t>Ovo</a:t>
            </a:r>
            <a:r>
              <a:rPr lang="en-US" dirty="0" smtClean="0"/>
              <a:t> </a:t>
            </a:r>
            <a:r>
              <a:rPr lang="en-US" dirty="0" err="1" smtClean="0"/>
              <a:t>pravilo</a:t>
            </a:r>
            <a:r>
              <a:rPr lang="en-US" dirty="0" smtClean="0"/>
              <a:t> </a:t>
            </a:r>
            <a:r>
              <a:rPr lang="en-US" dirty="0" err="1" smtClean="0"/>
              <a:t>motivisano</a:t>
            </a:r>
            <a:r>
              <a:rPr lang="en-US" dirty="0" smtClean="0"/>
              <a:t> je </a:t>
            </a:r>
            <a:r>
              <a:rPr lang="en-US" dirty="0" err="1" smtClean="0"/>
              <a:t>nemogućnošću</a:t>
            </a:r>
            <a:r>
              <a:rPr lang="en-US" dirty="0" smtClean="0"/>
              <a:t> </a:t>
            </a:r>
            <a:r>
              <a:rPr lang="en-US" dirty="0" err="1" smtClean="0"/>
              <a:t>davaoca</a:t>
            </a:r>
            <a:r>
              <a:rPr lang="en-US" dirty="0" smtClean="0"/>
              <a:t> </a:t>
            </a:r>
            <a:r>
              <a:rPr lang="en-US" dirty="0" err="1" smtClean="0"/>
              <a:t>licence</a:t>
            </a:r>
            <a:r>
              <a:rPr lang="en-US" dirty="0" smtClean="0"/>
              <a:t> </a:t>
            </a:r>
            <a:r>
              <a:rPr lang="en-US" dirty="0" err="1" smtClean="0"/>
              <a:t>da</a:t>
            </a:r>
            <a:r>
              <a:rPr lang="en-US" dirty="0" smtClean="0"/>
              <a:t> je </a:t>
            </a:r>
            <a:r>
              <a:rPr lang="en-US" dirty="0" err="1" smtClean="0"/>
              <a:t>dalje</a:t>
            </a:r>
            <a:r>
              <a:rPr lang="en-US" dirty="0" smtClean="0"/>
              <a:t> </a:t>
            </a:r>
            <a:r>
              <a:rPr lang="en-US" dirty="0" err="1" smtClean="0"/>
              <a:t>ekonomski</a:t>
            </a:r>
            <a:r>
              <a:rPr lang="en-US" dirty="0" smtClean="0"/>
              <a:t> </a:t>
            </a:r>
            <a:r>
              <a:rPr lang="en-US" dirty="0" err="1" smtClean="0"/>
              <a:t>koristi</a:t>
            </a:r>
            <a:r>
              <a:rPr lang="en-US" dirty="0" smtClean="0"/>
              <a:t>. </a:t>
            </a:r>
            <a:r>
              <a:rPr lang="en-US" dirty="0" err="1" smtClean="0"/>
              <a:t>Obrnuto</a:t>
            </a:r>
            <a:r>
              <a:rPr lang="en-US" dirty="0" smtClean="0"/>
              <a:t> </a:t>
            </a:r>
            <a:r>
              <a:rPr lang="en-US" dirty="0" err="1" smtClean="0"/>
              <a:t>nije</a:t>
            </a:r>
            <a:r>
              <a:rPr lang="en-US" dirty="0" smtClean="0"/>
              <a:t> </a:t>
            </a:r>
            <a:r>
              <a:rPr lang="en-US" dirty="0" err="1" smtClean="0"/>
              <a:t>slučaj</a:t>
            </a:r>
            <a:r>
              <a:rPr lang="en-US" dirty="0" smtClean="0"/>
              <a:t>, pa </a:t>
            </a:r>
            <a:r>
              <a:rPr lang="en-US" dirty="0" err="1" smtClean="0"/>
              <a:t>analogno</a:t>
            </a:r>
            <a:r>
              <a:rPr lang="en-US" dirty="0" smtClean="0"/>
              <a:t> </a:t>
            </a:r>
            <a:r>
              <a:rPr lang="en-US" dirty="0" err="1" smtClean="0"/>
              <a:t>pravo</a:t>
            </a:r>
            <a:r>
              <a:rPr lang="en-US" dirty="0" smtClean="0"/>
              <a:t> </a:t>
            </a:r>
            <a:r>
              <a:rPr lang="en-US" dirty="0" err="1" smtClean="0"/>
              <a:t>nije</a:t>
            </a:r>
            <a:r>
              <a:rPr lang="en-US" dirty="0" smtClean="0"/>
              <a:t> </a:t>
            </a:r>
            <a:r>
              <a:rPr lang="en-US" dirty="0" err="1" smtClean="0"/>
              <a:t>priznato</a:t>
            </a:r>
            <a:r>
              <a:rPr lang="en-US" dirty="0" smtClean="0"/>
              <a:t> </a:t>
            </a:r>
            <a:r>
              <a:rPr lang="en-US" dirty="0" err="1" smtClean="0"/>
              <a:t>primaocu</a:t>
            </a:r>
            <a:r>
              <a:rPr lang="en-US" dirty="0" smtClean="0"/>
              <a:t> </a:t>
            </a:r>
            <a:r>
              <a:rPr lang="en-US" dirty="0" err="1" smtClean="0"/>
              <a:t>licence</a:t>
            </a:r>
            <a:r>
              <a:rPr lang="en-US" dirty="0" smtClean="0"/>
              <a:t>.</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Literatura</a:t>
            </a:r>
            <a:endParaRPr lang="en-US" dirty="0"/>
          </a:p>
        </p:txBody>
      </p:sp>
      <p:sp>
        <p:nvSpPr>
          <p:cNvPr id="3" name="Rezervirano mjesto sadržaja 2"/>
          <p:cNvSpPr>
            <a:spLocks noGrp="1"/>
          </p:cNvSpPr>
          <p:nvPr>
            <p:ph idx="1"/>
          </p:nvPr>
        </p:nvSpPr>
        <p:spPr/>
        <p:txBody>
          <a:bodyPr/>
          <a:lstStyle/>
          <a:p>
            <a:pPr algn="just">
              <a:buNone/>
            </a:pPr>
            <a:r>
              <a:rPr lang="hr-HR" dirty="0" err="1" smtClean="0"/>
              <a:t>Trifković</a:t>
            </a:r>
            <a:r>
              <a:rPr lang="hr-HR" dirty="0" smtClean="0"/>
              <a:t>, Simić, </a:t>
            </a:r>
            <a:r>
              <a:rPr lang="hr-HR" dirty="0" err="1" smtClean="0"/>
              <a:t>Trivun</a:t>
            </a:r>
            <a:r>
              <a:rPr lang="hr-HR" dirty="0" smtClean="0"/>
              <a:t>: </a:t>
            </a:r>
          </a:p>
          <a:p>
            <a:pPr algn="just">
              <a:buNone/>
            </a:pPr>
            <a:r>
              <a:rPr lang="hr-HR" dirty="0" smtClean="0"/>
              <a:t>Poslovno pravo - ugovori, vrijednosni papiri i pravo konkurencije, Ekonomski fakultet u Sarajevu, Sarajevo, 2004.godine, </a:t>
            </a:r>
            <a:r>
              <a:rPr lang="hr-HR" dirty="0" smtClean="0"/>
              <a:t>str.231-243.</a:t>
            </a:r>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en-US"/>
          </a:p>
        </p:txBody>
      </p:sp>
      <p:sp>
        <p:nvSpPr>
          <p:cNvPr id="3" name="Rezervirano mjesto sadržaja 2"/>
          <p:cNvSpPr>
            <a:spLocks noGrp="1"/>
          </p:cNvSpPr>
          <p:nvPr>
            <p:ph idx="1"/>
          </p:nvPr>
        </p:nvSpPr>
        <p:spPr/>
        <p:txBody>
          <a:bodyPr>
            <a:normAutofit fontScale="70000" lnSpcReduction="20000"/>
          </a:bodyPr>
          <a:lstStyle/>
          <a:p>
            <a:r>
              <a:rPr lang="en-US" dirty="0" err="1" smtClean="0"/>
              <a:t>Prava</a:t>
            </a:r>
            <a:r>
              <a:rPr lang="en-US" dirty="0" smtClean="0"/>
              <a:t> </a:t>
            </a:r>
            <a:r>
              <a:rPr lang="en-US" dirty="0" err="1" smtClean="0"/>
              <a:t>industrijske</a:t>
            </a:r>
            <a:r>
              <a:rPr lang="en-US" dirty="0" smtClean="0"/>
              <a:t> </a:t>
            </a:r>
            <a:r>
              <a:rPr lang="en-US" dirty="0" err="1" smtClean="0"/>
              <a:t>svojine</a:t>
            </a:r>
            <a:r>
              <a:rPr lang="en-US" dirty="0" smtClean="0"/>
              <a:t> </a:t>
            </a:r>
            <a:r>
              <a:rPr lang="en-US" dirty="0" err="1" smtClean="0"/>
              <a:t>mogu</a:t>
            </a:r>
            <a:r>
              <a:rPr lang="en-US" dirty="0" smtClean="0"/>
              <a:t> se </a:t>
            </a:r>
            <a:r>
              <a:rPr lang="en-US" dirty="0" err="1" smtClean="0"/>
              <a:t>prenositi</a:t>
            </a:r>
            <a:r>
              <a:rPr lang="en-US" dirty="0" smtClean="0"/>
              <a:t> </a:t>
            </a:r>
            <a:r>
              <a:rPr lang="en-US" dirty="0" err="1" smtClean="0"/>
              <a:t>na</a:t>
            </a:r>
            <a:r>
              <a:rPr lang="en-US" dirty="0" smtClean="0"/>
              <a:t> </a:t>
            </a:r>
            <a:r>
              <a:rPr lang="en-US" dirty="0" err="1" smtClean="0"/>
              <a:t>druga</a:t>
            </a:r>
            <a:r>
              <a:rPr lang="en-US" dirty="0" smtClean="0"/>
              <a:t> </a:t>
            </a:r>
            <a:r>
              <a:rPr lang="en-US" dirty="0" err="1" smtClean="0"/>
              <a:t>lica</a:t>
            </a:r>
            <a:r>
              <a:rPr lang="en-US" dirty="0" smtClean="0"/>
              <a:t> u </a:t>
            </a:r>
            <a:r>
              <a:rPr lang="en-US" dirty="0" err="1" smtClean="0"/>
              <a:t>cjelini</a:t>
            </a:r>
            <a:r>
              <a:rPr lang="en-US" dirty="0" smtClean="0"/>
              <a:t> </a:t>
            </a:r>
            <a:r>
              <a:rPr lang="en-US" dirty="0" err="1" smtClean="0"/>
              <a:t>i</a:t>
            </a:r>
            <a:r>
              <a:rPr lang="en-US" dirty="0" smtClean="0"/>
              <a:t> </a:t>
            </a:r>
            <a:r>
              <a:rPr lang="en-US" dirty="0" err="1" smtClean="0"/>
              <a:t>djelimično</a:t>
            </a:r>
            <a:r>
              <a:rPr lang="en-US" dirty="0" smtClean="0"/>
              <a:t>. U </a:t>
            </a:r>
            <a:r>
              <a:rPr lang="en-US" dirty="0" err="1" smtClean="0"/>
              <a:t>prvom</a:t>
            </a:r>
            <a:r>
              <a:rPr lang="en-US" dirty="0" smtClean="0"/>
              <a:t> </a:t>
            </a:r>
            <a:r>
              <a:rPr lang="en-US" dirty="0" err="1" smtClean="0"/>
              <a:t>slučaju</a:t>
            </a:r>
            <a:r>
              <a:rPr lang="en-US" dirty="0" smtClean="0"/>
              <a:t> se </a:t>
            </a:r>
            <a:r>
              <a:rPr lang="en-US" dirty="0" err="1" smtClean="0"/>
              <a:t>i</a:t>
            </a:r>
            <a:r>
              <a:rPr lang="en-US" dirty="0" smtClean="0"/>
              <a:t> u </a:t>
            </a:r>
            <a:r>
              <a:rPr lang="en-US" dirty="0" err="1" smtClean="0"/>
              <a:t>zakonodavstvu</a:t>
            </a:r>
            <a:r>
              <a:rPr lang="en-US" dirty="0" smtClean="0"/>
              <a:t> </a:t>
            </a:r>
            <a:r>
              <a:rPr lang="en-US" dirty="0" err="1" smtClean="0"/>
              <a:t>i</a:t>
            </a:r>
            <a:r>
              <a:rPr lang="en-US" dirty="0" smtClean="0"/>
              <a:t> u </a:t>
            </a:r>
            <a:r>
              <a:rPr lang="en-US" dirty="0" err="1" smtClean="0"/>
              <a:t>teoriji</a:t>
            </a:r>
            <a:r>
              <a:rPr lang="en-US" dirty="0" smtClean="0"/>
              <a:t> </a:t>
            </a:r>
            <a:r>
              <a:rPr lang="en-US" dirty="0" err="1" smtClean="0"/>
              <a:t>govori</a:t>
            </a:r>
            <a:r>
              <a:rPr lang="en-US" dirty="0" smtClean="0"/>
              <a:t> o </a:t>
            </a:r>
            <a:r>
              <a:rPr lang="en-US" dirty="0" err="1" smtClean="0"/>
              <a:t>prenosu</a:t>
            </a:r>
            <a:r>
              <a:rPr lang="en-US" dirty="0" smtClean="0"/>
              <a:t> </a:t>
            </a:r>
            <a:r>
              <a:rPr lang="en-US" dirty="0" err="1" smtClean="0"/>
              <a:t>prava</a:t>
            </a:r>
            <a:r>
              <a:rPr lang="en-US" dirty="0" smtClean="0"/>
              <a:t>. </a:t>
            </a:r>
            <a:r>
              <a:rPr lang="en-US" dirty="0" err="1" smtClean="0"/>
              <a:t>Ugovor</a:t>
            </a:r>
            <a:r>
              <a:rPr lang="hr-HR" dirty="0" smtClean="0"/>
              <a:t> </a:t>
            </a:r>
            <a:r>
              <a:rPr lang="vi-VN" dirty="0" smtClean="0"/>
              <a:t>kojim se to čini je po svojoj pravnoj prirodi ugovor o cesiji</a:t>
            </a:r>
            <a:r>
              <a:rPr lang="vi-VN" dirty="0" smtClean="0"/>
              <a:t>. </a:t>
            </a:r>
            <a:r>
              <a:rPr lang="vi-VN" dirty="0" smtClean="0"/>
              <a:t>Prenos samo prava na upotrebu ili korišćenje objekata industrijske svojine, osim kolektivnog žiga i geografske oznake </a:t>
            </a:r>
            <a:r>
              <a:rPr lang="vi-VN" dirty="0" smtClean="0"/>
              <a:t>, </a:t>
            </a:r>
            <a:r>
              <a:rPr lang="vi-VN" dirty="0" smtClean="0"/>
              <a:t>naziva se licencom ili licencijom. Riječ je latinskog porijekla - “licentia” - i označava dozvolu, dopuštanje ili slobodu za korišćenje tuđeg isključivog prava industrijskog vlasništva</a:t>
            </a:r>
            <a:r>
              <a:rPr lang="vi-VN" dirty="0" smtClean="0"/>
              <a:t>.</a:t>
            </a:r>
            <a:endParaRPr lang="vi-VN" dirty="0" smtClean="0"/>
          </a:p>
          <a:p>
            <a:r>
              <a:rPr lang="vi-VN" dirty="0" smtClean="0"/>
              <a:t>Dopuštenje za korištenje tuđeg patenta može biti zasnovano na administrativnom aktu nadležnog upravnog organa</a:t>
            </a:r>
            <a:r>
              <a:rPr lang="vi-VN" dirty="0" smtClean="0"/>
              <a:t>. </a:t>
            </a:r>
            <a:r>
              <a:rPr lang="vi-VN" dirty="0" smtClean="0"/>
              <a:t>Ostali prenosivi objekti prava industrijske svojine: tehničko znanje i iskustvo (know-how), žig, uzorak i modeli, koji se sada definišu kao industrijski dizajn, ustupaju se isključivo ugovorom. U principu se i patent prenosi na isti način. Takva licenca se naziva ugovornom.</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en-US"/>
          </a:p>
        </p:txBody>
      </p:sp>
      <p:sp>
        <p:nvSpPr>
          <p:cNvPr id="3" name="Rezervirano mjesto sadržaja 2"/>
          <p:cNvSpPr>
            <a:spLocks noGrp="1"/>
          </p:cNvSpPr>
          <p:nvPr>
            <p:ph idx="1"/>
          </p:nvPr>
        </p:nvSpPr>
        <p:spPr/>
        <p:txBody>
          <a:bodyPr>
            <a:normAutofit fontScale="62500" lnSpcReduction="20000"/>
          </a:bodyPr>
          <a:lstStyle/>
          <a:p>
            <a:r>
              <a:rPr lang="en-US" dirty="0" smtClean="0"/>
              <a:t>Pored prenosivih </a:t>
            </a:r>
            <a:r>
              <a:rPr lang="en-US" dirty="0" err="1" smtClean="0"/>
              <a:t>objekata</a:t>
            </a:r>
            <a:r>
              <a:rPr lang="en-US" dirty="0" smtClean="0"/>
              <a:t> </a:t>
            </a:r>
            <a:r>
              <a:rPr lang="en-US" dirty="0" err="1" smtClean="0"/>
              <a:t>industrijskog</a:t>
            </a:r>
            <a:r>
              <a:rPr lang="en-US" dirty="0" smtClean="0"/>
              <a:t> </a:t>
            </a:r>
            <a:r>
              <a:rPr lang="en-US" dirty="0" err="1" smtClean="0"/>
              <a:t>vlasništva</a:t>
            </a:r>
            <a:r>
              <a:rPr lang="en-US" dirty="0" smtClean="0"/>
              <a:t>, </a:t>
            </a:r>
            <a:r>
              <a:rPr lang="en-US" dirty="0" err="1" smtClean="0"/>
              <a:t>ugovorom</a:t>
            </a:r>
            <a:r>
              <a:rPr lang="en-US" dirty="0" smtClean="0"/>
              <a:t> o </a:t>
            </a:r>
            <a:r>
              <a:rPr lang="en-US" dirty="0" err="1" smtClean="0"/>
              <a:t>licenci</a:t>
            </a:r>
            <a:r>
              <a:rPr lang="en-US" dirty="0" smtClean="0"/>
              <a:t> se </a:t>
            </a:r>
            <a:r>
              <a:rPr lang="en-US" dirty="0" err="1" smtClean="0"/>
              <a:t>mogu</a:t>
            </a:r>
            <a:r>
              <a:rPr lang="en-US" dirty="0" smtClean="0"/>
              <a:t> </a:t>
            </a:r>
            <a:r>
              <a:rPr lang="en-US" dirty="0" err="1" smtClean="0"/>
              <a:t>ustupati</a:t>
            </a:r>
            <a:r>
              <a:rPr lang="en-US" dirty="0" smtClean="0"/>
              <a:t> </a:t>
            </a:r>
            <a:r>
              <a:rPr lang="en-US" dirty="0" err="1" smtClean="0"/>
              <a:t>i</a:t>
            </a:r>
            <a:r>
              <a:rPr lang="en-US" dirty="0" smtClean="0"/>
              <a:t> </a:t>
            </a:r>
            <a:r>
              <a:rPr lang="en-US" dirty="0" err="1" smtClean="0"/>
              <a:t>prava</a:t>
            </a:r>
            <a:r>
              <a:rPr lang="en-US" dirty="0" smtClean="0"/>
              <a:t> </a:t>
            </a:r>
            <a:r>
              <a:rPr lang="en-US" dirty="0" err="1" smtClean="0"/>
              <a:t>koja</a:t>
            </a:r>
            <a:r>
              <a:rPr lang="en-US" dirty="0" smtClean="0"/>
              <a:t> </a:t>
            </a:r>
            <a:r>
              <a:rPr lang="en-US" dirty="0" err="1" smtClean="0"/>
              <a:t>još</a:t>
            </a:r>
            <a:r>
              <a:rPr lang="en-US" dirty="0" smtClean="0"/>
              <a:t> </a:t>
            </a:r>
            <a:r>
              <a:rPr lang="en-US" dirty="0" err="1" smtClean="0"/>
              <a:t>nisu</a:t>
            </a:r>
            <a:r>
              <a:rPr lang="en-US" dirty="0" smtClean="0"/>
              <a:t> </a:t>
            </a:r>
            <a:r>
              <a:rPr lang="en-US" dirty="0" err="1" smtClean="0"/>
              <a:t>definitivno</a:t>
            </a:r>
            <a:r>
              <a:rPr lang="en-US" dirty="0" smtClean="0"/>
              <a:t> </a:t>
            </a:r>
            <a:r>
              <a:rPr lang="en-US" dirty="0" err="1" smtClean="0"/>
              <a:t>zaštićena</a:t>
            </a:r>
            <a:r>
              <a:rPr lang="en-US" dirty="0" smtClean="0"/>
              <a:t>. </a:t>
            </a:r>
            <a:r>
              <a:rPr lang="en-US" dirty="0" err="1" smtClean="0"/>
              <a:t>Tu</a:t>
            </a:r>
            <a:r>
              <a:rPr lang="en-US" dirty="0" smtClean="0"/>
              <a:t> </a:t>
            </a:r>
            <a:r>
              <a:rPr lang="en-US" dirty="0" err="1" smtClean="0"/>
              <a:t>mogućnost</a:t>
            </a:r>
            <a:r>
              <a:rPr lang="en-US" dirty="0" smtClean="0"/>
              <a:t> </a:t>
            </a:r>
            <a:r>
              <a:rPr lang="en-US" dirty="0" err="1" smtClean="0"/>
              <a:t>ima</a:t>
            </a:r>
            <a:r>
              <a:rPr lang="en-US" dirty="0" smtClean="0"/>
              <a:t> </a:t>
            </a:r>
            <a:r>
              <a:rPr lang="en-US" dirty="0" err="1" smtClean="0"/>
              <a:t>podnosilac</a:t>
            </a:r>
            <a:r>
              <a:rPr lang="en-US" dirty="0" smtClean="0"/>
              <a:t> </a:t>
            </a:r>
            <a:r>
              <a:rPr lang="en-US" dirty="0" err="1" smtClean="0"/>
              <a:t>prijave</a:t>
            </a:r>
            <a:r>
              <a:rPr lang="en-US" dirty="0" smtClean="0"/>
              <a:t> </a:t>
            </a:r>
            <a:r>
              <a:rPr lang="en-US" dirty="0" err="1" smtClean="0"/>
              <a:t>patenta</a:t>
            </a:r>
            <a:r>
              <a:rPr lang="en-US" dirty="0" smtClean="0"/>
              <a:t>, </a:t>
            </a:r>
            <a:r>
              <a:rPr lang="en-US" dirty="0" err="1" smtClean="0"/>
              <a:t>modela</a:t>
            </a:r>
            <a:r>
              <a:rPr lang="en-US" dirty="0" smtClean="0"/>
              <a:t>, </a:t>
            </a:r>
            <a:r>
              <a:rPr lang="en-US" dirty="0" err="1" smtClean="0"/>
              <a:t>uzorka</a:t>
            </a:r>
            <a:r>
              <a:rPr lang="en-US" dirty="0" smtClean="0"/>
              <a:t> </a:t>
            </a:r>
            <a:r>
              <a:rPr lang="en-US" dirty="0" err="1" smtClean="0"/>
              <a:t>i</a:t>
            </a:r>
            <a:r>
              <a:rPr lang="en-US" dirty="0" smtClean="0"/>
              <a:t> </a:t>
            </a:r>
            <a:r>
              <a:rPr lang="en-US" dirty="0" err="1" smtClean="0"/>
              <a:t>žiga</a:t>
            </a:r>
            <a:r>
              <a:rPr lang="en-US" dirty="0" smtClean="0"/>
              <a:t>. </a:t>
            </a:r>
            <a:r>
              <a:rPr lang="en-US" dirty="0" err="1" smtClean="0"/>
              <a:t>Bez</a:t>
            </a:r>
            <a:r>
              <a:rPr lang="en-US" dirty="0" smtClean="0"/>
              <a:t> </a:t>
            </a:r>
            <a:r>
              <a:rPr lang="en-US" dirty="0" err="1" smtClean="0"/>
              <a:t>obzira</a:t>
            </a:r>
            <a:r>
              <a:rPr lang="en-US" dirty="0" smtClean="0"/>
              <a:t> </a:t>
            </a:r>
            <a:r>
              <a:rPr lang="en-US" dirty="0" err="1" smtClean="0"/>
              <a:t>na</a:t>
            </a:r>
            <a:r>
              <a:rPr lang="en-US" dirty="0" smtClean="0"/>
              <a:t> </a:t>
            </a:r>
            <a:r>
              <a:rPr lang="en-US" dirty="0" err="1" smtClean="0"/>
              <a:t>predmet</a:t>
            </a:r>
            <a:r>
              <a:rPr lang="en-US" dirty="0" smtClean="0"/>
              <a:t>, </a:t>
            </a:r>
            <a:r>
              <a:rPr lang="en-US" dirty="0" err="1" smtClean="0"/>
              <a:t>svaki</a:t>
            </a:r>
            <a:r>
              <a:rPr lang="en-US" dirty="0" smtClean="0"/>
              <a:t> </a:t>
            </a:r>
            <a:r>
              <a:rPr lang="en-US" dirty="0" err="1" smtClean="0"/>
              <a:t>ugovor</a:t>
            </a:r>
            <a:r>
              <a:rPr lang="en-US" dirty="0" smtClean="0"/>
              <a:t> o </a:t>
            </a:r>
            <a:r>
              <a:rPr lang="en-US" dirty="0" err="1" smtClean="0"/>
              <a:t>licenci</a:t>
            </a:r>
            <a:r>
              <a:rPr lang="en-US" dirty="0" smtClean="0"/>
              <a:t> </a:t>
            </a:r>
            <a:r>
              <a:rPr lang="en-US" dirty="0" err="1" smtClean="0"/>
              <a:t>ima</a:t>
            </a:r>
            <a:r>
              <a:rPr lang="en-US" dirty="0" smtClean="0"/>
              <a:t> </a:t>
            </a:r>
            <a:r>
              <a:rPr lang="en-US" dirty="0" err="1" smtClean="0"/>
              <a:t>izvjesne</a:t>
            </a:r>
            <a:r>
              <a:rPr lang="en-US" dirty="0" smtClean="0"/>
              <a:t> </a:t>
            </a:r>
            <a:r>
              <a:rPr lang="en-US" dirty="0" err="1" smtClean="0"/>
              <a:t>specifičnosti</a:t>
            </a:r>
            <a:r>
              <a:rPr lang="en-US" dirty="0" smtClean="0"/>
              <a:t>. One </a:t>
            </a:r>
            <a:r>
              <a:rPr lang="en-US" dirty="0" err="1" smtClean="0"/>
              <a:t>potiču</a:t>
            </a:r>
            <a:r>
              <a:rPr lang="en-US" dirty="0" smtClean="0"/>
              <a:t> </a:t>
            </a:r>
            <a:r>
              <a:rPr lang="en-US" dirty="0" err="1" smtClean="0"/>
              <a:t>najprije</a:t>
            </a:r>
            <a:r>
              <a:rPr lang="en-US" dirty="0" smtClean="0"/>
              <a:t> </a:t>
            </a:r>
            <a:r>
              <a:rPr lang="en-US" dirty="0" err="1" smtClean="0"/>
              <a:t>iz</a:t>
            </a:r>
            <a:r>
              <a:rPr lang="en-US" dirty="0" smtClean="0"/>
              <a:t> </a:t>
            </a:r>
            <a:r>
              <a:rPr lang="en-US" dirty="0" err="1" smtClean="0"/>
              <a:t>osobenosti</a:t>
            </a:r>
            <a:r>
              <a:rPr lang="en-US" dirty="0" smtClean="0"/>
              <a:t> </a:t>
            </a:r>
            <a:r>
              <a:rPr lang="en-US" dirty="0" err="1" smtClean="0"/>
              <a:t>objekata</a:t>
            </a:r>
            <a:r>
              <a:rPr lang="en-US" dirty="0" smtClean="0"/>
              <a:t> </a:t>
            </a:r>
            <a:r>
              <a:rPr lang="en-US" dirty="0" err="1" smtClean="0"/>
              <a:t>i</a:t>
            </a:r>
            <a:r>
              <a:rPr lang="en-US" dirty="0" smtClean="0"/>
              <a:t> </a:t>
            </a:r>
            <a:r>
              <a:rPr lang="en-US" dirty="0" err="1" smtClean="0"/>
              <a:t>prava</a:t>
            </a:r>
            <a:r>
              <a:rPr lang="en-US" dirty="0" smtClean="0"/>
              <a:t> </a:t>
            </a:r>
            <a:r>
              <a:rPr lang="en-US" dirty="0" err="1" smtClean="0"/>
              <a:t>industrijske</a:t>
            </a:r>
            <a:r>
              <a:rPr lang="en-US" dirty="0" smtClean="0"/>
              <a:t> </a:t>
            </a:r>
            <a:r>
              <a:rPr lang="en-US" dirty="0" err="1" smtClean="0"/>
              <a:t>svojine</a:t>
            </a:r>
            <a:r>
              <a:rPr lang="en-US" dirty="0" smtClean="0"/>
              <a:t>, a </a:t>
            </a:r>
            <a:r>
              <a:rPr lang="en-US" dirty="0" err="1" smtClean="0"/>
              <a:t>potom</a:t>
            </a:r>
            <a:r>
              <a:rPr lang="en-US" dirty="0" smtClean="0"/>
              <a:t> </a:t>
            </a:r>
            <a:r>
              <a:rPr lang="en-US" dirty="0" err="1" smtClean="0"/>
              <a:t>iz</a:t>
            </a:r>
            <a:r>
              <a:rPr lang="en-US" dirty="0" smtClean="0"/>
              <a:t> </a:t>
            </a:r>
            <a:r>
              <a:rPr lang="en-US" dirty="0" err="1" smtClean="0"/>
              <a:t>zakonske</a:t>
            </a:r>
            <a:r>
              <a:rPr lang="en-US" dirty="0" smtClean="0"/>
              <a:t> regulative </a:t>
            </a:r>
            <a:r>
              <a:rPr lang="en-US" dirty="0" err="1" smtClean="0"/>
              <a:t>unutar</a:t>
            </a:r>
            <a:r>
              <a:rPr lang="en-US" dirty="0" smtClean="0"/>
              <a:t> </a:t>
            </a:r>
            <a:r>
              <a:rPr lang="en-US" dirty="0" err="1" smtClean="0"/>
              <a:t>koje</a:t>
            </a:r>
            <a:r>
              <a:rPr lang="en-US" dirty="0" smtClean="0"/>
              <a:t> se </a:t>
            </a:r>
            <a:r>
              <a:rPr lang="en-US" dirty="0" err="1" smtClean="0"/>
              <a:t>autonomija</a:t>
            </a:r>
            <a:r>
              <a:rPr lang="en-US" dirty="0" smtClean="0"/>
              <a:t> </a:t>
            </a:r>
            <a:r>
              <a:rPr lang="en-US" dirty="0" err="1" smtClean="0"/>
              <a:t>volje</a:t>
            </a:r>
            <a:r>
              <a:rPr lang="en-US" dirty="0" smtClean="0"/>
              <a:t> </a:t>
            </a:r>
            <a:r>
              <a:rPr lang="en-US" dirty="0" err="1" smtClean="0"/>
              <a:t>stranaka</a:t>
            </a:r>
            <a:r>
              <a:rPr lang="en-US" dirty="0" smtClean="0"/>
              <a:t> </a:t>
            </a:r>
            <a:r>
              <a:rPr lang="en-US" dirty="0" err="1" smtClean="0"/>
              <a:t>mora</a:t>
            </a:r>
            <a:r>
              <a:rPr lang="en-US" dirty="0" smtClean="0"/>
              <a:t> </a:t>
            </a:r>
            <a:r>
              <a:rPr lang="en-US" dirty="0" err="1" smtClean="0"/>
              <a:t>da</a:t>
            </a:r>
            <a:r>
              <a:rPr lang="en-US" dirty="0" smtClean="0"/>
              <a:t> </a:t>
            </a:r>
            <a:r>
              <a:rPr lang="en-US" dirty="0" err="1" smtClean="0"/>
              <a:t>kreće</a:t>
            </a:r>
            <a:r>
              <a:rPr lang="en-US" dirty="0" smtClean="0"/>
              <a:t>. Us </a:t>
            </a:r>
            <a:r>
              <a:rPr lang="en-US" dirty="0" err="1" smtClean="0"/>
              <a:t>prkos</a:t>
            </a:r>
            <a:r>
              <a:rPr lang="en-US" dirty="0" smtClean="0"/>
              <a:t> tome </a:t>
            </a:r>
            <a:r>
              <a:rPr lang="en-US" dirty="0" err="1" smtClean="0"/>
              <a:t>moguće</a:t>
            </a:r>
            <a:r>
              <a:rPr lang="en-US" dirty="0" smtClean="0"/>
              <a:t> je </a:t>
            </a:r>
            <a:r>
              <a:rPr lang="en-US" dirty="0" err="1" smtClean="0"/>
              <a:t>konstruisati</a:t>
            </a:r>
            <a:r>
              <a:rPr lang="en-US" dirty="0" smtClean="0"/>
              <a:t> </a:t>
            </a:r>
            <a:r>
              <a:rPr lang="en-US" dirty="0" err="1" smtClean="0"/>
              <a:t>i</a:t>
            </a:r>
            <a:r>
              <a:rPr lang="en-US" dirty="0" smtClean="0"/>
              <a:t> </a:t>
            </a:r>
            <a:r>
              <a:rPr lang="en-US" dirty="0" err="1" smtClean="0"/>
              <a:t>opšti</a:t>
            </a:r>
            <a:r>
              <a:rPr lang="en-US" dirty="0" smtClean="0"/>
              <a:t> tip </a:t>
            </a:r>
            <a:r>
              <a:rPr lang="en-US" dirty="0" err="1" smtClean="0"/>
              <a:t>ugovora</a:t>
            </a:r>
            <a:r>
              <a:rPr lang="en-US" dirty="0" smtClean="0"/>
              <a:t> o </a:t>
            </a:r>
            <a:r>
              <a:rPr lang="en-US" dirty="0" err="1" smtClean="0"/>
              <a:t>licenci</a:t>
            </a:r>
            <a:r>
              <a:rPr lang="en-US" dirty="0" smtClean="0"/>
              <a:t>. </a:t>
            </a:r>
            <a:r>
              <a:rPr lang="en-US" dirty="0" err="1" smtClean="0"/>
              <a:t>Tako</a:t>
            </a:r>
            <a:r>
              <a:rPr lang="en-US" dirty="0" smtClean="0"/>
              <a:t> je </a:t>
            </a:r>
            <a:r>
              <a:rPr lang="en-US" dirty="0" err="1" smtClean="0"/>
              <a:t>postupio</a:t>
            </a:r>
            <a:r>
              <a:rPr lang="en-US" dirty="0" smtClean="0"/>
              <a:t> </a:t>
            </a:r>
            <a:r>
              <a:rPr lang="en-US" dirty="0" err="1" smtClean="0"/>
              <a:t>i</a:t>
            </a:r>
            <a:r>
              <a:rPr lang="en-US" dirty="0" smtClean="0"/>
              <a:t> </a:t>
            </a:r>
            <a:r>
              <a:rPr lang="en-US" dirty="0" err="1" smtClean="0"/>
              <a:t>Zakon</a:t>
            </a:r>
            <a:r>
              <a:rPr lang="en-US" dirty="0" smtClean="0"/>
              <a:t> o </a:t>
            </a:r>
            <a:r>
              <a:rPr lang="en-US" dirty="0" err="1" smtClean="0"/>
              <a:t>obligacionim</a:t>
            </a:r>
            <a:r>
              <a:rPr lang="en-US" dirty="0" smtClean="0"/>
              <a:t> </a:t>
            </a:r>
            <a:r>
              <a:rPr lang="en-US" dirty="0" err="1" smtClean="0"/>
              <a:t>odnosima</a:t>
            </a:r>
            <a:r>
              <a:rPr lang="en-US" dirty="0" smtClean="0"/>
              <a:t> (</a:t>
            </a:r>
            <a:r>
              <a:rPr lang="en-US" dirty="0" err="1" smtClean="0"/>
              <a:t>čl</a:t>
            </a:r>
            <a:r>
              <a:rPr lang="en-US" dirty="0" smtClean="0"/>
              <a:t>. 686 - 711).</a:t>
            </a:r>
          </a:p>
          <a:p>
            <a:r>
              <a:rPr lang="en-US" dirty="0" err="1" smtClean="0"/>
              <a:t>Značaj</a:t>
            </a:r>
            <a:r>
              <a:rPr lang="en-US" dirty="0" smtClean="0"/>
              <a:t> </a:t>
            </a:r>
            <a:r>
              <a:rPr lang="en-US" dirty="0" err="1" smtClean="0"/>
              <a:t>ugovora</a:t>
            </a:r>
            <a:r>
              <a:rPr lang="en-US" dirty="0" smtClean="0"/>
              <a:t> o </a:t>
            </a:r>
            <a:r>
              <a:rPr lang="en-US" dirty="0" err="1" smtClean="0"/>
              <a:t>licenci</a:t>
            </a:r>
            <a:r>
              <a:rPr lang="en-US" dirty="0" smtClean="0"/>
              <a:t> je </a:t>
            </a:r>
            <a:r>
              <a:rPr lang="en-US" dirty="0" err="1" smtClean="0"/>
              <a:t>ogroman</a:t>
            </a:r>
            <a:r>
              <a:rPr lang="en-US" dirty="0" smtClean="0"/>
              <a:t>. On je instrument </a:t>
            </a:r>
            <a:r>
              <a:rPr lang="en-US" dirty="0" err="1" smtClean="0"/>
              <a:t>koji</a:t>
            </a:r>
            <a:r>
              <a:rPr lang="en-US" dirty="0" smtClean="0"/>
              <a:t> </a:t>
            </a:r>
            <a:r>
              <a:rPr lang="en-US" dirty="0" err="1" smtClean="0"/>
              <a:t>omogućava</a:t>
            </a:r>
            <a:r>
              <a:rPr lang="en-US" dirty="0" smtClean="0"/>
              <a:t> </a:t>
            </a:r>
            <a:r>
              <a:rPr lang="en-US" dirty="0" err="1" smtClean="0"/>
              <a:t>prenosiocu</a:t>
            </a:r>
            <a:r>
              <a:rPr lang="en-US" dirty="0" smtClean="0"/>
              <a:t> </a:t>
            </a:r>
            <a:r>
              <a:rPr lang="en-US" dirty="0" err="1" smtClean="0"/>
              <a:t>valorizaciju</a:t>
            </a:r>
            <a:r>
              <a:rPr lang="en-US" dirty="0" smtClean="0"/>
              <a:t> </a:t>
            </a:r>
            <a:r>
              <a:rPr lang="en-US" dirty="0" err="1" smtClean="0"/>
              <a:t>resursa</a:t>
            </a:r>
            <a:r>
              <a:rPr lang="en-US" dirty="0" smtClean="0"/>
              <a:t> </a:t>
            </a:r>
            <a:r>
              <a:rPr lang="en-US" dirty="0" err="1" smtClean="0"/>
              <a:t>uloženih</a:t>
            </a:r>
            <a:r>
              <a:rPr lang="en-US" dirty="0" smtClean="0"/>
              <a:t> u </a:t>
            </a:r>
            <a:r>
              <a:rPr lang="en-US" dirty="0" err="1" smtClean="0"/>
              <a:t>naučnoistraživački</a:t>
            </a:r>
            <a:r>
              <a:rPr lang="en-US" dirty="0" smtClean="0"/>
              <a:t> </a:t>
            </a:r>
            <a:r>
              <a:rPr lang="en-US" dirty="0" err="1" smtClean="0"/>
              <a:t>i</a:t>
            </a:r>
            <a:r>
              <a:rPr lang="en-US" dirty="0" smtClean="0"/>
              <a:t> </a:t>
            </a:r>
            <a:r>
              <a:rPr lang="en-US" dirty="0" err="1" smtClean="0"/>
              <a:t>organizacioni</a:t>
            </a:r>
            <a:r>
              <a:rPr lang="en-US" dirty="0" smtClean="0"/>
              <a:t> </a:t>
            </a:r>
            <a:r>
              <a:rPr lang="en-US" dirty="0" err="1" smtClean="0"/>
              <a:t>rad</a:t>
            </a:r>
            <a:r>
              <a:rPr lang="en-US" dirty="0" smtClean="0"/>
              <a:t>, a </a:t>
            </a:r>
            <a:r>
              <a:rPr lang="en-US" dirty="0" err="1" smtClean="0"/>
              <a:t>primaocu</a:t>
            </a:r>
            <a:r>
              <a:rPr lang="en-US" dirty="0" smtClean="0"/>
              <a:t> </a:t>
            </a:r>
            <a:r>
              <a:rPr lang="en-US" dirty="0" err="1" smtClean="0"/>
              <a:t>sticanje</a:t>
            </a:r>
            <a:r>
              <a:rPr lang="en-US" dirty="0" smtClean="0"/>
              <a:t> </a:t>
            </a:r>
            <a:r>
              <a:rPr lang="en-US" dirty="0" err="1" smtClean="0"/>
              <a:t>potrebnih</a:t>
            </a:r>
            <a:r>
              <a:rPr lang="en-US" dirty="0" smtClean="0"/>
              <a:t> </a:t>
            </a:r>
            <a:r>
              <a:rPr lang="en-US" dirty="0" err="1" smtClean="0"/>
              <a:t>znanja</a:t>
            </a:r>
            <a:r>
              <a:rPr lang="en-US" dirty="0" smtClean="0"/>
              <a:t> </a:t>
            </a:r>
            <a:r>
              <a:rPr lang="en-US" dirty="0" err="1" smtClean="0"/>
              <a:t>brzo</a:t>
            </a:r>
            <a:r>
              <a:rPr lang="en-US" dirty="0" smtClean="0"/>
              <a:t> </a:t>
            </a:r>
            <a:r>
              <a:rPr lang="en-US" dirty="0" err="1" smtClean="0"/>
              <a:t>i</a:t>
            </a:r>
            <a:r>
              <a:rPr lang="en-US" dirty="0" smtClean="0"/>
              <a:t> </a:t>
            </a:r>
            <a:r>
              <a:rPr lang="en-US" dirty="0" err="1" smtClean="0"/>
              <a:t>uz</a:t>
            </a:r>
            <a:r>
              <a:rPr lang="en-US" dirty="0" smtClean="0"/>
              <a:t> </a:t>
            </a:r>
            <a:r>
              <a:rPr lang="en-US" dirty="0" err="1" smtClean="0"/>
              <a:t>minimalizaciju</a:t>
            </a:r>
            <a:r>
              <a:rPr lang="en-US" dirty="0" smtClean="0"/>
              <a:t> </a:t>
            </a:r>
            <a:r>
              <a:rPr lang="en-US" dirty="0" err="1" smtClean="0"/>
              <a:t>rizika</a:t>
            </a:r>
            <a:r>
              <a:rPr lang="en-US" dirty="0" smtClean="0"/>
              <a:t>. </a:t>
            </a:r>
            <a:r>
              <a:rPr lang="en-US" dirty="0" err="1" smtClean="0"/>
              <a:t>Zbog</a:t>
            </a:r>
            <a:r>
              <a:rPr lang="en-US" dirty="0" smtClean="0"/>
              <a:t> toga je </a:t>
            </a:r>
            <a:r>
              <a:rPr lang="en-US" dirty="0" err="1" smtClean="0"/>
              <a:t>ugovor</a:t>
            </a:r>
            <a:r>
              <a:rPr lang="en-US" dirty="0" smtClean="0"/>
              <a:t> o </a:t>
            </a:r>
            <a:r>
              <a:rPr lang="en-US" dirty="0" err="1" smtClean="0"/>
              <a:t>licenci</a:t>
            </a:r>
            <a:r>
              <a:rPr lang="en-US" dirty="0" smtClean="0"/>
              <a:t> </a:t>
            </a:r>
            <a:r>
              <a:rPr lang="en-US" dirty="0" err="1" smtClean="0"/>
              <a:t>kao</a:t>
            </a:r>
            <a:r>
              <a:rPr lang="en-US" dirty="0" smtClean="0"/>
              <a:t> </a:t>
            </a:r>
            <a:r>
              <a:rPr lang="en-US" dirty="0" err="1" smtClean="0"/>
              <a:t>samostalan</a:t>
            </a:r>
            <a:r>
              <a:rPr lang="en-US" dirty="0" smtClean="0"/>
              <a:t> </a:t>
            </a:r>
            <a:r>
              <a:rPr lang="en-US" dirty="0" err="1" smtClean="0"/>
              <a:t>pravni</a:t>
            </a:r>
            <a:r>
              <a:rPr lang="en-US" dirty="0" smtClean="0"/>
              <a:t> </a:t>
            </a:r>
            <a:r>
              <a:rPr lang="en-US" dirty="0" err="1" smtClean="0"/>
              <a:t>posao</a:t>
            </a:r>
            <a:r>
              <a:rPr lang="en-US" dirty="0" smtClean="0"/>
              <a:t> </a:t>
            </a:r>
            <a:r>
              <a:rPr lang="en-US" dirty="0" err="1" smtClean="0"/>
              <a:t>ili</a:t>
            </a:r>
            <a:r>
              <a:rPr lang="en-US" dirty="0" smtClean="0"/>
              <a:t> </a:t>
            </a:r>
            <a:r>
              <a:rPr lang="en-US" dirty="0" err="1" smtClean="0"/>
              <a:t>kao</a:t>
            </a:r>
            <a:r>
              <a:rPr lang="en-US" dirty="0" smtClean="0"/>
              <a:t> </a:t>
            </a:r>
            <a:r>
              <a:rPr lang="en-US" dirty="0" err="1" smtClean="0"/>
              <a:t>dio</a:t>
            </a:r>
            <a:r>
              <a:rPr lang="en-US" dirty="0" smtClean="0"/>
              <a:t> </a:t>
            </a:r>
            <a:r>
              <a:rPr lang="en-US" dirty="0" err="1" smtClean="0"/>
              <a:t>šireg</a:t>
            </a:r>
            <a:r>
              <a:rPr lang="en-US" dirty="0" smtClean="0"/>
              <a:t> </a:t>
            </a:r>
            <a:r>
              <a:rPr lang="en-US" dirty="0" err="1" smtClean="0"/>
              <a:t>ugovornog</a:t>
            </a:r>
            <a:r>
              <a:rPr lang="en-US" dirty="0" smtClean="0"/>
              <a:t> </a:t>
            </a:r>
            <a:r>
              <a:rPr lang="en-US" dirty="0" err="1" smtClean="0"/>
              <a:t>akta</a:t>
            </a:r>
            <a:r>
              <a:rPr lang="en-US" dirty="0" smtClean="0"/>
              <a:t> </a:t>
            </a:r>
            <a:r>
              <a:rPr lang="en-US" dirty="0" err="1" smtClean="0"/>
              <a:t>prisutan</a:t>
            </a:r>
            <a:r>
              <a:rPr lang="en-US" dirty="0" smtClean="0"/>
              <a:t> u </a:t>
            </a:r>
            <a:r>
              <a:rPr lang="en-US" dirty="0" err="1" smtClean="0"/>
              <a:t>većini</a:t>
            </a:r>
            <a:r>
              <a:rPr lang="en-US" dirty="0" smtClean="0"/>
              <a:t> </a:t>
            </a:r>
            <a:r>
              <a:rPr lang="en-US" dirty="0" err="1" smtClean="0"/>
              <a:t>poslova</a:t>
            </a:r>
            <a:r>
              <a:rPr lang="en-US" dirty="0" smtClean="0"/>
              <a:t> </a:t>
            </a:r>
            <a:r>
              <a:rPr lang="en-US" dirty="0" err="1" smtClean="0"/>
              <a:t>transfera</a:t>
            </a:r>
            <a:r>
              <a:rPr lang="en-US" dirty="0" smtClean="0"/>
              <a:t> </a:t>
            </a:r>
            <a:r>
              <a:rPr lang="en-US" dirty="0" err="1" smtClean="0"/>
              <a:t>tehnologije</a:t>
            </a:r>
            <a:r>
              <a:rPr lang="en-US" dirty="0" smtClean="0"/>
              <a:t> </a:t>
            </a:r>
            <a:r>
              <a:rPr lang="en-US" dirty="0" err="1" smtClean="0"/>
              <a:t>i</a:t>
            </a:r>
            <a:r>
              <a:rPr lang="en-US" dirty="0" smtClean="0"/>
              <a:t> </a:t>
            </a:r>
            <a:r>
              <a:rPr lang="en-US" dirty="0" err="1" smtClean="0"/>
              <a:t>direktnih</a:t>
            </a:r>
            <a:r>
              <a:rPr lang="en-US" dirty="0" smtClean="0"/>
              <a:t> </a:t>
            </a:r>
            <a:r>
              <a:rPr lang="en-US" dirty="0" err="1" smtClean="0"/>
              <a:t>stranih</a:t>
            </a:r>
            <a:r>
              <a:rPr lang="en-US" dirty="0" smtClean="0"/>
              <a:t> </a:t>
            </a:r>
            <a:r>
              <a:rPr lang="en-US" dirty="0" err="1" smtClean="0"/>
              <a:t>investicija</a:t>
            </a:r>
            <a:r>
              <a:rPr lang="en-US" dirty="0" smtClean="0"/>
              <a:t>. Ta </a:t>
            </a:r>
            <a:r>
              <a:rPr lang="en-US" dirty="0" err="1" smtClean="0"/>
              <a:t>činjenica</a:t>
            </a:r>
            <a:r>
              <a:rPr lang="en-US" dirty="0" smtClean="0"/>
              <a:t> je </a:t>
            </a:r>
            <a:r>
              <a:rPr lang="en-US" dirty="0" err="1" smtClean="0"/>
              <a:t>uticala</a:t>
            </a:r>
            <a:r>
              <a:rPr lang="en-US" dirty="0" smtClean="0"/>
              <a:t> </a:t>
            </a:r>
            <a:r>
              <a:rPr lang="en-US" dirty="0" err="1" smtClean="0"/>
              <a:t>i</a:t>
            </a:r>
            <a:r>
              <a:rPr lang="en-US" dirty="0" smtClean="0"/>
              <a:t> </a:t>
            </a:r>
            <a:r>
              <a:rPr lang="en-US" dirty="0" err="1" smtClean="0"/>
              <a:t>na</a:t>
            </a:r>
            <a:r>
              <a:rPr lang="en-US" dirty="0" smtClean="0"/>
              <a:t> </a:t>
            </a:r>
            <a:r>
              <a:rPr lang="en-US" dirty="0" err="1" smtClean="0"/>
              <a:t>izgled</a:t>
            </a:r>
            <a:r>
              <a:rPr lang="en-US" dirty="0" smtClean="0"/>
              <a:t> </a:t>
            </a:r>
            <a:r>
              <a:rPr lang="en-US" dirty="0" err="1" smtClean="0"/>
              <a:t>izvora</a:t>
            </a:r>
            <a:r>
              <a:rPr lang="en-US" dirty="0" smtClean="0"/>
              <a:t> </a:t>
            </a:r>
            <a:r>
              <a:rPr lang="en-US" dirty="0" err="1" smtClean="0"/>
              <a:t>prava</a:t>
            </a:r>
            <a:r>
              <a:rPr lang="en-US" dirty="0" smtClean="0"/>
              <a:t> </a:t>
            </a:r>
            <a:r>
              <a:rPr lang="en-US" dirty="0" err="1" smtClean="0"/>
              <a:t>za</a:t>
            </a:r>
            <a:r>
              <a:rPr lang="en-US" dirty="0" smtClean="0"/>
              <a:t> </a:t>
            </a:r>
            <a:r>
              <a:rPr lang="en-US" dirty="0" err="1" smtClean="0"/>
              <a:t>ovaj</a:t>
            </a:r>
            <a:r>
              <a:rPr lang="en-US" dirty="0" smtClean="0"/>
              <a:t> </a:t>
            </a:r>
            <a:r>
              <a:rPr lang="en-US" dirty="0" err="1" smtClean="0"/>
              <a:t>ugovor</a:t>
            </a:r>
            <a:r>
              <a:rPr lang="en-US" dirty="0" smtClean="0"/>
              <a: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en-US"/>
          </a:p>
        </p:txBody>
      </p:sp>
      <p:sp>
        <p:nvSpPr>
          <p:cNvPr id="3" name="Rezervirano mjesto sadržaja 2"/>
          <p:cNvSpPr>
            <a:spLocks noGrp="1"/>
          </p:cNvSpPr>
          <p:nvPr>
            <p:ph idx="1"/>
          </p:nvPr>
        </p:nvSpPr>
        <p:spPr/>
        <p:txBody>
          <a:bodyPr>
            <a:normAutofit fontScale="77500" lnSpcReduction="20000"/>
          </a:bodyPr>
          <a:lstStyle/>
          <a:p>
            <a:r>
              <a:rPr lang="en-US" b="1" dirty="0" smtClean="0"/>
              <a:t>2. </a:t>
            </a:r>
            <a:r>
              <a:rPr lang="en-US" b="1" dirty="0" err="1" smtClean="0"/>
              <a:t>Izvori</a:t>
            </a:r>
            <a:r>
              <a:rPr lang="en-US" b="1" dirty="0" smtClean="0"/>
              <a:t> </a:t>
            </a:r>
            <a:r>
              <a:rPr lang="en-US" b="1" dirty="0" err="1" smtClean="0"/>
              <a:t>prava</a:t>
            </a:r>
            <a:endParaRPr lang="en-US" b="1" dirty="0" smtClean="0"/>
          </a:p>
          <a:p>
            <a:r>
              <a:rPr lang="vi-VN" dirty="0" smtClean="0"/>
              <a:t>Izvori prava za ugovor o licenci se mogu podijeliti na međunarodne i domaće. Zahvaljujući snažnim tendencijama ka unifikaciji rješenja ove dvije grupe pravnih vrela, između njih postoji značajan stepen ujednačenosti.</a:t>
            </a:r>
          </a:p>
          <a:p>
            <a:r>
              <a:rPr lang="vi-VN" dirty="0" smtClean="0"/>
              <a:t>Za nas su najznačajnije sljedeće međunarodne konvencije: Konvencija o osnivanju svjetske organizacije za intelektualno vlasništvo, Pariška konvencija za zaštitu industrijskog vlasništva (1883), Madridski sporazum o međunarodnoj registraciji žigova (1981) i Lokarnski sporazum za međunarodnu klasifikaciju modela i uzoraka (1968).</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en-US"/>
          </a:p>
        </p:txBody>
      </p:sp>
      <p:sp>
        <p:nvSpPr>
          <p:cNvPr id="3" name="Rezervirano mjesto sadržaja 2"/>
          <p:cNvSpPr>
            <a:spLocks noGrp="1"/>
          </p:cNvSpPr>
          <p:nvPr>
            <p:ph idx="1"/>
          </p:nvPr>
        </p:nvSpPr>
        <p:spPr/>
        <p:txBody>
          <a:bodyPr>
            <a:normAutofit fontScale="70000" lnSpcReduction="20000"/>
          </a:bodyPr>
          <a:lstStyle/>
          <a:p>
            <a:r>
              <a:rPr lang="vi-VN" dirty="0" smtClean="0"/>
              <a:t>Od domaćih izvora na prvom mjestu se nalazi ZIS, posvećen utvrđivanju materijalno-pravnog režima objekata industrijske svojine koji se, zajedno sa pravima nad njima, prenose ugovorom o licenci. Drugo mjesto zauzima Zakon o vanjskotrgovinskom poslovanju. On uređuje ona pitanja sadržaja ugovora o licenci koja su značajna za zaštitu interesa domaćih subjekata i cijele zemlje u ovim poslovima sa elementom inostranosti. Obavezne (čl. 54) i zabranjene klauzule (čl. 55) odnose se na ugovore o licenci patenta i znanja (know-how). Napokon, Zakon o obligacionim odnosima sadrži detaljnu regulativu opšteg tipa ugovora o licenci (čl. 686-711). Uz uvažavanje specifičnosti pojedinih predmeta industrijske svojine, ugovor o licenci je ovim dobio svojstvo imenovanog pravnog posla.</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en-US"/>
          </a:p>
        </p:txBody>
      </p:sp>
      <p:sp>
        <p:nvSpPr>
          <p:cNvPr id="3" name="Rezervirano mjesto sadržaja 2"/>
          <p:cNvSpPr>
            <a:spLocks noGrp="1"/>
          </p:cNvSpPr>
          <p:nvPr>
            <p:ph idx="1"/>
          </p:nvPr>
        </p:nvSpPr>
        <p:spPr/>
        <p:txBody>
          <a:bodyPr>
            <a:normAutofit fontScale="55000" lnSpcReduction="20000"/>
          </a:bodyPr>
          <a:lstStyle/>
          <a:p>
            <a:r>
              <a:rPr lang="en-US" b="1" dirty="0" smtClean="0"/>
              <a:t>3. </a:t>
            </a:r>
            <a:r>
              <a:rPr lang="en-US" b="1" dirty="0" err="1" smtClean="0"/>
              <a:t>Zaključivanje</a:t>
            </a:r>
            <a:r>
              <a:rPr lang="en-US" b="1" dirty="0" smtClean="0"/>
              <a:t> </a:t>
            </a:r>
            <a:r>
              <a:rPr lang="en-US" b="1" dirty="0" err="1" smtClean="0"/>
              <a:t>ugovora</a:t>
            </a:r>
            <a:endParaRPr lang="en-US" b="1" dirty="0" smtClean="0"/>
          </a:p>
          <a:p>
            <a:r>
              <a:rPr lang="en-US" dirty="0" err="1" smtClean="0"/>
              <a:t>Složenost</a:t>
            </a:r>
            <a:r>
              <a:rPr lang="en-US" dirty="0" smtClean="0"/>
              <a:t>, </a:t>
            </a:r>
            <a:r>
              <a:rPr lang="en-US" dirty="0" err="1" smtClean="0"/>
              <a:t>dugotrajnost</a:t>
            </a:r>
            <a:r>
              <a:rPr lang="en-US" dirty="0" smtClean="0"/>
              <a:t> </a:t>
            </a:r>
            <a:r>
              <a:rPr lang="en-US" dirty="0" err="1" smtClean="0"/>
              <a:t>i</a:t>
            </a:r>
            <a:r>
              <a:rPr lang="en-US" dirty="0" smtClean="0"/>
              <a:t> </a:t>
            </a:r>
            <a:r>
              <a:rPr lang="en-US" dirty="0" err="1" smtClean="0"/>
              <a:t>važnost</a:t>
            </a:r>
            <a:r>
              <a:rPr lang="en-US" dirty="0" smtClean="0"/>
              <a:t> </a:t>
            </a:r>
            <a:r>
              <a:rPr lang="en-US" dirty="0" err="1" smtClean="0"/>
              <a:t>ugovora</a:t>
            </a:r>
            <a:r>
              <a:rPr lang="en-US" dirty="0" smtClean="0"/>
              <a:t> o </a:t>
            </a:r>
            <a:r>
              <a:rPr lang="en-US" dirty="0" err="1" smtClean="0"/>
              <a:t>licenci</a:t>
            </a:r>
            <a:r>
              <a:rPr lang="en-US" dirty="0" smtClean="0"/>
              <a:t> </a:t>
            </a:r>
            <a:r>
              <a:rPr lang="en-US" dirty="0" err="1" smtClean="0"/>
              <a:t>naveli</a:t>
            </a:r>
            <a:r>
              <a:rPr lang="en-US" dirty="0" smtClean="0"/>
              <a:t> </a:t>
            </a:r>
            <a:r>
              <a:rPr lang="en-US" dirty="0" err="1" smtClean="0"/>
              <a:t>su</a:t>
            </a:r>
            <a:r>
              <a:rPr lang="en-US" dirty="0" smtClean="0"/>
              <a:t> zakonodavca </a:t>
            </a:r>
            <a:r>
              <a:rPr lang="en-US" dirty="0" err="1" smtClean="0"/>
              <a:t>da</a:t>
            </a:r>
            <a:r>
              <a:rPr lang="en-US" dirty="0" smtClean="0"/>
              <a:t> </a:t>
            </a:r>
            <a:r>
              <a:rPr lang="en-US" dirty="0" err="1" smtClean="0"/>
              <a:t>zaključivanje</a:t>
            </a:r>
            <a:r>
              <a:rPr lang="en-US" dirty="0" smtClean="0"/>
              <a:t> </a:t>
            </a:r>
            <a:r>
              <a:rPr lang="en-US" dirty="0" err="1" smtClean="0"/>
              <a:t>ugovora</a:t>
            </a:r>
            <a:r>
              <a:rPr lang="en-US" dirty="0" smtClean="0"/>
              <a:t> o </a:t>
            </a:r>
            <a:r>
              <a:rPr lang="en-US" dirty="0" err="1" smtClean="0"/>
              <a:t>licenci</a:t>
            </a:r>
            <a:r>
              <a:rPr lang="en-US" dirty="0" smtClean="0"/>
              <a:t> </a:t>
            </a:r>
            <a:r>
              <a:rPr lang="en-US" dirty="0" err="1" smtClean="0"/>
              <a:t>uslovi</a:t>
            </a:r>
            <a:r>
              <a:rPr lang="en-US" dirty="0" smtClean="0"/>
              <a:t> </a:t>
            </a:r>
            <a:r>
              <a:rPr lang="en-US" dirty="0" err="1" smtClean="0"/>
              <a:t>postizanjem</a:t>
            </a:r>
            <a:r>
              <a:rPr lang="en-US" dirty="0" smtClean="0"/>
              <a:t> </a:t>
            </a:r>
            <a:r>
              <a:rPr lang="en-US" dirty="0" err="1" smtClean="0"/>
              <a:t>sporazuma</a:t>
            </a:r>
            <a:r>
              <a:rPr lang="en-US" dirty="0" smtClean="0"/>
              <a:t> </a:t>
            </a:r>
            <a:r>
              <a:rPr lang="en-US" dirty="0" err="1" smtClean="0"/>
              <a:t>stranaka</a:t>
            </a:r>
            <a:r>
              <a:rPr lang="en-US" dirty="0" smtClean="0"/>
              <a:t> u </a:t>
            </a:r>
            <a:r>
              <a:rPr lang="en-US" dirty="0" err="1" smtClean="0"/>
              <a:t>pismenom</a:t>
            </a:r>
            <a:r>
              <a:rPr lang="en-US" dirty="0" smtClean="0"/>
              <a:t> </a:t>
            </a:r>
            <a:r>
              <a:rPr lang="en-US" dirty="0" err="1" smtClean="0"/>
              <a:t>obliku</a:t>
            </a:r>
            <a:r>
              <a:rPr lang="en-US" dirty="0" smtClean="0"/>
              <a:t> (</a:t>
            </a:r>
            <a:r>
              <a:rPr lang="en-US" dirty="0" err="1" smtClean="0"/>
              <a:t>čl</a:t>
            </a:r>
            <a:r>
              <a:rPr lang="en-US" dirty="0" smtClean="0"/>
              <a:t>. 687 ZOO, </a:t>
            </a:r>
            <a:r>
              <a:rPr lang="en-US" dirty="0" err="1" smtClean="0"/>
              <a:t>čl</a:t>
            </a:r>
            <a:r>
              <a:rPr lang="en-US" dirty="0" smtClean="0"/>
              <a:t>. 63 ZVTP). Ova forma </a:t>
            </a:r>
            <a:r>
              <a:rPr lang="en-US" dirty="0" err="1" smtClean="0"/>
              <a:t>ima</a:t>
            </a:r>
            <a:r>
              <a:rPr lang="en-US" dirty="0" smtClean="0"/>
              <a:t> </a:t>
            </a:r>
            <a:r>
              <a:rPr lang="en-US" dirty="0" err="1" smtClean="0"/>
              <a:t>svojstva</a:t>
            </a:r>
            <a:r>
              <a:rPr lang="en-US" dirty="0" smtClean="0"/>
              <a:t> ad </a:t>
            </a:r>
            <a:r>
              <a:rPr lang="en-US" dirty="0" err="1" smtClean="0"/>
              <a:t>solemnitatem</a:t>
            </a:r>
            <a:r>
              <a:rPr lang="en-US" dirty="0" smtClean="0"/>
              <a:t>, pa </a:t>
            </a:r>
            <a:r>
              <a:rPr lang="en-US" dirty="0" err="1" smtClean="0"/>
              <a:t>predstavlja</a:t>
            </a:r>
            <a:r>
              <a:rPr lang="en-US" dirty="0" smtClean="0"/>
              <a:t> </a:t>
            </a:r>
            <a:r>
              <a:rPr lang="en-US" dirty="0" err="1" smtClean="0"/>
              <a:t>i</a:t>
            </a:r>
            <a:r>
              <a:rPr lang="en-US" dirty="0" smtClean="0"/>
              <a:t> </a:t>
            </a:r>
            <a:r>
              <a:rPr lang="en-US" dirty="0" err="1" smtClean="0"/>
              <a:t>bitan</a:t>
            </a:r>
            <a:r>
              <a:rPr lang="en-US" dirty="0" smtClean="0"/>
              <a:t> </a:t>
            </a:r>
            <a:r>
              <a:rPr lang="en-US" dirty="0" err="1" smtClean="0"/>
              <a:t>elemenat</a:t>
            </a:r>
            <a:r>
              <a:rPr lang="en-US" dirty="0" smtClean="0"/>
              <a:t> </a:t>
            </a:r>
            <a:r>
              <a:rPr lang="en-US" dirty="0" err="1" smtClean="0"/>
              <a:t>ugovora</a:t>
            </a:r>
            <a:r>
              <a:rPr lang="en-US" dirty="0" smtClean="0"/>
              <a:t>. </a:t>
            </a:r>
            <a:r>
              <a:rPr lang="en-US" dirty="0" err="1" smtClean="0"/>
              <a:t>Uporedni</a:t>
            </a:r>
            <a:r>
              <a:rPr lang="en-US" dirty="0" smtClean="0"/>
              <a:t> </a:t>
            </a:r>
            <a:r>
              <a:rPr lang="en-US" dirty="0" err="1" smtClean="0"/>
              <a:t>pregled</a:t>
            </a:r>
            <a:r>
              <a:rPr lang="en-US" dirty="0" smtClean="0"/>
              <a:t> </a:t>
            </a:r>
            <a:r>
              <a:rPr lang="en-US" dirty="0" err="1" smtClean="0"/>
              <a:t>pokazuje</a:t>
            </a:r>
            <a:r>
              <a:rPr lang="en-US" dirty="0" smtClean="0"/>
              <a:t> </a:t>
            </a:r>
            <a:r>
              <a:rPr lang="en-US" dirty="0" err="1" smtClean="0"/>
              <a:t>da</a:t>
            </a:r>
            <a:r>
              <a:rPr lang="en-US" dirty="0" smtClean="0"/>
              <a:t> se </a:t>
            </a:r>
            <a:r>
              <a:rPr lang="en-US" dirty="0" err="1" smtClean="0"/>
              <a:t>ugovor</a:t>
            </a:r>
            <a:r>
              <a:rPr lang="en-US" dirty="0" smtClean="0"/>
              <a:t> o </a:t>
            </a:r>
            <a:r>
              <a:rPr lang="en-US" dirty="0" err="1" smtClean="0"/>
              <a:t>licenci</a:t>
            </a:r>
            <a:r>
              <a:rPr lang="en-US" dirty="0" smtClean="0"/>
              <a:t> </a:t>
            </a:r>
            <a:r>
              <a:rPr lang="en-US" dirty="0" err="1" smtClean="0"/>
              <a:t>zaključuje</a:t>
            </a:r>
            <a:r>
              <a:rPr lang="en-US" dirty="0" smtClean="0"/>
              <a:t> u </a:t>
            </a:r>
            <a:r>
              <a:rPr lang="en-US" dirty="0" err="1" smtClean="0"/>
              <a:t>pisanom</a:t>
            </a:r>
            <a:r>
              <a:rPr lang="en-US" dirty="0" smtClean="0"/>
              <a:t> </a:t>
            </a:r>
            <a:r>
              <a:rPr lang="en-US" dirty="0" err="1" smtClean="0"/>
              <a:t>obliku</a:t>
            </a:r>
            <a:r>
              <a:rPr lang="en-US" dirty="0" smtClean="0"/>
              <a:t> </a:t>
            </a:r>
            <a:r>
              <a:rPr lang="en-US" dirty="0" err="1" smtClean="0"/>
              <a:t>i</a:t>
            </a:r>
            <a:r>
              <a:rPr lang="en-US" dirty="0" smtClean="0"/>
              <a:t> </a:t>
            </a:r>
            <a:r>
              <a:rPr lang="en-US" dirty="0" err="1" smtClean="0"/>
              <a:t>onda</a:t>
            </a:r>
            <a:r>
              <a:rPr lang="en-US" dirty="0" smtClean="0"/>
              <a:t> </a:t>
            </a:r>
            <a:r>
              <a:rPr lang="en-US" dirty="0" err="1" smtClean="0"/>
              <a:t>kada</a:t>
            </a:r>
            <a:r>
              <a:rPr lang="en-US" dirty="0" smtClean="0"/>
              <a:t> </a:t>
            </a:r>
            <a:r>
              <a:rPr lang="en-US" dirty="0" err="1" smtClean="0"/>
              <a:t>po</a:t>
            </a:r>
            <a:r>
              <a:rPr lang="en-US" dirty="0" smtClean="0"/>
              <a:t> </a:t>
            </a:r>
            <a:r>
              <a:rPr lang="en-US" dirty="0" err="1" smtClean="0"/>
              <a:t>nacionalnim</a:t>
            </a:r>
            <a:r>
              <a:rPr lang="en-US" dirty="0" smtClean="0"/>
              <a:t> </a:t>
            </a:r>
            <a:r>
              <a:rPr lang="en-US" dirty="0" err="1" smtClean="0"/>
              <a:t>pravima</a:t>
            </a:r>
            <a:r>
              <a:rPr lang="en-US" dirty="0" smtClean="0"/>
              <a:t> </a:t>
            </a:r>
            <a:r>
              <a:rPr lang="en-US" dirty="0" err="1" smtClean="0"/>
              <a:t>nije</a:t>
            </a:r>
            <a:r>
              <a:rPr lang="en-US" dirty="0" smtClean="0"/>
              <a:t> </a:t>
            </a:r>
            <a:r>
              <a:rPr lang="en-US" dirty="0" err="1" smtClean="0"/>
              <a:t>formalan</a:t>
            </a:r>
            <a:r>
              <a:rPr lang="en-US" dirty="0" smtClean="0"/>
              <a:t>. Pored </a:t>
            </a:r>
            <a:r>
              <a:rPr lang="en-US" dirty="0" smtClean="0"/>
              <a:t>toga, </a:t>
            </a:r>
            <a:r>
              <a:rPr lang="en-US" dirty="0" err="1" smtClean="0"/>
              <a:t>pravilo</a:t>
            </a:r>
            <a:r>
              <a:rPr lang="en-US" dirty="0" smtClean="0"/>
              <a:t> je </a:t>
            </a:r>
            <a:r>
              <a:rPr lang="en-US" dirty="0" err="1" smtClean="0"/>
              <a:t>da</a:t>
            </a:r>
            <a:r>
              <a:rPr lang="en-US" dirty="0" smtClean="0"/>
              <a:t> je </a:t>
            </a:r>
            <a:r>
              <a:rPr lang="en-US" dirty="0" err="1" smtClean="0"/>
              <a:t>ugovor</a:t>
            </a:r>
            <a:r>
              <a:rPr lang="en-US" dirty="0" smtClean="0"/>
              <a:t> o </a:t>
            </a:r>
            <a:r>
              <a:rPr lang="en-US" dirty="0" err="1" smtClean="0"/>
              <a:t>prenosu</a:t>
            </a:r>
            <a:r>
              <a:rPr lang="en-US" dirty="0" smtClean="0"/>
              <a:t> </a:t>
            </a:r>
            <a:r>
              <a:rPr lang="en-US" dirty="0" err="1" smtClean="0"/>
              <a:t>prava</a:t>
            </a:r>
            <a:r>
              <a:rPr lang="en-US" dirty="0" smtClean="0"/>
              <a:t> </a:t>
            </a:r>
            <a:r>
              <a:rPr lang="en-US" dirty="0" err="1" smtClean="0"/>
              <a:t>intelektualnog</a:t>
            </a:r>
            <a:r>
              <a:rPr lang="en-US" dirty="0" smtClean="0"/>
              <a:t> </a:t>
            </a:r>
            <a:r>
              <a:rPr lang="en-US" dirty="0" err="1" smtClean="0"/>
              <a:t>vlasništva</a:t>
            </a:r>
            <a:r>
              <a:rPr lang="en-US" dirty="0" smtClean="0"/>
              <a:t> (</a:t>
            </a:r>
            <a:r>
              <a:rPr lang="en-US" dirty="0" err="1" smtClean="0"/>
              <a:t>ugovor</a:t>
            </a:r>
            <a:r>
              <a:rPr lang="en-US" dirty="0" smtClean="0"/>
              <a:t> o </a:t>
            </a:r>
            <a:r>
              <a:rPr lang="en-US" dirty="0" err="1" smtClean="0"/>
              <a:t>cesiji</a:t>
            </a:r>
            <a:r>
              <a:rPr lang="en-US" dirty="0" smtClean="0"/>
              <a:t>) </a:t>
            </a:r>
            <a:r>
              <a:rPr lang="en-US" dirty="0" err="1" smtClean="0"/>
              <a:t>formalan</a:t>
            </a:r>
            <a:r>
              <a:rPr lang="en-US" dirty="0" smtClean="0"/>
              <a:t> (</a:t>
            </a:r>
            <a:r>
              <a:rPr lang="en-US" dirty="0" err="1" smtClean="0"/>
              <a:t>čl</a:t>
            </a:r>
            <a:r>
              <a:rPr lang="en-US" dirty="0" smtClean="0"/>
              <a:t>. 132 ZIS).</a:t>
            </a:r>
          </a:p>
          <a:p>
            <a:r>
              <a:rPr lang="en-US" dirty="0" err="1" smtClean="0"/>
              <a:t>Pošto</a:t>
            </a:r>
            <a:r>
              <a:rPr lang="en-US" dirty="0" smtClean="0"/>
              <a:t> se </a:t>
            </a:r>
            <a:r>
              <a:rPr lang="en-US" dirty="0" err="1" smtClean="0"/>
              <a:t>ugovorom</a:t>
            </a:r>
            <a:r>
              <a:rPr lang="en-US" dirty="0" smtClean="0"/>
              <a:t> o </a:t>
            </a:r>
            <a:r>
              <a:rPr lang="en-US" dirty="0" err="1" smtClean="0"/>
              <a:t>licenci</a:t>
            </a:r>
            <a:r>
              <a:rPr lang="en-US" dirty="0" smtClean="0"/>
              <a:t> </a:t>
            </a:r>
            <a:r>
              <a:rPr lang="en-US" dirty="0" err="1" smtClean="0"/>
              <a:t>prenosi</a:t>
            </a:r>
            <a:r>
              <a:rPr lang="en-US" dirty="0" smtClean="0"/>
              <a:t> </a:t>
            </a:r>
            <a:r>
              <a:rPr lang="en-US" dirty="0" err="1" smtClean="0"/>
              <a:t>pravo</a:t>
            </a:r>
            <a:r>
              <a:rPr lang="en-US" dirty="0" smtClean="0"/>
              <a:t> </a:t>
            </a:r>
            <a:r>
              <a:rPr lang="en-US" dirty="0" err="1" smtClean="0"/>
              <a:t>korištenja</a:t>
            </a:r>
            <a:r>
              <a:rPr lang="en-US" dirty="0" smtClean="0"/>
              <a:t> </a:t>
            </a:r>
            <a:r>
              <a:rPr lang="en-US" dirty="0" err="1" smtClean="0"/>
              <a:t>apsolutnim</a:t>
            </a:r>
            <a:r>
              <a:rPr lang="en-US" dirty="0" smtClean="0"/>
              <a:t> </a:t>
            </a:r>
            <a:r>
              <a:rPr lang="en-US" dirty="0" err="1" smtClean="0"/>
              <a:t>pravom</a:t>
            </a:r>
            <a:r>
              <a:rPr lang="en-US" dirty="0" smtClean="0"/>
              <a:t>, on se </a:t>
            </a:r>
            <a:r>
              <a:rPr lang="en-US" dirty="0" err="1" smtClean="0"/>
              <a:t>može</a:t>
            </a:r>
            <a:r>
              <a:rPr lang="en-US" dirty="0" smtClean="0"/>
              <a:t> </a:t>
            </a:r>
            <a:r>
              <a:rPr lang="en-US" dirty="0" err="1" smtClean="0"/>
              <a:t>upisati</a:t>
            </a:r>
            <a:r>
              <a:rPr lang="en-US" dirty="0" smtClean="0"/>
              <a:t> u </a:t>
            </a:r>
            <a:r>
              <a:rPr lang="en-US" dirty="0" err="1" smtClean="0"/>
              <a:t>registar</a:t>
            </a:r>
            <a:r>
              <a:rPr lang="en-US" dirty="0" smtClean="0"/>
              <a:t>. U </a:t>
            </a:r>
            <a:r>
              <a:rPr lang="en-US" dirty="0" err="1" smtClean="0"/>
              <a:t>domaćem</a:t>
            </a:r>
            <a:r>
              <a:rPr lang="en-US" dirty="0" smtClean="0"/>
              <a:t> </a:t>
            </a:r>
            <a:r>
              <a:rPr lang="en-US" dirty="0" err="1" smtClean="0"/>
              <a:t>prometu</a:t>
            </a:r>
            <a:r>
              <a:rPr lang="en-US" dirty="0" smtClean="0"/>
              <a:t>, </a:t>
            </a:r>
            <a:r>
              <a:rPr lang="en-US" dirty="0" err="1" smtClean="0"/>
              <a:t>ugovor</a:t>
            </a:r>
            <a:r>
              <a:rPr lang="en-US" dirty="0" smtClean="0"/>
              <a:t> se </a:t>
            </a:r>
            <a:r>
              <a:rPr lang="en-US" dirty="0" err="1" smtClean="0"/>
              <a:t>upisuje</a:t>
            </a:r>
            <a:r>
              <a:rPr lang="en-US" dirty="0" smtClean="0"/>
              <a:t> u </a:t>
            </a:r>
            <a:r>
              <a:rPr lang="en-US" dirty="0" err="1" smtClean="0"/>
              <a:t>odgovarajući</a:t>
            </a:r>
            <a:r>
              <a:rPr lang="en-US" dirty="0" smtClean="0"/>
              <a:t> </a:t>
            </a:r>
            <a:r>
              <a:rPr lang="en-US" dirty="0" err="1" smtClean="0"/>
              <a:t>registar</a:t>
            </a:r>
            <a:r>
              <a:rPr lang="en-US" dirty="0" smtClean="0"/>
              <a:t> </a:t>
            </a:r>
            <a:r>
              <a:rPr lang="en-US" dirty="0" err="1" smtClean="0"/>
              <a:t>koji</a:t>
            </a:r>
            <a:r>
              <a:rPr lang="en-US" dirty="0" smtClean="0"/>
              <a:t> </a:t>
            </a:r>
            <a:r>
              <a:rPr lang="en-US" dirty="0" err="1" smtClean="0"/>
              <a:t>vodi</a:t>
            </a:r>
            <a:r>
              <a:rPr lang="en-US" dirty="0" smtClean="0"/>
              <a:t> </a:t>
            </a:r>
            <a:r>
              <a:rPr lang="en-US" dirty="0" err="1" smtClean="0"/>
              <a:t>Institut</a:t>
            </a:r>
            <a:r>
              <a:rPr lang="en-US" dirty="0" smtClean="0"/>
              <a:t>. </a:t>
            </a:r>
            <a:r>
              <a:rPr lang="en-US" dirty="0" err="1" smtClean="0"/>
              <a:t>Upis</a:t>
            </a:r>
            <a:r>
              <a:rPr lang="en-US" dirty="0" smtClean="0"/>
              <a:t> </a:t>
            </a:r>
            <a:r>
              <a:rPr lang="en-US" dirty="0" err="1" smtClean="0"/>
              <a:t>može</a:t>
            </a:r>
            <a:r>
              <a:rPr lang="en-US" dirty="0" smtClean="0"/>
              <a:t> </a:t>
            </a:r>
            <a:r>
              <a:rPr lang="en-US" dirty="0" err="1" smtClean="0"/>
              <a:t>tražiti</a:t>
            </a:r>
            <a:r>
              <a:rPr lang="en-US" dirty="0" smtClean="0"/>
              <a:t> </a:t>
            </a:r>
            <a:r>
              <a:rPr lang="en-US" dirty="0" err="1" smtClean="0"/>
              <a:t>svaka</a:t>
            </a:r>
            <a:r>
              <a:rPr lang="en-US" dirty="0" smtClean="0"/>
              <a:t> </a:t>
            </a:r>
            <a:r>
              <a:rPr lang="en-US" dirty="0" err="1" smtClean="0"/>
              <a:t>od</a:t>
            </a:r>
            <a:r>
              <a:rPr lang="en-US" dirty="0" smtClean="0"/>
              <a:t> </a:t>
            </a:r>
            <a:r>
              <a:rPr lang="en-US" dirty="0" err="1" smtClean="0"/>
              <a:t>stranaka</a:t>
            </a:r>
            <a:r>
              <a:rPr lang="en-US" dirty="0" smtClean="0"/>
              <a:t> (</a:t>
            </a:r>
            <a:r>
              <a:rPr lang="en-US" dirty="0" err="1" smtClean="0"/>
              <a:t>čl</a:t>
            </a:r>
            <a:r>
              <a:rPr lang="en-US" dirty="0" smtClean="0"/>
              <a:t>. 130 ZIS). </a:t>
            </a:r>
            <a:r>
              <a:rPr lang="en-US" dirty="0" err="1" smtClean="0"/>
              <a:t>Ugovor</a:t>
            </a:r>
            <a:r>
              <a:rPr lang="en-US" dirty="0" smtClean="0"/>
              <a:t> </a:t>
            </a:r>
            <a:r>
              <a:rPr lang="en-US" dirty="0" err="1" smtClean="0"/>
              <a:t>koji</a:t>
            </a:r>
            <a:r>
              <a:rPr lang="en-US" dirty="0" smtClean="0"/>
              <a:t> </a:t>
            </a:r>
            <a:r>
              <a:rPr lang="en-US" dirty="0" err="1" smtClean="0"/>
              <a:t>nije</a:t>
            </a:r>
            <a:r>
              <a:rPr lang="en-US" dirty="0" smtClean="0"/>
              <a:t> </a:t>
            </a:r>
            <a:r>
              <a:rPr lang="en-US" dirty="0" err="1" smtClean="0"/>
              <a:t>upisan</a:t>
            </a:r>
            <a:r>
              <a:rPr lang="en-US" dirty="0" smtClean="0"/>
              <a:t> </a:t>
            </a:r>
            <a:r>
              <a:rPr lang="en-US" dirty="0" err="1" smtClean="0"/>
              <a:t>proizvodi</a:t>
            </a:r>
            <a:r>
              <a:rPr lang="en-US" dirty="0" smtClean="0"/>
              <a:t> </a:t>
            </a:r>
            <a:r>
              <a:rPr lang="en-US" dirty="0" err="1" smtClean="0"/>
              <a:t>pravne</a:t>
            </a:r>
            <a:r>
              <a:rPr lang="en-US" dirty="0" smtClean="0"/>
              <a:t> </a:t>
            </a:r>
            <a:r>
              <a:rPr lang="en-US" dirty="0" err="1" smtClean="0"/>
              <a:t>posljedice</a:t>
            </a:r>
            <a:r>
              <a:rPr lang="en-US" dirty="0" smtClean="0"/>
              <a:t> </a:t>
            </a:r>
            <a:r>
              <a:rPr lang="en-US" dirty="0" err="1" smtClean="0"/>
              <a:t>samo</a:t>
            </a:r>
            <a:r>
              <a:rPr lang="en-US" dirty="0" smtClean="0"/>
              <a:t> </a:t>
            </a:r>
            <a:r>
              <a:rPr lang="en-US" dirty="0" err="1" smtClean="0"/>
              <a:t>prema</a:t>
            </a:r>
            <a:r>
              <a:rPr lang="en-US" dirty="0" smtClean="0"/>
              <a:t> </a:t>
            </a:r>
            <a:r>
              <a:rPr lang="en-US" dirty="0" err="1" smtClean="0"/>
              <a:t>strankama</a:t>
            </a:r>
            <a:r>
              <a:rPr lang="en-US" dirty="0" smtClean="0"/>
              <a:t> (inter </a:t>
            </a:r>
            <a:r>
              <a:rPr lang="en-US" dirty="0" err="1" smtClean="0"/>
              <a:t>partes</a:t>
            </a:r>
            <a:r>
              <a:rPr lang="en-US" dirty="0" smtClean="0"/>
              <a:t>). </a:t>
            </a:r>
            <a:r>
              <a:rPr lang="en-US" dirty="0" err="1" smtClean="0"/>
              <a:t>Registrovani</a:t>
            </a:r>
            <a:r>
              <a:rPr lang="en-US" dirty="0" smtClean="0"/>
              <a:t> </a:t>
            </a:r>
            <a:r>
              <a:rPr lang="en-US" dirty="0" err="1" smtClean="0"/>
              <a:t>ugovor</a:t>
            </a:r>
            <a:r>
              <a:rPr lang="en-US" dirty="0" smtClean="0"/>
              <a:t> </a:t>
            </a:r>
            <a:r>
              <a:rPr lang="en-US" dirty="0" err="1" smtClean="0"/>
              <a:t>djeluje</a:t>
            </a:r>
            <a:r>
              <a:rPr lang="en-US" dirty="0" smtClean="0"/>
              <a:t> </a:t>
            </a:r>
            <a:r>
              <a:rPr lang="en-US" dirty="0" err="1" smtClean="0"/>
              <a:t>i</a:t>
            </a:r>
            <a:r>
              <a:rPr lang="en-US" dirty="0" smtClean="0"/>
              <a:t> </a:t>
            </a:r>
            <a:r>
              <a:rPr lang="en-US" dirty="0" err="1" smtClean="0"/>
              <a:t>prema</a:t>
            </a:r>
            <a:r>
              <a:rPr lang="en-US" dirty="0" smtClean="0"/>
              <a:t> </a:t>
            </a:r>
            <a:r>
              <a:rPr lang="en-US" dirty="0" err="1" smtClean="0"/>
              <a:t>trećim</a:t>
            </a:r>
            <a:r>
              <a:rPr lang="en-US" dirty="0" smtClean="0"/>
              <a:t> </a:t>
            </a:r>
            <a:r>
              <a:rPr lang="en-US" dirty="0" err="1" smtClean="0"/>
              <a:t>licima</a:t>
            </a:r>
            <a:r>
              <a:rPr lang="en-US" dirty="0" smtClean="0"/>
              <a:t> - </a:t>
            </a:r>
            <a:r>
              <a:rPr lang="en-US" dirty="0" err="1" smtClean="0"/>
              <a:t>prema</a:t>
            </a:r>
            <a:r>
              <a:rPr lang="en-US" dirty="0" smtClean="0"/>
              <a:t> </a:t>
            </a:r>
            <a:r>
              <a:rPr lang="en-US" dirty="0" err="1" smtClean="0"/>
              <a:t>svima</a:t>
            </a:r>
            <a:r>
              <a:rPr lang="en-US" dirty="0" smtClean="0"/>
              <a:t> (</a:t>
            </a:r>
            <a:r>
              <a:rPr lang="en-US" dirty="0" err="1" smtClean="0"/>
              <a:t>erga</a:t>
            </a:r>
            <a:r>
              <a:rPr lang="en-US" dirty="0" smtClean="0"/>
              <a:t> </a:t>
            </a:r>
            <a:r>
              <a:rPr lang="en-US" dirty="0" err="1" smtClean="0"/>
              <a:t>omnes</a:t>
            </a:r>
            <a:r>
              <a:rPr lang="en-US" dirty="0" smtClean="0"/>
              <a:t>). </a:t>
            </a:r>
            <a:r>
              <a:rPr lang="en-US" dirty="0" err="1" smtClean="0"/>
              <a:t>Ugovori</a:t>
            </a:r>
            <a:r>
              <a:rPr lang="en-US" dirty="0" smtClean="0"/>
              <a:t> o </a:t>
            </a:r>
            <a:r>
              <a:rPr lang="en-US" dirty="0" err="1" smtClean="0"/>
              <a:t>licenci</a:t>
            </a:r>
            <a:r>
              <a:rPr lang="en-US" dirty="0" smtClean="0"/>
              <a:t> </a:t>
            </a:r>
            <a:r>
              <a:rPr lang="en-US" dirty="0" err="1" smtClean="0"/>
              <a:t>prava</a:t>
            </a:r>
            <a:r>
              <a:rPr lang="en-US" dirty="0" smtClean="0"/>
              <a:t> </a:t>
            </a:r>
            <a:r>
              <a:rPr lang="en-US" dirty="0" err="1" smtClean="0"/>
              <a:t>industrijske</a:t>
            </a:r>
            <a:r>
              <a:rPr lang="en-US" dirty="0" smtClean="0"/>
              <a:t> </a:t>
            </a:r>
            <a:r>
              <a:rPr lang="en-US" dirty="0" err="1" smtClean="0"/>
              <a:t>svojine</a:t>
            </a:r>
            <a:r>
              <a:rPr lang="en-US" dirty="0" smtClean="0"/>
              <a:t> </a:t>
            </a:r>
            <a:r>
              <a:rPr lang="en-US" dirty="0" err="1" smtClean="0"/>
              <a:t>i</a:t>
            </a:r>
            <a:r>
              <a:rPr lang="en-US" dirty="0" smtClean="0"/>
              <a:t> know-how </a:t>
            </a:r>
            <a:r>
              <a:rPr lang="en-US" dirty="0" err="1" smtClean="0"/>
              <a:t>sa</a:t>
            </a:r>
            <a:r>
              <a:rPr lang="en-US" dirty="0" smtClean="0"/>
              <a:t> </a:t>
            </a:r>
            <a:r>
              <a:rPr lang="en-US" dirty="0" err="1" smtClean="0"/>
              <a:t>stranim</a:t>
            </a:r>
            <a:r>
              <a:rPr lang="en-US" dirty="0" smtClean="0"/>
              <a:t> </a:t>
            </a:r>
            <a:r>
              <a:rPr lang="en-US" dirty="0" err="1" smtClean="0"/>
              <a:t>licem</a:t>
            </a:r>
            <a:r>
              <a:rPr lang="en-US" dirty="0" smtClean="0"/>
              <a:t> </a:t>
            </a:r>
            <a:r>
              <a:rPr lang="en-US" dirty="0" err="1" smtClean="0"/>
              <a:t>obavezno</a:t>
            </a:r>
            <a:r>
              <a:rPr lang="en-US" dirty="0" smtClean="0"/>
              <a:t> se </a:t>
            </a:r>
            <a:r>
              <a:rPr lang="en-US" dirty="0" err="1" smtClean="0"/>
              <a:t>prijavljuju</a:t>
            </a:r>
            <a:r>
              <a:rPr lang="en-US" dirty="0" smtClean="0"/>
              <a:t> </a:t>
            </a:r>
            <a:r>
              <a:rPr lang="en-US" dirty="0" err="1" smtClean="0"/>
              <a:t>organu</a:t>
            </a:r>
            <a:r>
              <a:rPr lang="en-US" dirty="0" smtClean="0"/>
              <a:t> </a:t>
            </a:r>
            <a:r>
              <a:rPr lang="en-US" dirty="0" err="1" smtClean="0"/>
              <a:t>nadležnom</a:t>
            </a:r>
            <a:r>
              <a:rPr lang="en-US" dirty="0" smtClean="0"/>
              <a:t> </a:t>
            </a:r>
            <a:r>
              <a:rPr lang="en-US" dirty="0" err="1" smtClean="0"/>
              <a:t>za</a:t>
            </a:r>
            <a:r>
              <a:rPr lang="en-US" dirty="0" smtClean="0"/>
              <a:t> </a:t>
            </a:r>
            <a:r>
              <a:rPr lang="en-US" dirty="0" err="1" smtClean="0"/>
              <a:t>ekonomske</a:t>
            </a:r>
            <a:r>
              <a:rPr lang="en-US" dirty="0" smtClean="0"/>
              <a:t> </a:t>
            </a:r>
            <a:r>
              <a:rPr lang="en-US" dirty="0" err="1" smtClean="0"/>
              <a:t>odnose</a:t>
            </a:r>
            <a:r>
              <a:rPr lang="en-US" dirty="0" smtClean="0"/>
              <a:t> </a:t>
            </a:r>
            <a:r>
              <a:rPr lang="en-US" dirty="0" err="1" smtClean="0"/>
              <a:t>sa</a:t>
            </a:r>
            <a:r>
              <a:rPr lang="en-US" dirty="0" smtClean="0"/>
              <a:t> </a:t>
            </a:r>
            <a:r>
              <a:rPr lang="en-US" dirty="0" err="1" smtClean="0"/>
              <a:t>inostranstvom</a:t>
            </a:r>
            <a:r>
              <a:rPr lang="en-US" dirty="0" smtClean="0"/>
              <a:t>, </a:t>
            </a:r>
            <a:r>
              <a:rPr lang="en-US" dirty="0" err="1" smtClean="0"/>
              <a:t>koji</a:t>
            </a:r>
            <a:r>
              <a:rPr lang="en-US" dirty="0" smtClean="0"/>
              <a:t> </a:t>
            </a:r>
            <a:r>
              <a:rPr lang="en-US" dirty="0" err="1" smtClean="0"/>
              <a:t>vodi</a:t>
            </a:r>
            <a:r>
              <a:rPr lang="en-US" dirty="0" smtClean="0"/>
              <a:t> </a:t>
            </a:r>
            <a:r>
              <a:rPr lang="en-US" dirty="0" err="1" smtClean="0"/>
              <a:t>i</a:t>
            </a:r>
            <a:r>
              <a:rPr lang="en-US" dirty="0" smtClean="0"/>
              <a:t> </a:t>
            </a:r>
            <a:r>
              <a:rPr lang="en-US" dirty="0" err="1" smtClean="0"/>
              <a:t>registar</a:t>
            </a:r>
            <a:r>
              <a:rPr lang="en-US" dirty="0" smtClean="0"/>
              <a:t> </a:t>
            </a:r>
            <a:r>
              <a:rPr lang="en-US" dirty="0" err="1" smtClean="0"/>
              <a:t>tih</a:t>
            </a:r>
            <a:r>
              <a:rPr lang="en-US" dirty="0" smtClean="0"/>
              <a:t> </a:t>
            </a:r>
            <a:r>
              <a:rPr lang="en-US" dirty="0" err="1" smtClean="0"/>
              <a:t>ugovora</a:t>
            </a:r>
            <a:r>
              <a:rPr lang="en-US" dirty="0" smtClean="0"/>
              <a:t> (</a:t>
            </a:r>
            <a:r>
              <a:rPr lang="en-US" dirty="0" err="1" smtClean="0"/>
              <a:t>čl</a:t>
            </a:r>
            <a:r>
              <a:rPr lang="en-US" dirty="0" smtClean="0"/>
              <a:t>. 56 ZVTP).</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en-US"/>
          </a:p>
        </p:txBody>
      </p:sp>
      <p:sp>
        <p:nvSpPr>
          <p:cNvPr id="3" name="Rezervirano mjesto sadržaja 2"/>
          <p:cNvSpPr>
            <a:spLocks noGrp="1"/>
          </p:cNvSpPr>
          <p:nvPr>
            <p:ph idx="1"/>
          </p:nvPr>
        </p:nvSpPr>
        <p:spPr/>
        <p:txBody>
          <a:bodyPr>
            <a:normAutofit fontScale="62500" lnSpcReduction="20000"/>
          </a:bodyPr>
          <a:lstStyle/>
          <a:p>
            <a:r>
              <a:rPr lang="en-US" b="1" dirty="0" smtClean="0"/>
              <a:t>II POJAM I BITNI ELEMENTI UGOVORA</a:t>
            </a:r>
          </a:p>
          <a:p>
            <a:r>
              <a:rPr lang="en-US" b="1" dirty="0" smtClean="0"/>
              <a:t>1. </a:t>
            </a:r>
            <a:r>
              <a:rPr lang="en-US" b="1" dirty="0" err="1" smtClean="0"/>
              <a:t>Pojam</a:t>
            </a:r>
            <a:r>
              <a:rPr lang="en-US" b="1" dirty="0" smtClean="0"/>
              <a:t> </a:t>
            </a:r>
            <a:r>
              <a:rPr lang="en-US" b="1" dirty="0" err="1" smtClean="0"/>
              <a:t>ugovora</a:t>
            </a:r>
            <a:endParaRPr lang="en-US" b="1" dirty="0" smtClean="0"/>
          </a:p>
          <a:p>
            <a:r>
              <a:rPr lang="vi-VN" dirty="0" smtClean="0"/>
              <a:t>“Ugovorom o licenci obavezuje se davalac licence da stjecaocu licence ustupi u cjelini ili djelimično pravo iskorištavanja izuma, tehničkog znanja i iskustva, žiga, uzorka ili modela, a stjecalac licence se obavezuje da mu za to plati određenu naknadu” (čl. 686 ZOO). Ovaj obligacioni pravni posao ima sljedeće karakteristike: dvostrano je obavezan, komutativan, teretan i formalan. Donošenjem ZIS-a ova materija se nalazi skoro isključivo u oblasti obligacionih odnosa, odnosno primjene ZOO</a:t>
            </a:r>
            <a:r>
              <a:rPr lang="vi-VN" dirty="0" smtClean="0"/>
              <a:t>.</a:t>
            </a:r>
            <a:r>
              <a:rPr lang="en-US" dirty="0" smtClean="0"/>
              <a:t> </a:t>
            </a:r>
            <a:r>
              <a:rPr lang="en-US" dirty="0" err="1" smtClean="0"/>
              <a:t>Pravna</a:t>
            </a:r>
            <a:r>
              <a:rPr lang="en-US" dirty="0" smtClean="0"/>
              <a:t> </a:t>
            </a:r>
            <a:r>
              <a:rPr lang="en-US" dirty="0" err="1" smtClean="0"/>
              <a:t>priroda</a:t>
            </a:r>
            <a:r>
              <a:rPr lang="en-US" dirty="0" smtClean="0"/>
              <a:t> </a:t>
            </a:r>
            <a:r>
              <a:rPr lang="en-US" dirty="0" err="1" smtClean="0"/>
              <a:t>razmatranja</a:t>
            </a:r>
            <a:r>
              <a:rPr lang="en-US" dirty="0" smtClean="0"/>
              <a:t> </a:t>
            </a:r>
            <a:r>
              <a:rPr lang="en-US" dirty="0" err="1" smtClean="0"/>
              <a:t>ugovora</a:t>
            </a:r>
            <a:r>
              <a:rPr lang="en-US" dirty="0" smtClean="0"/>
              <a:t> je </a:t>
            </a:r>
            <a:r>
              <a:rPr lang="en-US" dirty="0" err="1" smtClean="0"/>
              <a:t>sporna</a:t>
            </a:r>
            <a:r>
              <a:rPr lang="en-US" dirty="0" smtClean="0"/>
              <a:t> u </a:t>
            </a:r>
            <a:r>
              <a:rPr lang="en-US" dirty="0" err="1" smtClean="0"/>
              <a:t>teoriji</a:t>
            </a:r>
            <a:r>
              <a:rPr lang="en-US" dirty="0" smtClean="0"/>
              <a:t>. </a:t>
            </a:r>
            <a:r>
              <a:rPr lang="en-US" dirty="0" err="1" smtClean="0"/>
              <a:t>Smatra</a:t>
            </a:r>
            <a:r>
              <a:rPr lang="en-US" dirty="0" smtClean="0"/>
              <a:t> se </a:t>
            </a:r>
            <a:r>
              <a:rPr lang="en-US" dirty="0" err="1" smtClean="0"/>
              <a:t>da</a:t>
            </a:r>
            <a:r>
              <a:rPr lang="en-US" dirty="0" smtClean="0"/>
              <a:t> je on </a:t>
            </a:r>
            <a:r>
              <a:rPr lang="en-US" dirty="0" err="1" smtClean="0"/>
              <a:t>podvrsta</a:t>
            </a:r>
            <a:r>
              <a:rPr lang="en-US" dirty="0" smtClean="0"/>
              <a:t> </a:t>
            </a:r>
            <a:r>
              <a:rPr lang="en-US" dirty="0" err="1" smtClean="0"/>
              <a:t>ugovora</a:t>
            </a:r>
            <a:r>
              <a:rPr lang="en-US" dirty="0" smtClean="0"/>
              <a:t> o </a:t>
            </a:r>
            <a:r>
              <a:rPr lang="en-US" dirty="0" err="1" smtClean="0"/>
              <a:t>prodaji</a:t>
            </a:r>
            <a:r>
              <a:rPr lang="en-US" dirty="0" smtClean="0"/>
              <a:t>, </a:t>
            </a:r>
            <a:r>
              <a:rPr lang="en-US" dirty="0" err="1" smtClean="0"/>
              <a:t>da</a:t>
            </a:r>
            <a:r>
              <a:rPr lang="en-US" dirty="0" smtClean="0"/>
              <a:t> </a:t>
            </a:r>
            <a:r>
              <a:rPr lang="en-US" dirty="0" err="1" smtClean="0"/>
              <a:t>su</a:t>
            </a:r>
            <a:r>
              <a:rPr lang="en-US" dirty="0" smtClean="0"/>
              <a:t> </a:t>
            </a:r>
            <a:r>
              <a:rPr lang="en-US" dirty="0" err="1" smtClean="0"/>
              <a:t>najjače</a:t>
            </a:r>
            <a:r>
              <a:rPr lang="en-US" dirty="0" smtClean="0"/>
              <a:t> </a:t>
            </a:r>
            <a:r>
              <a:rPr lang="en-US" dirty="0" err="1" smtClean="0"/>
              <a:t>izraženi</a:t>
            </a:r>
            <a:r>
              <a:rPr lang="en-US" dirty="0" smtClean="0"/>
              <a:t> </a:t>
            </a:r>
            <a:r>
              <a:rPr lang="en-US" dirty="0" err="1" smtClean="0"/>
              <a:t>elementi</a:t>
            </a:r>
            <a:r>
              <a:rPr lang="en-US" dirty="0" smtClean="0"/>
              <a:t> </a:t>
            </a:r>
            <a:r>
              <a:rPr lang="en-US" dirty="0" err="1" smtClean="0"/>
              <a:t>zakupa</a:t>
            </a:r>
            <a:r>
              <a:rPr lang="en-US" dirty="0" smtClean="0"/>
              <a:t>, </a:t>
            </a:r>
            <a:r>
              <a:rPr lang="en-US" dirty="0" err="1" smtClean="0"/>
              <a:t>da</a:t>
            </a:r>
            <a:r>
              <a:rPr lang="en-US" dirty="0" smtClean="0"/>
              <a:t> </a:t>
            </a:r>
            <a:r>
              <a:rPr lang="en-US" dirty="0" err="1" smtClean="0"/>
              <a:t>postoje</a:t>
            </a:r>
            <a:r>
              <a:rPr lang="hr-HR" dirty="0" smtClean="0"/>
              <a:t> </a:t>
            </a:r>
            <a:r>
              <a:rPr lang="en-US" dirty="0" err="1" smtClean="0"/>
              <a:t>osnove</a:t>
            </a:r>
            <a:r>
              <a:rPr lang="en-US" dirty="0" smtClean="0"/>
              <a:t> </a:t>
            </a:r>
            <a:r>
              <a:rPr lang="en-US" dirty="0" err="1" smtClean="0"/>
              <a:t>da</a:t>
            </a:r>
            <a:r>
              <a:rPr lang="en-US" dirty="0" smtClean="0"/>
              <a:t> se </a:t>
            </a:r>
            <a:r>
              <a:rPr lang="en-US" dirty="0" err="1" smtClean="0"/>
              <a:t>svrsta</a:t>
            </a:r>
            <a:r>
              <a:rPr lang="en-US" dirty="0" smtClean="0"/>
              <a:t> u </a:t>
            </a:r>
            <a:r>
              <a:rPr lang="en-US" dirty="0" err="1" smtClean="0"/>
              <a:t>grupu</a:t>
            </a:r>
            <a:r>
              <a:rPr lang="en-US" dirty="0" smtClean="0"/>
              <a:t> </a:t>
            </a:r>
            <a:r>
              <a:rPr lang="en-US" dirty="0" err="1" smtClean="0"/>
              <a:t>ugovora</a:t>
            </a:r>
            <a:r>
              <a:rPr lang="en-US" dirty="0" smtClean="0"/>
              <a:t> </a:t>
            </a:r>
            <a:r>
              <a:rPr lang="en-US" dirty="0" err="1" smtClean="0"/>
              <a:t>čije</a:t>
            </a:r>
            <a:r>
              <a:rPr lang="en-US" dirty="0" smtClean="0"/>
              <a:t> je </a:t>
            </a:r>
            <a:r>
              <a:rPr lang="en-US" dirty="0" err="1" smtClean="0"/>
              <a:t>obilježje</a:t>
            </a:r>
            <a:r>
              <a:rPr lang="en-US" dirty="0" smtClean="0"/>
              <a:t> </a:t>
            </a:r>
            <a:r>
              <a:rPr lang="en-US" dirty="0" err="1" smtClean="0"/>
              <a:t>propuštanje</a:t>
            </a:r>
            <a:r>
              <a:rPr lang="en-US" dirty="0" smtClean="0"/>
              <a:t> </a:t>
            </a:r>
            <a:r>
              <a:rPr lang="en-US" dirty="0" err="1" smtClean="0"/>
              <a:t>ili</a:t>
            </a:r>
            <a:r>
              <a:rPr lang="en-US" dirty="0" smtClean="0"/>
              <a:t> </a:t>
            </a:r>
            <a:r>
              <a:rPr lang="en-US" dirty="0" err="1" smtClean="0"/>
              <a:t>trpljenje</a:t>
            </a:r>
            <a:r>
              <a:rPr lang="en-US" dirty="0" smtClean="0"/>
              <a:t> </a:t>
            </a:r>
            <a:r>
              <a:rPr lang="en-US" dirty="0" err="1" smtClean="0"/>
              <a:t>upotrebe</a:t>
            </a:r>
            <a:r>
              <a:rPr lang="en-US" dirty="0" smtClean="0"/>
              <a:t> </a:t>
            </a:r>
            <a:r>
              <a:rPr lang="en-US" dirty="0" err="1" smtClean="0"/>
              <a:t>sopstvenog</a:t>
            </a:r>
            <a:r>
              <a:rPr lang="en-US" dirty="0" smtClean="0"/>
              <a:t> </a:t>
            </a:r>
            <a:r>
              <a:rPr lang="en-US" dirty="0" err="1" smtClean="0"/>
              <a:t>prava</a:t>
            </a:r>
            <a:r>
              <a:rPr lang="en-US" dirty="0" smtClean="0"/>
              <a:t> </a:t>
            </a:r>
            <a:r>
              <a:rPr lang="en-US" dirty="0" err="1" smtClean="0"/>
              <a:t>itd</a:t>
            </a:r>
            <a:r>
              <a:rPr lang="en-US" dirty="0" smtClean="0"/>
              <a:t>. </a:t>
            </a:r>
            <a:r>
              <a:rPr lang="en-US" dirty="0" err="1" smtClean="0"/>
              <a:t>Sve</a:t>
            </a:r>
            <a:r>
              <a:rPr lang="en-US" dirty="0" smtClean="0"/>
              <a:t> </a:t>
            </a:r>
            <a:r>
              <a:rPr lang="en-US" dirty="0" err="1" smtClean="0"/>
              <a:t>ovo</a:t>
            </a:r>
            <a:r>
              <a:rPr lang="en-US" dirty="0" smtClean="0"/>
              <a:t> </a:t>
            </a:r>
            <a:r>
              <a:rPr lang="en-US" dirty="0" err="1" smtClean="0"/>
              <a:t>ukazuje</a:t>
            </a:r>
            <a:r>
              <a:rPr lang="en-US" dirty="0" smtClean="0"/>
              <a:t> </a:t>
            </a:r>
            <a:r>
              <a:rPr lang="en-US" dirty="0" err="1" smtClean="0"/>
              <a:t>i</a:t>
            </a:r>
            <a:r>
              <a:rPr lang="en-US" dirty="0" smtClean="0"/>
              <a:t> </a:t>
            </a:r>
            <a:r>
              <a:rPr lang="en-US" dirty="0" err="1" smtClean="0"/>
              <a:t>na</a:t>
            </a:r>
            <a:r>
              <a:rPr lang="en-US" dirty="0" smtClean="0"/>
              <a:t> </a:t>
            </a:r>
            <a:r>
              <a:rPr lang="en-US" dirty="0" err="1" smtClean="0"/>
              <a:t>mješovitu</a:t>
            </a:r>
            <a:r>
              <a:rPr lang="en-US" dirty="0" smtClean="0"/>
              <a:t> </a:t>
            </a:r>
            <a:r>
              <a:rPr lang="en-US" dirty="0" err="1" smtClean="0"/>
              <a:t>pravnu</a:t>
            </a:r>
            <a:r>
              <a:rPr lang="en-US" dirty="0" smtClean="0"/>
              <a:t> </a:t>
            </a:r>
            <a:r>
              <a:rPr lang="en-US" dirty="0" err="1" smtClean="0"/>
              <a:t>prirodu</a:t>
            </a:r>
            <a:r>
              <a:rPr lang="en-US" dirty="0" smtClean="0"/>
              <a:t> </a:t>
            </a:r>
            <a:r>
              <a:rPr lang="en-US" dirty="0" err="1" smtClean="0"/>
              <a:t>posla</a:t>
            </a:r>
            <a:r>
              <a:rPr lang="en-US" dirty="0" smtClean="0"/>
              <a:t>. </a:t>
            </a:r>
            <a:r>
              <a:rPr lang="en-US" dirty="0" err="1" smtClean="0"/>
              <a:t>Ipak</a:t>
            </a:r>
            <a:r>
              <a:rPr lang="en-US" dirty="0" smtClean="0"/>
              <a:t>, u </a:t>
            </a:r>
            <a:r>
              <a:rPr lang="en-US" dirty="0" err="1" smtClean="0"/>
              <a:t>literaturi</a:t>
            </a:r>
            <a:r>
              <a:rPr lang="en-US" dirty="0" smtClean="0"/>
              <a:t> </a:t>
            </a:r>
            <a:r>
              <a:rPr lang="en-US" dirty="0" err="1" smtClean="0"/>
              <a:t>dominira</a:t>
            </a:r>
            <a:r>
              <a:rPr lang="en-US" dirty="0" smtClean="0"/>
              <a:t> </a:t>
            </a:r>
            <a:r>
              <a:rPr lang="en-US" dirty="0" err="1" smtClean="0"/>
              <a:t>izričito</a:t>
            </a:r>
            <a:r>
              <a:rPr lang="en-US" dirty="0" smtClean="0"/>
              <a:t> </a:t>
            </a:r>
            <a:r>
              <a:rPr lang="en-US" dirty="0" err="1" smtClean="0"/>
              <a:t>ili</a:t>
            </a:r>
            <a:r>
              <a:rPr lang="en-US" dirty="0" smtClean="0"/>
              <a:t> </a:t>
            </a:r>
            <a:r>
              <a:rPr lang="en-US" dirty="0" err="1" smtClean="0"/>
              <a:t>prećutno</a:t>
            </a:r>
            <a:r>
              <a:rPr lang="en-US" dirty="0" smtClean="0"/>
              <a:t> </a:t>
            </a:r>
            <a:r>
              <a:rPr lang="en-US" dirty="0" err="1" smtClean="0"/>
              <a:t>izražen</a:t>
            </a:r>
            <a:r>
              <a:rPr lang="en-US" dirty="0" smtClean="0"/>
              <a:t> </a:t>
            </a:r>
            <a:r>
              <a:rPr lang="en-US" dirty="0" err="1" smtClean="0"/>
              <a:t>stav</a:t>
            </a:r>
            <a:r>
              <a:rPr lang="en-US" dirty="0" smtClean="0"/>
              <a:t> </a:t>
            </a:r>
            <a:r>
              <a:rPr lang="en-US" dirty="0" err="1" smtClean="0"/>
              <a:t>da</a:t>
            </a:r>
            <a:r>
              <a:rPr lang="en-US" dirty="0" smtClean="0"/>
              <a:t> je u </a:t>
            </a:r>
            <a:r>
              <a:rPr lang="en-US" dirty="0" err="1" smtClean="0"/>
              <a:t>pitanju</a:t>
            </a:r>
            <a:r>
              <a:rPr lang="en-US" dirty="0" smtClean="0"/>
              <a:t> </a:t>
            </a:r>
            <a:r>
              <a:rPr lang="en-US" dirty="0" err="1" smtClean="0"/>
              <a:t>samosvojna</a:t>
            </a:r>
            <a:r>
              <a:rPr lang="en-US" dirty="0" smtClean="0"/>
              <a:t> </a:t>
            </a:r>
            <a:r>
              <a:rPr lang="en-US" dirty="0" err="1" smtClean="0"/>
              <a:t>vrsta</a:t>
            </a:r>
            <a:r>
              <a:rPr lang="en-US" dirty="0" smtClean="0"/>
              <a:t> </a:t>
            </a:r>
            <a:r>
              <a:rPr lang="en-US" dirty="0" err="1" smtClean="0"/>
              <a:t>ugovora</a:t>
            </a:r>
            <a:r>
              <a:rPr lang="en-US" dirty="0" smtClean="0"/>
              <a:t> (sui generis </a:t>
            </a:r>
            <a:r>
              <a:rPr lang="en-US" dirty="0" err="1" smtClean="0"/>
              <a:t>ugovor</a:t>
            </a:r>
            <a:r>
              <a:rPr lang="en-US" dirty="0" smtClean="0"/>
              <a:t>).</a:t>
            </a:r>
            <a:endParaRPr lang="en-US" dirty="0"/>
          </a:p>
        </p:txBody>
      </p:sp>
    </p:spTree>
  </p:cSld>
  <p:clrMapOvr>
    <a:masterClrMapping/>
  </p:clrMapOvr>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4725</Words>
  <PresentationFormat>Prikaz na zaslonu (4:3)</PresentationFormat>
  <Paragraphs>96</Paragraphs>
  <Slides>32</Slides>
  <Notes>0</Notes>
  <HiddenSlides>0</HiddenSlides>
  <MMClips>0</MMClips>
  <ScaleCrop>false</ScaleCrop>
  <HeadingPairs>
    <vt:vector size="4" baseType="variant">
      <vt:variant>
        <vt:lpstr>Tema</vt:lpstr>
      </vt:variant>
      <vt:variant>
        <vt:i4>1</vt:i4>
      </vt:variant>
      <vt:variant>
        <vt:lpstr>Naslovi slajdova</vt:lpstr>
      </vt:variant>
      <vt:variant>
        <vt:i4>32</vt:i4>
      </vt:variant>
    </vt:vector>
  </HeadingPairs>
  <TitlesOfParts>
    <vt:vector size="33" baseType="lpstr">
      <vt:lpstr>Office tema</vt:lpstr>
      <vt:lpstr>Ugovor o licenci</vt:lpstr>
      <vt:lpstr>Slajd 2</vt:lpstr>
      <vt:lpstr>Slajd 3</vt:lpstr>
      <vt:lpstr>Slajd 4</vt:lpstr>
      <vt:lpstr>Slajd 5</vt:lpstr>
      <vt:lpstr>Slajd 6</vt:lpstr>
      <vt:lpstr>Slajd 7</vt:lpstr>
      <vt:lpstr>Slajd 8</vt:lpstr>
      <vt:lpstr>Slajd 9</vt:lpstr>
      <vt:lpstr>Slajd 10</vt:lpstr>
      <vt:lpstr>Slajd 11</vt:lpstr>
      <vt:lpstr>Slajd 12</vt:lpstr>
      <vt:lpstr>Slajd 13</vt:lpstr>
      <vt:lpstr>Slajd 14</vt:lpstr>
      <vt:lpstr>Slajd 15</vt:lpstr>
      <vt:lpstr>Slajd 16</vt:lpstr>
      <vt:lpstr>Slajd 17</vt:lpstr>
      <vt:lpstr>Slajd 18</vt:lpstr>
      <vt:lpstr>Slajd 19</vt:lpstr>
      <vt:lpstr>Slajd 20</vt:lpstr>
      <vt:lpstr>Slajd 21</vt:lpstr>
      <vt:lpstr>Slajd 22</vt:lpstr>
      <vt:lpstr>Slajd 23</vt:lpstr>
      <vt:lpstr>Slajd 24</vt:lpstr>
      <vt:lpstr>Slajd 25</vt:lpstr>
      <vt:lpstr>Slajd 26</vt:lpstr>
      <vt:lpstr>Slajd 27</vt:lpstr>
      <vt:lpstr>Slajd 28</vt:lpstr>
      <vt:lpstr>Slajd 29</vt:lpstr>
      <vt:lpstr>Slajd 30</vt:lpstr>
      <vt:lpstr>Slajd 31</vt:lpstr>
      <vt:lpstr>Literatura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Ugovor o licenci</dc:title>
  <cp:lastModifiedBy>EsprimoEdition</cp:lastModifiedBy>
  <cp:revision>3</cp:revision>
  <dcterms:modified xsi:type="dcterms:W3CDTF">2013-04-28T10:40:20Z</dcterms:modified>
</cp:coreProperties>
</file>