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8" r:id="rId4"/>
    <p:sldId id="269" r:id="rId5"/>
    <p:sldId id="270" r:id="rId6"/>
    <p:sldId id="258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2" r:id="rId16"/>
    <p:sldId id="264" r:id="rId17"/>
    <p:sldId id="265" r:id="rId18"/>
    <p:sldId id="266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1EC97-E06F-475D-B307-388095D3B50B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3BFF8-4328-4534-A024-2F7B2E7120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3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98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08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49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934" y="694500"/>
            <a:ext cx="5006132" cy="3428634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69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80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90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640" y="4343913"/>
            <a:ext cx="5486720" cy="4114361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ULUSLARARASI CEZA HUKUKUNDA SUÇ KAVRAMI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85786" y="4357694"/>
            <a:ext cx="7772400" cy="914400"/>
          </a:xfrm>
        </p:spPr>
        <p:txBody>
          <a:bodyPr/>
          <a:lstStyle/>
          <a:p>
            <a:r>
              <a:rPr lang="tr-TR" dirty="0" smtClean="0"/>
              <a:t>Savaş Suçları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tr-TR" dirty="0" smtClean="0"/>
              <a:t>İnsanlığa Karşı İşlenen Suçlar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smtClean="0">
                <a:solidFill>
                  <a:srgbClr val="000000"/>
                </a:solidFill>
              </a:rPr>
              <a:t>Specijalna komisija oformljena poslije I. svjetskog rata predložila je u Izvještaju Konferenciji u Versaju da se ustanovi jedan međunarodni krivični tribunal u čiju bi nadležnost ulazila i kršenja prava čovječnosti... </a:t>
            </a:r>
          </a:p>
          <a:p>
            <a:pPr algn="just"/>
            <a:r>
              <a:rPr lang="hr-HR" smtClean="0">
                <a:solidFill>
                  <a:srgbClr val="000000"/>
                </a:solidFill>
              </a:rPr>
              <a:t>Rad su osujetila dva predstavnika SAD ističući da iako ratne zločine treba kažnjavati za sada ne postoje pravna pravila univerzalni standardi čovječnosti, da se mjenjaju u skladu s vremenom, mjestom i okolnosti i da bi ovisila od uvjerenja sudaca. </a:t>
            </a:r>
          </a:p>
          <a:p>
            <a:pPr algn="just"/>
            <a:r>
              <a:rPr lang="hr-HR" smtClean="0">
                <a:solidFill>
                  <a:srgbClr val="000000"/>
                </a:solidFill>
              </a:rPr>
              <a:t>Zbog te opozicije SAD odredba o zločinima protiv čovječnosti je izostavljena.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183880" cy="4187952"/>
          </a:xfrm>
        </p:spPr>
        <p:txBody>
          <a:bodyPr/>
          <a:lstStyle/>
          <a:p>
            <a:pPr algn="just"/>
            <a:r>
              <a:rPr lang="hr-HR" smtClean="0">
                <a:solidFill>
                  <a:srgbClr val="000000"/>
                </a:solidFill>
              </a:rPr>
              <a:t>Na snažno insistiranje SAD saveznici su 1945 odlučili da umjesto streljanja po kratkom postupku ratne zločince treba izvesti pred sud. Londonski sporazum kojim je uobličena Povelja IMT sadržavao je između ostalog i odredbu po kojoj tribunal treba suditi i osobama koje su krive za zločine protiv čovječnosti i kazniti ih.</a:t>
            </a:r>
          </a:p>
          <a:p>
            <a:pPr algn="just"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fontScale="92500"/>
          </a:bodyPr>
          <a:lstStyle/>
          <a:p>
            <a:pPr marL="341313" indent="-341313" algn="just"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Zločini protiv čovječnosti </a:t>
            </a:r>
            <a:r>
              <a:rPr lang="hr-HR" smtClean="0">
                <a:solidFill>
                  <a:srgbClr val="000000"/>
                </a:solidFill>
              </a:rPr>
              <a:t>definirani su kao: </a:t>
            </a:r>
            <a:r>
              <a:rPr lang="hr-HR" b="1" smtClean="0">
                <a:solidFill>
                  <a:srgbClr val="000000"/>
                </a:solidFill>
              </a:rPr>
              <a:t>ubojstvo, istrebljenje, porobljavanje, deportacija i ostala nečovječna djela počinjena protiv bilo kog civilnog stanovništva, prije ili za vrijeme trajanja rata, ili proganjanja na političkoj, rasnoj ili vjerskoj osnovi. </a:t>
            </a:r>
          </a:p>
          <a:p>
            <a:pPr marL="341313" indent="-341313" algn="just">
              <a:spcBef>
                <a:spcPts val="4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Saveznici nisu 1945 smatrali da treba donijeti propise koji bi zabranili nečovječna djela bez obzira na njihove posljedice ili implikacije po treće države.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70284"/>
          </a:xfrm>
        </p:spPr>
        <p:txBody>
          <a:bodyPr>
            <a:normAutofit fontScale="92500" lnSpcReduction="10000"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Iako se uočava ograničenje, ovo je značilo veliki napredak pokazujući kako međuna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rodna zajednica širi vrste djela za koja smatra da su od državnog interesa.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Pored toga </a:t>
            </a:r>
            <a:r>
              <a:rPr lang="hr-HR" b="1" smtClean="0">
                <a:solidFill>
                  <a:srgbClr val="000000"/>
                </a:solidFill>
              </a:rPr>
              <a:t>Povelja 1945 </a:t>
            </a:r>
            <a:r>
              <a:rPr lang="hr-HR" smtClean="0">
                <a:solidFill>
                  <a:srgbClr val="000000"/>
                </a:solidFill>
              </a:rPr>
              <a:t>stavila je do znanja da se u nekim posebnim okolnostima </a:t>
            </a:r>
            <a:r>
              <a:rPr lang="hr-HR" b="1" smtClean="0">
                <a:solidFill>
                  <a:srgbClr val="000000"/>
                </a:solidFill>
              </a:rPr>
              <a:t>mora postaviti granica svemoći države i da se ne uskraćuje zaštita kada država gazi prava čovjeka na način da vrijeđa njegovo dostojanstvo.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Poslije 1945. g</a:t>
            </a:r>
            <a:r>
              <a:rPr lang="hr-HR" smtClean="0">
                <a:solidFill>
                  <a:srgbClr val="000000"/>
                </a:solidFill>
              </a:rPr>
              <a:t>. postepeno se napušta povezivanje zločina protiv čovječnosti s ratom 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Danas se ti zločini zabranjuju neovisno da li su počinjeni u miru ili u ratu.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Rimski statut ICC povtrđuje prekidanje vezivanja zločina protiv čovječnosti s oružanim sukobom.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57200" y="785794"/>
            <a:ext cx="8229600" cy="5648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Objektivni elementi bića </a:t>
            </a:r>
            <a:r>
              <a:rPr lang="es-ES" sz="2000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zločina</a:t>
            </a:r>
            <a:endParaRPr lang="hr-HR" sz="2000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798513" lvl="1" indent="-341313" algn="just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Pojam zabranjeno ponašanje je dosta neodređemo definiran u Londonskom sporazumu (1945) a slično je definiran i u Zakonu br. 10. Kontrolnog savjeta, kao i u statutima Tok</a:t>
            </a:r>
            <a:r>
              <a:rPr lang="hr-HR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es-ES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jskog međunarodnog tribunala, ICTY i ICTR. Postepeno</a:t>
            </a:r>
            <a:r>
              <a:rPr lang="hr-HR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 </a:t>
            </a:r>
            <a:r>
              <a:rPr lang="es-ES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definiranju </a:t>
            </a:r>
            <a:r>
              <a:rPr lang="hr-HR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</a:t>
            </a:r>
            <a:r>
              <a:rPr lang="es-ES" sz="20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ravnih okvira actus reus doprinosilo je precedentno pravo i najzad njihove vrste su podrobno izložene u odredbama članka 7. Statuta ICC za koje se može reći ili da kristaliziraju pojmove u nastajanju postojećeg običajnog prava ili da kodificiraju njegovu glavninu. </a:t>
            </a:r>
          </a:p>
          <a:p>
            <a:pPr marL="798513" lvl="1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Zabranjene radnje koje čine zločin protiv čovječnosti su slijedeće:</a:t>
            </a:r>
          </a:p>
          <a:p>
            <a:pPr marL="1255713" lvl="2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1.</a:t>
            </a:r>
            <a:r>
              <a:rPr lang="hr-HR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ubojstvo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odnosno namjerno ubijanje neovisno o postojanju direktnog umišljaja;</a:t>
            </a:r>
          </a:p>
          <a:p>
            <a:pPr marL="1255713" lvl="2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2.</a:t>
            </a:r>
            <a:r>
              <a:rPr lang="hr-HR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istrebljivanje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odnosno masovna ubojstva, kao i namjerno podvrgavanje životnim uvjetima (lišenju hrane i lijekova i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dr.) u namjeri uništenja dijela stanovništv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(članak 7(2) (b) Statuta ICC). Ovdje treba imati na umu vrstu zločina koji ima za cilj širenje straha da se radi o terorističkom istr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e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bljivanju grupe osoba koji je dio širokog ili sistematskog napada.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8.</a:t>
            </a:r>
            <a:r>
              <a:rPr lang="hr-HR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Progon 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bilo koje grupe ili kolektiviteta na političkim, rasnim, nacionalnim, etničkim, kulturnim, vjerskim, spolnim ili drugim osnovama za koje se univerzalno smatra da je međunarodnim pravom nedopušten. Progon znači namjerno i teško uskraćivanje osnovnih prava protivno međunarodnom pravu, koje se poduzima isključivo zbog pripadnosti određenoj grupi ili kolektivitetu.</a:t>
            </a:r>
          </a:p>
          <a:p>
            <a:pPr marL="341313" indent="-341313" algn="just"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9.</a:t>
            </a:r>
            <a:r>
              <a:rPr lang="hr-HR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Prisilno nestajanje osoba, 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je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naime hapšenje, zadržavanje ili otmica osoba od strane ili s odobrenjem podrškom, ili pristankom neke države ili neke političke organizacije, čemu slijedi odbijanje da se potvrdi da su lišene slobode ili da se pruže informacije o sudbini ili boravištu tih osoba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a s namjerom da im se na duži vremenski period uskrati pravna zaštita. </a:t>
            </a:r>
          </a:p>
          <a:p>
            <a:pPr marL="341313" indent="-341313" algn="just"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10</a:t>
            </a:r>
            <a:r>
              <a:rPr lang="hr-HR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Ostali nečovječni akti slične prirode i težine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kojima se namjerno prouzrok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u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j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u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teške patnje ili ozbiljnije povrede tijela, mentalnog ili duševnog zdravlja. </a:t>
            </a:r>
          </a:p>
          <a:p>
            <a:pPr marL="341313" indent="-341313" algn="just"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457200" y="642918"/>
            <a:ext cx="8229600" cy="5483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Subjektivni elementi bića </a:t>
            </a:r>
            <a:r>
              <a:rPr lang="es-ES" sz="1600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zločina</a:t>
            </a:r>
            <a:endParaRPr lang="hr-HR" sz="1600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z="1600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16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Sudovi su insistirali na tri elementa: 1) da bi se optuženi proglasio krivim za zločine protiv čovječnosti mora se utvrditi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postojanje namjere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za postizanje određenog rezultata, 2)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svjest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o postojanju činjenice da bi njegovo djelo moglo dovesti do teških posljedica po žrtvu; 3) agent mora biti svjestan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veze između svoje nedozvoljene radnje i politike ili sistematske prakse. </a:t>
            </a:r>
            <a:endParaRPr lang="hr-HR" sz="1600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16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Dakle, neophodan subjektivni element ili mens rea, za zločin protiv čovječnosti nije ograničen na umišljaj (ili eventualni umišljaj) kao osnovu zločina (ubistvo, istrebljenje, pris</a:t>
            </a:r>
            <a:r>
              <a:rPr lang="hr-HR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lno premještanje, silovanje, mučenje, progon itd.). Dodatni element koji omogućava da se napr</a:t>
            </a:r>
            <a:r>
              <a:rPr lang="hr-HR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vi razlika između zločina protiv čovječnosti i ratnih zločina – sastoji se u razumjevanju šireg konteksta u koji se sam zločin uklapa, a to je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saznanje da su zločini dio sistematične politike ili široko rasprostranjenog zlostavljanja.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Uz to da bi zločini imali obilježja progona, neophodan je još jedan mentalni element: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namjera</a:t>
            </a:r>
            <a:r>
              <a:rPr lang="es-ES" sz="16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da se vrši proganjanje ili diskriminacija. Taj dodatni element kod zločina progona doseže pojam </a:t>
            </a:r>
            <a:r>
              <a:rPr lang="es-ES" sz="16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posebnog zločinačkog umišljaja</a:t>
            </a:r>
            <a:r>
              <a:rPr lang="es-ES" sz="160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endParaRPr lang="hr-HR" sz="1600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160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>
                <a:solidFill>
                  <a:srgbClr val="000000"/>
                </a:solidFill>
              </a:rPr>
              <a:t>Nadalje, u nekim slučajevima subjektivni element može predstavljati i </a:t>
            </a:r>
            <a:r>
              <a:rPr lang="es-ES" sz="1600" b="1">
                <a:solidFill>
                  <a:srgbClr val="000000"/>
                </a:solidFill>
              </a:rPr>
              <a:t>kažnjiv nehat.</a:t>
            </a:r>
          </a:p>
          <a:p>
            <a:pPr marL="341313" indent="-341313" algn="just">
              <a:spcBef>
                <a:spcPts val="4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457200" y="714356"/>
            <a:ext cx="8229600" cy="55213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Mogući inspiratori, naredbodavci i izvršioci </a:t>
            </a:r>
            <a:r>
              <a:rPr lang="es-ES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zločina</a:t>
            </a:r>
            <a:endParaRPr lang="hr-HR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To su o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b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ično državni organi tj. pojedinci koji djeluju u službenom svojstvu (vojni zapovjednici, vojnici, itd)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koji izvrše zločin protiv čovječnosti. </a:t>
            </a:r>
            <a:endParaRPr lang="hr-HR" smtClean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Precedentno p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r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avo ukazuje da zločine protiv čovječnosti  mogu vršiti i pojedinci koji to čine u privatnom svojstvu,</a:t>
            </a:r>
            <a:r>
              <a:rPr lang="hr-HR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pod uvjetom da to čine u suglasnosti s općom državnom politikom i da za svoja zlodjela nailaze na podršku te politike. </a:t>
            </a: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881123"/>
            <a:ext cx="7858180" cy="2879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Moguće žrtve zločina </a:t>
            </a: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Člankom 6. Londonskog sporazuma zabranjene su dvije odvojene vrste zločina: </a:t>
            </a:r>
            <a:r>
              <a:rPr lang="es-ES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nečovječna djela </a:t>
            </a:r>
            <a:r>
              <a:rPr lang="es-ES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kao što su ubistvo, istrebljenje, porobljavanje, deportacija bilo kojeg civilnog stanovništva, tj. bilo koje grupe civila bez obzira na nacionalnu pripadnost i </a:t>
            </a:r>
            <a:r>
              <a:rPr lang="es-ES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proganjanje na političkoj, rasnoj ili vjerskoj osnovi. </a:t>
            </a:r>
          </a:p>
          <a:p>
            <a:pPr marL="341313" indent="-341313" algn="just">
              <a:lnSpc>
                <a:spcPct val="8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Iz formulacije navedenog čl. 6. jasno proizlazi da je za te dvije vrste zločna actus reus različit. Ubistvo, istrebljenje i druga nečovječna djela u velikoj mjeri predstavljaju djela koja su već bila zabranjena u svim nacionalnim pravnim sustavima i koja se također vrše protiv civila. Progo</a:t>
            </a:r>
            <a:r>
              <a:rPr lang="hr-HR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n</a:t>
            </a:r>
            <a:r>
              <a:rPr lang="es-ES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podrazumijeva djela koja mogu imati drugačiji oblik od djela ubistva, istrebljenja, porobljavanja ili deportacije. Valja reći da žrtve ove vrste zločina mogu biti ne samo civilne grupe nego i članovi oružanih</a:t>
            </a:r>
            <a:r>
              <a:rPr lang="hr-HR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s-ES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snaga.</a:t>
            </a:r>
            <a:endParaRPr lang="es-ES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624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 dirty="0" smtClean="0">
                <a:solidFill>
                  <a:srgbClr val="000000"/>
                </a:solidFill>
              </a:rPr>
              <a:t>genel ya da yazılı yasaların ağır bir şekilde ihlalini temsil eder; yapılan suçun kurbanın üzerinde ağır sonuçlar doğurması gerekir. </a:t>
            </a:r>
            <a:endParaRPr lang="hr-HR" sz="2400" dirty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z="2400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smtClean="0">
                <a:solidFill>
                  <a:srgbClr val="000000"/>
                </a:solidFill>
              </a:rPr>
              <a:t>yapılan eylemin suç teşkil etmesi gerekir</a:t>
            </a:r>
            <a:endParaRPr lang="hr-HR" sz="2400" dirty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Savaş Suçları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Savaş Suçları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b="1" dirty="0" smtClean="0">
              <a:solidFill>
                <a:srgbClr val="000000"/>
              </a:solidFill>
            </a:endParaRPr>
          </a:p>
          <a:p>
            <a:pPr algn="just"/>
            <a:r>
              <a:rPr lang="tr-TR" b="1" dirty="0" smtClean="0">
                <a:solidFill>
                  <a:srgbClr val="000000"/>
                </a:solidFill>
              </a:rPr>
              <a:t>Savaş suçları, egemen bir devletin sınırları içerisinde sivil ya da uzun dönem çatışmaları dahil ettiği gibi, </a:t>
            </a:r>
            <a:r>
              <a:rPr lang="tr-TR" dirty="0" smtClean="0">
                <a:solidFill>
                  <a:srgbClr val="000000"/>
                </a:solidFill>
              </a:rPr>
              <a:t>bu suçlar uluslararası ya da ulusal silahlı çatışmalar olarakta tanımlanabilir.</a:t>
            </a:r>
            <a:endParaRPr lang="hr-HR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857760"/>
            <a:ext cx="8183880" cy="1051560"/>
          </a:xfrm>
        </p:spPr>
        <p:txBody>
          <a:bodyPr/>
          <a:lstStyle/>
          <a:p>
            <a:pPr algn="ctr"/>
            <a:r>
              <a:rPr lang="tr-TR" dirty="0" smtClean="0"/>
              <a:t>Savaş Suçları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 smtClean="0">
                <a:solidFill>
                  <a:srgbClr val="000000"/>
                </a:solidFill>
              </a:rPr>
              <a:t>Lahey yasaları kendi içerisinde uluslararası çatışmalarda çeşitli Lahey Sözleşmeleri barındırır. </a:t>
            </a: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dirty="0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Çatışma gerekçeleri (gerekçe ve savaş yöntemleri), çatışmaya katılan (savaş mahkumları) ve savaşa dahil olmayan (siviller, yaralılar, hastalar ) kişiler arasında düzenleme sağlar. </a:t>
            </a:r>
            <a:endParaRPr lang="hr-HR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Savaş Suçları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hr-HR" b="1" dirty="0" smtClean="0">
              <a:solidFill>
                <a:srgbClr val="000000"/>
              </a:solidFill>
            </a:endParaRPr>
          </a:p>
          <a:p>
            <a:pPr algn="just"/>
            <a:r>
              <a:rPr lang="tr-TR" b="1" dirty="0" smtClean="0">
                <a:solidFill>
                  <a:srgbClr val="000000"/>
                </a:solidFill>
              </a:rPr>
              <a:t>Cenevre hükümleri birkaç Cenevre sözleşmesinin toplamından oluşur ( 1949 4 tane sözleşme ile 1977 iki tane ek protokol, genel olarak silahlı çatışmalarda yer almayan kişiler ile artık silahlı çatışmalaarda yer almayan kişileri kapsar).</a:t>
            </a:r>
            <a:endParaRPr lang="hr-HR" b="1" dirty="0" smtClean="0">
              <a:solidFill>
                <a:srgbClr val="000000"/>
              </a:solidFill>
            </a:endParaRPr>
          </a:p>
          <a:p>
            <a:pPr algn="just"/>
            <a:endParaRPr lang="hr-HR" b="1" dirty="0" smtClean="0">
              <a:solidFill>
                <a:srgbClr val="000000"/>
              </a:solidFill>
            </a:endParaRPr>
          </a:p>
          <a:p>
            <a:pPr algn="just"/>
            <a:r>
              <a:rPr lang="hr-HR" b="1" dirty="0" smtClean="0">
                <a:solidFill>
                  <a:srgbClr val="000000"/>
                </a:solidFill>
              </a:rPr>
              <a:t> Ali treća konvencija iz 1949 odnosi se i na razne vrste legitimnih boraca i osuvremenila haška pravila koja uređuju sredstva i metode borbe s ciljem zaštite građanskih osoba  od oružanih sukoba. </a:t>
            </a:r>
            <a:r>
              <a:rPr lang="tr-TR" b="1" dirty="0" smtClean="0">
                <a:solidFill>
                  <a:srgbClr val="000000"/>
                </a:solidFill>
              </a:rPr>
              <a:t>Fakat 1949 yılında yapılan 3. </a:t>
            </a:r>
            <a:r>
              <a:rPr lang="tr-TR" b="1" smtClean="0">
                <a:solidFill>
                  <a:srgbClr val="000000"/>
                </a:solidFill>
              </a:rPr>
              <a:t>sözleşme </a:t>
            </a:r>
            <a:endParaRPr lang="hr-HR" b="1" dirty="0" smtClean="0">
              <a:solidFill>
                <a:srgbClr val="000000"/>
              </a:solidFill>
            </a:endParaRPr>
          </a:p>
          <a:p>
            <a:pPr algn="just"/>
            <a:endParaRPr lang="hr-HR" b="1" dirty="0" smtClean="0">
              <a:solidFill>
                <a:srgbClr val="000000"/>
              </a:solidFill>
            </a:endParaRPr>
          </a:p>
          <a:p>
            <a:pPr algn="just"/>
            <a:r>
              <a:rPr lang="hr-HR" dirty="0" smtClean="0">
                <a:solidFill>
                  <a:srgbClr val="000000"/>
                </a:solidFill>
              </a:rPr>
              <a:t>Tako se tradicionalna podjela na dva skupa pravila postepeno gubi  - ta podjela danas je samo opisna.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500034" y="1785926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>
              <a:solidFill>
                <a:srgbClr val="000000"/>
              </a:solidFill>
            </a:endParaRPr>
          </a:p>
          <a:p>
            <a:pPr marL="341313" indent="-341313" algn="just"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>
                <a:solidFill>
                  <a:srgbClr val="000000"/>
                </a:solidFill>
              </a:rPr>
              <a:t>Ratne zločine mogu činiti vojno osoblje protiv neprijateljskih vojnika i civila ili civilne osobe protiv pripadnika neprijateljskih oružanih snaga ili civila </a:t>
            </a:r>
            <a:r>
              <a:rPr lang="hr-HR">
                <a:solidFill>
                  <a:srgbClr val="000000"/>
                </a:solidFill>
              </a:rPr>
              <a:t>(na primjer na okupiranoj teritoriji).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U zločine protiv čovječnosti spadaju zabranjena djela </a:t>
            </a:r>
            <a:r>
              <a:rPr lang="hr-HR" smtClean="0">
                <a:solidFill>
                  <a:srgbClr val="000000"/>
                </a:solidFill>
              </a:rPr>
              <a:t>koja predstavljaju osobito gnjusna kršenja zabrana - </a:t>
            </a:r>
            <a:r>
              <a:rPr lang="hr-HR" b="1" smtClean="0">
                <a:solidFill>
                  <a:srgbClr val="000000"/>
                </a:solidFill>
              </a:rPr>
              <a:t>teško vrijeđanje ljudskog dostojanstva i poniženje ljudskog bića.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b="1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Radi se o sistemskoj politici, </a:t>
            </a:r>
            <a:r>
              <a:rPr lang="hr-HR" smtClean="0">
                <a:solidFill>
                  <a:srgbClr val="000000"/>
                </a:solidFill>
              </a:rPr>
              <a:t>a ne sporadičnim izoliranima slučajevima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hr-HR" smtClean="0">
              <a:solidFill>
                <a:srgbClr val="000000"/>
              </a:solidFill>
            </a:endParaRP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b="1" smtClean="0">
                <a:solidFill>
                  <a:srgbClr val="000000"/>
                </a:solidFill>
              </a:rPr>
              <a:t>Ponavljaju se i čine rasprostranjenu sistemsku praksu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smtClean="0">
              <a:solidFill>
                <a:srgbClr val="000000"/>
              </a:solidFill>
            </a:endParaRPr>
          </a:p>
          <a:p>
            <a:endParaRPr lang="hr-HR" b="1" smtClean="0">
              <a:solidFill>
                <a:srgbClr val="000000"/>
              </a:solidFill>
            </a:endParaRPr>
          </a:p>
          <a:p>
            <a:pPr algn="just">
              <a:buNone/>
            </a:pPr>
            <a:endParaRPr lang="hr-HR" b="1" smtClean="0">
              <a:solidFill>
                <a:srgbClr val="000000"/>
              </a:solidFill>
            </a:endParaRPr>
          </a:p>
          <a:p>
            <a:pPr algn="just"/>
            <a:r>
              <a:rPr lang="hr-HR" b="1" smtClean="0">
                <a:solidFill>
                  <a:srgbClr val="000000"/>
                </a:solidFill>
              </a:rPr>
              <a:t>Žrtve mogu biti  civili ili osobe koje više ne učestvuju u oružanim sukobima te neprijateljski borci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mtClean="0"/>
              <a:t>Zločini protiv čovječnosti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13160"/>
          </a:xfrm>
        </p:spPr>
        <p:txBody>
          <a:bodyPr>
            <a:normAutofit fontScale="92500"/>
          </a:bodyPr>
          <a:lstStyle/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Pojam zločin protiv čovječnosti prvi se put pojavio 1915. g. -  u Otomanskom carstvu došlo do masovnog ubijanja Jermena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Vlade Francuske, Belgije i Rusije 28. svibnja 1915. reagiraju zajedničkom deklaracijom  - objavljuju da će se smatrati osobno odgovornim članovi Otomanske vlade i nihovi agenti povezani sa masakrima.</a:t>
            </a:r>
          </a:p>
          <a:p>
            <a:pPr marL="341313" indent="-341313" algn="just">
              <a:lnSpc>
                <a:spcPct val="90000"/>
              </a:lnSpc>
              <a:spcBef>
                <a:spcPts val="45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hr-HR" smtClean="0">
                <a:solidFill>
                  <a:srgbClr val="000000"/>
                </a:solidFill>
              </a:rPr>
              <a:t>Poslije ovog zajedničkog protesta nije uslijedila nikakva akcija, a diplomatske inicijative koje su uslijedile poslije doživjele su nespjeh. 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334</TotalTime>
  <Words>1463</Words>
  <Application>Microsoft Office PowerPoint</Application>
  <PresentationFormat>On-screen Show (4:3)</PresentationFormat>
  <Paragraphs>93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Aspect</vt:lpstr>
      <vt:lpstr>ULUSLARARASI CEZA HUKUKUNDA SUÇ KAVRAMI </vt:lpstr>
      <vt:lpstr>Savaş Suçları</vt:lpstr>
      <vt:lpstr>Savaş Suçları</vt:lpstr>
      <vt:lpstr>Savaş Suçları</vt:lpstr>
      <vt:lpstr>Savaş Suçları</vt:lpstr>
      <vt:lpstr>PowerPoint Presentation</vt:lpstr>
      <vt:lpstr>Zločini protiv čovječnosti</vt:lpstr>
      <vt:lpstr>Zločini protiv čovječnosti</vt:lpstr>
      <vt:lpstr>Zločini protiv čovječnosti</vt:lpstr>
      <vt:lpstr>Zločini protiv čovječnosti</vt:lpstr>
      <vt:lpstr>Zločini protiv čovječnosti</vt:lpstr>
      <vt:lpstr>Zločini protiv čovječnosti</vt:lpstr>
      <vt:lpstr>Zločini protiv čovječnosti</vt:lpstr>
      <vt:lpstr>Zločini protiv čovječnosti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PFK.LAP8</cp:lastModifiedBy>
  <cp:revision>8</cp:revision>
  <dcterms:created xsi:type="dcterms:W3CDTF">2015-01-17T10:12:29Z</dcterms:created>
  <dcterms:modified xsi:type="dcterms:W3CDTF">2015-02-06T13:33:54Z</dcterms:modified>
</cp:coreProperties>
</file>