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D31C20-60CE-4E9D-BE1D-FFEDAB00965D}" type="datetimeFigureOut">
              <a:rPr lang="en-US" smtClean="0"/>
              <a:pPr/>
              <a:t>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432A01-199B-4328-AAED-7E32C737B02B}" type="slidenum">
              <a:rPr lang="en-US" smtClean="0"/>
              <a:pPr/>
              <a:t>‹#›</a:t>
            </a:fld>
            <a:endParaRPr lang="en-US"/>
          </a:p>
        </p:txBody>
      </p:sp>
    </p:spTree>
    <p:extLst>
      <p:ext uri="{BB962C8B-B14F-4D97-AF65-F5344CB8AC3E}">
        <p14:creationId xmlns:p14="http://schemas.microsoft.com/office/powerpoint/2010/main" val="2168288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1"/>
          <p:cNvSpPr txBox="1">
            <a:spLocks noGrp="1" noRot="1" noChangeAspect="1" noChangeArrowheads="1" noTextEdit="1"/>
          </p:cNvSpPr>
          <p:nvPr>
            <p:ph type="sldImg"/>
          </p:nvPr>
        </p:nvSpPr>
        <p:spPr>
          <a:xfrm>
            <a:off x="1143000" y="693738"/>
            <a:ext cx="4572000" cy="3429000"/>
          </a:xfrm>
          <a:solidFill>
            <a:srgbClr val="FFFFFF"/>
          </a:solidFill>
          <a:ln>
            <a:solidFill>
              <a:srgbClr val="000000"/>
            </a:solidFill>
            <a:miter lim="800000"/>
          </a:ln>
        </p:spPr>
      </p:sp>
      <p:sp>
        <p:nvSpPr>
          <p:cNvPr id="112643" name="Rectangle 2"/>
          <p:cNvSpPr txBox="1">
            <a:spLocks noGrp="1" noChangeArrowheads="1"/>
          </p:cNvSpPr>
          <p:nvPr>
            <p:ph type="body" idx="1"/>
          </p:nvPr>
        </p:nvSpPr>
        <p:spPr>
          <a:xfrm>
            <a:off x="685640" y="4343913"/>
            <a:ext cx="5486720" cy="4114361"/>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8CFA630-13BB-46C4-BD44-B2C5F9B66074}" type="datetimeFigureOut">
              <a:rPr lang="en-US" smtClean="0"/>
              <a:pPr/>
              <a:t>2/5/2015</a:t>
            </a:fld>
            <a:endParaRPr lang="en-US" dirty="0">
              <a:solidFill>
                <a:srgbClr val="FFFFFF"/>
              </a:solidFill>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kumimoji="0" lang="en-US" dirty="0">
              <a:solidFill>
                <a:srgbClr val="FFFFFF"/>
              </a:solidFill>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C5217A8-0E06-4059-AC45-433E2E67A85D}" type="slidenum">
              <a:rPr kumimoji="0" lang="en-US" smtClean="0"/>
              <a:pPr/>
              <a:t>‹#›</a:t>
            </a:fld>
            <a:endParaRPr kumimoji="0" lang="en-US"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8CFA630-13BB-46C4-BD44-B2C5F9B66074}" type="datetimeFigureOut">
              <a:rPr lang="en-US" smtClean="0"/>
              <a:pPr/>
              <a:t>2/5/2015</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kumimoji="0"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C5217A8-0E06-4059-AC45-433E2E67A85D}" type="slidenum">
              <a:rPr kumimoji="0" lang="en-US" smtClean="0"/>
              <a:pPr/>
              <a:t>‹#›</a:t>
            </a:fld>
            <a:endParaRPr kumimoji="0" lang="en-US" dirty="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8CFA630-13BB-46C4-BD44-B2C5F9B66074}" type="datetimeFigureOut">
              <a:rPr lang="en-US" smtClean="0"/>
              <a:pPr/>
              <a:t>2/5/2015</a:t>
            </a:fld>
            <a:endParaRPr lang="en-US">
              <a:solidFill>
                <a:schemeClr val="tx2"/>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kumimoji="0" lang="en-US" dirty="0">
              <a:solidFill>
                <a:schemeClr val="tx2"/>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C5217A8-0E06-4059-AC45-433E2E67A85D}"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8CFA630-13BB-46C4-BD44-B2C5F9B66074}" type="datetimeFigureOut">
              <a:rPr lang="en-US" smtClean="0"/>
              <a:pPr/>
              <a:t>2/5/2015</a:t>
            </a:fld>
            <a:endParaRPr lang="en-US" dirty="0">
              <a:solidFill>
                <a:schemeClr val="tx2"/>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kumimoji="0" lang="en-US" dirty="0">
              <a:solidFill>
                <a:schemeClr val="tx2"/>
              </a:solidFill>
            </a:endParaRPr>
          </a:p>
        </p:txBody>
      </p:sp>
      <p:sp>
        <p:nvSpPr>
          <p:cNvPr id="4" name="Slide Number Placeholder 3"/>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8CFA630-13BB-46C4-BD44-B2C5F9B66074}" type="datetimeFigureOut">
              <a:rPr lang="en-US" smtClean="0"/>
              <a:pPr/>
              <a:t>2/5/2015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BC5217A8-0E06-4059-AC45-433E2E67A85D}" type="slidenum">
              <a:rPr kumimoji="0" lang="en-US" smtClean="0"/>
              <a:pPr/>
              <a:t>‹#›</a:t>
            </a:fld>
            <a:endParaRPr kumimoji="0"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8CFA630-13BB-46C4-BD44-B2C5F9B66074}" type="datetimeFigureOut">
              <a:rPr lang="en-US" smtClean="0"/>
              <a:pPr/>
              <a:t>2/5/2015</a:t>
            </a:fld>
            <a:endParaRPr lang="en-US" sz="1000" dirty="0">
              <a:solidFill>
                <a:schemeClr val="tx2"/>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lgn="r" eaLnBrk="1" latinLnBrk="0" hangingPunct="1"/>
            <a:endParaRPr kumimoji="0" lang="en-US" sz="1000" dirty="0">
              <a:solidFill>
                <a:schemeClr val="tx2"/>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lgn="r" eaLnBrk="1" latinLnBrk="0" hangingPunct="1"/>
            <a:fld id="{BC5217A8-0E06-4059-AC45-433E2E67A85D}" type="slidenum">
              <a:rPr kumimoji="0" lang="en-US" smtClean="0"/>
              <a:pPr algn="r" eaLnBrk="1" latinLnBrk="0" hangingPunct="1"/>
              <a:t>‹#›</a:t>
            </a:fld>
            <a:endParaRPr kumimoji="0" lang="en-US" sz="11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ULUSLARARASI CEZA HUKUKU KAYNAKLARI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308760"/>
          </a:xfrm>
        </p:spPr>
        <p:txBody>
          <a:bodyPr>
            <a:normAutofit fontScale="90000"/>
          </a:bodyPr>
          <a:lstStyle/>
          <a:p>
            <a:pPr algn="ctr"/>
            <a:r>
              <a:rPr lang="en-US" dirty="0"/>
              <a:t>DEVLETLERİN BÜTÜNLÜĞÜNÜ DESTEKLEYEN CEZA HUKUKUNUN GENEL İLKELERİ</a:t>
            </a:r>
            <a:endParaRPr lang="en-US" dirty="0"/>
          </a:p>
        </p:txBody>
      </p:sp>
      <p:sp>
        <p:nvSpPr>
          <p:cNvPr id="3" name="Content Placeholder 2"/>
          <p:cNvSpPr>
            <a:spLocks noGrp="1"/>
          </p:cNvSpPr>
          <p:nvPr>
            <p:ph idx="1"/>
          </p:nvPr>
        </p:nvSpPr>
        <p:spPr>
          <a:xfrm>
            <a:off x="357158" y="2011680"/>
            <a:ext cx="7239000" cy="4846320"/>
          </a:xfrm>
        </p:spPr>
        <p:txBody>
          <a:bodyPr>
            <a:normAutofit/>
          </a:bodyPr>
          <a:lstStyle/>
          <a:p>
            <a:pPr algn="just"/>
            <a:r>
              <a:rPr lang="tr-TR" dirty="0" smtClean="0">
                <a:solidFill>
                  <a:srgbClr val="000000"/>
                </a:solidFill>
              </a:rPr>
              <a:t>Uluslararası ceza mahkemesi için devlet meclisinin toplanıp karar çıkarması için oyların üçte iki çoğunluğunu kazanmak durumundadır. </a:t>
            </a:r>
            <a:endParaRPr lang="hr-HR" dirty="0" smtClean="0">
              <a:solidFill>
                <a:srgbClr val="000000"/>
              </a:solidFill>
            </a:endParaRPr>
          </a:p>
          <a:p>
            <a:pPr algn="just"/>
            <a:r>
              <a:rPr lang="hr-HR" dirty="0" smtClean="0">
                <a:solidFill>
                  <a:srgbClr val="000000"/>
                </a:solidFill>
              </a:rPr>
              <a:t> </a:t>
            </a:r>
            <a:r>
              <a:rPr lang="tr-TR" dirty="0" smtClean="0">
                <a:solidFill>
                  <a:srgbClr val="000000"/>
                </a:solidFill>
              </a:rPr>
              <a:t>Lakin, acil durumlarda savı veya hakimler geçici kararlar alma hakkına sahiptirler ve bu haklar devlet meclisinin toplanıp tekrar çoğunluğu elde edene kadar geçerlidir. </a:t>
            </a:r>
            <a:endParaRPr lang="hr-HR" dirty="0" smtClean="0">
              <a:solidFill>
                <a:srgbClr val="000000"/>
              </a:solidFill>
            </a:endParaRP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7239000" cy="5527066"/>
          </a:xfrm>
        </p:spPr>
        <p:txBody>
          <a:bodyPr>
            <a:normAutofit fontScale="92500" lnSpcReduction="10000"/>
          </a:bodyPr>
          <a:lstStyle/>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rPr>
              <a:t>Yargı kararları ve bilirkişi görüşleri</a:t>
            </a:r>
            <a:endParaRPr lang="hr-HR" b="1" dirty="0" smtClean="0">
              <a:solidFill>
                <a:srgbClr val="000000"/>
              </a:solidFill>
            </a:endParaRPr>
          </a:p>
          <a:p>
            <a:pPr marL="341313" indent="-341313">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Hukuki alınan kararlar uluslararası ceza hukukunun kaynağını oluşturmaz</a:t>
            </a: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Resmi olan durumlarla birlikte uluslararası hukuk kurallarının oluşturulmasında biçimsel noktalar tedavi edici yardım olarak kabul edilebilir.</a:t>
            </a: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Lakin mahkeme kararları aynı zamanda oldukça önem arzedebilir çünkü mahkemede alınan kararlar bazı sözleşme yasalarını anlamak ve kavramak için önemli bir işaret olabilirler. </a:t>
            </a: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Hukuk literatürü uluslararası yasaları anlamada önemli bir ışık kaynağıdır.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7239000" cy="1944216"/>
          </a:xfrm>
        </p:spPr>
        <p:txBody>
          <a:bodyPr>
            <a:normAutofit fontScale="90000"/>
          </a:bodyPr>
          <a:lstStyle/>
          <a:p>
            <a:pPr algn="ctr"/>
            <a:r>
              <a:rPr lang="tr-TR" dirty="0" smtClean="0">
                <a:solidFill>
                  <a:srgbClr val="000000"/>
                </a:solidFill>
                <a:latin typeface="Times New Roman" pitchFamily="16" charset="0"/>
                <a:cs typeface="Times New Roman" pitchFamily="16" charset="0"/>
              </a:rPr>
              <a:t>ULUSLARARASI TEAMÜL HUKUKU VE ULUSLARARASI suç MAHKEMESİ 7. MADDE</a:t>
            </a:r>
            <a:r>
              <a:rPr lang="es-ES" dirty="0" smtClean="0">
                <a:solidFill>
                  <a:srgbClr val="000000"/>
                </a:solidFill>
                <a:latin typeface="Times New Roman" pitchFamily="16" charset="0"/>
                <a:cs typeface="Times New Roman" pitchFamily="16" charset="0"/>
              </a:rPr>
              <a:t/>
            </a:r>
            <a:br>
              <a:rPr lang="es-ES" dirty="0" smtClean="0">
                <a:solidFill>
                  <a:srgbClr val="000000"/>
                </a:solidFill>
                <a:latin typeface="Times New Roman" pitchFamily="16" charset="0"/>
                <a:cs typeface="Times New Roman" pitchFamily="16" charset="0"/>
              </a:rPr>
            </a:br>
            <a:endParaRPr lang="en-US" dirty="0"/>
          </a:p>
        </p:txBody>
      </p:sp>
      <p:sp>
        <p:nvSpPr>
          <p:cNvPr id="3" name="Content Placeholder 2"/>
          <p:cNvSpPr>
            <a:spLocks noGrp="1"/>
          </p:cNvSpPr>
          <p:nvPr>
            <p:ph idx="1"/>
          </p:nvPr>
        </p:nvSpPr>
        <p:spPr>
          <a:xfrm>
            <a:off x="457200" y="2786058"/>
            <a:ext cx="7239000" cy="3669678"/>
          </a:xfrm>
        </p:spPr>
        <p:txBody>
          <a:bodyPr/>
          <a:lstStyle/>
          <a:p>
            <a:r>
              <a:rPr lang="tr-TR" dirty="0" smtClean="0">
                <a:solidFill>
                  <a:srgbClr val="000000"/>
                </a:solidFill>
                <a:latin typeface="Times New Roman" pitchFamily="16" charset="0"/>
                <a:cs typeface="Times New Roman" pitchFamily="16" charset="0"/>
              </a:rPr>
              <a:t>Uluslararası suç mahkemesinin 7. maddesi uluslararası teamül hukunun tanımını vermekte ve anlamamızı sağlamaktadır. Bazen uluslararası teamül hukunun dar anlamı ile karşı karşıya geliren, bazen de tüm detaylarıyla birlikte tanımı alıyoruz. </a:t>
            </a:r>
            <a:endParaRPr lang="es-ES" dirty="0" smtClean="0">
              <a:solidFill>
                <a:srgbClr val="000000"/>
              </a:solidFill>
              <a:latin typeface="Times New Roman" pitchFamily="16" charset="0"/>
              <a:cs typeface="Times New Roman" pitchFamily="16" charset="0"/>
            </a:endParaRP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476672"/>
            <a:ext cx="7239000" cy="1584176"/>
          </a:xfrm>
        </p:spPr>
        <p:txBody>
          <a:bodyPr>
            <a:normAutofit fontScale="90000"/>
          </a:bodyPr>
          <a:lstStyle/>
          <a:p>
            <a:pPr algn="ctr"/>
            <a:r>
              <a:rPr lang="es-ES" dirty="0">
                <a:solidFill>
                  <a:srgbClr val="000000"/>
                </a:solidFill>
                <a:latin typeface="Times New Roman" pitchFamily="16" charset="0"/>
                <a:cs typeface="Times New Roman" pitchFamily="16" charset="0"/>
              </a:rPr>
              <a:t>ULUSLARARASI TEAMÜL HUKUKU VE ULUSLARARASI </a:t>
            </a:r>
            <a:r>
              <a:rPr lang="es-ES" dirty="0" err="1">
                <a:solidFill>
                  <a:srgbClr val="000000"/>
                </a:solidFill>
                <a:latin typeface="Times New Roman" pitchFamily="16" charset="0"/>
                <a:cs typeface="Times New Roman" pitchFamily="16" charset="0"/>
              </a:rPr>
              <a:t>suç</a:t>
            </a:r>
            <a:r>
              <a:rPr lang="es-ES" dirty="0">
                <a:solidFill>
                  <a:srgbClr val="000000"/>
                </a:solidFill>
                <a:latin typeface="Times New Roman" pitchFamily="16" charset="0"/>
                <a:cs typeface="Times New Roman" pitchFamily="16" charset="0"/>
              </a:rPr>
              <a:t> MAHKEMESİ 7. MADDE</a:t>
            </a:r>
            <a:r>
              <a:rPr lang="es-ES" dirty="0" smtClean="0">
                <a:solidFill>
                  <a:srgbClr val="000000"/>
                </a:solidFill>
                <a:latin typeface="Times New Roman" pitchFamily="16" charset="0"/>
                <a:cs typeface="Times New Roman" pitchFamily="16" charset="0"/>
              </a:rPr>
              <a:t/>
            </a:r>
            <a:br>
              <a:rPr lang="es-ES" dirty="0" smtClean="0">
                <a:solidFill>
                  <a:srgbClr val="000000"/>
                </a:solidFill>
                <a:latin typeface="Times New Roman" pitchFamily="16" charset="0"/>
                <a:cs typeface="Times New Roman" pitchFamily="16" charset="0"/>
              </a:rPr>
            </a:br>
            <a:endParaRPr lang="en-US" dirty="0"/>
          </a:p>
        </p:txBody>
      </p:sp>
      <p:sp>
        <p:nvSpPr>
          <p:cNvPr id="3" name="Content Placeholder 2"/>
          <p:cNvSpPr>
            <a:spLocks noGrp="1"/>
          </p:cNvSpPr>
          <p:nvPr>
            <p:ph idx="1"/>
          </p:nvPr>
        </p:nvSpPr>
        <p:spPr>
          <a:xfrm>
            <a:off x="142844" y="1609416"/>
            <a:ext cx="7929618" cy="4846320"/>
          </a:xfrm>
        </p:spPr>
        <p:txBody>
          <a:bodyPr>
            <a:normAutofit fontScale="85000" lnSpcReduction="10000"/>
          </a:bodyPr>
          <a:lstStyle/>
          <a:p>
            <a:pPr algn="just"/>
            <a:r>
              <a:rPr lang="tr-TR" dirty="0" smtClean="0">
                <a:solidFill>
                  <a:srgbClr val="000000"/>
                </a:solidFill>
                <a:latin typeface="Times New Roman" pitchFamily="16" charset="0"/>
                <a:cs typeface="Times New Roman" pitchFamily="16" charset="0"/>
              </a:rPr>
              <a:t>7. madde </a:t>
            </a:r>
            <a:r>
              <a:rPr lang="tr-TR" b="1" dirty="0" smtClean="0">
                <a:solidFill>
                  <a:srgbClr val="000000"/>
                </a:solidFill>
                <a:latin typeface="Times New Roman" pitchFamily="16" charset="0"/>
                <a:cs typeface="Times New Roman" pitchFamily="16" charset="0"/>
              </a:rPr>
              <a:t>«nasıl bir saldırının» yapıldığını </a:t>
            </a:r>
            <a:r>
              <a:rPr lang="tr-TR" dirty="0" smtClean="0">
                <a:solidFill>
                  <a:srgbClr val="000000"/>
                </a:solidFill>
                <a:latin typeface="Times New Roman" pitchFamily="16" charset="0"/>
                <a:cs typeface="Times New Roman" pitchFamily="16" charset="0"/>
              </a:rPr>
              <a:t>bilindiği takdirde insanlığa karşı işlenen suçların varlığını kabul eder.  Bu durum </a:t>
            </a:r>
            <a:r>
              <a:rPr lang="tr-TR" b="1" dirty="0" smtClean="0">
                <a:solidFill>
                  <a:srgbClr val="000000"/>
                </a:solidFill>
                <a:latin typeface="Times New Roman" pitchFamily="16" charset="0"/>
                <a:cs typeface="Times New Roman" pitchFamily="16" charset="0"/>
              </a:rPr>
              <a:t>kasti suçun işlenen suçun sivil koşullara uygulanan geniş ya da sistematik bir saldırı </a:t>
            </a:r>
            <a:r>
              <a:rPr lang="tr-TR" dirty="0" smtClean="0">
                <a:solidFill>
                  <a:srgbClr val="000000"/>
                </a:solidFill>
                <a:latin typeface="Times New Roman" pitchFamily="16" charset="0"/>
                <a:cs typeface="Times New Roman" pitchFamily="16" charset="0"/>
              </a:rPr>
              <a:t>olduğunu göstermesi gerekmektedir. </a:t>
            </a:r>
            <a:endParaRPr lang="hr-HR" b="1" dirty="0" smtClean="0">
              <a:solidFill>
                <a:srgbClr val="000000"/>
              </a:solidFill>
              <a:latin typeface="Times New Roman" pitchFamily="16" charset="0"/>
              <a:cs typeface="Times New Roman" pitchFamily="16" charset="0"/>
            </a:endParaRPr>
          </a:p>
          <a:p>
            <a:pPr algn="just"/>
            <a:r>
              <a:rPr lang="tr-TR" dirty="0" smtClean="0">
                <a:solidFill>
                  <a:srgbClr val="000000"/>
                </a:solidFill>
                <a:latin typeface="Times New Roman" pitchFamily="16" charset="0"/>
                <a:cs typeface="Times New Roman" pitchFamily="16" charset="0"/>
              </a:rPr>
              <a:t>Bir ikincisi, 7. madde </a:t>
            </a:r>
            <a:r>
              <a:rPr lang="tr-TR" b="1" dirty="0" smtClean="0">
                <a:solidFill>
                  <a:srgbClr val="000000"/>
                </a:solidFill>
                <a:latin typeface="Times New Roman" pitchFamily="16" charset="0"/>
                <a:cs typeface="Times New Roman" pitchFamily="16" charset="0"/>
              </a:rPr>
              <a:t>bazı yasaklanmış bölümlerin nedenlerini objektif elementler sunarak açıklar, </a:t>
            </a:r>
            <a:r>
              <a:rPr lang="tr-TR" dirty="0" smtClean="0">
                <a:solidFill>
                  <a:srgbClr val="000000"/>
                </a:solidFill>
                <a:latin typeface="Times New Roman" pitchFamily="16" charset="0"/>
                <a:cs typeface="Times New Roman" pitchFamily="16" charset="0"/>
              </a:rPr>
              <a:t>çünkü hazırlık komisyonu tarafından hazırlanan «suç elementleri»ni ayrıntılı bir şekilde tanımlar. Buradan yola çıkarak diyebiliriz ki kasti suç kavramını anlatan en iyi bakış açısı «suç elementleri» tanımı olmuştur. </a:t>
            </a:r>
            <a:endParaRPr lang="hr-HR" dirty="0" smtClean="0">
              <a:solidFill>
                <a:srgbClr val="000000"/>
              </a:solidFill>
              <a:latin typeface="Times New Roman" pitchFamily="16" charset="0"/>
              <a:cs typeface="Times New Roman" pitchFamily="16" charset="0"/>
            </a:endParaRPr>
          </a:p>
          <a:p>
            <a:pPr algn="just"/>
            <a:r>
              <a:rPr lang="tr-TR" dirty="0" smtClean="0">
                <a:solidFill>
                  <a:srgbClr val="000000"/>
                </a:solidFill>
                <a:latin typeface="Times New Roman" pitchFamily="16" charset="0"/>
                <a:cs typeface="Times New Roman" pitchFamily="16" charset="0"/>
              </a:rPr>
              <a:t>Saldırgan tarafından </a:t>
            </a:r>
            <a:r>
              <a:rPr lang="tr-TR" dirty="0" smtClean="0">
                <a:solidFill>
                  <a:srgbClr val="000000"/>
                </a:solidFill>
                <a:latin typeface="Times New Roman" pitchFamily="16" charset="0"/>
                <a:cs typeface="Times New Roman" pitchFamily="16" charset="0"/>
              </a:rPr>
              <a:t>apılan bir saldırının sivil koşula taraflı ya da sistematik olduğunu anlamak için  bu elementin </a:t>
            </a:r>
            <a:r>
              <a:rPr lang="tr-TR" b="1" dirty="0" smtClean="0">
                <a:solidFill>
                  <a:srgbClr val="000000"/>
                </a:solidFill>
                <a:latin typeface="Times New Roman" pitchFamily="16" charset="0"/>
                <a:cs typeface="Times New Roman" pitchFamily="16" charset="0"/>
              </a:rPr>
              <a:t>anlaşılmasına gerek yoktur çünkü saldırgan için devlet ya da kuruluşun politik geçmişi önemli değildir, önemli olan saldırının düzenlenmiş olmasıdır. </a:t>
            </a:r>
            <a:endParaRPr lang="es-ES" b="1" dirty="0" smtClean="0">
              <a:solidFill>
                <a:srgbClr val="000000"/>
              </a:solidFill>
              <a:latin typeface="Times New Roman" pitchFamily="16" charset="0"/>
              <a:cs typeface="Times New Roman" pitchFamily="16" charset="0"/>
            </a:endParaRP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7239000" cy="5598504"/>
          </a:xfrm>
        </p:spPr>
        <p:txBody>
          <a:bodyPr/>
          <a:lstStyle/>
          <a:p>
            <a:pPr marL="341313" indent="-341313" algn="ctr">
              <a:lnSpc>
                <a:spcPct val="8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tr-TR" b="1" dirty="0" smtClean="0">
              <a:solidFill>
                <a:srgbClr val="000000"/>
              </a:solidFill>
              <a:latin typeface="Times New Roman" pitchFamily="16" charset="0"/>
              <a:cs typeface="Times New Roman" pitchFamily="16" charset="0"/>
            </a:endParaRPr>
          </a:p>
          <a:p>
            <a:pPr marL="341313" indent="-341313" algn="ctr">
              <a:lnSpc>
                <a:spcPct val="8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latin typeface="Times New Roman" pitchFamily="16" charset="0"/>
                <a:cs typeface="Times New Roman" pitchFamily="16" charset="0"/>
              </a:rPr>
              <a:t>7. Maddenin uluslararası teamül hukukuna dahil olduğu durumlar</a:t>
            </a:r>
            <a:endParaRPr lang="hr-HR" b="1"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s-ES" b="1" dirty="0" smtClean="0">
              <a:solidFill>
                <a:srgbClr val="000000"/>
              </a:solidFill>
              <a:latin typeface="Times New Roman" pitchFamily="16" charset="0"/>
              <a:cs typeface="Times New Roman" pitchFamily="16" charset="0"/>
            </a:endParaRPr>
          </a:p>
          <a:p>
            <a:pPr marL="588201" lvl="1" indent="-341313" algn="just">
              <a:lnSpc>
                <a:spcPct val="80000"/>
              </a:lnSpc>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latin typeface="Times New Roman" pitchFamily="16" charset="0"/>
                <a:cs typeface="Times New Roman" pitchFamily="16" charset="0"/>
              </a:rPr>
              <a:t>Bazı durumlarda 7. madde teamül hukukuna göre  tanımlanmış olan suç kavramı ile ters düşer. Bu sapma durumu 3 başlık altında toplanabilir. </a:t>
            </a:r>
            <a:endParaRPr lang="es-ES" dirty="0" smtClean="0">
              <a:solidFill>
                <a:srgbClr val="000000"/>
              </a:solidFill>
              <a:latin typeface="Times New Roman" pitchFamily="16" charset="0"/>
              <a:cs typeface="Times New Roman" pitchFamily="16"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7400948" cy="5741380"/>
          </a:xfrm>
        </p:spPr>
        <p:txBody>
          <a:bodyPr>
            <a:normAutofit fontScale="92500" lnSpcReduction="20000"/>
          </a:bodyPr>
          <a:lstStyle/>
          <a:p>
            <a:pPr algn="ctr">
              <a:buNone/>
            </a:pPr>
            <a:r>
              <a:rPr lang="tr-TR" dirty="0"/>
              <a:t>7. Maddenin uluslararası teamül hukukuna dahil olduğu </a:t>
            </a:r>
            <a:r>
              <a:rPr lang="tr-TR" dirty="0" smtClean="0"/>
              <a:t>durumlar</a:t>
            </a:r>
            <a:endParaRPr lang="tr-TR" dirty="0" smtClean="0"/>
          </a:p>
          <a:p>
            <a:pPr>
              <a:buNone/>
            </a:pPr>
            <a:endParaRPr lang="hr-HR" dirty="0" smtClean="0"/>
          </a:p>
          <a:p>
            <a:pPr marL="341313" indent="-341313" algn="just">
              <a:lnSpc>
                <a:spcPct val="80000"/>
              </a:lnSpc>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latin typeface="Times New Roman" pitchFamily="16" charset="0"/>
                <a:cs typeface="Times New Roman" pitchFamily="16" charset="0"/>
              </a:rPr>
              <a:t>İlk olarak, </a:t>
            </a:r>
            <a:r>
              <a:rPr lang="tr-TR" dirty="0" smtClean="0">
                <a:solidFill>
                  <a:srgbClr val="000000"/>
                </a:solidFill>
                <a:latin typeface="Times New Roman" pitchFamily="16" charset="0"/>
                <a:cs typeface="Times New Roman" pitchFamily="16" charset="0"/>
              </a:rPr>
              <a:t>7. madde kurban ya da insanlığa karşı işlenen suçu «sivil olmayan (asker,vb) kişiler suç mağduru tanımına dahil edilmezler. Bu durumda askere uygulunan saldırılar savaş suçu yada ağır işlenen ihlal olarak değerlendirilir. 1949 Cenevre Sözleşmesi</a:t>
            </a:r>
            <a:endParaRPr lang="es-ES"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latin typeface="Times New Roman" pitchFamily="16" charset="0"/>
                <a:cs typeface="Times New Roman" pitchFamily="16" charset="0"/>
              </a:rPr>
              <a:t>İkinci olarak, </a:t>
            </a:r>
            <a:r>
              <a:rPr lang="tr-TR" dirty="0" smtClean="0">
                <a:solidFill>
                  <a:srgbClr val="000000"/>
                </a:solidFill>
                <a:latin typeface="Times New Roman" pitchFamily="16" charset="0"/>
                <a:cs typeface="Times New Roman" pitchFamily="16" charset="0"/>
              </a:rPr>
              <a:t>7. madde insanlığa karşı suç sayılabilecek olan «yaygın ve sistematik uygulama» cümlesinin anlamını daraltır. </a:t>
            </a:r>
            <a:endParaRPr lang="es-ES"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341313" indent="-341313" algn="just">
              <a:lnSpc>
                <a:spcPct val="80000"/>
              </a:lnSpc>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latin typeface="Times New Roman" pitchFamily="16" charset="0"/>
                <a:cs typeface="Times New Roman" pitchFamily="16" charset="0"/>
              </a:rPr>
              <a:t>Üçüncü olarak, </a:t>
            </a:r>
            <a:r>
              <a:rPr lang="tr-TR" dirty="0" smtClean="0">
                <a:solidFill>
                  <a:srgbClr val="000000"/>
                </a:solidFill>
                <a:latin typeface="Times New Roman" pitchFamily="16" charset="0"/>
                <a:cs typeface="Times New Roman" pitchFamily="16" charset="0"/>
              </a:rPr>
              <a:t>7. madde zulüm kavramının tanımında uluslararası teamül hukukundan daha dar bir bakış açısına sahiptir</a:t>
            </a:r>
            <a:r>
              <a:rPr lang="tr-TR" dirty="0">
                <a:solidFill>
                  <a:srgbClr val="000000"/>
                </a:solidFill>
                <a:latin typeface="Times New Roman" pitchFamily="16" charset="0"/>
                <a:cs typeface="Times New Roman" pitchFamily="16" charset="0"/>
              </a:rPr>
              <a:t>. Zulüm, bu </a:t>
            </a:r>
            <a:r>
              <a:rPr lang="tr-TR" dirty="0" smtClean="0">
                <a:solidFill>
                  <a:srgbClr val="000000"/>
                </a:solidFill>
                <a:latin typeface="Times New Roman" pitchFamily="16" charset="0"/>
                <a:cs typeface="Times New Roman" pitchFamily="16" charset="0"/>
              </a:rPr>
              <a:t>maddede </a:t>
            </a:r>
            <a:r>
              <a:rPr lang="tr-TR" dirty="0">
                <a:solidFill>
                  <a:srgbClr val="000000"/>
                </a:solidFill>
                <a:latin typeface="Times New Roman" pitchFamily="16" charset="0"/>
                <a:cs typeface="Times New Roman" pitchFamily="16" charset="0"/>
              </a:rPr>
              <a:t>öngörülen herhangi bir fiil veya </a:t>
            </a:r>
            <a:r>
              <a:rPr lang="tr-TR" dirty="0" smtClean="0">
                <a:solidFill>
                  <a:srgbClr val="000000"/>
                </a:solidFill>
                <a:latin typeface="Times New Roman" pitchFamily="16" charset="0"/>
                <a:cs typeface="Times New Roman" pitchFamily="16" charset="0"/>
              </a:rPr>
              <a:t>mahkeme'nin </a:t>
            </a:r>
            <a:r>
              <a:rPr lang="tr-TR" dirty="0">
                <a:solidFill>
                  <a:srgbClr val="000000"/>
                </a:solidFill>
                <a:latin typeface="Times New Roman" pitchFamily="16" charset="0"/>
                <a:cs typeface="Times New Roman" pitchFamily="16" charset="0"/>
              </a:rPr>
              <a:t>yargı yetkisine giren diğer herhangi bir suç ile bağlantılı olarak yapılmalıdır</a:t>
            </a:r>
            <a:r>
              <a:rPr lang="tr-TR" dirty="0" smtClean="0">
                <a:solidFill>
                  <a:srgbClr val="000000"/>
                </a:solidFill>
                <a:latin typeface="Times New Roman" pitchFamily="16" charset="0"/>
                <a:cs typeface="Times New Roman" pitchFamily="16" charset="0"/>
              </a:rPr>
              <a:t>. Zulüm eğer ayrımcı bir niyet ile işlenen ya da sistematik bir uygulamanın parçası ve ciddi sonuçları var ise, o zaman zulüm savaş suçları ve insanlığa karşı işlenen suçlar kadar cezai işlem gerektirmeyebilir. </a:t>
            </a:r>
            <a:endParaRPr lang="es-ES" dirty="0" smtClean="0">
              <a:solidFill>
                <a:srgbClr val="000000"/>
              </a:solidFill>
              <a:latin typeface="Times New Roman" pitchFamily="16" charset="0"/>
              <a:cs typeface="Times New Roman" pitchFamily="16" charset="0"/>
            </a:endParaRP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239000" cy="5812818"/>
          </a:xfrm>
        </p:spPr>
        <p:txBody>
          <a:bodyPr>
            <a:normAutofit fontScale="92500" lnSpcReduction="10000"/>
          </a:bodyPr>
          <a:lstStyle/>
          <a:p>
            <a:pPr marL="341313" indent="-341313" algn="ctr">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hr-HR" b="1" dirty="0">
                <a:solidFill>
                  <a:srgbClr val="000000"/>
                </a:solidFill>
                <a:latin typeface="Times New Roman" pitchFamily="16" charset="0"/>
                <a:cs typeface="Times New Roman" pitchFamily="16" charset="0"/>
              </a:rPr>
              <a:t>7. Maddenin uluslararası teamül hukukuna dahil olduğu durumlar</a:t>
            </a:r>
          </a:p>
          <a:p>
            <a:pPr marL="341313" indent="-341313" algn="ctr">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341313" indent="-341313" algn="ctr">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s-ES" b="1" dirty="0" smtClean="0">
              <a:solidFill>
                <a:srgbClr val="000000"/>
              </a:solidFill>
              <a:latin typeface="Times New Roman" pitchFamily="16" charset="0"/>
              <a:cs typeface="Times New Roman" pitchFamily="16" charset="0"/>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latin typeface="Times New Roman" pitchFamily="16" charset="0"/>
                <a:cs typeface="Times New Roman" pitchFamily="16" charset="0"/>
              </a:rPr>
              <a:t>Uluslararası genel hukuk 7. maddeyi iki şekilde ele alır</a:t>
            </a:r>
            <a:r>
              <a:rPr lang="es-ES" dirty="0" smtClean="0">
                <a:solidFill>
                  <a:srgbClr val="000000"/>
                </a:solidFill>
                <a:latin typeface="Times New Roman" pitchFamily="16" charset="0"/>
                <a:cs typeface="Times New Roman" pitchFamily="16" charset="0"/>
              </a:rPr>
              <a:t>:</a:t>
            </a:r>
            <a:endParaRPr lang="es-ES" dirty="0" smtClean="0">
              <a:solidFill>
                <a:srgbClr val="000000"/>
              </a:solidFill>
              <a:latin typeface="Times New Roman" pitchFamily="16" charset="0"/>
              <a:cs typeface="Times New Roman" pitchFamily="16" charset="0"/>
            </a:endParaRPr>
          </a:p>
          <a:p>
            <a:pPr marL="341313" indent="-341313" algn="just">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latin typeface="Times New Roman" pitchFamily="16" charset="0"/>
                <a:cs typeface="Times New Roman" pitchFamily="16" charset="0"/>
              </a:rPr>
              <a:t>İlk olarak </a:t>
            </a:r>
            <a:r>
              <a:rPr lang="tr-TR" dirty="0" smtClean="0">
                <a:solidFill>
                  <a:srgbClr val="000000"/>
                </a:solidFill>
                <a:latin typeface="Times New Roman" pitchFamily="16" charset="0"/>
                <a:cs typeface="Times New Roman" pitchFamily="16" charset="0"/>
              </a:rPr>
              <a:t>insanlığa karşı işlenen suç kavramında</a:t>
            </a:r>
            <a:r>
              <a:rPr lang="tr-TR" b="1" dirty="0" smtClean="0">
                <a:solidFill>
                  <a:srgbClr val="000000"/>
                </a:solidFill>
                <a:latin typeface="Times New Roman" pitchFamily="16" charset="0"/>
                <a:cs typeface="Times New Roman" pitchFamily="16" charset="0"/>
              </a:rPr>
              <a:t> yeni davranış biçimleri geliştirir. </a:t>
            </a:r>
            <a:r>
              <a:rPr lang="tr-TR" dirty="0" smtClean="0">
                <a:solidFill>
                  <a:srgbClr val="000000"/>
                </a:solidFill>
                <a:latin typeface="Times New Roman" pitchFamily="16" charset="0"/>
                <a:cs typeface="Times New Roman" pitchFamily="16" charset="0"/>
              </a:rPr>
              <a:t>Bunlar «zorla hamile brakılmak», «kişilerin kaybolması» ve  «ırkçı suçlar» olarak adlandırılır. </a:t>
            </a:r>
            <a:endParaRPr lang="es-ES" dirty="0" smtClean="0">
              <a:solidFill>
                <a:srgbClr val="000000"/>
              </a:solidFill>
              <a:latin typeface="Times New Roman" pitchFamily="16" charset="0"/>
              <a:cs typeface="Times New Roman" pitchFamily="16" charset="0"/>
            </a:endParaRPr>
          </a:p>
          <a:p>
            <a:pPr marL="341313" indent="-341313" algn="just">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latin typeface="Times New Roman" pitchFamily="16" charset="0"/>
              <a:cs typeface="Times New Roman" pitchFamily="16" charset="0"/>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smtClean="0">
                <a:solidFill>
                  <a:srgbClr val="000000"/>
                </a:solidFill>
                <a:latin typeface="Times New Roman" pitchFamily="16" charset="0"/>
                <a:cs typeface="Times New Roman" pitchFamily="16" charset="0"/>
              </a:rPr>
              <a:t>İkinci </a:t>
            </a:r>
            <a:r>
              <a:rPr lang="tr-TR" b="1" dirty="0" smtClean="0">
                <a:solidFill>
                  <a:srgbClr val="000000"/>
                </a:solidFill>
                <a:latin typeface="Times New Roman" pitchFamily="16" charset="0"/>
                <a:cs typeface="Times New Roman" pitchFamily="16" charset="0"/>
              </a:rPr>
              <a:t>olarak ise, </a:t>
            </a:r>
            <a:r>
              <a:rPr lang="tr-TR" dirty="0" smtClean="0">
                <a:solidFill>
                  <a:srgbClr val="000000"/>
                </a:solidFill>
                <a:latin typeface="Times New Roman" pitchFamily="16" charset="0"/>
                <a:cs typeface="Times New Roman" pitchFamily="16" charset="0"/>
              </a:rPr>
              <a:t>zulüm suçu işlendiğinde yapılan zülme bağlı olarak ayrımcılık ilkesi oluşabilir. Yani politik, ırksal, etnik, dinsel ve «kültürel» sebepleren ötürü yapılan eylemler uluslararası yasalarda kabul edilemez olarak tanımlanır.</a:t>
            </a:r>
            <a:endParaRPr lang="es-ES" dirty="0" smtClean="0">
              <a:solidFill>
                <a:srgbClr val="000000"/>
              </a:solidFill>
              <a:latin typeface="Times New Roman" pitchFamily="16" charset="0"/>
              <a:cs typeface="Times New Roman" pitchFamily="16"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274638"/>
            <a:ext cx="8229600" cy="1143000"/>
          </a:xfrm>
          <a:prstGeom prst="rect">
            <a:avLst/>
          </a:prstGeom>
          <a:noFill/>
          <a:ln w="9525">
            <a:noFill/>
            <a:round/>
            <a:headEnd/>
            <a:tailEnd/>
          </a:ln>
        </p:spPr>
        <p:txBody>
          <a:bodyPr wrap="none" anchor="ctr"/>
          <a:lstStyle/>
          <a:p>
            <a:endParaRPr lang="en-US"/>
          </a:p>
        </p:txBody>
      </p:sp>
      <p:sp>
        <p:nvSpPr>
          <p:cNvPr id="16387" name="Text Box 2"/>
          <p:cNvSpPr txBox="1">
            <a:spLocks noChangeArrowheads="1"/>
          </p:cNvSpPr>
          <p:nvPr/>
        </p:nvSpPr>
        <p:spPr bwMode="auto">
          <a:xfrm>
            <a:off x="428596" y="2143116"/>
            <a:ext cx="8229600" cy="4525963"/>
          </a:xfrm>
          <a:prstGeom prst="rect">
            <a:avLst/>
          </a:prstGeom>
          <a:noFill/>
          <a:ln w="9525">
            <a:noFill/>
            <a:round/>
            <a:headEnd/>
            <a:tailEnd/>
          </a:ln>
        </p:spPr>
        <p:txBody>
          <a:bodyPr/>
          <a:lstStyle/>
          <a:p>
            <a:pPr marL="341313" indent="-341313" algn="just">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Birincil </a:t>
            </a:r>
            <a:endParaRPr lang="hr-HR" dirty="0" smtClean="0">
              <a:solidFill>
                <a:srgbClr val="000000"/>
              </a:solidFill>
            </a:endParaRPr>
          </a:p>
          <a:p>
            <a:pPr marL="341313" indent="-341313" algn="just">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ikincil</a:t>
            </a:r>
            <a:endParaRPr lang="hr-HR" dirty="0" smtClean="0">
              <a:solidFill>
                <a:srgbClr val="000000"/>
              </a:solidFill>
            </a:endParaRPr>
          </a:p>
          <a:p>
            <a:pPr marL="341313" indent="-341313" algn="just">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Genel </a:t>
            </a:r>
            <a:endParaRPr lang="hr-HR" dirty="0" smtClean="0">
              <a:solidFill>
                <a:srgbClr val="000000"/>
              </a:solidFill>
            </a:endParaRPr>
          </a:p>
          <a:p>
            <a:pPr marL="341313" indent="-341313" algn="just">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Yardımcı </a:t>
            </a:r>
            <a:r>
              <a:rPr lang="hr-HR" dirty="0" smtClean="0">
                <a:solidFill>
                  <a:srgbClr val="000000"/>
                </a:solidFill>
              </a:rPr>
              <a:t>(</a:t>
            </a:r>
            <a:r>
              <a:rPr lang="tr-TR" dirty="0" smtClean="0">
                <a:solidFill>
                  <a:srgbClr val="000000"/>
                </a:solidFill>
              </a:rPr>
              <a:t>devletler tarafından tanınan hukukun genel ilkeleri</a:t>
            </a:r>
            <a:r>
              <a:rPr lang="hr-HR" dirty="0" smtClean="0">
                <a:solidFill>
                  <a:srgbClr val="000000"/>
                </a:solidFill>
              </a:rPr>
              <a:t>)</a:t>
            </a:r>
            <a:endParaRPr lang="hr-HR" dirty="0">
              <a:solidFill>
                <a:srgbClr val="000000"/>
              </a:solidFill>
            </a:endParaRPr>
          </a:p>
        </p:txBody>
      </p:sp>
      <p:sp>
        <p:nvSpPr>
          <p:cNvPr id="4" name="Title 3"/>
          <p:cNvSpPr>
            <a:spLocks noGrp="1"/>
          </p:cNvSpPr>
          <p:nvPr>
            <p:ph type="title"/>
          </p:nvPr>
        </p:nvSpPr>
        <p:spPr/>
        <p:txBody>
          <a:bodyPr>
            <a:normAutofit fontScale="90000"/>
          </a:bodyPr>
          <a:lstStyle/>
          <a:p>
            <a:pPr algn="ctr"/>
            <a:r>
              <a:rPr lang="tr-TR" dirty="0" smtClean="0"/>
              <a:t>UluslararasI CEZA HUKUK KAYNAKLARI</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rPr>
              <a:t>Mahkeme ve mahkeme tüzükleri</a:t>
            </a:r>
            <a:endParaRPr lang="hr-HR" b="1" dirty="0" smtClean="0">
              <a:solidFill>
                <a:srgbClr val="000000"/>
              </a:solidFill>
            </a:endParaRP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endParaRP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rPr>
              <a:t>8 Ağustos 1945 tarihli Londra Antlaşması</a:t>
            </a:r>
            <a:endParaRPr lang="hr-HR" b="1" dirty="0" smtClean="0">
              <a:solidFill>
                <a:srgbClr val="000000"/>
              </a:solidFill>
            </a:endParaRP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endParaRP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Eski Yugoslavya için Uluslararası Ceza Mahkemesi ve Ruanda için Uluslararası Ceza Mahkemesi tüzükleri</a:t>
            </a: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Antlaşmalar Hukuku konusunda Viyana Sözleşmesi</a:t>
            </a: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Uluslararası yapılan antlaşmalar, antlaşmanın yapıldığı devletlerin ve antlaşmanın bağlı oldugu uluslararası organların sorumluluğundadır. </a:t>
            </a:r>
            <a:endParaRPr lang="hr-HR" dirty="0" smtClean="0">
              <a:solidFill>
                <a:srgbClr val="000000"/>
              </a:solidFill>
            </a:endParaRP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a:t>
            </a:r>
            <a:r>
              <a:rPr lang="tr-TR" b="1" dirty="0" smtClean="0">
                <a:solidFill>
                  <a:srgbClr val="000000"/>
                </a:solidFill>
              </a:rPr>
              <a:t>kanun yoksa suçta yoktur» </a:t>
            </a:r>
            <a:r>
              <a:rPr lang="tr-TR" dirty="0" smtClean="0">
                <a:solidFill>
                  <a:srgbClr val="000000"/>
                </a:solidFill>
              </a:rPr>
              <a:t>ilkesini uygulamak</a:t>
            </a: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hr-HR" b="1" dirty="0" smtClean="0">
                <a:solidFill>
                  <a:srgbClr val="000000"/>
                </a:solidFill>
              </a:rPr>
              <a:t>nullum </a:t>
            </a:r>
            <a:r>
              <a:rPr lang="hr-HR" b="1" dirty="0" smtClean="0">
                <a:solidFill>
                  <a:srgbClr val="000000"/>
                </a:solidFill>
              </a:rPr>
              <a:t>crimen sine lege;</a:t>
            </a: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Uluslararası İnsan Hakları yasaları; 1907 4. Lahey Sözleşmesi, 1949 dört tane Cenevre Sözleşmesi ve 1977 Cenevre sözleşmesine 2 ek protokollerden meydana gelmektedir;</a:t>
            </a: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Antlaşmaları anlama koşulları 1969 Viyana Sözleşmesinin 31-33 maddelerine yer almaktadır. </a:t>
            </a:r>
          </a:p>
          <a:p>
            <a:pPr marL="341313" indent="-341313" algn="just">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rPr>
              <a:t>Genel Hukuk kavramı</a:t>
            </a:r>
            <a:endParaRPr lang="hr-HR" b="1" dirty="0" smtClean="0">
              <a:solidFill>
                <a:srgbClr val="000000"/>
              </a:solidFill>
            </a:endParaRP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endParaRPr>
          </a:p>
          <a:p>
            <a:pPr marL="588201" lvl="1"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Bireyin destek aradığı genel hukuk kuralları ve genel hükümler sayılara bölünmüş değildir – onların amacı sözleşme gereklerini ya da brakılan boşlukları doğru şekile doldurmaktır.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rPr>
              <a:t>Geçmis zaman hukuk sistemi</a:t>
            </a:r>
            <a:endParaRPr lang="hr-HR" b="1" dirty="0" smtClean="0">
              <a:solidFill>
                <a:srgbClr val="000000"/>
              </a:solidFill>
            </a:endParaRP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endParaRP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hr-HR" b="1" dirty="0" smtClean="0">
                <a:solidFill>
                  <a:srgbClr val="000000"/>
                </a:solidFill>
              </a:rPr>
              <a:t>Anglo</a:t>
            </a:r>
            <a:r>
              <a:rPr lang="tr-TR" b="1" dirty="0" smtClean="0">
                <a:solidFill>
                  <a:srgbClr val="000000"/>
                </a:solidFill>
              </a:rPr>
              <a:t>-sakson hukuk sistemi</a:t>
            </a:r>
            <a:endParaRPr lang="hr-HR" b="1" dirty="0" smtClean="0">
              <a:solidFill>
                <a:srgbClr val="000000"/>
              </a:solidFill>
            </a:endParaRPr>
          </a:p>
          <a:p>
            <a:pPr marL="341313" indent="-341313">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b="1" dirty="0" smtClean="0">
              <a:solidFill>
                <a:srgbClr val="000000"/>
              </a:solidFill>
            </a:endParaRPr>
          </a:p>
          <a:p>
            <a:pPr marL="341313" indent="-341313">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b="1" dirty="0" smtClean="0">
                <a:solidFill>
                  <a:srgbClr val="000000"/>
                </a:solidFill>
              </a:rPr>
              <a:t>Kıta hukuk sistemi</a:t>
            </a:r>
            <a:endParaRPr lang="hr-HR" b="1" dirty="0" smtClean="0">
              <a:solidFill>
                <a:srgbClr val="000000"/>
              </a:solidFill>
            </a:endParaRP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Benimsenen kültürün farklı olması ve uluslararası savcı ve hakimlerin hukuk eğitimlerinin farklılık göstermesi sonucu farklı alınan hukuksal sonuçları doğurur.</a:t>
            </a:r>
          </a:p>
          <a:p>
            <a:pPr marL="341313" indent="-341313" algn="just">
              <a:spcBef>
                <a:spcPts val="45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Uluslararası Ceza Hukukunun </a:t>
            </a:r>
            <a:r>
              <a:rPr lang="tr-TR" b="1" dirty="0" smtClean="0">
                <a:solidFill>
                  <a:srgbClr val="000000"/>
                </a:solidFill>
              </a:rPr>
              <a:t>genel ilkeleri; yasallık ilkesi, spesifik olması, masumiyet, tarafların eşitliği, vb.</a:t>
            </a:r>
            <a:endParaRPr lang="tr-TR" dirty="0" smtClean="0">
              <a:solidFill>
                <a:srgbClr val="000000"/>
              </a:solidFill>
            </a:endParaRPr>
          </a:p>
          <a:p>
            <a:pPr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tr-TR" dirty="0" smtClean="0"/>
              <a:t>DEVLETLERİN BÜTÜNLÜĞÜNÜ DESTEKLEYEN CEZA HUKUKUNUN GENEL İLKELERİ</a:t>
            </a:r>
            <a:endParaRPr lang="en-US" dirty="0"/>
          </a:p>
        </p:txBody>
      </p:sp>
      <p:sp>
        <p:nvSpPr>
          <p:cNvPr id="3" name="Content Placeholder 2"/>
          <p:cNvSpPr>
            <a:spLocks noGrp="1"/>
          </p:cNvSpPr>
          <p:nvPr>
            <p:ph idx="1"/>
          </p:nvPr>
        </p:nvSpPr>
        <p:spPr/>
        <p:txBody>
          <a:bodyPr/>
          <a:lstStyle/>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hr-HR" dirty="0" smtClean="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Bahsi edilen ilkeler evrensel hukuk sistemine bakılarak ve karşılaştırarak bulunabilir. </a:t>
            </a:r>
            <a:endParaRPr lang="hr-HR" dirty="0" smtClean="0">
              <a:solidFill>
                <a:srgbClr val="000000"/>
              </a:solidFill>
            </a:endParaRPr>
          </a:p>
          <a:p>
            <a:pPr marL="341313" indent="-341313" algn="just">
              <a:spcBef>
                <a:spcPts val="450"/>
              </a:spcBef>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tr-TR" dirty="0" smtClean="0">
                <a:solidFill>
                  <a:srgbClr val="000000"/>
                </a:solidFill>
              </a:rPr>
              <a:t>İlkelerin anlaşılması yorumlama ve genelleme ile sağlanamaz ancak onların </a:t>
            </a:r>
            <a:r>
              <a:rPr lang="tr-TR" b="1" dirty="0" smtClean="0">
                <a:solidFill>
                  <a:srgbClr val="000000"/>
                </a:solidFill>
              </a:rPr>
              <a:t>karşılaştırmalı hukuk metodu </a:t>
            </a:r>
            <a:r>
              <a:rPr lang="tr-TR" dirty="0" smtClean="0">
                <a:solidFill>
                  <a:srgbClr val="000000"/>
                </a:solidFill>
              </a:rPr>
              <a:t>ile uygulanması gerekir. </a:t>
            </a:r>
            <a:endParaRPr lang="hr-HR" dirty="0" smtClean="0">
              <a:solidFill>
                <a:srgbClr val="000000"/>
              </a:solidFill>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452776"/>
          </a:xfrm>
        </p:spPr>
        <p:txBody>
          <a:bodyPr>
            <a:normAutofit fontScale="90000"/>
          </a:bodyPr>
          <a:lstStyle/>
          <a:p>
            <a:pPr algn="ctr"/>
            <a:r>
              <a:rPr lang="en-US" dirty="0" smtClean="0"/>
              <a:t>DEVLETLERİN </a:t>
            </a:r>
            <a:r>
              <a:rPr lang="en-US" dirty="0"/>
              <a:t>BÜTÜNLÜĞÜNÜ DESTEKLEYEN CEZA HUKUKUNUN GENEL İLKELERİ</a:t>
            </a:r>
            <a:endParaRPr lang="en-US" dirty="0"/>
          </a:p>
        </p:txBody>
      </p:sp>
      <p:sp>
        <p:nvSpPr>
          <p:cNvPr id="3" name="Content Placeholder 2"/>
          <p:cNvSpPr>
            <a:spLocks noGrp="1"/>
          </p:cNvSpPr>
          <p:nvPr>
            <p:ph idx="1"/>
          </p:nvPr>
        </p:nvSpPr>
        <p:spPr>
          <a:xfrm>
            <a:off x="428596" y="2011680"/>
            <a:ext cx="7239000" cy="4846320"/>
          </a:xfrm>
        </p:spPr>
        <p:txBody>
          <a:bodyPr>
            <a:normAutofit/>
          </a:bodyPr>
          <a:lstStyle/>
          <a:p>
            <a:r>
              <a:rPr lang="tr-TR" dirty="0" smtClean="0">
                <a:solidFill>
                  <a:srgbClr val="000000"/>
                </a:solidFill>
              </a:rPr>
              <a:t>Uluslararası mahkemeler genel ilkelere başvurma konusunda uyarıda bulundu. </a:t>
            </a:r>
          </a:p>
          <a:p>
            <a:r>
              <a:rPr lang="tr-TR" dirty="0" smtClean="0">
                <a:solidFill>
                  <a:srgbClr val="000000"/>
                </a:solidFill>
              </a:rPr>
              <a:t>Ulusal hukuk sistemlerinin tipik yapılarının uluslararası hukuk sistem yapısına aktarılmamalıdır, ancak uluslararası hukuk sistemlerine özel olarak uygulanmaları gerekir. </a:t>
            </a:r>
          </a:p>
          <a:p>
            <a:r>
              <a:rPr lang="tr-TR" dirty="0" smtClean="0">
                <a:solidFill>
                  <a:srgbClr val="000000"/>
                </a:solidFill>
              </a:rPr>
              <a:t>Eski Yugoslavya için kurulan Uluslararası ceza mahkemesi yukarıda bahsettiğimiz kuralı kabul etmiştir. </a:t>
            </a:r>
            <a:endParaRPr lang="hr-HR" dirty="0" smtClean="0">
              <a:solidFill>
                <a:srgbClr val="000000"/>
              </a:solidFill>
            </a:endParaRP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485</TotalTime>
  <Words>834</Words>
  <Application>Microsoft Office PowerPoint</Application>
  <PresentationFormat>On-screen Show (4:3)</PresentationFormat>
  <Paragraphs>80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ULUSLARARASI CEZA HUKUKU KAYNAKLARI</vt:lpstr>
      <vt:lpstr>UluslararasI CEZA HUKUK KAYNAKLARI</vt:lpstr>
      <vt:lpstr>PowerPoint Presentation</vt:lpstr>
      <vt:lpstr>PowerPoint Presentation</vt:lpstr>
      <vt:lpstr>PowerPoint Presentation</vt:lpstr>
      <vt:lpstr>PowerPoint Presentation</vt:lpstr>
      <vt:lpstr>PowerPoint Presentation</vt:lpstr>
      <vt:lpstr>DEVLETLERİN BÜTÜNLÜĞÜNÜ DESTEKLEYEN CEZA HUKUKUNUN GENEL İLKELERİ</vt:lpstr>
      <vt:lpstr>DEVLETLERİN BÜTÜNLÜĞÜNÜ DESTEKLEYEN CEZA HUKUKUNUN GENEL İLKELERİ</vt:lpstr>
      <vt:lpstr>DEVLETLERİN BÜTÜNLÜĞÜNÜ DESTEKLEYEN CEZA HUKUKUNUN GENEL İLKELERİ</vt:lpstr>
      <vt:lpstr>PowerPoint Presentation</vt:lpstr>
      <vt:lpstr>ULUSLARARASI TEAMÜL HUKUKU VE ULUSLARARASI suç MAHKEMESİ 7. MADDE </vt:lpstr>
      <vt:lpstr>ULUSLARARASI TEAMÜL HUKUKU VE ULUSLARARASI suç MAHKEMESİ 7. MADDE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PFK.LAP8</cp:lastModifiedBy>
  <cp:revision>25</cp:revision>
  <dcterms:created xsi:type="dcterms:W3CDTF">2015-01-17T10:30:40Z</dcterms:created>
  <dcterms:modified xsi:type="dcterms:W3CDTF">2015-02-05T13:46:13Z</dcterms:modified>
</cp:coreProperties>
</file>