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9" r:id="rId3"/>
    <p:sldId id="270" r:id="rId4"/>
    <p:sldId id="258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91" autoAdjust="0"/>
  </p:normalViewPr>
  <p:slideViewPr>
    <p:cSldViewPr>
      <p:cViewPr>
        <p:scale>
          <a:sx n="70" d="100"/>
          <a:sy n="70" d="100"/>
        </p:scale>
        <p:origin x="-1140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3104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BF519-804C-4110-B24B-BBB56B46C983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31D53-D980-41A5-A7E0-4C2D7979F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25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05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40" y="4343913"/>
            <a:ext cx="5486720" cy="411436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2/4/2015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430" y="928670"/>
            <a:ext cx="5105400" cy="2868168"/>
          </a:xfrm>
        </p:spPr>
        <p:txBody>
          <a:bodyPr/>
          <a:lstStyle/>
          <a:p>
            <a:pPr algn="ctr"/>
            <a:r>
              <a:rPr lang="tr-TR" dirty="0" smtClean="0"/>
              <a:t>ULUSLARARASI CEZA HUKUKU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240" y="5000636"/>
            <a:ext cx="5789558" cy="1101248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Uluslararası ceza hukukunun genel özellikleri</a:t>
            </a:r>
          </a:p>
          <a:p>
            <a:pPr algn="ctr"/>
            <a:r>
              <a:rPr lang="tr-TR" dirty="0" smtClean="0"/>
              <a:t>Suç kavramının tarihsel gelişimi</a:t>
            </a:r>
            <a:endParaRPr lang="tr-T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SUÇLARI ANLAMADA TARİHSEL SÜREÇ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800" b="1" dirty="0" smtClean="0">
              <a:solidFill>
                <a:srgbClr val="000000"/>
              </a:solidFill>
            </a:endParaRPr>
          </a:p>
          <a:p>
            <a:pPr algn="just"/>
            <a:r>
              <a:rPr lang="tr-TR" sz="2800" b="1" dirty="0" smtClean="0">
                <a:solidFill>
                  <a:srgbClr val="000000"/>
                </a:solidFill>
              </a:rPr>
              <a:t>İkincisi, 1865 yılında ABD Askeri komisyonunun önünde yapılan  yargılanmaların tanınması  (</a:t>
            </a:r>
            <a:r>
              <a:rPr lang="tr-TR" sz="2800" dirty="0" smtClean="0">
                <a:solidFill>
                  <a:srgbClr val="000000"/>
                </a:solidFill>
              </a:rPr>
              <a:t>savaş esirlerinin suistimali gerekçesiyle) ile </a:t>
            </a:r>
            <a:r>
              <a:rPr lang="tr-TR" sz="2800" b="1" dirty="0" smtClean="0">
                <a:solidFill>
                  <a:srgbClr val="000000"/>
                </a:solidFill>
              </a:rPr>
              <a:t>1902 yılında </a:t>
            </a:r>
            <a:r>
              <a:rPr lang="tr-TR" sz="2800" dirty="0" smtClean="0">
                <a:solidFill>
                  <a:srgbClr val="000000"/>
                </a:solidFill>
              </a:rPr>
              <a:t>ABD’nin Filipinler’de meydana gelen isyancılara karşı </a:t>
            </a:r>
            <a:r>
              <a:rPr lang="tr-TR" sz="2800" b="1" dirty="0" smtClean="0">
                <a:solidFill>
                  <a:srgbClr val="000000"/>
                </a:solidFill>
              </a:rPr>
              <a:t>silahlı eylemlere karşı askeri mahkemelerde alınan kararların tanınmasıdır. </a:t>
            </a:r>
            <a:endParaRPr lang="hr-HR" sz="28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SUÇLARI ANLAMADA TARİHSEL SÜREÇ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1912 karada savaşla için İngiliz Klavuzu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rgbClr val="000000"/>
                </a:solidFill>
              </a:rPr>
              <a:t>I. Dünya savaşının sona ermesi ile birlikte savaş suçları bölge sorumluluları (savaş onların bölgesinde başladı gerekçesiyle) ya da pasif vatandaşlık adı altında (suçlunun müteffik ülke vatandaşlarından olması yeterlidir) yürütülmeye başlandı.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rgbClr val="000000"/>
                </a:solidFill>
              </a:rPr>
              <a:t>Tüm bunların ardında  Nünberg’de kurulan savaş suçlularına karşı uluslararası askeri mahkeme işin dönüm noktası oldu. </a:t>
            </a:r>
          </a:p>
          <a:p>
            <a:pPr marL="0" indent="0" algn="just">
              <a:lnSpc>
                <a:spcPct val="9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dirty="0">
              <a:solidFill>
                <a:srgbClr val="000000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İki tane yeni suç şeklinden bahsedilebilir; insanlığa karşı işlenen suçlar ile barışa karşı işlenen suçlar. </a:t>
            </a:r>
            <a:endParaRPr lang="tr-TR" b="1" dirty="0">
              <a:solidFill>
                <a:srgbClr val="000000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b="1" dirty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SUÇLARI ANLAMADA TARİHSEL SÜREÇ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dirty="0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1945/46 yıllarının ardından devletin yüksek kademelerinde bulunanlar sorumlu oldukları eylemler için ifade verebilirler – </a:t>
            </a:r>
            <a:r>
              <a:rPr lang="tr-TR" dirty="0" smtClean="0">
                <a:solidFill>
                  <a:srgbClr val="000000"/>
                </a:solidFill>
              </a:rPr>
              <a:t>özellikle silahlı çatışmalar konusunda yapılan yanlışlıklar hususunda. Ülke egemenliği onları korumak zorunda değil – diğer ülke mahkemeleri onları yargılayabilir ve cezalandırabilir. 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1948 yılında yapılan soykırım sözleşmesi </a:t>
            </a:r>
            <a:r>
              <a:rPr lang="tr-TR" dirty="0" smtClean="0">
                <a:solidFill>
                  <a:srgbClr val="000000"/>
                </a:solidFill>
              </a:rPr>
              <a:t>soykırımı ayrı bir suç olarak tanımladı. </a:t>
            </a:r>
            <a:endParaRPr lang="tr-TR" b="1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SUÇLARI ANLAMADA TARİHSEL SÜREÇ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857364"/>
            <a:ext cx="7239000" cy="4846320"/>
          </a:xfrm>
        </p:spPr>
        <p:txBody>
          <a:bodyPr>
            <a:normAutofit fontScale="92500" lnSpcReduction="10000"/>
          </a:bodyPr>
          <a:lstStyle/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1949 yılında yapılan Cenevre sözleşmesini önemi büyüktür – </a:t>
            </a:r>
            <a:r>
              <a:rPr lang="tr-TR" dirty="0" smtClean="0">
                <a:solidFill>
                  <a:srgbClr val="000000"/>
                </a:solidFill>
              </a:rPr>
              <a:t>bu sözleşme maddi ve usul hukuklarına olan bakış açılarını değiştirdi. 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b="1" dirty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Yapılan sözleşmeler uluslararası yargıyı sunmaktadır (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dirty="0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b="1" dirty="0" smtClean="0">
                <a:solidFill>
                  <a:srgbClr val="000000"/>
                </a:solidFill>
              </a:rPr>
              <a:t>Konvencije postavljaju načelo univerzalne nadležnosti </a:t>
            </a:r>
            <a:r>
              <a:rPr lang="hr-HR" dirty="0" smtClean="0">
                <a:solidFill>
                  <a:srgbClr val="000000"/>
                </a:solidFill>
              </a:rPr>
              <a:t>(</a:t>
            </a:r>
            <a:r>
              <a:rPr lang="tr-TR" dirty="0" smtClean="0">
                <a:solidFill>
                  <a:srgbClr val="000000"/>
                </a:solidFill>
              </a:rPr>
              <a:t>antlaşma devletleri suçlu kişinin hangi ülke vatandaşı olduğunu, kurbanın hangi ülke vatandaşı olduğunu ve suçun nerde başladığını gözardı ederek mahkemeye sunabilir.)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rgbClr val="000000"/>
                </a:solidFill>
              </a:rPr>
              <a:t>Cenevre sözleşmesini takiben 1977 yılında yapılan iki ek protokol izlemiştir. </a:t>
            </a:r>
            <a:endParaRPr lang="hr-HR" dirty="0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SUÇLARI ANLAMADA TARİHSEL SÜREÇ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1984 yılında yapılan işkenceye karşı olan konvensiyon; </a:t>
            </a:r>
            <a:r>
              <a:rPr lang="tr-TR" dirty="0" smtClean="0">
                <a:solidFill>
                  <a:srgbClr val="000000"/>
                </a:solidFill>
              </a:rPr>
              <a:t>,işkence ayrı bir suç olarak tanımlanmıştır. </a:t>
            </a:r>
            <a:endParaRPr lang="tr-TR" b="1" dirty="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70li yılların sonunda, 20.yy’da, terörizm olarak adlandırılan </a:t>
            </a:r>
            <a:r>
              <a:rPr lang="tr-TR" dirty="0" smtClean="0">
                <a:solidFill>
                  <a:srgbClr val="000000"/>
                </a:solidFill>
              </a:rPr>
              <a:t>yeni br uluslararası suç tanımı ortaya çıkmıştır. </a:t>
            </a:r>
            <a:endParaRPr lang="hr-HR" b="1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ULUSLARARASI CEZA HUKUKUNUN GENEL ÖZELLİKLERİ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 algn="just"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</a:rPr>
              <a:t>Uluslararası kamu hukunun bir dalıdır</a:t>
            </a:r>
            <a:endParaRPr lang="hr-HR" dirty="0" smtClean="0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z="2800" dirty="0" smtClean="0">
                <a:solidFill>
                  <a:srgbClr val="000000"/>
                </a:solidFill>
              </a:rPr>
              <a:t> </a:t>
            </a:r>
            <a:r>
              <a:rPr lang="tr-TR" sz="2800" dirty="0" smtClean="0">
                <a:solidFill>
                  <a:srgbClr val="000000"/>
                </a:solidFill>
              </a:rPr>
              <a:t>hukukun genel anlamda en yeni dalıdır</a:t>
            </a:r>
            <a:endParaRPr lang="hr-HR" sz="2800" dirty="0" smtClean="0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 smtClean="0">
                <a:solidFill>
                  <a:srgbClr val="000000"/>
                </a:solidFill>
              </a:rPr>
              <a:t>Suç listesi sürekli olarak yenilenmektedir.</a:t>
            </a: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z="2800" dirty="0" smtClean="0">
                <a:solidFill>
                  <a:srgbClr val="000000"/>
                </a:solidFill>
              </a:rPr>
              <a:t>1945/46 </a:t>
            </a:r>
            <a:r>
              <a:rPr lang="tr-TR" sz="2800" dirty="0" smtClean="0">
                <a:solidFill>
                  <a:srgbClr val="000000"/>
                </a:solidFill>
              </a:rPr>
              <a:t>yıllarında insanlığa ve barışa karşı işlenen suçlar</a:t>
            </a: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z="2800" dirty="0" smtClean="0">
                <a:solidFill>
                  <a:srgbClr val="000000"/>
                </a:solidFill>
              </a:rPr>
              <a:t>1948</a:t>
            </a:r>
            <a:r>
              <a:rPr lang="hr-HR" sz="2800" dirty="0" smtClean="0">
                <a:solidFill>
                  <a:srgbClr val="000000"/>
                </a:solidFill>
              </a:rPr>
              <a:t>. </a:t>
            </a:r>
            <a:r>
              <a:rPr lang="tr-TR" sz="2800" dirty="0" smtClean="0">
                <a:solidFill>
                  <a:srgbClr val="000000"/>
                </a:solidFill>
              </a:rPr>
              <a:t>yılı soykırımı</a:t>
            </a:r>
            <a:endParaRPr lang="hr-HR" sz="2800" dirty="0" smtClean="0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z="2800" dirty="0" smtClean="0">
                <a:solidFill>
                  <a:srgbClr val="000000"/>
                </a:solidFill>
              </a:rPr>
              <a:t> </a:t>
            </a:r>
            <a:r>
              <a:rPr lang="tr-TR" sz="2800" dirty="0" smtClean="0">
                <a:solidFill>
                  <a:srgbClr val="000000"/>
                </a:solidFill>
              </a:rPr>
              <a:t>80li yıllar-20.yy</a:t>
            </a:r>
            <a:r>
              <a:rPr lang="hr-HR" sz="2800" dirty="0" smtClean="0">
                <a:solidFill>
                  <a:srgbClr val="000000"/>
                </a:solidFill>
              </a:rPr>
              <a:t>  </a:t>
            </a:r>
            <a:r>
              <a:rPr lang="hr-HR" sz="2800" dirty="0" smtClean="0">
                <a:solidFill>
                  <a:srgbClr val="000000"/>
                </a:solidFill>
              </a:rPr>
              <a:t>- </a:t>
            </a:r>
            <a:r>
              <a:rPr lang="tr-TR" sz="2800" dirty="0" smtClean="0">
                <a:solidFill>
                  <a:srgbClr val="000000"/>
                </a:solidFill>
              </a:rPr>
              <a:t>işkence</a:t>
            </a:r>
            <a:endParaRPr lang="hr-HR" sz="2800" dirty="0" smtClean="0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z="2800" dirty="0" smtClean="0">
                <a:solidFill>
                  <a:srgbClr val="000000"/>
                </a:solidFill>
              </a:rPr>
              <a:t> </a:t>
            </a:r>
            <a:r>
              <a:rPr lang="tr-TR" sz="2800" dirty="0" smtClean="0">
                <a:solidFill>
                  <a:srgbClr val="000000"/>
                </a:solidFill>
              </a:rPr>
              <a:t>uluslararası terörizm</a:t>
            </a:r>
            <a:r>
              <a:rPr lang="hr-HR" sz="2800" dirty="0" smtClean="0">
                <a:solidFill>
                  <a:srgbClr val="000000"/>
                </a:solidFill>
              </a:rPr>
              <a:t> (</a:t>
            </a:r>
            <a:r>
              <a:rPr lang="tr-TR" sz="2800" dirty="0" smtClean="0">
                <a:solidFill>
                  <a:srgbClr val="000000"/>
                </a:solidFill>
              </a:rPr>
              <a:t>güncel konular</a:t>
            </a:r>
            <a:r>
              <a:rPr lang="hr-HR" sz="2800" dirty="0" smtClean="0">
                <a:solidFill>
                  <a:srgbClr val="000000"/>
                </a:solidFill>
              </a:rPr>
              <a:t>)</a:t>
            </a:r>
            <a:endParaRPr lang="hr-HR" sz="2800" dirty="0" smtClean="0">
              <a:solidFill>
                <a:srgbClr val="000000"/>
              </a:solidFill>
            </a:endParaRP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ULUSLARARASI CEZA HUKUKUNUN GENEL ÖZELLİKLERİ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 dirty="0" smtClean="0">
                <a:solidFill>
                  <a:srgbClr val="000000"/>
                </a:solidFill>
              </a:rPr>
              <a:t>En önemli özelliği</a:t>
            </a:r>
            <a:r>
              <a:rPr lang="hr-HR" sz="2800" b="1" dirty="0" smtClean="0">
                <a:solidFill>
                  <a:srgbClr val="000000"/>
                </a:solidFill>
              </a:rPr>
              <a:t> </a:t>
            </a:r>
            <a:r>
              <a:rPr lang="hr-HR" sz="2800" dirty="0" smtClean="0">
                <a:solidFill>
                  <a:srgbClr val="000000"/>
                </a:solidFill>
              </a:rPr>
              <a:t>– </a:t>
            </a:r>
            <a:r>
              <a:rPr lang="tr-TR" sz="2800" dirty="0" smtClean="0">
                <a:solidFill>
                  <a:srgbClr val="000000"/>
                </a:solidFill>
              </a:rPr>
              <a:t>hem </a:t>
            </a:r>
            <a:r>
              <a:rPr lang="tr-TR" sz="2800" b="1" dirty="0" smtClean="0">
                <a:solidFill>
                  <a:srgbClr val="000000"/>
                </a:solidFill>
              </a:rPr>
              <a:t>insan hakları hukuku</a:t>
            </a:r>
            <a:r>
              <a:rPr lang="tr-TR" sz="2800" dirty="0" smtClean="0">
                <a:solidFill>
                  <a:srgbClr val="000000"/>
                </a:solidFill>
              </a:rPr>
              <a:t> hem de </a:t>
            </a:r>
            <a:r>
              <a:rPr lang="tr-TR" sz="2800" b="1" dirty="0" smtClean="0">
                <a:solidFill>
                  <a:srgbClr val="000000"/>
                </a:solidFill>
              </a:rPr>
              <a:t>ulusal hukuk </a:t>
            </a:r>
            <a:r>
              <a:rPr lang="tr-TR" sz="2800" dirty="0" smtClean="0">
                <a:solidFill>
                  <a:srgbClr val="000000"/>
                </a:solidFill>
              </a:rPr>
              <a:t>alanlarında köklerinin olması</a:t>
            </a:r>
            <a:endParaRPr lang="tr-TR" sz="2800" dirty="0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 dirty="0" smtClean="0">
                <a:solidFill>
                  <a:srgbClr val="000000"/>
                </a:solidFill>
              </a:rPr>
              <a:t>Ceza hukuku </a:t>
            </a:r>
            <a:r>
              <a:rPr lang="tr-TR" sz="2800" dirty="0" smtClean="0">
                <a:solidFill>
                  <a:srgbClr val="000000"/>
                </a:solidFill>
              </a:rPr>
              <a:t>her zaman onlara dayanır.</a:t>
            </a:r>
            <a:endParaRPr lang="tr-TR" sz="2800" b="1" dirty="0" smtClean="0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 smtClean="0">
                <a:solidFill>
                  <a:srgbClr val="000000"/>
                </a:solidFill>
              </a:rPr>
              <a:t>İnsan hakları hukuku uluslararası antlaşmalardan, konvensiyon ve uluslararası organlardan meydana gelir, </a:t>
            </a: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 dirty="0" smtClean="0">
                <a:solidFill>
                  <a:srgbClr val="000000"/>
                </a:solidFill>
              </a:rPr>
              <a:t>Avrupa İnsan Hakları Ceza Mahkemesi- </a:t>
            </a:r>
            <a:r>
              <a:rPr lang="tr-TR" sz="2800" dirty="0" smtClean="0">
                <a:solidFill>
                  <a:srgbClr val="000000"/>
                </a:solidFill>
              </a:rPr>
              <a:t>ceza hukukunun gelişim sürecinde önemli bir rol oynar. </a:t>
            </a:r>
            <a:endParaRPr lang="tr-TR" sz="2800" b="1" dirty="0" smtClean="0">
              <a:solidFill>
                <a:srgbClr val="000000"/>
              </a:solidFill>
            </a:endParaRP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ULUSLARARASI SUÇLARI ANLAMAK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428868"/>
            <a:ext cx="7239000" cy="3286148"/>
          </a:xfrm>
        </p:spPr>
        <p:txBody>
          <a:bodyPr>
            <a:normAutofit/>
          </a:bodyPr>
          <a:lstStyle/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rgbClr val="000000"/>
                </a:solidFill>
              </a:rPr>
              <a:t>Uluslararası işlenen suçlar bireylerin bireysel sorumlulukları dahilinde uluslararası yasaların ihlal etme şeklidir. 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dirty="0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rgbClr val="000000"/>
                </a:solidFill>
              </a:rPr>
              <a:t>Kümülatif olarak</a:t>
            </a:r>
            <a:r>
              <a:rPr lang="hr-HR" dirty="0" smtClean="0">
                <a:solidFill>
                  <a:srgbClr val="000000"/>
                </a:solidFill>
              </a:rPr>
              <a:t>: </a:t>
            </a:r>
            <a:endParaRPr lang="hr-HR" dirty="0" smtClean="0">
              <a:solidFill>
                <a:srgbClr val="000000"/>
              </a:solidFill>
            </a:endParaRPr>
          </a:p>
          <a:p>
            <a:pPr marL="588201" lvl="1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dirty="0" smtClean="0">
                <a:solidFill>
                  <a:srgbClr val="000000"/>
                </a:solidFill>
              </a:rPr>
              <a:t>1.</a:t>
            </a:r>
            <a:r>
              <a:rPr lang="tr-TR" dirty="0" smtClean="0">
                <a:solidFill>
                  <a:srgbClr val="000000"/>
                </a:solidFill>
              </a:rPr>
              <a:t>uluslararası teamül yasalarının ihlali</a:t>
            </a:r>
            <a:r>
              <a:rPr lang="hr-HR" dirty="0" smtClean="0">
                <a:solidFill>
                  <a:srgbClr val="000000"/>
                </a:solidFill>
              </a:rPr>
              <a:t>, </a:t>
            </a:r>
            <a:endParaRPr lang="hr-HR" dirty="0" smtClean="0">
              <a:solidFill>
                <a:srgbClr val="000000"/>
              </a:solidFill>
            </a:endParaRPr>
          </a:p>
          <a:p>
            <a:pPr marL="588201" lvl="1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dirty="0" smtClean="0">
                <a:solidFill>
                  <a:srgbClr val="000000"/>
                </a:solidFill>
              </a:rPr>
              <a:t>2. </a:t>
            </a:r>
            <a:r>
              <a:rPr lang="tr-TR" dirty="0" smtClean="0">
                <a:solidFill>
                  <a:srgbClr val="000000"/>
                </a:solidFill>
              </a:rPr>
              <a:t>tüm devlet ve bireyleri ilgilendiren yasalar.</a:t>
            </a:r>
            <a:endParaRPr lang="hr-HR" dirty="0" smtClean="0">
              <a:solidFill>
                <a:srgbClr val="000000"/>
              </a:solidFill>
            </a:endParaRP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ULUSLARARASI SUÇLARI ANLAMAK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7239000" cy="4846320"/>
          </a:xfrm>
        </p:spPr>
        <p:txBody>
          <a:bodyPr>
            <a:normAutofit/>
          </a:bodyPr>
          <a:lstStyle/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1945 BM tüzüğü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1948 uluslararası insan hakları deklarasyonu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1950 Avrupa insan hakları konvensiyonu</a:t>
            </a:r>
            <a:endParaRPr lang="hr-HR" b="1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1966 iki tane BM paktı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1969 Amerika İnsan Hakları konvensiyonu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1970 BM Dostluk İlişkileri deklarasyonu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1981 Afrika İnsan Hakları yasa ve tüzüğü</a:t>
            </a:r>
            <a:endParaRPr lang="tr-TR" b="1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UluslararasI SUÇLARI ANLAMAK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dirty="0" smtClean="0">
              <a:solidFill>
                <a:srgbClr val="000000"/>
              </a:solidFill>
            </a:endParaRPr>
          </a:p>
          <a:p>
            <a:pPr marL="341313" indent="-341313"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1948 Soykırım Konvensiyonu;</a:t>
            </a:r>
            <a:endParaRPr lang="hr-HR" b="1" dirty="0" smtClean="0">
              <a:solidFill>
                <a:srgbClr val="000000"/>
              </a:solidFill>
            </a:endParaRPr>
          </a:p>
          <a:p>
            <a:pPr marL="341313" indent="-341313"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dirty="0" smtClean="0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1949 Silahlı Çatışma kurbanlarını korumaya ilişkin Cenevre Sözleşmesi ile 1977 iki adet ek protokol</a:t>
            </a:r>
            <a:endParaRPr lang="hr-HR" b="1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b="1" dirty="0" smtClean="0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1984 İşkence karşıtı sözleşme.</a:t>
            </a:r>
            <a:endParaRPr lang="hr-HR" b="1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ULUSLARARASI SUÇLARI ANLAMAK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011680"/>
            <a:ext cx="7239000" cy="4846320"/>
          </a:xfrm>
        </p:spPr>
        <p:txBody>
          <a:bodyPr/>
          <a:lstStyle/>
          <a:p>
            <a:r>
              <a:rPr lang="tr-TR" dirty="0" smtClean="0">
                <a:solidFill>
                  <a:srgbClr val="000000"/>
                </a:solidFill>
              </a:rPr>
              <a:t>Uluslararası suç tanımı dahilinde;</a:t>
            </a:r>
            <a:endParaRPr lang="hr-HR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hr-HR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hr-HR" dirty="0" smtClean="0">
              <a:solidFill>
                <a:srgbClr val="000000"/>
              </a:solidFill>
            </a:endParaRPr>
          </a:p>
          <a:p>
            <a:pPr lvl="1"/>
            <a:r>
              <a:rPr lang="tr-TR" dirty="0" smtClean="0">
                <a:solidFill>
                  <a:srgbClr val="000000"/>
                </a:solidFill>
              </a:rPr>
              <a:t>Savaş suçları</a:t>
            </a:r>
            <a:r>
              <a:rPr lang="hr-HR" dirty="0" smtClean="0">
                <a:solidFill>
                  <a:srgbClr val="000000"/>
                </a:solidFill>
              </a:rPr>
              <a:t>, </a:t>
            </a:r>
            <a:endParaRPr lang="hr-HR" dirty="0" smtClean="0">
              <a:solidFill>
                <a:srgbClr val="000000"/>
              </a:solidFill>
            </a:endParaRPr>
          </a:p>
          <a:p>
            <a:pPr lvl="1"/>
            <a:r>
              <a:rPr lang="tr-TR" dirty="0" smtClean="0">
                <a:solidFill>
                  <a:srgbClr val="000000"/>
                </a:solidFill>
              </a:rPr>
              <a:t>İnsanlığa karşı işlenen suçlar</a:t>
            </a:r>
            <a:r>
              <a:rPr lang="hr-HR" dirty="0" smtClean="0">
                <a:solidFill>
                  <a:srgbClr val="000000"/>
                </a:solidFill>
              </a:rPr>
              <a:t>,</a:t>
            </a:r>
            <a:endParaRPr lang="hr-HR" dirty="0" smtClean="0">
              <a:solidFill>
                <a:srgbClr val="000000"/>
              </a:solidFill>
            </a:endParaRPr>
          </a:p>
          <a:p>
            <a:pPr lvl="1"/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</a:rPr>
              <a:t>soykırım,işkence</a:t>
            </a:r>
            <a:r>
              <a:rPr lang="hr-HR" dirty="0" smtClean="0">
                <a:solidFill>
                  <a:srgbClr val="000000"/>
                </a:solidFill>
              </a:rPr>
              <a:t>, </a:t>
            </a:r>
            <a:endParaRPr lang="hr-HR" dirty="0" smtClean="0">
              <a:solidFill>
                <a:srgbClr val="000000"/>
              </a:solidFill>
            </a:endParaRPr>
          </a:p>
          <a:p>
            <a:pPr lvl="1"/>
            <a:r>
              <a:rPr lang="tr-TR" dirty="0" smtClean="0">
                <a:solidFill>
                  <a:srgbClr val="000000"/>
                </a:solidFill>
              </a:rPr>
              <a:t>saldırı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smtClean="0">
                <a:solidFill>
                  <a:srgbClr val="000000"/>
                </a:solidFill>
              </a:rPr>
              <a:t>i</a:t>
            </a:r>
          </a:p>
          <a:p>
            <a:pPr lvl="1"/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</a:rPr>
              <a:t>uç noktalarda yaşanan terör eylemleri</a:t>
            </a:r>
            <a:r>
              <a:rPr lang="hr-HR" dirty="0" smtClean="0">
                <a:solidFill>
                  <a:srgbClr val="000000"/>
                </a:solidFill>
              </a:rPr>
              <a:t>.</a:t>
            </a:r>
            <a:endParaRPr lang="hr-HR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SUÇLARI ANLAMADA TARİHSEL SÜREÇ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857364"/>
            <a:ext cx="7239000" cy="4846320"/>
          </a:xfrm>
        </p:spPr>
        <p:txBody>
          <a:bodyPr>
            <a:normAutofit fontScale="92500" lnSpcReduction="10000"/>
          </a:bodyPr>
          <a:lstStyle/>
          <a:p>
            <a:pPr marL="341313" indent="-341313">
              <a:lnSpc>
                <a:spcPct val="90000"/>
              </a:lnSpc>
              <a:spcBef>
                <a:spcPts val="4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 smtClean="0">
                <a:solidFill>
                  <a:srgbClr val="000000"/>
                </a:solidFill>
              </a:rPr>
              <a:t>Bireyler yaşadıkları ülke topraklarının yasa ve hükümlerine tabiidir. </a:t>
            </a:r>
          </a:p>
          <a:p>
            <a:pPr marL="341313" indent="-341313">
              <a:lnSpc>
                <a:spcPct val="90000"/>
              </a:lnSpc>
              <a:spcBef>
                <a:spcPts val="4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sz="28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4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 dirty="0" smtClean="0">
                <a:solidFill>
                  <a:srgbClr val="000000"/>
                </a:solidFill>
              </a:rPr>
              <a:t>Bağışıklık yetkilileri;</a:t>
            </a:r>
          </a:p>
          <a:p>
            <a:pPr marL="341313" indent="-341313">
              <a:lnSpc>
                <a:spcPct val="90000"/>
              </a:lnSpc>
              <a:spcBef>
                <a:spcPts val="4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 dirty="0" smtClean="0">
                <a:solidFill>
                  <a:srgbClr val="000000"/>
                </a:solidFill>
              </a:rPr>
              <a:t>17. Ve 18. yy’larda gelişen korsanlık- </a:t>
            </a:r>
            <a:r>
              <a:rPr lang="tr-TR" sz="2800" dirty="0" smtClean="0">
                <a:solidFill>
                  <a:srgbClr val="000000"/>
                </a:solidFill>
              </a:rPr>
              <a:t>dünyanın bazı yerlerinden yeniden gelişme gösterdi. Bu durumda tüm ülkeler korsanları gözaltına almak ve cezalandırmak ile yetkilidir.</a:t>
            </a:r>
          </a:p>
          <a:p>
            <a:pPr marL="341313" indent="-341313">
              <a:lnSpc>
                <a:spcPct val="90000"/>
              </a:lnSpc>
              <a:spcBef>
                <a:spcPts val="4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 dirty="0" smtClean="0">
                <a:solidFill>
                  <a:srgbClr val="000000"/>
                </a:solidFill>
              </a:rPr>
              <a:t>Korsanlar- insanlığın düşmanları </a:t>
            </a:r>
            <a:r>
              <a:rPr lang="tr-TR" sz="2800" dirty="0" smtClean="0">
                <a:solidFill>
                  <a:srgbClr val="000000"/>
                </a:solidFill>
              </a:rPr>
              <a:t>(hostes humani generis) – açık denizlerdeki özgürlüğü kısıtlayıp kendi mülkiyetleriymiş gibi davranıyorlar.  </a:t>
            </a:r>
            <a:endParaRPr lang="hr-HR" sz="2800" b="1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SUÇLARI ANLAMADA TARİHSEL SÜREÇ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7239000" cy="4846320"/>
          </a:xfrm>
        </p:spPr>
        <p:txBody>
          <a:bodyPr>
            <a:normAutofit/>
          </a:bodyPr>
          <a:lstStyle/>
          <a:p>
            <a:pPr marL="341313" indent="-341313" algn="just">
              <a:lnSpc>
                <a:spcPct val="90000"/>
              </a:lnSpc>
              <a:spcBef>
                <a:spcPts val="4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 dirty="0" smtClean="0">
                <a:solidFill>
                  <a:srgbClr val="000000"/>
                </a:solidFill>
              </a:rPr>
              <a:t>Savaş suçları – faillerinin yargılanmasını gerektiren ikinci durum</a:t>
            </a:r>
          </a:p>
          <a:p>
            <a:pPr marL="341313" indent="-341313" algn="just">
              <a:lnSpc>
                <a:spcPct val="90000"/>
              </a:lnSpc>
              <a:spcBef>
                <a:spcPts val="4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 smtClean="0">
                <a:solidFill>
                  <a:srgbClr val="000000"/>
                </a:solidFill>
              </a:rPr>
              <a:t>Bu tip işlenen suçlarda iki farklı cezai işlem uygulama biçimi vardır;</a:t>
            </a:r>
          </a:p>
          <a:p>
            <a:pPr marL="588201" lvl="1" indent="-341313" algn="just">
              <a:lnSpc>
                <a:spcPct val="90000"/>
              </a:lnSpc>
              <a:spcBef>
                <a:spcPts val="4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500" b="1" dirty="0" smtClean="0">
                <a:solidFill>
                  <a:srgbClr val="000000"/>
                </a:solidFill>
              </a:rPr>
              <a:t>Birincisi savaş teamül hukuku kurallarıdırı - </a:t>
            </a:r>
          </a:p>
          <a:p>
            <a:pPr marL="588201" lvl="1" indent="-341313" algn="just">
              <a:lnSpc>
                <a:spcPct val="90000"/>
              </a:lnSpc>
              <a:spcBef>
                <a:spcPts val="4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500" dirty="0" smtClean="0">
                <a:solidFill>
                  <a:srgbClr val="000000"/>
                </a:solidFill>
              </a:rPr>
              <a:t>- 1863 yılına yapılan Lieber Kodu (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smtClean="0">
                <a:solidFill>
                  <a:srgbClr val="000000"/>
                </a:solidFill>
              </a:rPr>
              <a:t>Başkan Linkoln ABD hükümetine savaş temalı 100 yöntemden oluşan bir kitapçık hazırladı . 1861-1865 yılları arasında gerçekleşen Amerika İç savaşı sırasında uygulandı.)</a:t>
            </a:r>
          </a:p>
          <a:p>
            <a:pPr marL="588201" lvl="1" indent="-341313" algn="just">
              <a:lnSpc>
                <a:spcPct val="90000"/>
              </a:lnSpc>
              <a:spcBef>
                <a:spcPts val="4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500" dirty="0" smtClean="0">
                <a:solidFill>
                  <a:srgbClr val="000000"/>
                </a:solidFill>
              </a:rPr>
              <a:t>Oksford kılavuzunda Uluslararası Hukuk Enstitüsü kabul gördü. </a:t>
            </a:r>
            <a:endParaRPr lang="hr-HR" sz="25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166</TotalTime>
  <Words>646</Words>
  <Application>Microsoft Office PowerPoint</Application>
  <PresentationFormat>On-screen Show (4:3)</PresentationFormat>
  <Paragraphs>83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Opulent</vt:lpstr>
      <vt:lpstr>ULUSLARARASI CEZA HUKUKU</vt:lpstr>
      <vt:lpstr>ULUSLARARASI CEZA HUKUKUNUN GENEL ÖZELLİKLERİ</vt:lpstr>
      <vt:lpstr>ULUSLARARASI CEZA HUKUKUNUN GENEL ÖZELLİKLERİ</vt:lpstr>
      <vt:lpstr>ULUSLARARASI SUÇLARI ANLAMAK</vt:lpstr>
      <vt:lpstr>ULUSLARARASI SUÇLARI ANLAMAK</vt:lpstr>
      <vt:lpstr>UluslararasI SUÇLARI ANLAMAK</vt:lpstr>
      <vt:lpstr>ULUSLARARASI SUÇLARI ANLAMAK</vt:lpstr>
      <vt:lpstr>SUÇLARI ANLAMADA TARİHSEL SÜREÇ</vt:lpstr>
      <vt:lpstr>SUÇLARI ANLAMADA TARİHSEL SÜREÇ</vt:lpstr>
      <vt:lpstr>SUÇLARI ANLAMADA TARİHSEL SÜREÇ</vt:lpstr>
      <vt:lpstr>SUÇLARI ANLAMADA TARİHSEL SÜREÇ</vt:lpstr>
      <vt:lpstr>SUÇLARI ANLAMADA TARİHSEL SÜREÇ</vt:lpstr>
      <vt:lpstr>SUÇLARI ANLAMADA TARİHSEL SÜREÇ </vt:lpstr>
      <vt:lpstr>SUÇLARI ANLAMADA TARİHSEL SÜREÇ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PFK.LAP8</cp:lastModifiedBy>
  <cp:revision>17</cp:revision>
  <dcterms:created xsi:type="dcterms:W3CDTF">2015-01-17T10:11:33Z</dcterms:created>
  <dcterms:modified xsi:type="dcterms:W3CDTF">2015-02-04T11:19:04Z</dcterms:modified>
</cp:coreProperties>
</file>